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23"/>
  </p:notesMasterIdLst>
  <p:handoutMasterIdLst>
    <p:handoutMasterId r:id="rId24"/>
  </p:handoutMasterIdLst>
  <p:sldIdLst>
    <p:sldId id="320" r:id="rId2"/>
    <p:sldId id="765" r:id="rId3"/>
    <p:sldId id="766" r:id="rId4"/>
    <p:sldId id="767" r:id="rId5"/>
    <p:sldId id="768" r:id="rId6"/>
    <p:sldId id="769" r:id="rId7"/>
    <p:sldId id="770" r:id="rId8"/>
    <p:sldId id="771" r:id="rId9"/>
    <p:sldId id="772" r:id="rId10"/>
    <p:sldId id="773" r:id="rId11"/>
    <p:sldId id="774" r:id="rId12"/>
    <p:sldId id="775" r:id="rId13"/>
    <p:sldId id="776" r:id="rId14"/>
    <p:sldId id="777" r:id="rId15"/>
    <p:sldId id="778" r:id="rId16"/>
    <p:sldId id="779" r:id="rId17"/>
    <p:sldId id="780" r:id="rId18"/>
    <p:sldId id="781" r:id="rId19"/>
    <p:sldId id="782" r:id="rId20"/>
    <p:sldId id="783" r:id="rId21"/>
    <p:sldId id="691" r:id="rId22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8BE"/>
    <a:srgbClr val="EBFFD2"/>
    <a:srgbClr val="FFFFFF"/>
    <a:srgbClr val="F6AF2E"/>
    <a:srgbClr val="A4F6F0"/>
    <a:srgbClr val="E8FFC8"/>
    <a:srgbClr val="FAF7C8"/>
    <a:srgbClr val="FAF8C8"/>
    <a:srgbClr val="F5FFC2"/>
    <a:srgbClr val="EBFF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3" autoAdjust="0"/>
    <p:restoredTop sz="81329" autoAdjust="0"/>
  </p:normalViewPr>
  <p:slideViewPr>
    <p:cSldViewPr>
      <p:cViewPr varScale="1">
        <p:scale>
          <a:sx n="57" d="100"/>
          <a:sy n="57" d="100"/>
        </p:scale>
        <p:origin x="156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1998" y="-84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BF7C7B5-275F-4D1F-9AB4-9255447DBC73}" type="datetimeFigureOut">
              <a:rPr lang="en-US"/>
              <a:pPr/>
              <a:t>1/4/2018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DADE544-1278-4EDA-8870-0A169B9A6D6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306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9B46F231-FB2B-4655-A644-E2477325E686}" type="datetimeFigureOut">
              <a:rPr lang="en-US"/>
              <a:pPr/>
              <a:t>1/4/2018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7388" y="4416425"/>
            <a:ext cx="550703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6FB4F6EA-423E-42DF-9292-215E7D886C4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20342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452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b="1"/>
              <a:t>HTTP</a:t>
            </a:r>
            <a:r>
              <a:rPr lang="en-US" altLang="en-US"/>
              <a:t> is called a </a:t>
            </a:r>
            <a:r>
              <a:rPr lang="en-US" altLang="en-US" b="1"/>
              <a:t>stateless</a:t>
            </a:r>
            <a:r>
              <a:rPr lang="en-US" altLang="en-US"/>
              <a:t> protocol because each request is processed independently, without any knowledge of the requests that came before it. </a:t>
            </a:r>
          </a:p>
        </p:txBody>
      </p:sp>
    </p:spTree>
    <p:extLst>
      <p:ext uri="{BB962C8B-B14F-4D97-AF65-F5344CB8AC3E}">
        <p14:creationId xmlns:p14="http://schemas.microsoft.com/office/powerpoint/2010/main" val="1612764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6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6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REST is a term coined by Roy Fielding in his Ph.D. dissertation [1] to describe an </a:t>
            </a:r>
            <a:r>
              <a:rPr lang="en-US" altLang="en-US" b="1"/>
              <a:t>architecture style</a:t>
            </a:r>
            <a:r>
              <a:rPr lang="en-US" altLang="en-US"/>
              <a:t> of networked systems. REST is an acronym standing for Representational State Transfer. http://www.xfront.com/REST-Web-Services.html</a:t>
            </a:r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91545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5266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Main speaking points: </a:t>
            </a:r>
          </a:p>
          <a:p>
            <a:r>
              <a:rPr lang="en-US" altLang="en-US"/>
              <a:t> - Now we no longer have websites, we have web </a:t>
            </a:r>
            <a:r>
              <a:rPr lang="en-US" altLang="en-US" b="1" i="1"/>
              <a:t>applications </a:t>
            </a:r>
            <a:endParaRPr lang="en-US" altLang="en-US"/>
          </a:p>
          <a:p>
            <a:r>
              <a:rPr lang="en-US" altLang="en-US"/>
              <a:t> - Web applications reside on multiple systems in distributed architectures</a:t>
            </a:r>
          </a:p>
          <a:p>
            <a:r>
              <a:rPr lang="en-US" altLang="en-US"/>
              <a:t> - Three tiers (presentation, logic, data)</a:t>
            </a:r>
          </a:p>
          <a:p>
            <a:r>
              <a:rPr lang="en-US" altLang="en-US"/>
              <a:t> - Use sophisticated programming languages and architectures</a:t>
            </a:r>
          </a:p>
          <a:p>
            <a:r>
              <a:rPr lang="en-US" altLang="en-US"/>
              <a:t> - Corporate and customer data moved to the computing edge </a:t>
            </a:r>
          </a:p>
          <a:p>
            <a:r>
              <a:rPr lang="en-US" altLang="en-US"/>
              <a:t> - Edge extended to cellphones, pda’s, mobile sales force solutions, inventory management systems, etc. </a:t>
            </a:r>
          </a:p>
        </p:txBody>
      </p:sp>
    </p:spTree>
    <p:extLst>
      <p:ext uri="{BB962C8B-B14F-4D97-AF65-F5344CB8AC3E}">
        <p14:creationId xmlns:p14="http://schemas.microsoft.com/office/powerpoint/2010/main" val="1257115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6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1582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Main Speaking Points: </a:t>
            </a:r>
          </a:p>
          <a:p>
            <a:pPr>
              <a:buFontTx/>
              <a:buChar char="-"/>
            </a:pPr>
            <a:r>
              <a:rPr lang="en-US" altLang="en-US"/>
              <a:t>There is a lack of awareness of application vulnerabilities in security departments.</a:t>
            </a:r>
          </a:p>
          <a:p>
            <a:pPr>
              <a:buFontTx/>
              <a:buChar char="-"/>
            </a:pPr>
            <a:r>
              <a:rPr lang="en-US" altLang="en-US"/>
              <a:t>Security Departments scrutinize the desktop, the network, and even the web servers, but the web application escapes their measures. </a:t>
            </a:r>
          </a:p>
          <a:p>
            <a:pPr>
              <a:buFontTx/>
              <a:buChar char="-"/>
            </a:pPr>
            <a:r>
              <a:rPr lang="en-US" altLang="en-US"/>
              <a:t>Even in departments that want to audit for web application vulnerabilities, the lack of effective tools has made it impractical </a:t>
            </a:r>
          </a:p>
          <a:p>
            <a:pPr>
              <a:buFontTx/>
              <a:buChar char="-"/>
            </a:pPr>
            <a:r>
              <a:rPr lang="en-US" altLang="en-US"/>
              <a:t>As a result, Certification and Accreditation programs rarely examine the web application</a:t>
            </a:r>
          </a:p>
          <a:p>
            <a:pPr>
              <a:buFontTx/>
              <a:buChar char="-"/>
            </a:pPr>
            <a:r>
              <a:rPr lang="en-US" altLang="en-US"/>
              <a:t>In fact, the entire development cycle is usually missing from security procedures and controls</a:t>
            </a:r>
          </a:p>
          <a:p>
            <a:pPr>
              <a:buFontTx/>
              <a:buChar char="-"/>
            </a:pPr>
            <a:r>
              <a:rPr lang="en-US" altLang="en-US"/>
              <a:t>This illustrates the fundamental gap between security and development, which creates these web application vulnerabilities</a:t>
            </a:r>
          </a:p>
          <a:p>
            <a:endParaRPr lang="en-US" altLang="en-US"/>
          </a:p>
          <a:p>
            <a:r>
              <a:rPr lang="en-US" altLang="en-US"/>
              <a:t>Many traditional information security practitioners are ill-equipped to</a:t>
            </a:r>
          </a:p>
          <a:p>
            <a:r>
              <a:rPr lang="en-US" altLang="en-US"/>
              <a:t>mitigate application security issues</a:t>
            </a:r>
          </a:p>
          <a:p>
            <a:r>
              <a:rPr lang="en-US" altLang="en-US"/>
              <a:t>– Little to no experience coding</a:t>
            </a:r>
          </a:p>
          <a:p>
            <a:r>
              <a:rPr lang="en-US" altLang="en-US"/>
              <a:t>– No experience coding in “modern” enterprise environments like .NET and J2EE</a:t>
            </a:r>
          </a:p>
          <a:p>
            <a:r>
              <a:rPr lang="en-US" altLang="en-US"/>
              <a:t>– Understand that there are risks, but not in a position to address them</a:t>
            </a:r>
          </a:p>
        </p:txBody>
      </p:sp>
    </p:spTree>
    <p:extLst>
      <p:ext uri="{BB962C8B-B14F-4D97-AF65-F5344CB8AC3E}">
        <p14:creationId xmlns:p14="http://schemas.microsoft.com/office/powerpoint/2010/main" val="2498321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Main Speaking Points: </a:t>
            </a:r>
          </a:p>
          <a:p>
            <a:r>
              <a:rPr lang="en-US" altLang="en-US"/>
              <a:t>-Web Application vulnerabilities occur in different areas of the web application. </a:t>
            </a:r>
          </a:p>
          <a:p>
            <a:r>
              <a:rPr lang="en-US" altLang="en-US"/>
              <a:t>[Note: Start at bottom of the screen]</a:t>
            </a:r>
          </a:p>
          <a:p>
            <a:r>
              <a:rPr lang="en-US" altLang="en-US"/>
              <a:t>-The web server itself is subject to a variety of known vulnerabilities, all of which must be readily patched for. </a:t>
            </a:r>
          </a:p>
          <a:p>
            <a:pPr>
              <a:buFontTx/>
              <a:buChar char="-"/>
            </a:pPr>
            <a:r>
              <a:rPr lang="en-US" altLang="en-US"/>
              <a:t>The actual administration and management of the server and contents is very important</a:t>
            </a:r>
          </a:p>
          <a:p>
            <a:pPr>
              <a:buFontTx/>
              <a:buChar char="-"/>
            </a:pPr>
            <a:r>
              <a:rPr lang="en-US" altLang="en-US"/>
              <a:t>A misconfigured server or poorly managed content can permit system file and source code disclosure</a:t>
            </a:r>
          </a:p>
          <a:p>
            <a:pPr>
              <a:buFontTx/>
              <a:buChar char="-"/>
            </a:pPr>
            <a:r>
              <a:rPr lang="en-US" altLang="en-US"/>
              <a:t>The application itself is of the utmost importance.  </a:t>
            </a:r>
          </a:p>
          <a:p>
            <a:pPr>
              <a:buFontTx/>
              <a:buChar char="-"/>
            </a:pPr>
            <a:r>
              <a:rPr lang="en-US" altLang="en-US"/>
              <a:t>It too can inadvertently reveal source code and system files, and even allow full system access.</a:t>
            </a:r>
          </a:p>
          <a:p>
            <a:pPr>
              <a:buFontTx/>
              <a:buChar char="-"/>
            </a:pPr>
            <a:r>
              <a:rPr lang="en-US" altLang="en-US"/>
              <a:t>It can mistakenly allow replay attacks against your customers.   </a:t>
            </a:r>
          </a:p>
          <a:p>
            <a:pPr>
              <a:buFontTx/>
              <a:buChar char="-"/>
            </a:pPr>
            <a:r>
              <a:rPr lang="en-US" altLang="en-US"/>
              <a:t>It could allow a hacker to impersonate your customers. </a:t>
            </a:r>
          </a:p>
          <a:p>
            <a:pPr>
              <a:buFontTx/>
              <a:buChar char="-"/>
            </a:pPr>
            <a:r>
              <a:rPr lang="en-US" altLang="en-US"/>
              <a:t>In addition it is the web application that  interacts with the database to manage and tracks customer information and store business and transaction information . </a:t>
            </a:r>
          </a:p>
          <a:p>
            <a:pPr>
              <a:buFontTx/>
              <a:buChar char="-"/>
            </a:pPr>
            <a:r>
              <a:rPr lang="en-US" altLang="en-US"/>
              <a:t>One slip-up in the web application can expose the entire system and database, right through a web browser, right over port 80. </a:t>
            </a:r>
          </a:p>
        </p:txBody>
      </p:sp>
    </p:spTree>
    <p:extLst>
      <p:ext uri="{BB962C8B-B14F-4D97-AF65-F5344CB8AC3E}">
        <p14:creationId xmlns:p14="http://schemas.microsoft.com/office/powerpoint/2010/main" val="2069332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Main Speaking Points: </a:t>
            </a:r>
          </a:p>
          <a:p>
            <a:pPr>
              <a:buFontTx/>
              <a:buChar char="-"/>
            </a:pPr>
            <a:r>
              <a:rPr lang="en-US" altLang="en-US"/>
              <a:t>The application logic itself must be careful constructed and must include security mechanisms</a:t>
            </a:r>
          </a:p>
          <a:p>
            <a:pPr>
              <a:buFontTx/>
              <a:buChar char="-"/>
            </a:pPr>
            <a:r>
              <a:rPr lang="en-US" altLang="en-US"/>
              <a:t>Don’t assume that the input you received is what you expected.  It must be tested, validated, and filtered. Test before you ingest</a:t>
            </a:r>
          </a:p>
          <a:p>
            <a:pPr>
              <a:buFontTx/>
              <a:buChar char="-"/>
            </a:pPr>
            <a:r>
              <a:rPr lang="en-US" altLang="en-US"/>
              <a:t>Be extremely careful how you call up files, especially if you pull files directly from the file system. You could expose your pages’ source code, or worse yet, expose system files. </a:t>
            </a:r>
          </a:p>
          <a:p>
            <a:pPr>
              <a:buFontTx/>
              <a:buChar char="-"/>
            </a:pPr>
            <a:r>
              <a:rPr lang="en-US" altLang="en-US"/>
              <a:t>Be particularly careful to remove anything that even resembles javascript or vbscript. Inadvertently storing scripts entered from a hacker will allow them to be replayed against your customers, resulting in your website attacking your customers or divulging session information to the hacker. </a:t>
            </a:r>
          </a:p>
          <a:p>
            <a:pPr>
              <a:buFontTx/>
              <a:buChar char="-"/>
            </a:pPr>
            <a:r>
              <a:rPr lang="en-US" altLang="en-US"/>
              <a:t>Handle all error messages.  Unhandled (raw) error messages are a roadmap through the application and database. </a:t>
            </a:r>
          </a:p>
          <a:p>
            <a:pPr>
              <a:buFontTx/>
              <a:buChar char="-"/>
            </a:pPr>
            <a:r>
              <a:rPr lang="en-US" altLang="en-US"/>
              <a:t>Structure your database calls carefully, and scrutinize any user-input that will become used in the query.  Carefully constructed input could allow a hacker to piggy-back your queries with their own, letting them access the database through the web application. </a:t>
            </a:r>
          </a:p>
          <a:p>
            <a:endParaRPr lang="en-US" altLang="en-US"/>
          </a:p>
          <a:p>
            <a:pPr>
              <a:buFontTx/>
              <a:buChar char="-"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2982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2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Where to begin?</a:t>
            </a:r>
          </a:p>
        </p:txBody>
      </p:sp>
    </p:spTree>
    <p:extLst>
      <p:ext uri="{BB962C8B-B14F-4D97-AF65-F5344CB8AC3E}">
        <p14:creationId xmlns:p14="http://schemas.microsoft.com/office/powerpoint/2010/main" val="40466721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4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Where to begin?</a:t>
            </a:r>
          </a:p>
        </p:txBody>
      </p:sp>
    </p:spTree>
    <p:extLst>
      <p:ext uri="{BB962C8B-B14F-4D97-AF65-F5344CB8AC3E}">
        <p14:creationId xmlns:p14="http://schemas.microsoft.com/office/powerpoint/2010/main" val="1606505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lerik.com/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90000" tIns="0" rIns="9000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638800"/>
          </a:xfrm>
          <a:prstGeom prst="rect">
            <a:avLst/>
          </a:prstGeom>
        </p:spPr>
        <p:txBody>
          <a:bodyPr/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tabLst>
                <a:tab pos="282575" algn="l"/>
              </a:tabLst>
              <a:defRPr sz="3200">
                <a:solidFill>
                  <a:srgbClr val="EBFFD2"/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rgbClr val="F5FFC2"/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3D3C1EBB-4B12-4C6D-856D-066A47BE1185}" type="slidenum">
              <a:rPr lang="en-US" smtClean="0"/>
              <a:pPr>
                <a:defRPr/>
              </a:pPr>
              <a:t>‹#›</a:t>
            </a:fld>
            <a:fld id="{158DE496-B35B-4196-9891-944A4BFF61D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09600" y="2743201"/>
            <a:ext cx="7924800" cy="685800"/>
          </a:xfrm>
          <a:prstGeom prst="rect">
            <a:avLst/>
          </a:prstGeom>
        </p:spPr>
        <p:txBody>
          <a:bodyPr tIns="0" bIns="0" anchor="ctr" anchorCtr="0"/>
          <a:lstStyle>
            <a:lvl1pPr algn="ctr">
              <a:lnSpc>
                <a:spcPts val="5000"/>
              </a:lnSpc>
              <a:defRPr sz="50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09600" y="3469480"/>
            <a:ext cx="79248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800" b="1" kern="1200" baseline="0" dirty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Section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8800"/>
            <a:ext cx="81534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757446"/>
            <a:ext cx="209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8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800" b="1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Telerik Corporation</a:t>
            </a:r>
            <a:endParaRPr lang="en-US" sz="1800" b="1" dirty="0">
              <a:solidFill>
                <a:srgbClr val="0EFE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6062246"/>
            <a:ext cx="1707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6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www.telerik.com</a:t>
            </a:r>
            <a:endParaRPr lang="en-US" sz="16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None/>
              <a:tabLst>
                <a:tab pos="282575" algn="l"/>
              </a:tabLst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Example description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42900" y="1828800"/>
            <a:ext cx="8382000" cy="452431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18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  <a:prstGeom prst="rect">
            <a:avLst/>
          </a:prstGeo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5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01" r:id="rId7"/>
    <p:sldLayoutId id="2147483703" r:id="rId8"/>
    <p:sldLayoutId id="2147483702" r:id="rId9"/>
    <p:sldLayoutId id="2147483777" r:id="rId10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r" rtl="0" eaLnBrk="1" fontAlgn="base" hangingPunct="1">
        <a:lnSpc>
          <a:spcPts val="4400"/>
        </a:lnSpc>
        <a:spcBef>
          <a:spcPct val="0"/>
        </a:spcBef>
        <a:spcAft>
          <a:spcPct val="0"/>
        </a:spcAft>
        <a:defRPr sz="4400" b="1" kern="1200" baseline="0">
          <a:ln w="500"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9pPr>
    </p:titleStyle>
    <p:bodyStyle>
      <a:lvl1pPr marL="319088" indent="-31908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40000"/>
            <a:lumOff val="60000"/>
          </a:schemeClr>
        </a:buClr>
        <a:buSzPct val="70000"/>
        <a:buFont typeface="Wingdings 2" pitchFamily="18" charset="2"/>
        <a:buChar char=""/>
        <a:defRPr sz="32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0238" indent="-273050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Wingdings 2" pitchFamily="18" charset="2"/>
        <a:buChar char=""/>
        <a:defRPr sz="30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22338" indent="-273050" algn="l" rtl="0" eaLnBrk="1" fontAlgn="base" hangingPunct="1">
        <a:spcBef>
          <a:spcPct val="20000"/>
        </a:spcBef>
        <a:spcAft>
          <a:spcPct val="0"/>
        </a:spcAft>
        <a:buClr>
          <a:schemeClr val="tx1">
            <a:lumMod val="50000"/>
          </a:schemeClr>
        </a:buClr>
        <a:buFont typeface="Wingdings 2" pitchFamily="18" charset="2"/>
        <a:buChar char=""/>
        <a:defRPr sz="28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87450" indent="-228600" algn="l" rtl="0" eaLnBrk="1" fontAlgn="base" hangingPunct="1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6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25575" indent="-228600" algn="l" rtl="0" eaLnBrk="1" fontAlgn="base" hangingPunct="1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4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site.com/kgsearch/search.php?catid=1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mysite.com/kgsearch/search.php?catid=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http://www.samba.org/samba/vendors/qube.jpg" TargetMode="Externa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wasp.org/index.php/Top_10_2013-Top_10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69" y="2459695"/>
            <a:ext cx="9144000" cy="993352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4400" dirty="0" smtClean="0"/>
              <a:t>WEB SYSTEMS &amp; TECHNOLOGIES</a:t>
            </a:r>
            <a:endParaRPr lang="en-US" sz="4400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469669" y="3408334"/>
            <a:ext cx="8229600" cy="569120"/>
          </a:xfrm>
        </p:spPr>
        <p:txBody>
          <a:bodyPr/>
          <a:lstStyle/>
          <a:p>
            <a:r>
              <a:rPr lang="en-US" sz="3600" dirty="0"/>
              <a:t>6. Web Security</a:t>
            </a:r>
          </a:p>
        </p:txBody>
      </p:sp>
      <p:pic>
        <p:nvPicPr>
          <p:cNvPr id="124932" name="Picture 4" descr="http://www.optimiced.com/wp-uploads/2009/07/html-icons-veerle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08" y="258383"/>
            <a:ext cx="2422524" cy="2422524"/>
          </a:xfrm>
          <a:prstGeom prst="roundRect">
            <a:avLst>
              <a:gd name="adj" fmla="val 331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HeroicExtremeRightFacing"/>
            <a:lightRig rig="threePt" dir="t"/>
          </a:scene3d>
        </p:spPr>
      </p:pic>
      <p:pic>
        <p:nvPicPr>
          <p:cNvPr id="124934" name="Picture 6" descr="http://www.russellheimlich.com/blog/wp-content/uploads/2007/11/html-source-code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7086">
            <a:off x="5772896" y="387891"/>
            <a:ext cx="3098386" cy="1660126"/>
          </a:xfrm>
          <a:prstGeom prst="roundRect">
            <a:avLst>
              <a:gd name="adj" fmla="val 327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12" name="Picture 2" descr="http://www.iconarchive.com/icons/mayosoft/aero-vista/128/Oficina-HTML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3201">
            <a:off x="3269472" y="479855"/>
            <a:ext cx="1758366" cy="1758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Table of Content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Web Security Facts </a:t>
            </a:r>
          </a:p>
          <a:p>
            <a:r>
              <a:rPr lang="en-US" dirty="0" smtClean="0"/>
              <a:t>Web Communication Fundamentals</a:t>
            </a:r>
          </a:p>
          <a:p>
            <a:r>
              <a:rPr lang="en-US" dirty="0" smtClean="0"/>
              <a:t>Popular Web Application Attacks</a:t>
            </a:r>
          </a:p>
          <a:p>
            <a:r>
              <a:rPr lang="en-US" altLang="en-US" dirty="0"/>
              <a:t>How to Secure Web Applications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359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Security 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White Security Statistics Report 2015</a:t>
            </a:r>
          </a:p>
          <a:p>
            <a:pPr lvl="1"/>
            <a:r>
              <a:rPr lang="en-US" dirty="0" smtClean="0"/>
              <a:t>86% of all websites tested by </a:t>
            </a:r>
            <a:r>
              <a:rPr lang="en-US" dirty="0" err="1" smtClean="0"/>
              <a:t>Whitehat</a:t>
            </a:r>
            <a:r>
              <a:rPr lang="en-US" dirty="0" smtClean="0"/>
              <a:t> </a:t>
            </a:r>
            <a:r>
              <a:rPr lang="en-US" dirty="0" err="1" smtClean="0"/>
              <a:t>Sentinen</a:t>
            </a:r>
            <a:r>
              <a:rPr lang="en-US" dirty="0" smtClean="0"/>
              <a:t> had at least one serious vulnerability, and most of the time, far more than one.</a:t>
            </a:r>
          </a:p>
          <a:p>
            <a:pPr lvl="1"/>
            <a:r>
              <a:rPr lang="en-US" dirty="0" smtClean="0"/>
              <a:t>90,9 % of the </a:t>
            </a:r>
            <a:r>
              <a:rPr lang="en-US" dirty="0" err="1" smtClean="0"/>
              <a:t>explointed</a:t>
            </a:r>
            <a:r>
              <a:rPr lang="en-US" dirty="0" smtClean="0"/>
              <a:t> vulnerabilities were compromised more than a year after the Common Vulnerability and Exposures (CVE) record was published.</a:t>
            </a:r>
          </a:p>
          <a:p>
            <a:pPr lvl="1"/>
            <a:r>
              <a:rPr lang="en-US" dirty="0" smtClean="0"/>
              <a:t>500 million dollars – the damages Ashley Madison was already facing via lawsuits filed only one week after their massive data breach.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092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"/>
            <a:ext cx="8686800" cy="914400"/>
          </a:xfrm>
        </p:spPr>
        <p:txBody>
          <a:bodyPr/>
          <a:lstStyle/>
          <a:p>
            <a:r>
              <a:rPr lang="en-US" dirty="0" smtClean="0"/>
              <a:t>Web Communication Fundamentals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HTTP</a:t>
            </a:r>
          </a:p>
          <a:p>
            <a:r>
              <a:rPr lang="en-US" smtClean="0"/>
              <a:t>GET vs. POST Security</a:t>
            </a:r>
          </a:p>
          <a:p>
            <a:r>
              <a:rPr lang="en-US" smtClean="0"/>
              <a:t>Web Sites vs. Web Application</a:t>
            </a:r>
          </a:p>
          <a:p>
            <a:r>
              <a:rPr lang="en-US" altLang="en-US"/>
              <a:t>Web Applications Breach the Perimeter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41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0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6200"/>
            <a:ext cx="8153400" cy="914400"/>
          </a:xfrm>
        </p:spPr>
        <p:txBody>
          <a:bodyPr/>
          <a:lstStyle/>
          <a:p>
            <a:r>
              <a:rPr lang="en-US" altLang="en-US" dirty="0"/>
              <a:t>Hypertext Transfer </a:t>
            </a:r>
            <a:r>
              <a:rPr lang="en-US" altLang="en-US" dirty="0" smtClean="0"/>
              <a:t>Protocol - HTTP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3071" y="1522880"/>
            <a:ext cx="8152280" cy="3967093"/>
          </a:xfrm>
        </p:spPr>
        <p:txBody>
          <a:bodyPr/>
          <a:lstStyle/>
          <a:p>
            <a:r>
              <a:rPr lang="en-US" altLang="en-US"/>
              <a:t>Hypertext Transfer Protocol (HTTP) is a communications protocol for the transfer of information on intranets and the World Wide Web. Its original purpose was to provide a way to publish and retrieve hypertext pages over the Internet.”</a:t>
            </a:r>
          </a:p>
          <a:p>
            <a:pPr marL="0" indent="0">
              <a:buNone/>
            </a:pPr>
            <a:r>
              <a:rPr lang="en-US" altLang="en-US" sz="1500"/>
              <a:t>		http://en.wikipedia.org/wiki/HTTP</a:t>
            </a:r>
          </a:p>
          <a:p>
            <a:endParaRPr lang="en-US" altLang="en-US" sz="1500"/>
          </a:p>
          <a:p>
            <a:endParaRPr lang="en-US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 flipH="1">
            <a:off x="3800821" y="5182580"/>
            <a:ext cx="168830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sz="1875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 flipH="1">
            <a:off x="3798440" y="5550484"/>
            <a:ext cx="168830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sz="1875"/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4179439" y="5051612"/>
            <a:ext cx="965597" cy="258532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Request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4184202" y="5456424"/>
            <a:ext cx="1015021" cy="258532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Response</a:t>
            </a: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1992262" y="5178478"/>
            <a:ext cx="184731" cy="380873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 sz="1875"/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 rot="5400000">
            <a:off x="6176117" y="4635553"/>
            <a:ext cx="1077516" cy="380873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 sz="1875"/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 rot="5400000">
            <a:off x="2266105" y="4830815"/>
            <a:ext cx="686991" cy="380873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accent1">
                  <a:gamma/>
                  <a:tint val="2117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 sz="1875"/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5658196" y="2585079"/>
            <a:ext cx="2002631" cy="1807674"/>
          </a:xfrm>
          <a:prstGeom prst="rect">
            <a:avLst/>
          </a:prstGeom>
          <a:solidFill>
            <a:srgbClr val="6600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4" dir="b"/>
          </a:scene3d>
          <a:sp3d extrusionH="430200" prstMaterial="legacyPlastic">
            <a:bevelT w="13500" h="13500" prst="angle"/>
            <a:bevelB w="13500" h="13500" prst="angle"/>
            <a:extrusionClr>
              <a:srgbClr val="6600FF"/>
            </a:extrusionClr>
            <a:contourClr>
              <a:srgbClr val="6600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 anchorCtr="1">
            <a:spAutoFit/>
            <a:flatTx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endParaRPr kumimoji="1" lang="en-US" altLang="en-US" sz="1200" b="1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Server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www.mybank.com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(64.58.76.230)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Port: 80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endParaRPr kumimoji="1" lang="en-US" altLang="en-US" sz="1200" b="1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925587" y="4241987"/>
            <a:ext cx="1394222" cy="568361"/>
          </a:xfrm>
          <a:prstGeom prst="rect">
            <a:avLst/>
          </a:prstGeom>
          <a:solidFill>
            <a:srgbClr val="FFFFCC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4" dir="b"/>
          </a:scene3d>
          <a:sp3d extrusionH="430200" prstMaterial="legacyPlastic">
            <a:bevelT w="13500" h="13500" prst="angle"/>
            <a:bevelB w="13500" h="13500" prst="angle"/>
            <a:extrusionClr>
              <a:srgbClr val="FFFFCC"/>
            </a:extrusionClr>
            <a:contourClr>
              <a:srgbClr val="FFFFCC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Client PC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(10.1.0.123)</a:t>
            </a:r>
          </a:p>
        </p:txBody>
      </p:sp>
    </p:spTree>
    <p:extLst>
      <p:ext uri="{BB962C8B-B14F-4D97-AF65-F5344CB8AC3E}">
        <p14:creationId xmlns:p14="http://schemas.microsoft.com/office/powerpoint/2010/main" val="19984286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HTTP Request - GET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Form data encoded in the URL</a:t>
            </a:r>
          </a:p>
          <a:p>
            <a:r>
              <a:rPr lang="en-US" altLang="en-US"/>
              <a:t>Most common HTTP method used on the web</a:t>
            </a:r>
          </a:p>
          <a:p>
            <a:r>
              <a:rPr lang="en-US" altLang="en-US"/>
              <a:t>Should be used to retrieve information, not for actions that have side-effects</a:t>
            </a:r>
            <a:endParaRPr lang="en-US" altLang="en-US" sz="1050"/>
          </a:p>
          <a:p>
            <a:endParaRPr lang="en-US"/>
          </a:p>
        </p:txBody>
      </p:sp>
      <p:sp>
        <p:nvSpPr>
          <p:cNvPr id="1078277" name="Rectangle 5"/>
          <p:cNvSpPr>
            <a:spLocks noChangeArrowheads="1"/>
          </p:cNvSpPr>
          <p:nvPr/>
        </p:nvSpPr>
        <p:spPr bwMode="auto">
          <a:xfrm>
            <a:off x="1770461" y="2312195"/>
            <a:ext cx="5507831" cy="1916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anose="05000000000000000000" pitchFamily="2" charset="2"/>
              <a:buChar char="l"/>
              <a:defRPr sz="3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50000"/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5000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900"/>
          </a:p>
        </p:txBody>
      </p:sp>
    </p:spTree>
    <p:extLst>
      <p:ext uri="{BB962C8B-B14F-4D97-AF65-F5344CB8AC3E}">
        <p14:creationId xmlns:p14="http://schemas.microsoft.com/office/powerpoint/2010/main" val="8064827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HTTP Request - 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81352" name="Picture 8" descr="ScreenHunter_17 M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33" y="1702077"/>
            <a:ext cx="3987053" cy="52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1353" name="Rectangle 9"/>
          <p:cNvSpPr>
            <a:spLocks noChangeArrowheads="1"/>
          </p:cNvSpPr>
          <p:nvPr/>
        </p:nvSpPr>
        <p:spPr bwMode="auto">
          <a:xfrm>
            <a:off x="4071832" y="1814437"/>
            <a:ext cx="500168" cy="302244"/>
          </a:xfrm>
          <a:prstGeom prst="rect">
            <a:avLst/>
          </a:prstGeom>
          <a:noFill/>
          <a:ln w="28575">
            <a:solidFill>
              <a:srgbClr val="0066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75"/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853102" y="2545625"/>
            <a:ext cx="7416839" cy="3865802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875" b="1">
                <a:solidFill>
                  <a:schemeClr val="bg1"/>
                </a:solidFill>
              </a:rPr>
              <a:t>GET</a:t>
            </a:r>
            <a:r>
              <a:rPr kumimoji="1" lang="en-US" altLang="en-US" sz="1875">
                <a:solidFill>
                  <a:schemeClr val="bg1"/>
                </a:solidFill>
              </a:rPr>
              <a:t> </a:t>
            </a:r>
            <a:r>
              <a:rPr kumimoji="1" lang="en-US" altLang="en-US" sz="1875">
                <a:solidFill>
                  <a:schemeClr val="bg1"/>
                </a:solidFill>
                <a:hlinkClick r:id="rId3"/>
              </a:rPr>
              <a:t>http://www.mysite.com/kgsearch/search.php?</a:t>
            </a:r>
            <a:r>
              <a:rPr kumimoji="1" lang="en-US" altLang="en-US" sz="1875" b="1">
                <a:solidFill>
                  <a:schemeClr val="bg1"/>
                </a:solidFill>
                <a:hlinkClick r:id="rId3"/>
              </a:rPr>
              <a:t>catid=1</a:t>
            </a:r>
            <a:r>
              <a:rPr kumimoji="1" lang="en-US" altLang="en-US" sz="1875">
                <a:solidFill>
                  <a:schemeClr val="bg1"/>
                </a:solidFill>
              </a:rPr>
              <a:t> HTTP/1.1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Host: www.mysite.com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User-Agent: Mozilla/5.0 (Windows; U; Windows NT 5.1; en-US; rv:1.8.1.13) Gecko/20080311 Firefox/2.0.0.13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Accept: text/xml,application/xml,application/xhtml+xml,text/html;q=0.9,text/plain;q=0.8,image/png,*/*;q=0.5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Accept-Language: en-us,en;q=0.5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Accept-Encoding: gzip,deflate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Accept-Charset: ISO-8859-1,utf-8;q=0.7,*;q=0.7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Keep-Alive: 300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Connection: keep-alive</a:t>
            </a:r>
          </a:p>
          <a:p>
            <a:r>
              <a:rPr kumimoji="1" lang="en-US" altLang="en-US" sz="1875">
                <a:solidFill>
                  <a:schemeClr val="bg1"/>
                </a:solidFill>
              </a:rPr>
              <a:t>Referer: http://www.mysite.com/</a:t>
            </a:r>
          </a:p>
        </p:txBody>
      </p:sp>
    </p:spTree>
    <p:extLst>
      <p:ext uri="{BB962C8B-B14F-4D97-AF65-F5344CB8AC3E}">
        <p14:creationId xmlns:p14="http://schemas.microsoft.com/office/powerpoint/2010/main" val="2376928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HTTP Requests - POST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/>
              <a:t>Data is included in the body of the request. </a:t>
            </a:r>
          </a:p>
          <a:p>
            <a:r>
              <a:rPr lang="en-US" altLang="en-US" sz="2800" dirty="0"/>
              <a:t>Should be used for any action that has side-effects</a:t>
            </a:r>
          </a:p>
          <a:p>
            <a:pPr lvl="1"/>
            <a:r>
              <a:rPr lang="en-US" altLang="en-US" sz="2400" dirty="0"/>
              <a:t>Storing/updating data, ordering a product, etc…</a:t>
            </a:r>
          </a:p>
          <a:p>
            <a:r>
              <a:rPr lang="en-US" altLang="en-US" sz="2800" dirty="0"/>
              <a:t>Tool: Chrome Add-in Postman:</a:t>
            </a:r>
          </a:p>
          <a:p>
            <a:pPr lvl="1"/>
            <a:r>
              <a:rPr lang="en-US" altLang="en-US" sz="2000" dirty="0"/>
              <a:t>Demo: Change GET</a:t>
            </a:r>
            <a:r>
              <a:rPr kumimoji="1" lang="en-US" altLang="en-US" sz="2000" dirty="0">
                <a:solidFill>
                  <a:schemeClr val="bg1"/>
                </a:solidFill>
              </a:rPr>
              <a:t> </a:t>
            </a:r>
            <a:r>
              <a:rPr kumimoji="1" lang="en-US" altLang="en-US" sz="2000" dirty="0">
                <a:solidFill>
                  <a:schemeClr val="bg1"/>
                </a:solidFill>
                <a:hlinkClick r:id="rId2"/>
              </a:rPr>
              <a:t>http://www.mysite.com/kgsearch/search.php?catid=1</a:t>
            </a:r>
            <a:r>
              <a:rPr kumimoji="1" lang="en-US" altLang="en-US" sz="2000" dirty="0">
                <a:solidFill>
                  <a:schemeClr val="bg1"/>
                </a:solidFill>
              </a:rPr>
              <a:t> </a:t>
            </a:r>
            <a:r>
              <a:rPr lang="en-US" altLang="en-US" sz="2000" dirty="0"/>
              <a:t>to POST Request using Postman</a:t>
            </a:r>
          </a:p>
          <a:p>
            <a:endParaRPr lang="en-US" dirty="0"/>
          </a:p>
        </p:txBody>
      </p:sp>
      <p:sp>
        <p:nvSpPr>
          <p:cNvPr id="1079299" name="Rectangle 3"/>
          <p:cNvSpPr>
            <a:spLocks noChangeArrowheads="1"/>
          </p:cNvSpPr>
          <p:nvPr/>
        </p:nvSpPr>
        <p:spPr bwMode="auto">
          <a:xfrm>
            <a:off x="1770461" y="2312195"/>
            <a:ext cx="5507831" cy="112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anose="05000000000000000000" pitchFamily="2" charset="2"/>
              <a:buChar char="l"/>
              <a:defRPr sz="3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50000"/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5000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1425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41" y="5029200"/>
            <a:ext cx="6629400" cy="14859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5331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7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GET v. POST Security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There information contained in parameters can tell a user a lot about how your application works</a:t>
            </a:r>
          </a:p>
          <a:p>
            <a:r>
              <a:rPr lang="en-US" altLang="en-US" dirty="0"/>
              <a:t>GET parameters are easily visible in the address bar</a:t>
            </a:r>
          </a:p>
          <a:p>
            <a:r>
              <a:rPr lang="en-US" altLang="en-US" dirty="0"/>
              <a:t>POST parameters are hidden from the </a:t>
            </a:r>
            <a:r>
              <a:rPr lang="en-US" altLang="en-US" i="1" dirty="0"/>
              <a:t>average</a:t>
            </a:r>
            <a:r>
              <a:rPr lang="en-US" altLang="en-US" dirty="0"/>
              <a:t> user</a:t>
            </a:r>
          </a:p>
          <a:p>
            <a:pPr lvl="1"/>
            <a:r>
              <a:rPr lang="en-US" altLang="en-US" sz="2800" dirty="0"/>
              <a:t>Users can still view source code</a:t>
            </a:r>
          </a:p>
          <a:p>
            <a:pPr lvl="1"/>
            <a:r>
              <a:rPr lang="en-US" altLang="en-US" sz="2800" dirty="0"/>
              <a:t>Users can still view the packets</a:t>
            </a:r>
          </a:p>
          <a:p>
            <a:pPr lvl="1"/>
            <a:r>
              <a:rPr lang="en-US" altLang="en-US" sz="2800" dirty="0"/>
              <a:t>Users can still intercept &amp; modify web requests</a:t>
            </a:r>
          </a:p>
          <a:p>
            <a:endParaRPr lang="en-US" dirty="0"/>
          </a:p>
        </p:txBody>
      </p:sp>
      <p:sp>
        <p:nvSpPr>
          <p:cNvPr id="1097735" name="Rectangle 7"/>
          <p:cNvSpPr>
            <a:spLocks noChangeArrowheads="1"/>
          </p:cNvSpPr>
          <p:nvPr/>
        </p:nvSpPr>
        <p:spPr bwMode="auto">
          <a:xfrm>
            <a:off x="1770461" y="2312195"/>
            <a:ext cx="5507831" cy="265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anose="05000000000000000000" pitchFamily="2" charset="2"/>
              <a:buChar char="l"/>
              <a:defRPr sz="3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50000"/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5000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eaLnBrk="1" hangingPunct="1"/>
            <a:endParaRPr lang="en-US" altLang="en-US" sz="1425"/>
          </a:p>
          <a:p>
            <a:pPr eaLnBrk="1" hangingPunct="1"/>
            <a:endParaRPr lang="en-US" altLang="en-US" sz="1650"/>
          </a:p>
        </p:txBody>
      </p:sp>
    </p:spTree>
    <p:extLst>
      <p:ext uri="{BB962C8B-B14F-4D97-AF65-F5344CB8AC3E}">
        <p14:creationId xmlns:p14="http://schemas.microsoft.com/office/powerpoint/2010/main" val="34183002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7506" name="Picture 2" descr="comop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63" y="4135957"/>
            <a:ext cx="1354931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75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Web Sites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>
                <a:cs typeface="Times New Roman" panose="02020603050405020304" pitchFamily="18" charset="0"/>
              </a:rPr>
              <a:t>No applications</a:t>
            </a:r>
          </a:p>
          <a:p>
            <a:pPr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>
                <a:cs typeface="Times New Roman" panose="02020603050405020304" pitchFamily="18" charset="0"/>
              </a:rPr>
              <a:t>Static </a:t>
            </a:r>
            <a:r>
              <a:rPr kumimoji="1" lang="en-US" altLang="en-US" smtClean="0">
                <a:cs typeface="Times New Roman" panose="02020603050405020304" pitchFamily="18" charset="0"/>
              </a:rPr>
              <a:t>pages</a:t>
            </a:r>
          </a:p>
          <a:p>
            <a:pPr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mtClean="0">
                <a:cs typeface="Times New Roman" panose="02020603050405020304" pitchFamily="18" charset="0"/>
              </a:rPr>
              <a:t>Hard coded links</a:t>
            </a:r>
          </a:p>
          <a:p>
            <a:endParaRPr lang="en-US"/>
          </a:p>
        </p:txBody>
      </p:sp>
      <p:sp>
        <p:nvSpPr>
          <p:cNvPr id="917509" name="Text Box 5"/>
          <p:cNvSpPr txBox="1">
            <a:spLocks noChangeArrowheads="1"/>
          </p:cNvSpPr>
          <p:nvPr/>
        </p:nvSpPr>
        <p:spPr bwMode="auto">
          <a:xfrm>
            <a:off x="2328863" y="3710190"/>
            <a:ext cx="1364456" cy="35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875" b="1" dirty="0">
                <a:latin typeface="Verdana" panose="020B0604030504040204" pitchFamily="34" charset="0"/>
                <a:cs typeface="Times New Roman" panose="02020603050405020304" pitchFamily="18" charset="0"/>
              </a:rPr>
              <a:t>Browser</a:t>
            </a:r>
          </a:p>
        </p:txBody>
      </p:sp>
      <p:sp>
        <p:nvSpPr>
          <p:cNvPr id="917511" name="AutoShape 7"/>
          <p:cNvSpPr>
            <a:spLocks noChangeArrowheads="1"/>
          </p:cNvSpPr>
          <p:nvPr/>
        </p:nvSpPr>
        <p:spPr bwMode="auto">
          <a:xfrm>
            <a:off x="3693319" y="4471990"/>
            <a:ext cx="1143000" cy="756590"/>
          </a:xfrm>
          <a:prstGeom prst="rightArrow">
            <a:avLst>
              <a:gd name="adj1" fmla="val 50000"/>
              <a:gd name="adj2" fmla="val 67188"/>
            </a:avLst>
          </a:prstGeom>
          <a:solidFill>
            <a:srgbClr val="3399FF"/>
          </a:solidFill>
          <a:ln>
            <a:noFill/>
          </a:ln>
          <a:effectLst/>
          <a:scene3d>
            <a:camera prst="legacyObliqueTopRight">
              <a:rot lat="21299999" lon="0" rev="0"/>
            </a:camera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66CCFF"/>
            </a:extrusionClr>
            <a:contourClr>
              <a:srgbClr val="3399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pic>
        <p:nvPicPr>
          <p:cNvPr id="917512" name="Picture 8" descr="browsers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301" y="4221635"/>
            <a:ext cx="1320404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7513" name="Text Box 9"/>
          <p:cNvSpPr txBox="1">
            <a:spLocks noChangeArrowheads="1"/>
          </p:cNvSpPr>
          <p:nvPr/>
        </p:nvSpPr>
        <p:spPr bwMode="auto">
          <a:xfrm>
            <a:off x="5422106" y="3731291"/>
            <a:ext cx="1764506" cy="35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875" b="1" dirty="0">
                <a:latin typeface="Verdana" panose="020B0604030504040204" pitchFamily="34" charset="0"/>
                <a:cs typeface="Times New Roman" panose="02020603050405020304" pitchFamily="18" charset="0"/>
              </a:rPr>
              <a:t>Web Server</a:t>
            </a:r>
          </a:p>
        </p:txBody>
      </p:sp>
    </p:spTree>
    <p:extLst>
      <p:ext uri="{BB962C8B-B14F-4D97-AF65-F5344CB8AC3E}">
        <p14:creationId xmlns:p14="http://schemas.microsoft.com/office/powerpoint/2010/main" val="27654399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074" name="Rectangle 2"/>
          <p:cNvSpPr>
            <a:spLocks noChangeArrowheads="1"/>
          </p:cNvSpPr>
          <p:nvPr/>
        </p:nvSpPr>
        <p:spPr bwMode="auto">
          <a:xfrm>
            <a:off x="6622257" y="3794522"/>
            <a:ext cx="1017985" cy="1641872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75" name="Rectangle 3"/>
          <p:cNvSpPr>
            <a:spLocks noChangeArrowheads="1"/>
          </p:cNvSpPr>
          <p:nvPr/>
        </p:nvSpPr>
        <p:spPr bwMode="auto">
          <a:xfrm>
            <a:off x="6622257" y="3365897"/>
            <a:ext cx="1017985" cy="408384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76" name="Rectangle 4"/>
          <p:cNvSpPr>
            <a:spLocks noChangeArrowheads="1"/>
          </p:cNvSpPr>
          <p:nvPr/>
        </p:nvSpPr>
        <p:spPr bwMode="auto">
          <a:xfrm>
            <a:off x="4752976" y="3794522"/>
            <a:ext cx="1017985" cy="860822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77" name="Rectangle 5"/>
          <p:cNvSpPr>
            <a:spLocks noChangeArrowheads="1"/>
          </p:cNvSpPr>
          <p:nvPr/>
        </p:nvSpPr>
        <p:spPr bwMode="auto">
          <a:xfrm>
            <a:off x="4752976" y="3365897"/>
            <a:ext cx="1017985" cy="408384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78" name="Rectangle 6"/>
          <p:cNvSpPr>
            <a:spLocks noChangeArrowheads="1"/>
          </p:cNvSpPr>
          <p:nvPr/>
        </p:nvSpPr>
        <p:spPr bwMode="auto">
          <a:xfrm>
            <a:off x="2881314" y="3798095"/>
            <a:ext cx="1017985" cy="860822"/>
          </a:xfrm>
          <a:prstGeom prst="rect">
            <a:avLst/>
          </a:prstGeom>
          <a:solidFill>
            <a:schemeClr val="folHlink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79" name="Rectangle 7"/>
          <p:cNvSpPr>
            <a:spLocks noChangeArrowheads="1"/>
          </p:cNvSpPr>
          <p:nvPr/>
        </p:nvSpPr>
        <p:spPr bwMode="auto">
          <a:xfrm>
            <a:off x="2881314" y="3369470"/>
            <a:ext cx="1017985" cy="408385"/>
          </a:xfrm>
          <a:prstGeom prst="rect">
            <a:avLst/>
          </a:prstGeom>
          <a:solidFill>
            <a:srgbClr val="3366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Plastic">
            <a:bevelT w="13500" h="13500" prst="angle"/>
            <a:bevelB w="13500" h="13500" prst="angle"/>
            <a:extrusionClr>
              <a:srgbClr val="3366FF"/>
            </a:extrusionClr>
            <a:contourClr>
              <a:srgbClr val="3366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lnSpc>
                <a:spcPct val="75000"/>
              </a:lnSpc>
              <a:spcAft>
                <a:spcPts val="375"/>
              </a:spcAft>
              <a:buClr>
                <a:srgbClr val="000066"/>
              </a:buClr>
            </a:pPr>
            <a:endParaRPr kumimoji="1" lang="en-US" altLang="en-US" sz="105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9908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cs typeface="Times New Roman" panose="02020603050405020304" pitchFamily="18" charset="0"/>
              </a:rPr>
              <a:t>Web Applications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99081" name="Text Box 9"/>
          <p:cNvSpPr txBox="1">
            <a:spLocks noChangeArrowheads="1"/>
          </p:cNvSpPr>
          <p:nvPr/>
        </p:nvSpPr>
        <p:spPr bwMode="auto">
          <a:xfrm>
            <a:off x="1491854" y="4451748"/>
            <a:ext cx="847725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cs typeface="Times New Roman" panose="02020603050405020304" pitchFamily="18" charset="0"/>
              </a:rPr>
              <a:t>Browser</a:t>
            </a:r>
          </a:p>
        </p:txBody>
      </p:sp>
      <p:sp>
        <p:nvSpPr>
          <p:cNvPr id="899082" name="Text Box 10"/>
          <p:cNvSpPr txBox="1">
            <a:spLocks noChangeArrowheads="1"/>
          </p:cNvSpPr>
          <p:nvPr/>
        </p:nvSpPr>
        <p:spPr bwMode="auto">
          <a:xfrm>
            <a:off x="2894410" y="3534966"/>
            <a:ext cx="1152525" cy="93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solidFill>
                  <a:schemeClr val="bg1"/>
                </a:solidFill>
                <a:cs typeface="Times New Roman" panose="02020603050405020304" pitchFamily="18" charset="0"/>
              </a:rPr>
              <a:t>Web Servers</a:t>
            </a:r>
            <a:endParaRPr kumimoji="1" lang="en-US" altLang="en-US" sz="600" b="1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Presentation Layer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Media Store</a:t>
            </a:r>
          </a:p>
        </p:txBody>
      </p:sp>
      <p:sp>
        <p:nvSpPr>
          <p:cNvPr id="899083" name="Text Box 11"/>
          <p:cNvSpPr txBox="1">
            <a:spLocks noChangeArrowheads="1"/>
          </p:cNvSpPr>
          <p:nvPr/>
        </p:nvSpPr>
        <p:spPr bwMode="auto">
          <a:xfrm>
            <a:off x="2859882" y="2333626"/>
            <a:ext cx="2674144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latin typeface="Verdana" panose="020B0604030504040204" pitchFamily="34" charset="0"/>
                <a:cs typeface="Times New Roman" panose="02020603050405020304" pitchFamily="18" charset="0"/>
              </a:rPr>
              <a:t>Very complex architectures, multiple platforms, multiple protocols</a:t>
            </a:r>
          </a:p>
        </p:txBody>
      </p:sp>
      <p:sp>
        <p:nvSpPr>
          <p:cNvPr id="899084" name="Text Box 12"/>
          <p:cNvSpPr txBox="1">
            <a:spLocks noChangeArrowheads="1"/>
          </p:cNvSpPr>
          <p:nvPr/>
        </p:nvSpPr>
        <p:spPr bwMode="auto">
          <a:xfrm>
            <a:off x="6591300" y="3407569"/>
            <a:ext cx="1123950" cy="1929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solidFill>
                  <a:schemeClr val="bg1"/>
                </a:solidFill>
                <a:cs typeface="Times New Roman" panose="02020603050405020304" pitchFamily="18" charset="0"/>
              </a:rPr>
              <a:t>Database Server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Customer Identification 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Access Controls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Transaction Information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Core Business Data</a:t>
            </a:r>
          </a:p>
        </p:txBody>
      </p:sp>
      <p:sp>
        <p:nvSpPr>
          <p:cNvPr id="899085" name="Text Box 13"/>
          <p:cNvSpPr txBox="1">
            <a:spLocks noChangeArrowheads="1"/>
          </p:cNvSpPr>
          <p:nvPr/>
        </p:nvSpPr>
        <p:spPr bwMode="auto">
          <a:xfrm>
            <a:off x="1496616" y="3599261"/>
            <a:ext cx="809625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cs typeface="Times New Roman" panose="02020603050405020304" pitchFamily="18" charset="0"/>
              </a:rPr>
              <a:t>Wireless</a:t>
            </a:r>
          </a:p>
        </p:txBody>
      </p:sp>
      <p:sp>
        <p:nvSpPr>
          <p:cNvPr id="899086" name="Text Box 14"/>
          <p:cNvSpPr txBox="1">
            <a:spLocks noChangeArrowheads="1"/>
          </p:cNvSpPr>
          <p:nvPr/>
        </p:nvSpPr>
        <p:spPr bwMode="auto">
          <a:xfrm>
            <a:off x="1406129" y="2644379"/>
            <a:ext cx="1266825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cs typeface="Times New Roman" panose="02020603050405020304" pitchFamily="18" charset="0"/>
              </a:rPr>
              <a:t>Web Services</a:t>
            </a:r>
          </a:p>
        </p:txBody>
      </p:sp>
      <p:sp>
        <p:nvSpPr>
          <p:cNvPr id="899087" name="Text Box 15"/>
          <p:cNvSpPr txBox="1">
            <a:spLocks noChangeArrowheads="1"/>
          </p:cNvSpPr>
          <p:nvPr/>
        </p:nvSpPr>
        <p:spPr bwMode="auto">
          <a:xfrm>
            <a:off x="4831556" y="3411141"/>
            <a:ext cx="1114425" cy="1083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solidFill>
                  <a:schemeClr val="bg1"/>
                </a:solidFill>
                <a:cs typeface="Times New Roman" panose="02020603050405020304" pitchFamily="18" charset="0"/>
              </a:rPr>
              <a:t>Application Server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Business Logic</a:t>
            </a:r>
          </a:p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050" b="1">
                <a:cs typeface="Times New Roman" panose="02020603050405020304" pitchFamily="18" charset="0"/>
              </a:rPr>
              <a:t>Content Services</a:t>
            </a:r>
          </a:p>
        </p:txBody>
      </p:sp>
      <p:pic>
        <p:nvPicPr>
          <p:cNvPr id="899088" name="Picture 16" descr="wclien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11" y="3808810"/>
            <a:ext cx="369094" cy="44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9089" name="Picture 17" descr="server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10" y="2857501"/>
            <a:ext cx="423863" cy="52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9090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999" y="4694635"/>
            <a:ext cx="735806" cy="62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99091" name="AutoShape 19"/>
          <p:cNvSpPr>
            <a:spLocks noChangeArrowheads="1"/>
          </p:cNvSpPr>
          <p:nvPr/>
        </p:nvSpPr>
        <p:spPr bwMode="auto">
          <a:xfrm rot="-1285147">
            <a:off x="2383631" y="4378254"/>
            <a:ext cx="510779" cy="756590"/>
          </a:xfrm>
          <a:prstGeom prst="rightArrow">
            <a:avLst>
              <a:gd name="adj1" fmla="val 50000"/>
              <a:gd name="adj2" fmla="val 36256"/>
            </a:avLst>
          </a:prstGeom>
          <a:solidFill>
            <a:srgbClr val="FFD723"/>
          </a:solidFill>
          <a:ln>
            <a:noFill/>
          </a:ln>
          <a:effectLst/>
          <a:scene3d>
            <a:camera prst="legacyPerspectiveTopRight"/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FFD723"/>
            </a:extrusionClr>
            <a:contourClr>
              <a:srgbClr val="FFD723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899092" name="AutoShape 20"/>
          <p:cNvSpPr>
            <a:spLocks noChangeArrowheads="1"/>
          </p:cNvSpPr>
          <p:nvPr/>
        </p:nvSpPr>
        <p:spPr bwMode="auto">
          <a:xfrm>
            <a:off x="2282428" y="3606729"/>
            <a:ext cx="576263" cy="756590"/>
          </a:xfrm>
          <a:prstGeom prst="rightArrow">
            <a:avLst>
              <a:gd name="adj1" fmla="val 50000"/>
              <a:gd name="adj2" fmla="val 40904"/>
            </a:avLst>
          </a:prstGeom>
          <a:solidFill>
            <a:srgbClr val="FFD723"/>
          </a:solidFill>
          <a:ln>
            <a:noFill/>
          </a:ln>
          <a:effectLst/>
          <a:scene3d>
            <a:camera prst="legacyPerspectiveTopRight"/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FFD723"/>
            </a:extrusionClr>
            <a:contourClr>
              <a:srgbClr val="FFD723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899093" name="AutoShape 21"/>
          <p:cNvSpPr>
            <a:spLocks noChangeArrowheads="1"/>
          </p:cNvSpPr>
          <p:nvPr/>
        </p:nvSpPr>
        <p:spPr bwMode="auto">
          <a:xfrm rot="1615231">
            <a:off x="2402681" y="2831632"/>
            <a:ext cx="519113" cy="756590"/>
          </a:xfrm>
          <a:prstGeom prst="rightArrow">
            <a:avLst>
              <a:gd name="adj1" fmla="val 50000"/>
              <a:gd name="adj2" fmla="val 36847"/>
            </a:avLst>
          </a:prstGeom>
          <a:solidFill>
            <a:srgbClr val="FFD723"/>
          </a:solidFill>
          <a:ln>
            <a:noFill/>
          </a:ln>
          <a:effectLst/>
          <a:scene3d>
            <a:camera prst="legacyPerspectiveTopRight"/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FFD723"/>
            </a:extrusionClr>
            <a:contourClr>
              <a:srgbClr val="FFD723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899094" name="AutoShape 22"/>
          <p:cNvSpPr>
            <a:spLocks noChangeArrowheads="1"/>
          </p:cNvSpPr>
          <p:nvPr/>
        </p:nvSpPr>
        <p:spPr bwMode="auto">
          <a:xfrm>
            <a:off x="4079081" y="3501954"/>
            <a:ext cx="600075" cy="756590"/>
          </a:xfrm>
          <a:prstGeom prst="rightArrow">
            <a:avLst>
              <a:gd name="adj1" fmla="val 50000"/>
              <a:gd name="adj2" fmla="val 42594"/>
            </a:avLst>
          </a:prstGeom>
          <a:solidFill>
            <a:srgbClr val="FFD723"/>
          </a:solidFill>
          <a:ln>
            <a:noFill/>
          </a:ln>
          <a:effectLst/>
          <a:scene3d>
            <a:camera prst="legacyPerspectiveTopRight"/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FFD723"/>
            </a:extrusionClr>
            <a:contourClr>
              <a:srgbClr val="FFD723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899095" name="AutoShape 23"/>
          <p:cNvSpPr>
            <a:spLocks noChangeArrowheads="1"/>
          </p:cNvSpPr>
          <p:nvPr/>
        </p:nvSpPr>
        <p:spPr bwMode="auto">
          <a:xfrm>
            <a:off x="5943600" y="3487667"/>
            <a:ext cx="600075" cy="756590"/>
          </a:xfrm>
          <a:prstGeom prst="rightArrow">
            <a:avLst>
              <a:gd name="adj1" fmla="val 50000"/>
              <a:gd name="adj2" fmla="val 42594"/>
            </a:avLst>
          </a:prstGeom>
          <a:solidFill>
            <a:srgbClr val="FFD723"/>
          </a:solidFill>
          <a:ln>
            <a:noFill/>
          </a:ln>
          <a:effectLst/>
          <a:scene3d>
            <a:camera prst="legacyPerspectiveTopRight"/>
            <a:lightRig rig="legacyFlat3" dir="l"/>
          </a:scene3d>
          <a:sp3d extrusionH="277800" prstMaterial="legacyPlastic">
            <a:bevelT w="13500" h="13500" prst="angle"/>
            <a:bevelB w="13500" h="13500" prst="angle"/>
            <a:extrusionClr>
              <a:srgbClr val="FFD723"/>
            </a:extrusionClr>
            <a:contourClr>
              <a:srgbClr val="FFD723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grpSp>
        <p:nvGrpSpPr>
          <p:cNvPr id="899099" name="Group 27"/>
          <p:cNvGrpSpPr>
            <a:grpSpLocks/>
          </p:cNvGrpSpPr>
          <p:nvPr/>
        </p:nvGrpSpPr>
        <p:grpSpPr bwMode="auto">
          <a:xfrm>
            <a:off x="5567362" y="2413660"/>
            <a:ext cx="2081213" cy="632425"/>
            <a:chOff x="2180" y="1079"/>
            <a:chExt cx="3580" cy="869"/>
          </a:xfrm>
        </p:grpSpPr>
        <p:sp>
          <p:nvSpPr>
            <p:cNvPr id="899096" name="Text Box 24"/>
            <p:cNvSpPr txBox="1">
              <a:spLocks noChangeArrowheads="1"/>
            </p:cNvSpPr>
            <p:nvPr/>
          </p:nvSpPr>
          <p:spPr bwMode="auto">
            <a:xfrm>
              <a:off x="2180" y="1650"/>
              <a:ext cx="3580" cy="298"/>
            </a:xfrm>
            <a:prstGeom prst="rect">
              <a:avLst/>
            </a:prstGeom>
            <a:solidFill>
              <a:srgbClr val="6600CC"/>
            </a:solidFill>
            <a:ln>
              <a:noFill/>
            </a:ln>
            <a:effectLst/>
            <a:scene3d>
              <a:camera prst="legacyObliqueTopRight"/>
              <a:lightRig rig="legacyFlat4" dir="b"/>
            </a:scene3d>
            <a:sp3d extrusionH="430200" prstMaterial="legacyPlastic">
              <a:bevelT w="13500" h="13500" prst="angle"/>
              <a:bevelB w="13500" h="13500" prst="angle"/>
              <a:extrusionClr>
                <a:srgbClr val="6600CC"/>
              </a:extrusionClr>
              <a:contourClr>
                <a:srgbClr val="6600CC"/>
              </a:contourClr>
            </a:sp3d>
            <a:extLst>
              <a:ext uri="{91240B29-F687-4F45-9708-019B960494DF}">
                <a14:hiddenLine xmlns:a14="http://schemas.microsoft.com/office/drawing/2010/main" w="38100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 anchorCtr="1">
              <a:spAutoFit/>
              <a:flatTx/>
            </a:bodyPr>
            <a:lstStyle>
              <a:lvl1pPr marL="342900" indent="-3429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ts val="375"/>
                </a:spcBef>
                <a:spcAft>
                  <a:spcPts val="375"/>
                </a:spcAft>
                <a:buClr>
                  <a:srgbClr val="000066"/>
                </a:buClr>
              </a:pPr>
              <a:r>
                <a:rPr kumimoji="1" lang="en-US" altLang="en-US" sz="900" b="1">
                  <a:solidFill>
                    <a:schemeClr val="bg1"/>
                  </a:solidFill>
                  <a:latin typeface="Verdana" panose="020B0604030504040204" pitchFamily="34" charset="0"/>
                  <a:cs typeface="Times New Roman" panose="02020603050405020304" pitchFamily="18" charset="0"/>
                </a:rPr>
                <a:t>Network</a:t>
              </a:r>
            </a:p>
          </p:txBody>
        </p:sp>
        <p:sp>
          <p:nvSpPr>
            <p:cNvPr id="899097" name="Text Box 25"/>
            <p:cNvSpPr txBox="1">
              <a:spLocks noChangeArrowheads="1"/>
            </p:cNvSpPr>
            <p:nvPr/>
          </p:nvSpPr>
          <p:spPr bwMode="auto">
            <a:xfrm>
              <a:off x="2602" y="1370"/>
              <a:ext cx="2736" cy="29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scene3d>
              <a:camera prst="legacyObliqueTopRight"/>
              <a:lightRig rig="legacyFlat4" dir="b"/>
            </a:scene3d>
            <a:sp3d extrusionH="430200" prstMaterial="legacyPlastic">
              <a:bevelT w="13500" h="13500" prst="angle"/>
              <a:bevelB w="13500" h="13500" prst="angle"/>
              <a:extrusionClr>
                <a:schemeClr val="hlink"/>
              </a:extrusionClr>
              <a:contourClr>
                <a:schemeClr val="hlink"/>
              </a:contourClr>
            </a:sp3d>
            <a:extLst>
              <a:ext uri="{91240B29-F687-4F45-9708-019B960494DF}">
                <a14:hiddenLine xmlns:a14="http://schemas.microsoft.com/office/drawing/2010/main" w="38100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 anchorCtr="1">
              <a:spAutoFit/>
              <a:flatTx/>
            </a:bodyPr>
            <a:lstStyle>
              <a:lvl1pPr marL="342900" indent="-3429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ts val="375"/>
                </a:spcBef>
                <a:spcAft>
                  <a:spcPts val="375"/>
                </a:spcAft>
                <a:buClr>
                  <a:srgbClr val="000066"/>
                </a:buClr>
              </a:pPr>
              <a:r>
                <a:rPr kumimoji="1" lang="en-US" altLang="en-US" sz="900" b="1">
                  <a:solidFill>
                    <a:schemeClr val="bg1"/>
                  </a:solidFill>
                  <a:latin typeface="Verdana" panose="020B0604030504040204" pitchFamily="34" charset="0"/>
                  <a:cs typeface="Times New Roman" panose="02020603050405020304" pitchFamily="18" charset="0"/>
                </a:rPr>
                <a:t>HTTP</a:t>
              </a:r>
            </a:p>
          </p:txBody>
        </p:sp>
        <p:sp>
          <p:nvSpPr>
            <p:cNvPr id="899098" name="Text Box 26"/>
            <p:cNvSpPr txBox="1">
              <a:spLocks noChangeArrowheads="1"/>
            </p:cNvSpPr>
            <p:nvPr/>
          </p:nvSpPr>
          <p:spPr bwMode="auto">
            <a:xfrm>
              <a:off x="2887" y="1079"/>
              <a:ext cx="2166" cy="298"/>
            </a:xfrm>
            <a:prstGeom prst="rect">
              <a:avLst/>
            </a:prstGeom>
            <a:solidFill>
              <a:srgbClr val="FFD723"/>
            </a:solidFill>
            <a:ln>
              <a:noFill/>
            </a:ln>
            <a:effectLst/>
            <a:scene3d>
              <a:camera prst="legacyObliqueTopRight"/>
              <a:lightRig rig="legacyFlat4" dir="b"/>
            </a:scene3d>
            <a:sp3d extrusionH="430200" prstMaterial="legacyPlastic">
              <a:bevelT w="13500" h="13500" prst="angle"/>
              <a:bevelB w="13500" h="13500" prst="angle"/>
              <a:extrusionClr>
                <a:srgbClr val="FFD723"/>
              </a:extrusionClr>
              <a:contourClr>
                <a:srgbClr val="FFD723"/>
              </a:contourClr>
            </a:sp3d>
            <a:extLst>
              <a:ext uri="{91240B29-F687-4F45-9708-019B960494DF}">
                <a14:hiddenLine xmlns:a14="http://schemas.microsoft.com/office/drawing/2010/main" w="38100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 anchorCtr="1">
              <a:spAutoFit/>
              <a:flatTx/>
            </a:bodyPr>
            <a:lstStyle>
              <a:lvl1pPr marL="342900" indent="-3429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ts val="375"/>
                </a:spcBef>
                <a:spcAft>
                  <a:spcPts val="375"/>
                </a:spcAft>
                <a:buClr>
                  <a:srgbClr val="000066"/>
                </a:buClr>
              </a:pPr>
              <a:r>
                <a:rPr kumimoji="1" lang="en-US" altLang="en-US" sz="900" b="1">
                  <a:solidFill>
                    <a:schemeClr val="bg1"/>
                  </a:solidFill>
                  <a:latin typeface="Verdana" panose="020B0604030504040204" pitchFamily="34" charset="0"/>
                  <a:cs typeface="Times New Roman" panose="02020603050405020304" pitchFamily="18" charset="0"/>
                </a:rPr>
                <a:t>Web Application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9963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0" name="Oval 2"/>
          <p:cNvSpPr>
            <a:spLocks noChangeArrowheads="1"/>
          </p:cNvSpPr>
          <p:nvPr/>
        </p:nvSpPr>
        <p:spPr bwMode="auto">
          <a:xfrm flipH="1">
            <a:off x="1333501" y="1860949"/>
            <a:ext cx="6642497" cy="3698081"/>
          </a:xfrm>
          <a:prstGeom prst="ellipse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75"/>
          </a:p>
        </p:txBody>
      </p:sp>
      <p:sp>
        <p:nvSpPr>
          <p:cNvPr id="903171" name="Oval 3"/>
          <p:cNvSpPr>
            <a:spLocks noChangeArrowheads="1"/>
          </p:cNvSpPr>
          <p:nvPr/>
        </p:nvSpPr>
        <p:spPr bwMode="auto">
          <a:xfrm flipH="1">
            <a:off x="2465785" y="1943100"/>
            <a:ext cx="5510213" cy="341947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75"/>
          </a:p>
        </p:txBody>
      </p:sp>
      <p:sp>
        <p:nvSpPr>
          <p:cNvPr id="903172" name="Oval 4"/>
          <p:cNvSpPr>
            <a:spLocks noChangeArrowheads="1"/>
          </p:cNvSpPr>
          <p:nvPr/>
        </p:nvSpPr>
        <p:spPr bwMode="auto">
          <a:xfrm flipH="1">
            <a:off x="3740944" y="2145506"/>
            <a:ext cx="4235054" cy="2938463"/>
          </a:xfrm>
          <a:prstGeom prst="ellipse">
            <a:avLst/>
          </a:pr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75"/>
          </a:p>
        </p:txBody>
      </p:sp>
      <p:sp>
        <p:nvSpPr>
          <p:cNvPr id="903173" name="Oval 5"/>
          <p:cNvSpPr>
            <a:spLocks noChangeArrowheads="1"/>
          </p:cNvSpPr>
          <p:nvPr/>
        </p:nvSpPr>
        <p:spPr bwMode="auto">
          <a:xfrm flipH="1">
            <a:off x="5128022" y="2420542"/>
            <a:ext cx="2847975" cy="2388394"/>
          </a:xfrm>
          <a:prstGeom prst="ellipse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75"/>
          </a:p>
        </p:txBody>
      </p:sp>
      <p:sp>
        <p:nvSpPr>
          <p:cNvPr id="9031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325"/>
              <a:t>Web Applications Breach the Perimeter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03175" name="Text Box 7"/>
          <p:cNvSpPr txBox="1">
            <a:spLocks noChangeArrowheads="1"/>
          </p:cNvSpPr>
          <p:nvPr/>
        </p:nvSpPr>
        <p:spPr bwMode="auto">
          <a:xfrm>
            <a:off x="2133600" y="2400301"/>
            <a:ext cx="97155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1200" b="1">
                <a:latin typeface="Verdana" panose="020B0604030504040204" pitchFamily="34" charset="0"/>
              </a:rPr>
              <a:t>Internet</a:t>
            </a:r>
          </a:p>
        </p:txBody>
      </p:sp>
      <p:sp>
        <p:nvSpPr>
          <p:cNvPr id="903176" name="Text Box 8"/>
          <p:cNvSpPr txBox="1">
            <a:spLocks noChangeArrowheads="1"/>
          </p:cNvSpPr>
          <p:nvPr/>
        </p:nvSpPr>
        <p:spPr bwMode="auto">
          <a:xfrm>
            <a:off x="3543300" y="2400301"/>
            <a:ext cx="5715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1200" b="1">
                <a:latin typeface="Verdana" panose="020B0604030504040204" pitchFamily="34" charset="0"/>
              </a:rPr>
              <a:t>DMZ</a:t>
            </a:r>
          </a:p>
        </p:txBody>
      </p:sp>
      <p:sp>
        <p:nvSpPr>
          <p:cNvPr id="903177" name="Text Box 9"/>
          <p:cNvSpPr txBox="1">
            <a:spLocks noChangeArrowheads="1"/>
          </p:cNvSpPr>
          <p:nvPr/>
        </p:nvSpPr>
        <p:spPr bwMode="auto">
          <a:xfrm>
            <a:off x="4743450" y="2319339"/>
            <a:ext cx="914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1200" b="1">
                <a:latin typeface="Verdana" panose="020B0604030504040204" pitchFamily="34" charset="0"/>
              </a:rPr>
              <a:t>Trusted Inside</a:t>
            </a:r>
          </a:p>
        </p:txBody>
      </p:sp>
      <p:sp>
        <p:nvSpPr>
          <p:cNvPr id="903178" name="Text Box 10"/>
          <p:cNvSpPr txBox="1">
            <a:spLocks noChangeArrowheads="1"/>
          </p:cNvSpPr>
          <p:nvPr/>
        </p:nvSpPr>
        <p:spPr bwMode="auto">
          <a:xfrm>
            <a:off x="6629399" y="3371850"/>
            <a:ext cx="1544241" cy="669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1875" b="1" dirty="0">
                <a:solidFill>
                  <a:schemeClr val="bg1"/>
                </a:solidFill>
                <a:latin typeface="Verdana" panose="020B0604030504040204" pitchFamily="34" charset="0"/>
              </a:rPr>
              <a:t>Corporate Inside</a:t>
            </a:r>
          </a:p>
        </p:txBody>
      </p:sp>
      <p:sp>
        <p:nvSpPr>
          <p:cNvPr id="903179" name="Text Box 11"/>
          <p:cNvSpPr txBox="1">
            <a:spLocks noChangeArrowheads="1"/>
          </p:cNvSpPr>
          <p:nvPr/>
        </p:nvSpPr>
        <p:spPr bwMode="auto">
          <a:xfrm>
            <a:off x="1352551" y="3371850"/>
            <a:ext cx="829073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i="1">
                <a:latin typeface="Verdana" panose="020B0604030504040204" pitchFamily="34" charset="0"/>
                <a:cs typeface="Times New Roman" panose="02020603050405020304" pitchFamily="18" charset="0"/>
              </a:rPr>
              <a:t>HTTP(S)</a:t>
            </a:r>
          </a:p>
        </p:txBody>
      </p:sp>
      <p:grpSp>
        <p:nvGrpSpPr>
          <p:cNvPr id="903181" name="Group 13"/>
          <p:cNvGrpSpPr>
            <a:grpSpLocks/>
          </p:cNvGrpSpPr>
          <p:nvPr/>
        </p:nvGrpSpPr>
        <p:grpSpPr bwMode="auto">
          <a:xfrm>
            <a:off x="1885951" y="3314701"/>
            <a:ext cx="3899297" cy="289322"/>
            <a:chOff x="624" y="2064"/>
            <a:chExt cx="3275" cy="243"/>
          </a:xfrm>
        </p:grpSpPr>
        <p:cxnSp>
          <p:nvCxnSpPr>
            <p:cNvPr id="903182" name="AutoShape 14"/>
            <p:cNvCxnSpPr>
              <a:cxnSpLocks noChangeShapeType="1"/>
            </p:cNvCxnSpPr>
            <p:nvPr/>
          </p:nvCxnSpPr>
          <p:spPr bwMode="auto">
            <a:xfrm rot="10800000">
              <a:off x="3072" y="2064"/>
              <a:ext cx="827" cy="243"/>
            </a:xfrm>
            <a:prstGeom prst="bentConnector3">
              <a:avLst>
                <a:gd name="adj1" fmla="val 103144"/>
              </a:avLst>
            </a:prstGeom>
            <a:noFill/>
            <a:ln w="12700">
              <a:solidFill>
                <a:srgbClr val="CC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03183" name="AutoShape 15"/>
            <p:cNvCxnSpPr>
              <a:cxnSpLocks noChangeShapeType="1"/>
            </p:cNvCxnSpPr>
            <p:nvPr/>
          </p:nvCxnSpPr>
          <p:spPr bwMode="auto">
            <a:xfrm rot="5400000">
              <a:off x="2386" y="1572"/>
              <a:ext cx="86" cy="1094"/>
            </a:xfrm>
            <a:prstGeom prst="bentConnector3">
              <a:avLst>
                <a:gd name="adj1" fmla="val 267440"/>
              </a:avLst>
            </a:prstGeom>
            <a:noFill/>
            <a:ln w="12700">
              <a:solidFill>
                <a:srgbClr val="CC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903184" name="AutoShape 16"/>
            <p:cNvCxnSpPr>
              <a:cxnSpLocks noChangeShapeType="1"/>
            </p:cNvCxnSpPr>
            <p:nvPr/>
          </p:nvCxnSpPr>
          <p:spPr bwMode="auto">
            <a:xfrm rot="5400000">
              <a:off x="1082" y="1615"/>
              <a:ext cx="231" cy="1148"/>
            </a:xfrm>
            <a:prstGeom prst="bentConnector2">
              <a:avLst/>
            </a:prstGeom>
            <a:noFill/>
            <a:ln w="12700">
              <a:solidFill>
                <a:srgbClr val="CC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903185" name="Group 17"/>
          <p:cNvGrpSpPr>
            <a:grpSpLocks/>
          </p:cNvGrpSpPr>
          <p:nvPr/>
        </p:nvGrpSpPr>
        <p:grpSpPr bwMode="auto">
          <a:xfrm>
            <a:off x="2171700" y="2671763"/>
            <a:ext cx="4152900" cy="1228725"/>
            <a:chOff x="864" y="1524"/>
            <a:chExt cx="3488" cy="1032"/>
          </a:xfrm>
        </p:grpSpPr>
        <p:pic>
          <p:nvPicPr>
            <p:cNvPr id="903186" name="Picture 18" descr="server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4" y="1824"/>
              <a:ext cx="368" cy="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3187" name="Picture 19" descr="firewall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0" y="2016"/>
              <a:ext cx="540" cy="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3188" name="Picture 20" descr="firewall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8" y="2016"/>
              <a:ext cx="540" cy="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3189" name="Picture 21" descr="server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2" y="1524"/>
              <a:ext cx="394" cy="6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3190" name="Picture 22" descr="qube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C"/>
                </a:clrFrom>
                <a:clrTo>
                  <a:srgbClr val="FEFE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1536"/>
              <a:ext cx="606" cy="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03191" name="Picture 23" descr="firewall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" y="2016"/>
              <a:ext cx="540" cy="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3192" name="Text Box 24"/>
          <p:cNvSpPr txBox="1">
            <a:spLocks noChangeArrowheads="1"/>
          </p:cNvSpPr>
          <p:nvPr/>
        </p:nvSpPr>
        <p:spPr bwMode="auto">
          <a:xfrm>
            <a:off x="2133600" y="3881437"/>
            <a:ext cx="1409700" cy="402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latin typeface="Verdana" panose="020B0604030504040204" pitchFamily="34" charset="0"/>
                <a:cs typeface="Times New Roman" panose="02020603050405020304" pitchFamily="18" charset="0"/>
              </a:rPr>
              <a:t>Allows HTTP port 80</a:t>
            </a:r>
          </a:p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latin typeface="Verdana" panose="020B0604030504040204" pitchFamily="34" charset="0"/>
                <a:cs typeface="Times New Roman" panose="02020603050405020304" pitchFamily="18" charset="0"/>
              </a:rPr>
              <a:t>Allows HTTPS port 443</a:t>
            </a:r>
          </a:p>
        </p:txBody>
      </p:sp>
      <p:sp>
        <p:nvSpPr>
          <p:cNvPr id="903193" name="Text Box 25"/>
          <p:cNvSpPr txBox="1">
            <a:spLocks noChangeArrowheads="1"/>
          </p:cNvSpPr>
          <p:nvPr/>
        </p:nvSpPr>
        <p:spPr bwMode="auto">
          <a:xfrm>
            <a:off x="4057650" y="3701654"/>
            <a:ext cx="1028700" cy="89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825">
                <a:latin typeface="Verdana" panose="020B0604030504040204" pitchFamily="34" charset="0"/>
                <a:cs typeface="Times New Roman" panose="02020603050405020304" pitchFamily="18" charset="0"/>
              </a:rPr>
              <a:t>Firewall only allows applications </a:t>
            </a:r>
            <a:br>
              <a:rPr kumimoji="1" lang="en-US" altLang="en-US" sz="825">
                <a:latin typeface="Verdana" panose="020B0604030504040204" pitchFamily="34" charset="0"/>
                <a:cs typeface="Times New Roman" panose="02020603050405020304" pitchFamily="18" charset="0"/>
              </a:rPr>
            </a:br>
            <a:r>
              <a:rPr kumimoji="1" lang="en-US" altLang="en-US" sz="825">
                <a:latin typeface="Verdana" panose="020B0604030504040204" pitchFamily="34" charset="0"/>
                <a:cs typeface="Times New Roman" panose="02020603050405020304" pitchFamily="18" charset="0"/>
              </a:rPr>
              <a:t>on the web server to talk to </a:t>
            </a:r>
            <a:br>
              <a:rPr kumimoji="1" lang="en-US" altLang="en-US" sz="825">
                <a:latin typeface="Verdana" panose="020B0604030504040204" pitchFamily="34" charset="0"/>
                <a:cs typeface="Times New Roman" panose="02020603050405020304" pitchFamily="18" charset="0"/>
              </a:rPr>
            </a:br>
            <a:r>
              <a:rPr kumimoji="1" lang="en-US" altLang="en-US" sz="825">
                <a:latin typeface="Verdana" panose="020B0604030504040204" pitchFamily="34" charset="0"/>
                <a:cs typeface="Times New Roman" panose="02020603050405020304" pitchFamily="18" charset="0"/>
              </a:rPr>
              <a:t>application server. </a:t>
            </a:r>
          </a:p>
        </p:txBody>
      </p:sp>
      <p:sp>
        <p:nvSpPr>
          <p:cNvPr id="903194" name="Text Box 26"/>
          <p:cNvSpPr txBox="1">
            <a:spLocks noChangeArrowheads="1"/>
          </p:cNvSpPr>
          <p:nvPr/>
        </p:nvSpPr>
        <p:spPr bwMode="auto">
          <a:xfrm>
            <a:off x="5429250" y="3771901"/>
            <a:ext cx="1028700" cy="54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825">
                <a:solidFill>
                  <a:schemeClr val="bg1"/>
                </a:solidFill>
                <a:cs typeface="Times New Roman" panose="02020603050405020304" pitchFamily="18" charset="0"/>
              </a:rPr>
              <a:t>Firewall only allows application server to talk to database server.</a:t>
            </a:r>
            <a:endParaRPr kumimoji="1" lang="en-US" altLang="en-US" sz="900" b="1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903195" name="Text Box 27"/>
          <p:cNvSpPr txBox="1">
            <a:spLocks noChangeArrowheads="1"/>
          </p:cNvSpPr>
          <p:nvPr/>
        </p:nvSpPr>
        <p:spPr bwMode="auto">
          <a:xfrm>
            <a:off x="2457450" y="2805114"/>
            <a:ext cx="577454" cy="436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IIS</a:t>
            </a:r>
          </a:p>
          <a:p>
            <a:pPr algn="r"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SunOne</a:t>
            </a:r>
          </a:p>
          <a:p>
            <a:pPr algn="r"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Apache</a:t>
            </a:r>
          </a:p>
        </p:txBody>
      </p:sp>
      <p:sp>
        <p:nvSpPr>
          <p:cNvPr id="903196" name="Text Box 28"/>
          <p:cNvSpPr txBox="1">
            <a:spLocks noChangeArrowheads="1"/>
          </p:cNvSpPr>
          <p:nvPr/>
        </p:nvSpPr>
        <p:spPr bwMode="auto">
          <a:xfrm>
            <a:off x="3543301" y="2812257"/>
            <a:ext cx="85010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lnSpc>
                <a:spcPct val="2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ASP</a:t>
            </a:r>
          </a:p>
          <a:p>
            <a:pPr algn="r">
              <a:lnSpc>
                <a:spcPct val="2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.NET</a:t>
            </a:r>
          </a:p>
          <a:p>
            <a:pPr algn="r">
              <a:lnSpc>
                <a:spcPct val="2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WebSphere</a:t>
            </a:r>
          </a:p>
          <a:p>
            <a:pPr algn="r">
              <a:lnSpc>
                <a:spcPct val="2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rgbClr val="0000CC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Java</a:t>
            </a:r>
          </a:p>
        </p:txBody>
      </p:sp>
      <p:sp>
        <p:nvSpPr>
          <p:cNvPr id="903197" name="Text Box 29"/>
          <p:cNvSpPr txBox="1">
            <a:spLocks noChangeArrowheads="1"/>
          </p:cNvSpPr>
          <p:nvPr/>
        </p:nvSpPr>
        <p:spPr bwMode="auto">
          <a:xfrm>
            <a:off x="6343651" y="2971801"/>
            <a:ext cx="556022" cy="436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SQL</a:t>
            </a:r>
          </a:p>
          <a:p>
            <a:pPr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Oracle</a:t>
            </a:r>
          </a:p>
          <a:p>
            <a:pPr>
              <a:lnSpc>
                <a:spcPct val="40000"/>
              </a:lnSpc>
              <a:spcBef>
                <a:spcPts val="375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75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DB2</a:t>
            </a:r>
          </a:p>
        </p:txBody>
      </p:sp>
      <p:sp>
        <p:nvSpPr>
          <p:cNvPr id="903198" name="Text Box 30"/>
          <p:cNvSpPr txBox="1">
            <a:spLocks noChangeArrowheads="1"/>
          </p:cNvSpPr>
          <p:nvPr/>
        </p:nvSpPr>
        <p:spPr bwMode="auto">
          <a:xfrm>
            <a:off x="1301354" y="3670698"/>
            <a:ext cx="847725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cs typeface="Times New Roman" panose="02020603050405020304" pitchFamily="18" charset="0"/>
              </a:rPr>
              <a:t>Browser</a:t>
            </a:r>
          </a:p>
        </p:txBody>
      </p:sp>
      <p:pic>
        <p:nvPicPr>
          <p:cNvPr id="903199" name="Picture 3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499" y="3913585"/>
            <a:ext cx="735806" cy="62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1740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Popular Web Attacks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Why Web Application Vulnerabilities Occur</a:t>
            </a:r>
            <a:r>
              <a:rPr lang="en-US" altLang="en-US" sz="1350"/>
              <a:t> </a:t>
            </a:r>
          </a:p>
          <a:p>
            <a:r>
              <a:rPr lang="en-US" altLang="en-US"/>
              <a:t>Web Application </a:t>
            </a:r>
            <a:r>
              <a:rPr lang="en-US" altLang="en-US" smtClean="0"/>
              <a:t>Vulnerabilities</a:t>
            </a:r>
          </a:p>
          <a:p>
            <a:r>
              <a:rPr lang="en-US" smtClean="0"/>
              <a:t>OWASP – 10 </a:t>
            </a:r>
            <a:r>
              <a:rPr lang="en-US"/>
              <a:t>Most Critical Web Application Security Risks</a:t>
            </a:r>
          </a:p>
        </p:txBody>
      </p:sp>
    </p:spTree>
    <p:extLst>
      <p:ext uri="{BB962C8B-B14F-4D97-AF65-F5344CB8AC3E}">
        <p14:creationId xmlns:p14="http://schemas.microsoft.com/office/powerpoint/2010/main" val="566634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61" name="Rectangle 5"/>
          <p:cNvSpPr>
            <a:spLocks noChangeArrowheads="1"/>
          </p:cNvSpPr>
          <p:nvPr/>
        </p:nvSpPr>
        <p:spPr bwMode="auto">
          <a:xfrm>
            <a:off x="5782656" y="3432154"/>
            <a:ext cx="1834754" cy="219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kumimoji="1" lang="en-US" altLang="en-US" sz="1050">
                <a:latin typeface="Verdana" panose="020B0604030504040204" pitchFamily="34" charset="0"/>
              </a:rPr>
              <a:t>“As an Application Developer, I can build great features and functions while meeting deadlines, but I don’t know how to develop my web application with security as a feature.”</a:t>
            </a:r>
          </a:p>
        </p:txBody>
      </p:sp>
      <p:sp>
        <p:nvSpPr>
          <p:cNvPr id="736262" name="Rectangle 6"/>
          <p:cNvSpPr>
            <a:spLocks noChangeArrowheads="1"/>
          </p:cNvSpPr>
          <p:nvPr/>
        </p:nvSpPr>
        <p:spPr bwMode="auto">
          <a:xfrm>
            <a:off x="3310443" y="1992688"/>
            <a:ext cx="240482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en-US" sz="1500" b="1">
                <a:latin typeface="Verdana" panose="020B0604030504040204" pitchFamily="34" charset="0"/>
              </a:rPr>
              <a:t>The Web Application</a:t>
            </a:r>
          </a:p>
          <a:p>
            <a:pPr algn="ctr"/>
            <a:r>
              <a:rPr kumimoji="1" lang="en-US" altLang="en-US" sz="1500" b="1">
                <a:latin typeface="Verdana" panose="020B0604030504040204" pitchFamily="34" charset="0"/>
              </a:rPr>
              <a:t>Security Gap</a:t>
            </a:r>
          </a:p>
        </p:txBody>
      </p:sp>
      <p:sp>
        <p:nvSpPr>
          <p:cNvPr id="736263" name="Rectangle 7"/>
          <p:cNvSpPr>
            <a:spLocks noChangeArrowheads="1"/>
          </p:cNvSpPr>
          <p:nvPr/>
        </p:nvSpPr>
        <p:spPr bwMode="auto">
          <a:xfrm>
            <a:off x="1032063" y="3420248"/>
            <a:ext cx="207526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kumimoji="1" lang="en-US" altLang="en-US" sz="1050">
                <a:latin typeface="Verdana" panose="020B0604030504040204" pitchFamily="34" charset="0"/>
              </a:rPr>
              <a:t>“As a Network Security Professional, I don’t know how my companies web applications are supposed to work so I deploy a protective solution…but don’t know if it’s protecting what it’s supposed to.”</a:t>
            </a:r>
          </a:p>
        </p:txBody>
      </p:sp>
      <p:sp>
        <p:nvSpPr>
          <p:cNvPr id="736264" name="Rectangle 8"/>
          <p:cNvSpPr>
            <a:spLocks noChangeArrowheads="1"/>
          </p:cNvSpPr>
          <p:nvPr/>
        </p:nvSpPr>
        <p:spPr bwMode="auto">
          <a:xfrm>
            <a:off x="5875526" y="2235575"/>
            <a:ext cx="1879997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1350">
                <a:latin typeface="Verdana" panose="020B0604030504040204" pitchFamily="34" charset="0"/>
              </a:rPr>
              <a:t>    Application Developers and QA Professionals Don’t Know Security</a:t>
            </a:r>
          </a:p>
        </p:txBody>
      </p:sp>
      <p:pic>
        <p:nvPicPr>
          <p:cNvPr id="736265" name="Picture 9" descr="brid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087" y="2567760"/>
            <a:ext cx="2724150" cy="1597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6266" name="Rectangle 10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686800" cy="914400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altLang="en-US" dirty="0"/>
              <a:t>Why Web Application Vulnerabilities Occur</a:t>
            </a:r>
            <a:r>
              <a:rPr lang="en-US" altLang="en-US" sz="2175" dirty="0"/>
              <a:t>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36267" name="Rectangle 11"/>
          <p:cNvSpPr>
            <a:spLocks noChangeArrowheads="1"/>
          </p:cNvSpPr>
          <p:nvPr/>
        </p:nvSpPr>
        <p:spPr bwMode="auto">
          <a:xfrm>
            <a:off x="1032064" y="2166221"/>
            <a:ext cx="1956198" cy="1265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1600" dirty="0">
                <a:latin typeface="Verdana" panose="020B0604030504040204" pitchFamily="34" charset="0"/>
              </a:rPr>
              <a:t>    </a:t>
            </a:r>
            <a:r>
              <a:rPr kumimoji="1" lang="en-US" altLang="en-US" sz="1600" dirty="0">
                <a:latin typeface="Arial" panose="020B0604020202020204" pitchFamily="34" charset="0"/>
              </a:rPr>
              <a:t>Security Professionals Don’t Know The Applications</a:t>
            </a:r>
          </a:p>
        </p:txBody>
      </p:sp>
    </p:spTree>
    <p:extLst>
      <p:ext uri="{BB962C8B-B14F-4D97-AF65-F5344CB8AC3E}">
        <p14:creationId xmlns:p14="http://schemas.microsoft.com/office/powerpoint/2010/main" val="21466142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Web Application Vulnerabilities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en-US">
                <a:latin typeface="Verdana" panose="020B0604030504040204" pitchFamily="34" charset="0"/>
                <a:cs typeface="Times New Roman" panose="02020603050405020304" pitchFamily="18" charset="0"/>
              </a:rPr>
              <a:t>Web application vulnerabilities occur in multiple areas.</a:t>
            </a:r>
          </a:p>
          <a:p>
            <a:endParaRPr lang="en-US"/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685435" y="4398234"/>
            <a:ext cx="1666875" cy="380873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801800" prstMaterial="legacyMatte">
            <a:bevelT w="13500" h="13500" prst="angle"/>
            <a:bevelB w="13500" h="13500" prst="angle"/>
            <a:extrusionClr>
              <a:srgbClr val="FF0000"/>
            </a:extrusionClr>
            <a:contourClr>
              <a:srgbClr val="FF0000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665444" y="4083313"/>
            <a:ext cx="1485900" cy="380873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801800" prstMaterial="legacyMatte">
            <a:bevelT w="13500" h="13500" prst="angle"/>
            <a:bevelB w="13500" h="13500" prst="angle"/>
            <a:extrusionClr>
              <a:srgbClr val="CC3399"/>
            </a:extrusionClr>
            <a:contourClr>
              <a:srgbClr val="CC3399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5549013" y="3876145"/>
            <a:ext cx="1497806" cy="380873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801800" prstMaterial="legacyMatte">
            <a:bevelT w="13500" h="13500" prst="angle"/>
            <a:bevelB w="13500" h="13500" prst="angle"/>
            <a:extrusionClr>
              <a:srgbClr val="3333CC"/>
            </a:extrusionClr>
            <a:contourClr>
              <a:srgbClr val="3333CC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endParaRPr lang="en-US" sz="1875"/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667575" y="3830242"/>
            <a:ext cx="1114425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rgbClr val="FFFFFF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Platform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3620200" y="3144442"/>
            <a:ext cx="1635919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rgbClr val="FFFFFF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Administration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5512103" y="2745583"/>
            <a:ext cx="1300163" cy="25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1200" b="1">
                <a:solidFill>
                  <a:srgbClr val="FFFFFF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Application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1730678" y="4077892"/>
            <a:ext cx="1419225" cy="34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spcAft>
                <a:spcPts val="375"/>
              </a:spcAft>
              <a:buClr>
                <a:srgbClr val="000066"/>
              </a:buClr>
            </a:pPr>
            <a:r>
              <a:rPr kumimoji="1" lang="en-US" altLang="en-US" sz="900">
                <a:solidFill>
                  <a:srgbClr val="FFFFFF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Known Vulnerabilities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3730928" y="3444480"/>
            <a:ext cx="1571625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Extension Checking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Common File Checks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Data Extension Checking</a:t>
            </a: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Backup Checking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Directory Enumeration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Path Truncation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Hidden Web Paths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Forceful Browsing</a:t>
            </a:r>
            <a:r>
              <a:rPr kumimoji="1" lang="en-US" altLang="en-US" sz="900" dirty="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5568062" y="3003949"/>
            <a:ext cx="1733550" cy="2437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Application Mapping</a:t>
            </a:r>
            <a:endParaRPr kumimoji="1" lang="en-US" altLang="en-US" sz="900">
              <a:solidFill>
                <a:schemeClr val="bg1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Cookie Manipulation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Custom Application Scripting</a:t>
            </a: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Parameter Manipulation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Reverse Directory Transversal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Brute Force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Application Mapping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Cookie Poisoning/Theft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Buffer Overflow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SQL Injection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000066"/>
              </a:buClr>
              <a:buFont typeface="Wingdings" panose="05000000000000000000" pitchFamily="2" charset="2"/>
              <a:buNone/>
            </a:pPr>
            <a:r>
              <a:rPr kumimoji="1" lang="en-US" altLang="en-US" sz="90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Cross-site scripting</a:t>
            </a:r>
            <a:r>
              <a:rPr kumimoji="1" lang="en-US" altLang="en-US" sz="1050">
                <a:solidFill>
                  <a:schemeClr val="bg1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105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480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en-US" altLang="en-US" sz="2800" dirty="0">
                <a:cs typeface="Times New Roman" panose="02020603050405020304" pitchFamily="18" charset="0"/>
              </a:rPr>
              <a:t>Common coding techniques do not necessarily include security</a:t>
            </a:r>
            <a:endParaRPr lang="en-US" altLang="en-US" sz="2800" dirty="0"/>
          </a:p>
          <a:p>
            <a:pPr>
              <a:lnSpc>
                <a:spcPct val="95000"/>
              </a:lnSpc>
            </a:pPr>
            <a:r>
              <a:rPr lang="en-US" altLang="en-US" sz="2800" dirty="0">
                <a:cs typeface="Times New Roman" panose="02020603050405020304" pitchFamily="18" charset="0"/>
              </a:rPr>
              <a:t>Input is assumed to be valid, but not tested</a:t>
            </a:r>
            <a:r>
              <a:rPr lang="en-US" altLang="en-US" sz="2800" dirty="0"/>
              <a:t> </a:t>
            </a:r>
          </a:p>
          <a:p>
            <a:pPr>
              <a:lnSpc>
                <a:spcPct val="95000"/>
              </a:lnSpc>
            </a:pPr>
            <a:r>
              <a:rPr lang="en-US" altLang="en-US" sz="2800" dirty="0">
                <a:cs typeface="Times New Roman" panose="02020603050405020304" pitchFamily="18" charset="0"/>
              </a:rPr>
              <a:t>Unexamined input from a browser can inject scripts into page for replay against later visitors</a:t>
            </a:r>
          </a:p>
          <a:p>
            <a:pPr>
              <a:lnSpc>
                <a:spcPct val="95000"/>
              </a:lnSpc>
            </a:pPr>
            <a:r>
              <a:rPr lang="en-US" altLang="en-US" sz="2800" dirty="0">
                <a:cs typeface="Times New Roman" panose="02020603050405020304" pitchFamily="18" charset="0"/>
              </a:rPr>
              <a:t>Unhandled error messages reveal application and database structures</a:t>
            </a:r>
          </a:p>
          <a:p>
            <a:pPr>
              <a:lnSpc>
                <a:spcPct val="95000"/>
              </a:lnSpc>
            </a:pPr>
            <a:r>
              <a:rPr lang="en-US" altLang="en-US" sz="2800" dirty="0">
                <a:cs typeface="Times New Roman" panose="02020603050405020304" pitchFamily="18" charset="0"/>
              </a:rPr>
              <a:t>Unchecked database calls can be </a:t>
            </a:r>
            <a:r>
              <a:rPr lang="en-US" altLang="en-US" sz="2800" dirty="0">
                <a:latin typeface="Verdana" panose="020B0604030504040204" pitchFamily="34" charset="0"/>
                <a:cs typeface="Times New Roman" panose="02020603050405020304" pitchFamily="18" charset="0"/>
              </a:rPr>
              <a:t>‘</a:t>
            </a:r>
            <a:r>
              <a:rPr lang="en-US" altLang="en-US" sz="2800" dirty="0">
                <a:cs typeface="Times New Roman" panose="02020603050405020304" pitchFamily="18" charset="0"/>
              </a:rPr>
              <a:t>piggybacked</a:t>
            </a:r>
            <a:r>
              <a:rPr lang="en-US" altLang="en-US" sz="2800" dirty="0">
                <a:latin typeface="Verdan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en-US" sz="2800" dirty="0">
                <a:cs typeface="Times New Roman" panose="02020603050405020304" pitchFamily="18" charset="0"/>
              </a:rPr>
              <a:t> with a hacker</a:t>
            </a:r>
            <a:r>
              <a:rPr lang="en-US" altLang="en-US" sz="2800" dirty="0">
                <a:latin typeface="Verdana" panose="020B0604030504040204" pitchFamily="34" charset="0"/>
                <a:cs typeface="Times New Roman" panose="02020603050405020304" pitchFamily="18" charset="0"/>
              </a:rPr>
              <a:t>’</a:t>
            </a:r>
            <a:r>
              <a:rPr lang="en-US" altLang="en-US" sz="2800" dirty="0">
                <a:cs typeface="Times New Roman" panose="02020603050405020304" pitchFamily="18" charset="0"/>
              </a:rPr>
              <a:t>s own database call, giving direct access to business data through a web browser</a:t>
            </a:r>
          </a:p>
          <a:p>
            <a:endParaRPr lang="en-US" dirty="0"/>
          </a:p>
        </p:txBody>
      </p:sp>
      <p:sp>
        <p:nvSpPr>
          <p:cNvPr id="669748" name="Rectangle 5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US" smtClean="0"/>
              <a:t>Application Area Weaknesses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0857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OWASP – 10 Most Critical Web Application Security 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 smtClean="0">
                <a:hlinkClick r:id="rId2"/>
              </a:rPr>
              <a:t>https</a:t>
            </a:r>
            <a:r>
              <a:rPr lang="en-US" sz="2800" dirty="0">
                <a:hlinkClick r:id="rId2"/>
              </a:rPr>
              <a:t>://</a:t>
            </a:r>
            <a:r>
              <a:rPr lang="en-US" sz="2800" dirty="0" smtClean="0">
                <a:hlinkClick r:id="rId2"/>
              </a:rPr>
              <a:t>www.owasp.org/index.php/Top_10_2013-Top_10</a:t>
            </a:r>
            <a:endParaRPr lang="en-US" sz="2800" dirty="0" smtClean="0"/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A1 Injection.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A2 Broken Authentication and Session Management.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A3 Cross-Site Scripting (XSS)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A4 Insecure Direct Object References.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A5 Security Misconfiguration.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A6 Sensitive Data Exposure.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A7 Missing Function Level Access Control.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A8 Cross-Site Request Forgery (CSRF)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A9 Using Components with Known </a:t>
            </a:r>
            <a:r>
              <a:rPr lang="en-US" sz="2800" dirty="0" smtClean="0"/>
              <a:t>Vulnerabilities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/>
              <a:t>A10 </a:t>
            </a:r>
            <a:r>
              <a:rPr lang="en-US" sz="2800" dirty="0" err="1"/>
              <a:t>Unvalidated</a:t>
            </a:r>
            <a:r>
              <a:rPr lang="en-US" sz="2800" dirty="0"/>
              <a:t> Redirects and Forwards</a:t>
            </a:r>
          </a:p>
        </p:txBody>
      </p:sp>
    </p:spTree>
    <p:extLst>
      <p:ext uri="{BB962C8B-B14F-4D97-AF65-F5344CB8AC3E}">
        <p14:creationId xmlns:p14="http://schemas.microsoft.com/office/powerpoint/2010/main" val="1358424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smtClean="0"/>
              <a:t>DEMO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285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458200" cy="914400"/>
          </a:xfrm>
        </p:spPr>
        <p:txBody>
          <a:bodyPr/>
          <a:lstStyle/>
          <a:p>
            <a:r>
              <a:rPr lang="en-US" altLang="en-US" dirty="0"/>
              <a:t>How to Secure Web Applications</a:t>
            </a:r>
          </a:p>
        </p:txBody>
      </p:sp>
      <p:pic>
        <p:nvPicPr>
          <p:cNvPr id="1091588" name="Picture 4" descr="security_proces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836" y="2185537"/>
            <a:ext cx="2124734" cy="211076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9158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28600" y="1143000"/>
            <a:ext cx="7467600" cy="5715000"/>
          </a:xfrm>
          <a:prstGeom prst="rect">
            <a:avLst/>
          </a:prstGeom>
        </p:spPr>
        <p:txBody>
          <a:bodyPr/>
          <a:lstStyle/>
          <a:p>
            <a:r>
              <a:rPr lang="en-US" altLang="en-US" sz="3600" dirty="0"/>
              <a:t>Incorporating security into lifecycle</a:t>
            </a:r>
          </a:p>
          <a:p>
            <a:pPr lvl="1"/>
            <a:r>
              <a:rPr lang="en-US" altLang="en-US" sz="2800" dirty="0"/>
              <a:t>Integrate security into application requirements</a:t>
            </a:r>
          </a:p>
          <a:p>
            <a:pPr lvl="1"/>
            <a:r>
              <a:rPr lang="en-US" altLang="en-US" sz="2800" dirty="0"/>
              <a:t>Including information security professionals in software architecture/design review</a:t>
            </a:r>
          </a:p>
          <a:p>
            <a:pPr lvl="1"/>
            <a:r>
              <a:rPr lang="en-US" altLang="en-US" sz="2800" dirty="0"/>
              <a:t>Security APIs &amp; libraries (e.g. ESAPI, Validator, etc.) when possible</a:t>
            </a:r>
          </a:p>
          <a:p>
            <a:pPr lvl="1"/>
            <a:r>
              <a:rPr lang="en-US" altLang="en-US" sz="2800" dirty="0"/>
              <a:t>Threat modeling</a:t>
            </a:r>
          </a:p>
          <a:p>
            <a:pPr lvl="1"/>
            <a:r>
              <a:rPr lang="en-US" altLang="en-US" sz="2800" dirty="0"/>
              <a:t>Web application vulnerability assessment tools</a:t>
            </a:r>
          </a:p>
        </p:txBody>
      </p:sp>
    </p:spTree>
    <p:extLst>
      <p:ext uri="{BB962C8B-B14F-4D97-AF65-F5344CB8AC3E}">
        <p14:creationId xmlns:p14="http://schemas.microsoft.com/office/powerpoint/2010/main" val="581614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686800" cy="914400"/>
          </a:xfrm>
        </p:spPr>
        <p:txBody>
          <a:bodyPr/>
          <a:lstStyle/>
          <a:p>
            <a:r>
              <a:rPr lang="en-US" altLang="en-US" dirty="0"/>
              <a:t>How to Secure Web Applications</a:t>
            </a:r>
          </a:p>
        </p:txBody>
      </p:sp>
      <p:sp>
        <p:nvSpPr>
          <p:cNvPr id="1093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dirty="0"/>
              <a:t>Educate</a:t>
            </a:r>
            <a:endParaRPr lang="en-US" altLang="en-US" dirty="0"/>
          </a:p>
          <a:p>
            <a:pPr lvl="1"/>
            <a:r>
              <a:rPr lang="en-US" altLang="en-US" sz="2800" dirty="0"/>
              <a:t>Developers – Software security best practices</a:t>
            </a:r>
          </a:p>
          <a:p>
            <a:pPr lvl="1"/>
            <a:r>
              <a:rPr lang="en-US" altLang="en-US" sz="2800" dirty="0"/>
              <a:t>Testers – Methods for identifying vulnerabilities</a:t>
            </a:r>
          </a:p>
          <a:p>
            <a:pPr lvl="1"/>
            <a:r>
              <a:rPr lang="en-US" altLang="en-US" sz="2800" dirty="0"/>
              <a:t>Security Professionals – Software development, Software coding best practices</a:t>
            </a:r>
          </a:p>
          <a:p>
            <a:pPr lvl="1"/>
            <a:r>
              <a:rPr lang="en-US" altLang="en-US" sz="2800" dirty="0"/>
              <a:t>Executives, System Owners, etc. – Understanding the risk and why they should be concerned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5871922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48416" y="2971799"/>
            <a:ext cx="5642984" cy="1219201"/>
          </a:xfrm>
        </p:spPr>
        <p:txBody>
          <a:bodyPr wrap="none" lIns="0" tIns="0" rIns="0" bIns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dirty="0" smtClean="0"/>
              <a:t>Questions?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 rot="12041701" flipH="1">
            <a:off x="7298514" y="4376807"/>
            <a:ext cx="949687" cy="18039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US" sz="115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456848" flipH="1">
            <a:off x="968763" y="4574331"/>
            <a:ext cx="859648" cy="2404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4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4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535351" flipH="1">
            <a:off x="793612" y="1974335"/>
            <a:ext cx="949687" cy="14014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 rot="16938170" flipH="1">
            <a:off x="4905823" y="1007426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19836951" flipH="1">
            <a:off x="7434275" y="1104110"/>
            <a:ext cx="949687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5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5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2233443" flipH="1">
            <a:off x="2277485" y="1202946"/>
            <a:ext cx="584096" cy="92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8530737" flipH="1">
            <a:off x="4871755" y="4604327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12627025" flipH="1">
            <a:off x="2726518" y="4222010"/>
            <a:ext cx="584096" cy="6261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186146" flipH="1">
            <a:off x="6185957" y="4166602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19460650" flipH="1">
            <a:off x="3142397" y="2204058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 rot="18277140" flipH="1">
            <a:off x="438513" y="3116670"/>
            <a:ext cx="89128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0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lerik-PowerPoint-Theme">
  <a:themeElements>
    <a:clrScheme name="Telerik Colors Theme">
      <a:dk1>
        <a:sysClr val="windowText" lastClr="000000"/>
      </a:dk1>
      <a:lt1>
        <a:srgbClr val="CCFF66"/>
      </a:lt1>
      <a:dk2>
        <a:srgbClr val="30356E"/>
      </a:dk2>
      <a:lt2>
        <a:srgbClr val="CCFF33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76B200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20627</TotalTime>
  <Words>1562</Words>
  <Application>Microsoft Office PowerPoint</Application>
  <PresentationFormat>On-screen Show (4:3)</PresentationFormat>
  <Paragraphs>226</Paragraphs>
  <Slides>21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Cambria</vt:lpstr>
      <vt:lpstr>Consolas</vt:lpstr>
      <vt:lpstr>Corbel</vt:lpstr>
      <vt:lpstr>Times New Roman</vt:lpstr>
      <vt:lpstr>Verdana</vt:lpstr>
      <vt:lpstr>Wingdings</vt:lpstr>
      <vt:lpstr>Wingdings 2</vt:lpstr>
      <vt:lpstr>Telerik-PowerPoint-Theme</vt:lpstr>
      <vt:lpstr> WEB SYSTEMS &amp; TECHNOLOGIES</vt:lpstr>
      <vt:lpstr>Table of Content</vt:lpstr>
      <vt:lpstr>Web Security Facts</vt:lpstr>
      <vt:lpstr>Web Communication Fundamentals</vt:lpstr>
      <vt:lpstr>Hypertext Transfer Protocol - HTTP</vt:lpstr>
      <vt:lpstr>HTTP Request - GET</vt:lpstr>
      <vt:lpstr>HTTP Request - GET</vt:lpstr>
      <vt:lpstr>HTTP Requests - POST</vt:lpstr>
      <vt:lpstr>GET v. POST Security</vt:lpstr>
      <vt:lpstr>Web Sites</vt:lpstr>
      <vt:lpstr>Web Applications</vt:lpstr>
      <vt:lpstr>Web Applications Breach the Perimeter</vt:lpstr>
      <vt:lpstr>Popular Web Attacks</vt:lpstr>
      <vt:lpstr>Why Web Application Vulnerabilities Occur </vt:lpstr>
      <vt:lpstr>Web Application Vulnerabilities</vt:lpstr>
      <vt:lpstr>Application Area Weaknesses</vt:lpstr>
      <vt:lpstr>OWASP – 10 Most Critical Web Application Security Risks</vt:lpstr>
      <vt:lpstr>DEMO</vt:lpstr>
      <vt:lpstr>How to Secure Web Applications</vt:lpstr>
      <vt:lpstr>How to Secure Web Applications</vt:lpstr>
      <vt:lpstr>PowerPoint Presentation</vt:lpstr>
    </vt:vector>
  </TitlesOfParts>
  <Company>Telerik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 Basics - HTML, Text, Images, Tables, Forms</dc:title>
  <dc:creator>Svetlin Nakov</dc:creator>
  <cp:lastModifiedBy>minh</cp:lastModifiedBy>
  <cp:revision>828</cp:revision>
  <dcterms:created xsi:type="dcterms:W3CDTF">2007-12-08T16:03:35Z</dcterms:created>
  <dcterms:modified xsi:type="dcterms:W3CDTF">2018-01-04T03:24:53Z</dcterms:modified>
</cp:coreProperties>
</file>