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notesMasterIdLst>
    <p:notesMasterId r:id="rId113"/>
  </p:notesMasterIdLst>
  <p:handoutMasterIdLst>
    <p:handoutMasterId r:id="rId114"/>
  </p:handoutMasterIdLst>
  <p:sldIdLst>
    <p:sldId id="320" r:id="rId2"/>
    <p:sldId id="461" r:id="rId3"/>
    <p:sldId id="462" r:id="rId4"/>
    <p:sldId id="701" r:id="rId5"/>
    <p:sldId id="464" r:id="rId6"/>
    <p:sldId id="465" r:id="rId7"/>
    <p:sldId id="354" r:id="rId8"/>
    <p:sldId id="702" r:id="rId9"/>
    <p:sldId id="375" r:id="rId10"/>
    <p:sldId id="486" r:id="rId11"/>
    <p:sldId id="355" r:id="rId12"/>
    <p:sldId id="357" r:id="rId13"/>
    <p:sldId id="358" r:id="rId14"/>
    <p:sldId id="421" r:id="rId15"/>
    <p:sldId id="365" r:id="rId16"/>
    <p:sldId id="468" r:id="rId17"/>
    <p:sldId id="487" r:id="rId18"/>
    <p:sldId id="371" r:id="rId19"/>
    <p:sldId id="376" r:id="rId20"/>
    <p:sldId id="377" r:id="rId21"/>
    <p:sldId id="378" r:id="rId22"/>
    <p:sldId id="379" r:id="rId23"/>
    <p:sldId id="380" r:id="rId24"/>
    <p:sldId id="382" r:id="rId25"/>
    <p:sldId id="384" r:id="rId26"/>
    <p:sldId id="385" r:id="rId27"/>
    <p:sldId id="707" r:id="rId28"/>
    <p:sldId id="388" r:id="rId29"/>
    <p:sldId id="389" r:id="rId30"/>
    <p:sldId id="424" r:id="rId31"/>
    <p:sldId id="392" r:id="rId32"/>
    <p:sldId id="393" r:id="rId33"/>
    <p:sldId id="394" r:id="rId34"/>
    <p:sldId id="395" r:id="rId35"/>
    <p:sldId id="396" r:id="rId36"/>
    <p:sldId id="397" r:id="rId37"/>
    <p:sldId id="399" r:id="rId38"/>
    <p:sldId id="425" r:id="rId39"/>
    <p:sldId id="485" r:id="rId40"/>
    <p:sldId id="703" r:id="rId41"/>
    <p:sldId id="704" r:id="rId42"/>
    <p:sldId id="705" r:id="rId43"/>
    <p:sldId id="706" r:id="rId44"/>
    <p:sldId id="742" r:id="rId45"/>
    <p:sldId id="743" r:id="rId46"/>
    <p:sldId id="403" r:id="rId47"/>
    <p:sldId id="404" r:id="rId48"/>
    <p:sldId id="406" r:id="rId49"/>
    <p:sldId id="407" r:id="rId50"/>
    <p:sldId id="408" r:id="rId51"/>
    <p:sldId id="409" r:id="rId52"/>
    <p:sldId id="411" r:id="rId53"/>
    <p:sldId id="412" r:id="rId54"/>
    <p:sldId id="426" r:id="rId55"/>
    <p:sldId id="477" r:id="rId56"/>
    <p:sldId id="416" r:id="rId57"/>
    <p:sldId id="417" r:id="rId58"/>
    <p:sldId id="419" r:id="rId59"/>
    <p:sldId id="708" r:id="rId60"/>
    <p:sldId id="709" r:id="rId61"/>
    <p:sldId id="710" r:id="rId62"/>
    <p:sldId id="491" r:id="rId63"/>
    <p:sldId id="492" r:id="rId64"/>
    <p:sldId id="493" r:id="rId65"/>
    <p:sldId id="494" r:id="rId66"/>
    <p:sldId id="495" r:id="rId67"/>
    <p:sldId id="497" r:id="rId68"/>
    <p:sldId id="498" r:id="rId69"/>
    <p:sldId id="499" r:id="rId70"/>
    <p:sldId id="500" r:id="rId71"/>
    <p:sldId id="502" r:id="rId72"/>
    <p:sldId id="503" r:id="rId73"/>
    <p:sldId id="504" r:id="rId74"/>
    <p:sldId id="506" r:id="rId75"/>
    <p:sldId id="507" r:id="rId76"/>
    <p:sldId id="508" r:id="rId77"/>
    <p:sldId id="509" r:id="rId78"/>
    <p:sldId id="714" r:id="rId79"/>
    <p:sldId id="715" r:id="rId80"/>
    <p:sldId id="716" r:id="rId81"/>
    <p:sldId id="717" r:id="rId82"/>
    <p:sldId id="718" r:id="rId83"/>
    <p:sldId id="719" r:id="rId84"/>
    <p:sldId id="720" r:id="rId85"/>
    <p:sldId id="732" r:id="rId86"/>
    <p:sldId id="721" r:id="rId87"/>
    <p:sldId id="722" r:id="rId88"/>
    <p:sldId id="733" r:id="rId89"/>
    <p:sldId id="734" r:id="rId90"/>
    <p:sldId id="735" r:id="rId91"/>
    <p:sldId id="723" r:id="rId92"/>
    <p:sldId id="724" r:id="rId93"/>
    <p:sldId id="725" r:id="rId94"/>
    <p:sldId id="726" r:id="rId95"/>
    <p:sldId id="727" r:id="rId96"/>
    <p:sldId id="728" r:id="rId97"/>
    <p:sldId id="729" r:id="rId98"/>
    <p:sldId id="730" r:id="rId99"/>
    <p:sldId id="731" r:id="rId100"/>
    <p:sldId id="523" r:id="rId101"/>
    <p:sldId id="524" r:id="rId102"/>
    <p:sldId id="525" r:id="rId103"/>
    <p:sldId id="526" r:id="rId104"/>
    <p:sldId id="744" r:id="rId105"/>
    <p:sldId id="691" r:id="rId106"/>
    <p:sldId id="736" r:id="rId107"/>
    <p:sldId id="737" r:id="rId108"/>
    <p:sldId id="738" r:id="rId109"/>
    <p:sldId id="739" r:id="rId110"/>
    <p:sldId id="740" r:id="rId111"/>
    <p:sldId id="741" r:id="rId112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5pPr>
    <a:lvl6pPr marL="22860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6pPr>
    <a:lvl7pPr marL="27432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7pPr>
    <a:lvl8pPr marL="32004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8pPr>
    <a:lvl9pPr marL="36576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8BE"/>
    <a:srgbClr val="EBFFD2"/>
    <a:srgbClr val="FFFFFF"/>
    <a:srgbClr val="F6AF2E"/>
    <a:srgbClr val="A4F6F0"/>
    <a:srgbClr val="E8FFC8"/>
    <a:srgbClr val="FAF7C8"/>
    <a:srgbClr val="FAF8C8"/>
    <a:srgbClr val="F5FFC2"/>
    <a:srgbClr val="EBFF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53" autoAdjust="0"/>
    <p:restoredTop sz="94660" autoAdjust="0"/>
  </p:normalViewPr>
  <p:slideViewPr>
    <p:cSldViewPr>
      <p:cViewPr varScale="1">
        <p:scale>
          <a:sx n="67" d="100"/>
          <a:sy n="67" d="100"/>
        </p:scale>
        <p:origin x="129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  <p:sld r:id="rId28" collapse="1"/>
      <p:sld r:id="rId29" collapse="1"/>
      <p:sld r:id="rId30" collapse="1"/>
      <p:sld r:id="rId31" collapse="1"/>
      <p:sld r:id="rId32" collapse="1"/>
      <p:sld r:id="rId33" collapse="1"/>
      <p:sld r:id="rId34" collapse="1"/>
      <p:sld r:id="rId35" collapse="1"/>
      <p:sld r:id="rId36" collapse="1"/>
      <p:sld r:id="rId37" collapse="1"/>
      <p:sld r:id="rId38" collapse="1"/>
      <p:sld r:id="rId39" collapse="1"/>
      <p:sld r:id="rId40" collapse="1"/>
      <p:sld r:id="rId41" collapse="1"/>
      <p:sld r:id="rId42" collapse="1"/>
      <p:sld r:id="rId43" collapse="1"/>
      <p:sld r:id="rId44" collapse="1"/>
      <p:sld r:id="rId45" collapse="1"/>
      <p:sld r:id="rId4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1998" y="-84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heme" Target="theme/theme1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notesMaster" Target="notesMasters/notesMaster1.xml"/><Relationship Id="rId118" Type="http://schemas.openxmlformats.org/officeDocument/2006/relationships/tableStyles" Target="tableStyle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/Relationships>
</file>

<file path=ppt/_rels/viewProps.xml.rels><?xml version="1.0" encoding="UTF-8" standalone="yes"?>
<Relationships xmlns="http://schemas.openxmlformats.org/package/2006/relationships"><Relationship Id="rId13" Type="http://schemas.openxmlformats.org/officeDocument/2006/relationships/slide" Target="slides/slide24.xml"/><Relationship Id="rId18" Type="http://schemas.openxmlformats.org/officeDocument/2006/relationships/slide" Target="slides/slide32.xml"/><Relationship Id="rId26" Type="http://schemas.openxmlformats.org/officeDocument/2006/relationships/slide" Target="slides/slide56.xml"/><Relationship Id="rId39" Type="http://schemas.openxmlformats.org/officeDocument/2006/relationships/slide" Target="slides/slide81.xml"/><Relationship Id="rId21" Type="http://schemas.openxmlformats.org/officeDocument/2006/relationships/slide" Target="slides/slide39.xml"/><Relationship Id="rId34" Type="http://schemas.openxmlformats.org/officeDocument/2006/relationships/slide" Target="slides/slide70.xml"/><Relationship Id="rId42" Type="http://schemas.openxmlformats.org/officeDocument/2006/relationships/slide" Target="slides/slide84.xml"/><Relationship Id="rId7" Type="http://schemas.openxmlformats.org/officeDocument/2006/relationships/slide" Target="slides/slide15.xml"/><Relationship Id="rId2" Type="http://schemas.openxmlformats.org/officeDocument/2006/relationships/slide" Target="slides/slide3.xml"/><Relationship Id="rId16" Type="http://schemas.openxmlformats.org/officeDocument/2006/relationships/slide" Target="slides/slide28.xml"/><Relationship Id="rId29" Type="http://schemas.openxmlformats.org/officeDocument/2006/relationships/slide" Target="slides/slide63.xml"/><Relationship Id="rId1" Type="http://schemas.openxmlformats.org/officeDocument/2006/relationships/slide" Target="slides/slide2.xml"/><Relationship Id="rId6" Type="http://schemas.openxmlformats.org/officeDocument/2006/relationships/slide" Target="slides/slide10.xml"/><Relationship Id="rId11" Type="http://schemas.openxmlformats.org/officeDocument/2006/relationships/slide" Target="slides/slide21.xml"/><Relationship Id="rId24" Type="http://schemas.openxmlformats.org/officeDocument/2006/relationships/slide" Target="slides/slide49.xml"/><Relationship Id="rId32" Type="http://schemas.openxmlformats.org/officeDocument/2006/relationships/slide" Target="slides/slide68.xml"/><Relationship Id="rId37" Type="http://schemas.openxmlformats.org/officeDocument/2006/relationships/slide" Target="slides/slide79.xml"/><Relationship Id="rId40" Type="http://schemas.openxmlformats.org/officeDocument/2006/relationships/slide" Target="slides/slide82.xml"/><Relationship Id="rId45" Type="http://schemas.openxmlformats.org/officeDocument/2006/relationships/slide" Target="slides/slide87.xml"/><Relationship Id="rId5" Type="http://schemas.openxmlformats.org/officeDocument/2006/relationships/slide" Target="slides/slide9.xml"/><Relationship Id="rId15" Type="http://schemas.openxmlformats.org/officeDocument/2006/relationships/slide" Target="slides/slide26.xml"/><Relationship Id="rId23" Type="http://schemas.openxmlformats.org/officeDocument/2006/relationships/slide" Target="slides/slide48.xml"/><Relationship Id="rId28" Type="http://schemas.openxmlformats.org/officeDocument/2006/relationships/slide" Target="slides/slide58.xml"/><Relationship Id="rId36" Type="http://schemas.openxmlformats.org/officeDocument/2006/relationships/slide" Target="slides/slide74.xml"/><Relationship Id="rId10" Type="http://schemas.openxmlformats.org/officeDocument/2006/relationships/slide" Target="slides/slide20.xml"/><Relationship Id="rId19" Type="http://schemas.openxmlformats.org/officeDocument/2006/relationships/slide" Target="slides/slide33.xml"/><Relationship Id="rId31" Type="http://schemas.openxmlformats.org/officeDocument/2006/relationships/slide" Target="slides/slide67.xml"/><Relationship Id="rId44" Type="http://schemas.openxmlformats.org/officeDocument/2006/relationships/slide" Target="slides/slide86.xml"/><Relationship Id="rId4" Type="http://schemas.openxmlformats.org/officeDocument/2006/relationships/slide" Target="slides/slide6.xml"/><Relationship Id="rId9" Type="http://schemas.openxmlformats.org/officeDocument/2006/relationships/slide" Target="slides/slide19.xml"/><Relationship Id="rId14" Type="http://schemas.openxmlformats.org/officeDocument/2006/relationships/slide" Target="slides/slide25.xml"/><Relationship Id="rId22" Type="http://schemas.openxmlformats.org/officeDocument/2006/relationships/slide" Target="slides/slide46.xml"/><Relationship Id="rId27" Type="http://schemas.openxmlformats.org/officeDocument/2006/relationships/slide" Target="slides/slide57.xml"/><Relationship Id="rId30" Type="http://schemas.openxmlformats.org/officeDocument/2006/relationships/slide" Target="slides/slide64.xml"/><Relationship Id="rId35" Type="http://schemas.openxmlformats.org/officeDocument/2006/relationships/slide" Target="slides/slide71.xml"/><Relationship Id="rId43" Type="http://schemas.openxmlformats.org/officeDocument/2006/relationships/slide" Target="slides/slide85.xml"/><Relationship Id="rId8" Type="http://schemas.openxmlformats.org/officeDocument/2006/relationships/slide" Target="slides/slide18.xml"/><Relationship Id="rId3" Type="http://schemas.openxmlformats.org/officeDocument/2006/relationships/slide" Target="slides/slide5.xml"/><Relationship Id="rId12" Type="http://schemas.openxmlformats.org/officeDocument/2006/relationships/slide" Target="slides/slide22.xml"/><Relationship Id="rId17" Type="http://schemas.openxmlformats.org/officeDocument/2006/relationships/slide" Target="slides/slide31.xml"/><Relationship Id="rId25" Type="http://schemas.openxmlformats.org/officeDocument/2006/relationships/slide" Target="slides/slide50.xml"/><Relationship Id="rId33" Type="http://schemas.openxmlformats.org/officeDocument/2006/relationships/slide" Target="slides/slide69.xml"/><Relationship Id="rId38" Type="http://schemas.openxmlformats.org/officeDocument/2006/relationships/slide" Target="slides/slide80.xml"/><Relationship Id="rId46" Type="http://schemas.openxmlformats.org/officeDocument/2006/relationships/slide" Target="slides/slide107.xml"/><Relationship Id="rId20" Type="http://schemas.openxmlformats.org/officeDocument/2006/relationships/slide" Target="slides/slide34.xml"/><Relationship Id="rId41" Type="http://schemas.openxmlformats.org/officeDocument/2006/relationships/slide" Target="slides/slide8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BF7C7B5-275F-4D1F-9AB4-9255447DBC73}" type="datetimeFigureOut">
              <a:rPr lang="en-US"/>
              <a:pPr/>
              <a:t>1/3/2018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DADE544-1278-4EDA-8870-0A169B9A6D6D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6306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9B46F231-FB2B-4655-A644-E2477325E686}" type="datetimeFigureOut">
              <a:rPr lang="en-US"/>
              <a:pPr/>
              <a:t>1/3/2018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7388" y="4416425"/>
            <a:ext cx="5507037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6FB4F6EA-423E-42DF-9292-215E7D886C4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2034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452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8294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829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AEA362-CBCC-4B7C-9718-17CBFAD9F0C9}" type="slidenum">
              <a:rPr lang="en-US" smtClean="0"/>
              <a:pPr/>
              <a:t>5</a:t>
            </a:fld>
            <a:r>
              <a:rPr lang="en-US" dirty="0" smtClean="0"/>
              <a:t>##</a:t>
            </a:r>
          </a:p>
        </p:txBody>
      </p:sp>
      <p:sp>
        <p:nvSpPr>
          <p:cNvPr id="829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387517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8397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839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06033D-A158-4643-B0CB-9A46D0DC77BD}" type="slidenum">
              <a:rPr lang="en-US" smtClean="0"/>
              <a:pPr/>
              <a:t>6</a:t>
            </a:fld>
            <a:r>
              <a:rPr lang="en-US" dirty="0" smtClean="0"/>
              <a:t>##</a:t>
            </a:r>
          </a:p>
        </p:txBody>
      </p:sp>
      <p:sp>
        <p:nvSpPr>
          <p:cNvPr id="839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1213667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0035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003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D8521E-9586-4255-A9A9-7B6C0A147852}" type="slidenum">
              <a:rPr lang="en-US" smtClean="0"/>
              <a:pPr/>
              <a:t>9</a:t>
            </a:fld>
            <a:r>
              <a:rPr lang="en-US" dirty="0" smtClean="0"/>
              <a:t>##</a:t>
            </a:r>
          </a:p>
        </p:txBody>
      </p:sp>
      <p:sp>
        <p:nvSpPr>
          <p:cNvPr id="1003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4184843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0035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003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D8521E-9586-4255-A9A9-7B6C0A147852}" type="slidenum">
              <a:rPr lang="en-US" smtClean="0"/>
              <a:pPr/>
              <a:t>10</a:t>
            </a:fld>
            <a:r>
              <a:rPr lang="en-US" dirty="0" smtClean="0"/>
              <a:t>##</a:t>
            </a:r>
          </a:p>
        </p:txBody>
      </p:sp>
      <p:sp>
        <p:nvSpPr>
          <p:cNvPr id="1003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516022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8602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860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39888D-0E8B-4B3D-B6EC-ABDF79EACAD2}" type="slidenum">
              <a:rPr lang="en-US" smtClean="0"/>
              <a:pPr/>
              <a:t>11</a:t>
            </a:fld>
            <a:r>
              <a:rPr lang="en-US" dirty="0" smtClean="0"/>
              <a:t>##</a:t>
            </a:r>
          </a:p>
        </p:txBody>
      </p:sp>
      <p:sp>
        <p:nvSpPr>
          <p:cNvPr id="860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186018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8806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880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4E8D3F-F49B-4293-B265-1CCF079F5190}" type="slidenum">
              <a:rPr lang="en-US" smtClean="0"/>
              <a:pPr/>
              <a:t>12</a:t>
            </a:fld>
            <a:r>
              <a:rPr lang="en-US" dirty="0" smtClean="0"/>
              <a:t>##</a:t>
            </a:r>
          </a:p>
        </p:txBody>
      </p:sp>
      <p:sp>
        <p:nvSpPr>
          <p:cNvPr id="880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0452396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8909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890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AE9CC0-F221-4827-835E-ED55D757992B}" type="slidenum">
              <a:rPr lang="en-US" smtClean="0"/>
              <a:pPr/>
              <a:t>13</a:t>
            </a:fld>
            <a:r>
              <a:rPr lang="en-US" dirty="0" smtClean="0"/>
              <a:t>##</a:t>
            </a:r>
          </a:p>
        </p:txBody>
      </p:sp>
      <p:sp>
        <p:nvSpPr>
          <p:cNvPr id="890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548313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8909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890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AE9CC0-F221-4827-835E-ED55D757992B}" type="slidenum">
              <a:rPr lang="en-US" smtClean="0"/>
              <a:pPr/>
              <a:t>14</a:t>
            </a:fld>
            <a:r>
              <a:rPr lang="en-US" dirty="0" smtClean="0"/>
              <a:t>##</a:t>
            </a:r>
          </a:p>
        </p:txBody>
      </p:sp>
      <p:sp>
        <p:nvSpPr>
          <p:cNvPr id="890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3688977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9830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983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D1CAAF-E185-4F7E-9F42-14342821F948}" type="slidenum">
              <a:rPr lang="en-US" smtClean="0"/>
              <a:pPr/>
              <a:t>16</a:t>
            </a:fld>
            <a:r>
              <a:rPr lang="en-US" dirty="0" smtClean="0"/>
              <a:t>##</a:t>
            </a:r>
          </a:p>
        </p:txBody>
      </p:sp>
      <p:sp>
        <p:nvSpPr>
          <p:cNvPr id="983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1204449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9933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993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17E838-D0BC-4038-90B1-607AF9247E9C}" type="slidenum">
              <a:rPr lang="en-US" smtClean="0"/>
              <a:pPr/>
              <a:t>18</a:t>
            </a:fld>
            <a:r>
              <a:rPr lang="en-US" dirty="0" smtClean="0"/>
              <a:t>##</a:t>
            </a:r>
          </a:p>
        </p:txBody>
      </p:sp>
      <p:sp>
        <p:nvSpPr>
          <p:cNvPr id="993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0812408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0138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013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2D163C-126C-4DC9-BA28-58DE8408799E}" type="slidenum">
              <a:rPr lang="en-US" smtClean="0"/>
              <a:pPr/>
              <a:t>19</a:t>
            </a:fld>
            <a:r>
              <a:rPr lang="en-US" dirty="0" smtClean="0"/>
              <a:t>##</a:t>
            </a:r>
          </a:p>
        </p:txBody>
      </p:sp>
      <p:sp>
        <p:nvSpPr>
          <p:cNvPr id="1013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8118643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0240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024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A51349-9DF7-4E6A-8600-A2F1DA387C55}" type="slidenum">
              <a:rPr lang="en-US" smtClean="0"/>
              <a:pPr/>
              <a:t>20</a:t>
            </a:fld>
            <a:r>
              <a:rPr lang="en-US" dirty="0" smtClean="0"/>
              <a:t>##</a:t>
            </a:r>
          </a:p>
        </p:txBody>
      </p:sp>
      <p:sp>
        <p:nvSpPr>
          <p:cNvPr id="1024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5241128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0342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034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412365-36BE-4559-BAB2-C909EACB2139}" type="slidenum">
              <a:rPr lang="en-US" smtClean="0"/>
              <a:pPr/>
              <a:t>21</a:t>
            </a:fld>
            <a:r>
              <a:rPr lang="en-US" dirty="0" smtClean="0"/>
              <a:t>##</a:t>
            </a:r>
          </a:p>
        </p:txBody>
      </p:sp>
      <p:sp>
        <p:nvSpPr>
          <p:cNvPr id="1034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2293793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0445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044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143D7E-AF9C-4BE7-A6A8-4D1B56F39BE2}" type="slidenum">
              <a:rPr lang="en-US" smtClean="0"/>
              <a:pPr/>
              <a:t>22</a:t>
            </a:fld>
            <a:r>
              <a:rPr lang="en-US" dirty="0" smtClean="0"/>
              <a:t>##</a:t>
            </a:r>
          </a:p>
        </p:txBody>
      </p:sp>
      <p:sp>
        <p:nvSpPr>
          <p:cNvPr id="1044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9731359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0650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065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4043C2-4D47-4DC4-9382-A0E92EC9EE87}" type="slidenum">
              <a:rPr lang="en-US" smtClean="0"/>
              <a:pPr/>
              <a:t>24</a:t>
            </a:fld>
            <a:r>
              <a:rPr lang="en-US" dirty="0" smtClean="0"/>
              <a:t>##</a:t>
            </a:r>
          </a:p>
        </p:txBody>
      </p:sp>
      <p:sp>
        <p:nvSpPr>
          <p:cNvPr id="1065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1966755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0854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085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FF3CAC-14D5-443C-B9F5-5AEC40A8DA58}" type="slidenum">
              <a:rPr lang="en-US" smtClean="0"/>
              <a:pPr/>
              <a:t>25</a:t>
            </a:fld>
            <a:r>
              <a:rPr lang="en-US" dirty="0" smtClean="0"/>
              <a:t>##</a:t>
            </a:r>
          </a:p>
        </p:txBody>
      </p:sp>
      <p:sp>
        <p:nvSpPr>
          <p:cNvPr id="1085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4374791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0957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095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E1EECB-A9CB-4FE9-AE24-0AACBF6066D2}" type="slidenum">
              <a:rPr lang="en-US" smtClean="0"/>
              <a:pPr/>
              <a:t>26</a:t>
            </a:fld>
            <a:r>
              <a:rPr lang="en-US" dirty="0" smtClean="0"/>
              <a:t>##</a:t>
            </a:r>
          </a:p>
        </p:txBody>
      </p:sp>
      <p:sp>
        <p:nvSpPr>
          <p:cNvPr id="1095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6093185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1264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126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63CF38-3629-4207-957A-9B391F7372AA}" type="slidenum">
              <a:rPr lang="en-US" smtClean="0"/>
              <a:pPr/>
              <a:t>28</a:t>
            </a:fld>
            <a:r>
              <a:rPr lang="en-US" dirty="0" smtClean="0"/>
              <a:t>##</a:t>
            </a:r>
          </a:p>
        </p:txBody>
      </p:sp>
      <p:sp>
        <p:nvSpPr>
          <p:cNvPr id="1126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8358226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1366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136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AE8703-CD18-4B62-94F4-265BA37E503B}" type="slidenum">
              <a:rPr lang="en-US" smtClean="0"/>
              <a:pPr/>
              <a:t>29</a:t>
            </a:fld>
            <a:r>
              <a:rPr lang="en-US" dirty="0" smtClean="0"/>
              <a:t>##</a:t>
            </a:r>
          </a:p>
        </p:txBody>
      </p:sp>
      <p:sp>
        <p:nvSpPr>
          <p:cNvPr id="1136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5174467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1366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136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AE8703-CD18-4B62-94F4-265BA37E503B}" type="slidenum">
              <a:rPr lang="en-US" smtClean="0"/>
              <a:pPr/>
              <a:t>30</a:t>
            </a:fld>
            <a:r>
              <a:rPr lang="en-US" dirty="0" smtClean="0"/>
              <a:t>##</a:t>
            </a:r>
          </a:p>
        </p:txBody>
      </p:sp>
      <p:sp>
        <p:nvSpPr>
          <p:cNvPr id="1136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019827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1674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167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9AA7D0-3F1B-43FA-8D31-EDC895D9AB06}" type="slidenum">
              <a:rPr lang="en-US" smtClean="0"/>
              <a:pPr/>
              <a:t>31</a:t>
            </a:fld>
            <a:r>
              <a:rPr lang="en-US" dirty="0" smtClean="0"/>
              <a:t>##</a:t>
            </a:r>
          </a:p>
        </p:txBody>
      </p:sp>
      <p:sp>
        <p:nvSpPr>
          <p:cNvPr id="1167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1808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1776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177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BB2E8C-884E-4A72-BE6E-4CFA2D6E772A}" type="slidenum">
              <a:rPr lang="en-US" smtClean="0"/>
              <a:pPr/>
              <a:t>32</a:t>
            </a:fld>
            <a:r>
              <a:rPr lang="en-US" dirty="0" smtClean="0"/>
              <a:t>##</a:t>
            </a:r>
          </a:p>
        </p:txBody>
      </p:sp>
      <p:sp>
        <p:nvSpPr>
          <p:cNvPr id="1177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816171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1878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187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B824F6-72CD-4E17-B8CA-D587F41B34DB}" type="slidenum">
              <a:rPr lang="en-US" smtClean="0"/>
              <a:pPr/>
              <a:t>33</a:t>
            </a:fld>
            <a:r>
              <a:rPr lang="en-US" dirty="0" smtClean="0"/>
              <a:t>##</a:t>
            </a:r>
          </a:p>
        </p:txBody>
      </p:sp>
      <p:sp>
        <p:nvSpPr>
          <p:cNvPr id="1187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9605465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2186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218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C5AA08-3298-4D11-8DDA-824E3914C5C1}" type="slidenum">
              <a:rPr lang="en-US" smtClean="0"/>
              <a:pPr/>
              <a:t>39</a:t>
            </a:fld>
            <a:r>
              <a:rPr lang="en-US" dirty="0" smtClean="0"/>
              <a:t>##</a:t>
            </a:r>
          </a:p>
        </p:txBody>
      </p:sp>
      <p:sp>
        <p:nvSpPr>
          <p:cNvPr id="1218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063086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&lt;!DOCTYPE HTML PUBLIC "-//W3C//DTD XHTML 1.0 Transitional//EN" "http://www.w3.org/TR/html4/loose.dtd"&gt;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&lt;HTML&gt;&lt;HEAD&gt;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&lt;TITLE&gt;Search engines&lt;/TITLE&gt;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&lt;BODY&gt;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&lt;H2&gt;Search engines&lt;/H2&gt;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&lt;MAP name="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searchmap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"&gt;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 &lt;AREA 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href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="http://www.google.com" alt="Google" shape="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rect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"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coords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="0,0,170,35"/&gt;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 &lt;AREA 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href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="http://www.ask.com" alt="Ask" shape="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rect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"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coords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="0,28,170,70"/&gt;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&lt;/MAP&gt;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img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src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="SearchEngines.JPG" alt="Search Engines" width="286" height="99" 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usemap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="#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searchmap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"/&gt;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&lt;/BODY&gt;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&lt;/HTML&gt;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8885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2288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228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E82C32-6661-4CC0-8394-6FE49FB198E7}" type="slidenum">
              <a:rPr lang="en-US" smtClean="0"/>
              <a:pPr/>
              <a:t>46</a:t>
            </a:fld>
            <a:r>
              <a:rPr lang="en-US" dirty="0" smtClean="0"/>
              <a:t>##</a:t>
            </a:r>
          </a:p>
        </p:txBody>
      </p:sp>
      <p:sp>
        <p:nvSpPr>
          <p:cNvPr id="1228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2271279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2493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249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D6C2C7-E0D4-4827-A427-1B6276AB8C32}" type="slidenum">
              <a:rPr lang="en-US" smtClean="0"/>
              <a:pPr/>
              <a:t>48</a:t>
            </a:fld>
            <a:r>
              <a:rPr lang="en-US" dirty="0" smtClean="0"/>
              <a:t>##</a:t>
            </a:r>
          </a:p>
        </p:txBody>
      </p:sp>
      <p:sp>
        <p:nvSpPr>
          <p:cNvPr id="1249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5771404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2595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259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BF9CC9-1B2A-4399-8316-DA6D7236D2E0}" type="slidenum">
              <a:rPr lang="en-US" smtClean="0"/>
              <a:pPr/>
              <a:t>49</a:t>
            </a:fld>
            <a:r>
              <a:rPr lang="en-US" dirty="0" smtClean="0"/>
              <a:t>##</a:t>
            </a:r>
          </a:p>
        </p:txBody>
      </p:sp>
      <p:sp>
        <p:nvSpPr>
          <p:cNvPr id="1259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4023569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2800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280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D1CE0C-B7E7-467F-96C9-97CCE9D6E43B}" type="slidenum">
              <a:rPr lang="en-US" smtClean="0"/>
              <a:pPr/>
              <a:t>52</a:t>
            </a:fld>
            <a:r>
              <a:rPr lang="en-US" dirty="0" smtClean="0"/>
              <a:t>##</a:t>
            </a:r>
          </a:p>
        </p:txBody>
      </p:sp>
      <p:sp>
        <p:nvSpPr>
          <p:cNvPr id="1280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7427789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3005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300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520040-D6DB-4DD4-AA12-22D64B042A1F}" type="slidenum">
              <a:rPr lang="en-US" smtClean="0"/>
              <a:pPr/>
              <a:t>55</a:t>
            </a:fld>
            <a:r>
              <a:rPr lang="en-US" dirty="0" smtClean="0"/>
              <a:t>##</a:t>
            </a:r>
          </a:p>
        </p:txBody>
      </p:sp>
      <p:sp>
        <p:nvSpPr>
          <p:cNvPr id="1300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17571896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3107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310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E8D742-5DE5-4845-9EB6-7AC97C0E14F6}" type="slidenum">
              <a:rPr lang="en-US" smtClean="0"/>
              <a:pPr/>
              <a:t>57</a:t>
            </a:fld>
            <a:r>
              <a:rPr lang="en-US" dirty="0" smtClean="0"/>
              <a:t>##</a:t>
            </a:r>
          </a:p>
        </p:txBody>
      </p:sp>
      <p:sp>
        <p:nvSpPr>
          <p:cNvPr id="1310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64357076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 smtClean="0"/>
              <a:t>*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07/16/96</a:t>
            </a:r>
          </a:p>
        </p:txBody>
      </p:sp>
      <p:sp>
        <p:nvSpPr>
          <p:cNvPr id="13312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1331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3FD654-343F-4B24-BC96-A5E6A78FE443}" type="slidenum">
              <a:rPr lang="en-US" smtClean="0"/>
              <a:pPr/>
              <a:t>58</a:t>
            </a:fld>
            <a:r>
              <a:rPr lang="en-US" dirty="0" smtClean="0"/>
              <a:t>##</a:t>
            </a:r>
          </a:p>
        </p:txBody>
      </p:sp>
      <p:sp>
        <p:nvSpPr>
          <p:cNvPr id="1331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4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70970015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&lt;html&gt;</a:t>
            </a:r>
          </a:p>
          <a:p>
            <a:r>
              <a:rPr lang="en-US" dirty="0" smtClean="0"/>
              <a:t>&lt;head&gt; … &lt;/head&gt;</a:t>
            </a:r>
          </a:p>
          <a:p>
            <a:r>
              <a:rPr lang="en-US" dirty="0" smtClean="0"/>
              <a:t>&lt;body&gt;</a:t>
            </a:r>
          </a:p>
          <a:p>
            <a:r>
              <a:rPr lang="en-US" dirty="0" smtClean="0"/>
              <a:t>&lt;div id="header"&gt; … &lt;/div&gt;</a:t>
            </a:r>
          </a:p>
          <a:p>
            <a:r>
              <a:rPr lang="en-US" dirty="0" smtClean="0"/>
              <a:t>&lt;div id="navigation"&gt; … &lt;/div&gt;</a:t>
            </a:r>
          </a:p>
          <a:p>
            <a:r>
              <a:rPr lang="en-US" dirty="0" smtClean="0"/>
              <a:t>&lt;div id="sidebar"&gt; … &lt;/div&gt;</a:t>
            </a:r>
          </a:p>
          <a:p>
            <a:r>
              <a:rPr lang="en-US" dirty="0" smtClean="0"/>
              <a:t>&lt;div id="content"&gt; … &lt;/div&gt;</a:t>
            </a:r>
          </a:p>
          <a:p>
            <a:r>
              <a:rPr lang="en-US" dirty="0" smtClean="0"/>
              <a:t>&lt;div id="footer"&gt; … &lt;/div&gt;</a:t>
            </a:r>
          </a:p>
          <a:p>
            <a:r>
              <a:rPr lang="en-US" dirty="0" smtClean="0"/>
              <a:t>&lt;/body&gt;</a:t>
            </a:r>
          </a:p>
          <a:p>
            <a:r>
              <a:rPr lang="en-US" dirty="0" smtClean="0"/>
              <a:t>&lt;/html&gt;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60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40460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&lt;html&gt;</a:t>
            </a:r>
          </a:p>
          <a:p>
            <a:r>
              <a:rPr lang="en-US" dirty="0" smtClean="0"/>
              <a:t>&lt;head&gt; … &lt;/head&gt;</a:t>
            </a:r>
          </a:p>
          <a:p>
            <a:r>
              <a:rPr lang="en-US" dirty="0" smtClean="0"/>
              <a:t>&lt;body&gt;</a:t>
            </a:r>
          </a:p>
          <a:p>
            <a:r>
              <a:rPr lang="en-US" dirty="0" smtClean="0"/>
              <a:t>&lt;header&gt; … &lt;/header&gt;</a:t>
            </a:r>
          </a:p>
          <a:p>
            <a:r>
              <a:rPr lang="en-US" dirty="0" smtClean="0"/>
              <a:t>&lt;</a:t>
            </a:r>
            <a:r>
              <a:rPr lang="en-US" dirty="0" err="1" smtClean="0"/>
              <a:t>nav</a:t>
            </a:r>
            <a:r>
              <a:rPr lang="en-US" dirty="0" smtClean="0"/>
              <a:t>&gt; … &lt;/</a:t>
            </a:r>
            <a:r>
              <a:rPr lang="en-US" dirty="0" err="1" smtClean="0"/>
              <a:t>nav</a:t>
            </a:r>
            <a:r>
              <a:rPr lang="en-US" dirty="0" smtClean="0"/>
              <a:t>&gt;</a:t>
            </a:r>
          </a:p>
          <a:p>
            <a:r>
              <a:rPr lang="en-US" dirty="0" smtClean="0"/>
              <a:t>&lt;aside&gt; … &lt;/aside&gt;</a:t>
            </a:r>
          </a:p>
          <a:p>
            <a:r>
              <a:rPr lang="en-US" dirty="0" smtClean="0"/>
              <a:t>&lt;section&gt; … &lt;/section&gt;</a:t>
            </a:r>
          </a:p>
          <a:p>
            <a:r>
              <a:rPr lang="en-US" dirty="0" smtClean="0"/>
              <a:t>&lt;footer&gt; … &lt;/footer&gt;</a:t>
            </a:r>
          </a:p>
          <a:p>
            <a:r>
              <a:rPr lang="en-US" dirty="0" smtClean="0"/>
              <a:t>&lt;/body&gt;</a:t>
            </a:r>
          </a:p>
          <a:p>
            <a:r>
              <a:rPr lang="en-US" dirty="0" smtClean="0"/>
              <a:t>&lt;/html&gt;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61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58996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4301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430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8CD759-8BFF-4CE8-82EB-B422526AD63F}" type="slidenum">
              <a:rPr lang="en-US"/>
              <a:pPr/>
              <a:t>63</a:t>
            </a:fld>
            <a:r>
              <a:rPr lang="en-US" dirty="0"/>
              <a:t>##</a:t>
            </a:r>
          </a:p>
        </p:txBody>
      </p:sp>
      <p:sp>
        <p:nvSpPr>
          <p:cNvPr id="430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10363237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4506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450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EF5745-57C8-4926-A81B-E82DF6401403}" type="slidenum">
              <a:rPr lang="en-US"/>
              <a:pPr/>
              <a:t>70</a:t>
            </a:fld>
            <a:r>
              <a:rPr lang="en-US" dirty="0"/>
              <a:t>##</a:t>
            </a:r>
          </a:p>
        </p:txBody>
      </p:sp>
      <p:sp>
        <p:nvSpPr>
          <p:cNvPr id="450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7604472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4915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491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2D5A9B-F557-4FF9-BD30-8B360CB0CAC4}" type="slidenum">
              <a:rPr lang="en-US"/>
              <a:pPr/>
              <a:t>71</a:t>
            </a:fld>
            <a:r>
              <a:rPr lang="en-US" dirty="0"/>
              <a:t>##</a:t>
            </a:r>
          </a:p>
        </p:txBody>
      </p:sp>
      <p:sp>
        <p:nvSpPr>
          <p:cNvPr id="491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413510746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018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01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717C6A-A4F0-43BA-9319-A43133CB37D9}" type="slidenum">
              <a:rPr lang="en-US"/>
              <a:pPr/>
              <a:t>72</a:t>
            </a:fld>
            <a:r>
              <a:rPr lang="en-US" dirty="0"/>
              <a:t>##</a:t>
            </a:r>
          </a:p>
        </p:txBody>
      </p:sp>
      <p:sp>
        <p:nvSpPr>
          <p:cNvPr id="501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427488899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018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01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717C6A-A4F0-43BA-9319-A43133CB37D9}" type="slidenum">
              <a:rPr lang="en-US"/>
              <a:pPr/>
              <a:t>73</a:t>
            </a:fld>
            <a:r>
              <a:rPr lang="en-US" dirty="0"/>
              <a:t>##</a:t>
            </a:r>
          </a:p>
        </p:txBody>
      </p:sp>
      <p:sp>
        <p:nvSpPr>
          <p:cNvPr id="501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90306553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325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32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85BD0E-6358-40AA-AC41-D1EEAA86C51E}" type="slidenum">
              <a:rPr lang="en-US"/>
              <a:pPr/>
              <a:t>74</a:t>
            </a:fld>
            <a:r>
              <a:rPr lang="en-US" dirty="0"/>
              <a:t>##</a:t>
            </a:r>
          </a:p>
        </p:txBody>
      </p:sp>
      <p:sp>
        <p:nvSpPr>
          <p:cNvPr id="532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40557731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427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42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22E00D-BDC5-46FE-BE72-6C376B294A0A}" type="slidenum">
              <a:rPr lang="en-US"/>
              <a:pPr/>
              <a:t>75</a:t>
            </a:fld>
            <a:r>
              <a:rPr lang="en-US" dirty="0"/>
              <a:t>##</a:t>
            </a:r>
          </a:p>
        </p:txBody>
      </p:sp>
      <p:sp>
        <p:nvSpPr>
          <p:cNvPr id="542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89805766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427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42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22E00D-BDC5-46FE-BE72-6C376B294A0A}" type="slidenum">
              <a:rPr lang="en-US"/>
              <a:pPr/>
              <a:t>76</a:t>
            </a:fld>
            <a:r>
              <a:rPr lang="en-US" dirty="0"/>
              <a:t>##</a:t>
            </a:r>
          </a:p>
        </p:txBody>
      </p:sp>
      <p:sp>
        <p:nvSpPr>
          <p:cNvPr id="542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359538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632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63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692A4B-6A0E-4D85-88A6-83FCBF8D5D01}" type="slidenum">
              <a:rPr lang="en-US"/>
              <a:pPr/>
              <a:t>77</a:t>
            </a:fld>
            <a:r>
              <a:rPr lang="en-US" dirty="0"/>
              <a:t>##</a:t>
            </a:r>
          </a:p>
        </p:txBody>
      </p:sp>
      <p:sp>
        <p:nvSpPr>
          <p:cNvPr id="563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414807961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734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73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233D03-4956-4DF5-9CF1-3BCFF3442D24}" type="slidenum">
              <a:rPr lang="en-US"/>
              <a:pPr/>
              <a:t>79</a:t>
            </a:fld>
            <a:r>
              <a:rPr lang="en-US" dirty="0"/>
              <a:t>##</a:t>
            </a:r>
          </a:p>
        </p:txBody>
      </p:sp>
      <p:sp>
        <p:nvSpPr>
          <p:cNvPr id="573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4" y="4860925"/>
            <a:ext cx="5680075" cy="4605338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16318733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837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83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22CF2B-D1D1-4B32-93E8-F3991CBE39B5}" type="slidenum">
              <a:rPr lang="en-US"/>
              <a:pPr/>
              <a:t>80</a:t>
            </a:fld>
            <a:r>
              <a:rPr lang="en-US" dirty="0"/>
              <a:t>##</a:t>
            </a:r>
          </a:p>
        </p:txBody>
      </p:sp>
      <p:sp>
        <p:nvSpPr>
          <p:cNvPr id="583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4" y="4860925"/>
            <a:ext cx="5680075" cy="4605338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421992393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939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93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F29158-8B2E-45DF-9A15-85654FD6DA44}" type="slidenum">
              <a:rPr lang="en-US"/>
              <a:pPr/>
              <a:t>82</a:t>
            </a:fld>
            <a:r>
              <a:rPr lang="en-US" dirty="0"/>
              <a:t>##</a:t>
            </a:r>
          </a:p>
        </p:txBody>
      </p:sp>
      <p:sp>
        <p:nvSpPr>
          <p:cNvPr id="593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4" y="4860925"/>
            <a:ext cx="5680075" cy="4605338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05935750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6042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604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58E050-4EBD-4C99-ACD4-2AF88D75A15E}" type="slidenum">
              <a:rPr lang="en-US"/>
              <a:pPr/>
              <a:t>83</a:t>
            </a:fld>
            <a:r>
              <a:rPr lang="en-US" dirty="0"/>
              <a:t>##</a:t>
            </a:r>
          </a:p>
        </p:txBody>
      </p:sp>
      <p:sp>
        <p:nvSpPr>
          <p:cNvPr id="604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4" y="4860925"/>
            <a:ext cx="5680075" cy="4605338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36987679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837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83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22CF2B-D1D1-4B32-93E8-F3991CBE39B5}" type="slidenum">
              <a:rPr lang="en-US"/>
              <a:pPr/>
              <a:t>84</a:t>
            </a:fld>
            <a:r>
              <a:rPr lang="en-US" dirty="0"/>
              <a:t>##</a:t>
            </a:r>
          </a:p>
        </p:txBody>
      </p:sp>
      <p:sp>
        <p:nvSpPr>
          <p:cNvPr id="583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4" y="4860925"/>
            <a:ext cx="5680075" cy="4605338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160360324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837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83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22CF2B-D1D1-4B32-93E8-F3991CBE39B5}" type="slidenum">
              <a:rPr lang="en-US"/>
              <a:pPr/>
              <a:t>87</a:t>
            </a:fld>
            <a:r>
              <a:rPr lang="en-US" dirty="0"/>
              <a:t>##</a:t>
            </a:r>
          </a:p>
        </p:txBody>
      </p:sp>
      <p:sp>
        <p:nvSpPr>
          <p:cNvPr id="583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4" y="4860925"/>
            <a:ext cx="5680075" cy="4605338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27226957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6144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614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B5B959-1808-4DB1-9066-078AC5823A94}" type="slidenum">
              <a:rPr lang="en-US"/>
              <a:pPr/>
              <a:t>88</a:t>
            </a:fld>
            <a:r>
              <a:rPr lang="en-US" dirty="0"/>
              <a:t>##</a:t>
            </a:r>
          </a:p>
        </p:txBody>
      </p:sp>
      <p:sp>
        <p:nvSpPr>
          <p:cNvPr id="614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414876902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6246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624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BE99E6-3C87-43A6-A64E-0A817FAF1526}" type="slidenum">
              <a:rPr lang="en-US"/>
              <a:pPr/>
              <a:t>89</a:t>
            </a:fld>
            <a:r>
              <a:rPr lang="en-US" dirty="0"/>
              <a:t>##</a:t>
            </a:r>
          </a:p>
        </p:txBody>
      </p:sp>
      <p:sp>
        <p:nvSpPr>
          <p:cNvPr id="624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870982656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6349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634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45093D-60B4-40B0-95B1-51DC18C5CCA4}" type="slidenum">
              <a:rPr lang="en-US"/>
              <a:pPr/>
              <a:t>90</a:t>
            </a:fld>
            <a:r>
              <a:rPr lang="en-US" dirty="0"/>
              <a:t>##</a:t>
            </a:r>
          </a:p>
        </p:txBody>
      </p:sp>
      <p:sp>
        <p:nvSpPr>
          <p:cNvPr id="634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875" y="4415321"/>
            <a:ext cx="5506066" cy="4183164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51647617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6349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634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45093D-60B4-40B0-95B1-51DC18C5CCA4}" type="slidenum">
              <a:rPr lang="en-US"/>
              <a:pPr/>
              <a:t>97</a:t>
            </a:fld>
            <a:r>
              <a:rPr lang="en-US" dirty="0"/>
              <a:t>##</a:t>
            </a:r>
          </a:p>
        </p:txBody>
      </p:sp>
      <p:sp>
        <p:nvSpPr>
          <p:cNvPr id="634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4" y="4860925"/>
            <a:ext cx="5680075" cy="4605338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277147887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6349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634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45093D-60B4-40B0-95B1-51DC18C5CCA4}" type="slidenum">
              <a:rPr lang="en-US"/>
              <a:pPr/>
              <a:t>98</a:t>
            </a:fld>
            <a:r>
              <a:rPr lang="en-US" dirty="0"/>
              <a:t>##</a:t>
            </a:r>
          </a:p>
        </p:txBody>
      </p:sp>
      <p:sp>
        <p:nvSpPr>
          <p:cNvPr id="634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4" y="4860925"/>
            <a:ext cx="5680075" cy="4605338"/>
          </a:xfrm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93837876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50623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lerik.com/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/>
          <p:cNvSpPr>
            <a:spLocks noGrp="1"/>
          </p:cNvSpPr>
          <p:nvPr>
            <p:ph type="ctrTitle" hasCustomPrompt="1"/>
          </p:nvPr>
        </p:nvSpPr>
        <p:spPr>
          <a:xfrm>
            <a:off x="457200" y="1524000"/>
            <a:ext cx="8229600" cy="1524000"/>
          </a:xfrm>
          <a:prstGeom prst="rect">
            <a:avLst/>
          </a:prstGeom>
        </p:spPr>
        <p:txBody>
          <a:bodyPr tIns="0" bIns="0" anchor="b" anchorCtr="0"/>
          <a:lstStyle>
            <a:lvl1pPr algn="r">
              <a:lnSpc>
                <a:spcPts val="5400"/>
              </a:lnSpc>
              <a:defRPr sz="5400" cap="none" baseline="0">
                <a:solidFill>
                  <a:srgbClr val="D4FF5B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457200" y="3240880"/>
            <a:ext cx="8229600" cy="569120"/>
          </a:xfrm>
          <a:prstGeom prst="rect">
            <a:avLst/>
          </a:prstGeom>
        </p:spPr>
        <p:txBody>
          <a:bodyPr lIns="90000" tIns="0" rIns="90000" bIns="0" anchor="ctr" anchorCtr="0"/>
          <a:lstStyle>
            <a:lvl1pPr marL="0" indent="0" algn="r">
              <a:buNone/>
              <a:defRPr sz="2800">
                <a:solidFill>
                  <a:srgbClr val="FAF8C8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Presentation Subtitle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224046"/>
            <a:ext cx="33528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DEFF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Author Name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638800"/>
          </a:xfrm>
          <a:prstGeom prst="rect">
            <a:avLst/>
          </a:prstGeom>
        </p:spPr>
        <p:txBody>
          <a:bodyPr/>
          <a:lstStyle>
            <a:lvl1pPr marL="282575" indent="-282575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tabLst>
                <a:tab pos="282575" algn="l"/>
              </a:tabLst>
              <a:defRPr sz="3200">
                <a:solidFill>
                  <a:srgbClr val="EBFFD2"/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rgbClr val="F5FFC2"/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First Level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3D3C1EBB-4B12-4C6D-856D-066A47BE1185}" type="slidenum">
              <a:rPr lang="en-US" smtClean="0"/>
              <a:pPr>
                <a:defRPr/>
              </a:pPr>
              <a:t>‹#›</a:t>
            </a:fld>
            <a:fld id="{158DE496-B35B-4196-9891-944A4BFF61D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 hasCustomPrompt="1"/>
          </p:nvPr>
        </p:nvSpPr>
        <p:spPr>
          <a:xfrm>
            <a:off x="609600" y="2743201"/>
            <a:ext cx="7924800" cy="685800"/>
          </a:xfrm>
          <a:prstGeom prst="rect">
            <a:avLst/>
          </a:prstGeom>
        </p:spPr>
        <p:txBody>
          <a:bodyPr tIns="0" bIns="0" anchor="ctr" anchorCtr="0"/>
          <a:lstStyle>
            <a:lvl1pPr algn="ctr">
              <a:lnSpc>
                <a:spcPts val="5000"/>
              </a:lnSpc>
              <a:defRPr sz="50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Section Title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609600" y="3469480"/>
            <a:ext cx="7924800" cy="56912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800" b="1" kern="1200" baseline="0" dirty="0">
                <a:solidFill>
                  <a:srgbClr val="FAF7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Section Subtitle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rce Code Ex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319088" marR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FF6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First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828800"/>
            <a:ext cx="8153400" cy="470898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20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Source code box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1524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413" y="71438"/>
            <a:ext cx="6553200" cy="9096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23850" y="1268413"/>
            <a:ext cx="4171950" cy="53292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171950" cy="53292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413" y="71438"/>
            <a:ext cx="6553200" cy="9096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23850" y="1268413"/>
            <a:ext cx="8496300" cy="53292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/>
          <p:cNvSpPr>
            <a:spLocks noGrp="1"/>
          </p:cNvSpPr>
          <p:nvPr>
            <p:ph type="ctrTitle" hasCustomPrompt="1"/>
          </p:nvPr>
        </p:nvSpPr>
        <p:spPr>
          <a:xfrm>
            <a:off x="457200" y="1524000"/>
            <a:ext cx="8229600" cy="1524000"/>
          </a:xfrm>
          <a:prstGeom prst="rect">
            <a:avLst/>
          </a:prstGeom>
        </p:spPr>
        <p:txBody>
          <a:bodyPr tIns="0" bIns="0" anchor="b" anchorCtr="0"/>
          <a:lstStyle>
            <a:lvl1pPr algn="r">
              <a:lnSpc>
                <a:spcPts val="5400"/>
              </a:lnSpc>
              <a:defRPr sz="5400" cap="none" baseline="0">
                <a:solidFill>
                  <a:srgbClr val="D4FF5B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457200" y="3240880"/>
            <a:ext cx="8229600" cy="56912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r">
              <a:buNone/>
              <a:defRPr sz="2800">
                <a:solidFill>
                  <a:srgbClr val="FAF8C8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Presentation Subtitle</a:t>
            </a: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224046"/>
            <a:ext cx="33528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DEFF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Author Name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5757446"/>
            <a:ext cx="209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1800" b="1" kern="1200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algn="l"/>
            <a:r>
              <a:rPr lang="en-US" sz="1800" b="1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Telerik Corporation</a:t>
            </a:r>
            <a:endParaRPr lang="en-US" sz="1800" b="1" dirty="0">
              <a:solidFill>
                <a:srgbClr val="0EFE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6062246"/>
            <a:ext cx="17079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algn="l"/>
            <a:r>
              <a:rPr lang="en-US" sz="16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www.telerik.com</a:t>
            </a:r>
            <a:endParaRPr lang="en-US" sz="1600" b="1" dirty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urce Code Ex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/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282575" indent="-282575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None/>
              <a:tabLst>
                <a:tab pos="282575" algn="l"/>
              </a:tabLst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Example description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42900" y="1828800"/>
            <a:ext cx="8382000" cy="452431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18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Source code box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1524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/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rtlCol="0"/>
          <a:lstStyle/>
          <a:p>
            <a:fld id="{93926EF3-BF2D-4923-90B1-A2A08908E191}" type="datetime8">
              <a:rPr lang="en-US" smtClean="0"/>
              <a:t>1/3/2018 3:29 PM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rtlCol="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053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01" r:id="rId9"/>
    <p:sldLayoutId id="2147483703" r:id="rId10"/>
    <p:sldLayoutId id="2147483702" r:id="rId11"/>
    <p:sldLayoutId id="2147483779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1" fontAlgn="base" hangingPunct="1">
        <a:lnSpc>
          <a:spcPts val="4400"/>
        </a:lnSpc>
        <a:spcBef>
          <a:spcPct val="0"/>
        </a:spcBef>
        <a:spcAft>
          <a:spcPct val="0"/>
        </a:spcAft>
        <a:defRPr sz="4400" b="1" kern="1200" baseline="0">
          <a:ln w="500"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9pPr>
    </p:titleStyle>
    <p:bodyStyle>
      <a:lvl1pPr marL="319088" indent="-319088" algn="l" rtl="0" eaLnBrk="1" fontAlgn="base" hangingPunct="1">
        <a:spcBef>
          <a:spcPct val="20000"/>
        </a:spcBef>
        <a:spcAft>
          <a:spcPct val="0"/>
        </a:spcAft>
        <a:buClr>
          <a:schemeClr val="accent5">
            <a:lumMod val="40000"/>
            <a:lumOff val="60000"/>
          </a:schemeClr>
        </a:buClr>
        <a:buSzPct val="70000"/>
        <a:buFont typeface="Wingdings 2" pitchFamily="18" charset="2"/>
        <a:buChar char=""/>
        <a:defRPr sz="32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0238" indent="-273050" algn="l" rtl="0" eaLnBrk="1" fontAlgn="base" hangingPunct="1">
        <a:spcBef>
          <a:spcPct val="20000"/>
        </a:spcBef>
        <a:spcAft>
          <a:spcPct val="0"/>
        </a:spcAft>
        <a:buClr>
          <a:schemeClr val="accent2">
            <a:lumMod val="60000"/>
            <a:lumOff val="40000"/>
          </a:schemeClr>
        </a:buClr>
        <a:buFont typeface="Wingdings 2" pitchFamily="18" charset="2"/>
        <a:buChar char=""/>
        <a:defRPr sz="30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22338" indent="-273050" algn="l" rtl="0" eaLnBrk="1" fontAlgn="base" hangingPunct="1">
        <a:spcBef>
          <a:spcPct val="20000"/>
        </a:spcBef>
        <a:spcAft>
          <a:spcPct val="0"/>
        </a:spcAft>
        <a:buClr>
          <a:schemeClr val="tx1">
            <a:lumMod val="50000"/>
          </a:schemeClr>
        </a:buClr>
        <a:buFont typeface="Wingdings 2" pitchFamily="18" charset="2"/>
        <a:buChar char=""/>
        <a:defRPr sz="28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87450" indent="-228600" algn="l" rtl="0" eaLnBrk="1" fontAlgn="base" hangingPunct="1">
        <a:spcBef>
          <a:spcPct val="20000"/>
        </a:spcBef>
        <a:spcAft>
          <a:spcPct val="0"/>
        </a:spcAft>
        <a:buClr>
          <a:srgbClr val="F8BD52"/>
        </a:buClr>
        <a:buFont typeface="Wingdings 2" pitchFamily="18" charset="2"/>
        <a:buChar char=""/>
        <a:defRPr sz="26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25575" indent="-228600" algn="l" rtl="0" eaLnBrk="1" fontAlgn="base" hangingPunct="1">
        <a:spcBef>
          <a:spcPct val="20000"/>
        </a:spcBef>
        <a:spcAft>
          <a:spcPct val="0"/>
        </a:spcAft>
        <a:buClr>
          <a:srgbClr val="46A6BD"/>
        </a:buClr>
        <a:buFont typeface="Wingdings 2" pitchFamily="18" charset="2"/>
        <a:buChar char=""/>
        <a:defRPr sz="24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3.org/QA/2002/04/valid-dtd-list.htm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gif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gif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gif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png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245" y="2353612"/>
            <a:ext cx="8997992" cy="993352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4400" dirty="0"/>
              <a:t>WEB SYSTEMS &amp; TECHNOLOGIES</a:t>
            </a:r>
            <a:endParaRPr lang="en-US" sz="4400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525441" y="3528876"/>
            <a:ext cx="8229600" cy="569120"/>
          </a:xfrm>
        </p:spPr>
        <p:txBody>
          <a:bodyPr/>
          <a:lstStyle/>
          <a:p>
            <a:r>
              <a:rPr lang="en-US" dirty="0"/>
              <a:t>1. HTML Basics</a:t>
            </a:r>
          </a:p>
        </p:txBody>
      </p:sp>
      <p:pic>
        <p:nvPicPr>
          <p:cNvPr id="124932" name="Picture 4" descr="http://www.optimiced.com/wp-uploads/2009/07/html-icons-veerle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08" y="258383"/>
            <a:ext cx="2422524" cy="2422524"/>
          </a:xfrm>
          <a:prstGeom prst="roundRect">
            <a:avLst>
              <a:gd name="adj" fmla="val 331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HeroicExtremeRightFacing"/>
            <a:lightRig rig="threePt" dir="t"/>
          </a:scene3d>
        </p:spPr>
      </p:pic>
      <p:pic>
        <p:nvPicPr>
          <p:cNvPr id="124934" name="Picture 6" descr="http://www.russellheimlich.com/blog/wp-content/uploads/2007/11/html-source-code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7086">
            <a:off x="5772896" y="387891"/>
            <a:ext cx="3098386" cy="1660126"/>
          </a:xfrm>
          <a:prstGeom prst="roundRect">
            <a:avLst>
              <a:gd name="adj" fmla="val 327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  <p:pic>
        <p:nvPicPr>
          <p:cNvPr id="12" name="Picture 2" descr="http://www.iconarchive.com/icons/mayosoft/aero-vista/128/Oficina-HTML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3201">
            <a:off x="3269472" y="479855"/>
            <a:ext cx="1758366" cy="1758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5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Table of Contents</a:t>
            </a:r>
            <a:endParaRPr lang="bg-BG" dirty="0" smtClean="0"/>
          </a:p>
        </p:txBody>
      </p:sp>
      <p:sp>
        <p:nvSpPr>
          <p:cNvPr id="98509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pPr marL="446088" lvl="1" indent="-446088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buFontTx/>
              <a:buAutoNum type="arabicPeriod"/>
              <a:defRPr/>
            </a:pPr>
            <a:r>
              <a:rPr lang="en-US" sz="2800" dirty="0">
                <a:solidFill>
                  <a:srgbClr val="EBFFD2"/>
                </a:solidFill>
              </a:rPr>
              <a:t>What is a Web Page?</a:t>
            </a:r>
          </a:p>
          <a:p>
            <a:pPr marL="519113" lvl="1" indent="-236538">
              <a:lnSpc>
                <a:spcPct val="100000"/>
              </a:lnSpc>
              <a:defRPr/>
            </a:pPr>
            <a:r>
              <a:rPr lang="en-US" sz="2800" dirty="0" smtClean="0"/>
              <a:t>My First HTML Page</a:t>
            </a:r>
          </a:p>
          <a:p>
            <a:pPr marL="519113" lvl="1" indent="-236538">
              <a:lnSpc>
                <a:spcPct val="100000"/>
              </a:lnSpc>
              <a:defRPr/>
            </a:pPr>
            <a:r>
              <a:rPr lang="en-US" sz="2800" dirty="0" smtClean="0"/>
              <a:t>Basic Tags: Hyperlinks, Images, Formatting</a:t>
            </a:r>
          </a:p>
          <a:p>
            <a:pPr marL="519113" lvl="1" indent="-236538">
              <a:lnSpc>
                <a:spcPct val="100000"/>
              </a:lnSpc>
              <a:defRPr/>
            </a:pPr>
            <a:r>
              <a:rPr lang="en-US" sz="2800" dirty="0" smtClean="0"/>
              <a:t>Headings and Paragraphs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 startAt="2"/>
              <a:tabLst/>
              <a:defRPr/>
            </a:pPr>
            <a:r>
              <a:rPr lang="en-US" sz="2800" dirty="0"/>
              <a:t>HTML in Details</a:t>
            </a:r>
          </a:p>
          <a:p>
            <a:pPr marL="519113" lvl="1" indent="-236538">
              <a:lnSpc>
                <a:spcPct val="100000"/>
              </a:lnSpc>
              <a:defRPr/>
            </a:pPr>
            <a:r>
              <a:rPr lang="en-US" sz="2800" dirty="0"/>
              <a:t>The </a:t>
            </a:r>
            <a:r>
              <a:rPr lang="en-US" sz="28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&lt;!DOCTYPE&gt;</a:t>
            </a:r>
            <a:r>
              <a:rPr lang="en-US" sz="2800" dirty="0"/>
              <a:t> Declaration</a:t>
            </a:r>
          </a:p>
          <a:p>
            <a:pPr marL="519113" lvl="1" indent="-236538">
              <a:lnSpc>
                <a:spcPct val="100000"/>
              </a:lnSpc>
              <a:defRPr/>
            </a:pPr>
            <a:r>
              <a:rPr lang="en-US" sz="2800" dirty="0"/>
              <a:t>The </a:t>
            </a:r>
            <a:r>
              <a:rPr lang="en-US" sz="28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&lt;head&gt;</a:t>
            </a:r>
            <a:r>
              <a:rPr lang="en-US" sz="2800" dirty="0"/>
              <a:t> Section: </a:t>
            </a:r>
            <a:r>
              <a:rPr lang="en-US" sz="24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Title</a:t>
            </a:r>
            <a:r>
              <a:rPr lang="en-US" sz="2800" dirty="0"/>
              <a:t>, </a:t>
            </a:r>
            <a:r>
              <a:rPr lang="en-US" sz="24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Meta</a:t>
            </a:r>
            <a:r>
              <a:rPr lang="en-US" sz="2800" dirty="0"/>
              <a:t>, </a:t>
            </a:r>
            <a:r>
              <a:rPr lang="en-US" sz="24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Script</a:t>
            </a:r>
            <a:r>
              <a:rPr lang="en-US" sz="2800" dirty="0"/>
              <a:t>, </a:t>
            </a:r>
            <a:r>
              <a:rPr lang="en-US" sz="24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Style</a:t>
            </a:r>
            <a:endParaRPr lang="en-US" sz="2800" dirty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Table of Contents (2)</a:t>
            </a:r>
            <a:endParaRPr lang="bg-BG" dirty="0" smtClean="0"/>
          </a:p>
        </p:txBody>
      </p:sp>
      <p:sp>
        <p:nvSpPr>
          <p:cNvPr id="9861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12775" indent="-514350">
              <a:lnSpc>
                <a:spcPct val="100000"/>
              </a:lnSpc>
              <a:buFont typeface="+mj-lt"/>
              <a:buAutoNum type="arabicPeriod" startAt="2"/>
              <a:defRPr/>
            </a:pPr>
            <a:r>
              <a:rPr lang="en-US" dirty="0"/>
              <a:t>HTML in </a:t>
            </a:r>
            <a:r>
              <a:rPr lang="en-US" dirty="0" smtClean="0"/>
              <a:t>Details</a:t>
            </a:r>
          </a:p>
          <a:p>
            <a:pPr marL="808038" lvl="1" indent="-361950">
              <a:lnSpc>
                <a:spcPct val="100000"/>
              </a:lnSpc>
              <a:defRPr/>
            </a:pPr>
            <a:r>
              <a:rPr lang="en-US" dirty="0" smtClean="0"/>
              <a:t>The 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&lt;body&gt;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+mj-lt"/>
                <a:cs typeface="Consolas" pitchFamily="49" charset="0"/>
              </a:rPr>
              <a:t> </a:t>
            </a:r>
            <a:r>
              <a:rPr lang="en-US" dirty="0"/>
              <a:t>Section</a:t>
            </a:r>
          </a:p>
          <a:p>
            <a:pPr marL="808038" lvl="1" indent="-361950">
              <a:lnSpc>
                <a:spcPct val="100000"/>
              </a:lnSpc>
              <a:defRPr/>
            </a:pPr>
            <a:r>
              <a:rPr lang="en-US" dirty="0"/>
              <a:t>Text Styling and Formatting Tags</a:t>
            </a:r>
          </a:p>
          <a:p>
            <a:pPr marL="808038" lvl="1" indent="-361950">
              <a:lnSpc>
                <a:spcPct val="100000"/>
              </a:lnSpc>
              <a:defRPr/>
            </a:pPr>
            <a:r>
              <a:rPr lang="en-US" dirty="0"/>
              <a:t>Hyperlinks: 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&lt;a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&gt;</a:t>
            </a:r>
            <a:r>
              <a:rPr lang="en-US" dirty="0"/>
              <a:t>, </a:t>
            </a:r>
            <a:r>
              <a:rPr lang="en-US" dirty="0" smtClean="0"/>
              <a:t>Hyperlinks </a:t>
            </a:r>
            <a:r>
              <a:rPr lang="en-US" dirty="0"/>
              <a:t>and Sections</a:t>
            </a:r>
          </a:p>
          <a:p>
            <a:pPr marL="808038" lvl="1" indent="-361950">
              <a:lnSpc>
                <a:spcPct val="100000"/>
              </a:lnSpc>
              <a:defRPr/>
            </a:pPr>
            <a:r>
              <a:rPr lang="en-US" dirty="0"/>
              <a:t>Images: 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</a:t>
            </a:r>
            <a:r>
              <a:rPr lang="en-US" noProof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img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&gt;</a:t>
            </a:r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  <a:cs typeface="Consolas" pitchFamily="49" charset="0"/>
            </a:endParaRPr>
          </a:p>
          <a:p>
            <a:pPr marL="808038" lvl="1" indent="-361950">
              <a:lnSpc>
                <a:spcPct val="100000"/>
              </a:lnSpc>
              <a:defRPr/>
            </a:pPr>
            <a:r>
              <a:rPr lang="en-US" dirty="0"/>
              <a:t>Lists: 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</a:t>
            </a:r>
            <a:r>
              <a:rPr lang="en-US" noProof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ol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&gt;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</a:t>
            </a:r>
            <a:r>
              <a:rPr lang="en-US" noProof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ul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&gt;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&lt;dl&gt;</a:t>
            </a:r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  <a:cs typeface="Consolas" pitchFamily="49" charset="0"/>
            </a:endParaRPr>
          </a:p>
          <a:p>
            <a:pPr marL="514350" indent="-514350">
              <a:lnSpc>
                <a:spcPct val="100000"/>
              </a:lnSpc>
              <a:buFont typeface="+mj-lt"/>
              <a:buAutoNum type="arabicPeriod" startAt="2"/>
              <a:tabLst/>
              <a:defRPr/>
            </a:pPr>
            <a:r>
              <a:rPr lang="en-US" dirty="0" smtClean="0"/>
              <a:t>The 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&lt;div&gt;</a:t>
            </a:r>
            <a:r>
              <a:rPr lang="en-US" dirty="0"/>
              <a:t> and 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&lt;span&gt;</a:t>
            </a:r>
            <a:r>
              <a:rPr lang="en-US" dirty="0"/>
              <a:t> </a:t>
            </a:r>
            <a:r>
              <a:rPr lang="en-US" dirty="0" smtClean="0"/>
              <a:t>elements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 startAt="2"/>
              <a:tabLst/>
              <a:defRPr/>
            </a:pPr>
            <a:r>
              <a:rPr lang="en-US" dirty="0" smtClean="0"/>
              <a:t>HTML Tables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 startAt="2"/>
              <a:tabLst/>
              <a:defRPr/>
            </a:pPr>
            <a:r>
              <a:rPr lang="en-US" dirty="0" smtClean="0"/>
              <a:t>HTML Forms</a:t>
            </a:r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HTML – Past, Present, Future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6388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1991 </a:t>
            </a:r>
            <a:r>
              <a:rPr lang="en-US" dirty="0"/>
              <a:t>– HTML first mentioned – Tim </a:t>
            </a:r>
            <a:r>
              <a:rPr lang="en-US" dirty="0" smtClean="0"/>
              <a:t>Berners-Lee</a:t>
            </a:r>
            <a:endParaRPr lang="en-US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1993 </a:t>
            </a:r>
            <a:r>
              <a:rPr lang="en-US" dirty="0"/>
              <a:t>– HTML (</a:t>
            </a:r>
            <a:r>
              <a:rPr lang="en-US" sz="2800" dirty="0"/>
              <a:t>first public version, published at IETF</a:t>
            </a:r>
            <a:r>
              <a:rPr lang="en-US" dirty="0"/>
              <a:t>)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1993 </a:t>
            </a:r>
            <a:r>
              <a:rPr lang="en-US" dirty="0"/>
              <a:t>– HTML 2 draft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1995 </a:t>
            </a:r>
            <a:r>
              <a:rPr lang="en-US" dirty="0"/>
              <a:t>– HTML 2 – W3C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1995 </a:t>
            </a:r>
            <a:r>
              <a:rPr lang="en-US" dirty="0"/>
              <a:t>– HTML 3 draft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1997 </a:t>
            </a:r>
            <a:r>
              <a:rPr lang="en-US" dirty="0"/>
              <a:t>– HTML 3.2 – “Wilbur”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1997 </a:t>
            </a:r>
            <a:r>
              <a:rPr lang="en-US" dirty="0"/>
              <a:t>– HTML 4 – ”Cougar” – CSS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1999 </a:t>
            </a:r>
            <a:r>
              <a:rPr lang="en-US" dirty="0"/>
              <a:t>– HTML 4.01 (final)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2000 </a:t>
            </a:r>
            <a:r>
              <a:rPr lang="en-US" dirty="0"/>
              <a:t>– XHTML draft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2001 </a:t>
            </a:r>
            <a:r>
              <a:rPr lang="en-US" dirty="0"/>
              <a:t>– XHTML (final)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2008 </a:t>
            </a:r>
            <a:r>
              <a:rPr lang="en-US" dirty="0"/>
              <a:t>– HTML5 / XHTML5 draft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2011 </a:t>
            </a:r>
            <a:r>
              <a:rPr lang="en-US" dirty="0"/>
              <a:t>– feature complete HTML5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02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a Web Page?</a:t>
            </a:r>
          </a:p>
        </p:txBody>
      </p:sp>
      <p:sp>
        <p:nvSpPr>
          <p:cNvPr id="8765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Web pages</a:t>
            </a:r>
            <a:r>
              <a:rPr lang="en-US" dirty="0" smtClean="0"/>
              <a:t> are text files containing HTML</a:t>
            </a: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HTML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smtClean="0"/>
              <a:t>– </a:t>
            </a:r>
            <a:r>
              <a:rPr lang="en-US" u="sng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H</a:t>
            </a:r>
            <a:r>
              <a:rPr lang="en-US" dirty="0" smtClean="0"/>
              <a:t>yper </a:t>
            </a:r>
            <a:r>
              <a:rPr lang="en-US" u="sng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</a:t>
            </a:r>
            <a:r>
              <a:rPr lang="en-US" dirty="0" smtClean="0"/>
              <a:t>ext </a:t>
            </a:r>
            <a:r>
              <a:rPr lang="en-US" u="sng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M</a:t>
            </a:r>
            <a:r>
              <a:rPr lang="en-US" dirty="0" smtClean="0"/>
              <a:t>arkup </a:t>
            </a:r>
            <a:r>
              <a:rPr lang="en-US" u="sng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L</a:t>
            </a:r>
            <a:r>
              <a:rPr lang="en-US" dirty="0" smtClean="0"/>
              <a:t>anguage</a:t>
            </a:r>
          </a:p>
          <a:p>
            <a:pPr lvl="1">
              <a:defRPr/>
            </a:pPr>
            <a:r>
              <a:rPr lang="en-US" dirty="0" smtClean="0"/>
              <a:t>A notation for describing</a:t>
            </a:r>
          </a:p>
          <a:p>
            <a:pPr lvl="2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document structure</a:t>
            </a:r>
            <a:r>
              <a:rPr lang="en-US" dirty="0" smtClean="0"/>
              <a:t> (semantic markup)</a:t>
            </a:r>
          </a:p>
          <a:p>
            <a:pPr lvl="2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formatting</a:t>
            </a:r>
            <a:r>
              <a:rPr lang="en-US" dirty="0" smtClean="0"/>
              <a:t> (presentation markup)</a:t>
            </a:r>
          </a:p>
          <a:p>
            <a:pPr lvl="1">
              <a:defRPr/>
            </a:pPr>
            <a:r>
              <a:rPr lang="en-US" dirty="0" smtClean="0"/>
              <a:t>Looks (looked?) like:</a:t>
            </a:r>
          </a:p>
          <a:p>
            <a:pPr lvl="2">
              <a:defRPr/>
            </a:pPr>
            <a:r>
              <a:rPr lang="en-US" dirty="0" smtClean="0"/>
              <a:t>A Microsoft Word document</a:t>
            </a:r>
          </a:p>
          <a:p>
            <a:pPr>
              <a:defRPr/>
            </a:pPr>
            <a:r>
              <a:rPr lang="en-US" dirty="0" smtClean="0"/>
              <a:t>The markup tags provide information about the page content structure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Creating HTML Pages</a:t>
            </a:r>
          </a:p>
        </p:txBody>
      </p:sp>
      <p:sp>
        <p:nvSpPr>
          <p:cNvPr id="87859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90600"/>
            <a:ext cx="8686800" cy="5638800"/>
          </a:xfrm>
        </p:spPr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dirty="0" smtClean="0"/>
              <a:t>An HTML file must have an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.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htm</a:t>
            </a:r>
            <a:r>
              <a:rPr lang="en-US" dirty="0" smtClean="0"/>
              <a:t> or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.html</a:t>
            </a:r>
            <a:r>
              <a:rPr lang="en-US" dirty="0" smtClean="0"/>
              <a:t> file extension</a:t>
            </a:r>
          </a:p>
          <a:p>
            <a:pPr>
              <a:lnSpc>
                <a:spcPct val="95000"/>
              </a:lnSpc>
              <a:defRPr/>
            </a:pPr>
            <a:r>
              <a:rPr lang="en-US" dirty="0" smtClean="0"/>
              <a:t>HTML files can be created with text editors:</a:t>
            </a:r>
          </a:p>
          <a:p>
            <a:pPr lvl="1">
              <a:lnSpc>
                <a:spcPct val="95000"/>
              </a:lnSpc>
              <a:defRPr/>
            </a:pPr>
            <a:r>
              <a:rPr lang="en-US" noProof="1" smtClean="0"/>
              <a:t>NotePad, NotePad ++, PSPad</a:t>
            </a:r>
          </a:p>
          <a:p>
            <a:pPr>
              <a:lnSpc>
                <a:spcPct val="95000"/>
              </a:lnSpc>
              <a:defRPr/>
            </a:pPr>
            <a:r>
              <a:rPr lang="en-US" dirty="0" smtClean="0"/>
              <a:t>Or HTML editors (WYSIWYG Editors):</a:t>
            </a:r>
          </a:p>
          <a:p>
            <a:pPr lvl="1">
              <a:lnSpc>
                <a:spcPct val="95000"/>
              </a:lnSpc>
              <a:defRPr/>
            </a:pPr>
            <a:r>
              <a:rPr lang="en-US" dirty="0" smtClean="0"/>
              <a:t>Microsoft FrontPage</a:t>
            </a:r>
          </a:p>
          <a:p>
            <a:pPr lvl="1">
              <a:lnSpc>
                <a:spcPct val="95000"/>
              </a:lnSpc>
              <a:defRPr/>
            </a:pPr>
            <a:r>
              <a:rPr lang="en-US" dirty="0" smtClean="0"/>
              <a:t>Macromedia Dreamweaver</a:t>
            </a:r>
          </a:p>
          <a:p>
            <a:pPr lvl="1">
              <a:lnSpc>
                <a:spcPct val="95000"/>
              </a:lnSpc>
              <a:defRPr/>
            </a:pPr>
            <a:r>
              <a:rPr lang="en-US" dirty="0" smtClean="0"/>
              <a:t>Netscape Composer</a:t>
            </a:r>
          </a:p>
          <a:p>
            <a:pPr lvl="1">
              <a:lnSpc>
                <a:spcPct val="95000"/>
              </a:lnSpc>
              <a:defRPr/>
            </a:pPr>
            <a:r>
              <a:rPr lang="en-US" dirty="0" smtClean="0"/>
              <a:t>Microsoft Word</a:t>
            </a:r>
          </a:p>
          <a:p>
            <a:pPr lvl="1">
              <a:lnSpc>
                <a:spcPct val="95000"/>
              </a:lnSpc>
              <a:defRPr/>
            </a:pPr>
            <a:r>
              <a:rPr lang="en-US" dirty="0" smtClean="0"/>
              <a:t>Visual Studio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2057400" y="3048000"/>
            <a:ext cx="5029200" cy="685800"/>
          </a:xfrm>
        </p:spPr>
        <p:txBody>
          <a:bodyPr/>
          <a:lstStyle/>
          <a:p>
            <a:r>
              <a:rPr lang="en-US" dirty="0" smtClean="0"/>
              <a:t>HTML Basics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057400" y="3774280"/>
            <a:ext cx="5029200" cy="569120"/>
          </a:xfrm>
        </p:spPr>
        <p:txBody>
          <a:bodyPr/>
          <a:lstStyle/>
          <a:p>
            <a:r>
              <a:rPr lang="en-US" dirty="0" smtClean="0"/>
              <a:t>Text, Images, Tables, Forms</a:t>
            </a:r>
          </a:p>
        </p:txBody>
      </p:sp>
      <p:pic>
        <p:nvPicPr>
          <p:cNvPr id="4" name="Picture 3" descr="C:\downloads\NASA Space Wallpapers\NASA Space Wallpaper 0037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1597">
            <a:off x="3201386" y="4561481"/>
            <a:ext cx="2970900" cy="2111749"/>
          </a:xfrm>
          <a:prstGeom prst="roundRect">
            <a:avLst>
              <a:gd name="adj" fmla="val 50000"/>
            </a:avLst>
          </a:prstGeom>
          <a:noFill/>
          <a:effectLst>
            <a:softEdge rad="635000"/>
          </a:effectLst>
        </p:spPr>
      </p:pic>
      <p:pic>
        <p:nvPicPr>
          <p:cNvPr id="7" name="Picture 8" descr="http://www.transcode.org/images/greenHTM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685800"/>
            <a:ext cx="3962400" cy="2057400"/>
          </a:xfrm>
          <a:prstGeom prst="roundRect">
            <a:avLst>
              <a:gd name="adj" fmla="val 336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  <p:pic>
        <p:nvPicPr>
          <p:cNvPr id="123908" name="Picture 4" descr="http://www.artistsvalley.com/images/freeIcon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850772"/>
            <a:ext cx="4000500" cy="1816228"/>
          </a:xfrm>
          <a:prstGeom prst="roundRect">
            <a:avLst>
              <a:gd name="adj" fmla="val 436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ContrastingRightFacing"/>
            <a:lightRig rig="threePt" dir="t"/>
          </a:scene3d>
        </p:spPr>
      </p:pic>
      <p:pic>
        <p:nvPicPr>
          <p:cNvPr id="123910" name="Picture 6" descr="http://media02.hongkiat.com/table_design/html-table-desig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41"/>
          <a:stretch>
            <a:fillRect/>
          </a:stretch>
        </p:blipFill>
        <p:spPr bwMode="auto">
          <a:xfrm rot="13352195">
            <a:off x="440769" y="4634677"/>
            <a:ext cx="2576488" cy="1381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3912" name="Picture 8" descr="http://www.ladybirdcms.com/Sites/1/userFiles/1261/image/icon_UnderConstruction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418" y="4267200"/>
            <a:ext cx="1661582" cy="228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Concepts in HTML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Tags</a:t>
            </a:r>
          </a:p>
          <a:p>
            <a:pPr lvl="1"/>
            <a:r>
              <a:rPr lang="en-US" dirty="0" smtClean="0"/>
              <a:t>Opening </a:t>
            </a:r>
            <a:r>
              <a:rPr lang="en-US" dirty="0"/>
              <a:t>tag and closing tag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smallest piece in HTML</a:t>
            </a:r>
          </a:p>
          <a:p>
            <a:r>
              <a:rPr lang="en-US" dirty="0" smtClean="0"/>
              <a:t>Attributes</a:t>
            </a:r>
            <a:endParaRPr lang="en-US" dirty="0"/>
          </a:p>
          <a:p>
            <a:pPr lvl="1"/>
            <a:r>
              <a:rPr lang="en-US" dirty="0" smtClean="0"/>
              <a:t>Properties </a:t>
            </a:r>
            <a:r>
              <a:rPr lang="en-US" dirty="0"/>
              <a:t>of the tag</a:t>
            </a:r>
          </a:p>
          <a:p>
            <a:pPr lvl="1"/>
            <a:r>
              <a:rPr lang="en-US" dirty="0" smtClean="0"/>
              <a:t>Size</a:t>
            </a:r>
            <a:r>
              <a:rPr lang="en-US" dirty="0"/>
              <a:t>, color, etc… </a:t>
            </a:r>
          </a:p>
          <a:p>
            <a:r>
              <a:rPr lang="en-US" dirty="0" smtClean="0"/>
              <a:t>Elements</a:t>
            </a:r>
            <a:endParaRPr lang="en-US" dirty="0"/>
          </a:p>
          <a:p>
            <a:pPr lvl="1"/>
            <a:r>
              <a:rPr lang="en-US" dirty="0" smtClean="0"/>
              <a:t>Combination </a:t>
            </a:r>
            <a:r>
              <a:rPr lang="en-US" dirty="0"/>
              <a:t>of opening, closing tag </a:t>
            </a:r>
            <a:r>
              <a:rPr lang="en-US" dirty="0" smtClean="0"/>
              <a:t>and attributes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99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HTML Structure</a:t>
            </a:r>
          </a:p>
        </p:txBody>
      </p:sp>
      <p:sp>
        <p:nvSpPr>
          <p:cNvPr id="88269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295400"/>
            <a:ext cx="8686800" cy="48006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sz="3000" dirty="0" smtClean="0"/>
              <a:t>HTML is comprised of “elements” and “tags”</a:t>
            </a:r>
            <a:endParaRPr lang="en-US" sz="3000" dirty="0" smtClean="0">
              <a:latin typeface="Courier New" pitchFamily="49" charset="0"/>
            </a:endParaRP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Begins with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&lt;html&gt;</a:t>
            </a:r>
            <a:r>
              <a:rPr lang="en-US" sz="2800" dirty="0" smtClean="0"/>
              <a:t> and ends with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&lt;/html&gt;</a:t>
            </a:r>
          </a:p>
          <a:p>
            <a:pPr>
              <a:lnSpc>
                <a:spcPct val="100000"/>
              </a:lnSpc>
              <a:defRPr/>
            </a:pPr>
            <a:r>
              <a:rPr lang="en-US" sz="2800" dirty="0" smtClean="0"/>
              <a:t>Elements (tags) are nested one inside another:</a:t>
            </a:r>
          </a:p>
          <a:p>
            <a:pPr>
              <a:lnSpc>
                <a:spcPct val="100000"/>
              </a:lnSpc>
              <a:defRPr/>
            </a:pPr>
            <a:endParaRPr lang="en-US" sz="2800" dirty="0" smtClean="0"/>
          </a:p>
          <a:p>
            <a:pPr>
              <a:lnSpc>
                <a:spcPct val="100000"/>
              </a:lnSpc>
              <a:defRPr/>
            </a:pPr>
            <a:r>
              <a:rPr lang="en-US" sz="2800" dirty="0" smtClean="0"/>
              <a:t>Tags have attributes:</a:t>
            </a:r>
          </a:p>
          <a:p>
            <a:pPr>
              <a:lnSpc>
                <a:spcPct val="100000"/>
              </a:lnSpc>
              <a:defRPr/>
            </a:pPr>
            <a:endParaRPr lang="en-US" sz="2800" dirty="0" smtClean="0"/>
          </a:p>
          <a:p>
            <a:pPr>
              <a:lnSpc>
                <a:spcPct val="100000"/>
              </a:lnSpc>
              <a:defRPr/>
            </a:pPr>
            <a:r>
              <a:rPr lang="en-US" sz="2800" dirty="0" smtClean="0"/>
              <a:t>HTML describes structure using two main sections: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&lt;head&gt;</a:t>
            </a:r>
            <a:r>
              <a:rPr lang="en-US" sz="2800" dirty="0" smtClean="0"/>
              <a:t> and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&lt;body&gt;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882693" name="Rectangle 5"/>
          <p:cNvSpPr>
            <a:spLocks noChangeArrowheads="1"/>
          </p:cNvSpPr>
          <p:nvPr/>
        </p:nvSpPr>
        <p:spPr bwMode="auto">
          <a:xfrm>
            <a:off x="615952" y="3156668"/>
            <a:ext cx="7918448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 &lt;head&gt;&lt;/head&gt; &lt;body&gt;&lt;/body&gt; &lt;/html&gt;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882694" name="Rectangle 6"/>
          <p:cNvSpPr>
            <a:spLocks noChangeArrowheads="1"/>
          </p:cNvSpPr>
          <p:nvPr/>
        </p:nvSpPr>
        <p:spPr bwMode="auto">
          <a:xfrm>
            <a:off x="615952" y="4299668"/>
            <a:ext cx="7918448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&lt;img src="logo.jpg" alt="logo" /&gt;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HTML Code Formatting</a:t>
            </a:r>
          </a:p>
        </p:txBody>
      </p:sp>
      <p:sp>
        <p:nvSpPr>
          <p:cNvPr id="88269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sz="3000" dirty="0" smtClean="0"/>
              <a:t>The HTML source code should be formatted to increase readability and facilitate debugging.</a:t>
            </a:r>
            <a:endParaRPr lang="en-US" sz="3000" dirty="0" smtClean="0">
              <a:latin typeface="Courier New" pitchFamily="49" charset="0"/>
            </a:endParaRP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Every block element should start on a new line.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Every nested (block) element should be indented.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Browsers ignore multiple whitespaces in the page source, so formatting is harmless.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For performance reasons, formatting can be sacrificed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ZA" dirty="0" smtClean="0"/>
              <a:t>First HTML Page</a:t>
            </a:r>
            <a:endParaRPr lang="en-US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852996" name="Rectangle 4"/>
          <p:cNvSpPr>
            <a:spLocks noChangeArrowheads="1"/>
          </p:cNvSpPr>
          <p:nvPr/>
        </p:nvSpPr>
        <p:spPr bwMode="auto">
          <a:xfrm>
            <a:off x="541338" y="1628775"/>
            <a:ext cx="7991475" cy="325012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5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HTML&gt;</a:t>
            </a:r>
          </a:p>
          <a:p>
            <a:pPr eaLnBrk="0" hangingPunct="0">
              <a:lnSpc>
                <a:spcPct val="95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ct val="95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</a:t>
            </a:r>
          </a:p>
          <a:p>
            <a:pPr eaLnBrk="0" hangingPunct="0">
              <a:lnSpc>
                <a:spcPct val="95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&lt;title&gt;My First HTML Page&lt;/title&gt;</a:t>
            </a:r>
          </a:p>
          <a:p>
            <a:pPr eaLnBrk="0" hangingPunct="0">
              <a:lnSpc>
                <a:spcPct val="95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&lt;/head&gt;</a:t>
            </a:r>
          </a:p>
          <a:p>
            <a:pPr eaLnBrk="0" hangingPunct="0">
              <a:lnSpc>
                <a:spcPct val="95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ct val="95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&lt;p&gt;This is some text...&lt;/p&gt;</a:t>
            </a:r>
          </a:p>
          <a:p>
            <a:pPr eaLnBrk="0" hangingPunct="0">
              <a:lnSpc>
                <a:spcPct val="95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ct val="95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  <a:endParaRPr lang="en-ZA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pic>
        <p:nvPicPr>
          <p:cNvPr id="10245" name="Picture 8" descr="My-First-HTML-Page-I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63" y="4221163"/>
            <a:ext cx="5556250" cy="221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57200" y="1020554"/>
            <a:ext cx="3352800" cy="552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lvl="0" indent="-282575" eaLnBrk="0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8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test.html</a:t>
            </a:r>
            <a:endParaRPr lang="en-US" sz="28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138" name="Rectangle 2"/>
          <p:cNvSpPr>
            <a:spLocks noChangeArrowheads="1"/>
          </p:cNvSpPr>
          <p:nvPr/>
        </p:nvSpPr>
        <p:spPr bwMode="auto">
          <a:xfrm>
            <a:off x="539750" y="1676400"/>
            <a:ext cx="8207375" cy="374871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&lt;title&gt;My First HTML Page&lt;/title&gt;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&lt;p&gt;This is some text...&lt;/p&gt;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  <a:endParaRPr lang="en-ZA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8591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ZA" dirty="0" smtClean="0"/>
              <a:t>First HTML Page: Tags</a:t>
            </a:r>
            <a:endParaRPr lang="en-US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2133600" y="1905000"/>
            <a:ext cx="2209799" cy="527804"/>
          </a:xfrm>
          <a:prstGeom prst="wedgeRoundRectCallout">
            <a:avLst>
              <a:gd name="adj1" fmla="val -51525"/>
              <a:gd name="adj2" fmla="val 139824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Opening tag</a:t>
            </a: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6172200" y="3663196"/>
            <a:ext cx="2057400" cy="527804"/>
          </a:xfrm>
          <a:prstGeom prst="wedgeRoundRectCallout">
            <a:avLst>
              <a:gd name="adj1" fmla="val -45850"/>
              <a:gd name="adj2" fmla="val -111478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Closing tag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3400" y="5562600"/>
            <a:ext cx="8229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 HTML element consists of an opening tag, a closing tag and the content inside.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ChangeArrowheads="1"/>
          </p:cNvSpPr>
          <p:nvPr/>
        </p:nvSpPr>
        <p:spPr bwMode="auto">
          <a:xfrm>
            <a:off x="539751" y="1703082"/>
            <a:ext cx="7994649" cy="374871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&lt;title&gt;My First HTML Page&lt;/title&gt;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&lt;p&gt;This is some text...&lt;/p&gt;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  <a:endParaRPr lang="en-ZA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861195" name="Rectangle 11"/>
          <p:cNvSpPr>
            <a:spLocks noChangeArrowheads="1"/>
          </p:cNvSpPr>
          <p:nvPr/>
        </p:nvSpPr>
        <p:spPr bwMode="auto">
          <a:xfrm>
            <a:off x="875255" y="2514600"/>
            <a:ext cx="7354345" cy="125939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no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8611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ZA" dirty="0" smtClean="0"/>
              <a:t>First HTML Page: Header</a:t>
            </a:r>
            <a:endParaRPr lang="en-US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3733800" y="1524000"/>
            <a:ext cx="2362200" cy="527804"/>
          </a:xfrm>
          <a:prstGeom prst="wedgeRoundRectCallout">
            <a:avLst>
              <a:gd name="adj1" fmla="val -51100"/>
              <a:gd name="adj2" fmla="val 148323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HTML header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ChangeArrowheads="1"/>
          </p:cNvSpPr>
          <p:nvPr/>
        </p:nvSpPr>
        <p:spPr bwMode="auto">
          <a:xfrm>
            <a:off x="539751" y="1628775"/>
            <a:ext cx="7994649" cy="374871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&lt;title&gt;My First HTML Page&lt;/title&gt;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&lt;p&gt;This is some text...&lt;/p&gt;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ZA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  <a:endParaRPr lang="en-ZA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861195" name="Rectangle 11"/>
          <p:cNvSpPr>
            <a:spLocks noChangeArrowheads="1"/>
          </p:cNvSpPr>
          <p:nvPr/>
        </p:nvSpPr>
        <p:spPr bwMode="auto">
          <a:xfrm>
            <a:off x="875255" y="3657600"/>
            <a:ext cx="7354346" cy="126525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no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8611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ZA" dirty="0" smtClean="0"/>
              <a:t>First HTML Page: Body</a:t>
            </a:r>
            <a:endParaRPr lang="en-US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4114800" y="5257800"/>
            <a:ext cx="2209800" cy="527804"/>
          </a:xfrm>
          <a:prstGeom prst="wedgeRoundRectCallout">
            <a:avLst>
              <a:gd name="adj1" fmla="val -41697"/>
              <a:gd name="adj2" fmla="val -146766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HTML body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Tags Attributes</a:t>
            </a:r>
            <a:endParaRPr lang="bg-BG" smtClean="0"/>
          </a:p>
        </p:txBody>
      </p:sp>
      <p:sp>
        <p:nvSpPr>
          <p:cNvPr id="106496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144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300"/>
              </a:spcBef>
              <a:defRPr/>
            </a:pPr>
            <a:r>
              <a:rPr lang="en-US" dirty="0" smtClean="0"/>
              <a:t>Tags can have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attributes</a:t>
            </a:r>
          </a:p>
          <a:p>
            <a:pPr lvl="1">
              <a:lnSpc>
                <a:spcPct val="100000"/>
              </a:lnSpc>
              <a:spcBef>
                <a:spcPts val="300"/>
              </a:spcBef>
              <a:defRPr/>
            </a:pPr>
            <a:r>
              <a:rPr lang="en-US" dirty="0" smtClean="0"/>
              <a:t>Attributes specify properties and behavior</a:t>
            </a:r>
          </a:p>
          <a:p>
            <a:pPr lvl="1">
              <a:lnSpc>
                <a:spcPct val="100000"/>
              </a:lnSpc>
              <a:spcBef>
                <a:spcPts val="300"/>
              </a:spcBef>
              <a:defRPr/>
            </a:pPr>
            <a:r>
              <a:rPr lang="en-US" dirty="0" smtClean="0"/>
              <a:t>Example:</a:t>
            </a:r>
          </a:p>
          <a:p>
            <a:pPr lvl="1">
              <a:lnSpc>
                <a:spcPct val="100000"/>
              </a:lnSpc>
              <a:spcBef>
                <a:spcPts val="300"/>
              </a:spcBef>
              <a:defRPr/>
            </a:pPr>
            <a:endParaRPr lang="en-US" dirty="0" smtClean="0"/>
          </a:p>
          <a:p>
            <a:pPr lvl="1">
              <a:lnSpc>
                <a:spcPct val="100000"/>
              </a:lnSpc>
              <a:spcBef>
                <a:spcPts val="300"/>
              </a:spcBef>
              <a:defRPr/>
            </a:pPr>
            <a:r>
              <a:rPr lang="en-US" dirty="0" smtClean="0"/>
              <a:t>Few attributes can apply to every element:</a:t>
            </a:r>
          </a:p>
          <a:p>
            <a:pPr lvl="2">
              <a:lnSpc>
                <a:spcPct val="100000"/>
              </a:lnSpc>
              <a:spcBef>
                <a:spcPts val="300"/>
              </a:spcBef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id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style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class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title</a:t>
            </a:r>
          </a:p>
          <a:p>
            <a:pPr lvl="2">
              <a:lnSpc>
                <a:spcPct val="100000"/>
              </a:lnSpc>
              <a:spcBef>
                <a:spcPts val="300"/>
              </a:spcBef>
              <a:defRPr/>
            </a:pPr>
            <a:r>
              <a:rPr lang="en-US" dirty="0" smtClean="0"/>
              <a:t>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id</a:t>
            </a:r>
            <a:r>
              <a:rPr lang="en-US" dirty="0" smtClean="0"/>
              <a:t> is unique in the document</a:t>
            </a:r>
          </a:p>
          <a:p>
            <a:pPr lvl="2">
              <a:lnSpc>
                <a:spcPct val="100000"/>
              </a:lnSpc>
              <a:spcBef>
                <a:spcPts val="300"/>
              </a:spcBef>
              <a:defRPr/>
            </a:pPr>
            <a:r>
              <a:rPr lang="en-US" dirty="0" smtClean="0"/>
              <a:t>Content of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title</a:t>
            </a:r>
            <a:r>
              <a:rPr lang="en-US" dirty="0" smtClean="0"/>
              <a:t> attribute is displayed as hint when the element is hovered with the mouse</a:t>
            </a:r>
          </a:p>
          <a:p>
            <a:pPr lvl="2">
              <a:lnSpc>
                <a:spcPct val="100000"/>
              </a:lnSpc>
              <a:spcBef>
                <a:spcPts val="300"/>
              </a:spcBef>
              <a:defRPr/>
            </a:pPr>
            <a:r>
              <a:rPr lang="en-US" dirty="0" smtClean="0"/>
              <a:t>Some elements have obligatory attributes</a:t>
            </a:r>
            <a:endParaRPr lang="bg-BG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1064964" name="Rectangle 4"/>
          <p:cNvSpPr>
            <a:spLocks noChangeArrowheads="1"/>
          </p:cNvSpPr>
          <p:nvPr/>
        </p:nvSpPr>
        <p:spPr bwMode="auto">
          <a:xfrm>
            <a:off x="981076" y="2819400"/>
            <a:ext cx="7096124" cy="3970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&lt;img src="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logo.gif" alt="logo" /&gt;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3962400" y="2133600"/>
            <a:ext cx="4800600" cy="527804"/>
          </a:xfrm>
          <a:prstGeom prst="wedgeRoundRectCallout">
            <a:avLst>
              <a:gd name="adj1" fmla="val -38490"/>
              <a:gd name="adj2" fmla="val 92910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6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Attribute </a:t>
            </a:r>
            <a:r>
              <a:rPr lang="en-US" sz="2600" b="1" noProof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alt</a:t>
            </a:r>
            <a:r>
              <a:rPr lang="en-US" sz="26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 with value "</a:t>
            </a:r>
            <a:r>
              <a:rPr lang="en-US" sz="2600" b="1" noProof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logo</a:t>
            </a:r>
            <a:r>
              <a:rPr lang="en-US" sz="26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"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2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4800601"/>
            <a:ext cx="8229600" cy="6858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Introduction to HTML</a:t>
            </a:r>
            <a:endParaRPr lang="bg-BG" dirty="0" smtClean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57200" y="5526880"/>
            <a:ext cx="8229600" cy="569120"/>
          </a:xfrm>
        </p:spPr>
        <p:txBody>
          <a:bodyPr/>
          <a:lstStyle/>
          <a:p>
            <a:r>
              <a:rPr dirty="0" smtClean="0"/>
              <a:t>HTML </a:t>
            </a:r>
            <a:r>
              <a:rPr smtClean="0"/>
              <a:t>Document Structure </a:t>
            </a:r>
            <a:r>
              <a:rPr dirty="0" smtClean="0"/>
              <a:t>in Depth</a:t>
            </a:r>
            <a:endParaRPr lang="bg-BG" dirty="0"/>
          </a:p>
        </p:txBody>
      </p:sp>
      <p:pic>
        <p:nvPicPr>
          <p:cNvPr id="25602" name="Picture 2" descr="http://www.askdavetaylor.com/0-blog-pics/html-file-in-firefox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0919">
            <a:off x="4309266" y="1446521"/>
            <a:ext cx="4448175" cy="2367060"/>
          </a:xfrm>
          <a:prstGeom prst="roundRect">
            <a:avLst>
              <a:gd name="adj" fmla="val 526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  <p:pic>
        <p:nvPicPr>
          <p:cNvPr id="90114" name="Picture 2" descr="http://andykdocs.de/andykdocs/document/Simple-JavaScript-tab-view/Screenshots-Simple-JavaScript-TabView-HTML-Code-002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9162">
            <a:off x="903423" y="1335768"/>
            <a:ext cx="4272718" cy="2553154"/>
          </a:xfrm>
          <a:prstGeom prst="roundRect">
            <a:avLst>
              <a:gd name="adj" fmla="val 4037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HeroicExtremeRightFacing"/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Preface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important to have the correct vision and attitude towards HTML</a:t>
            </a:r>
          </a:p>
          <a:p>
            <a:pPr lvl="1"/>
            <a:r>
              <a:rPr lang="en-US" dirty="0" smtClean="0"/>
              <a:t>HTML is only about structure, not appearance</a:t>
            </a:r>
          </a:p>
          <a:p>
            <a:pPr lvl="1"/>
            <a:r>
              <a:rPr lang="en-US" dirty="0" smtClean="0"/>
              <a:t>Browsers tolerate invalid HTML code and parse errors – you should not.</a:t>
            </a:r>
          </a:p>
          <a:p>
            <a:pPr lv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</a:t>
            </a:r>
            <a:r>
              <a:rPr lang="en-US" noProof="1" smtClean="0"/>
              <a:t>&lt;</a:t>
            </a:r>
            <a:r>
              <a:rPr lang="en-US" dirty="0" smtClean="0"/>
              <a:t>!</a:t>
            </a:r>
            <a:r>
              <a:rPr lang="en-US" noProof="1" smtClean="0"/>
              <a:t>DOCTYPE&gt;</a:t>
            </a:r>
            <a:r>
              <a:rPr lang="en-US" dirty="0" smtClean="0"/>
              <a:t> Declaration</a:t>
            </a:r>
            <a:endParaRPr lang="en-US" noProof="1" smtClean="0"/>
          </a:p>
        </p:txBody>
      </p:sp>
      <p:sp>
        <p:nvSpPr>
          <p:cNvPr id="88064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838200"/>
            <a:ext cx="8686800" cy="5791200"/>
          </a:xfrm>
        </p:spPr>
        <p:txBody>
          <a:bodyPr/>
          <a:lstStyle/>
          <a:p>
            <a:pPr>
              <a:defRPr/>
            </a:pPr>
            <a:r>
              <a:rPr lang="en-US" sz="3000" dirty="0" smtClean="0"/>
              <a:t>HTML documents must start with a document type definition (DTD)</a:t>
            </a:r>
          </a:p>
          <a:p>
            <a:pPr lvl="1">
              <a:defRPr/>
            </a:pPr>
            <a:r>
              <a:rPr lang="en-US" sz="2800" dirty="0" smtClean="0"/>
              <a:t>It tells web browsers what type is the served code</a:t>
            </a:r>
          </a:p>
          <a:p>
            <a:pPr lvl="1">
              <a:defRPr/>
            </a:pPr>
            <a:r>
              <a:rPr lang="en-US" sz="2800" dirty="0" smtClean="0"/>
              <a:t>Possible versions: HTML 4.01, XHTML 1.0 (Transitional or Strict), XHTML 1.1, HTML 5</a:t>
            </a:r>
          </a:p>
          <a:p>
            <a:pPr>
              <a:defRPr/>
            </a:pPr>
            <a:r>
              <a:rPr lang="en-US" sz="3000" dirty="0" smtClean="0"/>
              <a:t>Example:</a:t>
            </a:r>
            <a:endParaRPr lang="en-US" sz="3000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lnSpc>
                <a:spcPct val="100000"/>
              </a:lnSpc>
              <a:spcBef>
                <a:spcPct val="60000"/>
              </a:spcBef>
              <a:defRPr/>
            </a:pPr>
            <a:endParaRPr lang="en-US" sz="3000" dirty="0" smtClean="0"/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See </a:t>
            </a:r>
            <a:r>
              <a:rPr lang="en-US" sz="2400" dirty="0" smtClean="0">
                <a:solidFill>
                  <a:schemeClr val="tx1"/>
                </a:solidFill>
                <a:latin typeface="Corbel" pitchFamily="34" charset="0"/>
                <a:hlinkClick r:id="rId3"/>
              </a:rPr>
              <a:t>http://w3.org/QA/2002/04/valid-dtd-list.html</a:t>
            </a:r>
            <a:r>
              <a:rPr lang="en-US" sz="2400" dirty="0" smtClean="0">
                <a:solidFill>
                  <a:schemeClr val="tx1"/>
                </a:solidFill>
                <a:latin typeface="Corbel" pitchFamily="34" charset="0"/>
              </a:rPr>
              <a:t> </a:t>
            </a:r>
            <a:r>
              <a:rPr lang="en-US" sz="2800" dirty="0" smtClean="0"/>
              <a:t>for a list of possible </a:t>
            </a:r>
            <a:r>
              <a:rPr lang="en-US" sz="2800" noProof="1" smtClean="0"/>
              <a:t>doctypes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880644" name="Rectangle 4"/>
          <p:cNvSpPr>
            <a:spLocks noChangeArrowheads="1"/>
          </p:cNvSpPr>
          <p:nvPr/>
        </p:nvSpPr>
        <p:spPr bwMode="auto">
          <a:xfrm>
            <a:off x="538164" y="4419600"/>
            <a:ext cx="7996236" cy="64633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 PUBLIC "-//W3C//DTD XHTML 1.0 Transitional//EN" "http://www.w3.org/TR/xhtml1/DTD/xhtml1-transitional.dtd"&gt;</a:t>
            </a:r>
            <a:endParaRPr lang="en-US" sz="18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738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76200"/>
            <a:ext cx="7086600" cy="838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The </a:t>
            </a:r>
            <a:r>
              <a:rPr lang="en-US" dirty="0" smtClean="0">
                <a:latin typeface="Consolas" pitchFamily="49" charset="0"/>
                <a:cs typeface="Consolas" pitchFamily="49" charset="0"/>
              </a:rPr>
              <a:t>&lt;head&gt;</a:t>
            </a:r>
            <a:r>
              <a:rPr lang="en-US" dirty="0" smtClean="0"/>
              <a:t> Section</a:t>
            </a:r>
          </a:p>
        </p:txBody>
      </p:sp>
      <p:sp>
        <p:nvSpPr>
          <p:cNvPr id="88473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762000"/>
            <a:ext cx="8686800" cy="57912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Contains information that doesn’t show directly on the viewable page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Starts after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&lt;!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doctype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&gt;</a:t>
            </a:r>
            <a:r>
              <a:rPr lang="en-US" dirty="0" smtClean="0"/>
              <a:t> declaration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Begins with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&lt;head&gt;</a:t>
            </a:r>
            <a:r>
              <a:rPr lang="en-US" dirty="0" smtClean="0"/>
              <a:t> and ends with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&lt;/head&gt;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Contains mandatory single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&lt;title&gt;</a:t>
            </a:r>
            <a:r>
              <a:rPr lang="en-US" dirty="0" smtClean="0"/>
              <a:t> tag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Can contain some other tags, e.g.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&lt;meta&gt;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&lt;script&gt;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&lt;style&gt;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&lt;!–- comments --&gt;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&lt;head&gt; Section: &lt;title&gt; tag</a:t>
            </a:r>
          </a:p>
        </p:txBody>
      </p:sp>
      <p:sp>
        <p:nvSpPr>
          <p:cNvPr id="88678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066800"/>
            <a:ext cx="8686800" cy="55626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sz="3000" dirty="0" smtClean="0"/>
              <a:t>Title should be placed between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&lt;head&gt;</a:t>
            </a:r>
            <a:r>
              <a:rPr lang="en-US" sz="3000" dirty="0" smtClean="0"/>
              <a:t> and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&lt;/head&gt;</a:t>
            </a:r>
            <a:r>
              <a:rPr lang="en-US" sz="3000" dirty="0" smtClean="0"/>
              <a:t> tags</a:t>
            </a:r>
          </a:p>
          <a:p>
            <a:pPr>
              <a:lnSpc>
                <a:spcPct val="100000"/>
              </a:lnSpc>
              <a:defRPr/>
            </a:pPr>
            <a:endParaRPr lang="en-US" sz="3000" dirty="0" smtClean="0"/>
          </a:p>
          <a:p>
            <a:pPr>
              <a:lnSpc>
                <a:spcPct val="100000"/>
              </a:lnSpc>
              <a:defRPr/>
            </a:pPr>
            <a:endParaRPr lang="en-US" sz="3000" dirty="0" smtClean="0"/>
          </a:p>
          <a:p>
            <a:pPr>
              <a:lnSpc>
                <a:spcPct val="100000"/>
              </a:lnSpc>
              <a:defRPr/>
            </a:pPr>
            <a:endParaRPr lang="en-US" sz="3000" dirty="0" smtClean="0"/>
          </a:p>
          <a:p>
            <a:pPr>
              <a:lnSpc>
                <a:spcPct val="100000"/>
              </a:lnSpc>
              <a:defRPr/>
            </a:pPr>
            <a:endParaRPr lang="en-US" sz="3000" dirty="0" smtClean="0"/>
          </a:p>
          <a:p>
            <a:pPr>
              <a:lnSpc>
                <a:spcPct val="100000"/>
              </a:lnSpc>
              <a:defRPr/>
            </a:pPr>
            <a:endParaRPr lang="en-US" sz="3000" dirty="0" smtClean="0"/>
          </a:p>
          <a:p>
            <a:pPr>
              <a:lnSpc>
                <a:spcPct val="100000"/>
              </a:lnSpc>
              <a:spcBef>
                <a:spcPts val="1800"/>
              </a:spcBef>
              <a:defRPr/>
            </a:pPr>
            <a:r>
              <a:rPr lang="en-US" sz="3000" dirty="0" smtClean="0"/>
              <a:t>Used to specify a title in the window title bar</a:t>
            </a:r>
          </a:p>
          <a:p>
            <a:pPr>
              <a:lnSpc>
                <a:spcPct val="100000"/>
              </a:lnSpc>
              <a:defRPr/>
            </a:pPr>
            <a:r>
              <a:rPr lang="en-US" sz="3000" dirty="0" smtClean="0"/>
              <a:t>Search engines and people rely on titles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92152" y="2286000"/>
            <a:ext cx="7689848" cy="70173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&lt;title&gt;Telerik Academy – Winter Season 2009/2010 &lt;/title&gt;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92152" y="3248247"/>
            <a:ext cx="7689848" cy="1933353"/>
          </a:xfrm>
          <a:prstGeom prst="roundRect">
            <a:avLst>
              <a:gd name="adj" fmla="val 2918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&lt;head&gt; Section: &lt;meta&gt;</a:t>
            </a:r>
          </a:p>
        </p:txBody>
      </p:sp>
      <p:sp>
        <p:nvSpPr>
          <p:cNvPr id="8888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Meta tags additionally describe the content contained within the page</a:t>
            </a:r>
            <a:endParaRPr lang="en-US" sz="2000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888836" name="Rectangle 4"/>
          <p:cNvSpPr>
            <a:spLocks noChangeArrowheads="1"/>
          </p:cNvSpPr>
          <p:nvPr/>
        </p:nvSpPr>
        <p:spPr bwMode="auto">
          <a:xfrm>
            <a:off x="609600" y="2420938"/>
            <a:ext cx="7924800" cy="341632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&lt;meta name="description" content="HTML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tutorial" /&gt;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&lt;meta name="keywords" content="html, web design,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styles" /&gt;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&lt;meta name="author" content="Chris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Brewer" /&gt; 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&lt;meta http-equiv="refresh" content="5; url=http://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www.telerik.com" /&gt;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&lt;head&gt; Section: &lt;script&gt;</a:t>
            </a:r>
          </a:p>
        </p:txBody>
      </p:sp>
      <p:sp>
        <p:nvSpPr>
          <p:cNvPr id="8908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&lt;script&gt;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cs typeface="Consolas" pitchFamily="49" charset="0"/>
              </a:rPr>
              <a:t> </a:t>
            </a:r>
            <a:r>
              <a:rPr lang="en-US" dirty="0" smtClean="0"/>
              <a:t>element is used to embed scripts into an HTML document</a:t>
            </a:r>
          </a:p>
          <a:p>
            <a:pPr lvl="1">
              <a:defRPr/>
            </a:pPr>
            <a:r>
              <a:rPr lang="en-US" dirty="0" smtClean="0"/>
              <a:t>Script are executed in the client's Web browser</a:t>
            </a:r>
          </a:p>
          <a:p>
            <a:pPr lvl="1">
              <a:defRPr/>
            </a:pPr>
            <a:r>
              <a:rPr lang="en-US" dirty="0" smtClean="0"/>
              <a:t>Scripts can live in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&lt;head&gt;</a:t>
            </a:r>
            <a:r>
              <a:rPr lang="en-US" dirty="0" smtClean="0"/>
              <a:t> and in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&lt;body&gt;</a:t>
            </a:r>
            <a:r>
              <a:rPr lang="en-US" dirty="0" smtClean="0"/>
              <a:t> sections</a:t>
            </a:r>
          </a:p>
          <a:p>
            <a:pPr>
              <a:defRPr/>
            </a:pPr>
            <a:r>
              <a:rPr lang="en-US" dirty="0" smtClean="0"/>
              <a:t>Supported client-side scripting languages:</a:t>
            </a:r>
          </a:p>
          <a:p>
            <a:pPr lvl="1">
              <a:defRPr/>
            </a:pPr>
            <a:r>
              <a:rPr lang="en-US" dirty="0" smtClean="0"/>
              <a:t>JavaScript (it is not Java!)</a:t>
            </a:r>
          </a:p>
          <a:p>
            <a:pPr lvl="1">
              <a:defRPr/>
            </a:pPr>
            <a:r>
              <a:rPr lang="en-US" dirty="0" smtClean="0"/>
              <a:t>VBScript</a:t>
            </a:r>
          </a:p>
          <a:p>
            <a:pPr lvl="1">
              <a:defRPr/>
            </a:pPr>
            <a:r>
              <a:rPr lang="en-US" dirty="0" smtClean="0"/>
              <a:t>JScript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&lt;script&gt; Tag – Example</a:t>
            </a:r>
            <a:endParaRPr lang="bg-BG" dirty="0" smtClean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955396" name="Rectangle 4"/>
          <p:cNvSpPr>
            <a:spLocks noChangeArrowheads="1"/>
          </p:cNvSpPr>
          <p:nvPr/>
        </p:nvSpPr>
        <p:spPr bwMode="auto">
          <a:xfrm>
            <a:off x="611188" y="1143000"/>
            <a:ext cx="7850187" cy="529991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HTML&gt;</a:t>
            </a: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html&gt;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title&gt;JavaScript Example&lt;/title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&lt;script type="text/javascript"&gt;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function sayHello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() {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document.write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("&lt;p&gt;Hello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World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!&lt;\/p&gt;");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}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&lt;/script&gt;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&lt;/head&gt;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&lt;script type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"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text/javascript"&gt;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sayHello();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&lt;/script&gt;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ct val="9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  <p:pic>
        <p:nvPicPr>
          <p:cNvPr id="35844" name="Picture 5" descr="scripts-examp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81400"/>
            <a:ext cx="4023654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724400" y="1066800"/>
            <a:ext cx="3733800" cy="539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4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scripts-example.html</a:t>
            </a:r>
            <a:endParaRPr lang="en-US" sz="24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&lt;head&gt; Section: &lt;style&gt;</a:t>
            </a:r>
          </a:p>
        </p:txBody>
      </p:sp>
      <p:sp>
        <p:nvSpPr>
          <p:cNvPr id="89293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066801"/>
            <a:ext cx="8496300" cy="5505450"/>
          </a:xfrm>
        </p:spPr>
        <p:txBody>
          <a:bodyPr/>
          <a:lstStyle/>
          <a:p>
            <a:pPr>
              <a:defRPr/>
            </a:pPr>
            <a:r>
              <a:rPr lang="en-US" sz="3000" dirty="0" smtClean="0"/>
              <a:t>The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&lt;style&gt;</a:t>
            </a:r>
            <a:r>
              <a:rPr lang="en-US" sz="3000" dirty="0" smtClean="0"/>
              <a:t> element embeds formatting information (CSS styles) into an HTML page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892933" name="Rectangle 5"/>
          <p:cNvSpPr>
            <a:spLocks noChangeArrowheads="1"/>
          </p:cNvSpPr>
          <p:nvPr/>
        </p:nvSpPr>
        <p:spPr bwMode="auto">
          <a:xfrm>
            <a:off x="609600" y="2286000"/>
            <a:ext cx="7881936" cy="440120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&lt;style type="text/css"&gt;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 {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font-size: 12pt; line-height: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12pt;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}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p:first-letter { font-size: 200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%;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}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span {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text-transform: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uppercase;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}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&lt;/style&gt;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&lt;/head&gt;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&lt;p&gt;Styles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demo.&lt;br /&gt;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&lt;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span&gt;Test uppercase&lt;/span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&gt;.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&lt;/p&gt;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  <p:pic>
        <p:nvPicPr>
          <p:cNvPr id="37893" name="Picture 6" descr="style-exampl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3230526" cy="222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800600" y="2209800"/>
            <a:ext cx="3733800" cy="539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4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style-example.html</a:t>
            </a:r>
            <a:endParaRPr lang="en-US" sz="24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Comments: &lt;!-- --&gt; Tag</a:t>
            </a:r>
          </a:p>
        </p:txBody>
      </p:sp>
      <p:sp>
        <p:nvSpPr>
          <p:cNvPr id="894979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990600"/>
            <a:ext cx="8496300" cy="55340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Comments can exist anywhere between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&lt;html&gt;&lt;/html&gt;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cs typeface="Consolas" pitchFamily="49" charset="0"/>
              </a:rPr>
              <a:t> </a:t>
            </a:r>
            <a:r>
              <a:rPr lang="en-US" dirty="0" smtClean="0"/>
              <a:t>tags</a:t>
            </a:r>
          </a:p>
          <a:p>
            <a:pPr>
              <a:defRPr/>
            </a:pPr>
            <a:r>
              <a:rPr lang="en-US" dirty="0" smtClean="0"/>
              <a:t>Comments start with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&lt;!--</a:t>
            </a:r>
            <a:r>
              <a:rPr lang="en-US" dirty="0" smtClean="0"/>
              <a:t> and end with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--&gt;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894980" name="Rectangle 4"/>
          <p:cNvSpPr>
            <a:spLocks noChangeArrowheads="1"/>
          </p:cNvSpPr>
          <p:nvPr/>
        </p:nvSpPr>
        <p:spPr bwMode="auto">
          <a:xfrm>
            <a:off x="688975" y="2928324"/>
            <a:ext cx="7769226" cy="293618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i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&lt;!–- </a:t>
            </a:r>
            <a:r>
              <a:rPr lang="en-US" sz="2400" b="1" i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Telerik Logo (a JPG file) </a:t>
            </a:r>
            <a:r>
              <a:rPr lang="en-US" sz="2400" b="1" i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--&gt;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&lt;img src="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logo.jpg" 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alt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=“Telerik 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Logo"&gt;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i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&lt;!–- Hyperlink to </a:t>
            </a:r>
            <a:r>
              <a:rPr lang="en-US" sz="2400" b="1" i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the web </a:t>
            </a:r>
            <a:r>
              <a:rPr lang="en-US" sz="2400" b="1" i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site --&gt;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href="http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://telerik.com/"&gt;Telerik&lt;/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i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&lt;!–- Show the news table --&gt;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&lt;table class="newstable"&gt;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&lt;body&gt; Section: Introduction</a:t>
            </a:r>
          </a:p>
        </p:txBody>
      </p:sp>
      <p:sp>
        <p:nvSpPr>
          <p:cNvPr id="90112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143000"/>
            <a:ext cx="8694738" cy="5486399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&lt;body&gt;</a:t>
            </a:r>
            <a:r>
              <a:rPr lang="en-US" dirty="0" smtClean="0"/>
              <a:t> section describes the viewable portion of the page</a:t>
            </a:r>
          </a:p>
          <a:p>
            <a:pPr>
              <a:defRPr/>
            </a:pPr>
            <a:r>
              <a:rPr lang="en-US" dirty="0" smtClean="0"/>
              <a:t>Starts after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&lt;head&gt;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&lt;/head&gt;</a:t>
            </a:r>
            <a:r>
              <a:rPr lang="en-US" dirty="0" smtClean="0"/>
              <a:t> section</a:t>
            </a:r>
          </a:p>
          <a:p>
            <a:pPr>
              <a:defRPr/>
            </a:pPr>
            <a:r>
              <a:rPr lang="en-US" dirty="0" smtClean="0"/>
              <a:t>Begins with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&lt;body&gt;</a:t>
            </a:r>
            <a:r>
              <a:rPr lang="en-US" dirty="0" smtClean="0"/>
              <a:t> and ends with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&lt;/body&gt;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901124" name="Rectangle 4"/>
          <p:cNvSpPr>
            <a:spLocks noChangeArrowheads="1"/>
          </p:cNvSpPr>
          <p:nvPr/>
        </p:nvSpPr>
        <p:spPr bwMode="auto">
          <a:xfrm>
            <a:off x="688976" y="3733800"/>
            <a:ext cx="7769224" cy="252992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&lt;head&gt;&lt;title&gt;Test page&lt;/title&gt;&lt;/head&gt;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&lt;!-- This is the Web page body --&gt;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Headings and Paragraphs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Heading Tags (h1 – h6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Paragraph </a:t>
            </a:r>
            <a:r>
              <a:rPr lang="en-US" dirty="0" smtClean="0"/>
              <a:t>Tags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&lt;</a:t>
            </a:r>
            <a:r>
              <a:rPr lang="en-US" dirty="0" err="1"/>
              <a:t>br</a:t>
            </a:r>
            <a:r>
              <a:rPr lang="en-US" dirty="0"/>
              <a:t> /&gt;new line&lt;</a:t>
            </a:r>
            <a:r>
              <a:rPr lang="en-US" dirty="0" err="1"/>
              <a:t>br</a:t>
            </a:r>
            <a:r>
              <a:rPr lang="en-US" dirty="0"/>
              <a:t> /&gt;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676400"/>
            <a:ext cx="7029450" cy="1143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2" y="3695700"/>
            <a:ext cx="7058025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10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314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 anchorCtr="0">
            <a:noAutofit/>
          </a:bodyPr>
          <a:lstStyle/>
          <a:p>
            <a:pPr eaLnBrk="0" hangingPunct="0">
              <a:lnSpc>
                <a:spcPts val="4000"/>
              </a:lnSpc>
              <a:defRPr/>
            </a:pP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rPr>
              <a:t>Text Formatting</a:t>
            </a:r>
          </a:p>
        </p:txBody>
      </p:sp>
      <p:sp>
        <p:nvSpPr>
          <p:cNvPr id="909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31776" y="887412"/>
            <a:ext cx="8683624" cy="5741988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Text formatting tags modify the text between the opening tag and the closing tag</a:t>
            </a:r>
          </a:p>
          <a:p>
            <a:pPr lvl="1">
              <a:defRPr/>
            </a:pPr>
            <a:r>
              <a:rPr lang="en-US" dirty="0" smtClean="0"/>
              <a:t>Ex.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&lt;b&gt;Hello&lt;/b&gt;</a:t>
            </a:r>
            <a:r>
              <a:rPr lang="en-US" dirty="0" smtClean="0"/>
              <a:t> makes “Hello” bold</a:t>
            </a:r>
          </a:p>
        </p:txBody>
      </p:sp>
      <p:graphicFrame>
        <p:nvGraphicFramePr>
          <p:cNvPr id="909375" name="Group 63"/>
          <p:cNvGraphicFramePr>
            <a:graphicFrameLocks noGrp="1"/>
          </p:cNvGraphicFramePr>
          <p:nvPr>
            <p:ph sz="half" idx="2"/>
          </p:nvPr>
        </p:nvGraphicFramePr>
        <p:xfrm>
          <a:off x="762000" y="2667000"/>
          <a:ext cx="7543800" cy="3810000"/>
        </p:xfrm>
        <a:graphic>
          <a:graphicData uri="http://schemas.openxmlformats.org/drawingml/2006/table">
            <a:tbl>
              <a:tblPr/>
              <a:tblGrid>
                <a:gridCol w="3886200"/>
                <a:gridCol w="3657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&lt;b&gt;&lt;/b&gt;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bold</a:t>
                      </a:r>
                      <a:endParaRPr kumimoji="1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40000"/>
                            <a:lumOff val="6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&lt;i&gt;&lt;/i&gt;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italicized</a:t>
                      </a:r>
                      <a:endParaRPr kumimoji="1" lang="en-US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40000"/>
                            <a:lumOff val="6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&lt;u&gt;&lt;/u&gt;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underlined</a:t>
                      </a:r>
                      <a:endParaRPr kumimoji="1" lang="en-US" sz="20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40000"/>
                            <a:lumOff val="6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&lt;sup&gt;&lt;/sup&gt;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Sample</a:t>
                      </a:r>
                      <a:r>
                        <a:rPr kumimoji="1" lang="en-US" sz="2000" b="0" i="0" u="none" strike="noStrike" cap="none" normalizeH="0" baseline="30000" noProof="1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superscript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&lt;sub&gt;&lt;/sub&gt;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0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Sample</a:t>
                      </a:r>
                      <a:r>
                        <a:rPr kumimoji="1" lang="en-US" sz="2000" b="0" i="0" u="none" strike="noStrike" cap="none" normalizeH="0" baseline="-25000" noProof="1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subscript</a:t>
                      </a:r>
                      <a:endParaRPr kumimoji="1" lang="en-US" sz="2000" b="0" i="0" u="none" strike="noStrike" cap="none" normalizeH="0" baseline="-25000" noProof="1" smtClean="0">
                        <a:ln>
                          <a:noFill/>
                        </a:ln>
                        <a:solidFill>
                          <a:schemeClr val="tx1">
                            <a:lumMod val="40000"/>
                            <a:lumOff val="6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&lt;strong&gt;&lt;/strong&gt;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strong</a:t>
                      </a:r>
                      <a:endParaRPr kumimoji="1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40000"/>
                            <a:lumOff val="6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&lt;em&gt;&lt;/em&gt;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</a:rPr>
                        <a:t>emphasized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&lt;pre&gt;&lt;/pre&gt;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urier New" pitchFamily="49" charset="0"/>
                        </a:rPr>
                        <a:t>Preformatted text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&lt;blockquote&gt;&lt;/blockquote&gt;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ourier New" pitchFamily="49" charset="0"/>
                        </a:rPr>
                        <a:t>Quoted text block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onsolas" pitchFamily="49" charset="0"/>
                          <a:cs typeface="Consolas" pitchFamily="49" charset="0"/>
                        </a:rPr>
                        <a:t>&lt;del&gt;&lt;/del&gt;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</a:rPr>
                        <a:t>Deleted text – </a:t>
                      </a:r>
                      <a:r>
                        <a:rPr kumimoji="1" lang="en-US" sz="2000" b="0" i="0" u="none" strike="sng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Arial" charset="0"/>
                        </a:rPr>
                        <a:t>strike through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3"/>
          <p:cNvSpPr txBox="1">
            <a:spLocks/>
          </p:cNvSpPr>
          <p:nvPr/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8452FF4-89E3-4D1B-9927-2DBDC00E58D7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EBFFC2"/>
                </a:solidFill>
                <a:effectLst/>
                <a:uLnTx/>
                <a:uFillTx/>
                <a:latin typeface="Corbel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EBFFC2"/>
              </a:solidFill>
              <a:effectLst/>
              <a:uLnTx/>
              <a:uFillTx/>
              <a:latin typeface="Corbel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Text Formatting – Example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911365" name="Rectangle 5"/>
          <p:cNvSpPr>
            <a:spLocks noChangeArrowheads="1"/>
          </p:cNvSpPr>
          <p:nvPr/>
        </p:nvSpPr>
        <p:spPr bwMode="auto">
          <a:xfrm>
            <a:off x="531814" y="1221587"/>
            <a:ext cx="8078786" cy="496751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 </a:t>
            </a: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PUBLIC "-//</a:t>
            </a: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W3C//DTD XHTML 1.0 Transitional//EN"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"http://www.w3.org/TR/xhtml1/DTD/xhtml1-transitional.dtd"&gt;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</a:t>
            </a: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title&gt;Page Title&lt;/</a:t>
            </a: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title&gt;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body&gt;</a:t>
            </a:r>
            <a:endParaRPr lang="en-US" sz="18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&lt;h1&gt;Notice&lt;/h1&gt;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&lt;p&gt;This is a &lt;em&gt;sample&lt;/em&gt; Web page.&lt;/p&gt;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</a:t>
            </a: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&gt;&lt;pre&gt;Next paragraph: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preformatted.&lt;/pre&gt;&lt;/</a:t>
            </a: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&lt;h2&gt;More Info&lt;/h2&gt;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&lt;p&gt;Specifically, we’re using XHMTL 1.0 transitional.&lt;</a:t>
            </a: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br /&gt;</a:t>
            </a:r>
            <a:endParaRPr lang="en-US" sz="18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Next line.&lt;/p&gt;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695041"/>
            <a:ext cx="3733800" cy="539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4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text-formatting.html</a:t>
            </a:r>
            <a:endParaRPr lang="en-US" sz="24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Text Formatting – Example (2)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911365" name="Rectangle 5"/>
          <p:cNvSpPr>
            <a:spLocks noChangeArrowheads="1"/>
          </p:cNvSpPr>
          <p:nvPr/>
        </p:nvSpPr>
        <p:spPr bwMode="auto">
          <a:xfrm>
            <a:off x="531814" y="1221587"/>
            <a:ext cx="8078786" cy="495071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 PUBLIC "-//W3C//DTD XHTML 1.0 Transitional//EN"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"http://www.w3.org/TR/xhtml1/DTD/xhtml1-transitional.dtd"&gt;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&lt;title&gt;Page Title&lt;/title&gt;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&lt;/head&gt;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&lt;h1&gt;Notice&lt;/h1&gt;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&lt;p&gt;This is a &lt;em&gt;sample&lt;/em&gt; Web page.&lt;/p&gt;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&lt;p&gt;&lt;pre&gt;Next paragraph: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preformatted.&lt;/pre&gt;&lt;/p&gt;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&lt;h2&gt;More Info&lt;/h2&gt;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&lt;p&gt;Specifically, we’re using XHMTL 1.0 transitional.&lt;br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Next line.&lt;/p&gt;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  <a:endParaRPr lang="en-US" sz="18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695041"/>
            <a:ext cx="3733800" cy="539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4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text-formatting.html</a:t>
            </a:r>
            <a:endParaRPr lang="en-US" sz="24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28800"/>
            <a:ext cx="398145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3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Hyperlinks: &lt;a&gt; Tag</a:t>
            </a:r>
          </a:p>
        </p:txBody>
      </p:sp>
      <p:sp>
        <p:nvSpPr>
          <p:cNvPr id="91341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90600"/>
            <a:ext cx="8686800" cy="563880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2400"/>
              </a:spcBef>
              <a:defRPr/>
            </a:pPr>
            <a:r>
              <a:rPr lang="en-US" dirty="0" smtClean="0"/>
              <a:t>Link to a document called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form.html</a:t>
            </a:r>
            <a:r>
              <a:rPr lang="en-US" dirty="0" smtClean="0"/>
              <a:t> on the same server in the same directory:</a:t>
            </a:r>
            <a:br>
              <a:rPr lang="en-US" dirty="0" smtClean="0"/>
            </a:br>
            <a:endParaRPr lang="en-US" dirty="0" smtClean="0">
              <a:latin typeface="Courier New" pitchFamily="49" charset="0"/>
            </a:endParaRPr>
          </a:p>
          <a:p>
            <a:pPr>
              <a:lnSpc>
                <a:spcPct val="100000"/>
              </a:lnSpc>
              <a:spcBef>
                <a:spcPts val="2400"/>
              </a:spcBef>
              <a:defRPr/>
            </a:pPr>
            <a:r>
              <a:rPr lang="en-US" dirty="0" smtClean="0"/>
              <a:t>Link to a document called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parent.html</a:t>
            </a:r>
            <a:r>
              <a:rPr lang="en-US" dirty="0" smtClean="0"/>
              <a:t> on the same server in the parent directory:</a:t>
            </a:r>
            <a:br>
              <a:rPr lang="en-US" dirty="0" smtClean="0"/>
            </a:br>
            <a:endParaRPr lang="en-US" dirty="0" smtClean="0">
              <a:latin typeface="Courier New" pitchFamily="49" charset="0"/>
            </a:endParaRPr>
          </a:p>
          <a:p>
            <a:pPr>
              <a:lnSpc>
                <a:spcPct val="100000"/>
              </a:lnSpc>
              <a:spcBef>
                <a:spcPts val="2400"/>
              </a:spcBef>
              <a:defRPr/>
            </a:pPr>
            <a:r>
              <a:rPr lang="en-US" dirty="0" smtClean="0"/>
              <a:t>Link to a document called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cat.html</a:t>
            </a:r>
            <a:r>
              <a:rPr lang="en-US" dirty="0" smtClean="0"/>
              <a:t> on the same server in the subdirectory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stuff</a:t>
            </a:r>
            <a:r>
              <a:rPr lang="en-US" dirty="0" smtClean="0"/>
              <a:t>:</a:t>
            </a:r>
            <a:endParaRPr lang="en-US" dirty="0" smtClean="0">
              <a:latin typeface="Courier New" pitchFamily="49" charset="0"/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913412" name="Rectangle 4"/>
          <p:cNvSpPr>
            <a:spLocks noChangeArrowheads="1"/>
          </p:cNvSpPr>
          <p:nvPr/>
        </p:nvSpPr>
        <p:spPr bwMode="auto">
          <a:xfrm>
            <a:off x="758825" y="2190779"/>
            <a:ext cx="7558088" cy="47622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href="form.html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"&gt;Fill Our Form&lt;/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a&gt;</a:t>
            </a:r>
          </a:p>
        </p:txBody>
      </p:sp>
      <p:sp>
        <p:nvSpPr>
          <p:cNvPr id="913413" name="Rectangle 5"/>
          <p:cNvSpPr>
            <a:spLocks noChangeArrowheads="1"/>
          </p:cNvSpPr>
          <p:nvPr/>
        </p:nvSpPr>
        <p:spPr bwMode="auto">
          <a:xfrm>
            <a:off x="758825" y="4038600"/>
            <a:ext cx="7558088" cy="49859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href="../parent.html"&gt;Parent&lt;/a&gt;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913414" name="Rectangle 6"/>
          <p:cNvSpPr>
            <a:spLocks noChangeArrowheads="1"/>
          </p:cNvSpPr>
          <p:nvPr/>
        </p:nvSpPr>
        <p:spPr bwMode="auto">
          <a:xfrm>
            <a:off x="755650" y="5867400"/>
            <a:ext cx="7558088" cy="49859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href="stuff/cat.html"&gt;Catalog&lt;/a&gt;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Hyperlinks: &lt;a&gt; Tag (2)</a:t>
            </a:r>
          </a:p>
        </p:txBody>
      </p:sp>
      <p:sp>
        <p:nvSpPr>
          <p:cNvPr id="915459" name="Text Box 3"/>
          <p:cNvSpPr txBox="1">
            <a:spLocks noGrp="1" noChangeArrowheads="1"/>
          </p:cNvSpPr>
          <p:nvPr>
            <p:ph idx="1"/>
          </p:nvPr>
        </p:nvSpPr>
        <p:spPr>
          <a:effectLst/>
        </p:spPr>
        <p:txBody>
          <a:bodyPr lIns="91436" tIns="45718" rIns="91436" bIns="45718"/>
          <a:lstStyle/>
          <a:p>
            <a:pPr>
              <a:defRPr/>
            </a:pPr>
            <a:r>
              <a:rPr lang="en-US" dirty="0" smtClean="0"/>
              <a:t>Link to an external Web site:</a:t>
            </a:r>
            <a:endParaRPr lang="en-US" sz="2800" dirty="0" smtClean="0">
              <a:latin typeface="Courier New" pitchFamily="49" charset="0"/>
            </a:endParaRPr>
          </a:p>
          <a:p>
            <a:pPr lvl="1">
              <a:defRPr/>
            </a:pPr>
            <a:endParaRPr lang="en-US" sz="2800" dirty="0" smtClean="0"/>
          </a:p>
          <a:p>
            <a:pPr lvl="1">
              <a:spcBef>
                <a:spcPts val="1200"/>
              </a:spcBef>
              <a:defRPr/>
            </a:pPr>
            <a:r>
              <a:rPr lang="en-US" dirty="0" smtClean="0"/>
              <a:t>Always use a full URL, including "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http://</a:t>
            </a:r>
            <a:r>
              <a:rPr lang="en-US" dirty="0" smtClean="0"/>
              <a:t>", not just "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www.somesite.com</a:t>
            </a:r>
            <a:r>
              <a:rPr lang="en-US" dirty="0" smtClean="0"/>
              <a:t>"</a:t>
            </a:r>
          </a:p>
          <a:p>
            <a:pPr lvl="1">
              <a:defRPr/>
            </a:pPr>
            <a:r>
              <a:rPr lang="en-US" dirty="0" smtClean="0"/>
              <a:t>Using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target="_blank"</a:t>
            </a:r>
            <a:r>
              <a:rPr lang="en-US" dirty="0" smtClean="0"/>
              <a:t> attribute opens the link in a new window</a:t>
            </a:r>
          </a:p>
          <a:p>
            <a:pPr>
              <a:defRPr/>
            </a:pPr>
            <a:r>
              <a:rPr lang="en-US" dirty="0" smtClean="0"/>
              <a:t>Link to an e-mail address: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915461" name="Rectangle 5"/>
          <p:cNvSpPr>
            <a:spLocks noChangeArrowheads="1"/>
          </p:cNvSpPr>
          <p:nvPr/>
        </p:nvSpPr>
        <p:spPr bwMode="auto">
          <a:xfrm>
            <a:off x="539750" y="1781606"/>
            <a:ext cx="8070850" cy="42819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5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href="http://www.devbg.org" target="_blank"&gt;BASD&lt;/a&gt;</a:t>
            </a:r>
          </a:p>
        </p:txBody>
      </p:sp>
      <p:sp>
        <p:nvSpPr>
          <p:cNvPr id="915462" name="Rectangle 6"/>
          <p:cNvSpPr>
            <a:spLocks noChangeArrowheads="1"/>
          </p:cNvSpPr>
          <p:nvPr/>
        </p:nvSpPr>
        <p:spPr bwMode="auto">
          <a:xfrm>
            <a:off x="539750" y="5388524"/>
            <a:ext cx="8070850" cy="80329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1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</a:t>
            </a:r>
            <a:r>
              <a:rPr lang="en-US" sz="21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 href</a:t>
            </a:r>
            <a:r>
              <a:rPr lang="en-US" sz="21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</a:t>
            </a:r>
            <a:r>
              <a:rPr lang="en-US" sz="21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mailto:bugs@example.com?subject=Bug+Report"&gt;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1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Please </a:t>
            </a:r>
            <a:r>
              <a:rPr lang="en-US" sz="21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report bugs here (by </a:t>
            </a:r>
            <a:r>
              <a:rPr lang="en-US" sz="21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e-mail only)&lt;/</a:t>
            </a:r>
            <a:r>
              <a:rPr lang="en-US" sz="21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Hyperlinks: &lt;a&gt; Tag (3)</a:t>
            </a:r>
          </a:p>
        </p:txBody>
      </p:sp>
      <p:sp>
        <p:nvSpPr>
          <p:cNvPr id="959491" name="Text Box 3"/>
          <p:cNvSpPr txBox="1">
            <a:spLocks noGrp="1" noChangeArrowheads="1"/>
          </p:cNvSpPr>
          <p:nvPr>
            <p:ph idx="1"/>
          </p:nvPr>
        </p:nvSpPr>
        <p:spPr>
          <a:xfrm>
            <a:off x="228600" y="914400"/>
            <a:ext cx="8686800" cy="5715000"/>
          </a:xfrm>
          <a:effectLst/>
        </p:spPr>
        <p:txBody>
          <a:bodyPr lIns="91436" tIns="45718" rIns="91436" bIns="45718"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Link to a document called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apply-now.html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On the same server, in same directory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Using an image as a link button: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 smtClean="0"/>
              <a:t>Link to a document called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index.html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On the same server</a:t>
            </a:r>
            <a:r>
              <a:rPr lang="bg-BG" sz="2800" dirty="0" smtClean="0"/>
              <a:t>, </a:t>
            </a:r>
            <a:r>
              <a:rPr lang="en-US" sz="2800" dirty="0" smtClean="0"/>
              <a:t>in the subdirectory </a:t>
            </a:r>
            <a:r>
              <a:rPr lang="en-US" sz="28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english</a:t>
            </a:r>
            <a:r>
              <a:rPr lang="en-US" sz="2800" dirty="0" smtClean="0"/>
              <a:t> of the parent directory: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959493" name="Rectangle 5"/>
          <p:cNvSpPr>
            <a:spLocks noChangeArrowheads="1"/>
          </p:cNvSpPr>
          <p:nvPr/>
        </p:nvSpPr>
        <p:spPr bwMode="auto">
          <a:xfrm>
            <a:off x="685800" y="2808969"/>
            <a:ext cx="7773988" cy="88248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3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</a:t>
            </a:r>
            <a:r>
              <a:rPr lang="en-US" sz="23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="apply-now.html</a:t>
            </a:r>
            <a:r>
              <a:rPr lang="en-US" sz="23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"&gt;&lt;</a:t>
            </a:r>
            <a:r>
              <a:rPr lang="en-US" sz="23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img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3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src="apply-now-button.jpg</a:t>
            </a:r>
            <a:r>
              <a:rPr lang="en-US" sz="23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 /&gt;&lt;/a&gt;</a:t>
            </a:r>
          </a:p>
        </p:txBody>
      </p:sp>
      <p:sp>
        <p:nvSpPr>
          <p:cNvPr id="959496" name="Rectangle 8"/>
          <p:cNvSpPr>
            <a:spLocks noChangeArrowheads="1"/>
          </p:cNvSpPr>
          <p:nvPr/>
        </p:nvSpPr>
        <p:spPr bwMode="auto">
          <a:xfrm>
            <a:off x="685800" y="5529792"/>
            <a:ext cx="7773988" cy="87100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3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href="../english/index.html"&gt;Switch to English version&lt;/a&gt;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Hyperlinks and Sections</a:t>
            </a:r>
            <a:endParaRPr lang="bg-BG" smtClean="0"/>
          </a:p>
        </p:txBody>
      </p:sp>
      <p:sp>
        <p:nvSpPr>
          <p:cNvPr id="9717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sz="3000" dirty="0" smtClean="0"/>
              <a:t>Link to another location in the same document:</a:t>
            </a:r>
          </a:p>
          <a:p>
            <a:pPr>
              <a:lnSpc>
                <a:spcPct val="100000"/>
              </a:lnSpc>
              <a:defRPr/>
            </a:pPr>
            <a:endParaRPr lang="en-US" sz="3000" dirty="0" smtClean="0"/>
          </a:p>
          <a:p>
            <a:pPr>
              <a:lnSpc>
                <a:spcPct val="100000"/>
              </a:lnSpc>
              <a:defRPr/>
            </a:pPr>
            <a:endParaRPr lang="en-US" sz="3000" dirty="0" smtClean="0"/>
          </a:p>
          <a:p>
            <a:pPr>
              <a:lnSpc>
                <a:spcPct val="100000"/>
              </a:lnSpc>
              <a:spcBef>
                <a:spcPts val="1800"/>
              </a:spcBef>
              <a:defRPr/>
            </a:pPr>
            <a:r>
              <a:rPr lang="en-US" sz="3000" dirty="0" smtClean="0"/>
              <a:t>Link to a specific location in another document:</a:t>
            </a:r>
            <a:endParaRPr lang="bg-BG" sz="3000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971780" name="Rectangle 4"/>
          <p:cNvSpPr>
            <a:spLocks noChangeArrowheads="1"/>
          </p:cNvSpPr>
          <p:nvPr/>
        </p:nvSpPr>
        <p:spPr bwMode="auto">
          <a:xfrm>
            <a:off x="614363" y="1752600"/>
            <a:ext cx="7843838" cy="110799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href="#section1"&gt;Go to Introduction&lt;/a&gt;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&lt;h2 id="section1"&gt;Introduction&lt;/h2&gt;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971781" name="Rectangle 5"/>
          <p:cNvSpPr>
            <a:spLocks noChangeArrowheads="1"/>
          </p:cNvSpPr>
          <p:nvPr/>
        </p:nvSpPr>
        <p:spPr bwMode="auto">
          <a:xfrm>
            <a:off x="614363" y="3733800"/>
            <a:ext cx="7843838" cy="261610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href="chapter3.html#section3.1.1"&gt;Go to Section 3.1.1&lt;/a&gt;</a:t>
            </a:r>
          </a:p>
          <a:p>
            <a:pPr eaLnBrk="0" hangingPunct="0">
              <a:lnSpc>
                <a:spcPct val="110000"/>
              </a:lnSpc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&lt;!–- In chapter3.html --&gt;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&lt;div id="section3.1.1"&gt;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&lt;h3&gt;3.1.1. Technical Background&lt;/h3&gt;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&lt;/div&gt;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Hyperlinks – Example</a:t>
            </a:r>
            <a:endParaRPr lang="bg-BG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961541" name="Rectangle 5"/>
          <p:cNvSpPr>
            <a:spLocks noChangeArrowheads="1"/>
          </p:cNvSpPr>
          <p:nvPr/>
        </p:nvSpPr>
        <p:spPr bwMode="auto">
          <a:xfrm>
            <a:off x="530226" y="1864816"/>
            <a:ext cx="8080374" cy="415498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href="form.html"&gt;Fill Our Form&lt;/a&gt; &lt;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br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href="../parent.html"&gt;Parent&lt;/a&gt; &lt;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br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href="stuff/cat.html"&gt;Catalog&lt;/a&gt; &lt;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br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href="http://www.devbg.org" target="_blank"&gt;BASD&lt;/a&gt; &lt;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br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mailto:bugs@example.com?subject=Bug Report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"&gt;Please report bugs here (by e-mail only)&lt;/a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&lt;br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href="apply-now.html"&gt;&lt;img src="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apply-now-button.jpg” /&gt;&lt;/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a&gt; &lt;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br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href="../english/index.html"&gt;Switch to English version&lt;/a&gt; &lt;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br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1200013"/>
            <a:ext cx="3352800" cy="552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8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hyperlinks.html</a:t>
            </a:r>
            <a:endParaRPr lang="en-US" sz="28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530226" y="1864816"/>
            <a:ext cx="8080374" cy="415498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href="form.html"&gt;Fill Our Form&lt;/a&gt; 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href="../parent.html"&gt;Parent&lt;/a&gt; 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href="stuff/cat.html"&gt;Catalog&lt;/a&gt; 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href="http://www.devbg.org" target="_blank"&gt;BASD&lt;/a&gt; 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href="mailto:bugs@example.com?subject=Bug Report"&gt;Please report bugs here (by e-mail only)&lt;/a&gt;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href="apply-now.html"&gt;&lt;img src="apply-now-button.jpg” /&gt;&lt;/a&gt; 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href="../english/index.html"&gt;Switch to English version&lt;/a&gt; &lt;br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1200013"/>
            <a:ext cx="3352800" cy="552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8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hyperlinks.html</a:t>
            </a:r>
            <a:endParaRPr lang="en-US" sz="28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sp>
        <p:nvSpPr>
          <p:cNvPr id="962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Hyperlinks – Example (2)</a:t>
            </a:r>
            <a:endParaRPr lang="bg-BG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  <p:pic>
        <p:nvPicPr>
          <p:cNvPr id="53253" name="Picture 4" descr="hyperlin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628775"/>
            <a:ext cx="525780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pPr>
              <a:defRPr/>
            </a:pPr>
            <a:r>
              <a:rPr lang="en-US" sz="3800" dirty="0" smtClean="0"/>
              <a:t>Links to the Same Document – Example </a:t>
            </a:r>
            <a:endParaRPr lang="bg-BG" sz="3800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972804" name="Rectangle 4"/>
          <p:cNvSpPr>
            <a:spLocks noChangeArrowheads="1"/>
          </p:cNvSpPr>
          <p:nvPr/>
        </p:nvSpPr>
        <p:spPr bwMode="auto">
          <a:xfrm>
            <a:off x="611188" y="1707952"/>
            <a:ext cx="7848600" cy="461664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&lt;h1&gt;Table of Contents&lt;/h1&gt;</a:t>
            </a:r>
          </a:p>
          <a:p>
            <a:pPr eaLnBrk="0" hangingPunct="0">
              <a:lnSpc>
                <a:spcPct val="110000"/>
              </a:lnSpc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&lt;p&gt;&lt;a href="#section1"&gt;Introduction&lt;/a&gt;&lt;br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href="#section2"&gt;Some background&lt;/A&gt;&lt;br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href="#section2.1"&gt;Project History&lt;/a&gt;&lt;br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...the rest of the table of contents...</a:t>
            </a:r>
          </a:p>
          <a:p>
            <a:pPr eaLnBrk="0" hangingPunct="0">
              <a:lnSpc>
                <a:spcPct val="110000"/>
              </a:lnSpc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&lt;!-- The document text follows here --&gt;</a:t>
            </a:r>
          </a:p>
          <a:p>
            <a:pPr eaLnBrk="0" hangingPunct="0">
              <a:lnSpc>
                <a:spcPct val="110000"/>
              </a:lnSpc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&lt;h2 id="section1"&gt;Introduction&lt;/h2&gt;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 Section 1 follows here ...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&lt;h2 id="section2"&gt;Some background&lt;/h2&gt;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 Section 2 follows here ...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&lt;h3 id="section2.1"&gt;Project History&lt;/h3&gt;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 Section 2.1 follows here ...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1066800"/>
            <a:ext cx="5486400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8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links-to-same-document.html</a:t>
            </a:r>
            <a:endParaRPr lang="en-US" sz="28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pPr>
              <a:defRPr/>
            </a:pPr>
            <a:r>
              <a:rPr lang="en-US" sz="3800" dirty="0" smtClean="0"/>
              <a:t>Links to the Same Document – Example (2) </a:t>
            </a:r>
            <a:endParaRPr lang="bg-BG" sz="3800" dirty="0" smtClean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  <p:sp>
        <p:nvSpPr>
          <p:cNvPr id="972804" name="Rectangle 4"/>
          <p:cNvSpPr>
            <a:spLocks noChangeArrowheads="1"/>
          </p:cNvSpPr>
          <p:nvPr/>
        </p:nvSpPr>
        <p:spPr bwMode="auto">
          <a:xfrm>
            <a:off x="611188" y="1707952"/>
            <a:ext cx="7848600" cy="459799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&lt;h1&gt;Table of Contents&lt;/h1&gt;</a:t>
            </a:r>
          </a:p>
          <a:p>
            <a:pPr eaLnBrk="0" hangingPunct="0">
              <a:lnSpc>
                <a:spcPct val="110000"/>
              </a:lnSpc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&lt;p&gt;&lt;a href="#section1"&gt;Introduction&lt;/a&gt;&lt;br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href="#section2"&gt;Some background&lt;/A&gt;&lt;br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href="#section2.1"&gt;Project History&lt;/a&gt;&lt;br /&gt;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...the rest of the table of contents...</a:t>
            </a:r>
          </a:p>
          <a:p>
            <a:pPr eaLnBrk="0" hangingPunct="0">
              <a:lnSpc>
                <a:spcPct val="110000"/>
              </a:lnSpc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&lt;!-- The document text follows here --&gt;</a:t>
            </a:r>
          </a:p>
          <a:p>
            <a:pPr eaLnBrk="0" hangingPunct="0">
              <a:lnSpc>
                <a:spcPct val="110000"/>
              </a:lnSpc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&lt;h2 id="section1"&gt;Introduction&lt;/h2&gt;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 Section 1 follows here ...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&lt;h2 id="section2"&gt;Some background&lt;/h2&gt;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 Section 2 follows here ...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&lt;h3 id="section2.1"&gt;Project History&lt;/h3&gt;</a:t>
            </a:r>
          </a:p>
          <a:p>
            <a:pPr eaLnBrk="0" hangingPunct="0">
              <a:lnSpc>
                <a:spcPct val="110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 Section 2.1 follows here ...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" y="1066800"/>
            <a:ext cx="5486400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8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links-to-same-document.html</a:t>
            </a:r>
            <a:endParaRPr lang="en-US" sz="28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pic>
        <p:nvPicPr>
          <p:cNvPr id="6" name="Picture 5" descr="links-to-same-documen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844675"/>
            <a:ext cx="6027738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28600" y="914400"/>
            <a:ext cx="8686800" cy="5638800"/>
          </a:xfrm>
          <a:prstGeom prst="rect">
            <a:avLst/>
          </a:prstGeom>
        </p:spPr>
        <p:txBody>
          <a:bodyPr/>
          <a:lstStyle>
            <a:lvl1pPr marL="282575" indent="-282575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 sz="3200" b="1" kern="120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30238" indent="-27305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buFont typeface="Wingdings 2" pitchFamily="18" charset="2"/>
              <a:buChar char=""/>
              <a:defRPr sz="2800" b="1" kern="1200">
                <a:solidFill>
                  <a:srgbClr val="F5FF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smtClean="0"/>
              <a:t>Inserting an image with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&lt;img&gt;</a:t>
            </a:r>
            <a:r>
              <a:rPr lang="en-US" dirty="0" smtClean="0"/>
              <a:t> tag:</a:t>
            </a:r>
          </a:p>
          <a:p>
            <a:pPr>
              <a:defRPr/>
            </a:pPr>
            <a:endParaRPr lang="en-US" dirty="0"/>
          </a:p>
          <a:p>
            <a:pPr>
              <a:spcBef>
                <a:spcPts val="0"/>
              </a:spcBef>
              <a:defRPr/>
            </a:pPr>
            <a:r>
              <a:rPr lang="en-US" dirty="0" smtClean="0"/>
              <a:t>Image attributes:</a:t>
            </a:r>
          </a:p>
          <a:p>
            <a:pPr>
              <a:defRPr/>
            </a:pPr>
            <a:endParaRPr lang="en-US" b="0" dirty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defRPr/>
            </a:pPr>
            <a:endParaRPr lang="en-US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defRPr/>
            </a:pPr>
            <a:endParaRPr lang="en-US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defRPr/>
            </a:pPr>
            <a:endParaRPr lang="en-US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spcBef>
                <a:spcPts val="1200"/>
              </a:spcBef>
              <a:defRPr/>
            </a:pPr>
            <a:r>
              <a:rPr lang="en-US" dirty="0" smtClean="0"/>
              <a:t>Example:</a:t>
            </a:r>
            <a:endParaRPr lang="en-US" b="0" dirty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defRPr/>
            </a:pPr>
            <a:endParaRPr lang="en-US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</p:txBody>
      </p:sp>
      <p:sp>
        <p:nvSpPr>
          <p:cNvPr id="917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0" hangingPunct="0">
              <a:lnSpc>
                <a:spcPts val="4000"/>
              </a:lnSpc>
              <a:defRPr/>
            </a:pP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rPr>
              <a:t>Images: </a:t>
            </a:r>
            <a:r>
              <a:rPr lang="en-US" sz="4000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rPr>
              <a:t>&lt;img&gt;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rPr>
              <a:t> tag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0000" endPos="50000" dist="12700" dir="5400000" sy="-100000" algn="bl" rotWithShape="0"/>
              </a:effectLst>
            </a:endParaRPr>
          </a:p>
        </p:txBody>
      </p:sp>
      <p:graphicFrame>
        <p:nvGraphicFramePr>
          <p:cNvPr id="917538" name="Group 3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4319007"/>
              </p:ext>
            </p:extLst>
          </p:nvPr>
        </p:nvGraphicFramePr>
        <p:xfrm>
          <a:off x="609600" y="2819400"/>
          <a:ext cx="7924800" cy="2049780"/>
        </p:xfrm>
        <a:graphic>
          <a:graphicData uri="http://schemas.openxmlformats.org/drawingml/2006/table">
            <a:tbl>
              <a:tblPr/>
              <a:tblGrid>
                <a:gridCol w="1483731"/>
                <a:gridCol w="6441069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itchFamily="49" charset="0"/>
                          <a:cs typeface="Consolas" pitchFamily="49" charset="0"/>
                        </a:rPr>
                        <a:t>src </a:t>
                      </a:r>
                    </a:p>
                  </a:txBody>
                  <a:tcPr marL="96520" marR="96520"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Location of image file</a:t>
                      </a:r>
                      <a:r>
                        <a:rPr kumimoji="1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 (relative or absolute)</a:t>
                      </a:r>
                    </a:p>
                  </a:txBody>
                  <a:tcPr marL="96520" marR="96520"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itchFamily="49" charset="0"/>
                          <a:cs typeface="Consolas" pitchFamily="49" charset="0"/>
                        </a:rPr>
                        <a:t>alt</a:t>
                      </a:r>
                    </a:p>
                  </a:txBody>
                  <a:tcPr marL="96520" marR="96520"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Substitute text for display</a:t>
                      </a:r>
                      <a:r>
                        <a:rPr kumimoji="1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 (e.g. in text mode)</a:t>
                      </a:r>
                    </a:p>
                  </a:txBody>
                  <a:tcPr marL="96520" marR="96520"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itchFamily="49" charset="0"/>
                          <a:cs typeface="Consolas" pitchFamily="49" charset="0"/>
                        </a:rPr>
                        <a:t>height </a:t>
                      </a:r>
                    </a:p>
                  </a:txBody>
                  <a:tcPr marL="96520" marR="96520"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Number of pixels of the height</a:t>
                      </a:r>
                      <a:endParaRPr kumimoji="1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40000"/>
                            <a:lumOff val="6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</a:endParaRPr>
                    </a:p>
                  </a:txBody>
                  <a:tcPr marL="96520" marR="96520"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itchFamily="49" charset="0"/>
                          <a:cs typeface="Consolas" pitchFamily="49" charset="0"/>
                        </a:rPr>
                        <a:t>width </a:t>
                      </a:r>
                    </a:p>
                  </a:txBody>
                  <a:tcPr marL="96520" marR="96520"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Number of pixels of the width</a:t>
                      </a:r>
                      <a:endParaRPr kumimoji="1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40000"/>
                            <a:lumOff val="6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</a:endParaRPr>
                    </a:p>
                  </a:txBody>
                  <a:tcPr marL="96520" marR="96520"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itchFamily="49" charset="0"/>
                          <a:cs typeface="Consolas" pitchFamily="49" charset="0"/>
                        </a:rPr>
                        <a:t>border </a:t>
                      </a:r>
                    </a:p>
                  </a:txBody>
                  <a:tcPr marL="96520" marR="96520" horzOverflow="overflow">
                    <a:lnL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5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Size of border, 0 for no border</a:t>
                      </a:r>
                      <a:endParaRPr kumimoji="1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40000"/>
                            <a:lumOff val="6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</a:endParaRPr>
                    </a:p>
                  </a:txBody>
                  <a:tcPr marL="96520" marR="96520" horzOverflow="overflow">
                    <a:lnL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17533" name="Rectangle 29"/>
          <p:cNvSpPr>
            <a:spLocks noChangeArrowheads="1"/>
          </p:cNvSpPr>
          <p:nvPr/>
        </p:nvSpPr>
        <p:spPr bwMode="auto">
          <a:xfrm>
            <a:off x="609600" y="1600200"/>
            <a:ext cx="7924800" cy="46474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&lt;img src="/img/basd-logo.png"&gt;</a:t>
            </a:r>
          </a:p>
        </p:txBody>
      </p:sp>
      <p:sp>
        <p:nvSpPr>
          <p:cNvPr id="917536" name="Rectangle 32"/>
          <p:cNvSpPr>
            <a:spLocks noChangeArrowheads="1"/>
          </p:cNvSpPr>
          <p:nvPr/>
        </p:nvSpPr>
        <p:spPr bwMode="auto">
          <a:xfrm>
            <a:off x="609600" y="6012257"/>
            <a:ext cx="7924800" cy="46474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&lt;img src="./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php.png" alt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="PHP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Logo" /&gt;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7" name="Slide Number Placeholder 3"/>
          <p:cNvSpPr txBox="1">
            <a:spLocks/>
          </p:cNvSpPr>
          <p:nvPr/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8452FF4-89E3-4D1B-9927-2DBDC00E58D7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EBFFC2"/>
                </a:solidFill>
                <a:effectLst/>
                <a:uLnTx/>
                <a:uFillTx/>
                <a:latin typeface="Corbel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EBFFC2"/>
              </a:solidFill>
              <a:effectLst/>
              <a:uLnTx/>
              <a:uFillTx/>
              <a:latin typeface="Corbel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937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Image maps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There are </a:t>
            </a:r>
            <a:r>
              <a:rPr lang="en-US" altLang="en-US" dirty="0" err="1" smtClean="0"/>
              <a:t>diferrent</a:t>
            </a:r>
            <a:r>
              <a:rPr lang="en-US" altLang="en-US" dirty="0" smtClean="0"/>
              <a:t> areas that act as links in an image.</a:t>
            </a:r>
          </a:p>
          <a:p>
            <a:pPr lvl="1"/>
            <a:r>
              <a:rPr lang="en-US" altLang="en-US" dirty="0" smtClean="0"/>
              <a:t>Map element</a:t>
            </a:r>
          </a:p>
          <a:p>
            <a:pPr lvl="1"/>
            <a:r>
              <a:rPr lang="en-US" altLang="en-US" dirty="0" smtClean="0"/>
              <a:t>AREA element</a:t>
            </a:r>
          </a:p>
        </p:txBody>
      </p:sp>
    </p:spTree>
    <p:extLst>
      <p:ext uri="{BB962C8B-B14F-4D97-AF65-F5344CB8AC3E}">
        <p14:creationId xmlns:p14="http://schemas.microsoft.com/office/powerpoint/2010/main" val="313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Image maps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" y="1162050"/>
            <a:ext cx="9020175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63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Image maps</a:t>
            </a:r>
          </a:p>
        </p:txBody>
      </p:sp>
      <p:pic>
        <p:nvPicPr>
          <p:cNvPr id="389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81200"/>
            <a:ext cx="5943600" cy="413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17" name="Picture 4" descr="C:\Users\Phuong Tuyen\Desktop\ist2_5590629-hand-curs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0" y="4895850"/>
            <a:ext cx="5651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269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OBJECT element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DATA: </a:t>
            </a:r>
            <a:r>
              <a:rPr lang="en-US" altLang="en-US" dirty="0" err="1" smtClean="0"/>
              <a:t>url</a:t>
            </a:r>
            <a:r>
              <a:rPr lang="en-US" altLang="en-US" dirty="0" smtClean="0"/>
              <a:t> of the resource</a:t>
            </a:r>
          </a:p>
          <a:p>
            <a:r>
              <a:rPr lang="en-US" altLang="en-US" dirty="0" smtClean="0"/>
              <a:t>WIDTH</a:t>
            </a:r>
          </a:p>
          <a:p>
            <a:r>
              <a:rPr lang="en-US" altLang="en-US" dirty="0" smtClean="0"/>
              <a:t>HEGHT</a:t>
            </a:r>
          </a:p>
          <a:p>
            <a:r>
              <a:rPr lang="en-US" altLang="en-US" dirty="0" smtClean="0"/>
              <a:t>NAME</a:t>
            </a:r>
          </a:p>
          <a:p>
            <a:r>
              <a:rPr lang="en-US" altLang="en-US" dirty="0" smtClean="0"/>
              <a:t>TYPE: media type</a:t>
            </a:r>
          </a:p>
        </p:txBody>
      </p:sp>
    </p:spTree>
    <p:extLst>
      <p:ext uri="{BB962C8B-B14F-4D97-AF65-F5344CB8AC3E}">
        <p14:creationId xmlns:p14="http://schemas.microsoft.com/office/powerpoint/2010/main" val="43137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Audio &amp; Video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5971" y="1752600"/>
            <a:ext cx="7404653" cy="4038600"/>
          </a:xfrm>
        </p:spPr>
        <p:txBody>
          <a:bodyPr/>
          <a:lstStyle/>
          <a:p>
            <a:pPr marL="282575" indent="-2825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tabLst>
                <a:tab pos="282575" algn="l"/>
              </a:tabLst>
            </a:pPr>
            <a:r>
              <a:rPr lang="en-US" sz="2800" dirty="0">
                <a:solidFill>
                  <a:srgbClr val="FFFFFF"/>
                </a:solidFill>
              </a:rPr>
              <a:t>Media Tags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</a:pPr>
            <a:r>
              <a:rPr lang="en-US" sz="2400" dirty="0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&lt;audio&gt;</a:t>
            </a:r>
          </a:p>
          <a:p>
            <a:pPr lvl="2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</a:pPr>
            <a:r>
              <a:rPr lang="en-US" sz="2000" dirty="0">
                <a:solidFill>
                  <a:srgbClr val="FFFFFF"/>
                </a:solidFill>
              </a:rPr>
              <a:t>Attributes: </a:t>
            </a:r>
            <a:r>
              <a:rPr lang="en-US" sz="2000" noProof="1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autoplay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controls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loop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 err="1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src</a:t>
            </a:r>
            <a:endParaRPr lang="en-US" sz="2000" dirty="0">
              <a:solidFill>
                <a:srgbClr val="FFFFFF"/>
              </a:solidFill>
              <a:latin typeface="Consolas" pitchFamily="49" charset="0"/>
              <a:cs typeface="Consolas" pitchFamily="49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</a:pPr>
            <a:r>
              <a:rPr lang="en-US" sz="2400" dirty="0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&lt;video&gt;</a:t>
            </a:r>
          </a:p>
          <a:p>
            <a:pPr lvl="2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</a:pPr>
            <a:r>
              <a:rPr lang="en-US" sz="2000" dirty="0">
                <a:solidFill>
                  <a:srgbClr val="FFFFFF"/>
                </a:solidFill>
              </a:rPr>
              <a:t>Attributes: </a:t>
            </a:r>
            <a:r>
              <a:rPr lang="en-US" sz="2000" noProof="1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autoplay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controls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loop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height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width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 err="1">
                <a:solidFill>
                  <a:srgbClr val="FFFFFF"/>
                </a:solidFill>
                <a:latin typeface="Consolas" pitchFamily="49" charset="0"/>
                <a:cs typeface="Consolas" pitchFamily="49" charset="0"/>
              </a:rPr>
              <a:t>src</a:t>
            </a:r>
            <a:endParaRPr lang="en-US" sz="20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Text Placeholder 5"/>
          <p:cNvSpPr txBox="1">
            <a:spLocks/>
          </p:cNvSpPr>
          <p:nvPr/>
        </p:nvSpPr>
        <p:spPr>
          <a:xfrm>
            <a:off x="266700" y="4693384"/>
            <a:ext cx="8610600" cy="163121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000" b="1" kern="120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ea typeface="+mn-ea"/>
                <a:cs typeface="Consolas" pitchFamily="49" charset="0"/>
              </a:defRPr>
            </a:lvl1pPr>
            <a:lvl2pPr marL="6302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>
                  <a:lumMod val="60000"/>
                  <a:lumOff val="40000"/>
                </a:schemeClr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>
                  <a:lumMod val="50000"/>
                </a:schemeClr>
              </a:buClr>
              <a:buFont typeface="Wingdings 2" pitchFamily="18" charset="2"/>
              <a:buChar char=""/>
              <a:defRPr sz="28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8BD5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&lt;audio width</a:t>
            </a:r>
            <a:r>
              <a:rPr lang="en-US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="360" height="240" controls= "controls" &gt; </a:t>
            </a:r>
            <a:r>
              <a:rPr lang="en-US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</a:t>
            </a:r>
          </a:p>
          <a:p>
            <a:r>
              <a:rPr lang="en-US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&lt;</a:t>
            </a:r>
            <a:r>
              <a:rPr lang="en-US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source src</a:t>
            </a:r>
            <a:r>
              <a:rPr lang="en-US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="someSong.mp3" type="audio/mp3"&gt; </a:t>
            </a:r>
            <a:endParaRPr lang="en-US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r>
              <a:rPr lang="en-US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&lt;/source&gt;</a:t>
            </a:r>
          </a:p>
          <a:p>
            <a:r>
              <a:rPr lang="en-US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Audio </a:t>
            </a:r>
            <a:r>
              <a:rPr lang="en-US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tag is not supported</a:t>
            </a:r>
          </a:p>
          <a:p>
            <a:r>
              <a:rPr lang="en-US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&lt;/audio&gt;</a:t>
            </a:r>
            <a:endParaRPr lang="nl-NL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70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Embed Tag – New Syntax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2575" indent="-2825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tabLst>
                <a:tab pos="282575" algn="l"/>
              </a:tabLst>
            </a:pPr>
            <a:r>
              <a:rPr lang="en-GB" sz="3200" dirty="0">
                <a:latin typeface="Consolas" pitchFamily="49" charset="0"/>
                <a:cs typeface="Consolas" pitchFamily="49" charset="0"/>
              </a:rPr>
              <a:t>&lt;embed&gt;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</a:pPr>
            <a:r>
              <a:rPr lang="en-GB" sz="2800" dirty="0">
                <a:solidFill>
                  <a:srgbClr val="EBFFD2"/>
                </a:solidFill>
                <a:cs typeface="Consolas" pitchFamily="49" charset="0"/>
              </a:rPr>
              <a:t>Defines embedded </a:t>
            </a:r>
            <a:r>
              <a:rPr lang="en-GB" sz="2800" dirty="0" smtClean="0">
                <a:solidFill>
                  <a:srgbClr val="EBFFD2"/>
                </a:solidFill>
                <a:cs typeface="Consolas" pitchFamily="49" charset="0"/>
              </a:rPr>
              <a:t>content, such </a:t>
            </a:r>
            <a:r>
              <a:rPr lang="en-GB" sz="2800" dirty="0">
                <a:solidFill>
                  <a:srgbClr val="EBFFD2"/>
                </a:solidFill>
                <a:cs typeface="Consolas" pitchFamily="49" charset="0"/>
              </a:rPr>
              <a:t>as a plug-in</a:t>
            </a:r>
          </a:p>
          <a:p>
            <a:pPr marL="282575" indent="-28257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tabLst>
                <a:tab pos="282575" algn="l"/>
              </a:tabLst>
            </a:pPr>
            <a:r>
              <a:rPr lang="en-GB" sz="3200" dirty="0"/>
              <a:t>Attributes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</a:pPr>
            <a:r>
              <a:rPr lang="en-US" sz="2800" noProof="1">
                <a:solidFill>
                  <a:srgbClr val="EBFFD2"/>
                </a:solidFill>
                <a:latin typeface="Consolas" pitchFamily="49" charset="0"/>
                <a:cs typeface="Consolas" pitchFamily="49" charset="0"/>
              </a:rPr>
              <a:t>src="url"</a:t>
            </a:r>
            <a:r>
              <a:rPr lang="en-US" sz="2800" noProof="1">
                <a:solidFill>
                  <a:srgbClr val="EBFFD2"/>
                </a:solidFill>
                <a:cs typeface="Consolas" pitchFamily="49" charset="0"/>
              </a:rPr>
              <a:t>, </a:t>
            </a:r>
            <a:r>
              <a:rPr lang="en-US" sz="2800" noProof="1">
                <a:solidFill>
                  <a:srgbClr val="EBFFD2"/>
                </a:solidFill>
                <a:latin typeface="Consolas" pitchFamily="49" charset="0"/>
                <a:cs typeface="Consolas" pitchFamily="49" charset="0"/>
              </a:rPr>
              <a:t>type="type"</a:t>
            </a:r>
          </a:p>
          <a:p>
            <a:endParaRPr lang="en-GB" dirty="0"/>
          </a:p>
        </p:txBody>
      </p:sp>
      <p:sp>
        <p:nvSpPr>
          <p:cNvPr id="4" name="Text Placeholder 5"/>
          <p:cNvSpPr txBox="1">
            <a:spLocks/>
          </p:cNvSpPr>
          <p:nvPr/>
        </p:nvSpPr>
        <p:spPr>
          <a:xfrm>
            <a:off x="457200" y="4800600"/>
            <a:ext cx="7984200" cy="52322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000" b="1" kern="120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ea typeface="+mn-ea"/>
                <a:cs typeface="Consolas" pitchFamily="49" charset="0"/>
              </a:defRPr>
            </a:lvl1pPr>
            <a:lvl2pPr marL="6302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>
                  <a:lumMod val="60000"/>
                  <a:lumOff val="40000"/>
                </a:schemeClr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>
                  <a:lumMod val="50000"/>
                </a:schemeClr>
              </a:buClr>
              <a:buFont typeface="Wingdings 2" pitchFamily="18" charset="2"/>
              <a:buChar char=""/>
              <a:defRPr sz="28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8BD5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>
                <a:solidFill>
                  <a:srgbClr val="FAF8BE"/>
                </a:solidFill>
              </a:rPr>
              <a:t>&lt;</a:t>
            </a:r>
            <a:r>
              <a:rPr lang="en-US" sz="2800" dirty="0">
                <a:solidFill>
                  <a:srgbClr val="FAF8BE"/>
                </a:solidFill>
              </a:rPr>
              <a:t>embed src="helloworld.swf" /&gt;</a:t>
            </a:r>
            <a:endParaRPr lang="nl-NL" sz="2800" dirty="0">
              <a:solidFill>
                <a:srgbClr val="FAF8B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81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9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Miscellaneous Tags</a:t>
            </a:r>
          </a:p>
        </p:txBody>
      </p:sp>
      <p:sp>
        <p:nvSpPr>
          <p:cNvPr id="919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&lt;hr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cs typeface="Consolas" pitchFamily="49" charset="0"/>
              </a:rPr>
              <a:t>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/&gt;</a:t>
            </a:r>
            <a:r>
              <a:rPr lang="en-US" dirty="0" smtClean="0"/>
              <a:t>: Draws a horizontal rule (line):</a:t>
            </a:r>
          </a:p>
          <a:p>
            <a:pPr>
              <a:defRPr/>
            </a:pPr>
            <a:endParaRPr lang="en-US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&lt;center&gt;&lt;/center&gt;</a:t>
            </a:r>
            <a:r>
              <a:rPr lang="en-US" dirty="0" smtClean="0"/>
              <a:t>: Deprecated!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&lt;font&gt;&lt;/font&gt;</a:t>
            </a:r>
            <a:r>
              <a:rPr lang="en-US" dirty="0" smtClean="0"/>
              <a:t>: Deprecated!</a:t>
            </a:r>
          </a:p>
          <a:p>
            <a:pPr lvl="1">
              <a:defRPr/>
            </a:pPr>
            <a:endParaRPr lang="en-US" dirty="0" smtClean="0"/>
          </a:p>
          <a:p>
            <a:pPr lvl="1">
              <a:defRPr/>
            </a:pPr>
            <a:endParaRPr lang="en-US" dirty="0" smtClean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919557" name="Rectangle 5"/>
          <p:cNvSpPr>
            <a:spLocks noChangeArrowheads="1"/>
          </p:cNvSpPr>
          <p:nvPr/>
        </p:nvSpPr>
        <p:spPr bwMode="auto">
          <a:xfrm>
            <a:off x="609600" y="1821257"/>
            <a:ext cx="7853364" cy="46474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&lt;hr size="5" width="70%" /&gt;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919558" name="Rectangle 6"/>
          <p:cNvSpPr>
            <a:spLocks noChangeArrowheads="1"/>
          </p:cNvSpPr>
          <p:nvPr/>
        </p:nvSpPr>
        <p:spPr bwMode="auto">
          <a:xfrm>
            <a:off x="609600" y="3048000"/>
            <a:ext cx="7853364" cy="46474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&lt;center&gt;Hello World!&lt;/center&gt;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919560" name="Rectangle 8"/>
          <p:cNvSpPr>
            <a:spLocks noChangeArrowheads="1"/>
          </p:cNvSpPr>
          <p:nvPr/>
        </p:nvSpPr>
        <p:spPr bwMode="auto">
          <a:xfrm>
            <a:off x="609600" y="4343400"/>
            <a:ext cx="7853364" cy="83715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&lt;font size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="3" color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="blue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"&gt;Font3&lt;/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 size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="+4"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color="blue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"&gt;Font+4&lt;/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Miscellaneous Tags – Example</a:t>
            </a:r>
            <a:endParaRPr lang="bg-BG" dirty="0" smtClean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  <p:sp>
        <p:nvSpPr>
          <p:cNvPr id="963588" name="Rectangle 4"/>
          <p:cNvSpPr>
            <a:spLocks noChangeArrowheads="1"/>
          </p:cNvSpPr>
          <p:nvPr/>
        </p:nvSpPr>
        <p:spPr bwMode="auto">
          <a:xfrm>
            <a:off x="608013" y="2019437"/>
            <a:ext cx="7926388" cy="429117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&lt;title&gt;Miscellaneous Tags Example&lt;/title&gt;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&lt;/head&gt;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&lt;hr size="5" width="70%" /&gt;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&lt;center&gt;Hello World!&lt;/center&gt;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&lt;font size="3" color="blue"&gt;Font3&lt;/font&gt;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&lt;font size="+4" color="blue"&gt;Font+4&lt;/font&gt;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pic>
        <p:nvPicPr>
          <p:cNvPr id="60420" name="Picture 5" descr="mis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143000"/>
            <a:ext cx="3569029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580911" y="1447800"/>
            <a:ext cx="5391378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8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misc.html</a:t>
            </a:r>
            <a:endParaRPr lang="en-US" sz="28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3492500" y="4937125"/>
            <a:ext cx="2016899" cy="120032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 eaLnBrk="1" hangingPunct="1">
              <a:lnSpc>
                <a:spcPct val="100000"/>
              </a:lnSpc>
              <a:buFontTx/>
              <a:buAutoNum type="alphaL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Apple</a:t>
            </a:r>
          </a:p>
          <a:p>
            <a:pPr marL="457200" indent="-457200" eaLnBrk="1" hangingPunct="1">
              <a:lnSpc>
                <a:spcPct val="100000"/>
              </a:lnSpc>
              <a:buFontTx/>
              <a:buAutoNum type="alphaL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Orange</a:t>
            </a:r>
          </a:p>
          <a:p>
            <a:pPr marL="457200" indent="-457200" eaLnBrk="1" hangingPunct="1">
              <a:lnSpc>
                <a:spcPct val="100000"/>
              </a:lnSpc>
              <a:buFontTx/>
              <a:buAutoNum type="alphaL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Grapefruit</a:t>
            </a:r>
          </a:p>
        </p:txBody>
      </p:sp>
      <p:sp>
        <p:nvSpPr>
          <p:cNvPr id="921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Ordered Lists: </a:t>
            </a:r>
            <a:r>
              <a:rPr lang="en-US" noProof="1" smtClean="0"/>
              <a:t>&lt;ol&gt;</a:t>
            </a:r>
            <a:r>
              <a:rPr lang="en-US" dirty="0" smtClean="0"/>
              <a:t> Tag</a:t>
            </a:r>
          </a:p>
        </p:txBody>
      </p:sp>
      <p:sp>
        <p:nvSpPr>
          <p:cNvPr id="92160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14400"/>
            <a:ext cx="8686800" cy="5715000"/>
          </a:xfrm>
        </p:spPr>
        <p:txBody>
          <a:bodyPr/>
          <a:lstStyle/>
          <a:p>
            <a:pPr>
              <a:defRPr/>
            </a:pPr>
            <a:r>
              <a:rPr lang="en-US" sz="3000" dirty="0" smtClean="0"/>
              <a:t>Create an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  <a:r>
              <a:rPr lang="en-US" sz="3000" dirty="0" smtClean="0"/>
              <a:t>rdered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</a:t>
            </a:r>
            <a:r>
              <a:rPr lang="en-US" sz="3000" dirty="0" smtClean="0"/>
              <a:t>ist using </a:t>
            </a:r>
            <a:r>
              <a:rPr lang="en-US" sz="30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&lt;ol&gt;&lt;/ol&gt;</a:t>
            </a:r>
            <a:r>
              <a:rPr lang="en-US" sz="3000" dirty="0" smtClean="0"/>
              <a:t>:</a:t>
            </a:r>
            <a:endParaRPr lang="en-US" sz="3000" noProof="1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  <a:cs typeface="Consolas" pitchFamily="49" charset="0"/>
            </a:endParaRPr>
          </a:p>
          <a:p>
            <a:pPr>
              <a:defRPr/>
            </a:pPr>
            <a:endParaRPr lang="en-US" sz="3000" noProof="1" smtClean="0">
              <a:latin typeface="Courier New" pitchFamily="49" charset="0"/>
            </a:endParaRPr>
          </a:p>
          <a:p>
            <a:pPr>
              <a:defRPr/>
            </a:pPr>
            <a:endParaRPr lang="en-US" sz="3000" dirty="0" smtClean="0">
              <a:latin typeface="Courier New" pitchFamily="49" charset="0"/>
            </a:endParaRPr>
          </a:p>
          <a:p>
            <a:pPr>
              <a:defRPr/>
            </a:pPr>
            <a:endParaRPr lang="en-US" sz="3000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defRPr/>
            </a:pPr>
            <a:r>
              <a:rPr lang="en-US" sz="3000" dirty="0" smtClean="0"/>
              <a:t>Attribute values for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type</a:t>
            </a:r>
            <a:r>
              <a:rPr lang="en-US" sz="3000" dirty="0" smtClean="0"/>
              <a:t> are </a:t>
            </a:r>
            <a:r>
              <a:rPr lang="en-US" sz="30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1</a:t>
            </a:r>
            <a:r>
              <a:rPr lang="en-US" sz="3000" dirty="0" smtClean="0"/>
              <a:t>, </a:t>
            </a:r>
            <a:r>
              <a:rPr lang="en-US" sz="30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A</a:t>
            </a:r>
            <a:r>
              <a:rPr lang="en-US" sz="3000" dirty="0" smtClean="0"/>
              <a:t>, </a:t>
            </a:r>
            <a:r>
              <a:rPr lang="en-US" sz="30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a</a:t>
            </a:r>
            <a:r>
              <a:rPr lang="en-US" sz="3000" dirty="0" smtClean="0"/>
              <a:t>, </a:t>
            </a:r>
            <a:r>
              <a:rPr lang="en-US" sz="30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</a:t>
            </a:r>
            <a:r>
              <a:rPr lang="en-US" sz="3000" dirty="0" smtClean="0"/>
              <a:t>, or </a:t>
            </a:r>
            <a:r>
              <a:rPr lang="en-US" sz="30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</a:t>
            </a: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457200" y="4041775"/>
            <a:ext cx="2016899" cy="120032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 eaLnBrk="1" hangingPunct="1">
              <a:lnSpc>
                <a:spcPct val="100000"/>
              </a:lnSpc>
              <a:buFontTx/>
              <a:buAutoNum type="arabi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Apple</a:t>
            </a:r>
          </a:p>
          <a:p>
            <a:pPr marL="457200" indent="-457200" eaLnBrk="1" hangingPunct="1">
              <a:lnSpc>
                <a:spcPct val="100000"/>
              </a:lnSpc>
              <a:buFontTx/>
              <a:buAutoNum type="arabi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Orange</a:t>
            </a:r>
          </a:p>
          <a:p>
            <a:pPr marL="457200" indent="-457200" eaLnBrk="1" hangingPunct="1">
              <a:lnSpc>
                <a:spcPct val="100000"/>
              </a:lnSpc>
              <a:buFontTx/>
              <a:buAutoNum type="arabi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Grapefruit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1479550" y="5370513"/>
            <a:ext cx="2016899" cy="120032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 eaLnBrk="1" hangingPunct="1">
              <a:lnSpc>
                <a:spcPct val="100000"/>
              </a:lnSpc>
              <a:buFontTx/>
              <a:buAutoNum type="alphaU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Apple</a:t>
            </a:r>
          </a:p>
          <a:p>
            <a:pPr marL="457200" indent="-457200" eaLnBrk="1" hangingPunct="1">
              <a:lnSpc>
                <a:spcPct val="100000"/>
              </a:lnSpc>
              <a:buFontTx/>
              <a:buAutoNum type="alphaUcPeriod"/>
            </a:pPr>
            <a:r>
              <a:rPr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Orange</a:t>
            </a:r>
          </a:p>
          <a:p>
            <a:pPr marL="457200" indent="-457200" eaLnBrk="1" hangingPunct="1">
              <a:lnSpc>
                <a:spcPct val="100000"/>
              </a:lnSpc>
              <a:buFontTx/>
              <a:buAutoNum type="alphaU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Grapefruit</a:t>
            </a: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5601613" y="5297488"/>
            <a:ext cx="2170787" cy="120032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609600" indent="-609600" eaLnBrk="1" hangingPunct="1">
              <a:lnSpc>
                <a:spcPct val="100000"/>
              </a:lnSpc>
              <a:buFontTx/>
              <a:buAutoNum type="romanU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Apple</a:t>
            </a:r>
          </a:p>
          <a:p>
            <a:pPr marL="609600" indent="-609600" eaLnBrk="1" hangingPunct="1">
              <a:lnSpc>
                <a:spcPct val="100000"/>
              </a:lnSpc>
              <a:buFontTx/>
              <a:buAutoNum type="romanU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Orange</a:t>
            </a:r>
          </a:p>
          <a:p>
            <a:pPr marL="609600" indent="-609600" eaLnBrk="1" hangingPunct="1">
              <a:lnSpc>
                <a:spcPct val="100000"/>
              </a:lnSpc>
              <a:buFontTx/>
              <a:buAutoNum type="romanU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Grapefruit</a:t>
            </a: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6885548" y="4114800"/>
            <a:ext cx="2055371" cy="120032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95300" indent="-495300" eaLnBrk="1" hangingPunct="1">
              <a:lnSpc>
                <a:spcPct val="100000"/>
              </a:lnSpc>
              <a:buFontTx/>
              <a:buAutoNum type="romanL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Apple</a:t>
            </a:r>
          </a:p>
          <a:p>
            <a:pPr marL="495300" indent="-495300" eaLnBrk="1" hangingPunct="1">
              <a:lnSpc>
                <a:spcPct val="100000"/>
              </a:lnSpc>
              <a:buFontTx/>
              <a:buAutoNum type="romanL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Orange</a:t>
            </a:r>
          </a:p>
          <a:p>
            <a:pPr marL="495300" indent="-495300" eaLnBrk="1" hangingPunct="1">
              <a:lnSpc>
                <a:spcPct val="100000"/>
              </a:lnSpc>
              <a:buFontTx/>
              <a:buAutoNum type="romanLcPeriod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Grapefruit</a:t>
            </a:r>
          </a:p>
        </p:txBody>
      </p:sp>
      <p:sp>
        <p:nvSpPr>
          <p:cNvPr id="921609" name="Line 9"/>
          <p:cNvSpPr>
            <a:spLocks noChangeShapeType="1"/>
          </p:cNvSpPr>
          <p:nvPr/>
        </p:nvSpPr>
        <p:spPr bwMode="auto">
          <a:xfrm flipH="1">
            <a:off x="914399" y="3859619"/>
            <a:ext cx="4465673" cy="1020725"/>
          </a:xfrm>
          <a:prstGeom prst="lin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stealth" w="lg" len="lg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10" name="Oval 10"/>
          <p:cNvSpPr>
            <a:spLocks noChangeArrowheads="1"/>
          </p:cNvSpPr>
          <p:nvPr/>
        </p:nvSpPr>
        <p:spPr bwMode="auto">
          <a:xfrm>
            <a:off x="347332" y="4000500"/>
            <a:ext cx="539750" cy="1333500"/>
          </a:xfrm>
          <a:prstGeom prst="ellips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11" name="Line 11"/>
          <p:cNvSpPr>
            <a:spLocks noChangeShapeType="1"/>
          </p:cNvSpPr>
          <p:nvPr/>
        </p:nvSpPr>
        <p:spPr bwMode="auto">
          <a:xfrm flipH="1">
            <a:off x="1889089" y="3886200"/>
            <a:ext cx="3902109" cy="1519813"/>
          </a:xfrm>
          <a:prstGeom prst="lin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stealth" w="lg" len="lg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12" name="Oval 12"/>
          <p:cNvSpPr>
            <a:spLocks noChangeArrowheads="1"/>
          </p:cNvSpPr>
          <p:nvPr/>
        </p:nvSpPr>
        <p:spPr bwMode="auto">
          <a:xfrm>
            <a:off x="1408653" y="5294313"/>
            <a:ext cx="560823" cy="1371600"/>
          </a:xfrm>
          <a:prstGeom prst="ellips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13" name="Line 13"/>
          <p:cNvSpPr>
            <a:spLocks noChangeShapeType="1"/>
          </p:cNvSpPr>
          <p:nvPr/>
        </p:nvSpPr>
        <p:spPr bwMode="auto">
          <a:xfrm flipH="1">
            <a:off x="3868613" y="3859619"/>
            <a:ext cx="2351433" cy="1184654"/>
          </a:xfrm>
          <a:prstGeom prst="lin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stealth" w="lg" len="lg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14" name="Oval 14"/>
          <p:cNvSpPr>
            <a:spLocks noChangeArrowheads="1"/>
          </p:cNvSpPr>
          <p:nvPr/>
        </p:nvSpPr>
        <p:spPr bwMode="auto">
          <a:xfrm>
            <a:off x="3394598" y="4941906"/>
            <a:ext cx="577850" cy="1276350"/>
          </a:xfrm>
          <a:prstGeom prst="ellips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15" name="Line 15"/>
          <p:cNvSpPr>
            <a:spLocks noChangeShapeType="1"/>
          </p:cNvSpPr>
          <p:nvPr/>
        </p:nvSpPr>
        <p:spPr bwMode="auto">
          <a:xfrm flipH="1">
            <a:off x="5908431" y="3886200"/>
            <a:ext cx="797168" cy="1348991"/>
          </a:xfrm>
          <a:prstGeom prst="lin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stealth" w="lg" len="lg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16" name="Oval 16"/>
          <p:cNvSpPr>
            <a:spLocks noChangeArrowheads="1"/>
          </p:cNvSpPr>
          <p:nvPr/>
        </p:nvSpPr>
        <p:spPr bwMode="auto">
          <a:xfrm>
            <a:off x="5506496" y="5221288"/>
            <a:ext cx="639763" cy="1371600"/>
          </a:xfrm>
          <a:prstGeom prst="ellips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17" name="Line 17"/>
          <p:cNvSpPr>
            <a:spLocks noChangeShapeType="1"/>
          </p:cNvSpPr>
          <p:nvPr/>
        </p:nvSpPr>
        <p:spPr bwMode="auto">
          <a:xfrm flipH="1">
            <a:off x="7219507" y="3912781"/>
            <a:ext cx="244548" cy="223284"/>
          </a:xfrm>
          <a:prstGeom prst="lin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stealth" w="lg" len="lg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18" name="Oval 18"/>
          <p:cNvSpPr>
            <a:spLocks noChangeArrowheads="1"/>
          </p:cNvSpPr>
          <p:nvPr/>
        </p:nvSpPr>
        <p:spPr bwMode="auto">
          <a:xfrm>
            <a:off x="6781800" y="4122738"/>
            <a:ext cx="612776" cy="1260474"/>
          </a:xfrm>
          <a:prstGeom prst="ellips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20" name="Rectangle 20"/>
          <p:cNvSpPr>
            <a:spLocks noChangeArrowheads="1"/>
          </p:cNvSpPr>
          <p:nvPr/>
        </p:nvSpPr>
        <p:spPr bwMode="auto">
          <a:xfrm>
            <a:off x="538163" y="1586354"/>
            <a:ext cx="8066087" cy="176644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&lt;ol type="1"&gt;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&lt;li&gt;Apple&lt;/li&gt;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&lt;li&gt;Orange&lt;/li&gt;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Grapefruit</a:t>
            </a: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&lt;/li&gt;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&lt;/ol&gt;</a:t>
            </a:r>
            <a:endParaRPr lang="it-IT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900" dirty="0" smtClean="0"/>
              <a:t>Unordered Lists: </a:t>
            </a:r>
            <a:r>
              <a:rPr lang="en-US" sz="3900" noProof="1" smtClean="0"/>
              <a:t>&lt;</a:t>
            </a:r>
            <a:r>
              <a:rPr lang="en-US" sz="3900" dirty="0" smtClean="0"/>
              <a:t>u</a:t>
            </a:r>
            <a:r>
              <a:rPr lang="en-US" sz="3900" noProof="1" smtClean="0"/>
              <a:t>l&gt;</a:t>
            </a:r>
            <a:r>
              <a:rPr lang="en-US" sz="3900" dirty="0" smtClean="0"/>
              <a:t> Tag</a:t>
            </a:r>
          </a:p>
        </p:txBody>
      </p:sp>
      <p:sp>
        <p:nvSpPr>
          <p:cNvPr id="92365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14400"/>
            <a:ext cx="8686800" cy="5791200"/>
          </a:xfrm>
        </p:spPr>
        <p:txBody>
          <a:bodyPr/>
          <a:lstStyle/>
          <a:p>
            <a:pPr>
              <a:lnSpc>
                <a:spcPts val="3600"/>
              </a:lnSpc>
              <a:defRPr/>
            </a:pPr>
            <a:r>
              <a:rPr lang="en-US" dirty="0" smtClean="0"/>
              <a:t>Create an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</a:t>
            </a:r>
            <a:r>
              <a:rPr lang="en-US" dirty="0" smtClean="0"/>
              <a:t>nordered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</a:t>
            </a:r>
            <a:r>
              <a:rPr lang="en-US" dirty="0" smtClean="0"/>
              <a:t>ist using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&lt;ul&gt;&lt;/ul&gt;</a:t>
            </a:r>
            <a:r>
              <a:rPr lang="en-US" dirty="0" smtClean="0"/>
              <a:t>:</a:t>
            </a:r>
            <a:endParaRPr lang="en-US" noProof="1" smtClean="0">
              <a:latin typeface="Courier New" pitchFamily="49" charset="0"/>
            </a:endParaRPr>
          </a:p>
          <a:p>
            <a:pPr>
              <a:lnSpc>
                <a:spcPts val="3600"/>
              </a:lnSpc>
              <a:defRPr/>
            </a:pPr>
            <a:endParaRPr lang="en-US" b="0" noProof="1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lnSpc>
                <a:spcPts val="3600"/>
              </a:lnSpc>
              <a:defRPr/>
            </a:pPr>
            <a:endParaRPr lang="en-US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lnSpc>
                <a:spcPts val="3600"/>
              </a:lnSpc>
              <a:defRPr/>
            </a:pPr>
            <a:endParaRPr lang="en-US" dirty="0" smtClean="0"/>
          </a:p>
          <a:p>
            <a:pPr>
              <a:lnSpc>
                <a:spcPts val="3600"/>
              </a:lnSpc>
              <a:defRPr/>
            </a:pPr>
            <a:r>
              <a:rPr lang="en-US" dirty="0" smtClean="0"/>
              <a:t>Attribute values for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type</a:t>
            </a:r>
            <a:r>
              <a:rPr lang="en-US" dirty="0" smtClean="0"/>
              <a:t> are:</a:t>
            </a:r>
          </a:p>
          <a:p>
            <a:pPr lvl="1">
              <a:lnSpc>
                <a:spcPts val="36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disc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circle</a:t>
            </a:r>
            <a:r>
              <a:rPr lang="en-US" sz="2800" dirty="0" smtClean="0"/>
              <a:t> or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square</a:t>
            </a: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  <p:sp>
        <p:nvSpPr>
          <p:cNvPr id="923652" name="Line 4"/>
          <p:cNvSpPr>
            <a:spLocks noChangeShapeType="1"/>
          </p:cNvSpPr>
          <p:nvPr/>
        </p:nvSpPr>
        <p:spPr bwMode="auto">
          <a:xfrm flipH="1">
            <a:off x="782096" y="4419600"/>
            <a:ext cx="381000" cy="457200"/>
          </a:xfrm>
          <a:prstGeom prst="lin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 type="none" w="lg" len="sm"/>
            <a:tailEnd type="stealth" w="lg" len="lg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3653" name="Line 5"/>
          <p:cNvSpPr>
            <a:spLocks noChangeShapeType="1"/>
          </p:cNvSpPr>
          <p:nvPr/>
        </p:nvSpPr>
        <p:spPr bwMode="auto">
          <a:xfrm>
            <a:off x="4571207" y="4419600"/>
            <a:ext cx="1657097" cy="619648"/>
          </a:xfrm>
          <a:prstGeom prst="lin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 type="none" w="lg" len="sm"/>
            <a:tailEnd type="stealth" w="lg" len="lg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3654" name="Line 6"/>
          <p:cNvSpPr>
            <a:spLocks noChangeShapeType="1"/>
          </p:cNvSpPr>
          <p:nvPr/>
        </p:nvSpPr>
        <p:spPr bwMode="auto">
          <a:xfrm>
            <a:off x="2667000" y="4419600"/>
            <a:ext cx="818104" cy="685800"/>
          </a:xfrm>
          <a:prstGeom prst="lin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 type="none" w="lg" len="sm"/>
            <a:tailEnd type="stealth" w="lg" len="lg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563544" y="4876800"/>
            <a:ext cx="1676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 Apple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 Orange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 Pear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3485104" y="4876800"/>
            <a:ext cx="1905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Char char="o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 Apple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Char char="o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 Orange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Char char="o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 Pear</a:t>
            </a: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6227763" y="4945063"/>
            <a:ext cx="1905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 Apple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 Orange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kumimoji="0"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rPr>
              <a:t>  Pear</a:t>
            </a:r>
          </a:p>
        </p:txBody>
      </p:sp>
      <p:sp>
        <p:nvSpPr>
          <p:cNvPr id="923658" name="Oval 10"/>
          <p:cNvSpPr>
            <a:spLocks noChangeArrowheads="1"/>
          </p:cNvSpPr>
          <p:nvPr/>
        </p:nvSpPr>
        <p:spPr bwMode="auto">
          <a:xfrm>
            <a:off x="533400" y="4868863"/>
            <a:ext cx="358776" cy="1655762"/>
          </a:xfrm>
          <a:prstGeom prst="ellips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3659" name="Oval 11"/>
          <p:cNvSpPr>
            <a:spLocks noChangeArrowheads="1"/>
          </p:cNvSpPr>
          <p:nvPr/>
        </p:nvSpPr>
        <p:spPr bwMode="auto">
          <a:xfrm>
            <a:off x="6172200" y="4868863"/>
            <a:ext cx="447676" cy="1676400"/>
          </a:xfrm>
          <a:prstGeom prst="ellips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3660" name="Oval 12"/>
          <p:cNvSpPr>
            <a:spLocks noChangeArrowheads="1"/>
          </p:cNvSpPr>
          <p:nvPr/>
        </p:nvSpPr>
        <p:spPr bwMode="auto">
          <a:xfrm>
            <a:off x="3449096" y="4884233"/>
            <a:ext cx="431800" cy="1600200"/>
          </a:xfrm>
          <a:prstGeom prst="ellipse">
            <a:avLst/>
          </a:prstGeom>
          <a:noFill/>
          <a:ln w="38100">
            <a:solidFill>
              <a:schemeClr val="accent5">
                <a:lumMod val="20000"/>
                <a:lumOff val="8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3662" name="Rectangle 14"/>
          <p:cNvSpPr>
            <a:spLocks noChangeArrowheads="1"/>
          </p:cNvSpPr>
          <p:nvPr/>
        </p:nvSpPr>
        <p:spPr bwMode="auto">
          <a:xfrm>
            <a:off x="608013" y="1524000"/>
            <a:ext cx="7926388" cy="178510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&lt;ul type="disk"&gt;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&lt;li&gt;Apple&lt;/li&gt;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&lt;li&gt;Orange&lt;/li&gt;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Grapefruit</a:t>
            </a: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&lt;/li&gt;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&lt;/ul&gt;</a:t>
            </a:r>
            <a:endParaRPr lang="it-IT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Definition lists: &lt;dl&gt; tag</a:t>
            </a:r>
            <a:endParaRPr lang="bg-BG" smtClean="0"/>
          </a:p>
        </p:txBody>
      </p:sp>
      <p:sp>
        <p:nvSpPr>
          <p:cNvPr id="1061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Create definition lists using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&lt;dl&gt;</a:t>
            </a:r>
          </a:p>
          <a:p>
            <a:pPr lvl="1">
              <a:defRPr/>
            </a:pPr>
            <a:r>
              <a:rPr lang="en-US" dirty="0" smtClean="0"/>
              <a:t>Pairs of text and associated definition; text is in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&lt;dt&gt;</a:t>
            </a:r>
            <a:r>
              <a:rPr lang="en-US" dirty="0" smtClean="0"/>
              <a:t> tag, definition in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&lt;dd&gt;</a:t>
            </a:r>
            <a:r>
              <a:rPr lang="en-US" dirty="0" smtClean="0"/>
              <a:t> tag</a:t>
            </a:r>
          </a:p>
          <a:p>
            <a:pPr lvl="1">
              <a:defRPr/>
            </a:pPr>
            <a:endParaRPr lang="en-US" dirty="0" smtClean="0"/>
          </a:p>
          <a:p>
            <a:pPr lvl="1">
              <a:defRPr/>
            </a:pPr>
            <a:endParaRPr lang="en-US" dirty="0" smtClean="0"/>
          </a:p>
          <a:p>
            <a:pPr lvl="1">
              <a:defRPr/>
            </a:pPr>
            <a:endParaRPr lang="en-US" dirty="0" smtClean="0"/>
          </a:p>
          <a:p>
            <a:pPr lvl="1">
              <a:defRPr/>
            </a:pPr>
            <a:endParaRPr lang="en-US" dirty="0" smtClean="0"/>
          </a:p>
          <a:p>
            <a:pPr lvl="1">
              <a:defRPr/>
            </a:pPr>
            <a:r>
              <a:rPr lang="en-US" dirty="0" smtClean="0"/>
              <a:t>Renders without bullets</a:t>
            </a:r>
          </a:p>
          <a:p>
            <a:pPr lvl="1">
              <a:defRPr/>
            </a:pPr>
            <a:r>
              <a:rPr lang="en-US" dirty="0" smtClean="0"/>
              <a:t>Definition is indented</a:t>
            </a:r>
            <a:endParaRPr lang="bg-BG" dirty="0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  <p:sp>
        <p:nvSpPr>
          <p:cNvPr id="1061892" name="Rectangle 4"/>
          <p:cNvSpPr>
            <a:spLocks noChangeArrowheads="1"/>
          </p:cNvSpPr>
          <p:nvPr/>
        </p:nvSpPr>
        <p:spPr bwMode="auto">
          <a:xfrm>
            <a:off x="755650" y="2895600"/>
            <a:ext cx="7704138" cy="230620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&lt;dl&gt;</a:t>
            </a:r>
          </a:p>
          <a:p>
            <a:pPr lvl="1"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&lt;dt&gt;HTML&lt;/dt&gt;</a:t>
            </a:r>
          </a:p>
          <a:p>
            <a:pPr lvl="1"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&lt;dd&gt;A markup language …&lt;/dd&gt;</a:t>
            </a:r>
          </a:p>
          <a:p>
            <a:pPr lvl="1"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&lt;dt&gt;CSS&lt;/dt&gt;</a:t>
            </a:r>
          </a:p>
          <a:p>
            <a:pPr lvl="1"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&lt;dd&gt;Language used to …&lt;/dd&gt;</a:t>
            </a:r>
          </a:p>
          <a:p>
            <a:pPr eaLnBrk="0" hangingPunct="0">
              <a:lnSpc>
                <a:spcPct val="11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&lt;/dl&gt;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4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Lists – Example</a:t>
            </a:r>
            <a:endParaRPr lang="bg-BG" dirty="0" smtClean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  <p:sp>
        <p:nvSpPr>
          <p:cNvPr id="964612" name="Rectangle 4"/>
          <p:cNvSpPr>
            <a:spLocks noChangeArrowheads="1"/>
          </p:cNvSpPr>
          <p:nvPr/>
        </p:nvSpPr>
        <p:spPr bwMode="auto">
          <a:xfrm>
            <a:off x="538163" y="990600"/>
            <a:ext cx="8066087" cy="501675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&lt;ol type="1"&gt;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&lt;li&gt;Apple&lt;/li&gt;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&lt;li&gt;Orange&lt;/li&gt;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&lt;li&gt;Grapefruit&lt;/li&gt;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&lt;/ol&gt;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it-IT" sz="20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&lt;ul type="disc"&gt;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&lt;li&gt;Apple&lt;/li&gt;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&lt;li&gt;Orange&lt;/li&gt;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&lt;li&gt;Grapefruit&lt;/li&gt;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&lt;/ul&gt;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it-IT" sz="20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&lt;dl&gt;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&lt;dt&gt;HTML&lt;/dt&gt;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&lt;dd&gt;A markup lang…&lt;/dd&gt;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it-IT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&lt;/dl&gt;</a:t>
            </a:r>
          </a:p>
        </p:txBody>
      </p:sp>
      <p:sp>
        <p:nvSpPr>
          <p:cNvPr id="6" name="Rectangle 5"/>
          <p:cNvSpPr/>
          <p:nvPr/>
        </p:nvSpPr>
        <p:spPr>
          <a:xfrm>
            <a:off x="6324600" y="971413"/>
            <a:ext cx="2238489" cy="552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8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lists.html</a:t>
            </a:r>
            <a:endParaRPr lang="en-US" sz="28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1600200"/>
            <a:ext cx="3333750" cy="4791075"/>
          </a:xfrm>
          <a:prstGeom prst="roundRect">
            <a:avLst>
              <a:gd name="adj" fmla="val 142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69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 anchorCtr="0">
            <a:noAutofit/>
          </a:bodyPr>
          <a:lstStyle/>
          <a:p>
            <a:pPr eaLnBrk="0" hangingPunct="0">
              <a:lnSpc>
                <a:spcPts val="4000"/>
              </a:lnSpc>
              <a:defRPr/>
            </a:pP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rPr>
              <a:t>HTML Special Characters</a:t>
            </a:r>
          </a:p>
        </p:txBody>
      </p:sp>
      <p:grpSp>
        <p:nvGrpSpPr>
          <p:cNvPr id="2" name="Group 151"/>
          <p:cNvGrpSpPr>
            <a:grpSpLocks/>
          </p:cNvGrpSpPr>
          <p:nvPr/>
        </p:nvGrpSpPr>
        <p:grpSpPr bwMode="auto">
          <a:xfrm>
            <a:off x="685800" y="1066800"/>
            <a:ext cx="7696200" cy="5334000"/>
            <a:chOff x="518" y="984"/>
            <a:chExt cx="4721" cy="2990"/>
          </a:xfrm>
        </p:grpSpPr>
        <p:sp>
          <p:nvSpPr>
            <p:cNvPr id="925700" name="Rectangle 4"/>
            <p:cNvSpPr>
              <a:spLocks noChangeArrowheads="1"/>
            </p:cNvSpPr>
            <p:nvPr/>
          </p:nvSpPr>
          <p:spPr bwMode="auto">
            <a:xfrm>
              <a:off x="4151" y="3514"/>
              <a:ext cx="1088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£</a:t>
              </a:r>
            </a:p>
          </p:txBody>
        </p:sp>
        <p:sp>
          <p:nvSpPr>
            <p:cNvPr id="925701" name="Rectangle 5"/>
            <p:cNvSpPr>
              <a:spLocks noChangeArrowheads="1"/>
            </p:cNvSpPr>
            <p:nvPr/>
          </p:nvSpPr>
          <p:spPr bwMode="auto">
            <a:xfrm>
              <a:off x="2881" y="3514"/>
              <a:ext cx="1270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&amp;pound;</a:t>
              </a:r>
            </a:p>
          </p:txBody>
        </p:sp>
        <p:sp>
          <p:nvSpPr>
            <p:cNvPr id="925702" name="Rectangle 6"/>
            <p:cNvSpPr>
              <a:spLocks noChangeArrowheads="1"/>
            </p:cNvSpPr>
            <p:nvPr/>
          </p:nvSpPr>
          <p:spPr bwMode="auto">
            <a:xfrm>
              <a:off x="518" y="3514"/>
              <a:ext cx="2363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British Pound</a:t>
              </a:r>
            </a:p>
          </p:txBody>
        </p:sp>
        <p:sp>
          <p:nvSpPr>
            <p:cNvPr id="925703" name="Rectangle 7"/>
            <p:cNvSpPr>
              <a:spLocks noChangeArrowheads="1"/>
            </p:cNvSpPr>
            <p:nvPr/>
          </p:nvSpPr>
          <p:spPr bwMode="auto">
            <a:xfrm>
              <a:off x="4151" y="3284"/>
              <a:ext cx="1088" cy="23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€</a:t>
              </a:r>
            </a:p>
          </p:txBody>
        </p:sp>
        <p:sp>
          <p:nvSpPr>
            <p:cNvPr id="925704" name="Rectangle 8"/>
            <p:cNvSpPr>
              <a:spLocks noChangeArrowheads="1"/>
            </p:cNvSpPr>
            <p:nvPr/>
          </p:nvSpPr>
          <p:spPr bwMode="auto">
            <a:xfrm>
              <a:off x="2881" y="3284"/>
              <a:ext cx="1270" cy="23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&amp;#8364;</a:t>
              </a:r>
            </a:p>
          </p:txBody>
        </p:sp>
        <p:sp>
          <p:nvSpPr>
            <p:cNvPr id="925705" name="Rectangle 9"/>
            <p:cNvSpPr>
              <a:spLocks noChangeArrowheads="1"/>
            </p:cNvSpPr>
            <p:nvPr/>
          </p:nvSpPr>
          <p:spPr bwMode="auto">
            <a:xfrm>
              <a:off x="518" y="3284"/>
              <a:ext cx="2363" cy="23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Euro</a:t>
              </a:r>
            </a:p>
          </p:txBody>
        </p:sp>
        <p:sp>
          <p:nvSpPr>
            <p:cNvPr id="925706" name="Rectangle 10"/>
            <p:cNvSpPr>
              <a:spLocks noChangeArrowheads="1"/>
            </p:cNvSpPr>
            <p:nvPr/>
          </p:nvSpPr>
          <p:spPr bwMode="auto">
            <a:xfrm>
              <a:off x="4151" y="3054"/>
              <a:ext cx="1088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"</a:t>
              </a:r>
              <a:endParaRPr lang="en-US" sz="2200" b="1" noProof="1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925707" name="Rectangle 11"/>
            <p:cNvSpPr>
              <a:spLocks noChangeArrowheads="1"/>
            </p:cNvSpPr>
            <p:nvPr/>
          </p:nvSpPr>
          <p:spPr bwMode="auto">
            <a:xfrm>
              <a:off x="2881" y="3054"/>
              <a:ext cx="1270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&amp;quot;</a:t>
              </a:r>
            </a:p>
          </p:txBody>
        </p:sp>
        <p:sp>
          <p:nvSpPr>
            <p:cNvPr id="925708" name="Rectangle 12"/>
            <p:cNvSpPr>
              <a:spLocks noChangeArrowheads="1"/>
            </p:cNvSpPr>
            <p:nvPr/>
          </p:nvSpPr>
          <p:spPr bwMode="auto">
            <a:xfrm>
              <a:off x="518" y="3054"/>
              <a:ext cx="2363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Quotation Mark</a:t>
              </a:r>
            </a:p>
          </p:txBody>
        </p:sp>
        <p:sp>
          <p:nvSpPr>
            <p:cNvPr id="925709" name="Rectangle 13"/>
            <p:cNvSpPr>
              <a:spLocks noChangeArrowheads="1"/>
            </p:cNvSpPr>
            <p:nvPr/>
          </p:nvSpPr>
          <p:spPr bwMode="auto">
            <a:xfrm>
              <a:off x="4151" y="3744"/>
              <a:ext cx="1088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¥</a:t>
              </a:r>
            </a:p>
          </p:txBody>
        </p:sp>
        <p:sp>
          <p:nvSpPr>
            <p:cNvPr id="925710" name="Rectangle 14"/>
            <p:cNvSpPr>
              <a:spLocks noChangeArrowheads="1"/>
            </p:cNvSpPr>
            <p:nvPr/>
          </p:nvSpPr>
          <p:spPr bwMode="auto">
            <a:xfrm>
              <a:off x="2881" y="3744"/>
              <a:ext cx="1270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&amp;yen;</a:t>
              </a:r>
            </a:p>
          </p:txBody>
        </p:sp>
        <p:sp>
          <p:nvSpPr>
            <p:cNvPr id="925711" name="Rectangle 15"/>
            <p:cNvSpPr>
              <a:spLocks noChangeArrowheads="1"/>
            </p:cNvSpPr>
            <p:nvPr/>
          </p:nvSpPr>
          <p:spPr bwMode="auto">
            <a:xfrm>
              <a:off x="518" y="3744"/>
              <a:ext cx="2363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Japanese Yen</a:t>
              </a:r>
            </a:p>
          </p:txBody>
        </p:sp>
        <p:sp>
          <p:nvSpPr>
            <p:cNvPr id="925712" name="Rectangle 16"/>
            <p:cNvSpPr>
              <a:spLocks noChangeArrowheads="1"/>
            </p:cNvSpPr>
            <p:nvPr/>
          </p:nvSpPr>
          <p:spPr bwMode="auto">
            <a:xfrm>
              <a:off x="4151" y="2824"/>
              <a:ext cx="1088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—</a:t>
              </a:r>
            </a:p>
          </p:txBody>
        </p:sp>
        <p:sp>
          <p:nvSpPr>
            <p:cNvPr id="925713" name="Rectangle 17"/>
            <p:cNvSpPr>
              <a:spLocks noChangeArrowheads="1"/>
            </p:cNvSpPr>
            <p:nvPr/>
          </p:nvSpPr>
          <p:spPr bwMode="auto">
            <a:xfrm>
              <a:off x="2881" y="2824"/>
              <a:ext cx="1270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&amp;mdash;</a:t>
              </a:r>
            </a:p>
          </p:txBody>
        </p:sp>
        <p:sp>
          <p:nvSpPr>
            <p:cNvPr id="925714" name="Rectangle 18"/>
            <p:cNvSpPr>
              <a:spLocks noChangeArrowheads="1"/>
            </p:cNvSpPr>
            <p:nvPr/>
          </p:nvSpPr>
          <p:spPr bwMode="auto">
            <a:xfrm>
              <a:off x="518" y="2824"/>
              <a:ext cx="2363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Em Dash</a:t>
              </a:r>
            </a:p>
          </p:txBody>
        </p:sp>
        <p:sp>
          <p:nvSpPr>
            <p:cNvPr id="925715" name="Rectangle 19"/>
            <p:cNvSpPr>
              <a:spLocks noChangeArrowheads="1"/>
            </p:cNvSpPr>
            <p:nvPr/>
          </p:nvSpPr>
          <p:spPr bwMode="auto">
            <a:xfrm>
              <a:off x="4151" y="2594"/>
              <a:ext cx="1088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endParaRPr lang="en-US" sz="190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</a:endParaRPr>
            </a:p>
          </p:txBody>
        </p:sp>
        <p:sp>
          <p:nvSpPr>
            <p:cNvPr id="925716" name="Rectangle 20"/>
            <p:cNvSpPr>
              <a:spLocks noChangeArrowheads="1"/>
            </p:cNvSpPr>
            <p:nvPr/>
          </p:nvSpPr>
          <p:spPr bwMode="auto">
            <a:xfrm>
              <a:off x="2881" y="2594"/>
              <a:ext cx="1270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&amp;nbsp;</a:t>
              </a:r>
            </a:p>
          </p:txBody>
        </p:sp>
        <p:sp>
          <p:nvSpPr>
            <p:cNvPr id="925717" name="Rectangle 21"/>
            <p:cNvSpPr>
              <a:spLocks noChangeArrowheads="1"/>
            </p:cNvSpPr>
            <p:nvPr/>
          </p:nvSpPr>
          <p:spPr bwMode="auto">
            <a:xfrm>
              <a:off x="518" y="2594"/>
              <a:ext cx="2363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Non-breaking Space</a:t>
              </a:r>
            </a:p>
          </p:txBody>
        </p:sp>
        <p:sp>
          <p:nvSpPr>
            <p:cNvPr id="925718" name="Rectangle 22"/>
            <p:cNvSpPr>
              <a:spLocks noChangeArrowheads="1"/>
            </p:cNvSpPr>
            <p:nvPr/>
          </p:nvSpPr>
          <p:spPr bwMode="auto">
            <a:xfrm>
              <a:off x="4151" y="2364"/>
              <a:ext cx="1088" cy="23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</a:t>
              </a:r>
            </a:p>
          </p:txBody>
        </p:sp>
        <p:sp>
          <p:nvSpPr>
            <p:cNvPr id="925719" name="Rectangle 23"/>
            <p:cNvSpPr>
              <a:spLocks noChangeArrowheads="1"/>
            </p:cNvSpPr>
            <p:nvPr/>
          </p:nvSpPr>
          <p:spPr bwMode="auto">
            <a:xfrm>
              <a:off x="2881" y="2364"/>
              <a:ext cx="1270" cy="23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&amp;amp;</a:t>
              </a:r>
            </a:p>
          </p:txBody>
        </p:sp>
        <p:sp>
          <p:nvSpPr>
            <p:cNvPr id="925720" name="Rectangle 24"/>
            <p:cNvSpPr>
              <a:spLocks noChangeArrowheads="1"/>
            </p:cNvSpPr>
            <p:nvPr/>
          </p:nvSpPr>
          <p:spPr bwMode="auto">
            <a:xfrm>
              <a:off x="518" y="2364"/>
              <a:ext cx="2363" cy="23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Ampersand</a:t>
              </a:r>
            </a:p>
          </p:txBody>
        </p:sp>
        <p:sp>
          <p:nvSpPr>
            <p:cNvPr id="925721" name="Rectangle 25"/>
            <p:cNvSpPr>
              <a:spLocks noChangeArrowheads="1"/>
            </p:cNvSpPr>
            <p:nvPr/>
          </p:nvSpPr>
          <p:spPr bwMode="auto">
            <a:xfrm>
              <a:off x="4151" y="2134"/>
              <a:ext cx="1088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&gt;</a:t>
              </a:r>
            </a:p>
          </p:txBody>
        </p:sp>
        <p:sp>
          <p:nvSpPr>
            <p:cNvPr id="925722" name="Rectangle 26"/>
            <p:cNvSpPr>
              <a:spLocks noChangeArrowheads="1"/>
            </p:cNvSpPr>
            <p:nvPr/>
          </p:nvSpPr>
          <p:spPr bwMode="auto">
            <a:xfrm>
              <a:off x="2881" y="2134"/>
              <a:ext cx="1270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&amp;gt;</a:t>
              </a:r>
            </a:p>
          </p:txBody>
        </p:sp>
        <p:sp>
          <p:nvSpPr>
            <p:cNvPr id="925723" name="Rectangle 27"/>
            <p:cNvSpPr>
              <a:spLocks noChangeArrowheads="1"/>
            </p:cNvSpPr>
            <p:nvPr/>
          </p:nvSpPr>
          <p:spPr bwMode="auto">
            <a:xfrm>
              <a:off x="518" y="2134"/>
              <a:ext cx="2363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Greater Than</a:t>
              </a:r>
            </a:p>
          </p:txBody>
        </p:sp>
        <p:sp>
          <p:nvSpPr>
            <p:cNvPr id="925724" name="Rectangle 28"/>
            <p:cNvSpPr>
              <a:spLocks noChangeArrowheads="1"/>
            </p:cNvSpPr>
            <p:nvPr/>
          </p:nvSpPr>
          <p:spPr bwMode="auto">
            <a:xfrm>
              <a:off x="4151" y="1904"/>
              <a:ext cx="1088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&lt;</a:t>
              </a:r>
            </a:p>
          </p:txBody>
        </p:sp>
        <p:sp>
          <p:nvSpPr>
            <p:cNvPr id="925725" name="Rectangle 29"/>
            <p:cNvSpPr>
              <a:spLocks noChangeArrowheads="1"/>
            </p:cNvSpPr>
            <p:nvPr/>
          </p:nvSpPr>
          <p:spPr bwMode="auto">
            <a:xfrm>
              <a:off x="2881" y="1904"/>
              <a:ext cx="1270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&amp;lt;</a:t>
              </a:r>
            </a:p>
          </p:txBody>
        </p:sp>
        <p:sp>
          <p:nvSpPr>
            <p:cNvPr id="925726" name="Rectangle 30"/>
            <p:cNvSpPr>
              <a:spLocks noChangeArrowheads="1"/>
            </p:cNvSpPr>
            <p:nvPr/>
          </p:nvSpPr>
          <p:spPr bwMode="auto">
            <a:xfrm>
              <a:off x="518" y="1904"/>
              <a:ext cx="2363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Less Than</a:t>
              </a:r>
            </a:p>
          </p:txBody>
        </p:sp>
        <p:sp>
          <p:nvSpPr>
            <p:cNvPr id="925727" name="Rectangle 31"/>
            <p:cNvSpPr>
              <a:spLocks noChangeArrowheads="1"/>
            </p:cNvSpPr>
            <p:nvPr/>
          </p:nvSpPr>
          <p:spPr bwMode="auto">
            <a:xfrm>
              <a:off x="4151" y="1674"/>
              <a:ext cx="1088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™</a:t>
              </a:r>
            </a:p>
          </p:txBody>
        </p:sp>
        <p:sp>
          <p:nvSpPr>
            <p:cNvPr id="925728" name="Rectangle 32"/>
            <p:cNvSpPr>
              <a:spLocks noChangeArrowheads="1"/>
            </p:cNvSpPr>
            <p:nvPr/>
          </p:nvSpPr>
          <p:spPr bwMode="auto">
            <a:xfrm>
              <a:off x="2881" y="1674"/>
              <a:ext cx="1270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&amp;trade;</a:t>
              </a:r>
            </a:p>
          </p:txBody>
        </p:sp>
        <p:sp>
          <p:nvSpPr>
            <p:cNvPr id="925729" name="Rectangle 33"/>
            <p:cNvSpPr>
              <a:spLocks noChangeArrowheads="1"/>
            </p:cNvSpPr>
            <p:nvPr/>
          </p:nvSpPr>
          <p:spPr bwMode="auto">
            <a:xfrm>
              <a:off x="518" y="1674"/>
              <a:ext cx="2363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Trademark Sign</a:t>
              </a:r>
            </a:p>
          </p:txBody>
        </p:sp>
        <p:sp>
          <p:nvSpPr>
            <p:cNvPr id="925730" name="Rectangle 34"/>
            <p:cNvSpPr>
              <a:spLocks noChangeArrowheads="1"/>
            </p:cNvSpPr>
            <p:nvPr/>
          </p:nvSpPr>
          <p:spPr bwMode="auto">
            <a:xfrm>
              <a:off x="4151" y="1444"/>
              <a:ext cx="1088" cy="23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®</a:t>
              </a:r>
            </a:p>
          </p:txBody>
        </p:sp>
        <p:sp>
          <p:nvSpPr>
            <p:cNvPr id="925731" name="Rectangle 35"/>
            <p:cNvSpPr>
              <a:spLocks noChangeArrowheads="1"/>
            </p:cNvSpPr>
            <p:nvPr/>
          </p:nvSpPr>
          <p:spPr bwMode="auto">
            <a:xfrm>
              <a:off x="2881" y="1444"/>
              <a:ext cx="1270" cy="23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&amp;reg;</a:t>
              </a:r>
            </a:p>
          </p:txBody>
        </p:sp>
        <p:sp>
          <p:nvSpPr>
            <p:cNvPr id="925732" name="Rectangle 36"/>
            <p:cNvSpPr>
              <a:spLocks noChangeArrowheads="1"/>
            </p:cNvSpPr>
            <p:nvPr/>
          </p:nvSpPr>
          <p:spPr bwMode="auto">
            <a:xfrm>
              <a:off x="518" y="1444"/>
              <a:ext cx="2363" cy="23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Registered Trademark Sign</a:t>
              </a:r>
            </a:p>
          </p:txBody>
        </p:sp>
        <p:sp>
          <p:nvSpPr>
            <p:cNvPr id="925733" name="Rectangle 37"/>
            <p:cNvSpPr>
              <a:spLocks noChangeArrowheads="1"/>
            </p:cNvSpPr>
            <p:nvPr/>
          </p:nvSpPr>
          <p:spPr bwMode="auto">
            <a:xfrm>
              <a:off x="4151" y="1214"/>
              <a:ext cx="1088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2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©</a:t>
              </a:r>
            </a:p>
          </p:txBody>
        </p:sp>
        <p:sp>
          <p:nvSpPr>
            <p:cNvPr id="925734" name="Rectangle 38"/>
            <p:cNvSpPr>
              <a:spLocks noChangeArrowheads="1"/>
            </p:cNvSpPr>
            <p:nvPr/>
          </p:nvSpPr>
          <p:spPr bwMode="auto">
            <a:xfrm>
              <a:off x="2881" y="1214"/>
              <a:ext cx="1270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noProof="1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nsolas" pitchFamily="49" charset="0"/>
                  <a:cs typeface="Consolas" pitchFamily="49" charset="0"/>
                </a:rPr>
                <a:t>&amp;copy;</a:t>
              </a:r>
            </a:p>
          </p:txBody>
        </p:sp>
        <p:sp>
          <p:nvSpPr>
            <p:cNvPr id="925735" name="Rectangle 39"/>
            <p:cNvSpPr>
              <a:spLocks noChangeArrowheads="1"/>
            </p:cNvSpPr>
            <p:nvPr/>
          </p:nvSpPr>
          <p:spPr bwMode="auto">
            <a:xfrm>
              <a:off x="518" y="1214"/>
              <a:ext cx="2363" cy="23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0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Copyright Sign</a:t>
              </a:r>
            </a:p>
          </p:txBody>
        </p:sp>
        <p:sp>
          <p:nvSpPr>
            <p:cNvPr id="925736" name="Rectangle 40"/>
            <p:cNvSpPr>
              <a:spLocks noChangeArrowheads="1"/>
            </p:cNvSpPr>
            <p:nvPr/>
          </p:nvSpPr>
          <p:spPr bwMode="auto">
            <a:xfrm>
              <a:off x="4151" y="984"/>
              <a:ext cx="1088" cy="230"/>
            </a:xfrm>
            <a:prstGeom prst="rect">
              <a:avLst/>
            </a:prstGeom>
            <a:solidFill>
              <a:schemeClr val="accent5">
                <a:lumMod val="75000"/>
                <a:alpha val="50000"/>
              </a:schemeClr>
            </a:solidFill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4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Symbol</a:t>
              </a:r>
            </a:p>
          </p:txBody>
        </p:sp>
        <p:sp>
          <p:nvSpPr>
            <p:cNvPr id="925737" name="Rectangle 41"/>
            <p:cNvSpPr>
              <a:spLocks noChangeArrowheads="1"/>
            </p:cNvSpPr>
            <p:nvPr/>
          </p:nvSpPr>
          <p:spPr bwMode="auto">
            <a:xfrm>
              <a:off x="2881" y="984"/>
              <a:ext cx="1270" cy="230"/>
            </a:xfrm>
            <a:prstGeom prst="rect">
              <a:avLst/>
            </a:prstGeom>
            <a:solidFill>
              <a:schemeClr val="accent5">
                <a:lumMod val="75000"/>
                <a:alpha val="50000"/>
              </a:schemeClr>
            </a:solidFill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4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HTML Entity</a:t>
              </a:r>
            </a:p>
          </p:txBody>
        </p:sp>
        <p:sp>
          <p:nvSpPr>
            <p:cNvPr id="925738" name="Rectangle 42"/>
            <p:cNvSpPr>
              <a:spLocks noChangeArrowheads="1"/>
            </p:cNvSpPr>
            <p:nvPr/>
          </p:nvSpPr>
          <p:spPr bwMode="auto">
            <a:xfrm>
              <a:off x="518" y="984"/>
              <a:ext cx="2363" cy="230"/>
            </a:xfrm>
            <a:prstGeom prst="rect">
              <a:avLst/>
            </a:prstGeom>
            <a:solidFill>
              <a:schemeClr val="accent5">
                <a:lumMod val="75000"/>
                <a:alpha val="50000"/>
              </a:schemeClr>
            </a:solidFill>
            <a:ln w="2857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>
                <a:lnSpc>
                  <a:spcPct val="95000"/>
                </a:lnSpc>
                <a:spcBef>
                  <a:spcPct val="40000"/>
                </a:spcBef>
                <a:buClr>
                  <a:schemeClr val="tx1"/>
                </a:buClr>
                <a:defRPr/>
              </a:pPr>
              <a:r>
                <a:rPr lang="en-US" sz="24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Symbol Name</a:t>
              </a:r>
            </a:p>
          </p:txBody>
        </p:sp>
        <p:sp>
          <p:nvSpPr>
            <p:cNvPr id="925739" name="Line 43"/>
            <p:cNvSpPr>
              <a:spLocks noChangeShapeType="1"/>
            </p:cNvSpPr>
            <p:nvPr/>
          </p:nvSpPr>
          <p:spPr bwMode="auto">
            <a:xfrm>
              <a:off x="518" y="984"/>
              <a:ext cx="4721" cy="0"/>
            </a:xfrm>
            <a:prstGeom prst="line">
              <a:avLst/>
            </a:prstGeom>
            <a:noFill/>
            <a:ln w="25400" cap="sq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40" name="Line 44"/>
            <p:cNvSpPr>
              <a:spLocks noChangeShapeType="1"/>
            </p:cNvSpPr>
            <p:nvPr/>
          </p:nvSpPr>
          <p:spPr bwMode="auto">
            <a:xfrm>
              <a:off x="518" y="3974"/>
              <a:ext cx="4721" cy="0"/>
            </a:xfrm>
            <a:prstGeom prst="line">
              <a:avLst/>
            </a:prstGeom>
            <a:noFill/>
            <a:ln w="25400" cap="sq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41" name="Line 45"/>
            <p:cNvSpPr>
              <a:spLocks noChangeShapeType="1"/>
            </p:cNvSpPr>
            <p:nvPr/>
          </p:nvSpPr>
          <p:spPr bwMode="auto">
            <a:xfrm>
              <a:off x="518" y="984"/>
              <a:ext cx="0" cy="2990"/>
            </a:xfrm>
            <a:prstGeom prst="line">
              <a:avLst/>
            </a:prstGeom>
            <a:noFill/>
            <a:ln w="25400" cap="sq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42" name="Line 46"/>
            <p:cNvSpPr>
              <a:spLocks noChangeShapeType="1"/>
            </p:cNvSpPr>
            <p:nvPr/>
          </p:nvSpPr>
          <p:spPr bwMode="auto">
            <a:xfrm>
              <a:off x="5239" y="984"/>
              <a:ext cx="0" cy="2990"/>
            </a:xfrm>
            <a:prstGeom prst="line">
              <a:avLst/>
            </a:prstGeom>
            <a:noFill/>
            <a:ln w="25400" cap="sq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63" name="Line 67"/>
            <p:cNvSpPr>
              <a:spLocks noChangeShapeType="1"/>
            </p:cNvSpPr>
            <p:nvPr/>
          </p:nvSpPr>
          <p:spPr bwMode="auto">
            <a:xfrm>
              <a:off x="2881" y="984"/>
              <a:ext cx="0" cy="299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64" name="Line 68"/>
            <p:cNvSpPr>
              <a:spLocks noChangeShapeType="1"/>
            </p:cNvSpPr>
            <p:nvPr/>
          </p:nvSpPr>
          <p:spPr bwMode="auto">
            <a:xfrm>
              <a:off x="4151" y="984"/>
              <a:ext cx="0" cy="299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65" name="Line 69"/>
            <p:cNvSpPr>
              <a:spLocks noChangeShapeType="1"/>
            </p:cNvSpPr>
            <p:nvPr/>
          </p:nvSpPr>
          <p:spPr bwMode="auto">
            <a:xfrm>
              <a:off x="518" y="121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70" name="Line 74"/>
            <p:cNvSpPr>
              <a:spLocks noChangeShapeType="1"/>
            </p:cNvSpPr>
            <p:nvPr/>
          </p:nvSpPr>
          <p:spPr bwMode="auto">
            <a:xfrm>
              <a:off x="518" y="144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75" name="Line 79"/>
            <p:cNvSpPr>
              <a:spLocks noChangeShapeType="1"/>
            </p:cNvSpPr>
            <p:nvPr/>
          </p:nvSpPr>
          <p:spPr bwMode="auto">
            <a:xfrm>
              <a:off x="518" y="167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80" name="Line 84"/>
            <p:cNvSpPr>
              <a:spLocks noChangeShapeType="1"/>
            </p:cNvSpPr>
            <p:nvPr/>
          </p:nvSpPr>
          <p:spPr bwMode="auto">
            <a:xfrm>
              <a:off x="518" y="190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85" name="Line 89"/>
            <p:cNvSpPr>
              <a:spLocks noChangeShapeType="1"/>
            </p:cNvSpPr>
            <p:nvPr/>
          </p:nvSpPr>
          <p:spPr bwMode="auto">
            <a:xfrm>
              <a:off x="518" y="213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90" name="Line 94"/>
            <p:cNvSpPr>
              <a:spLocks noChangeShapeType="1"/>
            </p:cNvSpPr>
            <p:nvPr/>
          </p:nvSpPr>
          <p:spPr bwMode="auto">
            <a:xfrm>
              <a:off x="518" y="236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795" name="Line 99"/>
            <p:cNvSpPr>
              <a:spLocks noChangeShapeType="1"/>
            </p:cNvSpPr>
            <p:nvPr/>
          </p:nvSpPr>
          <p:spPr bwMode="auto">
            <a:xfrm>
              <a:off x="518" y="259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925800" name="Line 104"/>
            <p:cNvSpPr>
              <a:spLocks noChangeShapeType="1"/>
            </p:cNvSpPr>
            <p:nvPr/>
          </p:nvSpPr>
          <p:spPr bwMode="auto">
            <a:xfrm>
              <a:off x="518" y="282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endParaRPr>
            </a:p>
          </p:txBody>
        </p:sp>
        <p:sp>
          <p:nvSpPr>
            <p:cNvPr id="925805" name="Line 109"/>
            <p:cNvSpPr>
              <a:spLocks noChangeShapeType="1"/>
            </p:cNvSpPr>
            <p:nvPr/>
          </p:nvSpPr>
          <p:spPr bwMode="auto">
            <a:xfrm>
              <a:off x="518" y="305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812" name="Line 116"/>
            <p:cNvSpPr>
              <a:spLocks noChangeShapeType="1"/>
            </p:cNvSpPr>
            <p:nvPr/>
          </p:nvSpPr>
          <p:spPr bwMode="auto">
            <a:xfrm>
              <a:off x="518" y="328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819" name="Line 123"/>
            <p:cNvSpPr>
              <a:spLocks noChangeShapeType="1"/>
            </p:cNvSpPr>
            <p:nvPr/>
          </p:nvSpPr>
          <p:spPr bwMode="auto">
            <a:xfrm>
              <a:off x="518" y="351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5826" name="Line 130"/>
            <p:cNvSpPr>
              <a:spLocks noChangeShapeType="1"/>
            </p:cNvSpPr>
            <p:nvPr/>
          </p:nvSpPr>
          <p:spPr bwMode="auto">
            <a:xfrm>
              <a:off x="518" y="3744"/>
              <a:ext cx="4721" cy="0"/>
            </a:xfrm>
            <a:prstGeom prst="line">
              <a:avLst/>
            </a:prstGeom>
            <a:noFill/>
            <a:ln w="12700">
              <a:solidFill>
                <a:schemeClr val="accent5">
                  <a:lumMod val="20000"/>
                  <a:lumOff val="80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61" name="Slide Number Placeholder 3"/>
          <p:cNvSpPr txBox="1">
            <a:spLocks/>
          </p:cNvSpPr>
          <p:nvPr/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fld id="{58452FF4-89E3-4D1B-9927-2DBDC00E58D7}" type="slidenum">
              <a:rPr lang="en-US" sz="1100"/>
              <a:pPr lvl="0">
                <a:defRPr/>
              </a:pPr>
              <a:t>52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EBFFC2"/>
              </a:solidFill>
              <a:effectLst/>
              <a:uLnTx/>
              <a:uFillTx/>
              <a:latin typeface="Corbel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5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Special Characters – Example</a:t>
            </a:r>
            <a:endParaRPr lang="bg-BG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  <p:sp>
        <p:nvSpPr>
          <p:cNvPr id="1015811" name="Rectangle 3"/>
          <p:cNvSpPr>
            <a:spLocks noChangeArrowheads="1"/>
          </p:cNvSpPr>
          <p:nvPr/>
        </p:nvSpPr>
        <p:spPr bwMode="auto">
          <a:xfrm>
            <a:off x="608014" y="1153954"/>
            <a:ext cx="7926386" cy="313932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p&gt;[&amp;gt;&amp;gt;&amp;nbsp;&amp;nbsp;Welcome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&amp;nbsp;&amp;nbsp;&amp;lt;&amp;lt;]&lt;/p&gt;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&lt;p&gt;&amp;#9658;I have following cards: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A&amp;#9827;, K&amp;#9830; and 9&amp;#9829;.&lt;/p&gt;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&lt;p&gt;&amp;#9658;I prefer hard rock &amp;#9835;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music &amp;#9835;&lt;/p&gt;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&gt;&amp;copy;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2006 by Svetlin Nakov &amp;amp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; his team&lt;/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&lt;p&gt;Telerik Academy™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&lt;/p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52911" y="1066800"/>
            <a:ext cx="3381489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special-chars.html</a:t>
            </a:r>
            <a:endParaRPr lang="en-US" sz="26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5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Special Chars – Example (2)</a:t>
            </a:r>
            <a:endParaRPr lang="bg-BG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54</a:t>
            </a:fld>
            <a:endParaRPr lang="en-US" dirty="0"/>
          </a:p>
        </p:txBody>
      </p:sp>
      <p:sp>
        <p:nvSpPr>
          <p:cNvPr id="1015811" name="Rectangle 3"/>
          <p:cNvSpPr>
            <a:spLocks noChangeArrowheads="1"/>
          </p:cNvSpPr>
          <p:nvPr/>
        </p:nvSpPr>
        <p:spPr bwMode="auto">
          <a:xfrm>
            <a:off x="608014" y="1153954"/>
            <a:ext cx="7926386" cy="313932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&lt;p&gt;[&amp;gt;&amp;gt;&amp;nbsp;&amp;nbsp;Welcome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&amp;nbsp;&amp;nbsp;&amp;lt;&amp;lt;]&lt;/p&gt;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&lt;p&gt;&amp;#9658;I have following cards: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A&amp;#9827;, K&amp;#9830; and 9&amp;#9829;.&lt;/p&gt;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&lt;p&gt;&amp;#9658;I prefer hard rock &amp;#9835;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music &amp;#9835;&lt;/p&gt;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&lt;p&gt;&amp;copy; 2006 by Svetlin Nakov &amp;amp; his team&lt;/p&gt;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&lt;p&gt;Telerik Academy™&lt;/p&gt;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52911" y="1066800"/>
            <a:ext cx="3381489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special-chars.html</a:t>
            </a:r>
            <a:endParaRPr lang="en-US" sz="26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623" y="1828800"/>
            <a:ext cx="6501355" cy="4343400"/>
          </a:xfrm>
          <a:prstGeom prst="roundRect">
            <a:avLst>
              <a:gd name="adj" fmla="val 2404"/>
            </a:avLst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7200" y="4495802"/>
            <a:ext cx="8229600" cy="1447798"/>
          </a:xfrm>
        </p:spPr>
        <p:txBody>
          <a:bodyPr/>
          <a:lstStyle/>
          <a:p>
            <a:r>
              <a:rPr lang="en-US" dirty="0" smtClean="0"/>
              <a:t>Using </a:t>
            </a:r>
            <a:r>
              <a:rPr lang="en-US" dirty="0" smtClean="0">
                <a:latin typeface="Consolas" pitchFamily="49" charset="0"/>
              </a:rPr>
              <a:t>&lt;DIV&gt;</a:t>
            </a:r>
            <a:r>
              <a:rPr lang="en-US" dirty="0" smtClean="0"/>
              <a:t> and </a:t>
            </a:r>
            <a:r>
              <a:rPr lang="en-US" dirty="0" smtClean="0">
                <a:latin typeface="Consolas" pitchFamily="49" charset="0"/>
              </a:rPr>
              <a:t>&lt;SPAN&gt;</a:t>
            </a:r>
            <a:r>
              <a:rPr lang="en-US" dirty="0" smtClean="0"/>
              <a:t> Block and Inline Elements</a:t>
            </a:r>
            <a:endParaRPr lang="bg-BG" dirty="0"/>
          </a:p>
        </p:txBody>
      </p:sp>
      <p:pic>
        <p:nvPicPr>
          <p:cNvPr id="13314" name="Picture 2" descr="http://www.instantshift.com/wp-content/uploads/2009/11/cssbm-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8321">
            <a:off x="4773825" y="1210905"/>
            <a:ext cx="3657600" cy="2585498"/>
          </a:xfrm>
          <a:prstGeom prst="roundRect">
            <a:avLst>
              <a:gd name="adj" fmla="val 12629"/>
            </a:avLst>
          </a:prstGeom>
          <a:ln>
            <a:noFill/>
          </a:ln>
          <a:effectLst>
            <a:softEdge rad="112500"/>
          </a:effectLst>
        </p:spPr>
      </p:pic>
      <p:pic>
        <p:nvPicPr>
          <p:cNvPr id="14338" name="Picture 2" descr="http://i.expression.microsoft.com/dd326790.PixieMill03_09(en-us,MSDN.10)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8508">
            <a:off x="699797" y="1212846"/>
            <a:ext cx="3532943" cy="2625398"/>
          </a:xfrm>
          <a:prstGeom prst="roundRect">
            <a:avLst>
              <a:gd name="adj" fmla="val 12629"/>
            </a:avLst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Block and Inline Elements</a:t>
            </a:r>
            <a:endParaRPr lang="bg-BG" dirty="0" smtClean="0"/>
          </a:p>
        </p:txBody>
      </p:sp>
      <p:sp>
        <p:nvSpPr>
          <p:cNvPr id="1062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Block elements </a:t>
            </a:r>
            <a:r>
              <a:rPr lang="en-US" dirty="0" smtClean="0"/>
              <a:t>add a line break before and after them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&lt;div&gt;</a:t>
            </a:r>
            <a:r>
              <a:rPr lang="en-US" dirty="0" smtClean="0"/>
              <a:t> is a block element</a:t>
            </a:r>
          </a:p>
          <a:p>
            <a:pPr lvl="1">
              <a:defRPr/>
            </a:pPr>
            <a:r>
              <a:rPr lang="en-US" dirty="0" smtClean="0"/>
              <a:t>Other block elements are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&lt;table&gt;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&lt;hr&gt;</a:t>
            </a:r>
            <a:r>
              <a:rPr lang="en-US" dirty="0" smtClean="0"/>
              <a:t>, headings, lists,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&lt;p&gt;</a:t>
            </a:r>
            <a:r>
              <a:rPr lang="en-US" dirty="0" smtClean="0"/>
              <a:t> and etc.</a:t>
            </a: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Inline elements </a:t>
            </a:r>
            <a:r>
              <a:rPr lang="en-US" dirty="0" smtClean="0"/>
              <a:t>don’t break the text before and after them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&lt;span&gt;</a:t>
            </a:r>
            <a:r>
              <a:rPr lang="en-US" dirty="0" smtClean="0"/>
              <a:t> is an inline element</a:t>
            </a:r>
          </a:p>
          <a:p>
            <a:pPr lvl="1">
              <a:defRPr/>
            </a:pPr>
            <a:r>
              <a:rPr lang="en-US" dirty="0" smtClean="0"/>
              <a:t>Most HTML elements are inline, e.g.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&lt;a&gt;</a:t>
            </a:r>
            <a:endParaRPr lang="bg-BG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56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4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&lt;div&gt; Tag</a:t>
            </a:r>
          </a:p>
        </p:txBody>
      </p:sp>
      <p:sp>
        <p:nvSpPr>
          <p:cNvPr id="944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30000"/>
              </a:spcBef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&lt;div&gt;</a:t>
            </a:r>
            <a:r>
              <a:rPr lang="en-US" dirty="0" smtClean="0"/>
              <a:t> creates logical divisions within a page</a:t>
            </a:r>
          </a:p>
          <a:p>
            <a:pPr>
              <a:spcBef>
                <a:spcPct val="30000"/>
              </a:spcBef>
              <a:defRPr/>
            </a:pPr>
            <a:r>
              <a:rPr lang="en-US" dirty="0" smtClean="0"/>
              <a:t>Block style element</a:t>
            </a:r>
          </a:p>
          <a:p>
            <a:pPr>
              <a:spcBef>
                <a:spcPct val="30000"/>
              </a:spcBef>
              <a:defRPr/>
            </a:pPr>
            <a:r>
              <a:rPr lang="en-US" dirty="0" smtClean="0"/>
              <a:t>Used with CSS</a:t>
            </a:r>
          </a:p>
          <a:p>
            <a:pPr>
              <a:spcBef>
                <a:spcPct val="30000"/>
              </a:spcBef>
              <a:defRPr/>
            </a:pPr>
            <a:r>
              <a:rPr lang="en-US" dirty="0" smtClean="0"/>
              <a:t>Example: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57</a:t>
            </a:fld>
            <a:endParaRPr lang="en-US" dirty="0"/>
          </a:p>
        </p:txBody>
      </p:sp>
      <p:sp>
        <p:nvSpPr>
          <p:cNvPr id="944132" name="Rectangle 4"/>
          <p:cNvSpPr>
            <a:spLocks noChangeArrowheads="1"/>
          </p:cNvSpPr>
          <p:nvPr/>
        </p:nvSpPr>
        <p:spPr bwMode="auto">
          <a:xfrm>
            <a:off x="612775" y="4800600"/>
            <a:ext cx="7847013" cy="160043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&lt;div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style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font-size:24px;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color:red"&gt;DIV example&lt;/div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&lt;p&gt;This one is &lt;span style="color:red; font-weight:bold"&gt;only a test&lt;/span&gt;.&lt;/p&gt;</a:t>
            </a:r>
          </a:p>
        </p:txBody>
      </p:sp>
      <p:pic>
        <p:nvPicPr>
          <p:cNvPr id="73734" name="Picture 6" descr="div-and-sp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739" y="1882775"/>
            <a:ext cx="4251325" cy="262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80911" y="4191000"/>
            <a:ext cx="3381489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div-and-span.html</a:t>
            </a:r>
            <a:endParaRPr lang="en-US" sz="26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6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&lt;span&gt; Tag</a:t>
            </a:r>
          </a:p>
        </p:txBody>
      </p:sp>
      <p:sp>
        <p:nvSpPr>
          <p:cNvPr id="946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Inline style element</a:t>
            </a:r>
          </a:p>
          <a:p>
            <a:pPr>
              <a:defRPr/>
            </a:pPr>
            <a:r>
              <a:rPr lang="en-US" dirty="0" smtClean="0"/>
              <a:t>Useful for modifying a specific portion of text </a:t>
            </a:r>
          </a:p>
          <a:p>
            <a:pPr lvl="1">
              <a:defRPr/>
            </a:pPr>
            <a:r>
              <a:rPr lang="en-US" dirty="0" smtClean="0"/>
              <a:t>Don't create a separate area			 (paragraph) in the document</a:t>
            </a:r>
          </a:p>
          <a:p>
            <a:pPr>
              <a:defRPr/>
            </a:pPr>
            <a:r>
              <a:rPr lang="en-US" dirty="0" smtClean="0"/>
              <a:t>Very useful with CSS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58</a:t>
            </a:fld>
            <a:endParaRPr lang="en-US" dirty="0"/>
          </a:p>
        </p:txBody>
      </p:sp>
      <p:sp>
        <p:nvSpPr>
          <p:cNvPr id="946180" name="Rectangle 4"/>
          <p:cNvSpPr>
            <a:spLocks noChangeArrowheads="1"/>
          </p:cNvSpPr>
          <p:nvPr/>
        </p:nvSpPr>
        <p:spPr bwMode="auto">
          <a:xfrm>
            <a:off x="466725" y="4800362"/>
            <a:ext cx="8208963" cy="160043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&lt;p&gt;This one is &lt;span style="color:red; font-weight:bold"&gt;only a test&lt;/span&gt;.&lt;/p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p&gt;This one is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another 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span style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="font-size:32px; 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font-weight:bold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"&gt;TEST&lt;/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span&gt;.&lt;/p&gt;</a:t>
            </a:r>
          </a:p>
        </p:txBody>
      </p:sp>
      <p:pic>
        <p:nvPicPr>
          <p:cNvPr id="7578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814" y="2362200"/>
            <a:ext cx="2621170" cy="2383660"/>
          </a:xfrm>
          <a:prstGeom prst="roundRect">
            <a:avLst>
              <a:gd name="adj" fmla="val 428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HeroicExtremeLeftFacing"/>
            <a:lightRig rig="threePt" dir="t"/>
          </a:scene3d>
        </p:spPr>
      </p:pic>
      <p:sp>
        <p:nvSpPr>
          <p:cNvPr id="7" name="Rectangle 6"/>
          <p:cNvSpPr/>
          <p:nvPr/>
        </p:nvSpPr>
        <p:spPr>
          <a:xfrm>
            <a:off x="381000" y="4191000"/>
            <a:ext cx="3381489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span.html</a:t>
            </a:r>
            <a:endParaRPr lang="en-US" sz="26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76200"/>
            <a:ext cx="8686800" cy="914400"/>
          </a:xfrm>
        </p:spPr>
        <p:txBody>
          <a:bodyPr/>
          <a:lstStyle/>
          <a:p>
            <a:r>
              <a:rPr lang="en-US" dirty="0" smtClean="0"/>
              <a:t>DIV with The </a:t>
            </a:r>
            <a:r>
              <a:rPr lang="en-US" dirty="0"/>
              <a:t>Structure of a Web Page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sample layout structure of a Web Page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59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52600"/>
            <a:ext cx="7782959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3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"HTML 4 and Before" 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Using </a:t>
            </a:r>
            <a:r>
              <a:rPr lang="en-US" dirty="0" err="1"/>
              <a:t>divs</a:t>
            </a:r>
            <a:r>
              <a:rPr lang="en-US" dirty="0"/>
              <a:t> with IDs</a:t>
            </a:r>
          </a:p>
          <a:p>
            <a:pPr lvl="1"/>
            <a:r>
              <a:rPr lang="en-US" dirty="0" smtClean="0"/>
              <a:t>The IDs </a:t>
            </a:r>
            <a:r>
              <a:rPr lang="en-US" dirty="0"/>
              <a:t>are needed for styling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60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058" y="2438400"/>
            <a:ext cx="8235142" cy="353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35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HTML 5 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HTML 5 there are semantic tags for layout</a:t>
            </a:r>
          </a:p>
          <a:p>
            <a:pPr lvl="1"/>
            <a:r>
              <a:rPr lang="en-US" dirty="0" smtClean="0"/>
              <a:t>&lt;</a:t>
            </a:r>
            <a:r>
              <a:rPr lang="en-US" dirty="0" err="1"/>
              <a:t>nav</a:t>
            </a:r>
            <a:r>
              <a:rPr lang="en-US" dirty="0"/>
              <a:t>&gt;, &lt;header&gt;, &lt;footer&gt;, &lt;section&gt;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61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2362200"/>
            <a:ext cx="8474149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9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124200" y="3429000"/>
            <a:ext cx="4876800" cy="685800"/>
          </a:xfrm>
        </p:spPr>
        <p:txBody>
          <a:bodyPr/>
          <a:lstStyle/>
          <a:p>
            <a:r>
              <a:rPr lang="en-US" dirty="0" smtClean="0"/>
              <a:t>HTML Tables</a:t>
            </a:r>
            <a:endParaRPr lang="en-US" dirty="0"/>
          </a:p>
        </p:txBody>
      </p:sp>
      <p:pic>
        <p:nvPicPr>
          <p:cNvPr id="57346" name="Picture 2" descr="http://webscripts.softpedia.com/screenshots/Javascript-for-sorting-HTML-tables-21109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2600" y="1143000"/>
            <a:ext cx="5538154" cy="1184512"/>
          </a:xfrm>
          <a:prstGeom prst="roundRect">
            <a:avLst>
              <a:gd name="adj" fmla="val 627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Left"/>
            <a:lightRig rig="threePt" dir="t"/>
          </a:scene3d>
        </p:spPr>
      </p:pic>
      <p:pic>
        <p:nvPicPr>
          <p:cNvPr id="57348" name="Picture 4" descr="http://www.create-a-website-adviser.com/images/htmltable1code.gif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445291">
            <a:off x="737435" y="2866099"/>
            <a:ext cx="2167800" cy="3381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http://puna.net.nz/archives/Design/css-tables_files/c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7001">
            <a:off x="5216420" y="4908247"/>
            <a:ext cx="3200400" cy="1330934"/>
          </a:xfrm>
          <a:prstGeom prst="roundRect">
            <a:avLst>
              <a:gd name="adj" fmla="val 1878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544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9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HTML Tables</a:t>
            </a:r>
          </a:p>
        </p:txBody>
      </p:sp>
      <p:sp>
        <p:nvSpPr>
          <p:cNvPr id="10199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ts val="4000"/>
              </a:lnSpc>
              <a:defRPr/>
            </a:pPr>
            <a:r>
              <a:rPr lang="en-US" dirty="0" smtClean="0"/>
              <a:t>Tables represent tabular data</a:t>
            </a:r>
          </a:p>
          <a:p>
            <a:pPr lvl="1">
              <a:lnSpc>
                <a:spcPts val="4000"/>
              </a:lnSpc>
              <a:defRPr/>
            </a:pPr>
            <a:r>
              <a:rPr lang="en-US" dirty="0" smtClean="0"/>
              <a:t>A table consists of one or several rows</a:t>
            </a:r>
          </a:p>
          <a:p>
            <a:pPr lvl="1">
              <a:lnSpc>
                <a:spcPts val="4000"/>
              </a:lnSpc>
              <a:defRPr/>
            </a:pPr>
            <a:r>
              <a:rPr lang="en-US" dirty="0" smtClean="0"/>
              <a:t>Each row has one or more columns</a:t>
            </a:r>
          </a:p>
          <a:p>
            <a:pPr>
              <a:lnSpc>
                <a:spcPts val="4000"/>
              </a:lnSpc>
              <a:defRPr/>
            </a:pPr>
            <a:r>
              <a:rPr lang="en-US" dirty="0" smtClean="0"/>
              <a:t>Tables comprised of several core tags: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&lt;table&gt;&lt;/table&gt;</a:t>
            </a:r>
            <a:r>
              <a:rPr lang="en-US" dirty="0" smtClean="0"/>
              <a:t>: begin / end the table</a:t>
            </a:r>
            <a:br>
              <a:rPr lang="en-US" dirty="0" smtClean="0"/>
            </a:b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&lt;tr&gt;&lt;/tr&gt;</a:t>
            </a:r>
            <a:r>
              <a:rPr lang="en-US" noProof="1" smtClean="0"/>
              <a:t>: </a:t>
            </a:r>
            <a:r>
              <a:rPr lang="en-US" dirty="0" smtClean="0"/>
              <a:t>create a table row</a:t>
            </a:r>
            <a:br>
              <a:rPr lang="en-US" dirty="0" smtClean="0"/>
            </a:b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&lt;td&gt;&lt;/td&gt;</a:t>
            </a:r>
            <a:r>
              <a:rPr lang="en-US" dirty="0" smtClean="0"/>
              <a:t>: create tabular data (cell)</a:t>
            </a:r>
          </a:p>
          <a:p>
            <a:pPr>
              <a:lnSpc>
                <a:spcPts val="4000"/>
              </a:lnSpc>
              <a:defRPr/>
            </a:pPr>
            <a:r>
              <a:rPr lang="en-US" dirty="0" smtClean="0"/>
              <a:t>Tables should not be used for layout. Use CSS floats and positioning styles instead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86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0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HTML Tables (2)</a:t>
            </a:r>
            <a:endParaRPr lang="bg-BG" smtClean="0"/>
          </a:p>
        </p:txBody>
      </p:sp>
      <p:sp>
        <p:nvSpPr>
          <p:cNvPr id="10106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50000"/>
              </a:spcBef>
              <a:defRPr/>
            </a:pPr>
            <a:r>
              <a:rPr lang="en-ZA" dirty="0" smtClean="0">
                <a:sym typeface="Wingdings" pitchFamily="2" charset="2"/>
              </a:rPr>
              <a:t>Start and end of a table</a:t>
            </a:r>
          </a:p>
          <a:p>
            <a:pPr>
              <a:lnSpc>
                <a:spcPct val="100000"/>
              </a:lnSpc>
              <a:spcBef>
                <a:spcPct val="50000"/>
              </a:spcBef>
              <a:defRPr/>
            </a:pPr>
            <a:endParaRPr lang="en-ZA" dirty="0" smtClean="0">
              <a:sym typeface="Wingdings" pitchFamily="2" charset="2"/>
            </a:endParaRPr>
          </a:p>
          <a:p>
            <a:pPr>
              <a:lnSpc>
                <a:spcPct val="100000"/>
              </a:lnSpc>
              <a:spcBef>
                <a:spcPct val="50000"/>
              </a:spcBef>
              <a:defRPr/>
            </a:pPr>
            <a:r>
              <a:rPr lang="en-ZA" dirty="0" smtClean="0">
                <a:sym typeface="Wingdings" pitchFamily="2" charset="2"/>
              </a:rPr>
              <a:t>Start and end of a row</a:t>
            </a:r>
            <a:endParaRPr lang="en-ZA" dirty="0" smtClean="0"/>
          </a:p>
          <a:p>
            <a:pPr>
              <a:lnSpc>
                <a:spcPct val="100000"/>
              </a:lnSpc>
              <a:spcBef>
                <a:spcPct val="50000"/>
              </a:spcBef>
              <a:defRPr/>
            </a:pPr>
            <a:endParaRPr lang="en-ZA" dirty="0" smtClean="0"/>
          </a:p>
          <a:p>
            <a:pPr>
              <a:lnSpc>
                <a:spcPct val="100000"/>
              </a:lnSpc>
              <a:spcBef>
                <a:spcPct val="50000"/>
              </a:spcBef>
              <a:defRPr/>
            </a:pPr>
            <a:r>
              <a:rPr lang="en-ZA" dirty="0" smtClean="0">
                <a:sym typeface="Wingdings" pitchFamily="2" charset="2"/>
              </a:rPr>
              <a:t>Start and end of a cell in a row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64</a:t>
            </a:fld>
            <a:endParaRPr lang="en-US" dirty="0"/>
          </a:p>
        </p:txBody>
      </p:sp>
      <p:sp>
        <p:nvSpPr>
          <p:cNvPr id="1010692" name="Rectangle 4"/>
          <p:cNvSpPr>
            <a:spLocks noChangeArrowheads="1"/>
          </p:cNvSpPr>
          <p:nvPr/>
        </p:nvSpPr>
        <p:spPr bwMode="auto">
          <a:xfrm>
            <a:off x="755651" y="1905000"/>
            <a:ext cx="7626349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&lt;table&gt; ... &lt;/table&gt;</a:t>
            </a:r>
          </a:p>
        </p:txBody>
      </p:sp>
      <p:sp>
        <p:nvSpPr>
          <p:cNvPr id="1010693" name="Rectangle 5"/>
          <p:cNvSpPr>
            <a:spLocks noChangeArrowheads="1"/>
          </p:cNvSpPr>
          <p:nvPr/>
        </p:nvSpPr>
        <p:spPr bwMode="auto">
          <a:xfrm>
            <a:off x="755651" y="3500438"/>
            <a:ext cx="7626349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&lt;tr&gt; ... &lt;/tr&gt;</a:t>
            </a:r>
          </a:p>
        </p:txBody>
      </p:sp>
      <p:sp>
        <p:nvSpPr>
          <p:cNvPr id="1010694" name="Rectangle 6"/>
          <p:cNvSpPr>
            <a:spLocks noChangeArrowheads="1"/>
          </p:cNvSpPr>
          <p:nvPr/>
        </p:nvSpPr>
        <p:spPr bwMode="auto">
          <a:xfrm>
            <a:off x="755651" y="5100935"/>
            <a:ext cx="7626349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&lt;td&gt; ... &lt;/td&gt;</a:t>
            </a:r>
          </a:p>
        </p:txBody>
      </p:sp>
    </p:spTree>
    <p:extLst>
      <p:ext uri="{BB962C8B-B14F-4D97-AF65-F5344CB8AC3E}">
        <p14:creationId xmlns:p14="http://schemas.microsoft.com/office/powerpoint/2010/main" val="39070407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Simple HTML Tables – Example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65</a:t>
            </a:fld>
            <a:endParaRPr lang="en-US" dirty="0"/>
          </a:p>
        </p:txBody>
      </p:sp>
      <p:sp>
        <p:nvSpPr>
          <p:cNvPr id="1011715" name="Rectangle 3"/>
          <p:cNvSpPr>
            <a:spLocks noChangeArrowheads="1"/>
          </p:cNvSpPr>
          <p:nvPr/>
        </p:nvSpPr>
        <p:spPr bwMode="auto">
          <a:xfrm>
            <a:off x="608014" y="1230154"/>
            <a:ext cx="7926386" cy="517064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&lt;table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cellspacing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="0" cellpadding="5"&gt;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tr&gt;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td&gt;&lt;img src="ppt.gif"&gt;&lt;/td&gt;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&lt;td&gt;&lt;a href="lecture1.ppt"&gt;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Lecture 1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&lt;/a&gt;&lt;/td&gt;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&lt;/tr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&lt;tr&gt;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&lt;td&gt;&lt;img src="ppt.gif"&gt;&lt;/td&gt;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&lt;td&gt;&lt;a href="lecture2.ppt"&gt;Lecture 2&lt;/a&gt;&lt;/td&gt;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&lt;/tr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&lt;tr&gt;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&lt;td&gt;&lt;img src="zip.gif"&gt;&lt;/td&gt;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&lt;td&gt;&lt;a href="lecture2-demos.zip"&gt;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Lecture 2 - Demos&lt;/a&gt;&lt;/td&gt;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&lt;/tr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&lt;/table&gt;</a:t>
            </a:r>
          </a:p>
        </p:txBody>
      </p:sp>
    </p:spTree>
    <p:extLst>
      <p:ext uri="{BB962C8B-B14F-4D97-AF65-F5344CB8AC3E}">
        <p14:creationId xmlns:p14="http://schemas.microsoft.com/office/powerpoint/2010/main" val="25821176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08014" y="1230154"/>
            <a:ext cx="7926386" cy="517064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&lt;table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cellspacing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="0" cellpadding="5"&gt;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tr&gt;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td&gt;&lt;img src="ppt.gif"&gt;&lt;/td&gt;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&lt;td&gt;&lt;a href="lecture1.ppt"&gt;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Lecture 1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&lt;/a&gt;&lt;/td&gt;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&lt;/tr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&lt;tr&gt;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&lt;td&gt;&lt;img src="ppt.gif"&gt;&lt;/td&gt;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&lt;td&gt;&lt;a href="lecture2.ppt"&gt;Lecture 2&lt;/a&gt;&lt;/td&gt;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&lt;/tr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&lt;tr&gt;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&lt;td&gt;&lt;img src="zip.gif"&gt;&lt;/td&gt;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&lt;td&gt;&lt;a href="lecture2-demos.zip"&gt;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Lecture 2 - Demos&lt;/a&gt;&lt;/td&gt;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&lt;/tr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&lt;/table&gt;</a:t>
            </a:r>
          </a:p>
        </p:txBody>
      </p:sp>
      <p:sp>
        <p:nvSpPr>
          <p:cNvPr id="1012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/>
              <a:t>Simple HTML Tables – Example (2)</a:t>
            </a:r>
            <a:endParaRPr lang="bg-BG" sz="3600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66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3914775"/>
            <a:ext cx="2800350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7385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Complete HTML Tables</a:t>
            </a:r>
            <a:endParaRPr lang="bg-BG" dirty="0" smtClean="0"/>
          </a:p>
        </p:txBody>
      </p:sp>
      <p:sp>
        <p:nvSpPr>
          <p:cNvPr id="1056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Table rows split into three semantic sections: header, body and footer</a:t>
            </a:r>
          </a:p>
          <a:p>
            <a:pPr lvl="1">
              <a:defRPr/>
            </a:pP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&lt;thead&gt;</a:t>
            </a:r>
            <a:r>
              <a:rPr lang="en-US" dirty="0" smtClean="0"/>
              <a:t> denotes table header and contains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&lt;th&gt;</a:t>
            </a:r>
            <a:r>
              <a:rPr lang="en-US" dirty="0" smtClean="0"/>
              <a:t> elements, instead of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&lt;td&gt;</a:t>
            </a:r>
            <a:r>
              <a:rPr lang="en-US" dirty="0" smtClean="0"/>
              <a:t> elements</a:t>
            </a:r>
          </a:p>
          <a:p>
            <a:pPr lvl="1">
              <a:defRPr/>
            </a:pP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&lt;tbody&gt;</a:t>
            </a:r>
            <a:r>
              <a:rPr lang="en-US" dirty="0" smtClean="0"/>
              <a:t> denotes collection of table rows that contain the very data</a:t>
            </a:r>
          </a:p>
          <a:p>
            <a:pPr lvl="1">
              <a:defRPr/>
            </a:pP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&lt;tfoot&gt;</a:t>
            </a:r>
            <a:r>
              <a:rPr lang="en-US" dirty="0" smtClean="0"/>
              <a:t> denotes table footer but comes BEFORE the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&lt;tbody&gt;</a:t>
            </a:r>
            <a:r>
              <a:rPr lang="en-US" dirty="0" smtClean="0"/>
              <a:t> tag</a:t>
            </a:r>
          </a:p>
          <a:p>
            <a:pPr lvl="1">
              <a:defRPr/>
            </a:pP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&lt;colgroup&gt;</a:t>
            </a:r>
            <a:r>
              <a:rPr lang="en-US" dirty="0" smtClean="0"/>
              <a:t> and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&lt;col&gt;</a:t>
            </a:r>
            <a:r>
              <a:rPr lang="en-US" dirty="0" smtClean="0"/>
              <a:t> define columns (most often used to set column widths)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9541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800" dirty="0" smtClean="0"/>
              <a:t>Complete HTML Table: Example</a:t>
            </a:r>
            <a:endParaRPr lang="bg-BG" sz="3800" dirty="0" smtClean="0"/>
          </a:p>
        </p:txBody>
      </p:sp>
      <p:sp>
        <p:nvSpPr>
          <p:cNvPr id="1057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  <a:defRPr/>
            </a:pPr>
            <a:r>
              <a:rPr lang="en-US" dirty="0" smtClean="0"/>
              <a:t> </a:t>
            </a:r>
            <a:endParaRPr lang="bg-BG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68</a:t>
            </a:fld>
            <a:endParaRPr lang="en-US" dirty="0"/>
          </a:p>
        </p:txBody>
      </p:sp>
      <p:sp>
        <p:nvSpPr>
          <p:cNvPr id="1057796" name="Rectangle 4"/>
          <p:cNvSpPr>
            <a:spLocks noChangeArrowheads="1"/>
          </p:cNvSpPr>
          <p:nvPr/>
        </p:nvSpPr>
        <p:spPr bwMode="auto">
          <a:xfrm>
            <a:off x="611188" y="1066800"/>
            <a:ext cx="7847012" cy="547842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&lt;table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&lt;colgroup&gt;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&lt;col style="width:100px" /&gt;&lt;col /&gt;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&lt;/colgroup&gt;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&lt;thead&gt;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tr&gt;&lt;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th&gt;Column 1&lt;/th&gt;&lt;th&gt;Column 2&lt;/th&gt;&lt;/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tr&gt;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&lt;/thead&gt;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&lt;tfoot&gt;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tr&gt;&lt;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td&gt;Footer 1&lt;/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td&gt;&lt;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td&gt;Footer 2&lt;/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td&gt;&lt;/tr&gt;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&lt;/tfoot&gt;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&lt;tbody&gt;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tr&gt;&lt;td&gt;Cell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1.1&lt;/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td&gt;&lt;td&gt;Cell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1.2&lt;/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td&gt;&lt;/tr&gt;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tr&gt;&lt;td&gt;Cell 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2.1&lt;/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td&gt;&lt;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td&gt;Cell 2.2&lt;/</a:t>
            </a: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td&gt;&lt;/tr&gt;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&lt;/tbody&gt;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&lt;/table&gt;</a:t>
            </a: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2819400" y="2291596"/>
            <a:ext cx="2514600" cy="527804"/>
          </a:xfrm>
          <a:prstGeom prst="wedgeRoundRectCallout">
            <a:avLst>
              <a:gd name="adj1" fmla="val -90772"/>
              <a:gd name="adj2" fmla="val 47887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header</a:t>
            </a: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2514600" y="3358396"/>
            <a:ext cx="2209800" cy="527804"/>
          </a:xfrm>
          <a:prstGeom prst="wedgeRoundRectCallout">
            <a:avLst>
              <a:gd name="adj1" fmla="val -82311"/>
              <a:gd name="adj2" fmla="val 52581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footer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3581400" y="4425196"/>
            <a:ext cx="4419600" cy="527804"/>
          </a:xfrm>
          <a:prstGeom prst="wedgeRoundRectCallout">
            <a:avLst>
              <a:gd name="adj1" fmla="val -90128"/>
              <a:gd name="adj2" fmla="val 55481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Last comes the body (data)</a:t>
            </a: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6934200" y="2209800"/>
            <a:ext cx="990600" cy="527804"/>
          </a:xfrm>
          <a:prstGeom prst="wedgeRoundRectCallout">
            <a:avLst>
              <a:gd name="adj1" fmla="val -88658"/>
              <a:gd name="adj2" fmla="val 74075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th</a:t>
            </a: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3352800" y="1224796"/>
            <a:ext cx="2514600" cy="527804"/>
          </a:xfrm>
          <a:prstGeom prst="wedgeRoundRectCallout">
            <a:avLst>
              <a:gd name="adj1" fmla="val -90772"/>
              <a:gd name="adj2" fmla="val 47887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columns</a:t>
            </a:r>
          </a:p>
        </p:txBody>
      </p:sp>
    </p:spTree>
    <p:extLst>
      <p:ext uri="{BB962C8B-B14F-4D97-AF65-F5344CB8AC3E}">
        <p14:creationId xmlns:p14="http://schemas.microsoft.com/office/powerpoint/2010/main" val="7971418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9" grpId="0" animBg="1"/>
      <p:bldP spid="10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611188" y="1219200"/>
            <a:ext cx="7847012" cy="547842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&lt;table&gt;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&lt;colgroup&gt;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&lt;col style="width:200px" /&gt;&lt;col /&gt;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&lt;/colgroup&gt;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&lt;thead&gt;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&lt;tr&gt;&lt;th&gt;Column 1&lt;/th&gt;&lt;th&gt;Column 2&lt;/th&gt;&lt;/tr&gt;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&lt;/thead&gt;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&lt;tfoot&gt;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&lt;tr&gt;&lt;td&gt;Footer 1&lt;/td&gt;&lt;td&gt;Footer 2&lt;/td&gt;&lt;/tr&gt;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&lt;/tfoot&gt;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&lt;tbody&gt;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&lt;tr&gt;&lt;td&gt;Cell 1.1&lt;/td&gt;&lt;td&gt;Cell 1.2&lt;/td&gt;&lt;/tr&gt;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&lt;tr&gt;&lt;td&gt;Cell 2.1&lt;/td&gt;&lt;td&gt;Cell 2.2&lt;/td&gt;&lt;/tr&gt;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&lt;/tbody&gt;</a:t>
            </a:r>
          </a:p>
          <a:p>
            <a:pPr eaLnBrk="0" hangingPunct="0">
              <a:lnSpc>
                <a:spcPts val="28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&lt;/table&gt;</a:t>
            </a:r>
          </a:p>
        </p:txBody>
      </p:sp>
      <p:sp>
        <p:nvSpPr>
          <p:cNvPr id="1058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800" dirty="0" smtClean="0"/>
              <a:t>Complete HTML Table:</a:t>
            </a:r>
            <a:br>
              <a:rPr lang="en-US" sz="3800" dirty="0" smtClean="0"/>
            </a:br>
            <a:r>
              <a:rPr lang="en-US" sz="3800" dirty="0" smtClean="0"/>
              <a:t>Example (2)</a:t>
            </a:r>
            <a:endParaRPr lang="bg-BG" sz="3800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69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105400" y="1130610"/>
            <a:ext cx="3381489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table-full.html</a:t>
            </a:r>
            <a:endParaRPr lang="en-US" sz="26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2514600" y="5029200"/>
            <a:ext cx="4038600" cy="1379101"/>
          </a:xfrm>
          <a:prstGeom prst="wedgeRoundRectCallout">
            <a:avLst>
              <a:gd name="adj1" fmla="val -63389"/>
              <a:gd name="adj2" fmla="val -88754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Although the footer is before the data in the code, it is displayed last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1752600"/>
            <a:ext cx="53054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1752600" y="685800"/>
            <a:ext cx="4038600" cy="953453"/>
          </a:xfrm>
          <a:prstGeom prst="wedgeRoundRectCallout">
            <a:avLst>
              <a:gd name="adj1" fmla="val 72723"/>
              <a:gd name="adj2" fmla="val 165503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By default, header text is bold and centered.</a:t>
            </a:r>
          </a:p>
        </p:txBody>
      </p:sp>
    </p:spTree>
    <p:extLst>
      <p:ext uri="{BB962C8B-B14F-4D97-AF65-F5344CB8AC3E}">
        <p14:creationId xmlns:p14="http://schemas.microsoft.com/office/powerpoint/2010/main" val="14787256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Nested Tables</a:t>
            </a:r>
          </a:p>
        </p:txBody>
      </p:sp>
      <p:sp>
        <p:nvSpPr>
          <p:cNvPr id="93184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990600"/>
            <a:ext cx="8496300" cy="5329238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000" dirty="0" smtClean="0"/>
              <a:t>Table data “cells” (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&lt;td&gt;</a:t>
            </a:r>
            <a:r>
              <a:rPr lang="en-US" sz="3000" dirty="0" smtClean="0"/>
              <a:t>) can contain nested tables (tables within tables):</a:t>
            </a:r>
            <a:endParaRPr lang="en-US" sz="3000" dirty="0" smtClean="0">
              <a:latin typeface="Courier New" pitchFamily="49" charset="0"/>
            </a:endParaRP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70</a:t>
            </a:fld>
            <a:endParaRPr lang="en-US" dirty="0"/>
          </a:p>
        </p:txBody>
      </p:sp>
      <p:sp>
        <p:nvSpPr>
          <p:cNvPr id="931846" name="Rectangle 6"/>
          <p:cNvSpPr>
            <a:spLocks noChangeArrowheads="1"/>
          </p:cNvSpPr>
          <p:nvPr/>
        </p:nvSpPr>
        <p:spPr bwMode="auto">
          <a:xfrm>
            <a:off x="539750" y="2057400"/>
            <a:ext cx="7993063" cy="442685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&lt;table&gt;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&lt;tr&gt;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&lt;td&gt;Contact:&lt;/td&gt;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&lt;td&gt;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&lt;table&gt;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&lt;tr&gt;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  &lt;td&gt;First Name&lt;/td&gt;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  &lt;td&gt;Last Name&lt;/td&gt;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&lt;/tr&gt;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&lt;/table&gt;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&lt;/td&gt;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&lt;/tr&gt;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&lt;/table&gt;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52911" y="1968810"/>
            <a:ext cx="3381489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nested-tables.html</a:t>
            </a:r>
            <a:endParaRPr lang="en-US" sz="2600" b="1" dirty="0">
              <a:solidFill>
                <a:srgbClr val="CCFF66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0175" y="3905250"/>
            <a:ext cx="3095625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2999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"/>
          <p:cNvSpPr txBox="1">
            <a:spLocks noChangeArrowheads="1"/>
          </p:cNvSpPr>
          <p:nvPr/>
        </p:nvSpPr>
        <p:spPr>
          <a:xfrm>
            <a:off x="4343400" y="1981200"/>
            <a:ext cx="4267200" cy="4419600"/>
          </a:xfrm>
          <a:prstGeom prst="rect">
            <a:avLst/>
          </a:prstGeom>
        </p:spPr>
        <p:txBody>
          <a:bodyPr/>
          <a:lstStyle/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sz="3200" b="1" noProof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cellpadding</a:t>
            </a:r>
          </a:p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0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indent="-282575" eaLnBrk="0" hangingPunct="0">
              <a:lnSpc>
                <a:spcPct val="90000"/>
              </a:lnSpc>
              <a:spcBef>
                <a:spcPts val="18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sz="30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Defines the empty space around the cell content</a:t>
            </a: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>
          <a:xfrm>
            <a:off x="457200" y="1981200"/>
            <a:ext cx="3352800" cy="4572000"/>
          </a:xfrm>
          <a:prstGeom prst="rect">
            <a:avLst/>
          </a:prstGeom>
        </p:spPr>
        <p:txBody>
          <a:bodyPr/>
          <a:lstStyle/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sz="3200" b="1" noProof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cellspacing</a:t>
            </a:r>
          </a:p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0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ct val="90000"/>
              </a:lnSpc>
              <a:spcBef>
                <a:spcPts val="18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sz="30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Defines the empty space between cells</a:t>
            </a: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800" smtClean="0"/>
              <a:t>Cell Spacing and Padding</a:t>
            </a:r>
          </a:p>
        </p:txBody>
      </p:sp>
      <p:sp>
        <p:nvSpPr>
          <p:cNvPr id="102400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066800"/>
            <a:ext cx="8686800" cy="5334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dirty="0" smtClean="0"/>
              <a:t>Tables have two important attributes:</a:t>
            </a:r>
          </a:p>
        </p:txBody>
      </p:sp>
      <p:sp>
        <p:nvSpPr>
          <p:cNvPr id="3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71</a:t>
            </a:fld>
            <a:endParaRPr lang="en-US" dirty="0"/>
          </a:p>
        </p:txBody>
      </p:sp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969963" y="3055938"/>
            <a:ext cx="2233612" cy="1439862"/>
            <a:chOff x="838" y="1933"/>
            <a:chExt cx="1407" cy="907"/>
          </a:xfrm>
        </p:grpSpPr>
        <p:sp>
          <p:nvSpPr>
            <p:cNvPr id="1024007" name="Rectangle 7"/>
            <p:cNvSpPr>
              <a:spLocks noChangeArrowheads="1"/>
            </p:cNvSpPr>
            <p:nvPr/>
          </p:nvSpPr>
          <p:spPr bwMode="auto">
            <a:xfrm>
              <a:off x="838" y="1933"/>
              <a:ext cx="499" cy="272"/>
            </a:xfrm>
            <a:prstGeom prst="rect">
              <a:avLst/>
            </a:prstGeom>
            <a:solidFill>
              <a:schemeClr val="accent5">
                <a:lumMod val="75000"/>
                <a:alpha val="30000"/>
              </a:schemeClr>
            </a:solidFill>
            <a:ln w="9525" algn="ctr">
              <a:solidFill>
                <a:schemeClr val="accent5">
                  <a:lumMod val="20000"/>
                  <a:lumOff val="8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400" b="1" dirty="0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cell</a:t>
              </a:r>
              <a:endParaRPr lang="bg-BG" sz="2400" b="1" dirty="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4008" name="Rectangle 8"/>
            <p:cNvSpPr>
              <a:spLocks noChangeArrowheads="1"/>
            </p:cNvSpPr>
            <p:nvPr/>
          </p:nvSpPr>
          <p:spPr bwMode="auto">
            <a:xfrm>
              <a:off x="1746" y="1933"/>
              <a:ext cx="499" cy="272"/>
            </a:xfrm>
            <a:prstGeom prst="rect">
              <a:avLst/>
            </a:prstGeom>
            <a:solidFill>
              <a:schemeClr val="accent5">
                <a:lumMod val="75000"/>
                <a:alpha val="30000"/>
              </a:schemeClr>
            </a:solidFill>
            <a:ln w="9525" algn="ctr">
              <a:solidFill>
                <a:schemeClr val="accent5">
                  <a:lumMod val="20000"/>
                  <a:lumOff val="8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400" b="1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cell</a:t>
              </a:r>
              <a:endParaRPr lang="bg-BG" sz="2400" b="1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4009" name="Rectangle 9"/>
            <p:cNvSpPr>
              <a:spLocks noChangeArrowheads="1"/>
            </p:cNvSpPr>
            <p:nvPr/>
          </p:nvSpPr>
          <p:spPr bwMode="auto">
            <a:xfrm>
              <a:off x="838" y="2568"/>
              <a:ext cx="499" cy="272"/>
            </a:xfrm>
            <a:prstGeom prst="rect">
              <a:avLst/>
            </a:prstGeom>
            <a:solidFill>
              <a:schemeClr val="accent5">
                <a:lumMod val="75000"/>
                <a:alpha val="30000"/>
              </a:schemeClr>
            </a:solidFill>
            <a:ln w="9525" algn="ctr">
              <a:solidFill>
                <a:schemeClr val="accent5">
                  <a:lumMod val="20000"/>
                  <a:lumOff val="8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400" b="1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cell</a:t>
              </a:r>
              <a:endParaRPr lang="bg-BG" sz="2400" b="1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4010" name="Rectangle 10"/>
            <p:cNvSpPr>
              <a:spLocks noChangeArrowheads="1"/>
            </p:cNvSpPr>
            <p:nvPr/>
          </p:nvSpPr>
          <p:spPr bwMode="auto">
            <a:xfrm>
              <a:off x="1746" y="2568"/>
              <a:ext cx="499" cy="272"/>
            </a:xfrm>
            <a:prstGeom prst="rect">
              <a:avLst/>
            </a:prstGeom>
            <a:solidFill>
              <a:schemeClr val="accent5">
                <a:lumMod val="75000"/>
                <a:alpha val="30000"/>
              </a:schemeClr>
            </a:solidFill>
            <a:ln w="9525" algn="ctr">
              <a:solidFill>
                <a:schemeClr val="accent5">
                  <a:lumMod val="20000"/>
                  <a:lumOff val="8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400" b="1">
                  <a:solidFill>
                    <a:schemeClr val="tx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cell</a:t>
              </a:r>
              <a:endParaRPr lang="bg-BG" sz="2400" b="1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4011" name="Line 11"/>
            <p:cNvSpPr>
              <a:spLocks noChangeShapeType="1"/>
            </p:cNvSpPr>
            <p:nvPr/>
          </p:nvSpPr>
          <p:spPr bwMode="auto">
            <a:xfrm>
              <a:off x="1336" y="2069"/>
              <a:ext cx="410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24014" name="Line 14"/>
            <p:cNvSpPr>
              <a:spLocks noChangeShapeType="1"/>
            </p:cNvSpPr>
            <p:nvPr/>
          </p:nvSpPr>
          <p:spPr bwMode="auto">
            <a:xfrm flipH="1">
              <a:off x="1988" y="2197"/>
              <a:ext cx="0" cy="371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24029" name="Line 29"/>
            <p:cNvSpPr>
              <a:spLocks noChangeShapeType="1"/>
            </p:cNvSpPr>
            <p:nvPr/>
          </p:nvSpPr>
          <p:spPr bwMode="auto">
            <a:xfrm>
              <a:off x="1337" y="2704"/>
              <a:ext cx="410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24030" name="Line 30"/>
            <p:cNvSpPr>
              <a:spLocks noChangeShapeType="1"/>
            </p:cNvSpPr>
            <p:nvPr/>
          </p:nvSpPr>
          <p:spPr bwMode="auto">
            <a:xfrm flipH="1">
              <a:off x="1087" y="2197"/>
              <a:ext cx="0" cy="371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3" name="Group 51"/>
          <p:cNvGrpSpPr>
            <a:grpSpLocks/>
          </p:cNvGrpSpPr>
          <p:nvPr/>
        </p:nvGrpSpPr>
        <p:grpSpPr bwMode="auto">
          <a:xfrm>
            <a:off x="5224463" y="2819400"/>
            <a:ext cx="2501900" cy="1887538"/>
            <a:chOff x="3345" y="1688"/>
            <a:chExt cx="1576" cy="1189"/>
          </a:xfrm>
          <a:effectLst/>
        </p:grpSpPr>
        <p:sp>
          <p:nvSpPr>
            <p:cNvPr id="1024025" name="Rectangle 25"/>
            <p:cNvSpPr>
              <a:spLocks noChangeArrowheads="1"/>
            </p:cNvSpPr>
            <p:nvPr/>
          </p:nvSpPr>
          <p:spPr bwMode="auto">
            <a:xfrm>
              <a:off x="3355" y="1688"/>
              <a:ext cx="740" cy="599"/>
            </a:xfrm>
            <a:prstGeom prst="rect">
              <a:avLst/>
            </a:prstGeom>
            <a:solidFill>
              <a:schemeClr val="accent5">
                <a:lumMod val="75000"/>
                <a:alpha val="30000"/>
              </a:schemeClr>
            </a:solidFill>
            <a:ln w="9525" algn="ctr">
              <a:solidFill>
                <a:schemeClr val="accent5">
                  <a:lumMod val="20000"/>
                  <a:lumOff val="8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360000" tIns="288000" rIns="360000" bIns="288000" anchor="ctr">
              <a:spAutoFit/>
            </a:bodyPr>
            <a:lstStyle/>
            <a:p>
              <a:pPr algn="ctr">
                <a:defRPr/>
              </a:pP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cell</a:t>
              </a:r>
              <a:endPara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4031" name="Line 31"/>
            <p:cNvSpPr>
              <a:spLocks noChangeShapeType="1"/>
            </p:cNvSpPr>
            <p:nvPr/>
          </p:nvSpPr>
          <p:spPr bwMode="auto">
            <a:xfrm flipH="1">
              <a:off x="3718" y="2057"/>
              <a:ext cx="0" cy="206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33" name="Line 33"/>
            <p:cNvSpPr>
              <a:spLocks noChangeShapeType="1"/>
            </p:cNvSpPr>
            <p:nvPr/>
          </p:nvSpPr>
          <p:spPr bwMode="auto">
            <a:xfrm>
              <a:off x="3345" y="1999"/>
              <a:ext cx="221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34" name="Line 34"/>
            <p:cNvSpPr>
              <a:spLocks noChangeShapeType="1"/>
            </p:cNvSpPr>
            <p:nvPr/>
          </p:nvSpPr>
          <p:spPr bwMode="auto">
            <a:xfrm>
              <a:off x="3884" y="1996"/>
              <a:ext cx="221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35" name="Line 35"/>
            <p:cNvSpPr>
              <a:spLocks noChangeShapeType="1"/>
            </p:cNvSpPr>
            <p:nvPr/>
          </p:nvSpPr>
          <p:spPr bwMode="auto">
            <a:xfrm flipH="1">
              <a:off x="3718" y="1718"/>
              <a:ext cx="0" cy="206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36" name="Rectangle 36"/>
            <p:cNvSpPr>
              <a:spLocks noChangeArrowheads="1"/>
            </p:cNvSpPr>
            <p:nvPr/>
          </p:nvSpPr>
          <p:spPr bwMode="auto">
            <a:xfrm>
              <a:off x="3355" y="2278"/>
              <a:ext cx="740" cy="599"/>
            </a:xfrm>
            <a:prstGeom prst="rect">
              <a:avLst/>
            </a:prstGeom>
            <a:solidFill>
              <a:schemeClr val="accent5">
                <a:lumMod val="75000"/>
                <a:alpha val="30000"/>
              </a:schemeClr>
            </a:solidFill>
            <a:ln w="9525" algn="ctr">
              <a:solidFill>
                <a:schemeClr val="accent5">
                  <a:lumMod val="20000"/>
                  <a:lumOff val="8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360000" tIns="288000" rIns="360000" bIns="288000" anchor="ctr">
              <a:spAutoFit/>
            </a:bodyPr>
            <a:lstStyle/>
            <a:p>
              <a:pPr algn="ctr">
                <a:defRPr/>
              </a:pP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cell</a:t>
              </a:r>
              <a:endPara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4037" name="Line 37"/>
            <p:cNvSpPr>
              <a:spLocks noChangeShapeType="1"/>
            </p:cNvSpPr>
            <p:nvPr/>
          </p:nvSpPr>
          <p:spPr bwMode="auto">
            <a:xfrm flipH="1">
              <a:off x="3718" y="2647"/>
              <a:ext cx="0" cy="206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38" name="Line 38"/>
            <p:cNvSpPr>
              <a:spLocks noChangeShapeType="1"/>
            </p:cNvSpPr>
            <p:nvPr/>
          </p:nvSpPr>
          <p:spPr bwMode="auto">
            <a:xfrm>
              <a:off x="3345" y="2589"/>
              <a:ext cx="221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39" name="Line 39"/>
            <p:cNvSpPr>
              <a:spLocks noChangeShapeType="1"/>
            </p:cNvSpPr>
            <p:nvPr/>
          </p:nvSpPr>
          <p:spPr bwMode="auto">
            <a:xfrm>
              <a:off x="3884" y="2586"/>
              <a:ext cx="221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40" name="Line 40"/>
            <p:cNvSpPr>
              <a:spLocks noChangeShapeType="1"/>
            </p:cNvSpPr>
            <p:nvPr/>
          </p:nvSpPr>
          <p:spPr bwMode="auto">
            <a:xfrm flipH="1">
              <a:off x="3718" y="2308"/>
              <a:ext cx="0" cy="206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41" name="Rectangle 41"/>
            <p:cNvSpPr>
              <a:spLocks noChangeArrowheads="1"/>
            </p:cNvSpPr>
            <p:nvPr/>
          </p:nvSpPr>
          <p:spPr bwMode="auto">
            <a:xfrm>
              <a:off x="4171" y="1688"/>
              <a:ext cx="740" cy="599"/>
            </a:xfrm>
            <a:prstGeom prst="rect">
              <a:avLst/>
            </a:prstGeom>
            <a:solidFill>
              <a:schemeClr val="accent5">
                <a:lumMod val="75000"/>
                <a:alpha val="30000"/>
              </a:schemeClr>
            </a:solidFill>
            <a:ln w="9525" algn="ctr">
              <a:solidFill>
                <a:schemeClr val="accent5">
                  <a:lumMod val="20000"/>
                  <a:lumOff val="8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360000" tIns="288000" rIns="360000" bIns="288000" anchor="ctr">
              <a:spAutoFit/>
            </a:bodyPr>
            <a:lstStyle/>
            <a:p>
              <a:pPr algn="ctr">
                <a:defRPr/>
              </a:pPr>
              <a:r>
                <a:rPr lang="en-US" sz="24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cell</a:t>
              </a:r>
              <a:endParaRPr lang="bg-BG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4042" name="Line 42"/>
            <p:cNvSpPr>
              <a:spLocks noChangeShapeType="1"/>
            </p:cNvSpPr>
            <p:nvPr/>
          </p:nvSpPr>
          <p:spPr bwMode="auto">
            <a:xfrm flipH="1">
              <a:off x="4534" y="2057"/>
              <a:ext cx="0" cy="206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43" name="Line 43"/>
            <p:cNvSpPr>
              <a:spLocks noChangeShapeType="1"/>
            </p:cNvSpPr>
            <p:nvPr/>
          </p:nvSpPr>
          <p:spPr bwMode="auto">
            <a:xfrm>
              <a:off x="4161" y="1999"/>
              <a:ext cx="221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44" name="Line 44"/>
            <p:cNvSpPr>
              <a:spLocks noChangeShapeType="1"/>
            </p:cNvSpPr>
            <p:nvPr/>
          </p:nvSpPr>
          <p:spPr bwMode="auto">
            <a:xfrm>
              <a:off x="4700" y="1996"/>
              <a:ext cx="221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45" name="Line 45"/>
            <p:cNvSpPr>
              <a:spLocks noChangeShapeType="1"/>
            </p:cNvSpPr>
            <p:nvPr/>
          </p:nvSpPr>
          <p:spPr bwMode="auto">
            <a:xfrm flipH="1">
              <a:off x="4534" y="1718"/>
              <a:ext cx="0" cy="206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46" name="Rectangle 46"/>
            <p:cNvSpPr>
              <a:spLocks noChangeArrowheads="1"/>
            </p:cNvSpPr>
            <p:nvPr/>
          </p:nvSpPr>
          <p:spPr bwMode="auto">
            <a:xfrm>
              <a:off x="4171" y="2278"/>
              <a:ext cx="740" cy="599"/>
            </a:xfrm>
            <a:prstGeom prst="rect">
              <a:avLst/>
            </a:prstGeom>
            <a:solidFill>
              <a:schemeClr val="accent5">
                <a:lumMod val="75000"/>
                <a:alpha val="30000"/>
              </a:schemeClr>
            </a:solidFill>
            <a:ln w="9525" algn="ctr">
              <a:solidFill>
                <a:schemeClr val="accent5">
                  <a:lumMod val="20000"/>
                  <a:lumOff val="8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360000" tIns="288000" rIns="360000" bIns="288000" anchor="ctr">
              <a:spAutoFit/>
            </a:bodyPr>
            <a:lstStyle/>
            <a:p>
              <a:pPr algn="ctr">
                <a:defRPr/>
              </a:pPr>
              <a:r>
                <a:rPr lang="en-US" sz="24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cell</a:t>
              </a:r>
              <a:endParaRPr lang="bg-BG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24047" name="Line 47"/>
            <p:cNvSpPr>
              <a:spLocks noChangeShapeType="1"/>
            </p:cNvSpPr>
            <p:nvPr/>
          </p:nvSpPr>
          <p:spPr bwMode="auto">
            <a:xfrm flipH="1">
              <a:off x="4534" y="2647"/>
              <a:ext cx="0" cy="206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48" name="Line 48"/>
            <p:cNvSpPr>
              <a:spLocks noChangeShapeType="1"/>
            </p:cNvSpPr>
            <p:nvPr/>
          </p:nvSpPr>
          <p:spPr bwMode="auto">
            <a:xfrm>
              <a:off x="4161" y="2589"/>
              <a:ext cx="221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49" name="Line 49"/>
            <p:cNvSpPr>
              <a:spLocks noChangeShapeType="1"/>
            </p:cNvSpPr>
            <p:nvPr/>
          </p:nvSpPr>
          <p:spPr bwMode="auto">
            <a:xfrm>
              <a:off x="4700" y="2586"/>
              <a:ext cx="221" cy="0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  <p:sp>
          <p:nvSpPr>
            <p:cNvPr id="1024050" name="Line 50"/>
            <p:cNvSpPr>
              <a:spLocks noChangeShapeType="1"/>
            </p:cNvSpPr>
            <p:nvPr/>
          </p:nvSpPr>
          <p:spPr bwMode="auto">
            <a:xfrm flipH="1">
              <a:off x="4534" y="2308"/>
              <a:ext cx="0" cy="206"/>
            </a:xfrm>
            <a:prstGeom prst="line">
              <a:avLst/>
            </a:prstGeom>
            <a:noFill/>
            <a:ln w="25400">
              <a:solidFill>
                <a:schemeClr val="accent5">
                  <a:lumMod val="20000"/>
                  <a:lumOff val="80000"/>
                </a:schemeClr>
              </a:solidFill>
              <a:round/>
              <a:headEnd type="arrow" w="lg" len="med"/>
              <a:tailEnd type="arrow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 b="1"/>
            </a:p>
          </p:txBody>
        </p:sp>
      </p:grpSp>
    </p:spTree>
    <p:extLst>
      <p:ext uri="{BB962C8B-B14F-4D97-AF65-F5344CB8AC3E}">
        <p14:creationId xmlns:p14="http://schemas.microsoft.com/office/powerpoint/2010/main" val="318204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pPr>
              <a:defRPr/>
            </a:pPr>
            <a:r>
              <a:rPr lang="en-US" sz="3600" dirty="0" smtClean="0"/>
              <a:t>Cell Spacing and Padding – Example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72</a:t>
            </a:fld>
            <a:endParaRPr lang="en-US" dirty="0"/>
          </a:p>
        </p:txBody>
      </p:sp>
      <p:sp>
        <p:nvSpPr>
          <p:cNvPr id="1026052" name="Rectangle 4"/>
          <p:cNvSpPr>
            <a:spLocks noChangeArrowheads="1"/>
          </p:cNvSpPr>
          <p:nvPr/>
        </p:nvSpPr>
        <p:spPr bwMode="auto">
          <a:xfrm>
            <a:off x="565150" y="1400175"/>
            <a:ext cx="7993063" cy="442685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&lt;head&gt;&lt;title&gt;Table Cells&lt;/title&gt;&lt;/head&gt;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&lt;table </a:t>
            </a:r>
            <a:r>
              <a:rPr lang="en-US" sz="2200" b="1" noProof="1" smtClean="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cellspacing="15" cellpadding="0"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&lt;tr&gt;&lt;td&gt;First&lt;/td&gt;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&lt;td&gt;Second&lt;/td&gt;&lt;/tr&gt;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&lt;/table&gt;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&lt;br/&gt;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&lt;table cellspacing="0" cellpadding="10"&gt;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&lt;tr&gt;&lt;td&gt;First&lt;/td&gt;&lt;td&gt;Second&lt;/td&gt;&lt;/tr&gt;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&lt;/table&gt;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  <p:sp>
        <p:nvSpPr>
          <p:cNvPr id="1026054" name="Rectangle 6"/>
          <p:cNvSpPr>
            <a:spLocks noChangeArrowheads="1"/>
          </p:cNvSpPr>
          <p:nvPr/>
        </p:nvSpPr>
        <p:spPr bwMode="auto">
          <a:xfrm>
            <a:off x="457200" y="868154"/>
            <a:ext cx="2444900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  <a:defRPr/>
            </a:pPr>
            <a:r>
              <a:rPr lang="bg-BG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table-</a:t>
            </a: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cells</a:t>
            </a:r>
            <a:r>
              <a:rPr lang="bg-BG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.html</a:t>
            </a:r>
          </a:p>
        </p:txBody>
      </p:sp>
    </p:spTree>
    <p:extLst>
      <p:ext uri="{BB962C8B-B14F-4D97-AF65-F5344CB8AC3E}">
        <p14:creationId xmlns:p14="http://schemas.microsoft.com/office/powerpoint/2010/main" val="353110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pPr>
              <a:defRPr/>
            </a:pPr>
            <a:r>
              <a:rPr lang="en-US" sz="3600" dirty="0" smtClean="0"/>
              <a:t>Cell Spacing and Padding </a:t>
            </a:r>
            <a:r>
              <a:rPr lang="en-US" sz="3600" smtClean="0"/>
              <a:t>– Example (2)</a:t>
            </a:r>
            <a:endParaRPr lang="en-US" sz="3600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73</a:t>
            </a:fld>
            <a:endParaRPr lang="en-US" dirty="0"/>
          </a:p>
        </p:txBody>
      </p:sp>
      <p:sp>
        <p:nvSpPr>
          <p:cNvPr id="1026052" name="Rectangle 4"/>
          <p:cNvSpPr>
            <a:spLocks noChangeArrowheads="1"/>
          </p:cNvSpPr>
          <p:nvPr/>
        </p:nvSpPr>
        <p:spPr bwMode="auto">
          <a:xfrm>
            <a:off x="565150" y="1400175"/>
            <a:ext cx="7993063" cy="442685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&lt;head&gt;&lt;title&gt;Table Cells&lt;/title&gt;&lt;/head&gt;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&lt;body&gt;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&lt;table </a:t>
            </a:r>
            <a:r>
              <a:rPr lang="en-US" sz="2200" b="1" noProof="1" smtClean="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cellspacing="15" cellpadding="0"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&lt;tr&gt;&lt;td&gt;First&lt;/td&gt;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&lt;td&gt;Second&lt;/td&gt;&lt;/tr&gt;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&lt;/table&gt;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&lt;br/&gt;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&lt;table cellspacing="0" cellpadding="10"&gt;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&lt;tr&gt;&lt;td&gt;First&lt;/td&gt;&lt;td&gt;Second&lt;/td&gt;&lt;/tr&gt;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&lt;/table&gt;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&lt;/body&gt;</a:t>
            </a:r>
          </a:p>
          <a:p>
            <a:pPr eaLnBrk="0" hangingPunct="0">
              <a:lnSpc>
                <a:spcPts val="26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  <p:sp>
        <p:nvSpPr>
          <p:cNvPr id="1026054" name="Rectangle 6"/>
          <p:cNvSpPr>
            <a:spLocks noChangeArrowheads="1"/>
          </p:cNvSpPr>
          <p:nvPr/>
        </p:nvSpPr>
        <p:spPr bwMode="auto">
          <a:xfrm>
            <a:off x="457200" y="868154"/>
            <a:ext cx="2444900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  <a:defRPr/>
            </a:pPr>
            <a:r>
              <a:rPr lang="bg-BG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table-</a:t>
            </a: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cells</a:t>
            </a:r>
            <a:r>
              <a:rPr lang="bg-BG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.html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2876550"/>
            <a:ext cx="3686175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755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5334000" y="1676400"/>
            <a:ext cx="3352800" cy="4876800"/>
          </a:xfrm>
          <a:prstGeom prst="rect">
            <a:avLst/>
          </a:prstGeom>
        </p:spPr>
        <p:txBody>
          <a:bodyPr/>
          <a:lstStyle/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sz="3000" b="1" noProof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rowspan</a:t>
            </a:r>
          </a:p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0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sz="30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Defines how many rows the cell occupies</a:t>
            </a: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457200" y="1676400"/>
            <a:ext cx="3352800" cy="4876800"/>
          </a:xfrm>
          <a:prstGeom prst="rect">
            <a:avLst/>
          </a:prstGeom>
        </p:spPr>
        <p:txBody>
          <a:bodyPr/>
          <a:lstStyle/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sz="3000" b="1" noProof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colspan</a:t>
            </a:r>
          </a:p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2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lvl="0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endParaRPr lang="en-US" sz="30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282575" indent="-282575" eaLnBrk="0" hangingPunct="0">
              <a:lnSpc>
                <a:spcPts val="4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sz="30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Defines how many columns the cell occupies</a:t>
            </a: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629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Column and Row Span</a:t>
            </a:r>
          </a:p>
        </p:txBody>
      </p:sp>
      <p:sp>
        <p:nvSpPr>
          <p:cNvPr id="1036293" name="Rectangle 5"/>
          <p:cNvSpPr>
            <a:spLocks noGrp="1" noChangeArrowheads="1"/>
          </p:cNvSpPr>
          <p:nvPr>
            <p:ph idx="1"/>
          </p:nvPr>
        </p:nvSpPr>
        <p:spPr>
          <a:xfrm>
            <a:off x="228600" y="1066800"/>
            <a:ext cx="8686800" cy="6096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dirty="0" smtClean="0"/>
              <a:t>Table cells have two important attributes:</a:t>
            </a:r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74</a:t>
            </a:fld>
            <a:endParaRPr lang="en-US" dirty="0"/>
          </a:p>
        </p:txBody>
      </p:sp>
      <p:sp>
        <p:nvSpPr>
          <p:cNvPr id="1036304" name="Rectangle 16"/>
          <p:cNvSpPr>
            <a:spLocks noChangeArrowheads="1"/>
          </p:cNvSpPr>
          <p:nvPr/>
        </p:nvSpPr>
        <p:spPr bwMode="auto">
          <a:xfrm>
            <a:off x="990599" y="3240832"/>
            <a:ext cx="1447801" cy="587441"/>
          </a:xfrm>
          <a:prstGeom prst="rect">
            <a:avLst/>
          </a:prstGeom>
          <a:solidFill>
            <a:schemeClr val="bg1">
              <a:alpha val="30000"/>
            </a:schemeClr>
          </a:solidFill>
          <a:ln w="19050" algn="ctr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square" lIns="180000" tIns="108000" rIns="180000" bIns="108000" anchor="ctr"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cell[1,1]</a:t>
            </a:r>
            <a:endParaRPr lang="bg-BG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6324" name="Rectangle 36"/>
          <p:cNvSpPr>
            <a:spLocks noChangeArrowheads="1"/>
          </p:cNvSpPr>
          <p:nvPr/>
        </p:nvSpPr>
        <p:spPr bwMode="auto">
          <a:xfrm>
            <a:off x="2538918" y="3240832"/>
            <a:ext cx="1499682" cy="587441"/>
          </a:xfrm>
          <a:prstGeom prst="rect">
            <a:avLst/>
          </a:prstGeom>
          <a:solidFill>
            <a:schemeClr val="bg1">
              <a:alpha val="30000"/>
            </a:schemeClr>
          </a:solidFill>
          <a:ln w="19050" algn="ctr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square" lIns="180000" tIns="108000" rIns="180000" bIns="108000" anchor="ctr">
            <a:spAutoFit/>
          </a:bodyPr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cell[1,2]</a:t>
            </a:r>
            <a:endParaRPr lang="bg-BG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6325" name="Rectangle 37"/>
          <p:cNvSpPr>
            <a:spLocks noChangeArrowheads="1"/>
          </p:cNvSpPr>
          <p:nvPr/>
        </p:nvSpPr>
        <p:spPr bwMode="auto">
          <a:xfrm>
            <a:off x="990600" y="3908359"/>
            <a:ext cx="3048000" cy="587441"/>
          </a:xfrm>
          <a:prstGeom prst="rect">
            <a:avLst/>
          </a:prstGeom>
          <a:solidFill>
            <a:schemeClr val="bg1">
              <a:alpha val="30000"/>
            </a:schemeClr>
          </a:solidFill>
          <a:ln w="19050" algn="ctr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square" lIns="180000" tIns="108000" rIns="180000" bIns="108000" anchor="ctr"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cell[2,1]</a:t>
            </a:r>
            <a:endParaRPr lang="bg-BG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6326" name="AutoShape 38"/>
          <p:cNvSpPr>
            <a:spLocks noChangeArrowheads="1"/>
          </p:cNvSpPr>
          <p:nvPr/>
        </p:nvSpPr>
        <p:spPr bwMode="auto">
          <a:xfrm>
            <a:off x="2555875" y="2492375"/>
            <a:ext cx="1871663" cy="527804"/>
          </a:xfrm>
          <a:prstGeom prst="wedgeRoundRectCallout">
            <a:avLst>
              <a:gd name="adj1" fmla="val -46269"/>
              <a:gd name="adj2" fmla="val 155148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colspan="1"</a:t>
            </a:r>
          </a:p>
        </p:txBody>
      </p:sp>
      <p:sp>
        <p:nvSpPr>
          <p:cNvPr id="1036327" name="AutoShape 39"/>
          <p:cNvSpPr>
            <a:spLocks noChangeArrowheads="1"/>
          </p:cNvSpPr>
          <p:nvPr/>
        </p:nvSpPr>
        <p:spPr bwMode="auto">
          <a:xfrm>
            <a:off x="539750" y="2492375"/>
            <a:ext cx="1871663" cy="511275"/>
          </a:xfrm>
          <a:prstGeom prst="wedgeRoundRectCallout">
            <a:avLst>
              <a:gd name="adj1" fmla="val 41519"/>
              <a:gd name="adj2" fmla="val 145954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colspan="1"</a:t>
            </a:r>
          </a:p>
        </p:txBody>
      </p:sp>
      <p:sp>
        <p:nvSpPr>
          <p:cNvPr id="1036328" name="AutoShape 40"/>
          <p:cNvSpPr>
            <a:spLocks noChangeArrowheads="1"/>
          </p:cNvSpPr>
          <p:nvPr/>
        </p:nvSpPr>
        <p:spPr bwMode="auto">
          <a:xfrm>
            <a:off x="2971800" y="4648200"/>
            <a:ext cx="1871662" cy="527804"/>
          </a:xfrm>
          <a:prstGeom prst="wedgeRoundRectCallout">
            <a:avLst>
              <a:gd name="adj1" fmla="val -39747"/>
              <a:gd name="adj2" fmla="val -112553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colspan="2"</a:t>
            </a:r>
          </a:p>
        </p:txBody>
      </p:sp>
      <p:sp>
        <p:nvSpPr>
          <p:cNvPr id="1036329" name="Rectangle 41"/>
          <p:cNvSpPr>
            <a:spLocks noChangeArrowheads="1"/>
          </p:cNvSpPr>
          <p:nvPr/>
        </p:nvSpPr>
        <p:spPr bwMode="auto">
          <a:xfrm>
            <a:off x="5291138" y="3200400"/>
            <a:ext cx="1503362" cy="1295400"/>
          </a:xfrm>
          <a:prstGeom prst="rect">
            <a:avLst/>
          </a:prstGeom>
          <a:solidFill>
            <a:schemeClr val="bg1">
              <a:alpha val="30000"/>
            </a:schemeClr>
          </a:solidFill>
          <a:ln w="19050" algn="ctr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lIns="180000" tIns="108000" rIns="180000" bIns="108000" anchor="ctr"/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cell[1,1]</a:t>
            </a:r>
            <a:endParaRPr lang="bg-BG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6330" name="Rectangle 42"/>
          <p:cNvSpPr>
            <a:spLocks noChangeArrowheads="1"/>
          </p:cNvSpPr>
          <p:nvPr/>
        </p:nvSpPr>
        <p:spPr bwMode="auto">
          <a:xfrm>
            <a:off x="6917243" y="3200400"/>
            <a:ext cx="1410277" cy="587441"/>
          </a:xfrm>
          <a:prstGeom prst="rect">
            <a:avLst/>
          </a:prstGeom>
          <a:solidFill>
            <a:schemeClr val="bg1">
              <a:alpha val="30000"/>
            </a:schemeClr>
          </a:solidFill>
          <a:ln w="19050" algn="ctr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square" lIns="180000" tIns="108000" rIns="180000" bIns="108000" anchor="ctr">
            <a:spAutoFit/>
          </a:bodyPr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cell[1,2]</a:t>
            </a:r>
            <a:endParaRPr lang="bg-BG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6332" name="Rectangle 44"/>
          <p:cNvSpPr>
            <a:spLocks noChangeArrowheads="1"/>
          </p:cNvSpPr>
          <p:nvPr/>
        </p:nvSpPr>
        <p:spPr bwMode="auto">
          <a:xfrm>
            <a:off x="6917243" y="3886200"/>
            <a:ext cx="1410277" cy="609600"/>
          </a:xfrm>
          <a:prstGeom prst="rect">
            <a:avLst/>
          </a:prstGeom>
          <a:solidFill>
            <a:schemeClr val="bg1">
              <a:alpha val="30000"/>
            </a:schemeClr>
          </a:solidFill>
          <a:ln w="19050" algn="ctr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square" lIns="180000" tIns="108000" rIns="180000" bIns="108000" anchor="ctr">
            <a:spAutoFit/>
          </a:bodyPr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cell[2,1]</a:t>
            </a:r>
            <a:endParaRPr lang="bg-BG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6333" name="AutoShape 45"/>
          <p:cNvSpPr>
            <a:spLocks noChangeArrowheads="1"/>
          </p:cNvSpPr>
          <p:nvPr/>
        </p:nvSpPr>
        <p:spPr bwMode="auto">
          <a:xfrm>
            <a:off x="4716463" y="2492375"/>
            <a:ext cx="1943100" cy="527804"/>
          </a:xfrm>
          <a:prstGeom prst="wedgeRoundRectCallout">
            <a:avLst>
              <a:gd name="adj1" fmla="val 38074"/>
              <a:gd name="adj2" fmla="val 150000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rowspan="2"</a:t>
            </a:r>
          </a:p>
        </p:txBody>
      </p:sp>
      <p:sp>
        <p:nvSpPr>
          <p:cNvPr id="1036334" name="AutoShape 46"/>
          <p:cNvSpPr>
            <a:spLocks noChangeArrowheads="1"/>
          </p:cNvSpPr>
          <p:nvPr/>
        </p:nvSpPr>
        <p:spPr bwMode="auto">
          <a:xfrm>
            <a:off x="6804025" y="2492375"/>
            <a:ext cx="1944688" cy="527804"/>
          </a:xfrm>
          <a:prstGeom prst="wedgeRoundRectCallout">
            <a:avLst>
              <a:gd name="adj1" fmla="val -39389"/>
              <a:gd name="adj2" fmla="val 150736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rowspan="1"</a:t>
            </a:r>
          </a:p>
        </p:txBody>
      </p:sp>
      <p:sp>
        <p:nvSpPr>
          <p:cNvPr id="20" name="AutoShape 46"/>
          <p:cNvSpPr>
            <a:spLocks noChangeArrowheads="1"/>
          </p:cNvSpPr>
          <p:nvPr/>
        </p:nvSpPr>
        <p:spPr bwMode="auto">
          <a:xfrm>
            <a:off x="6781800" y="4572000"/>
            <a:ext cx="1944688" cy="527804"/>
          </a:xfrm>
          <a:prstGeom prst="wedgeRoundRectCallout">
            <a:avLst>
              <a:gd name="adj1" fmla="val -36289"/>
              <a:gd name="adj2" fmla="val -89144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rowspan="1"</a:t>
            </a:r>
          </a:p>
        </p:txBody>
      </p:sp>
    </p:spTree>
    <p:extLst>
      <p:ext uri="{BB962C8B-B14F-4D97-AF65-F5344CB8AC3E}">
        <p14:creationId xmlns:p14="http://schemas.microsoft.com/office/powerpoint/2010/main" val="3988209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6326" grpId="0" animBg="1"/>
      <p:bldP spid="1036327" grpId="0" animBg="1"/>
      <p:bldP spid="1036328" grpId="0" animBg="1"/>
      <p:bldP spid="1036333" grpId="0" animBg="1"/>
      <p:bldP spid="1036334" grpId="0" animBg="1"/>
      <p:bldP spid="20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/>
              <a:t>Column and Row Span – Example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75</a:t>
            </a:fld>
            <a:endParaRPr lang="en-US" dirty="0"/>
          </a:p>
        </p:txBody>
      </p:sp>
      <p:sp>
        <p:nvSpPr>
          <p:cNvPr id="1038339" name="Rectangle 3"/>
          <p:cNvSpPr>
            <a:spLocks noChangeArrowheads="1"/>
          </p:cNvSpPr>
          <p:nvPr/>
        </p:nvSpPr>
        <p:spPr bwMode="auto">
          <a:xfrm>
            <a:off x="539750" y="1554301"/>
            <a:ext cx="7993063" cy="286232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&lt;table cellspacing="0"&gt;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&lt;tr class="1"&gt;&lt;td&gt;Cell[1,1]&lt;/td&gt;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&lt;td </a:t>
            </a:r>
            <a:r>
              <a:rPr lang="en-US" sz="2000" b="1" noProof="1" smtClean="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colspan="2"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&gt;Cell[2,1]&lt;/td&gt;&lt;/tr&gt;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&lt;tr class=“2"&gt;&lt;td&gt;Cell[1,2]&lt;/td&gt;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&lt;td </a:t>
            </a:r>
            <a:r>
              <a:rPr lang="en-US" sz="2000" b="1" noProof="1" smtClean="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rowspan="2"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&gt;Cell[2,2]&lt;/td&gt;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&lt;td&gt;Cell[3,2]&lt;/td&gt;&lt;/tr&gt;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&lt;tr class=“3"&gt;&lt;td&gt;Cell[1,3]&lt;/td&gt;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&lt;td&gt;Cell[2,3]&lt;/td&gt;&lt;/tr&gt;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&lt;/table&gt;</a:t>
            </a:r>
          </a:p>
        </p:txBody>
      </p:sp>
      <p:sp>
        <p:nvSpPr>
          <p:cNvPr id="1038341" name="Rectangle 5"/>
          <p:cNvSpPr>
            <a:spLocks noChangeArrowheads="1"/>
          </p:cNvSpPr>
          <p:nvPr/>
        </p:nvSpPr>
        <p:spPr bwMode="auto">
          <a:xfrm>
            <a:off x="2617788" y="2332038"/>
            <a:ext cx="184150" cy="822325"/>
          </a:xfrm>
          <a:prstGeom prst="rect">
            <a:avLst/>
          </a:prstGeom>
          <a:noFill/>
          <a:ln w="25400" algn="ctr">
            <a:noFill/>
            <a:miter lim="800000"/>
            <a:headEnd type="none" w="lg" len="med"/>
            <a:tailEnd type="none" w="lg" len="med"/>
          </a:ln>
          <a:effectLst>
            <a:outerShdw dist="17961" dir="2700000" algn="ctr" rotWithShape="0">
              <a:srgbClr val="FFFFFF"/>
            </a:outerShdw>
          </a:effectLst>
        </p:spPr>
        <p:txBody>
          <a:bodyPr wrap="none" anchor="ctr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en-US" sz="2400" b="0">
                <a:solidFill>
                  <a:schemeClr val="tx1"/>
                </a:solidFill>
              </a:rPr>
              <a:t/>
            </a:r>
            <a:br>
              <a:rPr lang="en-US" sz="2400" b="0">
                <a:solidFill>
                  <a:schemeClr val="tx1"/>
                </a:solidFill>
              </a:rPr>
            </a:br>
            <a:endParaRPr lang="en-US" sz="2400" b="0">
              <a:solidFill>
                <a:schemeClr val="tx1"/>
              </a:solidFill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97392" y="785618"/>
            <a:ext cx="5486400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  <a:defRPr/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table-colspan-rowspan.html</a:t>
            </a:r>
            <a:endParaRPr lang="bg-BG" sz="26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43424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339" name="Rectangle 3"/>
          <p:cNvSpPr>
            <a:spLocks noChangeArrowheads="1"/>
          </p:cNvSpPr>
          <p:nvPr/>
        </p:nvSpPr>
        <p:spPr bwMode="auto">
          <a:xfrm>
            <a:off x="539750" y="1371600"/>
            <a:ext cx="7993063" cy="286232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&lt;table cellspacing="0"&gt;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&lt;tr class="1"&gt;&lt;td&gt;Cell[1,1]&lt;/td&gt;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&lt;td </a:t>
            </a:r>
            <a:r>
              <a:rPr lang="en-US" sz="2000" b="1" noProof="1" smtClean="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colspan="2"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&gt;Cell[2,1]&lt;/td&gt;&lt;/tr&gt;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&lt;tr class=“2"&gt;&lt;td&gt;Cell[1,2]&lt;/td&gt;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&lt;td </a:t>
            </a:r>
            <a:r>
              <a:rPr lang="en-US" sz="2000" b="1" noProof="1" smtClean="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rowspan="2"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&gt;Cell[2,2]&lt;/td&gt;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&lt;td&gt;Cell[3,2]&lt;/td&gt;&lt;/tr&gt;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&lt;tr class=“3"&gt;&lt;td&gt;Cell[1,3]&lt;/td&gt;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&lt;td&gt;Cell[2,3]&lt;/td&gt;&lt;/tr&gt;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&lt;/table&gt;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491991" y="3220496"/>
            <a:ext cx="5737609" cy="28587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8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pPr>
              <a:defRPr/>
            </a:pPr>
            <a:r>
              <a:rPr lang="en-US" sz="3600" dirty="0" smtClean="0"/>
              <a:t>Column and Row Span –</a:t>
            </a:r>
            <a:br>
              <a:rPr lang="en-US" sz="3600" dirty="0" smtClean="0"/>
            </a:br>
            <a:r>
              <a:rPr lang="en-US" sz="3600" dirty="0" smtClean="0"/>
              <a:t>Example (2)</a:t>
            </a:r>
          </a:p>
        </p:txBody>
      </p:sp>
      <p:sp>
        <p:nvSpPr>
          <p:cNvPr id="2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76</a:t>
            </a:fld>
            <a:endParaRPr lang="en-US" dirty="0"/>
          </a:p>
        </p:txBody>
      </p:sp>
      <p:sp>
        <p:nvSpPr>
          <p:cNvPr id="1038341" name="Rectangle 5"/>
          <p:cNvSpPr>
            <a:spLocks noChangeArrowheads="1"/>
          </p:cNvSpPr>
          <p:nvPr/>
        </p:nvSpPr>
        <p:spPr bwMode="auto">
          <a:xfrm>
            <a:off x="2617788" y="2332038"/>
            <a:ext cx="184150" cy="822325"/>
          </a:xfrm>
          <a:prstGeom prst="rect">
            <a:avLst/>
          </a:prstGeom>
          <a:noFill/>
          <a:ln w="25400" algn="ctr">
            <a:noFill/>
            <a:miter lim="800000"/>
            <a:headEnd type="none" w="lg" len="med"/>
            <a:tailEnd type="none" w="lg" len="med"/>
          </a:ln>
          <a:effectLst>
            <a:outerShdw dist="17961" dir="2700000" algn="ctr" rotWithShape="0">
              <a:srgbClr val="FFFFFF"/>
            </a:outerShdw>
          </a:effectLst>
        </p:spPr>
        <p:txBody>
          <a:bodyPr wrap="none" anchor="ctr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en-US" sz="2400" b="0">
                <a:solidFill>
                  <a:schemeClr val="tx1"/>
                </a:solidFill>
              </a:rPr>
              <a:t/>
            </a:r>
            <a:br>
              <a:rPr lang="en-US" sz="2400" b="0">
                <a:solidFill>
                  <a:schemeClr val="tx1"/>
                </a:solidFill>
              </a:rPr>
            </a:br>
            <a:endParaRPr lang="en-US" sz="2400" b="0">
              <a:solidFill>
                <a:schemeClr val="tx1"/>
              </a:solidFill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97392" y="785618"/>
            <a:ext cx="5486400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  <a:defRPr/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table-colspan-rowspan.html</a:t>
            </a:r>
            <a:endParaRPr lang="bg-BG" sz="26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627313" y="3351213"/>
            <a:ext cx="5472112" cy="2592387"/>
            <a:chOff x="1649" y="1987"/>
            <a:chExt cx="2463" cy="864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3291" y="2563"/>
              <a:ext cx="821" cy="288"/>
            </a:xfrm>
            <a:prstGeom prst="rect">
              <a:avLst/>
            </a:prstGeom>
            <a:solidFill>
              <a:srgbClr val="CCCCFF"/>
            </a:solidFill>
            <a:ln w="25400" algn="ctr">
              <a:noFill/>
              <a:miter lim="800000"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2400" b="1">
                  <a:solidFill>
                    <a:schemeClr val="bg1"/>
                  </a:solidFill>
                  <a:latin typeface="Consolas" pitchFamily="49" charset="0"/>
                  <a:cs typeface="Consolas" pitchFamily="49" charset="0"/>
                </a:rPr>
                <a:t>Cell[2,3]</a:t>
              </a: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1649" y="2563"/>
              <a:ext cx="821" cy="288"/>
            </a:xfrm>
            <a:prstGeom prst="rect">
              <a:avLst/>
            </a:prstGeom>
            <a:solidFill>
              <a:srgbClr val="CCCCFF"/>
            </a:solidFill>
            <a:ln w="25400" algn="ctr">
              <a:noFill/>
              <a:miter lim="800000"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2400" b="1">
                  <a:solidFill>
                    <a:schemeClr val="bg1"/>
                  </a:solidFill>
                  <a:latin typeface="Consolas" pitchFamily="49" charset="0"/>
                  <a:cs typeface="Consolas" pitchFamily="49" charset="0"/>
                </a:rPr>
                <a:t>Cell[1,3]</a:t>
              </a: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3291" y="2275"/>
              <a:ext cx="821" cy="288"/>
            </a:xfrm>
            <a:prstGeom prst="rect">
              <a:avLst/>
            </a:prstGeom>
            <a:solidFill>
              <a:srgbClr val="FFCC66"/>
            </a:solidFill>
            <a:ln w="25400" algn="ctr">
              <a:noFill/>
              <a:miter lim="800000"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2400" b="1">
                  <a:solidFill>
                    <a:schemeClr val="bg1"/>
                  </a:solidFill>
                  <a:latin typeface="Consolas" pitchFamily="49" charset="0"/>
                  <a:cs typeface="Consolas" pitchFamily="49" charset="0"/>
                </a:rPr>
                <a:t>Cell[3,2]</a:t>
              </a: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470" y="2275"/>
              <a:ext cx="821" cy="576"/>
            </a:xfrm>
            <a:prstGeom prst="rect">
              <a:avLst/>
            </a:prstGeom>
            <a:solidFill>
              <a:srgbClr val="FFCC66"/>
            </a:solidFill>
            <a:ln w="25400" algn="ctr">
              <a:noFill/>
              <a:miter lim="800000"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2400" b="1">
                  <a:solidFill>
                    <a:schemeClr val="bg1"/>
                  </a:solidFill>
                  <a:latin typeface="Consolas" pitchFamily="49" charset="0"/>
                  <a:cs typeface="Consolas" pitchFamily="49" charset="0"/>
                </a:rPr>
                <a:t>Cell[2,2]</a:t>
              </a: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1649" y="2275"/>
              <a:ext cx="821" cy="288"/>
            </a:xfrm>
            <a:prstGeom prst="rect">
              <a:avLst/>
            </a:prstGeom>
            <a:solidFill>
              <a:srgbClr val="FFCC66"/>
            </a:solidFill>
            <a:ln w="25400" algn="ctr">
              <a:noFill/>
              <a:miter lim="800000"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2400" b="1">
                  <a:solidFill>
                    <a:schemeClr val="bg1"/>
                  </a:solidFill>
                  <a:latin typeface="Consolas" pitchFamily="49" charset="0"/>
                  <a:cs typeface="Consolas" pitchFamily="49" charset="0"/>
                </a:rPr>
                <a:t>Cell[1,2]</a:t>
              </a: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2470" y="1987"/>
              <a:ext cx="1642" cy="288"/>
            </a:xfrm>
            <a:prstGeom prst="rect">
              <a:avLst/>
            </a:prstGeom>
            <a:solidFill>
              <a:srgbClr val="FFFF00"/>
            </a:solidFill>
            <a:ln w="25400" algn="ctr">
              <a:noFill/>
              <a:miter lim="800000"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2400" b="1">
                  <a:solidFill>
                    <a:schemeClr val="bg1"/>
                  </a:solidFill>
                  <a:latin typeface="Consolas" pitchFamily="49" charset="0"/>
                  <a:cs typeface="Consolas" pitchFamily="49" charset="0"/>
                </a:rPr>
                <a:t>Cell[2,1]</a:t>
              </a: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1649" y="1987"/>
              <a:ext cx="821" cy="288"/>
            </a:xfrm>
            <a:prstGeom prst="rect">
              <a:avLst/>
            </a:prstGeom>
            <a:solidFill>
              <a:srgbClr val="FFFF00"/>
            </a:solidFill>
            <a:ln w="25400" algn="ctr">
              <a:noFill/>
              <a:miter lim="800000"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2400" b="1" dirty="0">
                  <a:solidFill>
                    <a:schemeClr val="bg1"/>
                  </a:solidFill>
                  <a:latin typeface="Consolas" pitchFamily="49" charset="0"/>
                  <a:cs typeface="Consolas" pitchFamily="49" charset="0"/>
                </a:rPr>
                <a:t>Cell[1,1]</a:t>
              </a:r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1649" y="1987"/>
              <a:ext cx="2463" cy="0"/>
            </a:xfrm>
            <a:prstGeom prst="line">
              <a:avLst/>
            </a:prstGeom>
            <a:noFill/>
            <a:ln w="25400" cap="rnd">
              <a:solidFill>
                <a:srgbClr val="000000"/>
              </a:solidFill>
              <a:round/>
              <a:headEnd type="none" w="lg" len="med"/>
              <a:tailEnd type="none" w="lg" len="med"/>
            </a:ln>
            <a:effectLst>
              <a:innerShdw blurRad="114300">
                <a:prstClr val="black"/>
              </a:innerShdw>
            </a:effectLst>
          </p:spPr>
          <p:txBody>
            <a:bodyPr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649" y="2851"/>
              <a:ext cx="2463" cy="0"/>
            </a:xfrm>
            <a:prstGeom prst="line">
              <a:avLst/>
            </a:prstGeom>
            <a:noFill/>
            <a:ln w="25400" cap="rnd">
              <a:solidFill>
                <a:srgbClr val="000000"/>
              </a:solidFill>
              <a:round/>
              <a:headEnd type="none" w="lg" len="med"/>
              <a:tailEnd type="none" w="lg" len="med"/>
            </a:ln>
            <a:effectLst>
              <a:innerShdw blurRad="114300">
                <a:prstClr val="black"/>
              </a:innerShdw>
            </a:effectLst>
          </p:spPr>
          <p:txBody>
            <a:bodyPr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1649" y="1987"/>
              <a:ext cx="0" cy="864"/>
            </a:xfrm>
            <a:prstGeom prst="line">
              <a:avLst/>
            </a:prstGeom>
            <a:noFill/>
            <a:ln w="25400" cap="rnd">
              <a:solidFill>
                <a:srgbClr val="000000"/>
              </a:solidFill>
              <a:round/>
              <a:headEnd type="none" w="lg" len="med"/>
              <a:tailEnd type="none" w="lg" len="med"/>
            </a:ln>
            <a:effectLst>
              <a:innerShdw blurRad="114300">
                <a:prstClr val="black"/>
              </a:innerShdw>
            </a:effectLst>
          </p:spPr>
          <p:txBody>
            <a:bodyPr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4112" y="1987"/>
              <a:ext cx="0" cy="864"/>
            </a:xfrm>
            <a:prstGeom prst="line">
              <a:avLst/>
            </a:prstGeom>
            <a:noFill/>
            <a:ln w="25400" cap="rnd">
              <a:solidFill>
                <a:srgbClr val="000000"/>
              </a:solidFill>
              <a:round/>
              <a:headEnd type="none" w="lg" len="med"/>
              <a:tailEnd type="none" w="lg" len="med"/>
            </a:ln>
            <a:effectLst>
              <a:innerShdw blurRad="114300">
                <a:prstClr val="black"/>
              </a:innerShdw>
            </a:effectLst>
          </p:spPr>
          <p:txBody>
            <a:bodyPr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1649" y="2275"/>
              <a:ext cx="2463" cy="0"/>
            </a:xfrm>
            <a:prstGeom prst="line">
              <a:avLst/>
            </a:prstGeom>
            <a:noFill/>
            <a:ln w="25400" cap="rnd">
              <a:solidFill>
                <a:srgbClr val="000000"/>
              </a:solidFill>
              <a:round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470" y="1987"/>
              <a:ext cx="0" cy="864"/>
            </a:xfrm>
            <a:prstGeom prst="line">
              <a:avLst/>
            </a:prstGeom>
            <a:noFill/>
            <a:ln w="25400" cap="rnd">
              <a:solidFill>
                <a:srgbClr val="000000"/>
              </a:solidFill>
              <a:round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1649" y="2563"/>
              <a:ext cx="821" cy="0"/>
            </a:xfrm>
            <a:prstGeom prst="line">
              <a:avLst/>
            </a:prstGeom>
            <a:noFill/>
            <a:ln w="25400" cap="rnd">
              <a:solidFill>
                <a:srgbClr val="000000"/>
              </a:solidFill>
              <a:round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Line 21"/>
            <p:cNvSpPr>
              <a:spLocks noChangeShapeType="1"/>
            </p:cNvSpPr>
            <p:nvPr/>
          </p:nvSpPr>
          <p:spPr bwMode="auto">
            <a:xfrm>
              <a:off x="3291" y="2275"/>
              <a:ext cx="0" cy="576"/>
            </a:xfrm>
            <a:prstGeom prst="line">
              <a:avLst/>
            </a:prstGeom>
            <a:noFill/>
            <a:ln w="25400" cap="rnd">
              <a:solidFill>
                <a:srgbClr val="000000"/>
              </a:solidFill>
              <a:round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>
              <a:off x="3291" y="2563"/>
              <a:ext cx="821" cy="0"/>
            </a:xfrm>
            <a:prstGeom prst="line">
              <a:avLst/>
            </a:prstGeom>
            <a:noFill/>
            <a:ln w="25400" cap="rnd">
              <a:solidFill>
                <a:srgbClr val="000000"/>
              </a:solidFill>
              <a:round/>
              <a:headEnd type="none" w="lg" len="med"/>
              <a:tailEnd type="none" w="lg" len="med"/>
            </a:ln>
            <a:effectLst/>
          </p:spPr>
          <p:txBody>
            <a:bodyPr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76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9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19250" y="2566988"/>
            <a:ext cx="5761038" cy="63658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HTML Forms</a:t>
            </a:r>
            <a:endParaRPr lang="bg-BG" dirty="0" smtClean="0"/>
          </a:p>
        </p:txBody>
      </p:sp>
      <p:sp>
        <p:nvSpPr>
          <p:cNvPr id="1021955" name="Rectangle 3"/>
          <p:cNvSpPr>
            <a:spLocks noChangeArrowheads="1"/>
          </p:cNvSpPr>
          <p:nvPr/>
        </p:nvSpPr>
        <p:spPr bwMode="auto">
          <a:xfrm>
            <a:off x="1619250" y="3380020"/>
            <a:ext cx="5761038" cy="409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>
            <a:spAutoFit/>
          </a:bodyPr>
          <a:lstStyle/>
          <a:p>
            <a:pPr algn="ctr" eaLnBrk="0" hangingPunct="0">
              <a:lnSpc>
                <a:spcPct val="95000"/>
              </a:lnSpc>
              <a:spcBef>
                <a:spcPct val="200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800" b="1" dirty="0" smtClean="0">
                <a:solidFill>
                  <a:srgbClr val="FAF7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Entering User Data from a Web Page</a:t>
            </a:r>
            <a:endParaRPr lang="bg-BG" sz="2800" b="1" dirty="0" smtClean="0">
              <a:solidFill>
                <a:srgbClr val="FAF7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1746" name="Picture 2" descr="http://cdn-www.soyouwanna.com/images/lessons/WebProgAOL01fg01-n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701251">
            <a:off x="3306833" y="3714294"/>
            <a:ext cx="2247900" cy="3067722"/>
          </a:xfrm>
          <a:prstGeom prst="roundRect">
            <a:avLst>
              <a:gd name="adj" fmla="val 5647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scene3d>
            <a:camera prst="isometricOffAxis1Right"/>
            <a:lightRig rig="threePt" dir="t"/>
          </a:scene3d>
        </p:spPr>
      </p:pic>
      <p:pic>
        <p:nvPicPr>
          <p:cNvPr id="31748" name="Picture 4" descr="http://www.learn-html-tutorial.com/Images/sol-reg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57900" y="426718"/>
            <a:ext cx="2171700" cy="2316482"/>
          </a:xfrm>
          <a:prstGeom prst="roundRect">
            <a:avLst>
              <a:gd name="adj" fmla="val 606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  <p:pic>
        <p:nvPicPr>
          <p:cNvPr id="31750" name="Picture 6" descr="http://icons2.iconarchive.com/icons/dryicons/aesthetica-2/48/html-page-accept-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2590800"/>
            <a:ext cx="457200" cy="457200"/>
          </a:xfrm>
          <a:prstGeom prst="rect">
            <a:avLst/>
          </a:prstGeom>
          <a:noFill/>
        </p:spPr>
      </p:pic>
      <p:pic>
        <p:nvPicPr>
          <p:cNvPr id="31752" name="Picture 8" descr="http://www.iconarchive.com/icons/mart/glaze/128/html-ic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683012">
            <a:off x="709695" y="1319294"/>
            <a:ext cx="1219200" cy="1219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911367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HTML Forms?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primary</a:t>
            </a:r>
            <a:r>
              <a:rPr lang="en-US" dirty="0" smtClean="0"/>
              <a:t> </a:t>
            </a:r>
            <a:r>
              <a:rPr lang="en-US" dirty="0"/>
              <a:t>method for gathering data from site </a:t>
            </a:r>
            <a:r>
              <a:rPr lang="en-US" dirty="0" smtClean="0"/>
              <a:t>visitors</a:t>
            </a:r>
          </a:p>
          <a:p>
            <a:r>
              <a:rPr lang="en-US" dirty="0" smtClean="0"/>
              <a:t>HTML Forms can contain</a:t>
            </a:r>
          </a:p>
          <a:p>
            <a:pPr lvl="1"/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Text</a:t>
            </a:r>
            <a:r>
              <a:rPr lang="en-US" dirty="0" smtClean="0"/>
              <a:t> fields for the user to type</a:t>
            </a:r>
          </a:p>
          <a:p>
            <a:pPr lvl="1"/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Buttons</a:t>
            </a:r>
            <a:r>
              <a:rPr lang="en-US" dirty="0" smtClean="0"/>
              <a:t> for interactions like "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Register</a:t>
            </a:r>
            <a:r>
              <a:rPr lang="en-US" dirty="0" smtClean="0"/>
              <a:t>", "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Login</a:t>
            </a:r>
            <a:r>
              <a:rPr lang="en-US" dirty="0" smtClean="0"/>
              <a:t>", "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Search</a:t>
            </a:r>
            <a:r>
              <a:rPr lang="en-US" dirty="0" smtClean="0"/>
              <a:t>"</a:t>
            </a:r>
          </a:p>
          <a:p>
            <a:pPr lvl="1"/>
            <a:r>
              <a:rPr lang="en-US" dirty="0" smtClean="0"/>
              <a:t>Menus, Sliders, etc…</a:t>
            </a:r>
          </a:p>
          <a:p>
            <a:r>
              <a:rPr lang="en-US" dirty="0" smtClean="0"/>
              <a:t>Check Google, Yahoo, Facebook</a:t>
            </a:r>
          </a:p>
          <a:p>
            <a:pPr lvl="1"/>
            <a:r>
              <a:rPr lang="en-US" dirty="0" smtClean="0"/>
              <a:t>Google search field is a simple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Text </a:t>
            </a:r>
            <a:r>
              <a:rPr lang="en-US" dirty="0"/>
              <a:t>field</a:t>
            </a:r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73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How to Create Forms?</a:t>
            </a:r>
          </a:p>
        </p:txBody>
      </p:sp>
      <p:sp>
        <p:nvSpPr>
          <p:cNvPr id="93389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408747"/>
            <a:ext cx="8686800" cy="4153853"/>
          </a:xfrm>
        </p:spPr>
        <p:txBody>
          <a:bodyPr/>
          <a:lstStyle/>
          <a:p>
            <a:pPr>
              <a:spcBef>
                <a:spcPts val="1200"/>
              </a:spcBef>
              <a:defRPr/>
            </a:pPr>
            <a:r>
              <a:rPr lang="en-US" dirty="0" smtClean="0"/>
              <a:t>Create a form block with</a:t>
            </a:r>
          </a:p>
          <a:p>
            <a:pPr>
              <a:spcBef>
                <a:spcPts val="1200"/>
              </a:spcBef>
              <a:defRPr/>
            </a:pPr>
            <a:endParaRPr lang="en-US" dirty="0" smtClean="0"/>
          </a:p>
          <a:p>
            <a:pPr>
              <a:spcBef>
                <a:spcPts val="1200"/>
              </a:spcBef>
              <a:defRPr/>
            </a:pPr>
            <a:r>
              <a:rPr lang="en-US" dirty="0" smtClean="0"/>
              <a:t>Example: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79</a:t>
            </a:fld>
            <a:endParaRPr lang="en-US" dirty="0"/>
          </a:p>
        </p:txBody>
      </p:sp>
      <p:sp>
        <p:nvSpPr>
          <p:cNvPr id="933892" name="Rectangle 4"/>
          <p:cNvSpPr>
            <a:spLocks noChangeArrowheads="1"/>
          </p:cNvSpPr>
          <p:nvPr/>
        </p:nvSpPr>
        <p:spPr bwMode="auto">
          <a:xfrm>
            <a:off x="755650" y="2151637"/>
            <a:ext cx="7488238" cy="4001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&lt;form&gt;&lt;/form&gt;</a:t>
            </a:r>
          </a:p>
        </p:txBody>
      </p:sp>
      <p:sp>
        <p:nvSpPr>
          <p:cNvPr id="933893" name="Rectangle 5"/>
          <p:cNvSpPr>
            <a:spLocks noChangeArrowheads="1"/>
          </p:cNvSpPr>
          <p:nvPr/>
        </p:nvSpPr>
        <p:spPr bwMode="auto">
          <a:xfrm>
            <a:off x="755650" y="3542347"/>
            <a:ext cx="7488238" cy="132343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&lt;form name="myForm" method="post" action="path/to/some-script.php"&gt;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...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&lt;/form&gt;</a:t>
            </a:r>
          </a:p>
        </p:txBody>
      </p:sp>
      <p:sp>
        <p:nvSpPr>
          <p:cNvPr id="933894" name="AutoShape 6"/>
          <p:cNvSpPr>
            <a:spLocks noChangeArrowheads="1"/>
          </p:cNvSpPr>
          <p:nvPr/>
        </p:nvSpPr>
        <p:spPr bwMode="auto">
          <a:xfrm>
            <a:off x="1981200" y="4724400"/>
            <a:ext cx="5513388" cy="953453"/>
          </a:xfrm>
          <a:prstGeom prst="wedgeRoundRectCallout">
            <a:avLst>
              <a:gd name="adj1" fmla="val -43068"/>
              <a:gd name="adj2" fmla="val -90443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8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The "action" attribute tells where the form data should be sent</a:t>
            </a:r>
          </a:p>
        </p:txBody>
      </p:sp>
      <p:sp>
        <p:nvSpPr>
          <p:cNvPr id="933895" name="AutoShape 7"/>
          <p:cNvSpPr>
            <a:spLocks noChangeArrowheads="1"/>
          </p:cNvSpPr>
          <p:nvPr/>
        </p:nvSpPr>
        <p:spPr bwMode="auto">
          <a:xfrm>
            <a:off x="3581400" y="1981200"/>
            <a:ext cx="5065712" cy="1379101"/>
          </a:xfrm>
          <a:prstGeom prst="wedgeRoundRectCallout">
            <a:avLst>
              <a:gd name="adj1" fmla="val -32584"/>
              <a:gd name="adj2" fmla="val 66029"/>
              <a:gd name="adj3" fmla="val 16667"/>
            </a:avLst>
          </a:prstGeom>
          <a:solidFill>
            <a:srgbClr val="9F8471"/>
          </a:solidFill>
          <a:ln w="635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ts val="3000"/>
              </a:lnSpc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600" b="1" noProof="1" smtClean="0">
                <a:solidFill>
                  <a:srgbClr val="F7FF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onsolas" pitchFamily="49" charset="0"/>
              </a:rPr>
              <a:t>The "method" attribute tells how the form data should be sent – via GET or POST request</a:t>
            </a:r>
          </a:p>
        </p:txBody>
      </p:sp>
    </p:spTree>
    <p:extLst>
      <p:ext uri="{BB962C8B-B14F-4D97-AF65-F5344CB8AC3E}">
        <p14:creationId xmlns:p14="http://schemas.microsoft.com/office/powerpoint/2010/main" val="63539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3894" grpId="0" animBg="1"/>
      <p:bldP spid="933895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Text Fields</a:t>
            </a:r>
          </a:p>
        </p:txBody>
      </p:sp>
      <p:sp>
        <p:nvSpPr>
          <p:cNvPr id="93593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066800"/>
            <a:ext cx="8686800" cy="5257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Single-line</a:t>
            </a:r>
            <a:r>
              <a:rPr lang="en-US" sz="3000" dirty="0" smtClean="0"/>
              <a:t> text input fields:</a:t>
            </a:r>
          </a:p>
          <a:p>
            <a:pPr>
              <a:lnSpc>
                <a:spcPct val="90000"/>
              </a:lnSpc>
              <a:defRPr/>
            </a:pPr>
            <a:endParaRPr lang="en-US" sz="2400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lnSpc>
                <a:spcPct val="90000"/>
              </a:lnSpc>
              <a:defRPr/>
            </a:pPr>
            <a:endParaRPr lang="en-US" sz="2400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Multi-line</a:t>
            </a:r>
            <a:r>
              <a:rPr lang="en-US" sz="3000" dirty="0" smtClean="0"/>
              <a:t> text input fields (</a:t>
            </a:r>
            <a:r>
              <a:rPr lang="en-US" sz="3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textarea</a:t>
            </a:r>
            <a:r>
              <a:rPr lang="en-US" sz="3000" dirty="0" smtClean="0"/>
              <a:t>):</a:t>
            </a:r>
          </a:p>
          <a:p>
            <a:pPr>
              <a:lnSpc>
                <a:spcPct val="90000"/>
              </a:lnSpc>
              <a:defRPr/>
            </a:pPr>
            <a:endParaRPr lang="en-US" sz="2800" dirty="0" smtClean="0"/>
          </a:p>
          <a:p>
            <a:pPr>
              <a:lnSpc>
                <a:spcPct val="90000"/>
              </a:lnSpc>
              <a:defRPr/>
            </a:pPr>
            <a:endParaRPr lang="en-US" sz="2800" dirty="0" smtClean="0"/>
          </a:p>
          <a:p>
            <a:pPr>
              <a:defRPr/>
            </a:pPr>
            <a:r>
              <a:rPr lang="en-US" sz="30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Password</a:t>
            </a:r>
            <a:r>
              <a:rPr lang="en-US" sz="3000" dirty="0"/>
              <a:t> input – a text field which masks the entered text with * </a:t>
            </a:r>
            <a:r>
              <a:rPr lang="en-US" sz="3000" dirty="0" smtClean="0"/>
              <a:t>signs</a:t>
            </a:r>
            <a:endParaRPr lang="en-US" sz="3000" dirty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80</a:t>
            </a:fld>
            <a:endParaRPr lang="en-US" dirty="0"/>
          </a:p>
        </p:txBody>
      </p:sp>
      <p:sp>
        <p:nvSpPr>
          <p:cNvPr id="935940" name="Rectangle 4"/>
          <p:cNvSpPr>
            <a:spLocks noChangeArrowheads="1"/>
          </p:cNvSpPr>
          <p:nvPr/>
        </p:nvSpPr>
        <p:spPr bwMode="auto">
          <a:xfrm>
            <a:off x="755650" y="1730514"/>
            <a:ext cx="7488238" cy="70788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type="text" name="FirstName" value="This is a text field" /&gt;</a:t>
            </a:r>
          </a:p>
        </p:txBody>
      </p:sp>
      <p:sp>
        <p:nvSpPr>
          <p:cNvPr id="935941" name="Rectangle 5"/>
          <p:cNvSpPr>
            <a:spLocks noChangeArrowheads="1"/>
          </p:cNvSpPr>
          <p:nvPr/>
        </p:nvSpPr>
        <p:spPr bwMode="auto">
          <a:xfrm>
            <a:off x="755650" y="3276600"/>
            <a:ext cx="7488238" cy="70788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&lt;textarea name="Comments"&gt;This is a multi-line text field&lt;/textarea&gt;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84213" y="5405735"/>
            <a:ext cx="7848600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type="password" name="pass" /&gt;</a:t>
            </a:r>
          </a:p>
        </p:txBody>
      </p:sp>
    </p:spTree>
    <p:extLst>
      <p:ext uri="{BB962C8B-B14F-4D97-AF65-F5344CB8AC3E}">
        <p14:creationId xmlns:p14="http://schemas.microsoft.com/office/powerpoint/2010/main" val="24023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Buttons</a:t>
            </a:r>
            <a:endParaRPr lang="bg-BG" dirty="0" smtClean="0"/>
          </a:p>
        </p:txBody>
      </p:sp>
      <p:sp>
        <p:nvSpPr>
          <p:cNvPr id="105984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90600"/>
            <a:ext cx="8686800" cy="563880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ct val="60000"/>
              </a:spcBef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Reset</a:t>
            </a:r>
            <a:r>
              <a:rPr lang="en-US" sz="3000" dirty="0" smtClean="0"/>
              <a:t> button – brings the form to its initial state</a:t>
            </a:r>
          </a:p>
          <a:p>
            <a:pPr>
              <a:lnSpc>
                <a:spcPct val="100000"/>
              </a:lnSpc>
              <a:spcBef>
                <a:spcPct val="60000"/>
              </a:spcBef>
              <a:defRPr/>
            </a:pPr>
            <a:endParaRPr lang="en-US" sz="3000" dirty="0" smtClean="0"/>
          </a:p>
          <a:p>
            <a:pPr>
              <a:lnSpc>
                <a:spcPct val="100000"/>
              </a:lnSpc>
              <a:defRPr/>
            </a:pPr>
            <a:r>
              <a:rPr lang="en-US" sz="30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Submit</a:t>
            </a:r>
            <a:r>
              <a:rPr lang="en-US" sz="3000" dirty="0"/>
              <a:t> button:</a:t>
            </a:r>
          </a:p>
          <a:p>
            <a:pPr marL="0" indent="0">
              <a:lnSpc>
                <a:spcPct val="100000"/>
              </a:lnSpc>
              <a:buNone/>
              <a:defRPr/>
            </a:pPr>
            <a:endParaRPr lang="en-US" sz="3000" dirty="0"/>
          </a:p>
          <a:p>
            <a:pPr>
              <a:lnSpc>
                <a:spcPct val="10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Image</a:t>
            </a:r>
            <a:r>
              <a:rPr lang="en-US" sz="3000" dirty="0" smtClean="0"/>
              <a:t> button – acts like submit but image is displayed and click coordinates are sent</a:t>
            </a:r>
          </a:p>
          <a:p>
            <a:pPr>
              <a:lnSpc>
                <a:spcPct val="100000"/>
              </a:lnSpc>
              <a:spcBef>
                <a:spcPct val="60000"/>
              </a:spcBef>
              <a:defRPr/>
            </a:pPr>
            <a:endParaRPr lang="en-US" sz="3000" dirty="0" smtClean="0"/>
          </a:p>
          <a:p>
            <a:pPr>
              <a:lnSpc>
                <a:spcPct val="10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Ordinary</a:t>
            </a:r>
            <a:r>
              <a:rPr lang="en-US" sz="3000" dirty="0" smtClean="0"/>
              <a:t> button – no default action, used with JS</a:t>
            </a:r>
            <a:endParaRPr lang="en-US" sz="3000" dirty="0"/>
          </a:p>
          <a:p>
            <a:pPr>
              <a:lnSpc>
                <a:spcPct val="100000"/>
              </a:lnSpc>
              <a:defRPr/>
            </a:pPr>
            <a:endParaRPr lang="en-US" sz="2800" dirty="0" smtClean="0"/>
          </a:p>
          <a:p>
            <a:pPr>
              <a:lnSpc>
                <a:spcPct val="100000"/>
              </a:lnSpc>
              <a:spcBef>
                <a:spcPct val="60000"/>
              </a:spcBef>
              <a:defRPr/>
            </a:pPr>
            <a:endParaRPr lang="en-US" sz="3000" dirty="0" smtClean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81</a:t>
            </a:fld>
            <a:endParaRPr lang="en-US" dirty="0"/>
          </a:p>
        </p:txBody>
      </p:sp>
      <p:sp>
        <p:nvSpPr>
          <p:cNvPr id="1059844" name="Rectangle 4"/>
          <p:cNvSpPr>
            <a:spLocks noChangeArrowheads="1"/>
          </p:cNvSpPr>
          <p:nvPr/>
        </p:nvSpPr>
        <p:spPr bwMode="auto">
          <a:xfrm>
            <a:off x="755650" y="1524000"/>
            <a:ext cx="7632700" cy="83099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type="reset" name="resetBtn" value="Reset the form" /&gt;</a:t>
            </a:r>
          </a:p>
        </p:txBody>
      </p:sp>
      <p:sp>
        <p:nvSpPr>
          <p:cNvPr id="1059845" name="Rectangle 5"/>
          <p:cNvSpPr>
            <a:spLocks noChangeArrowheads="1"/>
          </p:cNvSpPr>
          <p:nvPr/>
        </p:nvSpPr>
        <p:spPr bwMode="auto">
          <a:xfrm>
            <a:off x="755650" y="4648200"/>
            <a:ext cx="7632700" cy="83099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type="image" src="submit.gif" name="submitBtn" alt="Submit" /&gt;</a:t>
            </a:r>
          </a:p>
        </p:txBody>
      </p:sp>
      <p:sp>
        <p:nvSpPr>
          <p:cNvPr id="1059846" name="Rectangle 6"/>
          <p:cNvSpPr>
            <a:spLocks noChangeArrowheads="1"/>
          </p:cNvSpPr>
          <p:nvPr/>
        </p:nvSpPr>
        <p:spPr bwMode="auto">
          <a:xfrm>
            <a:off x="755650" y="6019800"/>
            <a:ext cx="7632700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type="button" value="click me" /&gt;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11188" y="3043535"/>
            <a:ext cx="7848600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type="submit" value="Apply Now" /&gt;</a:t>
            </a:r>
          </a:p>
        </p:txBody>
      </p:sp>
    </p:spTree>
    <p:extLst>
      <p:ext uri="{BB962C8B-B14F-4D97-AF65-F5344CB8AC3E}">
        <p14:creationId xmlns:p14="http://schemas.microsoft.com/office/powerpoint/2010/main" val="23166458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7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Checkboxes and Radio Buttons</a:t>
            </a:r>
          </a:p>
        </p:txBody>
      </p:sp>
      <p:sp>
        <p:nvSpPr>
          <p:cNvPr id="937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Checkboxes</a:t>
            </a:r>
            <a:r>
              <a:rPr lang="en-US" sz="3000" dirty="0" smtClean="0"/>
              <a:t>:</a:t>
            </a:r>
          </a:p>
          <a:p>
            <a:pPr>
              <a:lnSpc>
                <a:spcPct val="90000"/>
              </a:lnSpc>
              <a:defRPr/>
            </a:pPr>
            <a:endParaRPr lang="en-US" sz="3000" dirty="0" smtClean="0"/>
          </a:p>
          <a:p>
            <a:pPr>
              <a:lnSpc>
                <a:spcPct val="90000"/>
              </a:lnSpc>
              <a:defRPr/>
            </a:pPr>
            <a:endParaRPr lang="en-US" sz="3000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Radio</a:t>
            </a:r>
            <a:r>
              <a:rPr lang="en-US" sz="3000" dirty="0" smtClean="0"/>
              <a:t> buttons:</a:t>
            </a:r>
          </a:p>
          <a:p>
            <a:pPr>
              <a:lnSpc>
                <a:spcPct val="90000"/>
              </a:lnSpc>
              <a:defRPr/>
            </a:pPr>
            <a:endParaRPr lang="en-US" sz="3000" dirty="0" smtClean="0"/>
          </a:p>
          <a:p>
            <a:pPr>
              <a:lnSpc>
                <a:spcPct val="90000"/>
              </a:lnSpc>
              <a:spcBef>
                <a:spcPts val="3000"/>
              </a:spcBef>
              <a:defRPr/>
            </a:pPr>
            <a:r>
              <a:rPr lang="en-US" sz="3000" dirty="0" smtClean="0"/>
              <a:t>Radio buttons can be grouped, allowing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only one </a:t>
            </a:r>
            <a:r>
              <a:rPr lang="en-US" sz="3000" dirty="0" smtClean="0"/>
              <a:t>to be selected from a group: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82</a:t>
            </a:fld>
            <a:endParaRPr lang="en-US" dirty="0"/>
          </a:p>
        </p:txBody>
      </p:sp>
      <p:sp>
        <p:nvSpPr>
          <p:cNvPr id="937988" name="Rectangle 4"/>
          <p:cNvSpPr>
            <a:spLocks noChangeArrowheads="1"/>
          </p:cNvSpPr>
          <p:nvPr/>
        </p:nvSpPr>
        <p:spPr bwMode="auto">
          <a:xfrm>
            <a:off x="755650" y="1806714"/>
            <a:ext cx="7488238" cy="70788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type="checkbox" name="fruit" value="apple" /&gt;</a:t>
            </a:r>
          </a:p>
        </p:txBody>
      </p:sp>
      <p:sp>
        <p:nvSpPr>
          <p:cNvPr id="937989" name="Rectangle 5"/>
          <p:cNvSpPr>
            <a:spLocks noChangeArrowheads="1"/>
          </p:cNvSpPr>
          <p:nvPr/>
        </p:nvSpPr>
        <p:spPr bwMode="auto">
          <a:xfrm>
            <a:off x="755650" y="3486090"/>
            <a:ext cx="7488238" cy="4001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type="radio" name="title" value="Mr." /&gt;</a:t>
            </a:r>
          </a:p>
        </p:txBody>
      </p:sp>
      <p:sp>
        <p:nvSpPr>
          <p:cNvPr id="937990" name="Rectangle 6"/>
          <p:cNvSpPr>
            <a:spLocks noChangeArrowheads="1"/>
          </p:cNvSpPr>
          <p:nvPr/>
        </p:nvSpPr>
        <p:spPr bwMode="auto">
          <a:xfrm>
            <a:off x="762000" y="5445125"/>
            <a:ext cx="7467600" cy="70788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type="radio" name="</a:t>
            </a:r>
            <a:r>
              <a:rPr lang="en-US" sz="2200" b="1" noProof="1" smtClean="0">
                <a:solidFill>
                  <a:srgbClr val="FAF8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city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 value="Lom" /&gt;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type="radio" name="</a:t>
            </a:r>
            <a:r>
              <a:rPr lang="en-US" sz="2200" b="1" noProof="1" smtClean="0">
                <a:solidFill>
                  <a:srgbClr val="FAF8B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city</a:t>
            </a: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 value="Ruse" /&gt;</a:t>
            </a:r>
          </a:p>
        </p:txBody>
      </p:sp>
    </p:spTree>
    <p:extLst>
      <p:ext uri="{BB962C8B-B14F-4D97-AF65-F5344CB8AC3E}">
        <p14:creationId xmlns:p14="http://schemas.microsoft.com/office/powerpoint/2010/main" val="255789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Select Fields</a:t>
            </a:r>
          </a:p>
        </p:txBody>
      </p:sp>
      <p:sp>
        <p:nvSpPr>
          <p:cNvPr id="940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Dropdown </a:t>
            </a:r>
            <a:r>
              <a:rPr lang="en-US" dirty="0" smtClean="0"/>
              <a:t>menus:</a:t>
            </a:r>
          </a:p>
          <a:p>
            <a:pPr>
              <a:lnSpc>
                <a:spcPct val="90000"/>
              </a:lnSpc>
              <a:defRPr/>
            </a:pPr>
            <a:endParaRPr lang="en-US" dirty="0"/>
          </a:p>
          <a:p>
            <a:pPr>
              <a:lnSpc>
                <a:spcPct val="90000"/>
              </a:lnSpc>
              <a:defRPr/>
            </a:pPr>
            <a:endParaRPr lang="en-US" dirty="0" smtClean="0"/>
          </a:p>
          <a:p>
            <a:pPr>
              <a:lnSpc>
                <a:spcPct val="90000"/>
              </a:lnSpc>
              <a:defRPr/>
            </a:pPr>
            <a:endParaRPr lang="en-US" dirty="0"/>
          </a:p>
          <a:p>
            <a:pPr>
              <a:lnSpc>
                <a:spcPct val="90000"/>
              </a:lnSpc>
              <a:defRPr/>
            </a:pPr>
            <a:endParaRPr lang="en-US" dirty="0" smtClean="0"/>
          </a:p>
          <a:p>
            <a:pPr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Multiple-choice</a:t>
            </a:r>
            <a:r>
              <a:rPr lang="en-US" dirty="0" smtClean="0"/>
              <a:t> menus</a:t>
            </a:r>
          </a:p>
          <a:p>
            <a:pPr>
              <a:lnSpc>
                <a:spcPct val="90000"/>
              </a:lnSpc>
              <a:defRPr/>
            </a:pPr>
            <a:endParaRPr lang="en-US" dirty="0" smtClean="0"/>
          </a:p>
          <a:p>
            <a:pPr>
              <a:lnSpc>
                <a:spcPct val="90000"/>
              </a:lnSpc>
              <a:defRPr/>
            </a:pPr>
            <a:endParaRPr lang="en-US" dirty="0" smtClean="0"/>
          </a:p>
          <a:p>
            <a:pPr>
              <a:lnSpc>
                <a:spcPct val="90000"/>
              </a:lnSpc>
              <a:defRPr/>
            </a:pPr>
            <a:endParaRPr lang="en-US" dirty="0" smtClean="0"/>
          </a:p>
          <a:p>
            <a:pPr>
              <a:lnSpc>
                <a:spcPct val="90000"/>
              </a:lnSpc>
              <a:defRPr/>
            </a:pPr>
            <a:endParaRPr lang="en-US" sz="2800" b="0" dirty="0" smtClean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83</a:t>
            </a:fld>
            <a:endParaRPr lang="en-US" dirty="0"/>
          </a:p>
        </p:txBody>
      </p:sp>
      <p:sp>
        <p:nvSpPr>
          <p:cNvPr id="940036" name="Rectangle 4"/>
          <p:cNvSpPr>
            <a:spLocks noChangeArrowheads="1"/>
          </p:cNvSpPr>
          <p:nvPr/>
        </p:nvSpPr>
        <p:spPr bwMode="auto">
          <a:xfrm>
            <a:off x="611188" y="1581150"/>
            <a:ext cx="7848600" cy="230832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&lt;select name="gender"&gt;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&lt;option value="Value 1"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selected="selected"&gt;Male&lt;/option&gt;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&lt;option value="Value 2"&gt;Female&lt;/option&gt;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&lt;option value="Value 3"&gt;Other&lt;/option&gt;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&lt;/select&gt;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09600" y="4614208"/>
            <a:ext cx="7848600" cy="193899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&lt;select name="products" multiple="multiple"&gt;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&lt;option value="Value 1"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selected="selected"&gt;keyboard&lt;/option&gt;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&lt;option value="Value 2"&gt;mouse&lt;/option&gt;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&lt;/select&gt;</a:t>
            </a:r>
          </a:p>
        </p:txBody>
      </p:sp>
    </p:spTree>
    <p:extLst>
      <p:ext uri="{BB962C8B-B14F-4D97-AF65-F5344CB8AC3E}">
        <p14:creationId xmlns:p14="http://schemas.microsoft.com/office/powerpoint/2010/main" val="250405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Hidden Fields</a:t>
            </a:r>
          </a:p>
        </p:txBody>
      </p:sp>
      <p:sp>
        <p:nvSpPr>
          <p:cNvPr id="93593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2057400"/>
            <a:ext cx="8686800" cy="35052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Hidden</a:t>
            </a:r>
            <a:r>
              <a:rPr lang="en-US" sz="3000" dirty="0" smtClean="0"/>
              <a:t> fields contain invisible data</a:t>
            </a:r>
          </a:p>
          <a:p>
            <a:pPr>
              <a:lnSpc>
                <a:spcPct val="90000"/>
              </a:lnSpc>
              <a:defRPr/>
            </a:pPr>
            <a:endParaRPr lang="en-US" sz="2800" dirty="0" smtClean="0"/>
          </a:p>
          <a:p>
            <a:pPr>
              <a:lnSpc>
                <a:spcPct val="90000"/>
              </a:lnSpc>
              <a:defRPr/>
            </a:pPr>
            <a:endParaRPr lang="en-US" sz="2800" dirty="0" smtClean="0"/>
          </a:p>
          <a:p>
            <a:pPr lvl="1">
              <a:lnSpc>
                <a:spcPct val="90000"/>
              </a:lnSpc>
              <a:defRPr/>
            </a:pPr>
            <a:r>
              <a:rPr lang="en-US" sz="2800" dirty="0" smtClean="0"/>
              <a:t>Not </a:t>
            </a:r>
            <a:r>
              <a:rPr lang="en-US" sz="2800" dirty="0"/>
              <a:t>shown to the </a:t>
            </a:r>
            <a:r>
              <a:rPr lang="en-US" sz="2800" dirty="0" smtClean="0"/>
              <a:t>user</a:t>
            </a:r>
          </a:p>
          <a:p>
            <a:pPr lvl="1">
              <a:lnSpc>
                <a:spcPct val="90000"/>
              </a:lnSpc>
              <a:defRPr/>
            </a:pPr>
            <a:r>
              <a:rPr lang="en-US" sz="2800" dirty="0"/>
              <a:t>Used by </a:t>
            </a:r>
            <a:r>
              <a:rPr lang="en-US" sz="28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JavaScript</a:t>
            </a:r>
            <a:r>
              <a:rPr lang="en-US" sz="2800" dirty="0"/>
              <a:t> and </a:t>
            </a:r>
            <a:r>
              <a:rPr lang="en-US" sz="28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server-side</a:t>
            </a:r>
            <a:r>
              <a:rPr lang="en-US" sz="2800" dirty="0"/>
              <a:t> code</a:t>
            </a:r>
            <a:endParaRPr lang="en-US" sz="2800" b="0" dirty="0">
              <a:solidFill>
                <a:srgbClr val="42679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urier New" pitchFamily="49" charset="0"/>
            </a:endParaRPr>
          </a:p>
          <a:p>
            <a:pPr lvl="2">
              <a:lnSpc>
                <a:spcPct val="90000"/>
              </a:lnSpc>
              <a:defRPr/>
            </a:pPr>
            <a:r>
              <a:rPr lang="en-US" sz="2600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ViewState</a:t>
            </a:r>
            <a:r>
              <a:rPr lang="en-US" sz="2600" dirty="0" smtClean="0"/>
              <a:t>, </a:t>
            </a:r>
            <a:r>
              <a:rPr lang="en-US" sz="2600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SessionState</a:t>
            </a:r>
            <a:r>
              <a:rPr lang="en-US" sz="2600" dirty="0" smtClean="0"/>
              <a:t>, etc..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84</a:t>
            </a:fld>
            <a:endParaRPr lang="en-US" dirty="0"/>
          </a:p>
        </p:txBody>
      </p:sp>
      <p:sp>
        <p:nvSpPr>
          <p:cNvPr id="935942" name="Rectangle 6"/>
          <p:cNvSpPr>
            <a:spLocks noChangeArrowheads="1"/>
          </p:cNvSpPr>
          <p:nvPr/>
        </p:nvSpPr>
        <p:spPr bwMode="auto">
          <a:xfrm>
            <a:off x="755650" y="2819400"/>
            <a:ext cx="7488238" cy="70788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type="hidden" name="Account" value="This is a hidden text field" /&gt;</a:t>
            </a:r>
          </a:p>
        </p:txBody>
      </p:sp>
    </p:spTree>
    <p:extLst>
      <p:ext uri="{BB962C8B-B14F-4D97-AF65-F5344CB8AC3E}">
        <p14:creationId xmlns:p14="http://schemas.microsoft.com/office/powerpoint/2010/main" val="220595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0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File input</a:t>
            </a:r>
            <a:endParaRPr lang="bg-BG" dirty="0" smtClean="0"/>
          </a:p>
        </p:txBody>
      </p:sp>
      <p:sp>
        <p:nvSpPr>
          <p:cNvPr id="1060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3000" dirty="0" smtClean="0"/>
              <a:t>File input – a field used for uploading files</a:t>
            </a:r>
          </a:p>
          <a:p>
            <a:pPr>
              <a:defRPr/>
            </a:pPr>
            <a:endParaRPr lang="en-US" sz="3000" dirty="0" smtClean="0"/>
          </a:p>
          <a:p>
            <a:pPr lvl="1">
              <a:defRPr/>
            </a:pPr>
            <a:r>
              <a:rPr lang="en-US" sz="2800" dirty="0" smtClean="0"/>
              <a:t>When used, it requires the form element to have a specific attribute:</a:t>
            </a:r>
            <a:endParaRPr lang="bg-BG" sz="2800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85</a:t>
            </a:fld>
            <a:endParaRPr lang="en-US" dirty="0"/>
          </a:p>
        </p:txBody>
      </p:sp>
      <p:sp>
        <p:nvSpPr>
          <p:cNvPr id="1060868" name="Rectangle 4"/>
          <p:cNvSpPr>
            <a:spLocks noChangeArrowheads="1"/>
          </p:cNvSpPr>
          <p:nvPr/>
        </p:nvSpPr>
        <p:spPr bwMode="auto">
          <a:xfrm>
            <a:off x="684213" y="1752600"/>
            <a:ext cx="7848600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type="file" name="photo" /&gt;</a:t>
            </a:r>
          </a:p>
        </p:txBody>
      </p:sp>
      <p:sp>
        <p:nvSpPr>
          <p:cNvPr id="1060869" name="Rectangle 5"/>
          <p:cNvSpPr>
            <a:spLocks noChangeArrowheads="1"/>
          </p:cNvSpPr>
          <p:nvPr/>
        </p:nvSpPr>
        <p:spPr bwMode="auto">
          <a:xfrm>
            <a:off x="684213" y="3581400"/>
            <a:ext cx="7848600" cy="193899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&lt;form enctype="multipart/form-data"&gt;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&lt;input type="file" name="photo"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...</a:t>
            </a:r>
          </a:p>
          <a:p>
            <a:pPr eaLnBrk="0" hangingPunct="0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&lt;/form&gt;</a:t>
            </a:r>
          </a:p>
        </p:txBody>
      </p:sp>
    </p:spTree>
    <p:extLst>
      <p:ext uri="{BB962C8B-B14F-4D97-AF65-F5344CB8AC3E}">
        <p14:creationId xmlns:p14="http://schemas.microsoft.com/office/powerpoint/2010/main" val="4484096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0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Labels</a:t>
            </a:r>
            <a:endParaRPr lang="bg-BG" dirty="0" smtClean="0"/>
          </a:p>
        </p:txBody>
      </p:sp>
      <p:sp>
        <p:nvSpPr>
          <p:cNvPr id="1060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30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L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abels</a:t>
            </a:r>
            <a:r>
              <a:rPr lang="en-US" sz="3000" dirty="0" smtClean="0"/>
              <a:t> are used to associate an explanatory text to a form field using the field's ID.</a:t>
            </a:r>
          </a:p>
          <a:p>
            <a:pPr>
              <a:defRPr/>
            </a:pPr>
            <a:endParaRPr lang="en-US" sz="3000" dirty="0" smtClean="0"/>
          </a:p>
          <a:p>
            <a:pPr>
              <a:defRPr/>
            </a:pPr>
            <a:endParaRPr lang="en-US" sz="3000" dirty="0" smtClean="0"/>
          </a:p>
          <a:p>
            <a:pPr>
              <a:defRPr/>
            </a:pPr>
            <a:r>
              <a:rPr lang="en-US" sz="3000" dirty="0" smtClean="0"/>
              <a:t>Clicking on a label focuses its associated field (checkboxes are toggled, radio buttons are checked)</a:t>
            </a:r>
          </a:p>
          <a:p>
            <a:pPr>
              <a:defRPr/>
            </a:pPr>
            <a:r>
              <a:rPr lang="en-US" sz="3000" dirty="0" smtClean="0"/>
              <a:t>Labels are both a usability and accessibility feature and are required in order to pass accessibility validation.</a:t>
            </a:r>
            <a:endParaRPr lang="bg-BG" sz="3000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86</a:t>
            </a:fld>
            <a:endParaRPr lang="en-US" dirty="0"/>
          </a:p>
        </p:txBody>
      </p:sp>
      <p:sp>
        <p:nvSpPr>
          <p:cNvPr id="1060868" name="Rectangle 4"/>
          <p:cNvSpPr>
            <a:spLocks noChangeArrowheads="1"/>
          </p:cNvSpPr>
          <p:nvPr/>
        </p:nvSpPr>
        <p:spPr bwMode="auto">
          <a:xfrm>
            <a:off x="684213" y="2209800"/>
            <a:ext cx="7848600" cy="83099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&lt;label for="fn"&gt;First Name&lt;/label&gt;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type="text" id="fn" /&gt;</a:t>
            </a:r>
          </a:p>
        </p:txBody>
      </p:sp>
    </p:spTree>
    <p:extLst>
      <p:ext uri="{BB962C8B-B14F-4D97-AF65-F5344CB8AC3E}">
        <p14:creationId xmlns:p14="http://schemas.microsoft.com/office/powerpoint/2010/main" val="23420776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Fieldsets</a:t>
            </a:r>
          </a:p>
        </p:txBody>
      </p:sp>
      <p:sp>
        <p:nvSpPr>
          <p:cNvPr id="935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Fieldsets </a:t>
            </a:r>
            <a:r>
              <a:rPr lang="en-US" sz="3000" dirty="0" smtClean="0"/>
              <a:t>are used to enclose a group of related form fields:</a:t>
            </a:r>
          </a:p>
          <a:p>
            <a:pPr>
              <a:lnSpc>
                <a:spcPct val="90000"/>
              </a:lnSpc>
              <a:defRPr/>
            </a:pPr>
            <a:endParaRPr lang="en-US" sz="3000" dirty="0" smtClean="0"/>
          </a:p>
          <a:p>
            <a:pPr>
              <a:lnSpc>
                <a:spcPct val="90000"/>
              </a:lnSpc>
              <a:defRPr/>
            </a:pPr>
            <a:endParaRPr lang="en-US" sz="3000" dirty="0" smtClean="0"/>
          </a:p>
          <a:p>
            <a:pPr>
              <a:lnSpc>
                <a:spcPct val="90000"/>
              </a:lnSpc>
              <a:defRPr/>
            </a:pPr>
            <a:endParaRPr lang="en-US" sz="3000" dirty="0" smtClean="0"/>
          </a:p>
          <a:p>
            <a:pPr>
              <a:lnSpc>
                <a:spcPct val="90000"/>
              </a:lnSpc>
              <a:defRPr/>
            </a:pPr>
            <a:endParaRPr lang="en-US" sz="3000" dirty="0" smtClean="0"/>
          </a:p>
          <a:p>
            <a:pPr>
              <a:lnSpc>
                <a:spcPct val="90000"/>
              </a:lnSpc>
              <a:defRPr/>
            </a:pPr>
            <a:endParaRPr lang="en-US" sz="3000" dirty="0" smtClean="0"/>
          </a:p>
          <a:p>
            <a:pPr>
              <a:lnSpc>
                <a:spcPct val="90000"/>
              </a:lnSpc>
              <a:defRPr/>
            </a:pPr>
            <a:endParaRPr lang="en-US" sz="3000" dirty="0" smtClean="0"/>
          </a:p>
          <a:p>
            <a:pPr>
              <a:lnSpc>
                <a:spcPct val="90000"/>
              </a:lnSpc>
              <a:defRPr/>
            </a:pPr>
            <a:endParaRPr lang="en-US" sz="3000" dirty="0" smtClean="0"/>
          </a:p>
          <a:p>
            <a:pPr>
              <a:lnSpc>
                <a:spcPct val="90000"/>
              </a:lnSpc>
              <a:defRPr/>
            </a:pPr>
            <a:r>
              <a:rPr lang="en-US" sz="3000" dirty="0" smtClean="0"/>
              <a:t>The </a:t>
            </a:r>
            <a:r>
              <a:rPr lang="en-US" sz="30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&lt;legend&gt; </a:t>
            </a:r>
            <a:r>
              <a:rPr lang="en-US" sz="3000" dirty="0" smtClean="0"/>
              <a:t>is the </a:t>
            </a:r>
            <a:r>
              <a:rPr lang="en-US" sz="3000" dirty="0" err="1" smtClean="0"/>
              <a:t>fieldset's</a:t>
            </a:r>
            <a:r>
              <a:rPr lang="en-US" sz="3000" dirty="0" smtClean="0"/>
              <a:t> title.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87</a:t>
            </a:fld>
            <a:endParaRPr lang="en-US" dirty="0"/>
          </a:p>
        </p:txBody>
      </p:sp>
      <p:sp>
        <p:nvSpPr>
          <p:cNvPr id="935940" name="Rectangle 4"/>
          <p:cNvSpPr>
            <a:spLocks noChangeArrowheads="1"/>
          </p:cNvSpPr>
          <p:nvPr/>
        </p:nvSpPr>
        <p:spPr bwMode="auto">
          <a:xfrm>
            <a:off x="755650" y="1926372"/>
            <a:ext cx="7488238" cy="409342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&lt;form method="post" action="form.aspx"&gt;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&lt;fieldset&gt;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&lt;legend&gt;Client Details&lt;/legend&gt;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&lt;input type="text" id="Name" /&gt;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&lt;input type="text" id="Phone" /&gt;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&lt;/fieldset&gt;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&lt;fieldset&gt;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&lt;legend&gt;Order Details&lt;/legend&gt;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&lt;input type="text" id="Quantity" /&gt;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&lt;textarea cols="40" rows="10"</a:t>
            </a:r>
            <a:b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</a:b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 id="Remarks"&gt;&lt;/textarea&gt;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&lt;/fieldset&gt;</a:t>
            </a:r>
          </a:p>
          <a:p>
            <a:pPr eaLnBrk="0" hangingPunct="0">
              <a:lnSpc>
                <a:spcPts val="24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&lt;/form&gt;</a:t>
            </a:r>
          </a:p>
        </p:txBody>
      </p:sp>
    </p:spTree>
    <p:extLst>
      <p:ext uri="{BB962C8B-B14F-4D97-AF65-F5344CB8AC3E}">
        <p14:creationId xmlns:p14="http://schemas.microsoft.com/office/powerpoint/2010/main" val="360018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HTML Forms – Example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88</a:t>
            </a:fld>
            <a:endParaRPr lang="en-US" dirty="0"/>
          </a:p>
        </p:txBody>
      </p:sp>
      <p:sp>
        <p:nvSpPr>
          <p:cNvPr id="942085" name="Rectangle 5"/>
          <p:cNvSpPr>
            <a:spLocks noChangeArrowheads="1"/>
          </p:cNvSpPr>
          <p:nvPr/>
        </p:nvSpPr>
        <p:spPr bwMode="auto">
          <a:xfrm>
            <a:off x="555626" y="1143000"/>
            <a:ext cx="8054974" cy="563231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&lt;form method="post" action="apply-now.php"&gt;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&lt;input name="subject" type="hidden" value="Class"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&lt;fieldset&gt;&lt;legend&gt;Academic information&lt;/legend&gt;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&lt;label for="degree"&gt;Degree&lt;/label&gt;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&lt;select name="degree" id="degree"&gt;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&lt;option value="BA"&gt;Bachelor of Art&lt;/option&gt;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&lt;option value="BS"&gt;Bachelor of Science&lt;/option&gt;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&lt;option value="MBA" selected="selected"&gt;Master of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Business Administration&lt;/option&gt;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&lt;/select&gt;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&lt;br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&lt;label for="studentid"&gt;Student ID&lt;/label&gt;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&lt;input type="password" name="studentid"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&lt;/fieldset&gt;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&lt;fieldset&gt;&lt;legend&gt;Personal Details&lt;/legend&gt;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&lt;label for="fname"&gt;First Name&lt;/label&gt;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&lt;input type="text" name="fname" id="fname"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&lt;br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&lt;label for="lname"&gt;Last Name&lt;/label&gt;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&lt;input type="text" name="lname" id="lname" /&gt;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533400" y="649792"/>
            <a:ext cx="5486400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  <a:defRPr/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form.html</a:t>
            </a:r>
            <a:endParaRPr lang="bg-BG" sz="26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328501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HTML Forms – Example (2)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89</a:t>
            </a:fld>
            <a:endParaRPr lang="en-US" dirty="0"/>
          </a:p>
        </p:txBody>
      </p:sp>
      <p:sp>
        <p:nvSpPr>
          <p:cNvPr id="967683" name="Rectangle 3"/>
          <p:cNvSpPr>
            <a:spLocks noChangeArrowheads="1"/>
          </p:cNvSpPr>
          <p:nvPr/>
        </p:nvSpPr>
        <p:spPr bwMode="auto">
          <a:xfrm>
            <a:off x="534988" y="1255058"/>
            <a:ext cx="8075612" cy="496546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&lt;br /&gt;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Gender: 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&lt;input name="gender" type="radio" id="gm" value="m" /&gt;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&lt;label for="gm"&gt;Male&lt;/label&gt;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&lt;input name="gender" type="radio" id="gf" value="f" /&gt;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&lt;label for="gf"&gt;Female&lt;/label&gt;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&lt;br /&gt;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&lt;label for="email"&gt;Email&lt;/label&gt;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&lt;input type="text" name="email" id="email" /&gt;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&lt;/fieldset&gt;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&lt;p&gt;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&lt;textarea name="terms" cols="30" rows="4"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readonly="readonly"&gt;TERMS AND CONDITIONS...&lt;/textarea&gt;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&lt;/p&gt;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&lt;input type="submit" name="submit" value="Send Form" /&gt;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&lt;input type="reset" value="Clear Form" /&gt;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&lt;/p&gt;</a:t>
            </a:r>
          </a:p>
          <a:p>
            <a:pPr eaLnBrk="0" hangingPunct="0">
              <a:lnSpc>
                <a:spcPts val="2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18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&lt;/form&gt;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533400" y="713761"/>
            <a:ext cx="5486400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  <a:defRPr/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form.html (continued)</a:t>
            </a:r>
            <a:endParaRPr lang="bg-BG" sz="26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5271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533400" y="713761"/>
            <a:ext cx="5486400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  <a:defRPr/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form.html (continued)</a:t>
            </a:r>
            <a:endParaRPr lang="bg-BG" sz="26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sp>
        <p:nvSpPr>
          <p:cNvPr id="969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HTML Forms – Example (3)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90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05063" y="1295400"/>
            <a:ext cx="43338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5910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09600" y="2362202"/>
            <a:ext cx="7924800" cy="1447798"/>
          </a:xfrm>
        </p:spPr>
        <p:txBody>
          <a:bodyPr/>
          <a:lstStyle/>
          <a:p>
            <a:r>
              <a:rPr lang="en-US" dirty="0" smtClean="0"/>
              <a:t>HTML 5 Forms</a:t>
            </a:r>
            <a:br>
              <a:rPr lang="en-US" dirty="0" smtClean="0"/>
            </a:br>
            <a:r>
              <a:rPr lang="en-US" dirty="0" smtClean="0"/>
              <a:t>Inputs Fields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609600" y="3698080"/>
            <a:ext cx="7924800" cy="569120"/>
          </a:xfrm>
        </p:spPr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53200"/>
            <a:ext cx="457200" cy="228600"/>
          </a:xfr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91</a:t>
            </a:fld>
            <a:endParaRPr lang="en-US" dirty="0"/>
          </a:p>
        </p:txBody>
      </p:sp>
      <p:pic>
        <p:nvPicPr>
          <p:cNvPr id="10242" name="Picture 2" descr="audio, input, microphone, record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2" y="990601"/>
            <a:ext cx="1828796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input, keyboard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97787">
            <a:off x="1130531" y="4343400"/>
            <a:ext cx="1828796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devices, hardware, input, settings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89916" y="990600"/>
            <a:ext cx="1828796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devices, input, settings ic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6202" y="4559528"/>
            <a:ext cx="1828796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440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09600" y="1904998"/>
            <a:ext cx="7924800" cy="685800"/>
          </a:xfrm>
        </p:spPr>
        <p:txBody>
          <a:bodyPr/>
          <a:lstStyle/>
          <a:p>
            <a:r>
              <a:rPr lang="en-US" dirty="0" smtClean="0"/>
              <a:t>Sliders and Spinboxes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09600" y="2631277"/>
            <a:ext cx="7924800" cy="569120"/>
          </a:xfrm>
        </p:spPr>
        <p:txBody>
          <a:bodyPr/>
          <a:lstStyle/>
          <a:p>
            <a:r>
              <a:rPr lang="en-US" dirty="0" smtClean="0"/>
              <a:t>Lets make it spin</a:t>
            </a:r>
            <a:endParaRPr lang="en-US" dirty="0"/>
          </a:p>
        </p:txBody>
      </p:sp>
      <p:pic>
        <p:nvPicPr>
          <p:cNvPr id="12290" name="Picture 2" descr="program, sliders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657596"/>
            <a:ext cx="1981200" cy="1981204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update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5400" y="3657598"/>
            <a:ext cx="1981200" cy="198120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99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Range and Spinbox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Restricts users to enter only </a:t>
            </a:r>
            <a:r>
              <a:rPr lang="en-US" dirty="0" smtClean="0"/>
              <a:t>numbers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Additional </a:t>
            </a:r>
            <a:r>
              <a:rPr lang="en-US" dirty="0"/>
              <a:t>attributes 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min</a:t>
            </a:r>
            <a:r>
              <a:rPr lang="en-US" dirty="0"/>
              <a:t>, 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max</a:t>
            </a:r>
            <a:r>
              <a:rPr lang="en-US" dirty="0"/>
              <a:t> and 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step</a:t>
            </a:r>
            <a:r>
              <a:rPr lang="en-US" dirty="0"/>
              <a:t> and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value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Can become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Spinbox</a:t>
            </a:r>
            <a:r>
              <a:rPr lang="en-US" dirty="0" smtClean="0"/>
              <a:t> or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Slider</a:t>
            </a:r>
            <a:r>
              <a:rPr lang="en-US" dirty="0" smtClean="0"/>
              <a:t>, depending on the input type</a:t>
            </a:r>
          </a:p>
          <a:p>
            <a:pPr lvl="1">
              <a:lnSpc>
                <a:spcPct val="100000"/>
              </a:lnSpc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2400"/>
              </a:spcBef>
            </a:pPr>
            <a:r>
              <a:rPr lang="en-US" dirty="0" smtClean="0"/>
              <a:t>Have some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differences </a:t>
            </a:r>
            <a:r>
              <a:rPr lang="en-US" dirty="0" smtClean="0"/>
              <a:t>on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different browsers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Sliders and Spinboxes do not work on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Firefox</a:t>
            </a:r>
          </a:p>
          <a:p>
            <a:pPr lvl="2">
              <a:lnSpc>
                <a:spcPct val="100000"/>
              </a:lnSpc>
            </a:pPr>
            <a:r>
              <a:rPr lang="en-US" dirty="0" smtClean="0"/>
              <a:t>Shown as regular textboxes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93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4213" y="3817203"/>
            <a:ext cx="7848600" cy="83099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type="range" min="0" max="100"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="number" 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min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="0" 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max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="100" 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/&gt;</a:t>
            </a:r>
          </a:p>
        </p:txBody>
      </p:sp>
    </p:spTree>
    <p:extLst>
      <p:ext uri="{BB962C8B-B14F-4D97-AF65-F5344CB8AC3E}">
        <p14:creationId xmlns:p14="http://schemas.microsoft.com/office/powerpoint/2010/main" val="405637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09600" y="1828800"/>
            <a:ext cx="7924800" cy="685800"/>
          </a:xfrm>
        </p:spPr>
        <p:txBody>
          <a:bodyPr/>
          <a:lstStyle/>
          <a:p>
            <a:r>
              <a:rPr lang="en-US" dirty="0" smtClean="0"/>
              <a:t>Sliders and Spinboxes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609600" y="2478880"/>
            <a:ext cx="7924800" cy="569120"/>
          </a:xfrm>
        </p:spPr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53200"/>
            <a:ext cx="457200" cy="228600"/>
          </a:xfr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94</a:t>
            </a:fld>
            <a:endParaRPr lang="en-US" dirty="0"/>
          </a:p>
        </p:txBody>
      </p:sp>
      <p:pic>
        <p:nvPicPr>
          <p:cNvPr id="13316" name="Picture 4" descr="http://1912bungalow.com/wp-content/uploads/2009/01/spinn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1269" y="3429000"/>
            <a:ext cx="3961462" cy="2638268"/>
          </a:xfrm>
          <a:prstGeom prst="roundRect">
            <a:avLst>
              <a:gd name="adj" fmla="val 5114"/>
            </a:avLst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15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Attributes from HTML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Autocomplete</a:t>
            </a:r>
          </a:p>
          <a:p>
            <a:pPr lvl="1"/>
            <a:r>
              <a:rPr lang="en-US" dirty="0" smtClean="0"/>
              <a:t>The browser stores the previously typed values</a:t>
            </a:r>
          </a:p>
          <a:p>
            <a:pPr lvl="1"/>
            <a:r>
              <a:rPr lang="en-US" dirty="0" smtClean="0"/>
              <a:t>Brings them back on a later visit on the same page</a:t>
            </a:r>
          </a:p>
          <a:p>
            <a:r>
              <a:rPr lang="en-US" sz="30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Autofocus</a:t>
            </a:r>
          </a:p>
          <a:p>
            <a:pPr lvl="1"/>
            <a:r>
              <a:rPr lang="en-US" dirty="0"/>
              <a:t>The </a:t>
            </a:r>
            <a:r>
              <a:rPr lang="en-US" dirty="0" smtClean="0"/>
              <a:t>field </a:t>
            </a:r>
            <a:r>
              <a:rPr lang="en-US" dirty="0"/>
              <a:t>becomes on focus on page </a:t>
            </a:r>
            <a:r>
              <a:rPr lang="en-US" dirty="0" smtClean="0"/>
              <a:t>load</a:t>
            </a:r>
          </a:p>
          <a:p>
            <a:r>
              <a:rPr lang="en-US" sz="30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Required</a:t>
            </a:r>
          </a:p>
          <a:p>
            <a:pPr lvl="1"/>
            <a:r>
              <a:rPr lang="en-US" dirty="0" smtClean="0"/>
              <a:t>The field is required to be filled/selected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19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Input Fields with Validation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85800"/>
            <a:ext cx="8686800" cy="56388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Email</a:t>
            </a:r>
            <a:r>
              <a:rPr lang="en-US" dirty="0" smtClean="0"/>
              <a:t> – provides a simple validation for email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Can be passed a pattern for validation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On a mobile device brings the email keyboard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 smtClean="0"/>
          </a:p>
          <a:p>
            <a:pPr>
              <a:lnSpc>
                <a:spcPct val="100000"/>
              </a:lnSpc>
              <a:spcBef>
                <a:spcPts val="1500"/>
              </a:spcBef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URL</a:t>
            </a:r>
            <a:r>
              <a:rPr lang="en-US" dirty="0" smtClean="0"/>
              <a:t> – has validation for url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On a mobile device brings the url keyboard</a:t>
            </a:r>
            <a:br>
              <a:rPr lang="en-US" dirty="0" smtClean="0"/>
            </a:br>
            <a:endParaRPr lang="en-US" dirty="0"/>
          </a:p>
          <a:p>
            <a:pPr>
              <a:lnSpc>
                <a:spcPct val="100000"/>
              </a:lnSpc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Telephone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Brings the numbers keyboard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96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33400" y="2590800"/>
            <a:ext cx="7848600" cy="70788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input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type="email" required="true" </a:t>
            </a:r>
            <a:b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</a:b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pattern="[^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@]*@[^ @].[^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@]"/&gt;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40657" y="4633555"/>
            <a:ext cx="7848600" cy="4001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input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type="url" required="true" /&gt;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45449" y="6229290"/>
            <a:ext cx="7836551" cy="4001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="tel"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required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="true"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/&gt;</a:t>
            </a:r>
          </a:p>
        </p:txBody>
      </p:sp>
    </p:spTree>
    <p:extLst>
      <p:ext uri="{BB962C8B-B14F-4D97-AF65-F5344CB8AC3E}">
        <p14:creationId xmlns:p14="http://schemas.microsoft.com/office/powerpoint/2010/main" val="64386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7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1752601"/>
            <a:ext cx="7924800" cy="6858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HTML Forms Validation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609600" y="2478880"/>
            <a:ext cx="7924800" cy="569120"/>
          </a:xfrm>
        </p:spPr>
        <p:txBody>
          <a:bodyPr/>
          <a:lstStyle/>
          <a:p>
            <a:r>
              <a:rPr lang="en-US" dirty="0" smtClean="0"/>
              <a:t>Live </a:t>
            </a:r>
            <a:r>
              <a:rPr lang="en-US" dirty="0"/>
              <a:t>Demo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248400"/>
            <a:ext cx="457200" cy="228600"/>
          </a:xfr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97</a:t>
            </a:fld>
            <a:endParaRPr lang="en-US" dirty="0"/>
          </a:p>
        </p:txBody>
      </p:sp>
      <p:pic>
        <p:nvPicPr>
          <p:cNvPr id="11266" name="Picture 2" descr="apply, check, clean, clear, correct, ok, valid, yes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2895600" cy="289560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lose, error, invalid, wrong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0" y="3429000"/>
            <a:ext cx="2895600" cy="289560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73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TabIndex</a:t>
            </a:r>
            <a:endParaRPr 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tabindex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smtClean="0"/>
              <a:t>HTML attribute controls the order in which form fields and hyperlinks are focused when repeatedly pressing the TAB key</a:t>
            </a:r>
          </a:p>
          <a:p>
            <a:pPr lvl="1"/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tabindex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="0"</a:t>
            </a:r>
            <a:r>
              <a:rPr lang="en-US" dirty="0" smtClean="0"/>
              <a:t> (zero) - "natural" order</a:t>
            </a:r>
          </a:p>
          <a:p>
            <a:pPr lvl="1"/>
            <a:r>
              <a:rPr lang="en-US" dirty="0" smtClean="0"/>
              <a:t>If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X &lt; Y</a:t>
            </a:r>
            <a:r>
              <a:rPr lang="en-US" dirty="0" smtClean="0"/>
              <a:t>, then elements with </a:t>
            </a:r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tabindex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="X"</a:t>
            </a:r>
            <a:r>
              <a:rPr lang="en-US" dirty="0" smtClean="0"/>
              <a:t> are iterated before elements with </a:t>
            </a:r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tabindex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="Y"</a:t>
            </a:r>
          </a:p>
          <a:p>
            <a:pPr lvl="1"/>
            <a:r>
              <a:rPr lang="en-US" dirty="0" smtClean="0"/>
              <a:t>Elements with negative </a:t>
            </a:r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tabindex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smtClean="0"/>
              <a:t>are skipped, however, this is not defined in the standard</a:t>
            </a:r>
          </a:p>
          <a:p>
            <a:endParaRPr lang="en-US" dirty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98</a:t>
            </a:fld>
            <a:endParaRPr lang="en-US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84213" y="5715000"/>
            <a:ext cx="7848600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&lt;input type="text" tabindex="10" /&gt;</a:t>
            </a:r>
          </a:p>
        </p:txBody>
      </p:sp>
    </p:spTree>
    <p:extLst>
      <p:ext uri="{BB962C8B-B14F-4D97-AF65-F5344CB8AC3E}">
        <p14:creationId xmlns:p14="http://schemas.microsoft.com/office/powerpoint/2010/main" val="360156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685800"/>
          </a:xfrm>
        </p:spPr>
        <p:txBody>
          <a:bodyPr/>
          <a:lstStyle/>
          <a:p>
            <a:r>
              <a:rPr lang="en-US" dirty="0" smtClean="0"/>
              <a:t>Tab Index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609600" y="2478879"/>
            <a:ext cx="7924800" cy="569120"/>
          </a:xfrm>
        </p:spPr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53200"/>
            <a:ext cx="457200" cy="228600"/>
          </a:xfr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99</a:t>
            </a:fld>
            <a:endParaRPr lang="en-US" dirty="0"/>
          </a:p>
        </p:txBody>
      </p:sp>
      <p:pic>
        <p:nvPicPr>
          <p:cNvPr id="14338" name="Picture 2" descr="refresh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3200400"/>
            <a:ext cx="2590802" cy="259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archive, folder, index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800" y="3200400"/>
            <a:ext cx="2590800" cy="259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02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09600" y="4572001"/>
            <a:ext cx="7924800" cy="685800"/>
          </a:xfrm>
        </p:spPr>
        <p:txBody>
          <a:bodyPr/>
          <a:lstStyle/>
          <a:p>
            <a:r>
              <a:rPr lang="en-US" dirty="0" smtClean="0"/>
              <a:t>HTML Frames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609600" y="5298280"/>
            <a:ext cx="7924800" cy="569120"/>
          </a:xfrm>
        </p:spPr>
        <p:txBody>
          <a:bodyPr/>
          <a:lstStyle/>
          <a:p>
            <a:r>
              <a:rPr lang="en-US" noProof="1" smtClean="0">
                <a:latin typeface="Consolas" pitchFamily="49" charset="0"/>
                <a:cs typeface="Consolas" pitchFamily="49" charset="0"/>
              </a:rPr>
              <a:t>&lt;frameset&gt;</a:t>
            </a:r>
            <a:r>
              <a:rPr lang="en-US" noProof="1" smtClean="0"/>
              <a:t>, </a:t>
            </a:r>
            <a:r>
              <a:rPr lang="en-US" noProof="1" smtClean="0">
                <a:latin typeface="Consolas" pitchFamily="49" charset="0"/>
                <a:cs typeface="Consolas" pitchFamily="49" charset="0"/>
              </a:rPr>
              <a:t>&lt;frame&gt;</a:t>
            </a:r>
            <a:r>
              <a:rPr lang="en-US" noProof="1" smtClean="0"/>
              <a:t> and </a:t>
            </a:r>
            <a:r>
              <a:rPr lang="en-US" noProof="1" smtClean="0">
                <a:latin typeface="Consolas" pitchFamily="49" charset="0"/>
                <a:cs typeface="Consolas" pitchFamily="49" charset="0"/>
              </a:rPr>
              <a:t>&lt;iframe&gt;</a:t>
            </a:r>
            <a:endParaRPr lang="en-US" noProof="1">
              <a:latin typeface="Consolas" pitchFamily="49" charset="0"/>
              <a:cs typeface="Consolas" pitchFamily="49" charset="0"/>
            </a:endParaRPr>
          </a:p>
        </p:txBody>
      </p:sp>
      <p:pic>
        <p:nvPicPr>
          <p:cNvPr id="1026" name="Picture 2" descr="http://www.webdevelopersnotes.com/tutorials/adhtml/nframe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7800"/>
            <a:ext cx="3657600" cy="24384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geosignal.org/wmsclient/viewer/doc/img/framese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425448"/>
            <a:ext cx="3790950" cy="24389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123740" lon="1804826" rev="2156107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30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HTML Frames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Frames</a:t>
            </a:r>
            <a:r>
              <a:rPr lang="en-US" dirty="0" smtClean="0"/>
              <a:t> provide a way to show multiple HTML documents in a single Web page</a:t>
            </a:r>
          </a:p>
          <a:p>
            <a:r>
              <a:rPr lang="en-US" dirty="0" smtClean="0"/>
              <a:t>The page can be split into separate views (frames) horizontally and vertically</a:t>
            </a:r>
          </a:p>
          <a:p>
            <a:r>
              <a:rPr lang="en-US" dirty="0" smtClean="0"/>
              <a:t>Frames were popular in the early ages of HTML development, but now their usage is rejected</a:t>
            </a:r>
          </a:p>
          <a:p>
            <a:r>
              <a:rPr lang="en-US" dirty="0" smtClean="0"/>
              <a:t>Frames are not supported by all user agents (browsers, search engines, etc.)</a:t>
            </a:r>
          </a:p>
          <a:p>
            <a:pPr lvl="1"/>
            <a:r>
              <a:rPr lang="en-US" dirty="0" smtClean="0"/>
              <a:t>A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&lt;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noframes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&gt; </a:t>
            </a:r>
            <a:r>
              <a:rPr lang="en-US" dirty="0" smtClean="0"/>
              <a:t>element is used to provide content for non-compatible agents.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35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HTML Frames – Demo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102</a:t>
            </a:fld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7388" y="1712893"/>
            <a:ext cx="7770812" cy="30162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&lt;head&gt;&lt;title&gt;Frames Example&lt;/title&gt;&lt;/head&gt;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frameset cols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="180px,*,150px"&gt;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frame src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="left.html"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&lt;frame src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="middle.html"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frame src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="right.html" 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frameset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  <a:endParaRPr lang="en-US" sz="20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6428874" y="1094872"/>
            <a:ext cx="2057400" cy="54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  <a:defRPr/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frames.html</a:t>
            </a:r>
            <a:endParaRPr lang="bg-BG" sz="26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3400" y="5218093"/>
            <a:ext cx="8077200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363" indent="-360363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</a:pPr>
            <a:r>
              <a:rPr lang="en-US" sz="3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Note the </a:t>
            </a:r>
            <a:r>
              <a:rPr lang="en-US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target</a:t>
            </a:r>
            <a:r>
              <a:rPr lang="en-US" sz="3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attribute applied to the </a:t>
            </a:r>
            <a:r>
              <a:rPr lang="en-US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&lt;a&gt;</a:t>
            </a:r>
            <a:r>
              <a:rPr lang="en-US" sz="32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elements in the left frame.</a:t>
            </a:r>
          </a:p>
        </p:txBody>
      </p:sp>
    </p:spTree>
    <p:extLst>
      <p:ext uri="{BB962C8B-B14F-4D97-AF65-F5344CB8AC3E}">
        <p14:creationId xmlns:p14="http://schemas.microsoft.com/office/powerpoint/2010/main" val="259210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Inline Frames: </a:t>
            </a:r>
            <a:r>
              <a:rPr lang="en-US" noProof="1" smtClean="0">
                <a:latin typeface="Consolas" pitchFamily="49" charset="0"/>
                <a:cs typeface="Consolas" pitchFamily="49" charset="0"/>
              </a:rPr>
              <a:t>&lt;iframe&gt;</a:t>
            </a:r>
            <a:endParaRPr lang="en-US" noProof="1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Inline frames</a:t>
            </a:r>
            <a:r>
              <a:rPr lang="en-US" dirty="0" smtClean="0"/>
              <a:t> provide a way to show one website inside another website: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103</a:t>
            </a:fld>
            <a:endParaRPr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7388" y="3099137"/>
            <a:ext cx="7770812" cy="101566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&lt;iframe name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iframeGoogle" width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600" height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400" src="http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://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www.google.com" frameborder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yes" scrolling</a:t>
            </a:r>
            <a:r>
              <a:rPr lang="en-US" sz="20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="yes</a:t>
            </a: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"&gt;&lt;/iframe&gt;</a:t>
            </a:r>
            <a:endParaRPr lang="en-US" sz="20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257799" y="2514600"/>
            <a:ext cx="3179135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r" eaLnBrk="0" hangingPunct="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tabLst>
                <a:tab pos="282575" algn="l"/>
              </a:tabLst>
              <a:defRPr/>
            </a:pPr>
            <a:r>
              <a:rPr lang="en-US" sz="2600" b="1" dirty="0" smtClean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iframe-demo.html</a:t>
            </a:r>
            <a:endParaRPr lang="bg-BG" sz="2600" b="1" dirty="0" smtClean="0">
              <a:solidFill>
                <a:srgbClr val="EBF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258726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NORAME Element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304800" y="1566862"/>
            <a:ext cx="5867400" cy="44196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One of the limitations of using frames is that the frames are not supported by all browser.</a:t>
            </a:r>
          </a:p>
          <a:p>
            <a:r>
              <a:rPr lang="en-US" dirty="0" smtClean="0"/>
              <a:t>The “NOFRAME” element specifies the text to be displayed in the browser if the browser does not support frame</a:t>
            </a:r>
          </a:p>
          <a:p>
            <a:pPr lvl="1">
              <a:buNone/>
            </a:pPr>
            <a:r>
              <a:rPr lang="en-US" dirty="0" smtClean="0">
                <a:solidFill>
                  <a:srgbClr val="00B050"/>
                </a:solidFill>
              </a:rPr>
              <a:t>&lt;noframes&gt;</a:t>
            </a:r>
          </a:p>
          <a:p>
            <a:pPr lvl="1">
              <a:buNone/>
            </a:pPr>
            <a:r>
              <a:rPr lang="en-US" dirty="0" smtClean="0"/>
              <a:t>	&lt;body&gt;</a:t>
            </a:r>
          </a:p>
          <a:p>
            <a:pPr lvl="1"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FAF8BE"/>
                </a:solidFill>
              </a:rPr>
              <a:t>&lt;p&gt;This browser does not support frames.&lt;/p&gt;</a:t>
            </a:r>
          </a:p>
          <a:p>
            <a:pPr lvl="1">
              <a:buNone/>
            </a:pPr>
            <a:r>
              <a:rPr lang="en-US" dirty="0" smtClean="0"/>
              <a:t>	&lt;/body&gt;</a:t>
            </a:r>
          </a:p>
          <a:p>
            <a:pPr lvl="1">
              <a:buNone/>
            </a:pPr>
            <a:r>
              <a:rPr lang="en-US" dirty="0" smtClean="0">
                <a:solidFill>
                  <a:srgbClr val="00B050"/>
                </a:solidFill>
              </a:rPr>
              <a:t>&lt;/noframes&gt;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 bwMode="auto">
          <a:xfrm>
            <a:off x="6400800" y="2667000"/>
            <a:ext cx="2181225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0907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r>
              <a:rPr lang="en-US" smtClean="0"/>
              <a:t>HTML Basics</a:t>
            </a:r>
            <a:endParaRPr lang="bg-BG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748416" y="2971799"/>
            <a:ext cx="5642984" cy="1219201"/>
          </a:xfrm>
        </p:spPr>
        <p:txBody>
          <a:bodyPr wrap="none" lIns="0" tIns="0" rIns="0" bIns="0" anchor="ctr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dirty="0" smtClean="0"/>
              <a:t>Questions?</a:t>
            </a:r>
            <a:endParaRPr lang="en-US" sz="7200" dirty="0"/>
          </a:p>
        </p:txBody>
      </p:sp>
      <p:sp>
        <p:nvSpPr>
          <p:cNvPr id="6" name="TextBox 5"/>
          <p:cNvSpPr txBox="1"/>
          <p:nvPr/>
        </p:nvSpPr>
        <p:spPr>
          <a:xfrm rot="12041701" flipH="1">
            <a:off x="7298514" y="4376807"/>
            <a:ext cx="949687" cy="180395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n-US" sz="11500" b="1" dirty="0" smtClean="0"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chemeClr val="tx1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 rot="2456848" flipH="1">
            <a:off x="968763" y="4574331"/>
            <a:ext cx="859648" cy="2404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4000" b="1" dirty="0" smtClean="0">
                <a:solidFill>
                  <a:srgbClr val="FFBF8B"/>
                </a:solidFill>
                <a:effectLst>
                  <a:reflection blurRad="6350" stA="55000" endA="300" endPos="45500" dir="5400000" sy="-100000" algn="bl" rotWithShape="0"/>
                </a:effectLst>
                <a:latin typeface="Cambria" pitchFamily="18" charset="0"/>
              </a:rPr>
              <a:t>?</a:t>
            </a:r>
            <a:endParaRPr lang="en-US" sz="14000" b="1" dirty="0">
              <a:solidFill>
                <a:srgbClr val="FFBF8B"/>
              </a:solidFill>
              <a:effectLst>
                <a:reflection blurRad="6350" stA="55000" endA="300" endPos="455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9535351" flipH="1">
            <a:off x="793612" y="1974335"/>
            <a:ext cx="949687" cy="14014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88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8800" dirty="0">
              <a:solidFill>
                <a:schemeClr val="accent5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 rot="16938170" flipH="1">
            <a:off x="4905823" y="1007426"/>
            <a:ext cx="859648" cy="19928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1500" b="1" dirty="0" smtClean="0">
                <a:solidFill>
                  <a:srgbClr val="FF831D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rgbClr val="FF831D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 rot="19836951" flipH="1">
            <a:off x="7434275" y="1104110"/>
            <a:ext cx="949687" cy="249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5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5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rot="2233443" flipH="1">
            <a:off x="2277485" y="1202946"/>
            <a:ext cx="584096" cy="92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56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5600" dirty="0">
              <a:solidFill>
                <a:schemeClr val="tx2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 rot="8530737" flipH="1">
            <a:off x="4871755" y="4604327"/>
            <a:ext cx="643173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9600" dirty="0" smtClean="0">
                <a:solidFill>
                  <a:srgbClr val="FF4A37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?</a:t>
            </a:r>
            <a:endParaRPr lang="en-US" sz="9600" dirty="0">
              <a:solidFill>
                <a:srgbClr val="FF4A37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 rot="12627025" flipH="1">
            <a:off x="2726518" y="4222010"/>
            <a:ext cx="584096" cy="6261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 rot="1186146" flipH="1">
            <a:off x="6185957" y="4166602"/>
            <a:ext cx="499379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n-US" sz="6600" dirty="0" smtClean="0">
                <a:solidFill>
                  <a:srgbClr val="9966FF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6600" dirty="0">
              <a:solidFill>
                <a:srgbClr val="9966FF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 rot="19460650" flipH="1">
            <a:off x="3142397" y="2204058"/>
            <a:ext cx="489197" cy="76944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4400" dirty="0" smtClean="0">
                <a:solidFill>
                  <a:srgbClr val="FF6699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4400" dirty="0">
              <a:solidFill>
                <a:srgbClr val="FF6699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 rot="18277140" flipH="1">
            <a:off x="438513" y="3116670"/>
            <a:ext cx="89128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0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875" y="2514600"/>
            <a:ext cx="4581525" cy="1524000"/>
          </a:xfrm>
          <a:prstGeom prst="roundRect">
            <a:avLst>
              <a:gd name="adj" fmla="val 9524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106</a:t>
            </a:fld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23850" y="1195388"/>
            <a:ext cx="7829550" cy="1090611"/>
          </a:xfrm>
          <a:prstGeom prst="rect">
            <a:avLst/>
          </a:prstGeom>
        </p:spPr>
        <p:txBody>
          <a:bodyPr/>
          <a:lstStyle>
            <a:lvl1pPr marL="282575" indent="-282575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 sz="3200" b="1" kern="120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30238" indent="-27305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buFont typeface="Wingdings 2" pitchFamily="18" charset="2"/>
              <a:buChar char=""/>
              <a:defRPr sz="2800" b="1" kern="1200">
                <a:solidFill>
                  <a:srgbClr val="F5FF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  <a:defRPr/>
            </a:pPr>
            <a:r>
              <a:rPr lang="en-US" sz="2800" dirty="0" smtClean="0"/>
              <a:t>Create Web Pages like the following using tables</a:t>
            </a:r>
            <a:r>
              <a:rPr lang="en-US" sz="2800" dirty="0"/>
              <a:t>:</a:t>
            </a:r>
            <a:endParaRPr lang="en-US" sz="2800" dirty="0" smtClean="0"/>
          </a:p>
          <a:p>
            <a:pPr marL="514350" indent="-514350">
              <a:buFont typeface="+mj-lt"/>
              <a:buAutoNum type="arabicPeriod"/>
              <a:defRPr/>
            </a:pPr>
            <a:endParaRPr lang="en-US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679" t="-9376" r="-8676" b="-9352"/>
          <a:stretch/>
        </p:blipFill>
        <p:spPr bwMode="auto">
          <a:xfrm>
            <a:off x="5732008" y="2122716"/>
            <a:ext cx="2726192" cy="2067876"/>
          </a:xfrm>
          <a:prstGeom prst="roundRect">
            <a:avLst>
              <a:gd name="adj" fmla="val 10350"/>
            </a:avLst>
          </a:prstGeom>
          <a:solidFill>
            <a:srgbClr val="FFFFFF"/>
          </a:solidFill>
          <a:ln>
            <a:noFill/>
          </a:ln>
          <a:effectLst/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23850" y="4572000"/>
            <a:ext cx="3871232" cy="1600200"/>
          </a:xfrm>
          <a:prstGeom prst="rect">
            <a:avLst/>
          </a:prstGeom>
        </p:spPr>
        <p:txBody>
          <a:bodyPr/>
          <a:lstStyle>
            <a:lvl1pPr marL="282575" indent="-282575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 sz="3200" b="1" kern="120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30238" indent="-27305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buFont typeface="Wingdings 2" pitchFamily="18" charset="2"/>
              <a:buChar char=""/>
              <a:defRPr sz="2800" b="1" kern="1200">
                <a:solidFill>
                  <a:srgbClr val="F5FF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1" fontAlgn="base" hangingPunct="1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2"/>
              <a:defRPr/>
            </a:pPr>
            <a:r>
              <a:rPr lang="en-US" sz="2800" dirty="0" smtClean="0"/>
              <a:t>Create a Web Page like the following using forms: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4695824"/>
            <a:ext cx="3886200" cy="1350692"/>
          </a:xfrm>
          <a:prstGeom prst="roundRect">
            <a:avLst>
              <a:gd name="adj" fmla="val 864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519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Homework (</a:t>
            </a:r>
            <a:r>
              <a:rPr lang="en-US" dirty="0"/>
              <a:t>2</a:t>
            </a:r>
            <a:r>
              <a:rPr lang="en-US" dirty="0" smtClean="0"/>
              <a:t>)</a:t>
            </a:r>
            <a:endParaRPr lang="bg-BG" dirty="0" smtClean="0"/>
          </a:p>
        </p:txBody>
      </p:sp>
      <p:sp>
        <p:nvSpPr>
          <p:cNvPr id="97485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066800"/>
            <a:ext cx="3714750" cy="5457825"/>
          </a:xfrm>
        </p:spPr>
        <p:txBody>
          <a:bodyPr/>
          <a:lstStyle/>
          <a:p>
            <a:pPr marL="514350" indent="-514350">
              <a:buFont typeface="+mj-lt"/>
              <a:buAutoNum type="arabicPeriod" startAt="3"/>
              <a:defRPr/>
            </a:pPr>
            <a:r>
              <a:rPr lang="en-US" sz="2800" dirty="0" smtClean="0"/>
              <a:t>Create a Web form that looks like this sample:</a:t>
            </a:r>
          </a:p>
          <a:p>
            <a:pPr marL="363538" indent="-363538">
              <a:buFontTx/>
              <a:buAutoNum type="arabicPeriod"/>
              <a:defRPr/>
            </a:pPr>
            <a:endParaRPr lang="bg-BG" sz="2800" dirty="0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107</a:t>
            </a:fld>
            <a:endParaRPr lang="en-US" dirty="0"/>
          </a:p>
        </p:txBody>
      </p:sp>
      <p:pic>
        <p:nvPicPr>
          <p:cNvPr id="37892" name="Picture 5" descr="sample-for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5772" y="1219200"/>
            <a:ext cx="3776228" cy="459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21215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 (</a:t>
            </a:r>
            <a:r>
              <a:rPr lang="en-US" dirty="0"/>
              <a:t>3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4876800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Font typeface="+mj-lt"/>
              <a:buAutoNum type="arabicPeriod" startAt="4"/>
            </a:pPr>
            <a:r>
              <a:rPr lang="en-US" sz="2800" dirty="0" smtClean="0"/>
              <a:t>Create a Calculator-like table. </a:t>
            </a:r>
            <a:br>
              <a:rPr lang="en-US" sz="2800" dirty="0" smtClean="0"/>
            </a:br>
            <a:r>
              <a:rPr lang="en-US" sz="2800" dirty="0" smtClean="0"/>
              <a:t>You should use a HTML 5 </a:t>
            </a:r>
            <a:br>
              <a:rPr lang="en-US" sz="2800" dirty="0" smtClean="0"/>
            </a:br>
            <a:r>
              <a:rPr lang="en-US" sz="2800" dirty="0" smtClean="0"/>
              <a:t>form for the Calculator</a:t>
            </a:r>
          </a:p>
          <a:p>
            <a:pPr lvl="1">
              <a:lnSpc>
                <a:spcPct val="100000"/>
              </a:lnSpc>
            </a:pPr>
            <a:r>
              <a:rPr lang="en-US" sz="2600" dirty="0" smtClean="0"/>
              <a:t>Buttons for all the numbers</a:t>
            </a:r>
            <a:br>
              <a:rPr lang="en-US" sz="2600" dirty="0" smtClean="0"/>
            </a:br>
            <a:r>
              <a:rPr lang="en-US" sz="2600" dirty="0" smtClean="0"/>
              <a:t>and operators (+, -, etc.)</a:t>
            </a:r>
          </a:p>
          <a:p>
            <a:pPr lvl="1">
              <a:lnSpc>
                <a:spcPct val="100000"/>
              </a:lnSpc>
            </a:pPr>
            <a:r>
              <a:rPr lang="en-US" sz="2600" dirty="0" smtClean="0"/>
              <a:t>Textbox for the result</a:t>
            </a:r>
          </a:p>
          <a:p>
            <a:pPr lvl="1">
              <a:lnSpc>
                <a:spcPct val="100000"/>
              </a:lnSpc>
            </a:pPr>
            <a:r>
              <a:rPr lang="en-US" sz="2600" dirty="0" smtClean="0"/>
              <a:t>Do not make the same styles</a:t>
            </a:r>
            <a:br>
              <a:rPr lang="en-US" sz="2600" dirty="0" smtClean="0"/>
            </a:br>
            <a:r>
              <a:rPr lang="en-US" sz="2600" dirty="0" smtClean="0"/>
              <a:t>as the example.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108</a:t>
            </a:fld>
            <a:endParaRPr lang="en-US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3600" y="1904999"/>
            <a:ext cx="2895600" cy="3608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514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 (4)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610600" cy="838200"/>
          </a:xfrm>
        </p:spPr>
        <p:txBody>
          <a:bodyPr/>
          <a:lstStyle/>
          <a:p>
            <a:pPr marL="514350" indent="-514350">
              <a:buFont typeface="+mj-lt"/>
              <a:buAutoNum type="arabicPeriod" startAt="5"/>
            </a:pPr>
            <a:r>
              <a:rPr lang="en-US" sz="2800" dirty="0" smtClean="0"/>
              <a:t>Create the following using tables and forms: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109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693" y1="2792" x2="97461" y2="97731"/>
                        <a14:foregroundMark x1="92102" y1="94241" x2="1551" y2="94939"/>
                        <a14:foregroundMark x1="19041" y1="93019" x2="23272" y2="75044"/>
                        <a14:foregroundMark x1="9168" y1="2269" x2="98166" y2="14660"/>
                        <a14:foregroundMark x1="96333" y1="3490" x2="96333" y2="3490"/>
                        <a14:foregroundMark x1="97179" y1="3665" x2="88152" y2="1571"/>
                        <a14:foregroundMark x1="67137" y1="3665" x2="92525" y2="8901"/>
                        <a14:foregroundMark x1="4090" y1="2443" x2="9591" y2="24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03400" y="1812280"/>
            <a:ext cx="5892800" cy="4762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89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Homework </a:t>
            </a:r>
            <a:r>
              <a:rPr lang="en-US" dirty="0" smtClean="0"/>
              <a:t>(5)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685800"/>
            <a:ext cx="8686800" cy="5638800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Font typeface="+mj-lt"/>
              <a:buAutoNum type="arabicPeriod" startAt="6"/>
            </a:pPr>
            <a:r>
              <a:rPr lang="en-US" sz="2800" dirty="0" smtClean="0"/>
              <a:t>Construct the following Grid component:</a:t>
            </a:r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endParaRPr lang="en-US" dirty="0" smtClean="0"/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endParaRPr lang="en-US" dirty="0" smtClean="0"/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endParaRPr lang="en-US" dirty="0" smtClean="0"/>
          </a:p>
          <a:p>
            <a:pPr lvl="1">
              <a:lnSpc>
                <a:spcPct val="100000"/>
              </a:lnSpc>
            </a:pPr>
            <a:r>
              <a:rPr lang="en-US" sz="2600" dirty="0" smtClean="0"/>
              <a:t>Try to make a HTML page, that looks just like the example</a:t>
            </a:r>
          </a:p>
          <a:p>
            <a:pPr lvl="1">
              <a:lnSpc>
                <a:spcPct val="100000"/>
              </a:lnSpc>
            </a:pPr>
            <a:r>
              <a:rPr lang="en-US" sz="2600" dirty="0"/>
              <a:t>Not </a:t>
            </a:r>
            <a:r>
              <a:rPr lang="en-US" sz="2600" dirty="0" smtClean="0"/>
              <a:t>required to style for the homework</a:t>
            </a: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110</a:t>
            </a:fld>
            <a:endParaRPr lang="en-US" dirty="0"/>
          </a:p>
        </p:txBody>
      </p:sp>
      <p:pic>
        <p:nvPicPr>
          <p:cNvPr id="2050" name="Picture 2" descr="C:\Telerik Academy\Web Design\1. Web Design with HTML 5 and CSS 3\Lectures\3. HTML 5 Tables, Forms and Frames\Homework\gri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1285875"/>
            <a:ext cx="8382000" cy="3743325"/>
          </a:xfrm>
          <a:prstGeom prst="roundRect">
            <a:avLst>
              <a:gd name="adj" fmla="val 2078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88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 (7)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62000"/>
            <a:ext cx="8686800" cy="1447800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Font typeface="+mj-lt"/>
              <a:buAutoNum type="arabicPeriod" startAt="7"/>
            </a:pPr>
            <a:r>
              <a:rPr lang="en-US" sz="2800" dirty="0" smtClean="0"/>
              <a:t>Create the following HTML 5 Page</a:t>
            </a:r>
          </a:p>
          <a:p>
            <a:pPr lvl="1">
              <a:lnSpc>
                <a:spcPct val="100000"/>
              </a:lnSpc>
            </a:pPr>
            <a:r>
              <a:rPr lang="en-US" sz="2600" dirty="0" smtClean="0"/>
              <a:t>Hint: Use 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Fieldsets</a:t>
            </a:r>
            <a:r>
              <a:rPr lang="en-US" sz="26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600" dirty="0" smtClean="0"/>
              <a:t>and 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Nested tables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111</a:t>
            </a:fld>
            <a:endParaRPr lang="en-US" dirty="0"/>
          </a:p>
        </p:txBody>
      </p:sp>
      <p:pic>
        <p:nvPicPr>
          <p:cNvPr id="6146" name="Picture 2" descr="C:\Telerik Academy\Web Design\1. Web Design with HTML 5 and CSS 3\Lectures\3. HTML 5 Tables, Forms and Frames\Homework\Laptop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05000"/>
            <a:ext cx="6553200" cy="4765963"/>
          </a:xfrm>
          <a:prstGeom prst="roundRect">
            <a:avLst>
              <a:gd name="adj" fmla="val 2354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12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lerik-PowerPoint-Theme">
  <a:themeElements>
    <a:clrScheme name="Telerik Colors Theme">
      <a:dk1>
        <a:sysClr val="windowText" lastClr="000000"/>
      </a:dk1>
      <a:lt1>
        <a:srgbClr val="CCFF66"/>
      </a:lt1>
      <a:dk2>
        <a:srgbClr val="30356E"/>
      </a:dk2>
      <a:lt2>
        <a:srgbClr val="CCFF33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76B200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14441</TotalTime>
  <Words>8718</Words>
  <Application>Microsoft Office PowerPoint</Application>
  <PresentationFormat>On-screen Show (4:3)</PresentationFormat>
  <Paragraphs>1483</Paragraphs>
  <Slides>111</Slides>
  <Notes>56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111</vt:i4>
      </vt:variant>
    </vt:vector>
  </HeadingPairs>
  <TitlesOfParts>
    <vt:vector size="121" baseType="lpstr">
      <vt:lpstr>Arial</vt:lpstr>
      <vt:lpstr>Calibri</vt:lpstr>
      <vt:lpstr>Cambria</vt:lpstr>
      <vt:lpstr>Consolas</vt:lpstr>
      <vt:lpstr>Corbel</vt:lpstr>
      <vt:lpstr>Courier New</vt:lpstr>
      <vt:lpstr>Times New Roman</vt:lpstr>
      <vt:lpstr>Wingdings</vt:lpstr>
      <vt:lpstr>Wingdings 2</vt:lpstr>
      <vt:lpstr>Telerik-PowerPoint-Theme</vt:lpstr>
      <vt:lpstr> WEB SYSTEMS &amp; TECHNOLOGIES</vt:lpstr>
      <vt:lpstr>Table of Contents</vt:lpstr>
      <vt:lpstr>Table of Contents (2)</vt:lpstr>
      <vt:lpstr>HTML – Past, Present, Future</vt:lpstr>
      <vt:lpstr>What is a Web Page?</vt:lpstr>
      <vt:lpstr>Creating HTML Pages</vt:lpstr>
      <vt:lpstr>HTML Basics</vt:lpstr>
      <vt:lpstr>Concepts in HTML</vt:lpstr>
      <vt:lpstr>HTML Structure</vt:lpstr>
      <vt:lpstr>HTML Code Formatting</vt:lpstr>
      <vt:lpstr>First HTML Page</vt:lpstr>
      <vt:lpstr>First HTML Page: Tags</vt:lpstr>
      <vt:lpstr>First HTML Page: Header</vt:lpstr>
      <vt:lpstr>First HTML Page: Body</vt:lpstr>
      <vt:lpstr>Tags Attributes</vt:lpstr>
      <vt:lpstr>Introduction to HTML</vt:lpstr>
      <vt:lpstr>Preface</vt:lpstr>
      <vt:lpstr>The &lt;!DOCTYPE&gt; Declaration</vt:lpstr>
      <vt:lpstr>The &lt;head&gt; Section</vt:lpstr>
      <vt:lpstr>&lt;head&gt; Section: &lt;title&gt; tag</vt:lpstr>
      <vt:lpstr>&lt;head&gt; Section: &lt;meta&gt;</vt:lpstr>
      <vt:lpstr>&lt;head&gt; Section: &lt;script&gt;</vt:lpstr>
      <vt:lpstr>The &lt;script&gt; Tag – Example</vt:lpstr>
      <vt:lpstr>&lt;head&gt; Section: &lt;style&gt;</vt:lpstr>
      <vt:lpstr>Comments: &lt;!-- --&gt; Tag</vt:lpstr>
      <vt:lpstr>&lt;body&gt; Section: Introduction</vt:lpstr>
      <vt:lpstr>Headings and Paragraphs</vt:lpstr>
      <vt:lpstr>Text Formatting</vt:lpstr>
      <vt:lpstr>Text Formatting – Example</vt:lpstr>
      <vt:lpstr>Text Formatting – Example (2)</vt:lpstr>
      <vt:lpstr>Hyperlinks: &lt;a&gt; Tag</vt:lpstr>
      <vt:lpstr>Hyperlinks: &lt;a&gt; Tag (2)</vt:lpstr>
      <vt:lpstr>Hyperlinks: &lt;a&gt; Tag (3)</vt:lpstr>
      <vt:lpstr>Hyperlinks and Sections</vt:lpstr>
      <vt:lpstr>Hyperlinks – Example</vt:lpstr>
      <vt:lpstr>Hyperlinks – Example (2)</vt:lpstr>
      <vt:lpstr>Links to the Same Document – Example </vt:lpstr>
      <vt:lpstr>Links to the Same Document – Example (2) </vt:lpstr>
      <vt:lpstr>Images: &lt;img&gt; tag</vt:lpstr>
      <vt:lpstr>Image maps</vt:lpstr>
      <vt:lpstr>Image maps</vt:lpstr>
      <vt:lpstr>Image maps</vt:lpstr>
      <vt:lpstr>OBJECT element</vt:lpstr>
      <vt:lpstr>Audio &amp; Video</vt:lpstr>
      <vt:lpstr>Embed Tag – New Syntax</vt:lpstr>
      <vt:lpstr>Miscellaneous Tags</vt:lpstr>
      <vt:lpstr>Miscellaneous Tags – Example</vt:lpstr>
      <vt:lpstr>Ordered Lists: &lt;ol&gt; Tag</vt:lpstr>
      <vt:lpstr>Unordered Lists: &lt;ul&gt; Tag</vt:lpstr>
      <vt:lpstr>Definition lists: &lt;dl&gt; tag</vt:lpstr>
      <vt:lpstr>Lists – Example</vt:lpstr>
      <vt:lpstr>HTML Special Characters</vt:lpstr>
      <vt:lpstr>Special Characters – Example</vt:lpstr>
      <vt:lpstr>Special Chars – Example (2)</vt:lpstr>
      <vt:lpstr>Using &lt;DIV&gt; and &lt;SPAN&gt; Block and Inline Elements</vt:lpstr>
      <vt:lpstr>Block and Inline Elements</vt:lpstr>
      <vt:lpstr>The &lt;div&gt; Tag</vt:lpstr>
      <vt:lpstr>The &lt;span&gt; Tag</vt:lpstr>
      <vt:lpstr>DIV with The Structure of a Web Page</vt:lpstr>
      <vt:lpstr>The "HTML 4 and Before" Way</vt:lpstr>
      <vt:lpstr>The HTML 5 Way</vt:lpstr>
      <vt:lpstr>HTML Tables</vt:lpstr>
      <vt:lpstr>HTML Tables</vt:lpstr>
      <vt:lpstr>HTML Tables (2)</vt:lpstr>
      <vt:lpstr>Simple HTML Tables – Example</vt:lpstr>
      <vt:lpstr>Simple HTML Tables – Example (2)</vt:lpstr>
      <vt:lpstr>Complete HTML Tables</vt:lpstr>
      <vt:lpstr>Complete HTML Table: Example</vt:lpstr>
      <vt:lpstr>Complete HTML Table: Example (2)</vt:lpstr>
      <vt:lpstr>Nested Tables</vt:lpstr>
      <vt:lpstr>Cell Spacing and Padding</vt:lpstr>
      <vt:lpstr>Cell Spacing and Padding – Example</vt:lpstr>
      <vt:lpstr>Cell Spacing and Padding – Example (2)</vt:lpstr>
      <vt:lpstr>Column and Row Span</vt:lpstr>
      <vt:lpstr>Column and Row Span – Example</vt:lpstr>
      <vt:lpstr>Column and Row Span – Example (2)</vt:lpstr>
      <vt:lpstr>HTML Forms</vt:lpstr>
      <vt:lpstr>What are HTML Forms?</vt:lpstr>
      <vt:lpstr>How to Create Forms?</vt:lpstr>
      <vt:lpstr>Text Fields</vt:lpstr>
      <vt:lpstr>Buttons</vt:lpstr>
      <vt:lpstr>Checkboxes and Radio Buttons</vt:lpstr>
      <vt:lpstr>Select Fields</vt:lpstr>
      <vt:lpstr>Hidden Fields</vt:lpstr>
      <vt:lpstr>File input</vt:lpstr>
      <vt:lpstr>Labels</vt:lpstr>
      <vt:lpstr>Fieldsets</vt:lpstr>
      <vt:lpstr>HTML Forms – Example</vt:lpstr>
      <vt:lpstr>HTML Forms – Example (2)</vt:lpstr>
      <vt:lpstr>HTML Forms – Example (3)</vt:lpstr>
      <vt:lpstr>HTML 5 Forms Inputs Fields</vt:lpstr>
      <vt:lpstr>Sliders and Spinboxes</vt:lpstr>
      <vt:lpstr>Range and Spinbox</vt:lpstr>
      <vt:lpstr>Sliders and Spinboxes</vt:lpstr>
      <vt:lpstr>Attributes from HTML 5</vt:lpstr>
      <vt:lpstr>Input Fields with Validation</vt:lpstr>
      <vt:lpstr>HTML Forms Validation</vt:lpstr>
      <vt:lpstr>TabIndex</vt:lpstr>
      <vt:lpstr>Tab Index</vt:lpstr>
      <vt:lpstr>HTML Frames</vt:lpstr>
      <vt:lpstr>HTML Frames</vt:lpstr>
      <vt:lpstr>HTML Frames – Demo</vt:lpstr>
      <vt:lpstr>Inline Frames: &lt;iframe&gt;</vt:lpstr>
      <vt:lpstr>NORAME Element</vt:lpstr>
      <vt:lpstr>HTML Basics</vt:lpstr>
      <vt:lpstr>Homework</vt:lpstr>
      <vt:lpstr>Homework (2)</vt:lpstr>
      <vt:lpstr>Homework (3)</vt:lpstr>
      <vt:lpstr>Homework (4)</vt:lpstr>
      <vt:lpstr>Homework (5)</vt:lpstr>
      <vt:lpstr>Homework (7)</vt:lpstr>
    </vt:vector>
  </TitlesOfParts>
  <Company>Telerik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HTML Basics - HTML, Text, Images, Tables, Forms</dc:title>
  <dc:creator>Svetlin Nakov</dc:creator>
  <cp:lastModifiedBy>minh</cp:lastModifiedBy>
  <cp:revision>774</cp:revision>
  <dcterms:created xsi:type="dcterms:W3CDTF">2007-12-08T16:03:35Z</dcterms:created>
  <dcterms:modified xsi:type="dcterms:W3CDTF">2018-01-03T08:30:13Z</dcterms:modified>
</cp:coreProperties>
</file>