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0" r:id="rId1"/>
  </p:sldMasterIdLst>
  <p:notesMasterIdLst>
    <p:notesMasterId r:id="rId91"/>
  </p:notesMasterIdLst>
  <p:handoutMasterIdLst>
    <p:handoutMasterId r:id="rId92"/>
  </p:handoutMasterIdLst>
  <p:sldIdLst>
    <p:sldId id="530" r:id="rId2"/>
    <p:sldId id="531" r:id="rId3"/>
    <p:sldId id="532" r:id="rId4"/>
    <p:sldId id="533" r:id="rId5"/>
    <p:sldId id="534" r:id="rId6"/>
    <p:sldId id="535" r:id="rId7"/>
    <p:sldId id="536" r:id="rId8"/>
    <p:sldId id="537" r:id="rId9"/>
    <p:sldId id="538" r:id="rId10"/>
    <p:sldId id="539" r:id="rId11"/>
    <p:sldId id="540" r:id="rId12"/>
    <p:sldId id="541" r:id="rId13"/>
    <p:sldId id="542" r:id="rId14"/>
    <p:sldId id="543" r:id="rId15"/>
    <p:sldId id="544" r:id="rId16"/>
    <p:sldId id="545" r:id="rId17"/>
    <p:sldId id="546" r:id="rId18"/>
    <p:sldId id="547" r:id="rId19"/>
    <p:sldId id="548" r:id="rId20"/>
    <p:sldId id="549" r:id="rId21"/>
    <p:sldId id="550" r:id="rId22"/>
    <p:sldId id="551" r:id="rId23"/>
    <p:sldId id="552" r:id="rId24"/>
    <p:sldId id="553" r:id="rId25"/>
    <p:sldId id="555" r:id="rId26"/>
    <p:sldId id="556" r:id="rId27"/>
    <p:sldId id="557" r:id="rId28"/>
    <p:sldId id="558" r:id="rId29"/>
    <p:sldId id="559" r:id="rId30"/>
    <p:sldId id="560" r:id="rId31"/>
    <p:sldId id="561" r:id="rId32"/>
    <p:sldId id="562" r:id="rId33"/>
    <p:sldId id="563" r:id="rId34"/>
    <p:sldId id="564" r:id="rId35"/>
    <p:sldId id="565" r:id="rId36"/>
    <p:sldId id="566" r:id="rId37"/>
    <p:sldId id="567" r:id="rId38"/>
    <p:sldId id="693" r:id="rId39"/>
    <p:sldId id="692" r:id="rId40"/>
    <p:sldId id="569" r:id="rId41"/>
    <p:sldId id="570" r:id="rId42"/>
    <p:sldId id="571" r:id="rId43"/>
    <p:sldId id="694" r:id="rId44"/>
    <p:sldId id="572" r:id="rId45"/>
    <p:sldId id="574" r:id="rId46"/>
    <p:sldId id="575" r:id="rId47"/>
    <p:sldId id="584" r:id="rId48"/>
    <p:sldId id="695" r:id="rId49"/>
    <p:sldId id="696" r:id="rId50"/>
    <p:sldId id="586" r:id="rId51"/>
    <p:sldId id="587" r:id="rId52"/>
    <p:sldId id="589" r:id="rId53"/>
    <p:sldId id="590" r:id="rId54"/>
    <p:sldId id="697" r:id="rId55"/>
    <p:sldId id="698" r:id="rId56"/>
    <p:sldId id="591" r:id="rId57"/>
    <p:sldId id="592" r:id="rId58"/>
    <p:sldId id="593" r:id="rId59"/>
    <p:sldId id="595" r:id="rId60"/>
    <p:sldId id="699" r:id="rId61"/>
    <p:sldId id="702" r:id="rId62"/>
    <p:sldId id="703" r:id="rId63"/>
    <p:sldId id="597" r:id="rId64"/>
    <p:sldId id="598" r:id="rId65"/>
    <p:sldId id="599" r:id="rId66"/>
    <p:sldId id="600" r:id="rId67"/>
    <p:sldId id="602" r:id="rId68"/>
    <p:sldId id="604" r:id="rId69"/>
    <p:sldId id="704" r:id="rId70"/>
    <p:sldId id="606" r:id="rId71"/>
    <p:sldId id="607" r:id="rId72"/>
    <p:sldId id="609" r:id="rId73"/>
    <p:sldId id="705" r:id="rId74"/>
    <p:sldId id="706" r:id="rId75"/>
    <p:sldId id="707" r:id="rId76"/>
    <p:sldId id="708" r:id="rId77"/>
    <p:sldId id="709" r:id="rId78"/>
    <p:sldId id="710" r:id="rId79"/>
    <p:sldId id="711" r:id="rId80"/>
    <p:sldId id="713" r:id="rId81"/>
    <p:sldId id="611" r:id="rId82"/>
    <p:sldId id="612" r:id="rId83"/>
    <p:sldId id="714" r:id="rId84"/>
    <p:sldId id="715" r:id="rId85"/>
    <p:sldId id="716" r:id="rId86"/>
    <p:sldId id="717" r:id="rId87"/>
    <p:sldId id="718" r:id="rId88"/>
    <p:sldId id="719" r:id="rId89"/>
    <p:sldId id="712" r:id="rId90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5pPr>
    <a:lvl6pPr marL="22860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6pPr>
    <a:lvl7pPr marL="27432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7pPr>
    <a:lvl8pPr marL="32004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8pPr>
    <a:lvl9pPr marL="3657600" algn="l" defTabSz="914400" rtl="0" eaLnBrk="1" latinLnBrk="0" hangingPunct="1">
      <a:defRPr sz="2500" kern="1200">
        <a:solidFill>
          <a:srgbClr val="EBFFC2"/>
        </a:solidFill>
        <a:latin typeface="Corbe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16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6AF2E"/>
    <a:srgbClr val="EBFFD2"/>
    <a:srgbClr val="A4F6F0"/>
    <a:srgbClr val="E8FFC8"/>
    <a:srgbClr val="FAF7C8"/>
    <a:srgbClr val="FAF8C8"/>
    <a:srgbClr val="F5FFC2"/>
    <a:srgbClr val="EBFFDC"/>
    <a:srgbClr val="FAF8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53" autoAdjust="0"/>
    <p:restoredTop sz="94660" autoAdjust="0"/>
  </p:normalViewPr>
  <p:slideViewPr>
    <p:cSldViewPr>
      <p:cViewPr varScale="1">
        <p:scale>
          <a:sx n="67" d="100"/>
          <a:sy n="67" d="100"/>
        </p:scale>
        <p:origin x="129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1998" y="-84"/>
      </p:cViewPr>
      <p:guideLst>
        <p:guide orient="horz" pos="2928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theme" Target="theme/theme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notesMaster" Target="notesMasters/notesMaster1.xml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0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BF7C7B5-275F-4D1F-9AB4-9255447DBC73}" type="datetimeFigureOut">
              <a:rPr lang="en-US"/>
              <a:pPr/>
              <a:t>1/3/2018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3DADE544-1278-4EDA-8870-0A169B9A6D6D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16306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9B46F231-FB2B-4655-A644-E2477325E686}" type="datetimeFigureOut">
              <a:rPr lang="en-US"/>
              <a:pPr/>
              <a:t>1/3/2018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87388" y="4416425"/>
            <a:ext cx="550703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436" tIns="46219" rIns="92436" bIns="46219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solidFill>
                  <a:schemeClr val="tx1"/>
                </a:solidFill>
                <a:latin typeface="Calibri" pitchFamily="34" charset="0"/>
              </a:defRPr>
            </a:lvl1pPr>
          </a:lstStyle>
          <a:p>
            <a:fld id="{6FB4F6EA-423E-42DF-9292-215E7D886C4E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720342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 dirty="0"/>
              <a:t>*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sz="quarter" idx="1"/>
          </p:nvPr>
        </p:nvSpPr>
        <p:spPr>
          <a:noFill/>
        </p:spPr>
        <p:txBody>
          <a:bodyPr/>
          <a:lstStyle/>
          <a:p>
            <a:r>
              <a:rPr lang="en-US" dirty="0"/>
              <a:t>07/16/96</a:t>
            </a:r>
          </a:p>
        </p:txBody>
      </p:sp>
      <p:sp>
        <p:nvSpPr>
          <p:cNvPr id="5632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 dirty="0"/>
              <a:t>(c) 2007 National Academy for Software Development - http://academy.devbg.org. All rights reserved. Unauthorized copying or re-distribution is strictly prohibited.*</a:t>
            </a:r>
          </a:p>
        </p:txBody>
      </p:sp>
      <p:sp>
        <p:nvSpPr>
          <p:cNvPr id="563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6692A4B-6A0E-4D85-88A6-83FCBF8D5D01}" type="slidenum">
              <a:rPr lang="en-US"/>
              <a:pPr/>
              <a:t>5</a:t>
            </a:fld>
            <a:r>
              <a:rPr lang="en-US" dirty="0"/>
              <a:t>##</a:t>
            </a:r>
          </a:p>
        </p:txBody>
      </p:sp>
      <p:sp>
        <p:nvSpPr>
          <p:cNvPr id="563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bg-BG" smtClean="0"/>
          </a:p>
        </p:txBody>
      </p:sp>
    </p:spTree>
    <p:extLst>
      <p:ext uri="{BB962C8B-B14F-4D97-AF65-F5344CB8AC3E}">
        <p14:creationId xmlns:p14="http://schemas.microsoft.com/office/powerpoint/2010/main" val="3766908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B4F6EA-423E-42DF-9292-215E7D886C4E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5697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03647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866572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053473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607278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855480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4526623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9275924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57205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3057614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164317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003712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156568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497430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1776441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447515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11949944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360445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12547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elerik.com/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90000" tIns="0" rIns="9000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638800"/>
          </a:xfrm>
          <a:prstGeom prst="rect">
            <a:avLst/>
          </a:prstGeom>
        </p:spPr>
        <p:txBody>
          <a:bodyPr/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tabLst>
                <a:tab pos="282575" algn="l"/>
              </a:tabLst>
              <a:defRPr sz="3200">
                <a:solidFill>
                  <a:srgbClr val="EBFFD2"/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rgbClr val="F5FFC2"/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First Level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 hasCustomPrompt="1"/>
          </p:nvPr>
        </p:nvSpPr>
        <p:spPr>
          <a:xfrm>
            <a:off x="609600" y="2743201"/>
            <a:ext cx="7924800" cy="685800"/>
          </a:xfrm>
          <a:prstGeom prst="rect">
            <a:avLst/>
          </a:prstGeom>
        </p:spPr>
        <p:txBody>
          <a:bodyPr tIns="0" bIns="0" anchor="ctr" anchorCtr="0"/>
          <a:lstStyle>
            <a:lvl1pPr algn="ctr">
              <a:lnSpc>
                <a:spcPts val="5000"/>
              </a:lnSpc>
              <a:defRPr sz="5000" cap="none" baseline="0"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Section Title</a:t>
            </a:r>
            <a:endParaRPr lang="en-US" dirty="0"/>
          </a:p>
        </p:txBody>
      </p:sp>
      <p:sp>
        <p:nvSpPr>
          <p:cNvPr id="1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609600" y="3469480"/>
            <a:ext cx="79248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defRPr lang="en-US" sz="2800" b="1" kern="1200" baseline="0" dirty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Section Subtitle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319088" marR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marL="319088" marR="0" lvl="0" indent="-319088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46A6BD">
                  <a:lumMod val="40000"/>
                  <a:lumOff val="60000"/>
                </a:srgbClr>
              </a:buClr>
              <a:buSzPct val="70000"/>
              <a:buFont typeface="Wingdings 2" pitchFamily="18" charset="2"/>
              <a:buChar char=""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CFF6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First Level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828800"/>
            <a:ext cx="8153400" cy="470898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20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r" rtl="0" eaLnBrk="0" fontAlgn="base" hangingPunct="0">
              <a:lnSpc>
                <a:spcPts val="4000"/>
              </a:lnSpc>
              <a:spcBef>
                <a:spcPct val="0"/>
              </a:spcBef>
              <a:spcAft>
                <a:spcPct val="0"/>
              </a:spcAft>
              <a:defRPr lang="en-US" sz="4000" b="1" kern="1200" baseline="0" dirty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0000" endPos="50000" dist="127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resentation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8"/>
          <p:cNvSpPr>
            <a:spLocks noGrp="1"/>
          </p:cNvSpPr>
          <p:nvPr>
            <p:ph type="ctrTitle" hasCustomPrompt="1"/>
          </p:nvPr>
        </p:nvSpPr>
        <p:spPr>
          <a:xfrm>
            <a:off x="457200" y="1524000"/>
            <a:ext cx="8229600" cy="1524000"/>
          </a:xfrm>
          <a:prstGeom prst="rect">
            <a:avLst/>
          </a:prstGeom>
        </p:spPr>
        <p:txBody>
          <a:bodyPr tIns="0" bIns="0" anchor="b" anchorCtr="0"/>
          <a:lstStyle>
            <a:lvl1pPr algn="r">
              <a:lnSpc>
                <a:spcPts val="5400"/>
              </a:lnSpc>
              <a:defRPr sz="5400" cap="none" baseline="0">
                <a:solidFill>
                  <a:srgbClr val="D4FF5B"/>
                </a:solidFill>
                <a:effectLst>
                  <a:outerShdw blurRad="30000" dist="30000" dir="2700000" algn="tl" rotWithShape="0">
                    <a:schemeClr val="bg2">
                      <a:shade val="45000"/>
                      <a:satMod val="150000"/>
                      <a:alpha val="90000"/>
                    </a:schemeClr>
                  </a:outerShdw>
                  <a:reflection blurRad="12000" stA="25000" endPos="49000" dist="5000" dir="5400000" sy="-100000" algn="bl" rotWithShape="0"/>
                </a:effectLst>
              </a:defRPr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7" name="Subtitle 16"/>
          <p:cNvSpPr>
            <a:spLocks noGrp="1"/>
          </p:cNvSpPr>
          <p:nvPr>
            <p:ph type="subTitle" idx="1" hasCustomPrompt="1"/>
          </p:nvPr>
        </p:nvSpPr>
        <p:spPr>
          <a:xfrm>
            <a:off x="457200" y="3240880"/>
            <a:ext cx="8229600" cy="56912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r">
              <a:buNone/>
              <a:defRPr sz="2800">
                <a:solidFill>
                  <a:srgbClr val="FAF8C8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dirty="0" smtClean="0"/>
              <a:t>Presentation Subtitle</a:t>
            </a:r>
            <a:endParaRPr lang="en-US" dirty="0"/>
          </a:p>
        </p:txBody>
      </p:sp>
      <p:cxnSp>
        <p:nvCxnSpPr>
          <p:cNvPr id="11" name="Straight Connector 10"/>
          <p:cNvCxnSpPr/>
          <p:nvPr userDrawn="1"/>
        </p:nvCxnSpPr>
        <p:spPr>
          <a:xfrm>
            <a:off x="2667000" y="4114800"/>
            <a:ext cx="6248400" cy="0"/>
          </a:xfrm>
          <a:prstGeom prst="line">
            <a:avLst/>
          </a:prstGeom>
          <a:ln w="38100" cap="rnd">
            <a:solidFill>
              <a:schemeClr val="accent5">
                <a:lumMod val="20000"/>
                <a:lumOff val="80000"/>
                <a:alpha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 Placeholder 13"/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5224046"/>
            <a:ext cx="3352800" cy="533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2800" b="1" kern="1200" dirty="0" smtClean="0">
                <a:solidFill>
                  <a:srgbClr val="DEFF9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Author Name</a:t>
            </a:r>
            <a:endParaRPr lang="en-US" dirty="0"/>
          </a:p>
        </p:txBody>
      </p:sp>
      <p:sp>
        <p:nvSpPr>
          <p:cNvPr id="15" name="Text Placeholder 13"/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5757446"/>
            <a:ext cx="209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8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800" b="1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Telerik Corporation</a:t>
            </a:r>
            <a:endParaRPr lang="en-US" sz="1800" b="1" dirty="0">
              <a:solidFill>
                <a:srgbClr val="0EFE5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Placeholder 13"/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6062246"/>
            <a:ext cx="170790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buNone/>
              <a:defRPr lang="en-US" sz="1600" b="1" kern="1200" dirty="0" smtClean="0">
                <a:solidFill>
                  <a:srgbClr val="0EFE5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 pitchFamily="34" charset="0"/>
                <a:ea typeface="+mn-ea"/>
                <a:cs typeface="+mn-cs"/>
              </a:defRPr>
            </a:lvl1pPr>
          </a:lstStyle>
          <a:p>
            <a:pPr algn="l"/>
            <a:r>
              <a:rPr lang="en-US" sz="1600" b="1" dirty="0" smtClean="0">
                <a:solidFill>
                  <a:schemeClr val="tx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www.telerik.com</a:t>
            </a:r>
            <a:endParaRPr lang="en-US" sz="1600" b="1" dirty="0">
              <a:solidFill>
                <a:schemeClr val="tx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ource Code Exa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 hasCustomPrompt="1"/>
          </p:nvPr>
        </p:nvSpPr>
        <p:spPr>
          <a:xfrm>
            <a:off x="228600" y="1066800"/>
            <a:ext cx="8686800" cy="579646"/>
          </a:xfrm>
          <a:prstGeom prst="rect">
            <a:avLst/>
          </a:prstGeom>
        </p:spPr>
        <p:txBody>
          <a:bodyPr>
            <a:spAutoFit/>
          </a:bodyPr>
          <a:lstStyle>
            <a:lvl1pPr marL="282575" indent="-282575"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chemeClr val="accent5">
                  <a:lumMod val="40000"/>
                  <a:lumOff val="60000"/>
                </a:schemeClr>
              </a:buClr>
              <a:buNone/>
              <a:tabLst>
                <a:tab pos="282575" algn="l"/>
              </a:tabLst>
              <a:defRPr sz="3000" baseline="0">
                <a:solidFill>
                  <a:schemeClr val="tx1">
                    <a:lumMod val="40000"/>
                    <a:lumOff val="60000"/>
                  </a:schemeClr>
                </a:solidFill>
              </a:defRPr>
            </a:lvl1pPr>
            <a:lvl2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8FD600"/>
              </a:buClr>
              <a:defRPr sz="3000">
                <a:solidFill>
                  <a:schemeClr val="tx1">
                    <a:lumMod val="40000"/>
                    <a:lumOff val="60000"/>
                  </a:schemeClr>
                </a:solidFill>
              </a:defRPr>
            </a:lvl2pPr>
            <a:lvl3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FAD9F"/>
              </a:buClr>
              <a:defRPr sz="2800">
                <a:solidFill>
                  <a:schemeClr val="tx1">
                    <a:lumMod val="40000"/>
                    <a:lumOff val="60000"/>
                  </a:schemeClr>
                </a:solidFill>
              </a:defRPr>
            </a:lvl3pPr>
            <a:lvl4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buClr>
                <a:srgbClr val="FACF82"/>
              </a:buClr>
              <a:defRPr sz="2600">
                <a:solidFill>
                  <a:schemeClr val="tx1">
                    <a:lumMod val="40000"/>
                    <a:lumOff val="60000"/>
                  </a:schemeClr>
                </a:solidFill>
              </a:defRPr>
            </a:lvl4pPr>
            <a:lvl5pPr>
              <a:lnSpc>
                <a:spcPts val="3800"/>
              </a:lnSpc>
              <a:spcBef>
                <a:spcPts val="600"/>
              </a:spcBef>
              <a:spcAft>
                <a:spcPts val="600"/>
              </a:spcAft>
              <a:defRPr sz="2400">
                <a:solidFill>
                  <a:schemeClr val="tx1">
                    <a:lumMod val="40000"/>
                    <a:lumOff val="60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Example description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 hasCustomPrompt="1"/>
          </p:nvPr>
        </p:nvSpPr>
        <p:spPr>
          <a:xfrm>
            <a:off x="342900" y="1828800"/>
            <a:ext cx="8382000" cy="452431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>
            <a:lvl1pPr marL="0" indent="0" algn="l">
              <a:spcBef>
                <a:spcPts val="0"/>
              </a:spcBef>
              <a:buNone/>
              <a:defRPr lang="en-US" sz="1800" smtClean="0">
                <a:solidFill>
                  <a:srgbClr val="8CF4F2"/>
                </a:solidFill>
                <a:latin typeface="Consolas" pitchFamily="49" charset="0"/>
                <a:cs typeface="Consolas" pitchFamily="49" charset="0"/>
              </a:defRPr>
            </a:lvl1pPr>
          </a:lstStyle>
          <a:p>
            <a:pPr lvl="0"/>
            <a:r>
              <a:rPr lang="en-US" noProof="1" smtClean="0"/>
              <a:t>Source code box</a:t>
            </a:r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  <a:p>
            <a:pPr lvl="0"/>
            <a:endParaRPr lang="en-US" noProof="1" smtClean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Questio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1828800" y="152400"/>
            <a:ext cx="7086600" cy="91440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>
              <a:lnSpc>
                <a:spcPts val="4000"/>
              </a:lnSpc>
              <a:defRPr sz="4000"/>
            </a:lvl1pPr>
          </a:lstStyle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10" name="TextBox 9"/>
          <p:cNvSpPr txBox="1"/>
          <p:nvPr userDrawn="1"/>
        </p:nvSpPr>
        <p:spPr>
          <a:xfrm>
            <a:off x="1295400" y="2438400"/>
            <a:ext cx="6400800" cy="2097345"/>
          </a:xfrm>
          <a:prstGeom prst="rect">
            <a:avLst/>
          </a:prstGeom>
        </p:spPr>
        <p:txBody>
          <a:bodyPr anchor="ctr" anchorCtr="0"/>
          <a:lstStyle/>
          <a:p>
            <a:pPr marL="319088" marR="0" lvl="0" indent="-319088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None/>
              <a:tabLst/>
              <a:defRPr/>
            </a:pPr>
            <a:r>
              <a:rPr lang="en-US" sz="8000" b="1" kern="1200" dirty="0" smtClean="0">
                <a:solidFill>
                  <a:srgbClr val="E8FF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rPr>
              <a:t>Questions?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rtlCol="0"/>
          <a:lstStyle/>
          <a:p>
            <a:fld id="{93926EF3-BF2D-4923-90B1-A2A08908E191}" type="datetime8">
              <a:rPr lang="en-US" smtClean="0"/>
              <a:t>1/3/2018 3:31 PM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rtlCol="0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800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553200"/>
            <a:ext cx="457200" cy="228600"/>
          </a:xfrm>
          <a:prstGeom prst="rect">
            <a:avLst/>
          </a:prstGeom>
        </p:spPr>
        <p:txBody>
          <a:bodyPr anchor="ctr" anchorCtr="0"/>
          <a:lstStyle>
            <a:lvl1pPr algn="r">
              <a:defRPr sz="1100"/>
            </a:lvl1pPr>
          </a:lstStyle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01" r:id="rId7"/>
    <p:sldLayoutId id="2147483703" r:id="rId8"/>
    <p:sldLayoutId id="2147483702" r:id="rId9"/>
    <p:sldLayoutId id="2147483777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1" fontAlgn="base" hangingPunct="1">
        <a:lnSpc>
          <a:spcPts val="4400"/>
        </a:lnSpc>
        <a:spcBef>
          <a:spcPct val="0"/>
        </a:spcBef>
        <a:spcAft>
          <a:spcPct val="0"/>
        </a:spcAft>
        <a:defRPr sz="4400" b="1" kern="1200" baseline="0">
          <a:ln w="500">
            <a:noFill/>
          </a:ln>
          <a:solidFill>
            <a:schemeClr val="tx2"/>
          </a:solidFill>
          <a:effectLst>
            <a:outerShdw blurRad="38100" dist="38100" dir="2700000" algn="tl">
              <a:srgbClr val="000000">
                <a:alpha val="43137"/>
              </a:srgbClr>
            </a:outerShdw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000" b="1">
          <a:solidFill>
            <a:schemeClr val="tx2"/>
          </a:solidFill>
          <a:latin typeface="Corbel" pitchFamily="34" charset="0"/>
        </a:defRPr>
      </a:lvl9pPr>
    </p:titleStyle>
    <p:bodyStyle>
      <a:lvl1pPr marL="319088" indent="-319088" algn="l" rtl="0" eaLnBrk="1" fontAlgn="base" hangingPunct="1">
        <a:spcBef>
          <a:spcPct val="20000"/>
        </a:spcBef>
        <a:spcAft>
          <a:spcPct val="0"/>
        </a:spcAft>
        <a:buClr>
          <a:schemeClr val="accent5">
            <a:lumMod val="40000"/>
            <a:lumOff val="60000"/>
          </a:schemeClr>
        </a:buClr>
        <a:buSzPct val="70000"/>
        <a:buFont typeface="Wingdings 2" pitchFamily="18" charset="2"/>
        <a:buChar char=""/>
        <a:defRPr sz="32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30238" indent="-273050" algn="l" rtl="0" eaLnBrk="1" fontAlgn="base" hangingPunct="1">
        <a:spcBef>
          <a:spcPct val="20000"/>
        </a:spcBef>
        <a:spcAft>
          <a:spcPct val="0"/>
        </a:spcAft>
        <a:buClr>
          <a:schemeClr val="accent2">
            <a:lumMod val="60000"/>
            <a:lumOff val="40000"/>
          </a:schemeClr>
        </a:buClr>
        <a:buFont typeface="Wingdings 2" pitchFamily="18" charset="2"/>
        <a:buChar char=""/>
        <a:defRPr sz="30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922338" indent="-273050" algn="l" rtl="0" eaLnBrk="1" fontAlgn="base" hangingPunct="1">
        <a:spcBef>
          <a:spcPct val="20000"/>
        </a:spcBef>
        <a:spcAft>
          <a:spcPct val="0"/>
        </a:spcAft>
        <a:buClr>
          <a:schemeClr val="tx1">
            <a:lumMod val="50000"/>
          </a:schemeClr>
        </a:buClr>
        <a:buFont typeface="Wingdings 2" pitchFamily="18" charset="2"/>
        <a:buChar char=""/>
        <a:defRPr sz="28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187450" indent="-228600" algn="l" rtl="0" eaLnBrk="1" fontAlgn="base" hangingPunct="1">
        <a:spcBef>
          <a:spcPct val="20000"/>
        </a:spcBef>
        <a:spcAft>
          <a:spcPct val="0"/>
        </a:spcAft>
        <a:buClr>
          <a:srgbClr val="F8BD52"/>
        </a:buClr>
        <a:buFont typeface="Wingdings 2" pitchFamily="18" charset="2"/>
        <a:buChar char=""/>
        <a:defRPr sz="26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425575" indent="-228600" algn="l" rtl="0" eaLnBrk="1" fontAlgn="base" hangingPunct="1">
        <a:spcBef>
          <a:spcPct val="20000"/>
        </a:spcBef>
        <a:spcAft>
          <a:spcPct val="0"/>
        </a:spcAft>
        <a:buClr>
          <a:srgbClr val="46A6BD"/>
        </a:buClr>
        <a:buFont typeface="Wingdings 2" pitchFamily="18" charset="2"/>
        <a:buChar char=""/>
        <a:defRPr sz="2400" b="1" kern="1200">
          <a:solidFill>
            <a:schemeClr val="tx1">
              <a:lumMod val="20000"/>
              <a:lumOff val="80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673352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11096" indent="-228600" algn="l" rtl="0" eaLnBrk="1" latinLnBrk="0" hangingPunct="1">
        <a:spcBef>
          <a:spcPct val="20000"/>
        </a:spcBef>
        <a:buClr>
          <a:schemeClr val="tx2"/>
        </a:buClr>
        <a:buFont typeface="Wingdings 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21408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22576" indent="-182880" algn="l" rtl="0" eaLnBrk="1" latinLnBrk="0" hangingPunct="1">
        <a:spcBef>
          <a:spcPct val="20000"/>
        </a:spcBef>
        <a:buClr>
          <a:schemeClr val="tx2"/>
        </a:buClr>
        <a:buFont typeface="Wingdings 2"/>
        <a:buChar char="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s.maxdesign.com.au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www.slideshare.net/maxdesign/css-cascade-1658158" TargetMode="Externa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css.maxdesign.com.au/selectutorial/advanced_conflict.htm" TargetMode="External"/><Relationship Id="rId2" Type="http://schemas.openxmlformats.org/officeDocument/2006/relationships/hyperlink" Target="http://www.smashingmagazine.com/2007/07/27/css-specificity-things-you-should-know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sszengarden.com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1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3.pn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0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3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0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javascriptkit.com/dhtmltutors/csscursors.shtml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hyperlink" Target="ExamplesCSS3/CSS3_Radious-border2.html" TargetMode="External"/><Relationship Id="rId7" Type="http://schemas.openxmlformats.org/officeDocument/2006/relationships/hyperlink" Target="ExamplesCSS3/CSS3_BorderImage2.html" TargetMode="External"/><Relationship Id="rId2" Type="http://schemas.openxmlformats.org/officeDocument/2006/relationships/hyperlink" Target="ExamplesCSS3/CSS3_Radious-border1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ExamplesCSS3/CSS_BorderImage.html" TargetMode="External"/><Relationship Id="rId5" Type="http://schemas.openxmlformats.org/officeDocument/2006/relationships/hyperlink" Target="../../../Example/HTML_CSS/CSS_BorderImage.html" TargetMode="External"/><Relationship Id="rId10" Type="http://schemas.openxmlformats.org/officeDocument/2006/relationships/image" Target="../media/image48.png"/><Relationship Id="rId4" Type="http://schemas.openxmlformats.org/officeDocument/2006/relationships/hyperlink" Target="ExamplesCSS3/CSS3_Radious-border3.html" TargetMode="External"/><Relationship Id="rId9" Type="http://schemas.openxmlformats.org/officeDocument/2006/relationships/image" Target="../media/image47.png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hyperlink" Target="ExamplesCSS3/CSS3_Fontface.html" TargetMode="External"/><Relationship Id="rId2" Type="http://schemas.openxmlformats.org/officeDocument/2006/relationships/hyperlink" Target="ExamplesCSS3/CSS3_WordWrap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png"/></Relationships>
</file>

<file path=ppt/slides/_rels/slide8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hyperlink" Target="ExamplesCSS3/CSS3_Rotate.html" TargetMode="External"/><Relationship Id="rId7" Type="http://schemas.openxmlformats.org/officeDocument/2006/relationships/hyperlink" Target="ExamplesCSS3/CSS3_Matrix2D.html" TargetMode="External"/><Relationship Id="rId2" Type="http://schemas.openxmlformats.org/officeDocument/2006/relationships/hyperlink" Target="ExamplesCSS3/CSS3_Translate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ExamplesCSS3/CSS3_SkewY.html" TargetMode="External"/><Relationship Id="rId5" Type="http://schemas.openxmlformats.org/officeDocument/2006/relationships/hyperlink" Target="ExamplesCSS3/CSS3_SkewX.html" TargetMode="External"/><Relationship Id="rId4" Type="http://schemas.openxmlformats.org/officeDocument/2006/relationships/hyperlink" Target="ExamplesCSS3/CSS3_Scale.html" TargetMode="Externa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hyperlink" Target="ExamplesCSS3/CSS3_3DRotateY.html" TargetMode="External"/><Relationship Id="rId2" Type="http://schemas.openxmlformats.org/officeDocument/2006/relationships/hyperlink" Target="ExamplesCSS3/CSS3_3DRotateX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hyperlink" Target="ExamplesCSS3/CSS3_3DRotateZ.html" TargetMode="External"/></Relationships>
</file>

<file path=ppt/slides/_rels/slide88.xml.rels><?xml version="1.0" encoding="UTF-8" standalone="yes"?>
<Relationships xmlns="http://schemas.openxmlformats.org/package/2006/relationships"><Relationship Id="rId8" Type="http://schemas.openxmlformats.org/officeDocument/2006/relationships/hyperlink" Target="ExamplesCSS3/CSS3_OutlineOffset.html" TargetMode="External"/><Relationship Id="rId3" Type="http://schemas.openxmlformats.org/officeDocument/2006/relationships/hyperlink" Target="ExamplesCSS3/CSS3_Animation.html" TargetMode="External"/><Relationship Id="rId7" Type="http://schemas.openxmlformats.org/officeDocument/2006/relationships/hyperlink" Target="ExamplesCSS3/CSS3_Boxborder.html" TargetMode="External"/><Relationship Id="rId2" Type="http://schemas.openxmlformats.org/officeDocument/2006/relationships/hyperlink" Target="ExamplesCSS3/CSS3_Transition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ExamplesCSS3/CSS3_resize.html" TargetMode="External"/><Relationship Id="rId5" Type="http://schemas.openxmlformats.org/officeDocument/2006/relationships/hyperlink" Target="ExamplesCSS3/CSS3_Multicolumn.html" TargetMode="External"/><Relationship Id="rId4" Type="http://schemas.openxmlformats.org/officeDocument/2006/relationships/hyperlink" Target="ExamplesCSS3/CSS3_Animation1.html" TargetMode="Externa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09800"/>
            <a:ext cx="8915400" cy="1524000"/>
          </a:xfrm>
        </p:spPr>
        <p:txBody>
          <a:bodyPr/>
          <a:lstStyle/>
          <a:p>
            <a:r>
              <a:rPr lang="en-US" sz="4400" dirty="0"/>
              <a:t>WEB SYSTEMS &amp; TECHNOLOGIES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800" dirty="0" smtClean="0"/>
              <a:t>2. Cascading </a:t>
            </a:r>
            <a:r>
              <a:rPr lang="en-US" sz="4800" dirty="0"/>
              <a:t>Style Sheets (CSS)</a:t>
            </a:r>
            <a:endParaRPr lang="en-US" dirty="0"/>
          </a:p>
        </p:txBody>
      </p:sp>
      <p:pic>
        <p:nvPicPr>
          <p:cNvPr id="80898" name="Picture 2" descr="http://www.dlocc.com/articles/wp-content/uploads/2009/12/css-ico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3367">
            <a:off x="6461331" y="560673"/>
            <a:ext cx="1338789" cy="1338790"/>
          </a:xfrm>
          <a:prstGeom prst="rect">
            <a:avLst/>
          </a:prstGeom>
          <a:noFill/>
        </p:spPr>
      </p:pic>
      <p:pic>
        <p:nvPicPr>
          <p:cNvPr id="80900" name="Picture 4" descr="http://www.iconspedia.com/uploads/123811726718472634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48391">
            <a:off x="2702318" y="385160"/>
            <a:ext cx="1748902" cy="1748902"/>
          </a:xfrm>
          <a:prstGeom prst="rect">
            <a:avLst/>
          </a:prstGeom>
          <a:noFill/>
        </p:spPr>
      </p:pic>
      <p:pic>
        <p:nvPicPr>
          <p:cNvPr id="80902" name="Picture 6" descr="http://www.cssnewbie.com/wp-content/uploads/2008/02/css-example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1419" y="4724400"/>
            <a:ext cx="3657600" cy="1636776"/>
          </a:xfrm>
          <a:prstGeom prst="rect">
            <a:avLst/>
          </a:prstGeom>
          <a:noFill/>
          <a:ln>
            <a:noFill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723011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Table of Contents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What is CSS?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Styling with Cascading Stylesheets (CSS)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Selectors and style definitions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Linking HTML and CSS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Fonts, Backgrounds, Borders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The Box Model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Alignment, Z-Index, Margin, Padding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Positioning and Floating Elements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en-US" dirty="0"/>
              <a:t>Visibility, Display, </a:t>
            </a:r>
            <a:r>
              <a:rPr lang="en-US" dirty="0" smtClean="0"/>
              <a:t>Overflow</a:t>
            </a:r>
            <a:endParaRPr lang="en-US" dirty="0"/>
          </a:p>
          <a:p>
            <a:pPr marL="541338" indent="-541338">
              <a:tabLst/>
            </a:pPr>
            <a:endParaRPr lang="en-US" dirty="0" smtClean="0">
              <a:solidFill>
                <a:srgbClr val="FAF7C8"/>
              </a:solidFill>
            </a:endParaRPr>
          </a:p>
          <a:p>
            <a:endParaRPr lang="en-US" dirty="0" smtClean="0">
              <a:solidFill>
                <a:srgbClr val="FAF7C8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178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6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</a:t>
            </a:r>
            <a:r>
              <a:rPr lang="en-US" smtClean="0"/>
              <a:t>: A </a:t>
            </a:r>
            <a:r>
              <a:rPr lang="en-US" dirty="0" smtClean="0"/>
              <a:t>New Philosophy</a:t>
            </a:r>
          </a:p>
        </p:txBody>
      </p:sp>
      <p:sp>
        <p:nvSpPr>
          <p:cNvPr id="9768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Separate content from presentation!</a:t>
            </a:r>
          </a:p>
        </p:txBody>
      </p:sp>
      <p:sp>
        <p:nvSpPr>
          <p:cNvPr id="21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976900" name="Rectangle 4"/>
          <p:cNvSpPr>
            <a:spLocks noChangeArrowheads="1"/>
          </p:cNvSpPr>
          <p:nvPr/>
        </p:nvSpPr>
        <p:spPr bwMode="auto">
          <a:xfrm>
            <a:off x="762000" y="2895600"/>
            <a:ext cx="3352800" cy="3810000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bg-BG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976901" name="Text Box 5"/>
          <p:cNvSpPr txBox="1">
            <a:spLocks noChangeArrowheads="1"/>
          </p:cNvSpPr>
          <p:nvPr/>
        </p:nvSpPr>
        <p:spPr bwMode="auto">
          <a:xfrm>
            <a:off x="755183" y="3019802"/>
            <a:ext cx="3352800" cy="364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50000"/>
              </a:spcBef>
              <a:defRPr/>
            </a:pPr>
            <a:r>
              <a:rPr kumimoji="0" lang="en-US" sz="1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Title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defRPr/>
            </a:pPr>
            <a:r>
              <a:rPr kumimoji="0" lang="en-US" sz="1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Lorem ipsum dolor sit amet, consectetuer adipiscing elit. Suspendisse at pede ut purus malesuada dictum. Donec vitae neque non magna aliquam dictum.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•"/>
              <a:defRPr/>
            </a:pPr>
            <a:r>
              <a:rPr kumimoji="0" lang="en-US" sz="1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Vestibulum et odio et ipsum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•"/>
              <a:defRPr/>
            </a:pPr>
            <a:r>
              <a:rPr kumimoji="0" lang="en-US" sz="1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accumsan accumsan. Morbi at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buFontTx/>
              <a:buChar char="•"/>
              <a:defRPr/>
            </a:pPr>
            <a:r>
              <a:rPr kumimoji="0" lang="en-US" sz="1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arcu vel elit ultricies porta. Proin</a:t>
            </a:r>
          </a:p>
          <a:p>
            <a:pPr eaLnBrk="1" hangingPunct="1">
              <a:lnSpc>
                <a:spcPct val="100000"/>
              </a:lnSpc>
              <a:spcBef>
                <a:spcPct val="50000"/>
              </a:spcBef>
              <a:defRPr/>
            </a:pPr>
            <a:r>
              <a:rPr kumimoji="0" lang="en-US" sz="1400" b="1" noProof="1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tortor purus, luctus non, aliquam nec, interdum vel, mi. Sed nec quam nec odio lacinia molestie. Praesent augue tortor, convallis eget, euismod nonummy, lacinia ut, risus. </a:t>
            </a:r>
          </a:p>
        </p:txBody>
      </p:sp>
      <p:sp>
        <p:nvSpPr>
          <p:cNvPr id="976902" name="Rectangle 6"/>
          <p:cNvSpPr>
            <a:spLocks noChangeArrowheads="1"/>
          </p:cNvSpPr>
          <p:nvPr/>
        </p:nvSpPr>
        <p:spPr bwMode="auto">
          <a:xfrm>
            <a:off x="5334000" y="3505200"/>
            <a:ext cx="1828800" cy="2590800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976903" name="Rectangle 7"/>
          <p:cNvSpPr>
            <a:spLocks noChangeArrowheads="1"/>
          </p:cNvSpPr>
          <p:nvPr/>
        </p:nvSpPr>
        <p:spPr bwMode="auto">
          <a:xfrm>
            <a:off x="5486400" y="4738688"/>
            <a:ext cx="1524000" cy="228600"/>
          </a:xfrm>
          <a:prstGeom prst="rect">
            <a:avLst/>
          </a:prstGeom>
          <a:solidFill>
            <a:schemeClr val="tx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04" name="Rectangle 8"/>
          <p:cNvSpPr>
            <a:spLocks noChangeArrowheads="1"/>
          </p:cNvSpPr>
          <p:nvPr/>
        </p:nvSpPr>
        <p:spPr bwMode="auto">
          <a:xfrm>
            <a:off x="5486400" y="5195888"/>
            <a:ext cx="1524000" cy="22860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05" name="Rectangle 9"/>
          <p:cNvSpPr>
            <a:spLocks noChangeArrowheads="1"/>
          </p:cNvSpPr>
          <p:nvPr/>
        </p:nvSpPr>
        <p:spPr bwMode="auto">
          <a:xfrm>
            <a:off x="5486400" y="5653088"/>
            <a:ext cx="1524000" cy="2286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06" name="Text Box 10"/>
          <p:cNvSpPr txBox="1">
            <a:spLocks noChangeArrowheads="1"/>
          </p:cNvSpPr>
          <p:nvPr/>
        </p:nvSpPr>
        <p:spPr bwMode="auto">
          <a:xfrm>
            <a:off x="5403850" y="3609975"/>
            <a:ext cx="5397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defRPr/>
            </a:pPr>
            <a:r>
              <a:rPr kumimoji="0" lang="en-US" sz="14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Bold</a:t>
            </a:r>
          </a:p>
        </p:txBody>
      </p:sp>
      <p:sp>
        <p:nvSpPr>
          <p:cNvPr id="976907" name="Text Box 11"/>
          <p:cNvSpPr txBox="1">
            <a:spLocks noChangeArrowheads="1"/>
          </p:cNvSpPr>
          <p:nvPr/>
        </p:nvSpPr>
        <p:spPr bwMode="auto">
          <a:xfrm>
            <a:off x="5410200" y="3914775"/>
            <a:ext cx="6381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defRPr/>
            </a:pPr>
            <a:r>
              <a:rPr kumimoji="0" lang="en-US" sz="14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Italics</a:t>
            </a:r>
          </a:p>
        </p:txBody>
      </p:sp>
      <p:sp>
        <p:nvSpPr>
          <p:cNvPr id="976908" name="Text Box 12"/>
          <p:cNvSpPr txBox="1">
            <a:spLocks noChangeArrowheads="1"/>
          </p:cNvSpPr>
          <p:nvPr/>
        </p:nvSpPr>
        <p:spPr bwMode="auto">
          <a:xfrm>
            <a:off x="5410200" y="4248150"/>
            <a:ext cx="69121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>
              <a:lnSpc>
                <a:spcPct val="100000"/>
              </a:lnSpc>
              <a:defRPr/>
            </a:pPr>
            <a:r>
              <a:rPr kumimoji="0" lang="en-US" sz="14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Indent</a:t>
            </a:r>
          </a:p>
        </p:txBody>
      </p:sp>
      <p:sp>
        <p:nvSpPr>
          <p:cNvPr id="976909" name="Text Box 13"/>
          <p:cNvSpPr txBox="1">
            <a:spLocks noChangeArrowheads="1"/>
          </p:cNvSpPr>
          <p:nvPr/>
        </p:nvSpPr>
        <p:spPr bwMode="auto">
          <a:xfrm>
            <a:off x="1160030" y="2127250"/>
            <a:ext cx="280237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kumimoji="0" lang="en-US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Content </a:t>
            </a:r>
          </a:p>
          <a:p>
            <a:pPr algn="ctr" eaLnBrk="1" hangingPunct="1">
              <a:lnSpc>
                <a:spcPct val="100000"/>
              </a:lnSpc>
              <a:defRPr/>
            </a:pPr>
            <a:r>
              <a:rPr kumimoji="0" lang="en-US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(HTML document)</a:t>
            </a:r>
          </a:p>
        </p:txBody>
      </p:sp>
      <p:sp>
        <p:nvSpPr>
          <p:cNvPr id="976910" name="Text Box 14"/>
          <p:cNvSpPr txBox="1">
            <a:spLocks noChangeArrowheads="1"/>
          </p:cNvSpPr>
          <p:nvPr/>
        </p:nvSpPr>
        <p:spPr bwMode="auto">
          <a:xfrm>
            <a:off x="5009324" y="2127250"/>
            <a:ext cx="2534476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lnSpc>
                <a:spcPct val="100000"/>
              </a:lnSpc>
              <a:defRPr/>
            </a:pPr>
            <a:r>
              <a:rPr kumimoji="0" lang="en-US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Presentation</a:t>
            </a:r>
          </a:p>
          <a:p>
            <a:pPr algn="ctr" eaLnBrk="1" hangingPunct="1">
              <a:lnSpc>
                <a:spcPct val="100000"/>
              </a:lnSpc>
              <a:defRPr/>
            </a:pPr>
            <a:r>
              <a:rPr kumimoji="0" lang="en-US" sz="2600" b="1" dirty="0">
                <a:solidFill>
                  <a:srgbClr val="EBFFD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(CSS Document)</a:t>
            </a:r>
          </a:p>
        </p:txBody>
      </p:sp>
      <p:sp>
        <p:nvSpPr>
          <p:cNvPr id="976911" name="Line 15"/>
          <p:cNvSpPr>
            <a:spLocks noChangeShapeType="1"/>
          </p:cNvSpPr>
          <p:nvPr/>
        </p:nvSpPr>
        <p:spPr bwMode="auto">
          <a:xfrm flipH="1" flipV="1">
            <a:off x="1447800" y="3191252"/>
            <a:ext cx="3962400" cy="542548"/>
          </a:xfrm>
          <a:prstGeom prst="line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12" name="Line 16"/>
          <p:cNvSpPr>
            <a:spLocks noChangeShapeType="1"/>
          </p:cNvSpPr>
          <p:nvPr/>
        </p:nvSpPr>
        <p:spPr bwMode="auto">
          <a:xfrm flipH="1">
            <a:off x="3124200" y="4038600"/>
            <a:ext cx="2286000" cy="609600"/>
          </a:xfrm>
          <a:prstGeom prst="line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13" name="Line 17"/>
          <p:cNvSpPr>
            <a:spLocks noChangeShapeType="1"/>
          </p:cNvSpPr>
          <p:nvPr/>
        </p:nvSpPr>
        <p:spPr bwMode="auto">
          <a:xfrm flipH="1">
            <a:off x="3200400" y="4419600"/>
            <a:ext cx="2286000" cy="304800"/>
          </a:xfrm>
          <a:prstGeom prst="line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14" name="Line 18"/>
          <p:cNvSpPr>
            <a:spLocks noChangeShapeType="1"/>
          </p:cNvSpPr>
          <p:nvPr/>
        </p:nvSpPr>
        <p:spPr bwMode="auto">
          <a:xfrm flipH="1" flipV="1">
            <a:off x="1447800" y="3191252"/>
            <a:ext cx="3962400" cy="1609348"/>
          </a:xfrm>
          <a:prstGeom prst="line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15" name="Line 19"/>
          <p:cNvSpPr>
            <a:spLocks noChangeShapeType="1"/>
          </p:cNvSpPr>
          <p:nvPr/>
        </p:nvSpPr>
        <p:spPr bwMode="auto">
          <a:xfrm flipH="1" flipV="1">
            <a:off x="3276600" y="4876800"/>
            <a:ext cx="2133600" cy="457200"/>
          </a:xfrm>
          <a:prstGeom prst="line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6916" name="Line 20"/>
          <p:cNvSpPr>
            <a:spLocks noChangeShapeType="1"/>
          </p:cNvSpPr>
          <p:nvPr/>
        </p:nvSpPr>
        <p:spPr bwMode="auto">
          <a:xfrm flipH="1">
            <a:off x="3581400" y="5714999"/>
            <a:ext cx="1828800" cy="333375"/>
          </a:xfrm>
          <a:prstGeom prst="line">
            <a:avLst/>
          </a:prstGeom>
          <a:noFill/>
          <a:ln w="9525">
            <a:solidFill>
              <a:schemeClr val="accent5">
                <a:lumMod val="20000"/>
                <a:lumOff val="8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886937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7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7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7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7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7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7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7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7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7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7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7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7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7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7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97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6900" grpId="0" animBg="1"/>
      <p:bldP spid="976901" grpId="0"/>
      <p:bldP spid="976902" grpId="0" animBg="1"/>
      <p:bldP spid="976903" grpId="0" animBg="1"/>
      <p:bldP spid="976904" grpId="0" animBg="1"/>
      <p:bldP spid="976905" grpId="0" animBg="1"/>
      <p:bldP spid="976906" grpId="0"/>
      <p:bldP spid="976907" grpId="0"/>
      <p:bldP spid="976908" grpId="0"/>
      <p:bldP spid="976909" grpId="0"/>
      <p:bldP spid="9769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7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Resulting Page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977923" name="Rectangle 3"/>
          <p:cNvSpPr>
            <a:spLocks noChangeArrowheads="1"/>
          </p:cNvSpPr>
          <p:nvPr/>
        </p:nvSpPr>
        <p:spPr bwMode="auto">
          <a:xfrm>
            <a:off x="2133600" y="1066800"/>
            <a:ext cx="4681537" cy="5334000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 w="9525">
            <a:solidFill>
              <a:schemeClr val="accent5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77924" name="Text Box 4"/>
          <p:cNvSpPr txBox="1">
            <a:spLocks noChangeArrowheads="1"/>
          </p:cNvSpPr>
          <p:nvPr/>
        </p:nvSpPr>
        <p:spPr bwMode="auto">
          <a:xfrm>
            <a:off x="2339975" y="1196975"/>
            <a:ext cx="436245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00000"/>
              </a:lnSpc>
              <a:spcBef>
                <a:spcPct val="40000"/>
              </a:spcBef>
              <a:defRPr/>
            </a:pPr>
            <a:r>
              <a:rPr kumimoji="0" lang="en-US" sz="2000" b="1" noProof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Title</a:t>
            </a:r>
          </a:p>
          <a:p>
            <a:pPr eaLnBrk="1" hangingPunct="1">
              <a:lnSpc>
                <a:spcPct val="100000"/>
              </a:lnSpc>
              <a:spcBef>
                <a:spcPct val="40000"/>
              </a:spcBef>
              <a:defRPr/>
            </a:pPr>
            <a:r>
              <a:rPr kumimoji="0" lang="en-US" sz="2000" b="1" noProof="1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Lorem ipsum dolor sit amet, consectetuer adipiscing elit. Suspendisse at pede ut purus malesuada dictum. Donec vitae neque non magna aliquam dictum.</a:t>
            </a:r>
          </a:p>
          <a:p>
            <a:pPr lvl="1" eaLnBrk="1" hangingPunct="1">
              <a:lnSpc>
                <a:spcPct val="100000"/>
              </a:lnSpc>
              <a:spcBef>
                <a:spcPct val="40000"/>
              </a:spcBef>
              <a:buFontTx/>
              <a:buChar char="•"/>
              <a:defRPr/>
            </a:pPr>
            <a:r>
              <a:rPr kumimoji="0" lang="en-US" sz="2000" b="1" noProof="1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kumimoji="0" lang="en-US" sz="2000" b="1" i="1" noProof="1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Vestibulum et odio et ipsum</a:t>
            </a:r>
          </a:p>
          <a:p>
            <a:pPr lvl="1" eaLnBrk="1" hangingPunct="1">
              <a:lnSpc>
                <a:spcPct val="100000"/>
              </a:lnSpc>
              <a:spcBef>
                <a:spcPct val="40000"/>
              </a:spcBef>
              <a:buFontTx/>
              <a:buChar char="•"/>
              <a:defRPr/>
            </a:pPr>
            <a:r>
              <a:rPr kumimoji="0" lang="en-US" sz="2000" b="1" i="1" noProof="1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accumsan accumsan. Morbi at</a:t>
            </a:r>
          </a:p>
          <a:p>
            <a:pPr lvl="1" eaLnBrk="1" hangingPunct="1">
              <a:lnSpc>
                <a:spcPct val="100000"/>
              </a:lnSpc>
              <a:spcBef>
                <a:spcPct val="40000"/>
              </a:spcBef>
              <a:buFontTx/>
              <a:buChar char="•"/>
              <a:defRPr/>
            </a:pPr>
            <a:r>
              <a:rPr kumimoji="0" lang="en-US" sz="2000" b="1" i="1" noProof="1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arcu vel elit ultricies porta. Proin</a:t>
            </a:r>
          </a:p>
          <a:p>
            <a:pPr eaLnBrk="1" hangingPunct="1">
              <a:lnSpc>
                <a:spcPct val="100000"/>
              </a:lnSpc>
              <a:spcBef>
                <a:spcPct val="40000"/>
              </a:spcBef>
              <a:defRPr/>
            </a:pPr>
            <a:r>
              <a:rPr kumimoji="0" lang="en-US" sz="2000" b="1" noProof="1"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Tortor purus, luctus non, aliquam nec, interdum vel, mi. Sed nec quam nec odio lacinia molestie. Praesent augue tortor, convallis eget, euismod nonummy, lacinia ut, risus. </a:t>
            </a:r>
          </a:p>
        </p:txBody>
      </p:sp>
    </p:spTree>
    <p:extLst>
      <p:ext uri="{BB962C8B-B14F-4D97-AF65-F5344CB8AC3E}">
        <p14:creationId xmlns:p14="http://schemas.microsoft.com/office/powerpoint/2010/main" val="477687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195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695929" y="4467457"/>
            <a:ext cx="5752142" cy="685800"/>
          </a:xfrm>
        </p:spPr>
        <p:txBody>
          <a:bodyPr/>
          <a:lstStyle/>
          <a:p>
            <a:pPr>
              <a:defRPr/>
            </a:pPr>
            <a:r>
              <a:rPr lang="en-US" smtClean="0"/>
              <a:t>CSS Intro</a:t>
            </a:r>
            <a:endParaRPr lang="bg-BG" dirty="0" smtClean="0"/>
          </a:p>
        </p:txBody>
      </p:sp>
      <p:sp>
        <p:nvSpPr>
          <p:cNvPr id="1021955" name="Rectangle 3"/>
          <p:cNvSpPr>
            <a:spLocks noChangeArrowheads="1"/>
          </p:cNvSpPr>
          <p:nvPr/>
        </p:nvSpPr>
        <p:spPr bwMode="auto">
          <a:xfrm>
            <a:off x="1687033" y="5381857"/>
            <a:ext cx="5761038" cy="4093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 anchor="b">
            <a:spAutoFit/>
          </a:bodyPr>
          <a:lstStyle/>
          <a:p>
            <a:pPr algn="ctr" eaLnBrk="0" hangingPunct="0">
              <a:lnSpc>
                <a:spcPct val="95000"/>
              </a:lnSpc>
              <a:spcBef>
                <a:spcPct val="20000"/>
              </a:spcBef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800" b="1" dirty="0" smtClean="0">
                <a:solidFill>
                  <a:srgbClr val="FAF7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Styling with Cascading Stylesheets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455" y="1743307"/>
            <a:ext cx="3253590" cy="2190750"/>
          </a:xfrm>
          <a:prstGeom prst="roundRect">
            <a:avLst>
              <a:gd name="adj" fmla="val 4783"/>
            </a:avLst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http://blog.arcane-graphics.com/wp-content/uploads/2009/01/1083339_computer_abbreviations_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1743307"/>
            <a:ext cx="2921000" cy="2190750"/>
          </a:xfrm>
          <a:prstGeom prst="roundRect">
            <a:avLst>
              <a:gd name="adj" fmla="val 4783"/>
            </a:avLst>
          </a:prstGeom>
          <a:noFill/>
          <a:ln>
            <a:noFill/>
          </a:ln>
          <a:effectLst>
            <a:innerShdw blurRad="114300">
              <a:prstClr val="black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iconarchive.com/icons/enhancedlabs/lha-objects/128/Filetype-CSS-ico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3370">
            <a:off x="3641471" y="1175433"/>
            <a:ext cx="1654152" cy="1654152"/>
          </a:xfrm>
          <a:prstGeom prst="rect">
            <a:avLst/>
          </a:prstGeom>
          <a:noFill/>
          <a:effectLst>
            <a:outerShdw blurRad="127000" dist="38100" dir="2700000" sx="104000" sy="104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48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4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Introduction</a:t>
            </a:r>
            <a:endParaRPr lang="bg-BG" dirty="0" smtClean="0"/>
          </a:p>
        </p:txBody>
      </p:sp>
      <p:sp>
        <p:nvSpPr>
          <p:cNvPr id="9840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000" dirty="0" smtClean="0"/>
              <a:t>Cascading Style Sheets (CSS)</a:t>
            </a:r>
          </a:p>
          <a:p>
            <a:pPr lvl="1">
              <a:defRPr/>
            </a:pPr>
            <a:r>
              <a:rPr lang="en-US" sz="2800" dirty="0" smtClean="0"/>
              <a:t>Used to describe the presentation of documents</a:t>
            </a:r>
          </a:p>
          <a:p>
            <a:pPr lvl="1">
              <a:defRPr/>
            </a:pPr>
            <a:r>
              <a:rPr lang="en-US" sz="2800" dirty="0" smtClean="0"/>
              <a:t>Define sizes, spacing, fonts, colors, layout, etc.</a:t>
            </a:r>
          </a:p>
          <a:p>
            <a:pPr lvl="1">
              <a:defRPr/>
            </a:pPr>
            <a:r>
              <a:rPr lang="en-US" sz="2800" dirty="0" smtClean="0"/>
              <a:t>Improve content accessibility</a:t>
            </a:r>
          </a:p>
          <a:p>
            <a:pPr lvl="1">
              <a:defRPr/>
            </a:pPr>
            <a:r>
              <a:rPr lang="en-US" sz="2800" dirty="0" smtClean="0"/>
              <a:t>Improve flexibility</a:t>
            </a:r>
          </a:p>
          <a:p>
            <a:pPr>
              <a:defRPr/>
            </a:pPr>
            <a:r>
              <a:rPr lang="en-US" sz="3000" dirty="0" smtClean="0"/>
              <a:t>Designed to separate presentation from content</a:t>
            </a:r>
          </a:p>
          <a:p>
            <a:pPr>
              <a:defRPr/>
            </a:pPr>
            <a:r>
              <a:rPr lang="en-US" sz="3000" dirty="0" smtClean="0"/>
              <a:t>Due to CSS, all HTML presentation tags and attributes are deprecated, e.g.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font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center</a:t>
            </a:r>
            <a:r>
              <a:rPr lang="en-US" sz="3000" dirty="0" smtClean="0"/>
              <a:t>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819595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Introduction (2)</a:t>
            </a:r>
            <a:endParaRPr lang="bg-BG" dirty="0" smtClean="0"/>
          </a:p>
        </p:txBody>
      </p:sp>
      <p:sp>
        <p:nvSpPr>
          <p:cNvPr id="9994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can be applied to any XML document</a:t>
            </a:r>
          </a:p>
          <a:p>
            <a:pPr lvl="1">
              <a:defRPr/>
            </a:pPr>
            <a:r>
              <a:rPr lang="en-US" dirty="0" smtClean="0"/>
              <a:t>Not just to HTML / XHTML</a:t>
            </a:r>
          </a:p>
          <a:p>
            <a:pPr>
              <a:defRPr/>
            </a:pPr>
            <a:r>
              <a:rPr lang="en-US" dirty="0" smtClean="0"/>
              <a:t>CSS can specify different styles for different media</a:t>
            </a:r>
          </a:p>
          <a:p>
            <a:pPr lvl="1">
              <a:defRPr/>
            </a:pPr>
            <a:r>
              <a:rPr lang="en-US" dirty="0" smtClean="0"/>
              <a:t>On-screen</a:t>
            </a:r>
          </a:p>
          <a:p>
            <a:pPr lvl="1">
              <a:defRPr/>
            </a:pPr>
            <a:r>
              <a:rPr lang="en-US" dirty="0" smtClean="0"/>
              <a:t>In print</a:t>
            </a:r>
          </a:p>
          <a:p>
            <a:pPr lvl="1">
              <a:defRPr/>
            </a:pPr>
            <a:r>
              <a:rPr lang="en-US" dirty="0" smtClean="0"/>
              <a:t>Handheld, projection, etc.</a:t>
            </a:r>
          </a:p>
          <a:p>
            <a:pPr lvl="1">
              <a:defRPr/>
            </a:pPr>
            <a:r>
              <a:rPr lang="en-US" dirty="0" smtClean="0"/>
              <a:t>… even by voice or Braille-based reader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48602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8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Why “Cascading”?</a:t>
            </a:r>
            <a:endParaRPr lang="bg-BG" dirty="0" smtClean="0"/>
          </a:p>
        </p:txBody>
      </p:sp>
      <p:sp>
        <p:nvSpPr>
          <p:cNvPr id="9984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Priority scheme determining which style rules apply to element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Cascade priorities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specificity (weight)</a:t>
            </a:r>
            <a:r>
              <a:rPr lang="en-US" dirty="0" smtClean="0"/>
              <a:t> are calculated and assigned to the rules</a:t>
            </a:r>
          </a:p>
          <a:p>
            <a:pPr lvl="1">
              <a:defRPr/>
            </a:pPr>
            <a:r>
              <a:rPr lang="en-US" dirty="0" smtClean="0"/>
              <a:t>Child elements in the HTML DOM tree inherit styles from their parent</a:t>
            </a:r>
          </a:p>
          <a:p>
            <a:pPr lvl="2">
              <a:defRPr/>
            </a:pPr>
            <a:r>
              <a:rPr lang="en-US" dirty="0" smtClean="0"/>
              <a:t>Can override them</a:t>
            </a:r>
          </a:p>
          <a:p>
            <a:pPr lvl="2">
              <a:defRPr/>
            </a:pPr>
            <a:r>
              <a:rPr lang="en-US" dirty="0" smtClean="0"/>
              <a:t>Control via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!important</a:t>
            </a:r>
            <a:r>
              <a:rPr lang="en-US" dirty="0" smtClean="0"/>
              <a:t> rule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4634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“Cascading</a:t>
            </a:r>
            <a:r>
              <a:rPr lang="en-US" dirty="0" smtClean="0"/>
              <a:t>”? (2)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2050" name="Picture 2" descr="http://www.guistuff.com/css/images/css_rules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6712" y="1143000"/>
            <a:ext cx="5322288" cy="5609692"/>
          </a:xfrm>
          <a:prstGeom prst="roundRect">
            <a:avLst>
              <a:gd name="adj" fmla="val 3641"/>
            </a:avLst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86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“Cascading</a:t>
            </a:r>
            <a:r>
              <a:rPr lang="en-US" dirty="0" smtClean="0"/>
              <a:t>”? (3)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Some CSS styles are inherited and some not</a:t>
            </a:r>
          </a:p>
          <a:p>
            <a:pPr lvl="1"/>
            <a:r>
              <a:rPr lang="en-US" dirty="0" smtClean="0"/>
              <a:t>Text-related and list-related properties are inherited -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color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font-size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font-family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line-height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text-align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list-style</a:t>
            </a:r>
            <a:r>
              <a:rPr lang="en-US" dirty="0" smtClean="0"/>
              <a:t>, etc</a:t>
            </a:r>
          </a:p>
          <a:p>
            <a:pPr lvl="1"/>
            <a:r>
              <a:rPr lang="en-US" dirty="0" smtClean="0"/>
              <a:t>Box-related and positioning styles are not inherited -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width</a:t>
            </a:r>
            <a:r>
              <a:rPr lang="en-US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height</a:t>
            </a:r>
            <a:r>
              <a:rPr lang="en-US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</a:t>
            </a:r>
            <a:r>
              <a:rPr lang="en-US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margin</a:t>
            </a:r>
            <a:r>
              <a:rPr lang="en-US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padding</a:t>
            </a:r>
            <a:r>
              <a:rPr lang="en-US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position</a:t>
            </a:r>
            <a:r>
              <a:rPr lang="en-US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float</a:t>
            </a:r>
            <a:r>
              <a:rPr lang="en-US" sz="2800" dirty="0" smtClean="0"/>
              <a:t>, etc</a:t>
            </a:r>
            <a:endParaRPr lang="en-US" sz="2800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  <a:p>
            <a:pPr lvl="1"/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&lt;a&gt;</a:t>
            </a:r>
            <a:r>
              <a:rPr lang="en-US" dirty="0" smtClean="0"/>
              <a:t> elements do not inherit color and text-decoration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401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0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Style Sheets Syntax</a:t>
            </a:r>
            <a:endParaRPr lang="bg-BG" dirty="0" smtClean="0"/>
          </a:p>
        </p:txBody>
      </p:sp>
      <p:sp>
        <p:nvSpPr>
          <p:cNvPr id="10004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sz="3000" dirty="0" err="1" smtClean="0"/>
              <a:t>Stylesheets</a:t>
            </a:r>
            <a:r>
              <a:rPr lang="en-US" sz="3000" dirty="0" smtClean="0"/>
              <a:t> consist of rules, selectors, declarations, properties and values</a:t>
            </a:r>
          </a:p>
          <a:p>
            <a:pPr>
              <a:defRPr/>
            </a:pPr>
            <a:endParaRPr lang="en-US" sz="3000" dirty="0" smtClean="0"/>
          </a:p>
          <a:p>
            <a:pPr>
              <a:defRPr/>
            </a:pPr>
            <a:endParaRPr lang="en-US" sz="3000" dirty="0" smtClean="0"/>
          </a:p>
          <a:p>
            <a:pPr>
              <a:defRPr/>
            </a:pPr>
            <a:endParaRPr lang="en-US" sz="3000" dirty="0" smtClean="0"/>
          </a:p>
          <a:p>
            <a:pPr>
              <a:defRPr/>
            </a:pPr>
            <a:r>
              <a:rPr lang="en-US" sz="3000" dirty="0" smtClean="0"/>
              <a:t>Selectors are separated by commas</a:t>
            </a:r>
          </a:p>
          <a:p>
            <a:pPr>
              <a:defRPr/>
            </a:pPr>
            <a:r>
              <a:rPr lang="en-US" sz="3000" dirty="0" smtClean="0"/>
              <a:t>Declarations are separated by semicolons</a:t>
            </a:r>
          </a:p>
          <a:p>
            <a:pPr>
              <a:defRPr/>
            </a:pPr>
            <a:r>
              <a:rPr lang="en-US" sz="3000" dirty="0" smtClean="0"/>
              <a:t>Properties and values are separated by colons</a:t>
            </a:r>
            <a:endParaRPr lang="bg-BG" sz="3000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685800" y="6019800"/>
            <a:ext cx="7772400" cy="4616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h1,h2,h3 { color: green; font-weight: bold; }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250" y="2286000"/>
            <a:ext cx="4381500" cy="1143000"/>
          </a:xfrm>
          <a:prstGeom prst="roundRect">
            <a:avLst>
              <a:gd name="adj" fmla="val 8862"/>
            </a:avLst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514600" y="3485346"/>
            <a:ext cx="41148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hlinkClick r:id="rId3"/>
              </a:rPr>
              <a:t>http://css.maxdesign.com.au/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1695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Selectors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Selectors determine which element the rule applies to: </a:t>
            </a:r>
          </a:p>
          <a:p>
            <a:pPr lvl="1">
              <a:defRPr/>
            </a:pPr>
            <a:r>
              <a:rPr lang="en-US" dirty="0" smtClean="0"/>
              <a:t>All elements of specific type (tag)</a:t>
            </a:r>
          </a:p>
          <a:p>
            <a:pPr lvl="1">
              <a:defRPr/>
            </a:pPr>
            <a:r>
              <a:rPr lang="en-US" dirty="0" smtClean="0"/>
              <a:t>Those that mach a specific attribute (id, class)</a:t>
            </a:r>
          </a:p>
          <a:p>
            <a:pPr lvl="1">
              <a:defRPr/>
            </a:pPr>
            <a:r>
              <a:rPr lang="en-US" dirty="0" smtClean="0"/>
              <a:t>Elements may be matched depending on how they are nested in the document tree (HTML)</a:t>
            </a:r>
          </a:p>
          <a:p>
            <a:pPr>
              <a:defRPr/>
            </a:pPr>
            <a:r>
              <a:rPr lang="en-US" dirty="0" smtClean="0"/>
              <a:t>Examples: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5650" y="5334000"/>
            <a:ext cx="76327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.header a { color: green }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62000" y="5969913"/>
            <a:ext cx="76327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#menu&gt;li { padding-top: 8px }</a:t>
            </a:r>
          </a:p>
        </p:txBody>
      </p:sp>
    </p:spTree>
    <p:extLst>
      <p:ext uri="{BB962C8B-B14F-4D97-AF65-F5344CB8AC3E}">
        <p14:creationId xmlns:p14="http://schemas.microsoft.com/office/powerpoint/2010/main" val="32997733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2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Selectors (2)</a:t>
            </a:r>
            <a:endParaRPr lang="bg-BG" dirty="0" smtClean="0"/>
          </a:p>
        </p:txBody>
      </p:sp>
      <p:sp>
        <p:nvSpPr>
          <p:cNvPr id="1002499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838200"/>
            <a:ext cx="8439150" cy="5715000"/>
          </a:xfrm>
        </p:spPr>
        <p:txBody>
          <a:bodyPr/>
          <a:lstStyle/>
          <a:p>
            <a:pPr>
              <a:lnSpc>
                <a:spcPts val="3700"/>
              </a:lnSpc>
              <a:spcBef>
                <a:spcPts val="300"/>
              </a:spcBef>
              <a:defRPr/>
            </a:pPr>
            <a:r>
              <a:rPr lang="en-US" sz="2800" dirty="0" smtClean="0"/>
              <a:t>Three primary kinds of selectors:</a:t>
            </a:r>
          </a:p>
          <a:p>
            <a:pPr lvl="1">
              <a:lnSpc>
                <a:spcPts val="3700"/>
              </a:lnSpc>
              <a:spcBef>
                <a:spcPts val="0"/>
              </a:spcBef>
              <a:defRPr/>
            </a:pPr>
            <a:r>
              <a:rPr lang="en-US" sz="2600" dirty="0" smtClean="0"/>
              <a:t>By tag (type selector):</a:t>
            </a:r>
            <a:br>
              <a:rPr lang="en-US" sz="2600" dirty="0" smtClean="0"/>
            </a:br>
            <a:endParaRPr lang="en-US" sz="2600" dirty="0" smtClean="0">
              <a:latin typeface="Courier New" pitchFamily="49" charset="0"/>
            </a:endParaRPr>
          </a:p>
          <a:p>
            <a:pPr lvl="1">
              <a:lnSpc>
                <a:spcPts val="3700"/>
              </a:lnSpc>
              <a:spcBef>
                <a:spcPts val="300"/>
              </a:spcBef>
              <a:defRPr/>
            </a:pPr>
            <a:r>
              <a:rPr lang="en-US" sz="2600" dirty="0" smtClean="0"/>
              <a:t>By element id:</a:t>
            </a:r>
            <a:br>
              <a:rPr lang="en-US" sz="2600" dirty="0" smtClean="0"/>
            </a:br>
            <a:endParaRPr lang="en-US" sz="2600" noProof="1" smtClean="0">
              <a:latin typeface="Courier New" pitchFamily="49" charset="0"/>
            </a:endParaRPr>
          </a:p>
          <a:p>
            <a:pPr lvl="1">
              <a:lnSpc>
                <a:spcPts val="3700"/>
              </a:lnSpc>
              <a:spcBef>
                <a:spcPts val="300"/>
              </a:spcBef>
              <a:defRPr/>
            </a:pPr>
            <a:r>
              <a:rPr lang="en-US" sz="2600" dirty="0" smtClean="0"/>
              <a:t>By element class name (only for HTML): </a:t>
            </a:r>
            <a:br>
              <a:rPr lang="en-US" sz="2600" dirty="0" smtClean="0"/>
            </a:br>
            <a:endParaRPr lang="en-US" sz="2600" dirty="0" smtClean="0">
              <a:latin typeface="Courier New" pitchFamily="49" charset="0"/>
            </a:endParaRPr>
          </a:p>
          <a:p>
            <a:pPr>
              <a:lnSpc>
                <a:spcPts val="3700"/>
              </a:lnSpc>
              <a:spcBef>
                <a:spcPts val="300"/>
              </a:spcBef>
              <a:defRPr/>
            </a:pPr>
            <a:r>
              <a:rPr lang="en-US" sz="2800" dirty="0" smtClean="0"/>
              <a:t>Selectors can be combined with commas:</a:t>
            </a:r>
          </a:p>
          <a:p>
            <a:pPr>
              <a:lnSpc>
                <a:spcPts val="3700"/>
              </a:lnSpc>
              <a:spcBef>
                <a:spcPts val="300"/>
              </a:spcBef>
              <a:buFontTx/>
              <a:buNone/>
              <a:defRPr/>
            </a:pPr>
            <a:r>
              <a:rPr lang="en-US" sz="2800" dirty="0" smtClean="0"/>
              <a:t>	</a:t>
            </a:r>
            <a:br>
              <a:rPr lang="en-US" sz="2800" dirty="0" smtClean="0"/>
            </a:br>
            <a:r>
              <a:rPr lang="en-US" sz="2800" dirty="0" smtClean="0"/>
              <a:t>This will match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&lt;h1&gt;</a:t>
            </a:r>
            <a:r>
              <a:rPr lang="en-US" sz="2800" dirty="0" smtClean="0"/>
              <a:t> tags, elements with class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link</a:t>
            </a:r>
            <a:r>
              <a:rPr lang="en-US" sz="2800" dirty="0" smtClean="0"/>
              <a:t>, and element with id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top-link</a:t>
            </a:r>
            <a:endParaRPr lang="bg-BG" sz="2800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900113" y="1981200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h1 { font-family: verdana,sans-serif; }</a:t>
            </a:r>
          </a:p>
        </p:txBody>
      </p:sp>
      <p:sp>
        <p:nvSpPr>
          <p:cNvPr id="1002501" name="Rectangle 5"/>
          <p:cNvSpPr>
            <a:spLocks noChangeArrowheads="1"/>
          </p:cNvSpPr>
          <p:nvPr/>
        </p:nvSpPr>
        <p:spPr bwMode="auto">
          <a:xfrm>
            <a:off x="900113" y="3048000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#element_id { color: #ff0000; }</a:t>
            </a:r>
          </a:p>
        </p:txBody>
      </p:sp>
      <p:sp>
        <p:nvSpPr>
          <p:cNvPr id="1002502" name="Rectangle 6"/>
          <p:cNvSpPr>
            <a:spLocks noChangeArrowheads="1"/>
          </p:cNvSpPr>
          <p:nvPr/>
        </p:nvSpPr>
        <p:spPr bwMode="auto">
          <a:xfrm>
            <a:off x="900113" y="4114800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.myClass {border: 1px solid red}</a:t>
            </a:r>
          </a:p>
        </p:txBody>
      </p:sp>
      <p:sp>
        <p:nvSpPr>
          <p:cNvPr id="1002503" name="Rectangle 7"/>
          <p:cNvSpPr>
            <a:spLocks noChangeArrowheads="1"/>
          </p:cNvSpPr>
          <p:nvPr/>
        </p:nvSpPr>
        <p:spPr bwMode="auto">
          <a:xfrm>
            <a:off x="900113" y="5131713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h1, .link, #top-link {font-weight: bold}</a:t>
            </a:r>
          </a:p>
        </p:txBody>
      </p:sp>
    </p:spTree>
    <p:extLst>
      <p:ext uri="{BB962C8B-B14F-4D97-AF65-F5344CB8AC3E}">
        <p14:creationId xmlns:p14="http://schemas.microsoft.com/office/powerpoint/2010/main" val="29037480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Selectors (3)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Pseudo-classes define state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:hover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:visited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:active</a:t>
            </a:r>
            <a:r>
              <a:rPr lang="en-US" dirty="0" smtClean="0"/>
              <a:t> 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lang</a:t>
            </a: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  <a:p>
            <a:pPr>
              <a:defRPr/>
            </a:pPr>
            <a:r>
              <a:rPr lang="en-US" dirty="0" smtClean="0"/>
              <a:t>Pseudo-elements define element "parts" or are used to generate content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:first-line</a:t>
            </a:r>
            <a:r>
              <a:rPr lang="en-US" dirty="0" smtClean="0"/>
              <a:t> 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:before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:after</a:t>
            </a: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55650" y="4344650"/>
            <a:ext cx="7632700" cy="144655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a:hover { color: red; 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p:first-line { text-transform: uppercase; 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.title:before { content: "»"; 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.title:after { content: "«"; }</a:t>
            </a:r>
          </a:p>
        </p:txBody>
      </p:sp>
    </p:spTree>
    <p:extLst>
      <p:ext uri="{BB962C8B-B14F-4D97-AF65-F5344CB8AC3E}">
        <p14:creationId xmlns:p14="http://schemas.microsoft.com/office/powerpoint/2010/main" val="33694261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Selectors (4)</a:t>
            </a:r>
            <a:endParaRPr lang="bg-BG" dirty="0" smtClean="0"/>
          </a:p>
        </p:txBody>
      </p:sp>
      <p:sp>
        <p:nvSpPr>
          <p:cNvPr id="1005571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990601"/>
            <a:ext cx="8496300" cy="5678488"/>
          </a:xfrm>
        </p:spPr>
        <p:txBody>
          <a:bodyPr/>
          <a:lstStyle/>
          <a:p>
            <a:pPr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000" dirty="0" smtClean="0"/>
              <a:t>Match relative to element placement:</a:t>
            </a:r>
          </a:p>
          <a:p>
            <a:pPr>
              <a:lnSpc>
                <a:spcPct val="85000"/>
              </a:lnSpc>
              <a:spcBef>
                <a:spcPts val="2400"/>
              </a:spcBef>
              <a:buFontTx/>
              <a:buNone/>
              <a:defRPr/>
            </a:pPr>
            <a:r>
              <a:rPr lang="en-US" sz="3000" dirty="0" smtClean="0"/>
              <a:t/>
            </a:r>
            <a:br>
              <a:rPr lang="en-US" sz="3000" dirty="0" smtClean="0"/>
            </a:br>
            <a:r>
              <a:rPr lang="en-US" sz="3000" dirty="0" smtClean="0"/>
              <a:t>This will match all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&lt;a&gt;</a:t>
            </a:r>
            <a:r>
              <a:rPr lang="en-US" sz="3000" dirty="0" smtClean="0"/>
              <a:t> tags that are inside of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&lt;p&gt;</a:t>
            </a:r>
            <a:endParaRPr lang="en-US" sz="3000" dirty="0" smtClean="0"/>
          </a:p>
          <a:p>
            <a:pPr>
              <a:lnSpc>
                <a:spcPct val="85000"/>
              </a:lnSpc>
              <a:spcBef>
                <a:spcPct val="30000"/>
              </a:spcBef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*</a:t>
            </a:r>
            <a:r>
              <a:rPr lang="en-US" sz="3000" dirty="0" smtClean="0"/>
              <a:t> – universal selector (avoid or use with care!):</a:t>
            </a:r>
          </a:p>
          <a:p>
            <a:pPr>
              <a:lnSpc>
                <a:spcPct val="85000"/>
              </a:lnSpc>
              <a:spcBef>
                <a:spcPts val="3000"/>
              </a:spcBef>
              <a:spcAft>
                <a:spcPts val="0"/>
              </a:spcAft>
              <a:buFontTx/>
              <a:buNone/>
              <a:defRPr/>
            </a:pPr>
            <a:r>
              <a:rPr lang="en-US" sz="3000" dirty="0" smtClean="0">
                <a:latin typeface="Courier New" pitchFamily="49" charset="0"/>
              </a:rPr>
              <a:t/>
            </a:r>
            <a:br>
              <a:rPr lang="en-US" sz="3000" dirty="0" smtClean="0">
                <a:latin typeface="Courier New" pitchFamily="49" charset="0"/>
              </a:rPr>
            </a:br>
            <a:r>
              <a:rPr lang="en-US" sz="3000" dirty="0" smtClean="0"/>
              <a:t>This will match all descendants of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&lt;p&gt;</a:t>
            </a:r>
            <a:r>
              <a:rPr lang="en-US" sz="3000" dirty="0" smtClean="0"/>
              <a:t> element</a:t>
            </a:r>
          </a:p>
          <a:p>
            <a:pPr>
              <a:lnSpc>
                <a:spcPct val="85000"/>
              </a:lnSpc>
              <a:spcBef>
                <a:spcPct val="50000"/>
              </a:spcBef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+</a:t>
            </a:r>
            <a:r>
              <a:rPr lang="en-US" sz="3000" dirty="0" smtClean="0"/>
              <a:t> selector – used to match “next sibling”:</a:t>
            </a:r>
          </a:p>
          <a:p>
            <a:pPr>
              <a:lnSpc>
                <a:spcPct val="85000"/>
              </a:lnSpc>
              <a:spcBef>
                <a:spcPct val="50000"/>
              </a:spcBef>
              <a:buFontTx/>
              <a:buNone/>
              <a:defRPr/>
            </a:pPr>
            <a:endParaRPr lang="en-US" sz="3000" dirty="0" smtClean="0"/>
          </a:p>
          <a:p>
            <a:pPr>
              <a:lnSpc>
                <a:spcPct val="85000"/>
              </a:lnSpc>
              <a:buFontTx/>
              <a:buNone/>
              <a:defRPr/>
            </a:pPr>
            <a:r>
              <a:rPr lang="en-US" sz="3000" dirty="0" smtClean="0"/>
              <a:t>	This will match all siblings with class name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link</a:t>
            </a:r>
            <a:r>
              <a:rPr lang="en-US" sz="3000" dirty="0" smtClean="0"/>
              <a:t> that appear immediately after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img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&gt;</a:t>
            </a:r>
            <a:r>
              <a:rPr lang="en-US" sz="3000" dirty="0" smtClean="0"/>
              <a:t> tag</a:t>
            </a:r>
            <a:endParaRPr lang="bg-BG" sz="3000" dirty="0" smtClean="0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1005572" name="Rectangle 4"/>
          <p:cNvSpPr>
            <a:spLocks noChangeArrowheads="1"/>
          </p:cNvSpPr>
          <p:nvPr/>
        </p:nvSpPr>
        <p:spPr bwMode="auto">
          <a:xfrm>
            <a:off x="900113" y="1550313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 a {text-decoration: underline}</a:t>
            </a:r>
          </a:p>
        </p:txBody>
      </p:sp>
      <p:sp>
        <p:nvSpPr>
          <p:cNvPr id="1005573" name="Rectangle 5"/>
          <p:cNvSpPr>
            <a:spLocks noChangeArrowheads="1"/>
          </p:cNvSpPr>
          <p:nvPr/>
        </p:nvSpPr>
        <p:spPr bwMode="auto">
          <a:xfrm>
            <a:off x="900113" y="3352800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 * {color: black}</a:t>
            </a:r>
          </a:p>
        </p:txBody>
      </p:sp>
      <p:sp>
        <p:nvSpPr>
          <p:cNvPr id="1005574" name="Rectangle 6"/>
          <p:cNvSpPr>
            <a:spLocks noChangeArrowheads="1"/>
          </p:cNvSpPr>
          <p:nvPr/>
        </p:nvSpPr>
        <p:spPr bwMode="auto">
          <a:xfrm>
            <a:off x="900113" y="5207913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img + .link {float:right}</a:t>
            </a:r>
          </a:p>
        </p:txBody>
      </p:sp>
    </p:spTree>
    <p:extLst>
      <p:ext uri="{BB962C8B-B14F-4D97-AF65-F5344CB8AC3E}">
        <p14:creationId xmlns:p14="http://schemas.microsoft.com/office/powerpoint/2010/main" val="35330511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8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Selectors (5)</a:t>
            </a:r>
            <a:endParaRPr lang="bg-BG" dirty="0" smtClean="0"/>
          </a:p>
        </p:txBody>
      </p:sp>
      <p:sp>
        <p:nvSpPr>
          <p:cNvPr id="100864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838200"/>
            <a:ext cx="8686800" cy="5715000"/>
          </a:xfrm>
        </p:spPr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&gt;</a:t>
            </a:r>
            <a:r>
              <a:rPr lang="en-US" sz="2800" dirty="0" smtClean="0"/>
              <a:t> selector – matches direct child nodes:</a:t>
            </a:r>
            <a:r>
              <a:rPr lang="en-US" sz="2800" dirty="0" smtClean="0">
                <a:latin typeface="Courier New" pitchFamily="49" charset="0"/>
              </a:rPr>
              <a:t/>
            </a:r>
            <a:br>
              <a:rPr lang="en-US" sz="2800" dirty="0" smtClean="0">
                <a:latin typeface="Courier New" pitchFamily="49" charset="0"/>
              </a:rPr>
            </a:br>
            <a:endParaRPr lang="en-US" sz="2800" dirty="0" smtClean="0">
              <a:latin typeface="Courier New" pitchFamily="49" charset="0"/>
            </a:endParaRPr>
          </a:p>
          <a:p>
            <a:pPr>
              <a:buFontTx/>
              <a:buNone/>
              <a:defRPr/>
            </a:pPr>
            <a:r>
              <a:rPr lang="en-US" sz="2800" dirty="0" smtClean="0"/>
              <a:t>	This will match all elements with class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error</a:t>
            </a:r>
            <a:r>
              <a:rPr lang="en-US" sz="2800" dirty="0" smtClean="0"/>
              <a:t>, direct children of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&lt;p&gt;</a:t>
            </a:r>
            <a:r>
              <a:rPr lang="en-US" sz="2800" dirty="0" smtClean="0"/>
              <a:t> tag</a:t>
            </a:r>
          </a:p>
          <a:p>
            <a:pPr>
              <a:spcBef>
                <a:spcPts val="0"/>
              </a:spcBef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[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] </a:t>
            </a:r>
            <a:r>
              <a:rPr lang="en-US" sz="2800" dirty="0" smtClean="0"/>
              <a:t>– matches tag attributes by regular expression:</a:t>
            </a:r>
          </a:p>
          <a:p>
            <a:pPr>
              <a:spcBef>
                <a:spcPts val="1200"/>
              </a:spcBef>
              <a:buFontTx/>
              <a:buNone/>
              <a:defRPr/>
            </a:pP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 smtClean="0"/>
              <a:t>This will match all </a:t>
            </a:r>
            <a:r>
              <a:rPr lang="en-US" sz="28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&lt;img&gt;</a:t>
            </a:r>
            <a:r>
              <a:rPr lang="en-US" sz="2800" dirty="0" smtClean="0"/>
              <a:t> tags with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alt</a:t>
            </a:r>
            <a:r>
              <a:rPr lang="en-US" sz="2800" dirty="0" smtClean="0"/>
              <a:t> attribute containing the word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logo</a:t>
            </a:r>
          </a:p>
          <a:p>
            <a:pPr>
              <a:spcBef>
                <a:spcPts val="1200"/>
              </a:spcBef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.class1.class2 </a:t>
            </a:r>
            <a:r>
              <a:rPr lang="en-US" sz="2800" dirty="0" smtClean="0"/>
              <a:t>(no space) - matches elements with both (all) classes applied at the same time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1008644" name="Rectangle 4"/>
          <p:cNvSpPr>
            <a:spLocks noChangeArrowheads="1"/>
          </p:cNvSpPr>
          <p:nvPr/>
        </p:nvSpPr>
        <p:spPr bwMode="auto">
          <a:xfrm>
            <a:off x="889000" y="1474113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p &gt; .error {font-size: 8px}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1008645" name="Rectangle 5"/>
          <p:cNvSpPr>
            <a:spLocks noChangeArrowheads="1"/>
          </p:cNvSpPr>
          <p:nvPr/>
        </p:nvSpPr>
        <p:spPr bwMode="auto">
          <a:xfrm>
            <a:off x="900113" y="3657600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img[alt~=logo] {border: none}</a:t>
            </a:r>
          </a:p>
        </p:txBody>
      </p:sp>
    </p:spTree>
    <p:extLst>
      <p:ext uri="{BB962C8B-B14F-4D97-AF65-F5344CB8AC3E}">
        <p14:creationId xmlns:p14="http://schemas.microsoft.com/office/powerpoint/2010/main" val="24037803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Values in the CSS Rules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10600" cy="57150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Colors are set in RGB format (decimal or hex): 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Example: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#a0a6aa = </a:t>
            </a:r>
            <a:r>
              <a:rPr lang="en-US" sz="28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rgb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(160, 166, 170)</a:t>
            </a:r>
            <a:endParaRPr lang="en-US" sz="2800" dirty="0" smtClean="0"/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Predefined color aliases exist: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black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blue</a:t>
            </a:r>
            <a:r>
              <a:rPr lang="en-US" sz="2800" dirty="0" smtClean="0"/>
              <a:t>, etc.</a:t>
            </a:r>
          </a:p>
          <a:p>
            <a:pPr>
              <a:lnSpc>
                <a:spcPct val="100000"/>
              </a:lnSpc>
              <a:defRPr/>
            </a:pPr>
            <a:r>
              <a:rPr lang="en-US" sz="3000" dirty="0" smtClean="0"/>
              <a:t>Numeric values are specified in: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Pixels, </a:t>
            </a:r>
            <a:r>
              <a:rPr lang="en-US" sz="2800" dirty="0" err="1" smtClean="0"/>
              <a:t>ems</a:t>
            </a:r>
            <a:r>
              <a:rPr lang="en-US" sz="2800" dirty="0" smtClean="0"/>
              <a:t>, e.g.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12px</a:t>
            </a:r>
            <a:r>
              <a:rPr lang="en-US" sz="2800" dirty="0" smtClean="0"/>
              <a:t> 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1.4em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Points, inches, centimeters, millimeters</a:t>
            </a:r>
          </a:p>
          <a:p>
            <a:pPr lvl="2">
              <a:lnSpc>
                <a:spcPct val="100000"/>
              </a:lnSpc>
              <a:defRPr/>
            </a:pPr>
            <a:r>
              <a:rPr lang="en-US" sz="2600" dirty="0" smtClean="0"/>
              <a:t>E.g.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10pt</a:t>
            </a:r>
            <a:r>
              <a:rPr lang="en-US" sz="2600" dirty="0" smtClean="0"/>
              <a:t> ,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1in</a:t>
            </a:r>
            <a:r>
              <a:rPr lang="en-US" sz="2600" dirty="0" smtClean="0"/>
              <a:t>,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1cm</a:t>
            </a:r>
            <a:r>
              <a:rPr lang="en-US" sz="2600" dirty="0" smtClean="0"/>
              <a:t>,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1mm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Percentages, e.g.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50%</a:t>
            </a:r>
          </a:p>
          <a:p>
            <a:pPr lvl="2">
              <a:lnSpc>
                <a:spcPct val="100000"/>
              </a:lnSpc>
              <a:defRPr/>
            </a:pPr>
            <a:r>
              <a:rPr lang="en-US" sz="2600" dirty="0" smtClean="0"/>
              <a:t>Percentage of what?...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Zero can be used with no unit: </a:t>
            </a:r>
            <a:r>
              <a:rPr lang="en-US" sz="26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border: 0;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119934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Default Browser Styles</a:t>
            </a:r>
            <a:endParaRPr lang="bg-BG" dirty="0" smtClean="0"/>
          </a:p>
        </p:txBody>
      </p:sp>
      <p:sp>
        <p:nvSpPr>
          <p:cNvPr id="1049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Browsers have default CSS styles</a:t>
            </a:r>
          </a:p>
          <a:p>
            <a:pPr lvl="1">
              <a:defRPr/>
            </a:pPr>
            <a:r>
              <a:rPr lang="en-US" dirty="0" smtClean="0"/>
              <a:t>Used when there is no CSS information or any other style information in the document</a:t>
            </a:r>
          </a:p>
          <a:p>
            <a:pPr>
              <a:defRPr/>
            </a:pPr>
            <a:r>
              <a:rPr lang="en-US" dirty="0" smtClean="0"/>
              <a:t>Caution: default styles differ in browsers</a:t>
            </a:r>
          </a:p>
          <a:p>
            <a:pPr lvl="1">
              <a:defRPr/>
            </a:pPr>
            <a:r>
              <a:rPr lang="en-US" dirty="0" smtClean="0"/>
              <a:t>E.g. margins, </a:t>
            </a:r>
            <a:r>
              <a:rPr lang="en-US" dirty="0" err="1" smtClean="0"/>
              <a:t>paddings</a:t>
            </a:r>
            <a:r>
              <a:rPr lang="en-US" dirty="0" smtClean="0"/>
              <a:t> and font sizes differ most often and usually developers reset them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00113" y="4750713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* { margin: 0; padding: 0; }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4400" y="5638800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body, h1, p, ul, li { margin: 0; padding: 0; }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34201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76200"/>
            <a:ext cx="7162800" cy="9144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Linking HTML and CSS</a:t>
            </a:r>
            <a:endParaRPr lang="bg-BG" dirty="0" smtClean="0"/>
          </a:p>
        </p:txBody>
      </p:sp>
      <p:sp>
        <p:nvSpPr>
          <p:cNvPr id="1046531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1066800"/>
            <a:ext cx="8686800" cy="5562600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HTML (content) and CSS (presentation) can be linked in three ways: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Inline</a:t>
            </a:r>
            <a:r>
              <a:rPr lang="en-US" dirty="0" smtClean="0"/>
              <a:t>: the CSS rules in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style</a:t>
            </a:r>
            <a:r>
              <a:rPr lang="en-US" dirty="0" smtClean="0"/>
              <a:t> attribute</a:t>
            </a:r>
          </a:p>
          <a:p>
            <a:pPr lvl="2">
              <a:defRPr/>
            </a:pPr>
            <a:r>
              <a:rPr lang="en-US" dirty="0" smtClean="0"/>
              <a:t>No selectors are needed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Embedded</a:t>
            </a:r>
            <a:r>
              <a:rPr lang="en-US" dirty="0" smtClean="0"/>
              <a:t>: in the &lt;head&gt; in a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&lt;style&gt;</a:t>
            </a:r>
            <a:r>
              <a:rPr lang="en-US" dirty="0" smtClean="0"/>
              <a:t> tag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External</a:t>
            </a:r>
            <a:r>
              <a:rPr lang="en-US" dirty="0" smtClean="0"/>
              <a:t>: CSS rules in separate file (best)</a:t>
            </a:r>
          </a:p>
          <a:p>
            <a:pPr lvl="2">
              <a:defRPr/>
            </a:pPr>
            <a:r>
              <a:rPr lang="en-US" dirty="0" smtClean="0"/>
              <a:t>Usually a file with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.css</a:t>
            </a:r>
            <a:r>
              <a:rPr lang="en-US" dirty="0" smtClean="0"/>
              <a:t> extension</a:t>
            </a:r>
          </a:p>
          <a:p>
            <a:pPr lvl="2">
              <a:defRPr/>
            </a:pPr>
            <a:r>
              <a:rPr lang="en-US" dirty="0" smtClean="0"/>
              <a:t>Linked via </a:t>
            </a:r>
            <a:r>
              <a:rPr lang="en-US" sz="26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&lt;link</a:t>
            </a:r>
            <a:r>
              <a:rPr lang="en-US" sz="2600" noProof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6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rel="stylesheet"</a:t>
            </a:r>
            <a:r>
              <a:rPr lang="en-US" sz="2600" noProof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sz="26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href=…&gt;</a:t>
            </a:r>
            <a:r>
              <a:rPr lang="en-US" sz="2600" dirty="0" smtClean="0"/>
              <a:t> </a:t>
            </a:r>
            <a:r>
              <a:rPr lang="en-US" dirty="0" smtClean="0"/>
              <a:t>tag 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@import</a:t>
            </a:r>
            <a:r>
              <a:rPr lang="en-US" dirty="0" smtClean="0"/>
              <a:t> directive in embedded CSS block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9021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Linking HTML and CSS (2)</a:t>
            </a:r>
            <a:endParaRPr lang="bg-BG" dirty="0" smtClean="0"/>
          </a:p>
        </p:txBody>
      </p:sp>
      <p:sp>
        <p:nvSpPr>
          <p:cNvPr id="1047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Using external files is highly recommended</a:t>
            </a:r>
          </a:p>
          <a:p>
            <a:pPr lvl="1">
              <a:defRPr/>
            </a:pPr>
            <a:r>
              <a:rPr lang="en-US" dirty="0" smtClean="0"/>
              <a:t>Simplifies the HTML document </a:t>
            </a:r>
          </a:p>
          <a:p>
            <a:pPr lvl="1">
              <a:defRPr/>
            </a:pPr>
            <a:r>
              <a:rPr lang="en-US" dirty="0" smtClean="0"/>
              <a:t>Improves page load speed as the CSS file is cached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04442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Inline Styles: Example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755651" y="1554063"/>
            <a:ext cx="7702550" cy="477053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PUBLIC "-//W3C//DTD XHTML 1.0 Transitional//EN" "http://www.w3.org/TR/xhtml1/ DTD/xhtml1-transitional.dtd"&gt;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 xmlns="http://www.w3.org/1999/xhtml"&gt;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&lt;head&gt;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&lt;title&gt;Inline Styles&lt;/title&gt;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&lt;/head&gt;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&lt;body&gt;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&lt;p&gt;Here is some text&lt;/p&gt;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&lt;!--Separate multiple styles with a semicolon--&gt;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style="font-size: 20pt"&gt;Here is some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more text&lt;/p&gt;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style="font-size: 20pt;color: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#0000FF" &gt;Even more text&lt;/p&gt; 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&lt;/body&gt;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684453" y="1000780"/>
            <a:ext cx="28969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inline-styles.html</a:t>
            </a:r>
          </a:p>
        </p:txBody>
      </p:sp>
    </p:spTree>
    <p:extLst>
      <p:ext uri="{BB962C8B-B14F-4D97-AF65-F5344CB8AC3E}">
        <p14:creationId xmlns:p14="http://schemas.microsoft.com/office/powerpoint/2010/main" val="226304912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Inline Styles: Example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20483" name="Rectangle 5"/>
          <p:cNvSpPr>
            <a:spLocks noChangeArrowheads="1"/>
          </p:cNvSpPr>
          <p:nvPr/>
        </p:nvSpPr>
        <p:spPr bwMode="auto">
          <a:xfrm>
            <a:off x="755651" y="1554063"/>
            <a:ext cx="7702550" cy="477053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PUBLIC "-//W3C//DTD XHTML 1.0 Transitional//EN" "http://www.w3.org/TR/xhtml1/ DTD/xhtml1-transitional.dtd"&gt;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 xmlns="http://www.w3.org/1999/xhtml"&gt;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&lt;head&gt;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&lt;title&gt;Inline Styles&lt;/title&gt;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&lt;/head&gt;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&lt;body&gt;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&lt;p&gt;Here is some text&lt;/p&gt;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&lt;!--Separate multiple styles with a semicolon--&gt;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style="font-size: 20pt"&gt;Here is some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more text&lt;/p&gt;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style="font-size: 20pt;color: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#0000FF" &gt;Even more text&lt;/p&gt; 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&lt;/body&gt;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0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20484" name="Rectangle 3"/>
          <p:cNvSpPr>
            <a:spLocks noChangeArrowheads="1"/>
          </p:cNvSpPr>
          <p:nvPr/>
        </p:nvSpPr>
        <p:spPr bwMode="auto">
          <a:xfrm>
            <a:off x="684453" y="1000780"/>
            <a:ext cx="28969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inline-styles.html</a:t>
            </a:r>
          </a:p>
        </p:txBody>
      </p:sp>
      <p:pic>
        <p:nvPicPr>
          <p:cNvPr id="6" name="Picture 5" descr="INLIN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2133600"/>
            <a:ext cx="5807075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018330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Cascade (Precedence)</a:t>
            </a:r>
            <a:endParaRPr lang="bg-BG" dirty="0" smtClean="0"/>
          </a:p>
        </p:txBody>
      </p:sp>
      <p:sp>
        <p:nvSpPr>
          <p:cNvPr id="1047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There are browser, user and author </a:t>
            </a:r>
            <a:r>
              <a:rPr lang="en-US" dirty="0" err="1" smtClean="0"/>
              <a:t>stylesheets</a:t>
            </a:r>
            <a:r>
              <a:rPr lang="en-US" dirty="0" smtClean="0"/>
              <a:t> with "normal" and "important" declarations</a:t>
            </a:r>
          </a:p>
          <a:p>
            <a:pPr lvl="1">
              <a:defRPr/>
            </a:pPr>
            <a:r>
              <a:rPr lang="en-US" dirty="0" smtClean="0"/>
              <a:t>Browser styles (least priority)</a:t>
            </a:r>
          </a:p>
          <a:p>
            <a:pPr lvl="1">
              <a:defRPr/>
            </a:pPr>
            <a:r>
              <a:rPr lang="en-US" dirty="0" smtClean="0"/>
              <a:t>Normal user styles</a:t>
            </a:r>
          </a:p>
          <a:p>
            <a:pPr lvl="1">
              <a:defRPr/>
            </a:pPr>
            <a:r>
              <a:rPr lang="en-US" dirty="0" smtClean="0"/>
              <a:t>Normal author styles (external, in head, inline)</a:t>
            </a:r>
          </a:p>
          <a:p>
            <a:pPr lvl="1">
              <a:defRPr/>
            </a:pPr>
            <a:r>
              <a:rPr lang="en-US" dirty="0" smtClean="0"/>
              <a:t>Important author styles</a:t>
            </a:r>
          </a:p>
          <a:p>
            <a:pPr lvl="1">
              <a:defRPr/>
            </a:pPr>
            <a:r>
              <a:rPr lang="en-US" dirty="0" smtClean="0"/>
              <a:t>Important user styles (max priority)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00113" y="5436513"/>
            <a:ext cx="7416800" cy="43088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 { color: red !important ; }</a:t>
            </a:r>
            <a:endParaRPr lang="en-US" sz="22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600" y="5999946"/>
            <a:ext cx="807720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>
                <a:hlinkClick r:id="rId2"/>
              </a:rPr>
              <a:t>http://www.slideshare.net/maxdesign/css-cascade-1658158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1100" y="1722321"/>
            <a:ext cx="6781800" cy="3398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431399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7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Specificity</a:t>
            </a:r>
            <a:endParaRPr lang="bg-BG" dirty="0" smtClean="0"/>
          </a:p>
        </p:txBody>
      </p:sp>
      <p:sp>
        <p:nvSpPr>
          <p:cNvPr id="1047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specificity is used to determine the precedence of CSS style declarations with the same origin. Selectors are what matters</a:t>
            </a:r>
          </a:p>
          <a:p>
            <a:pPr lvl="1">
              <a:defRPr/>
            </a:pPr>
            <a:r>
              <a:rPr lang="en-US" dirty="0" smtClean="0"/>
              <a:t>Simple calculation: #id = 100, .class = 10, :pseudo = 10, [</a:t>
            </a:r>
            <a:r>
              <a:rPr lang="en-US" dirty="0" err="1" smtClean="0"/>
              <a:t>attr</a:t>
            </a:r>
            <a:r>
              <a:rPr lang="en-US" dirty="0" smtClean="0"/>
              <a:t>] = 10, tag = 1, * = 0</a:t>
            </a:r>
          </a:p>
          <a:p>
            <a:pPr lvl="1">
              <a:defRPr/>
            </a:pPr>
            <a:r>
              <a:rPr lang="en-US" dirty="0" smtClean="0"/>
              <a:t>Same number of points? Order matters.</a:t>
            </a:r>
          </a:p>
          <a:p>
            <a:pPr lvl="1">
              <a:defRPr/>
            </a:pPr>
            <a:r>
              <a:rPr lang="en-US" dirty="0" smtClean="0"/>
              <a:t>See also:</a:t>
            </a:r>
          </a:p>
          <a:p>
            <a:pPr lvl="1">
              <a:defRPr/>
            </a:pPr>
            <a:r>
              <a:rPr lang="en-US" sz="2000" dirty="0" smtClean="0">
                <a:hlinkClick r:id="rId2"/>
              </a:rPr>
              <a:t>http://www.smashingmagazine.com/2007/07/27/css-specificity-things-you-should-know/</a:t>
            </a:r>
            <a:r>
              <a:rPr lang="en-US" sz="2000" dirty="0" smtClean="0"/>
              <a:t> </a:t>
            </a:r>
          </a:p>
          <a:p>
            <a:pPr lvl="1">
              <a:defRPr/>
            </a:pPr>
            <a:r>
              <a:rPr lang="en-US" sz="2000" dirty="0" smtClean="0">
                <a:hlinkClick r:id="rId3"/>
              </a:rPr>
              <a:t>http://css.maxdesign.com.au/selectutorial/advanced_conflict.htm</a:t>
            </a:r>
            <a:endParaRPr lang="en-US" sz="2000" dirty="0" smtClean="0"/>
          </a:p>
          <a:p>
            <a:pPr lvl="1">
              <a:defRPr/>
            </a:pPr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09752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8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Embedded Styles</a:t>
            </a:r>
            <a:endParaRPr lang="bg-BG" smtClean="0"/>
          </a:p>
        </p:txBody>
      </p:sp>
      <p:sp>
        <p:nvSpPr>
          <p:cNvPr id="98816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Embedded in the HTML in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&lt;style&gt;</a:t>
            </a:r>
            <a:r>
              <a:rPr lang="en-US" dirty="0" smtClean="0"/>
              <a:t> tag:</a:t>
            </a:r>
            <a:br>
              <a:rPr lang="en-US" dirty="0" smtClean="0"/>
            </a:br>
            <a:r>
              <a:rPr lang="en-US" noProof="1" smtClean="0"/>
              <a:t>	</a:t>
            </a:r>
            <a:endParaRPr lang="en-US" sz="2900" noProof="1" smtClean="0">
              <a:latin typeface="Courier New" pitchFamily="49" charset="0"/>
            </a:endParaRP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&lt;style&gt;</a:t>
            </a:r>
            <a:r>
              <a:rPr lang="en-US" dirty="0" smtClean="0"/>
              <a:t> tag is placed in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  <a:r>
              <a:rPr lang="en-US" dirty="0" smtClean="0"/>
              <a:t> section of the document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type</a:t>
            </a:r>
            <a:r>
              <a:rPr lang="en-US" dirty="0" smtClean="0"/>
              <a:t> attribute specifies the MIME type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MIME describes the format of the content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Other MIME types include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text/html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image/gif</a:t>
            </a:r>
            <a:r>
              <a:rPr lang="en-US" dirty="0" smtClean="0"/>
              <a:t>,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text/javascript</a:t>
            </a:r>
            <a:r>
              <a:rPr lang="en-US" dirty="0" smtClean="0"/>
              <a:t> …</a:t>
            </a:r>
            <a:endParaRPr lang="en-US" noProof="1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  <a:cs typeface="Consolas" pitchFamily="49" charset="0"/>
            </a:endParaRP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Used for document-specific styles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988164" name="Rectangle 4"/>
          <p:cNvSpPr>
            <a:spLocks noChangeArrowheads="1"/>
          </p:cNvSpPr>
          <p:nvPr/>
        </p:nvSpPr>
        <p:spPr bwMode="auto">
          <a:xfrm>
            <a:off x="827088" y="1600200"/>
            <a:ext cx="7416800" cy="3970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&lt;style type="text/css"&gt;</a:t>
            </a:r>
          </a:p>
        </p:txBody>
      </p:sp>
    </p:spTree>
    <p:extLst>
      <p:ext uri="{BB962C8B-B14F-4D97-AF65-F5344CB8AC3E}">
        <p14:creationId xmlns:p14="http://schemas.microsoft.com/office/powerpoint/2010/main" val="5722706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0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Embedded Styles: Example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1050627" name="Rectangle 3"/>
          <p:cNvSpPr>
            <a:spLocks noChangeArrowheads="1"/>
          </p:cNvSpPr>
          <p:nvPr/>
        </p:nvSpPr>
        <p:spPr bwMode="auto">
          <a:xfrm>
            <a:off x="684213" y="1482328"/>
            <a:ext cx="7777162" cy="483209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PUBLIC "-//W3C//DTD XHTML 1.0 Transitional//EN" "http://www.w3.org/TR/xhtml1/DTD/xhtml1-transitional.dtd"&gt;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 xmlns="http://www.w3.org/1999/xhtml"&gt;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&lt;title&gt;Style Sheets&lt;/title&gt;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&lt;style type="text/css"&gt;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em {background-color:#8000FF; color:white}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h1 {font-family:Arial, sans-serif}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p  {font-size:18pt}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.blue {color:blue}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&lt;/style&gt;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&lt;head&gt;</a:t>
            </a:r>
          </a:p>
        </p:txBody>
      </p:sp>
      <p:sp>
        <p:nvSpPr>
          <p:cNvPr id="24580" name="Rectangle 3"/>
          <p:cNvSpPr>
            <a:spLocks noChangeArrowheads="1"/>
          </p:cNvSpPr>
          <p:nvPr/>
        </p:nvSpPr>
        <p:spPr bwMode="auto">
          <a:xfrm>
            <a:off x="609600" y="914400"/>
            <a:ext cx="4572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embedded-stylesheets.html</a:t>
            </a:r>
          </a:p>
        </p:txBody>
      </p:sp>
    </p:spTree>
    <p:extLst>
      <p:ext uri="{BB962C8B-B14F-4D97-AF65-F5344CB8AC3E}">
        <p14:creationId xmlns:p14="http://schemas.microsoft.com/office/powerpoint/2010/main" val="39256518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Embedded Styles: Example (2)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  <p:sp>
        <p:nvSpPr>
          <p:cNvPr id="1051651" name="Rectangle 3"/>
          <p:cNvSpPr>
            <a:spLocks noChangeArrowheads="1"/>
          </p:cNvSpPr>
          <p:nvPr/>
        </p:nvSpPr>
        <p:spPr bwMode="auto">
          <a:xfrm>
            <a:off x="762000" y="1447800"/>
            <a:ext cx="7620000" cy="449353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…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 class="blue"&gt;A Heading&lt;/h1&gt;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&lt;p&gt;Here is some text. Here is some text. Here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is some text. Here is some text. Here is some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text.&lt;/p&gt;     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&lt;h1&gt;Another Heading&lt;/h1&gt;       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class="blue"&gt;Here is some more text.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Here is some more text.&lt;/p&gt;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class="blue"&gt;Here is some &lt;em&gt;more&lt;/em&gt;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text. Here is some more text.&lt;/p&gt; 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</p:spTree>
    <p:extLst>
      <p:ext uri="{BB962C8B-B14F-4D97-AF65-F5344CB8AC3E}">
        <p14:creationId xmlns:p14="http://schemas.microsoft.com/office/powerpoint/2010/main" val="4546021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762000" y="1447800"/>
            <a:ext cx="7620000" cy="4493538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…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 class="blue"&gt;A Heading&lt;/h1&gt;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&lt;p&gt;Here is some text. Here is some text. Here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is some text. Here is some text. Here is some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text.&lt;/p&gt;     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&lt;h1&gt;Another Heading&lt;/h1&gt;       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class="blue"&gt;Here is some more text.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Here is some more text.&lt;/p&gt;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&lt;p class="blue"&gt;Here is some &lt;em&gt;more&lt;/em&gt;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text. Here is some more text.&lt;/p&gt; 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1051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Embedded Styles: Example (3)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pic>
        <p:nvPicPr>
          <p:cNvPr id="4" name="Picture 3" descr="DECLARE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7400" y="1676400"/>
            <a:ext cx="6551612" cy="47259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603893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External CSS Styles</a:t>
            </a:r>
            <a:endParaRPr lang="bg-BG" dirty="0" smtClean="0"/>
          </a:p>
        </p:txBody>
      </p:sp>
      <p:sp>
        <p:nvSpPr>
          <p:cNvPr id="99328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defRPr/>
            </a:pPr>
            <a:r>
              <a:rPr lang="en-US" sz="3000" dirty="0" smtClean="0"/>
              <a:t>External linking</a:t>
            </a:r>
          </a:p>
          <a:p>
            <a:pPr lvl="1">
              <a:defRPr/>
            </a:pPr>
            <a:r>
              <a:rPr lang="en-US" sz="2800" dirty="0" smtClean="0"/>
              <a:t>Separate pages can all use a shared style sheet</a:t>
            </a:r>
          </a:p>
          <a:p>
            <a:pPr lvl="1">
              <a:defRPr/>
            </a:pPr>
            <a:r>
              <a:rPr lang="en-US" sz="2800" dirty="0" smtClean="0"/>
              <a:t>Only modify a single file to change the styles across your entire Web site </a:t>
            </a:r>
            <a:r>
              <a:rPr lang="en-US" sz="2000" dirty="0" smtClean="0"/>
              <a:t>(see </a:t>
            </a:r>
            <a:r>
              <a:rPr lang="en-US" sz="2000" dirty="0" smtClean="0">
                <a:hlinkClick r:id="rId2"/>
              </a:rPr>
              <a:t>http://www.csszengarden.com/</a:t>
            </a:r>
            <a:r>
              <a:rPr lang="en-US" sz="2000" dirty="0" smtClean="0"/>
              <a:t>)</a:t>
            </a:r>
            <a:endParaRPr lang="en-US" sz="2800" dirty="0" smtClean="0"/>
          </a:p>
          <a:p>
            <a:pPr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link</a:t>
            </a:r>
            <a:r>
              <a:rPr lang="en-US" sz="3000" dirty="0" smtClean="0"/>
              <a:t> tag (with a </a:t>
            </a:r>
            <a:r>
              <a:rPr lang="en-US" sz="3000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rel</a:t>
            </a:r>
            <a:r>
              <a:rPr lang="en-US" sz="3000" dirty="0" smtClean="0"/>
              <a:t> attribute)</a:t>
            </a:r>
          </a:p>
          <a:p>
            <a:pPr lvl="1">
              <a:defRPr/>
            </a:pPr>
            <a:r>
              <a:rPr lang="en-US" sz="2800" dirty="0" smtClean="0"/>
              <a:t>Specifies a relationship between current document and another document</a:t>
            </a:r>
          </a:p>
          <a:p>
            <a:pPr lvl="1">
              <a:buFontTx/>
              <a:buNone/>
              <a:defRPr/>
            </a:pPr>
            <a:endParaRPr lang="en-US" sz="2800" dirty="0" smtClean="0">
              <a:latin typeface="Courier New" pitchFamily="49" charset="0"/>
            </a:endParaRPr>
          </a:p>
          <a:p>
            <a:pPr lvl="1">
              <a:spcBef>
                <a:spcPts val="2400"/>
              </a:spcBef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link</a:t>
            </a:r>
            <a:r>
              <a:rPr lang="en-US" dirty="0" smtClean="0"/>
              <a:t> elements should be in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&lt;head&gt;</a:t>
            </a: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  <p:sp>
        <p:nvSpPr>
          <p:cNvPr id="993284" name="Rectangle 4"/>
          <p:cNvSpPr>
            <a:spLocks noChangeArrowheads="1"/>
          </p:cNvSpPr>
          <p:nvPr/>
        </p:nvSpPr>
        <p:spPr bwMode="auto">
          <a:xfrm>
            <a:off x="900113" y="5181600"/>
            <a:ext cx="7416800" cy="701731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&lt;link rel="stylesheet" type="text/css"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href="styles.css"&gt;</a:t>
            </a:r>
          </a:p>
        </p:txBody>
      </p:sp>
    </p:spTree>
    <p:extLst>
      <p:ext uri="{BB962C8B-B14F-4D97-AF65-F5344CB8AC3E}">
        <p14:creationId xmlns:p14="http://schemas.microsoft.com/office/powerpoint/2010/main" val="18764849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External CSS Styles (2)</a:t>
            </a:r>
            <a:endParaRPr lang="bg-BG" dirty="0" smtClean="0"/>
          </a:p>
        </p:txBody>
      </p:sp>
      <p:sp>
        <p:nvSpPr>
          <p:cNvPr id="993283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90600"/>
            <a:ext cx="8686800" cy="5715000"/>
          </a:xfrm>
        </p:spPr>
        <p:txBody>
          <a:bodyPr/>
          <a:lstStyle/>
          <a:p>
            <a:pPr>
              <a:lnSpc>
                <a:spcPct val="100000"/>
              </a:lnSpc>
              <a:buNone/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@import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Another way to link external CSS files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Example:</a:t>
            </a:r>
          </a:p>
          <a:p>
            <a:pPr lvl="1">
              <a:lnSpc>
                <a:spcPct val="100000"/>
              </a:lnSpc>
              <a:defRPr/>
            </a:pPr>
            <a:endParaRPr lang="en-US" dirty="0" smtClean="0"/>
          </a:p>
          <a:p>
            <a:pPr lvl="1">
              <a:lnSpc>
                <a:spcPct val="100000"/>
              </a:lnSpc>
              <a:buNone/>
              <a:defRPr/>
            </a:pPr>
            <a:endParaRPr lang="en-US" dirty="0" smtClean="0"/>
          </a:p>
          <a:p>
            <a:pPr lvl="1">
              <a:lnSpc>
                <a:spcPct val="100000"/>
              </a:lnSpc>
              <a:buNone/>
              <a:defRPr/>
            </a:pPr>
            <a:endParaRPr lang="en-US" dirty="0" smtClean="0"/>
          </a:p>
          <a:p>
            <a:pPr lvl="1">
              <a:lnSpc>
                <a:spcPct val="100000"/>
              </a:lnSpc>
              <a:spcBef>
                <a:spcPts val="1800"/>
              </a:spcBef>
              <a:defRPr/>
            </a:pPr>
            <a:r>
              <a:rPr lang="en-US" dirty="0" smtClean="0"/>
              <a:t>Ancient browsers do not recognize @import</a:t>
            </a:r>
          </a:p>
          <a:p>
            <a:pPr lvl="1">
              <a:lnSpc>
                <a:spcPct val="100000"/>
              </a:lnSpc>
              <a:spcBef>
                <a:spcPts val="1800"/>
              </a:spcBef>
              <a:defRPr/>
            </a:pPr>
            <a:r>
              <a:rPr lang="en-US" dirty="0" smtClean="0"/>
              <a:t>Use @import in an external CSS file to workaround the IE 32 CSS file limit</a:t>
            </a:r>
          </a:p>
          <a:p>
            <a:pPr lvl="1">
              <a:lnSpc>
                <a:spcPct val="100000"/>
              </a:lnSpc>
              <a:buNone/>
              <a:defRPr/>
            </a:pPr>
            <a:r>
              <a:rPr lang="en-US" dirty="0" smtClean="0"/>
              <a:t>	</a:t>
            </a: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00113" y="2955971"/>
            <a:ext cx="7416800" cy="1785104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&lt;style type="text/css"&gt;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@import url("styles.css");</a:t>
            </a:r>
            <a:b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</a:b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/* same as */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@import "styles.css";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&lt;/style&gt;</a:t>
            </a:r>
          </a:p>
        </p:txBody>
      </p:sp>
    </p:spTree>
    <p:extLst>
      <p:ext uri="{BB962C8B-B14F-4D97-AF65-F5344CB8AC3E}">
        <p14:creationId xmlns:p14="http://schemas.microsoft.com/office/powerpoint/2010/main" val="42061368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4306" name="Rectangle 2"/>
          <p:cNvSpPr>
            <a:spLocks noGrp="1" noChangeArrowheads="1"/>
          </p:cNvSpPr>
          <p:nvPr>
            <p:ph type="title"/>
          </p:nvPr>
        </p:nvSpPr>
        <p:spPr>
          <a:xfrm>
            <a:off x="2357438" y="71438"/>
            <a:ext cx="6607175" cy="909637"/>
          </a:xfrm>
        </p:spPr>
        <p:txBody>
          <a:bodyPr/>
          <a:lstStyle/>
          <a:p>
            <a:pPr>
              <a:defRPr/>
            </a:pPr>
            <a:r>
              <a:rPr lang="en-US" dirty="0" smtClean="0"/>
              <a:t>External Styles: Example</a:t>
            </a:r>
            <a:endParaRPr lang="bg-BG" sz="3600" dirty="0" smtClean="0">
              <a:latin typeface="Courier New" pitchFamily="49" charset="0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994309" name="Rectangle 5"/>
          <p:cNvSpPr>
            <a:spLocks noChangeArrowheads="1"/>
          </p:cNvSpPr>
          <p:nvPr/>
        </p:nvSpPr>
        <p:spPr bwMode="auto">
          <a:xfrm>
            <a:off x="755650" y="1519238"/>
            <a:ext cx="7632700" cy="472454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/* CSS Document */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 	  { text-decoration: none }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a:hover { text-decoration: underline;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 color: red;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 background-color: #CCFFCC }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li em   { color: red; 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 font-weight: bold }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ul	  { margin-left: 2cm }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endParaRPr lang="en-US" sz="2200" b="1" noProof="1" smtClean="0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ul ul	  { text-decoration: underline; 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    margin-left: .5cm }</a:t>
            </a:r>
          </a:p>
        </p:txBody>
      </p:sp>
      <p:sp>
        <p:nvSpPr>
          <p:cNvPr id="29700" name="Rectangle 3"/>
          <p:cNvSpPr>
            <a:spLocks noChangeArrowheads="1"/>
          </p:cNvSpPr>
          <p:nvPr/>
        </p:nvSpPr>
        <p:spPr bwMode="auto">
          <a:xfrm>
            <a:off x="685800" y="990600"/>
            <a:ext cx="165462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styles.css</a:t>
            </a:r>
          </a:p>
        </p:txBody>
      </p:sp>
    </p:spTree>
    <p:extLst>
      <p:ext uri="{BB962C8B-B14F-4D97-AF65-F5344CB8AC3E}">
        <p14:creationId xmlns:p14="http://schemas.microsoft.com/office/powerpoint/2010/main" val="14172538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5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External Styles: Example (2)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995332" name="Rectangle 4"/>
          <p:cNvSpPr>
            <a:spLocks noChangeArrowheads="1"/>
          </p:cNvSpPr>
          <p:nvPr/>
        </p:nvSpPr>
        <p:spPr bwMode="auto">
          <a:xfrm>
            <a:off x="684213" y="1428750"/>
            <a:ext cx="7777162" cy="483209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&lt;!DOCTYPE html PUBLIC "-//W3C//DTD XHTML 1.0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Transitional//EN" 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"http://www.w3.org/TR/xhtml1/DTD/xhtml1-transitional.dtd"&gt;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&lt;html xmlns="http://www.w3.org/1999/xhtml"&gt;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&lt;title&gt;Importing style sheets&lt;/title&gt;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&lt;link type="text/css" rel="stylesheet"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href="styles.css"  /&gt;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&lt;/head&gt;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&lt;body&gt;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&lt;h1&gt;Shopping list for &lt;em&gt;Monday&lt;/em&gt;:&lt;/h1&gt;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&lt;li&gt;Milk&lt;/li&gt;</a:t>
            </a:r>
          </a:p>
          <a:p>
            <a:pPr eaLnBrk="0" hangingPunct="0"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…</a:t>
            </a:r>
          </a:p>
        </p:txBody>
      </p:sp>
      <p:sp>
        <p:nvSpPr>
          <p:cNvPr id="30724" name="Rectangle 3"/>
          <p:cNvSpPr>
            <a:spLocks noChangeArrowheads="1"/>
          </p:cNvSpPr>
          <p:nvPr/>
        </p:nvSpPr>
        <p:spPr bwMode="auto">
          <a:xfrm>
            <a:off x="714374" y="914400"/>
            <a:ext cx="347662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external-styles.html</a:t>
            </a:r>
          </a:p>
        </p:txBody>
      </p:sp>
    </p:spTree>
    <p:extLst>
      <p:ext uri="{BB962C8B-B14F-4D97-AF65-F5344CB8AC3E}">
        <p14:creationId xmlns:p14="http://schemas.microsoft.com/office/powerpoint/2010/main" val="38006996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6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External Styles: Example (3)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996356" name="Rectangle 4"/>
          <p:cNvSpPr>
            <a:spLocks noChangeArrowheads="1"/>
          </p:cNvSpPr>
          <p:nvPr/>
        </p:nvSpPr>
        <p:spPr bwMode="auto">
          <a:xfrm>
            <a:off x="685800" y="1143000"/>
            <a:ext cx="7777163" cy="523835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…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&lt;li&gt;Bread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&lt;ul&gt;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&lt;li&gt;White bread&lt;/li&gt;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&lt;li&gt;Rye bread&lt;/li&gt;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&lt;li&gt;Whole wheat bread&lt;/li&gt;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&lt;/ul&gt;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&lt;li&gt;Rice&lt;/li&gt;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&lt;li&gt;Potatoes&lt;/li&gt;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&lt;li&gt;Pizza &lt;em&gt;with mushrooms&lt;/em&gt;&lt;/li&gt;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&lt;/ul&gt;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href="http://food.com" title="grocery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store"&gt;Go to the Grocery store&lt;/a&gt;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&lt;/body&gt;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</p:spTree>
    <p:extLst>
      <p:ext uri="{BB962C8B-B14F-4D97-AF65-F5344CB8AC3E}">
        <p14:creationId xmlns:p14="http://schemas.microsoft.com/office/powerpoint/2010/main" val="397938338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685800" y="1143000"/>
            <a:ext cx="7777163" cy="5238357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…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&lt;li&gt;Bread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&lt;ul&gt;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&lt;li&gt;White bread&lt;/li&gt;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&lt;li&gt;Rye bread&lt;/li&gt;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  &lt;li&gt;Whole wheat bread&lt;/li&gt;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  &lt;/ul&gt;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&lt;li&gt;Rice&lt;/li&gt;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&lt;li&gt;Potatoes&lt;/li&gt;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&lt;li&gt;Pizza &lt;em&gt;with mushrooms&lt;/em&gt;&lt;/li&gt;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&lt;/ul&gt;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&lt;a href="http://food.com" title="grocery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  store"&gt;Go to the Grocery store&lt;/a&gt;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&lt;/body&gt;</a:t>
            </a:r>
          </a:p>
          <a:p>
            <a:pPr eaLnBrk="0" hangingPunct="0">
              <a:lnSpc>
                <a:spcPct val="95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2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&lt;/html&gt;</a:t>
            </a:r>
          </a:p>
        </p:txBody>
      </p:sp>
      <p:sp>
        <p:nvSpPr>
          <p:cNvPr id="996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External Styles: Example (4)</a:t>
            </a:r>
            <a:endParaRPr lang="bg-BG" dirty="0" smtClean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34</a:t>
            </a:fld>
            <a:endParaRPr lang="en-US" dirty="0"/>
          </a:p>
        </p:txBody>
      </p:sp>
      <p:pic>
        <p:nvPicPr>
          <p:cNvPr id="4" name="Picture 4" descr="advancedhov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447800"/>
            <a:ext cx="5326063" cy="493712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560316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Text-related CSS Properties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color</a:t>
            </a:r>
            <a:r>
              <a:rPr lang="en-US" sz="3000" dirty="0" smtClean="0"/>
              <a:t> – specifies the color of the text</a:t>
            </a:r>
          </a:p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font-size</a:t>
            </a:r>
            <a:r>
              <a:rPr lang="en-US" sz="3000" dirty="0" smtClean="0"/>
              <a:t> – size of font: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xx-small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x-small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small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medium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large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x-large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xx-large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smaller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larger</a:t>
            </a:r>
            <a:r>
              <a:rPr lang="en-US" sz="3000" dirty="0" smtClean="0"/>
              <a:t> or numeric value</a:t>
            </a:r>
          </a:p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font-family</a:t>
            </a:r>
            <a:r>
              <a:rPr lang="en-US" sz="3000" dirty="0" smtClean="0"/>
              <a:t> – comma separated font names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Example: </a:t>
            </a:r>
            <a:r>
              <a:rPr lang="en-US" sz="2800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verdana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sans-serif</a:t>
            </a:r>
            <a:r>
              <a:rPr lang="en-US" sz="2800" dirty="0" smtClean="0"/>
              <a:t>, etc. 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The browser loads the first one that is available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/>
              <a:t>There should always be at least one generic font</a:t>
            </a:r>
          </a:p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font-weight</a:t>
            </a:r>
            <a:r>
              <a:rPr lang="en-US" sz="2800" dirty="0" smtClean="0"/>
              <a:t> can be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normal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bold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bolder</a:t>
            </a:r>
            <a:r>
              <a:rPr lang="en-US" sz="3000" dirty="0" smtClean="0"/>
              <a:t>, </a:t>
            </a: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lighter</a:t>
            </a:r>
            <a:r>
              <a:rPr lang="en-US" sz="3000" dirty="0" smtClean="0"/>
              <a:t> or a number in range [</a:t>
            </a:r>
            <a:r>
              <a:rPr lang="en-US" sz="3000" dirty="0" smtClean="0">
                <a:latin typeface="Consolas" pitchFamily="49" charset="0"/>
                <a:cs typeface="Consolas" pitchFamily="49" charset="0"/>
              </a:rPr>
              <a:t>100</a:t>
            </a:r>
            <a:r>
              <a:rPr lang="en-US" sz="3000" dirty="0" smtClean="0">
                <a:cs typeface="Consolas" pitchFamily="49" charset="0"/>
              </a:rPr>
              <a:t> </a:t>
            </a:r>
            <a:r>
              <a:rPr lang="en-US" sz="3000" dirty="0" smtClean="0">
                <a:latin typeface="Consolas" pitchFamily="49" charset="0"/>
                <a:cs typeface="Consolas" pitchFamily="49" charset="0"/>
              </a:rPr>
              <a:t>…</a:t>
            </a:r>
            <a:r>
              <a:rPr lang="en-US" sz="3000" dirty="0" smtClean="0">
                <a:cs typeface="Consolas" pitchFamily="49" charset="0"/>
              </a:rPr>
              <a:t> </a:t>
            </a:r>
            <a:r>
              <a:rPr lang="en-US" sz="3000" dirty="0" smtClean="0">
                <a:latin typeface="Consolas" pitchFamily="49" charset="0"/>
                <a:cs typeface="Consolas" pitchFamily="49" charset="0"/>
              </a:rPr>
              <a:t>900</a:t>
            </a:r>
            <a:r>
              <a:rPr lang="en-US" sz="3000" dirty="0" smtClean="0"/>
              <a:t>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786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CSS Rules for Fonts (2)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font-style</a:t>
            </a:r>
            <a:r>
              <a:rPr lang="en-US" dirty="0" smtClean="0"/>
              <a:t> – styles the font</a:t>
            </a:r>
          </a:p>
          <a:p>
            <a:pPr lvl="1">
              <a:defRPr/>
            </a:pPr>
            <a:r>
              <a:rPr lang="en-US" dirty="0" smtClean="0"/>
              <a:t>Values: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normal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italic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oblique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text-decoration</a:t>
            </a:r>
            <a:r>
              <a:rPr lang="en-US" dirty="0" smtClean="0"/>
              <a:t> – decorates the text</a:t>
            </a:r>
          </a:p>
          <a:p>
            <a:pPr lvl="1">
              <a:defRPr/>
            </a:pPr>
            <a:r>
              <a:rPr lang="en-US" dirty="0" smtClean="0"/>
              <a:t>Values: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none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underline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line-trough</a:t>
            </a:r>
            <a:r>
              <a:rPr lang="en-US" dirty="0" smtClean="0"/>
              <a:t>, 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overline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blink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text-align</a:t>
            </a:r>
            <a:r>
              <a:rPr lang="en-US" dirty="0" smtClean="0"/>
              <a:t> – defines the alignment of text or other content</a:t>
            </a:r>
          </a:p>
          <a:p>
            <a:pPr lvl="1">
              <a:defRPr/>
            </a:pPr>
            <a:r>
              <a:rPr lang="en-US" dirty="0" smtClean="0"/>
              <a:t>Values: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left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right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center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justify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37711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Shorthand Font Property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font</a:t>
            </a:r>
          </a:p>
          <a:p>
            <a:pPr lvl="1">
              <a:defRPr/>
            </a:pPr>
            <a:r>
              <a:rPr lang="en-US" dirty="0" smtClean="0"/>
              <a:t>Shorthand rule for setting multiple font properties at the same time</a:t>
            </a:r>
          </a:p>
          <a:p>
            <a:pPr lvl="1">
              <a:defRPr/>
            </a:pPr>
            <a:endParaRPr lang="en-US" dirty="0" smtClean="0"/>
          </a:p>
          <a:p>
            <a:pPr lvl="1">
              <a:buNone/>
              <a:defRPr/>
            </a:pPr>
            <a:r>
              <a:rPr lang="en-US" dirty="0" smtClean="0"/>
              <a:t>	is equal to writing this:</a:t>
            </a:r>
            <a:endParaRPr lang="en-US" dirty="0" smtClean="0">
              <a:latin typeface="Courier New" pitchFamily="49" charset="0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37</a:t>
            </a:fld>
            <a:endParaRPr lang="en-US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900113" y="2851868"/>
            <a:ext cx="7416800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font:italic 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normal bold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12px/16px verdana</a:t>
            </a:r>
            <a:endParaRPr lang="en-US" sz="2400" b="1" noProof="1">
              <a:solidFill>
                <a:srgbClr val="8CF4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900113" y="4168271"/>
            <a:ext cx="7416800" cy="208672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font-style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: italic;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font-variant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: normal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font-weight: bold;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font-size: 12px;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line-height: 16px;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font-family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: </a:t>
            </a: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verdana</a:t>
            </a:r>
            <a:r>
              <a:rPr lang="en-US" sz="2400" b="1" noProof="1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9260447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Text Properties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304800" y="990600"/>
            <a:ext cx="4114800" cy="5029200"/>
          </a:xfrm>
          <a:ln>
            <a:solidFill>
              <a:schemeClr val="accent2"/>
            </a:solidFill>
          </a:ln>
        </p:spPr>
        <p:txBody>
          <a:bodyPr>
            <a:normAutofit fontScale="55000" lnSpcReduction="20000"/>
          </a:bodyPr>
          <a:lstStyle/>
          <a:p>
            <a:pPr algn="l">
              <a:buNone/>
            </a:pPr>
            <a:r>
              <a:rPr lang="en-US" dirty="0" smtClean="0"/>
              <a:t>&lt;html&gt;</a:t>
            </a:r>
          </a:p>
          <a:p>
            <a:pPr algn="l">
              <a:buNone/>
            </a:pPr>
            <a:r>
              <a:rPr lang="en-US" dirty="0" smtClean="0"/>
              <a:t>&lt;head&gt;</a:t>
            </a:r>
          </a:p>
          <a:p>
            <a:pPr algn="l">
              <a:buNone/>
            </a:pPr>
            <a:r>
              <a:rPr lang="en-US" dirty="0" smtClean="0"/>
              <a:t>&lt;title&gt;Introduction to CSS&lt;/title&gt;</a:t>
            </a:r>
          </a:p>
          <a:p>
            <a:pPr algn="l">
              <a:buNone/>
            </a:pPr>
            <a:r>
              <a:rPr lang="en-US" dirty="0" smtClean="0"/>
              <a:t>	</a:t>
            </a:r>
            <a:r>
              <a:rPr lang="en-US" dirty="0" smtClean="0">
                <a:solidFill>
                  <a:srgbClr val="00B050"/>
                </a:solidFill>
              </a:rPr>
              <a:t>&lt;link rel="stylesheet" type="text/css" href="myCSS2.css"&gt;</a:t>
            </a:r>
          </a:p>
          <a:p>
            <a:pPr algn="l">
              <a:buNone/>
            </a:pPr>
            <a:r>
              <a:rPr lang="en-US" dirty="0" smtClean="0"/>
              <a:t>&lt;/head&gt;</a:t>
            </a:r>
          </a:p>
          <a:p>
            <a:pPr algn="l">
              <a:buNone/>
            </a:pPr>
            <a:endParaRPr lang="en-US" dirty="0" smtClean="0"/>
          </a:p>
          <a:p>
            <a:pPr algn="l">
              <a:buNone/>
            </a:pPr>
            <a:r>
              <a:rPr lang="en-US" dirty="0" smtClean="0"/>
              <a:t>&lt;body&gt;</a:t>
            </a:r>
          </a:p>
          <a:p>
            <a:pPr algn="l">
              <a:buNone/>
            </a:pPr>
            <a:r>
              <a:rPr lang="en-US" dirty="0" smtClean="0"/>
              <a:t>&lt;div&gt;</a:t>
            </a:r>
          </a:p>
          <a:p>
            <a:pPr algn="l">
              <a:buNone/>
            </a:pPr>
            <a:r>
              <a:rPr lang="en-US" dirty="0" smtClean="0"/>
              <a:t>&lt;h2&gt;Notices&lt;/h2&gt;</a:t>
            </a:r>
          </a:p>
          <a:p>
            <a:pPr algn="l">
              <a:buNone/>
            </a:pPr>
            <a:r>
              <a:rPr lang="en-US" dirty="0" smtClean="0"/>
              <a:t>&lt;p class="old"&gt;Old campus: Melbourne city.&lt;/p&gt;</a:t>
            </a:r>
          </a:p>
          <a:p>
            <a:pPr algn="l">
              <a:buNone/>
            </a:pPr>
            <a:r>
              <a:rPr lang="en-US" dirty="0" smtClean="0"/>
              <a:t>&lt;p&gt;New campus: Sai gon, Vietname&lt;/p&gt;</a:t>
            </a:r>
          </a:p>
          <a:p>
            <a:pPr algn="l">
              <a:buNone/>
            </a:pPr>
            <a:r>
              <a:rPr lang="en-US" dirty="0" smtClean="0"/>
              <a:t>&lt;/div&gt;</a:t>
            </a:r>
          </a:p>
          <a:p>
            <a:pPr algn="l">
              <a:buNone/>
            </a:pPr>
            <a:r>
              <a:rPr lang="en-US" dirty="0" smtClean="0"/>
              <a:t>&lt;/body&gt;</a:t>
            </a:r>
          </a:p>
          <a:p>
            <a:pPr algn="l">
              <a:buNone/>
            </a:pPr>
            <a:r>
              <a:rPr lang="en-US" dirty="0" smtClean="0"/>
              <a:t>&lt;/html&gt;</a:t>
            </a:r>
            <a:endParaRPr lang="en-US" dirty="0"/>
          </a:p>
        </p:txBody>
      </p:sp>
      <p:pic>
        <p:nvPicPr>
          <p:cNvPr id="14339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00600" y="4038600"/>
            <a:ext cx="3520156" cy="2499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419600" y="990600"/>
            <a:ext cx="4419600" cy="2062103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div {</a:t>
            </a:r>
            <a:r>
              <a:rPr lang="en-US" sz="1600" b="1" dirty="0" smtClean="0"/>
              <a:t>	color: </a:t>
            </a:r>
            <a:r>
              <a:rPr lang="en-US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blue</a:t>
            </a:r>
            <a:r>
              <a:rPr lang="en-US" sz="1600" b="1" dirty="0" smtClean="0"/>
              <a:t>;</a:t>
            </a:r>
          </a:p>
          <a:p>
            <a:r>
              <a:rPr lang="en-US" sz="1600" b="1" dirty="0" smtClean="0"/>
              <a:t>	text-align: </a:t>
            </a:r>
            <a:r>
              <a:rPr lang="en-US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left</a:t>
            </a:r>
            <a:r>
              <a:rPr lang="en-US" sz="1600" b="1" dirty="0" smtClean="0"/>
              <a:t>;</a:t>
            </a:r>
          </a:p>
          <a:p>
            <a:r>
              <a:rPr lang="en-US" sz="1600" b="1" dirty="0" smtClean="0"/>
              <a:t>	text-indent: </a:t>
            </a:r>
            <a:r>
              <a:rPr lang="en-US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2e</a:t>
            </a:r>
            <a:r>
              <a:rPr lang="en-US" sz="1600" b="1" dirty="0" smtClean="0"/>
              <a:t>m;</a:t>
            </a:r>
          </a:p>
          <a:p>
            <a:r>
              <a:rPr lang="en-US" sz="1600" b="1" dirty="0" smtClean="0"/>
              <a:t>	word-spacing: </a:t>
            </a:r>
            <a:r>
              <a:rPr lang="en-US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2mm</a:t>
            </a:r>
            <a:r>
              <a:rPr lang="en-US" sz="1600" b="1" dirty="0" smtClean="0"/>
              <a:t>;</a:t>
            </a:r>
          </a:p>
          <a:p>
            <a:r>
              <a:rPr lang="en-US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}</a:t>
            </a:r>
          </a:p>
          <a:p>
            <a:r>
              <a:rPr lang="en-US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.old {</a:t>
            </a:r>
            <a:r>
              <a:rPr lang="en-US" sz="1600" b="1" dirty="0" smtClean="0"/>
              <a:t>	color: </a:t>
            </a:r>
            <a:r>
              <a:rPr lang="en-US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gray</a:t>
            </a:r>
            <a:r>
              <a:rPr lang="en-US" sz="1600" b="1" dirty="0" smtClean="0"/>
              <a:t>;</a:t>
            </a:r>
          </a:p>
          <a:p>
            <a:r>
              <a:rPr lang="en-US" sz="1600" b="1" dirty="0" smtClean="0"/>
              <a:t>	text-decoration: </a:t>
            </a:r>
            <a:r>
              <a:rPr lang="en-US" sz="1600" b="1" dirty="0" smtClean="0">
                <a:solidFill>
                  <a:srgbClr val="0000FF"/>
                </a:solidFill>
              </a:rPr>
              <a:t>l</a:t>
            </a:r>
            <a:r>
              <a:rPr lang="en-US" sz="1600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ine-through</a:t>
            </a:r>
            <a:r>
              <a:rPr lang="en-US" sz="1600" b="1" dirty="0" smtClean="0"/>
              <a:t>;</a:t>
            </a:r>
          </a:p>
          <a:p>
            <a:r>
              <a:rPr lang="en-US" sz="1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}</a:t>
            </a:r>
            <a:endParaRPr lang="en-US" sz="16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01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Font Properties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76200" y="1581150"/>
            <a:ext cx="6324599" cy="5029200"/>
          </a:xfrm>
          <a:ln>
            <a:solidFill>
              <a:schemeClr val="accent2"/>
            </a:solidFill>
          </a:ln>
        </p:spPr>
        <p:txBody>
          <a:bodyPr>
            <a:noAutofit/>
          </a:bodyPr>
          <a:lstStyle/>
          <a:p>
            <a:pPr algn="l">
              <a:buNone/>
            </a:pPr>
            <a:r>
              <a:rPr lang="en-US" sz="1600" dirty="0" smtClean="0"/>
              <a:t>&lt;html&gt;</a:t>
            </a:r>
          </a:p>
          <a:p>
            <a:pPr algn="l">
              <a:buNone/>
            </a:pPr>
            <a:r>
              <a:rPr lang="en-US" sz="1600" dirty="0" smtClean="0"/>
              <a:t>&lt;head&gt;</a:t>
            </a:r>
          </a:p>
          <a:p>
            <a:pPr algn="l">
              <a:buNone/>
            </a:pPr>
            <a:r>
              <a:rPr lang="en-US" sz="1600" dirty="0" smtClean="0"/>
              <a:t>&lt;title&gt;Introduction to CSS&lt;/title&gt;</a:t>
            </a:r>
          </a:p>
          <a:p>
            <a:pPr algn="l">
              <a:buNone/>
            </a:pPr>
            <a:r>
              <a:rPr lang="en-US" sz="1600" dirty="0" smtClean="0"/>
              <a:t>	</a:t>
            </a:r>
            <a:r>
              <a:rPr lang="en-US" sz="1600" dirty="0" smtClean="0">
                <a:solidFill>
                  <a:srgbClr val="FFFF00"/>
                </a:solidFill>
              </a:rPr>
              <a:t>&lt;link rel="stylesheet" type="text/css" href="myCSS3.css"&gt;</a:t>
            </a:r>
          </a:p>
          <a:p>
            <a:pPr algn="l">
              <a:buNone/>
            </a:pPr>
            <a:r>
              <a:rPr lang="en-US" sz="1600" dirty="0" smtClean="0"/>
              <a:t>&lt;/head&gt;</a:t>
            </a:r>
          </a:p>
          <a:p>
            <a:pPr algn="l">
              <a:buNone/>
            </a:pPr>
            <a:r>
              <a:rPr lang="en-US" sz="1600" dirty="0" smtClean="0"/>
              <a:t>&lt;body&gt;</a:t>
            </a:r>
          </a:p>
          <a:p>
            <a:pPr algn="l">
              <a:buNone/>
            </a:pPr>
            <a:r>
              <a:rPr lang="en-US" sz="1600" dirty="0" smtClean="0"/>
              <a:t>	&lt;div&gt;</a:t>
            </a:r>
          </a:p>
          <a:p>
            <a:pPr algn="l">
              <a:buNone/>
            </a:pPr>
            <a:r>
              <a:rPr lang="en-US" sz="1600" dirty="0" smtClean="0"/>
              <a:t>	&lt;h2&gt;Cities in USA&lt;/h2&gt;</a:t>
            </a:r>
          </a:p>
          <a:p>
            <a:pPr algn="l">
              <a:buNone/>
            </a:pPr>
            <a:r>
              <a:rPr lang="en-US" sz="1600" dirty="0" smtClean="0"/>
              <a:t>	&lt;ul&gt;</a:t>
            </a:r>
          </a:p>
          <a:p>
            <a:pPr algn="l">
              <a:buNone/>
            </a:pPr>
            <a:r>
              <a:rPr lang="en-US" sz="1600" dirty="0" smtClean="0"/>
              <a:t>		&lt;li&gt;Atlanta&lt;/li&gt;</a:t>
            </a:r>
          </a:p>
          <a:p>
            <a:pPr algn="l">
              <a:buNone/>
            </a:pPr>
            <a:r>
              <a:rPr lang="en-US" sz="1600" dirty="0" smtClean="0"/>
              <a:t>		&lt;li&gt;Seatle&lt;/li&gt;</a:t>
            </a:r>
          </a:p>
          <a:p>
            <a:pPr algn="l">
              <a:buNone/>
            </a:pPr>
            <a:r>
              <a:rPr lang="en-US" sz="1600" dirty="0" smtClean="0"/>
              <a:t>		&lt;li id="shorthand"&gt;Washington DC&lt;/li&gt;</a:t>
            </a:r>
          </a:p>
          <a:p>
            <a:pPr algn="l">
              <a:buNone/>
            </a:pPr>
            <a:r>
              <a:rPr lang="en-US" sz="1600" dirty="0" smtClean="0"/>
              <a:t>		&lt;li&gt;California&lt;/li&gt;</a:t>
            </a:r>
          </a:p>
          <a:p>
            <a:pPr algn="l">
              <a:buNone/>
            </a:pPr>
            <a:r>
              <a:rPr lang="en-US" sz="1600" dirty="0" smtClean="0"/>
              <a:t>	&lt;/ul&gt;</a:t>
            </a:r>
          </a:p>
          <a:p>
            <a:pPr algn="l">
              <a:buNone/>
            </a:pPr>
            <a:r>
              <a:rPr lang="en-US" sz="1600" dirty="0" smtClean="0"/>
              <a:t>&lt;/body&gt;</a:t>
            </a:r>
          </a:p>
          <a:p>
            <a:pPr algn="l">
              <a:buNone/>
            </a:pPr>
            <a:r>
              <a:rPr lang="en-US" sz="1600" dirty="0" smtClean="0"/>
              <a:t>&lt;/html&gt;</a:t>
            </a:r>
            <a:endParaRPr lang="en-US" sz="1600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5181600" y="3908524"/>
            <a:ext cx="32194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997450" y="914400"/>
            <a:ext cx="4117975" cy="2308324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FF00"/>
                </a:solidFill>
              </a:rPr>
              <a:t>UL{</a:t>
            </a:r>
            <a:r>
              <a:rPr lang="en-US" sz="1600" b="1" dirty="0" smtClean="0"/>
              <a:t>	font-family: </a:t>
            </a:r>
            <a:r>
              <a:rPr lang="en-US" sz="1600" b="1" dirty="0" smtClean="0">
                <a:solidFill>
                  <a:srgbClr val="00B0F0"/>
                </a:solidFill>
              </a:rPr>
              <a:t>"Times New Roman";</a:t>
            </a:r>
          </a:p>
          <a:p>
            <a:r>
              <a:rPr lang="en-US" sz="1600" b="1" dirty="0" smtClean="0"/>
              <a:t>	font-size: </a:t>
            </a:r>
            <a:r>
              <a:rPr lang="en-US" sz="1600" b="1" dirty="0" smtClean="0">
                <a:solidFill>
                  <a:srgbClr val="00B0F0"/>
                </a:solidFill>
              </a:rPr>
              <a:t>large;</a:t>
            </a:r>
          </a:p>
          <a:p>
            <a:r>
              <a:rPr lang="en-US" sz="1600" b="1" dirty="0" smtClean="0"/>
              <a:t>	font-style: </a:t>
            </a:r>
            <a:r>
              <a:rPr lang="en-US" sz="1600" b="1" dirty="0" smtClean="0">
                <a:solidFill>
                  <a:srgbClr val="00B0F0"/>
                </a:solidFill>
              </a:rPr>
              <a:t>italic;</a:t>
            </a:r>
          </a:p>
          <a:p>
            <a:r>
              <a:rPr lang="en-US" sz="1600" b="1" dirty="0" smtClean="0"/>
              <a:t>	font-variant: </a:t>
            </a:r>
            <a:r>
              <a:rPr lang="en-US" sz="1600" b="1" dirty="0" smtClean="0">
                <a:solidFill>
                  <a:srgbClr val="00B0F0"/>
                </a:solidFill>
              </a:rPr>
              <a:t>small-caps;</a:t>
            </a:r>
          </a:p>
          <a:p>
            <a:r>
              <a:rPr lang="en-US" sz="1600" b="1" dirty="0" smtClean="0">
                <a:solidFill>
                  <a:srgbClr val="FFFF00"/>
                </a:solidFill>
              </a:rPr>
              <a:t>}</a:t>
            </a:r>
          </a:p>
          <a:p>
            <a:r>
              <a:rPr lang="en-US" sz="1600" b="1" dirty="0" smtClean="0">
                <a:solidFill>
                  <a:srgbClr val="FFFF00"/>
                </a:solidFill>
              </a:rPr>
              <a:t>#shorthand{</a:t>
            </a:r>
          </a:p>
          <a:p>
            <a:r>
              <a:rPr lang="en-US" sz="1600" b="1" dirty="0" smtClean="0"/>
              <a:t>	font: </a:t>
            </a:r>
            <a:r>
              <a:rPr lang="en-US" sz="1600" b="1" dirty="0" smtClean="0">
                <a:solidFill>
                  <a:srgbClr val="00B0F0"/>
                </a:solidFill>
              </a:rPr>
              <a:t>bold 12px Arial;</a:t>
            </a:r>
          </a:p>
          <a:p>
            <a:r>
              <a:rPr lang="en-US" sz="1600" b="1" dirty="0" smtClean="0"/>
              <a:t>	color: </a:t>
            </a:r>
            <a:r>
              <a:rPr lang="en-US" sz="1600" b="1" dirty="0" smtClean="0">
                <a:solidFill>
                  <a:srgbClr val="00B0F0"/>
                </a:solidFill>
              </a:rPr>
              <a:t>red;</a:t>
            </a:r>
          </a:p>
          <a:p>
            <a:r>
              <a:rPr lang="en-US" sz="1600" b="1" dirty="0" smtClean="0">
                <a:solidFill>
                  <a:srgbClr val="FFFF00"/>
                </a:solidFill>
              </a:rPr>
              <a:t>}</a:t>
            </a:r>
            <a:endParaRPr lang="en-US" sz="1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686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Backgrounds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background-image</a:t>
            </a:r>
          </a:p>
          <a:p>
            <a:pPr lvl="1">
              <a:defRPr/>
            </a:pPr>
            <a:r>
              <a:rPr lang="en-US" dirty="0" smtClean="0"/>
              <a:t>URL of image to be used as background, e.g.:</a:t>
            </a: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  <a:p>
            <a:pPr>
              <a:defRPr/>
            </a:pP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background-color</a:t>
            </a:r>
          </a:p>
          <a:p>
            <a:pPr lvl="1">
              <a:defRPr/>
            </a:pPr>
            <a:r>
              <a:rPr lang="en-US" dirty="0" smtClean="0"/>
              <a:t>Using color and image and the same time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background-repeat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repeat-x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repeat-y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repeat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no-repeat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background-attachment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urier New" pitchFamily="49" charset="0"/>
              </a:rPr>
              <a:t>fixed</a:t>
            </a:r>
            <a:r>
              <a:rPr lang="en-US" dirty="0" smtClean="0"/>
              <a:t> /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urier New" pitchFamily="49" charset="0"/>
              </a:rPr>
              <a:t>scroll</a:t>
            </a:r>
          </a:p>
          <a:p>
            <a:pPr lvl="1">
              <a:defRPr/>
            </a:pP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40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00113" y="2233035"/>
            <a:ext cx="7416800" cy="433965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background-image:url("back.gif");</a:t>
            </a:r>
          </a:p>
        </p:txBody>
      </p:sp>
    </p:spTree>
    <p:extLst>
      <p:ext uri="{BB962C8B-B14F-4D97-AF65-F5344CB8AC3E}">
        <p14:creationId xmlns:p14="http://schemas.microsoft.com/office/powerpoint/2010/main" val="23111430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Backgrounds (2)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background-position</a:t>
            </a:r>
            <a:r>
              <a:rPr lang="en-US" dirty="0" smtClean="0"/>
              <a:t>: specifies vertical and horizontal position of the background image</a:t>
            </a:r>
          </a:p>
          <a:p>
            <a:pPr lvl="1">
              <a:defRPr/>
            </a:pPr>
            <a:r>
              <a:rPr lang="en-US" dirty="0" smtClean="0"/>
              <a:t>Vertical position: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center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bottom</a:t>
            </a:r>
            <a:endParaRPr lang="en-US" dirty="0" smtClean="0"/>
          </a:p>
          <a:p>
            <a:pPr lvl="1">
              <a:defRPr/>
            </a:pPr>
            <a:r>
              <a:rPr lang="en-US" dirty="0" smtClean="0"/>
              <a:t>Horizontal position: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left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center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right</a:t>
            </a:r>
          </a:p>
          <a:p>
            <a:pPr lvl="1">
              <a:defRPr/>
            </a:pPr>
            <a:r>
              <a:rPr lang="en-US" dirty="0" smtClean="0"/>
              <a:t>Both can be specified in percentage or other numerical values</a:t>
            </a:r>
          </a:p>
          <a:p>
            <a:pPr lvl="1">
              <a:defRPr/>
            </a:pPr>
            <a:r>
              <a:rPr lang="en-US" dirty="0" smtClean="0"/>
              <a:t>Examples:</a:t>
            </a: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41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987426" y="5290268"/>
            <a:ext cx="7242174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background-position: top left;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90600" y="5976068"/>
            <a:ext cx="7242174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marL="0" lvl="1"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background-position: -5px 50%;</a:t>
            </a:r>
          </a:p>
        </p:txBody>
      </p:sp>
    </p:spTree>
    <p:extLst>
      <p:ext uri="{BB962C8B-B14F-4D97-AF65-F5344CB8AC3E}">
        <p14:creationId xmlns:p14="http://schemas.microsoft.com/office/powerpoint/2010/main" val="41185713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600" dirty="0" smtClean="0"/>
              <a:t>Background Shorthand Property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pPr>
              <a:lnSpc>
                <a:spcPts val="3200"/>
              </a:lnSpc>
              <a:defRPr/>
            </a:pPr>
            <a:r>
              <a:rPr lang="en-US" sz="30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background</a:t>
            </a:r>
            <a:r>
              <a:rPr lang="en-US" sz="3000" dirty="0" smtClean="0"/>
              <a:t>: shorthand rule for setting background properties at the same time:</a:t>
            </a:r>
          </a:p>
          <a:p>
            <a:pPr>
              <a:lnSpc>
                <a:spcPts val="3200"/>
              </a:lnSpc>
              <a:defRPr/>
            </a:pPr>
            <a:endParaRPr lang="en-US" sz="3000" dirty="0" smtClean="0"/>
          </a:p>
          <a:p>
            <a:pPr>
              <a:lnSpc>
                <a:spcPts val="3200"/>
              </a:lnSpc>
              <a:buFontTx/>
              <a:buNone/>
              <a:defRPr/>
            </a:pPr>
            <a:r>
              <a:rPr lang="en-US" sz="3000" dirty="0" smtClean="0"/>
              <a:t>	</a:t>
            </a:r>
            <a:endParaRPr lang="en-US" sz="3000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  <a:p>
            <a:pPr>
              <a:lnSpc>
                <a:spcPts val="3200"/>
              </a:lnSpc>
              <a:spcBef>
                <a:spcPts val="0"/>
              </a:spcBef>
              <a:buFontTx/>
              <a:buNone/>
              <a:defRPr/>
            </a:pPr>
            <a:r>
              <a:rPr lang="en-US" sz="3000" dirty="0" smtClean="0"/>
              <a:t>	is equal to writing:</a:t>
            </a:r>
          </a:p>
          <a:p>
            <a:pPr lvl="1">
              <a:lnSpc>
                <a:spcPts val="3200"/>
              </a:lnSpc>
              <a:defRPr/>
            </a:pPr>
            <a:endParaRPr lang="en-US" sz="2800" dirty="0" smtClean="0"/>
          </a:p>
          <a:p>
            <a:pPr lvl="1">
              <a:lnSpc>
                <a:spcPts val="3200"/>
              </a:lnSpc>
              <a:defRPr/>
            </a:pPr>
            <a:endParaRPr lang="en-US" sz="2800" dirty="0" smtClean="0"/>
          </a:p>
          <a:p>
            <a:pPr lvl="1">
              <a:lnSpc>
                <a:spcPts val="3200"/>
              </a:lnSpc>
              <a:defRPr/>
            </a:pPr>
            <a:endParaRPr lang="en-US" sz="2800" dirty="0" smtClean="0"/>
          </a:p>
          <a:p>
            <a:pPr lvl="1">
              <a:lnSpc>
                <a:spcPts val="3200"/>
              </a:lnSpc>
              <a:spcBef>
                <a:spcPts val="3000"/>
              </a:spcBef>
              <a:defRPr/>
            </a:pPr>
            <a:r>
              <a:rPr lang="en-US" sz="2800" dirty="0" smtClean="0"/>
              <a:t>Some browsers will not apply BOTH color and image for background if using shorthand rule</a:t>
            </a:r>
            <a:endParaRPr lang="bg-BG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42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09600" y="1981200"/>
            <a:ext cx="7924800" cy="757130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background: #FFF0C0 url("back.gif") no-repeat fixed top;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09600" y="3579674"/>
            <a:ext cx="7924800" cy="1754326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background-color: #FFF0C0;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background-image: url("back.gif");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background-repeat: no-repeat;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background-attachment: fixed;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background-position: top;</a:t>
            </a:r>
          </a:p>
        </p:txBody>
      </p:sp>
    </p:spTree>
    <p:extLst>
      <p:ext uri="{BB962C8B-B14F-4D97-AF65-F5344CB8AC3E}">
        <p14:creationId xmlns:p14="http://schemas.microsoft.com/office/powerpoint/2010/main" val="20959884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Background Properties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0" y="457200"/>
            <a:ext cx="5943600" cy="6096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1600" dirty="0" smtClean="0">
                <a:solidFill>
                  <a:srgbClr val="FF00FF"/>
                </a:solidFill>
              </a:rPr>
              <a:t>body {</a:t>
            </a:r>
          </a:p>
          <a:p>
            <a:pPr>
              <a:buNone/>
            </a:pPr>
            <a:r>
              <a:rPr lang="en-US" sz="1600" dirty="0" smtClean="0"/>
              <a:t>	background-image: 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url(Greeting.jpg)</a:t>
            </a:r>
            <a:r>
              <a:rPr lang="en-US" sz="1600" dirty="0" smtClean="0">
                <a:solidFill>
                  <a:srgbClr val="0000FF"/>
                </a:solidFill>
              </a:rPr>
              <a:t>;</a:t>
            </a:r>
          </a:p>
          <a:p>
            <a:pPr>
              <a:buNone/>
            </a:pPr>
            <a:r>
              <a:rPr lang="en-US" sz="1600" dirty="0" smtClean="0"/>
              <a:t>	background-repeat: 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repeat-y</a:t>
            </a:r>
            <a:r>
              <a:rPr lang="en-US" sz="1600" dirty="0" smtClean="0"/>
              <a:t>;</a:t>
            </a:r>
          </a:p>
          <a:p>
            <a:pPr>
              <a:buNone/>
            </a:pPr>
            <a:r>
              <a:rPr lang="en-US" sz="1600" dirty="0" smtClean="0"/>
              <a:t>	background-attachment: 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fixed</a:t>
            </a:r>
            <a:r>
              <a:rPr lang="en-US" sz="1600" dirty="0" smtClean="0"/>
              <a:t>;</a:t>
            </a:r>
          </a:p>
          <a:p>
            <a:pPr>
              <a:buNone/>
            </a:pPr>
            <a:r>
              <a:rPr lang="en-US" sz="1600" dirty="0" smtClean="0">
                <a:solidFill>
                  <a:srgbClr val="FF00FF"/>
                </a:solidFill>
              </a:rPr>
              <a:t>}</a:t>
            </a:r>
          </a:p>
          <a:p>
            <a:pPr>
              <a:buNone/>
            </a:pPr>
            <a:r>
              <a:rPr lang="en-US" sz="1600" dirty="0" smtClean="0">
                <a:solidFill>
                  <a:srgbClr val="FF00FF"/>
                </a:solidFill>
              </a:rPr>
              <a:t>div {</a:t>
            </a:r>
          </a:p>
          <a:p>
            <a:pPr>
              <a:buNone/>
            </a:pPr>
            <a:r>
              <a:rPr lang="en-US" sz="1600" dirty="0" smtClean="0"/>
              <a:t>	background-color: 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#FFFF00</a:t>
            </a:r>
            <a:r>
              <a:rPr lang="en-US" sz="1600" dirty="0" smtClean="0"/>
              <a:t>;</a:t>
            </a:r>
          </a:p>
          <a:p>
            <a:pPr>
              <a:buNone/>
            </a:pPr>
            <a:r>
              <a:rPr lang="en-US" sz="1600" dirty="0" smtClean="0"/>
              <a:t>	text-align: 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right</a:t>
            </a:r>
            <a:r>
              <a:rPr lang="en-US" sz="1600" dirty="0" smtClean="0"/>
              <a:t>;</a:t>
            </a:r>
          </a:p>
          <a:p>
            <a:pPr>
              <a:buNone/>
            </a:pPr>
            <a:r>
              <a:rPr lang="en-US" sz="1600" dirty="0" smtClean="0">
                <a:solidFill>
                  <a:srgbClr val="FF00FF"/>
                </a:solidFill>
              </a:rPr>
              <a:t>}</a:t>
            </a:r>
          </a:p>
          <a:p>
            <a:pPr>
              <a:buNone/>
            </a:pPr>
            <a:r>
              <a:rPr lang="en-US" sz="1600" dirty="0" smtClean="0"/>
              <a:t>-  -  - -  -  - -  -  - -  -  - -  -  - -  -  - -  -  - -  -  - -  -  - -  -  - -  -  -</a:t>
            </a:r>
          </a:p>
          <a:p>
            <a:pPr>
              <a:buNone/>
            </a:pPr>
            <a:r>
              <a:rPr lang="en-US" sz="1600" dirty="0" smtClean="0"/>
              <a:t>&lt;html&gt;</a:t>
            </a:r>
          </a:p>
          <a:p>
            <a:pPr>
              <a:buNone/>
            </a:pPr>
            <a:r>
              <a:rPr lang="en-US" sz="1600" dirty="0" smtClean="0"/>
              <a:t>&lt;head&gt;</a:t>
            </a:r>
          </a:p>
          <a:p>
            <a:pPr>
              <a:buNone/>
            </a:pPr>
            <a:r>
              <a:rPr lang="en-US" sz="1600" dirty="0" smtClean="0"/>
              <a:t>	&lt;title&gt;Welcome&lt;/title&gt;</a:t>
            </a:r>
          </a:p>
          <a:p>
            <a:pPr>
              <a:buNone/>
            </a:pPr>
            <a:r>
              <a:rPr lang="en-US" sz="1600" dirty="0" smtClean="0"/>
              <a:t>	</a:t>
            </a:r>
            <a:r>
              <a:rPr lang="en-US" sz="1600" dirty="0" smtClean="0">
                <a:solidFill>
                  <a:srgbClr val="00B050"/>
                </a:solidFill>
              </a:rPr>
              <a:t>&lt;link href="Background.css" rel="stylesheet" type="text/css”/&gt;</a:t>
            </a:r>
          </a:p>
          <a:p>
            <a:pPr>
              <a:buNone/>
            </a:pPr>
            <a:r>
              <a:rPr lang="en-US" sz="1600" dirty="0" smtClean="0"/>
              <a:t>&lt;/head&gt;</a:t>
            </a:r>
          </a:p>
          <a:p>
            <a:pPr>
              <a:buNone/>
            </a:pP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&lt;body&gt;</a:t>
            </a:r>
          </a:p>
          <a:p>
            <a:pPr>
              <a:buNone/>
            </a:pPr>
            <a:r>
              <a:rPr lang="en-US" sz="1600" dirty="0" smtClean="0"/>
              <a:t>	&lt;h2&gt;Welcome to IUH.&lt;/h2&gt;</a:t>
            </a:r>
          </a:p>
          <a:p>
            <a:pPr>
              <a:buNone/>
            </a:pPr>
            <a:r>
              <a:rPr lang="en-US" sz="1600" dirty="0" smtClean="0"/>
              <a:t>	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&lt;div&gt;</a:t>
            </a:r>
            <a:r>
              <a:rPr lang="en-US" sz="1600" dirty="0" smtClean="0"/>
              <a:t>&lt;p&gt;Dream of Innovation &lt;/p&gt;</a:t>
            </a: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&lt;/div&gt;</a:t>
            </a:r>
          </a:p>
          <a:p>
            <a:pPr>
              <a:buNone/>
            </a:pPr>
            <a:r>
              <a:rPr lang="en-US" sz="1600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&lt;/body&gt;</a:t>
            </a:r>
          </a:p>
          <a:p>
            <a:pPr>
              <a:buNone/>
            </a:pPr>
            <a:r>
              <a:rPr lang="en-US" sz="1600" dirty="0" smtClean="0"/>
              <a:t>&lt;/html&gt;</a:t>
            </a:r>
            <a:endParaRPr lang="en-US" sz="1600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4000" y="1310406"/>
            <a:ext cx="3690434" cy="501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56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Background-image or </a:t>
            </a:r>
            <a:r>
              <a:rPr lang="en-US" dirty="0" smtClean="0">
                <a:latin typeface="Consolas" pitchFamily="49" charset="0"/>
              </a:rPr>
              <a:t>&lt;img&gt;</a:t>
            </a:r>
            <a:r>
              <a:rPr lang="en-US" dirty="0" smtClean="0"/>
              <a:t>?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Background images allow you to save many image tags from the HTML </a:t>
            </a:r>
          </a:p>
          <a:p>
            <a:pPr lvl="1">
              <a:defRPr/>
            </a:pPr>
            <a:r>
              <a:rPr lang="en-US" dirty="0" smtClean="0"/>
              <a:t>Leads to less code</a:t>
            </a:r>
          </a:p>
          <a:p>
            <a:pPr lvl="1">
              <a:defRPr/>
            </a:pPr>
            <a:r>
              <a:rPr lang="en-US" dirty="0" smtClean="0"/>
              <a:t>More content-oriented approach</a:t>
            </a:r>
          </a:p>
          <a:p>
            <a:pPr>
              <a:defRPr/>
            </a:pPr>
            <a:r>
              <a:rPr lang="en-US" dirty="0" smtClean="0"/>
              <a:t>All images that are not part of the page content (and are used only for "beautification") should be moved to the CSS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593593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Borders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border-width</a:t>
            </a:r>
            <a:r>
              <a:rPr lang="en-US" dirty="0" smtClean="0"/>
              <a:t>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thin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medium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thick</a:t>
            </a:r>
            <a:r>
              <a:rPr lang="en-US" dirty="0" smtClean="0"/>
              <a:t> or numerical value (e.g.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10px</a:t>
            </a:r>
            <a:r>
              <a:rPr lang="en-US" dirty="0" smtClean="0"/>
              <a:t>)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border-color</a:t>
            </a:r>
            <a:r>
              <a:rPr lang="en-US" dirty="0" smtClean="0"/>
              <a:t>: color alias or RGB value</a:t>
            </a:r>
          </a:p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border-style</a:t>
            </a:r>
            <a:r>
              <a:rPr lang="en-US" dirty="0" smtClean="0"/>
              <a:t>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none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hidden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dotted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dashed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solid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double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groove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ridge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inset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outset</a:t>
            </a:r>
          </a:p>
          <a:p>
            <a:pPr>
              <a:defRPr/>
            </a:pPr>
            <a:r>
              <a:rPr lang="en-US" dirty="0" smtClean="0"/>
              <a:t>Each property can be defined separately for left, top, bottom and right</a:t>
            </a:r>
          </a:p>
          <a:p>
            <a:pPr lvl="1"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border-top-style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border-left-color</a:t>
            </a:r>
            <a:r>
              <a:rPr lang="en-US" dirty="0" smtClean="0"/>
              <a:t>, …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09370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Border Shorthand Property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</a:t>
            </a:r>
            <a:r>
              <a:rPr lang="en-US" dirty="0" smtClean="0"/>
              <a:t>: shorthand rule for setting border properties at once:</a:t>
            </a:r>
          </a:p>
          <a:p>
            <a:pPr>
              <a:defRPr/>
            </a:pPr>
            <a:endParaRPr lang="en-US" dirty="0" smtClean="0"/>
          </a:p>
          <a:p>
            <a:pPr>
              <a:buFontTx/>
              <a:buNone/>
              <a:defRPr/>
            </a:pPr>
            <a:r>
              <a:rPr lang="en-US" dirty="0" smtClean="0"/>
              <a:t>	is equal to writing:</a:t>
            </a:r>
          </a:p>
          <a:p>
            <a:pPr>
              <a:buFontTx/>
              <a:buNone/>
              <a:defRPr/>
            </a:pPr>
            <a:endParaRPr lang="en-US" dirty="0" smtClean="0"/>
          </a:p>
          <a:p>
            <a:pPr>
              <a:buFontTx/>
              <a:buNone/>
              <a:defRPr/>
            </a:pPr>
            <a:r>
              <a:rPr lang="en-US" dirty="0" smtClean="0"/>
              <a:t>		</a:t>
            </a:r>
            <a:endParaRPr lang="en-US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  <a:p>
            <a:pPr>
              <a:defRPr/>
            </a:pPr>
            <a:r>
              <a:rPr lang="en-US" dirty="0" smtClean="0"/>
              <a:t>Specify different borders for the sides via shorthand rules: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border-left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border-right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border-bottom</a:t>
            </a:r>
          </a:p>
          <a:p>
            <a:pPr>
              <a:defRPr/>
            </a:pPr>
            <a:r>
              <a:rPr lang="en-US" dirty="0" smtClean="0"/>
              <a:t>When to avoid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border:0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46</a:t>
            </a:fld>
            <a:endParaRPr lang="en-US" dirty="0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09600" y="2242268"/>
            <a:ext cx="7924800" cy="424732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border: 1px solid red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09600" y="3537668"/>
            <a:ext cx="7924800" cy="1089529"/>
          </a:xfrm>
          <a:prstGeom prst="rect">
            <a:avLst/>
          </a:prstGeom>
          <a:solidFill>
            <a:schemeClr val="accent5">
              <a:lumMod val="40000"/>
              <a:lumOff val="60000"/>
              <a:alpha val="15000"/>
            </a:schemeClr>
          </a:solidFill>
          <a:ln w="12700"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border-width:1px;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border-color:red;</a:t>
            </a:r>
          </a:p>
          <a:p>
            <a:pPr eaLnBrk="0" hangingPunct="0">
              <a:lnSpc>
                <a:spcPct val="9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defRPr/>
            </a:pPr>
            <a:r>
              <a:rPr lang="en-US" sz="2400" b="1" noProof="1" smtClean="0">
                <a:solidFill>
                  <a:srgbClr val="8CF4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olas" pitchFamily="49" charset="0"/>
                <a:cs typeface="Consolas" pitchFamily="49" charset="0"/>
              </a:rPr>
              <a:t>border-style:solid;</a:t>
            </a:r>
          </a:p>
        </p:txBody>
      </p:sp>
    </p:spTree>
    <p:extLst>
      <p:ext uri="{BB962C8B-B14F-4D97-AF65-F5344CB8AC3E}">
        <p14:creationId xmlns:p14="http://schemas.microsoft.com/office/powerpoint/2010/main" val="31715696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Width and Height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width</a:t>
            </a:r>
            <a:r>
              <a:rPr lang="en-US" dirty="0" smtClean="0"/>
              <a:t> – defines numerical value for the width of element, e.g.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200px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height</a:t>
            </a:r>
            <a:r>
              <a:rPr lang="en-US" dirty="0" smtClean="0"/>
              <a:t> – defines numerical value for the height of element, e.g.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100px</a:t>
            </a:r>
            <a:endParaRPr lang="en-US" dirty="0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By default the height of an element is defined by its content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Inline elements do not apply height, unless you change their </a:t>
            </a:r>
            <a:r>
              <a:rPr lang="en-US" sz="32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display</a:t>
            </a:r>
            <a:r>
              <a:rPr lang="en-US" dirty="0" smtClean="0"/>
              <a:t> style.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47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50362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Border Color Properties</a:t>
            </a:r>
            <a:endParaRPr lang="en-US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76200" y="457200"/>
            <a:ext cx="5486400" cy="6324600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Autofit/>
          </a:bodyPr>
          <a:lstStyle/>
          <a:p>
            <a:pPr>
              <a:buNone/>
            </a:pPr>
            <a:r>
              <a:rPr lang="en-US" sz="1800" b="1" dirty="0" smtClean="0"/>
              <a:t>&lt;html&gt;</a:t>
            </a:r>
          </a:p>
          <a:p>
            <a:pPr>
              <a:buNone/>
            </a:pPr>
            <a:r>
              <a:rPr lang="en-US" sz="1800" b="1" dirty="0" smtClean="0"/>
              <a:t>&lt;head&gt;</a:t>
            </a:r>
          </a:p>
          <a:p>
            <a:pPr>
              <a:buNone/>
            </a:pPr>
            <a:r>
              <a:rPr lang="en-US" sz="1800" b="1" dirty="0" smtClean="0"/>
              <a:t>&lt;title&gt;Welcome&lt;/title&gt;</a:t>
            </a:r>
          </a:p>
          <a:p>
            <a:pPr>
              <a:buNone/>
            </a:pPr>
            <a:r>
              <a:rPr lang="en-US" sz="1800" b="1" dirty="0" smtClean="0">
                <a:solidFill>
                  <a:srgbClr val="00B050"/>
                </a:solidFill>
              </a:rPr>
              <a:t>&lt;link href="BorderColor.css" rel="stylesheet" type="text/css"&gt;</a:t>
            </a:r>
          </a:p>
          <a:p>
            <a:pPr>
              <a:buNone/>
            </a:pPr>
            <a:r>
              <a:rPr lang="en-US" sz="1800" b="1" dirty="0" smtClean="0"/>
              <a:t>&lt;/head&gt;</a:t>
            </a:r>
          </a:p>
          <a:p>
            <a:pPr>
              <a:buNone/>
            </a:pPr>
            <a:r>
              <a:rPr lang="en-US" sz="1800" b="1" dirty="0" smtClean="0"/>
              <a:t>&lt;body&gt;</a:t>
            </a:r>
          </a:p>
          <a:p>
            <a:pPr>
              <a:buNone/>
            </a:pPr>
            <a:r>
              <a:rPr lang="en-US" sz="1800" b="1" dirty="0" smtClean="0"/>
              <a:t>&lt;h2&gt;CSS style border properties&lt;/h2&gt;</a:t>
            </a:r>
          </a:p>
          <a:p>
            <a:pPr>
              <a:buNone/>
            </a:pPr>
            <a:r>
              <a:rPr lang="en-US" sz="1800" b="1" dirty="0" smtClean="0"/>
              <a:t>&lt;div </a:t>
            </a:r>
            <a:r>
              <a:rPr lang="en-US" sz="1800" b="1" dirty="0" smtClean="0">
                <a:solidFill>
                  <a:srgbClr val="FF00FF"/>
                </a:solidFill>
              </a:rPr>
              <a:t>class="tip"</a:t>
            </a:r>
            <a:r>
              <a:rPr lang="en-US" sz="1800" b="1" dirty="0" smtClean="0"/>
              <a:t>&gt;</a:t>
            </a:r>
          </a:p>
          <a:p>
            <a:pPr>
              <a:buNone/>
            </a:pPr>
            <a:r>
              <a:rPr lang="en-US" sz="1800" b="1" dirty="0" smtClean="0"/>
              <a:t>	&lt;ol&gt;</a:t>
            </a:r>
          </a:p>
          <a:p>
            <a:pPr>
              <a:buNone/>
            </a:pPr>
            <a:r>
              <a:rPr lang="en-US" sz="1800" b="1" dirty="0" smtClean="0"/>
              <a:t>	  &lt;li&gt;&lt;b&gt;Style &lt;/b&gt;sets the style appearance of the border.&lt;/li&gt;</a:t>
            </a:r>
          </a:p>
          <a:p>
            <a:pPr>
              <a:buNone/>
            </a:pPr>
            <a:r>
              <a:rPr lang="en-US" sz="1800" b="1" dirty="0" smtClean="0"/>
              <a:t>	  &lt;li&gt;&lt;b&gt;Width &lt;/b&gt;sets the thickness of the elements border&lt;/li&gt;</a:t>
            </a:r>
          </a:p>
          <a:p>
            <a:pPr>
              <a:buNone/>
            </a:pPr>
            <a:r>
              <a:rPr lang="en-US" sz="1800" b="1" dirty="0" smtClean="0"/>
              <a:t>	  &lt;li&gt;&lt;b&gt;Color &lt;/b&gt;sets the color of the border.&lt;/li&gt;</a:t>
            </a:r>
          </a:p>
          <a:p>
            <a:pPr>
              <a:buNone/>
            </a:pPr>
            <a:r>
              <a:rPr lang="en-US" sz="1800" b="1" dirty="0" smtClean="0"/>
              <a:t>	&lt;/ol&gt;</a:t>
            </a:r>
          </a:p>
          <a:p>
            <a:pPr>
              <a:buNone/>
            </a:pPr>
            <a:r>
              <a:rPr lang="en-US" sz="1800" b="1" dirty="0" smtClean="0"/>
              <a:t>&lt;/div&gt;</a:t>
            </a:r>
          </a:p>
          <a:p>
            <a:pPr>
              <a:buNone/>
            </a:pPr>
            <a:r>
              <a:rPr lang="en-US" sz="1800" b="1" dirty="0" smtClean="0"/>
              <a:t>&lt;/body&gt;</a:t>
            </a:r>
          </a:p>
          <a:p>
            <a:pPr>
              <a:buNone/>
            </a:pPr>
            <a:r>
              <a:rPr lang="en-US" sz="1800" b="1" dirty="0" smtClean="0"/>
              <a:t>&lt;/html&gt;</a:t>
            </a:r>
          </a:p>
          <a:p>
            <a:pPr>
              <a:buNone/>
            </a:pPr>
            <a:endParaRPr lang="en-US" sz="1400" dirty="0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6553200" y="4327268"/>
            <a:ext cx="2407444" cy="2483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Content Placeholder 7"/>
          <p:cNvSpPr txBox="1">
            <a:spLocks/>
          </p:cNvSpPr>
          <p:nvPr/>
        </p:nvSpPr>
        <p:spPr>
          <a:xfrm>
            <a:off x="5700712" y="1066799"/>
            <a:ext cx="3214688" cy="3565683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55000" lnSpcReduction="20000"/>
          </a:bodyPr>
          <a:lstStyle>
            <a:lvl1pPr marL="319088" indent="-319088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defRPr sz="32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30238" indent="-2730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accent2">
                  <a:lumMod val="60000"/>
                  <a:lumOff val="40000"/>
                </a:schemeClr>
              </a:buClr>
              <a:buFont typeface="Wingdings 2" pitchFamily="18" charset="2"/>
              <a:buChar char=""/>
              <a:defRPr sz="30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922338" indent="-27305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chemeClr val="tx1">
                  <a:lumMod val="50000"/>
                </a:schemeClr>
              </a:buClr>
              <a:buFont typeface="Wingdings 2" pitchFamily="18" charset="2"/>
              <a:buChar char=""/>
              <a:defRPr sz="28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18745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F8BD52"/>
              </a:buClr>
              <a:buFont typeface="Wingdings 2" pitchFamily="18" charset="2"/>
              <a:buChar char=""/>
              <a:defRPr sz="26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425575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46A6BD"/>
              </a:buClr>
              <a:buFont typeface="Wingdings 2" pitchFamily="18" charset="2"/>
              <a:buChar char=""/>
              <a:defRPr sz="2400" b="1" kern="1200">
                <a:solidFill>
                  <a:schemeClr val="tx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673352" indent="-228600" algn="l" rtl="0" eaLnBrk="1" latinLnBrk="0" hangingPunct="1">
              <a:spcBef>
                <a:spcPct val="20000"/>
              </a:spcBef>
              <a:buClr>
                <a:schemeClr val="accent6"/>
              </a:buClr>
              <a:buFont typeface="Wingdings 2"/>
              <a:buChar char="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11096" indent="-22860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21408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22576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 typeface="Wingdings 2"/>
              <a:buChar char="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itchFamily="18" charset="2"/>
              <a:buNone/>
            </a:pPr>
            <a:r>
              <a:rPr lang="en-US" dirty="0" smtClean="0">
                <a:solidFill>
                  <a:srgbClr val="FF00FF"/>
                </a:solidFill>
              </a:rPr>
              <a:t>.tip {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background-color: </a:t>
            </a:r>
            <a:r>
              <a:rPr lang="en-US" dirty="0" err="1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lightcyan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border-top-color: </a:t>
            </a:r>
            <a:r>
              <a:rPr lang="en-US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#0000FF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border-right-color: </a:t>
            </a:r>
            <a:r>
              <a:rPr lang="en-US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#FF0000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border-bottom-color: </a:t>
            </a:r>
            <a:r>
              <a:rPr lang="en-US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#FF00FF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border-left-color</a:t>
            </a:r>
            <a:r>
              <a:rPr lang="en-US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: #FFFF00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border-style: </a:t>
            </a:r>
            <a:r>
              <a:rPr lang="en-US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double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/>
              <a:t>	border-width</a:t>
            </a:r>
            <a:r>
              <a:rPr lang="en-US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: 20px</a:t>
            </a:r>
            <a:r>
              <a:rPr lang="en-US" dirty="0" smtClean="0"/>
              <a:t>;</a:t>
            </a:r>
          </a:p>
          <a:p>
            <a:pPr>
              <a:buFont typeface="Wingdings 2" pitchFamily="18" charset="2"/>
              <a:buNone/>
            </a:pPr>
            <a:r>
              <a:rPr lang="en-US" dirty="0" smtClean="0">
                <a:solidFill>
                  <a:srgbClr val="FF00FF"/>
                </a:solidFill>
              </a:rPr>
              <a:t>}</a:t>
            </a:r>
          </a:p>
        </p:txBody>
      </p:sp>
    </p:spTree>
    <p:extLst>
      <p:ext uri="{BB962C8B-B14F-4D97-AF65-F5344CB8AC3E}">
        <p14:creationId xmlns:p14="http://schemas.microsoft.com/office/powerpoint/2010/main" val="704959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Shorthand Border Properties</a:t>
            </a:r>
            <a:endParaRPr lang="en-US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152400" y="762000"/>
            <a:ext cx="5867400" cy="5867400"/>
          </a:xfrm>
          <a:ln>
            <a:solidFill>
              <a:schemeClr val="accent4">
                <a:lumMod val="75000"/>
              </a:schemeClr>
            </a:solidFill>
          </a:ln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en-US" b="1" dirty="0" smtClean="0">
                <a:solidFill>
                  <a:srgbClr val="FF00FF"/>
                </a:solidFill>
              </a:rPr>
              <a:t>.myshorthand {</a:t>
            </a:r>
          </a:p>
          <a:p>
            <a:pPr>
              <a:buNone/>
            </a:pPr>
            <a:r>
              <a:rPr lang="en-US" b="1" dirty="0" smtClean="0"/>
              <a:t>	border-top: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dashed double #00FF00</a:t>
            </a:r>
            <a:r>
              <a:rPr lang="en-US" b="1" dirty="0" smtClean="0"/>
              <a:t>;</a:t>
            </a:r>
          </a:p>
          <a:p>
            <a:pPr>
              <a:buNone/>
            </a:pPr>
            <a:r>
              <a:rPr lang="en-US" b="1" dirty="0" smtClean="0"/>
              <a:t>	border-bottom: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#FF0000 20 double</a:t>
            </a:r>
            <a:r>
              <a:rPr lang="en-US" b="1" dirty="0" smtClean="0"/>
              <a:t>;</a:t>
            </a:r>
          </a:p>
          <a:p>
            <a:pPr>
              <a:buNone/>
            </a:pPr>
            <a:r>
              <a:rPr lang="en-US" b="1" dirty="0" smtClean="0"/>
              <a:t>	border-right: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 dotted #0000FF thick</a:t>
            </a:r>
            <a:r>
              <a:rPr lang="en-US" b="1" dirty="0" smtClean="0"/>
              <a:t>;</a:t>
            </a:r>
          </a:p>
          <a:p>
            <a:pPr>
              <a:buNone/>
            </a:pPr>
            <a:r>
              <a:rPr lang="en-US" b="1" dirty="0" smtClean="0"/>
              <a:t>	border-left: </a:t>
            </a:r>
            <a:r>
              <a:rPr lang="en-US" b="1" dirty="0" smtClean="0">
                <a:solidFill>
                  <a:schemeClr val="accent5">
                    <a:lumMod val="40000"/>
                    <a:lumOff val="60000"/>
                  </a:schemeClr>
                </a:solidFill>
              </a:rPr>
              <a:t>inset medium rgb(255,0,255)</a:t>
            </a:r>
            <a:r>
              <a:rPr lang="en-US" b="1" dirty="0" smtClean="0"/>
              <a:t>;</a:t>
            </a:r>
          </a:p>
          <a:p>
            <a:pPr>
              <a:buNone/>
            </a:pPr>
            <a:r>
              <a:rPr lang="en-US" b="1" dirty="0" smtClean="0">
                <a:solidFill>
                  <a:srgbClr val="FF00FF"/>
                </a:solidFill>
              </a:rPr>
              <a:t>}</a:t>
            </a:r>
          </a:p>
          <a:p>
            <a:pPr>
              <a:buNone/>
            </a:pPr>
            <a:r>
              <a:rPr lang="en-US" b="1" dirty="0" smtClean="0"/>
              <a:t>-   - - - - - - - - - - - - - - - - - - - - - - - - - - - - - - - - - - - - - - </a:t>
            </a:r>
          </a:p>
          <a:p>
            <a:pPr>
              <a:buNone/>
            </a:pPr>
            <a:r>
              <a:rPr lang="en-US" b="1" dirty="0" smtClean="0"/>
              <a:t>&lt;html&gt;</a:t>
            </a:r>
          </a:p>
          <a:p>
            <a:pPr>
              <a:buNone/>
            </a:pPr>
            <a:r>
              <a:rPr lang="en-US" b="1" dirty="0" smtClean="0"/>
              <a:t>&lt;head&gt;</a:t>
            </a:r>
          </a:p>
          <a:p>
            <a:pPr>
              <a:buNone/>
            </a:pPr>
            <a:r>
              <a:rPr lang="en-US" b="1" dirty="0" smtClean="0"/>
              <a:t>&lt;title&gt;Welcome&lt;/title&gt;</a:t>
            </a:r>
          </a:p>
          <a:p>
            <a:pPr>
              <a:buNone/>
            </a:pPr>
            <a:r>
              <a:rPr lang="en-US" b="1" dirty="0" smtClean="0">
                <a:solidFill>
                  <a:srgbClr val="00B050"/>
                </a:solidFill>
              </a:rPr>
              <a:t>&lt;link href="ShorthandBorderColor.css" rel="stylesheet" type="text/css"&gt;</a:t>
            </a:r>
          </a:p>
          <a:p>
            <a:pPr>
              <a:buNone/>
            </a:pPr>
            <a:r>
              <a:rPr lang="en-US" b="1" dirty="0" smtClean="0"/>
              <a:t>&lt;/head&gt;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&lt;body&gt;</a:t>
            </a:r>
          </a:p>
          <a:p>
            <a:pPr>
              <a:buNone/>
            </a:pPr>
            <a:r>
              <a:rPr lang="en-US" b="1" dirty="0" smtClean="0"/>
              <a:t>&lt;h2&gt;Using Shorthand border properties&lt;/h2&gt;</a:t>
            </a:r>
          </a:p>
          <a:p>
            <a:pPr>
              <a:buNone/>
            </a:pPr>
            <a:r>
              <a:rPr lang="en-US" b="1" dirty="0" smtClean="0"/>
              <a:t>&lt;img </a:t>
            </a:r>
            <a:r>
              <a:rPr lang="en-US" b="1" dirty="0" smtClean="0">
                <a:solidFill>
                  <a:srgbClr val="FF00FF"/>
                </a:solidFill>
              </a:rPr>
              <a:t>class="myshorthand" </a:t>
            </a:r>
            <a:r>
              <a:rPr lang="en-US" b="1" dirty="0" smtClean="0"/>
              <a:t>src="Cup.jpg" width="200" height="200" /&gt;</a:t>
            </a:r>
          </a:p>
          <a:p>
            <a:pPr>
              <a:buNone/>
            </a:pPr>
            <a:r>
              <a:rPr lang="en-US" b="1" dirty="0" smtClean="0"/>
              <a:t>&lt;/body&gt;</a:t>
            </a:r>
          </a:p>
          <a:p>
            <a:pPr>
              <a:buNone/>
            </a:pPr>
            <a:r>
              <a:rPr lang="en-US" b="1" dirty="0" smtClean="0"/>
              <a:t>&lt;/body&gt;</a:t>
            </a:r>
          </a:p>
          <a:p>
            <a:pPr>
              <a:buNone/>
            </a:pPr>
            <a:r>
              <a:rPr lang="en-US" b="1" dirty="0" smtClean="0"/>
              <a:t>&lt;/html&gt;</a:t>
            </a:r>
            <a:endParaRPr lang="en-US" b="1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6248400" y="1905000"/>
            <a:ext cx="2733675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08470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Margin and Padding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margin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padding</a:t>
            </a:r>
            <a:r>
              <a:rPr lang="en-US" dirty="0" smtClean="0"/>
              <a:t> define the spacing around the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Numerical value, e.g.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10px</a:t>
            </a:r>
            <a:r>
              <a:rPr lang="en-US" dirty="0" smtClean="0"/>
              <a:t> 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-5px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Can be defined for each of the four sides separately -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margin-top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padding-left</a:t>
            </a:r>
            <a:r>
              <a:rPr lang="en-US" dirty="0" smtClean="0"/>
              <a:t>, …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margin</a:t>
            </a:r>
            <a:r>
              <a:rPr lang="en-US" dirty="0" smtClean="0"/>
              <a:t> is the spacing outside of the border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nsolas" pitchFamily="49" charset="0"/>
              </a:rPr>
              <a:t>padding</a:t>
            </a:r>
            <a:r>
              <a:rPr lang="en-US" dirty="0" smtClean="0"/>
              <a:t> is the spacing between the border and the content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What are collapsing margins?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6113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800" dirty="0" smtClean="0"/>
              <a:t>Margin and Padding: Short Rules</a:t>
            </a:r>
            <a:endParaRPr lang="bg-BG" sz="3800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margin: 5px</a:t>
            </a:r>
            <a:r>
              <a:rPr lang="en-US" dirty="0" smtClean="0"/>
              <a:t>;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Sets all four sides to have margin of 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5</a:t>
            </a:r>
            <a:r>
              <a:rPr lang="en-US" dirty="0" smtClean="0"/>
              <a:t> px;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margin: 10px 20px;</a:t>
            </a:r>
            <a:endParaRPr lang="en-US" dirty="0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top and bottom to 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10px</a:t>
            </a:r>
            <a:r>
              <a:rPr lang="en-US" dirty="0" smtClean="0"/>
              <a:t>, left and right to </a:t>
            </a:r>
            <a:r>
              <a:rPr lang="en-US" dirty="0" smtClean="0">
                <a:latin typeface="Consolas" pitchFamily="49" charset="0"/>
                <a:cs typeface="Consolas" pitchFamily="49" charset="0"/>
              </a:rPr>
              <a:t>20px</a:t>
            </a:r>
            <a:r>
              <a:rPr lang="en-US" dirty="0" smtClean="0"/>
              <a:t>;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margin: 5px 3px 8px;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top 5px, left/right 3px, bottom 8px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margin: 1px 3px 5px 7px;</a:t>
            </a:r>
            <a:endParaRPr lang="en-US" dirty="0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top, right, bottom, left (clockwise from top)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Same for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padding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50894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The Box Model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52</a:t>
            </a:fld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613" y="1297585"/>
            <a:ext cx="7469188" cy="50343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486381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IE Quirks Mode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4038600" cy="5715000"/>
          </a:xfrm>
        </p:spPr>
        <p:txBody>
          <a:bodyPr/>
          <a:lstStyle/>
          <a:p>
            <a:pPr>
              <a:lnSpc>
                <a:spcPct val="100000"/>
              </a:lnSpc>
              <a:spcAft>
                <a:spcPts val="0"/>
              </a:spcAft>
              <a:defRPr/>
            </a:pPr>
            <a:r>
              <a:rPr lang="en-US" sz="3000" dirty="0" smtClean="0"/>
              <a:t>When using quirks mode (pages with no DOCTYPE or with a HTML 4 Transitional DOCTYPE), Internet Explorer violates the box model standard</a:t>
            </a:r>
            <a:endParaRPr lang="bg-BG" sz="3000" dirty="0" smtClean="0">
              <a:latin typeface="Consolas" pitchFamily="49" charset="0"/>
              <a:cs typeface="Consolas" pitchFamily="49" charset="0"/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53</a:t>
            </a:fld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25538"/>
            <a:ext cx="3952875" cy="53641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3319049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Margin</a:t>
            </a:r>
            <a:endParaRPr lang="en-US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76" name="Picture 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3505199" y="2596928"/>
            <a:ext cx="5006287" cy="41086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366" y="228600"/>
            <a:ext cx="4910667" cy="22098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/>
              <a:t>Padding</a:t>
            </a:r>
            <a:endParaRPr lang="en-US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3078" name="Picture 6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5105400" y="2576512"/>
            <a:ext cx="396240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" y="152400"/>
            <a:ext cx="4956048" cy="3200400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</p:spPr>
      </p:pic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741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Positioning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position</a:t>
            </a:r>
            <a:r>
              <a:rPr lang="en-US" dirty="0" smtClean="0"/>
              <a:t>: defines the positioning of the element in the page content flow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 The value is one of: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static</a:t>
            </a:r>
            <a:r>
              <a:rPr lang="en-US" sz="2800" dirty="0" smtClean="0"/>
              <a:t> (default)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relative</a:t>
            </a:r>
            <a:r>
              <a:rPr lang="en-US" sz="2800" dirty="0" smtClean="0"/>
              <a:t> – relative position according to where the element would appear with static position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absolute</a:t>
            </a:r>
            <a:r>
              <a:rPr lang="en-US" sz="2800" dirty="0" smtClean="0"/>
              <a:t> – position according to the innermost positioned parent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fixed</a:t>
            </a:r>
            <a:r>
              <a:rPr lang="en-US" sz="2800" dirty="0" smtClean="0"/>
              <a:t> – same as  absolute, but ignores page scrolling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68553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Positioning (2)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Margin VS relative positioning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Fixed and absolutely positioned elements do not influence the page normal flow and usually stay on top of other elements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Their position and size is ignored when calculating the size of parent element or position of surrounding elements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Overlaid according to their z-index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Inline fixed or absolutely positioned elements can apply height like block-level elements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92288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Positioning (3)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left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bottom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right</a:t>
            </a:r>
            <a:r>
              <a:rPr lang="en-US" dirty="0" smtClean="0"/>
              <a:t>: specifies offset of absolute/fixed/relative positioned element as numerical values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z-index</a:t>
            </a:r>
            <a:r>
              <a:rPr lang="en-US" dirty="0" smtClean="0"/>
              <a:t> : specifies the stack level of positioned elements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Understanding stacking context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58</a:t>
            </a:fld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65800" y="4559300"/>
            <a:ext cx="2540000" cy="184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85800" y="4495800"/>
            <a:ext cx="46482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 smtClean="0"/>
              <a:t>Each positioned element creates a stacking context</a:t>
            </a:r>
            <a:r>
              <a:rPr lang="bg-BG" sz="1800" dirty="0" smtClean="0"/>
              <a:t>.</a:t>
            </a:r>
            <a:endParaRPr lang="en-US" sz="1800" dirty="0" smtClean="0"/>
          </a:p>
          <a:p>
            <a:r>
              <a:rPr lang="en-US" sz="1800" dirty="0" smtClean="0"/>
              <a:t>Elements in different stacking contexts are overlapped according to the stacking order of their containers</a:t>
            </a:r>
            <a:r>
              <a:rPr lang="bg-BG" sz="1800" dirty="0" smtClean="0"/>
              <a:t>. </a:t>
            </a:r>
            <a:r>
              <a:rPr lang="en-US" sz="1800" dirty="0" smtClean="0"/>
              <a:t>For example, there is no way for #A1 and #A2 (children of #A) to be placed over #B without increasing the z-index of #A.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2198870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Inline element positioning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vertical-align</a:t>
            </a:r>
            <a:r>
              <a:rPr lang="en-US" dirty="0" smtClean="0"/>
              <a:t>: sets the vertical-alignment of an inline element, according to the line height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Values: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baseline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sub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super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text-top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middle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bottom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text-bottom</a:t>
            </a:r>
            <a:r>
              <a:rPr lang="en-US" dirty="0" smtClean="0"/>
              <a:t> or numeric</a:t>
            </a:r>
          </a:p>
          <a:p>
            <a:pPr marL="282575" lvl="1" indent="-282575">
              <a:lnSpc>
                <a:spcPct val="100000"/>
              </a:lnSpc>
              <a:buClr>
                <a:schemeClr val="accent5">
                  <a:lumMod val="40000"/>
                  <a:lumOff val="60000"/>
                </a:schemeClr>
              </a:buClr>
              <a:buSzPct val="70000"/>
              <a:buFont typeface="Wingdings 2" pitchFamily="18" charset="2"/>
              <a:buChar char=""/>
              <a:tabLst>
                <a:tab pos="282575" algn="l"/>
              </a:tabLst>
              <a:defRPr/>
            </a:pPr>
            <a:r>
              <a:rPr lang="en-US" dirty="0" smtClean="0"/>
              <a:t>Also used for content of table cells (which apply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middle</a:t>
            </a:r>
            <a:r>
              <a:rPr lang="en-US" dirty="0" smtClean="0"/>
              <a:t> alignment by default)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59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6138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990600"/>
            <a:ext cx="892102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r>
              <a:rPr lang="en-US" dirty="0" smtClean="0"/>
              <a:t>Positioning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8117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381000" y="1219200"/>
            <a:ext cx="8077200" cy="172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The “clip” property specifies the shape of the element’s content that is displayed on the Web page.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It is widely used when the content is too large to fit in the specified space.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r>
              <a:rPr lang="en-US" dirty="0" smtClean="0"/>
              <a:t>Positioning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575" y="2943225"/>
            <a:ext cx="4140687" cy="244316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2981" y="3302796"/>
            <a:ext cx="3238500" cy="14097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12506" y="5291139"/>
            <a:ext cx="1647825" cy="14287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769643" y="2645957"/>
            <a:ext cx="13263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Before 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708921" y="4712496"/>
            <a:ext cx="1326357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After  </a:t>
            </a:r>
            <a:endParaRPr lang="en-US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41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457200" y="1092200"/>
            <a:ext cx="8077200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000" dirty="0">
                <a:solidFill>
                  <a:srgbClr val="FFFFFF"/>
                </a:solidFill>
              </a:rPr>
              <a:t>The “z-index” property specifies the stack order of an element.</a:t>
            </a:r>
          </a:p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000" dirty="0">
                <a:solidFill>
                  <a:srgbClr val="FFFFFF"/>
                </a:solidFill>
              </a:rPr>
              <a:t>An element with greater stack order is always in front of an element with a lower stack order.</a:t>
            </a:r>
          </a:p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000" b="1" dirty="0">
                <a:solidFill>
                  <a:srgbClr val="FFFFFF"/>
                </a:solidFill>
              </a:rPr>
              <a:t>Note:</a:t>
            </a:r>
            <a:r>
              <a:rPr lang="en-US" altLang="en-US" sz="2000" dirty="0">
                <a:solidFill>
                  <a:srgbClr val="FFFFFF"/>
                </a:solidFill>
              </a:rPr>
              <a:t> z-index only works on positioned elements (</a:t>
            </a:r>
            <a:r>
              <a:rPr lang="en-US" altLang="en-US" sz="2000" dirty="0" err="1">
                <a:solidFill>
                  <a:srgbClr val="FFFFFF"/>
                </a:solidFill>
              </a:rPr>
              <a:t>position:absolute</a:t>
            </a:r>
            <a:r>
              <a:rPr lang="en-US" altLang="en-US" sz="2000" dirty="0">
                <a:solidFill>
                  <a:srgbClr val="FFFFFF"/>
                </a:solidFill>
              </a:rPr>
              <a:t>/relative/ fixed).</a:t>
            </a:r>
          </a:p>
        </p:txBody>
      </p:sp>
      <p:pic>
        <p:nvPicPr>
          <p:cNvPr id="3379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275" y="1752600"/>
            <a:ext cx="6130584" cy="49530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r>
              <a:rPr lang="en-US" dirty="0" smtClean="0"/>
              <a:t>Positioning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559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Float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float</a:t>
            </a:r>
            <a:r>
              <a:rPr lang="en-US" dirty="0" smtClean="0"/>
              <a:t>: the element “floats” to one side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left</a:t>
            </a:r>
            <a:r>
              <a:rPr lang="en-US" dirty="0" smtClean="0"/>
              <a:t>: places the element on the left and following content on the right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right</a:t>
            </a:r>
            <a:r>
              <a:rPr lang="en-US" dirty="0" smtClean="0"/>
              <a:t>: places the element on the right and following content on the left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floated elements should come before the content that will wrap around them in the code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margins of floated elements do not collapse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floated inline elements can apply height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9530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Float (2)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floated elements are positioned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64</a:t>
            </a:fld>
            <a:endParaRPr lang="en-US" dirty="0"/>
          </a:p>
        </p:txBody>
      </p:sp>
      <p:graphicFrame>
        <p:nvGraphicFramePr>
          <p:cNvPr id="3074" name="Object 5"/>
          <p:cNvGraphicFramePr>
            <a:graphicFrameLocks noChangeAspect="1"/>
          </p:cNvGraphicFramePr>
          <p:nvPr/>
        </p:nvGraphicFramePr>
        <p:xfrm>
          <a:off x="2514600" y="2362200"/>
          <a:ext cx="4038600" cy="314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6" name="Image" r:id="rId3" imgW="3174603" imgH="2476190" progId="">
                  <p:embed/>
                </p:oleObj>
              </mc:Choice>
              <mc:Fallback>
                <p:oleObj name="Image" r:id="rId3" imgW="3174603" imgH="2476190" progId="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362200"/>
                        <a:ext cx="4038600" cy="3149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37136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Clear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clear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Sets the sides of the element where other floating elements are NOT allowed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Used to "drop" elements below floated ones or expand a container, which contains only floated children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Possible values: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left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right</a:t>
            </a:r>
            <a:r>
              <a:rPr lang="en-US" dirty="0" smtClean="0"/>
              <a:t>,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both</a:t>
            </a:r>
          </a:p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Clearing floats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additional element 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&lt;div&gt;</a:t>
            </a:r>
            <a:r>
              <a:rPr lang="en-US" dirty="0" smtClean="0"/>
              <a:t>) with a clear style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27816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Clear (2)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3000" dirty="0" smtClean="0">
                <a:solidFill>
                  <a:schemeClr val="tx1">
                    <a:lumMod val="40000"/>
                    <a:lumOff val="60000"/>
                  </a:schemeClr>
                </a:solidFill>
              </a:rPr>
              <a:t>Clearing floats (continued)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:after { content: ""; display: block; clear: both; height: 0; }</a:t>
            </a:r>
            <a:endParaRPr lang="en-US" dirty="0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Triggering 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hasLayout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smtClean="0"/>
              <a:t>in IE expands a container of floated elements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display: inline-block;</a:t>
            </a:r>
          </a:p>
          <a:p>
            <a:pPr lvl="2">
              <a:lnSpc>
                <a:spcPct val="100000"/>
              </a:lnSpc>
              <a:defRPr/>
            </a:pPr>
            <a:r>
              <a:rPr lang="en-US" dirty="0" smtClean="0"/>
              <a:t>zoom: 1;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745202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Opacity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opacity</a:t>
            </a:r>
            <a:r>
              <a:rPr lang="en-US" dirty="0" smtClean="0"/>
              <a:t>: specifies the opacity of the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Floating point number from 0 to 1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For old Mozilla browsers use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–</a:t>
            </a:r>
            <a:r>
              <a:rPr lang="en-US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moz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-opacity</a:t>
            </a:r>
            <a:endParaRPr lang="en-US" dirty="0" smtClean="0"/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For IE use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filter:alpha(opacity=value)</a:t>
            </a:r>
            <a:r>
              <a:rPr lang="en-US" dirty="0" smtClean="0"/>
              <a:t> where value is from 0 to 100; also, "binary and script behaviors" must be enabled and </a:t>
            </a:r>
            <a:r>
              <a:rPr lang="en-US" dirty="0" err="1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hasLayout</a:t>
            </a:r>
            <a:r>
              <a:rPr lang="en-US" dirty="0" smtClean="0"/>
              <a:t> must be triggered, e.g. with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zoom:1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608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Visibility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visibility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Determines whether the element is visible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hidden</a:t>
            </a:r>
            <a:r>
              <a:rPr lang="en-US" dirty="0" smtClean="0"/>
              <a:t>: element is not rendered, but still occupies place on the page (similar to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opacity:0</a:t>
            </a:r>
            <a:r>
              <a:rPr lang="en-US" dirty="0" smtClean="0"/>
              <a:t>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visible</a:t>
            </a:r>
            <a:r>
              <a:rPr lang="en-US" dirty="0" smtClean="0"/>
              <a:t>: element is rendered normally</a:t>
            </a:r>
            <a:endParaRPr lang="bg-BG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68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02811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95" y="1371600"/>
            <a:ext cx="8630292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r>
              <a:rPr lang="en-US" dirty="0"/>
              <a:t>Visibility</a:t>
            </a:r>
          </a:p>
        </p:txBody>
      </p:sp>
    </p:spTree>
    <p:extLst>
      <p:ext uri="{BB962C8B-B14F-4D97-AF65-F5344CB8AC3E}">
        <p14:creationId xmlns:p14="http://schemas.microsoft.com/office/powerpoint/2010/main" val="3326823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Display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display</a:t>
            </a:r>
            <a:r>
              <a:rPr lang="en-US" dirty="0" smtClean="0"/>
              <a:t>: controls the display of the element and the way it is rendered and if breaks should be placed before and after the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inline</a:t>
            </a:r>
            <a:r>
              <a:rPr lang="en-US" dirty="0" smtClean="0"/>
              <a:t>: no breaks are placed before and after </a:t>
            </a:r>
            <a:r>
              <a:rPr lang="en-US" dirty="0" smtClean="0">
                <a:latin typeface="Courier New" pitchFamily="49" charset="0"/>
              </a:rPr>
              <a:t>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&lt;span&gt;</a:t>
            </a:r>
            <a:r>
              <a:rPr lang="en-US" dirty="0" smtClean="0"/>
              <a:t> is an inline element)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block</a:t>
            </a:r>
            <a:r>
              <a:rPr lang="en-US" dirty="0" smtClean="0"/>
              <a:t>:  breaks are placed before AND after the element </a:t>
            </a:r>
            <a:r>
              <a:rPr lang="en-US" dirty="0" smtClean="0">
                <a:solidFill>
                  <a:srgbClr val="EBFFD2"/>
                </a:solidFill>
              </a:rPr>
              <a:t>(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&lt;div&gt;</a:t>
            </a:r>
            <a:r>
              <a:rPr lang="en-US" dirty="0" smtClean="0"/>
              <a:t> is a block element)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01122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(2)</a:t>
            </a:r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display</a:t>
            </a:r>
            <a:r>
              <a:rPr lang="en-US" dirty="0"/>
              <a:t>: controls the display of the element and the way it is rendered and if breaks should be placed before and after the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none</a:t>
            </a:r>
            <a:r>
              <a:rPr lang="en-US" dirty="0" smtClean="0"/>
              <a:t>: element is hidden and its dimensions are not used to calculate the surrounding elements rendering (differs from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visibility: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hidden</a:t>
            </a:r>
            <a:r>
              <a:rPr lang="en-US" dirty="0" smtClean="0"/>
              <a:t>!)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/>
              <a:t>There are some more possible values, but not all browsers support them</a:t>
            </a:r>
          </a:p>
          <a:p>
            <a:pPr marL="863600" lvl="2" indent="-214313">
              <a:lnSpc>
                <a:spcPct val="100000"/>
              </a:lnSpc>
              <a:defRPr/>
            </a:pPr>
            <a:r>
              <a:rPr lang="en-US" dirty="0" smtClean="0"/>
              <a:t>Specific displays like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table-cell</a:t>
            </a:r>
            <a:r>
              <a:rPr lang="en-US" dirty="0" smtClean="0"/>
              <a:t> and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table-row</a:t>
            </a:r>
            <a:endParaRPr lang="bg-BG" dirty="0" smtClean="0">
              <a:solidFill>
                <a:schemeClr val="accent5">
                  <a:lumMod val="20000"/>
                  <a:lumOff val="80000"/>
                </a:schemeClr>
              </a:solidFill>
              <a:latin typeface="Consolas" pitchFamily="49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94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Overflow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228600" y="914400"/>
            <a:ext cx="8686800" cy="56388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overflow</a:t>
            </a:r>
            <a:r>
              <a:rPr lang="en-US" sz="2800" dirty="0" smtClean="0"/>
              <a:t>: defines the behavior of element when content needs more space than you have specified by the size properties or for other reasons. Values: 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visible</a:t>
            </a:r>
            <a:r>
              <a:rPr lang="en-US" sz="2800" dirty="0" smtClean="0"/>
              <a:t> (default) – content spills out of the element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auto</a:t>
            </a:r>
            <a:r>
              <a:rPr lang="en-US" sz="2800" dirty="0" smtClean="0"/>
              <a:t> - show scrollbars if needed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scroll</a:t>
            </a:r>
            <a:r>
              <a:rPr lang="en-US" sz="2800" dirty="0" smtClean="0"/>
              <a:t> – always show scrollbars</a:t>
            </a:r>
          </a:p>
          <a:p>
            <a:pPr lvl="1">
              <a:lnSpc>
                <a:spcPct val="100000"/>
              </a:lnSpc>
              <a:defRPr/>
            </a:pPr>
            <a:r>
              <a:rPr lang="en-US" sz="2800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hidden</a:t>
            </a:r>
            <a:r>
              <a:rPr lang="en-US" sz="2800" dirty="0" smtClean="0"/>
              <a:t> – any content that cannot fit is clipped</a:t>
            </a:r>
            <a:endParaRPr lang="bg-BG" sz="28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72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793962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533400" y="1009650"/>
            <a:ext cx="8229600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Pseudo classes allow apply different styles to elements such as button, hyperlinks and so on.</a:t>
            </a:r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endParaRPr lang="en-US" altLang="en-US" dirty="0"/>
          </a:p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endParaRPr lang="en-US" altLang="en-US" dirty="0"/>
          </a:p>
        </p:txBody>
      </p:sp>
      <p:pic>
        <p:nvPicPr>
          <p:cNvPr id="3686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118519"/>
            <a:ext cx="5228892" cy="1691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Box 7"/>
          <p:cNvSpPr txBox="1">
            <a:spLocks noChangeArrowheads="1"/>
          </p:cNvSpPr>
          <p:nvPr/>
        </p:nvSpPr>
        <p:spPr bwMode="auto">
          <a:xfrm>
            <a:off x="5442568" y="2118519"/>
            <a:ext cx="3701431" cy="2262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</a:pPr>
            <a:r>
              <a:rPr lang="en-US" altLang="en-US" sz="1800" dirty="0"/>
              <a:t>Where: </a:t>
            </a:r>
          </a:p>
          <a:p>
            <a:pPr eaLnBrk="1" hangingPunct="1">
              <a:spcBef>
                <a:spcPts val="600"/>
              </a:spcBef>
              <a:buFontTx/>
              <a:buChar char="-"/>
            </a:pPr>
            <a:r>
              <a:rPr lang="en-US" altLang="en-US" sz="1800" dirty="0"/>
              <a:t> Selector:  is an element name</a:t>
            </a:r>
          </a:p>
          <a:p>
            <a:pPr eaLnBrk="1" hangingPunct="1">
              <a:spcBef>
                <a:spcPts val="600"/>
              </a:spcBef>
              <a:buFontTx/>
              <a:buChar char="-"/>
            </a:pPr>
            <a:r>
              <a:rPr lang="en-US" altLang="en-US" sz="1800" dirty="0"/>
              <a:t> Pseudo-class: is one of the states of element: active, hover, link, visited.</a:t>
            </a:r>
          </a:p>
          <a:p>
            <a:pPr eaLnBrk="1" hangingPunct="1">
              <a:spcBef>
                <a:spcPts val="600"/>
              </a:spcBef>
              <a:buFontTx/>
              <a:buChar char="-"/>
            </a:pPr>
            <a:r>
              <a:rPr lang="en-US" altLang="en-US" sz="1800" dirty="0"/>
              <a:t> Property: in any CSS property such as color, border, font, … </a:t>
            </a:r>
          </a:p>
        </p:txBody>
      </p:sp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" y="1752600"/>
            <a:ext cx="8125699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Pseudo Classes</a:t>
            </a:r>
          </a:p>
        </p:txBody>
      </p:sp>
    </p:spTree>
    <p:extLst>
      <p:ext uri="{BB962C8B-B14F-4D97-AF65-F5344CB8AC3E}">
        <p14:creationId xmlns:p14="http://schemas.microsoft.com/office/powerpoint/2010/main" val="48768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944" y="1828800"/>
            <a:ext cx="8742456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Pseudo Classes</a:t>
            </a:r>
          </a:p>
        </p:txBody>
      </p:sp>
    </p:spTree>
    <p:extLst>
      <p:ext uri="{BB962C8B-B14F-4D97-AF65-F5344CB8AC3E}">
        <p14:creationId xmlns:p14="http://schemas.microsoft.com/office/powerpoint/2010/main" val="4124744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4" y="990600"/>
            <a:ext cx="7613457" cy="4462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414" y="685800"/>
            <a:ext cx="7357371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685" y="4088606"/>
            <a:ext cx="8577100" cy="2688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Table Properties</a:t>
            </a:r>
          </a:p>
        </p:txBody>
      </p:sp>
    </p:spTree>
    <p:extLst>
      <p:ext uri="{BB962C8B-B14F-4D97-AF65-F5344CB8AC3E}">
        <p14:creationId xmlns:p14="http://schemas.microsoft.com/office/powerpoint/2010/main" val="154822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247650" y="990600"/>
            <a:ext cx="86677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List properties allow set the type of the list-item marker, apply image to the marker and position the marker </a:t>
            </a:r>
          </a:p>
        </p:txBody>
      </p:sp>
      <p:pic>
        <p:nvPicPr>
          <p:cNvPr id="4096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2057400"/>
            <a:ext cx="4724400" cy="46738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List Properties</a:t>
            </a:r>
          </a:p>
        </p:txBody>
      </p:sp>
    </p:spTree>
    <p:extLst>
      <p:ext uri="{BB962C8B-B14F-4D97-AF65-F5344CB8AC3E}">
        <p14:creationId xmlns:p14="http://schemas.microsoft.com/office/powerpoint/2010/main" val="298030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228600" y="1021555"/>
            <a:ext cx="8458200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200" dirty="0">
                <a:solidFill>
                  <a:srgbClr val="FFFFFF"/>
                </a:solidFill>
              </a:rPr>
              <a:t>Scroll bars allow the browser window to display continuous text.</a:t>
            </a:r>
          </a:p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200" dirty="0">
                <a:solidFill>
                  <a:srgbClr val="FFFFFF"/>
                </a:solidFill>
              </a:rPr>
              <a:t>CSS allows customize the appearance of the scrollbar by using different scrollbar properties. </a:t>
            </a:r>
          </a:p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200" dirty="0">
                <a:solidFill>
                  <a:srgbClr val="FFFFFF"/>
                </a:solidFill>
              </a:rPr>
              <a:t>The scrollbar properties are not part of the CSS 2.0 specification but these are supported by IE 5.5 or higher versions.</a:t>
            </a:r>
          </a:p>
        </p:txBody>
      </p:sp>
      <p:pic>
        <p:nvPicPr>
          <p:cNvPr id="4198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2962272"/>
            <a:ext cx="5140780" cy="3362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505199"/>
            <a:ext cx="8196662" cy="312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Scrollbar Properties</a:t>
            </a:r>
          </a:p>
        </p:txBody>
      </p:sp>
    </p:spTree>
    <p:extLst>
      <p:ext uri="{BB962C8B-B14F-4D97-AF65-F5344CB8AC3E}">
        <p14:creationId xmlns:p14="http://schemas.microsoft.com/office/powerpoint/2010/main" val="386215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233363" y="838200"/>
            <a:ext cx="8229600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The cursor property: specifies the type of cursor to be displayed when the mouse pointer is placed over the content</a:t>
            </a:r>
          </a:p>
          <a:p>
            <a:pPr eaLnBrk="1" hangingPunct="1"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Values of the cursor property:</a:t>
            </a:r>
          </a:p>
        </p:txBody>
      </p:sp>
      <p:pic>
        <p:nvPicPr>
          <p:cNvPr id="43012" name="Picture 2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7" y="1981200"/>
            <a:ext cx="4495801" cy="47244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" y="2556668"/>
            <a:ext cx="4552950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Screen Properties</a:t>
            </a:r>
          </a:p>
        </p:txBody>
      </p:sp>
    </p:spTree>
    <p:extLst>
      <p:ext uri="{BB962C8B-B14F-4D97-AF65-F5344CB8AC3E}">
        <p14:creationId xmlns:p14="http://schemas.microsoft.com/office/powerpoint/2010/main" val="3542725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685800" y="1174750"/>
            <a:ext cx="82296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3838" indent="-223838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spcAft>
                <a:spcPts val="600"/>
              </a:spcAft>
              <a:buClr>
                <a:schemeClr val="folHlink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srgbClr val="FFFFFF"/>
                </a:solidFill>
              </a:rPr>
              <a:t>The zoom property: is used to enlarge the contents displayed on the Web page</a:t>
            </a:r>
          </a:p>
        </p:txBody>
      </p:sp>
      <p:pic>
        <p:nvPicPr>
          <p:cNvPr id="4403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452" y="2743200"/>
            <a:ext cx="8672285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828800" y="76200"/>
            <a:ext cx="7086600" cy="914400"/>
          </a:xfrm>
          <a:prstGeom prst="rect">
            <a:avLst/>
          </a:prstGeom>
        </p:spPr>
        <p:txBody>
          <a:bodyPr/>
          <a:lstStyle>
            <a:lvl1pPr algn="r" rtl="0" eaLnBrk="1" fontAlgn="base" hangingPunct="1">
              <a:lnSpc>
                <a:spcPts val="4400"/>
              </a:lnSpc>
              <a:spcBef>
                <a:spcPct val="0"/>
              </a:spcBef>
              <a:spcAft>
                <a:spcPct val="0"/>
              </a:spcAft>
              <a:defRPr sz="4400" b="1" kern="1200" baseline="0">
                <a:ln w="500"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2pPr>
            <a:lvl3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3pPr>
            <a:lvl4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4pPr>
            <a:lvl5pPr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3000" b="1">
                <a:solidFill>
                  <a:schemeClr val="tx2"/>
                </a:solidFill>
                <a:latin typeface="Corbel" pitchFamily="34" charset="0"/>
              </a:defRPr>
            </a:lvl9pPr>
          </a:lstStyle>
          <a:p>
            <a:pPr>
              <a:defRPr/>
            </a:pPr>
            <a:r>
              <a:rPr lang="en-US" dirty="0">
                <a:cs typeface="Arial" charset="0"/>
              </a:rPr>
              <a:t>Screen Properties</a:t>
            </a:r>
          </a:p>
        </p:txBody>
      </p:sp>
    </p:spTree>
    <p:extLst>
      <p:ext uri="{BB962C8B-B14F-4D97-AF65-F5344CB8AC3E}">
        <p14:creationId xmlns:p14="http://schemas.microsoft.com/office/powerpoint/2010/main" val="2688322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Menu with CSS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80</a:t>
            </a:fld>
            <a:endParaRPr lang="en-US" dirty="0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219200"/>
            <a:ext cx="7315200" cy="3962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5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8600"/>
            <a:ext cx="7924800" cy="5943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48127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Other CSS Properties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white-space</a:t>
            </a:r>
            <a:r>
              <a:rPr lang="en-US" dirty="0" smtClean="0"/>
              <a:t> – controls the line breaking of text. Value is one of:</a:t>
            </a:r>
          </a:p>
          <a:p>
            <a:pPr lvl="1">
              <a:lnSpc>
                <a:spcPct val="100000"/>
              </a:lnSpc>
              <a:defRPr/>
            </a:pP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nowrap</a:t>
            </a:r>
            <a:r>
              <a:rPr lang="en-US" dirty="0" smtClean="0"/>
              <a:t> – keeps the text on one line</a:t>
            </a:r>
          </a:p>
          <a:p>
            <a:pPr lvl="1">
              <a:lnSpc>
                <a:spcPct val="100000"/>
              </a:lnSpc>
              <a:defRPr/>
            </a:pP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</a:rPr>
              <a:t>normal</a:t>
            </a:r>
            <a:r>
              <a:rPr lang="en-US" dirty="0" smtClean="0"/>
              <a:t> (default) – browser decides whether to brake the lines if needed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341633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Benefits of using CSS</a:t>
            </a:r>
            <a:endParaRPr lang="bg-BG" dirty="0" smtClean="0"/>
          </a:p>
        </p:txBody>
      </p:sp>
      <p:sp>
        <p:nvSpPr>
          <p:cNvPr id="1001475" name="Rectangle 3"/>
          <p:cNvSpPr>
            <a:spLocks noGrp="1" noChangeArrowheads="1"/>
          </p:cNvSpPr>
          <p:nvPr>
            <p:ph idx="1"/>
          </p:nvPr>
        </p:nvSpPr>
        <p:spPr>
          <a:xfrm>
            <a:off x="381000" y="1066800"/>
            <a:ext cx="8382000" cy="5638800"/>
          </a:xfrm>
        </p:spPr>
        <p:txBody>
          <a:bodyPr/>
          <a:lstStyle/>
          <a:p>
            <a:pPr>
              <a:lnSpc>
                <a:spcPct val="100000"/>
              </a:lnSpc>
              <a:defRPr/>
            </a:pPr>
            <a:r>
              <a:rPr lang="en-US" dirty="0" smtClean="0"/>
              <a:t>More powerful formatting than using presentation tags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Your pages load faster, because browsers cache the </a:t>
            </a:r>
            <a:r>
              <a:rPr lang="en-US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urier New" pitchFamily="49" charset="0"/>
              </a:rPr>
              <a:t>.</a:t>
            </a:r>
            <a:r>
              <a:rPr lang="en-US" noProof="1" smtClean="0">
                <a:solidFill>
                  <a:schemeClr val="accent5">
                    <a:lumMod val="20000"/>
                    <a:lumOff val="80000"/>
                  </a:schemeClr>
                </a:solidFill>
                <a:latin typeface="Consolas" pitchFamily="49" charset="0"/>
                <a:cs typeface="Courier New" pitchFamily="49" charset="0"/>
              </a:rPr>
              <a:t>css</a:t>
            </a:r>
            <a:r>
              <a:rPr lang="en-US" dirty="0" smtClean="0"/>
              <a:t> files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Increased accessibility, because rules can be defined according given media</a:t>
            </a:r>
          </a:p>
          <a:p>
            <a:pPr>
              <a:lnSpc>
                <a:spcPct val="100000"/>
              </a:lnSpc>
              <a:defRPr/>
            </a:pPr>
            <a:r>
              <a:rPr lang="en-US" dirty="0" smtClean="0"/>
              <a:t>Pages are easier to maintain and update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8452FF4-89E3-4D1B-9927-2DBDC00E58D7}" type="slidenum">
              <a:rPr lang="en-US" smtClean="0"/>
              <a:pPr>
                <a:defRPr/>
              </a:pPr>
              <a:t>82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46180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Content Placeholder 2"/>
          <p:cNvSpPr>
            <a:spLocks noGrp="1"/>
          </p:cNvSpPr>
          <p:nvPr>
            <p:ph sz="quarter" idx="1"/>
          </p:nvPr>
        </p:nvSpPr>
        <p:spPr>
          <a:xfrm>
            <a:off x="268144" y="1124744"/>
            <a:ext cx="8229600" cy="5732462"/>
          </a:xfrm>
        </p:spPr>
        <p:txBody>
          <a:bodyPr/>
          <a:lstStyle/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border-radius: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Example 1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example 2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example 3</a:t>
            </a: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box-shadow:  </a:t>
            </a:r>
          </a:p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border-image: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file"/>
              </a:rPr>
              <a:t>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file"/>
              </a:rPr>
              <a:t>example 1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file"/>
              </a:rPr>
              <a:t>example 2</a:t>
            </a:r>
            <a:endParaRPr lang="en-US" alt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000" dirty="0" smtClean="0"/>
          </a:p>
          <a:p>
            <a:pPr eaLnBrk="1" hangingPunct="1"/>
            <a:endParaRPr lang="en-US" altLang="en-US" sz="2800" dirty="0" smtClean="0"/>
          </a:p>
          <a:p>
            <a:pPr eaLnBrk="1" hangingPunct="1"/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Background:</a:t>
            </a:r>
          </a:p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background-size</a:t>
            </a:r>
          </a:p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background-origin</a:t>
            </a:r>
          </a:p>
          <a:p>
            <a:pPr eaLnBrk="1" hangingPunct="1"/>
            <a:endParaRPr lang="vi-VN" altLang="en-US" sz="2800" dirty="0" smtClean="0"/>
          </a:p>
        </p:txBody>
      </p:sp>
      <p:pic>
        <p:nvPicPr>
          <p:cNvPr id="6758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5776" y="3425726"/>
            <a:ext cx="30670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Rectangle 1"/>
          <p:cNvSpPr>
            <a:spLocks noChangeArrowheads="1"/>
          </p:cNvSpPr>
          <p:nvPr/>
        </p:nvSpPr>
        <p:spPr bwMode="auto">
          <a:xfrm>
            <a:off x="472353" y="3341241"/>
            <a:ext cx="3168650" cy="1511300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1800" dirty="0"/>
              <a:t>div</a:t>
            </a:r>
            <a:br>
              <a:rPr kumimoji="0" lang="en-US" altLang="en-US" sz="1800" dirty="0"/>
            </a:br>
            <a:r>
              <a:rPr kumimoji="0" lang="en-US" altLang="en-US" sz="1800" dirty="0"/>
              <a:t>{</a:t>
            </a:r>
            <a:br>
              <a:rPr kumimoji="0" lang="en-US" altLang="en-US" sz="1800" dirty="0"/>
            </a:br>
            <a:r>
              <a:rPr kumimoji="0" lang="en-US" altLang="en-US" sz="1800" dirty="0"/>
              <a:t>box-shadow: 10px </a:t>
            </a:r>
            <a:r>
              <a:rPr kumimoji="0" lang="en-US" altLang="en-US" sz="1800" dirty="0" err="1"/>
              <a:t>10px</a:t>
            </a:r>
            <a:r>
              <a:rPr kumimoji="0" lang="en-US" altLang="en-US" sz="1800" dirty="0"/>
              <a:t> 5px #888888;</a:t>
            </a:r>
            <a:br>
              <a:rPr kumimoji="0" lang="en-US" altLang="en-US" sz="1800" dirty="0"/>
            </a:br>
            <a:r>
              <a:rPr kumimoji="0" lang="en-US" altLang="en-US" sz="1800" dirty="0"/>
              <a:t>}</a:t>
            </a:r>
            <a:endParaRPr kumimoji="0" lang="en-US" altLang="en-US" sz="1800" dirty="0">
              <a:solidFill>
                <a:schemeClr val="bg2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0538" y="5540276"/>
            <a:ext cx="7610475" cy="9906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45731" y="4705124"/>
            <a:ext cx="2819400" cy="12573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828800" y="210344"/>
            <a:ext cx="7086600" cy="914400"/>
          </a:xfrm>
        </p:spPr>
        <p:txBody>
          <a:bodyPr/>
          <a:lstStyle/>
          <a:p>
            <a:r>
              <a:rPr lang="en-US" dirty="0" smtClean="0"/>
              <a:t>CSS3 - </a:t>
            </a:r>
            <a:r>
              <a:rPr lang="en-US" altLang="en-US" dirty="0">
                <a:cs typeface="Times New Roman" panose="02020603050405020304" pitchFamily="18" charset="0"/>
              </a:rPr>
              <a:t>Border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59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5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Content Placeholder 2"/>
          <p:cNvSpPr>
            <a:spLocks noGrp="1"/>
          </p:cNvSpPr>
          <p:nvPr>
            <p:ph sz="quarter" idx="1"/>
          </p:nvPr>
        </p:nvSpPr>
        <p:spPr>
          <a:xfrm>
            <a:off x="475416" y="990600"/>
            <a:ext cx="8229600" cy="5990431"/>
          </a:xfrm>
        </p:spPr>
        <p:txBody>
          <a:bodyPr/>
          <a:lstStyle/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Linear Gradients (goes down/up/left/right/diagonally)</a:t>
            </a:r>
          </a:p>
          <a:p>
            <a:pPr lvl="1" eaLnBrk="1" hangingPunct="1"/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Radial Gradients (defined by their center)</a:t>
            </a:r>
          </a:p>
          <a:p>
            <a:pPr eaLnBrk="1" hangingPunct="1"/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Radial Gradients</a:t>
            </a:r>
          </a:p>
          <a:p>
            <a:pPr eaLnBrk="1" hangingPunct="1"/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vi-VN" altLang="en-US" sz="2800" dirty="0" smtClean="0"/>
          </a:p>
        </p:txBody>
      </p:sp>
      <p:sp>
        <p:nvSpPr>
          <p:cNvPr id="68612" name="Rectangle 1"/>
          <p:cNvSpPr>
            <a:spLocks noChangeArrowheads="1"/>
          </p:cNvSpPr>
          <p:nvPr/>
        </p:nvSpPr>
        <p:spPr bwMode="auto">
          <a:xfrm>
            <a:off x="152400" y="3505200"/>
            <a:ext cx="6476999" cy="3200400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#grad1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{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height:150px;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width:200px;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background: -</a:t>
            </a:r>
            <a:r>
              <a:rPr kumimoji="0" lang="en-US" altLang="en-US" sz="2000" b="1" dirty="0" err="1"/>
              <a:t>webkit</a:t>
            </a:r>
            <a:r>
              <a:rPr kumimoji="0" lang="en-US" altLang="en-US" sz="2000" b="1" dirty="0"/>
              <a:t>-radial-gradient(red, green, blue);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background: -o-radial-gradient(red, green, blue);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background: -</a:t>
            </a:r>
            <a:r>
              <a:rPr kumimoji="0" lang="en-US" altLang="en-US" sz="2000" b="1" dirty="0" err="1"/>
              <a:t>moz</a:t>
            </a:r>
            <a:r>
              <a:rPr kumimoji="0" lang="en-US" altLang="en-US" sz="2000" b="1" dirty="0"/>
              <a:t>-radial-gradient(red, green, blue);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background: radial-gradient(red, green, blue);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}</a:t>
            </a:r>
            <a:endParaRPr kumimoji="0" lang="en-US" altLang="en-US" sz="2000" b="1" dirty="0">
              <a:solidFill>
                <a:schemeClr val="bg2"/>
              </a:solidFill>
            </a:endParaRPr>
          </a:p>
        </p:txBody>
      </p:sp>
      <p:pic>
        <p:nvPicPr>
          <p:cNvPr id="6861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866" y="4114800"/>
            <a:ext cx="196215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CSS3- </a:t>
            </a:r>
            <a:r>
              <a:rPr lang="en-US" altLang="en-US" dirty="0">
                <a:cs typeface="Times New Roman" panose="02020603050405020304" pitchFamily="18" charset="0"/>
              </a:rPr>
              <a:t>Gradient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545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438150" y="1143000"/>
            <a:ext cx="8229600" cy="5454352"/>
          </a:xfrm>
        </p:spPr>
        <p:txBody>
          <a:bodyPr/>
          <a:lstStyle/>
          <a:p>
            <a:pPr>
              <a:defRPr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text-shadow: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word-wrap: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example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Fonts effect:</a:t>
            </a:r>
          </a:p>
          <a:p>
            <a:pPr lvl="1" eaLnBrk="1" hangingPunct="1">
              <a:defRPr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font-face: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example</a:t>
            </a:r>
            <a:endParaRPr 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vi-VN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636" name="Rectangle 1"/>
          <p:cNvSpPr>
            <a:spLocks noChangeArrowheads="1"/>
          </p:cNvSpPr>
          <p:nvPr/>
        </p:nvSpPr>
        <p:spPr bwMode="auto">
          <a:xfrm>
            <a:off x="827584" y="3448422"/>
            <a:ext cx="4506416" cy="1580778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h1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{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text-shadow: 5px </a:t>
            </a:r>
            <a:r>
              <a:rPr kumimoji="0" lang="en-US" altLang="en-US" sz="2000" b="1" dirty="0" err="1"/>
              <a:t>5px</a:t>
            </a:r>
            <a:r>
              <a:rPr kumimoji="0" lang="en-US" altLang="en-US" sz="2000" b="1" dirty="0"/>
              <a:t> </a:t>
            </a:r>
            <a:r>
              <a:rPr kumimoji="0" lang="en-US" altLang="en-US" sz="2000" b="1" dirty="0" err="1"/>
              <a:t>5px</a:t>
            </a:r>
            <a:r>
              <a:rPr kumimoji="0" lang="en-US" altLang="en-US" sz="2000" b="1" dirty="0"/>
              <a:t> #FF0000;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}</a:t>
            </a:r>
            <a:endParaRPr kumimoji="0" lang="en-US" altLang="en-US" sz="2000" b="1" dirty="0">
              <a:solidFill>
                <a:schemeClr val="bg2"/>
              </a:solidFill>
            </a:endParaRPr>
          </a:p>
        </p:txBody>
      </p:sp>
      <p:pic>
        <p:nvPicPr>
          <p:cNvPr id="6963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275" y="3657972"/>
            <a:ext cx="30480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CSS3- </a:t>
            </a:r>
            <a:r>
              <a:rPr lang="en-US" altLang="en-US" dirty="0">
                <a:cs typeface="Times New Roman" panose="02020603050405020304" pitchFamily="18" charset="0"/>
              </a:rPr>
              <a:t>Text Effects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743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066800"/>
            <a:ext cx="8229600" cy="5791200"/>
          </a:xfrm>
        </p:spPr>
        <p:txBody>
          <a:bodyPr/>
          <a:lstStyle/>
          <a:p>
            <a:pPr>
              <a:defRPr/>
            </a:pPr>
            <a:r>
              <a:rPr lang="en-US" sz="2800" dirty="0" smtClean="0"/>
              <a:t>translate(): </a:t>
            </a:r>
            <a:r>
              <a:rPr lang="en-US" sz="2800" dirty="0" smtClean="0">
                <a:hlinkClick r:id="rId2" action="ppaction://hlinkfile"/>
              </a:rPr>
              <a:t>example</a:t>
            </a:r>
            <a:endParaRPr lang="en-US" sz="2800" dirty="0"/>
          </a:p>
          <a:p>
            <a:pPr>
              <a:defRPr/>
            </a:pPr>
            <a:r>
              <a:rPr lang="en-US" sz="2800" dirty="0"/>
              <a:t>rotate</a:t>
            </a:r>
            <a:r>
              <a:rPr lang="en-US" sz="2800" dirty="0" smtClean="0"/>
              <a:t>(): </a:t>
            </a:r>
            <a:r>
              <a:rPr lang="en-US" sz="2800" dirty="0" smtClean="0">
                <a:hlinkClick r:id="rId3" action="ppaction://hlinkfile"/>
              </a:rPr>
              <a:t>example</a:t>
            </a:r>
            <a:endParaRPr lang="en-US" sz="2800" dirty="0"/>
          </a:p>
          <a:p>
            <a:pPr>
              <a:defRPr/>
            </a:pPr>
            <a:r>
              <a:rPr lang="en-US" sz="2800" dirty="0"/>
              <a:t>scale</a:t>
            </a:r>
            <a:r>
              <a:rPr lang="en-US" sz="2800" dirty="0" smtClean="0"/>
              <a:t>(): </a:t>
            </a:r>
            <a:r>
              <a:rPr lang="en-US" sz="2800" dirty="0" smtClean="0">
                <a:hlinkClick r:id="rId4" action="ppaction://hlinkfile"/>
              </a:rPr>
              <a:t>example</a:t>
            </a:r>
            <a:endParaRPr lang="en-US" sz="2800" dirty="0"/>
          </a:p>
          <a:p>
            <a:pPr>
              <a:defRPr/>
            </a:pPr>
            <a:r>
              <a:rPr lang="en-US" sz="2800" dirty="0"/>
              <a:t>skew</a:t>
            </a:r>
            <a:r>
              <a:rPr lang="en-US" sz="2800" dirty="0" smtClean="0"/>
              <a:t>(): </a:t>
            </a:r>
            <a:r>
              <a:rPr lang="en-US" sz="2800" dirty="0" smtClean="0">
                <a:hlinkClick r:id="rId5" action="ppaction://hlinkfile"/>
              </a:rPr>
              <a:t>example1</a:t>
            </a:r>
            <a:r>
              <a:rPr lang="en-US" sz="2800" dirty="0" smtClean="0"/>
              <a:t>, </a:t>
            </a:r>
            <a:r>
              <a:rPr lang="en-US" sz="2800" dirty="0" smtClean="0">
                <a:hlinkClick r:id="rId6" action="ppaction://hlinkfile"/>
              </a:rPr>
              <a:t>example2</a:t>
            </a:r>
            <a:r>
              <a:rPr lang="en-US" sz="2800" dirty="0" smtClean="0"/>
              <a:t> </a:t>
            </a:r>
            <a:endParaRPr lang="en-US" sz="2800" dirty="0"/>
          </a:p>
          <a:p>
            <a:pPr>
              <a:defRPr/>
            </a:pPr>
            <a:r>
              <a:rPr lang="en-US" sz="2800" dirty="0"/>
              <a:t>matrix</a:t>
            </a:r>
            <a:r>
              <a:rPr lang="en-US" sz="2800" dirty="0" smtClean="0"/>
              <a:t>(): </a:t>
            </a:r>
            <a:r>
              <a:rPr lang="en-US" sz="2800" dirty="0" smtClean="0">
                <a:hlinkClick r:id="rId7" action="ppaction://hlinkfile"/>
              </a:rPr>
              <a:t>example</a:t>
            </a:r>
            <a:endParaRPr lang="en-US" sz="2000" dirty="0"/>
          </a:p>
          <a:p>
            <a:pPr marL="0" indent="0" eaLnBrk="1" hangingPunct="1">
              <a:buFontTx/>
              <a:buNone/>
              <a:defRPr/>
            </a:pPr>
            <a:endParaRPr lang="en-US" altLang="en-US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vi-VN" altLang="en-US" sz="2800" dirty="0" smtClean="0"/>
          </a:p>
        </p:txBody>
      </p:sp>
      <p:sp>
        <p:nvSpPr>
          <p:cNvPr id="70660" name="Rectangle 1"/>
          <p:cNvSpPr>
            <a:spLocks noChangeArrowheads="1"/>
          </p:cNvSpPr>
          <p:nvPr/>
        </p:nvSpPr>
        <p:spPr bwMode="auto">
          <a:xfrm>
            <a:off x="581788" y="4495800"/>
            <a:ext cx="4923662" cy="1851025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div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{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-</a:t>
            </a:r>
            <a:r>
              <a:rPr kumimoji="0" lang="en-US" altLang="en-US" sz="2000" b="1" dirty="0" err="1"/>
              <a:t>ms</a:t>
            </a:r>
            <a:r>
              <a:rPr kumimoji="0" lang="en-US" altLang="en-US" sz="2000" b="1" dirty="0"/>
              <a:t>-transform: rotate(30deg);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-</a:t>
            </a:r>
            <a:r>
              <a:rPr kumimoji="0" lang="en-US" altLang="en-US" sz="2000" b="1" dirty="0" err="1"/>
              <a:t>webkit</a:t>
            </a:r>
            <a:r>
              <a:rPr kumimoji="0" lang="en-US" altLang="en-US" sz="2000" b="1" dirty="0"/>
              <a:t>-transform: rotate(30deg); 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transform: rotate(30deg);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}</a:t>
            </a:r>
            <a:endParaRPr kumimoji="0" lang="en-US" altLang="en-US" sz="2000" b="1" dirty="0">
              <a:solidFill>
                <a:schemeClr val="bg2"/>
              </a:solidFill>
            </a:endParaRPr>
          </a:p>
        </p:txBody>
      </p:sp>
      <p:pic>
        <p:nvPicPr>
          <p:cNvPr id="7066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4495800"/>
            <a:ext cx="1847850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CSS3- </a:t>
            </a:r>
            <a:r>
              <a:rPr lang="en-US" altLang="en-US" dirty="0" smtClean="0">
                <a:cs typeface="Times New Roman" panose="02020603050405020304" pitchFamily="18" charset="0"/>
              </a:rPr>
              <a:t>2D Transformation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8847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990600"/>
            <a:ext cx="8229600" cy="5867400"/>
          </a:xfrm>
        </p:spPr>
        <p:txBody>
          <a:bodyPr/>
          <a:lstStyle/>
          <a:p>
            <a:pPr>
              <a:defRPr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rotateX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():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example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rotateY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():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example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rotateZ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():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example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</a:p>
          <a:p>
            <a:pPr marL="0" indent="0" eaLnBrk="1" hangingPunct="1">
              <a:buNone/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vi-VN" altLang="en-US" sz="2800" dirty="0" smtClean="0"/>
          </a:p>
        </p:txBody>
      </p:sp>
      <p:sp>
        <p:nvSpPr>
          <p:cNvPr id="71684" name="Rectangle 1"/>
          <p:cNvSpPr>
            <a:spLocks noChangeArrowheads="1"/>
          </p:cNvSpPr>
          <p:nvPr/>
        </p:nvSpPr>
        <p:spPr bwMode="auto">
          <a:xfrm>
            <a:off x="457200" y="3512393"/>
            <a:ext cx="5105400" cy="1669207"/>
          </a:xfrm>
          <a:prstGeom prst="rect">
            <a:avLst/>
          </a:prstGeom>
          <a:solidFill>
            <a:schemeClr val="accent1"/>
          </a:solidFill>
          <a:ln w="12700" algn="ctr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kumimoji="1" sz="2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kumimoji="0" lang="en-US" altLang="en-US" sz="2000" b="1" dirty="0"/>
              <a:t>div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{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-</a:t>
            </a:r>
            <a:r>
              <a:rPr kumimoji="0" lang="en-US" altLang="en-US" sz="2000" b="1" dirty="0" err="1"/>
              <a:t>webkit</a:t>
            </a:r>
            <a:r>
              <a:rPr kumimoji="0" lang="en-US" altLang="en-US" sz="2000" b="1" dirty="0"/>
              <a:t>-transform: </a:t>
            </a:r>
            <a:r>
              <a:rPr kumimoji="0" lang="en-US" altLang="en-US" sz="2000" b="1" dirty="0" err="1"/>
              <a:t>rotateX</a:t>
            </a:r>
            <a:r>
              <a:rPr kumimoji="0" lang="en-US" altLang="en-US" sz="2000" b="1" dirty="0"/>
              <a:t>(120deg); 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transform: </a:t>
            </a:r>
            <a:r>
              <a:rPr kumimoji="0" lang="en-US" altLang="en-US" sz="2000" b="1" dirty="0" err="1"/>
              <a:t>rotateX</a:t>
            </a:r>
            <a:r>
              <a:rPr kumimoji="0" lang="en-US" altLang="en-US" sz="2000" b="1" dirty="0"/>
              <a:t>(120deg);</a:t>
            </a:r>
            <a:br>
              <a:rPr kumimoji="0" lang="en-US" altLang="en-US" sz="2000" b="1" dirty="0"/>
            </a:br>
            <a:r>
              <a:rPr kumimoji="0" lang="en-US" altLang="en-US" sz="2000" b="1" dirty="0"/>
              <a:t>}</a:t>
            </a:r>
            <a:endParaRPr kumimoji="0" lang="en-US" altLang="en-US" sz="2000" b="1" dirty="0">
              <a:solidFill>
                <a:schemeClr val="bg2"/>
              </a:solidFill>
            </a:endParaRPr>
          </a:p>
        </p:txBody>
      </p:sp>
      <p:pic>
        <p:nvPicPr>
          <p:cNvPr id="7168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3643313"/>
            <a:ext cx="2074863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CSS3- </a:t>
            </a:r>
            <a:r>
              <a:rPr lang="en-US" altLang="en-US" dirty="0" smtClean="0">
                <a:cs typeface="Times New Roman" panose="02020603050405020304" pitchFamily="18" charset="0"/>
              </a:rPr>
              <a:t>3D Transformation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48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sz="quarter" idx="1"/>
          </p:nvPr>
        </p:nvSpPr>
        <p:spPr>
          <a:xfrm>
            <a:off x="76200" y="533400"/>
            <a:ext cx="4495800" cy="6324600"/>
          </a:xfrm>
        </p:spPr>
        <p:txBody>
          <a:bodyPr/>
          <a:lstStyle/>
          <a:p>
            <a:pPr eaLnBrk="1" hangingPunct="1">
              <a:defRPr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Transition:</a:t>
            </a:r>
          </a:p>
          <a:p>
            <a:pPr lvl="1" eaLnBrk="1" hangingPunct="1"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transition: </a:t>
            </a:r>
          </a:p>
          <a:p>
            <a:pPr lvl="1" eaLnBrk="1" hangingPunct="1"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transition-delay</a:t>
            </a:r>
          </a:p>
          <a:p>
            <a:pPr lvl="1" eaLnBrk="1" hangingPunct="1"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transition-duration</a:t>
            </a:r>
          </a:p>
          <a:p>
            <a:pPr lvl="1" eaLnBrk="1" hangingPunct="1"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transition-property</a:t>
            </a:r>
          </a:p>
          <a:p>
            <a:pPr lvl="1" eaLnBrk="1" hangingPunct="1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transition-timing-function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FontTx/>
              <a:buNone/>
              <a:defRPr/>
            </a:pPr>
            <a:r>
              <a:rPr lang="en-US" alt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example</a:t>
            </a: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Animation:</a:t>
            </a:r>
          </a:p>
          <a:p>
            <a:pPr lvl="1" eaLnBrk="1" hangingPunct="1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keyframes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 action="ppaction://hlinkfile"/>
              </a:rPr>
              <a:t>example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defRPr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Animation: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 action="ppaction://hlinkfile"/>
              </a:rPr>
              <a:t>example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en-US" alt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defRPr/>
            </a:pPr>
            <a:endParaRPr lang="vi-VN" altLang="en-US" sz="28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4572000" y="990600"/>
            <a:ext cx="4114800" cy="586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5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kumimoji="1" sz="15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>
              <a:defRPr/>
            </a:pPr>
            <a:r>
              <a:rPr lang="en-US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Multiple Columns</a:t>
            </a:r>
            <a:r>
              <a:rPr lang="en-US" altLang="en-US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>
              <a:defRPr/>
            </a:pP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column-count</a:t>
            </a:r>
          </a:p>
          <a:p>
            <a:pPr lvl="1">
              <a:defRPr/>
            </a:pP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column-gap</a:t>
            </a:r>
          </a:p>
          <a:p>
            <a:pPr lvl="1">
              <a:defRPr/>
            </a:pP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column-rule</a:t>
            </a:r>
          </a:p>
          <a:p>
            <a:pPr marL="0" indent="0">
              <a:buFontTx/>
              <a:buNone/>
              <a:defRPr/>
            </a:pPr>
            <a:r>
              <a:rPr lang="en-US" altLang="en-US" sz="28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altLang="en-US" sz="28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 action="ppaction://hlinkfile"/>
              </a:rPr>
              <a:t>example</a:t>
            </a:r>
            <a:endParaRPr lang="en-US" altLang="en-US" sz="2800" b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en-US" altLang="en-US" sz="32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User Interface:</a:t>
            </a:r>
          </a:p>
          <a:p>
            <a:pPr lvl="1">
              <a:defRPr/>
            </a:pP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Resize: </a:t>
            </a: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6" action="ppaction://hlinkfile"/>
              </a:rPr>
              <a:t>example</a:t>
            </a:r>
            <a:endParaRPr lang="en-US" sz="2400" b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box-sizing: </a:t>
            </a: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7" action="ppaction://hlinkfile"/>
              </a:rPr>
              <a:t>example</a:t>
            </a:r>
            <a:endParaRPr lang="en-US" sz="2400" b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defRPr/>
            </a:pP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outline-offset: </a:t>
            </a:r>
            <a:r>
              <a:rPr lang="en-US" sz="2400" b="1" kern="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8" action="ppaction://hlinkfile"/>
              </a:rPr>
              <a:t>example</a:t>
            </a:r>
            <a:endParaRPr lang="en-US" altLang="en-US" sz="2400" b="1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altLang="en-US" sz="2800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altLang="en-US" sz="2800" kern="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vi-VN" altLang="en-US" sz="2800" kern="0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CSS3- Transition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877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1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828800" y="152400"/>
            <a:ext cx="7086600" cy="914400"/>
          </a:xfrm>
        </p:spPr>
        <p:txBody>
          <a:bodyPr/>
          <a:lstStyle/>
          <a:p>
            <a:r>
              <a:rPr lang="en-US" dirty="0" smtClean="0"/>
              <a:t>CSS Basics</a:t>
            </a:r>
            <a:endParaRPr lang="bg-BG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748416" y="2971799"/>
            <a:ext cx="5642984" cy="1219201"/>
          </a:xfrm>
        </p:spPr>
        <p:txBody>
          <a:bodyPr wrap="none" lIns="0" tIns="0" rIns="0" bIns="0" anchor="ctr" anchorCtr="0">
            <a:no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7200" dirty="0" smtClean="0"/>
              <a:t>Questions?</a:t>
            </a:r>
            <a:endParaRPr lang="en-US" sz="7200" dirty="0"/>
          </a:p>
        </p:txBody>
      </p:sp>
      <p:sp>
        <p:nvSpPr>
          <p:cNvPr id="6" name="TextBox 5"/>
          <p:cNvSpPr txBox="1"/>
          <p:nvPr/>
        </p:nvSpPr>
        <p:spPr>
          <a:xfrm rot="12041701" flipH="1">
            <a:off x="7298514" y="4376807"/>
            <a:ext cx="949687" cy="18039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r>
              <a:rPr lang="en-US" sz="11500" b="1" dirty="0" smtClean="0">
                <a:solidFill>
                  <a:schemeClr val="tx1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chemeClr val="tx1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 rot="2456848" flipH="1">
            <a:off x="968763" y="4574331"/>
            <a:ext cx="859648" cy="24046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4000" b="1" dirty="0" smtClean="0">
                <a:solidFill>
                  <a:srgbClr val="FFBF8B"/>
                </a:solidFill>
                <a:effectLst>
                  <a:reflection blurRad="6350" stA="55000" endA="300" endPos="45500" dir="5400000" sy="-100000" algn="bl" rotWithShape="0"/>
                </a:effectLst>
                <a:latin typeface="Cambria" pitchFamily="18" charset="0"/>
              </a:rPr>
              <a:t>?</a:t>
            </a:r>
            <a:endParaRPr lang="en-US" sz="14000" b="1" dirty="0">
              <a:solidFill>
                <a:srgbClr val="FFBF8B"/>
              </a:solidFill>
              <a:effectLst>
                <a:reflection blurRad="6350" stA="55000" endA="300" endPos="45500" dir="5400000" sy="-100000" algn="bl" rotWithShape="0"/>
              </a:effectLst>
              <a:latin typeface="Cambria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9535351" flipH="1">
            <a:off x="793612" y="1974335"/>
            <a:ext cx="949687" cy="14014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8800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8800" dirty="0">
              <a:solidFill>
                <a:schemeClr val="accent5">
                  <a:lumMod val="60000"/>
                  <a:lumOff val="4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TextBox 8"/>
          <p:cNvSpPr txBox="1"/>
          <p:nvPr/>
        </p:nvSpPr>
        <p:spPr>
          <a:xfrm rot="16938170" flipH="1">
            <a:off x="4905823" y="1007426"/>
            <a:ext cx="859648" cy="19928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11500" b="1" dirty="0" smtClean="0">
                <a:solidFill>
                  <a:srgbClr val="FF831D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1500" b="1" dirty="0">
              <a:solidFill>
                <a:srgbClr val="FF831D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 rot="19836951" flipH="1">
            <a:off x="7434275" y="1104110"/>
            <a:ext cx="949687" cy="249299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US" sz="15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15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innerShdw blurRad="63500" dist="50800" dir="8100000">
                  <a:prstClr val="black">
                    <a:alpha val="50000"/>
                  </a:prstClr>
                </a:inn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1" name="TextBox 10"/>
          <p:cNvSpPr txBox="1"/>
          <p:nvPr/>
        </p:nvSpPr>
        <p:spPr>
          <a:xfrm rot="2233443" flipH="1">
            <a:off x="2277485" y="1202946"/>
            <a:ext cx="584096" cy="9243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HeroicExtremeLeftFacing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5600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5600" dirty="0">
              <a:solidFill>
                <a:schemeClr val="tx2">
                  <a:lumMod val="75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 rot="8530737" flipH="1">
            <a:off x="4871755" y="4604327"/>
            <a:ext cx="643173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9600" dirty="0" smtClean="0">
                <a:solidFill>
                  <a:srgbClr val="FF4A37"/>
                </a:solidFill>
                <a:effectLst>
                  <a:reflection blurRad="6350" stA="60000" endA="900" endPos="60000" dist="29997" dir="5400000" sy="-100000" algn="bl" rotWithShape="0"/>
                </a:effectLst>
              </a:rPr>
              <a:t>?</a:t>
            </a:r>
            <a:endParaRPr lang="en-US" sz="9600" dirty="0">
              <a:solidFill>
                <a:srgbClr val="FF4A37"/>
              </a:solidFill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 rot="12627025" flipH="1">
            <a:off x="2726518" y="4222010"/>
            <a:ext cx="584096" cy="62616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5" name="TextBox 14"/>
          <p:cNvSpPr txBox="1"/>
          <p:nvPr/>
        </p:nvSpPr>
        <p:spPr>
          <a:xfrm rot="1186146" flipH="1">
            <a:off x="6185957" y="4166602"/>
            <a:ext cx="499379" cy="110799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69850" h="69850" prst="divot"/>
            </a:sp3d>
          </a:bodyPr>
          <a:lstStyle/>
          <a:p>
            <a:r>
              <a:rPr lang="en-US" sz="6600" dirty="0" smtClean="0">
                <a:solidFill>
                  <a:srgbClr val="9966FF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6600" dirty="0">
              <a:solidFill>
                <a:srgbClr val="9966FF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4" name="TextBox 13"/>
          <p:cNvSpPr txBox="1"/>
          <p:nvPr/>
        </p:nvSpPr>
        <p:spPr>
          <a:xfrm rot="19460650" flipH="1">
            <a:off x="3142397" y="2204058"/>
            <a:ext cx="489197" cy="769441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  <a:scene3d>
              <a:camera prst="perspectiveRelaxedModerately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4400" dirty="0" smtClean="0">
                <a:solidFill>
                  <a:srgbClr val="FF6699"/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4400" dirty="0">
              <a:solidFill>
                <a:srgbClr val="FF6699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17" name="TextBox 16"/>
          <p:cNvSpPr txBox="1"/>
          <p:nvPr/>
        </p:nvSpPr>
        <p:spPr>
          <a:xfrm rot="18277140" flipH="1">
            <a:off x="438513" y="3116670"/>
            <a:ext cx="891282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sz="3600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?</a:t>
            </a:r>
            <a:endParaRPr lang="en-US" sz="3600" dirty="0">
              <a:solidFill>
                <a:schemeClr val="tx2">
                  <a:lumMod val="40000"/>
                  <a:lumOff val="60000"/>
                </a:schemeClr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96243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lerik-PowerPoint-Theme">
  <a:themeElements>
    <a:clrScheme name="Telerik Colors Theme">
      <a:dk1>
        <a:sysClr val="windowText" lastClr="000000"/>
      </a:dk1>
      <a:lt1>
        <a:srgbClr val="CCFF66"/>
      </a:lt1>
      <a:dk2>
        <a:srgbClr val="30356E"/>
      </a:dk2>
      <a:lt2>
        <a:srgbClr val="CCFF33"/>
      </a:lt2>
      <a:accent1>
        <a:srgbClr val="CC4757"/>
      </a:accent1>
      <a:accent2>
        <a:srgbClr val="FF6F61"/>
      </a:accent2>
      <a:accent3>
        <a:srgbClr val="FF953E"/>
      </a:accent3>
      <a:accent4>
        <a:srgbClr val="F8BD52"/>
      </a:accent4>
      <a:accent5>
        <a:srgbClr val="46A6BD"/>
      </a:accent5>
      <a:accent6>
        <a:srgbClr val="5488BC"/>
      </a:accent6>
      <a:hlink>
        <a:srgbClr val="76B200"/>
      </a:hlink>
      <a:folHlink>
        <a:srgbClr val="FFCF3E"/>
      </a:folHlink>
    </a:clrScheme>
    <a:fontScheme name="Deluxe">
      <a:maj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新魏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Deluxe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280000"/>
              </a:schemeClr>
            </a:gs>
            <a:gs pos="14000">
              <a:schemeClr val="phClr">
                <a:tint val="37000"/>
                <a:satMod val="250000"/>
              </a:schemeClr>
            </a:gs>
            <a:gs pos="45000">
              <a:schemeClr val="phClr">
                <a:tint val="53000"/>
                <a:satMod val="220000"/>
              </a:schemeClr>
            </a:gs>
            <a:gs pos="65000">
              <a:schemeClr val="phClr">
                <a:tint val="53000"/>
                <a:satMod val="220000"/>
              </a:schemeClr>
            </a:gs>
            <a:gs pos="86000">
              <a:schemeClr val="phClr">
                <a:tint val="42000"/>
                <a:satMod val="240000"/>
              </a:schemeClr>
            </a:gs>
            <a:gs pos="100000">
              <a:schemeClr val="phClr">
                <a:tint val="20000"/>
                <a:satMod val="23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0000">
              <a:schemeClr val="phClr">
                <a:satMod val="150000"/>
              </a:schemeClr>
            </a:gs>
            <a:gs pos="100000">
              <a:schemeClr val="phClr">
                <a:tint val="75000"/>
                <a:satMod val="20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atMod val="14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  <a:effectStyle>
          <a:effectLst>
            <a:reflection blurRad="12700" stA="26000" endPos="28000" dist="38100" dir="5400000" sy="-100000"/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90500" h="1016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3000"/>
                <a:satMod val="1550000"/>
              </a:schemeClr>
            </a:gs>
            <a:gs pos="1000">
              <a:schemeClr val="phClr">
                <a:tint val="48000"/>
                <a:satMod val="155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r="210000" b="300000"/>
          </a:path>
        </a:gradFill>
        <a:gradFill rotWithShape="1">
          <a:gsLst>
            <a:gs pos="5000">
              <a:schemeClr val="phClr">
                <a:tint val="38000"/>
                <a:satMod val="1800000"/>
              </a:schemeClr>
            </a:gs>
            <a:gs pos="5000">
              <a:schemeClr val="phClr">
                <a:tint val="40000"/>
                <a:satMod val="1800000"/>
              </a:schemeClr>
            </a:gs>
            <a:gs pos="90000">
              <a:schemeClr val="phClr">
                <a:shade val="18000"/>
                <a:satMod val="275000"/>
              </a:schemeClr>
            </a:gs>
          </a:gsLst>
          <a:path path="circle">
            <a:fillToRect l="20000" t="30000" r="135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Telerik-PowerPoint-Theme</Template>
  <TotalTime>15360</TotalTime>
  <Words>4287</Words>
  <Application>Microsoft Office PowerPoint</Application>
  <PresentationFormat>On-screen Show (4:3)</PresentationFormat>
  <Paragraphs>834</Paragraphs>
  <Slides>89</Slides>
  <Notes>20</Notes>
  <HiddenSlides>1</HiddenSlides>
  <MMClips>0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89</vt:i4>
      </vt:variant>
    </vt:vector>
  </HeadingPairs>
  <TitlesOfParts>
    <vt:vector size="100" baseType="lpstr">
      <vt:lpstr>Arial</vt:lpstr>
      <vt:lpstr>Calibri</vt:lpstr>
      <vt:lpstr>Cambria</vt:lpstr>
      <vt:lpstr>Consolas</vt:lpstr>
      <vt:lpstr>Corbel</vt:lpstr>
      <vt:lpstr>Courier New</vt:lpstr>
      <vt:lpstr>Times New Roman</vt:lpstr>
      <vt:lpstr>Wingdings</vt:lpstr>
      <vt:lpstr>Wingdings 2</vt:lpstr>
      <vt:lpstr>Telerik-PowerPoint-Theme</vt:lpstr>
      <vt:lpstr>Image</vt:lpstr>
      <vt:lpstr>WEB SYSTEMS &amp; TECHNOLOGIES 2. Cascading Style Sheets (CSS)</vt:lpstr>
      <vt:lpstr>Table of Contents</vt:lpstr>
      <vt:lpstr>CSS: A New Philosophy</vt:lpstr>
      <vt:lpstr>The Resulting Page</vt:lpstr>
      <vt:lpstr>CSS Intro</vt:lpstr>
      <vt:lpstr>CSS Introduction</vt:lpstr>
      <vt:lpstr>CSS Introduction (2)</vt:lpstr>
      <vt:lpstr>Why “Cascading”?</vt:lpstr>
      <vt:lpstr>Why “Cascading”? (2)</vt:lpstr>
      <vt:lpstr>Why “Cascading”? (3)</vt:lpstr>
      <vt:lpstr>Style Sheets Syntax</vt:lpstr>
      <vt:lpstr>Selectors</vt:lpstr>
      <vt:lpstr>Selectors (2)</vt:lpstr>
      <vt:lpstr>Selectors (3)</vt:lpstr>
      <vt:lpstr>Selectors (4)</vt:lpstr>
      <vt:lpstr>Selectors (5)</vt:lpstr>
      <vt:lpstr>Values in the CSS Rules</vt:lpstr>
      <vt:lpstr>Default Browser Styles</vt:lpstr>
      <vt:lpstr>Linking HTML and CSS</vt:lpstr>
      <vt:lpstr>Linking HTML and CSS (2)</vt:lpstr>
      <vt:lpstr>Inline Styles: Example</vt:lpstr>
      <vt:lpstr>Inline Styles: Example</vt:lpstr>
      <vt:lpstr>CSS Cascade (Precedence)</vt:lpstr>
      <vt:lpstr>CSS Specificity</vt:lpstr>
      <vt:lpstr>Embedded Styles</vt:lpstr>
      <vt:lpstr>Embedded Styles: Example</vt:lpstr>
      <vt:lpstr>Embedded Styles: Example (2)</vt:lpstr>
      <vt:lpstr>Embedded Styles: Example (3)</vt:lpstr>
      <vt:lpstr>External CSS Styles</vt:lpstr>
      <vt:lpstr>External CSS Styles (2)</vt:lpstr>
      <vt:lpstr>External Styles: Example</vt:lpstr>
      <vt:lpstr>External Styles: Example (2)</vt:lpstr>
      <vt:lpstr>External Styles: Example (3)</vt:lpstr>
      <vt:lpstr>External Styles: Example (4)</vt:lpstr>
      <vt:lpstr>Text-related CSS Properties</vt:lpstr>
      <vt:lpstr>CSS Rules for Fonts (2)</vt:lpstr>
      <vt:lpstr>Shorthand Font Property</vt:lpstr>
      <vt:lpstr>Text Properties</vt:lpstr>
      <vt:lpstr>Font Properties</vt:lpstr>
      <vt:lpstr>Backgrounds</vt:lpstr>
      <vt:lpstr>Backgrounds (2)</vt:lpstr>
      <vt:lpstr>Background Shorthand Property</vt:lpstr>
      <vt:lpstr>Background Properties</vt:lpstr>
      <vt:lpstr>Background-image or &lt;img&gt;?</vt:lpstr>
      <vt:lpstr>Borders</vt:lpstr>
      <vt:lpstr>Border Shorthand Property</vt:lpstr>
      <vt:lpstr>Width and Height</vt:lpstr>
      <vt:lpstr>Border Color Properties</vt:lpstr>
      <vt:lpstr>Shorthand Border Properties</vt:lpstr>
      <vt:lpstr>Margin and Padding</vt:lpstr>
      <vt:lpstr>Margin and Padding: Short Rules</vt:lpstr>
      <vt:lpstr>The Box Model</vt:lpstr>
      <vt:lpstr>IE Quirks Mode</vt:lpstr>
      <vt:lpstr>Margin</vt:lpstr>
      <vt:lpstr>Padding</vt:lpstr>
      <vt:lpstr>Positioning</vt:lpstr>
      <vt:lpstr>Positioning (2)</vt:lpstr>
      <vt:lpstr>Positioning (3)</vt:lpstr>
      <vt:lpstr>Inline element positioning</vt:lpstr>
      <vt:lpstr>PowerPoint Presentation</vt:lpstr>
      <vt:lpstr>PowerPoint Presentation</vt:lpstr>
      <vt:lpstr>PowerPoint Presentation</vt:lpstr>
      <vt:lpstr>Float</vt:lpstr>
      <vt:lpstr>Float (2)</vt:lpstr>
      <vt:lpstr>Clear</vt:lpstr>
      <vt:lpstr>Clear (2)</vt:lpstr>
      <vt:lpstr>Opacity</vt:lpstr>
      <vt:lpstr>Visibility</vt:lpstr>
      <vt:lpstr>PowerPoint Presentation</vt:lpstr>
      <vt:lpstr>Display</vt:lpstr>
      <vt:lpstr>Display (2)</vt:lpstr>
      <vt:lpstr>Overflow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Menu with CSS</vt:lpstr>
      <vt:lpstr>Other CSS Properties</vt:lpstr>
      <vt:lpstr>Benefits of using CSS</vt:lpstr>
      <vt:lpstr>CSS3 - Border</vt:lpstr>
      <vt:lpstr>CSS3- Gradient</vt:lpstr>
      <vt:lpstr>CSS3- Text Effects</vt:lpstr>
      <vt:lpstr>CSS3- 2D Transformation</vt:lpstr>
      <vt:lpstr>CSS3- 3D Transformation</vt:lpstr>
      <vt:lpstr>CSS3- Transition</vt:lpstr>
      <vt:lpstr>CSS Basics</vt:lpstr>
    </vt:vector>
  </TitlesOfParts>
  <Company>Telerik Corporation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HTML Basics - HTML, Text, Images, Tables, Forms</dc:title>
  <dc:creator>Svetlin Nakov</dc:creator>
  <cp:lastModifiedBy>minh</cp:lastModifiedBy>
  <cp:revision>801</cp:revision>
  <dcterms:created xsi:type="dcterms:W3CDTF">2007-12-08T16:03:35Z</dcterms:created>
  <dcterms:modified xsi:type="dcterms:W3CDTF">2018-01-03T08:31:52Z</dcterms:modified>
</cp:coreProperties>
</file>