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notesMasterIdLst>
    <p:notesMasterId r:id="rId64"/>
  </p:notesMasterIdLst>
  <p:handoutMasterIdLst>
    <p:handoutMasterId r:id="rId65"/>
  </p:handoutMasterIdLst>
  <p:sldIdLst>
    <p:sldId id="625" r:id="rId2"/>
    <p:sldId id="626" r:id="rId3"/>
    <p:sldId id="627" r:id="rId4"/>
    <p:sldId id="628" r:id="rId5"/>
    <p:sldId id="629" r:id="rId6"/>
    <p:sldId id="630" r:id="rId7"/>
    <p:sldId id="631" r:id="rId8"/>
    <p:sldId id="632" r:id="rId9"/>
    <p:sldId id="633" r:id="rId10"/>
    <p:sldId id="634" r:id="rId11"/>
    <p:sldId id="635" r:id="rId12"/>
    <p:sldId id="636" r:id="rId13"/>
    <p:sldId id="637" r:id="rId14"/>
    <p:sldId id="638" r:id="rId15"/>
    <p:sldId id="639" r:id="rId16"/>
    <p:sldId id="640" r:id="rId17"/>
    <p:sldId id="641" r:id="rId18"/>
    <p:sldId id="642" r:id="rId19"/>
    <p:sldId id="643" r:id="rId20"/>
    <p:sldId id="644" r:id="rId21"/>
    <p:sldId id="645" r:id="rId22"/>
    <p:sldId id="646" r:id="rId23"/>
    <p:sldId id="647" r:id="rId24"/>
    <p:sldId id="648" r:id="rId25"/>
    <p:sldId id="649" r:id="rId26"/>
    <p:sldId id="650" r:id="rId27"/>
    <p:sldId id="651" r:id="rId28"/>
    <p:sldId id="652" r:id="rId29"/>
    <p:sldId id="653" r:id="rId30"/>
    <p:sldId id="654" r:id="rId31"/>
    <p:sldId id="655" r:id="rId32"/>
    <p:sldId id="656" r:id="rId33"/>
    <p:sldId id="657" r:id="rId34"/>
    <p:sldId id="658" r:id="rId35"/>
    <p:sldId id="659" r:id="rId36"/>
    <p:sldId id="660" r:id="rId37"/>
    <p:sldId id="661" r:id="rId38"/>
    <p:sldId id="662" r:id="rId39"/>
    <p:sldId id="663" r:id="rId40"/>
    <p:sldId id="664" r:id="rId41"/>
    <p:sldId id="665" r:id="rId42"/>
    <p:sldId id="666" r:id="rId43"/>
    <p:sldId id="667" r:id="rId44"/>
    <p:sldId id="668" r:id="rId45"/>
    <p:sldId id="669" r:id="rId46"/>
    <p:sldId id="670" r:id="rId47"/>
    <p:sldId id="671" r:id="rId48"/>
    <p:sldId id="672" r:id="rId49"/>
    <p:sldId id="673" r:id="rId50"/>
    <p:sldId id="674" r:id="rId51"/>
    <p:sldId id="675" r:id="rId52"/>
    <p:sldId id="676" r:id="rId53"/>
    <p:sldId id="677" r:id="rId54"/>
    <p:sldId id="678" r:id="rId55"/>
    <p:sldId id="679" r:id="rId56"/>
    <p:sldId id="680" r:id="rId57"/>
    <p:sldId id="681" r:id="rId58"/>
    <p:sldId id="682" r:id="rId59"/>
    <p:sldId id="683" r:id="rId60"/>
    <p:sldId id="684" r:id="rId61"/>
    <p:sldId id="685" r:id="rId62"/>
    <p:sldId id="691" r:id="rId63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5pPr>
    <a:lvl6pPr marL="22860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6pPr>
    <a:lvl7pPr marL="27432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7pPr>
    <a:lvl8pPr marL="32004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8pPr>
    <a:lvl9pPr marL="36576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6AF2E"/>
    <a:srgbClr val="EBFFD2"/>
    <a:srgbClr val="A4F6F0"/>
    <a:srgbClr val="E8FFC8"/>
    <a:srgbClr val="FAF7C8"/>
    <a:srgbClr val="FAF8C8"/>
    <a:srgbClr val="F5FFC2"/>
    <a:srgbClr val="EBFFDC"/>
    <a:srgbClr val="FAF8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53" autoAdjust="0"/>
    <p:restoredTop sz="94660" autoAdjust="0"/>
  </p:normalViewPr>
  <p:slideViewPr>
    <p:cSldViewPr>
      <p:cViewPr varScale="1">
        <p:scale>
          <a:sx n="67" d="100"/>
          <a:sy n="67" d="100"/>
        </p:scale>
        <p:origin x="129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1998" y="-84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15F589-53FA-4308-A591-28A8C2968B3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608A1EC2-01AF-4247-A15B-978D125804F9}">
      <dgm:prSet/>
      <dgm:spPr>
        <a:solidFill>
          <a:schemeClr val="accent5">
            <a:lumMod val="60000"/>
            <a:lumOff val="40000"/>
            <a:alpha val="3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pPr marL="0" marR="0" lvl="0" indent="0" algn="ctr" defTabSz="914400" rtl="0" eaLnBrk="0" fontAlgn="base" latinLnBrk="0" hangingPunct="0">
            <a:lnSpc>
              <a:spcPct val="85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en-US" b="1" i="0" u="none" strike="noStrike" cap="none" normalizeH="0" baseline="0" dirty="0" smtClean="0">
              <a:ln>
                <a:noFill/>
              </a:ln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DHTML</a:t>
          </a:r>
          <a:endParaRPr kumimoji="1" lang="bg-BG" b="1" i="0" u="none" strike="noStrike" cap="none" normalizeH="0" baseline="0" dirty="0" smtClean="0">
            <a:ln>
              <a:noFill/>
            </a:ln>
            <a:solidFill>
              <a:srgbClr val="EBFFD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828AE73B-BCEF-45B7-830B-D2E0F368485A}" type="parTrans" cxnId="{52FDC435-07B5-45D0-914D-3D47F7B79D1C}">
      <dgm:prSet/>
      <dgm:spPr/>
      <dgm:t>
        <a:bodyPr/>
        <a:lstStyle/>
        <a:p>
          <a:endParaRPr lang="bg-BG"/>
        </a:p>
      </dgm:t>
    </dgm:pt>
    <dgm:pt modelId="{904612A0-09C3-49F1-84A7-A5F9334ECF08}" type="sibTrans" cxnId="{52FDC435-07B5-45D0-914D-3D47F7B79D1C}">
      <dgm:prSet/>
      <dgm:spPr/>
      <dgm:t>
        <a:bodyPr/>
        <a:lstStyle/>
        <a:p>
          <a:endParaRPr lang="bg-BG"/>
        </a:p>
      </dgm:t>
    </dgm:pt>
    <dgm:pt modelId="{F11842CF-EC60-488E-9D4F-0DFED0CB0380}">
      <dgm:prSet/>
      <dgm:spPr>
        <a:solidFill>
          <a:schemeClr val="accent5">
            <a:lumMod val="60000"/>
            <a:lumOff val="40000"/>
            <a:alpha val="3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pPr marL="0" marR="0" lvl="0" indent="0" algn="ctr" defTabSz="914400" rtl="0" eaLnBrk="0" fontAlgn="base" latinLnBrk="0" hangingPunct="0">
            <a:lnSpc>
              <a:spcPct val="85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en-US" b="1" i="0" u="none" strike="noStrike" cap="none" normalizeH="0" baseline="0" dirty="0" smtClean="0">
              <a:ln>
                <a:noFill/>
              </a:ln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XHTML</a:t>
          </a:r>
          <a:endParaRPr kumimoji="1" lang="bg-BG" b="1" i="0" u="none" strike="noStrike" cap="none" normalizeH="0" baseline="0" dirty="0" smtClean="0">
            <a:ln>
              <a:noFill/>
            </a:ln>
            <a:solidFill>
              <a:srgbClr val="EBFFD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5263E22A-86A7-4D05-BF79-78924EC4E0A3}" type="parTrans" cxnId="{38E31C0F-5319-4D84-B9EC-7EF743D6089A}">
      <dgm:prSet/>
      <dgm:spPr>
        <a:solidFill>
          <a:schemeClr val="tx1">
            <a:lumMod val="40000"/>
            <a:lumOff val="6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endParaRPr lang="bg-BG"/>
        </a:p>
      </dgm:t>
    </dgm:pt>
    <dgm:pt modelId="{378126A9-9473-46E7-B496-C7F79200FC74}" type="sibTrans" cxnId="{38E31C0F-5319-4D84-B9EC-7EF743D6089A}">
      <dgm:prSet/>
      <dgm:spPr/>
      <dgm:t>
        <a:bodyPr/>
        <a:lstStyle/>
        <a:p>
          <a:endParaRPr lang="bg-BG"/>
        </a:p>
      </dgm:t>
    </dgm:pt>
    <dgm:pt modelId="{D7329EF1-07F8-4005-AE62-EAC2F38A0754}">
      <dgm:prSet/>
      <dgm:spPr>
        <a:solidFill>
          <a:schemeClr val="accent5">
            <a:lumMod val="60000"/>
            <a:lumOff val="40000"/>
            <a:alpha val="3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pPr marL="0" marR="0" lvl="0" indent="0" algn="ctr" defTabSz="914400" rtl="0" eaLnBrk="0" fontAlgn="base" latinLnBrk="0" hangingPunct="0">
            <a:lnSpc>
              <a:spcPct val="85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en-US" b="1" i="0" u="none" strike="noStrike" cap="none" normalizeH="0" baseline="0" dirty="0" smtClean="0">
              <a:ln>
                <a:noFill/>
              </a:ln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CSS</a:t>
          </a:r>
          <a:endParaRPr kumimoji="1" lang="bg-BG" b="1" i="0" u="none" strike="noStrike" cap="none" normalizeH="0" baseline="0" dirty="0" smtClean="0">
            <a:ln>
              <a:noFill/>
            </a:ln>
            <a:solidFill>
              <a:srgbClr val="EBFFD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A4AAF88C-2F9E-4D8B-8972-305B152AE0D7}" type="parTrans" cxnId="{893DBBBD-06EC-4021-B42A-0557D6AD8DAA}">
      <dgm:prSet/>
      <dgm:spPr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endParaRPr lang="bg-BG"/>
        </a:p>
      </dgm:t>
    </dgm:pt>
    <dgm:pt modelId="{5696FE6E-187F-439A-8990-078E720F3D2A}" type="sibTrans" cxnId="{893DBBBD-06EC-4021-B42A-0557D6AD8DAA}">
      <dgm:prSet/>
      <dgm:spPr/>
      <dgm:t>
        <a:bodyPr/>
        <a:lstStyle/>
        <a:p>
          <a:endParaRPr lang="bg-BG"/>
        </a:p>
      </dgm:t>
    </dgm:pt>
    <dgm:pt modelId="{7C7AC4B4-D3B9-4CC2-B87A-839316F25AF2}">
      <dgm:prSet/>
      <dgm:spPr>
        <a:solidFill>
          <a:schemeClr val="accent5">
            <a:lumMod val="60000"/>
            <a:lumOff val="40000"/>
            <a:alpha val="3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pPr marL="0" marR="0" lvl="0" indent="0" algn="ctr" defTabSz="914400" rtl="0" eaLnBrk="0" fontAlgn="base" latinLnBrk="0" hangingPunct="0">
            <a:lnSpc>
              <a:spcPct val="85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en-US" b="1" i="0" u="none" strike="noStrike" cap="none" normalizeH="0" baseline="0" dirty="0" smtClean="0">
              <a:ln>
                <a:noFill/>
              </a:ln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JavaScript</a:t>
          </a:r>
          <a:endParaRPr kumimoji="1" lang="bg-BG" b="1" i="0" u="none" strike="noStrike" cap="none" normalizeH="0" baseline="0" dirty="0" smtClean="0">
            <a:ln>
              <a:noFill/>
            </a:ln>
            <a:solidFill>
              <a:srgbClr val="EBFFD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9B8098CB-6BB8-4AC2-B11B-D5E6DFCC87EB}" type="parTrans" cxnId="{A85D2821-C08F-4ADE-A6D1-E343CC70CCE9}">
      <dgm:prSet/>
      <dgm:spPr>
        <a:solidFill>
          <a:schemeClr val="tx1">
            <a:lumMod val="40000"/>
            <a:lumOff val="6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endParaRPr lang="bg-BG"/>
        </a:p>
      </dgm:t>
    </dgm:pt>
    <dgm:pt modelId="{677C916D-FD1F-4DD9-9D02-79DEB8374ECC}" type="sibTrans" cxnId="{A85D2821-C08F-4ADE-A6D1-E343CC70CCE9}">
      <dgm:prSet/>
      <dgm:spPr/>
      <dgm:t>
        <a:bodyPr/>
        <a:lstStyle/>
        <a:p>
          <a:endParaRPr lang="bg-BG"/>
        </a:p>
      </dgm:t>
    </dgm:pt>
    <dgm:pt modelId="{B7609963-D7B9-4B17-AF9E-F6B62543970C}">
      <dgm:prSet/>
      <dgm:spPr>
        <a:solidFill>
          <a:schemeClr val="accent5">
            <a:lumMod val="60000"/>
            <a:lumOff val="40000"/>
            <a:alpha val="3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pPr marL="0" marR="0" lvl="0" indent="0" algn="ctr" defTabSz="914400" rtl="0" eaLnBrk="0" fontAlgn="base" latinLnBrk="0" hangingPunct="0">
            <a:lnSpc>
              <a:spcPct val="85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en-US" b="1" i="0" u="none" strike="noStrike" cap="none" normalizeH="0" baseline="0" dirty="0" smtClean="0">
              <a:ln>
                <a:noFill/>
              </a:ln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DOM</a:t>
          </a:r>
          <a:endParaRPr kumimoji="1" lang="bg-BG" b="1" i="0" u="none" strike="noStrike" cap="none" normalizeH="0" baseline="0" dirty="0" smtClean="0">
            <a:ln>
              <a:noFill/>
            </a:ln>
            <a:solidFill>
              <a:srgbClr val="EBFFD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0AB9111E-23F7-47BC-9307-7D65CADBF6D7}" type="parTrans" cxnId="{122BB43D-C82A-4A98-B27B-9FA079FAE1D9}">
      <dgm:prSet/>
      <dgm:spPr>
        <a:solidFill>
          <a:schemeClr val="tx1">
            <a:lumMod val="40000"/>
            <a:lumOff val="6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endParaRPr lang="bg-BG"/>
        </a:p>
      </dgm:t>
    </dgm:pt>
    <dgm:pt modelId="{9593D17D-562E-42ED-9DB7-9BEC28666928}" type="sibTrans" cxnId="{122BB43D-C82A-4A98-B27B-9FA079FAE1D9}">
      <dgm:prSet/>
      <dgm:spPr/>
      <dgm:t>
        <a:bodyPr/>
        <a:lstStyle/>
        <a:p>
          <a:endParaRPr lang="bg-BG"/>
        </a:p>
      </dgm:t>
    </dgm:pt>
    <dgm:pt modelId="{FA41F8B3-D593-47C9-A931-F79544E76C04}" type="pres">
      <dgm:prSet presAssocID="{DD15F589-53FA-4308-A591-28A8C2968B3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876C163-5C32-42B3-8D5D-16E15B8DBB2B}" type="pres">
      <dgm:prSet presAssocID="{608A1EC2-01AF-4247-A15B-978D125804F9}" presName="hierRoot1" presStyleCnt="0">
        <dgm:presLayoutVars>
          <dgm:hierBranch/>
        </dgm:presLayoutVars>
      </dgm:prSet>
      <dgm:spPr/>
    </dgm:pt>
    <dgm:pt modelId="{A929C0FD-7584-4926-BCB9-FE67EB0E1C1C}" type="pres">
      <dgm:prSet presAssocID="{608A1EC2-01AF-4247-A15B-978D125804F9}" presName="rootComposite1" presStyleCnt="0"/>
      <dgm:spPr/>
    </dgm:pt>
    <dgm:pt modelId="{3FACA039-696D-4C69-9B35-11AADEC858A2}" type="pres">
      <dgm:prSet presAssocID="{608A1EC2-01AF-4247-A15B-978D125804F9}" presName="rootText1" presStyleLbl="node0" presStyleIdx="0" presStyleCnt="1" custScaleY="72520" custLinFactNeighborX="1291" custLinFactNeighborY="-10977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0CEBC24F-1328-4FAC-B379-2BCA120E4D72}" type="pres">
      <dgm:prSet presAssocID="{608A1EC2-01AF-4247-A15B-978D125804F9}" presName="rootConnector1" presStyleLbl="node1" presStyleIdx="0" presStyleCnt="0"/>
      <dgm:spPr/>
      <dgm:t>
        <a:bodyPr/>
        <a:lstStyle/>
        <a:p>
          <a:endParaRPr lang="bg-BG"/>
        </a:p>
      </dgm:t>
    </dgm:pt>
    <dgm:pt modelId="{874CA8BE-F061-48CF-B676-467D315F616D}" type="pres">
      <dgm:prSet presAssocID="{608A1EC2-01AF-4247-A15B-978D125804F9}" presName="hierChild2" presStyleCnt="0"/>
      <dgm:spPr/>
    </dgm:pt>
    <dgm:pt modelId="{6F556916-3134-4938-BB1B-C7ACC88A39E8}" type="pres">
      <dgm:prSet presAssocID="{5263E22A-86A7-4D05-BF79-78924EC4E0A3}" presName="Name35" presStyleLbl="parChTrans1D2" presStyleIdx="0" presStyleCnt="4"/>
      <dgm:spPr/>
      <dgm:t>
        <a:bodyPr/>
        <a:lstStyle/>
        <a:p>
          <a:endParaRPr lang="bg-BG"/>
        </a:p>
      </dgm:t>
    </dgm:pt>
    <dgm:pt modelId="{26FE4D88-8094-40F2-A9A5-C1E40706E701}" type="pres">
      <dgm:prSet presAssocID="{F11842CF-EC60-488E-9D4F-0DFED0CB0380}" presName="hierRoot2" presStyleCnt="0">
        <dgm:presLayoutVars>
          <dgm:hierBranch/>
        </dgm:presLayoutVars>
      </dgm:prSet>
      <dgm:spPr/>
    </dgm:pt>
    <dgm:pt modelId="{88EEB339-45F0-44D3-9877-0C78F0C47C89}" type="pres">
      <dgm:prSet presAssocID="{F11842CF-EC60-488E-9D4F-0DFED0CB0380}" presName="rootComposite" presStyleCnt="0"/>
      <dgm:spPr/>
    </dgm:pt>
    <dgm:pt modelId="{228FE6FC-7259-4B67-82C5-9C0076AD3ACA}" type="pres">
      <dgm:prSet presAssocID="{F11842CF-EC60-488E-9D4F-0DFED0CB0380}" presName="rootText" presStyleLbl="node2" presStyleIdx="0" presStyleCnt="4" custScaleX="79939" custScaleY="64766" custLinFactNeighborY="2687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7AC48386-9656-4EC6-8821-0F7E07CC2F1A}" type="pres">
      <dgm:prSet presAssocID="{F11842CF-EC60-488E-9D4F-0DFED0CB0380}" presName="rootConnector" presStyleLbl="node2" presStyleIdx="0" presStyleCnt="4"/>
      <dgm:spPr/>
      <dgm:t>
        <a:bodyPr/>
        <a:lstStyle/>
        <a:p>
          <a:endParaRPr lang="bg-BG"/>
        </a:p>
      </dgm:t>
    </dgm:pt>
    <dgm:pt modelId="{BB0E37DB-4683-4DD3-8E46-BC42C2FA3E6B}" type="pres">
      <dgm:prSet presAssocID="{F11842CF-EC60-488E-9D4F-0DFED0CB0380}" presName="hierChild4" presStyleCnt="0"/>
      <dgm:spPr/>
    </dgm:pt>
    <dgm:pt modelId="{8385983F-E726-4C0E-92A4-E4221A5E0E05}" type="pres">
      <dgm:prSet presAssocID="{F11842CF-EC60-488E-9D4F-0DFED0CB0380}" presName="hierChild5" presStyleCnt="0"/>
      <dgm:spPr/>
    </dgm:pt>
    <dgm:pt modelId="{7F3FFE69-D75F-44A3-893C-E8756AA89EAC}" type="pres">
      <dgm:prSet presAssocID="{A4AAF88C-2F9E-4D8B-8972-305B152AE0D7}" presName="Name35" presStyleLbl="parChTrans1D2" presStyleIdx="1" presStyleCnt="4"/>
      <dgm:spPr/>
      <dgm:t>
        <a:bodyPr/>
        <a:lstStyle/>
        <a:p>
          <a:endParaRPr lang="bg-BG"/>
        </a:p>
      </dgm:t>
    </dgm:pt>
    <dgm:pt modelId="{C86DEECA-D9D1-4A3C-B23D-7A1431CBDA95}" type="pres">
      <dgm:prSet presAssocID="{D7329EF1-07F8-4005-AE62-EAC2F38A0754}" presName="hierRoot2" presStyleCnt="0">
        <dgm:presLayoutVars>
          <dgm:hierBranch/>
        </dgm:presLayoutVars>
      </dgm:prSet>
      <dgm:spPr/>
    </dgm:pt>
    <dgm:pt modelId="{D893DD97-D419-449F-AF14-3948C1DA2F02}" type="pres">
      <dgm:prSet presAssocID="{D7329EF1-07F8-4005-AE62-EAC2F38A0754}" presName="rootComposite" presStyleCnt="0"/>
      <dgm:spPr/>
    </dgm:pt>
    <dgm:pt modelId="{1A61650A-88F6-4148-943F-62A660FF946A}" type="pres">
      <dgm:prSet presAssocID="{D7329EF1-07F8-4005-AE62-EAC2F38A0754}" presName="rootText" presStyleLbl="node2" presStyleIdx="1" presStyleCnt="4" custScaleX="75353" custScaleY="64766" custLinFactNeighborY="2687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B65AC824-25E8-455D-B1AC-2FD0E904FF64}" type="pres">
      <dgm:prSet presAssocID="{D7329EF1-07F8-4005-AE62-EAC2F38A0754}" presName="rootConnector" presStyleLbl="node2" presStyleIdx="1" presStyleCnt="4"/>
      <dgm:spPr/>
      <dgm:t>
        <a:bodyPr/>
        <a:lstStyle/>
        <a:p>
          <a:endParaRPr lang="bg-BG"/>
        </a:p>
      </dgm:t>
    </dgm:pt>
    <dgm:pt modelId="{92142DBB-3F4F-4452-A8C5-D7BEF4D5E30F}" type="pres">
      <dgm:prSet presAssocID="{D7329EF1-07F8-4005-AE62-EAC2F38A0754}" presName="hierChild4" presStyleCnt="0"/>
      <dgm:spPr/>
    </dgm:pt>
    <dgm:pt modelId="{6D12CE1A-6E96-4827-83BE-14E7E66F4B88}" type="pres">
      <dgm:prSet presAssocID="{D7329EF1-07F8-4005-AE62-EAC2F38A0754}" presName="hierChild5" presStyleCnt="0"/>
      <dgm:spPr/>
    </dgm:pt>
    <dgm:pt modelId="{45E166D6-D565-4268-934A-48C967E831B3}" type="pres">
      <dgm:prSet presAssocID="{9B8098CB-6BB8-4AC2-B11B-D5E6DFCC87EB}" presName="Name35" presStyleLbl="parChTrans1D2" presStyleIdx="2" presStyleCnt="4"/>
      <dgm:spPr/>
      <dgm:t>
        <a:bodyPr/>
        <a:lstStyle/>
        <a:p>
          <a:endParaRPr lang="bg-BG"/>
        </a:p>
      </dgm:t>
    </dgm:pt>
    <dgm:pt modelId="{BB44F0E0-2C9E-423E-8069-D6DDA0A16A6A}" type="pres">
      <dgm:prSet presAssocID="{7C7AC4B4-D3B9-4CC2-B87A-839316F25AF2}" presName="hierRoot2" presStyleCnt="0">
        <dgm:presLayoutVars>
          <dgm:hierBranch/>
        </dgm:presLayoutVars>
      </dgm:prSet>
      <dgm:spPr/>
    </dgm:pt>
    <dgm:pt modelId="{4C2462D0-B0F4-48F5-9E9B-BF819E6348E4}" type="pres">
      <dgm:prSet presAssocID="{7C7AC4B4-D3B9-4CC2-B87A-839316F25AF2}" presName="rootComposite" presStyleCnt="0"/>
      <dgm:spPr/>
    </dgm:pt>
    <dgm:pt modelId="{84BDF9D7-71AF-478A-8992-78E523D21C63}" type="pres">
      <dgm:prSet presAssocID="{7C7AC4B4-D3B9-4CC2-B87A-839316F25AF2}" presName="rootText" presStyleLbl="node2" presStyleIdx="2" presStyleCnt="4" custScaleY="64766" custLinFactNeighborY="2687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7740B1A0-9157-4545-97EB-368FEB272624}" type="pres">
      <dgm:prSet presAssocID="{7C7AC4B4-D3B9-4CC2-B87A-839316F25AF2}" presName="rootConnector" presStyleLbl="node2" presStyleIdx="2" presStyleCnt="4"/>
      <dgm:spPr/>
      <dgm:t>
        <a:bodyPr/>
        <a:lstStyle/>
        <a:p>
          <a:endParaRPr lang="bg-BG"/>
        </a:p>
      </dgm:t>
    </dgm:pt>
    <dgm:pt modelId="{E49337F8-048F-41BA-814E-5E7B7259422C}" type="pres">
      <dgm:prSet presAssocID="{7C7AC4B4-D3B9-4CC2-B87A-839316F25AF2}" presName="hierChild4" presStyleCnt="0"/>
      <dgm:spPr/>
    </dgm:pt>
    <dgm:pt modelId="{0294AAB7-9288-4089-8FFA-D23BA13CD04A}" type="pres">
      <dgm:prSet presAssocID="{7C7AC4B4-D3B9-4CC2-B87A-839316F25AF2}" presName="hierChild5" presStyleCnt="0"/>
      <dgm:spPr/>
    </dgm:pt>
    <dgm:pt modelId="{C79BA2E6-7BA1-4DF0-8AC0-F79C40B6D60B}" type="pres">
      <dgm:prSet presAssocID="{0AB9111E-23F7-47BC-9307-7D65CADBF6D7}" presName="Name35" presStyleLbl="parChTrans1D2" presStyleIdx="3" presStyleCnt="4"/>
      <dgm:spPr/>
      <dgm:t>
        <a:bodyPr/>
        <a:lstStyle/>
        <a:p>
          <a:endParaRPr lang="bg-BG"/>
        </a:p>
      </dgm:t>
    </dgm:pt>
    <dgm:pt modelId="{A7AD03B0-C350-4F74-A7C1-A4B599120E2A}" type="pres">
      <dgm:prSet presAssocID="{B7609963-D7B9-4B17-AF9E-F6B62543970C}" presName="hierRoot2" presStyleCnt="0">
        <dgm:presLayoutVars>
          <dgm:hierBranch/>
        </dgm:presLayoutVars>
      </dgm:prSet>
      <dgm:spPr/>
    </dgm:pt>
    <dgm:pt modelId="{F5AD575B-DF86-4CE6-BF88-31A3F51ED98D}" type="pres">
      <dgm:prSet presAssocID="{B7609963-D7B9-4B17-AF9E-F6B62543970C}" presName="rootComposite" presStyleCnt="0"/>
      <dgm:spPr/>
    </dgm:pt>
    <dgm:pt modelId="{1A6408F8-093E-474D-AB6F-BF0938FAFF71}" type="pres">
      <dgm:prSet presAssocID="{B7609963-D7B9-4B17-AF9E-F6B62543970C}" presName="rootText" presStyleLbl="node2" presStyleIdx="3" presStyleCnt="4" custScaleX="78934" custScaleY="64766" custLinFactNeighborY="2687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59A91F38-2289-4DEA-8B70-9AC77A7B4494}" type="pres">
      <dgm:prSet presAssocID="{B7609963-D7B9-4B17-AF9E-F6B62543970C}" presName="rootConnector" presStyleLbl="node2" presStyleIdx="3" presStyleCnt="4"/>
      <dgm:spPr/>
      <dgm:t>
        <a:bodyPr/>
        <a:lstStyle/>
        <a:p>
          <a:endParaRPr lang="bg-BG"/>
        </a:p>
      </dgm:t>
    </dgm:pt>
    <dgm:pt modelId="{28815BC9-DEE2-4810-8E2B-A64B9F3D23F8}" type="pres">
      <dgm:prSet presAssocID="{B7609963-D7B9-4B17-AF9E-F6B62543970C}" presName="hierChild4" presStyleCnt="0"/>
      <dgm:spPr/>
    </dgm:pt>
    <dgm:pt modelId="{183C01C3-D9D1-4768-998F-2EE78725298E}" type="pres">
      <dgm:prSet presAssocID="{B7609963-D7B9-4B17-AF9E-F6B62543970C}" presName="hierChild5" presStyleCnt="0"/>
      <dgm:spPr/>
    </dgm:pt>
    <dgm:pt modelId="{49FCD0B9-9A27-499B-93DF-B7F4B70D4AEA}" type="pres">
      <dgm:prSet presAssocID="{608A1EC2-01AF-4247-A15B-978D125804F9}" presName="hierChild3" presStyleCnt="0"/>
      <dgm:spPr/>
    </dgm:pt>
  </dgm:ptLst>
  <dgm:cxnLst>
    <dgm:cxn modelId="{7DBB3F3C-3925-49F1-B528-34553CF325D1}" type="presOf" srcId="{608A1EC2-01AF-4247-A15B-978D125804F9}" destId="{3FACA039-696D-4C69-9B35-11AADEC858A2}" srcOrd="0" destOrd="0" presId="urn:microsoft.com/office/officeart/2005/8/layout/orgChart1"/>
    <dgm:cxn modelId="{52FDC435-07B5-45D0-914D-3D47F7B79D1C}" srcId="{DD15F589-53FA-4308-A591-28A8C2968B35}" destId="{608A1EC2-01AF-4247-A15B-978D125804F9}" srcOrd="0" destOrd="0" parTransId="{828AE73B-BCEF-45B7-830B-D2E0F368485A}" sibTransId="{904612A0-09C3-49F1-84A7-A5F9334ECF08}"/>
    <dgm:cxn modelId="{E99DB529-1D1F-440D-A641-C9CDF56E8E3E}" type="presOf" srcId="{5263E22A-86A7-4D05-BF79-78924EC4E0A3}" destId="{6F556916-3134-4938-BB1B-C7ACC88A39E8}" srcOrd="0" destOrd="0" presId="urn:microsoft.com/office/officeart/2005/8/layout/orgChart1"/>
    <dgm:cxn modelId="{B9B53CDA-710A-4798-9B88-A86F01958C18}" type="presOf" srcId="{7C7AC4B4-D3B9-4CC2-B87A-839316F25AF2}" destId="{84BDF9D7-71AF-478A-8992-78E523D21C63}" srcOrd="0" destOrd="0" presId="urn:microsoft.com/office/officeart/2005/8/layout/orgChart1"/>
    <dgm:cxn modelId="{C3154F58-AC29-4815-926D-62E1E407EDD6}" type="presOf" srcId="{608A1EC2-01AF-4247-A15B-978D125804F9}" destId="{0CEBC24F-1328-4FAC-B379-2BCA120E4D72}" srcOrd="1" destOrd="0" presId="urn:microsoft.com/office/officeart/2005/8/layout/orgChart1"/>
    <dgm:cxn modelId="{198E97F8-5123-40ED-BB51-84809FD2B29D}" type="presOf" srcId="{B7609963-D7B9-4B17-AF9E-F6B62543970C}" destId="{59A91F38-2289-4DEA-8B70-9AC77A7B4494}" srcOrd="1" destOrd="0" presId="urn:microsoft.com/office/officeart/2005/8/layout/orgChart1"/>
    <dgm:cxn modelId="{122BB43D-C82A-4A98-B27B-9FA079FAE1D9}" srcId="{608A1EC2-01AF-4247-A15B-978D125804F9}" destId="{B7609963-D7B9-4B17-AF9E-F6B62543970C}" srcOrd="3" destOrd="0" parTransId="{0AB9111E-23F7-47BC-9307-7D65CADBF6D7}" sibTransId="{9593D17D-562E-42ED-9DB7-9BEC28666928}"/>
    <dgm:cxn modelId="{70078D57-B254-44AB-A0DF-2B908B3CCEA3}" type="presOf" srcId="{F11842CF-EC60-488E-9D4F-0DFED0CB0380}" destId="{228FE6FC-7259-4B67-82C5-9C0076AD3ACA}" srcOrd="0" destOrd="0" presId="urn:microsoft.com/office/officeart/2005/8/layout/orgChart1"/>
    <dgm:cxn modelId="{69263160-7C77-4EFC-B532-E94A9D534F40}" type="presOf" srcId="{A4AAF88C-2F9E-4D8B-8972-305B152AE0D7}" destId="{7F3FFE69-D75F-44A3-893C-E8756AA89EAC}" srcOrd="0" destOrd="0" presId="urn:microsoft.com/office/officeart/2005/8/layout/orgChart1"/>
    <dgm:cxn modelId="{893DBBBD-06EC-4021-B42A-0557D6AD8DAA}" srcId="{608A1EC2-01AF-4247-A15B-978D125804F9}" destId="{D7329EF1-07F8-4005-AE62-EAC2F38A0754}" srcOrd="1" destOrd="0" parTransId="{A4AAF88C-2F9E-4D8B-8972-305B152AE0D7}" sibTransId="{5696FE6E-187F-439A-8990-078E720F3D2A}"/>
    <dgm:cxn modelId="{38E31C0F-5319-4D84-B9EC-7EF743D6089A}" srcId="{608A1EC2-01AF-4247-A15B-978D125804F9}" destId="{F11842CF-EC60-488E-9D4F-0DFED0CB0380}" srcOrd="0" destOrd="0" parTransId="{5263E22A-86A7-4D05-BF79-78924EC4E0A3}" sibTransId="{378126A9-9473-46E7-B496-C7F79200FC74}"/>
    <dgm:cxn modelId="{D2F73D71-3529-4939-8FE3-179DC32873CA}" type="presOf" srcId="{B7609963-D7B9-4B17-AF9E-F6B62543970C}" destId="{1A6408F8-093E-474D-AB6F-BF0938FAFF71}" srcOrd="0" destOrd="0" presId="urn:microsoft.com/office/officeart/2005/8/layout/orgChart1"/>
    <dgm:cxn modelId="{BA48A4A1-4DDB-4848-871F-954ACB8468CC}" type="presOf" srcId="{DD15F589-53FA-4308-A591-28A8C2968B35}" destId="{FA41F8B3-D593-47C9-A931-F79544E76C04}" srcOrd="0" destOrd="0" presId="urn:microsoft.com/office/officeart/2005/8/layout/orgChart1"/>
    <dgm:cxn modelId="{3D8FE436-C881-4C57-A86F-008DE655D35D}" type="presOf" srcId="{0AB9111E-23F7-47BC-9307-7D65CADBF6D7}" destId="{C79BA2E6-7BA1-4DF0-8AC0-F79C40B6D60B}" srcOrd="0" destOrd="0" presId="urn:microsoft.com/office/officeart/2005/8/layout/orgChart1"/>
    <dgm:cxn modelId="{C45E5E7E-D4A0-4DC6-8DC6-5DE192B35DA7}" type="presOf" srcId="{9B8098CB-6BB8-4AC2-B11B-D5E6DFCC87EB}" destId="{45E166D6-D565-4268-934A-48C967E831B3}" srcOrd="0" destOrd="0" presId="urn:microsoft.com/office/officeart/2005/8/layout/orgChart1"/>
    <dgm:cxn modelId="{A85D2821-C08F-4ADE-A6D1-E343CC70CCE9}" srcId="{608A1EC2-01AF-4247-A15B-978D125804F9}" destId="{7C7AC4B4-D3B9-4CC2-B87A-839316F25AF2}" srcOrd="2" destOrd="0" parTransId="{9B8098CB-6BB8-4AC2-B11B-D5E6DFCC87EB}" sibTransId="{677C916D-FD1F-4DD9-9D02-79DEB8374ECC}"/>
    <dgm:cxn modelId="{DFD1D6EA-1001-47EF-BAC5-0FE37E9E81CA}" type="presOf" srcId="{D7329EF1-07F8-4005-AE62-EAC2F38A0754}" destId="{1A61650A-88F6-4148-943F-62A660FF946A}" srcOrd="0" destOrd="0" presId="urn:microsoft.com/office/officeart/2005/8/layout/orgChart1"/>
    <dgm:cxn modelId="{17140C02-B430-42D7-9063-8852F3C07B09}" type="presOf" srcId="{7C7AC4B4-D3B9-4CC2-B87A-839316F25AF2}" destId="{7740B1A0-9157-4545-97EB-368FEB272624}" srcOrd="1" destOrd="0" presId="urn:microsoft.com/office/officeart/2005/8/layout/orgChart1"/>
    <dgm:cxn modelId="{50112C11-F6C7-47FE-B4A0-B5E57E10D39E}" type="presOf" srcId="{D7329EF1-07F8-4005-AE62-EAC2F38A0754}" destId="{B65AC824-25E8-455D-B1AC-2FD0E904FF64}" srcOrd="1" destOrd="0" presId="urn:microsoft.com/office/officeart/2005/8/layout/orgChart1"/>
    <dgm:cxn modelId="{C767B520-C8C2-4954-A5DB-8675F6AC6513}" type="presOf" srcId="{F11842CF-EC60-488E-9D4F-0DFED0CB0380}" destId="{7AC48386-9656-4EC6-8821-0F7E07CC2F1A}" srcOrd="1" destOrd="0" presId="urn:microsoft.com/office/officeart/2005/8/layout/orgChart1"/>
    <dgm:cxn modelId="{C9BD1B36-9935-4301-833E-C7DF1F279B8B}" type="presParOf" srcId="{FA41F8B3-D593-47C9-A931-F79544E76C04}" destId="{1876C163-5C32-42B3-8D5D-16E15B8DBB2B}" srcOrd="0" destOrd="0" presId="urn:microsoft.com/office/officeart/2005/8/layout/orgChart1"/>
    <dgm:cxn modelId="{08242A2C-6EE9-4D80-A3D8-3CEF7F9CE83B}" type="presParOf" srcId="{1876C163-5C32-42B3-8D5D-16E15B8DBB2B}" destId="{A929C0FD-7584-4926-BCB9-FE67EB0E1C1C}" srcOrd="0" destOrd="0" presId="urn:microsoft.com/office/officeart/2005/8/layout/orgChart1"/>
    <dgm:cxn modelId="{664C0233-8285-4FB1-B3F1-7AE1D56AB4C6}" type="presParOf" srcId="{A929C0FD-7584-4926-BCB9-FE67EB0E1C1C}" destId="{3FACA039-696D-4C69-9B35-11AADEC858A2}" srcOrd="0" destOrd="0" presId="urn:microsoft.com/office/officeart/2005/8/layout/orgChart1"/>
    <dgm:cxn modelId="{0690DC98-0715-49BF-A4D3-2104ACE1BFAE}" type="presParOf" srcId="{A929C0FD-7584-4926-BCB9-FE67EB0E1C1C}" destId="{0CEBC24F-1328-4FAC-B379-2BCA120E4D72}" srcOrd="1" destOrd="0" presId="urn:microsoft.com/office/officeart/2005/8/layout/orgChart1"/>
    <dgm:cxn modelId="{7347A11B-F4DE-4D98-B8E2-D5DCBF2CC807}" type="presParOf" srcId="{1876C163-5C32-42B3-8D5D-16E15B8DBB2B}" destId="{874CA8BE-F061-48CF-B676-467D315F616D}" srcOrd="1" destOrd="0" presId="urn:microsoft.com/office/officeart/2005/8/layout/orgChart1"/>
    <dgm:cxn modelId="{4E89AA4E-C8E5-4F43-9603-0AE0AFC33546}" type="presParOf" srcId="{874CA8BE-F061-48CF-B676-467D315F616D}" destId="{6F556916-3134-4938-BB1B-C7ACC88A39E8}" srcOrd="0" destOrd="0" presId="urn:microsoft.com/office/officeart/2005/8/layout/orgChart1"/>
    <dgm:cxn modelId="{E0855788-2E02-4FFA-81B8-3C6C4CDCF4F8}" type="presParOf" srcId="{874CA8BE-F061-48CF-B676-467D315F616D}" destId="{26FE4D88-8094-40F2-A9A5-C1E40706E701}" srcOrd="1" destOrd="0" presId="urn:microsoft.com/office/officeart/2005/8/layout/orgChart1"/>
    <dgm:cxn modelId="{17E2921A-A50A-4F63-A985-FAF3744504E0}" type="presParOf" srcId="{26FE4D88-8094-40F2-A9A5-C1E40706E701}" destId="{88EEB339-45F0-44D3-9877-0C78F0C47C89}" srcOrd="0" destOrd="0" presId="urn:microsoft.com/office/officeart/2005/8/layout/orgChart1"/>
    <dgm:cxn modelId="{CD50FF5E-3264-4E21-9ECF-3D4A06B1BCEF}" type="presParOf" srcId="{88EEB339-45F0-44D3-9877-0C78F0C47C89}" destId="{228FE6FC-7259-4B67-82C5-9C0076AD3ACA}" srcOrd="0" destOrd="0" presId="urn:microsoft.com/office/officeart/2005/8/layout/orgChart1"/>
    <dgm:cxn modelId="{7AF13026-4D31-4442-88A2-2C4BDF422C0D}" type="presParOf" srcId="{88EEB339-45F0-44D3-9877-0C78F0C47C89}" destId="{7AC48386-9656-4EC6-8821-0F7E07CC2F1A}" srcOrd="1" destOrd="0" presId="urn:microsoft.com/office/officeart/2005/8/layout/orgChart1"/>
    <dgm:cxn modelId="{9089E9B9-4B05-4CDE-9A0D-61E5A17C97BB}" type="presParOf" srcId="{26FE4D88-8094-40F2-A9A5-C1E40706E701}" destId="{BB0E37DB-4683-4DD3-8E46-BC42C2FA3E6B}" srcOrd="1" destOrd="0" presId="urn:microsoft.com/office/officeart/2005/8/layout/orgChart1"/>
    <dgm:cxn modelId="{221DB4DE-08E1-42BA-BE7C-15D4091DF0A5}" type="presParOf" srcId="{26FE4D88-8094-40F2-A9A5-C1E40706E701}" destId="{8385983F-E726-4C0E-92A4-E4221A5E0E05}" srcOrd="2" destOrd="0" presId="urn:microsoft.com/office/officeart/2005/8/layout/orgChart1"/>
    <dgm:cxn modelId="{EBD1FB90-5BE8-403D-A071-678480292050}" type="presParOf" srcId="{874CA8BE-F061-48CF-B676-467D315F616D}" destId="{7F3FFE69-D75F-44A3-893C-E8756AA89EAC}" srcOrd="2" destOrd="0" presId="urn:microsoft.com/office/officeart/2005/8/layout/orgChart1"/>
    <dgm:cxn modelId="{3926CCC5-E890-4537-B050-621D1C106DBE}" type="presParOf" srcId="{874CA8BE-F061-48CF-B676-467D315F616D}" destId="{C86DEECA-D9D1-4A3C-B23D-7A1431CBDA95}" srcOrd="3" destOrd="0" presId="urn:microsoft.com/office/officeart/2005/8/layout/orgChart1"/>
    <dgm:cxn modelId="{D37DB876-2A91-4F09-B1BD-F69ABE23B05F}" type="presParOf" srcId="{C86DEECA-D9D1-4A3C-B23D-7A1431CBDA95}" destId="{D893DD97-D419-449F-AF14-3948C1DA2F02}" srcOrd="0" destOrd="0" presId="urn:microsoft.com/office/officeart/2005/8/layout/orgChart1"/>
    <dgm:cxn modelId="{8B943242-C14F-4F92-A9D7-2BD409DC35D5}" type="presParOf" srcId="{D893DD97-D419-449F-AF14-3948C1DA2F02}" destId="{1A61650A-88F6-4148-943F-62A660FF946A}" srcOrd="0" destOrd="0" presId="urn:microsoft.com/office/officeart/2005/8/layout/orgChart1"/>
    <dgm:cxn modelId="{4782033C-711A-4277-9599-FB48097A9705}" type="presParOf" srcId="{D893DD97-D419-449F-AF14-3948C1DA2F02}" destId="{B65AC824-25E8-455D-B1AC-2FD0E904FF64}" srcOrd="1" destOrd="0" presId="urn:microsoft.com/office/officeart/2005/8/layout/orgChart1"/>
    <dgm:cxn modelId="{6F4EAFE0-D099-4190-94E7-E15DB05A399A}" type="presParOf" srcId="{C86DEECA-D9D1-4A3C-B23D-7A1431CBDA95}" destId="{92142DBB-3F4F-4452-A8C5-D7BEF4D5E30F}" srcOrd="1" destOrd="0" presId="urn:microsoft.com/office/officeart/2005/8/layout/orgChart1"/>
    <dgm:cxn modelId="{B033B197-C248-4450-A3F2-1217C9ED8A29}" type="presParOf" srcId="{C86DEECA-D9D1-4A3C-B23D-7A1431CBDA95}" destId="{6D12CE1A-6E96-4827-83BE-14E7E66F4B88}" srcOrd="2" destOrd="0" presId="urn:microsoft.com/office/officeart/2005/8/layout/orgChart1"/>
    <dgm:cxn modelId="{F9DE978C-6586-475F-8075-1FF3A4BCA0F5}" type="presParOf" srcId="{874CA8BE-F061-48CF-B676-467D315F616D}" destId="{45E166D6-D565-4268-934A-48C967E831B3}" srcOrd="4" destOrd="0" presId="urn:microsoft.com/office/officeart/2005/8/layout/orgChart1"/>
    <dgm:cxn modelId="{9C8345E9-F597-492D-8ECA-B59EC443AB29}" type="presParOf" srcId="{874CA8BE-F061-48CF-B676-467D315F616D}" destId="{BB44F0E0-2C9E-423E-8069-D6DDA0A16A6A}" srcOrd="5" destOrd="0" presId="urn:microsoft.com/office/officeart/2005/8/layout/orgChart1"/>
    <dgm:cxn modelId="{F3BEFAA1-34C2-4C41-9BA9-77C1A51B5E33}" type="presParOf" srcId="{BB44F0E0-2C9E-423E-8069-D6DDA0A16A6A}" destId="{4C2462D0-B0F4-48F5-9E9B-BF819E6348E4}" srcOrd="0" destOrd="0" presId="urn:microsoft.com/office/officeart/2005/8/layout/orgChart1"/>
    <dgm:cxn modelId="{6A0E5646-87D2-4736-B0E8-E225E42F1A92}" type="presParOf" srcId="{4C2462D0-B0F4-48F5-9E9B-BF819E6348E4}" destId="{84BDF9D7-71AF-478A-8992-78E523D21C63}" srcOrd="0" destOrd="0" presId="urn:microsoft.com/office/officeart/2005/8/layout/orgChart1"/>
    <dgm:cxn modelId="{B27C19AF-B73D-4413-B861-76DFCF50C28E}" type="presParOf" srcId="{4C2462D0-B0F4-48F5-9E9B-BF819E6348E4}" destId="{7740B1A0-9157-4545-97EB-368FEB272624}" srcOrd="1" destOrd="0" presId="urn:microsoft.com/office/officeart/2005/8/layout/orgChart1"/>
    <dgm:cxn modelId="{27DB5CC0-EBCD-4EF4-8FA6-9F5B950258BD}" type="presParOf" srcId="{BB44F0E0-2C9E-423E-8069-D6DDA0A16A6A}" destId="{E49337F8-048F-41BA-814E-5E7B7259422C}" srcOrd="1" destOrd="0" presId="urn:microsoft.com/office/officeart/2005/8/layout/orgChart1"/>
    <dgm:cxn modelId="{22B4FA68-39E6-4D0B-BD3A-BB719A0AAAE8}" type="presParOf" srcId="{BB44F0E0-2C9E-423E-8069-D6DDA0A16A6A}" destId="{0294AAB7-9288-4089-8FFA-D23BA13CD04A}" srcOrd="2" destOrd="0" presId="urn:microsoft.com/office/officeart/2005/8/layout/orgChart1"/>
    <dgm:cxn modelId="{5AC7D2A9-829B-46C4-91F2-F7B5786DB967}" type="presParOf" srcId="{874CA8BE-F061-48CF-B676-467D315F616D}" destId="{C79BA2E6-7BA1-4DF0-8AC0-F79C40B6D60B}" srcOrd="6" destOrd="0" presId="urn:microsoft.com/office/officeart/2005/8/layout/orgChart1"/>
    <dgm:cxn modelId="{307DB518-12DE-4453-8D23-AAE64F074DF5}" type="presParOf" srcId="{874CA8BE-F061-48CF-B676-467D315F616D}" destId="{A7AD03B0-C350-4F74-A7C1-A4B599120E2A}" srcOrd="7" destOrd="0" presId="urn:microsoft.com/office/officeart/2005/8/layout/orgChart1"/>
    <dgm:cxn modelId="{014EE2EF-92EC-4378-A587-EDAA793C2C43}" type="presParOf" srcId="{A7AD03B0-C350-4F74-A7C1-A4B599120E2A}" destId="{F5AD575B-DF86-4CE6-BF88-31A3F51ED98D}" srcOrd="0" destOrd="0" presId="urn:microsoft.com/office/officeart/2005/8/layout/orgChart1"/>
    <dgm:cxn modelId="{AC988A6E-16DD-443B-A665-142B17E7444C}" type="presParOf" srcId="{F5AD575B-DF86-4CE6-BF88-31A3F51ED98D}" destId="{1A6408F8-093E-474D-AB6F-BF0938FAFF71}" srcOrd="0" destOrd="0" presId="urn:microsoft.com/office/officeart/2005/8/layout/orgChart1"/>
    <dgm:cxn modelId="{066F492F-AB75-4386-A00F-108359BCBFB1}" type="presParOf" srcId="{F5AD575B-DF86-4CE6-BF88-31A3F51ED98D}" destId="{59A91F38-2289-4DEA-8B70-9AC77A7B4494}" srcOrd="1" destOrd="0" presId="urn:microsoft.com/office/officeart/2005/8/layout/orgChart1"/>
    <dgm:cxn modelId="{276D0409-0CCB-44F8-8043-1CAC430E088F}" type="presParOf" srcId="{A7AD03B0-C350-4F74-A7C1-A4B599120E2A}" destId="{28815BC9-DEE2-4810-8E2B-A64B9F3D23F8}" srcOrd="1" destOrd="0" presId="urn:microsoft.com/office/officeart/2005/8/layout/orgChart1"/>
    <dgm:cxn modelId="{ADFCA898-5860-41FD-9FC2-8F7D69F654C0}" type="presParOf" srcId="{A7AD03B0-C350-4F74-A7C1-A4B599120E2A}" destId="{183C01C3-D9D1-4768-998F-2EE78725298E}" srcOrd="2" destOrd="0" presId="urn:microsoft.com/office/officeart/2005/8/layout/orgChart1"/>
    <dgm:cxn modelId="{8F372C59-98CF-431D-AB30-406E7026B851}" type="presParOf" srcId="{1876C163-5C32-42B3-8D5D-16E15B8DBB2B}" destId="{49FCD0B9-9A27-499B-93DF-B7F4B70D4AE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BF7C7B5-275F-4D1F-9AB4-9255447DBC73}" type="datetimeFigureOut">
              <a:rPr lang="en-US"/>
              <a:pPr/>
              <a:t>1/3/2018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DADE544-1278-4EDA-8870-0A169B9A6D6D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6306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9B46F231-FB2B-4655-A644-E2477325E686}" type="datetimeFigureOut">
              <a:rPr lang="en-US"/>
              <a:pPr/>
              <a:t>1/3/2018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7388" y="4416425"/>
            <a:ext cx="5507037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6FB4F6EA-423E-42DF-9292-215E7D886C4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2034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lerik.com/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/>
          <p:cNvSpPr>
            <a:spLocks noGrp="1"/>
          </p:cNvSpPr>
          <p:nvPr>
            <p:ph type="ctrTitle" hasCustomPrompt="1"/>
          </p:nvPr>
        </p:nvSpPr>
        <p:spPr>
          <a:xfrm>
            <a:off x="457200" y="1524000"/>
            <a:ext cx="8229600" cy="1524000"/>
          </a:xfrm>
          <a:prstGeom prst="rect">
            <a:avLst/>
          </a:prstGeom>
        </p:spPr>
        <p:txBody>
          <a:bodyPr tIns="0" bIns="0" anchor="b" anchorCtr="0"/>
          <a:lstStyle>
            <a:lvl1pPr algn="r">
              <a:lnSpc>
                <a:spcPts val="5400"/>
              </a:lnSpc>
              <a:defRPr sz="5400" cap="none" baseline="0">
                <a:solidFill>
                  <a:srgbClr val="D4FF5B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457200" y="3240880"/>
            <a:ext cx="8229600" cy="569120"/>
          </a:xfrm>
          <a:prstGeom prst="rect">
            <a:avLst/>
          </a:prstGeom>
        </p:spPr>
        <p:txBody>
          <a:bodyPr lIns="90000" tIns="0" rIns="90000" bIns="0" anchor="ctr" anchorCtr="0"/>
          <a:lstStyle>
            <a:lvl1pPr marL="0" indent="0" algn="r">
              <a:buNone/>
              <a:defRPr sz="2800">
                <a:solidFill>
                  <a:srgbClr val="FAF8C8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Presentation Subtitle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224046"/>
            <a:ext cx="33528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DEFF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Author Name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638800"/>
          </a:xfrm>
          <a:prstGeom prst="rect">
            <a:avLst/>
          </a:prstGeom>
        </p:spPr>
        <p:txBody>
          <a:bodyPr/>
          <a:lstStyle>
            <a:lvl1pPr marL="282575" indent="-282575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tabLst>
                <a:tab pos="282575" algn="l"/>
              </a:tabLst>
              <a:defRPr sz="3200">
                <a:solidFill>
                  <a:srgbClr val="EBFFD2"/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rgbClr val="F5FFC2"/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First Level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 hasCustomPrompt="1"/>
          </p:nvPr>
        </p:nvSpPr>
        <p:spPr>
          <a:xfrm>
            <a:off x="609600" y="2743201"/>
            <a:ext cx="7924800" cy="685800"/>
          </a:xfrm>
          <a:prstGeom prst="rect">
            <a:avLst/>
          </a:prstGeom>
        </p:spPr>
        <p:txBody>
          <a:bodyPr tIns="0" bIns="0" anchor="ctr" anchorCtr="0"/>
          <a:lstStyle>
            <a:lvl1pPr algn="ctr">
              <a:lnSpc>
                <a:spcPts val="5000"/>
              </a:lnSpc>
              <a:defRPr sz="50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Section Title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609600" y="3469480"/>
            <a:ext cx="7924800" cy="56912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800" b="1" kern="1200" baseline="0" dirty="0">
                <a:solidFill>
                  <a:srgbClr val="FAF7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Section Subtitle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rce Code Ex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319088" marR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FF6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First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828800"/>
            <a:ext cx="8153400" cy="470898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20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Source code box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1524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/>
          <p:cNvSpPr>
            <a:spLocks noGrp="1"/>
          </p:cNvSpPr>
          <p:nvPr>
            <p:ph type="ctrTitle" hasCustomPrompt="1"/>
          </p:nvPr>
        </p:nvSpPr>
        <p:spPr>
          <a:xfrm>
            <a:off x="457200" y="1524000"/>
            <a:ext cx="8229600" cy="1524000"/>
          </a:xfrm>
          <a:prstGeom prst="rect">
            <a:avLst/>
          </a:prstGeom>
        </p:spPr>
        <p:txBody>
          <a:bodyPr tIns="0" bIns="0" anchor="b" anchorCtr="0"/>
          <a:lstStyle>
            <a:lvl1pPr algn="r">
              <a:lnSpc>
                <a:spcPts val="5400"/>
              </a:lnSpc>
              <a:defRPr sz="5400" cap="none" baseline="0">
                <a:solidFill>
                  <a:srgbClr val="D4FF5B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457200" y="3240880"/>
            <a:ext cx="8229600" cy="56912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r">
              <a:buNone/>
              <a:defRPr sz="2800">
                <a:solidFill>
                  <a:srgbClr val="FAF8C8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Presentation Subtitle</a:t>
            </a: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224046"/>
            <a:ext cx="33528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DEFF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Author Name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5757446"/>
            <a:ext cx="209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1800" b="1" kern="1200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algn="l"/>
            <a:r>
              <a:rPr lang="en-US" sz="1800" b="1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Telerik Corporation</a:t>
            </a:r>
            <a:endParaRPr lang="en-US" sz="1800" b="1" dirty="0">
              <a:solidFill>
                <a:srgbClr val="0EFE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6062246"/>
            <a:ext cx="17079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algn="l"/>
            <a:r>
              <a:rPr lang="en-US" sz="16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www.telerik.com</a:t>
            </a:r>
            <a:endParaRPr lang="en-US" sz="1600" b="1" dirty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urce Code Ex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/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282575" indent="-282575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None/>
              <a:tabLst>
                <a:tab pos="282575" algn="l"/>
              </a:tabLst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Example description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42900" y="1828800"/>
            <a:ext cx="8382000" cy="452431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18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Source code box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1524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/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01" r:id="rId7"/>
    <p:sldLayoutId id="2147483703" r:id="rId8"/>
    <p:sldLayoutId id="2147483702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1" fontAlgn="base" hangingPunct="1">
        <a:lnSpc>
          <a:spcPts val="4400"/>
        </a:lnSpc>
        <a:spcBef>
          <a:spcPct val="0"/>
        </a:spcBef>
        <a:spcAft>
          <a:spcPct val="0"/>
        </a:spcAft>
        <a:defRPr sz="4400" b="1" kern="1200" baseline="0">
          <a:ln w="500"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9pPr>
    </p:titleStyle>
    <p:bodyStyle>
      <a:lvl1pPr marL="319088" indent="-319088" algn="l" rtl="0" eaLnBrk="1" fontAlgn="base" hangingPunct="1">
        <a:spcBef>
          <a:spcPct val="20000"/>
        </a:spcBef>
        <a:spcAft>
          <a:spcPct val="0"/>
        </a:spcAft>
        <a:buClr>
          <a:schemeClr val="accent5">
            <a:lumMod val="40000"/>
            <a:lumOff val="60000"/>
          </a:schemeClr>
        </a:buClr>
        <a:buSzPct val="70000"/>
        <a:buFont typeface="Wingdings 2" pitchFamily="18" charset="2"/>
        <a:buChar char=""/>
        <a:defRPr sz="32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0238" indent="-273050" algn="l" rtl="0" eaLnBrk="1" fontAlgn="base" hangingPunct="1">
        <a:spcBef>
          <a:spcPct val="20000"/>
        </a:spcBef>
        <a:spcAft>
          <a:spcPct val="0"/>
        </a:spcAft>
        <a:buClr>
          <a:schemeClr val="accent2">
            <a:lumMod val="60000"/>
            <a:lumOff val="40000"/>
          </a:schemeClr>
        </a:buClr>
        <a:buFont typeface="Wingdings 2" pitchFamily="18" charset="2"/>
        <a:buChar char=""/>
        <a:defRPr sz="30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22338" indent="-273050" algn="l" rtl="0" eaLnBrk="1" fontAlgn="base" hangingPunct="1">
        <a:spcBef>
          <a:spcPct val="20000"/>
        </a:spcBef>
        <a:spcAft>
          <a:spcPct val="0"/>
        </a:spcAft>
        <a:buClr>
          <a:schemeClr val="tx1">
            <a:lumMod val="50000"/>
          </a:schemeClr>
        </a:buClr>
        <a:buFont typeface="Wingdings 2" pitchFamily="18" charset="2"/>
        <a:buChar char=""/>
        <a:defRPr sz="28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87450" indent="-228600" algn="l" rtl="0" eaLnBrk="1" fontAlgn="base" hangingPunct="1">
        <a:spcBef>
          <a:spcPct val="20000"/>
        </a:spcBef>
        <a:spcAft>
          <a:spcPct val="0"/>
        </a:spcAft>
        <a:buClr>
          <a:srgbClr val="F8BD52"/>
        </a:buClr>
        <a:buFont typeface="Wingdings 2" pitchFamily="18" charset="2"/>
        <a:buChar char=""/>
        <a:defRPr sz="26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25575" indent="-228600" algn="l" rtl="0" eaLnBrk="1" fontAlgn="base" hangingPunct="1">
        <a:spcBef>
          <a:spcPct val="20000"/>
        </a:spcBef>
        <a:spcAft>
          <a:spcPct val="0"/>
        </a:spcAft>
        <a:buClr>
          <a:srgbClr val="46A6BD"/>
        </a:buClr>
        <a:buFont typeface="Wingdings 2" pitchFamily="18" charset="2"/>
        <a:buChar char=""/>
        <a:defRPr sz="24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gif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200401"/>
            <a:ext cx="8991600" cy="838199"/>
          </a:xfrm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r>
              <a:rPr lang="en-US" sz="4400" dirty="0"/>
              <a:t>WEB SYSTEMS &amp; TECHNOLOGIES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3</a:t>
            </a:r>
            <a:r>
              <a:rPr lang="en-US" dirty="0" smtClean="0"/>
              <a:t>. JavaScript</a:t>
            </a:r>
            <a:endParaRPr lang="en-US" dirty="0"/>
          </a:p>
        </p:txBody>
      </p:sp>
      <p:pic>
        <p:nvPicPr>
          <p:cNvPr id="65538" name="Picture 2" descr="http://3.bp.blogspot.com/_Z1RigC4qQAE/SLEwIcK-DYI/AAAAAAAAA-c/24vi57NQFnc/s400/javascript_ic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04" y="973101"/>
            <a:ext cx="1504950" cy="142875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ight"/>
            <a:lightRig rig="threePt" dir="t"/>
          </a:scene3d>
        </p:spPr>
      </p:pic>
      <p:pic>
        <p:nvPicPr>
          <p:cNvPr id="65540" name="Picture 4" descr="http://www.berniecode.com/blog/wp-content/uploads/2007/03/visual-studio-javascript-debugging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533400"/>
            <a:ext cx="3019424" cy="1981200"/>
          </a:xfrm>
          <a:prstGeom prst="roundRect">
            <a:avLst>
              <a:gd name="adj" fmla="val 4501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ContrastingLeftFacing" fov="2700000">
              <a:rot lat="323880" lon="2628735" rev="21594000"/>
            </a:camera>
            <a:lightRig rig="threePt" dir="t"/>
          </a:scene3d>
        </p:spPr>
      </p:pic>
      <p:pic>
        <p:nvPicPr>
          <p:cNvPr id="65542" name="Picture 6" descr="http://www.strictlyphp.com/blog/wp-content/uploads/2009/07/icon_javascrip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734" y="1828800"/>
            <a:ext cx="990600" cy="990601"/>
          </a:xfrm>
          <a:prstGeom prst="rect">
            <a:avLst/>
          </a:prstGeom>
          <a:noFill/>
        </p:spPr>
      </p:pic>
      <p:pic>
        <p:nvPicPr>
          <p:cNvPr id="65544" name="Picture 8" descr="http://www.lnl.infn.it/~epics/WikiDumps/localhost/160px-javascript_icon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504" y="1129904"/>
            <a:ext cx="1613296" cy="1613297"/>
          </a:xfrm>
          <a:prstGeom prst="rect">
            <a:avLst/>
          </a:prstGeom>
          <a:noFill/>
          <a:scene3d>
            <a:camera prst="perspectiveContrastingRightFacing" fov="3900000">
              <a:rot lat="1096793" lon="21059336" rev="21486019"/>
            </a:camera>
            <a:lightRig rig="threePt" dir="t"/>
          </a:scene3d>
        </p:spPr>
      </p:pic>
      <p:pic>
        <p:nvPicPr>
          <p:cNvPr id="65546" name="Picture 10" descr="http://icons.mysitemyway.com/wp-content/gallery/glowing-green-neon-icons-business/111095-glowing-green-neon-icon-business-cursor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54108">
            <a:off x="3644788" y="907608"/>
            <a:ext cx="2069928" cy="2069930"/>
          </a:xfrm>
          <a:prstGeom prst="rect">
            <a:avLst/>
          </a:prstGeom>
          <a:noFill/>
        </p:spPr>
      </p:pic>
      <p:pic>
        <p:nvPicPr>
          <p:cNvPr id="1028" name="Picture 4" descr="http://4.bp.blogspot.com/_Fyl1dFhmZf4/S-mjvhNO96I/AAAAAAAAATU/ZB_LbexAHYk/s320/javascript_log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648200"/>
            <a:ext cx="2324100" cy="1704785"/>
          </a:xfrm>
          <a:prstGeom prst="roundRect">
            <a:avLst>
              <a:gd name="adj" fmla="val 419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fforw.de/ffjs/image/logo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4610100"/>
            <a:ext cx="1771650" cy="177165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73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Table of 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/>
            <a:r>
              <a:rPr lang="en-CA" dirty="0" smtClean="0">
                <a:cs typeface="Times New Roman" pitchFamily="18" charset="0"/>
              </a:rPr>
              <a:t>What is DHTML?</a:t>
            </a:r>
            <a:endParaRPr lang="en-CA" sz="6000" dirty="0" smtClean="0">
              <a:cs typeface="Times New Roman" pitchFamily="18" charset="0"/>
            </a:endParaRPr>
          </a:p>
          <a:p>
            <a:pPr marL="609600" indent="-609600"/>
            <a:r>
              <a:rPr lang="en-CA" dirty="0" smtClean="0">
                <a:cs typeface="Times New Roman" pitchFamily="18" charset="0"/>
              </a:rPr>
              <a:t>DHTML Technologies</a:t>
            </a:r>
          </a:p>
          <a:p>
            <a:pPr marL="990600" lvl="1" indent="-533400"/>
            <a:r>
              <a:rPr lang="en-CA" dirty="0" smtClean="0">
                <a:cs typeface="Times New Roman" pitchFamily="18" charset="0"/>
              </a:rPr>
              <a:t>XHTML, CSS, JavaScript, DOM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pic>
        <p:nvPicPr>
          <p:cNvPr id="2050" name="Picture 2" descr="http://corpussearch.sourceforge.net/CS-manual/refer7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189228"/>
            <a:ext cx="2284228" cy="2284228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69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Table of Contents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/>
            <a:r>
              <a:rPr lang="en-CA" dirty="0" smtClean="0">
                <a:cs typeface="Times New Roman" pitchFamily="18" charset="0"/>
              </a:rPr>
              <a:t>Introduction to JavaScript</a:t>
            </a:r>
            <a:endParaRPr lang="en-CA" dirty="0">
              <a:cs typeface="Times New Roman" pitchFamily="18" charset="0"/>
            </a:endParaRPr>
          </a:p>
          <a:p>
            <a:pPr marL="957263" lvl="1" indent="-609600"/>
            <a:r>
              <a:rPr lang="en-CA" dirty="0">
                <a:cs typeface="Times New Roman" pitchFamily="18" charset="0"/>
              </a:rPr>
              <a:t>What is </a:t>
            </a:r>
            <a:r>
              <a:rPr lang="en-CA" dirty="0" smtClean="0">
                <a:cs typeface="Times New Roman" pitchFamily="18" charset="0"/>
              </a:rPr>
              <a:t>JavaScript</a:t>
            </a:r>
          </a:p>
          <a:p>
            <a:pPr marL="957263" lvl="1" indent="-609600"/>
            <a:r>
              <a:rPr lang="en-CA" dirty="0" smtClean="0">
                <a:cs typeface="Times New Roman" pitchFamily="18" charset="0"/>
              </a:rPr>
              <a:t>Implementing JavaScript into Web pages</a:t>
            </a:r>
            <a:endParaRPr lang="en-US" dirty="0" smtClean="0"/>
          </a:p>
          <a:p>
            <a:pPr marL="1249363" lvl="2" indent="-609600"/>
            <a:r>
              <a:rPr lang="en-US" dirty="0" smtClean="0">
                <a:cs typeface="Times New Roman" pitchFamily="18" charset="0"/>
              </a:rPr>
              <a:t>In &lt;head&gt; part</a:t>
            </a:r>
          </a:p>
          <a:p>
            <a:pPr marL="1249363" lvl="2" indent="-609600"/>
            <a:r>
              <a:rPr lang="en-US" dirty="0" smtClean="0">
                <a:cs typeface="Times New Roman" pitchFamily="18" charset="0"/>
              </a:rPr>
              <a:t>In &lt;body&gt; part</a:t>
            </a:r>
          </a:p>
          <a:p>
            <a:pPr marL="1249363" lvl="2" indent="-609600"/>
            <a:r>
              <a:rPr lang="en-US" dirty="0" smtClean="0">
                <a:cs typeface="Times New Roman" pitchFamily="18" charset="0"/>
              </a:rPr>
              <a:t>In external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cs typeface="Times New Roman" pitchFamily="18" charset="0"/>
              </a:rPr>
              <a:t>.js</a:t>
            </a:r>
            <a:r>
              <a:rPr lang="en-US" dirty="0" smtClean="0">
                <a:cs typeface="Times New Roman" pitchFamily="18" charset="0"/>
              </a:rPr>
              <a:t> file</a:t>
            </a:r>
          </a:p>
          <a:p>
            <a:pPr marL="347663" lvl="1" indent="0">
              <a:buNone/>
            </a:pPr>
            <a:endParaRPr lang="en-CA" sz="3600" dirty="0" smtClean="0">
              <a:cs typeface="Times New Roman" pitchFamily="18" charset="0"/>
            </a:endParaRPr>
          </a:p>
          <a:p>
            <a:pPr marL="1096963" lvl="2" indent="-457200"/>
            <a:endParaRPr lang="en-US" dirty="0"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5076">
            <a:off x="5554938" y="3529809"/>
            <a:ext cx="2982456" cy="2524125"/>
          </a:xfrm>
          <a:prstGeom prst="roundRect">
            <a:avLst>
              <a:gd name="adj" fmla="val 7107"/>
            </a:avLst>
          </a:prstGeom>
          <a:noFill/>
          <a:ln>
            <a:noFill/>
          </a:ln>
          <a:effectLst/>
          <a:scene3d>
            <a:camera prst="perspectiveContrasting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673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</a:t>
            </a:r>
            <a:r>
              <a:rPr lang="en-US" dirty="0" smtClean="0"/>
              <a:t>of </a:t>
            </a:r>
            <a:r>
              <a:rPr lang="en-US" dirty="0"/>
              <a:t>Contents </a:t>
            </a:r>
            <a:r>
              <a:rPr lang="en-US" dirty="0" smtClean="0"/>
              <a:t>(3)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/>
            <a:r>
              <a:rPr lang="en-US" dirty="0">
                <a:cs typeface="Times New Roman" pitchFamily="18" charset="0"/>
              </a:rPr>
              <a:t>JavaScript </a:t>
            </a:r>
            <a:r>
              <a:rPr lang="en-US" dirty="0" smtClean="0">
                <a:cs typeface="Times New Roman" pitchFamily="18" charset="0"/>
              </a:rPr>
              <a:t>Syntax</a:t>
            </a:r>
          </a:p>
          <a:p>
            <a:pPr marL="804863" lvl="1" indent="-457200"/>
            <a:r>
              <a:rPr lang="en-US" dirty="0" smtClean="0">
                <a:cs typeface="Times New Roman" pitchFamily="18" charset="0"/>
              </a:rPr>
              <a:t>JavaScript operators</a:t>
            </a:r>
            <a:endParaRPr lang="en-US" dirty="0">
              <a:cs typeface="Times New Roman" pitchFamily="18" charset="0"/>
            </a:endParaRPr>
          </a:p>
          <a:p>
            <a:pPr marL="804863" lvl="1" indent="-457200"/>
            <a:r>
              <a:rPr lang="en-US" dirty="0">
                <a:cs typeface="Times New Roman" pitchFamily="18" charset="0"/>
              </a:rPr>
              <a:t>JavaScript Data </a:t>
            </a:r>
            <a:r>
              <a:rPr lang="en-US" dirty="0" smtClean="0">
                <a:cs typeface="Times New Roman" pitchFamily="18" charset="0"/>
              </a:rPr>
              <a:t>Types</a:t>
            </a:r>
          </a:p>
          <a:p>
            <a:pPr marL="804863" lvl="1" indent="-457200"/>
            <a:r>
              <a:rPr lang="en-US" dirty="0" smtClean="0"/>
              <a:t>JavaScript Pop-up boxes</a:t>
            </a:r>
          </a:p>
          <a:p>
            <a:pPr lvl="2"/>
            <a:r>
              <a:rPr lang="en-US" dirty="0" smtClean="0"/>
              <a:t>alert, confirm and prompt</a:t>
            </a:r>
          </a:p>
          <a:p>
            <a:pPr lvl="1"/>
            <a:r>
              <a:rPr lang="en-US" dirty="0" smtClean="0"/>
              <a:t>Conditional and switch statements, loops and functions</a:t>
            </a:r>
          </a:p>
          <a:p>
            <a:r>
              <a:rPr lang="en-US" dirty="0" smtClean="0"/>
              <a:t>Document Object Model</a:t>
            </a:r>
          </a:p>
          <a:p>
            <a:r>
              <a:rPr lang="en-US" dirty="0" smtClean="0"/>
              <a:t>Debugging in JavaScript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53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915206" y="1371600"/>
            <a:ext cx="7313588" cy="685800"/>
          </a:xfrm>
        </p:spPr>
        <p:txBody>
          <a:bodyPr/>
          <a:lstStyle/>
          <a:p>
            <a:r>
              <a:rPr lang="en-US" dirty="0" smtClean="0"/>
              <a:t>DHTML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915206" y="2097879"/>
            <a:ext cx="7313588" cy="569120"/>
          </a:xfrm>
        </p:spPr>
        <p:txBody>
          <a:bodyPr/>
          <a:lstStyle/>
          <a:p>
            <a:r>
              <a:rPr lang="en-US" smtClean="0"/>
              <a:t>Dynamic Behavior </a:t>
            </a:r>
            <a:r>
              <a:rPr lang="en-US" dirty="0" smtClean="0"/>
              <a:t>at the Client Side</a:t>
            </a:r>
            <a:endParaRPr lang="en-US" dirty="0"/>
          </a:p>
        </p:txBody>
      </p:sp>
      <p:pic>
        <p:nvPicPr>
          <p:cNvPr id="3074" name="Picture 2" descr="http://www.adobe.com/devnet/education/articles/technologies_elearning/dhtml_exampl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92" y="3124200"/>
            <a:ext cx="3140008" cy="312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rapidlearn.files.wordpress.com/2010/06/browsers_dhtml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51883"/>
            <a:ext cx="1962150" cy="181680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dhtml-menu.com/dhtml/apdhtml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124200"/>
            <a:ext cx="3123394" cy="312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cbtis51.edu.mx/sitios/lopezj/pw/falsas/imagenes/dhtml2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49" y="990600"/>
            <a:ext cx="993156" cy="952500"/>
          </a:xfrm>
          <a:prstGeom prst="roundRect">
            <a:avLst>
              <a:gd name="adj" fmla="val 5776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13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DHTML?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5562600"/>
          </a:xfrm>
        </p:spPr>
        <p:txBody>
          <a:bodyPr/>
          <a:lstStyle/>
          <a:p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Dynamic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HTML</a:t>
            </a:r>
            <a:r>
              <a:rPr lang="en-US" dirty="0" smtClean="0"/>
              <a:t> (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DHTML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Makes possible a Web page to react and change in response to the user’s actions</a:t>
            </a:r>
          </a:p>
          <a:p>
            <a:r>
              <a:rPr lang="en-US" dirty="0" smtClean="0"/>
              <a:t>DHTML = HTML + CSS + JavaScript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69258511"/>
              </p:ext>
            </p:extLst>
          </p:nvPr>
        </p:nvGraphicFramePr>
        <p:xfrm>
          <a:off x="762000" y="3657600"/>
          <a:ext cx="7548562" cy="266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990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DTHML = HTML + CSS + JavaScript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</a:rPr>
              <a:t>HTML</a:t>
            </a:r>
            <a:r>
              <a:rPr lang="en-US" dirty="0" smtClean="0">
                <a:effectLst/>
              </a:rPr>
              <a:t> defines Web sites content through semantic tags (headings, paragraphs, lists, …)</a:t>
            </a:r>
          </a:p>
          <a:p>
            <a:pPr>
              <a:lnSpc>
                <a:spcPct val="100000"/>
              </a:lnSpc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</a:rPr>
              <a:t>CSS</a:t>
            </a:r>
            <a:r>
              <a:rPr lang="en-US" dirty="0" smtClean="0">
                <a:effectLst/>
              </a:rPr>
              <a:t> defines 'rules' or 'styles' for presenting every aspect of an HTML document</a:t>
            </a:r>
          </a:p>
          <a:p>
            <a:pPr lvl="1">
              <a:lnSpc>
                <a:spcPct val="100000"/>
              </a:lnSpc>
            </a:pPr>
            <a:r>
              <a:rPr lang="en-US" dirty="0" smtClean="0">
                <a:effectLst/>
              </a:rPr>
              <a:t>Font (family, size, color, weight, etc.)</a:t>
            </a:r>
          </a:p>
          <a:p>
            <a:pPr lvl="1">
              <a:lnSpc>
                <a:spcPct val="100000"/>
              </a:lnSpc>
            </a:pPr>
            <a:r>
              <a:rPr lang="en-US" dirty="0" smtClean="0">
                <a:effectLst/>
              </a:rPr>
              <a:t>Background (color, image, position, repeat)</a:t>
            </a:r>
          </a:p>
          <a:p>
            <a:pPr lvl="1">
              <a:lnSpc>
                <a:spcPct val="100000"/>
              </a:lnSpc>
            </a:pPr>
            <a:r>
              <a:rPr lang="en-US" dirty="0" smtClean="0">
                <a:effectLst/>
              </a:rPr>
              <a:t>Position and layout (of any object on the page)</a:t>
            </a:r>
          </a:p>
          <a:p>
            <a:pPr>
              <a:lnSpc>
                <a:spcPct val="100000"/>
              </a:lnSpc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</a:rPr>
              <a:t>JavaScript</a:t>
            </a:r>
            <a:r>
              <a:rPr lang="en-US" dirty="0" smtClean="0">
                <a:effectLst/>
              </a:rPr>
              <a:t> defines dynamic behavior</a:t>
            </a:r>
          </a:p>
          <a:p>
            <a:pPr lvl="1">
              <a:lnSpc>
                <a:spcPct val="100000"/>
              </a:lnSpc>
            </a:pPr>
            <a:r>
              <a:rPr lang="en-US" dirty="0" smtClean="0">
                <a:effectLst/>
              </a:rPr>
              <a:t>Programming logic for interaction with the user, to handle events,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24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828800" y="4495801"/>
            <a:ext cx="5486400" cy="685800"/>
          </a:xfrm>
        </p:spPr>
        <p:txBody>
          <a:bodyPr/>
          <a:lstStyle/>
          <a:p>
            <a:r>
              <a:rPr lang="en-US" dirty="0" smtClean="0"/>
              <a:t>JavaScript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828800" y="5298280"/>
            <a:ext cx="5486400" cy="569120"/>
          </a:xfrm>
        </p:spPr>
        <p:txBody>
          <a:bodyPr/>
          <a:lstStyle/>
          <a:p>
            <a:r>
              <a:rPr lang="en-US" dirty="0" smtClean="0"/>
              <a:t>Dynamic Behavior in a Web Page</a:t>
            </a:r>
            <a:endParaRPr lang="en-US" dirty="0"/>
          </a:p>
        </p:txBody>
      </p:sp>
      <p:pic>
        <p:nvPicPr>
          <p:cNvPr id="4100" name="Picture 4" descr="http://www.dreamswiss.net/guided-tour/pix/javascript_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12" y="1770323"/>
            <a:ext cx="4019688" cy="2411818"/>
          </a:xfrm>
          <a:prstGeom prst="roundRect">
            <a:avLst>
              <a:gd name="adj" fmla="val 1074"/>
            </a:avLst>
          </a:prstGeom>
          <a:noFill/>
          <a:scene3d>
            <a:camera prst="perspectiveHeroicExtreme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settegiorni.blogsome.com/images/javascri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799" y="1752601"/>
            <a:ext cx="4071001" cy="2456123"/>
          </a:xfrm>
          <a:prstGeom prst="roundRect">
            <a:avLst>
              <a:gd name="adj" fmla="val 1130"/>
            </a:avLst>
          </a:prstGeom>
          <a:noFill/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1.bp.blogspot.com/_BwaIJMPkHI0/Rq0jWcGkF-I/AAAAAAAABQM/UdJYGzH0LhQ/s320/JavaScript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804147"/>
            <a:ext cx="1425378" cy="1710454"/>
          </a:xfrm>
          <a:prstGeom prst="roundRect">
            <a:avLst>
              <a:gd name="adj" fmla="val 4732"/>
            </a:avLst>
          </a:prstGeom>
          <a:noFill/>
          <a:ln>
            <a:solidFill>
              <a:srgbClr val="4C6400"/>
            </a:solidFill>
          </a:ln>
          <a:effectLst>
            <a:outerShdw blurRad="127000" dist="38100" dir="2700000" sx="102000" sy="102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JavaScript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791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JavaScript</a:t>
            </a:r>
            <a:r>
              <a:rPr lang="en-US" dirty="0" smtClean="0"/>
              <a:t> is a front-end scripting language developed by Netscape for dynamic content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Lightweight, but with limited capabilities</a:t>
            </a:r>
            <a:endParaRPr lang="en-US" dirty="0"/>
          </a:p>
          <a:p>
            <a:pPr lvl="1">
              <a:lnSpc>
                <a:spcPct val="100000"/>
              </a:lnSpc>
            </a:pPr>
            <a:r>
              <a:rPr lang="en-US" dirty="0" smtClean="0"/>
              <a:t>Can be used as object-oriented language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Client-side technology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Embedded in your HTML page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Interpreted by the Web browser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Simple and flexible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Powerful to manipulate the DOM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67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JavaScript 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JavaScript allows interactivity such as:</a:t>
            </a:r>
            <a:endParaRPr lang="en-US" sz="1800" dirty="0" smtClean="0"/>
          </a:p>
          <a:p>
            <a:pPr lvl="1">
              <a:lnSpc>
                <a:spcPct val="100000"/>
              </a:lnSpc>
            </a:pPr>
            <a:r>
              <a:rPr lang="en-US" dirty="0"/>
              <a:t>Implementing form validation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React </a:t>
            </a:r>
            <a:r>
              <a:rPr lang="en-US" dirty="0"/>
              <a:t>to user actions, e.g. handle keys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Changing an image on moving mouse over it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Sections of a page appearing and disappearing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Content loading and changing dynamically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Performing complex calculations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Custom HTML controls, e.g. scrollable table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Implementing AJAX functionality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16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Can JavaScript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Can handle events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Can read and write HTML elements and modify the DOM tree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Can validate form data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Can access / modify browser cookies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Can detect the user’s browser and OS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Can be used as object-oriented language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Can handle exceptions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Can perform asynchronous server calls (AJAX)</a:t>
            </a: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12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First Script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43000"/>
            <a:ext cx="2667000" cy="4572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2800" dirty="0" smtClean="0"/>
              <a:t>first-script.html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54063" y="1702575"/>
            <a:ext cx="7562850" cy="313932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&lt;html&gt;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&lt;script type="text/javascript"&gt;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alert('Hello JavaScript!');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&lt;/script&gt;	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&lt;/html&gt;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665" y="3683212"/>
            <a:ext cx="2978152" cy="2488988"/>
          </a:xfrm>
          <a:prstGeom prst="roundRect">
            <a:avLst>
              <a:gd name="adj" fmla="val 4090"/>
            </a:avLst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630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Another Small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3276600" cy="4572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2800" dirty="0"/>
              <a:t>small-example.html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11188" y="1638300"/>
            <a:ext cx="7921625" cy="313932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&lt;html&gt;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&lt;script type="text/javascript"&gt;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document.write('JavaScript rulez!');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&lt;/script&gt;	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&lt;/html&gt;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733800"/>
            <a:ext cx="2790825" cy="23717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996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JavaScript Code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5626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The JavaScript code can be placed in: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&lt;script&gt;</a:t>
            </a:r>
            <a:r>
              <a:rPr lang="en-US" dirty="0"/>
              <a:t> tag in the head </a:t>
            </a:r>
          </a:p>
          <a:p>
            <a:pPr lvl="1">
              <a:lnSpc>
                <a:spcPct val="100000"/>
              </a:lnSpc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&lt;script&gt;</a:t>
            </a:r>
            <a:r>
              <a:rPr lang="en-US" dirty="0" smtClean="0"/>
              <a:t> tag in the body – not recommended</a:t>
            </a:r>
            <a:endParaRPr lang="bg-BG" dirty="0" smtClean="0"/>
          </a:p>
          <a:p>
            <a:pPr lvl="1">
              <a:lnSpc>
                <a:spcPct val="100000"/>
              </a:lnSpc>
            </a:pPr>
            <a:r>
              <a:rPr lang="en-US" dirty="0" smtClean="0"/>
              <a:t>External files, linked via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&lt;script&gt;</a:t>
            </a:r>
            <a:r>
              <a:rPr lang="en-US" dirty="0" smtClean="0"/>
              <a:t> tag the head</a:t>
            </a:r>
          </a:p>
          <a:p>
            <a:pPr lvl="2">
              <a:lnSpc>
                <a:spcPct val="100000"/>
              </a:lnSpc>
            </a:pPr>
            <a:r>
              <a:rPr lang="en-US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Files usually have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.js</a:t>
            </a:r>
            <a:r>
              <a:rPr lang="en-US" noProof="1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extension</a:t>
            </a:r>
          </a:p>
          <a:p>
            <a:pPr lvl="2">
              <a:lnSpc>
                <a:spcPct val="100000"/>
              </a:lnSpc>
              <a:buFontTx/>
              <a:buNone/>
            </a:pPr>
            <a:endParaRPr lang="en-US" sz="2000" dirty="0" smtClean="0"/>
          </a:p>
          <a:p>
            <a:pPr lvl="2">
              <a:lnSpc>
                <a:spcPct val="100000"/>
              </a:lnSpc>
              <a:buFontTx/>
              <a:buNone/>
            </a:pPr>
            <a:endParaRPr lang="en-US" sz="2000" dirty="0" smtClean="0"/>
          </a:p>
          <a:p>
            <a:pPr lvl="2">
              <a:lnSpc>
                <a:spcPct val="100000"/>
              </a:lnSpc>
              <a:spcBef>
                <a:spcPts val="2400"/>
              </a:spcBef>
            </a:pPr>
            <a:r>
              <a:rPr lang="en-US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Highly recommended</a:t>
            </a:r>
          </a:p>
          <a:p>
            <a:pPr lvl="2">
              <a:lnSpc>
                <a:spcPct val="100000"/>
              </a:lnSpc>
            </a:pPr>
            <a:r>
              <a:rPr lang="en-US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.js</a:t>
            </a:r>
            <a:r>
              <a:rPr lang="en-US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 files get cached by the browser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90600" y="4089737"/>
            <a:ext cx="7162800" cy="101566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&lt;script src="scripts.js" type="text/javscript"&gt;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&lt;!– code placed here will not be executed! --&gt;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&lt;/script&gt;</a:t>
            </a:r>
          </a:p>
        </p:txBody>
      </p:sp>
    </p:spTree>
    <p:extLst>
      <p:ext uri="{BB962C8B-B14F-4D97-AF65-F5344CB8AC3E}">
        <p14:creationId xmlns:p14="http://schemas.microsoft.com/office/powerpoint/2010/main" val="402832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JavaScript – When is Executed?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5626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JavaScript code is executed during the page loading or when the browser fires an event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All statements are executed at page loading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Some statements just define functions that can be called later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Function calls or code can be attached as "event handlers" via tag attributes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Executed when the event is fired by the browser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09601" y="5715000"/>
            <a:ext cx="7924800" cy="3970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&lt;img src="logo.gif" onclick="alert('clicked!')" /&gt;</a:t>
            </a:r>
          </a:p>
        </p:txBody>
      </p:sp>
    </p:spTree>
    <p:extLst>
      <p:ext uri="{BB962C8B-B14F-4D97-AF65-F5344CB8AC3E}">
        <p14:creationId xmlns:p14="http://schemas.microsoft.com/office/powerpoint/2010/main" val="234585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5802" y="1447800"/>
            <a:ext cx="7772398" cy="483209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&lt;html&gt;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&lt;head&gt;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&lt;script type="text/javascript"&gt;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function test (message)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alert(message);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&lt;/script&gt;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&lt;/head&gt;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&lt;img src="logo.gif"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onclick="test('clicked!')"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&lt;/html&gt;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r>
              <a:rPr lang="en-US" dirty="0" smtClean="0"/>
              <a:t>Calling a JavaScript Function from Event Handler – Example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953001" y="1490332"/>
            <a:ext cx="3483934" cy="457200"/>
          </a:xfrm>
        </p:spPr>
        <p:txBody>
          <a:bodyPr/>
          <a:lstStyle/>
          <a:p>
            <a:pPr marL="0" indent="0" algn="r">
              <a:lnSpc>
                <a:spcPct val="90000"/>
              </a:lnSpc>
              <a:buNone/>
            </a:pPr>
            <a:r>
              <a:rPr lang="en-US" sz="2800" dirty="0" smtClean="0"/>
              <a:t>image-onclick.html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952750"/>
            <a:ext cx="3838058" cy="2152650"/>
          </a:xfrm>
          <a:prstGeom prst="roundRect">
            <a:avLst>
              <a:gd name="adj" fmla="val 238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731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Using External Script </a:t>
            </a:r>
            <a:r>
              <a:rPr lang="en-GB" dirty="0" smtClean="0"/>
              <a:t>Files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791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2800" dirty="0" smtClean="0"/>
              <a:t>Using external script files:</a:t>
            </a:r>
            <a:endParaRPr lang="bg-BG" sz="2800" dirty="0" smtClean="0"/>
          </a:p>
          <a:p>
            <a:pPr>
              <a:lnSpc>
                <a:spcPct val="100000"/>
              </a:lnSpc>
            </a:pPr>
            <a:endParaRPr lang="bg-BG" sz="2800" dirty="0" smtClean="0"/>
          </a:p>
          <a:p>
            <a:pPr>
              <a:lnSpc>
                <a:spcPct val="100000"/>
              </a:lnSpc>
            </a:pPr>
            <a:endParaRPr lang="bg-BG" sz="2800" dirty="0" smtClean="0"/>
          </a:p>
          <a:p>
            <a:pPr>
              <a:lnSpc>
                <a:spcPct val="100000"/>
              </a:lnSpc>
            </a:pPr>
            <a:endParaRPr lang="bg-BG" sz="2800" dirty="0" smtClean="0"/>
          </a:p>
          <a:p>
            <a:pPr>
              <a:lnSpc>
                <a:spcPct val="100000"/>
              </a:lnSpc>
            </a:pPr>
            <a:endParaRPr lang="bg-BG" sz="2800" dirty="0" smtClean="0"/>
          </a:p>
          <a:p>
            <a:pPr>
              <a:lnSpc>
                <a:spcPct val="100000"/>
              </a:lnSpc>
            </a:pPr>
            <a:endParaRPr lang="bg-BG" sz="2800" dirty="0" smtClean="0"/>
          </a:p>
          <a:p>
            <a:pPr>
              <a:lnSpc>
                <a:spcPct val="100000"/>
              </a:lnSpc>
              <a:spcBef>
                <a:spcPts val="3600"/>
              </a:spcBef>
            </a:pPr>
            <a:r>
              <a:rPr lang="en-US" sz="2800" noProof="1" smtClean="0"/>
              <a:t>External JavaScript file:</a:t>
            </a: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09600" y="1524000"/>
            <a:ext cx="8001000" cy="317009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&lt;html&gt;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&lt;head&gt;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&lt;script src="sample.js" type="text/javascript"&gt;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&lt;/script&gt;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&lt;/head&gt;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&lt;button onclick="sample()" value="Call JavaScript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function from sample.js"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&lt;/html&gt;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09600" y="5385137"/>
            <a:ext cx="8026400" cy="101566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function sample()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alert('Hello from sample.js!')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848" y="3865718"/>
            <a:ext cx="2663752" cy="1994980"/>
          </a:xfrm>
          <a:prstGeom prst="roundRect">
            <a:avLst>
              <a:gd name="adj" fmla="val 2715"/>
            </a:avLst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4419600" y="1557668"/>
            <a:ext cx="4174255" cy="424732"/>
          </a:xfrm>
          <a:prstGeom prst="rect">
            <a:avLst/>
          </a:prstGeom>
        </p:spPr>
        <p:txBody>
          <a:bodyPr/>
          <a:lstStyle/>
          <a:p>
            <a:pPr algn="r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>
                <a:tab pos="282575" algn="l"/>
              </a:tabLst>
            </a:pPr>
            <a:r>
              <a:rPr lang="en-US" sz="28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external-JavaScript.html</a:t>
            </a:r>
            <a:endParaRPr lang="en-US" sz="24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9627" y="5977268"/>
            <a:ext cx="1786373" cy="424732"/>
          </a:xfrm>
          <a:prstGeom prst="rect">
            <a:avLst/>
          </a:prstGeom>
        </p:spPr>
        <p:txBody>
          <a:bodyPr/>
          <a:lstStyle/>
          <a:p>
            <a:pPr algn="r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>
                <a:tab pos="282575" algn="l"/>
              </a:tabLst>
            </a:pPr>
            <a:r>
              <a:rPr lang="en-US" sz="2400" b="1" noProof="1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sample.js</a:t>
            </a:r>
            <a:endParaRPr lang="en-US" sz="24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2830033" y="2667000"/>
            <a:ext cx="5159376" cy="527804"/>
          </a:xfrm>
          <a:prstGeom prst="wedgeRoundRectCallout">
            <a:avLst>
              <a:gd name="adj1" fmla="val -59908"/>
              <a:gd name="adj2" fmla="val -48423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6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The &lt;script&gt; tag is always empty.</a:t>
            </a:r>
          </a:p>
        </p:txBody>
      </p:sp>
    </p:spTree>
    <p:extLst>
      <p:ext uri="{BB962C8B-B14F-4D97-AF65-F5344CB8AC3E}">
        <p14:creationId xmlns:p14="http://schemas.microsoft.com/office/powerpoint/2010/main" val="2300983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828800" y="1066800"/>
            <a:ext cx="4532394" cy="1447800"/>
          </a:xfrm>
        </p:spPr>
        <p:txBody>
          <a:bodyPr/>
          <a:lstStyle/>
          <a:p>
            <a:pPr>
              <a:lnSpc>
                <a:spcPts val="5400"/>
              </a:lnSpc>
            </a:pPr>
            <a:r>
              <a:rPr lang="en-US" dirty="0" smtClean="0"/>
              <a:t>The JavaScript Syntax</a:t>
            </a:r>
            <a:endParaRPr 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436431">
            <a:off x="681683" y="3036479"/>
            <a:ext cx="3838320" cy="3122408"/>
          </a:xfrm>
          <a:prstGeom prst="roundRect">
            <a:avLst>
              <a:gd name="adj" fmla="val 8564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757" l="162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969" y="1524000"/>
            <a:ext cx="2078049" cy="2314575"/>
          </a:xfrm>
          <a:prstGeom prst="roundRect">
            <a:avLst>
              <a:gd name="adj" fmla="val 7500"/>
            </a:avLst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6941">
            <a:off x="5508433" y="4504351"/>
            <a:ext cx="2913803" cy="1588045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833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JavaScript Syntax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The JavaScript syntax is similar to C# and Java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Operators (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+</a:t>
            </a:r>
            <a:r>
              <a:rPr lang="en-US" dirty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*</a:t>
            </a:r>
            <a:r>
              <a:rPr lang="en-US" dirty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=</a:t>
            </a:r>
            <a:r>
              <a:rPr lang="en-US" dirty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!=</a:t>
            </a:r>
            <a:r>
              <a:rPr lang="en-US" dirty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&amp;&amp;</a:t>
            </a:r>
            <a:r>
              <a:rPr lang="en-US" dirty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++</a:t>
            </a:r>
            <a:r>
              <a:rPr lang="en-US" dirty="0"/>
              <a:t>, …)</a:t>
            </a:r>
            <a:endParaRPr lang="en-US" dirty="0" smtClean="0"/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Variables (typeless)</a:t>
            </a:r>
            <a:endParaRPr lang="en-US" dirty="0"/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Conditional statements (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if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else</a:t>
            </a:r>
            <a:r>
              <a:rPr lang="en-US" dirty="0" smtClean="0"/>
              <a:t>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Loops (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for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while</a:t>
            </a:r>
            <a:r>
              <a:rPr lang="en-US" dirty="0" smtClean="0"/>
              <a:t>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Arrays (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my_array[]</a:t>
            </a:r>
            <a:r>
              <a:rPr lang="en-US" dirty="0" smtClean="0"/>
              <a:t>) and associative arrays </a:t>
            </a:r>
            <a:r>
              <a:rPr lang="en-US" noProof="1" smtClean="0"/>
              <a:t>(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my_array['abc']</a:t>
            </a:r>
            <a:r>
              <a:rPr lang="en-US" noProof="1" smtClean="0"/>
              <a:t>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Functions (can return value)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Function variables (like the C# delegates)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9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63880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/>
              <a:t>JavaScript data types:</a:t>
            </a:r>
          </a:p>
          <a:p>
            <a:pPr lvl="1">
              <a:lnSpc>
                <a:spcPct val="100000"/>
              </a:lnSpc>
              <a:defRPr/>
            </a:pPr>
            <a:r>
              <a:rPr lang="en-GB" dirty="0" smtClean="0"/>
              <a:t>Numbers (integer, floating-point)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/>
              <a:t>Boolean (true / false)</a:t>
            </a:r>
          </a:p>
          <a:p>
            <a:pPr>
              <a:lnSpc>
                <a:spcPct val="100000"/>
              </a:lnSpc>
              <a:defRPr/>
            </a:pPr>
            <a:r>
              <a:rPr lang="en-GB" dirty="0" smtClean="0"/>
              <a:t>String type – string of characters</a:t>
            </a:r>
          </a:p>
          <a:p>
            <a:pPr>
              <a:lnSpc>
                <a:spcPct val="100000"/>
              </a:lnSpc>
              <a:buNone/>
              <a:defRPr/>
            </a:pPr>
            <a:endParaRPr lang="en-GB" sz="2800" dirty="0" smtClean="0"/>
          </a:p>
          <a:p>
            <a:pPr>
              <a:lnSpc>
                <a:spcPct val="100000"/>
              </a:lnSpc>
              <a:spcBef>
                <a:spcPts val="1800"/>
              </a:spcBef>
              <a:defRPr/>
            </a:pPr>
            <a:r>
              <a:rPr lang="en-GB" dirty="0" smtClean="0"/>
              <a:t>Arrays</a:t>
            </a:r>
          </a:p>
          <a:p>
            <a:pPr>
              <a:lnSpc>
                <a:spcPct val="100000"/>
              </a:lnSpc>
              <a:defRPr/>
            </a:pPr>
            <a:endParaRPr lang="en-GB" sz="2800" dirty="0" smtClean="0"/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dirty="0" smtClean="0"/>
              <a:t>Associative arrays (hash tables)</a:t>
            </a:r>
            <a:endParaRPr lang="en-GB" dirty="0" smtClean="0">
              <a:latin typeface="Courier New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68335" y="3352800"/>
            <a:ext cx="7789866" cy="70173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myName = "You can use both single or double quotes for strings";</a:t>
            </a:r>
            <a:endParaRPr lang="nb-NO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68334" y="4724400"/>
            <a:ext cx="7789866" cy="3970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my_array = [1, 5.3, "aaa"];</a:t>
            </a:r>
            <a:endParaRPr lang="nb-NO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68335" y="5791200"/>
            <a:ext cx="7789866" cy="3970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my_hash = {a:2, b:3, c:"text"};</a:t>
            </a:r>
            <a:endParaRPr lang="nb-NO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53359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Everything is Object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6388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Every variable can be considered as object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For example strings and arrays have member functions: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42988" y="2819400"/>
            <a:ext cx="6840537" cy="178510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test = "some string";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alert(test[7]); // shows letter 'r'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alert(test.charAt(5)); // shows letter 's'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alert("test".charAt(1)); //shows letter 'e'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alert("test".substring(1,3)); //shows 'es'</a:t>
            </a:r>
            <a:endParaRPr lang="nb-NO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042988" y="4878050"/>
            <a:ext cx="6840537" cy="144655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arr = [1,3,4];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 (arr.length); // shows 3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arr.push(7); // appends 7 to end of array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 (arr[3]); // shows 7</a:t>
            </a:r>
            <a:endParaRPr lang="nb-NO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606925" y="2362200"/>
            <a:ext cx="3276600" cy="457200"/>
          </a:xfrm>
          <a:prstGeom prst="rect">
            <a:avLst/>
          </a:prstGeom>
        </p:spPr>
        <p:txBody>
          <a:bodyPr/>
          <a:lstStyle>
            <a:lvl1pPr marL="282575" indent="-282575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 sz="3200" b="1" kern="120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30238" indent="-27305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buFont typeface="Wingdings 2" pitchFamily="18" charset="2"/>
              <a:buChar char=""/>
              <a:defRPr sz="2800" b="1" kern="1200">
                <a:solidFill>
                  <a:srgbClr val="F5FF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90000"/>
              </a:lnSpc>
              <a:buFont typeface="Wingdings 2" pitchFamily="18" charset="2"/>
              <a:buNone/>
            </a:pPr>
            <a:r>
              <a:rPr lang="en-US" sz="2800" dirty="0" smtClean="0"/>
              <a:t>objects.html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5954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String Operations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The </a:t>
            </a:r>
            <a:r>
              <a:rPr lang="en-GB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+</a:t>
            </a:r>
            <a:r>
              <a:rPr lang="en-GB" dirty="0" smtClean="0"/>
              <a:t> operator joins strings</a:t>
            </a:r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endParaRPr lang="en-GB" dirty="0" smtClean="0"/>
          </a:p>
          <a:p>
            <a:pPr>
              <a:spcBef>
                <a:spcPct val="60000"/>
              </a:spcBef>
              <a:defRPr/>
            </a:pPr>
            <a:r>
              <a:rPr lang="en-GB" dirty="0" smtClean="0"/>
              <a:t>What is "9" + 9?</a:t>
            </a:r>
          </a:p>
          <a:p>
            <a:pPr>
              <a:defRPr/>
            </a:pPr>
            <a:endParaRPr lang="en-GB" dirty="0" smtClean="0"/>
          </a:p>
          <a:p>
            <a:pPr>
              <a:spcBef>
                <a:spcPts val="1200"/>
              </a:spcBef>
              <a:defRPr/>
            </a:pPr>
            <a:r>
              <a:rPr lang="en-GB" dirty="0" smtClean="0"/>
              <a:t>Converting string to number: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5800" y="1828800"/>
            <a:ext cx="7772400" cy="110799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string1 = "fat ";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string2 = "cats";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alert(string1 + string2);  // fat cats</a:t>
            </a:r>
            <a:endParaRPr lang="nb-NO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5800" y="3886200"/>
            <a:ext cx="77724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alert("9" + 9);  // 99</a:t>
            </a:r>
            <a:endParaRPr lang="nb-NO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85800" y="5257800"/>
            <a:ext cx="77724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alert(parseInt("9") + 9);  // 18</a:t>
            </a:r>
            <a:endParaRPr lang="nb-NO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3706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76200"/>
            <a:ext cx="7010400" cy="914400"/>
          </a:xfrm>
        </p:spPr>
        <p:txBody>
          <a:bodyPr/>
          <a:lstStyle/>
          <a:p>
            <a:r>
              <a:rPr lang="en-US" sz="3700" dirty="0" smtClean="0"/>
              <a:t>Arrays Operations and Properties</a:t>
            </a:r>
            <a:endParaRPr lang="en-US" sz="3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95290"/>
            <a:ext cx="8686800" cy="573411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 smtClean="0"/>
              <a:t>Declaring new empty array:</a:t>
            </a:r>
          </a:p>
          <a:p>
            <a:pPr>
              <a:spcBef>
                <a:spcPts val="0"/>
              </a:spcBef>
              <a:defRPr/>
            </a:pPr>
            <a:endParaRPr lang="en-US" sz="3000" dirty="0" smtClean="0"/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 smtClean="0"/>
              <a:t>Declaring an array holding few elements:</a:t>
            </a:r>
          </a:p>
          <a:p>
            <a:pPr>
              <a:spcBef>
                <a:spcPts val="0"/>
              </a:spcBef>
              <a:defRPr/>
            </a:pPr>
            <a:endParaRPr lang="en-US" sz="3000" dirty="0" smtClean="0"/>
          </a:p>
          <a:p>
            <a:pPr>
              <a:spcBef>
                <a:spcPts val="0"/>
              </a:spcBef>
              <a:defRPr/>
            </a:pPr>
            <a:r>
              <a:rPr lang="en-US" sz="3000" dirty="0" smtClean="0"/>
              <a:t>Appending an element / getting the last element:</a:t>
            </a:r>
          </a:p>
          <a:p>
            <a:pPr>
              <a:spcBef>
                <a:spcPts val="0"/>
              </a:spcBef>
              <a:defRPr/>
            </a:pPr>
            <a:endParaRPr lang="en-US" sz="3000" dirty="0" smtClean="0"/>
          </a:p>
          <a:p>
            <a:pPr>
              <a:spcBef>
                <a:spcPts val="1800"/>
              </a:spcBef>
              <a:defRPr/>
            </a:pPr>
            <a:r>
              <a:rPr lang="en-US" sz="3000" dirty="0" smtClean="0"/>
              <a:t>Reading the number of elements</a:t>
            </a:r>
            <a:r>
              <a:rPr lang="en-US" sz="3000" dirty="0"/>
              <a:t> </a:t>
            </a:r>
            <a:r>
              <a:rPr lang="en-US" sz="3000" dirty="0" smtClean="0"/>
              <a:t>(array length):</a:t>
            </a:r>
          </a:p>
          <a:p>
            <a:pPr>
              <a:spcBef>
                <a:spcPts val="0"/>
              </a:spcBef>
              <a:defRPr/>
            </a:pPr>
            <a:endParaRPr lang="en-US" sz="3000" dirty="0" smtClean="0"/>
          </a:p>
          <a:p>
            <a:pPr>
              <a:spcBef>
                <a:spcPts val="0"/>
              </a:spcBef>
              <a:defRPr/>
            </a:pPr>
            <a:r>
              <a:rPr lang="en-US" sz="3000" dirty="0" smtClean="0"/>
              <a:t>Finding element's index in the array:</a:t>
            </a:r>
            <a:endParaRPr lang="bg-BG" sz="3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09600" y="1524000"/>
            <a:ext cx="7924800" cy="4001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arr = new Array();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09600" y="2571690"/>
            <a:ext cx="7924800" cy="4001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nb-NO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arr = [1, 2, 3, 4, 5];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09600" y="3581400"/>
            <a:ext cx="7924800" cy="70788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nb-NO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arr.push(3</a:t>
            </a:r>
            <a:r>
              <a:rPr lang="nb-NO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nb-NO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element = arr.pop</a:t>
            </a:r>
            <a:r>
              <a:rPr lang="nb-NO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();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609600" y="4953000"/>
            <a:ext cx="7924800" cy="4001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nb-NO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arr.length;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609600" y="6076890"/>
            <a:ext cx="7924800" cy="4001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nb-NO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arr.indexOf(1);</a:t>
            </a:r>
          </a:p>
        </p:txBody>
      </p:sp>
    </p:spTree>
    <p:extLst>
      <p:ext uri="{BB962C8B-B14F-4D97-AF65-F5344CB8AC3E}">
        <p14:creationId xmlns:p14="http://schemas.microsoft.com/office/powerpoint/2010/main" val="301103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Popup Boxes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6388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Alert box with text and [OK] button</a:t>
            </a:r>
          </a:p>
          <a:p>
            <a:pPr lvl="1">
              <a:defRPr/>
            </a:pPr>
            <a:r>
              <a:rPr lang="en-US" dirty="0" smtClean="0"/>
              <a:t>Just a message shown in a dialog box:</a:t>
            </a:r>
          </a:p>
          <a:p>
            <a:pPr lvl="1">
              <a:buFontTx/>
              <a:buNone/>
              <a:defRPr/>
            </a:pPr>
            <a:endParaRPr lang="en-US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nsolas" pitchFamily="49" charset="0"/>
            </a:endParaRPr>
          </a:p>
          <a:p>
            <a:pPr>
              <a:defRPr/>
            </a:pPr>
            <a:r>
              <a:rPr lang="en-US" dirty="0" smtClean="0"/>
              <a:t>Confirmation box</a:t>
            </a:r>
          </a:p>
          <a:p>
            <a:pPr lvl="1">
              <a:defRPr/>
            </a:pPr>
            <a:r>
              <a:rPr lang="en-US" dirty="0" smtClean="0"/>
              <a:t>Contains text, [OK] button and [Cancel] button:</a:t>
            </a:r>
          </a:p>
          <a:p>
            <a:pPr>
              <a:buFontTx/>
              <a:buNone/>
              <a:defRPr/>
            </a:pPr>
            <a:endParaRPr lang="en-US" sz="3000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nsolas" pitchFamily="49" charset="0"/>
            </a:endParaRPr>
          </a:p>
          <a:p>
            <a:pPr>
              <a:defRPr/>
            </a:pPr>
            <a:r>
              <a:rPr lang="en-US" dirty="0" smtClean="0"/>
              <a:t>Prompt box</a:t>
            </a:r>
          </a:p>
          <a:p>
            <a:pPr lvl="1">
              <a:defRPr/>
            </a:pPr>
            <a:r>
              <a:rPr lang="en-US" dirty="0" smtClean="0"/>
              <a:t>Contains text, input field with default value: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90600" y="2236113"/>
            <a:ext cx="7162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alert("Some </a:t>
            </a:r>
            <a:r>
              <a:rPr lang="nb-NO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text here");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90600" y="4141113"/>
            <a:ext cx="7162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confirm("Are </a:t>
            </a:r>
            <a:r>
              <a:rPr lang="nb-NO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you sure?");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990600" y="6019800"/>
            <a:ext cx="7162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prompt </a:t>
            </a:r>
            <a:r>
              <a:rPr lang="nb-NO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("enter amount", 10</a:t>
            </a:r>
            <a:r>
              <a:rPr lang="nb-NO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);</a:t>
            </a:r>
            <a:endParaRPr lang="nb-NO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8400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 of Numbers –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066800"/>
            <a:ext cx="3810000" cy="533400"/>
          </a:xfrm>
        </p:spPr>
        <p:txBody>
          <a:bodyPr/>
          <a:lstStyle/>
          <a:p>
            <a:pPr marL="0" lvl="1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>
                <a:solidFill>
                  <a:srgbClr val="EBFFC2"/>
                </a:solidFill>
                <a:latin typeface="Corbel" pitchFamily="34" charset="0"/>
              </a:rPr>
              <a:t>sum-of-numbers</a:t>
            </a:r>
            <a:r>
              <a:rPr lang="bg-BG" sz="2800" dirty="0" smtClean="0">
                <a:solidFill>
                  <a:srgbClr val="EBFFC2"/>
                </a:solidFill>
                <a:latin typeface="Corbel" pitchFamily="34" charset="0"/>
              </a:rPr>
              <a:t>.html</a:t>
            </a:r>
            <a:endParaRPr lang="en-US" sz="2800" dirty="0">
              <a:solidFill>
                <a:srgbClr val="EBFFC2"/>
              </a:solidFill>
              <a:latin typeface="Corbe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09600" y="1654582"/>
            <a:ext cx="7926388" cy="470898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&lt;html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head&gt;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&lt;title&gt;JavaScript Demo&lt;/title&gt;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&lt;script type="text/javascript"&gt;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function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calcSum()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value1 =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  parseInt(document.mainForm.textBox1.value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value2 =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 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parseInt(document.mainForm.textBox2.value);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sum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 value1 + value2;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document.mainForm.textBoxSum.value = sum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}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&lt;/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script&gt;	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&lt;/head&gt;</a:t>
            </a:r>
          </a:p>
        </p:txBody>
      </p:sp>
    </p:spTree>
    <p:extLst>
      <p:ext uri="{BB962C8B-B14F-4D97-AF65-F5344CB8AC3E}">
        <p14:creationId xmlns:p14="http://schemas.microsoft.com/office/powerpoint/2010/main" val="59708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 of </a:t>
            </a:r>
            <a:r>
              <a:rPr lang="en-US" smtClean="0"/>
              <a:t>Numbers – </a:t>
            </a:r>
            <a:r>
              <a:rPr lang="en-US" dirty="0" smtClean="0"/>
              <a:t>Example</a:t>
            </a:r>
            <a:r>
              <a:rPr lang="bg-BG" dirty="0" smtClean="0"/>
              <a:t> </a:t>
            </a:r>
            <a:r>
              <a:rPr lang="en-US" dirty="0" smtClean="0"/>
              <a:t>(2)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09600" y="990600"/>
            <a:ext cx="4724400" cy="533400"/>
          </a:xfrm>
        </p:spPr>
        <p:txBody>
          <a:bodyPr/>
          <a:lstStyle/>
          <a:p>
            <a:pPr marL="0" lvl="1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>
                <a:solidFill>
                  <a:srgbClr val="EBFFC2"/>
                </a:solidFill>
                <a:latin typeface="Corbel" pitchFamily="34" charset="0"/>
              </a:rPr>
              <a:t>sum-of-numbers</a:t>
            </a:r>
            <a:r>
              <a:rPr lang="bg-BG" sz="2800" dirty="0" smtClean="0">
                <a:solidFill>
                  <a:srgbClr val="EBFFC2"/>
                </a:solidFill>
                <a:latin typeface="Corbel" pitchFamily="34" charset="0"/>
              </a:rPr>
              <a:t>.html</a:t>
            </a:r>
            <a:r>
              <a:rPr lang="en-US" sz="2800" dirty="0" smtClean="0">
                <a:solidFill>
                  <a:srgbClr val="EBFFC2"/>
                </a:solidFill>
                <a:latin typeface="Corbel" pitchFamily="34" charset="0"/>
              </a:rPr>
              <a:t> (cont.)</a:t>
            </a:r>
            <a:endParaRPr lang="en-US" sz="2800" dirty="0">
              <a:solidFill>
                <a:srgbClr val="EBFFC2"/>
              </a:solidFill>
              <a:latin typeface="Corbe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609600" y="1554301"/>
            <a:ext cx="7926388" cy="415498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&lt;form name="mainForm"&gt;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&lt;input type="text" name="textBox1" /&gt; &lt;br/&gt;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&lt;input type="text" name="textBox2" /&gt; &lt;br/&gt;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&lt;input type="button" value="Process"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onclick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="javascript: calcSum()"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&lt;input type="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text" name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="textBoxSum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"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readonly="readonly"/&gt;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&lt;/form&gt;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&lt;/html&gt;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902" y="4013976"/>
            <a:ext cx="3563698" cy="2354298"/>
          </a:xfrm>
          <a:prstGeom prst="roundRect">
            <a:avLst>
              <a:gd name="adj" fmla="val 2288"/>
            </a:avLst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006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JavaScript Prompt –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066800"/>
            <a:ext cx="2514600" cy="533400"/>
          </a:xfrm>
        </p:spPr>
        <p:txBody>
          <a:bodyPr/>
          <a:lstStyle/>
          <a:p>
            <a:pPr marL="0" indent="0">
              <a:buNone/>
            </a:pPr>
            <a:r>
              <a:rPr lang="bg-BG" sz="2800" dirty="0" smtClean="0"/>
              <a:t>prompt.html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28675" y="1719263"/>
            <a:ext cx="7343775" cy="76944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price = prompt("Enter the price", "10.00");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alert('Price + VAT = ' + price * 1.2);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323" y="2819400"/>
            <a:ext cx="6498077" cy="1828800"/>
          </a:xfrm>
          <a:prstGeom prst="roundRect">
            <a:avLst>
              <a:gd name="adj" fmla="val 4167"/>
            </a:avLst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225" y="4876800"/>
            <a:ext cx="2009775" cy="1647825"/>
          </a:xfrm>
          <a:prstGeom prst="roundRect">
            <a:avLst>
              <a:gd name="adj" fmla="val 5877"/>
            </a:avLst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265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17"/>
          <p:cNvSpPr>
            <a:spLocks noChangeArrowheads="1"/>
          </p:cNvSpPr>
          <p:nvPr/>
        </p:nvSpPr>
        <p:spPr bwMode="auto">
          <a:xfrm>
            <a:off x="3679894" y="3454281"/>
            <a:ext cx="340670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Rectangle 16"/>
          <p:cNvSpPr>
            <a:spLocks noChangeArrowheads="1"/>
          </p:cNvSpPr>
          <p:nvPr/>
        </p:nvSpPr>
        <p:spPr bwMode="auto">
          <a:xfrm>
            <a:off x="3853013" y="3486606"/>
            <a:ext cx="3141807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Greater </a:t>
            </a: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</a:t>
            </a:r>
          </a:p>
          <a:p>
            <a:pPr>
              <a:lnSpc>
                <a:spcPct val="100000"/>
              </a:lnSpc>
            </a:pPr>
            <a:endParaRPr kumimoji="0" lang="en-US" sz="2000" b="0" dirty="0">
              <a:solidFill>
                <a:schemeClr val="tx1"/>
              </a:solidFill>
            </a:endParaRPr>
          </a:p>
        </p:txBody>
      </p:sp>
      <p:sp>
        <p:nvSpPr>
          <p:cNvPr id="47" name="Rectangle 14"/>
          <p:cNvSpPr>
            <a:spLocks noChangeArrowheads="1"/>
          </p:cNvSpPr>
          <p:nvPr/>
        </p:nvSpPr>
        <p:spPr bwMode="auto">
          <a:xfrm>
            <a:off x="1981200" y="3454281"/>
            <a:ext cx="169869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43" name="Rectangle 20"/>
          <p:cNvSpPr>
            <a:spLocks noChangeArrowheads="1"/>
          </p:cNvSpPr>
          <p:nvPr/>
        </p:nvSpPr>
        <p:spPr bwMode="auto">
          <a:xfrm>
            <a:off x="1981200" y="3936762"/>
            <a:ext cx="169869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3679894" y="3936762"/>
            <a:ext cx="340670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26"/>
          <p:cNvSpPr>
            <a:spLocks noChangeArrowheads="1"/>
          </p:cNvSpPr>
          <p:nvPr/>
        </p:nvSpPr>
        <p:spPr bwMode="auto">
          <a:xfrm>
            <a:off x="1981200" y="4419243"/>
            <a:ext cx="169869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37" name="Rectangle 29"/>
          <p:cNvSpPr>
            <a:spLocks noChangeArrowheads="1"/>
          </p:cNvSpPr>
          <p:nvPr/>
        </p:nvSpPr>
        <p:spPr bwMode="auto">
          <a:xfrm>
            <a:off x="3677056" y="4419243"/>
            <a:ext cx="340670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30"/>
          <p:cNvGrpSpPr>
            <a:grpSpLocks/>
          </p:cNvGrpSpPr>
          <p:nvPr/>
        </p:nvGrpSpPr>
        <p:grpSpPr bwMode="auto">
          <a:xfrm>
            <a:off x="1981200" y="4901724"/>
            <a:ext cx="1698695" cy="514806"/>
            <a:chOff x="-18" y="1585"/>
            <a:chExt cx="518" cy="430"/>
          </a:xfrm>
          <a:noFill/>
        </p:grpSpPr>
        <p:sp>
          <p:nvSpPr>
            <p:cNvPr id="34" name="Rectangle 31"/>
            <p:cNvSpPr>
              <a:spLocks noChangeArrowheads="1"/>
            </p:cNvSpPr>
            <p:nvPr/>
          </p:nvSpPr>
          <p:spPr bwMode="auto">
            <a:xfrm>
              <a:off x="43" y="1612"/>
              <a:ext cx="432" cy="40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eaLnBrk="1" hangingPunct="1">
                <a:lnSpc>
                  <a:spcPct val="100000"/>
                </a:lnSpc>
              </a:pPr>
              <a:r>
                <a:rPr kumimoji="0" lang="en-US" sz="2200" b="1" dirty="0">
                  <a:solidFill>
                    <a:srgbClr val="EBFFD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&lt;=</a:t>
              </a:r>
            </a:p>
            <a:p>
              <a:pPr>
                <a:lnSpc>
                  <a:spcPct val="100000"/>
                </a:lnSpc>
              </a:pPr>
              <a:endParaRPr kumimoji="0" lang="en-US" sz="2000" b="0" dirty="0">
                <a:solidFill>
                  <a:schemeClr val="tx1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35" name="Rectangle 32"/>
            <p:cNvSpPr>
              <a:spLocks noChangeArrowheads="1"/>
            </p:cNvSpPr>
            <p:nvPr/>
          </p:nvSpPr>
          <p:spPr bwMode="auto">
            <a:xfrm>
              <a:off x="-18" y="1585"/>
              <a:ext cx="518" cy="403"/>
            </a:xfrm>
            <a:prstGeom prst="rect">
              <a:avLst/>
            </a:prstGeom>
            <a:grpFill/>
            <a:ln w="7">
              <a:solidFill>
                <a:schemeClr val="accent5">
                  <a:lumMod val="20000"/>
                  <a:lumOff val="80000"/>
                </a:schemeClr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/>
            <a:lstStyle/>
            <a:p>
              <a:pPr>
                <a:defRPr/>
              </a:pPr>
              <a:endParaRPr lang="bg-B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endParaRPr>
            </a:p>
          </p:txBody>
        </p:sp>
      </p:grpSp>
      <p:sp>
        <p:nvSpPr>
          <p:cNvPr id="33" name="Rectangle 35"/>
          <p:cNvSpPr>
            <a:spLocks noChangeArrowheads="1"/>
          </p:cNvSpPr>
          <p:nvPr/>
        </p:nvSpPr>
        <p:spPr bwMode="auto">
          <a:xfrm>
            <a:off x="3679894" y="4901724"/>
            <a:ext cx="340670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38"/>
          <p:cNvSpPr>
            <a:spLocks noChangeArrowheads="1"/>
          </p:cNvSpPr>
          <p:nvPr/>
        </p:nvSpPr>
        <p:spPr bwMode="auto">
          <a:xfrm>
            <a:off x="1981200" y="5384205"/>
            <a:ext cx="169869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29" name="Rectangle 41"/>
          <p:cNvSpPr>
            <a:spLocks noChangeArrowheads="1"/>
          </p:cNvSpPr>
          <p:nvPr/>
        </p:nvSpPr>
        <p:spPr bwMode="auto">
          <a:xfrm>
            <a:off x="3679894" y="5384205"/>
            <a:ext cx="340670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Rectangle 44"/>
          <p:cNvSpPr>
            <a:spLocks noChangeArrowheads="1"/>
          </p:cNvSpPr>
          <p:nvPr/>
        </p:nvSpPr>
        <p:spPr bwMode="auto">
          <a:xfrm>
            <a:off x="1981200" y="5866686"/>
            <a:ext cx="169869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25" name="Rectangle 47"/>
          <p:cNvSpPr>
            <a:spLocks noChangeArrowheads="1"/>
          </p:cNvSpPr>
          <p:nvPr/>
        </p:nvSpPr>
        <p:spPr bwMode="auto">
          <a:xfrm>
            <a:off x="3679894" y="5866686"/>
            <a:ext cx="3406705" cy="482481"/>
          </a:xfrm>
          <a:prstGeom prst="rect">
            <a:avLst/>
          </a:prstGeom>
          <a:noFill/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Rectangle 8"/>
          <p:cNvSpPr>
            <a:spLocks noChangeArrowheads="1"/>
          </p:cNvSpPr>
          <p:nvPr/>
        </p:nvSpPr>
        <p:spPr bwMode="auto">
          <a:xfrm>
            <a:off x="1981200" y="2971800"/>
            <a:ext cx="1698695" cy="482481"/>
          </a:xfrm>
          <a:prstGeom prst="rect">
            <a:avLst/>
          </a:prstGeom>
          <a:solidFill>
            <a:schemeClr val="accent5">
              <a:lumMod val="60000"/>
              <a:lumOff val="40000"/>
              <a:alpha val="30000"/>
            </a:schemeClr>
          </a:solidFill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Rectangle 11"/>
          <p:cNvSpPr>
            <a:spLocks noChangeArrowheads="1"/>
          </p:cNvSpPr>
          <p:nvPr/>
        </p:nvSpPr>
        <p:spPr bwMode="auto">
          <a:xfrm>
            <a:off x="3679894" y="2971800"/>
            <a:ext cx="3406705" cy="482481"/>
          </a:xfrm>
          <a:prstGeom prst="rect">
            <a:avLst/>
          </a:prstGeom>
          <a:solidFill>
            <a:schemeClr val="accent5">
              <a:lumMod val="60000"/>
              <a:lumOff val="40000"/>
              <a:alpha val="30000"/>
            </a:schemeClr>
          </a:solidFill>
          <a:ln w="7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defRPr/>
            </a:pPr>
            <a:endParaRPr lang="bg-BG" sz="3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Rectangle 7"/>
          <p:cNvSpPr>
            <a:spLocks noChangeArrowheads="1"/>
          </p:cNvSpPr>
          <p:nvPr/>
        </p:nvSpPr>
        <p:spPr bwMode="auto">
          <a:xfrm>
            <a:off x="2091068" y="3005468"/>
            <a:ext cx="1416672" cy="34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ts val="2800"/>
              </a:lnSpc>
            </a:pPr>
            <a:r>
              <a:rPr kumimoji="0" lang="en-US" sz="28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Symbol</a:t>
            </a:r>
            <a:endParaRPr kumimoji="0" lang="en-US" sz="2800" b="0" dirty="0">
              <a:solidFill>
                <a:schemeClr val="tx1"/>
              </a:solidFill>
            </a:endParaRPr>
          </a:p>
        </p:txBody>
      </p:sp>
      <p:sp>
        <p:nvSpPr>
          <p:cNvPr id="48" name="Rectangle 10"/>
          <p:cNvSpPr>
            <a:spLocks noChangeArrowheads="1"/>
          </p:cNvSpPr>
          <p:nvPr/>
        </p:nvSpPr>
        <p:spPr bwMode="auto">
          <a:xfrm>
            <a:off x="3751808" y="3005468"/>
            <a:ext cx="3141807" cy="34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ts val="2800"/>
              </a:lnSpc>
            </a:pPr>
            <a:r>
              <a:rPr kumimoji="0" lang="en-US" sz="28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Meaning</a:t>
            </a:r>
            <a:endParaRPr kumimoji="0" lang="en-US" sz="2800" b="0" dirty="0">
              <a:solidFill>
                <a:schemeClr val="tx1"/>
              </a:solidFill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2192273" y="3486606"/>
            <a:ext cx="1416672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>
              <a:lnSpc>
                <a:spcPct val="100000"/>
              </a:lnSpc>
            </a:pPr>
            <a:endParaRPr kumimoji="0" lang="en-US" sz="2000" b="0" dirty="0">
              <a:solidFill>
                <a:schemeClr val="tx1"/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42" name="Rectangle 19"/>
          <p:cNvSpPr>
            <a:spLocks noChangeArrowheads="1"/>
          </p:cNvSpPr>
          <p:nvPr/>
        </p:nvSpPr>
        <p:spPr bwMode="auto">
          <a:xfrm>
            <a:off x="2192273" y="3969087"/>
            <a:ext cx="1416672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</a:t>
            </a:r>
          </a:p>
          <a:p>
            <a:pPr>
              <a:lnSpc>
                <a:spcPct val="100000"/>
              </a:lnSpc>
            </a:pPr>
            <a:endParaRPr kumimoji="0" lang="en-US" sz="2000" b="0" dirty="0">
              <a:solidFill>
                <a:schemeClr val="tx1"/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40" name="Rectangle 22"/>
          <p:cNvSpPr>
            <a:spLocks noChangeArrowheads="1"/>
          </p:cNvSpPr>
          <p:nvPr/>
        </p:nvSpPr>
        <p:spPr bwMode="auto">
          <a:xfrm>
            <a:off x="3853013" y="3969087"/>
            <a:ext cx="3141807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Less </a:t>
            </a: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</a:t>
            </a:r>
          </a:p>
          <a:p>
            <a:pPr>
              <a:lnSpc>
                <a:spcPct val="100000"/>
              </a:lnSpc>
            </a:pPr>
            <a:endParaRPr kumimoji="0" lang="en-US" sz="2000" b="0" dirty="0">
              <a:solidFill>
                <a:schemeClr val="tx1"/>
              </a:solidFill>
            </a:endParaRPr>
          </a:p>
        </p:txBody>
      </p:sp>
      <p:sp>
        <p:nvSpPr>
          <p:cNvPr id="38" name="Rectangle 25"/>
          <p:cNvSpPr>
            <a:spLocks noChangeArrowheads="1"/>
          </p:cNvSpPr>
          <p:nvPr/>
        </p:nvSpPr>
        <p:spPr bwMode="auto">
          <a:xfrm>
            <a:off x="2192273" y="4451568"/>
            <a:ext cx="1416672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&gt;=</a:t>
            </a:r>
          </a:p>
          <a:p>
            <a:pPr>
              <a:lnSpc>
                <a:spcPct val="100000"/>
              </a:lnSpc>
            </a:pPr>
            <a:endParaRPr kumimoji="0" lang="en-US" sz="1400" b="0" dirty="0">
              <a:solidFill>
                <a:schemeClr val="tx1"/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36" name="Rectangle 28"/>
          <p:cNvSpPr>
            <a:spLocks noChangeArrowheads="1"/>
          </p:cNvSpPr>
          <p:nvPr/>
        </p:nvSpPr>
        <p:spPr bwMode="auto">
          <a:xfrm>
            <a:off x="3810444" y="4451568"/>
            <a:ext cx="3308138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Greater </a:t>
            </a: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 or equal to</a:t>
            </a:r>
          </a:p>
          <a:p>
            <a:pPr>
              <a:lnSpc>
                <a:spcPct val="100000"/>
              </a:lnSpc>
            </a:pPr>
            <a:endParaRPr kumimoji="0" lang="en-US" sz="1400" b="0" dirty="0">
              <a:solidFill>
                <a:schemeClr val="tx1"/>
              </a:solidFill>
            </a:endParaRPr>
          </a:p>
        </p:txBody>
      </p:sp>
      <p:sp>
        <p:nvSpPr>
          <p:cNvPr id="32" name="Rectangle 34"/>
          <p:cNvSpPr>
            <a:spLocks noChangeArrowheads="1"/>
          </p:cNvSpPr>
          <p:nvPr/>
        </p:nvSpPr>
        <p:spPr bwMode="auto">
          <a:xfrm>
            <a:off x="3853013" y="4934049"/>
            <a:ext cx="3141807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Less </a:t>
            </a: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 or equal to</a:t>
            </a:r>
          </a:p>
          <a:p>
            <a:pPr>
              <a:lnSpc>
                <a:spcPct val="100000"/>
              </a:lnSpc>
            </a:pPr>
            <a:endParaRPr kumimoji="0" lang="en-US" sz="2000" b="0" dirty="0">
              <a:solidFill>
                <a:schemeClr val="tx1"/>
              </a:solidFill>
            </a:endParaRPr>
          </a:p>
        </p:txBody>
      </p:sp>
      <p:sp>
        <p:nvSpPr>
          <p:cNvPr id="30" name="Rectangle 37"/>
          <p:cNvSpPr>
            <a:spLocks noChangeArrowheads="1"/>
          </p:cNvSpPr>
          <p:nvPr/>
        </p:nvSpPr>
        <p:spPr bwMode="auto">
          <a:xfrm>
            <a:off x="2192273" y="5416530"/>
            <a:ext cx="1416672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==</a:t>
            </a:r>
          </a:p>
          <a:p>
            <a:pPr>
              <a:lnSpc>
                <a:spcPct val="100000"/>
              </a:lnSpc>
            </a:pPr>
            <a:endParaRPr kumimoji="0" lang="en-US" sz="2000" b="0" dirty="0">
              <a:solidFill>
                <a:schemeClr val="tx1"/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28" name="Rectangle 40"/>
          <p:cNvSpPr>
            <a:spLocks noChangeArrowheads="1"/>
          </p:cNvSpPr>
          <p:nvPr/>
        </p:nvSpPr>
        <p:spPr bwMode="auto">
          <a:xfrm>
            <a:off x="3853013" y="5416530"/>
            <a:ext cx="3141807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Equal</a:t>
            </a:r>
            <a:endParaRPr kumimoji="0" lang="en-US" sz="22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>
              <a:lnSpc>
                <a:spcPct val="100000"/>
              </a:lnSpc>
            </a:pPr>
            <a:endParaRPr kumimoji="0" lang="en-US" sz="2000" b="0" dirty="0">
              <a:solidFill>
                <a:schemeClr val="tx1"/>
              </a:solidFill>
            </a:endParaRPr>
          </a:p>
        </p:txBody>
      </p:sp>
      <p:sp>
        <p:nvSpPr>
          <p:cNvPr id="26" name="Rectangle 43"/>
          <p:cNvSpPr>
            <a:spLocks noChangeArrowheads="1"/>
          </p:cNvSpPr>
          <p:nvPr/>
        </p:nvSpPr>
        <p:spPr bwMode="auto">
          <a:xfrm>
            <a:off x="2192273" y="5899011"/>
            <a:ext cx="1416672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!=</a:t>
            </a:r>
          </a:p>
          <a:p>
            <a:pPr>
              <a:lnSpc>
                <a:spcPct val="100000"/>
              </a:lnSpc>
            </a:pPr>
            <a:endParaRPr kumimoji="0" lang="en-US" sz="2000" b="0" dirty="0">
              <a:solidFill>
                <a:schemeClr val="tx1"/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24" name="Rectangle 46"/>
          <p:cNvSpPr>
            <a:spLocks noChangeArrowheads="1"/>
          </p:cNvSpPr>
          <p:nvPr/>
        </p:nvSpPr>
        <p:spPr bwMode="auto">
          <a:xfrm>
            <a:off x="3853013" y="5899011"/>
            <a:ext cx="3141807" cy="48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100000"/>
              </a:lnSpc>
            </a:pPr>
            <a:r>
              <a:rPr kumimoji="0" lang="en-US" sz="22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Not </a:t>
            </a:r>
            <a:r>
              <a:rPr kumimoji="0" lang="en-US" sz="2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equal</a:t>
            </a:r>
          </a:p>
          <a:p>
            <a:pPr>
              <a:lnSpc>
                <a:spcPct val="100000"/>
              </a:lnSpc>
            </a:pPr>
            <a:endParaRPr kumimoji="0" lang="en-US" sz="1400" b="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Conditional Statement (</a:t>
            </a:r>
            <a:r>
              <a:rPr lang="en-GB" dirty="0" smtClean="0">
                <a:latin typeface="Consolas" pitchFamily="49" charset="0"/>
                <a:cs typeface="Consolas" pitchFamily="49" charset="0"/>
              </a:rPr>
              <a:t>if</a:t>
            </a:r>
            <a:r>
              <a:rPr lang="en-GB" dirty="0" smtClean="0"/>
              <a:t>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838200" y="1143000"/>
            <a:ext cx="7467600" cy="144655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unitPrice = 1.30;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if (quantity &gt; 100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) { 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unitPrice = 1.20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4741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Conditional Statement (</a:t>
            </a:r>
            <a:r>
              <a:rPr lang="en-GB" dirty="0">
                <a:latin typeface="Consolas" pitchFamily="49" charset="0"/>
                <a:cs typeface="Consolas" pitchFamily="49" charset="0"/>
              </a:rPr>
              <a:t>if</a:t>
            </a:r>
            <a:r>
              <a:rPr lang="en-GB" dirty="0" smtClean="0"/>
              <a:t>)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638800"/>
          </a:xfrm>
        </p:spPr>
        <p:txBody>
          <a:bodyPr/>
          <a:lstStyle/>
          <a:p>
            <a:pPr>
              <a:defRPr/>
            </a:pPr>
            <a:r>
              <a:rPr lang="en-US" sz="3000" dirty="0" smtClean="0"/>
              <a:t>The condition may be of Boolean or integer type:</a:t>
            </a:r>
            <a:endParaRPr lang="bg-BG" sz="3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09600" y="2971800"/>
            <a:ext cx="7924800" cy="317009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a = 0;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b = true;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if (typeof(a)=="undefined" || typeof(b)=="undefined")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document.write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("Variable a or b is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undefined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.");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else if (!a &amp;&amp; b)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document.write("a==0; b==true;");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 else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document.write("a=="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+ a +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"; b=="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+ b +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";");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</p:txBody>
      </p:sp>
      <p:pic>
        <p:nvPicPr>
          <p:cNvPr id="38914" name="Picture 2" descr="http://ts2.mm.bing.net/images/thumbnail.aspx?q=1432453985649&amp;id=653498a0317884c89706151a75104dd4&amp;url=http%3a%2f%2fxmlhack.ru%2fbooks%2fxslt%2fimages%2fboolean-juncti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825">
            <a:off x="1019436" y="1652788"/>
            <a:ext cx="1805398" cy="1026822"/>
          </a:xfrm>
          <a:prstGeom prst="roundRect">
            <a:avLst>
              <a:gd name="adj" fmla="val 48064"/>
            </a:avLst>
          </a:prstGeom>
          <a:noFill/>
          <a:effectLst>
            <a:softEdge rad="31750"/>
          </a:effectLst>
        </p:spPr>
      </p:pic>
      <p:sp>
        <p:nvSpPr>
          <p:cNvPr id="6" name="Rectangle 5"/>
          <p:cNvSpPr/>
          <p:nvPr/>
        </p:nvSpPr>
        <p:spPr>
          <a:xfrm>
            <a:off x="3874150" y="2438400"/>
            <a:ext cx="46602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conditional-statements.html</a:t>
            </a:r>
          </a:p>
        </p:txBody>
      </p:sp>
    </p:spTree>
    <p:extLst>
      <p:ext uri="{BB962C8B-B14F-4D97-AF65-F5344CB8AC3E}">
        <p14:creationId xmlns:p14="http://schemas.microsoft.com/office/powerpoint/2010/main" val="260053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Switch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switch</a:t>
            </a:r>
            <a:r>
              <a:rPr lang="en-US" dirty="0" smtClean="0"/>
              <a:t> statement works like in C#: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5800" y="1905000"/>
            <a:ext cx="7772400" cy="449353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switch (variable)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case 1: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// do something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break;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case 'a':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// do something else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break;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case 3.14: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// another code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break;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default: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// something completely different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36934" y="1905000"/>
            <a:ext cx="3921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switch-statements.html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972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ourrisingsound.com/wp-content/uploads/2009/01/loops_icon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474" y="2674089"/>
            <a:ext cx="1990726" cy="260174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lnSpc>
                <a:spcPct val="100000"/>
              </a:lnSpc>
              <a:defRPr/>
            </a:pPr>
            <a:r>
              <a:rPr lang="en-GB" dirty="0" smtClean="0"/>
              <a:t>Like in C#</a:t>
            </a:r>
          </a:p>
          <a:p>
            <a:pPr marL="982663" lvl="2" indent="-342900">
              <a:lnSpc>
                <a:spcPct val="100000"/>
              </a:lnSpc>
              <a:buClr>
                <a:schemeClr val="tx1"/>
              </a:buClr>
              <a:defRPr/>
            </a:pPr>
            <a:r>
              <a:rPr lang="en-GB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for</a:t>
            </a:r>
            <a:r>
              <a:rPr lang="en-GB" sz="3000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 loop</a:t>
            </a:r>
          </a:p>
          <a:p>
            <a:pPr marL="982663" lvl="2" indent="-342900">
              <a:lnSpc>
                <a:spcPct val="100000"/>
              </a:lnSpc>
              <a:buClr>
                <a:schemeClr val="tx1"/>
              </a:buClr>
              <a:defRPr/>
            </a:pPr>
            <a:r>
              <a:rPr lang="en-GB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while</a:t>
            </a:r>
            <a:r>
              <a:rPr lang="en-GB" sz="3000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 loop</a:t>
            </a:r>
          </a:p>
          <a:p>
            <a:pPr marL="982663" lvl="2" indent="-342900">
              <a:lnSpc>
                <a:spcPct val="100000"/>
              </a:lnSpc>
              <a:buClr>
                <a:schemeClr val="tx1"/>
              </a:buClr>
              <a:defRPr/>
            </a:pPr>
            <a:r>
              <a:rPr lang="en-GB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do</a:t>
            </a:r>
            <a:r>
              <a:rPr lang="en-GB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cs typeface="Consolas" pitchFamily="49" charset="0"/>
              </a:rPr>
              <a:t> </a:t>
            </a:r>
            <a:r>
              <a:rPr lang="en-GB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…</a:t>
            </a:r>
            <a:r>
              <a:rPr lang="en-GB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cs typeface="Consolas" pitchFamily="49" charset="0"/>
              </a:rPr>
              <a:t> </a:t>
            </a:r>
            <a:r>
              <a:rPr lang="en-GB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while</a:t>
            </a:r>
            <a:r>
              <a:rPr lang="en-GB" sz="3000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 loop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62000" y="3810000"/>
            <a:ext cx="7620000" cy="246221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counter;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for (counter=0; counter&lt;4; counter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++)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alert(counter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while (counter &lt; 5)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alert(++counter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</p:txBody>
      </p:sp>
      <p:sp>
        <p:nvSpPr>
          <p:cNvPr id="8" name="Rectangle 7"/>
          <p:cNvSpPr/>
          <p:nvPr/>
        </p:nvSpPr>
        <p:spPr>
          <a:xfrm>
            <a:off x="6518989" y="5748993"/>
            <a:ext cx="1863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oops.html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09600"/>
            <a:ext cx="2090737" cy="2386228"/>
          </a:xfrm>
          <a:prstGeom prst="roundRect">
            <a:avLst>
              <a:gd name="adj" fmla="val 3911"/>
            </a:avLst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586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Functions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Code structure – splitting code into parts</a:t>
            </a:r>
          </a:p>
          <a:p>
            <a:pPr>
              <a:defRPr/>
            </a:pPr>
            <a:r>
              <a:rPr lang="en-GB" dirty="0" smtClean="0"/>
              <a:t>Data comes in, processed, result returned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38200" y="3160851"/>
            <a:ext cx="4202112" cy="212365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function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average(a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, b, c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)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var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total;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total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 a+b+c;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return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total/3;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5486401" y="2667000"/>
            <a:ext cx="2819399" cy="919401"/>
          </a:xfrm>
          <a:prstGeom prst="wedgeRoundRectCallout">
            <a:avLst>
              <a:gd name="adj1" fmla="val -72956"/>
              <a:gd name="adj2" fmla="val 27094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GB" sz="24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Parameters come in here.</a:t>
            </a: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5486401" y="3750984"/>
            <a:ext cx="2819399" cy="1328023"/>
          </a:xfrm>
          <a:prstGeom prst="wedgeRoundRectCallout">
            <a:avLst>
              <a:gd name="adj1" fmla="val -131421"/>
              <a:gd name="adj2" fmla="val -25034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sz="24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Declaring variables is optional. Type is never declared.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5486400" y="5269388"/>
            <a:ext cx="2819400" cy="953453"/>
          </a:xfrm>
          <a:prstGeom prst="wedgeRoundRectCallout">
            <a:avLst>
              <a:gd name="adj1" fmla="val -105513"/>
              <a:gd name="adj2" fmla="val -100856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GB" sz="24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Value returned </a:t>
            </a:r>
            <a:r>
              <a:rPr lang="en-GB" sz="24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here.</a:t>
            </a:r>
            <a:endParaRPr lang="en-GB" sz="24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245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0" y="152400"/>
            <a:ext cx="5486400" cy="914400"/>
          </a:xfrm>
        </p:spPr>
        <p:txBody>
          <a:bodyPr/>
          <a:lstStyle/>
          <a:p>
            <a:r>
              <a:rPr lang="en-US" dirty="0" smtClean="0"/>
              <a:t>Function Arguments </a:t>
            </a:r>
            <a:br>
              <a:rPr lang="en-US" dirty="0" smtClean="0"/>
            </a:br>
            <a:r>
              <a:rPr lang="en-US" dirty="0" smtClean="0"/>
              <a:t>and Return Value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55626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Functions are not required to return a value</a:t>
            </a:r>
          </a:p>
          <a:p>
            <a:pPr>
              <a:defRPr/>
            </a:pPr>
            <a:r>
              <a:rPr lang="en-US" dirty="0" smtClean="0"/>
              <a:t>When calling function it is not obligatory to specify all of its arguments</a:t>
            </a:r>
          </a:p>
          <a:p>
            <a:pPr lvl="1">
              <a:defRPr/>
            </a:pPr>
            <a:r>
              <a:rPr lang="en-US" sz="2800" dirty="0" smtClean="0"/>
              <a:t>The function has access to all the arguments passed via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arguments</a:t>
            </a:r>
            <a:r>
              <a:rPr lang="en-US" sz="2800" dirty="0" smtClean="0"/>
              <a:t> array</a:t>
            </a:r>
            <a:endParaRPr lang="bg-BG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8976" y="4154031"/>
            <a:ext cx="7769224" cy="224676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function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sum()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var sum = 0;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for (var i = 0; i &lt; arguments.length; i ++)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sum += parseInt(arguments[i]);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return sum;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alert(sum(1, 2, 4));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53000" y="5867400"/>
            <a:ext cx="34804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functions-demo.html</a:t>
            </a:r>
          </a:p>
        </p:txBody>
      </p:sp>
    </p:spTree>
    <p:extLst>
      <p:ext uri="{BB962C8B-B14F-4D97-AF65-F5344CB8AC3E}">
        <p14:creationId xmlns:p14="http://schemas.microsoft.com/office/powerpoint/2010/main" val="261178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95" y="1143000"/>
            <a:ext cx="5377178" cy="30801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752600" y="4800600"/>
            <a:ext cx="5638800" cy="1371600"/>
          </a:xfrm>
        </p:spPr>
        <p:txBody>
          <a:bodyPr/>
          <a:lstStyle/>
          <a:p>
            <a:r>
              <a:rPr lang="en-US" dirty="0" smtClean="0"/>
              <a:t>Document Object Model (DOM)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52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76200"/>
            <a:ext cx="7162800" cy="914400"/>
          </a:xfrm>
        </p:spPr>
        <p:txBody>
          <a:bodyPr/>
          <a:lstStyle/>
          <a:p>
            <a:r>
              <a:rPr lang="en-US" dirty="0" smtClean="0"/>
              <a:t>Document Object Model (DOM)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CA" sz="3000" dirty="0" smtClean="0">
                <a:cs typeface="Times New Roman" pitchFamily="18" charset="0"/>
              </a:rPr>
              <a:t>Every HTML element is accessible via the JavaScript DOM API</a:t>
            </a:r>
          </a:p>
          <a:p>
            <a:pPr>
              <a:defRPr/>
            </a:pPr>
            <a:r>
              <a:rPr lang="en-CA" sz="3000" dirty="0" smtClean="0">
                <a:cs typeface="Times New Roman" pitchFamily="18" charset="0"/>
              </a:rPr>
              <a:t>Most DOM objects can be manipulated by the programmer</a:t>
            </a:r>
          </a:p>
          <a:p>
            <a:pPr>
              <a:defRPr/>
            </a:pPr>
            <a:r>
              <a:rPr lang="en-CA" sz="3000" dirty="0" smtClean="0">
                <a:cs typeface="Times New Roman" pitchFamily="18" charset="0"/>
              </a:rPr>
              <a:t>The event model lets a document to react when the user does something on the page</a:t>
            </a:r>
          </a:p>
          <a:p>
            <a:pPr>
              <a:defRPr/>
            </a:pPr>
            <a:r>
              <a:rPr lang="en-US" sz="3000" dirty="0" smtClean="0"/>
              <a:t>Advantages</a:t>
            </a:r>
          </a:p>
          <a:p>
            <a:pPr lvl="1">
              <a:defRPr/>
            </a:pPr>
            <a:r>
              <a:rPr lang="en-US" sz="2800" dirty="0" smtClean="0"/>
              <a:t>Create interactive pages</a:t>
            </a:r>
          </a:p>
          <a:p>
            <a:pPr lvl="1">
              <a:defRPr/>
            </a:pPr>
            <a:r>
              <a:rPr lang="en-US" sz="2800" dirty="0" smtClean="0"/>
              <a:t>Updates the objects of a page without reloading it</a:t>
            </a:r>
            <a:endParaRPr lang="en-CA" sz="2800" dirty="0" smtClean="0"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18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Accessing Elements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Access elements via their ID attribute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Via the name attribute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Via tag name</a:t>
            </a:r>
          </a:p>
          <a:p>
            <a:pPr>
              <a:defRPr/>
            </a:pPr>
            <a:endParaRPr lang="en-US" dirty="0" smtClean="0"/>
          </a:p>
          <a:p>
            <a:pPr lvl="1">
              <a:defRPr/>
            </a:pPr>
            <a:r>
              <a:rPr lang="en-US" dirty="0" smtClean="0"/>
              <a:t>Returns array of descendant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&lt;img&gt;</a:t>
            </a:r>
            <a:r>
              <a:rPr lang="en-US" dirty="0" smtClean="0"/>
              <a:t> elements of the element "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el</a:t>
            </a:r>
            <a:r>
              <a:rPr lang="en-US" dirty="0" smtClean="0"/>
              <a:t>"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4213" y="1764268"/>
            <a:ext cx="7848600" cy="3970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elem = document.getElementById("some_id")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4213" y="3059668"/>
            <a:ext cx="7848600" cy="3970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arr = document.getElementsByName("some_name")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84213" y="4321371"/>
            <a:ext cx="7848600" cy="3970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imgTags = el.getElementsByTagName("img")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51777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 Manipulation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Once we access an element, we can read and write its attributes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03250" y="2863096"/>
            <a:ext cx="7931150" cy="347787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function change(state)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var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lampImg = document.getElementById("lamp");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lampImg.src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 "lamp_" + state + ".png";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var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statusDiv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document.getElementById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("statusDiv");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statusDiv.innerHTML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 "The lamp is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"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+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state";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…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&lt;img src="test_on.gif" onmouseover="change('off')"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onmouseout="change('on')"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3400" y="2286000"/>
            <a:ext cx="40222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DOM-manipulation.html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308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Element Properties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Most of the properties are derived from the HTML attributes of the tag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E.g.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id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name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href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alt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title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src</a:t>
            </a:r>
            <a:r>
              <a:rPr lang="en-US" dirty="0" smtClean="0"/>
              <a:t>, etc…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style</a:t>
            </a:r>
            <a:r>
              <a:rPr lang="en-US" dirty="0" smtClean="0"/>
              <a:t> property – allows modifying the CSS styles of the element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Corresponds to the inline style of the element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Not the properties derived from embedded or external CSS rules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Example: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style.width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style.marginTop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style.backgroundImage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27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4625" y="76200"/>
            <a:ext cx="7100775" cy="914400"/>
          </a:xfrm>
        </p:spPr>
        <p:txBody>
          <a:bodyPr/>
          <a:lstStyle/>
          <a:p>
            <a:r>
              <a:rPr lang="en-US" sz="3800" dirty="0" smtClean="0"/>
              <a:t>Common Element Properties (2)</a:t>
            </a:r>
            <a:endParaRPr lang="en-US" sz="3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className</a:t>
            </a:r>
            <a:r>
              <a:rPr lang="en-US" dirty="0" smtClean="0"/>
              <a:t> –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class</a:t>
            </a:r>
            <a:r>
              <a:rPr lang="en-US" dirty="0" smtClean="0"/>
              <a:t> attribute of the tag</a:t>
            </a:r>
            <a:endParaRPr lang="en-US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00000"/>
              </a:lnSpc>
              <a:defRPr/>
            </a:pP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innerHTML</a:t>
            </a:r>
            <a:r>
              <a:rPr lang="en-US" dirty="0" smtClean="0"/>
              <a:t> – holds all the entire HTML code inside the element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Read-only properties with information for the current element and its state</a:t>
            </a:r>
          </a:p>
          <a:p>
            <a:pPr lvl="1">
              <a:lnSpc>
                <a:spcPct val="100000"/>
              </a:lnSpc>
              <a:defRPr/>
            </a:pP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tagName</a:t>
            </a:r>
            <a:r>
              <a:rPr lang="en-US" dirty="0" smtClean="0"/>
              <a:t>,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offsetWidth</a:t>
            </a:r>
            <a:r>
              <a:rPr lang="en-US" dirty="0" smtClean="0"/>
              <a:t>,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offsetHeight</a:t>
            </a:r>
            <a:r>
              <a:rPr lang="en-US" dirty="0" smtClean="0"/>
              <a:t>,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scrollHeight</a:t>
            </a:r>
            <a:r>
              <a:rPr lang="en-US" dirty="0" smtClean="0"/>
              <a:t>,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scrollTop</a:t>
            </a:r>
            <a:r>
              <a:rPr lang="bg-BG" dirty="0" smtClean="0"/>
              <a:t>,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nodeType</a:t>
            </a:r>
            <a:r>
              <a:rPr lang="en-US" dirty="0" smtClean="0"/>
              <a:t>, etc…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14625" y="5105400"/>
            <a:ext cx="5500576" cy="1343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40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152400"/>
            <a:ext cx="7010400" cy="914400"/>
          </a:xfrm>
        </p:spPr>
        <p:txBody>
          <a:bodyPr/>
          <a:lstStyle/>
          <a:p>
            <a:r>
              <a:rPr lang="en-US" dirty="0" smtClean="0"/>
              <a:t>Accessing Elements through the DOM Tree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54102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We can access elements in the DOM through some tree manipulation properties: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element.childNodes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element.parentNode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element.nextSibling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element.previousSibling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element.firstChild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element.lastChild</a:t>
            </a:r>
            <a:endParaRPr lang="bg-BG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19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r>
              <a:rPr lang="en-US" dirty="0" smtClean="0"/>
              <a:t>Accessing Elements through the DOM Tree –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562600"/>
            <a:ext cx="8686800" cy="990600"/>
          </a:xfrm>
        </p:spPr>
        <p:txBody>
          <a:bodyPr/>
          <a:lstStyle/>
          <a:p>
            <a:pPr marL="282575" lvl="1" indent="-282575">
              <a:lnSpc>
                <a:spcPts val="3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sz="3200" dirty="0" smtClean="0"/>
              <a:t>Warning: may not return what you expected due to Browser differences</a:t>
            </a:r>
            <a:endParaRPr lang="bg-BG" dirty="0" smtClean="0">
              <a:latin typeface="Courier New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715049" y="1491648"/>
            <a:ext cx="7713902" cy="381642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el = document.getElementById('div_tag');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 (el.childNodes[0].value);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 (el.childNodes[1].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getElementsByTagName('span').id);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…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&lt;div id="div_tag"&gt;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&lt;input type="text" value="test text"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&lt;div&gt;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&lt;span id="test"&gt;test span&lt;/span&gt;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&lt;/div&gt;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&lt;/div&gt;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74066" y="4810780"/>
            <a:ext cx="50548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accessing-elements-demo.html</a:t>
            </a:r>
            <a:endParaRPr lang="bg-BG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267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752600" y="4749190"/>
            <a:ext cx="5638800" cy="1371600"/>
          </a:xfrm>
        </p:spPr>
        <p:txBody>
          <a:bodyPr/>
          <a:lstStyle/>
          <a:p>
            <a:r>
              <a:rPr lang="en-US" dirty="0" smtClean="0"/>
              <a:t>The HTML DOM Event Model</a:t>
            </a:r>
            <a:endParaRPr lang="en-US" dirty="0"/>
          </a:p>
        </p:txBody>
      </p:sp>
      <p:pic>
        <p:nvPicPr>
          <p:cNvPr id="4" name="Picture 2" descr="http://www.adarshr.com/images/pub-sub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584" y="915924"/>
            <a:ext cx="3361816" cy="3429050"/>
          </a:xfrm>
          <a:prstGeom prst="roundRect">
            <a:avLst>
              <a:gd name="adj" fmla="val 231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8996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HTML DOM Event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JavaScript can register event handlers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Events are fired by the Browser and are sent to the specified JavaScript event handler function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Can be set with HTML attributes:</a:t>
            </a:r>
          </a:p>
          <a:p>
            <a:pPr lvl="1">
              <a:lnSpc>
                <a:spcPct val="100000"/>
              </a:lnSpc>
              <a:defRPr/>
            </a:pPr>
            <a:endParaRPr lang="en-US" dirty="0" smtClean="0"/>
          </a:p>
          <a:p>
            <a:pPr lvl="1">
              <a:lnSpc>
                <a:spcPct val="100000"/>
              </a:lnSpc>
              <a:spcBef>
                <a:spcPts val="1800"/>
              </a:spcBef>
              <a:defRPr/>
            </a:pPr>
            <a:r>
              <a:rPr lang="en-US" dirty="0" smtClean="0"/>
              <a:t>Can be accessed through the DOM: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25500" y="3505200"/>
            <a:ext cx="74803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bg-BG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img src="test.gif" onclick="imageClicked()" /&gt;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25500" y="4876800"/>
            <a:ext cx="7480300" cy="76944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img = document.getElementById("myImage");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img.onclick = imageClicked;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24830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/>
              <a:t>The HTML </a:t>
            </a:r>
            <a:r>
              <a:rPr lang="en-US" sz="3900" dirty="0" smtClean="0"/>
              <a:t>DOM Event Model (</a:t>
            </a:r>
            <a:r>
              <a:rPr lang="en-US" sz="3900" dirty="0"/>
              <a:t>2</a:t>
            </a:r>
            <a:r>
              <a:rPr lang="en-US" sz="3900" dirty="0" smtClean="0"/>
              <a:t>)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All event handlers receive one parameter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It brings information about the event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Contains the type of the event (mouse click, key press, etc.)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Data about the location where the event has been fired (e.g. mouse coordinates)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Holds a reference to the event sender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E.g. the button that was clicked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2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/>
              <a:t>The HTML </a:t>
            </a:r>
            <a:r>
              <a:rPr lang="en-US" sz="3900" dirty="0" smtClean="0"/>
              <a:t>DOM Event Model (</a:t>
            </a:r>
            <a:r>
              <a:rPr lang="en-US" sz="3900" dirty="0"/>
              <a:t>3</a:t>
            </a:r>
            <a:r>
              <a:rPr lang="en-US" sz="3900" dirty="0" smtClean="0"/>
              <a:t>)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lnSpc>
                <a:spcPct val="100000"/>
              </a:lnSpc>
              <a:defRPr/>
            </a:pPr>
            <a:r>
              <a:rPr lang="en-US" dirty="0" smtClean="0"/>
              <a:t>Holds information about the state of [Alt], [Ctrl] and [Shift] keys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Some browsers do not send this object, but place it in the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document.event</a:t>
            </a:r>
            <a:endParaRPr lang="en-US" noProof="1" smtClean="0"/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Some of the names of the event’s object properties are browser-specific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  <p:pic>
        <p:nvPicPr>
          <p:cNvPr id="74764" name="Picture 12" descr="http://ts3.mm.bing.net/images/thumbnail.aspx?q=1801629403638&amp;id=1180739aacdcf5b635c9331c7c47b4cf&amp;url=http%3a%2f%2fbootlog.org%2fup%2f2006%2f08%2flinux_ati_svg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1713">
            <a:off x="6743956" y="4108447"/>
            <a:ext cx="2100331" cy="2555335"/>
          </a:xfrm>
          <a:prstGeom prst="roundRect">
            <a:avLst>
              <a:gd name="adj" fmla="val 8810"/>
            </a:avLst>
          </a:prstGeom>
          <a:noFill/>
          <a:effectLst>
            <a:softEdge rad="635000"/>
          </a:effectLst>
        </p:spPr>
      </p:pic>
      <p:pic>
        <p:nvPicPr>
          <p:cNvPr id="2052" name="Picture 4" descr="http://w3veritae.com/wp-content/uploads/2009/06/browser-wa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648200"/>
            <a:ext cx="3200400" cy="1745672"/>
          </a:xfrm>
          <a:prstGeom prst="roundRect">
            <a:avLst>
              <a:gd name="adj" fmla="val 6922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71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DOM Events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6388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Mouse events: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onclick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onmousedown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onmouseup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onmouseover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onmouseout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onmousemove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Key events: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onkeypress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onkeydown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onkeyup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Only for input fields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Interface events: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onblur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onfocus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onscroll</a:t>
            </a:r>
            <a:endParaRPr lang="bg-BG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92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DOM Events </a:t>
            </a:r>
            <a:r>
              <a:rPr lang="en-US" dirty="0" smtClean="0"/>
              <a:t>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6388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Form events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onchange</a:t>
            </a:r>
            <a:r>
              <a:rPr lang="en-US" dirty="0" smtClean="0"/>
              <a:t> – for input fields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onsubmit</a:t>
            </a:r>
            <a:r>
              <a:rPr lang="en-US" dirty="0" smtClean="0"/>
              <a:t> 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Allows you  to cancel a form submission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Useful for form validation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Miscellaneous events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onload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onunload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Allowed only for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&lt;body&gt;</a:t>
            </a:r>
            <a:r>
              <a:rPr lang="en-US" dirty="0" smtClean="0"/>
              <a:t> element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Fires when all content on the page was loaded / unloaded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58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 smtClean="0">
                <a:latin typeface="Consolas" pitchFamily="49" charset="0"/>
              </a:rPr>
              <a:t>on</a:t>
            </a:r>
            <a:r>
              <a:rPr lang="en-US" dirty="0" smtClean="0">
                <a:latin typeface="Consolas" pitchFamily="49" charset="0"/>
              </a:rPr>
              <a:t>l</a:t>
            </a:r>
            <a:r>
              <a:rPr lang="en-US" noProof="1" smtClean="0">
                <a:latin typeface="Consolas" pitchFamily="49" charset="0"/>
              </a:rPr>
              <a:t>oad</a:t>
            </a:r>
            <a:r>
              <a:rPr lang="en-US" noProof="1" smtClean="0"/>
              <a:t> Event</a:t>
            </a:r>
            <a:r>
              <a:rPr lang="en-US" dirty="0" smtClean="0"/>
              <a:t> –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bg-BG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onload</a:t>
            </a:r>
            <a:r>
              <a:rPr lang="en-US" dirty="0" smtClean="0"/>
              <a:t> </a:t>
            </a:r>
            <a:r>
              <a:rPr lang="en-US" dirty="0" smtClean="0">
                <a:latin typeface="Consolas" pitchFamily="49" charset="0"/>
              </a:rPr>
              <a:t>event</a:t>
            </a:r>
            <a:endParaRPr lang="bg-BG" dirty="0" smtClean="0">
              <a:latin typeface="Consolas" pitchFamily="49" charset="0"/>
            </a:endParaRPr>
          </a:p>
          <a:p>
            <a:pPr>
              <a:buFontTx/>
              <a:buNone/>
              <a:defRPr/>
            </a:pPr>
            <a:endParaRPr lang="bg-BG" dirty="0" smtClean="0">
              <a:latin typeface="Courier New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11188" y="1719263"/>
            <a:ext cx="7848600" cy="461664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&lt;html&gt;</a:t>
            </a: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&lt;head&gt;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&lt;script type="text/javascript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"&gt;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function greet()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alert("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Loaded.");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&lt;/script&gt;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&lt;/head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&gt;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 </a:t>
            </a: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&lt;body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onload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="greet()" 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&lt;/body&gt;</a:t>
            </a: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html&gt;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578622"/>
            <a:ext cx="2590800" cy="2397868"/>
          </a:xfrm>
          <a:prstGeom prst="roundRect">
            <a:avLst>
              <a:gd name="adj" fmla="val 3956"/>
            </a:avLst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6248400" y="1219200"/>
            <a:ext cx="22113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r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onload.html</a:t>
            </a:r>
            <a:endParaRPr lang="bg-BG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597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752600" y="4800600"/>
            <a:ext cx="5638800" cy="1371600"/>
          </a:xfrm>
        </p:spPr>
        <p:txBody>
          <a:bodyPr/>
          <a:lstStyle/>
          <a:p>
            <a:r>
              <a:rPr lang="en-US" dirty="0" smtClean="0"/>
              <a:t>The Built-In Browser Objects</a:t>
            </a:r>
            <a:endParaRPr lang="en-US" dirty="0"/>
          </a:p>
        </p:txBody>
      </p:sp>
      <p:pic>
        <p:nvPicPr>
          <p:cNvPr id="3074" name="Picture 2" descr="http://www.iconarchive.com/icons/aha-soft/software/256/objects-ic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11381">
            <a:off x="5870445" y="1222782"/>
            <a:ext cx="2971578" cy="297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musingsfrommars.org/images/browsers_dhtml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6248">
            <a:off x="493829" y="1280157"/>
            <a:ext cx="3394710" cy="31432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daaq.net/old/images/js_bom_hierarchy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411916"/>
            <a:ext cx="2857500" cy="2857500"/>
          </a:xfrm>
          <a:prstGeom prst="rect">
            <a:avLst/>
          </a:prstGeom>
          <a:noFill/>
          <a:effectLst>
            <a:glow rad="635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18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Built-in Browser Objects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/>
              <a:t>The browser provides some read-only data via:</a:t>
            </a:r>
          </a:p>
          <a:p>
            <a:pPr lvl="1"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window</a:t>
            </a:r>
          </a:p>
          <a:p>
            <a:pPr lvl="2"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/>
              <a:t>The top node of the DOM tree</a:t>
            </a:r>
          </a:p>
          <a:p>
            <a:pPr lvl="2"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/>
              <a:t>Represents the browser's window</a:t>
            </a:r>
          </a:p>
          <a:p>
            <a:pPr lvl="1"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document</a:t>
            </a:r>
          </a:p>
          <a:p>
            <a:pPr lvl="2"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/>
              <a:t>holds information the current loaded document</a:t>
            </a:r>
          </a:p>
          <a:p>
            <a:pPr lvl="1"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screen</a:t>
            </a:r>
          </a:p>
          <a:p>
            <a:pPr lvl="2"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/>
              <a:t>Holds the user’s display properties</a:t>
            </a:r>
          </a:p>
          <a:p>
            <a:pPr lvl="1"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browser</a:t>
            </a:r>
          </a:p>
          <a:p>
            <a:pPr lvl="2">
              <a:lnSpc>
                <a:spcPct val="100000"/>
              </a:lnSpc>
              <a:spcBef>
                <a:spcPts val="400"/>
              </a:spcBef>
              <a:defRPr/>
            </a:pPr>
            <a:r>
              <a:rPr lang="en-US" dirty="0" smtClean="0"/>
              <a:t>Holds information about the browser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14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DOM Hierarchy – Example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435350" y="2208213"/>
            <a:ext cx="22860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window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9750" y="3429000"/>
            <a:ext cx="14478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navigator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292350" y="3429000"/>
            <a:ext cx="11430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screen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3663950" y="3429000"/>
            <a:ext cx="15240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document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5340350" y="3429000"/>
            <a:ext cx="12192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history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788150" y="3429000"/>
            <a:ext cx="15240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location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425950" y="4419600"/>
            <a:ext cx="9906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3827463" y="5257800"/>
            <a:ext cx="9906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button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4970463" y="5257800"/>
            <a:ext cx="9906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</a:t>
            </a: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1401763" y="2971800"/>
            <a:ext cx="5995987" cy="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7397750" y="2971800"/>
            <a:ext cx="0" cy="4572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Line 16"/>
          <p:cNvSpPr>
            <a:spLocks noChangeShapeType="1"/>
          </p:cNvSpPr>
          <p:nvPr/>
        </p:nvSpPr>
        <p:spPr bwMode="auto">
          <a:xfrm>
            <a:off x="2901950" y="2971800"/>
            <a:ext cx="0" cy="4572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>
            <a:off x="6026150" y="2971800"/>
            <a:ext cx="0" cy="4572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>
            <a:off x="4140200" y="2662238"/>
            <a:ext cx="0" cy="3048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4883150" y="3886200"/>
            <a:ext cx="0" cy="4572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Line 22"/>
          <p:cNvSpPr>
            <a:spLocks noChangeShapeType="1"/>
          </p:cNvSpPr>
          <p:nvPr/>
        </p:nvSpPr>
        <p:spPr bwMode="auto">
          <a:xfrm>
            <a:off x="4572000" y="4876800"/>
            <a:ext cx="0" cy="3048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>
            <a:off x="5219700" y="4876800"/>
            <a:ext cx="0" cy="3048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Line 24"/>
          <p:cNvSpPr>
            <a:spLocks noChangeShapeType="1"/>
          </p:cNvSpPr>
          <p:nvPr/>
        </p:nvSpPr>
        <p:spPr bwMode="auto">
          <a:xfrm>
            <a:off x="4500563" y="2971800"/>
            <a:ext cx="0" cy="4572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Line 25"/>
          <p:cNvSpPr>
            <a:spLocks noChangeShapeType="1"/>
          </p:cNvSpPr>
          <p:nvPr/>
        </p:nvSpPr>
        <p:spPr bwMode="auto">
          <a:xfrm>
            <a:off x="1403350" y="2971800"/>
            <a:ext cx="0" cy="4572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 Box 26"/>
          <p:cNvSpPr txBox="1">
            <a:spLocks noChangeArrowheads="1"/>
          </p:cNvSpPr>
          <p:nvPr/>
        </p:nvSpPr>
        <p:spPr bwMode="auto">
          <a:xfrm>
            <a:off x="3203575" y="4419600"/>
            <a:ext cx="990600" cy="415925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1905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GB" sz="20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</a:t>
            </a:r>
          </a:p>
        </p:txBody>
      </p:sp>
      <p:sp>
        <p:nvSpPr>
          <p:cNvPr id="26" name="Line 27"/>
          <p:cNvSpPr>
            <a:spLocks noChangeShapeType="1"/>
          </p:cNvSpPr>
          <p:nvPr/>
        </p:nvSpPr>
        <p:spPr bwMode="auto">
          <a:xfrm>
            <a:off x="3924300" y="3886200"/>
            <a:ext cx="0" cy="457200"/>
          </a:xfrm>
          <a:prstGeom prst="line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bg-BG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710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700" dirty="0" smtClean="0"/>
              <a:t>Opening New Window – Example</a:t>
            </a:r>
            <a:endParaRPr lang="en-US" sz="3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w</a:t>
            </a:r>
            <a:r>
              <a:rPr lang="bg-BG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indow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.open()</a:t>
            </a:r>
            <a:endParaRPr lang="bg-BG" dirty="0" smtClean="0"/>
          </a:p>
          <a:p>
            <a:pPr>
              <a:defRPr/>
            </a:pPr>
            <a:endParaRPr lang="en-US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624681" y="2127171"/>
            <a:ext cx="7896226" cy="381642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newWindow = window.open("", "sampleWindow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",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"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width=300, height=100, menubar=yes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,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status=yes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, resizable=yes");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bg-BG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newWindow.document.write(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"&lt;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html&gt;&lt;head&gt;&lt;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title&gt;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Sample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Title&lt;/title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head&gt;&lt;body&gt;&lt;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h1&gt;Sample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Text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&lt;/h1&gt;&lt;/body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&gt;");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newWindow.status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 </a:t>
            </a: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"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Hello folks";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725" y="3581400"/>
            <a:ext cx="3648075" cy="27908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244308" y="1610380"/>
            <a:ext cx="32765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indow-open.html</a:t>
            </a:r>
            <a:endParaRPr lang="bg-BG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557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Navigator Object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600199" y="1371600"/>
            <a:ext cx="5968999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0" latin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alert(window.navigator.userAgent);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00200" y="4111412"/>
            <a:ext cx="5824538" cy="2216576"/>
          </a:xfrm>
          <a:prstGeom prst="roundRect">
            <a:avLst>
              <a:gd name="adj" fmla="val 5073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2793999" y="2668889"/>
            <a:ext cx="3149601" cy="987504"/>
          </a:xfrm>
          <a:prstGeom prst="wedgeRoundRectCallout">
            <a:avLst>
              <a:gd name="adj1" fmla="val 952"/>
              <a:gd name="adj2" fmla="val -147644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GB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navigator </a:t>
            </a:r>
            <a:r>
              <a:rPr lang="en-GB" sz="26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the </a:t>
            </a:r>
            <a:r>
              <a:rPr lang="en-GB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browser window</a:t>
            </a:r>
            <a:endParaRPr lang="en-GB" sz="26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6229351" y="2668889"/>
            <a:ext cx="2381249" cy="987504"/>
          </a:xfrm>
          <a:prstGeom prst="wedgeRoundRectCallout">
            <a:avLst>
              <a:gd name="adj1" fmla="val -32634"/>
              <a:gd name="adj2" fmla="val -147141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GB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GB" sz="2600" b="1" noProof="1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userAgent</a:t>
            </a:r>
            <a:r>
              <a:rPr lang="en-GB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(browser ID)</a:t>
            </a:r>
            <a:endParaRPr lang="en-GB" sz="26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457200" y="2668889"/>
            <a:ext cx="2057400" cy="987504"/>
          </a:xfrm>
          <a:prstGeom prst="wedgeRoundRectCallout">
            <a:avLst>
              <a:gd name="adj1" fmla="val 68016"/>
              <a:gd name="adj2" fmla="val -146316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GB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browser window</a:t>
            </a:r>
            <a:endParaRPr lang="en-GB" sz="26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28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Screen Object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GB" dirty="0" smtClean="0"/>
              <a:t>The </a:t>
            </a:r>
            <a:r>
              <a:rPr lang="en-GB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screen</a:t>
            </a:r>
            <a:r>
              <a:rPr lang="en-GB" dirty="0" smtClean="0"/>
              <a:t> object contains information about the display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54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19200" y="2392740"/>
            <a:ext cx="6769100" cy="156966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window.moveTo(0, 0);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x = screen.availWidth;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y = screen.availHeight;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window.resizeTo(x, y);</a:t>
            </a:r>
          </a:p>
        </p:txBody>
      </p:sp>
      <p:pic>
        <p:nvPicPr>
          <p:cNvPr id="4098" name="Picture 2" descr="http://350designs.com/files/images/resources/icons/monit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774" y="4436447"/>
            <a:ext cx="4564026" cy="1875626"/>
          </a:xfrm>
          <a:prstGeom prst="roundRect">
            <a:avLst>
              <a:gd name="adj" fmla="val 1928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02742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 and 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document</a:t>
            </a:r>
            <a:r>
              <a:rPr lang="en-GB" dirty="0"/>
              <a:t> object</a:t>
            </a:r>
          </a:p>
          <a:p>
            <a:pPr marL="690563" lvl="1" indent="-342900">
              <a:lnSpc>
                <a:spcPct val="90000"/>
              </a:lnSpc>
              <a:buClr>
                <a:schemeClr val="tx1"/>
              </a:buClr>
              <a:defRPr/>
            </a:pPr>
            <a:r>
              <a:rPr lang="en-GB" sz="3000" dirty="0" smtClean="0">
                <a:solidFill>
                  <a:srgbClr val="EBFFD2"/>
                </a:solidFill>
              </a:rPr>
              <a:t>Provides some built-in arrays of specific </a:t>
            </a:r>
            <a:r>
              <a:rPr lang="en-GB" dirty="0" smtClean="0">
                <a:solidFill>
                  <a:srgbClr val="EBFFD2"/>
                </a:solidFill>
              </a:rPr>
              <a:t>objects</a:t>
            </a:r>
            <a:r>
              <a:rPr lang="en-GB" sz="3200" dirty="0" smtClean="0">
                <a:solidFill>
                  <a:srgbClr val="EBFFD2"/>
                </a:solidFill>
              </a:rPr>
              <a:t> </a:t>
            </a:r>
            <a:r>
              <a:rPr lang="en-GB" dirty="0" smtClean="0">
                <a:solidFill>
                  <a:srgbClr val="EBFFD2"/>
                </a:solidFill>
              </a:rPr>
              <a:t>on</a:t>
            </a:r>
            <a:r>
              <a:rPr lang="en-GB" sz="3200" dirty="0" smtClean="0">
                <a:solidFill>
                  <a:srgbClr val="EBFFD2"/>
                </a:solidFill>
              </a:rPr>
              <a:t> the currently loaded Web page</a:t>
            </a:r>
            <a:endParaRPr lang="en-GB" dirty="0" smtClean="0">
              <a:solidFill>
                <a:srgbClr val="EBFFD2"/>
              </a:solidFill>
            </a:endParaRPr>
          </a:p>
          <a:p>
            <a:pPr marL="342900" indent="-342900">
              <a:lnSpc>
                <a:spcPct val="90000"/>
              </a:lnSpc>
              <a:buClr>
                <a:schemeClr val="tx1"/>
              </a:buClr>
              <a:defRPr/>
            </a:pPr>
            <a:endParaRPr lang="en-GB" dirty="0" smtClean="0"/>
          </a:p>
          <a:p>
            <a:pPr marL="342900" indent="-342900">
              <a:lnSpc>
                <a:spcPct val="90000"/>
              </a:lnSpc>
              <a:buClr>
                <a:schemeClr val="tx1"/>
              </a:buClr>
              <a:buNone/>
              <a:defRPr/>
            </a:pPr>
            <a:endParaRPr lang="en-GB" dirty="0" smtClean="0"/>
          </a:p>
          <a:p>
            <a:pPr>
              <a:spcBef>
                <a:spcPts val="2400"/>
              </a:spcBef>
              <a:defRPr/>
            </a:pPr>
            <a:r>
              <a:rPr lang="en-GB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document.location</a:t>
            </a:r>
          </a:p>
          <a:p>
            <a:pPr lvl="1">
              <a:defRPr/>
            </a:pPr>
            <a:r>
              <a:rPr lang="en-GB" dirty="0" smtClean="0">
                <a:solidFill>
                  <a:srgbClr val="EBFFD2"/>
                </a:solidFill>
              </a:rPr>
              <a:t>Used to access the currently open URL or redirect the browser</a:t>
            </a:r>
            <a:endParaRPr lang="en-GB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55</a:t>
            </a:fld>
            <a:endParaRPr 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28332" y="2819400"/>
            <a:ext cx="7696200" cy="120032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document.links[0].href = "yahoo.com";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document.write(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"This is some &lt;b&gt;bold text&lt;/b&gt;");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28332" y="5943600"/>
            <a:ext cx="7696200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document.location = "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http://www.yahoo.com/";</a:t>
            </a:r>
          </a:p>
        </p:txBody>
      </p:sp>
    </p:spTree>
    <p:extLst>
      <p:ext uri="{BB962C8B-B14F-4D97-AF65-F5344CB8AC3E}">
        <p14:creationId xmlns:p14="http://schemas.microsoft.com/office/powerpoint/2010/main" val="146342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 Validation – Example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56</a:t>
            </a:fld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1371600"/>
            <a:ext cx="7772400" cy="501675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function checkForm()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var valid = true;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if (document.mainForm.firstName.value == "")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alert("Please type in your first name!");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document.getElementById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("firstNameError").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style.display = "inline";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valid = false;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return valid;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…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&lt;form name="mainForm"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onsubmit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="return checkForm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()"&gt;</a:t>
            </a:r>
            <a:endParaRPr lang="bg-BG" sz="20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&lt;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input type="text" name="firstName"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</a:t>
            </a:r>
            <a:r>
              <a:rPr lang="bg-BG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…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bg-BG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form</a:t>
            </a:r>
            <a:r>
              <a:rPr lang="bg-BG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838200"/>
            <a:ext cx="34419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form-validation.html</a:t>
            </a:r>
            <a:endParaRPr lang="bg-BG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23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Math Object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Math</a:t>
            </a:r>
            <a:r>
              <a:rPr lang="en-US" dirty="0"/>
              <a:t> </a:t>
            </a:r>
            <a:r>
              <a:rPr lang="en-US" dirty="0" smtClean="0"/>
              <a:t>object provides some mathematical functions</a:t>
            </a:r>
            <a:endParaRPr lang="bg-BG" dirty="0">
              <a:latin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57</a:t>
            </a:fld>
            <a:endParaRPr 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85800" y="2462748"/>
            <a:ext cx="7696200" cy="378565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for (i=1; i&lt;=20; i++) {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var x = Math.random();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x = 10*x + 1;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x = Math.floor(x);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document.write(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"Random number (" +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i + ") in range " + 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"1..10 --&gt; " + x + 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"&lt;br/&gt;");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}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429000"/>
            <a:ext cx="3714750" cy="26479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6400800" y="1929348"/>
            <a:ext cx="19811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r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math.html</a:t>
            </a:r>
            <a:endParaRPr lang="bg-BG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348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Date Object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Date</a:t>
            </a:r>
            <a:r>
              <a:rPr lang="en-US" dirty="0" smtClean="0"/>
              <a:t> object provides date / calendar functions</a:t>
            </a: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58</a:t>
            </a:fld>
            <a:endParaRPr 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83844" y="2505075"/>
            <a:ext cx="7774356" cy="230832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now = new Date();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result = "It is now " + now;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document.getElementById("timeField")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.innerText = result;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...</a:t>
            </a:r>
          </a:p>
          <a:p>
            <a:pPr marL="0" marR="0" lvl="0" indent="0" defTabSz="914400" eaLnBrk="0" latin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None/>
              <a:tabLst>
                <a:tab pos="282575" algn="l"/>
              </a:tabLst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&lt;p id="timeField"&gt;&lt;/p&gt;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962400"/>
            <a:ext cx="4019550" cy="2143125"/>
          </a:xfrm>
          <a:prstGeom prst="roundRect">
            <a:avLst>
              <a:gd name="adj" fmla="val 4264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6629400" y="1981200"/>
            <a:ext cx="1882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dates.html</a:t>
            </a:r>
            <a:endParaRPr lang="bg-BG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398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Timers: </a:t>
            </a:r>
            <a:r>
              <a:rPr lang="en-GB" noProof="1" smtClean="0">
                <a:latin typeface="Consolas" pitchFamily="49" charset="0"/>
              </a:rPr>
              <a:t>setTimeout</a:t>
            </a:r>
            <a:r>
              <a:rPr lang="en-GB" dirty="0" smtClean="0">
                <a:latin typeface="Consolas" pitchFamily="49" charset="0"/>
              </a:rPr>
              <a:t>()</a:t>
            </a:r>
            <a:endParaRPr lang="en-US" dirty="0">
              <a:latin typeface="Consolas" pitchFamily="49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0850" indent="-450850">
              <a:defRPr/>
            </a:pPr>
            <a:r>
              <a:rPr lang="en-GB" dirty="0" smtClean="0"/>
              <a:t>Make something happen (once) after a fixed delay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59</a:t>
            </a:fld>
            <a:endParaRPr lang="en-US" dirty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00115" y="2618705"/>
            <a:ext cx="7200899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timer 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 setTimeout('bang()', 5000);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900114" y="4889033"/>
            <a:ext cx="7200900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clearTimeout(timer);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3140758" y="3405066"/>
            <a:ext cx="4724400" cy="987504"/>
          </a:xfrm>
          <a:prstGeom prst="wedgeRoundRectCallout">
            <a:avLst>
              <a:gd name="adj1" fmla="val -175"/>
              <a:gd name="adj2" fmla="val -93977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GB" sz="26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seconds after this statement executes, this function is called</a:t>
            </a: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1839433" y="5703570"/>
            <a:ext cx="2900363" cy="544830"/>
          </a:xfrm>
          <a:prstGeom prst="wedgeRoundRectCallout">
            <a:avLst>
              <a:gd name="adj1" fmla="val -51127"/>
              <a:gd name="adj2" fmla="val -142523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6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Cancels the </a:t>
            </a:r>
            <a:r>
              <a:rPr lang="en-GB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timer</a:t>
            </a:r>
            <a:endParaRPr lang="en-GB" sz="26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2438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Timers: </a:t>
            </a:r>
            <a:r>
              <a:rPr lang="en-GB" noProof="1" smtClean="0">
                <a:latin typeface="Consolas" pitchFamily="49" charset="0"/>
              </a:rPr>
              <a:t>setInterval</a:t>
            </a:r>
            <a:r>
              <a:rPr lang="en-GB" dirty="0" smtClean="0">
                <a:latin typeface="Consolas" pitchFamily="49" charset="0"/>
              </a:rPr>
              <a:t>()</a:t>
            </a:r>
            <a:endParaRPr lang="en-US" dirty="0">
              <a:latin typeface="Consolas" pitchFamily="49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0850" indent="-450850">
              <a:defRPr/>
            </a:pPr>
            <a:r>
              <a:rPr lang="en-GB" dirty="0" smtClean="0"/>
              <a:t>Make something happen repeatedly at fixed intervals</a:t>
            </a:r>
            <a:endParaRPr lang="en-US" dirty="0" smtClean="0"/>
          </a:p>
          <a:p>
            <a:pPr marL="450850" indent="-450850"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60</a:t>
            </a:fld>
            <a:endParaRPr lang="en-US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50888" y="2493334"/>
            <a:ext cx="7631112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var timer = 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setInterval(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'clock()', 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1000);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50888" y="4704722"/>
            <a:ext cx="7631112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clearInterval(timer);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3632790" y="3290776"/>
            <a:ext cx="4139610" cy="987504"/>
          </a:xfrm>
          <a:prstGeom prst="wedgeRoundRectCallout">
            <a:avLst>
              <a:gd name="adj1" fmla="val -3584"/>
              <a:gd name="adj2" fmla="val -94043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</a:t>
            </a:r>
            <a:r>
              <a:rPr lang="en-GB" sz="26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 is called </a:t>
            </a:r>
            <a:r>
              <a:rPr lang="en-GB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continuously per 1 second.</a:t>
            </a:r>
            <a:endParaRPr lang="en-GB" sz="26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2220433" y="5474970"/>
            <a:ext cx="2514600" cy="544830"/>
          </a:xfrm>
          <a:prstGeom prst="wedgeRoundRectCallout">
            <a:avLst>
              <a:gd name="adj1" fmla="val -45239"/>
              <a:gd name="adj2" fmla="val -128863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Stop the timer.</a:t>
            </a:r>
            <a:endParaRPr lang="en-GB" sz="2600" b="1" dirty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0621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Timer – Example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61</a:t>
            </a:fld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50888" y="1633240"/>
            <a:ext cx="7631112" cy="446276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&lt;script type="text/javascript"&gt;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function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timerFunc() {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var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now = new Date();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var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hour = now.getHours();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var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min = now.getMinutes();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var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sec = now.getSeconds();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document.getElementById("clock")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.value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= </a:t>
            </a: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    ""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+ hour + ":" + min + ":" + sec;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}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  setInterval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('timerFunc()', 1000);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&lt;/script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  <a:sym typeface="Wingdings" pitchFamily="2" charset="2"/>
            </a:endParaRP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&lt;input type="text" id="clock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"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  <a:sym typeface="Wingdings" pitchFamily="2" charset="2"/>
              </a:rPr>
              <a:t>/&gt;</a:t>
            </a:r>
          </a:p>
        </p:txBody>
      </p:sp>
      <p:sp>
        <p:nvSpPr>
          <p:cNvPr id="6" name="Rectangle 5"/>
          <p:cNvSpPr/>
          <p:nvPr/>
        </p:nvSpPr>
        <p:spPr>
          <a:xfrm>
            <a:off x="762000" y="1110648"/>
            <a:ext cx="2874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timer-demo.html</a:t>
            </a:r>
            <a:endParaRPr lang="bg-BG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317288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r>
              <a:rPr lang="en-US" dirty="0" smtClean="0"/>
              <a:t>HTML, CSS and JavaScript Basics</a:t>
            </a:r>
            <a:endParaRPr lang="bg-BG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748416" y="2971799"/>
            <a:ext cx="5642984" cy="1219201"/>
          </a:xfrm>
        </p:spPr>
        <p:txBody>
          <a:bodyPr wrap="none" lIns="0" tIns="0" rIns="0" bIns="0" anchor="ctr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dirty="0" smtClean="0"/>
              <a:t>Questions?</a:t>
            </a:r>
            <a:endParaRPr lang="en-US" sz="7200" dirty="0"/>
          </a:p>
        </p:txBody>
      </p:sp>
      <p:sp>
        <p:nvSpPr>
          <p:cNvPr id="6" name="TextBox 5"/>
          <p:cNvSpPr txBox="1"/>
          <p:nvPr/>
        </p:nvSpPr>
        <p:spPr>
          <a:xfrm rot="12041701" flipH="1">
            <a:off x="7298514" y="4376807"/>
            <a:ext cx="949687" cy="180395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n-US" sz="11500" b="1" dirty="0" smtClean="0"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chemeClr val="tx1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 rot="2456848" flipH="1">
            <a:off x="968763" y="4574331"/>
            <a:ext cx="859648" cy="2404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4000" b="1" dirty="0" smtClean="0">
                <a:solidFill>
                  <a:srgbClr val="FFBF8B"/>
                </a:solidFill>
                <a:effectLst>
                  <a:reflection blurRad="6350" stA="55000" endA="300" endPos="45500" dir="5400000" sy="-100000" algn="bl" rotWithShape="0"/>
                </a:effectLst>
                <a:latin typeface="Cambria" pitchFamily="18" charset="0"/>
              </a:rPr>
              <a:t>?</a:t>
            </a:r>
            <a:endParaRPr lang="en-US" sz="14000" b="1" dirty="0">
              <a:solidFill>
                <a:srgbClr val="FFBF8B"/>
              </a:solidFill>
              <a:effectLst>
                <a:reflection blurRad="6350" stA="55000" endA="300" endPos="455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9535351" flipH="1">
            <a:off x="793612" y="1974335"/>
            <a:ext cx="949687" cy="14014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88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8800" dirty="0">
              <a:solidFill>
                <a:schemeClr val="accent5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 rot="16938170" flipH="1">
            <a:off x="4905823" y="1007426"/>
            <a:ext cx="859648" cy="19928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1500" b="1" dirty="0" smtClean="0">
                <a:solidFill>
                  <a:srgbClr val="FF831D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rgbClr val="FF831D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 rot="19836951" flipH="1">
            <a:off x="7434275" y="1104110"/>
            <a:ext cx="949687" cy="249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5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5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rot="2233443" flipH="1">
            <a:off x="2277485" y="1202946"/>
            <a:ext cx="584096" cy="92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56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5600" dirty="0">
              <a:solidFill>
                <a:schemeClr val="tx2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 rot="8530737" flipH="1">
            <a:off x="4871755" y="4604327"/>
            <a:ext cx="643173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9600" dirty="0" smtClean="0">
                <a:solidFill>
                  <a:srgbClr val="FF4A37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?</a:t>
            </a:r>
            <a:endParaRPr lang="en-US" sz="9600" dirty="0">
              <a:solidFill>
                <a:srgbClr val="FF4A37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 rot="12627025" flipH="1">
            <a:off x="2726518" y="4222010"/>
            <a:ext cx="584096" cy="6261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 rot="1186146" flipH="1">
            <a:off x="6185957" y="4166602"/>
            <a:ext cx="499379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n-US" sz="6600" dirty="0" smtClean="0">
                <a:solidFill>
                  <a:srgbClr val="9966FF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6600" dirty="0">
              <a:solidFill>
                <a:srgbClr val="9966FF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 rot="19460650" flipH="1">
            <a:off x="3142397" y="2204058"/>
            <a:ext cx="489197" cy="76944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4400" dirty="0" smtClean="0">
                <a:solidFill>
                  <a:srgbClr val="FF6699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4400" dirty="0">
              <a:solidFill>
                <a:srgbClr val="FF6699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 rot="18277140" flipH="1">
            <a:off x="438513" y="3116670"/>
            <a:ext cx="89128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0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lerik-PowerPoint-Theme">
  <a:themeElements>
    <a:clrScheme name="Telerik Colors Theme">
      <a:dk1>
        <a:sysClr val="windowText" lastClr="000000"/>
      </a:dk1>
      <a:lt1>
        <a:srgbClr val="CCFF66"/>
      </a:lt1>
      <a:dk2>
        <a:srgbClr val="30356E"/>
      </a:dk2>
      <a:lt2>
        <a:srgbClr val="CCFF33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76B200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Telerik-PowerPoint-Theme</Template>
  <TotalTime>11166</TotalTime>
  <Words>3111</Words>
  <Application>Microsoft Office PowerPoint</Application>
  <PresentationFormat>On-screen Show (4:3)</PresentationFormat>
  <Paragraphs>660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2" baseType="lpstr">
      <vt:lpstr>Bookman Old Style</vt:lpstr>
      <vt:lpstr>Calibri</vt:lpstr>
      <vt:lpstr>Cambria</vt:lpstr>
      <vt:lpstr>Consolas</vt:lpstr>
      <vt:lpstr>Corbel</vt:lpstr>
      <vt:lpstr>Courier New</vt:lpstr>
      <vt:lpstr>Times New Roman</vt:lpstr>
      <vt:lpstr>Wingdings</vt:lpstr>
      <vt:lpstr>Wingdings 2</vt:lpstr>
      <vt:lpstr>Telerik-PowerPoint-Theme</vt:lpstr>
      <vt:lpstr>WEB SYSTEMS &amp; TECHNOLOGIES  3. JavaScript</vt:lpstr>
      <vt:lpstr>Table of Contents</vt:lpstr>
      <vt:lpstr>Table of Contents (2)</vt:lpstr>
      <vt:lpstr>Table of Contents (3)</vt:lpstr>
      <vt:lpstr>DHTML</vt:lpstr>
      <vt:lpstr>What is DHTML?</vt:lpstr>
      <vt:lpstr>DTHML = HTML + CSS + JavaScript</vt:lpstr>
      <vt:lpstr>JavaScript</vt:lpstr>
      <vt:lpstr>JavaScript</vt:lpstr>
      <vt:lpstr>JavaScript Advantages</vt:lpstr>
      <vt:lpstr>What Can JavaScript Do?</vt:lpstr>
      <vt:lpstr>The First Script</vt:lpstr>
      <vt:lpstr>Another Small Example</vt:lpstr>
      <vt:lpstr>Using JavaScript Code</vt:lpstr>
      <vt:lpstr>JavaScript – When is Executed?</vt:lpstr>
      <vt:lpstr>Calling a JavaScript Function from Event Handler – Example</vt:lpstr>
      <vt:lpstr>Using External Script Files</vt:lpstr>
      <vt:lpstr>The JavaScript Syntax</vt:lpstr>
      <vt:lpstr>JavaScript Syntax</vt:lpstr>
      <vt:lpstr>Data Types</vt:lpstr>
      <vt:lpstr>Everything is Object</vt:lpstr>
      <vt:lpstr>String Operations</vt:lpstr>
      <vt:lpstr>Arrays Operations and Properties</vt:lpstr>
      <vt:lpstr>Standard Popup Boxes</vt:lpstr>
      <vt:lpstr>Sum of Numbers – Example</vt:lpstr>
      <vt:lpstr>Sum of Numbers – Example (2)</vt:lpstr>
      <vt:lpstr>JavaScript Prompt – Example</vt:lpstr>
      <vt:lpstr>Conditional Statement (if)</vt:lpstr>
      <vt:lpstr>Conditional Statement (if) (2)</vt:lpstr>
      <vt:lpstr>Switch Statement</vt:lpstr>
      <vt:lpstr>Loops</vt:lpstr>
      <vt:lpstr>Functions </vt:lpstr>
      <vt:lpstr>Function Arguments  and Return Value</vt:lpstr>
      <vt:lpstr>Document Object Model (DOM)</vt:lpstr>
      <vt:lpstr>Document Object Model (DOM)</vt:lpstr>
      <vt:lpstr>Accessing Elements</vt:lpstr>
      <vt:lpstr>DOM Manipulation</vt:lpstr>
      <vt:lpstr>Common Element Properties</vt:lpstr>
      <vt:lpstr>Common Element Properties (2)</vt:lpstr>
      <vt:lpstr>Accessing Elements through the DOM Tree Structure</vt:lpstr>
      <vt:lpstr>Accessing Elements through the DOM Tree – Example</vt:lpstr>
      <vt:lpstr>The HTML DOM Event Model</vt:lpstr>
      <vt:lpstr>The HTML DOM Event Model</vt:lpstr>
      <vt:lpstr>The HTML DOM Event Model (2)</vt:lpstr>
      <vt:lpstr>The HTML DOM Event Model (3)</vt:lpstr>
      <vt:lpstr>Common DOM Events</vt:lpstr>
      <vt:lpstr>Common DOM Events (2)</vt:lpstr>
      <vt:lpstr>onload Event – Example</vt:lpstr>
      <vt:lpstr>The Built-In Browser Objects</vt:lpstr>
      <vt:lpstr>Built-in Browser Objects</vt:lpstr>
      <vt:lpstr>DOM Hierarchy – Example</vt:lpstr>
      <vt:lpstr>Opening New Window – Example</vt:lpstr>
      <vt:lpstr>The Navigator Object</vt:lpstr>
      <vt:lpstr>The Screen Object</vt:lpstr>
      <vt:lpstr>Document and Location</vt:lpstr>
      <vt:lpstr>Form Validation – Example</vt:lpstr>
      <vt:lpstr>The Math Object</vt:lpstr>
      <vt:lpstr>The Date Object</vt:lpstr>
      <vt:lpstr>Timers: setTimeout()</vt:lpstr>
      <vt:lpstr>Timers: setInterval()</vt:lpstr>
      <vt:lpstr>Timer – Example</vt:lpstr>
      <vt:lpstr>HTML, CSS and JavaScript Basics</vt:lpstr>
    </vt:vector>
  </TitlesOfParts>
  <Company>Telerik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HTML Basics - HTML, Text, Images, Tables, Forms</dc:title>
  <dc:creator>Svetlin Nakov</dc:creator>
  <cp:lastModifiedBy>minh</cp:lastModifiedBy>
  <cp:revision>781</cp:revision>
  <dcterms:created xsi:type="dcterms:W3CDTF">2007-12-08T16:03:35Z</dcterms:created>
  <dcterms:modified xsi:type="dcterms:W3CDTF">2018-01-03T08:53:20Z</dcterms:modified>
</cp:coreProperties>
</file>