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3"/>
  </p:notesMasterIdLst>
  <p:handoutMasterIdLst>
    <p:handoutMasterId r:id="rId44"/>
  </p:handoutMasterIdLst>
  <p:sldIdLst>
    <p:sldId id="320" r:id="rId2"/>
    <p:sldId id="322" r:id="rId3"/>
    <p:sldId id="323" r:id="rId4"/>
    <p:sldId id="324" r:id="rId5"/>
    <p:sldId id="325" r:id="rId6"/>
    <p:sldId id="326" r:id="rId7"/>
    <p:sldId id="327" r:id="rId8"/>
    <p:sldId id="328" r:id="rId9"/>
    <p:sldId id="329" r:id="rId10"/>
    <p:sldId id="331" r:id="rId11"/>
    <p:sldId id="332" r:id="rId12"/>
    <p:sldId id="367" r:id="rId13"/>
    <p:sldId id="368" r:id="rId14"/>
    <p:sldId id="370" r:id="rId15"/>
    <p:sldId id="369" r:id="rId16"/>
    <p:sldId id="372" r:id="rId17"/>
    <p:sldId id="373" r:id="rId18"/>
    <p:sldId id="374" r:id="rId19"/>
    <p:sldId id="333" r:id="rId20"/>
    <p:sldId id="387" r:id="rId21"/>
    <p:sldId id="375" r:id="rId22"/>
    <p:sldId id="334" r:id="rId23"/>
    <p:sldId id="335" r:id="rId24"/>
    <p:sldId id="379" r:id="rId25"/>
    <p:sldId id="377" r:id="rId26"/>
    <p:sldId id="380" r:id="rId27"/>
    <p:sldId id="376" r:id="rId28"/>
    <p:sldId id="382" r:id="rId29"/>
    <p:sldId id="336" r:id="rId30"/>
    <p:sldId id="388" r:id="rId31"/>
    <p:sldId id="340" r:id="rId32"/>
    <p:sldId id="389" r:id="rId33"/>
    <p:sldId id="390" r:id="rId34"/>
    <p:sldId id="391" r:id="rId35"/>
    <p:sldId id="392" r:id="rId36"/>
    <p:sldId id="394" r:id="rId37"/>
    <p:sldId id="393" r:id="rId38"/>
    <p:sldId id="358" r:id="rId39"/>
    <p:sldId id="383" r:id="rId40"/>
    <p:sldId id="384" r:id="rId41"/>
    <p:sldId id="386" r:id="rId42"/>
  </p:sldIdLst>
  <p:sldSz cx="9144000" cy="6858000" type="screen4x3"/>
  <p:notesSz cx="6881813" cy="9296400"/>
  <p:custDataLst>
    <p:tags r:id="rId45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5pPr>
    <a:lvl6pPr marL="22860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6pPr>
    <a:lvl7pPr marL="27432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7pPr>
    <a:lvl8pPr marL="32004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8pPr>
    <a:lvl9pPr marL="36576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8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h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9BCC00"/>
    <a:srgbClr val="9ED000"/>
    <a:srgbClr val="F4FCD8"/>
    <a:srgbClr val="E8FFC8"/>
    <a:srgbClr val="FAF7C8"/>
    <a:srgbClr val="FAF8C8"/>
    <a:srgbClr val="F5FFC2"/>
    <a:srgbClr val="EBFFD2"/>
    <a:srgbClr val="EBFFD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79" autoAdjust="0"/>
    <p:restoredTop sz="94468" autoAdjust="0"/>
  </p:normalViewPr>
  <p:slideViewPr>
    <p:cSldViewPr>
      <p:cViewPr varScale="1">
        <p:scale>
          <a:sx n="67" d="100"/>
          <a:sy n="67" d="100"/>
        </p:scale>
        <p:origin x="126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778" y="-96"/>
      </p:cViewPr>
      <p:guideLst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3BF7C7B5-275F-4D1F-9AB4-9255447DBC73}" type="datetimeFigureOut">
              <a:rPr lang="en-US"/>
              <a:pPr/>
              <a:t>1/4/2018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3DADE544-1278-4EDA-8870-0A169B9A6D6D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32406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9B46F231-FB2B-4655-A644-E2477325E686}" type="datetimeFigureOut">
              <a:rPr lang="en-US"/>
              <a:pPr/>
              <a:t>1/4/2018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7388" y="4416425"/>
            <a:ext cx="5507037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6FB4F6EA-423E-42DF-9292-215E7D886C4E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2019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B4F6EA-423E-42DF-9292-215E7D886C4E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7765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Widget: </a:t>
            </a:r>
            <a:r>
              <a:rPr lang="en-US" dirty="0" err="1" smtClean="0"/>
              <a:t>tiện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ích</a:t>
            </a:r>
            <a:endParaRPr lang="en-US" baseline="0" dirty="0" smtClean="0"/>
          </a:p>
          <a:p>
            <a:r>
              <a:rPr lang="en-US" baseline="0" dirty="0" smtClean="0"/>
              <a:t>Adopted: </a:t>
            </a:r>
            <a:r>
              <a:rPr lang="en-US" baseline="0" dirty="0" err="1" smtClean="0"/>
              <a:t>nhận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đề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nghị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B4F6EA-423E-42DF-9292-215E7D886C4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8700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Community: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cộng</a:t>
            </a:r>
            <a:r>
              <a:rPr lang="en-US" baseline="0" dirty="0" smtClean="0"/>
              <a:t> </a:t>
            </a:r>
            <a:r>
              <a:rPr lang="en-US" baseline="0" dirty="0" err="1" smtClean="0"/>
              <a:t>đồng</a:t>
            </a:r>
            <a:endParaRPr lang="en-US" baseline="0" dirty="0" smtClean="0"/>
          </a:p>
          <a:p>
            <a:r>
              <a:rPr lang="en-US" baseline="0" dirty="0" smtClean="0"/>
              <a:t>Geek: </a:t>
            </a:r>
            <a:r>
              <a:rPr lang="en-US" baseline="0" dirty="0" err="1" smtClean="0"/>
              <a:t>đam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mê</a:t>
            </a:r>
            <a:r>
              <a:rPr lang="en-US" baseline="0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B4F6EA-423E-42DF-9292-215E7D886C4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3010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z="1200" dirty="0" smtClean="0">
              <a:solidFill>
                <a:srgbClr val="000000"/>
              </a:solidFill>
              <a:latin typeface="Lucida Grande" charset="0"/>
              <a:ea typeface="Lucida Grande" charset="0"/>
              <a:cs typeface="Lucida Grande" charset="0"/>
              <a:sym typeface="Lucida Grande" charset="0"/>
            </a:endParaRPr>
          </a:p>
          <a:p>
            <a:pPr eaLnBrk="1" hangingPunct="1"/>
            <a:r>
              <a:rPr lang="en-US" sz="1200" dirty="0" smtClean="0">
                <a:solidFill>
                  <a:srgbClr val="0000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Talking Points:</a:t>
            </a:r>
          </a:p>
          <a:p>
            <a:pPr eaLnBrk="1" hangingPunct="1"/>
            <a:endParaRPr lang="en-US" sz="1200" dirty="0" smtClean="0">
              <a:solidFill>
                <a:srgbClr val="000000"/>
              </a:solidFill>
              <a:latin typeface="Lucida Grande" charset="0"/>
              <a:ea typeface="Lucida Grande" charset="0"/>
              <a:cs typeface="Lucida Grande" charset="0"/>
              <a:sym typeface="Lucida Grande" charset="0"/>
            </a:endParaRPr>
          </a:p>
          <a:p>
            <a:pPr eaLnBrk="1" hangingPunct="1">
              <a:buClr>
                <a:srgbClr val="000000"/>
              </a:buClr>
              <a:buFontTx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You can choose to self host files - this is including jQuery in the scripts folder in Visual Studio.</a:t>
            </a:r>
          </a:p>
          <a:p>
            <a:pPr eaLnBrk="1" hangingPunct="1">
              <a:buClr>
                <a:srgbClr val="000000"/>
              </a:buClr>
              <a:buFontTx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Can also just include jQuery from a CDN - simply change the script reference to point to jQuery on the CDN</a:t>
            </a:r>
          </a:p>
          <a:p>
            <a:pPr eaLnBrk="1" hangingPunct="1">
              <a:buClr>
                <a:srgbClr val="000000"/>
              </a:buClr>
              <a:buFontTx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Can be faster loading and client browser may already have jQuery file cached</a:t>
            </a:r>
          </a:p>
          <a:p>
            <a:pPr eaLnBrk="1" hangingPunct="1">
              <a:buClr>
                <a:srgbClr val="000000"/>
              </a:buClr>
              <a:buFontTx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Be careful! If the CDN goes down your site may also go down.</a:t>
            </a:r>
          </a:p>
          <a:p>
            <a:pPr eaLnBrk="1" hangingPunct="1">
              <a:buClr>
                <a:srgbClr val="000000"/>
              </a:buClr>
              <a:buFontTx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Source version is human readable.</a:t>
            </a:r>
          </a:p>
          <a:p>
            <a:pPr eaLnBrk="1" hangingPunct="1">
              <a:buClr>
                <a:srgbClr val="000000"/>
              </a:buClr>
              <a:buFontTx/>
              <a:buChar char="•"/>
            </a:pPr>
            <a:r>
              <a:rPr lang="en-US" sz="1200" dirty="0" smtClean="0">
                <a:solidFill>
                  <a:srgbClr val="000000"/>
                </a:solidFill>
                <a:latin typeface="Lucida Grande" charset="0"/>
                <a:ea typeface="Lucida Grande" charset="0"/>
                <a:cs typeface="Lucida Grande" charset="0"/>
                <a:sym typeface="Lucida Grande" charset="0"/>
              </a:rPr>
              <a:t>Always include the minified version for your production code.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B4F6EA-423E-42DF-9292-215E7D886C4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2069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Paradigm: </a:t>
            </a:r>
            <a:r>
              <a:rPr lang="en-US" dirty="0" err="1" smtClean="0"/>
              <a:t>mô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hình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B4F6EA-423E-42DF-9292-215E7D886C4E}" type="slidenum">
              <a:rPr lang="en-US" smtClean="0"/>
              <a:pPr/>
              <a:t>33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0232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hyperlink" Target="http://mvccourse.telerik.com/" TargetMode="External"/><Relationship Id="rId13" Type="http://schemas.openxmlformats.org/officeDocument/2006/relationships/hyperlink" Target="http://algoacademy.telerik.com/" TargetMode="External"/><Relationship Id="rId18" Type="http://schemas.openxmlformats.org/officeDocument/2006/relationships/hyperlink" Target="http://www.minkov.it/" TargetMode="External"/><Relationship Id="rId3" Type="http://schemas.openxmlformats.org/officeDocument/2006/relationships/hyperlink" Target="http://kursove-uroci-knigi-obuchenie-programirane-web-design-csharp.info/" TargetMode="External"/><Relationship Id="rId7" Type="http://schemas.openxmlformats.org/officeDocument/2006/relationships/hyperlink" Target="http://schoolacademy.telerik.com/" TargetMode="External"/><Relationship Id="rId12" Type="http://schemas.openxmlformats.org/officeDocument/2006/relationships/hyperlink" Target="http://codecourse.telerik.com/" TargetMode="External"/><Relationship Id="rId17" Type="http://schemas.openxmlformats.org/officeDocument/2006/relationships/hyperlink" Target="http://www.introprogramming.info/" TargetMode="External"/><Relationship Id="rId2" Type="http://schemas.openxmlformats.org/officeDocument/2006/relationships/hyperlink" Target="http://forums.academy.telerik.com/" TargetMode="External"/><Relationship Id="rId16" Type="http://schemas.openxmlformats.org/officeDocument/2006/relationships/hyperlink" Target="http://mobiledevcourse.telerik.com/" TargetMode="External"/><Relationship Id="rId20" Type="http://schemas.openxmlformats.org/officeDocument/2006/relationships/hyperlink" Target="http://csharpfundamentals.telerik.com/" TargetMode="External"/><Relationship Id="rId1" Type="http://schemas.openxmlformats.org/officeDocument/2006/relationships/slideMaster" Target="../slideMasters/slideMaster1.xml"/><Relationship Id="rId6" Type="http://schemas.openxmlformats.org/officeDocument/2006/relationships/hyperlink" Target="http://html5course.telerik.com/" TargetMode="External"/><Relationship Id="rId11" Type="http://schemas.openxmlformats.org/officeDocument/2006/relationships/hyperlink" Target="http://www.nakov.com/" TargetMode="External"/><Relationship Id="rId5" Type="http://schemas.openxmlformats.org/officeDocument/2006/relationships/hyperlink" Target="http://seocourse.telerik.com/" TargetMode="External"/><Relationship Id="rId15" Type="http://schemas.openxmlformats.org/officeDocument/2006/relationships/hyperlink" Target="http://academy.telerik.com/" TargetMode="External"/><Relationship Id="rId10" Type="http://schemas.openxmlformats.org/officeDocument/2006/relationships/hyperlink" Target="http://www.bgcoder.com/" TargetMode="External"/><Relationship Id="rId19" Type="http://schemas.openxmlformats.org/officeDocument/2006/relationships/hyperlink" Target="http://www.nikolay.it/" TargetMode="External"/><Relationship Id="rId4" Type="http://schemas.openxmlformats.org/officeDocument/2006/relationships/hyperlink" Target="http://www.telerik-kids.com/" TargetMode="External"/><Relationship Id="rId9" Type="http://schemas.openxmlformats.org/officeDocument/2006/relationships/hyperlink" Target="http://clouddevcourse.telerik.com/" TargetMode="External"/><Relationship Id="rId14" Type="http://schemas.openxmlformats.org/officeDocument/2006/relationships/hyperlink" Target="http://aspnetcourse.telerik.com/" TargetMode="Externa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8"/>
          <p:cNvSpPr>
            <a:spLocks noGrp="1"/>
          </p:cNvSpPr>
          <p:nvPr>
            <p:ph type="ctrTitle" hasCustomPrompt="1"/>
          </p:nvPr>
        </p:nvSpPr>
        <p:spPr>
          <a:xfrm>
            <a:off x="457200" y="1524000"/>
            <a:ext cx="8229600" cy="1524000"/>
          </a:xfrm>
          <a:prstGeom prst="rect">
            <a:avLst/>
          </a:prstGeom>
        </p:spPr>
        <p:txBody>
          <a:bodyPr tIns="0" bIns="0" anchor="b" anchorCtr="0"/>
          <a:lstStyle>
            <a:lvl1pPr algn="r">
              <a:lnSpc>
                <a:spcPts val="5600"/>
              </a:lnSpc>
              <a:defRPr sz="5400" cap="none" baseline="0">
                <a:solidFill>
                  <a:srgbClr val="D4FF5B"/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457200" y="3240880"/>
            <a:ext cx="8229600" cy="569120"/>
          </a:xfrm>
          <a:prstGeom prst="rect">
            <a:avLst/>
          </a:prstGeom>
        </p:spPr>
        <p:txBody>
          <a:bodyPr lIns="90000" tIns="0" rIns="90000" bIns="0" anchor="ctr" anchorCtr="0"/>
          <a:lstStyle>
            <a:lvl1pPr marL="0" indent="0" algn="r">
              <a:buNone/>
              <a:defRPr sz="2800">
                <a:solidFill>
                  <a:srgbClr val="FAF8C8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Presentation Subtitle</a:t>
            </a:r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Picture Placeholder 4"/>
          <p:cNvSpPr>
            <a:spLocks noGrp="1"/>
          </p:cNvSpPr>
          <p:nvPr>
            <p:ph type="pic" sz="quarter" idx="16" hasCustomPrompt="1"/>
          </p:nvPr>
        </p:nvSpPr>
        <p:spPr>
          <a:xfrm>
            <a:off x="4267200" y="4572000"/>
            <a:ext cx="4419600" cy="1905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 smtClean="0"/>
              <a:t>Insert a Picture Here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r" rtl="0" eaLnBrk="0" fontAlgn="base" hangingPunct="0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lang="en-US" sz="4000" b="1" kern="1200" baseline="0" dirty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914400"/>
            <a:ext cx="8686800" cy="5791200"/>
          </a:xfrm>
          <a:prstGeom prst="rect">
            <a:avLst/>
          </a:prstGeom>
        </p:spPr>
        <p:txBody>
          <a:bodyPr/>
          <a:lstStyle>
            <a:lvl1pPr marL="282575" indent="-282575"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tabLst>
                <a:tab pos="282575" algn="l"/>
              </a:tabLst>
              <a:defRPr sz="3200">
                <a:solidFill>
                  <a:srgbClr val="EBFFD2"/>
                </a:solidFill>
              </a:defRPr>
            </a:lvl1pPr>
            <a:lvl2pPr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rgbClr val="F5FFC2"/>
                </a:solidFill>
              </a:defRPr>
            </a:lvl3pPr>
            <a:lvl4pPr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ct val="1050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First Level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 anchor="ctr" anchorCtr="0"/>
          <a:lstStyle>
            <a:lvl1pPr algn="r">
              <a:defRPr sz="1100"/>
            </a:lvl1pPr>
          </a:lstStyle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990600"/>
            <a:ext cx="8686800" cy="579646"/>
          </a:xfrm>
          <a:prstGeom prst="rect">
            <a:avLst/>
          </a:prstGeom>
        </p:spPr>
        <p:txBody>
          <a:bodyPr>
            <a:spAutoFit/>
          </a:bodyPr>
          <a:lstStyle>
            <a:lvl1pPr marL="319088" marR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 sz="3000" baseline="0">
                <a:solidFill>
                  <a:schemeClr val="tx1">
                    <a:lumMod val="40000"/>
                    <a:lumOff val="60000"/>
                  </a:schemeClr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chemeClr val="tx1">
                    <a:lumMod val="40000"/>
                    <a:lumOff val="60000"/>
                  </a:schemeClr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FF6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First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1752600"/>
            <a:ext cx="8077200" cy="470898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lang="en-US" sz="2000" smtClean="0">
                <a:solidFill>
                  <a:srgbClr val="8CF4F2"/>
                </a:solidFill>
                <a:latin typeface="Consolas" pitchFamily="49" charset="0"/>
                <a:cs typeface="Consolas" pitchFamily="49" charset="0"/>
              </a:defRPr>
            </a:lvl1pPr>
          </a:lstStyle>
          <a:p>
            <a:pPr lvl="0"/>
            <a:r>
              <a:rPr lang="en-US" noProof="1" smtClean="0"/>
              <a:t>Enter source code here</a:t>
            </a:r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 anchor="ctr" anchorCtr="0"/>
          <a:lstStyle>
            <a:lvl1pPr algn="r">
              <a:defRPr sz="1100"/>
            </a:lvl1pPr>
          </a:lstStyle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1685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 hasCustomPrompt="1"/>
          </p:nvPr>
        </p:nvSpPr>
        <p:spPr>
          <a:xfrm>
            <a:off x="609600" y="2743201"/>
            <a:ext cx="7924800" cy="685800"/>
          </a:xfrm>
          <a:prstGeom prst="rect">
            <a:avLst/>
          </a:prstGeom>
        </p:spPr>
        <p:txBody>
          <a:bodyPr tIns="0" bIns="0" anchor="ctr" anchorCtr="0"/>
          <a:lstStyle>
            <a:lvl1pPr algn="ctr">
              <a:lnSpc>
                <a:spcPts val="5600"/>
              </a:lnSpc>
              <a:defRPr sz="50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Section Title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609600" y="3469480"/>
            <a:ext cx="7924800" cy="56912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800" b="1" kern="1200" baseline="0" dirty="0">
                <a:solidFill>
                  <a:srgbClr val="FAF7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Section Subtitle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 userDrawn="1"/>
        </p:nvGrpSpPr>
        <p:grpSpPr>
          <a:xfrm>
            <a:off x="130434" y="6373882"/>
            <a:ext cx="1816798" cy="331718"/>
            <a:chOff x="1236228" y="1523999"/>
            <a:chExt cx="4351212" cy="3261410"/>
          </a:xfrm>
          <a:noFill/>
        </p:grpSpPr>
        <p:sp>
          <p:nvSpPr>
            <p:cNvPr id="31" name="TextBox 30">
              <a:hlinkClick r:id="rId2" tooltip="Форум за програмиране и уеб дизайн - дискусии, съвети, въпроси и отговори @ Софтуерна академия на Телерик"/>
            </p:cNvPr>
            <p:cNvSpPr txBox="1"/>
            <p:nvPr userDrawn="1"/>
          </p:nvSpPr>
          <p:spPr>
            <a:xfrm flipH="1">
              <a:off x="3394420" y="1733044"/>
              <a:ext cx="1528760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lvl="0">
                <a:defRPr sz="1200"/>
              </a:lvl1pPr>
            </a:lstStyle>
            <a:p>
              <a:pPr lvl="0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  <a:effectLst/>
                </a:rPr>
                <a:t>форум програмиране, форум уеб дизайн</a:t>
              </a:r>
              <a:endParaRPr lang="bg-BG" sz="200" noProof="1">
                <a:ln w="0"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32" name="TextBox 31">
              <a:hlinkClick r:id="rId3" tooltip="Курсове и уроци по програмиране, уеб дизайн, разработка на софтуер и информационни технологии - лекции, видео уроци, обучения - безплатно"/>
            </p:cNvPr>
            <p:cNvSpPr txBox="1"/>
            <p:nvPr userDrawn="1"/>
          </p:nvSpPr>
          <p:spPr>
            <a:xfrm flipH="1">
              <a:off x="1350512" y="1528531"/>
              <a:ext cx="2008656" cy="1149887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bg-BG" sz="200" kern="1200" noProof="1" smtClean="0">
                  <a:ln w="0">
                    <a:noFill/>
                  </a:ln>
                  <a:solidFill>
                    <a:schemeClr val="bg1"/>
                  </a:solidFill>
                  <a:effectLst/>
                  <a:latin typeface="Corbel" pitchFamily="34" charset="0"/>
                  <a:ea typeface="+mn-ea"/>
                  <a:cs typeface="+mn-cs"/>
                </a:rPr>
                <a:t>курсове и уроци по програмиране, уеб дизайн – безплатно</a:t>
              </a:r>
              <a:endParaRPr lang="bg-BG" sz="200" kern="1200" noProof="1">
                <a:ln w="0">
                  <a:noFill/>
                </a:ln>
                <a:solidFill>
                  <a:schemeClr val="bg1"/>
                </a:solidFill>
                <a:effectLst/>
                <a:latin typeface="Corbel" pitchFamily="34" charset="0"/>
                <a:ea typeface="+mn-ea"/>
                <a:cs typeface="+mn-cs"/>
              </a:endParaRPr>
            </a:p>
          </p:txBody>
        </p:sp>
        <p:sp>
          <p:nvSpPr>
            <p:cNvPr id="33" name="TextBox 32">
              <a:hlinkClick r:id="rId4" tooltip="Програмиране за деца - безплатно в Телерик кидс академия"/>
            </p:cNvPr>
            <p:cNvSpPr txBox="1"/>
            <p:nvPr userDrawn="1"/>
          </p:nvSpPr>
          <p:spPr>
            <a:xfrm flipH="1">
              <a:off x="1538277" y="2175145"/>
              <a:ext cx="1816697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bg-BG" sz="200" kern="1200" noProof="1" smtClean="0">
                  <a:ln w="0">
                    <a:noFill/>
                  </a:ln>
                  <a:solidFill>
                    <a:schemeClr val="bg1"/>
                  </a:solidFill>
                  <a:effectLst/>
                  <a:latin typeface="Corbel" pitchFamily="34" charset="0"/>
                  <a:ea typeface="+mn-ea"/>
                  <a:cs typeface="+mn-cs"/>
                </a:rPr>
                <a:t>програмиране за деца – безплатни курсове и уроци</a:t>
              </a:r>
              <a:endParaRPr lang="bg-BG" sz="200" kern="1200" noProof="1">
                <a:ln w="0">
                  <a:noFill/>
                </a:ln>
                <a:solidFill>
                  <a:schemeClr val="bg1"/>
                </a:solidFill>
                <a:effectLst/>
                <a:latin typeface="Corbel" pitchFamily="34" charset="0"/>
                <a:ea typeface="+mn-ea"/>
                <a:cs typeface="+mn-cs"/>
              </a:endParaRPr>
            </a:p>
          </p:txBody>
        </p:sp>
        <p:sp>
          <p:nvSpPr>
            <p:cNvPr id="34" name="TextBox 33">
              <a:hlinkClick r:id="rId5" tooltip="Безплатен SEO курс - оптимизация за търсачки, уроци по SEO"/>
            </p:cNvPr>
            <p:cNvSpPr txBox="1"/>
            <p:nvPr userDrawn="1"/>
          </p:nvSpPr>
          <p:spPr>
            <a:xfrm flipH="1">
              <a:off x="1660733" y="2421354"/>
              <a:ext cx="1697683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lvl="0">
                <a:defRPr sz="1200"/>
              </a:lvl1pPr>
            </a:lstStyle>
            <a:p>
              <a:pPr lvl="0" algn="l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  <a:effectLst/>
                </a:rPr>
                <a:t>безплатен SEO курс - оптимизация за търсачки</a:t>
              </a:r>
              <a:endParaRPr lang="bg-BG" sz="200" noProof="1">
                <a:ln w="0"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35" name="TextBox 34">
              <a:hlinkClick r:id="rId6" tooltip="Безплатен курс &quot;Уеб дизайн с HTML, CSS и JavaScript&quot; - уроци по правене на уеб сайтове, HTML, CSS, Photoshop, JavaScript и CMS системи"/>
            </p:cNvPr>
            <p:cNvSpPr txBox="1"/>
            <p:nvPr userDrawn="1"/>
          </p:nvSpPr>
          <p:spPr>
            <a:xfrm flipH="1">
              <a:off x="1448482" y="2878556"/>
              <a:ext cx="1908837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lvl="0">
                <a:defRPr sz="1200"/>
              </a:lvl1pPr>
            </a:lstStyle>
            <a:p>
              <a:pPr lvl="0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  <a:effectLst/>
                </a:rPr>
                <a:t>уроци по уеб дизайн, HTML, CSS, JavaScript, Photoshop</a:t>
              </a:r>
              <a:endParaRPr lang="bg-BG" sz="200" noProof="1">
                <a:ln w="0"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36" name="TextBox 35">
              <a:hlinkClick r:id="rId7" tooltip="Училищна софтуерна академия - безплатни уроци по програмиране и уеб дизайн"/>
            </p:cNvPr>
            <p:cNvSpPr txBox="1"/>
            <p:nvPr userDrawn="1"/>
          </p:nvSpPr>
          <p:spPr>
            <a:xfrm flipH="1">
              <a:off x="1636239" y="1946534"/>
              <a:ext cx="1747592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l"/>
              <a:r>
                <a:rPr lang="bg-BG" sz="200" kern="1200" noProof="1" smtClean="0">
                  <a:ln w="0">
                    <a:noFill/>
                  </a:ln>
                  <a:solidFill>
                    <a:schemeClr val="bg1"/>
                  </a:solidFill>
                  <a:effectLst/>
                  <a:latin typeface="Corbel" pitchFamily="34" charset="0"/>
                  <a:ea typeface="+mn-ea"/>
                  <a:cs typeface="+mn-cs"/>
                </a:rPr>
                <a:t>уроци по програмиране и уеб дизайн за ученици</a:t>
              </a:r>
              <a:endParaRPr lang="bg-BG" sz="200" kern="1200" noProof="1">
                <a:ln w="0">
                  <a:noFill/>
                </a:ln>
                <a:solidFill>
                  <a:schemeClr val="bg1"/>
                </a:solidFill>
                <a:effectLst/>
                <a:latin typeface="Corbel" pitchFamily="34" charset="0"/>
                <a:ea typeface="+mn-ea"/>
                <a:cs typeface="+mn-cs"/>
              </a:endParaRPr>
            </a:p>
          </p:txBody>
        </p:sp>
        <p:sp>
          <p:nvSpPr>
            <p:cNvPr id="37" name="TextBox 36">
              <a:hlinkClick r:id="rId8" tooltip="Безплатен курс &quot;Програмиране с ASP.NET MVC&quot; - уеб технологии, бази данни, C#, .NET, ASP.NET MVC"/>
            </p:cNvPr>
            <p:cNvSpPr txBox="1"/>
            <p:nvPr userDrawn="1"/>
          </p:nvSpPr>
          <p:spPr>
            <a:xfrm flipH="1">
              <a:off x="3402824" y="2230065"/>
              <a:ext cx="1939551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lvl="0">
                <a:defRPr sz="1200"/>
              </a:lvl1pPr>
            </a:lstStyle>
            <a:p>
              <a:pPr lvl="0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  <a:effectLst/>
                </a:rPr>
                <a:t>ASP.NET MVC курс – HTML, SQL, C#, .NET, ASP.NET MVC</a:t>
              </a:r>
              <a:endParaRPr lang="bg-BG" sz="200" noProof="1">
                <a:ln w="0"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38" name="TextBox 37">
              <a:hlinkClick r:id="rId9" tooltip="Безплатен курс &quot;Разработка на софтуер в Cloud среда&quot; - AppEngine, AWS, Azure"/>
            </p:cNvPr>
            <p:cNvSpPr txBox="1"/>
            <p:nvPr userDrawn="1"/>
          </p:nvSpPr>
          <p:spPr>
            <a:xfrm flipH="1">
              <a:off x="1440310" y="3574997"/>
              <a:ext cx="1881966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bg-BG" sz="200" kern="1200" noProof="1" smtClean="0">
                  <a:ln w="0">
                    <a:noFill/>
                  </a:ln>
                  <a:solidFill>
                    <a:schemeClr val="bg1"/>
                  </a:solidFill>
                  <a:effectLst/>
                  <a:latin typeface="Corbel" pitchFamily="34" charset="0"/>
                  <a:ea typeface="+mn-ea"/>
                  <a:cs typeface="+mn-cs"/>
                </a:rPr>
                <a:t>безплатен курс "Разработка на софтуер в cloud среда"</a:t>
              </a:r>
              <a:endParaRPr lang="bg-BG" sz="200" kern="1200" noProof="1">
                <a:ln w="0">
                  <a:noFill/>
                </a:ln>
                <a:solidFill>
                  <a:schemeClr val="bg1"/>
                </a:solidFill>
                <a:effectLst/>
                <a:latin typeface="Corbel" pitchFamily="34" charset="0"/>
                <a:ea typeface="+mn-ea"/>
                <a:cs typeface="+mn-cs"/>
              </a:endParaRPr>
            </a:p>
          </p:txBody>
        </p:sp>
        <p:sp>
          <p:nvSpPr>
            <p:cNvPr id="39" name="TextBox 38">
              <a:hlinkClick r:id="rId10" tooltip="BG Coder - онлайн състезателна система - тренировки за състезания по програмиране - online judge"/>
            </p:cNvPr>
            <p:cNvSpPr txBox="1"/>
            <p:nvPr userDrawn="1"/>
          </p:nvSpPr>
          <p:spPr>
            <a:xfrm flipH="1">
              <a:off x="3389110" y="1523999"/>
              <a:ext cx="1874287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lvl="0">
                <a:defRPr sz="1200"/>
              </a:lvl1pPr>
            </a:lstStyle>
            <a:p>
              <a:pPr lvl="0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  <a:effectLst/>
                </a:rPr>
                <a:t>BG Coder - онлайн състезателна система - online judge</a:t>
              </a:r>
              <a:endParaRPr lang="bg-BG" sz="200" noProof="1">
                <a:ln w="0"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40" name="TextBox 39">
              <a:hlinkClick r:id="rId11" tooltip="Светлин Наков - курсове и уроци по програмиране, уеб дизайн, книги, обучения - безплатно"/>
            </p:cNvPr>
            <p:cNvSpPr txBox="1"/>
            <p:nvPr userDrawn="1"/>
          </p:nvSpPr>
          <p:spPr>
            <a:xfrm flipH="1">
              <a:off x="1236228" y="2649965"/>
              <a:ext cx="2123831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lvl="0">
                <a:defRPr sz="1200"/>
              </a:lvl1pPr>
            </a:lstStyle>
            <a:p>
              <a:pPr lvl="0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  <a:effectLst/>
                </a:rPr>
                <a:t>курсове и уроци по програмиране, книги – безплатно от Наков</a:t>
              </a:r>
              <a:endParaRPr lang="bg-BG" sz="200" noProof="1">
                <a:ln w="0"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41" name="TextBox 40">
              <a:hlinkClick r:id="rId12" tooltip="Безплатен курс &quot;Качествен програмен код&quot;"/>
            </p:cNvPr>
            <p:cNvSpPr txBox="1"/>
            <p:nvPr userDrawn="1"/>
          </p:nvSpPr>
          <p:spPr>
            <a:xfrm flipH="1">
              <a:off x="1766855" y="3335748"/>
              <a:ext cx="1594026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bg-BG" sz="200" kern="1200" noProof="1" smtClean="0">
                  <a:ln w="0">
                    <a:noFill/>
                  </a:ln>
                  <a:solidFill>
                    <a:schemeClr val="bg1"/>
                  </a:solidFill>
                  <a:effectLst/>
                  <a:latin typeface="Corbel" pitchFamily="34" charset="0"/>
                  <a:ea typeface="+mn-ea"/>
                  <a:cs typeface="+mn-cs"/>
                </a:rPr>
                <a:t>безплатен курс "Качествен програмен код"</a:t>
              </a:r>
              <a:endParaRPr lang="bg-BG" sz="200" kern="1200" noProof="1">
                <a:ln w="0">
                  <a:noFill/>
                </a:ln>
                <a:solidFill>
                  <a:schemeClr val="bg1"/>
                </a:solidFill>
                <a:effectLst/>
                <a:latin typeface="Corbel" pitchFamily="34" charset="0"/>
                <a:ea typeface="+mn-ea"/>
                <a:cs typeface="+mn-cs"/>
              </a:endParaRPr>
            </a:p>
          </p:txBody>
        </p:sp>
        <p:sp>
          <p:nvSpPr>
            <p:cNvPr id="42" name="TextBox 41">
              <a:hlinkClick r:id="rId13" tooltip="Алго академия - Академия по алгоритмично програмиране - безплатни уроци по алгоритми и структури от данни, състезателно програмиране и състезания"/>
            </p:cNvPr>
            <p:cNvSpPr txBox="1"/>
            <p:nvPr userDrawn="1"/>
          </p:nvSpPr>
          <p:spPr>
            <a:xfrm flipH="1">
              <a:off x="3407676" y="2461282"/>
              <a:ext cx="1977943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lvl="0">
                <a:defRPr sz="1200"/>
              </a:lvl1pPr>
            </a:lstStyle>
            <a:p>
              <a:pPr lvl="0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  <a:effectLst/>
                </a:rPr>
                <a:t>алго академия – състезателно програмиране, състезания</a:t>
              </a:r>
              <a:endParaRPr lang="bg-BG" sz="200" noProof="1">
                <a:ln w="0"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43" name="TextBox 42">
              <a:hlinkClick r:id="rId14" tooltip="Безплатен ASP.NET курс - уеб програмиране, бази данни, C#, .NET, ASP.NET"/>
            </p:cNvPr>
            <p:cNvSpPr txBox="1"/>
            <p:nvPr userDrawn="1"/>
          </p:nvSpPr>
          <p:spPr>
            <a:xfrm flipH="1">
              <a:off x="3406019" y="1985429"/>
              <a:ext cx="2181421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lvl="0">
                <a:defRPr sz="1200"/>
              </a:lvl1pPr>
            </a:lstStyle>
            <a:p>
              <a:pPr lvl="0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  <a:effectLst/>
                </a:rPr>
                <a:t>ASP.NET курс - уеб програмиране, бази данни, C#, .NET, ASP.NET</a:t>
              </a:r>
              <a:endParaRPr lang="bg-BG" sz="200" noProof="1">
                <a:ln w="0"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44" name="TextBox 43">
              <a:hlinkClick r:id="rId15" tooltip="Софтуерна академия на Телерик - безплатни курсове и уроци по програмиране"/>
            </p:cNvPr>
            <p:cNvSpPr txBox="1"/>
            <p:nvPr userDrawn="1"/>
          </p:nvSpPr>
          <p:spPr>
            <a:xfrm flipH="1">
              <a:off x="1504800" y="1717933"/>
              <a:ext cx="1901159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1200"/>
              </a:lvl1pPr>
            </a:lstStyle>
            <a:p>
              <a:pPr lvl="0" algn="l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  <a:effectLst/>
                </a:rPr>
                <a:t>курсове и уроци по </a:t>
              </a:r>
              <a:r>
                <a:rPr lang="bg-BG" sz="200" kern="1200" noProof="1" smtClean="0">
                  <a:ln w="0">
                    <a:noFill/>
                  </a:ln>
                  <a:solidFill>
                    <a:schemeClr val="bg1"/>
                  </a:solidFill>
                  <a:effectLst/>
                  <a:latin typeface="Corbel" pitchFamily="34" charset="0"/>
                  <a:ea typeface="+mn-ea"/>
                  <a:cs typeface="+mn-cs"/>
                </a:rPr>
                <a:t>програмиране – Телерик академия</a:t>
              </a:r>
              <a:endParaRPr lang="bg-BG" sz="200" kern="1200" noProof="1">
                <a:ln w="0">
                  <a:noFill/>
                </a:ln>
                <a:solidFill>
                  <a:schemeClr val="bg1"/>
                </a:solidFill>
                <a:effectLst/>
                <a:latin typeface="Corbel" pitchFamily="34" charset="0"/>
                <a:ea typeface="+mn-ea"/>
                <a:cs typeface="+mn-cs"/>
              </a:endParaRPr>
            </a:p>
          </p:txBody>
        </p:sp>
        <p:sp>
          <p:nvSpPr>
            <p:cNvPr id="45" name="TextBox 44">
              <a:hlinkClick r:id="rId16" tooltip="Безплатен курс &quot;Разработка на мобилни приложения&quot; - iPhone, Android, Windows Phone, PhoneGap, HTML5, jQuery, AJAX"/>
            </p:cNvPr>
            <p:cNvSpPr txBox="1"/>
            <p:nvPr userDrawn="1"/>
          </p:nvSpPr>
          <p:spPr>
            <a:xfrm flipH="1">
              <a:off x="3404043" y="2718405"/>
              <a:ext cx="2058568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lvl="0">
                <a:defRPr sz="1200"/>
              </a:lvl1pPr>
            </a:lstStyle>
            <a:p>
              <a:pPr lvl="0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  <a:effectLst/>
                </a:rPr>
                <a:t>курс мобилни приложения с iPhone, Android, WP7, PhoneGap</a:t>
              </a:r>
              <a:endParaRPr lang="bg-BG" sz="200" noProof="1">
                <a:ln w="0">
                  <a:noFill/>
                </a:ln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46" name="TextBox 45">
              <a:hlinkClick r:id="rId17" tooltip="Free C# Programming Book by Svetlin Nakov - безплатна C# книга от Светлин Наков, книга C#, книга Java, безплатна книга"/>
            </p:cNvPr>
            <p:cNvSpPr txBox="1"/>
            <p:nvPr userDrawn="1"/>
          </p:nvSpPr>
          <p:spPr>
            <a:xfrm flipH="1">
              <a:off x="1440317" y="3117785"/>
              <a:ext cx="1901159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bg-BG" sz="200" kern="1200" noProof="1" smtClean="0">
                  <a:ln w="0">
                    <a:noFill/>
                  </a:ln>
                  <a:solidFill>
                    <a:schemeClr val="bg1"/>
                  </a:solidFill>
                  <a:effectLst/>
                  <a:latin typeface="Corbel" pitchFamily="34" charset="0"/>
                  <a:ea typeface="+mn-ea"/>
                  <a:cs typeface="+mn-cs"/>
                </a:rPr>
                <a:t>free C# book, безплатна книга C#, книга Java, книга C#</a:t>
              </a:r>
              <a:endParaRPr lang="bg-BG" sz="200" kern="1200" noProof="1">
                <a:ln w="0">
                  <a:noFill/>
                </a:ln>
                <a:solidFill>
                  <a:schemeClr val="bg1"/>
                </a:solidFill>
                <a:effectLst/>
                <a:latin typeface="Corbel" pitchFamily="34" charset="0"/>
                <a:ea typeface="+mn-ea"/>
                <a:cs typeface="+mn-cs"/>
              </a:endParaRPr>
            </a:p>
          </p:txBody>
        </p:sp>
        <p:sp>
          <p:nvSpPr>
            <p:cNvPr id="47" name="TextBox 46">
              <a:hlinkClick r:id="rId18" tooltip="Дончо Минков - сайт за програмиране"/>
            </p:cNvPr>
            <p:cNvSpPr txBox="1"/>
            <p:nvPr userDrawn="1"/>
          </p:nvSpPr>
          <p:spPr>
            <a:xfrm flipH="1">
              <a:off x="3401370" y="2963513"/>
              <a:ext cx="1475012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1600">
                  <a:ln w="0">
                    <a:solidFill>
                      <a:schemeClr val="tx1"/>
                    </a:solidFill>
                  </a:ln>
                  <a:effectLst/>
                </a:defRPr>
              </a:lvl1pPr>
            </a:lstStyle>
            <a:p>
              <a:pPr lvl="0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</a:rPr>
                <a:t>Дончо Минков - сайт за програмиране</a:t>
              </a:r>
              <a:endParaRPr lang="bg-BG" sz="200" noProof="1">
                <a:ln w="0">
                  <a:noFill/>
                </a:ln>
                <a:solidFill>
                  <a:schemeClr val="bg1"/>
                </a:solidFill>
              </a:endParaRPr>
            </a:p>
          </p:txBody>
        </p:sp>
        <p:sp>
          <p:nvSpPr>
            <p:cNvPr id="48" name="TextBox 47">
              <a:hlinkClick r:id="rId19" tooltip="Николай Костов - блог за програмиране"/>
            </p:cNvPr>
            <p:cNvSpPr txBox="1"/>
            <p:nvPr userDrawn="1"/>
          </p:nvSpPr>
          <p:spPr>
            <a:xfrm flipH="1">
              <a:off x="3401423" y="3217864"/>
              <a:ext cx="1513403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l"/>
              <a:r>
                <a:rPr lang="bg-BG" sz="200" kern="1200" noProof="1" smtClean="0">
                  <a:ln w="0">
                    <a:noFill/>
                  </a:ln>
                  <a:solidFill>
                    <a:schemeClr val="bg1"/>
                  </a:solidFill>
                  <a:effectLst/>
                  <a:latin typeface="Corbel" pitchFamily="34" charset="0"/>
                  <a:ea typeface="+mn-ea"/>
                  <a:cs typeface="+mn-cs"/>
                </a:rPr>
                <a:t>Николай Костов - блог за програмиране</a:t>
              </a:r>
              <a:endParaRPr lang="bg-BG" sz="200" kern="1200" noProof="1">
                <a:ln w="0">
                  <a:noFill/>
                </a:ln>
                <a:solidFill>
                  <a:schemeClr val="bg1"/>
                </a:solidFill>
                <a:effectLst/>
                <a:latin typeface="Corbel" pitchFamily="34" charset="0"/>
                <a:ea typeface="+mn-ea"/>
                <a:cs typeface="+mn-cs"/>
              </a:endParaRPr>
            </a:p>
          </p:txBody>
        </p:sp>
        <p:sp>
          <p:nvSpPr>
            <p:cNvPr id="49" name="TextBox 48">
              <a:hlinkClick r:id="rId20" tooltip="безплатен C# курс в софтуерната академия на Наков"/>
            </p:cNvPr>
            <p:cNvSpPr txBox="1"/>
            <p:nvPr userDrawn="1"/>
          </p:nvSpPr>
          <p:spPr>
            <a:xfrm flipH="1">
              <a:off x="3398079" y="3548402"/>
              <a:ext cx="1359837" cy="1210412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>
                <a:defRPr sz="1600">
                  <a:ln w="0">
                    <a:solidFill>
                      <a:schemeClr val="tx1"/>
                    </a:solidFill>
                  </a:ln>
                  <a:effectLst/>
                </a:defRPr>
              </a:lvl1pPr>
            </a:lstStyle>
            <a:p>
              <a:pPr lvl="0"/>
              <a:r>
                <a:rPr lang="bg-BG" sz="200" noProof="1" smtClean="0">
                  <a:ln w="0">
                    <a:noFill/>
                  </a:ln>
                  <a:solidFill>
                    <a:schemeClr val="bg1"/>
                  </a:solidFill>
                </a:rPr>
                <a:t>C# курс, програмиране, безплатно</a:t>
              </a:r>
              <a:endParaRPr lang="bg-BG" sz="200" noProof="1">
                <a:ln w="0">
                  <a:noFill/>
                </a:ln>
                <a:solidFill>
                  <a:schemeClr val="bg1"/>
                </a:solidFill>
              </a:endParaRPr>
            </a:p>
          </p:txBody>
        </p:sp>
      </p:grp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152400"/>
            <a:ext cx="7086600" cy="8382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r" rtl="0" eaLnBrk="0" fontAlgn="base" hangingPunct="0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lang="en-US" sz="4000" b="1" kern="1200" baseline="0" dirty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9" name="TextBox 8">
            <a:hlinkClick r:id="rId2" tooltip="Форум за програмиране и уеб дизайн - дискусии, съвети, въпроси и отговори @ Софтуерна академия на Телерик"/>
          </p:cNvPr>
          <p:cNvSpPr txBox="1"/>
          <p:nvPr userDrawn="1"/>
        </p:nvSpPr>
        <p:spPr>
          <a:xfrm rot="12041701" flipH="1">
            <a:off x="7471619" y="3840481"/>
            <a:ext cx="89035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9600" b="1" dirty="0" smtClean="0"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9600" b="1" dirty="0">
              <a:solidFill>
                <a:schemeClr val="tx1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1" name="TextBox 10">
            <a:hlinkClick r:id="rId4" tooltip="Програмиране за деца - безплатно в Телерик кидс академия"/>
          </p:cNvPr>
          <p:cNvSpPr txBox="1"/>
          <p:nvPr userDrawn="1"/>
        </p:nvSpPr>
        <p:spPr>
          <a:xfrm rot="9535351" flipH="1">
            <a:off x="923386" y="1861198"/>
            <a:ext cx="673363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88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8800" dirty="0">
              <a:solidFill>
                <a:schemeClr val="accent5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2" name="TextBox 11">
            <a:hlinkClick r:id="rId5" tooltip="Безплатен SEO курс - оптимизация за търсачки, уроци по SEO"/>
          </p:cNvPr>
          <p:cNvSpPr txBox="1"/>
          <p:nvPr userDrawn="1"/>
        </p:nvSpPr>
        <p:spPr>
          <a:xfrm rot="16938170" flipH="1">
            <a:off x="4905823" y="966542"/>
            <a:ext cx="859648" cy="19928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1500" b="1" dirty="0" smtClean="0">
                <a:solidFill>
                  <a:srgbClr val="FF831D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1500" b="1" dirty="0">
              <a:solidFill>
                <a:srgbClr val="FF831D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3" name="TextBox 12">
            <a:hlinkClick r:id="rId6" tooltip="Безплатен курс &quot;Уеб дизайн с HTML, CSS и JavaScript&quot; - уроци по правене на уеб сайтове, HTML, CSS, Photoshop, JavaScript и CMS системи"/>
          </p:cNvPr>
          <p:cNvSpPr txBox="1"/>
          <p:nvPr userDrawn="1"/>
        </p:nvSpPr>
        <p:spPr>
          <a:xfrm rot="19836951" flipH="1">
            <a:off x="7379010" y="1495154"/>
            <a:ext cx="949687" cy="206210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128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28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4" name="TextBox 13">
            <a:hlinkClick r:id="rId7" tooltip="Училищна софтуерна академия - безплатни уроци по програмиране и уеб дизайн"/>
          </p:cNvPr>
          <p:cNvSpPr txBox="1"/>
          <p:nvPr userDrawn="1"/>
        </p:nvSpPr>
        <p:spPr>
          <a:xfrm rot="2233443" flipH="1">
            <a:off x="2139218" y="940065"/>
            <a:ext cx="445351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LeftFacing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5600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5600" dirty="0">
              <a:solidFill>
                <a:schemeClr val="tx2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5" name="TextBox 14">
            <a:hlinkClick r:id="rId8" tooltip="Безплатен курс &quot;Програмиране с ASP.NET MVC&quot; - уеб технологии, бази данни, C#, .NET, ASP.NET MVC"/>
          </p:cNvPr>
          <p:cNvSpPr txBox="1"/>
          <p:nvPr userDrawn="1"/>
        </p:nvSpPr>
        <p:spPr>
          <a:xfrm rot="8530737" flipH="1">
            <a:off x="4757100" y="4722613"/>
            <a:ext cx="643173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9600" dirty="0" smtClean="0">
                <a:solidFill>
                  <a:srgbClr val="FF4A37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?</a:t>
            </a:r>
            <a:endParaRPr lang="en-US" sz="9600" dirty="0">
              <a:solidFill>
                <a:srgbClr val="FF4A37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16" name="TextBox 15">
            <a:hlinkClick r:id="rId9" tooltip="Безплатен курс &quot;Разработка на софтуер в Cloud среда&quot; - AppEngine, AWS, Azure"/>
          </p:cNvPr>
          <p:cNvSpPr txBox="1"/>
          <p:nvPr userDrawn="1"/>
        </p:nvSpPr>
        <p:spPr>
          <a:xfrm rot="12627025" flipH="1">
            <a:off x="2910497" y="4405707"/>
            <a:ext cx="386488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7" name="TextBox 16">
            <a:hlinkClick r:id="rId10" tooltip="BG Coder - онлайн състезателна система - тренировки за състезания по програмиране - online judge"/>
          </p:cNvPr>
          <p:cNvSpPr txBox="1"/>
          <p:nvPr userDrawn="1"/>
        </p:nvSpPr>
        <p:spPr>
          <a:xfrm rot="1186146" flipH="1">
            <a:off x="6185957" y="4125718"/>
            <a:ext cx="499379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n-US" sz="6600" dirty="0" smtClean="0">
                <a:solidFill>
                  <a:srgbClr val="9966FF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6600" dirty="0">
              <a:solidFill>
                <a:srgbClr val="9966FF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8" name="TextBox 17">
            <a:hlinkClick r:id="rId11" tooltip="Светлин Наков - курсове и уроци по програмиране, уеб дизайн, книги, обучения - безплатно"/>
          </p:cNvPr>
          <p:cNvSpPr txBox="1"/>
          <p:nvPr userDrawn="1"/>
        </p:nvSpPr>
        <p:spPr>
          <a:xfrm rot="19460650" flipH="1">
            <a:off x="3150206" y="1979501"/>
            <a:ext cx="489197" cy="769441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4400" dirty="0" smtClean="0">
                <a:solidFill>
                  <a:srgbClr val="FF6699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4400" dirty="0">
              <a:solidFill>
                <a:srgbClr val="FF6699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9" name="TextBox 18">
            <a:hlinkClick r:id="rId12" tooltip="Безплатен курс &quot;Качествен програмен код&quot;"/>
          </p:cNvPr>
          <p:cNvSpPr txBox="1"/>
          <p:nvPr userDrawn="1"/>
        </p:nvSpPr>
        <p:spPr>
          <a:xfrm rot="18277140" flipH="1">
            <a:off x="405234" y="3272336"/>
            <a:ext cx="413607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0" name="TextBox 19">
            <a:hlinkClick r:id="rId13" tooltip="Алго академия - Академия по алгоритмично програмиране - безплатни уроци по алгоритми и структури от данни, състезателно програмиране и състезания"/>
          </p:cNvPr>
          <p:cNvSpPr txBox="1"/>
          <p:nvPr userDrawn="1"/>
        </p:nvSpPr>
        <p:spPr>
          <a:xfrm rot="18695734" flipH="1">
            <a:off x="3127407" y="5396299"/>
            <a:ext cx="54810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?</a:t>
            </a:r>
            <a:endParaRPr lang="en-US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1" name="TextBox 20">
            <a:hlinkClick r:id="rId14" tooltip="Безплатен ASP.NET курс - уеб програмиране, бази данни, C#, .NET, ASP.NET"/>
          </p:cNvPr>
          <p:cNvSpPr txBox="1"/>
          <p:nvPr userDrawn="1"/>
        </p:nvSpPr>
        <p:spPr>
          <a:xfrm rot="10134629" flipH="1">
            <a:off x="6730680" y="5522529"/>
            <a:ext cx="44439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4000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4000" dirty="0">
              <a:solidFill>
                <a:schemeClr val="accent4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2" name="TextBox 21">
            <a:hlinkClick r:id="rId15" tooltip="Софтуерна академия на Телерик - безплатни курсове и уроци по програмиране"/>
          </p:cNvPr>
          <p:cNvSpPr txBox="1"/>
          <p:nvPr userDrawn="1"/>
        </p:nvSpPr>
        <p:spPr>
          <a:xfrm rot="12126217" flipH="1">
            <a:off x="559977" y="930479"/>
            <a:ext cx="387894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n-US" sz="4000" b="1" spc="150" dirty="0" smtClean="0">
                <a:ln w="11430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?</a:t>
            </a:r>
            <a:endParaRPr lang="en-US" sz="4000" b="1" spc="150" dirty="0">
              <a:ln w="11430"/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23" name="TextBox 22">
            <a:hlinkClick r:id="rId16" tooltip="Безплатен курс &quot;Разработка на мобилни приложения&quot; - iPhone, Android, Windows Phone, PhoneGap, HTML5, jQuery, AJAX"/>
          </p:cNvPr>
          <p:cNvSpPr txBox="1"/>
          <p:nvPr userDrawn="1"/>
        </p:nvSpPr>
        <p:spPr>
          <a:xfrm rot="20840689" flipH="1">
            <a:off x="8186733" y="5517701"/>
            <a:ext cx="357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n w="19050">
                  <a:solidFill>
                    <a:schemeClr val="accent4">
                      <a:lumMod val="75000"/>
                      <a:alpha val="5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20000"/>
                    <a:lumOff val="80000"/>
                    <a:alpha val="2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  <a:endParaRPr lang="en-US" sz="4000" b="1" dirty="0">
              <a:ln w="19050">
                <a:solidFill>
                  <a:schemeClr val="accent4">
                    <a:lumMod val="75000"/>
                    <a:alpha val="5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20000"/>
                  <a:lumOff val="80000"/>
                  <a:alpha val="2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4" name="TextBox 23">
            <a:hlinkClick r:id="rId17" tooltip="Free C# Programming Book by Svetlin Nakov - безплатна C# книга от Светлин Наков, книга C#, книга Java, безплатна книга"/>
          </p:cNvPr>
          <p:cNvSpPr txBox="1"/>
          <p:nvPr userDrawn="1"/>
        </p:nvSpPr>
        <p:spPr>
          <a:xfrm rot="15426793" flipH="1">
            <a:off x="1145826" y="4072253"/>
            <a:ext cx="369652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4400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440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5" name="TextBox 24">
            <a:hlinkClick r:id="rId18" tooltip="Дончо Минков - сайт за програмиране"/>
          </p:cNvPr>
          <p:cNvSpPr txBox="1"/>
          <p:nvPr userDrawn="1"/>
        </p:nvSpPr>
        <p:spPr>
          <a:xfrm rot="11071760" flipH="1">
            <a:off x="6518175" y="1140358"/>
            <a:ext cx="34540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2800" dirty="0" smtClean="0">
                <a:ln>
                  <a:solidFill>
                    <a:schemeClr val="tx1">
                      <a:lumMod val="75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2800" dirty="0">
              <a:ln>
                <a:solidFill>
                  <a:schemeClr val="tx1">
                    <a:lumMod val="75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6" name="TextBox 25">
            <a:hlinkClick r:id="rId19" tooltip="Николай Костов - блог за програмиране"/>
          </p:cNvPr>
          <p:cNvSpPr txBox="1"/>
          <p:nvPr userDrawn="1"/>
        </p:nvSpPr>
        <p:spPr>
          <a:xfrm rot="300526" flipH="1">
            <a:off x="3902297" y="1278821"/>
            <a:ext cx="345408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2800" b="1" dirty="0" smtClean="0">
                <a:ln w="31550" cmpd="sng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</a:ln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?</a:t>
            </a:r>
            <a:endParaRPr lang="en-US" sz="2800" dirty="0">
              <a:ln w="31550" cmpd="sng">
                <a:solidFill>
                  <a:schemeClr val="tx2">
                    <a:lumMod val="20000"/>
                    <a:lumOff val="80000"/>
                  </a:schemeClr>
                </a:solidFill>
                <a:prstDash val="solid"/>
              </a:ln>
              <a:solidFill>
                <a:schemeClr val="tx1">
                  <a:lumMod val="20000"/>
                  <a:lumOff val="8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7" name="TextBox 26">
            <a:hlinkClick r:id="rId20" tooltip="C# курс - програмиране, уроци, видео, лекции от Наков"/>
          </p:cNvPr>
          <p:cNvSpPr txBox="1"/>
          <p:nvPr userDrawn="1"/>
        </p:nvSpPr>
        <p:spPr>
          <a:xfrm rot="2086872" flipH="1">
            <a:off x="8330354" y="1359227"/>
            <a:ext cx="444390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200" dirty="0" smtClean="0">
                <a:ln>
                  <a:solidFill>
                    <a:schemeClr val="accent1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200" dirty="0">
              <a:ln>
                <a:solidFill>
                  <a:schemeClr val="accent1">
                    <a:lumMod val="40000"/>
                    <a:lumOff val="6000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28" name="Rectangle 27"/>
          <p:cNvSpPr/>
          <p:nvPr userDrawn="1"/>
        </p:nvSpPr>
        <p:spPr>
          <a:xfrm>
            <a:off x="1828800" y="2903716"/>
            <a:ext cx="5486400" cy="1261884"/>
          </a:xfrm>
          <a:prstGeom prst="rect">
            <a:avLst/>
          </a:prstGeom>
        </p:spPr>
        <p:txBody>
          <a:bodyPr wrap="none" lIns="0" tIns="0" rIns="0" bIns="0" anchor="ctr" anchorCtr="0">
            <a:no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marL="0" lvl="0" indent="0" algn="ctr" ea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7600" b="1" spc="150" noProof="0" dirty="0" smtClean="0">
                <a:ln w="11430"/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rPr>
              <a:t>Questions?</a:t>
            </a:r>
            <a:endParaRPr lang="en-US" sz="7600" b="1" spc="150" dirty="0">
              <a:ln w="11430"/>
              <a:solidFill>
                <a:schemeClr val="tx1">
                  <a:lumMod val="40000"/>
                  <a:lumOff val="60000"/>
                </a:schemeClr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lt"/>
            </a:endParaRPr>
          </a:p>
        </p:txBody>
      </p:sp>
      <p:sp>
        <p:nvSpPr>
          <p:cNvPr id="29" name="Text Placeholder 29"/>
          <p:cNvSpPr>
            <a:spLocks noGrp="1"/>
          </p:cNvSpPr>
          <p:nvPr>
            <p:ph type="body" sz="quarter" idx="10" hasCustomPrompt="1"/>
          </p:nvPr>
        </p:nvSpPr>
        <p:spPr>
          <a:xfrm>
            <a:off x="6807131" y="6400800"/>
            <a:ext cx="2218556" cy="369332"/>
          </a:xfrm>
          <a:prstGeom prst="rect">
            <a:avLst/>
          </a:prstGeom>
        </p:spPr>
        <p:txBody>
          <a:bodyPr wrap="none">
            <a:spAutoFit/>
          </a:bodyPr>
          <a:lstStyle>
            <a:lvl1pPr marL="0" indent="0" algn="r">
              <a:buNone/>
              <a:defRPr sz="1800"/>
            </a:lvl1pPr>
          </a:lstStyle>
          <a:p>
            <a:pPr lvl="0"/>
            <a:r>
              <a:rPr lang="en-US" dirty="0" smtClean="0"/>
              <a:t>Course web site URL</a:t>
            </a:r>
            <a:endParaRPr lang="en-US" dirty="0"/>
          </a:p>
        </p:txBody>
      </p:sp>
      <p:sp>
        <p:nvSpPr>
          <p:cNvPr id="10" name="TextBox 9">
            <a:hlinkClick r:id="rId3" tooltip="Курсове и уроци по програмиране, уеб дизайн, разработка на софтуер и информационни технологии - лекции, видео уроци, обучения - безплатно"/>
          </p:cNvPr>
          <p:cNvSpPr txBox="1"/>
          <p:nvPr userDrawn="1"/>
        </p:nvSpPr>
        <p:spPr>
          <a:xfrm rot="2456848" flipH="1">
            <a:off x="968763" y="4970087"/>
            <a:ext cx="859648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>
              <a:lnSpc>
                <a:spcPct val="80000"/>
              </a:lnSpc>
            </a:pPr>
            <a:r>
              <a:rPr lang="en-US" sz="12000" b="1" dirty="0" smtClean="0">
                <a:solidFill>
                  <a:srgbClr val="FFBF8B"/>
                </a:solidFill>
                <a:effectLst>
                  <a:reflection blurRad="6350" stA="55000" endA="300" endPos="45500" dir="5400000" sy="-100000" algn="bl" rotWithShape="0"/>
                </a:effectLst>
                <a:latin typeface="Cambria" pitchFamily="18" charset="0"/>
              </a:rPr>
              <a:t>?</a:t>
            </a:r>
            <a:endParaRPr lang="en-US" sz="12000" b="1" dirty="0">
              <a:solidFill>
                <a:srgbClr val="FFBF8B"/>
              </a:solidFill>
              <a:effectLst>
                <a:reflection blurRad="6350" stA="55000" endA="300" endPos="45500" dir="5400000" sy="-100000" algn="bl" rotWithShape="0"/>
              </a:effectLst>
              <a:latin typeface="Cambr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ource Code Exa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79646"/>
          </a:xfrm>
          <a:prstGeom prst="rect">
            <a:avLst/>
          </a:prstGeom>
        </p:spPr>
        <p:txBody>
          <a:bodyPr>
            <a:spAutoFit/>
          </a:bodyPr>
          <a:lstStyle>
            <a:lvl1pPr marL="319088" marR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 sz="3000" baseline="0">
                <a:solidFill>
                  <a:schemeClr val="tx1">
                    <a:lumMod val="40000"/>
                    <a:lumOff val="60000"/>
                  </a:schemeClr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chemeClr val="tx1">
                    <a:lumMod val="40000"/>
                    <a:lumOff val="60000"/>
                  </a:schemeClr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FF6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First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828800"/>
            <a:ext cx="8153400" cy="470898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lang="en-US" sz="2000" smtClean="0">
                <a:solidFill>
                  <a:srgbClr val="8CF4F2"/>
                </a:solidFill>
                <a:latin typeface="Consolas" pitchFamily="49" charset="0"/>
                <a:cs typeface="Consolas" pitchFamily="49" charset="0"/>
              </a:defRPr>
            </a:lvl1pPr>
          </a:lstStyle>
          <a:p>
            <a:pPr lvl="0"/>
            <a:r>
              <a:rPr lang="en-US" noProof="1" smtClean="0"/>
              <a:t>Source code box</a:t>
            </a:r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4421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3701" r:id="rId1"/>
    <p:sldLayoutId id="2147483688" r:id="rId2"/>
    <p:sldLayoutId id="2147483704" r:id="rId3"/>
    <p:sldLayoutId id="2147483689" r:id="rId4"/>
    <p:sldLayoutId id="2147483703" r:id="rId5"/>
    <p:sldLayoutId id="2147483705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0" fontAlgn="base" hangingPunct="0">
        <a:lnSpc>
          <a:spcPts val="4400"/>
        </a:lnSpc>
        <a:spcBef>
          <a:spcPct val="0"/>
        </a:spcBef>
        <a:spcAft>
          <a:spcPct val="0"/>
        </a:spcAft>
        <a:defRPr sz="4400" b="1" kern="1200" baseline="0">
          <a:ln w="500"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9pPr>
    </p:titleStyle>
    <p:bodyStyle>
      <a:lvl1pPr marL="319088" indent="-319088" algn="l" rtl="0" eaLnBrk="0" fontAlgn="base" hangingPunct="0">
        <a:spcBef>
          <a:spcPct val="20000"/>
        </a:spcBef>
        <a:spcAft>
          <a:spcPct val="0"/>
        </a:spcAft>
        <a:buClr>
          <a:schemeClr val="accent5">
            <a:lumMod val="40000"/>
            <a:lumOff val="60000"/>
          </a:schemeClr>
        </a:buClr>
        <a:buSzPct val="70000"/>
        <a:buFont typeface="Wingdings 2" pitchFamily="18" charset="2"/>
        <a:buChar char=""/>
        <a:defRPr sz="32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0238" indent="-273050" algn="l" rtl="0" eaLnBrk="0" fontAlgn="base" hangingPunct="0">
        <a:spcBef>
          <a:spcPct val="20000"/>
        </a:spcBef>
        <a:spcAft>
          <a:spcPct val="0"/>
        </a:spcAft>
        <a:buClr>
          <a:schemeClr val="accent2">
            <a:lumMod val="60000"/>
            <a:lumOff val="40000"/>
          </a:schemeClr>
        </a:buClr>
        <a:buFont typeface="Wingdings 2" pitchFamily="18" charset="2"/>
        <a:buChar char=""/>
        <a:defRPr sz="30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22338" indent="-273050" algn="l" rtl="0" eaLnBrk="0" fontAlgn="base" hangingPunct="0">
        <a:spcBef>
          <a:spcPct val="20000"/>
        </a:spcBef>
        <a:spcAft>
          <a:spcPct val="0"/>
        </a:spcAft>
        <a:buClr>
          <a:schemeClr val="tx1">
            <a:lumMod val="50000"/>
          </a:schemeClr>
        </a:buClr>
        <a:buFont typeface="Wingdings 2" pitchFamily="18" charset="2"/>
        <a:buChar char=""/>
        <a:defRPr sz="28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87450" indent="-228600" algn="l" rtl="0" eaLnBrk="0" fontAlgn="base" hangingPunct="0">
        <a:spcBef>
          <a:spcPct val="20000"/>
        </a:spcBef>
        <a:spcAft>
          <a:spcPct val="0"/>
        </a:spcAft>
        <a:buClr>
          <a:srgbClr val="F8BD52"/>
        </a:buClr>
        <a:buFont typeface="Wingdings 2" pitchFamily="18" charset="2"/>
        <a:buChar char=""/>
        <a:defRPr sz="26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25575" indent="-228600" algn="l" rtl="0" eaLnBrk="0" fontAlgn="base" hangingPunct="0">
        <a:spcBef>
          <a:spcPct val="20000"/>
        </a:spcBef>
        <a:spcAft>
          <a:spcPct val="0"/>
        </a:spcAft>
        <a:buClr>
          <a:srgbClr val="46A6BD"/>
        </a:buClr>
        <a:buFont typeface="Wingdings 2" pitchFamily="18" charset="2"/>
        <a:buChar char=""/>
        <a:defRPr sz="24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query.com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ajax.microsoft.com/ajax/jquery/jquery-2.1.1.min.js" TargetMode="External"/><Relationship Id="rId4" Type="http://schemas.openxmlformats.org/officeDocument/2006/relationships/hyperlink" Target="http://code.jquery.com/jquery-2.1.1.min.js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microsoft.com/office/2007/relationships/hdphoto" Target="../media/hdphoto2.wdp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learn.jquery.com/using-jquery-core/selecting-elements/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784886"/>
            <a:ext cx="1476780" cy="1611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46043">
            <a:off x="-7636" y="1597819"/>
            <a:ext cx="2983374" cy="940411"/>
          </a:xfrm>
          <a:prstGeom prst="roundRect">
            <a:avLst/>
          </a:prstGeom>
          <a:noFill/>
          <a:ln>
            <a:noFill/>
          </a:ln>
          <a:effectLst>
            <a:glow rad="139700">
              <a:schemeClr val="tx2">
                <a:lumMod val="60000"/>
                <a:lumOff val="40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 descr="http://www.webaxes.com/wp-content/uploads/2010/04/o3-AJAX.pn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50024">
            <a:off x="4229256" y="4497742"/>
            <a:ext cx="1485900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http://designreviver.com/wp-content/uploads/2010/09/jquery-visialized.pn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932" y="4578322"/>
            <a:ext cx="2800077" cy="1802465"/>
          </a:xfrm>
          <a:prstGeom prst="roundRect">
            <a:avLst>
              <a:gd name="adj" fmla="val 1031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3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5037" y="320978"/>
            <a:ext cx="2036563" cy="1487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" y="2389446"/>
            <a:ext cx="8660609" cy="1524000"/>
          </a:xfrm>
        </p:spPr>
        <p:txBody>
          <a:bodyPr/>
          <a:lstStyle/>
          <a:p>
            <a:r>
              <a:rPr lang="en-US" sz="4400" dirty="0"/>
              <a:t>WEB SYSTEMS &amp; TECHNOLOGIES</a:t>
            </a:r>
            <a:r>
              <a:rPr lang="en-US" dirty="0"/>
              <a:t/>
            </a:r>
            <a:br>
              <a:rPr lang="en-US" dirty="0"/>
            </a:br>
            <a:r>
              <a:rPr lang="en-US" sz="4400" dirty="0"/>
              <a:t>4. </a:t>
            </a:r>
            <a:r>
              <a:rPr lang="en-US" sz="4400" dirty="0" err="1" smtClean="0"/>
              <a:t>jQuery</a:t>
            </a:r>
            <a:r>
              <a:rPr lang="en-US" sz="4400" dirty="0" smtClean="0"/>
              <a:t> Overview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Table of 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762000"/>
            <a:ext cx="8686800" cy="5791200"/>
          </a:xfrm>
        </p:spPr>
        <p:txBody>
          <a:bodyPr/>
          <a:lstStyle/>
          <a:p>
            <a:pPr marL="304785" indent="-304785" eaLnBrk="1" hangingPunct="1">
              <a:lnSpc>
                <a:spcPct val="95000"/>
              </a:lnSpc>
            </a:pPr>
            <a:r>
              <a:rPr lang="en-US" dirty="0" smtClean="0"/>
              <a:t>What is jQuery?</a:t>
            </a:r>
          </a:p>
          <a:p>
            <a:pPr marL="304785" indent="-304785" eaLnBrk="1" hangingPunct="1">
              <a:lnSpc>
                <a:spcPct val="95000"/>
              </a:lnSpc>
            </a:pPr>
            <a:r>
              <a:rPr lang="en-US" dirty="0" smtClean="0"/>
              <a:t>jQuery </a:t>
            </a:r>
            <a:r>
              <a:rPr lang="en-US" dirty="0"/>
              <a:t>Fundamentals</a:t>
            </a:r>
          </a:p>
          <a:p>
            <a:pPr marL="666716" lvl="1" indent="-304785" eaLnBrk="1" hangingPunct="1">
              <a:lnSpc>
                <a:spcPct val="95000"/>
              </a:lnSpc>
            </a:pPr>
            <a:r>
              <a:rPr lang="en-US" dirty="0" smtClean="0"/>
              <a:t>Selectors</a:t>
            </a:r>
          </a:p>
          <a:p>
            <a:pPr marL="666716" lvl="1" indent="-304785" eaLnBrk="1" hangingPunct="1">
              <a:lnSpc>
                <a:spcPct val="95000"/>
              </a:lnSpc>
            </a:pPr>
            <a:r>
              <a:rPr lang="en-US" dirty="0" smtClean="0"/>
              <a:t>DOM </a:t>
            </a:r>
            <a:r>
              <a:rPr lang="en-US" dirty="0"/>
              <a:t>Manipulation</a:t>
            </a:r>
          </a:p>
          <a:p>
            <a:pPr marL="666716" lvl="1" indent="-304785" eaLnBrk="1" hangingPunct="1">
              <a:lnSpc>
                <a:spcPct val="95000"/>
              </a:lnSpc>
            </a:pPr>
            <a:r>
              <a:rPr lang="en-US" dirty="0" smtClean="0"/>
              <a:t>DOM Altering</a:t>
            </a:r>
          </a:p>
          <a:p>
            <a:pPr marL="666716" lvl="1" indent="-304785" eaLnBrk="1" hangingPunct="1">
              <a:lnSpc>
                <a:spcPct val="95000"/>
              </a:lnSpc>
            </a:pPr>
            <a:r>
              <a:rPr lang="en-US" dirty="0" smtClean="0"/>
              <a:t>jQuery DOM elements</a:t>
            </a:r>
            <a:endParaRPr lang="en-US" dirty="0"/>
          </a:p>
          <a:p>
            <a:pPr marL="304785" indent="-304785" eaLnBrk="1" hangingPunct="1">
              <a:lnSpc>
                <a:spcPct val="95000"/>
              </a:lnSpc>
            </a:pPr>
            <a:r>
              <a:rPr lang="en-US" dirty="0" smtClean="0"/>
              <a:t>AJAX</a:t>
            </a:r>
            <a:endParaRPr lang="en-US" dirty="0"/>
          </a:p>
          <a:p>
            <a:pPr marL="666716" lvl="1" indent="-304785" eaLnBrk="1" hangingPunct="1">
              <a:lnSpc>
                <a:spcPct val="95000"/>
              </a:lnSpc>
            </a:pPr>
            <a:r>
              <a:rPr lang="en-US" dirty="0" smtClean="0"/>
              <a:t>jQuery AJAX </a:t>
            </a:r>
            <a:r>
              <a:rPr lang="en-US" dirty="0"/>
              <a:t>Methods</a:t>
            </a:r>
          </a:p>
          <a:p>
            <a:pPr marL="666716" lvl="1" indent="-304785" eaLnBrk="1" hangingPunct="1">
              <a:lnSpc>
                <a:spcPct val="95000"/>
              </a:lnSpc>
            </a:pPr>
            <a:r>
              <a:rPr lang="en-US" dirty="0" smtClean="0"/>
              <a:t>Executing AJAX Requests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pic>
        <p:nvPicPr>
          <p:cNvPr id="2050" name="Picture 2" descr="http://t0.gstatic.com/images?q=tbn:ANd9GcSOhIpLZpMVyaj2216C0pf5moi79kSzxAquFn4kzUbsGIi_pm2DOQ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514600"/>
            <a:ext cx="2590800" cy="2237509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02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609600" y="990600"/>
            <a:ext cx="7924800" cy="685800"/>
          </a:xfrm>
        </p:spPr>
        <p:txBody>
          <a:bodyPr/>
          <a:lstStyle/>
          <a:p>
            <a:r>
              <a:rPr lang="en-US" dirty="0" smtClean="0"/>
              <a:t>What is jQuery?</a:t>
            </a:r>
            <a:endParaRPr lang="en-US" dirty="0"/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609600" y="1755776"/>
            <a:ext cx="7924800" cy="56912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dirty="0"/>
              <a:t>The world’s most popular JavaScript library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0571" y="2971800"/>
            <a:ext cx="5742858" cy="2619048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440595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jQuery?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066800"/>
            <a:ext cx="8686800" cy="5562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dirty="0"/>
              <a:t>jQuery is a cross-browser JavaScript library </a:t>
            </a:r>
            <a:endParaRPr lang="en-US" dirty="0" smtClean="0"/>
          </a:p>
          <a:p>
            <a:pPr lvl="1">
              <a:lnSpc>
                <a:spcPct val="90000"/>
              </a:lnSpc>
            </a:pPr>
            <a:r>
              <a:rPr lang="en-US" dirty="0" smtClean="0"/>
              <a:t>Designed </a:t>
            </a:r>
            <a:r>
              <a:rPr lang="en-US" dirty="0"/>
              <a:t>to simplify the client-side scripting of </a:t>
            </a:r>
            <a:r>
              <a:rPr lang="en-US" dirty="0" smtClean="0"/>
              <a:t>HTML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The </a:t>
            </a:r>
            <a:r>
              <a:rPr lang="en-US" dirty="0"/>
              <a:t>most popular JavaScript library in use </a:t>
            </a:r>
            <a:r>
              <a:rPr lang="en-US" dirty="0" smtClean="0"/>
              <a:t>today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Free</a:t>
            </a:r>
            <a:r>
              <a:rPr lang="en-US" dirty="0"/>
              <a:t>, open source </a:t>
            </a:r>
            <a:r>
              <a:rPr lang="en-US" dirty="0" smtClean="0"/>
              <a:t>software</a:t>
            </a:r>
            <a:endParaRPr lang="en-US" dirty="0"/>
          </a:p>
          <a:p>
            <a:pPr>
              <a:lnSpc>
                <a:spcPct val="90000"/>
              </a:lnSpc>
            </a:pPr>
            <a:r>
              <a:rPr lang="en-US" dirty="0" smtClean="0"/>
              <a:t>jQuery's </a:t>
            </a:r>
            <a:r>
              <a:rPr lang="en-US" dirty="0"/>
              <a:t>syntax is designed to make it easier </a:t>
            </a:r>
            <a:r>
              <a:rPr lang="en-US" dirty="0" smtClean="0"/>
              <a:t>to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Navigate </a:t>
            </a:r>
            <a:r>
              <a:rPr lang="en-US" dirty="0"/>
              <a:t>a </a:t>
            </a:r>
            <a:r>
              <a:rPr lang="en-US" dirty="0" smtClean="0"/>
              <a:t>document and select</a:t>
            </a:r>
            <a:r>
              <a:rPr lang="en-US" dirty="0"/>
              <a:t> </a:t>
            </a:r>
            <a:r>
              <a:rPr lang="en-US" dirty="0" smtClean="0"/>
              <a:t>DOM elements </a:t>
            </a:r>
          </a:p>
          <a:p>
            <a:pPr lvl="1">
              <a:lnSpc>
                <a:spcPct val="90000"/>
              </a:lnSpc>
            </a:pPr>
            <a:r>
              <a:rPr lang="en-US" dirty="0" smtClean="0"/>
              <a:t>Create</a:t>
            </a:r>
            <a:r>
              <a:rPr lang="en-US" dirty="0"/>
              <a:t> </a:t>
            </a:r>
            <a:r>
              <a:rPr lang="en-US" dirty="0" smtClean="0"/>
              <a:t>animations</a:t>
            </a:r>
            <a:endParaRPr lang="en-US" dirty="0"/>
          </a:p>
          <a:p>
            <a:pPr lvl="1">
              <a:lnSpc>
                <a:spcPct val="90000"/>
              </a:lnSpc>
            </a:pPr>
            <a:r>
              <a:rPr lang="en-US" dirty="0" smtClean="0"/>
              <a:t>Handle</a:t>
            </a:r>
            <a:r>
              <a:rPr lang="en-US" dirty="0"/>
              <a:t> </a:t>
            </a:r>
            <a:r>
              <a:rPr lang="en-US" dirty="0" smtClean="0"/>
              <a:t>events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610600" y="6553200"/>
            <a:ext cx="457200" cy="228600"/>
          </a:xfr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545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jQuery?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 smtClean="0"/>
              <a:t>jQuery </a:t>
            </a:r>
            <a:r>
              <a:rPr lang="en-US" dirty="0"/>
              <a:t>also provides capabilities for developers to create </a:t>
            </a:r>
            <a:r>
              <a:rPr lang="en-US" dirty="0" smtClean="0"/>
              <a:t>plugins for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Low-level interaction and animation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Advanced effects and high-level, theme-able widgets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Creation of powerful and dynamic web pages</a:t>
            </a:r>
            <a:endParaRPr lang="en-US" dirty="0"/>
          </a:p>
          <a:p>
            <a:pPr>
              <a:lnSpc>
                <a:spcPct val="100000"/>
              </a:lnSpc>
            </a:pPr>
            <a:r>
              <a:rPr lang="en-US" dirty="0" smtClean="0"/>
              <a:t>Microsoft adopted jQuery within</a:t>
            </a:r>
            <a:r>
              <a:rPr lang="en-US" dirty="0"/>
              <a:t> Visual </a:t>
            </a:r>
            <a:r>
              <a:rPr lang="en-US" dirty="0" smtClean="0"/>
              <a:t>Studio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Uses in </a:t>
            </a:r>
            <a:r>
              <a:rPr lang="en-US" dirty="0"/>
              <a:t>Microsoft's ASP.NET AJAX </a:t>
            </a:r>
            <a:r>
              <a:rPr lang="en-US" dirty="0" smtClean="0"/>
              <a:t>Framework </a:t>
            </a:r>
            <a:r>
              <a:rPr lang="en-US" dirty="0"/>
              <a:t>and ASP.NET MVC </a:t>
            </a:r>
            <a:r>
              <a:rPr lang="en-US" dirty="0" smtClean="0"/>
              <a:t>Framework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892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jQuery is So Popular?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838200"/>
            <a:ext cx="8686800" cy="5791200"/>
          </a:xfrm>
        </p:spPr>
        <p:txBody>
          <a:bodyPr/>
          <a:lstStyle/>
          <a:p>
            <a:pPr>
              <a:lnSpc>
                <a:spcPct val="95000"/>
              </a:lnSpc>
            </a:pPr>
            <a:r>
              <a:rPr lang="en-US" dirty="0">
                <a:sym typeface="Lucida Grande" charset="0"/>
              </a:rPr>
              <a:t>Easy to learn </a:t>
            </a:r>
          </a:p>
          <a:p>
            <a:pPr lvl="1">
              <a:lnSpc>
                <a:spcPct val="95000"/>
              </a:lnSpc>
            </a:pPr>
            <a:r>
              <a:rPr lang="en-US" dirty="0" smtClean="0">
                <a:sym typeface="Lucida Grande" charset="0"/>
              </a:rPr>
              <a:t>Fluent </a:t>
            </a:r>
            <a:r>
              <a:rPr lang="en-US" dirty="0">
                <a:sym typeface="Lucida Grande" charset="0"/>
              </a:rPr>
              <a:t>programming </a:t>
            </a:r>
            <a:r>
              <a:rPr lang="en-US" dirty="0" smtClean="0">
                <a:sym typeface="Lucida Grande" charset="0"/>
              </a:rPr>
              <a:t>style</a:t>
            </a:r>
          </a:p>
          <a:p>
            <a:pPr>
              <a:lnSpc>
                <a:spcPct val="95000"/>
              </a:lnSpc>
            </a:pPr>
            <a:r>
              <a:rPr lang="en-US" dirty="0" smtClean="0">
                <a:sym typeface="Lucida Grande" charset="0"/>
              </a:rPr>
              <a:t>Easy </a:t>
            </a:r>
            <a:r>
              <a:rPr lang="en-US" dirty="0">
                <a:sym typeface="Lucida Grande" charset="0"/>
              </a:rPr>
              <a:t>to </a:t>
            </a:r>
            <a:r>
              <a:rPr lang="en-US" dirty="0" smtClean="0">
                <a:sym typeface="Lucida Grande" charset="0"/>
              </a:rPr>
              <a:t>extend</a:t>
            </a:r>
          </a:p>
          <a:p>
            <a:pPr lvl="1">
              <a:lnSpc>
                <a:spcPct val="95000"/>
              </a:lnSpc>
            </a:pPr>
            <a:r>
              <a:rPr lang="en-US" dirty="0" smtClean="0">
                <a:sym typeface="Lucida Grande" charset="0"/>
              </a:rPr>
              <a:t>You </a:t>
            </a:r>
            <a:r>
              <a:rPr lang="en-US" dirty="0">
                <a:sym typeface="Lucida Grande" charset="0"/>
              </a:rPr>
              <a:t>create new jQuery plugins by creating new JavaScript </a:t>
            </a:r>
            <a:r>
              <a:rPr lang="en-US" dirty="0" smtClean="0">
                <a:sym typeface="Lucida Grande" charset="0"/>
              </a:rPr>
              <a:t>functions</a:t>
            </a:r>
            <a:endParaRPr lang="en-US" dirty="0">
              <a:sym typeface="Lucida Grande" charset="0"/>
            </a:endParaRPr>
          </a:p>
          <a:p>
            <a:pPr>
              <a:lnSpc>
                <a:spcPct val="95000"/>
              </a:lnSpc>
            </a:pPr>
            <a:r>
              <a:rPr lang="en-US" dirty="0">
                <a:sym typeface="Lucida Grande" charset="0"/>
              </a:rPr>
              <a:t>Powerful DOM Selection </a:t>
            </a:r>
            <a:endParaRPr lang="en-US" dirty="0" smtClean="0">
              <a:sym typeface="Lucida Grande" charset="0"/>
            </a:endParaRPr>
          </a:p>
          <a:p>
            <a:pPr lvl="1">
              <a:lnSpc>
                <a:spcPct val="95000"/>
              </a:lnSpc>
            </a:pPr>
            <a:r>
              <a:rPr lang="en-US" dirty="0" smtClean="0">
                <a:sym typeface="Lucida Grande" charset="0"/>
              </a:rPr>
              <a:t>Powered </a:t>
            </a:r>
            <a:r>
              <a:rPr lang="en-US" dirty="0">
                <a:sym typeface="Lucida Grande" charset="0"/>
              </a:rPr>
              <a:t>by CSS 3.0</a:t>
            </a:r>
          </a:p>
          <a:p>
            <a:pPr>
              <a:lnSpc>
                <a:spcPct val="95000"/>
              </a:lnSpc>
            </a:pPr>
            <a:r>
              <a:rPr lang="en-US" dirty="0" smtClean="0">
                <a:sym typeface="Lucida Grande" charset="0"/>
              </a:rPr>
              <a:t>Lightweight</a:t>
            </a:r>
            <a:endParaRPr lang="en-US" dirty="0">
              <a:sym typeface="Lucida Grande" charset="0"/>
            </a:endParaRPr>
          </a:p>
          <a:p>
            <a:pPr>
              <a:lnSpc>
                <a:spcPct val="95000"/>
              </a:lnSpc>
            </a:pPr>
            <a:r>
              <a:rPr lang="en-US" dirty="0">
                <a:sym typeface="Lucida Grande" charset="0"/>
              </a:rPr>
              <a:t>Community Support </a:t>
            </a:r>
            <a:endParaRPr lang="en-US" dirty="0" smtClean="0">
              <a:sym typeface="Lucida Grande" charset="0"/>
            </a:endParaRPr>
          </a:p>
          <a:p>
            <a:pPr lvl="1">
              <a:lnSpc>
                <a:spcPct val="95000"/>
              </a:lnSpc>
            </a:pPr>
            <a:r>
              <a:rPr lang="en-US" dirty="0" smtClean="0">
                <a:sym typeface="Lucida Grande" charset="0"/>
              </a:rPr>
              <a:t>Large </a:t>
            </a:r>
            <a:r>
              <a:rPr lang="en-US" dirty="0">
                <a:sym typeface="Lucida Grande" charset="0"/>
              </a:rPr>
              <a:t>community of developers and </a:t>
            </a:r>
            <a:r>
              <a:rPr lang="en-US" dirty="0" smtClean="0">
                <a:sym typeface="Lucida Grande" charset="0"/>
              </a:rPr>
              <a:t>geeks</a:t>
            </a:r>
            <a:endParaRPr lang="en-US" dirty="0">
              <a:sym typeface="Lucida Grande" charset="0"/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610600" y="6553200"/>
            <a:ext cx="457200" cy="228600"/>
          </a:xfr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248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700" dirty="0" smtClean="0"/>
              <a:t>How to Add jQuery to a Web Site?</a:t>
            </a:r>
            <a:endParaRPr lang="en-US" sz="37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52400" y="914400"/>
            <a:ext cx="8839200" cy="5715000"/>
          </a:xfrm>
        </p:spPr>
        <p:txBody>
          <a:bodyPr/>
          <a:lstStyle/>
          <a:p>
            <a:pPr marL="487338" indent="-487338" eaLnBrk="1" hangingPunct="1">
              <a:lnSpc>
                <a:spcPct val="100000"/>
              </a:lnSpc>
              <a:spcBef>
                <a:spcPts val="400"/>
              </a:spcBef>
            </a:pPr>
            <a:r>
              <a:rPr lang="en-US" dirty="0"/>
              <a:t>Download </a:t>
            </a:r>
            <a:r>
              <a:rPr lang="en-US" dirty="0" smtClean="0"/>
              <a:t>jQuery files from</a:t>
            </a:r>
          </a:p>
          <a:p>
            <a:pPr marL="835001" lvl="1" indent="-487338" eaLnBrk="1" hangingPunct="1">
              <a:lnSpc>
                <a:spcPct val="100000"/>
              </a:lnSpc>
              <a:spcBef>
                <a:spcPts val="400"/>
              </a:spcBef>
            </a:pPr>
            <a:r>
              <a:rPr lang="en-US" dirty="0" smtClean="0">
                <a:hlinkClick r:id="rId3"/>
              </a:rPr>
              <a:t>http://www.jquery.com</a:t>
            </a:r>
            <a:endParaRPr lang="en-US" dirty="0" smtClean="0"/>
          </a:p>
          <a:p>
            <a:pPr marL="487338" indent="-487338" eaLnBrk="1" hangingPunct="1">
              <a:lnSpc>
                <a:spcPct val="100000"/>
              </a:lnSpc>
              <a:spcBef>
                <a:spcPts val="400"/>
              </a:spcBef>
            </a:pPr>
            <a:r>
              <a:rPr lang="en-US" dirty="0" smtClean="0"/>
              <a:t>Self hosted</a:t>
            </a:r>
          </a:p>
          <a:p>
            <a:pPr marL="835001" lvl="1" indent="-487338" eaLnBrk="1" hangingPunct="1">
              <a:lnSpc>
                <a:spcPct val="100000"/>
              </a:lnSpc>
              <a:spcBef>
                <a:spcPts val="400"/>
              </a:spcBef>
            </a:pPr>
            <a:r>
              <a:rPr lang="en-US" dirty="0" smtClean="0"/>
              <a:t>You can choose to self host the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.js</a:t>
            </a:r>
            <a:r>
              <a:rPr lang="en-US" dirty="0" smtClean="0"/>
              <a:t> file</a:t>
            </a:r>
          </a:p>
          <a:p>
            <a:pPr marL="835001" lvl="1" indent="-487338" eaLnBrk="1" hangingPunct="1">
              <a:lnSpc>
                <a:spcPct val="100000"/>
              </a:lnSpc>
              <a:spcBef>
                <a:spcPts val="400"/>
              </a:spcBef>
            </a:pPr>
            <a:r>
              <a:rPr lang="en-US" dirty="0" smtClean="0"/>
              <a:t>E.g</a:t>
            </a:r>
            <a:r>
              <a:rPr lang="en-US" dirty="0"/>
              <a:t>.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jquery-2.1.1.js</a:t>
            </a:r>
            <a:r>
              <a:rPr lang="en-US" dirty="0" smtClean="0"/>
              <a:t> or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.min.js </a:t>
            </a:r>
            <a:r>
              <a:rPr lang="en-US" dirty="0"/>
              <a:t>file</a:t>
            </a:r>
            <a:endParaRPr lang="en-US" dirty="0" smtClean="0"/>
          </a:p>
          <a:p>
            <a:pPr marL="487338" indent="-487338" eaLnBrk="1" hangingPunct="1">
              <a:lnSpc>
                <a:spcPct val="100000"/>
              </a:lnSpc>
              <a:spcBef>
                <a:spcPts val="400"/>
              </a:spcBef>
            </a:pPr>
            <a:r>
              <a:rPr lang="en-US" dirty="0"/>
              <a:t>Use it from CDN </a:t>
            </a:r>
            <a:r>
              <a:rPr lang="en-US" dirty="0" smtClean="0"/>
              <a:t>(content </a:t>
            </a:r>
            <a:r>
              <a:rPr lang="en-US" dirty="0"/>
              <a:t>delivery network)</a:t>
            </a:r>
          </a:p>
          <a:p>
            <a:pPr marL="835001" lvl="1" indent="-487338" eaLnBrk="1" hangingPunct="1">
              <a:lnSpc>
                <a:spcPct val="100000"/>
              </a:lnSpc>
              <a:spcBef>
                <a:spcPts val="400"/>
              </a:spcBef>
            </a:pPr>
            <a:r>
              <a:rPr lang="en-US" dirty="0" smtClean="0"/>
              <a:t>Microsoft</a:t>
            </a:r>
            <a:r>
              <a:rPr lang="en-US" dirty="0"/>
              <a:t>, jQuery, </a:t>
            </a:r>
            <a:r>
              <a:rPr lang="en-US" dirty="0" smtClean="0"/>
              <a:t>Google CDNs</a:t>
            </a:r>
          </a:p>
          <a:p>
            <a:pPr marL="835001" lvl="1" indent="-487338" eaLnBrk="1" hangingPunct="1">
              <a:lnSpc>
                <a:spcPct val="100000"/>
              </a:lnSpc>
              <a:spcBef>
                <a:spcPts val="400"/>
              </a:spcBef>
            </a:pPr>
            <a:r>
              <a:rPr lang="en-US" sz="2800" dirty="0" smtClean="0"/>
              <a:t>e.g. </a:t>
            </a:r>
            <a:r>
              <a:rPr lang="en-US" sz="2800" dirty="0" smtClean="0">
                <a:hlinkClick r:id="rId4"/>
              </a:rPr>
              <a:t>http://code.jquery.com/jquery-2.1.1.min.js</a:t>
            </a:r>
            <a:r>
              <a:rPr lang="en-US" sz="2800" dirty="0" smtClean="0"/>
              <a:t>,</a:t>
            </a:r>
          </a:p>
          <a:p>
            <a:pPr marL="835001" lvl="1" indent="-487338" eaLnBrk="1" hangingPunct="1">
              <a:lnSpc>
                <a:spcPct val="100000"/>
              </a:lnSpc>
              <a:spcBef>
                <a:spcPts val="400"/>
              </a:spcBef>
            </a:pPr>
            <a:r>
              <a:rPr lang="en-US" sz="2800" dirty="0" smtClean="0">
                <a:hlinkClick r:id="rId5"/>
              </a:rPr>
              <a:t>http://ajax.microsoft.com/ajax/jquery/jquery-2.1.1.min.js</a:t>
            </a:r>
            <a:endParaRPr lang="en-US" sz="2800" dirty="0" smtClean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610600" y="6553200"/>
            <a:ext cx="457200" cy="228600"/>
          </a:xfr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60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09600" y="2895601"/>
            <a:ext cx="7924800" cy="685800"/>
          </a:xfrm>
        </p:spPr>
        <p:txBody>
          <a:bodyPr/>
          <a:lstStyle/>
          <a:p>
            <a:r>
              <a:rPr lang="en-US" dirty="0" smtClean="0"/>
              <a:t>Selectors and DOM Manipulation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9663">
            <a:off x="3716957" y="4687684"/>
            <a:ext cx="4507891" cy="1371109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1737">
            <a:off x="952535" y="4520232"/>
            <a:ext cx="1905000" cy="1657350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8350"/>
            <a:ext cx="2743200" cy="2458954"/>
          </a:xfrm>
          <a:prstGeom prst="rect">
            <a:avLst/>
          </a:prstGeom>
          <a:noFill/>
          <a:ln>
            <a:noFill/>
          </a:ln>
          <a:effectLst>
            <a:glow rad="101600">
              <a:schemeClr val="tx2">
                <a:lumMod val="60000"/>
                <a:lumOff val="40000"/>
                <a:alpha val="6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herberthamaral.com/wp-content/uploads/2010/11/jquery1.pn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foregroundMark x1="46957" y1="56463" x2="46957" y2="56463"/>
                        <a14:foregroundMark x1="61739" y1="40816" x2="61739" y2="40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37113">
            <a:off x="2090508" y="428826"/>
            <a:ext cx="1423622" cy="1819759"/>
          </a:xfrm>
          <a:prstGeom prst="rect">
            <a:avLst/>
          </a:prstGeom>
          <a:noFill/>
          <a:effectLst>
            <a:glow rad="101600">
              <a:schemeClr val="accent5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748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Selectors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761999"/>
            <a:ext cx="8686800" cy="5667613"/>
          </a:xfrm>
        </p:spPr>
        <p:txBody>
          <a:bodyPr/>
          <a:lstStyle/>
          <a:p>
            <a:r>
              <a:rPr lang="en-US" dirty="0" smtClean="0"/>
              <a:t>Selection of DOM elements in jQuery is much like as in pure JavaScript</a:t>
            </a:r>
          </a:p>
          <a:p>
            <a:pPr lvl="1"/>
            <a:r>
              <a:rPr lang="en-US" dirty="0" smtClean="0"/>
              <a:t>Selection of elements using CSS selectors</a:t>
            </a:r>
          </a:p>
          <a:p>
            <a:pPr lvl="1">
              <a:spcBef>
                <a:spcPts val="3000"/>
              </a:spcBef>
            </a:pPr>
            <a:r>
              <a:rPr lang="en-US" dirty="0" smtClean="0"/>
              <a:t>Like querySelectorAll</a:t>
            </a:r>
          </a:p>
          <a:p>
            <a:pPr lvl="1"/>
            <a:endParaRPr lang="en-US" dirty="0" smtClean="0"/>
          </a:p>
        </p:txBody>
      </p:sp>
      <p:sp>
        <p:nvSpPr>
          <p:cNvPr id="6" name="Rectangle 5"/>
          <p:cNvSpPr/>
          <p:nvPr/>
        </p:nvSpPr>
        <p:spPr>
          <a:xfrm>
            <a:off x="838200" y="2495490"/>
            <a:ext cx="7543800" cy="40011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$(selector)</a:t>
            </a:r>
            <a:endParaRPr lang="en-US" sz="2000" b="1" dirty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38200" y="3457813"/>
            <a:ext cx="7543800" cy="33239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//by tag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$("div") //</a:t>
            </a:r>
            <a:r>
              <a:rPr lang="en-US" sz="2000" b="1" dirty="0" err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document.querySelectorAll</a:t>
            </a: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("div");</a:t>
            </a: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//by class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$(".menu-item</a:t>
            </a:r>
            <a:r>
              <a:rPr lang="en-US" sz="2000" b="1" dirty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") </a:t>
            </a:r>
            <a:endParaRPr lang="en-US" sz="2000" b="1" dirty="0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//</a:t>
            </a:r>
            <a:r>
              <a:rPr lang="en-US" sz="2000" b="1" dirty="0" err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document.querySelectorAll</a:t>
            </a: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(".menu-item");</a:t>
            </a: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//by id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$("#navigation")</a:t>
            </a:r>
          </a:p>
          <a:p>
            <a:pPr eaLnBrk="0" hangingPunct="0">
              <a:spcBef>
                <a:spcPts val="12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//by combination of selectors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$("</a:t>
            </a:r>
            <a:r>
              <a:rPr lang="en-US" sz="2000" b="1" dirty="0" err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ul.menu</a:t>
            </a: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li")</a:t>
            </a:r>
          </a:p>
        </p:txBody>
      </p:sp>
    </p:spTree>
    <p:extLst>
      <p:ext uri="{BB962C8B-B14F-4D97-AF65-F5344CB8AC3E}">
        <p14:creationId xmlns:p14="http://schemas.microsoft.com/office/powerpoint/2010/main" val="3210715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828800" y="76200"/>
            <a:ext cx="7162800" cy="914400"/>
          </a:xfrm>
        </p:spPr>
        <p:txBody>
          <a:bodyPr/>
          <a:lstStyle/>
          <a:p>
            <a:r>
              <a:rPr lang="en-US" dirty="0"/>
              <a:t>Selection with jQuery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28600" y="762000"/>
            <a:ext cx="8686800" cy="2362200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US" dirty="0" smtClean="0">
                <a:latin typeface="+mj-lt"/>
                <a:cs typeface="Helvetica" charset="0"/>
                <a:sym typeface="Helvetica" charset="0"/>
              </a:rPr>
              <a:t>Selecting items with jQuery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dirty="0" smtClean="0">
                <a:latin typeface="+mj-lt"/>
                <a:cs typeface="Helvetica" charset="0"/>
                <a:sym typeface="Helvetica" charset="0"/>
              </a:rPr>
              <a:t>Almost always returns a collection of the items</a:t>
            </a:r>
          </a:p>
          <a:p>
            <a:pPr lvl="2" eaLnBrk="1" hangingPunct="1">
              <a:lnSpc>
                <a:spcPct val="100000"/>
              </a:lnSpc>
            </a:pPr>
            <a:r>
              <a:rPr lang="en-US" dirty="0" smtClean="0">
                <a:latin typeface="+mj-lt"/>
                <a:cs typeface="Helvetica" charset="0"/>
                <a:sym typeface="Helvetica" charset="0"/>
              </a:rPr>
              <a:t>Even if there is only one item</a:t>
            </a:r>
          </a:p>
          <a:p>
            <a:pPr lvl="1" eaLnBrk="1" hangingPunct="1">
              <a:lnSpc>
                <a:spcPct val="100000"/>
              </a:lnSpc>
            </a:pPr>
            <a:r>
              <a:rPr lang="en-US" dirty="0" smtClean="0">
                <a:latin typeface="+mj-lt"/>
                <a:cs typeface="Helvetica" charset="0"/>
                <a:sym typeface="Helvetica" charset="0"/>
              </a:rPr>
              <a:t>Can be stored in a variable or used right away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dirty="0" smtClean="0">
                <a:latin typeface="+mj-lt"/>
                <a:cs typeface="Helvetica" charset="0"/>
                <a:sym typeface="Helvetica" charset="0"/>
              </a:rPr>
              <a:t>The usage of the elements is always the same, no matter whether a single or many elements</a:t>
            </a:r>
          </a:p>
          <a:p>
            <a:pPr lvl="1" eaLnBrk="1" hangingPunct="1">
              <a:lnSpc>
                <a:spcPct val="100000"/>
              </a:lnSpc>
            </a:pPr>
            <a:endParaRPr lang="en-US" dirty="0">
              <a:latin typeface="+mj-lt"/>
              <a:cs typeface="Helvetica" charset="0"/>
              <a:sym typeface="Helvetica" charset="0"/>
            </a:endParaRPr>
          </a:p>
          <a:p>
            <a:pPr lvl="1" eaLnBrk="1" hangingPunct="1">
              <a:lnSpc>
                <a:spcPct val="100000"/>
              </a:lnSpc>
            </a:pPr>
            <a:endParaRPr lang="en-US" dirty="0" smtClean="0">
              <a:latin typeface="+mj-lt"/>
              <a:cs typeface="Helvetica" charset="0"/>
              <a:sym typeface="Helvetica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en-US" dirty="0" smtClean="0">
                <a:latin typeface="+mj-lt"/>
                <a:cs typeface="Helvetica" charset="0"/>
                <a:sym typeface="Helvetica" charset="0"/>
              </a:rPr>
              <a:t>More at: </a:t>
            </a:r>
            <a:r>
              <a:rPr lang="en-US" dirty="0">
                <a:hlinkClick r:id="rId2"/>
              </a:rPr>
              <a:t>http://learn.jquery.com/using-jquery-core/selecting-elements/</a:t>
            </a:r>
            <a:endParaRPr lang="en-US" dirty="0" smtClean="0">
              <a:latin typeface="+mj-lt"/>
              <a:cs typeface="Helvetica" charset="0"/>
              <a:sym typeface="Helvetica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14400" y="4267200"/>
            <a:ext cx="6934200" cy="101566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// select the item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$("#something").hide();</a:t>
            </a:r>
          </a:p>
          <a:p>
            <a:pPr eaLnBrk="0" hangingPunct="0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</a:pPr>
            <a:r>
              <a:rPr lang="en-US" sz="2000" b="1" dirty="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$(".widgets").fade(1);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8610600" y="6553200"/>
            <a:ext cx="457200" cy="228600"/>
          </a:xfr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268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09600" y="4889937"/>
            <a:ext cx="7924800" cy="685800"/>
          </a:xfrm>
        </p:spPr>
        <p:txBody>
          <a:bodyPr/>
          <a:lstStyle/>
          <a:p>
            <a:r>
              <a:rPr lang="en-US" dirty="0"/>
              <a:t>Selection with jQuery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609600" y="5679280"/>
            <a:ext cx="7924800" cy="569120"/>
          </a:xfrm>
        </p:spPr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  <p:pic>
        <p:nvPicPr>
          <p:cNvPr id="7" name="Picture 2" descr="http://www.fever18.com/wp-content/uploads/2010/12/what-is-htm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5200" y="1066800"/>
            <a:ext cx="4635500" cy="3476626"/>
          </a:xfrm>
          <a:prstGeom prst="roundRect">
            <a:avLst>
              <a:gd name="adj" fmla="val 4423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42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DOM Traversal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Traversing the nodes of the DOM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2679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DOM Traversal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5105400"/>
          </a:xfrm>
        </p:spPr>
        <p:txBody>
          <a:bodyPr/>
          <a:lstStyle/>
          <a:p>
            <a:r>
              <a:rPr lang="en-US" dirty="0" smtClean="0"/>
              <a:t>As with plain JavaScript, the DOM can be traversed with jQuery</a:t>
            </a:r>
          </a:p>
          <a:p>
            <a:pPr lvl="1"/>
            <a:r>
              <a:rPr lang="en-US" dirty="0" smtClean="0"/>
              <a:t>Properties for:</a:t>
            </a:r>
          </a:p>
          <a:p>
            <a:pPr lvl="2"/>
            <a:r>
              <a:rPr lang="en-US" dirty="0" smtClean="0"/>
              <a:t>Next and previous siblings</a:t>
            </a:r>
          </a:p>
          <a:p>
            <a:pPr lvl="2"/>
            <a:r>
              <a:rPr lang="en-US" dirty="0" smtClean="0"/>
              <a:t>Parents and children</a:t>
            </a:r>
          </a:p>
        </p:txBody>
      </p:sp>
    </p:spTree>
    <p:extLst>
      <p:ext uri="{BB962C8B-B14F-4D97-AF65-F5344CB8AC3E}">
        <p14:creationId xmlns:p14="http://schemas.microsoft.com/office/powerpoint/2010/main" val="4114541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05000" y="152400"/>
            <a:ext cx="7086600" cy="838200"/>
          </a:xfrm>
        </p:spPr>
        <p:txBody>
          <a:bodyPr/>
          <a:lstStyle/>
          <a:p>
            <a:r>
              <a:rPr lang="en-US" dirty="0" smtClean="0"/>
              <a:t>DOM Traversal:</a:t>
            </a:r>
            <a:br>
              <a:rPr lang="en-US" dirty="0" smtClean="0"/>
            </a:br>
            <a:r>
              <a:rPr lang="en-US" dirty="0" smtClean="0"/>
              <a:t>Next and Previous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1447800"/>
            <a:ext cx="8686800" cy="2369880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err="1" smtClean="0"/>
              <a:t>jQuery.next</a:t>
            </a:r>
            <a:r>
              <a:rPr lang="en-US" dirty="0" smtClean="0"/>
              <a:t>(), </a:t>
            </a:r>
            <a:r>
              <a:rPr lang="en-US" dirty="0" err="1" smtClean="0"/>
              <a:t>jQuery.prev</a:t>
            </a:r>
            <a:r>
              <a:rPr lang="en-US" dirty="0" smtClean="0"/>
              <a:t>()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Returns the next/</a:t>
            </a:r>
            <a:r>
              <a:rPr lang="en-US" dirty="0" err="1" smtClean="0"/>
              <a:t>prev</a:t>
            </a:r>
            <a:r>
              <a:rPr lang="en-US" dirty="0" smtClean="0"/>
              <a:t> sibling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Returns an HTML element</a:t>
            </a:r>
          </a:p>
          <a:p>
            <a:pPr lvl="2">
              <a:lnSpc>
                <a:spcPct val="100000"/>
              </a:lnSpc>
            </a:pPr>
            <a:r>
              <a:rPr lang="en-US" dirty="0" smtClean="0"/>
              <a:t>Not a [text] node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228600" y="3893880"/>
            <a:ext cx="4381500" cy="1477328"/>
          </a:xfrm>
        </p:spPr>
        <p:txBody>
          <a:bodyPr/>
          <a:lstStyle/>
          <a:p>
            <a:r>
              <a:rPr lang="it-IT" sz="1800" dirty="0" smtClean="0"/>
              <a:t>&lt;</a:t>
            </a:r>
            <a:r>
              <a:rPr lang="it-IT" sz="1800" dirty="0"/>
              <a:t>ul&gt;</a:t>
            </a:r>
          </a:p>
          <a:p>
            <a:r>
              <a:rPr lang="it-IT" sz="1800" dirty="0" smtClean="0"/>
              <a:t>  </a:t>
            </a:r>
            <a:r>
              <a:rPr lang="it-IT" sz="1800" dirty="0"/>
              <a:t>&lt;li&gt;Item 1&lt;/li&gt;</a:t>
            </a:r>
          </a:p>
          <a:p>
            <a:r>
              <a:rPr lang="it-IT" sz="1800" dirty="0" smtClean="0"/>
              <a:t>  </a:t>
            </a:r>
            <a:r>
              <a:rPr lang="it-IT" sz="1800" dirty="0"/>
              <a:t>&lt;li&gt;Item 2&lt;/li&gt;</a:t>
            </a:r>
          </a:p>
          <a:p>
            <a:r>
              <a:rPr lang="it-IT" sz="1800" dirty="0" smtClean="0"/>
              <a:t>  </a:t>
            </a:r>
            <a:r>
              <a:rPr lang="it-IT" sz="1800" dirty="0"/>
              <a:t>&lt;</a:t>
            </a:r>
            <a:r>
              <a:rPr lang="it-IT" sz="1800" dirty="0" smtClean="0"/>
              <a:t>li&gt;Item </a:t>
            </a:r>
            <a:r>
              <a:rPr lang="it-IT" sz="1800" dirty="0"/>
              <a:t>3&lt;/li</a:t>
            </a:r>
            <a:r>
              <a:rPr lang="it-IT" sz="1800" dirty="0" smtClean="0"/>
              <a:t>&gt;</a:t>
            </a:r>
          </a:p>
          <a:p>
            <a:r>
              <a:rPr lang="it-IT" sz="1800" dirty="0" smtClean="0"/>
              <a:t>&lt;/</a:t>
            </a:r>
            <a:r>
              <a:rPr lang="it-IT" sz="1800" dirty="0"/>
              <a:t>ul&gt;</a:t>
            </a:r>
            <a:endParaRPr lang="en-US" sz="1800" dirty="0"/>
          </a:p>
        </p:txBody>
      </p:sp>
      <p:sp>
        <p:nvSpPr>
          <p:cNvPr id="7" name="Text Placeholder 1"/>
          <p:cNvSpPr txBox="1">
            <a:spLocks/>
          </p:cNvSpPr>
          <p:nvPr/>
        </p:nvSpPr>
        <p:spPr>
          <a:xfrm>
            <a:off x="4800600" y="3893880"/>
            <a:ext cx="4114800" cy="147732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000" b="1" kern="120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ea typeface="+mn-ea"/>
                <a:cs typeface="Consolas" pitchFamily="49" charset="0"/>
              </a:defRPr>
            </a:lvl1pPr>
            <a:lvl2pPr marL="6302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>
                  <a:lumMod val="60000"/>
                  <a:lumOff val="40000"/>
                </a:schemeClr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>
                  <a:lumMod val="50000"/>
                </a:schemeClr>
              </a:buClr>
              <a:buFont typeface="Wingdings 2" pitchFamily="18" charset="2"/>
              <a:buChar char=""/>
              <a:defRPr sz="28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8BD5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800" dirty="0"/>
              <a:t>var </a:t>
            </a:r>
            <a:r>
              <a:rPr lang="it-IT" sz="1800" dirty="0" smtClean="0"/>
              <a:t>$first </a:t>
            </a:r>
            <a:r>
              <a:rPr lang="it-IT" sz="1800" dirty="0"/>
              <a:t>= $("li").first();</a:t>
            </a:r>
          </a:p>
          <a:p>
            <a:r>
              <a:rPr lang="it-IT" sz="1800" dirty="0"/>
              <a:t>log</a:t>
            </a:r>
            <a:r>
              <a:rPr lang="it-IT" sz="1800" dirty="0" smtClean="0"/>
              <a:t>($first</a:t>
            </a:r>
            <a:r>
              <a:rPr lang="it-IT" sz="1800" dirty="0"/>
              <a:t>);</a:t>
            </a:r>
          </a:p>
          <a:p>
            <a:r>
              <a:rPr lang="it-IT" sz="1800" dirty="0"/>
              <a:t>//logs "Item 1"</a:t>
            </a:r>
          </a:p>
          <a:p>
            <a:r>
              <a:rPr lang="it-IT" sz="1800" dirty="0"/>
              <a:t>log</a:t>
            </a:r>
            <a:r>
              <a:rPr lang="it-IT" sz="1800" dirty="0" smtClean="0"/>
              <a:t>($first.next</a:t>
            </a:r>
            <a:r>
              <a:rPr lang="it-IT" sz="1800" dirty="0"/>
              <a:t>());</a:t>
            </a:r>
          </a:p>
          <a:p>
            <a:r>
              <a:rPr lang="it-IT" sz="1800" dirty="0"/>
              <a:t>//logs "Item 2</a:t>
            </a:r>
            <a:r>
              <a:rPr lang="it-IT" sz="1800" dirty="0" smtClean="0"/>
              <a:t>"</a:t>
            </a:r>
            <a:endParaRPr lang="it-IT" sz="1800" dirty="0"/>
          </a:p>
        </p:txBody>
      </p:sp>
    </p:spTree>
    <p:extLst>
      <p:ext uri="{BB962C8B-B14F-4D97-AF65-F5344CB8AC3E}">
        <p14:creationId xmlns:p14="http://schemas.microsoft.com/office/powerpoint/2010/main" val="313061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Next/</a:t>
            </a:r>
            <a:r>
              <a:rPr lang="en-US" dirty="0" err="1" smtClean="0"/>
              <a:t>Prev</a:t>
            </a:r>
            <a:r>
              <a:rPr lang="en-US" dirty="0" smtClean="0"/>
              <a:t> Siblings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305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905000" y="152400"/>
            <a:ext cx="7086600" cy="838200"/>
          </a:xfrm>
        </p:spPr>
        <p:txBody>
          <a:bodyPr/>
          <a:lstStyle/>
          <a:p>
            <a:r>
              <a:rPr lang="en-US" dirty="0"/>
              <a:t>DOM Traversal:</a:t>
            </a:r>
            <a:br>
              <a:rPr lang="en-US" dirty="0"/>
            </a:br>
            <a:r>
              <a:rPr lang="en-US" dirty="0" smtClean="0"/>
              <a:t>Parent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66700" y="1295400"/>
            <a:ext cx="8686800" cy="2877711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err="1" smtClean="0"/>
              <a:t>jQuery.parent</a:t>
            </a:r>
            <a:r>
              <a:rPr lang="en-US" dirty="0" smtClean="0"/>
              <a:t>()</a:t>
            </a:r>
          </a:p>
          <a:p>
            <a:pPr lvl="1"/>
            <a:r>
              <a:rPr lang="en-US" dirty="0" smtClean="0"/>
              <a:t>Returns the parent of the element</a:t>
            </a:r>
          </a:p>
          <a:p>
            <a:r>
              <a:rPr lang="en-US" dirty="0" err="1" smtClean="0"/>
              <a:t>jQuery.parents</a:t>
            </a:r>
            <a:r>
              <a:rPr lang="en-US" dirty="0" smtClean="0"/>
              <a:t>(selector)</a:t>
            </a:r>
          </a:p>
          <a:p>
            <a:pPr lvl="1"/>
            <a:r>
              <a:rPr lang="en-US" dirty="0" smtClean="0"/>
              <a:t>Returns the first parent that matches the selector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228600" y="4168676"/>
            <a:ext cx="4343400" cy="2308324"/>
          </a:xfrm>
        </p:spPr>
        <p:txBody>
          <a:bodyPr/>
          <a:lstStyle/>
          <a:p>
            <a:r>
              <a:rPr lang="it-IT" sz="1800" dirty="0" smtClean="0"/>
              <a:t>&lt;div </a:t>
            </a:r>
            <a:r>
              <a:rPr lang="it-IT" sz="1800" dirty="0"/>
              <a:t>id="wrapper"&gt;</a:t>
            </a:r>
          </a:p>
          <a:p>
            <a:r>
              <a:rPr lang="it-IT" sz="1800" dirty="0" smtClean="0"/>
              <a:t> &lt;ul </a:t>
            </a:r>
            <a:r>
              <a:rPr lang="it-IT" sz="1800" dirty="0"/>
              <a:t>id="items-list"&gt;</a:t>
            </a:r>
          </a:p>
          <a:p>
            <a:r>
              <a:rPr lang="it-IT" sz="1800" dirty="0"/>
              <a:t> </a:t>
            </a:r>
            <a:r>
              <a:rPr lang="it-IT" sz="1800" dirty="0" smtClean="0"/>
              <a:t> &lt;</a:t>
            </a:r>
            <a:r>
              <a:rPr lang="it-IT" sz="1800" dirty="0"/>
              <a:t>li&gt;Item 1&lt;/li&gt;</a:t>
            </a:r>
          </a:p>
          <a:p>
            <a:r>
              <a:rPr lang="it-IT" sz="1800" dirty="0"/>
              <a:t>  </a:t>
            </a:r>
            <a:r>
              <a:rPr lang="it-IT" sz="1800" dirty="0" smtClean="0"/>
              <a:t>&lt;</a:t>
            </a:r>
            <a:r>
              <a:rPr lang="it-IT" sz="1800" dirty="0"/>
              <a:t>li&gt;Item 2&lt;/li&gt;</a:t>
            </a:r>
          </a:p>
          <a:p>
            <a:r>
              <a:rPr lang="it-IT" sz="1800" dirty="0"/>
              <a:t>  </a:t>
            </a:r>
            <a:r>
              <a:rPr lang="it-IT" sz="1800" dirty="0" smtClean="0"/>
              <a:t>&lt;</a:t>
            </a:r>
            <a:r>
              <a:rPr lang="it-IT" sz="1800" dirty="0"/>
              <a:t>li class="special"&gt;Item 3&lt;/li&gt;</a:t>
            </a:r>
          </a:p>
          <a:p>
            <a:r>
              <a:rPr lang="it-IT" sz="1800" dirty="0" smtClean="0"/>
              <a:t>  &lt;</a:t>
            </a:r>
            <a:r>
              <a:rPr lang="it-IT" sz="1800" dirty="0"/>
              <a:t>li&gt;Item 4&lt;/li&gt;</a:t>
            </a:r>
          </a:p>
          <a:p>
            <a:r>
              <a:rPr lang="it-IT" sz="1800" dirty="0" smtClean="0"/>
              <a:t> &lt;/</a:t>
            </a:r>
            <a:r>
              <a:rPr lang="it-IT" sz="1800" dirty="0"/>
              <a:t>ul&gt;</a:t>
            </a:r>
          </a:p>
          <a:p>
            <a:r>
              <a:rPr lang="it-IT" sz="1800" dirty="0" smtClean="0"/>
              <a:t>&lt;/</a:t>
            </a:r>
            <a:r>
              <a:rPr lang="it-IT" sz="1800" dirty="0"/>
              <a:t>div&gt;</a:t>
            </a:r>
            <a:endParaRPr lang="en-US" sz="1800" dirty="0"/>
          </a:p>
        </p:txBody>
      </p:sp>
      <p:sp>
        <p:nvSpPr>
          <p:cNvPr id="7" name="Text Placeholder 1"/>
          <p:cNvSpPr txBox="1">
            <a:spLocks/>
          </p:cNvSpPr>
          <p:nvPr/>
        </p:nvSpPr>
        <p:spPr>
          <a:xfrm>
            <a:off x="4724400" y="4168676"/>
            <a:ext cx="4205612" cy="230832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000" b="1" kern="120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ea typeface="+mn-ea"/>
                <a:cs typeface="Consolas" pitchFamily="49" charset="0"/>
              </a:defRPr>
            </a:lvl1pPr>
            <a:lvl2pPr marL="6302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>
                  <a:lumMod val="60000"/>
                  <a:lumOff val="40000"/>
                </a:schemeClr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>
                  <a:lumMod val="50000"/>
                </a:schemeClr>
              </a:buClr>
              <a:buFont typeface="Wingdings 2" pitchFamily="18" charset="2"/>
              <a:buChar char=""/>
              <a:defRPr sz="28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8BD5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it-IT" sz="1800" dirty="0" smtClean="0"/>
              <a:t>var $node </a:t>
            </a:r>
            <a:r>
              <a:rPr lang="it-IT" sz="1800" dirty="0"/>
              <a:t>= </a:t>
            </a:r>
            <a:r>
              <a:rPr lang="it-IT" sz="1800" dirty="0" smtClean="0"/>
              <a:t>$(".</a:t>
            </a:r>
            <a:r>
              <a:rPr lang="it-IT" sz="1800" dirty="0"/>
              <a:t>special</a:t>
            </a:r>
            <a:r>
              <a:rPr lang="it-IT" sz="1800" dirty="0" smtClean="0"/>
              <a:t>");</a:t>
            </a:r>
          </a:p>
          <a:p>
            <a:r>
              <a:rPr lang="it-IT" sz="1800" dirty="0" smtClean="0"/>
              <a:t>$node.parent</a:t>
            </a:r>
            <a:r>
              <a:rPr lang="it-IT" sz="1800" dirty="0"/>
              <a:t>().attr("id</a:t>
            </a:r>
            <a:r>
              <a:rPr lang="it-IT" sz="1800" dirty="0" smtClean="0"/>
              <a:t>");</a:t>
            </a:r>
            <a:r>
              <a:rPr lang="it-IT" sz="1800" dirty="0"/>
              <a:t> </a:t>
            </a:r>
            <a:r>
              <a:rPr lang="it-IT" sz="1800" dirty="0" smtClean="0"/>
              <a:t/>
            </a:r>
            <a:br>
              <a:rPr lang="it-IT" sz="1800" dirty="0" smtClean="0"/>
            </a:br>
            <a:r>
              <a:rPr lang="it-IT" sz="1800" dirty="0" smtClean="0"/>
              <a:t>//</a:t>
            </a:r>
            <a:r>
              <a:rPr lang="it-IT" sz="1800" dirty="0"/>
              <a:t>logs "items-list"</a:t>
            </a:r>
            <a:endParaRPr lang="it-IT" sz="1800" dirty="0" smtClean="0"/>
          </a:p>
          <a:p>
            <a:r>
              <a:rPr lang="it-IT" sz="1800" dirty="0" smtClean="0"/>
              <a:t>$node.parents</a:t>
            </a:r>
            <a:r>
              <a:rPr lang="it-IT" sz="1800" dirty="0"/>
              <a:t>("div").attr("id</a:t>
            </a:r>
            <a:r>
              <a:rPr lang="it-IT" sz="1800" dirty="0" smtClean="0"/>
              <a:t>");</a:t>
            </a:r>
            <a:endParaRPr lang="it-IT" sz="1800" dirty="0"/>
          </a:p>
          <a:p>
            <a:r>
              <a:rPr lang="it-IT" sz="1800" dirty="0"/>
              <a:t>//logs </a:t>
            </a:r>
            <a:r>
              <a:rPr lang="it-IT" sz="1800" dirty="0" smtClean="0"/>
              <a:t>"wrapper"</a:t>
            </a:r>
          </a:p>
          <a:p>
            <a:r>
              <a:rPr lang="it-IT" sz="1800" dirty="0" smtClean="0"/>
              <a:t>$node.parents</a:t>
            </a:r>
            <a:r>
              <a:rPr lang="it-IT" sz="1800" dirty="0"/>
              <a:t>("#wrapper</a:t>
            </a:r>
            <a:r>
              <a:rPr lang="it-IT" sz="1800" dirty="0" smtClean="0"/>
              <a:t>")</a:t>
            </a:r>
            <a:br>
              <a:rPr lang="it-IT" sz="1800" dirty="0" smtClean="0"/>
            </a:br>
            <a:r>
              <a:rPr lang="it-IT" sz="1800" dirty="0" smtClean="0"/>
              <a:t>     .attr</a:t>
            </a:r>
            <a:r>
              <a:rPr lang="it-IT" sz="1800" dirty="0"/>
              <a:t>("id</a:t>
            </a:r>
            <a:r>
              <a:rPr lang="it-IT" sz="1800" dirty="0" smtClean="0"/>
              <a:t>");</a:t>
            </a:r>
          </a:p>
          <a:p>
            <a:r>
              <a:rPr lang="it-IT" sz="1800" dirty="0" smtClean="0"/>
              <a:t>/logs "wrapper"</a:t>
            </a:r>
            <a:endParaRPr lang="it-IT" sz="1800" dirty="0"/>
          </a:p>
        </p:txBody>
      </p:sp>
    </p:spTree>
    <p:extLst>
      <p:ext uri="{BB962C8B-B14F-4D97-AF65-F5344CB8AC3E}">
        <p14:creationId xmlns:p14="http://schemas.microsoft.com/office/powerpoint/2010/main" val="3901067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Parent Element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686800" y="6553200"/>
            <a:ext cx="457200" cy="2286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390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Altering the DOM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Adding and removing DOM elements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884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Adding Elements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2518638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sz="3200" dirty="0" smtClean="0">
                <a:latin typeface="+mj-lt"/>
                <a:cs typeface="Helvetica" charset="0"/>
                <a:sym typeface="Helvetica" charset="0"/>
              </a:rPr>
              <a:t>Adding elements can</a:t>
            </a:r>
          </a:p>
          <a:p>
            <a:pPr lvl="1" eaLnBrk="1" hangingPunct="1"/>
            <a:r>
              <a:rPr lang="en-US" sz="3200" dirty="0" smtClean="0">
                <a:latin typeface="+mj-lt"/>
                <a:cs typeface="Helvetica" charset="0"/>
                <a:sym typeface="Helvetica" charset="0"/>
              </a:rPr>
              <a:t> be done on the fly</a:t>
            </a:r>
          </a:p>
          <a:p>
            <a:pPr lvl="1" eaLnBrk="1" hangingPunct="1">
              <a:lnSpc>
                <a:spcPct val="100000"/>
              </a:lnSpc>
            </a:pPr>
            <a:r>
              <a:rPr lang="en-US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  <a:sym typeface="Helvetica" charset="0"/>
              </a:rPr>
              <a:t>jQuery.appendTo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  <a:sym typeface="Helvetica" charset="0"/>
              </a:rPr>
              <a:t>()</a:t>
            </a:r>
            <a:r>
              <a:rPr lang="en-US" sz="3200" dirty="0">
                <a:latin typeface="+mj-lt"/>
                <a:cs typeface="Helvetica" charset="0"/>
                <a:sym typeface="Helvetica" charset="0"/>
              </a:rPr>
              <a:t>/</a:t>
            </a:r>
            <a:r>
              <a:rPr lang="en-US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  <a:sym typeface="Helvetica" charset="0"/>
              </a:rPr>
              <a:t>prependTo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  <a:sym typeface="Helvetica" charset="0"/>
              </a:rPr>
              <a:t>()</a:t>
            </a:r>
          </a:p>
          <a:p>
            <a:pPr lvl="1" eaLnBrk="1" hangingPunct="1">
              <a:lnSpc>
                <a:spcPct val="100000"/>
              </a:lnSpc>
            </a:pPr>
            <a:r>
              <a:rPr lang="en-US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  <a:sym typeface="Helvetica" charset="0"/>
              </a:rPr>
              <a:t>jQuery.append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  <a:sym typeface="Helvetica" charset="0"/>
              </a:rPr>
              <a:t>()</a:t>
            </a:r>
            <a:r>
              <a:rPr lang="en-US" sz="3200" dirty="0">
                <a:latin typeface="+mj-lt"/>
                <a:cs typeface="Helvetica" charset="0"/>
                <a:sym typeface="Helvetica" charset="0"/>
              </a:rPr>
              <a:t>/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  <a:sym typeface="Helvetica" charset="0"/>
              </a:rPr>
              <a:t>prepend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  <a:sym typeface="Helvetica" charset="0"/>
              </a:rPr>
              <a:t>()</a:t>
            </a:r>
            <a:endParaRPr lang="en-US" dirty="0" smtClean="0">
              <a:latin typeface="+mj-lt"/>
              <a:cs typeface="Helvetica" charset="0"/>
              <a:sym typeface="Helvetica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747486" y="4331977"/>
            <a:ext cx="7649028" cy="707886"/>
          </a:xfrm>
        </p:spPr>
        <p:txBody>
          <a:bodyPr/>
          <a:lstStyle/>
          <a:p>
            <a:r>
              <a:rPr lang="en-US" dirty="0" smtClean="0"/>
              <a:t>$('&lt;</a:t>
            </a:r>
            <a:r>
              <a:rPr lang="en-US" dirty="0"/>
              <a:t>ul&gt;&lt;li&gt;Hello&lt;/li&gt;&lt;/ul</a:t>
            </a:r>
            <a:r>
              <a:rPr lang="en-US" dirty="0" smtClean="0"/>
              <a:t>&gt;').appendTo('body');</a:t>
            </a:r>
          </a:p>
          <a:p>
            <a:r>
              <a:rPr lang="en-US" dirty="0" smtClean="0"/>
              <a:t>$("body").prepend("&lt;h1&gt;header&lt;/h1&gt;");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>
              <a:defRPr/>
            </a:pPr>
            <a:fld id="{58452FF4-89E3-4D1B-9927-2DBDC00E58D7}" type="slidenum">
              <a:rPr lang="en-US" sz="1100"/>
              <a:pPr algn="r">
                <a:defRPr/>
              </a:pPr>
              <a:t>19</a:t>
            </a:fld>
            <a:endParaRPr lang="en-US" sz="11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0518">
            <a:off x="7407114" y="4936248"/>
            <a:ext cx="1264968" cy="1595224"/>
          </a:xfrm>
          <a:prstGeom prst="rect">
            <a:avLst/>
          </a:prstGeom>
          <a:noFill/>
          <a:ln>
            <a:noFill/>
          </a:ln>
          <a:effectLst>
            <a:glow rad="101600">
              <a:schemeClr val="tx1">
                <a:lumMod val="50000"/>
                <a:alpha val="6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4279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Creating elements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69939" y="2286000"/>
            <a:ext cx="8686800" cy="584775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sz="3200" dirty="0" smtClean="0">
                <a:latin typeface="+mj-lt"/>
                <a:cs typeface="Helvetica" charset="0"/>
                <a:sym typeface="Helvetica" charset="0"/>
              </a:rPr>
              <a:t>Creating new elements is also easy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/>
          </p:nvPr>
        </p:nvSpPr>
        <p:spPr>
          <a:xfrm>
            <a:off x="685800" y="2971800"/>
            <a:ext cx="7649028" cy="707886"/>
          </a:xfrm>
        </p:spPr>
        <p:txBody>
          <a:bodyPr/>
          <a:lstStyle/>
          <a:p>
            <a:r>
              <a:rPr lang="en-US" dirty="0" err="1" smtClean="0"/>
              <a:t>var</a:t>
            </a:r>
            <a:r>
              <a:rPr lang="en-US" dirty="0" smtClean="0"/>
              <a:t> $</a:t>
            </a:r>
            <a:r>
              <a:rPr lang="en-US" dirty="0" err="1" smtClean="0"/>
              <a:t>divElement</a:t>
            </a:r>
            <a:r>
              <a:rPr lang="en-US" dirty="0" smtClean="0"/>
              <a:t> = $('&lt;</a:t>
            </a:r>
            <a:r>
              <a:rPr lang="en-US" dirty="0"/>
              <a:t>div</a:t>
            </a:r>
            <a:r>
              <a:rPr lang="en-US" dirty="0" smtClean="0"/>
              <a:t>&gt;');</a:t>
            </a:r>
          </a:p>
          <a:p>
            <a:r>
              <a:rPr lang="en-US" dirty="0" err="1"/>
              <a:t>var</a:t>
            </a:r>
            <a:r>
              <a:rPr lang="en-US" dirty="0"/>
              <a:t> </a:t>
            </a:r>
            <a:r>
              <a:rPr lang="en-US" dirty="0" smtClean="0"/>
              <a:t>$</a:t>
            </a:r>
            <a:r>
              <a:rPr lang="en-US" dirty="0" err="1" smtClean="0"/>
              <a:t>anotherDivElement</a:t>
            </a:r>
            <a:r>
              <a:rPr lang="en-US" dirty="0" smtClean="0"/>
              <a:t> </a:t>
            </a:r>
            <a:r>
              <a:rPr lang="en-US" dirty="0"/>
              <a:t>= $('&lt;</a:t>
            </a:r>
            <a:r>
              <a:rPr lang="en-US" dirty="0" smtClean="0"/>
              <a:t>div /&gt;');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>
              <a:defRPr/>
            </a:pPr>
            <a:fld id="{58452FF4-89E3-4D1B-9927-2DBDC00E58D7}" type="slidenum">
              <a:rPr lang="en-US" sz="1100"/>
              <a:pPr algn="r">
                <a:defRPr/>
              </a:pPr>
              <a:t>20</a:t>
            </a:fld>
            <a:endParaRPr lang="en-US" sz="1100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0518">
            <a:off x="7407114" y="4936248"/>
            <a:ext cx="1264968" cy="1595224"/>
          </a:xfrm>
          <a:prstGeom prst="rect">
            <a:avLst/>
          </a:prstGeom>
          <a:noFill/>
          <a:ln>
            <a:noFill/>
          </a:ln>
          <a:effectLst>
            <a:glow rad="101600">
              <a:schemeClr val="tx1">
                <a:lumMod val="50000"/>
                <a:alpha val="6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9858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Adding Elements to the DOM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609600" y="4079080"/>
            <a:ext cx="7924800" cy="569120"/>
          </a:xfrm>
        </p:spPr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686800" y="6553200"/>
            <a:ext cx="457200" cy="2286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1075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33400" y="2437685"/>
            <a:ext cx="8077200" cy="2477601"/>
          </a:xfrm>
        </p:spPr>
        <p:txBody>
          <a:bodyPr/>
          <a:lstStyle/>
          <a:p>
            <a:pPr eaLnBrk="1" hangingPunct="1"/>
            <a:r>
              <a:rPr lang="en-US" dirty="0"/>
              <a:t>// Before</a:t>
            </a:r>
          </a:p>
          <a:p>
            <a:pPr eaLnBrk="1" hangingPunct="1"/>
            <a:r>
              <a:rPr lang="en-US" dirty="0"/>
              <a:t>&lt;div&gt;</a:t>
            </a:r>
          </a:p>
          <a:p>
            <a:pPr eaLnBrk="1" hangingPunct="1"/>
            <a:r>
              <a:rPr lang="en-US" dirty="0"/>
              <a:t>  &lt;p&gt;Red&lt;/p&gt; </a:t>
            </a:r>
          </a:p>
          <a:p>
            <a:pPr eaLnBrk="1" hangingPunct="1"/>
            <a:r>
              <a:rPr lang="en-US" dirty="0"/>
              <a:t>  &lt;p&gt;Green&lt;/p&gt;</a:t>
            </a:r>
          </a:p>
          <a:p>
            <a:pPr eaLnBrk="1" hangingPunct="1"/>
            <a:r>
              <a:rPr lang="en-US" dirty="0"/>
              <a:t>&lt;/div</a:t>
            </a:r>
            <a:r>
              <a:rPr lang="en-US" dirty="0" smtClean="0"/>
              <a:t>&gt;</a:t>
            </a:r>
            <a:endParaRPr lang="en-US" dirty="0"/>
          </a:p>
          <a:p>
            <a:pPr eaLnBrk="1" hangingPunct="1">
              <a:spcBef>
                <a:spcPts val="1800"/>
              </a:spcBef>
            </a:pPr>
            <a:r>
              <a:rPr lang="en-US" dirty="0"/>
              <a:t>// Removing </a:t>
            </a:r>
            <a:r>
              <a:rPr lang="en-US" dirty="0" smtClean="0"/>
              <a:t>elements</a:t>
            </a:r>
          </a:p>
          <a:p>
            <a:pPr eaLnBrk="1" hangingPunct="1"/>
            <a:r>
              <a:rPr lang="en-US" dirty="0" smtClean="0"/>
              <a:t>$('p').</a:t>
            </a:r>
            <a:r>
              <a:rPr lang="en-US" dirty="0"/>
              <a:t>remove</a:t>
            </a:r>
            <a:r>
              <a:rPr lang="en-US" dirty="0" smtClean="0"/>
              <a:t>();</a:t>
            </a:r>
            <a:endParaRPr lang="en-US" dirty="0"/>
          </a:p>
        </p:txBody>
      </p:sp>
      <p:sp>
        <p:nvSpPr>
          <p:cNvPr id="8" name="Text Placeholder 3"/>
          <p:cNvSpPr txBox="1">
            <a:spLocks/>
          </p:cNvSpPr>
          <p:nvPr/>
        </p:nvSpPr>
        <p:spPr>
          <a:xfrm>
            <a:off x="838200" y="3099137"/>
            <a:ext cx="1816100" cy="62871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noAutofit/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000" b="1" kern="120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ea typeface="+mn-ea"/>
                <a:cs typeface="Consolas" pitchFamily="49" charset="0"/>
              </a:defRPr>
            </a:lvl1pPr>
            <a:lvl2pPr marL="6302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>
                  <a:lumMod val="60000"/>
                  <a:lumOff val="40000"/>
                </a:schemeClr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>
                  <a:lumMod val="50000"/>
                </a:schemeClr>
              </a:buClr>
              <a:buFont typeface="Wingdings 2" pitchFamily="18" charset="2"/>
              <a:buChar char=""/>
              <a:defRPr sz="28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8BD5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Removing Elements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>
              <a:defRPr/>
            </a:pPr>
            <a:fld id="{58452FF4-89E3-4D1B-9927-2DBDC00E58D7}" type="slidenum">
              <a:rPr lang="en-US" sz="1100"/>
              <a:pPr algn="r">
                <a:defRPr/>
              </a:pPr>
              <a:t>22</a:t>
            </a:fld>
            <a:endParaRPr lang="en-US" sz="1100" dirty="0"/>
          </a:p>
        </p:txBody>
      </p:sp>
      <p:sp>
        <p:nvSpPr>
          <p:cNvPr id="6" name="Content Placeholder 4"/>
          <p:cNvSpPr>
            <a:spLocks noGrp="1"/>
          </p:cNvSpPr>
          <p:nvPr>
            <p:ph idx="1"/>
          </p:nvPr>
        </p:nvSpPr>
        <p:spPr>
          <a:xfrm>
            <a:off x="228600" y="978694"/>
            <a:ext cx="8686800" cy="1231106"/>
          </a:xfrm>
        </p:spPr>
        <p:txBody>
          <a:bodyPr/>
          <a:lstStyle/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sz="3200" dirty="0" smtClean="0">
                <a:latin typeface="+mj-lt"/>
                <a:cs typeface="Helvetica" charset="0"/>
                <a:sym typeface="Helvetica" charset="0"/>
              </a:rPr>
              <a:t>You </a:t>
            </a:r>
            <a:r>
              <a:rPr lang="en-US" sz="3200" dirty="0">
                <a:latin typeface="+mj-lt"/>
                <a:cs typeface="Helvetica" charset="0"/>
                <a:sym typeface="Helvetica" charset="0"/>
              </a:rPr>
              <a:t>can also remove elements from the </a:t>
            </a:r>
            <a:r>
              <a:rPr lang="en-US" sz="3200" dirty="0" smtClean="0">
                <a:latin typeface="+mj-lt"/>
                <a:cs typeface="Helvetica" charset="0"/>
                <a:sym typeface="Helvetica" charset="0"/>
              </a:rPr>
              <a:t>DOM</a:t>
            </a:r>
          </a:p>
          <a:p>
            <a:pPr lvl="1" eaLnBrk="1" hangingPunct="1">
              <a:lnSpc>
                <a:spcPct val="100000"/>
              </a:lnSpc>
            </a:pPr>
            <a:r>
              <a:rPr lang="en-US" dirty="0" smtClean="0">
                <a:latin typeface="+mj-lt"/>
                <a:cs typeface="Helvetica" charset="0"/>
                <a:sym typeface="Helvetica" charset="0"/>
              </a:rPr>
              <a:t>Just as easy</a:t>
            </a:r>
            <a:endParaRPr lang="en-US" dirty="0">
              <a:latin typeface="+mj-lt"/>
              <a:cs typeface="Helvetica" charset="0"/>
              <a:sym typeface="Helvetica" charset="0"/>
            </a:endParaRPr>
          </a:p>
        </p:txBody>
      </p:sp>
      <p:sp>
        <p:nvSpPr>
          <p:cNvPr id="7" name="Text Placeholder 3"/>
          <p:cNvSpPr txBox="1">
            <a:spLocks/>
          </p:cNvSpPr>
          <p:nvPr/>
        </p:nvSpPr>
        <p:spPr>
          <a:xfrm>
            <a:off x="533400" y="5232737"/>
            <a:ext cx="8077200" cy="1015663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 rtl="0" eaLnBrk="0" fontAlgn="base" hangingPunct="0">
              <a:spcBef>
                <a:spcPts val="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000" b="1" kern="1200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ea typeface="+mn-ea"/>
                <a:cs typeface="Consolas" pitchFamily="49" charset="0"/>
              </a:defRPr>
            </a:lvl1pPr>
            <a:lvl2pPr marL="6302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>
                  <a:lumMod val="60000"/>
                  <a:lumOff val="40000"/>
                </a:schemeClr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>
                  <a:lumMod val="50000"/>
                </a:schemeClr>
              </a:buClr>
              <a:buFont typeface="Wingdings 2" pitchFamily="18" charset="2"/>
              <a:buChar char=""/>
              <a:defRPr sz="28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F8BD5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r>
              <a:rPr lang="en-US" dirty="0" smtClean="0"/>
              <a:t>// After</a:t>
            </a:r>
          </a:p>
          <a:p>
            <a:pPr eaLnBrk="1" hangingPunct="1"/>
            <a:r>
              <a:rPr lang="en-US" dirty="0" smtClean="0"/>
              <a:t>&lt;div&gt;</a:t>
            </a:r>
          </a:p>
          <a:p>
            <a:pPr eaLnBrk="1" hangingPunct="1"/>
            <a:r>
              <a:rPr lang="en-US" dirty="0" smtClean="0"/>
              <a:t>&lt;/div&gt;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325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Removing Elements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609600" y="3545680"/>
            <a:ext cx="7924800" cy="569120"/>
          </a:xfrm>
        </p:spPr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  <p:pic>
        <p:nvPicPr>
          <p:cNvPr id="1026" name="Picture 2" descr="http://t2.gstatic.com/images?q=tbn:ANd9GcQMzcz-q5-u_u9t-_R40jmeSBWlmVPgy17W2c32-9QnGyeWCfz5&amp;t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30906">
            <a:off x="5131926" y="4267345"/>
            <a:ext cx="2779718" cy="1925213"/>
          </a:xfrm>
          <a:prstGeom prst="roundRect">
            <a:avLst>
              <a:gd name="adj" fmla="val 8416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upload.wikimedia.org/wikipedia/commons/thumb/8/80/Selection.svg/558px-Selection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04264">
            <a:off x="6035347" y="287702"/>
            <a:ext cx="1877404" cy="2018714"/>
          </a:xfrm>
          <a:prstGeom prst="rect">
            <a:avLst/>
          </a:prstGeom>
          <a:noFill/>
          <a:effectLst>
            <a:glow rad="101600">
              <a:schemeClr val="accent4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phostingdiscount.com/wp-content/uploads/2010/05/choos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4744">
            <a:off x="1016771" y="4173155"/>
            <a:ext cx="3013626" cy="2007076"/>
          </a:xfrm>
          <a:prstGeom prst="roundRect">
            <a:avLst>
              <a:gd name="adj" fmla="val 7532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56543">
            <a:off x="1421638" y="520838"/>
            <a:ext cx="3347065" cy="1670960"/>
          </a:xfrm>
          <a:prstGeom prst="rect">
            <a:avLst/>
          </a:prstGeom>
          <a:noFill/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257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jQuery Extended DOM Elements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50480"/>
            <a:ext cx="7924800" cy="56912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005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jQuery Objects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4001095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Selected with jQuery DOM elements</a:t>
            </a:r>
            <a:r>
              <a:rPr lang="en-US" dirty="0"/>
              <a:t> </a:t>
            </a:r>
            <a:r>
              <a:rPr lang="en-US" dirty="0" smtClean="0"/>
              <a:t>are NOT pure DOM elements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They are extended</a:t>
            </a:r>
          </a:p>
          <a:p>
            <a:pPr lvl="1">
              <a:lnSpc>
                <a:spcPct val="100000"/>
              </a:lnSpc>
            </a:pPr>
            <a:r>
              <a:rPr lang="en-US" dirty="0" smtClean="0"/>
              <a:t>Have additional properties and methods</a:t>
            </a:r>
          </a:p>
          <a:p>
            <a:pPr lvl="2">
              <a:lnSpc>
                <a:spcPct val="100000"/>
              </a:lnSpc>
            </a:pPr>
            <a:r>
              <a:rPr lang="en-US" sz="2600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addClass</a:t>
            </a:r>
            <a:r>
              <a:rPr lang="en-US" sz="2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()</a:t>
            </a:r>
            <a:r>
              <a:rPr lang="en-US" dirty="0" smtClean="0"/>
              <a:t>, </a:t>
            </a:r>
            <a:r>
              <a:rPr lang="en-US" sz="2600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removeClass</a:t>
            </a:r>
            <a:r>
              <a:rPr lang="en-US" sz="2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()</a:t>
            </a:r>
            <a:r>
              <a:rPr lang="en-US" dirty="0" smtClean="0"/>
              <a:t>, </a:t>
            </a:r>
            <a:r>
              <a:rPr lang="en-US" sz="2600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toogleClass</a:t>
            </a:r>
            <a:r>
              <a:rPr lang="en-US" sz="2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()</a:t>
            </a:r>
          </a:p>
          <a:p>
            <a:pPr lvl="2">
              <a:lnSpc>
                <a:spcPct val="100000"/>
              </a:lnSpc>
            </a:pPr>
            <a:r>
              <a:rPr lang="en-US" sz="2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on(event, callback)</a:t>
            </a:r>
            <a:r>
              <a:rPr lang="en-US" dirty="0"/>
              <a:t> </a:t>
            </a:r>
            <a:r>
              <a:rPr lang="en-US" dirty="0" smtClean="0"/>
              <a:t>for attaching events</a:t>
            </a:r>
          </a:p>
          <a:p>
            <a:pPr lvl="2">
              <a:lnSpc>
                <a:spcPct val="100000"/>
              </a:lnSpc>
            </a:pPr>
            <a:r>
              <a:rPr lang="en-US" dirty="0" smtClean="0"/>
              <a:t>animate(), fade(), etc…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533400" y="5181600"/>
            <a:ext cx="8077200" cy="1015663"/>
          </a:xfrm>
        </p:spPr>
        <p:txBody>
          <a:bodyPr/>
          <a:lstStyle/>
          <a:p>
            <a:r>
              <a:rPr lang="en-US" dirty="0" smtClean="0"/>
              <a:t>//Parsing a regular DOM element to jQuery Element</a:t>
            </a:r>
          </a:p>
          <a:p>
            <a:r>
              <a:rPr lang="en-US" dirty="0" smtClean="0"/>
              <a:t>var content = </a:t>
            </a:r>
            <a:r>
              <a:rPr lang="en-US" dirty="0" err="1" smtClean="0"/>
              <a:t>document.createElement</a:t>
            </a:r>
            <a:r>
              <a:rPr lang="en-US" dirty="0" smtClean="0"/>
              <a:t>("div");</a:t>
            </a:r>
          </a:p>
          <a:p>
            <a:r>
              <a:rPr lang="en-US" dirty="0" err="1" smtClean="0"/>
              <a:t>var</a:t>
            </a:r>
            <a:r>
              <a:rPr lang="en-US" dirty="0" smtClean="0"/>
              <a:t> $</a:t>
            </a:r>
            <a:r>
              <a:rPr lang="en-US" dirty="0"/>
              <a:t>c</a:t>
            </a:r>
            <a:r>
              <a:rPr lang="en-US" dirty="0" smtClean="0"/>
              <a:t>ontent = $(content);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52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Properties of jQuery Elements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4062907"/>
          </a:xfrm>
        </p:spPr>
        <p:txBody>
          <a:bodyPr/>
          <a:lstStyle/>
          <a:p>
            <a:r>
              <a:rPr lang="en-US" dirty="0" smtClean="0"/>
              <a:t>jQuery elements extend regular DOM elements</a:t>
            </a:r>
          </a:p>
          <a:p>
            <a:r>
              <a:rPr lang="en-US" dirty="0" smtClean="0"/>
              <a:t>Methods for altering the elements</a:t>
            </a:r>
          </a:p>
          <a:p>
            <a:pPr lvl="1"/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jQuery.css("color", "#f3f")</a:t>
            </a:r>
          </a:p>
          <a:p>
            <a:pPr lvl="1"/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jQuery.html()</a:t>
            </a:r>
            <a:r>
              <a:rPr lang="en-US" dirty="0"/>
              <a:t> </a:t>
            </a:r>
            <a:r>
              <a:rPr lang="en-US" dirty="0" smtClean="0"/>
              <a:t>returns the </a:t>
            </a:r>
            <a:r>
              <a:rPr lang="en-US" dirty="0" err="1" smtClean="0"/>
              <a:t>innerHTML</a:t>
            </a:r>
            <a:endParaRPr lang="en-US" dirty="0" smtClean="0"/>
          </a:p>
          <a:p>
            <a:pPr lvl="2"/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jQuery.html(content)</a:t>
            </a:r>
            <a:r>
              <a:rPr lang="en-US" dirty="0" smtClean="0"/>
              <a:t> sets the </a:t>
            </a:r>
            <a:r>
              <a:rPr lang="en-US" dirty="0" err="1" smtClean="0"/>
              <a:t>innerHTML</a:t>
            </a:r>
            <a:endParaRPr lang="en-US" dirty="0" smtClean="0"/>
          </a:p>
          <a:p>
            <a:pPr lvl="1"/>
            <a:r>
              <a:rPr lang="en-US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jQuery.text</a:t>
            </a: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(content)</a:t>
            </a:r>
            <a:r>
              <a:rPr lang="en-US" dirty="0" smtClean="0"/>
              <a:t> sets the </a:t>
            </a:r>
            <a:r>
              <a:rPr lang="en-US" dirty="0" err="1" smtClean="0"/>
              <a:t>innerText</a:t>
            </a:r>
            <a:r>
              <a:rPr lang="en-US" dirty="0" smtClean="0"/>
              <a:t>, by escaping the content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7004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Properties of jQuery Elements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609600" y="3850480"/>
            <a:ext cx="7924800" cy="569120"/>
          </a:xfrm>
        </p:spPr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52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jQuery Events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Cross-browser events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5474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 txBox="1">
            <a:spLocks/>
          </p:cNvSpPr>
          <p:nvPr/>
        </p:nvSpPr>
        <p:spPr>
          <a:xfrm>
            <a:off x="152400" y="1160264"/>
            <a:ext cx="8686800" cy="2369880"/>
          </a:xfrm>
          <a:prstGeom prst="rect">
            <a:avLst/>
          </a:prstGeom>
        </p:spPr>
        <p:txBody>
          <a:bodyPr>
            <a:spAutoFit/>
          </a:bodyPr>
          <a:lstStyle>
            <a:lvl1pPr marL="319088" marR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 sz="3000" b="1" kern="1200" baseline="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30238" indent="-273050" algn="l" rtl="0" eaLnBrk="0" fontAlgn="base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0" fontAlgn="base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buFont typeface="Wingdings 2" pitchFamily="18" charset="2"/>
              <a:buChar char=""/>
              <a:defRPr sz="28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0" fontAlgn="base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0" fontAlgn="base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sz="3200" dirty="0" smtClean="0">
                <a:latin typeface="+mj-lt"/>
                <a:ea typeface="Lucida Grande" charset="0"/>
                <a:cs typeface="Lucida Grande" charset="0"/>
                <a:sym typeface="Lucida Grande" charset="0"/>
              </a:rPr>
              <a:t>jQuery has a convenient way for attaching and detaching events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3200" dirty="0" smtClean="0">
                <a:latin typeface="+mj-lt"/>
                <a:ea typeface="Lucida Grande" charset="0"/>
                <a:cs typeface="Lucida Grande" charset="0"/>
                <a:sym typeface="Lucida Grande" charset="0"/>
              </a:rPr>
              <a:t>Works cross-browser</a:t>
            </a:r>
          </a:p>
          <a:p>
            <a:pPr lvl="1" eaLnBrk="1" hangingPunct="1">
              <a:lnSpc>
                <a:spcPct val="100000"/>
              </a:lnSpc>
            </a:pPr>
            <a:r>
              <a:rPr lang="en-US" sz="3200" dirty="0">
                <a:latin typeface="+mj-lt"/>
                <a:ea typeface="Lucida Grande" charset="0"/>
                <a:cs typeface="Lucida Grande" charset="0"/>
                <a:sym typeface="Lucida Grande" charset="0"/>
              </a:rPr>
              <a:t>Using methods </a:t>
            </a:r>
            <a:r>
              <a:rPr lang="en-US" sz="32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ea typeface="Lucida Grande" charset="0"/>
                <a:cs typeface="Consolas" panose="020B0609020204030204" pitchFamily="49" charset="0"/>
                <a:sym typeface="Lucida Grande" charset="0"/>
              </a:rPr>
              <a:t>on()</a:t>
            </a:r>
            <a:r>
              <a:rPr lang="en-US" sz="3200" dirty="0" smtClean="0">
                <a:latin typeface="+mj-lt"/>
                <a:ea typeface="Lucida Grande" charset="0"/>
                <a:cs typeface="Lucida Grande" charset="0"/>
                <a:sym typeface="Lucida Grande" charset="0"/>
              </a:rPr>
              <a:t> </a:t>
            </a:r>
            <a:r>
              <a:rPr lang="en-US" sz="3200" dirty="0">
                <a:latin typeface="+mj-lt"/>
                <a:ea typeface="Lucida Grande" charset="0"/>
                <a:cs typeface="Lucida Grande" charset="0"/>
                <a:sym typeface="Lucida Grande" charset="0"/>
              </a:rPr>
              <a:t>and </a:t>
            </a:r>
            <a:r>
              <a:rPr lang="en-US" sz="32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ea typeface="Lucida Grande" charset="0"/>
                <a:cs typeface="Consolas" panose="020B0609020204030204" pitchFamily="49" charset="0"/>
                <a:sym typeface="Lucida Grande" charset="0"/>
              </a:rPr>
              <a:t>off()</a:t>
            </a:r>
            <a:endParaRPr lang="en-US" sz="3200" dirty="0">
              <a:solidFill>
                <a:schemeClr val="accent5">
                  <a:lumMod val="20000"/>
                  <a:lumOff val="80000"/>
                </a:schemeClr>
              </a:solidFill>
              <a:latin typeface="Consolas" panose="020B0609020204030204" pitchFamily="49" charset="0"/>
              <a:ea typeface="Lucida Grande" charset="0"/>
              <a:cs typeface="Consolas" panose="020B0609020204030204" pitchFamily="49" charset="0"/>
              <a:sym typeface="Lucida Grand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jQuery Events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85800" y="3699808"/>
            <a:ext cx="7772400" cy="1631216"/>
          </a:xfrm>
        </p:spPr>
        <p:txBody>
          <a:bodyPr/>
          <a:lstStyle/>
          <a:p>
            <a:pPr eaLnBrk="1" hangingPunct="1"/>
            <a:r>
              <a:rPr lang="en-US" noProof="1" smtClean="0"/>
              <a:t>function onButtonClick(){</a:t>
            </a:r>
          </a:p>
          <a:p>
            <a:pPr eaLnBrk="1" hangingPunct="1"/>
            <a:r>
              <a:rPr lang="en-US" noProof="1" smtClean="0"/>
              <a:t>  $(".selected").removeClass("selected");</a:t>
            </a:r>
          </a:p>
          <a:p>
            <a:pPr eaLnBrk="1" hangingPunct="1"/>
            <a:r>
              <a:rPr lang="en-US" noProof="1"/>
              <a:t> </a:t>
            </a:r>
            <a:r>
              <a:rPr lang="en-US" noProof="1" smtClean="0"/>
              <a:t> $(this).addClass("selected");</a:t>
            </a:r>
          </a:p>
          <a:p>
            <a:pPr eaLnBrk="1" hangingPunct="1"/>
            <a:r>
              <a:rPr lang="en-US" noProof="1"/>
              <a:t>}</a:t>
            </a:r>
            <a:endParaRPr lang="en-US" noProof="1" smtClean="0"/>
          </a:p>
          <a:p>
            <a:pPr eaLnBrk="1" hangingPunct="1"/>
            <a:r>
              <a:rPr lang="en-US" noProof="1" smtClean="0"/>
              <a:t>$("a.button").on("click", onButtonClick);</a:t>
            </a:r>
            <a:endParaRPr lang="en-US" noProof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>
              <a:defRPr/>
            </a:pPr>
            <a:fld id="{58452FF4-89E3-4D1B-9927-2DBDC00E58D7}" type="slidenum">
              <a:rPr lang="en-US" sz="1100"/>
              <a:pPr algn="r">
                <a:defRPr/>
              </a:pPr>
              <a:t>29</a:t>
            </a:fld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56481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4"/>
          <p:cNvSpPr txBox="1">
            <a:spLocks/>
          </p:cNvSpPr>
          <p:nvPr/>
        </p:nvSpPr>
        <p:spPr>
          <a:xfrm>
            <a:off x="152400" y="1447800"/>
            <a:ext cx="8686800" cy="2508379"/>
          </a:xfrm>
          <a:prstGeom prst="rect">
            <a:avLst/>
          </a:prstGeom>
        </p:spPr>
        <p:txBody>
          <a:bodyPr>
            <a:spAutoFit/>
          </a:bodyPr>
          <a:lstStyle>
            <a:lvl1pPr marL="319088" marR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 sz="3000" b="1" kern="1200" baseline="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30238" indent="-273050" algn="l" rtl="0" eaLnBrk="0" fontAlgn="base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0" fontAlgn="base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buFont typeface="Wingdings 2" pitchFamily="18" charset="2"/>
              <a:buChar char=""/>
              <a:defRPr sz="28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0" fontAlgn="base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0" fontAlgn="base" hangingPunct="0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</a:pPr>
            <a:r>
              <a:rPr lang="en-US" sz="3200" dirty="0" smtClean="0">
                <a:latin typeface="+mj-lt"/>
                <a:ea typeface="Lucida Grande" charset="0"/>
                <a:cs typeface="Lucida Grande" charset="0"/>
                <a:sym typeface="Lucida Grande" charset="0"/>
              </a:rPr>
              <a:t>Optimize the event</a:t>
            </a:r>
          </a:p>
          <a:p>
            <a:pPr lvl="1" eaLnBrk="1" hangingPunct="1"/>
            <a:r>
              <a:rPr lang="en-US" sz="3200" dirty="0" smtClean="0">
                <a:ea typeface="Lucida Grande" charset="0"/>
                <a:cs typeface="Lucida Grande" charset="0"/>
                <a:sym typeface="Lucida Grande" charset="0"/>
              </a:rPr>
              <a:t>Add it </a:t>
            </a:r>
            <a:r>
              <a:rPr lang="en-US" sz="3200" dirty="0">
                <a:ea typeface="Lucida Grande" charset="0"/>
                <a:cs typeface="Lucida Grande" charset="0"/>
                <a:sym typeface="Lucida Grande" charset="0"/>
              </a:rPr>
              <a:t>on the parent </a:t>
            </a:r>
            <a:r>
              <a:rPr lang="en-US" sz="3200" dirty="0" smtClean="0">
                <a:ea typeface="Lucida Grande" charset="0"/>
                <a:cs typeface="Lucida Grande" charset="0"/>
                <a:sym typeface="Lucida Grande" charset="0"/>
              </a:rPr>
              <a:t>element</a:t>
            </a:r>
          </a:p>
          <a:p>
            <a:pPr lvl="1" eaLnBrk="1" hangingPunct="1"/>
            <a:r>
              <a:rPr lang="en-US" sz="3200" dirty="0" smtClean="0">
                <a:ea typeface="Lucida Grande" charset="0"/>
                <a:cs typeface="Consolas" panose="020B0609020204030204" pitchFamily="49" charset="0"/>
                <a:sym typeface="Lucida Grande" charset="0"/>
              </a:rPr>
              <a:t>A bit different syntax</a:t>
            </a:r>
            <a:endParaRPr lang="en-US" sz="3200" dirty="0">
              <a:solidFill>
                <a:schemeClr val="accent5">
                  <a:lumMod val="20000"/>
                  <a:lumOff val="80000"/>
                </a:schemeClr>
              </a:solidFill>
              <a:latin typeface="Consolas" panose="020B0609020204030204" pitchFamily="49" charset="0"/>
              <a:ea typeface="Lucida Grande" charset="0"/>
              <a:cs typeface="Consolas" panose="020B0609020204030204" pitchFamily="49" charset="0"/>
              <a:sym typeface="Lucida Grande" charset="0"/>
            </a:endParaRPr>
          </a:p>
          <a:p>
            <a:pPr lvl="1" eaLnBrk="1" hangingPunct="1"/>
            <a:endParaRPr lang="en-US" sz="3200" dirty="0">
              <a:solidFill>
                <a:schemeClr val="accent5">
                  <a:lumMod val="20000"/>
                  <a:lumOff val="80000"/>
                </a:schemeClr>
              </a:solidFill>
              <a:latin typeface="Consolas" panose="020B0609020204030204" pitchFamily="49" charset="0"/>
              <a:ea typeface="Lucida Grande" charset="0"/>
              <a:cs typeface="Consolas" panose="020B0609020204030204" pitchFamily="49" charset="0"/>
              <a:sym typeface="Lucida Grande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jQuery Events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685800" y="3505200"/>
            <a:ext cx="7772400" cy="1938992"/>
          </a:xfrm>
        </p:spPr>
        <p:txBody>
          <a:bodyPr/>
          <a:lstStyle/>
          <a:p>
            <a:pPr eaLnBrk="1" hangingPunct="1"/>
            <a:r>
              <a:rPr lang="en-US" noProof="1" smtClean="0"/>
              <a:t>function onListItemClick(){</a:t>
            </a:r>
          </a:p>
          <a:p>
            <a:pPr eaLnBrk="1" hangingPunct="1"/>
            <a:r>
              <a:rPr lang="en-US" noProof="1" smtClean="0"/>
              <a:t>  $(".selected").removeClass("selected");</a:t>
            </a:r>
          </a:p>
          <a:p>
            <a:pPr eaLnBrk="1" hangingPunct="1"/>
            <a:r>
              <a:rPr lang="en-US" noProof="1" smtClean="0"/>
              <a:t>  $(this).addClass("selected");</a:t>
            </a:r>
          </a:p>
          <a:p>
            <a:pPr eaLnBrk="1" hangingPunct="1"/>
            <a:r>
              <a:rPr lang="en-US" noProof="1" smtClean="0"/>
              <a:t>}</a:t>
            </a:r>
          </a:p>
          <a:p>
            <a:pPr eaLnBrk="1" hangingPunct="1"/>
            <a:endParaRPr lang="en-US" noProof="1" smtClean="0"/>
          </a:p>
          <a:p>
            <a:pPr eaLnBrk="1" hangingPunct="1"/>
            <a:r>
              <a:rPr lang="en-US" noProof="1" smtClean="0"/>
              <a:t>$("ul").on("click", "li", </a:t>
            </a:r>
            <a:r>
              <a:rPr lang="en-US" noProof="1"/>
              <a:t>onListItemClick);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>
              <a:defRPr/>
            </a:pPr>
            <a:fld id="{58452FF4-89E3-4D1B-9927-2DBDC00E58D7}" type="slidenum">
              <a:rPr lang="en-US" sz="1100"/>
              <a:pPr algn="r">
                <a:defRPr/>
              </a:pPr>
              <a:t>30</a:t>
            </a:fld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004021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>
          <a:xfrm>
            <a:off x="609600" y="1600200"/>
            <a:ext cx="7924800" cy="685800"/>
          </a:xfrm>
        </p:spPr>
        <p:txBody>
          <a:bodyPr/>
          <a:lstStyle/>
          <a:p>
            <a:r>
              <a:rPr lang="en-US" dirty="0" smtClean="0"/>
              <a:t>jQuery Event Handlers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609600" y="2326479"/>
            <a:ext cx="7924800" cy="569120"/>
          </a:xfrm>
        </p:spPr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686800" y="6553200"/>
            <a:ext cx="457200" cy="2286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pic>
        <p:nvPicPr>
          <p:cNvPr id="3074" name="Picture 2" descr="http://img.ehowcdn.com/article-new/ehow/images/a08/c9/5c/remove-event-handler-tinymce-800x8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100" y="3124200"/>
            <a:ext cx="5257800" cy="2857500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0462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jQuery Chaining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Call after call, after call…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53200"/>
            <a:ext cx="457200" cy="2286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183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jQuery Chaining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chaining paradigm is as follows:</a:t>
            </a:r>
          </a:p>
          <a:p>
            <a:pPr lvl="1"/>
            <a:r>
              <a:rPr lang="en-US" dirty="0" smtClean="0"/>
              <a:t>If a method should return result -&gt; Ok, return it</a:t>
            </a:r>
          </a:p>
          <a:p>
            <a:pPr lvl="1"/>
            <a:r>
              <a:rPr lang="en-US" dirty="0" smtClean="0"/>
              <a:t>If a method should NOT return a result </a:t>
            </a:r>
            <a:br>
              <a:rPr lang="en-US" dirty="0" smtClean="0"/>
            </a:br>
            <a:r>
              <a:rPr lang="en-US" dirty="0" smtClean="0"/>
              <a:t>-&gt; return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this</a:t>
            </a:r>
          </a:p>
          <a:p>
            <a:r>
              <a:rPr lang="en-US" dirty="0"/>
              <a:t>jQuery </a:t>
            </a:r>
            <a:r>
              <a:rPr lang="en-US" dirty="0" smtClean="0"/>
              <a:t>implements this paradigm, so methods can be chained to one another:</a:t>
            </a:r>
          </a:p>
          <a:p>
            <a:endParaRPr lang="en-US" dirty="0"/>
          </a:p>
          <a:p>
            <a:pPr lvl="1"/>
            <a:endParaRPr lang="en-US" dirty="0"/>
          </a:p>
        </p:txBody>
      </p:sp>
      <p:sp>
        <p:nvSpPr>
          <p:cNvPr id="6" name="Text Placeholder 3"/>
          <p:cNvSpPr txBox="1">
            <a:spLocks/>
          </p:cNvSpPr>
          <p:nvPr/>
        </p:nvSpPr>
        <p:spPr>
          <a:xfrm>
            <a:off x="685800" y="4495800"/>
            <a:ext cx="7772400" cy="163121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eaLnBrk="1" hangingPunct="1">
              <a:spcBef>
                <a:spcPts val="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000" b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defRPr>
            </a:lvl1pPr>
            <a:lvl2pPr marL="630238" indent="-273050" eaLnBrk="0" hangingPunct="0">
              <a:spcBef>
                <a:spcPct val="20000"/>
              </a:spcBef>
              <a:buClr>
                <a:schemeClr val="accent2">
                  <a:lumMod val="60000"/>
                  <a:lumOff val="40000"/>
                </a:schemeClr>
              </a:buClr>
              <a:buFont typeface="Wingdings 2" pitchFamily="18" charset="2"/>
              <a:buChar char=""/>
              <a:defRPr sz="3000" b="1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2pPr>
            <a:lvl3pPr marL="922338" indent="-273050" eaLnBrk="0" hangingPunct="0">
              <a:spcBef>
                <a:spcPct val="20000"/>
              </a:spcBef>
              <a:buClr>
                <a:schemeClr val="tx1">
                  <a:lumMod val="50000"/>
                </a:schemeClr>
              </a:buClr>
              <a:buFont typeface="Wingdings 2" pitchFamily="18" charset="2"/>
              <a:buChar char=""/>
              <a:defRPr sz="2800" b="1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3pPr>
            <a:lvl4pPr marL="1187450" indent="-228600" eaLnBrk="0" hangingPunct="0">
              <a:spcBef>
                <a:spcPct val="20000"/>
              </a:spcBef>
              <a:buClr>
                <a:srgbClr val="F8BD52"/>
              </a:buClr>
              <a:buFont typeface="Wingdings 2" pitchFamily="18" charset="2"/>
              <a:buChar char=""/>
              <a:defRPr sz="2600" b="1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4pPr>
            <a:lvl5pPr marL="1425575" indent="-228600" eaLnBrk="0" hangingPunct="0">
              <a:spcBef>
                <a:spcPct val="20000"/>
              </a:spcBef>
              <a:buClr>
                <a:srgbClr val="46A6BD"/>
              </a:buClr>
              <a:buFont typeface="Wingdings 2" pitchFamily="18" charset="2"/>
              <a:buChar char=""/>
              <a:defRPr sz="2400" b="1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defRPr>
            </a:lvl5pPr>
            <a:lvl6pPr marL="1673352" indent="-228600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>
                <a:solidFill>
                  <a:schemeClr val="tx1"/>
                </a:solidFill>
                <a:latin typeface="+mn-lt"/>
              </a:defRPr>
            </a:lvl6pPr>
            <a:lvl7pPr marL="1911096" indent="-228600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>
                <a:solidFill>
                  <a:schemeClr val="tx1"/>
                </a:solidFill>
                <a:latin typeface="+mn-lt"/>
              </a:defRPr>
            </a:lvl7pPr>
            <a:lvl8pPr marL="2121408" indent="-182880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>
                <a:solidFill>
                  <a:schemeClr val="tx1"/>
                </a:solidFill>
                <a:latin typeface="+mn-lt"/>
              </a:defRPr>
            </a:lvl8pPr>
            <a:lvl9pPr marL="2322576" indent="-182880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noProof="1" smtClean="0"/>
              <a:t>$('&lt;button /&gt;')</a:t>
            </a:r>
          </a:p>
          <a:p>
            <a:r>
              <a:rPr lang="en-US" noProof="1" smtClean="0"/>
              <a:t>  .addClass('btn-success')</a:t>
            </a:r>
          </a:p>
          <a:p>
            <a:r>
              <a:rPr lang="en-US" noProof="1"/>
              <a:t> </a:t>
            </a:r>
            <a:r>
              <a:rPr lang="en-US" noProof="1" smtClean="0"/>
              <a:t> .html('Click me for success')</a:t>
            </a:r>
          </a:p>
          <a:p>
            <a:r>
              <a:rPr lang="en-US" noProof="1"/>
              <a:t> </a:t>
            </a:r>
            <a:r>
              <a:rPr lang="en-US" noProof="1" smtClean="0"/>
              <a:t> .on('click', onSuccessButtonClick)</a:t>
            </a:r>
          </a:p>
          <a:p>
            <a:r>
              <a:rPr lang="en-US" noProof="1"/>
              <a:t> </a:t>
            </a:r>
            <a:r>
              <a:rPr lang="en-US" noProof="1" smtClean="0"/>
              <a:t> .appendTo(document.body);</a:t>
            </a:r>
            <a:endParaRPr lang="en-US" noProof="1"/>
          </a:p>
        </p:txBody>
      </p:sp>
    </p:spTree>
    <p:extLst>
      <p:ext uri="{BB962C8B-B14F-4D97-AF65-F5344CB8AC3E}">
        <p14:creationId xmlns:p14="http://schemas.microsoft.com/office/powerpoint/2010/main" val="4665033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jQuery Chaining</a:t>
            </a:r>
            <a:endParaRPr lang="en-US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686800" y="6553200"/>
            <a:ext cx="457200" cy="2286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5862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jQuery AJAX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Creating HTTP requests with jQuery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19879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jQuery AJAX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sz="29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AJAX</a:t>
            </a:r>
            <a:r>
              <a:rPr lang="en-US" sz="2900" dirty="0" smtClean="0"/>
              <a:t> stands for </a:t>
            </a:r>
            <a:r>
              <a:rPr lang="en-US" sz="29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Asynchronous JavaScript and XML</a:t>
            </a:r>
          </a:p>
          <a:p>
            <a:pPr lvl="1">
              <a:lnSpc>
                <a:spcPct val="100000"/>
              </a:lnSpc>
            </a:pPr>
            <a:r>
              <a:rPr lang="en-US" sz="2700" dirty="0" smtClean="0"/>
              <a:t>Meaning asynchronously get data from a remote place and render it dynamically</a:t>
            </a:r>
          </a:p>
          <a:p>
            <a:pPr>
              <a:lnSpc>
                <a:spcPct val="100000"/>
              </a:lnSpc>
            </a:pPr>
            <a:r>
              <a:rPr lang="en-US" sz="2900" dirty="0"/>
              <a:t>jQuery provides some methods for AJAX</a:t>
            </a:r>
          </a:p>
          <a:p>
            <a:pPr lvl="1">
              <a:lnSpc>
                <a:spcPct val="100000"/>
              </a:lnSpc>
            </a:pPr>
            <a:r>
              <a:rPr lang="en-US" sz="27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jQuery.ajax</a:t>
            </a:r>
            <a:r>
              <a:rPr lang="en-US" sz="27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(options)</a:t>
            </a:r>
            <a:r>
              <a:rPr lang="en-US" sz="2700" dirty="0"/>
              <a:t> – HTTP request with full control (headers, data, method, etc…)</a:t>
            </a:r>
          </a:p>
          <a:p>
            <a:pPr lvl="1">
              <a:lnSpc>
                <a:spcPct val="100000"/>
              </a:lnSpc>
            </a:pPr>
            <a:r>
              <a:rPr lang="en-US" sz="27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jQuery.get</a:t>
            </a:r>
            <a:r>
              <a:rPr lang="en-US" sz="27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</a:t>
            </a:r>
            <a:r>
              <a:rPr lang="en-US" sz="27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url</a:t>
            </a:r>
            <a:r>
              <a:rPr lang="en-US" sz="27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)</a:t>
            </a:r>
            <a:r>
              <a:rPr lang="en-US" sz="2700" dirty="0"/>
              <a:t> – HTTP GET request</a:t>
            </a:r>
          </a:p>
          <a:p>
            <a:pPr lvl="1">
              <a:lnSpc>
                <a:spcPct val="100000"/>
              </a:lnSpc>
            </a:pPr>
            <a:r>
              <a:rPr lang="en-US" sz="27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jQuery.post</a:t>
            </a:r>
            <a:r>
              <a:rPr lang="en-US" sz="27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(</a:t>
            </a:r>
            <a:r>
              <a:rPr lang="en-US" sz="27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url</a:t>
            </a:r>
            <a:r>
              <a:rPr lang="en-US" sz="27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)</a:t>
            </a:r>
            <a:r>
              <a:rPr lang="en-US" sz="2700" dirty="0"/>
              <a:t> – HTTP POST request</a:t>
            </a:r>
          </a:p>
          <a:p>
            <a:pPr lvl="1">
              <a:lnSpc>
                <a:spcPct val="100000"/>
              </a:lnSpc>
            </a:pPr>
            <a:r>
              <a:rPr lang="en-US" sz="27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jQuery(selector).load(</a:t>
            </a:r>
            <a:r>
              <a:rPr lang="en-US" sz="2700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url</a:t>
            </a:r>
            <a:r>
              <a:rPr lang="en-US" sz="2700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anose="020B0609020204030204" pitchFamily="49" charset="0"/>
                <a:cs typeface="Consolas" panose="020B0609020204030204" pitchFamily="49" charset="0"/>
              </a:rPr>
              <a:t>)</a:t>
            </a:r>
            <a:r>
              <a:rPr lang="en-US" sz="2700" dirty="0"/>
              <a:t> – loads the contents from the </a:t>
            </a:r>
            <a:r>
              <a:rPr lang="en-US" sz="2700" dirty="0" err="1" smtClean="0"/>
              <a:t>url</a:t>
            </a:r>
            <a:r>
              <a:rPr lang="en-US" sz="2700" dirty="0" smtClean="0"/>
              <a:t> inside </a:t>
            </a:r>
            <a:r>
              <a:rPr lang="en-US" sz="2700" dirty="0"/>
              <a:t>the selected </a:t>
            </a:r>
            <a:r>
              <a:rPr lang="en-US" sz="2700" dirty="0" smtClean="0"/>
              <a:t>node</a:t>
            </a: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981475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jQuery AJAX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69010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086600" cy="914400"/>
          </a:xfrm>
        </p:spPr>
        <p:txBody>
          <a:bodyPr/>
          <a:lstStyle/>
          <a:p>
            <a:r>
              <a:rPr lang="en-US" dirty="0" smtClean="0"/>
              <a:t>jQuery Overview</a:t>
            </a:r>
            <a:endParaRPr lang="bg-BG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748416" y="2971799"/>
            <a:ext cx="5642984" cy="1219201"/>
          </a:xfrm>
        </p:spPr>
        <p:txBody>
          <a:bodyPr wrap="none" lIns="0" tIns="0" rIns="0" bIns="0" anchor="ctr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dirty="0" smtClean="0"/>
              <a:t>Questions?</a:t>
            </a:r>
            <a:endParaRPr lang="en-US" sz="7200" dirty="0"/>
          </a:p>
        </p:txBody>
      </p:sp>
      <p:sp>
        <p:nvSpPr>
          <p:cNvPr id="6" name="TextBox 5"/>
          <p:cNvSpPr txBox="1"/>
          <p:nvPr/>
        </p:nvSpPr>
        <p:spPr>
          <a:xfrm rot="12041701" flipH="1">
            <a:off x="7298514" y="4376807"/>
            <a:ext cx="949687" cy="180395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n-US" sz="11500" b="1" dirty="0" smtClean="0"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1500" b="1" dirty="0">
              <a:solidFill>
                <a:schemeClr val="tx1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 rot="2456848" flipH="1">
            <a:off x="968763" y="4574331"/>
            <a:ext cx="859648" cy="2404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4000" b="1" dirty="0" smtClean="0">
                <a:solidFill>
                  <a:srgbClr val="FFBF8B"/>
                </a:solidFill>
                <a:effectLst>
                  <a:reflection blurRad="6350" stA="55000" endA="300" endPos="45500" dir="5400000" sy="-100000" algn="bl" rotWithShape="0"/>
                </a:effectLst>
                <a:latin typeface="Cambria" pitchFamily="18" charset="0"/>
              </a:rPr>
              <a:t>?</a:t>
            </a:r>
            <a:endParaRPr lang="en-US" sz="14000" b="1" dirty="0">
              <a:solidFill>
                <a:srgbClr val="FFBF8B"/>
              </a:solidFill>
              <a:effectLst>
                <a:reflection blurRad="6350" stA="55000" endA="300" endPos="45500" dir="5400000" sy="-100000" algn="bl" rotWithShape="0"/>
              </a:effectLst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9535351" flipH="1">
            <a:off x="793612" y="1974335"/>
            <a:ext cx="949687" cy="14014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88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8800" dirty="0">
              <a:solidFill>
                <a:schemeClr val="accent5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 rot="16938170" flipH="1">
            <a:off x="4905823" y="1007426"/>
            <a:ext cx="859648" cy="19928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1500" b="1" dirty="0" smtClean="0">
                <a:solidFill>
                  <a:srgbClr val="FF831D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1500" b="1" dirty="0">
              <a:solidFill>
                <a:srgbClr val="FF831D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 rot="19836951" flipH="1">
            <a:off x="7434275" y="1104110"/>
            <a:ext cx="949687" cy="249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15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5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rot="2233443" flipH="1">
            <a:off x="2277485" y="1202946"/>
            <a:ext cx="584096" cy="92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LeftFacing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5600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5600" dirty="0">
              <a:solidFill>
                <a:schemeClr val="tx2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 rot="8530737" flipH="1">
            <a:off x="4871755" y="4604327"/>
            <a:ext cx="643173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9600" dirty="0" smtClean="0">
                <a:solidFill>
                  <a:srgbClr val="FF4A37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?</a:t>
            </a:r>
            <a:endParaRPr lang="en-US" sz="9600" dirty="0">
              <a:solidFill>
                <a:srgbClr val="FF4A37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 rot="12627025" flipH="1">
            <a:off x="2726518" y="4222010"/>
            <a:ext cx="584096" cy="6261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 rot="1186146" flipH="1">
            <a:off x="6185957" y="4166602"/>
            <a:ext cx="499379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n-US" sz="6600" dirty="0" smtClean="0">
                <a:solidFill>
                  <a:srgbClr val="9966FF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6600" dirty="0">
              <a:solidFill>
                <a:srgbClr val="9966FF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 rot="19460650" flipH="1">
            <a:off x="3142397" y="2204058"/>
            <a:ext cx="489197" cy="769441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4400" dirty="0" smtClean="0">
                <a:solidFill>
                  <a:srgbClr val="FF6699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4400" dirty="0">
              <a:solidFill>
                <a:srgbClr val="FF6699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 rot="18277140" flipH="1">
            <a:off x="438513" y="3116670"/>
            <a:ext cx="89128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74555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Create a slider control using jQuery</a:t>
            </a:r>
          </a:p>
          <a:p>
            <a:pPr lvl="1"/>
            <a:r>
              <a:rPr lang="en-US" sz="2600" dirty="0" smtClean="0"/>
              <a:t>The slider can have many slides</a:t>
            </a:r>
          </a:p>
          <a:p>
            <a:pPr lvl="1"/>
            <a:r>
              <a:rPr lang="en-US" sz="2600" dirty="0" smtClean="0"/>
              <a:t>Only one slide is visible at a time</a:t>
            </a:r>
          </a:p>
          <a:p>
            <a:pPr lvl="1"/>
            <a:r>
              <a:rPr lang="en-US" sz="2600" dirty="0" smtClean="0"/>
              <a:t>Each slide contains HTML code</a:t>
            </a:r>
          </a:p>
          <a:p>
            <a:pPr lvl="2"/>
            <a:r>
              <a:rPr lang="en-US" sz="2400" dirty="0" smtClean="0"/>
              <a:t>i.e. it can contain images, forms, </a:t>
            </a:r>
            <a:r>
              <a:rPr lang="en-US" sz="2400" dirty="0" err="1" smtClean="0"/>
              <a:t>divs</a:t>
            </a:r>
            <a:r>
              <a:rPr lang="en-US" sz="2400" dirty="0" smtClean="0"/>
              <a:t>, headers, links, etc…</a:t>
            </a:r>
          </a:p>
          <a:p>
            <a:pPr lvl="1"/>
            <a:r>
              <a:rPr lang="en-US" sz="2600" dirty="0" smtClean="0"/>
              <a:t>Implement functionality for changing the visible slide after 5 seconds</a:t>
            </a:r>
          </a:p>
          <a:p>
            <a:pPr lvl="1"/>
            <a:r>
              <a:rPr lang="en-US" sz="2600" dirty="0" smtClean="0"/>
              <a:t>Create buttons for next and previous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2790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92100" indent="-292100">
              <a:buFont typeface="+mj-lt"/>
              <a:buAutoNum type="arabicPeriod" startAt="2"/>
            </a:pPr>
            <a:r>
              <a:rPr lang="en-US" sz="2800" dirty="0" smtClean="0"/>
              <a:t>Using jQuery implement functionality to insert a DOM element before or after another element</a:t>
            </a:r>
          </a:p>
          <a:p>
            <a:pPr marL="292100" indent="-292100">
              <a:buFont typeface="+mj-lt"/>
              <a:buAutoNum type="arabicPeriod" startAt="2"/>
            </a:pPr>
            <a:r>
              <a:rPr lang="en-US" sz="2800" dirty="0"/>
              <a:t>By given an array of students, generate a table that represents these </a:t>
            </a:r>
            <a:r>
              <a:rPr lang="en-US" sz="2800" dirty="0" smtClean="0"/>
              <a:t>students</a:t>
            </a:r>
          </a:p>
          <a:p>
            <a:pPr lvl="1"/>
            <a:r>
              <a:rPr lang="en-US" sz="2600" dirty="0" smtClean="0"/>
              <a:t>Each student has first name,</a:t>
            </a:r>
            <a:br>
              <a:rPr lang="en-US" sz="2600" dirty="0" smtClean="0"/>
            </a:br>
            <a:r>
              <a:rPr lang="en-US" sz="2600" dirty="0" smtClean="0"/>
              <a:t>last name and grade</a:t>
            </a:r>
          </a:p>
          <a:p>
            <a:pPr lvl="1"/>
            <a:r>
              <a:rPr lang="en-US" sz="2600" dirty="0" smtClean="0"/>
              <a:t>Use jQuery</a:t>
            </a:r>
            <a:endParaRPr lang="en-US" sz="2600" dirty="0"/>
          </a:p>
          <a:p>
            <a:pPr marL="292100" indent="-292100">
              <a:buFont typeface="+mj-lt"/>
              <a:buAutoNum type="arabicPeriod" startAt="2"/>
            </a:pPr>
            <a:r>
              <a:rPr lang="en-US" sz="2800" dirty="0" smtClean="0"/>
              <a:t>Implement functionality to change the background color of a web page</a:t>
            </a:r>
          </a:p>
          <a:p>
            <a:pPr lvl="1"/>
            <a:r>
              <a:rPr lang="en-US" sz="2600" dirty="0" smtClean="0"/>
              <a:t>i.e. select a color from a color picker and set this color as the background color of the page</a:t>
            </a:r>
            <a:endParaRPr lang="en-US" sz="2600" dirty="0"/>
          </a:p>
          <a:p>
            <a:pPr marL="292100" indent="-292100">
              <a:buFont typeface="+mj-lt"/>
              <a:buAutoNum type="arabicPeriod" startAt="2"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24" b="12000"/>
          <a:stretch/>
        </p:blipFill>
        <p:spPr>
          <a:xfrm>
            <a:off x="5715000" y="2743200"/>
            <a:ext cx="2362200" cy="1676400"/>
          </a:xfrm>
          <a:prstGeom prst="roundRect">
            <a:avLst>
              <a:gd name="adj" fmla="val 2273"/>
            </a:avLst>
          </a:prstGeom>
        </p:spPr>
      </p:pic>
    </p:spTree>
    <p:extLst>
      <p:ext uri="{BB962C8B-B14F-4D97-AF65-F5344CB8AC3E}">
        <p14:creationId xmlns:p14="http://schemas.microsoft.com/office/powerpoint/2010/main" val="125180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Homework (3)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92100" indent="-292100">
              <a:buFont typeface="+mj-lt"/>
              <a:buAutoNum type="arabicPeriod" startAt="5"/>
            </a:pPr>
            <a:r>
              <a:rPr lang="en-US" sz="2800" dirty="0" smtClean="0"/>
              <a:t>*Implement a GridView control</a:t>
            </a:r>
          </a:p>
          <a:p>
            <a:pPr lvl="1"/>
            <a:r>
              <a:rPr lang="en-US" sz="2600" dirty="0" smtClean="0"/>
              <a:t>Rows can be added dynamically</a:t>
            </a:r>
          </a:p>
          <a:p>
            <a:pPr lvl="1"/>
            <a:r>
              <a:rPr lang="en-US" sz="2600" dirty="0" smtClean="0"/>
              <a:t>A header row can be added dynamically</a:t>
            </a:r>
          </a:p>
          <a:p>
            <a:pPr lvl="2"/>
            <a:r>
              <a:rPr lang="en-US" sz="2400" dirty="0" smtClean="0"/>
              <a:t>Each GridView can have at most one header row</a:t>
            </a:r>
          </a:p>
          <a:p>
            <a:pPr lvl="1"/>
            <a:r>
              <a:rPr lang="en-US" sz="2600" dirty="0" smtClean="0"/>
              <a:t>Each row can have  a nested GridView</a:t>
            </a:r>
          </a:p>
          <a:p>
            <a:pPr lvl="2"/>
            <a:r>
              <a:rPr lang="en-US" sz="2400" dirty="0"/>
              <a:t>Each GridView can have at most </a:t>
            </a:r>
            <a:r>
              <a:rPr lang="en-US" sz="2400" dirty="0" smtClean="0"/>
              <a:t>one </a:t>
            </a:r>
            <a:r>
              <a:rPr lang="en-US" sz="2400" smtClean="0"/>
              <a:t>nested GridView</a:t>
            </a:r>
            <a:endParaRPr lang="en-US" sz="2400" dirty="0"/>
          </a:p>
          <a:p>
            <a:pPr lvl="2"/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99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f5c0ed1f3aaa5b921b3638c123e4eb489bc123"/>
</p:tagLst>
</file>

<file path=ppt/theme/theme1.xml><?xml version="1.0" encoding="utf-8"?>
<a:theme xmlns:a="http://schemas.openxmlformats.org/drawingml/2006/main" name="Telerik Academy">
  <a:themeElements>
    <a:clrScheme name="Telerik Colors Theme">
      <a:dk1>
        <a:sysClr val="windowText" lastClr="000000"/>
      </a:dk1>
      <a:lt1>
        <a:srgbClr val="CCFF66"/>
      </a:lt1>
      <a:dk2>
        <a:srgbClr val="30356E"/>
      </a:dk2>
      <a:lt2>
        <a:srgbClr val="CCFF33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76B200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Deluxe</Template>
  <TotalTime>3919</TotalTime>
  <Words>1303</Words>
  <Application>Microsoft Office PowerPoint</Application>
  <PresentationFormat>On-screen Show (4:3)</PresentationFormat>
  <Paragraphs>296</Paragraphs>
  <Slides>41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Calibri</vt:lpstr>
      <vt:lpstr>Cambria</vt:lpstr>
      <vt:lpstr>Consolas</vt:lpstr>
      <vt:lpstr>Corbel</vt:lpstr>
      <vt:lpstr>Helvetica</vt:lpstr>
      <vt:lpstr>Lucida Grande</vt:lpstr>
      <vt:lpstr>Wingdings 2</vt:lpstr>
      <vt:lpstr>Telerik Academy</vt:lpstr>
      <vt:lpstr>WEB SYSTEMS &amp; TECHNOLOGIES 4. jQuery Overview</vt:lpstr>
      <vt:lpstr>Table of Contents</vt:lpstr>
      <vt:lpstr>What is jQuery?</vt:lpstr>
      <vt:lpstr>What is jQuery?</vt:lpstr>
      <vt:lpstr>What is jQuery? (2)</vt:lpstr>
      <vt:lpstr>Why jQuery is So Popular?</vt:lpstr>
      <vt:lpstr>How to Add jQuery to a Web Site?</vt:lpstr>
      <vt:lpstr>Selectors and DOM Manipulation</vt:lpstr>
      <vt:lpstr>Selectors</vt:lpstr>
      <vt:lpstr>Selection with jQuery</vt:lpstr>
      <vt:lpstr>Selection with jQuery</vt:lpstr>
      <vt:lpstr>DOM Traversal</vt:lpstr>
      <vt:lpstr>DOM Traversal</vt:lpstr>
      <vt:lpstr>DOM Traversal: Next and Previous</vt:lpstr>
      <vt:lpstr>Next/Prev Siblings</vt:lpstr>
      <vt:lpstr>DOM Traversal: Parent</vt:lpstr>
      <vt:lpstr>Parent Element</vt:lpstr>
      <vt:lpstr>Altering the DOM</vt:lpstr>
      <vt:lpstr>Adding Elements</vt:lpstr>
      <vt:lpstr>Creating elements</vt:lpstr>
      <vt:lpstr>Adding Elements to the DOM</vt:lpstr>
      <vt:lpstr>Removing Elements</vt:lpstr>
      <vt:lpstr>Removing Elements</vt:lpstr>
      <vt:lpstr>jQuery Extended DOM Elements</vt:lpstr>
      <vt:lpstr>jQuery Objects</vt:lpstr>
      <vt:lpstr>Properties of jQuery Elements</vt:lpstr>
      <vt:lpstr>Properties of jQuery Elements</vt:lpstr>
      <vt:lpstr>jQuery Events</vt:lpstr>
      <vt:lpstr>jQuery Events</vt:lpstr>
      <vt:lpstr>jQuery Events</vt:lpstr>
      <vt:lpstr>jQuery Event Handlers</vt:lpstr>
      <vt:lpstr>jQuery Chaining</vt:lpstr>
      <vt:lpstr>jQuery Chaining</vt:lpstr>
      <vt:lpstr>jQuery Chaining</vt:lpstr>
      <vt:lpstr>jQuery AJAX</vt:lpstr>
      <vt:lpstr>jQuery AJAX</vt:lpstr>
      <vt:lpstr>jQuery AJAX</vt:lpstr>
      <vt:lpstr>jQuery Overview</vt:lpstr>
      <vt:lpstr>Homework</vt:lpstr>
      <vt:lpstr>Homework (2)</vt:lpstr>
      <vt:lpstr>Homework (3)</vt:lpstr>
    </vt:vector>
  </TitlesOfParts>
  <Company>Telerik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Object-Oriented Programming - Course Intro</dc:title>
  <dc:subject>Telerik Software Academy</dc:subject>
  <dc:creator>Svetlin Nakov</dc:creator>
  <cp:keywords>C#, course, telerik software academy, free courses for developers, OOP, object-oriented programming</cp:keywords>
  <cp:lastModifiedBy>minh</cp:lastModifiedBy>
  <cp:revision>980</cp:revision>
  <dcterms:created xsi:type="dcterms:W3CDTF">2007-12-08T16:03:35Z</dcterms:created>
  <dcterms:modified xsi:type="dcterms:W3CDTF">2018-01-03T21:36:19Z</dcterms:modified>
  <cp:category>software engineering</cp:category>
</cp:coreProperties>
</file>