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omments/comment1.xml" ContentType="application/vnd.openxmlformats-officedocument.presentationml.comment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70"/>
  </p:notesMasterIdLst>
  <p:handoutMasterIdLst>
    <p:handoutMasterId r:id="rId71"/>
  </p:handoutMasterIdLst>
  <p:sldIdLst>
    <p:sldId id="509" r:id="rId2"/>
    <p:sldId id="396" r:id="rId3"/>
    <p:sldId id="397" r:id="rId4"/>
    <p:sldId id="398" r:id="rId5"/>
    <p:sldId id="399" r:id="rId6"/>
    <p:sldId id="400" r:id="rId7"/>
    <p:sldId id="401" r:id="rId8"/>
    <p:sldId id="402" r:id="rId9"/>
    <p:sldId id="403" r:id="rId10"/>
    <p:sldId id="404" r:id="rId11"/>
    <p:sldId id="405" r:id="rId12"/>
    <p:sldId id="406" r:id="rId13"/>
    <p:sldId id="407" r:id="rId14"/>
    <p:sldId id="408" r:id="rId15"/>
    <p:sldId id="409" r:id="rId16"/>
    <p:sldId id="410" r:id="rId17"/>
    <p:sldId id="411" r:id="rId18"/>
    <p:sldId id="412" r:id="rId19"/>
    <p:sldId id="413" r:id="rId20"/>
    <p:sldId id="414" r:id="rId21"/>
    <p:sldId id="415" r:id="rId22"/>
    <p:sldId id="416" r:id="rId23"/>
    <p:sldId id="417" r:id="rId24"/>
    <p:sldId id="418" r:id="rId25"/>
    <p:sldId id="395" r:id="rId26"/>
    <p:sldId id="420" r:id="rId27"/>
    <p:sldId id="466" r:id="rId28"/>
    <p:sldId id="467" r:id="rId29"/>
    <p:sldId id="468" r:id="rId30"/>
    <p:sldId id="469" r:id="rId31"/>
    <p:sldId id="475" r:id="rId32"/>
    <p:sldId id="470" r:id="rId33"/>
    <p:sldId id="471" r:id="rId34"/>
    <p:sldId id="472" r:id="rId35"/>
    <p:sldId id="473" r:id="rId36"/>
    <p:sldId id="474" r:id="rId37"/>
    <p:sldId id="477" r:id="rId38"/>
    <p:sldId id="478" r:id="rId39"/>
    <p:sldId id="479" r:id="rId40"/>
    <p:sldId id="480" r:id="rId41"/>
    <p:sldId id="481" r:id="rId42"/>
    <p:sldId id="482" r:id="rId43"/>
    <p:sldId id="483" r:id="rId44"/>
    <p:sldId id="484" r:id="rId45"/>
    <p:sldId id="485" r:id="rId46"/>
    <p:sldId id="486" r:id="rId47"/>
    <p:sldId id="487" r:id="rId48"/>
    <p:sldId id="488" r:id="rId49"/>
    <p:sldId id="489" r:id="rId50"/>
    <p:sldId id="490" r:id="rId51"/>
    <p:sldId id="491" r:id="rId52"/>
    <p:sldId id="492" r:id="rId53"/>
    <p:sldId id="493" r:id="rId54"/>
    <p:sldId id="494" r:id="rId55"/>
    <p:sldId id="496" r:id="rId56"/>
    <p:sldId id="497" r:id="rId57"/>
    <p:sldId id="498" r:id="rId58"/>
    <p:sldId id="499" r:id="rId59"/>
    <p:sldId id="500" r:id="rId60"/>
    <p:sldId id="501" r:id="rId61"/>
    <p:sldId id="502" r:id="rId62"/>
    <p:sldId id="503" r:id="rId63"/>
    <p:sldId id="504" r:id="rId64"/>
    <p:sldId id="505" r:id="rId65"/>
    <p:sldId id="506" r:id="rId66"/>
    <p:sldId id="507" r:id="rId67"/>
    <p:sldId id="508" r:id="rId68"/>
    <p:sldId id="465" r:id="rId69"/>
  </p:sldIdLst>
  <p:sldSz cx="9144000" cy="6858000" type="screen4x3"/>
  <p:notesSz cx="6881813" cy="9296400"/>
  <p:custDataLst>
    <p:tags r:id="rId72"/>
  </p:custDataLst>
  <p:defaultTextStyle>
    <a:defPPr>
      <a:defRPr lang="en-US"/>
    </a:defPPr>
    <a:lvl1pPr algn="l" rtl="0" fontAlgn="base">
      <a:spcBef>
        <a:spcPct val="0"/>
      </a:spcBef>
      <a:spcAft>
        <a:spcPct val="0"/>
      </a:spcAft>
      <a:defRPr sz="2500" kern="1200">
        <a:solidFill>
          <a:srgbClr val="EBFFC2"/>
        </a:solidFill>
        <a:latin typeface="Corbel" pitchFamily="34" charset="0"/>
        <a:ea typeface="+mn-ea"/>
        <a:cs typeface="+mn-cs"/>
      </a:defRPr>
    </a:lvl1pPr>
    <a:lvl2pPr marL="457200" algn="l" rtl="0" fontAlgn="base">
      <a:spcBef>
        <a:spcPct val="0"/>
      </a:spcBef>
      <a:spcAft>
        <a:spcPct val="0"/>
      </a:spcAft>
      <a:defRPr sz="2500" kern="1200">
        <a:solidFill>
          <a:srgbClr val="EBFFC2"/>
        </a:solidFill>
        <a:latin typeface="Corbel" pitchFamily="34" charset="0"/>
        <a:ea typeface="+mn-ea"/>
        <a:cs typeface="+mn-cs"/>
      </a:defRPr>
    </a:lvl2pPr>
    <a:lvl3pPr marL="914400" algn="l" rtl="0" fontAlgn="base">
      <a:spcBef>
        <a:spcPct val="0"/>
      </a:spcBef>
      <a:spcAft>
        <a:spcPct val="0"/>
      </a:spcAft>
      <a:defRPr sz="2500" kern="1200">
        <a:solidFill>
          <a:srgbClr val="EBFFC2"/>
        </a:solidFill>
        <a:latin typeface="Corbel" pitchFamily="34" charset="0"/>
        <a:ea typeface="+mn-ea"/>
        <a:cs typeface="+mn-cs"/>
      </a:defRPr>
    </a:lvl3pPr>
    <a:lvl4pPr marL="1371600" algn="l" rtl="0" fontAlgn="base">
      <a:spcBef>
        <a:spcPct val="0"/>
      </a:spcBef>
      <a:spcAft>
        <a:spcPct val="0"/>
      </a:spcAft>
      <a:defRPr sz="2500" kern="1200">
        <a:solidFill>
          <a:srgbClr val="EBFFC2"/>
        </a:solidFill>
        <a:latin typeface="Corbel" pitchFamily="34" charset="0"/>
        <a:ea typeface="+mn-ea"/>
        <a:cs typeface="+mn-cs"/>
      </a:defRPr>
    </a:lvl4pPr>
    <a:lvl5pPr marL="1828800" algn="l" rtl="0" fontAlgn="base">
      <a:spcBef>
        <a:spcPct val="0"/>
      </a:spcBef>
      <a:spcAft>
        <a:spcPct val="0"/>
      </a:spcAft>
      <a:defRPr sz="2500" kern="1200">
        <a:solidFill>
          <a:srgbClr val="EBFFC2"/>
        </a:solidFill>
        <a:latin typeface="Corbel" pitchFamily="34" charset="0"/>
        <a:ea typeface="+mn-ea"/>
        <a:cs typeface="+mn-cs"/>
      </a:defRPr>
    </a:lvl5pPr>
    <a:lvl6pPr marL="2286000" algn="l" defTabSz="914400" rtl="0" eaLnBrk="1" latinLnBrk="0" hangingPunct="1">
      <a:defRPr sz="2500" kern="1200">
        <a:solidFill>
          <a:srgbClr val="EBFFC2"/>
        </a:solidFill>
        <a:latin typeface="Corbel" pitchFamily="34" charset="0"/>
        <a:ea typeface="+mn-ea"/>
        <a:cs typeface="+mn-cs"/>
      </a:defRPr>
    </a:lvl6pPr>
    <a:lvl7pPr marL="2743200" algn="l" defTabSz="914400" rtl="0" eaLnBrk="1" latinLnBrk="0" hangingPunct="1">
      <a:defRPr sz="2500" kern="1200">
        <a:solidFill>
          <a:srgbClr val="EBFFC2"/>
        </a:solidFill>
        <a:latin typeface="Corbel" pitchFamily="34" charset="0"/>
        <a:ea typeface="+mn-ea"/>
        <a:cs typeface="+mn-cs"/>
      </a:defRPr>
    </a:lvl7pPr>
    <a:lvl8pPr marL="3200400" algn="l" defTabSz="914400" rtl="0" eaLnBrk="1" latinLnBrk="0" hangingPunct="1">
      <a:defRPr sz="2500" kern="1200">
        <a:solidFill>
          <a:srgbClr val="EBFFC2"/>
        </a:solidFill>
        <a:latin typeface="Corbel" pitchFamily="34" charset="0"/>
        <a:ea typeface="+mn-ea"/>
        <a:cs typeface="+mn-cs"/>
      </a:defRPr>
    </a:lvl8pPr>
    <a:lvl9pPr marL="3657600" algn="l" defTabSz="914400" rtl="0" eaLnBrk="1" latinLnBrk="0" hangingPunct="1">
      <a:defRPr sz="2500" kern="1200">
        <a:solidFill>
          <a:srgbClr val="EBFFC2"/>
        </a:solidFill>
        <a:latin typeface="Corbel"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p15:clr>
            <a:srgbClr val="A4A3A4"/>
          </p15:clr>
        </p15:guide>
        <p15:guide id="2" pos="2168">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uthor" initials="A"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BCC00"/>
    <a:srgbClr val="9ED000"/>
    <a:srgbClr val="F4FCD8"/>
    <a:srgbClr val="E8FFC8"/>
    <a:srgbClr val="FAF7C8"/>
    <a:srgbClr val="FAF8C8"/>
    <a:srgbClr val="F5FFC2"/>
    <a:srgbClr val="EBFFD2"/>
    <a:srgbClr val="EBFFD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879" autoAdjust="0"/>
    <p:restoredTop sz="94468" autoAdjust="0"/>
  </p:normalViewPr>
  <p:slideViewPr>
    <p:cSldViewPr>
      <p:cViewPr varScale="1">
        <p:scale>
          <a:sx n="68" d="100"/>
          <a:sy n="68" d="100"/>
        </p:scale>
        <p:origin x="1308" y="72"/>
      </p:cViewPr>
      <p:guideLst>
        <p:guide orient="horz" pos="2160"/>
        <p:guide pos="2880"/>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67" d="100"/>
          <a:sy n="67" d="100"/>
        </p:scale>
        <p:origin x="-2778" y="-96"/>
      </p:cViewPr>
      <p:guideLst>
        <p:guide orient="horz" pos="2928"/>
        <p:guide pos="2168"/>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gs" Target="tags/tag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notesMaster" Target="notesMasters/notesMaster1.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handoutMaster" Target="handoutMasters/handoutMaster1.xml"/><Relationship Id="rId2" Type="http://schemas.openxmlformats.org/officeDocument/2006/relationships/slide" Target="slides/slide1.xml"/><Relationship Id="rId29" Type="http://schemas.openxmlformats.org/officeDocument/2006/relationships/slide" Target="slides/slide28.xml"/></Relationships>
</file>

<file path=ppt/_rels/viewProps.xml.rels><?xml version="1.0" encoding="UTF-8" standalone="yes"?>
<Relationships xmlns="http://schemas.openxmlformats.org/package/2006/relationships"><Relationship Id="rId1" Type="http://schemas.openxmlformats.org/officeDocument/2006/relationships/slide" Target="slides/slide2.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6-12-27T04:15:02.675" idx="1">
    <p:pos x="10" y="10"/>
    <p:text/>
    <p:extLst>
      <p:ext uri="{C676402C-5697-4E1C-873F-D02D1690AC5C}">
        <p15:threadingInfo xmlns:p15="http://schemas.microsoft.com/office/powerpoint/2012/main" timeZoneBias="-42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bwMode="auto">
          <a:xfrm>
            <a:off x="0" y="0"/>
            <a:ext cx="2982913" cy="465138"/>
          </a:xfrm>
          <a:prstGeom prst="rect">
            <a:avLst/>
          </a:prstGeom>
          <a:noFill/>
          <a:ln w="9525">
            <a:noFill/>
            <a:miter lim="800000"/>
            <a:headEnd/>
            <a:tailEnd/>
          </a:ln>
        </p:spPr>
        <p:txBody>
          <a:bodyPr vert="horz" wrap="square" lIns="92436" tIns="46219" rIns="92436" bIns="46219" numCol="1" anchor="t" anchorCtr="0" compatLnSpc="1">
            <a:prstTxWarp prst="textNoShape">
              <a:avLst/>
            </a:prstTxWarp>
          </a:bodyPr>
          <a:lstStyle>
            <a:lvl1pPr defTabSz="923925">
              <a:defRPr sz="1200">
                <a:solidFill>
                  <a:schemeClr val="tx1"/>
                </a:solidFill>
                <a:latin typeface="Calibri" pitchFamily="34" charset="0"/>
              </a:defRPr>
            </a:lvl1pPr>
          </a:lstStyle>
          <a:p>
            <a:endParaRPr lang="en-US" dirty="0"/>
          </a:p>
        </p:txBody>
      </p:sp>
      <p:sp>
        <p:nvSpPr>
          <p:cNvPr id="3" name="Date Placeholder 2"/>
          <p:cNvSpPr>
            <a:spLocks noGrp="1"/>
          </p:cNvSpPr>
          <p:nvPr>
            <p:ph type="dt" sz="quarter" idx="1"/>
          </p:nvPr>
        </p:nvSpPr>
        <p:spPr bwMode="auto">
          <a:xfrm>
            <a:off x="3897313" y="0"/>
            <a:ext cx="2982912" cy="465138"/>
          </a:xfrm>
          <a:prstGeom prst="rect">
            <a:avLst/>
          </a:prstGeom>
          <a:noFill/>
          <a:ln w="9525">
            <a:noFill/>
            <a:miter lim="800000"/>
            <a:headEnd/>
            <a:tailEnd/>
          </a:ln>
        </p:spPr>
        <p:txBody>
          <a:bodyPr vert="horz" wrap="square" lIns="92436" tIns="46219" rIns="92436" bIns="46219" numCol="1" anchor="t" anchorCtr="0" compatLnSpc="1">
            <a:prstTxWarp prst="textNoShape">
              <a:avLst/>
            </a:prstTxWarp>
          </a:bodyPr>
          <a:lstStyle>
            <a:lvl1pPr algn="r" defTabSz="923925">
              <a:defRPr sz="1200">
                <a:solidFill>
                  <a:schemeClr val="tx1"/>
                </a:solidFill>
                <a:latin typeface="Calibri" pitchFamily="34" charset="0"/>
              </a:defRPr>
            </a:lvl1pPr>
          </a:lstStyle>
          <a:p>
            <a:fld id="{3BF7C7B5-275F-4D1F-9AB4-9255447DBC73}" type="datetimeFigureOut">
              <a:rPr lang="en-US"/>
              <a:pPr/>
              <a:t>10/5/2018</a:t>
            </a:fld>
            <a:endParaRPr lang="en-US" dirty="0"/>
          </a:p>
        </p:txBody>
      </p:sp>
      <p:sp>
        <p:nvSpPr>
          <p:cNvPr id="4" name="Footer Placeholder 3"/>
          <p:cNvSpPr>
            <a:spLocks noGrp="1"/>
          </p:cNvSpPr>
          <p:nvPr>
            <p:ph type="ftr" sz="quarter" idx="2"/>
          </p:nvPr>
        </p:nvSpPr>
        <p:spPr bwMode="auto">
          <a:xfrm>
            <a:off x="0" y="8829675"/>
            <a:ext cx="2982913" cy="465138"/>
          </a:xfrm>
          <a:prstGeom prst="rect">
            <a:avLst/>
          </a:prstGeom>
          <a:noFill/>
          <a:ln w="9525">
            <a:noFill/>
            <a:miter lim="800000"/>
            <a:headEnd/>
            <a:tailEnd/>
          </a:ln>
        </p:spPr>
        <p:txBody>
          <a:bodyPr vert="horz" wrap="square" lIns="92436" tIns="46219" rIns="92436" bIns="46219" numCol="1" anchor="b" anchorCtr="0" compatLnSpc="1">
            <a:prstTxWarp prst="textNoShape">
              <a:avLst/>
            </a:prstTxWarp>
          </a:bodyPr>
          <a:lstStyle>
            <a:lvl1pPr defTabSz="923925">
              <a:defRPr sz="1200">
                <a:solidFill>
                  <a:schemeClr val="tx1"/>
                </a:solidFill>
                <a:latin typeface="Calibri" pitchFamily="34" charset="0"/>
              </a:defRPr>
            </a:lvl1pPr>
          </a:lstStyle>
          <a:p>
            <a:endParaRPr lang="en-US" dirty="0"/>
          </a:p>
        </p:txBody>
      </p:sp>
      <p:sp>
        <p:nvSpPr>
          <p:cNvPr id="5" name="Slide Number Placeholder 4"/>
          <p:cNvSpPr>
            <a:spLocks noGrp="1"/>
          </p:cNvSpPr>
          <p:nvPr>
            <p:ph type="sldNum" sz="quarter" idx="3"/>
          </p:nvPr>
        </p:nvSpPr>
        <p:spPr bwMode="auto">
          <a:xfrm>
            <a:off x="3897313" y="8829675"/>
            <a:ext cx="2982912" cy="465138"/>
          </a:xfrm>
          <a:prstGeom prst="rect">
            <a:avLst/>
          </a:prstGeom>
          <a:noFill/>
          <a:ln w="9525">
            <a:noFill/>
            <a:miter lim="800000"/>
            <a:headEnd/>
            <a:tailEnd/>
          </a:ln>
        </p:spPr>
        <p:txBody>
          <a:bodyPr vert="horz" wrap="square" lIns="92436" tIns="46219" rIns="92436" bIns="46219" numCol="1" anchor="b" anchorCtr="0" compatLnSpc="1">
            <a:prstTxWarp prst="textNoShape">
              <a:avLst/>
            </a:prstTxWarp>
          </a:bodyPr>
          <a:lstStyle>
            <a:lvl1pPr algn="r" defTabSz="923925">
              <a:defRPr sz="1200">
                <a:solidFill>
                  <a:schemeClr val="tx1"/>
                </a:solidFill>
                <a:latin typeface="Calibri" pitchFamily="34" charset="0"/>
              </a:defRPr>
            </a:lvl1pPr>
          </a:lstStyle>
          <a:p>
            <a:fld id="{3DADE544-1278-4EDA-8870-0A169B9A6D6D}" type="slidenum">
              <a:rPr lang="en-US"/>
              <a:pPr/>
              <a:t>‹#›</a:t>
            </a:fld>
            <a:endParaRPr lang="en-US" dirty="0"/>
          </a:p>
        </p:txBody>
      </p:sp>
    </p:spTree>
    <p:extLst>
      <p:ext uri="{BB962C8B-B14F-4D97-AF65-F5344CB8AC3E}">
        <p14:creationId xmlns:p14="http://schemas.microsoft.com/office/powerpoint/2010/main" val="121324060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bwMode="auto">
          <a:xfrm>
            <a:off x="0" y="0"/>
            <a:ext cx="2982913" cy="465138"/>
          </a:xfrm>
          <a:prstGeom prst="rect">
            <a:avLst/>
          </a:prstGeom>
          <a:noFill/>
          <a:ln w="9525">
            <a:noFill/>
            <a:miter lim="800000"/>
            <a:headEnd/>
            <a:tailEnd/>
          </a:ln>
        </p:spPr>
        <p:txBody>
          <a:bodyPr vert="horz" wrap="square" lIns="92436" tIns="46219" rIns="92436" bIns="46219" numCol="1" anchor="t" anchorCtr="0" compatLnSpc="1">
            <a:prstTxWarp prst="textNoShape">
              <a:avLst/>
            </a:prstTxWarp>
          </a:bodyPr>
          <a:lstStyle>
            <a:lvl1pPr defTabSz="923925">
              <a:defRPr sz="1200">
                <a:solidFill>
                  <a:schemeClr val="tx1"/>
                </a:solidFill>
                <a:latin typeface="Calibri" pitchFamily="34" charset="0"/>
              </a:defRPr>
            </a:lvl1pPr>
          </a:lstStyle>
          <a:p>
            <a:endParaRPr lang="en-US" dirty="0"/>
          </a:p>
        </p:txBody>
      </p:sp>
      <p:sp>
        <p:nvSpPr>
          <p:cNvPr id="3" name="Date Placeholder 2"/>
          <p:cNvSpPr>
            <a:spLocks noGrp="1"/>
          </p:cNvSpPr>
          <p:nvPr>
            <p:ph type="dt" idx="1"/>
          </p:nvPr>
        </p:nvSpPr>
        <p:spPr bwMode="auto">
          <a:xfrm>
            <a:off x="3897313" y="0"/>
            <a:ext cx="2982912" cy="465138"/>
          </a:xfrm>
          <a:prstGeom prst="rect">
            <a:avLst/>
          </a:prstGeom>
          <a:noFill/>
          <a:ln w="9525">
            <a:noFill/>
            <a:miter lim="800000"/>
            <a:headEnd/>
            <a:tailEnd/>
          </a:ln>
        </p:spPr>
        <p:txBody>
          <a:bodyPr vert="horz" wrap="square" lIns="92436" tIns="46219" rIns="92436" bIns="46219" numCol="1" anchor="t" anchorCtr="0" compatLnSpc="1">
            <a:prstTxWarp prst="textNoShape">
              <a:avLst/>
            </a:prstTxWarp>
          </a:bodyPr>
          <a:lstStyle>
            <a:lvl1pPr algn="r" defTabSz="923925">
              <a:defRPr sz="1200">
                <a:solidFill>
                  <a:schemeClr val="tx1"/>
                </a:solidFill>
                <a:latin typeface="Calibri" pitchFamily="34" charset="0"/>
              </a:defRPr>
            </a:lvl1pPr>
          </a:lstStyle>
          <a:p>
            <a:fld id="{9B46F231-FB2B-4655-A644-E2477325E686}" type="datetimeFigureOut">
              <a:rPr lang="en-US"/>
              <a:pPr/>
              <a:t>10/5/2018</a:t>
            </a:fld>
            <a:endParaRPr lang="en-US" dirty="0"/>
          </a:p>
        </p:txBody>
      </p:sp>
      <p:sp>
        <p:nvSpPr>
          <p:cNvPr id="4" name="Slide Image Placeholder 3"/>
          <p:cNvSpPr>
            <a:spLocks noGrp="1" noRot="1" noChangeAspect="1"/>
          </p:cNvSpPr>
          <p:nvPr>
            <p:ph type="sldImg" idx="2"/>
          </p:nvPr>
        </p:nvSpPr>
        <p:spPr>
          <a:xfrm>
            <a:off x="1117600" y="696913"/>
            <a:ext cx="4648200" cy="348615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p:cNvSpPr>
            <a:spLocks noGrp="1"/>
          </p:cNvSpPr>
          <p:nvPr>
            <p:ph type="body" sz="quarter" idx="3"/>
          </p:nvPr>
        </p:nvSpPr>
        <p:spPr bwMode="auto">
          <a:xfrm>
            <a:off x="687388" y="4416425"/>
            <a:ext cx="5507037" cy="4183063"/>
          </a:xfrm>
          <a:prstGeom prst="rect">
            <a:avLst/>
          </a:prstGeom>
          <a:noFill/>
          <a:ln w="9525">
            <a:noFill/>
            <a:miter lim="800000"/>
            <a:headEnd/>
            <a:tailEnd/>
          </a:ln>
        </p:spPr>
        <p:txBody>
          <a:bodyPr vert="horz" wrap="square" lIns="92436" tIns="46219" rIns="92436" bIns="46219"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bwMode="auto">
          <a:xfrm>
            <a:off x="0" y="8829675"/>
            <a:ext cx="2982913" cy="465138"/>
          </a:xfrm>
          <a:prstGeom prst="rect">
            <a:avLst/>
          </a:prstGeom>
          <a:noFill/>
          <a:ln w="9525">
            <a:noFill/>
            <a:miter lim="800000"/>
            <a:headEnd/>
            <a:tailEnd/>
          </a:ln>
        </p:spPr>
        <p:txBody>
          <a:bodyPr vert="horz" wrap="square" lIns="92436" tIns="46219" rIns="92436" bIns="46219" numCol="1" anchor="b" anchorCtr="0" compatLnSpc="1">
            <a:prstTxWarp prst="textNoShape">
              <a:avLst/>
            </a:prstTxWarp>
          </a:bodyPr>
          <a:lstStyle>
            <a:lvl1pPr defTabSz="923925">
              <a:defRPr sz="1200">
                <a:solidFill>
                  <a:schemeClr val="tx1"/>
                </a:solidFill>
                <a:latin typeface="Calibri" pitchFamily="34" charset="0"/>
              </a:defRPr>
            </a:lvl1pPr>
          </a:lstStyle>
          <a:p>
            <a:endParaRPr lang="en-US" dirty="0"/>
          </a:p>
        </p:txBody>
      </p:sp>
      <p:sp>
        <p:nvSpPr>
          <p:cNvPr id="7" name="Slide Number Placeholder 6"/>
          <p:cNvSpPr>
            <a:spLocks noGrp="1"/>
          </p:cNvSpPr>
          <p:nvPr>
            <p:ph type="sldNum" sz="quarter" idx="5"/>
          </p:nvPr>
        </p:nvSpPr>
        <p:spPr bwMode="auto">
          <a:xfrm>
            <a:off x="3897313" y="8829675"/>
            <a:ext cx="2982912" cy="465138"/>
          </a:xfrm>
          <a:prstGeom prst="rect">
            <a:avLst/>
          </a:prstGeom>
          <a:noFill/>
          <a:ln w="9525">
            <a:noFill/>
            <a:miter lim="800000"/>
            <a:headEnd/>
            <a:tailEnd/>
          </a:ln>
        </p:spPr>
        <p:txBody>
          <a:bodyPr vert="horz" wrap="square" lIns="92436" tIns="46219" rIns="92436" bIns="46219" numCol="1" anchor="b" anchorCtr="0" compatLnSpc="1">
            <a:prstTxWarp prst="textNoShape">
              <a:avLst/>
            </a:prstTxWarp>
          </a:bodyPr>
          <a:lstStyle>
            <a:lvl1pPr algn="r" defTabSz="923925">
              <a:defRPr sz="1200">
                <a:solidFill>
                  <a:schemeClr val="tx1"/>
                </a:solidFill>
                <a:latin typeface="Calibri" pitchFamily="34" charset="0"/>
              </a:defRPr>
            </a:lvl1pPr>
          </a:lstStyle>
          <a:p>
            <a:fld id="{6FB4F6EA-423E-42DF-9292-215E7D886C4E}" type="slidenum">
              <a:rPr lang="en-US"/>
              <a:pPr/>
              <a:t>‹#›</a:t>
            </a:fld>
            <a:endParaRPr lang="en-US" dirty="0"/>
          </a:p>
        </p:txBody>
      </p:sp>
    </p:spTree>
    <p:extLst>
      <p:ext uri="{BB962C8B-B14F-4D97-AF65-F5344CB8AC3E}">
        <p14:creationId xmlns:p14="http://schemas.microsoft.com/office/powerpoint/2010/main" val="398520194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oftuni.org/" TargetMode="External"/><Relationship Id="rId2" Type="http://schemas.openxmlformats.org/officeDocument/2006/relationships/slide" Target="../slides/slide1.xml"/><Relationship Id="rId1" Type="http://schemas.openxmlformats.org/officeDocument/2006/relationships/notesMaster" Target="../notesMasters/notesMaster1.xml"/><Relationship Id="rId4" Type="http://schemas.openxmlformats.org/officeDocument/2006/relationships/hyperlink" Target="http://creativecommons.org/licenses/by-nc-sa/4.0/" TargetMode="Externa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oftuni.org/" TargetMode="External"/><Relationship Id="rId2" Type="http://schemas.openxmlformats.org/officeDocument/2006/relationships/slide" Target="../slides/slide4.xml"/><Relationship Id="rId1" Type="http://schemas.openxmlformats.org/officeDocument/2006/relationships/notesMaster" Target="../notesMasters/notesMaster1.xml"/><Relationship Id="rId4" Type="http://schemas.openxmlformats.org/officeDocument/2006/relationships/hyperlink" Target="http://creativecommons.org/licenses/by-nc-sa/4.0/" TargetMode="Externa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oftuni.org/" TargetMode="External"/><Relationship Id="rId2" Type="http://schemas.openxmlformats.org/officeDocument/2006/relationships/slide" Target="../slides/slide7.xml"/><Relationship Id="rId1" Type="http://schemas.openxmlformats.org/officeDocument/2006/relationships/notesMaster" Target="../notesMasters/notesMaster1.xml"/><Relationship Id="rId4" Type="http://schemas.openxmlformats.org/officeDocument/2006/relationships/hyperlink" Target="http://creativecommons.org/licenses/by-nc-sa/4.0/" TargetMode="Externa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oftuni.org/" TargetMode="External"/><Relationship Id="rId2" Type="http://schemas.openxmlformats.org/officeDocument/2006/relationships/slide" Target="../slides/slide9.xml"/><Relationship Id="rId1" Type="http://schemas.openxmlformats.org/officeDocument/2006/relationships/notesMaster" Target="../notesMasters/notesMaster1.xml"/><Relationship Id="rId4" Type="http://schemas.openxmlformats.org/officeDocument/2006/relationships/hyperlink" Target="http://creativecommons.org/licenses/by-nc-sa/4.0/" TargetMode="Externa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oftuni.org/" TargetMode="External"/><Relationship Id="rId2" Type="http://schemas.openxmlformats.org/officeDocument/2006/relationships/slide" Target="../slides/slide17.xml"/><Relationship Id="rId1" Type="http://schemas.openxmlformats.org/officeDocument/2006/relationships/notesMaster" Target="../notesMasters/notesMaster1.xml"/><Relationship Id="rId4" Type="http://schemas.openxmlformats.org/officeDocument/2006/relationships/hyperlink" Target="http://creativecommons.org/licenses/by-nc-sa/4.0/" TargetMode="Externa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oftuni.org/" TargetMode="External"/><Relationship Id="rId2" Type="http://schemas.openxmlformats.org/officeDocument/2006/relationships/slide" Target="../slides/slide25.xml"/><Relationship Id="rId1" Type="http://schemas.openxmlformats.org/officeDocument/2006/relationships/notesMaster" Target="../notesMasters/notesMaster1.xml"/><Relationship Id="rId4" Type="http://schemas.openxmlformats.org/officeDocument/2006/relationships/hyperlink" Target="http://creativecommons.org/licenses/by-nc-sa/4.0/" TargetMode="Externa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oftuni.org/" TargetMode="External"/><Relationship Id="rId2" Type="http://schemas.openxmlformats.org/officeDocument/2006/relationships/slide" Target="../slides/slide49.xml"/><Relationship Id="rId1" Type="http://schemas.openxmlformats.org/officeDocument/2006/relationships/notesMaster" Target="../notesMasters/notesMaster1.xml"/><Relationship Id="rId4" Type="http://schemas.openxmlformats.org/officeDocument/2006/relationships/hyperlink" Target="http://creativecommons.org/licenses/by-nc-sa/4.0/"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Footer Placeholder 4"/>
          <p:cNvSpPr>
            <a:spLocks noGrp="1"/>
          </p:cNvSpPr>
          <p:nvPr>
            <p:ph type="ftr" sz="quarter" idx="10"/>
          </p:nvPr>
        </p:nvSpPr>
        <p:spPr/>
        <p:txBody>
          <a:bodyPr/>
          <a:lstStyle/>
          <a:p>
            <a:r>
              <a:rPr lang="en-US" sz="1000" dirty="0"/>
              <a:t>© Software University Foundation – </a:t>
            </a:r>
            <a:r>
              <a:rPr lang="en-US" sz="1000" u="sng" dirty="0">
                <a:hlinkClick r:id="rId3"/>
              </a:rPr>
              <a:t>http://softuni.org</a:t>
            </a:r>
            <a:endParaRPr lang="en-US" sz="1000" dirty="0"/>
          </a:p>
          <a:p>
            <a:r>
              <a:rPr lang="en-US" sz="1000" dirty="0"/>
              <a:t>This work is licensed under the </a:t>
            </a:r>
            <a:r>
              <a:rPr lang="en-US" sz="1000" u="sng" noProof="1">
                <a:hlinkClick r:id="rId4"/>
              </a:rPr>
              <a:t>Creative Commons Attribution-NonCommercial-ShareAlike</a:t>
            </a:r>
            <a:r>
              <a:rPr lang="en-US" sz="1000" noProof="1"/>
              <a:t> </a:t>
            </a:r>
            <a:r>
              <a:rPr lang="en-US" sz="1000" dirty="0"/>
              <a:t>license.</a:t>
            </a:r>
          </a:p>
        </p:txBody>
      </p:sp>
      <p:sp>
        <p:nvSpPr>
          <p:cNvPr id="6" name="Slide Number Placeholder 5"/>
          <p:cNvSpPr>
            <a:spLocks noGrp="1"/>
          </p:cNvSpPr>
          <p:nvPr>
            <p:ph type="sldNum" sz="quarter" idx="11"/>
          </p:nvPr>
        </p:nvSpPr>
        <p:spPr/>
        <p:txBody>
          <a:bodyPr/>
          <a:lstStyle/>
          <a:p>
            <a:fld id="{3EBA5BD7-F043-4D1B-AA17-CD412FC534DE}" type="slidenum">
              <a:rPr lang="en-US" smtClean="0"/>
              <a:pPr/>
              <a:t>1</a:t>
            </a:fld>
            <a:endParaRPr lang="en-US" dirty="0"/>
          </a:p>
        </p:txBody>
      </p:sp>
    </p:spTree>
    <p:extLst>
      <p:ext uri="{BB962C8B-B14F-4D97-AF65-F5344CB8AC3E}">
        <p14:creationId xmlns:p14="http://schemas.microsoft.com/office/powerpoint/2010/main" val="41981401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DPI: </a:t>
            </a:r>
            <a:r>
              <a:rPr lang="en-US" b="1" dirty="0"/>
              <a:t>Dots Per Inch</a:t>
            </a:r>
            <a:endParaRPr lang="en-US" dirty="0"/>
          </a:p>
        </p:txBody>
      </p:sp>
      <p:sp>
        <p:nvSpPr>
          <p:cNvPr id="4" name="Footer Placeholder 3"/>
          <p:cNvSpPr>
            <a:spLocks noGrp="1"/>
          </p:cNvSpPr>
          <p:nvPr>
            <p:ph type="ftr" sz="quarter" idx="10"/>
          </p:nvPr>
        </p:nvSpPr>
        <p:spPr/>
        <p:txBody>
          <a:bodyPr/>
          <a:lstStyle/>
          <a:p>
            <a:r>
              <a:rPr lang="en-US" sz="1000"/>
              <a:t>© Software University Foundation – </a:t>
            </a:r>
            <a:r>
              <a:rPr lang="en-US" sz="1000" u="sng">
                <a:hlinkClick r:id="rId3"/>
              </a:rPr>
              <a:t>http://softuni.org</a:t>
            </a:r>
            <a:endParaRPr lang="en-US" sz="1000"/>
          </a:p>
          <a:p>
            <a:r>
              <a:rPr lang="en-US" sz="1000"/>
              <a:t>This work is licensed under the </a:t>
            </a:r>
            <a:r>
              <a:rPr lang="en-US" sz="1000" u="sng" noProof="1">
                <a:hlinkClick r:id="rId4"/>
              </a:rPr>
              <a:t>Creative Commons Attribution-NonCommercial-ShareAlike</a:t>
            </a:r>
            <a:r>
              <a:rPr lang="en-US" sz="1000" noProof="1"/>
              <a:t> </a:t>
            </a:r>
            <a:r>
              <a:rPr lang="en-US" sz="1000"/>
              <a:t>license.</a:t>
            </a:r>
            <a:endParaRPr lang="en-US" sz="1000" dirty="0"/>
          </a:p>
        </p:txBody>
      </p:sp>
      <p:sp>
        <p:nvSpPr>
          <p:cNvPr id="5" name="Slide Number Placeholder 4"/>
          <p:cNvSpPr>
            <a:spLocks noGrp="1"/>
          </p:cNvSpPr>
          <p:nvPr>
            <p:ph type="sldNum" sz="quarter" idx="11"/>
          </p:nvPr>
        </p:nvSpPr>
        <p:spPr/>
        <p:txBody>
          <a:bodyPr/>
          <a:lstStyle/>
          <a:p>
            <a:fld id="{3EBA5BD7-F043-4D1B-AA17-CD412FC534DE}" type="slidenum">
              <a:rPr lang="en-US" smtClean="0"/>
              <a:pPr/>
              <a:t>4</a:t>
            </a:fld>
            <a:endParaRPr lang="en-US" dirty="0"/>
          </a:p>
        </p:txBody>
      </p:sp>
    </p:spTree>
    <p:extLst>
      <p:ext uri="{BB962C8B-B14F-4D97-AF65-F5344CB8AC3E}">
        <p14:creationId xmlns:p14="http://schemas.microsoft.com/office/powerpoint/2010/main" val="36241492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Footer Placeholder 3"/>
          <p:cNvSpPr>
            <a:spLocks noGrp="1"/>
          </p:cNvSpPr>
          <p:nvPr>
            <p:ph type="ftr" sz="quarter" idx="10"/>
          </p:nvPr>
        </p:nvSpPr>
        <p:spPr/>
        <p:txBody>
          <a:bodyPr/>
          <a:lstStyle/>
          <a:p>
            <a:r>
              <a:rPr lang="en-US" sz="1000"/>
              <a:t>© Software University Foundation – </a:t>
            </a:r>
            <a:r>
              <a:rPr lang="en-US" sz="1000" u="sng">
                <a:hlinkClick r:id="rId3"/>
              </a:rPr>
              <a:t>http://softuni.org</a:t>
            </a:r>
            <a:endParaRPr lang="en-US" sz="1000"/>
          </a:p>
          <a:p>
            <a:r>
              <a:rPr lang="en-US" sz="1000"/>
              <a:t>This work is licensed under the </a:t>
            </a:r>
            <a:r>
              <a:rPr lang="en-US" sz="1000" u="sng" noProof="1">
                <a:hlinkClick r:id="rId4"/>
              </a:rPr>
              <a:t>Creative Commons Attribution-NonCommercial-ShareAlike</a:t>
            </a:r>
            <a:r>
              <a:rPr lang="en-US" sz="1000" noProof="1"/>
              <a:t> </a:t>
            </a:r>
            <a:r>
              <a:rPr lang="en-US" sz="1000"/>
              <a:t>license.</a:t>
            </a:r>
            <a:endParaRPr lang="en-US" sz="1000" dirty="0"/>
          </a:p>
        </p:txBody>
      </p:sp>
      <p:sp>
        <p:nvSpPr>
          <p:cNvPr id="5" name="Slide Number Placeholder 4"/>
          <p:cNvSpPr>
            <a:spLocks noGrp="1"/>
          </p:cNvSpPr>
          <p:nvPr>
            <p:ph type="sldNum" sz="quarter" idx="11"/>
          </p:nvPr>
        </p:nvSpPr>
        <p:spPr/>
        <p:txBody>
          <a:bodyPr/>
          <a:lstStyle/>
          <a:p>
            <a:fld id="{3EBA5BD7-F043-4D1B-AA17-CD412FC534DE}" type="slidenum">
              <a:rPr lang="en-US" smtClean="0"/>
              <a:pPr/>
              <a:t>7</a:t>
            </a:fld>
            <a:endParaRPr lang="en-US" dirty="0"/>
          </a:p>
        </p:txBody>
      </p:sp>
    </p:spTree>
    <p:extLst>
      <p:ext uri="{BB962C8B-B14F-4D97-AF65-F5344CB8AC3E}">
        <p14:creationId xmlns:p14="http://schemas.microsoft.com/office/powerpoint/2010/main" val="41661044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Spare: </a:t>
            </a:r>
            <a:r>
              <a:rPr lang="en-US" dirty="0" err="1"/>
              <a:t>bổ</a:t>
            </a:r>
            <a:r>
              <a:rPr lang="en-US" baseline="0"/>
              <a:t> sung</a:t>
            </a:r>
            <a:endParaRPr lang="en-US"/>
          </a:p>
        </p:txBody>
      </p:sp>
      <p:sp>
        <p:nvSpPr>
          <p:cNvPr id="4" name="Footer Placeholder 3"/>
          <p:cNvSpPr>
            <a:spLocks noGrp="1"/>
          </p:cNvSpPr>
          <p:nvPr>
            <p:ph type="ftr" sz="quarter" idx="10"/>
          </p:nvPr>
        </p:nvSpPr>
        <p:spPr/>
        <p:txBody>
          <a:bodyPr/>
          <a:lstStyle/>
          <a:p>
            <a:r>
              <a:rPr lang="en-US" sz="1000"/>
              <a:t>© Software University Foundation – </a:t>
            </a:r>
            <a:r>
              <a:rPr lang="en-US" sz="1000" u="sng">
                <a:hlinkClick r:id="rId3"/>
              </a:rPr>
              <a:t>http://softuni.org</a:t>
            </a:r>
            <a:endParaRPr lang="en-US" sz="1000"/>
          </a:p>
          <a:p>
            <a:r>
              <a:rPr lang="en-US" sz="1000"/>
              <a:t>This work is licensed under the </a:t>
            </a:r>
            <a:r>
              <a:rPr lang="en-US" sz="1000" u="sng" noProof="1">
                <a:hlinkClick r:id="rId4"/>
              </a:rPr>
              <a:t>Creative Commons Attribution-NonCommercial-ShareAlike</a:t>
            </a:r>
            <a:r>
              <a:rPr lang="en-US" sz="1000" noProof="1"/>
              <a:t> </a:t>
            </a:r>
            <a:r>
              <a:rPr lang="en-US" sz="1000"/>
              <a:t>license.</a:t>
            </a:r>
            <a:endParaRPr lang="en-US" sz="1000" dirty="0"/>
          </a:p>
        </p:txBody>
      </p:sp>
      <p:sp>
        <p:nvSpPr>
          <p:cNvPr id="5" name="Slide Number Placeholder 4"/>
          <p:cNvSpPr>
            <a:spLocks noGrp="1"/>
          </p:cNvSpPr>
          <p:nvPr>
            <p:ph type="sldNum" sz="quarter" idx="11"/>
          </p:nvPr>
        </p:nvSpPr>
        <p:spPr/>
        <p:txBody>
          <a:bodyPr/>
          <a:lstStyle/>
          <a:p>
            <a:fld id="{3EBA5BD7-F043-4D1B-AA17-CD412FC534DE}" type="slidenum">
              <a:rPr lang="en-US" smtClean="0"/>
              <a:pPr/>
              <a:t>9</a:t>
            </a:fld>
            <a:endParaRPr lang="en-US" dirty="0"/>
          </a:p>
        </p:txBody>
      </p:sp>
    </p:spTree>
    <p:extLst>
      <p:ext uri="{BB962C8B-B14F-4D97-AF65-F5344CB8AC3E}">
        <p14:creationId xmlns:p14="http://schemas.microsoft.com/office/powerpoint/2010/main" val="31200101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Footer Placeholder 3"/>
          <p:cNvSpPr>
            <a:spLocks noGrp="1"/>
          </p:cNvSpPr>
          <p:nvPr>
            <p:ph type="ftr" sz="quarter" idx="10"/>
          </p:nvPr>
        </p:nvSpPr>
        <p:spPr/>
        <p:txBody>
          <a:bodyPr/>
          <a:lstStyle/>
          <a:p>
            <a:r>
              <a:rPr lang="en-US" sz="1000"/>
              <a:t>© Software University Foundation – </a:t>
            </a:r>
            <a:r>
              <a:rPr lang="en-US" sz="1000" u="sng">
                <a:hlinkClick r:id="rId3"/>
              </a:rPr>
              <a:t>http://softuni.org</a:t>
            </a:r>
            <a:endParaRPr lang="en-US" sz="1000"/>
          </a:p>
          <a:p>
            <a:r>
              <a:rPr lang="en-US" sz="1000"/>
              <a:t>This work is licensed under the </a:t>
            </a:r>
            <a:r>
              <a:rPr lang="en-US" sz="1000" u="sng" noProof="1">
                <a:hlinkClick r:id="rId4"/>
              </a:rPr>
              <a:t>Creative Commons Attribution-NonCommercial-ShareAlike</a:t>
            </a:r>
            <a:r>
              <a:rPr lang="en-US" sz="1000" noProof="1"/>
              <a:t> </a:t>
            </a:r>
            <a:r>
              <a:rPr lang="en-US" sz="1000"/>
              <a:t>license.</a:t>
            </a:r>
            <a:endParaRPr lang="en-US" sz="1000" dirty="0"/>
          </a:p>
        </p:txBody>
      </p:sp>
      <p:sp>
        <p:nvSpPr>
          <p:cNvPr id="5" name="Slide Number Placeholder 4"/>
          <p:cNvSpPr>
            <a:spLocks noGrp="1"/>
          </p:cNvSpPr>
          <p:nvPr>
            <p:ph type="sldNum" sz="quarter" idx="11"/>
          </p:nvPr>
        </p:nvSpPr>
        <p:spPr/>
        <p:txBody>
          <a:bodyPr/>
          <a:lstStyle/>
          <a:p>
            <a:fld id="{3EBA5BD7-F043-4D1B-AA17-CD412FC534DE}" type="slidenum">
              <a:rPr lang="en-US" smtClean="0"/>
              <a:pPr/>
              <a:t>17</a:t>
            </a:fld>
            <a:endParaRPr lang="en-US" dirty="0"/>
          </a:p>
        </p:txBody>
      </p:sp>
    </p:spTree>
    <p:extLst>
      <p:ext uri="{BB962C8B-B14F-4D97-AF65-F5344CB8AC3E}">
        <p14:creationId xmlns:p14="http://schemas.microsoft.com/office/powerpoint/2010/main" val="10196708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5" name="Footer Placeholder 4"/>
          <p:cNvSpPr>
            <a:spLocks noGrp="1"/>
          </p:cNvSpPr>
          <p:nvPr>
            <p:ph type="ftr" sz="quarter" idx="10"/>
          </p:nvPr>
        </p:nvSpPr>
        <p:spPr/>
        <p:txBody>
          <a:bodyPr/>
          <a:lstStyle/>
          <a:p>
            <a:r>
              <a:rPr lang="en-US" sz="1000" dirty="0"/>
              <a:t>© Software University Foundation – </a:t>
            </a:r>
            <a:r>
              <a:rPr lang="en-US" sz="1000" u="sng" dirty="0">
                <a:hlinkClick r:id="rId3"/>
              </a:rPr>
              <a:t>http://softuni.org</a:t>
            </a:r>
            <a:endParaRPr lang="en-US" sz="1000" dirty="0"/>
          </a:p>
          <a:p>
            <a:r>
              <a:rPr lang="en-US" sz="1000" dirty="0"/>
              <a:t>This work is licensed under the </a:t>
            </a:r>
            <a:r>
              <a:rPr lang="en-US" sz="1000" u="sng" noProof="1">
                <a:hlinkClick r:id="rId4"/>
              </a:rPr>
              <a:t>Creative Commons Attribution-NonCommercial-ShareAlike</a:t>
            </a:r>
            <a:r>
              <a:rPr lang="en-US" sz="1000" noProof="1"/>
              <a:t> </a:t>
            </a:r>
            <a:r>
              <a:rPr lang="en-US" sz="1000" dirty="0"/>
              <a:t>license.</a:t>
            </a:r>
          </a:p>
        </p:txBody>
      </p:sp>
      <p:sp>
        <p:nvSpPr>
          <p:cNvPr id="6" name="Slide Number Placeholder 5"/>
          <p:cNvSpPr>
            <a:spLocks noGrp="1"/>
          </p:cNvSpPr>
          <p:nvPr>
            <p:ph type="sldNum" sz="quarter" idx="11"/>
          </p:nvPr>
        </p:nvSpPr>
        <p:spPr/>
        <p:txBody>
          <a:bodyPr/>
          <a:lstStyle/>
          <a:p>
            <a:fld id="{3EBA5BD7-F043-4D1B-AA17-CD412FC534DE}" type="slidenum">
              <a:rPr lang="en-US" smtClean="0"/>
              <a:pPr/>
              <a:t>25</a:t>
            </a:fld>
            <a:endParaRPr lang="en-US" dirty="0"/>
          </a:p>
        </p:txBody>
      </p:sp>
    </p:spTree>
    <p:extLst>
      <p:ext uri="{BB962C8B-B14F-4D97-AF65-F5344CB8AC3E}">
        <p14:creationId xmlns:p14="http://schemas.microsoft.com/office/powerpoint/2010/main" val="41981401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z="1000"/>
              <a:t>© Software University Foundation – </a:t>
            </a:r>
            <a:r>
              <a:rPr lang="en-US" sz="1000" u="sng">
                <a:hlinkClick r:id="rId3"/>
              </a:rPr>
              <a:t>http://softuni.org</a:t>
            </a:r>
            <a:endParaRPr lang="en-US" sz="1000"/>
          </a:p>
          <a:p>
            <a:r>
              <a:rPr lang="en-US" sz="1000"/>
              <a:t>This work is licensed under the </a:t>
            </a:r>
            <a:r>
              <a:rPr lang="en-US" sz="1000" u="sng" noProof="1">
                <a:hlinkClick r:id="rId4"/>
              </a:rPr>
              <a:t>Creative Commons Attribution-NonCommercial-ShareAlike</a:t>
            </a:r>
            <a:r>
              <a:rPr lang="en-US" sz="1000" noProof="1"/>
              <a:t> </a:t>
            </a:r>
            <a:r>
              <a:rPr lang="en-US" sz="1000"/>
              <a:t>license.</a:t>
            </a:r>
            <a:endParaRPr lang="en-US" sz="1000" dirty="0"/>
          </a:p>
        </p:txBody>
      </p:sp>
      <p:sp>
        <p:nvSpPr>
          <p:cNvPr id="5" name="Slide Number Placeholder 4"/>
          <p:cNvSpPr>
            <a:spLocks noGrp="1"/>
          </p:cNvSpPr>
          <p:nvPr>
            <p:ph type="sldNum" sz="quarter" idx="11"/>
          </p:nvPr>
        </p:nvSpPr>
        <p:spPr/>
        <p:txBody>
          <a:bodyPr/>
          <a:lstStyle/>
          <a:p>
            <a:fld id="{3EBA5BD7-F043-4D1B-AA17-CD412FC534DE}" type="slidenum">
              <a:rPr lang="en-US" smtClean="0"/>
              <a:pPr/>
              <a:t>49</a:t>
            </a:fld>
            <a:endParaRPr lang="en-US" dirty="0"/>
          </a:p>
        </p:txBody>
      </p:sp>
    </p:spTree>
    <p:extLst>
      <p:ext uri="{BB962C8B-B14F-4D97-AF65-F5344CB8AC3E}">
        <p14:creationId xmlns:p14="http://schemas.microsoft.com/office/powerpoint/2010/main" val="27041336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8" Type="http://schemas.openxmlformats.org/officeDocument/2006/relationships/hyperlink" Target="http://mvccourse.telerik.com/" TargetMode="External"/><Relationship Id="rId13" Type="http://schemas.openxmlformats.org/officeDocument/2006/relationships/hyperlink" Target="http://algoacademy.telerik.com/" TargetMode="External"/><Relationship Id="rId18" Type="http://schemas.openxmlformats.org/officeDocument/2006/relationships/hyperlink" Target="http://www.minkov.it/" TargetMode="External"/><Relationship Id="rId3" Type="http://schemas.openxmlformats.org/officeDocument/2006/relationships/hyperlink" Target="http://kursove-uroci-knigi-obuchenie-programirane-web-design-csharp.info/" TargetMode="External"/><Relationship Id="rId7" Type="http://schemas.openxmlformats.org/officeDocument/2006/relationships/hyperlink" Target="http://schoolacademy.telerik.com/" TargetMode="External"/><Relationship Id="rId12" Type="http://schemas.openxmlformats.org/officeDocument/2006/relationships/hyperlink" Target="http://codecourse.telerik.com/" TargetMode="External"/><Relationship Id="rId17" Type="http://schemas.openxmlformats.org/officeDocument/2006/relationships/hyperlink" Target="http://www.introprogramming.info/" TargetMode="External"/><Relationship Id="rId2" Type="http://schemas.openxmlformats.org/officeDocument/2006/relationships/hyperlink" Target="http://forums.academy.telerik.com/" TargetMode="External"/><Relationship Id="rId16" Type="http://schemas.openxmlformats.org/officeDocument/2006/relationships/hyperlink" Target="http://mobiledevcourse.telerik.com/" TargetMode="External"/><Relationship Id="rId20" Type="http://schemas.openxmlformats.org/officeDocument/2006/relationships/hyperlink" Target="http://csharpfundamentals.telerik.com/" TargetMode="External"/><Relationship Id="rId1" Type="http://schemas.openxmlformats.org/officeDocument/2006/relationships/slideMaster" Target="../slideMasters/slideMaster1.xml"/><Relationship Id="rId6" Type="http://schemas.openxmlformats.org/officeDocument/2006/relationships/hyperlink" Target="http://html5course.telerik.com/" TargetMode="External"/><Relationship Id="rId11" Type="http://schemas.openxmlformats.org/officeDocument/2006/relationships/hyperlink" Target="http://www.nakov.com/" TargetMode="External"/><Relationship Id="rId5" Type="http://schemas.openxmlformats.org/officeDocument/2006/relationships/hyperlink" Target="http://seocourse.telerik.com/" TargetMode="External"/><Relationship Id="rId15" Type="http://schemas.openxmlformats.org/officeDocument/2006/relationships/hyperlink" Target="http://academy.telerik.com/" TargetMode="External"/><Relationship Id="rId10" Type="http://schemas.openxmlformats.org/officeDocument/2006/relationships/hyperlink" Target="http://www.bgcoder.com/" TargetMode="External"/><Relationship Id="rId19" Type="http://schemas.openxmlformats.org/officeDocument/2006/relationships/hyperlink" Target="http://www.nikolay.it/" TargetMode="External"/><Relationship Id="rId4" Type="http://schemas.openxmlformats.org/officeDocument/2006/relationships/hyperlink" Target="http://www.telerik-kids.com/" TargetMode="External"/><Relationship Id="rId9" Type="http://schemas.openxmlformats.org/officeDocument/2006/relationships/hyperlink" Target="http://clouddevcourse.telerik.com/" TargetMode="External"/><Relationship Id="rId14" Type="http://schemas.openxmlformats.org/officeDocument/2006/relationships/hyperlink" Target="http://aspnetcourse.telerik.com/" TargetMode="Externa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resentation Title Slide">
    <p:spTree>
      <p:nvGrpSpPr>
        <p:cNvPr id="1" name=""/>
        <p:cNvGrpSpPr/>
        <p:nvPr/>
      </p:nvGrpSpPr>
      <p:grpSpPr>
        <a:xfrm>
          <a:off x="0" y="0"/>
          <a:ext cx="0" cy="0"/>
          <a:chOff x="0" y="0"/>
          <a:chExt cx="0" cy="0"/>
        </a:xfrm>
      </p:grpSpPr>
      <p:sp>
        <p:nvSpPr>
          <p:cNvPr id="6" name="Title 8"/>
          <p:cNvSpPr>
            <a:spLocks noGrp="1"/>
          </p:cNvSpPr>
          <p:nvPr>
            <p:ph type="ctrTitle" hasCustomPrompt="1"/>
          </p:nvPr>
        </p:nvSpPr>
        <p:spPr>
          <a:xfrm>
            <a:off x="457200" y="1524000"/>
            <a:ext cx="8229600" cy="1524000"/>
          </a:xfrm>
          <a:prstGeom prst="rect">
            <a:avLst/>
          </a:prstGeom>
        </p:spPr>
        <p:txBody>
          <a:bodyPr tIns="0" bIns="0" anchor="b" anchorCtr="0"/>
          <a:lstStyle>
            <a:lvl1pPr algn="r">
              <a:lnSpc>
                <a:spcPts val="5600"/>
              </a:lnSpc>
              <a:defRPr sz="5400" cap="none" baseline="0">
                <a:solidFill>
                  <a:srgbClr val="D4FF5B"/>
                </a:solidFill>
                <a:effectLst>
                  <a:outerShdw blurRad="30000" dist="30000" dir="2700000" algn="tl" rotWithShape="0">
                    <a:schemeClr val="bg2">
                      <a:shade val="45000"/>
                      <a:satMod val="150000"/>
                      <a:alpha val="90000"/>
                    </a:schemeClr>
                  </a:outerShdw>
                  <a:reflection blurRad="12000" stA="20000" endPos="50000" dist="12700" dir="5400000" sy="-100000" algn="bl" rotWithShape="0"/>
                </a:effectLst>
              </a:defRPr>
            </a:lvl1pPr>
          </a:lstStyle>
          <a:p>
            <a:r>
              <a:rPr lang="en-US" dirty="0"/>
              <a:t>Presentation Title</a:t>
            </a:r>
          </a:p>
        </p:txBody>
      </p:sp>
      <p:sp>
        <p:nvSpPr>
          <p:cNvPr id="7" name="Subtitle 16"/>
          <p:cNvSpPr>
            <a:spLocks noGrp="1"/>
          </p:cNvSpPr>
          <p:nvPr>
            <p:ph type="subTitle" idx="1" hasCustomPrompt="1"/>
          </p:nvPr>
        </p:nvSpPr>
        <p:spPr>
          <a:xfrm>
            <a:off x="457200" y="3240880"/>
            <a:ext cx="8229600" cy="569120"/>
          </a:xfrm>
          <a:prstGeom prst="rect">
            <a:avLst/>
          </a:prstGeom>
        </p:spPr>
        <p:txBody>
          <a:bodyPr lIns="90000" tIns="0" rIns="90000" bIns="0" anchor="ctr" anchorCtr="0"/>
          <a:lstStyle>
            <a:lvl1pPr marL="0" indent="0" algn="r">
              <a:buNone/>
              <a:defRPr sz="2800">
                <a:solidFill>
                  <a:srgbClr val="FAF8C8"/>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dirty="0"/>
              <a:t>Presentation Subtitle</a:t>
            </a:r>
          </a:p>
        </p:txBody>
      </p:sp>
      <p:cxnSp>
        <p:nvCxnSpPr>
          <p:cNvPr id="11" name="Straight Connector 10"/>
          <p:cNvCxnSpPr/>
          <p:nvPr userDrawn="1"/>
        </p:nvCxnSpPr>
        <p:spPr>
          <a:xfrm>
            <a:off x="2667000" y="4114800"/>
            <a:ext cx="6248400" cy="0"/>
          </a:xfrm>
          <a:prstGeom prst="line">
            <a:avLst/>
          </a:prstGeom>
          <a:ln w="38100" cap="rnd">
            <a:solidFill>
              <a:schemeClr val="accent5">
                <a:lumMod val="20000"/>
                <a:lumOff val="80000"/>
                <a:alpha val="50000"/>
              </a:schemeClr>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5" name="Picture Placeholder 4"/>
          <p:cNvSpPr>
            <a:spLocks noGrp="1"/>
          </p:cNvSpPr>
          <p:nvPr>
            <p:ph type="pic" sz="quarter" idx="16" hasCustomPrompt="1"/>
          </p:nvPr>
        </p:nvSpPr>
        <p:spPr>
          <a:xfrm>
            <a:off x="4267200" y="4572000"/>
            <a:ext cx="4419600" cy="1905000"/>
          </a:xfrm>
          <a:prstGeom prst="rect">
            <a:avLst/>
          </a:prstGeom>
        </p:spPr>
        <p:txBody>
          <a:bodyPr/>
          <a:lstStyle>
            <a:lvl1pPr marL="0" indent="0">
              <a:buNone/>
              <a:defRPr/>
            </a:lvl1pPr>
          </a:lstStyle>
          <a:p>
            <a:r>
              <a:rPr lang="en-US" dirty="0"/>
              <a:t>Insert a Picture Here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828800" y="76200"/>
            <a:ext cx="7086600" cy="838200"/>
          </a:xfrm>
          <a:prstGeom prst="rect">
            <a:avLst/>
          </a:prstGeom>
        </p:spPr>
        <p:txBody>
          <a:bodyPr anchor="ctr" anchorCtr="0">
            <a:noAutofit/>
          </a:bodyPr>
          <a:lstStyle>
            <a:lvl1pPr algn="r" rtl="0" eaLnBrk="0" fontAlgn="base" hangingPunct="0">
              <a:lnSpc>
                <a:spcPts val="4000"/>
              </a:lnSpc>
              <a:spcBef>
                <a:spcPct val="0"/>
              </a:spcBef>
              <a:spcAft>
                <a:spcPct val="0"/>
              </a:spcAft>
              <a:defRPr lang="en-US" sz="4000" b="1" kern="1200" baseline="0" dirty="0">
                <a:ln w="500">
                  <a:noFill/>
                </a:ln>
                <a:solidFill>
                  <a:schemeClr val="tx2"/>
                </a:solidFill>
                <a:effectLst>
                  <a:outerShdw blurRad="38100" dist="38100" dir="2700000" algn="tl">
                    <a:srgbClr val="000000">
                      <a:alpha val="43137"/>
                    </a:srgbClr>
                  </a:outerShdw>
                  <a:reflection blurRad="12700" stA="20000" endPos="50000" dist="12700" dir="5400000" sy="-100000" algn="bl" rotWithShape="0"/>
                </a:effectLst>
                <a:latin typeface="+mj-lt"/>
                <a:ea typeface="+mj-ea"/>
                <a:cs typeface="+mj-cs"/>
              </a:defRPr>
            </a:lvl1pPr>
          </a:lstStyle>
          <a:p>
            <a:r>
              <a:rPr lang="en-US" dirty="0"/>
              <a:t>Slide Title</a:t>
            </a:r>
          </a:p>
        </p:txBody>
      </p:sp>
      <p:sp>
        <p:nvSpPr>
          <p:cNvPr id="3" name="Content Placeholder 2"/>
          <p:cNvSpPr>
            <a:spLocks noGrp="1"/>
          </p:cNvSpPr>
          <p:nvPr>
            <p:ph idx="1" hasCustomPrompt="1"/>
          </p:nvPr>
        </p:nvSpPr>
        <p:spPr>
          <a:xfrm>
            <a:off x="228600" y="914400"/>
            <a:ext cx="8686800" cy="5791200"/>
          </a:xfrm>
          <a:prstGeom prst="rect">
            <a:avLst/>
          </a:prstGeom>
        </p:spPr>
        <p:txBody>
          <a:bodyPr/>
          <a:lstStyle>
            <a:lvl1pPr marL="282575" indent="-282575">
              <a:lnSpc>
                <a:spcPct val="105000"/>
              </a:lnSpc>
              <a:spcBef>
                <a:spcPts val="600"/>
              </a:spcBef>
              <a:spcAft>
                <a:spcPts val="600"/>
              </a:spcAft>
              <a:buClr>
                <a:schemeClr val="accent5">
                  <a:lumMod val="40000"/>
                  <a:lumOff val="60000"/>
                </a:schemeClr>
              </a:buClr>
              <a:tabLst>
                <a:tab pos="282575" algn="l"/>
              </a:tabLst>
              <a:defRPr sz="3200">
                <a:solidFill>
                  <a:srgbClr val="EBFFD2"/>
                </a:solidFill>
              </a:defRPr>
            </a:lvl1pPr>
            <a:lvl2pPr>
              <a:lnSpc>
                <a:spcPct val="105000"/>
              </a:lnSpc>
              <a:spcBef>
                <a:spcPts val="600"/>
              </a:spcBef>
              <a:spcAft>
                <a:spcPts val="600"/>
              </a:spcAft>
              <a:buClr>
                <a:srgbClr val="8FD600"/>
              </a:buClr>
              <a:defRPr sz="3000">
                <a:solidFill>
                  <a:schemeClr val="tx1">
                    <a:lumMod val="40000"/>
                    <a:lumOff val="60000"/>
                  </a:schemeClr>
                </a:solidFill>
              </a:defRPr>
            </a:lvl2pPr>
            <a:lvl3pPr>
              <a:lnSpc>
                <a:spcPct val="105000"/>
              </a:lnSpc>
              <a:spcBef>
                <a:spcPts val="600"/>
              </a:spcBef>
              <a:spcAft>
                <a:spcPts val="600"/>
              </a:spcAft>
              <a:buClr>
                <a:srgbClr val="FFAD9F"/>
              </a:buClr>
              <a:defRPr sz="2800">
                <a:solidFill>
                  <a:srgbClr val="F5FFC2"/>
                </a:solidFill>
              </a:defRPr>
            </a:lvl3pPr>
            <a:lvl4pPr>
              <a:lnSpc>
                <a:spcPct val="105000"/>
              </a:lnSpc>
              <a:spcBef>
                <a:spcPts val="600"/>
              </a:spcBef>
              <a:spcAft>
                <a:spcPts val="600"/>
              </a:spcAft>
              <a:buClr>
                <a:srgbClr val="FACF82"/>
              </a:buClr>
              <a:defRPr sz="2600">
                <a:solidFill>
                  <a:schemeClr val="tx1">
                    <a:lumMod val="40000"/>
                    <a:lumOff val="60000"/>
                  </a:schemeClr>
                </a:solidFill>
              </a:defRPr>
            </a:lvl4pPr>
            <a:lvl5pPr>
              <a:lnSpc>
                <a:spcPct val="105000"/>
              </a:lnSpc>
              <a:spcBef>
                <a:spcPts val="600"/>
              </a:spcBef>
              <a:spcAft>
                <a:spcPts val="600"/>
              </a:spcAft>
              <a:defRPr sz="2400">
                <a:solidFill>
                  <a:schemeClr val="tx1">
                    <a:lumMod val="40000"/>
                    <a:lumOff val="60000"/>
                  </a:schemeClr>
                </a:solidFill>
              </a:defRPr>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Slide Number Placeholder 5"/>
          <p:cNvSpPr>
            <a:spLocks noGrp="1"/>
          </p:cNvSpPr>
          <p:nvPr>
            <p:ph type="sldNum" sz="quarter" idx="10"/>
          </p:nvPr>
        </p:nvSpPr>
        <p:spPr>
          <a:xfrm>
            <a:off x="8610600" y="6553200"/>
            <a:ext cx="457200" cy="228600"/>
          </a:xfrm>
          <a:prstGeom prst="rect">
            <a:avLst/>
          </a:prstGeom>
        </p:spPr>
        <p:txBody>
          <a:bodyPr anchor="ctr" anchorCtr="0"/>
          <a:lstStyle>
            <a:lvl1pPr algn="r">
              <a:defRPr sz="1100"/>
            </a:lvl1pPr>
          </a:lstStyle>
          <a:p>
            <a:pPr>
              <a:defRPr/>
            </a:pPr>
            <a:fld id="{58452FF4-89E3-4D1B-9927-2DBDC00E58D7}" type="slidenum">
              <a:rPr lang="en-US" smtClean="0"/>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4" name="Title 1"/>
          <p:cNvSpPr>
            <a:spLocks noGrp="1"/>
          </p:cNvSpPr>
          <p:nvPr>
            <p:ph type="title" hasCustomPrompt="1"/>
          </p:nvPr>
        </p:nvSpPr>
        <p:spPr>
          <a:xfrm>
            <a:off x="1828800" y="76200"/>
            <a:ext cx="7086600" cy="838200"/>
          </a:xfrm>
          <a:prstGeom prst="rect">
            <a:avLst/>
          </a:prstGeom>
        </p:spPr>
        <p:txBody>
          <a:bodyPr anchor="ctr" anchorCtr="0">
            <a:noAutofit/>
          </a:bodyPr>
          <a:lstStyle>
            <a:lvl1pPr>
              <a:lnSpc>
                <a:spcPts val="4000"/>
              </a:lnSpc>
              <a:defRPr sz="4000">
                <a:effectLst>
                  <a:outerShdw blurRad="38100" dist="38100" dir="2700000" algn="tl">
                    <a:srgbClr val="000000">
                      <a:alpha val="43137"/>
                    </a:srgbClr>
                  </a:outerShdw>
                  <a:reflection blurRad="12700" stA="20000" endPos="50000" dist="12700" dir="5400000" sy="-100000" algn="bl" rotWithShape="0"/>
                </a:effectLst>
              </a:defRPr>
            </a:lvl1pPr>
          </a:lstStyle>
          <a:p>
            <a:r>
              <a:rPr lang="en-US" dirty="0"/>
              <a:t>Slide Title</a:t>
            </a:r>
          </a:p>
        </p:txBody>
      </p:sp>
      <p:sp>
        <p:nvSpPr>
          <p:cNvPr id="5" name="Content Placeholder 2"/>
          <p:cNvSpPr>
            <a:spLocks noGrp="1"/>
          </p:cNvSpPr>
          <p:nvPr>
            <p:ph idx="1" hasCustomPrompt="1"/>
          </p:nvPr>
        </p:nvSpPr>
        <p:spPr>
          <a:xfrm>
            <a:off x="228600" y="990600"/>
            <a:ext cx="8686800" cy="579646"/>
          </a:xfrm>
          <a:prstGeom prst="rect">
            <a:avLst/>
          </a:prstGeom>
        </p:spPr>
        <p:txBody>
          <a:bodyPr>
            <a:spAutoFit/>
          </a:bodyPr>
          <a:lstStyle>
            <a:lvl1pPr marL="319088" marR="0" indent="-319088" algn="l" defTabSz="914400" rtl="0" eaLnBrk="0" fontAlgn="base" latinLnBrk="0" hangingPunct="0">
              <a:lnSpc>
                <a:spcPct val="100000"/>
              </a:lnSpc>
              <a:spcBef>
                <a:spcPct val="20000"/>
              </a:spcBef>
              <a:spcAft>
                <a:spcPct val="0"/>
              </a:spcAft>
              <a:buClr>
                <a:srgbClr val="46A6BD">
                  <a:lumMod val="40000"/>
                  <a:lumOff val="60000"/>
                </a:srgbClr>
              </a:buClr>
              <a:buSzPct val="70000"/>
              <a:buFont typeface="Wingdings 2" pitchFamily="18" charset="2"/>
              <a:buChar char=""/>
              <a:tabLst/>
              <a:defRPr sz="3000" baseline="0">
                <a:solidFill>
                  <a:schemeClr val="tx1">
                    <a:lumMod val="40000"/>
                    <a:lumOff val="60000"/>
                  </a:schemeClr>
                </a:solidFill>
              </a:defRPr>
            </a:lvl1pPr>
            <a:lvl2pPr>
              <a:lnSpc>
                <a:spcPts val="3800"/>
              </a:lnSpc>
              <a:spcBef>
                <a:spcPts val="600"/>
              </a:spcBef>
              <a:spcAft>
                <a:spcPts val="600"/>
              </a:spcAft>
              <a:buClr>
                <a:srgbClr val="8FD600"/>
              </a:buClr>
              <a:defRPr sz="3000">
                <a:solidFill>
                  <a:schemeClr val="tx1">
                    <a:lumMod val="40000"/>
                    <a:lumOff val="60000"/>
                  </a:schemeClr>
                </a:solidFill>
              </a:defRPr>
            </a:lvl2pPr>
            <a:lvl3pPr>
              <a:lnSpc>
                <a:spcPts val="3800"/>
              </a:lnSpc>
              <a:spcBef>
                <a:spcPts val="600"/>
              </a:spcBef>
              <a:spcAft>
                <a:spcPts val="600"/>
              </a:spcAft>
              <a:buClr>
                <a:srgbClr val="FFAD9F"/>
              </a:buClr>
              <a:defRPr sz="2800">
                <a:solidFill>
                  <a:schemeClr val="tx1">
                    <a:lumMod val="40000"/>
                    <a:lumOff val="60000"/>
                  </a:schemeClr>
                </a:solidFill>
              </a:defRPr>
            </a:lvl3pPr>
            <a:lvl4pPr>
              <a:lnSpc>
                <a:spcPts val="3800"/>
              </a:lnSpc>
              <a:spcBef>
                <a:spcPts val="600"/>
              </a:spcBef>
              <a:spcAft>
                <a:spcPts val="600"/>
              </a:spcAft>
              <a:buClr>
                <a:srgbClr val="FACF82"/>
              </a:buClr>
              <a:defRPr sz="2600">
                <a:solidFill>
                  <a:schemeClr val="tx1">
                    <a:lumMod val="40000"/>
                    <a:lumOff val="60000"/>
                  </a:schemeClr>
                </a:solidFill>
              </a:defRPr>
            </a:lvl4pPr>
            <a:lvl5pPr>
              <a:lnSpc>
                <a:spcPts val="3800"/>
              </a:lnSpc>
              <a:spcBef>
                <a:spcPts val="600"/>
              </a:spcBef>
              <a:spcAft>
                <a:spcPts val="600"/>
              </a:spcAft>
              <a:defRPr sz="2400">
                <a:solidFill>
                  <a:schemeClr val="tx1">
                    <a:lumMod val="40000"/>
                    <a:lumOff val="60000"/>
                  </a:schemeClr>
                </a:solidFill>
              </a:defRPr>
            </a:lvl5pPr>
          </a:lstStyle>
          <a:p>
            <a:pPr marL="319088" marR="0" lvl="0" indent="-319088" algn="l" defTabSz="914400" rtl="0" eaLnBrk="0" fontAlgn="base" latinLnBrk="0" hangingPunct="0">
              <a:lnSpc>
                <a:spcPct val="100000"/>
              </a:lnSpc>
              <a:spcBef>
                <a:spcPct val="20000"/>
              </a:spcBef>
              <a:spcAft>
                <a:spcPct val="0"/>
              </a:spcAft>
              <a:buClr>
                <a:srgbClr val="46A6BD">
                  <a:lumMod val="40000"/>
                  <a:lumOff val="60000"/>
                </a:srgbClr>
              </a:buClr>
              <a:buSzPct val="70000"/>
              <a:buFont typeface="Wingdings 2" pitchFamily="18" charset="2"/>
              <a:buChar char=""/>
              <a:tabLst/>
              <a:defRPr/>
            </a:pPr>
            <a:r>
              <a:rPr kumimoji="0" lang="en-US" sz="3200" b="1" i="0" u="none" strike="noStrike" kern="1200" cap="none" spc="0" normalizeH="0" baseline="0" noProof="0" dirty="0">
                <a:ln>
                  <a:noFill/>
                </a:ln>
                <a:solidFill>
                  <a:srgbClr val="CCFF66">
                    <a:lumMod val="20000"/>
                    <a:lumOff val="80000"/>
                  </a:srgbClr>
                </a:solidFill>
                <a:effectLst>
                  <a:outerShdw blurRad="38100" dist="38100" dir="2700000" algn="tl">
                    <a:srgbClr val="000000">
                      <a:alpha val="43137"/>
                    </a:srgbClr>
                  </a:outerShdw>
                </a:effectLst>
                <a:uLnTx/>
                <a:uFillTx/>
                <a:latin typeface="+mn-lt"/>
                <a:ea typeface="+mn-ea"/>
                <a:cs typeface="+mn-cs"/>
              </a:rPr>
              <a:t>First Level</a:t>
            </a:r>
          </a:p>
        </p:txBody>
      </p:sp>
      <p:sp>
        <p:nvSpPr>
          <p:cNvPr id="6" name="Text Placeholder 5"/>
          <p:cNvSpPr>
            <a:spLocks noGrp="1"/>
          </p:cNvSpPr>
          <p:nvPr>
            <p:ph type="body" sz="quarter" idx="11" hasCustomPrompt="1"/>
          </p:nvPr>
        </p:nvSpPr>
        <p:spPr>
          <a:xfrm>
            <a:off x="533400" y="1752600"/>
            <a:ext cx="8077200" cy="4708981"/>
          </a:xfrm>
          <a:prstGeom prst="rect">
            <a:avLst/>
          </a:prstGeom>
          <a:solidFill>
            <a:schemeClr val="accent5">
              <a:lumMod val="40000"/>
              <a:lumOff val="60000"/>
              <a:alpha val="15000"/>
            </a:schemeClr>
          </a:solidFill>
          <a:ln w="12700">
            <a:solidFill>
              <a:schemeClr val="accent5">
                <a:lumMod val="60000"/>
                <a:lumOff val="40000"/>
              </a:schemeClr>
            </a:solidFill>
          </a:ln>
        </p:spPr>
        <p:txBody>
          <a:bodyPr wrap="square">
            <a:spAutoFit/>
          </a:bodyPr>
          <a:lstStyle>
            <a:lvl1pPr marL="0" indent="0" algn="l">
              <a:spcBef>
                <a:spcPts val="0"/>
              </a:spcBef>
              <a:buNone/>
              <a:defRPr lang="en-US" sz="2000" smtClean="0">
                <a:solidFill>
                  <a:srgbClr val="8CF4F2"/>
                </a:solidFill>
                <a:latin typeface="Consolas" pitchFamily="49" charset="0"/>
                <a:cs typeface="Consolas" pitchFamily="49" charset="0"/>
              </a:defRPr>
            </a:lvl1pPr>
          </a:lstStyle>
          <a:p>
            <a:pPr lvl="0"/>
            <a:r>
              <a:rPr lang="en-US" noProof="1"/>
              <a:t>Enter source code here</a:t>
            </a:r>
          </a:p>
          <a:p>
            <a:pPr lvl="0"/>
            <a:endParaRPr lang="en-US" noProof="1"/>
          </a:p>
          <a:p>
            <a:pPr lvl="0"/>
            <a:endParaRPr lang="en-US" noProof="1"/>
          </a:p>
          <a:p>
            <a:pPr lvl="0"/>
            <a:endParaRPr lang="en-US" noProof="1"/>
          </a:p>
          <a:p>
            <a:pPr lvl="0"/>
            <a:endParaRPr lang="en-US" noProof="1"/>
          </a:p>
          <a:p>
            <a:pPr lvl="0"/>
            <a:endParaRPr lang="en-US" noProof="1"/>
          </a:p>
          <a:p>
            <a:pPr lvl="0"/>
            <a:endParaRPr lang="en-US" noProof="1"/>
          </a:p>
          <a:p>
            <a:pPr lvl="0"/>
            <a:endParaRPr lang="en-US" noProof="1"/>
          </a:p>
          <a:p>
            <a:pPr lvl="0"/>
            <a:endParaRPr lang="en-US" noProof="1"/>
          </a:p>
          <a:p>
            <a:pPr lvl="0"/>
            <a:endParaRPr lang="en-US" noProof="1"/>
          </a:p>
          <a:p>
            <a:pPr lvl="0"/>
            <a:endParaRPr lang="en-US" noProof="1"/>
          </a:p>
          <a:p>
            <a:pPr lvl="0"/>
            <a:endParaRPr lang="en-US" noProof="1"/>
          </a:p>
          <a:p>
            <a:pPr lvl="0"/>
            <a:endParaRPr lang="en-US" noProof="1"/>
          </a:p>
          <a:p>
            <a:pPr lvl="0"/>
            <a:endParaRPr lang="en-US" noProof="1"/>
          </a:p>
          <a:p>
            <a:pPr lvl="0"/>
            <a:endParaRPr lang="en-US" noProof="1"/>
          </a:p>
        </p:txBody>
      </p:sp>
      <p:sp>
        <p:nvSpPr>
          <p:cNvPr id="7" name="Slide Number Placeholder 5"/>
          <p:cNvSpPr>
            <a:spLocks noGrp="1"/>
          </p:cNvSpPr>
          <p:nvPr>
            <p:ph type="sldNum" sz="quarter" idx="10"/>
          </p:nvPr>
        </p:nvSpPr>
        <p:spPr>
          <a:xfrm>
            <a:off x="8610600" y="6553200"/>
            <a:ext cx="457200" cy="228600"/>
          </a:xfrm>
          <a:prstGeom prst="rect">
            <a:avLst/>
          </a:prstGeom>
        </p:spPr>
        <p:txBody>
          <a:bodyPr anchor="ctr" anchorCtr="0"/>
          <a:lstStyle>
            <a:lvl1pPr algn="r">
              <a:defRPr sz="1100"/>
            </a:lvl1pPr>
          </a:lstStyle>
          <a:p>
            <a:pPr>
              <a:defRPr/>
            </a:pPr>
            <a:fld id="{58452FF4-89E3-4D1B-9927-2DBDC00E58D7}" type="slidenum">
              <a:rPr lang="en-US" smtClean="0"/>
              <a:pPr>
                <a:defRPr/>
              </a:pPr>
              <a:t>‹#›</a:t>
            </a:fld>
            <a:endParaRPr lang="en-US" dirty="0"/>
          </a:p>
        </p:txBody>
      </p:sp>
    </p:spTree>
    <p:extLst>
      <p:ext uri="{BB962C8B-B14F-4D97-AF65-F5344CB8AC3E}">
        <p14:creationId xmlns:p14="http://schemas.microsoft.com/office/powerpoint/2010/main" val="31416855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hasCustomPrompt="1"/>
          </p:nvPr>
        </p:nvSpPr>
        <p:spPr>
          <a:xfrm>
            <a:off x="609600" y="2743201"/>
            <a:ext cx="7924800" cy="685800"/>
          </a:xfrm>
          <a:prstGeom prst="rect">
            <a:avLst/>
          </a:prstGeom>
        </p:spPr>
        <p:txBody>
          <a:bodyPr tIns="0" bIns="0" anchor="ctr" anchorCtr="0"/>
          <a:lstStyle>
            <a:lvl1pPr algn="ctr">
              <a:lnSpc>
                <a:spcPts val="5600"/>
              </a:lnSpc>
              <a:defRPr sz="5000" cap="none" baseline="0">
                <a:effectLst>
                  <a:outerShdw blurRad="30000" dist="30000" dir="2700000" algn="tl" rotWithShape="0">
                    <a:schemeClr val="bg2">
                      <a:shade val="45000"/>
                      <a:satMod val="150000"/>
                      <a:alpha val="90000"/>
                    </a:schemeClr>
                  </a:outerShdw>
                  <a:reflection blurRad="12000" stA="20000" endPos="50000" dist="12700" dir="5400000" sy="-100000" algn="bl" rotWithShape="0"/>
                </a:effectLst>
              </a:defRPr>
            </a:lvl1pPr>
          </a:lstStyle>
          <a:p>
            <a:r>
              <a:rPr lang="en-US" dirty="0"/>
              <a:t>Section Title</a:t>
            </a:r>
          </a:p>
        </p:txBody>
      </p:sp>
      <p:sp>
        <p:nvSpPr>
          <p:cNvPr id="17" name="Subtitle 16"/>
          <p:cNvSpPr>
            <a:spLocks noGrp="1"/>
          </p:cNvSpPr>
          <p:nvPr>
            <p:ph type="subTitle" idx="1" hasCustomPrompt="1"/>
          </p:nvPr>
        </p:nvSpPr>
        <p:spPr>
          <a:xfrm>
            <a:off x="609600" y="3469480"/>
            <a:ext cx="7924800" cy="569120"/>
          </a:xfrm>
          <a:prstGeom prst="rect">
            <a:avLst/>
          </a:prstGeom>
        </p:spPr>
        <p:txBody>
          <a:bodyPr lIns="0" tIns="0" rIns="0" bIns="0" anchor="ctr" anchorCtr="0"/>
          <a:lstStyle>
            <a:lvl1pPr marL="0" indent="0" algn="ctr" rtl="0" eaLnBrk="0" fontAlgn="base" hangingPunct="0">
              <a:spcBef>
                <a:spcPct val="20000"/>
              </a:spcBef>
              <a:spcAft>
                <a:spcPct val="0"/>
              </a:spcAft>
              <a:buClr>
                <a:schemeClr val="accent5">
                  <a:lumMod val="40000"/>
                  <a:lumOff val="60000"/>
                </a:schemeClr>
              </a:buClr>
              <a:buSzPct val="70000"/>
              <a:buFont typeface="Wingdings 2" pitchFamily="18" charset="2"/>
              <a:buNone/>
              <a:defRPr lang="en-US" sz="2800" b="1" kern="1200" baseline="0" dirty="0">
                <a:solidFill>
                  <a:srgbClr val="FAF7C8"/>
                </a:solidFill>
                <a:effectLst>
                  <a:outerShdw blurRad="38100" dist="38100" dir="2700000" algn="tl">
                    <a:srgbClr val="000000">
                      <a:alpha val="43137"/>
                    </a:srgbClr>
                  </a:outerShdw>
                </a:effectLst>
                <a:latin typeface="+mn-lt"/>
                <a:ea typeface="+mn-ea"/>
                <a:cs typeface="+mn-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dirty="0"/>
              <a:t>Section Subtitle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Questions Slide">
    <p:spTree>
      <p:nvGrpSpPr>
        <p:cNvPr id="1" name=""/>
        <p:cNvGrpSpPr/>
        <p:nvPr/>
      </p:nvGrpSpPr>
      <p:grpSpPr>
        <a:xfrm>
          <a:off x="0" y="0"/>
          <a:ext cx="0" cy="0"/>
          <a:chOff x="0" y="0"/>
          <a:chExt cx="0" cy="0"/>
        </a:xfrm>
      </p:grpSpPr>
      <p:grpSp>
        <p:nvGrpSpPr>
          <p:cNvPr id="30" name="Group 29"/>
          <p:cNvGrpSpPr/>
          <p:nvPr userDrawn="1"/>
        </p:nvGrpSpPr>
        <p:grpSpPr>
          <a:xfrm>
            <a:off x="130434" y="6373882"/>
            <a:ext cx="1816798" cy="331718"/>
            <a:chOff x="1236228" y="1523999"/>
            <a:chExt cx="4351212" cy="3261410"/>
          </a:xfrm>
          <a:noFill/>
        </p:grpSpPr>
        <p:sp>
          <p:nvSpPr>
            <p:cNvPr id="31" name="TextBox 30">
              <a:hlinkClick r:id="rId2" tooltip="Форум за програмиране и уеб дизайн - дискусии, съвети, въпроси и отговори @ Софтуерна академия на Телерик"/>
            </p:cNvPr>
            <p:cNvSpPr txBox="1"/>
            <p:nvPr userDrawn="1"/>
          </p:nvSpPr>
          <p:spPr>
            <a:xfrm flipH="1">
              <a:off x="3394420" y="1733044"/>
              <a:ext cx="1528760" cy="1210412"/>
            </a:xfrm>
            <a:prstGeom prst="rect">
              <a:avLst/>
            </a:prstGeom>
            <a:grpFill/>
          </p:spPr>
          <p:txBody>
            <a:bodyPr wrap="none" rtlCol="0">
              <a:spAutoFit/>
            </a:bodyPr>
            <a:lstStyle>
              <a:defPPr>
                <a:defRPr lang="en-US"/>
              </a:defPPr>
              <a:lvl1pPr lvl="0">
                <a:defRPr sz="1200"/>
              </a:lvl1pPr>
            </a:lstStyle>
            <a:p>
              <a:pPr lvl="0"/>
              <a:r>
                <a:rPr lang="bg-BG" sz="200" noProof="1">
                  <a:ln w="0">
                    <a:noFill/>
                  </a:ln>
                  <a:solidFill>
                    <a:schemeClr val="bg1"/>
                  </a:solidFill>
                  <a:effectLst/>
                </a:rPr>
                <a:t>форум програмиране, форум уеб дизайн</a:t>
              </a:r>
            </a:p>
          </p:txBody>
        </p:sp>
        <p:sp>
          <p:nvSpPr>
            <p:cNvPr id="32" name="TextBox 31">
              <a:hlinkClick r:id="rId3" tooltip="Курсове и уроци по програмиране, уеб дизайн, разработка на софтуер и информационни технологии - лекции, видео уроци, обучения - безплатно"/>
            </p:cNvPr>
            <p:cNvSpPr txBox="1"/>
            <p:nvPr userDrawn="1"/>
          </p:nvSpPr>
          <p:spPr>
            <a:xfrm flipH="1">
              <a:off x="1350512" y="1528531"/>
              <a:ext cx="2008656" cy="1149887"/>
            </a:xfrm>
            <a:prstGeom prst="rect">
              <a:avLst/>
            </a:prstGeom>
            <a:grpFill/>
          </p:spPr>
          <p:txBody>
            <a:bodyPr wrap="none" rtlCol="0">
              <a:spAutoFit/>
            </a:bodyPr>
            <a:lstStyle/>
            <a:p>
              <a:pPr>
                <a:lnSpc>
                  <a:spcPct val="80000"/>
                </a:lnSpc>
              </a:pPr>
              <a:r>
                <a:rPr lang="bg-BG" sz="200" kern="1200" noProof="1">
                  <a:ln w="0">
                    <a:noFill/>
                  </a:ln>
                  <a:solidFill>
                    <a:schemeClr val="bg1"/>
                  </a:solidFill>
                  <a:effectLst/>
                  <a:latin typeface="Corbel" pitchFamily="34" charset="0"/>
                  <a:ea typeface="+mn-ea"/>
                  <a:cs typeface="+mn-cs"/>
                </a:rPr>
                <a:t>курсове и уроци по програмиране, уеб дизайн – безплатно</a:t>
              </a:r>
            </a:p>
          </p:txBody>
        </p:sp>
        <p:sp>
          <p:nvSpPr>
            <p:cNvPr id="33" name="TextBox 32">
              <a:hlinkClick r:id="rId4" tooltip="Програмиране за деца - безплатно в Телерик кидс академия"/>
            </p:cNvPr>
            <p:cNvSpPr txBox="1"/>
            <p:nvPr userDrawn="1"/>
          </p:nvSpPr>
          <p:spPr>
            <a:xfrm flipH="1">
              <a:off x="1538277" y="2175145"/>
              <a:ext cx="1816697" cy="1210412"/>
            </a:xfrm>
            <a:prstGeom prst="rect">
              <a:avLst/>
            </a:prstGeom>
            <a:grpFill/>
          </p:spPr>
          <p:txBody>
            <a:bodyPr wrap="none" rtlCol="0">
              <a:spAutoFit/>
            </a:bodyPr>
            <a:lstStyle/>
            <a:p>
              <a:r>
                <a:rPr lang="bg-BG" sz="200" kern="1200" noProof="1">
                  <a:ln w="0">
                    <a:noFill/>
                  </a:ln>
                  <a:solidFill>
                    <a:schemeClr val="bg1"/>
                  </a:solidFill>
                  <a:effectLst/>
                  <a:latin typeface="Corbel" pitchFamily="34" charset="0"/>
                  <a:ea typeface="+mn-ea"/>
                  <a:cs typeface="+mn-cs"/>
                </a:rPr>
                <a:t>програмиране за деца – безплатни курсове и уроци</a:t>
              </a:r>
            </a:p>
          </p:txBody>
        </p:sp>
        <p:sp>
          <p:nvSpPr>
            <p:cNvPr id="34" name="TextBox 33">
              <a:hlinkClick r:id="rId5" tooltip="Безплатен SEO курс - оптимизация за търсачки, уроци по SEO"/>
            </p:cNvPr>
            <p:cNvSpPr txBox="1"/>
            <p:nvPr userDrawn="1"/>
          </p:nvSpPr>
          <p:spPr>
            <a:xfrm flipH="1">
              <a:off x="1660733" y="2421354"/>
              <a:ext cx="1697683" cy="1210412"/>
            </a:xfrm>
            <a:prstGeom prst="rect">
              <a:avLst/>
            </a:prstGeom>
            <a:grpFill/>
          </p:spPr>
          <p:txBody>
            <a:bodyPr wrap="none" rtlCol="0">
              <a:spAutoFit/>
            </a:bodyPr>
            <a:lstStyle>
              <a:defPPr>
                <a:defRPr lang="en-US"/>
              </a:defPPr>
              <a:lvl1pPr lvl="0">
                <a:defRPr sz="1200"/>
              </a:lvl1pPr>
            </a:lstStyle>
            <a:p>
              <a:pPr lvl="0" algn="l"/>
              <a:r>
                <a:rPr lang="bg-BG" sz="200" noProof="1">
                  <a:ln w="0">
                    <a:noFill/>
                  </a:ln>
                  <a:solidFill>
                    <a:schemeClr val="bg1"/>
                  </a:solidFill>
                  <a:effectLst/>
                </a:rPr>
                <a:t>безплатен SEO курс - оптимизация за търсачки</a:t>
              </a:r>
            </a:p>
          </p:txBody>
        </p:sp>
        <p:sp>
          <p:nvSpPr>
            <p:cNvPr id="35" name="TextBox 34">
              <a:hlinkClick r:id="rId6" tooltip="Безплатен курс &quot;Уеб дизайн с HTML, CSS и JavaScript&quot; - уроци по правене на уеб сайтове, HTML, CSS, Photoshop, JavaScript и CMS системи"/>
            </p:cNvPr>
            <p:cNvSpPr txBox="1"/>
            <p:nvPr userDrawn="1"/>
          </p:nvSpPr>
          <p:spPr>
            <a:xfrm flipH="1">
              <a:off x="1448482" y="2878556"/>
              <a:ext cx="1908837" cy="1210412"/>
            </a:xfrm>
            <a:prstGeom prst="rect">
              <a:avLst/>
            </a:prstGeom>
            <a:grpFill/>
          </p:spPr>
          <p:txBody>
            <a:bodyPr wrap="none" rtlCol="0">
              <a:spAutoFit/>
            </a:bodyPr>
            <a:lstStyle>
              <a:defPPr>
                <a:defRPr lang="en-US"/>
              </a:defPPr>
              <a:lvl1pPr lvl="0">
                <a:defRPr sz="1200"/>
              </a:lvl1pPr>
            </a:lstStyle>
            <a:p>
              <a:pPr lvl="0"/>
              <a:r>
                <a:rPr lang="bg-BG" sz="200" noProof="1">
                  <a:ln w="0">
                    <a:noFill/>
                  </a:ln>
                  <a:solidFill>
                    <a:schemeClr val="bg1"/>
                  </a:solidFill>
                  <a:effectLst/>
                </a:rPr>
                <a:t>уроци по уеб дизайн, HTML, CSS, JavaScript, Photoshop</a:t>
              </a:r>
            </a:p>
          </p:txBody>
        </p:sp>
        <p:sp>
          <p:nvSpPr>
            <p:cNvPr id="36" name="TextBox 35">
              <a:hlinkClick r:id="rId7" tooltip="Училищна софтуерна академия - безплатни уроци по програмиране и уеб дизайн"/>
            </p:cNvPr>
            <p:cNvSpPr txBox="1"/>
            <p:nvPr userDrawn="1"/>
          </p:nvSpPr>
          <p:spPr>
            <a:xfrm flipH="1">
              <a:off x="1636239" y="1946534"/>
              <a:ext cx="1747592" cy="1210412"/>
            </a:xfrm>
            <a:prstGeom prst="rect">
              <a:avLst/>
            </a:prstGeom>
            <a:grpFill/>
          </p:spPr>
          <p:txBody>
            <a:bodyPr wrap="none" rtlCol="0">
              <a:spAutoFit/>
            </a:bodyPr>
            <a:lstStyle/>
            <a:p>
              <a:pPr algn="l"/>
              <a:r>
                <a:rPr lang="bg-BG" sz="200" kern="1200" noProof="1">
                  <a:ln w="0">
                    <a:noFill/>
                  </a:ln>
                  <a:solidFill>
                    <a:schemeClr val="bg1"/>
                  </a:solidFill>
                  <a:effectLst/>
                  <a:latin typeface="Corbel" pitchFamily="34" charset="0"/>
                  <a:ea typeface="+mn-ea"/>
                  <a:cs typeface="+mn-cs"/>
                </a:rPr>
                <a:t>уроци по програмиране и уеб дизайн за ученици</a:t>
              </a:r>
            </a:p>
          </p:txBody>
        </p:sp>
        <p:sp>
          <p:nvSpPr>
            <p:cNvPr id="37" name="TextBox 36">
              <a:hlinkClick r:id="rId8" tooltip="Безплатен курс &quot;Програмиране с ASP.NET MVC&quot; - уеб технологии, бази данни, C#, .NET, ASP.NET MVC"/>
            </p:cNvPr>
            <p:cNvSpPr txBox="1"/>
            <p:nvPr userDrawn="1"/>
          </p:nvSpPr>
          <p:spPr>
            <a:xfrm flipH="1">
              <a:off x="3402824" y="2230065"/>
              <a:ext cx="1939551" cy="1210412"/>
            </a:xfrm>
            <a:prstGeom prst="rect">
              <a:avLst/>
            </a:prstGeom>
            <a:grpFill/>
          </p:spPr>
          <p:txBody>
            <a:bodyPr wrap="none" rtlCol="0">
              <a:spAutoFit/>
            </a:bodyPr>
            <a:lstStyle>
              <a:defPPr>
                <a:defRPr lang="en-US"/>
              </a:defPPr>
              <a:lvl1pPr lvl="0">
                <a:defRPr sz="1200"/>
              </a:lvl1pPr>
            </a:lstStyle>
            <a:p>
              <a:pPr lvl="0"/>
              <a:r>
                <a:rPr lang="bg-BG" sz="200" noProof="1">
                  <a:ln w="0">
                    <a:noFill/>
                  </a:ln>
                  <a:solidFill>
                    <a:schemeClr val="bg1"/>
                  </a:solidFill>
                  <a:effectLst/>
                </a:rPr>
                <a:t>ASP.NET MVC курс – HTML, SQL, C#, .NET, ASP.NET MVC</a:t>
              </a:r>
            </a:p>
          </p:txBody>
        </p:sp>
        <p:sp>
          <p:nvSpPr>
            <p:cNvPr id="38" name="TextBox 37">
              <a:hlinkClick r:id="rId9" tooltip="Безплатен курс &quot;Разработка на софтуер в Cloud среда&quot; - AppEngine, AWS, Azure"/>
            </p:cNvPr>
            <p:cNvSpPr txBox="1"/>
            <p:nvPr userDrawn="1"/>
          </p:nvSpPr>
          <p:spPr>
            <a:xfrm flipH="1">
              <a:off x="1440310" y="3574997"/>
              <a:ext cx="1881966" cy="1210412"/>
            </a:xfrm>
            <a:prstGeom prst="rect">
              <a:avLst/>
            </a:prstGeom>
            <a:grpFill/>
          </p:spPr>
          <p:txBody>
            <a:bodyPr wrap="none" rtlCol="0">
              <a:spAutoFit/>
            </a:bodyPr>
            <a:lstStyle/>
            <a:p>
              <a:r>
                <a:rPr lang="bg-BG" sz="200" kern="1200" noProof="1">
                  <a:ln w="0">
                    <a:noFill/>
                  </a:ln>
                  <a:solidFill>
                    <a:schemeClr val="bg1"/>
                  </a:solidFill>
                  <a:effectLst/>
                  <a:latin typeface="Corbel" pitchFamily="34" charset="0"/>
                  <a:ea typeface="+mn-ea"/>
                  <a:cs typeface="+mn-cs"/>
                </a:rPr>
                <a:t>безплатен курс "Разработка на софтуер в cloud среда"</a:t>
              </a:r>
            </a:p>
          </p:txBody>
        </p:sp>
        <p:sp>
          <p:nvSpPr>
            <p:cNvPr id="39" name="TextBox 38">
              <a:hlinkClick r:id="rId10" tooltip="BG Coder - онлайн състезателна система - тренировки за състезания по програмиране - online judge"/>
            </p:cNvPr>
            <p:cNvSpPr txBox="1"/>
            <p:nvPr userDrawn="1"/>
          </p:nvSpPr>
          <p:spPr>
            <a:xfrm flipH="1">
              <a:off x="3389110" y="1523999"/>
              <a:ext cx="1874287" cy="1210412"/>
            </a:xfrm>
            <a:prstGeom prst="rect">
              <a:avLst/>
            </a:prstGeom>
            <a:grpFill/>
          </p:spPr>
          <p:txBody>
            <a:bodyPr wrap="none" rtlCol="0">
              <a:spAutoFit/>
            </a:bodyPr>
            <a:lstStyle>
              <a:defPPr>
                <a:defRPr lang="en-US"/>
              </a:defPPr>
              <a:lvl1pPr lvl="0">
                <a:defRPr sz="1200"/>
              </a:lvl1pPr>
            </a:lstStyle>
            <a:p>
              <a:pPr lvl="0"/>
              <a:r>
                <a:rPr lang="bg-BG" sz="200" noProof="1">
                  <a:ln w="0">
                    <a:noFill/>
                  </a:ln>
                  <a:solidFill>
                    <a:schemeClr val="bg1"/>
                  </a:solidFill>
                  <a:effectLst/>
                </a:rPr>
                <a:t>BG Coder - онлайн състезателна система - online judge</a:t>
              </a:r>
            </a:p>
          </p:txBody>
        </p:sp>
        <p:sp>
          <p:nvSpPr>
            <p:cNvPr id="40" name="TextBox 39">
              <a:hlinkClick r:id="rId11" tooltip="Светлин Наков - курсове и уроци по програмиране, уеб дизайн, книги, обучения - безплатно"/>
            </p:cNvPr>
            <p:cNvSpPr txBox="1"/>
            <p:nvPr userDrawn="1"/>
          </p:nvSpPr>
          <p:spPr>
            <a:xfrm flipH="1">
              <a:off x="1236228" y="2649965"/>
              <a:ext cx="2123831" cy="1210412"/>
            </a:xfrm>
            <a:prstGeom prst="rect">
              <a:avLst/>
            </a:prstGeom>
            <a:grpFill/>
          </p:spPr>
          <p:txBody>
            <a:bodyPr wrap="none" rtlCol="0">
              <a:spAutoFit/>
            </a:bodyPr>
            <a:lstStyle>
              <a:defPPr>
                <a:defRPr lang="en-US"/>
              </a:defPPr>
              <a:lvl1pPr lvl="0">
                <a:defRPr sz="1200"/>
              </a:lvl1pPr>
            </a:lstStyle>
            <a:p>
              <a:pPr lvl="0"/>
              <a:r>
                <a:rPr lang="bg-BG" sz="200" noProof="1">
                  <a:ln w="0">
                    <a:noFill/>
                  </a:ln>
                  <a:solidFill>
                    <a:schemeClr val="bg1"/>
                  </a:solidFill>
                  <a:effectLst/>
                </a:rPr>
                <a:t>курсове и уроци по програмиране, книги – безплатно от Наков</a:t>
              </a:r>
            </a:p>
          </p:txBody>
        </p:sp>
        <p:sp>
          <p:nvSpPr>
            <p:cNvPr id="41" name="TextBox 40">
              <a:hlinkClick r:id="rId12" tooltip="Безплатен курс &quot;Качествен програмен код&quot;"/>
            </p:cNvPr>
            <p:cNvSpPr txBox="1"/>
            <p:nvPr userDrawn="1"/>
          </p:nvSpPr>
          <p:spPr>
            <a:xfrm flipH="1">
              <a:off x="1766855" y="3335748"/>
              <a:ext cx="1594026" cy="1210412"/>
            </a:xfrm>
            <a:prstGeom prst="rect">
              <a:avLst/>
            </a:prstGeom>
            <a:grpFill/>
          </p:spPr>
          <p:txBody>
            <a:bodyPr wrap="none" rtlCol="0">
              <a:spAutoFit/>
            </a:bodyPr>
            <a:lstStyle/>
            <a:p>
              <a:r>
                <a:rPr lang="bg-BG" sz="200" kern="1200" noProof="1">
                  <a:ln w="0">
                    <a:noFill/>
                  </a:ln>
                  <a:solidFill>
                    <a:schemeClr val="bg1"/>
                  </a:solidFill>
                  <a:effectLst/>
                  <a:latin typeface="Corbel" pitchFamily="34" charset="0"/>
                  <a:ea typeface="+mn-ea"/>
                  <a:cs typeface="+mn-cs"/>
                </a:rPr>
                <a:t>безплатен курс "Качествен програмен код"</a:t>
              </a:r>
            </a:p>
          </p:txBody>
        </p:sp>
        <p:sp>
          <p:nvSpPr>
            <p:cNvPr id="42" name="TextBox 41">
              <a:hlinkClick r:id="rId13" tooltip="Алго академия - Академия по алгоритмично програмиране - безплатни уроци по алгоритми и структури от данни, състезателно програмиране и състезания"/>
            </p:cNvPr>
            <p:cNvSpPr txBox="1"/>
            <p:nvPr userDrawn="1"/>
          </p:nvSpPr>
          <p:spPr>
            <a:xfrm flipH="1">
              <a:off x="3407676" y="2461282"/>
              <a:ext cx="1977943" cy="1210412"/>
            </a:xfrm>
            <a:prstGeom prst="rect">
              <a:avLst/>
            </a:prstGeom>
            <a:grpFill/>
          </p:spPr>
          <p:txBody>
            <a:bodyPr wrap="none" rtlCol="0">
              <a:spAutoFit/>
            </a:bodyPr>
            <a:lstStyle>
              <a:defPPr>
                <a:defRPr lang="en-US"/>
              </a:defPPr>
              <a:lvl1pPr lvl="0">
                <a:defRPr sz="1200"/>
              </a:lvl1pPr>
            </a:lstStyle>
            <a:p>
              <a:pPr lvl="0"/>
              <a:r>
                <a:rPr lang="bg-BG" sz="200" noProof="1">
                  <a:ln w="0">
                    <a:noFill/>
                  </a:ln>
                  <a:solidFill>
                    <a:schemeClr val="bg1"/>
                  </a:solidFill>
                  <a:effectLst/>
                </a:rPr>
                <a:t>алго академия – състезателно програмиране, състезания</a:t>
              </a:r>
            </a:p>
          </p:txBody>
        </p:sp>
        <p:sp>
          <p:nvSpPr>
            <p:cNvPr id="43" name="TextBox 42">
              <a:hlinkClick r:id="rId14" tooltip="Безплатен ASP.NET курс - уеб програмиране, бази данни, C#, .NET, ASP.NET"/>
            </p:cNvPr>
            <p:cNvSpPr txBox="1"/>
            <p:nvPr userDrawn="1"/>
          </p:nvSpPr>
          <p:spPr>
            <a:xfrm flipH="1">
              <a:off x="3406019" y="1985429"/>
              <a:ext cx="2181421" cy="1210412"/>
            </a:xfrm>
            <a:prstGeom prst="rect">
              <a:avLst/>
            </a:prstGeom>
            <a:grpFill/>
          </p:spPr>
          <p:txBody>
            <a:bodyPr wrap="none" rtlCol="0">
              <a:spAutoFit/>
            </a:bodyPr>
            <a:lstStyle>
              <a:defPPr>
                <a:defRPr lang="en-US"/>
              </a:defPPr>
              <a:lvl1pPr lvl="0">
                <a:defRPr sz="1200"/>
              </a:lvl1pPr>
            </a:lstStyle>
            <a:p>
              <a:pPr lvl="0"/>
              <a:r>
                <a:rPr lang="bg-BG" sz="200" noProof="1">
                  <a:ln w="0">
                    <a:noFill/>
                  </a:ln>
                  <a:solidFill>
                    <a:schemeClr val="bg1"/>
                  </a:solidFill>
                  <a:effectLst/>
                </a:rPr>
                <a:t>ASP.NET курс - уеб програмиране, бази данни, C#, .NET, ASP.NET</a:t>
              </a:r>
            </a:p>
          </p:txBody>
        </p:sp>
        <p:sp>
          <p:nvSpPr>
            <p:cNvPr id="44" name="TextBox 43">
              <a:hlinkClick r:id="rId15" tooltip="Софтуерна академия на Телерик - безплатни курсове и уроци по програмиране"/>
            </p:cNvPr>
            <p:cNvSpPr txBox="1"/>
            <p:nvPr userDrawn="1"/>
          </p:nvSpPr>
          <p:spPr>
            <a:xfrm flipH="1">
              <a:off x="1504800" y="1717933"/>
              <a:ext cx="1901159" cy="1210412"/>
            </a:xfrm>
            <a:prstGeom prst="rect">
              <a:avLst/>
            </a:prstGeom>
            <a:grpFill/>
          </p:spPr>
          <p:txBody>
            <a:bodyPr wrap="none" rtlCol="0">
              <a:spAutoFit/>
            </a:bodyPr>
            <a:lstStyle>
              <a:defPPr>
                <a:defRPr lang="en-US"/>
              </a:defPPr>
              <a:lvl1pPr>
                <a:defRPr sz="1200"/>
              </a:lvl1pPr>
            </a:lstStyle>
            <a:p>
              <a:pPr lvl="0" algn="l"/>
              <a:r>
                <a:rPr lang="bg-BG" sz="200" noProof="1">
                  <a:ln w="0">
                    <a:noFill/>
                  </a:ln>
                  <a:solidFill>
                    <a:schemeClr val="bg1"/>
                  </a:solidFill>
                  <a:effectLst/>
                </a:rPr>
                <a:t>курсове и уроци по </a:t>
              </a:r>
              <a:r>
                <a:rPr lang="bg-BG" sz="200" kern="1200" noProof="1">
                  <a:ln w="0">
                    <a:noFill/>
                  </a:ln>
                  <a:solidFill>
                    <a:schemeClr val="bg1"/>
                  </a:solidFill>
                  <a:effectLst/>
                  <a:latin typeface="Corbel" pitchFamily="34" charset="0"/>
                  <a:ea typeface="+mn-ea"/>
                  <a:cs typeface="+mn-cs"/>
                </a:rPr>
                <a:t>програмиране – Телерик академия</a:t>
              </a:r>
            </a:p>
          </p:txBody>
        </p:sp>
        <p:sp>
          <p:nvSpPr>
            <p:cNvPr id="45" name="TextBox 44">
              <a:hlinkClick r:id="rId16" tooltip="Безплатен курс &quot;Разработка на мобилни приложения&quot; - iPhone, Android, Windows Phone, PhoneGap, HTML5, jQuery, AJAX"/>
            </p:cNvPr>
            <p:cNvSpPr txBox="1"/>
            <p:nvPr userDrawn="1"/>
          </p:nvSpPr>
          <p:spPr>
            <a:xfrm flipH="1">
              <a:off x="3404043" y="2718405"/>
              <a:ext cx="2058568" cy="1210412"/>
            </a:xfrm>
            <a:prstGeom prst="rect">
              <a:avLst/>
            </a:prstGeom>
            <a:grpFill/>
          </p:spPr>
          <p:txBody>
            <a:bodyPr wrap="none" rtlCol="0">
              <a:spAutoFit/>
            </a:bodyPr>
            <a:lstStyle>
              <a:defPPr>
                <a:defRPr lang="en-US"/>
              </a:defPPr>
              <a:lvl1pPr lvl="0">
                <a:defRPr sz="1200"/>
              </a:lvl1pPr>
            </a:lstStyle>
            <a:p>
              <a:pPr lvl="0"/>
              <a:r>
                <a:rPr lang="bg-BG" sz="200" noProof="1">
                  <a:ln w="0">
                    <a:noFill/>
                  </a:ln>
                  <a:solidFill>
                    <a:schemeClr val="bg1"/>
                  </a:solidFill>
                  <a:effectLst/>
                </a:rPr>
                <a:t>курс мобилни приложения с iPhone, Android, WP7, PhoneGap</a:t>
              </a:r>
            </a:p>
          </p:txBody>
        </p:sp>
        <p:sp>
          <p:nvSpPr>
            <p:cNvPr id="46" name="TextBox 45">
              <a:hlinkClick r:id="rId17" tooltip="Free C# Programming Book by Svetlin Nakov - безплатна C# книга от Светлин Наков, книга C#, книга Java, безплатна книга"/>
            </p:cNvPr>
            <p:cNvSpPr txBox="1"/>
            <p:nvPr userDrawn="1"/>
          </p:nvSpPr>
          <p:spPr>
            <a:xfrm flipH="1">
              <a:off x="1440317" y="3117785"/>
              <a:ext cx="1901159" cy="1210412"/>
            </a:xfrm>
            <a:prstGeom prst="rect">
              <a:avLst/>
            </a:prstGeom>
            <a:grpFill/>
          </p:spPr>
          <p:txBody>
            <a:bodyPr wrap="none" rtlCol="0">
              <a:spAutoFit/>
            </a:bodyPr>
            <a:lstStyle/>
            <a:p>
              <a:r>
                <a:rPr lang="bg-BG" sz="200" kern="1200" noProof="1">
                  <a:ln w="0">
                    <a:noFill/>
                  </a:ln>
                  <a:solidFill>
                    <a:schemeClr val="bg1"/>
                  </a:solidFill>
                  <a:effectLst/>
                  <a:latin typeface="Corbel" pitchFamily="34" charset="0"/>
                  <a:ea typeface="+mn-ea"/>
                  <a:cs typeface="+mn-cs"/>
                </a:rPr>
                <a:t>free C# book, безплатна книга C#, книга Java, книга C#</a:t>
              </a:r>
            </a:p>
          </p:txBody>
        </p:sp>
        <p:sp>
          <p:nvSpPr>
            <p:cNvPr id="47" name="TextBox 46">
              <a:hlinkClick r:id="rId18" tooltip="Дончо Минков - сайт за програмиране"/>
            </p:cNvPr>
            <p:cNvSpPr txBox="1"/>
            <p:nvPr userDrawn="1"/>
          </p:nvSpPr>
          <p:spPr>
            <a:xfrm flipH="1">
              <a:off x="3401370" y="2963513"/>
              <a:ext cx="1475012" cy="1210412"/>
            </a:xfrm>
            <a:prstGeom prst="rect">
              <a:avLst/>
            </a:prstGeom>
            <a:grpFill/>
          </p:spPr>
          <p:txBody>
            <a:bodyPr wrap="none" rtlCol="0">
              <a:spAutoFit/>
            </a:bodyPr>
            <a:lstStyle>
              <a:defPPr>
                <a:defRPr lang="en-US"/>
              </a:defPPr>
              <a:lvl1pPr>
                <a:defRPr sz="1600">
                  <a:ln w="0">
                    <a:solidFill>
                      <a:schemeClr val="tx1"/>
                    </a:solidFill>
                  </a:ln>
                  <a:effectLst/>
                </a:defRPr>
              </a:lvl1pPr>
            </a:lstStyle>
            <a:p>
              <a:pPr lvl="0"/>
              <a:r>
                <a:rPr lang="bg-BG" sz="200" noProof="1">
                  <a:ln w="0">
                    <a:noFill/>
                  </a:ln>
                  <a:solidFill>
                    <a:schemeClr val="bg1"/>
                  </a:solidFill>
                </a:rPr>
                <a:t>Дончо Минков - сайт за програмиране</a:t>
              </a:r>
            </a:p>
          </p:txBody>
        </p:sp>
        <p:sp>
          <p:nvSpPr>
            <p:cNvPr id="48" name="TextBox 47">
              <a:hlinkClick r:id="rId19" tooltip="Николай Костов - блог за програмиране"/>
            </p:cNvPr>
            <p:cNvSpPr txBox="1"/>
            <p:nvPr userDrawn="1"/>
          </p:nvSpPr>
          <p:spPr>
            <a:xfrm flipH="1">
              <a:off x="3401423" y="3217864"/>
              <a:ext cx="1513403" cy="1210412"/>
            </a:xfrm>
            <a:prstGeom prst="rect">
              <a:avLst/>
            </a:prstGeom>
            <a:grpFill/>
          </p:spPr>
          <p:txBody>
            <a:bodyPr wrap="none" rtlCol="0">
              <a:spAutoFit/>
            </a:bodyPr>
            <a:lstStyle/>
            <a:p>
              <a:pPr algn="l"/>
              <a:r>
                <a:rPr lang="bg-BG" sz="200" kern="1200" noProof="1">
                  <a:ln w="0">
                    <a:noFill/>
                  </a:ln>
                  <a:solidFill>
                    <a:schemeClr val="bg1"/>
                  </a:solidFill>
                  <a:effectLst/>
                  <a:latin typeface="Corbel" pitchFamily="34" charset="0"/>
                  <a:ea typeface="+mn-ea"/>
                  <a:cs typeface="+mn-cs"/>
                </a:rPr>
                <a:t>Николай Костов - блог за програмиране</a:t>
              </a:r>
            </a:p>
          </p:txBody>
        </p:sp>
        <p:sp>
          <p:nvSpPr>
            <p:cNvPr id="49" name="TextBox 48">
              <a:hlinkClick r:id="rId20" tooltip="безплатен C# курс в софтуерната академия на Наков"/>
            </p:cNvPr>
            <p:cNvSpPr txBox="1"/>
            <p:nvPr userDrawn="1"/>
          </p:nvSpPr>
          <p:spPr>
            <a:xfrm flipH="1">
              <a:off x="3398079" y="3548402"/>
              <a:ext cx="1359837" cy="1210412"/>
            </a:xfrm>
            <a:prstGeom prst="rect">
              <a:avLst/>
            </a:prstGeom>
            <a:grpFill/>
          </p:spPr>
          <p:txBody>
            <a:bodyPr wrap="none" rtlCol="0">
              <a:spAutoFit/>
            </a:bodyPr>
            <a:lstStyle>
              <a:defPPr>
                <a:defRPr lang="en-US"/>
              </a:defPPr>
              <a:lvl1pPr>
                <a:defRPr sz="1600">
                  <a:ln w="0">
                    <a:solidFill>
                      <a:schemeClr val="tx1"/>
                    </a:solidFill>
                  </a:ln>
                  <a:effectLst/>
                </a:defRPr>
              </a:lvl1pPr>
            </a:lstStyle>
            <a:p>
              <a:pPr lvl="0"/>
              <a:r>
                <a:rPr lang="bg-BG" sz="200" noProof="1">
                  <a:ln w="0">
                    <a:noFill/>
                  </a:ln>
                  <a:solidFill>
                    <a:schemeClr val="bg1"/>
                  </a:solidFill>
                </a:rPr>
                <a:t>C# курс, програмиране, безплатно</a:t>
              </a:r>
            </a:p>
          </p:txBody>
        </p:sp>
      </p:grpSp>
      <p:sp>
        <p:nvSpPr>
          <p:cNvPr id="7" name="Title 1"/>
          <p:cNvSpPr>
            <a:spLocks noGrp="1"/>
          </p:cNvSpPr>
          <p:nvPr>
            <p:ph type="title" hasCustomPrompt="1"/>
          </p:nvPr>
        </p:nvSpPr>
        <p:spPr>
          <a:xfrm>
            <a:off x="1828800" y="152400"/>
            <a:ext cx="7086600" cy="838200"/>
          </a:xfrm>
          <a:prstGeom prst="rect">
            <a:avLst/>
          </a:prstGeom>
        </p:spPr>
        <p:txBody>
          <a:bodyPr anchor="ctr" anchorCtr="0">
            <a:noAutofit/>
          </a:bodyPr>
          <a:lstStyle>
            <a:lvl1pPr algn="r" rtl="0" eaLnBrk="0" fontAlgn="base" hangingPunct="0">
              <a:lnSpc>
                <a:spcPts val="4000"/>
              </a:lnSpc>
              <a:spcBef>
                <a:spcPct val="0"/>
              </a:spcBef>
              <a:spcAft>
                <a:spcPct val="0"/>
              </a:spcAft>
              <a:defRPr lang="en-US" sz="4000" b="1" kern="1200" baseline="0" dirty="0">
                <a:ln w="500">
                  <a:noFill/>
                </a:ln>
                <a:solidFill>
                  <a:schemeClr val="tx2"/>
                </a:solidFill>
                <a:effectLst>
                  <a:outerShdw blurRad="38100" dist="38100" dir="2700000" algn="tl">
                    <a:srgbClr val="000000">
                      <a:alpha val="43137"/>
                    </a:srgbClr>
                  </a:outerShdw>
                  <a:reflection blurRad="12700" stA="20000" endPos="50000" dist="12700" dir="5400000" sy="-100000" algn="bl" rotWithShape="0"/>
                </a:effectLst>
                <a:latin typeface="+mj-lt"/>
                <a:ea typeface="+mj-ea"/>
                <a:cs typeface="+mj-cs"/>
              </a:defRPr>
            </a:lvl1pPr>
          </a:lstStyle>
          <a:p>
            <a:r>
              <a:rPr lang="en-US" dirty="0"/>
              <a:t>Presentation Title</a:t>
            </a:r>
          </a:p>
        </p:txBody>
      </p:sp>
      <p:sp>
        <p:nvSpPr>
          <p:cNvPr id="9" name="TextBox 8">
            <a:hlinkClick r:id="rId2" tooltip="Форум за програмиране и уеб дизайн - дискусии, съвети, въпроси и отговори @ Софтуерна академия на Телерик"/>
          </p:cNvPr>
          <p:cNvSpPr txBox="1"/>
          <p:nvPr userDrawn="1"/>
        </p:nvSpPr>
        <p:spPr>
          <a:xfrm rot="12041701" flipH="1">
            <a:off x="7471619" y="3840481"/>
            <a:ext cx="890352" cy="1569660"/>
          </a:xfrm>
          <a:prstGeom prst="rect">
            <a:avLst/>
          </a:prstGeom>
          <a:noFill/>
        </p:spPr>
        <p:txBody>
          <a:bodyPr wrap="square" rtlCol="0">
            <a:spAutoFit/>
            <a:scene3d>
              <a:camera prst="orthographicFront"/>
              <a:lightRig rig="threePt" dir="t"/>
            </a:scene3d>
            <a:sp3d extrusionH="57150">
              <a:bevelT w="38100" h="38100"/>
            </a:sp3d>
          </a:bodyPr>
          <a:lstStyle/>
          <a:p>
            <a:r>
              <a:rPr lang="en-US" sz="9600" b="1" dirty="0">
                <a:solidFill>
                  <a:schemeClr val="tx1">
                    <a:lumMod val="75000"/>
                  </a:schemeClr>
                </a:solidFill>
                <a:effectLst>
                  <a:reflection blurRad="6350" stA="55000" endA="300" endPos="45500" dir="5400000" sy="-100000" algn="bl" rotWithShape="0"/>
                </a:effectLst>
              </a:rPr>
              <a:t>?</a:t>
            </a:r>
          </a:p>
        </p:txBody>
      </p:sp>
      <p:sp>
        <p:nvSpPr>
          <p:cNvPr id="11" name="TextBox 10">
            <a:hlinkClick r:id="rId4" tooltip="Програмиране за деца - безплатно в Телерик кидс академия"/>
          </p:cNvPr>
          <p:cNvSpPr txBox="1"/>
          <p:nvPr userDrawn="1"/>
        </p:nvSpPr>
        <p:spPr>
          <a:xfrm rot="9535351" flipH="1">
            <a:off x="923386" y="1861198"/>
            <a:ext cx="673363" cy="1446550"/>
          </a:xfrm>
          <a:prstGeom prst="rect">
            <a:avLst/>
          </a:prstGeom>
          <a:noFill/>
        </p:spPr>
        <p:txBody>
          <a:bodyPr wrap="square" rtlCol="0">
            <a:spAutoFit/>
            <a:scene3d>
              <a:camera prst="isometricOffAxis1Right"/>
              <a:lightRig rig="threePt" dir="t"/>
            </a:scene3d>
            <a:sp3d extrusionH="57150">
              <a:bevelT w="38100" h="38100"/>
            </a:sp3d>
          </a:bodyPr>
          <a:lstStyle/>
          <a:p>
            <a:r>
              <a:rPr lang="en-US" sz="8800" dirty="0">
                <a:solidFill>
                  <a:schemeClr val="accent5">
                    <a:lumMod val="60000"/>
                    <a:lumOff val="40000"/>
                  </a:schemeClr>
                </a:solidFill>
                <a:effectLst>
                  <a:reflection blurRad="6350" stA="55000" endA="300" endPos="45500" dir="5400000" sy="-100000" algn="bl" rotWithShape="0"/>
                </a:effectLst>
              </a:rPr>
              <a:t>?</a:t>
            </a:r>
          </a:p>
        </p:txBody>
      </p:sp>
      <p:sp>
        <p:nvSpPr>
          <p:cNvPr id="12" name="TextBox 11">
            <a:hlinkClick r:id="rId5" tooltip="Безплатен SEO курс - оптимизация за търсачки, уроци по SEO"/>
          </p:cNvPr>
          <p:cNvSpPr txBox="1"/>
          <p:nvPr userDrawn="1"/>
        </p:nvSpPr>
        <p:spPr>
          <a:xfrm rot="16938170" flipH="1">
            <a:off x="4905823" y="966542"/>
            <a:ext cx="859648" cy="1992899"/>
          </a:xfrm>
          <a:prstGeom prst="rect">
            <a:avLst/>
          </a:prstGeom>
          <a:noFill/>
        </p:spPr>
        <p:txBody>
          <a:bodyPr wrap="square" rtlCol="0">
            <a:spAutoFit/>
            <a:scene3d>
              <a:camera prst="orthographicFront"/>
              <a:lightRig rig="threePt" dir="t"/>
            </a:scene3d>
            <a:sp3d extrusionH="57150">
              <a:bevelT w="38100" h="38100"/>
            </a:sp3d>
          </a:bodyPr>
          <a:lstStyle/>
          <a:p>
            <a:r>
              <a:rPr lang="en-US" sz="11500" b="1" dirty="0">
                <a:solidFill>
                  <a:srgbClr val="FF831D"/>
                </a:solidFill>
                <a:effectLst>
                  <a:reflection blurRad="6350" stA="55000" endA="300" endPos="45500" dir="5400000" sy="-100000" algn="bl" rotWithShape="0"/>
                </a:effectLst>
              </a:rPr>
              <a:t>?</a:t>
            </a:r>
          </a:p>
        </p:txBody>
      </p:sp>
      <p:sp>
        <p:nvSpPr>
          <p:cNvPr id="13" name="TextBox 12">
            <a:hlinkClick r:id="rId6" tooltip="Безплатен курс &quot;Уеб дизайн с HTML, CSS и JavaScript&quot; - уроци по правене на уеб сайтове, HTML, CSS, Photoshop, JavaScript и CMS системи"/>
          </p:cNvPr>
          <p:cNvSpPr txBox="1"/>
          <p:nvPr userDrawn="1"/>
        </p:nvSpPr>
        <p:spPr>
          <a:xfrm rot="19836951" flipH="1">
            <a:off x="7379010" y="1495154"/>
            <a:ext cx="949687" cy="2062103"/>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n-US" sz="128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innerShdw blurRad="63500" dist="50800" dir="8100000">
                    <a:prstClr val="black">
                      <a:alpha val="50000"/>
                    </a:prstClr>
                  </a:innerShdw>
                  <a:reflection blurRad="6350" stA="55000" endA="300" endPos="45500" dir="5400000" sy="-100000" algn="bl" rotWithShape="0"/>
                </a:effectLst>
              </a:rPr>
              <a:t>?</a:t>
            </a:r>
          </a:p>
        </p:txBody>
      </p:sp>
      <p:sp>
        <p:nvSpPr>
          <p:cNvPr id="14" name="TextBox 13">
            <a:hlinkClick r:id="rId7" tooltip="Училищна софтуерна академия - безплатни уроци по програмиране и уеб дизайн"/>
          </p:cNvPr>
          <p:cNvSpPr txBox="1"/>
          <p:nvPr userDrawn="1"/>
        </p:nvSpPr>
        <p:spPr>
          <a:xfrm rot="2233443" flipH="1">
            <a:off x="2139218" y="940065"/>
            <a:ext cx="445351" cy="954107"/>
          </a:xfrm>
          <a:prstGeom prst="rect">
            <a:avLst/>
          </a:prstGeom>
          <a:noFill/>
        </p:spPr>
        <p:txBody>
          <a:bodyPr wrap="square" rtlCol="0">
            <a:spAutoFit/>
            <a:scene3d>
              <a:camera prst="perspectiveHeroicExtremeLeftFacing"/>
              <a:lightRig rig="threePt" dir="t"/>
            </a:scene3d>
            <a:sp3d extrusionH="57150">
              <a:bevelT w="38100" h="38100"/>
            </a:sp3d>
          </a:bodyPr>
          <a:lstStyle/>
          <a:p>
            <a:r>
              <a:rPr lang="en-US" sz="5600" dirty="0">
                <a:solidFill>
                  <a:schemeClr val="tx2">
                    <a:lumMod val="75000"/>
                  </a:schemeClr>
                </a:solidFill>
                <a:effectLst>
                  <a:reflection blurRad="6350" stA="55000" endA="300" endPos="45500" dir="5400000" sy="-100000" algn="bl" rotWithShape="0"/>
                </a:effectLst>
              </a:rPr>
              <a:t>?</a:t>
            </a:r>
          </a:p>
        </p:txBody>
      </p:sp>
      <p:sp>
        <p:nvSpPr>
          <p:cNvPr id="15" name="TextBox 14">
            <a:hlinkClick r:id="rId8" tooltip="Безплатен курс &quot;Програмиране с ASP.NET MVC&quot; - уеб технологии, бази данни, C#, .NET, ASP.NET MVC"/>
          </p:cNvPr>
          <p:cNvSpPr txBox="1"/>
          <p:nvPr userDrawn="1"/>
        </p:nvSpPr>
        <p:spPr>
          <a:xfrm rot="8530737" flipH="1">
            <a:off x="4757100" y="4722613"/>
            <a:ext cx="643173" cy="1569660"/>
          </a:xfrm>
          <a:prstGeom prst="rect">
            <a:avLst/>
          </a:prstGeom>
          <a:noFill/>
        </p:spPr>
        <p:txBody>
          <a:bodyPr wrap="square" rtlCol="0">
            <a:spAutoFit/>
            <a:scene3d>
              <a:camera prst="orthographicFront"/>
              <a:lightRig rig="threePt" dir="t"/>
            </a:scene3d>
            <a:sp3d extrusionH="57150">
              <a:bevelT w="38100" h="38100"/>
            </a:sp3d>
          </a:bodyPr>
          <a:lstStyle/>
          <a:p>
            <a:r>
              <a:rPr lang="en-US" sz="9600" dirty="0">
                <a:solidFill>
                  <a:srgbClr val="FF4A37"/>
                </a:solidFill>
                <a:effectLst>
                  <a:reflection blurRad="6350" stA="60000" endA="900" endPos="60000" dist="29997" dir="5400000" sy="-100000" algn="bl" rotWithShape="0"/>
                </a:effectLst>
              </a:rPr>
              <a:t>?</a:t>
            </a:r>
          </a:p>
        </p:txBody>
      </p:sp>
      <p:sp>
        <p:nvSpPr>
          <p:cNvPr id="16" name="TextBox 15">
            <a:hlinkClick r:id="rId9" tooltip="Безплатен курс &quot;Разработка на софтуер в Cloud среда&quot; - AppEngine, AWS, Azure"/>
          </p:cNvPr>
          <p:cNvSpPr txBox="1"/>
          <p:nvPr userDrawn="1"/>
        </p:nvSpPr>
        <p:spPr>
          <a:xfrm rot="12627025" flipH="1">
            <a:off x="2910497" y="4405707"/>
            <a:ext cx="386488" cy="646331"/>
          </a:xfrm>
          <a:prstGeom prst="rect">
            <a:avLst/>
          </a:prstGeom>
          <a:noFill/>
        </p:spPr>
        <p:txBody>
          <a:bodyPr wrap="square" rtlCol="0">
            <a:spAutoFit/>
            <a:scene3d>
              <a:camera prst="orthographicFront"/>
              <a:lightRig rig="threePt" dir="t"/>
            </a:scene3d>
            <a:sp3d extrusionH="57150">
              <a:bevelT w="38100" h="38100"/>
            </a:sp3d>
          </a:bodyPr>
          <a:lstStyle/>
          <a:p>
            <a:r>
              <a:rPr lang="en-US" sz="3600" dirty="0">
                <a:solidFill>
                  <a:schemeClr val="tx2">
                    <a:lumMod val="40000"/>
                    <a:lumOff val="60000"/>
                  </a:schemeClr>
                </a:solidFill>
                <a:effectLst>
                  <a:reflection blurRad="6350" stA="55000" endA="300" endPos="45500" dir="5400000" sy="-100000" algn="bl" rotWithShape="0"/>
                </a:effectLst>
              </a:rPr>
              <a:t>?</a:t>
            </a:r>
          </a:p>
        </p:txBody>
      </p:sp>
      <p:sp>
        <p:nvSpPr>
          <p:cNvPr id="17" name="TextBox 16">
            <a:hlinkClick r:id="rId10" tooltip="BG Coder - онлайн състезателна система - тренировки за състезания по програмиране - online judge"/>
          </p:cNvPr>
          <p:cNvSpPr txBox="1"/>
          <p:nvPr userDrawn="1"/>
        </p:nvSpPr>
        <p:spPr>
          <a:xfrm rot="1186146" flipH="1">
            <a:off x="6185957" y="4125718"/>
            <a:ext cx="499379" cy="1107996"/>
          </a:xfrm>
          <a:prstGeom prst="rect">
            <a:avLst/>
          </a:prstGeom>
          <a:noFill/>
        </p:spPr>
        <p:txBody>
          <a:bodyPr wrap="square" rtlCol="0">
            <a:spAutoFit/>
            <a:scene3d>
              <a:camera prst="orthographicFront"/>
              <a:lightRig rig="threePt" dir="t"/>
            </a:scene3d>
            <a:sp3d extrusionH="57150">
              <a:bevelT w="69850" h="69850" prst="divot"/>
            </a:sp3d>
          </a:bodyPr>
          <a:lstStyle/>
          <a:p>
            <a:r>
              <a:rPr lang="en-US" sz="6600" dirty="0">
                <a:solidFill>
                  <a:srgbClr val="9966FF"/>
                </a:solidFill>
                <a:effectLst>
                  <a:reflection blurRad="6350" stA="55000" endA="300" endPos="45500" dir="5400000" sy="-100000" algn="bl" rotWithShape="0"/>
                </a:effectLst>
              </a:rPr>
              <a:t>?</a:t>
            </a:r>
          </a:p>
        </p:txBody>
      </p:sp>
      <p:sp>
        <p:nvSpPr>
          <p:cNvPr id="18" name="TextBox 17">
            <a:hlinkClick r:id="rId11" tooltip="Светлин Наков - курсове и уроци по програмиране, уеб дизайн, книги, обучения - безплатно"/>
          </p:cNvPr>
          <p:cNvSpPr txBox="1"/>
          <p:nvPr userDrawn="1"/>
        </p:nvSpPr>
        <p:spPr>
          <a:xfrm rot="19460650" flipH="1">
            <a:off x="3150206" y="1979501"/>
            <a:ext cx="489197" cy="769441"/>
          </a:xfrm>
          <a:prstGeom prst="rect">
            <a:avLst/>
          </a:prstGeom>
          <a:noFill/>
        </p:spPr>
        <p:txBody>
          <a:bodyPr wrap="square" rtlCol="0">
            <a:prstTxWarp prst="textInflate">
              <a:avLst/>
            </a:prstTxWarp>
            <a:spAutoFit/>
            <a:scene3d>
              <a:camera prst="perspectiveRelaxedModerately"/>
              <a:lightRig rig="threePt" dir="t"/>
            </a:scene3d>
            <a:sp3d extrusionH="57150">
              <a:bevelT w="38100" h="38100"/>
            </a:sp3d>
          </a:bodyPr>
          <a:lstStyle/>
          <a:p>
            <a:r>
              <a:rPr lang="en-US" sz="4400" dirty="0">
                <a:solidFill>
                  <a:srgbClr val="FF6699"/>
                </a:solidFill>
                <a:effectLst>
                  <a:reflection blurRad="6350" stA="55000" endA="300" endPos="45500" dir="5400000" sy="-100000" algn="bl" rotWithShape="0"/>
                </a:effectLst>
              </a:rPr>
              <a:t>?</a:t>
            </a:r>
          </a:p>
        </p:txBody>
      </p:sp>
      <p:sp>
        <p:nvSpPr>
          <p:cNvPr id="19" name="TextBox 18">
            <a:hlinkClick r:id="rId12" tooltip="Безплатен курс &quot;Качествен програмен код&quot;"/>
          </p:cNvPr>
          <p:cNvSpPr txBox="1"/>
          <p:nvPr userDrawn="1"/>
        </p:nvSpPr>
        <p:spPr>
          <a:xfrm rot="18277140" flipH="1">
            <a:off x="405234" y="3272336"/>
            <a:ext cx="413607" cy="646331"/>
          </a:xfrm>
          <a:prstGeom prst="rect">
            <a:avLst/>
          </a:prstGeom>
          <a:noFill/>
        </p:spPr>
        <p:txBody>
          <a:bodyPr wrap="square" rtlCol="0">
            <a:spAutoFit/>
            <a:scene3d>
              <a:camera prst="orthographicFront"/>
              <a:lightRig rig="threePt" dir="t"/>
            </a:scene3d>
            <a:sp3d extrusionH="57150">
              <a:bevelT w="38100" h="38100"/>
            </a:sp3d>
          </a:bodyPr>
          <a:lstStyle/>
          <a:p>
            <a:r>
              <a:rPr lang="en-US" sz="3600" dirty="0">
                <a:solidFill>
                  <a:schemeClr val="tx2">
                    <a:lumMod val="40000"/>
                    <a:lumOff val="60000"/>
                  </a:schemeClr>
                </a:solidFill>
                <a:effectLst>
                  <a:reflection blurRad="6350" stA="55000" endA="300" endPos="45500" dir="5400000" sy="-100000" algn="bl" rotWithShape="0"/>
                </a:effectLst>
              </a:rPr>
              <a:t>?</a:t>
            </a:r>
          </a:p>
        </p:txBody>
      </p:sp>
      <p:sp>
        <p:nvSpPr>
          <p:cNvPr id="20" name="TextBox 19">
            <a:hlinkClick r:id="rId13" tooltip="Алго академия - Академия по алгоритмично програмиране - безплатни уроци по алгоритми и структури от данни, състезателно програмиране и състезания"/>
          </p:cNvPr>
          <p:cNvSpPr txBox="1"/>
          <p:nvPr userDrawn="1"/>
        </p:nvSpPr>
        <p:spPr>
          <a:xfrm rot="18695734" flipH="1">
            <a:off x="3127407" y="5396299"/>
            <a:ext cx="548101" cy="1015663"/>
          </a:xfrm>
          <a:prstGeom prst="rect">
            <a:avLst/>
          </a:prstGeom>
          <a:noFill/>
        </p:spPr>
        <p:txBody>
          <a:bodyPr wrap="square" rtlCol="0">
            <a:spAutoFit/>
          </a:bodyPr>
          <a:lstStyle/>
          <a:p>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p>
        </p:txBody>
      </p:sp>
      <p:sp>
        <p:nvSpPr>
          <p:cNvPr id="21" name="TextBox 20">
            <a:hlinkClick r:id="rId14" tooltip="Безплатен ASP.NET курс - уеб програмиране, бази данни, C#, .NET, ASP.NET"/>
          </p:cNvPr>
          <p:cNvSpPr txBox="1"/>
          <p:nvPr userDrawn="1"/>
        </p:nvSpPr>
        <p:spPr>
          <a:xfrm rot="10134629" flipH="1">
            <a:off x="6730680" y="5522529"/>
            <a:ext cx="444390" cy="707886"/>
          </a:xfrm>
          <a:prstGeom prst="rect">
            <a:avLst/>
          </a:prstGeom>
          <a:noFill/>
        </p:spPr>
        <p:txBody>
          <a:bodyPr wrap="square" rtlCol="0">
            <a:spAutoFit/>
            <a:scene3d>
              <a:camera prst="orthographicFront"/>
              <a:lightRig rig="threePt" dir="t"/>
            </a:scene3d>
            <a:sp3d extrusionH="57150">
              <a:bevelT w="38100" h="38100"/>
            </a:sp3d>
          </a:bodyPr>
          <a:lstStyle/>
          <a:p>
            <a:r>
              <a:rPr lang="en-US" sz="4000" dirty="0">
                <a:solidFill>
                  <a:schemeClr val="accent4">
                    <a:lumMod val="60000"/>
                    <a:lumOff val="40000"/>
                  </a:schemeClr>
                </a:solidFill>
                <a:effectLst>
                  <a:reflection blurRad="6350" stA="55000" endA="300" endPos="45500" dir="5400000" sy="-100000" algn="bl" rotWithShape="0"/>
                </a:effectLst>
              </a:rPr>
              <a:t>?</a:t>
            </a:r>
          </a:p>
        </p:txBody>
      </p:sp>
      <p:sp>
        <p:nvSpPr>
          <p:cNvPr id="22" name="TextBox 21">
            <a:hlinkClick r:id="rId15" tooltip="Софтуерна академия на Телерик - безплатни курсове и уроци по програмиране"/>
          </p:cNvPr>
          <p:cNvSpPr txBox="1"/>
          <p:nvPr userDrawn="1"/>
        </p:nvSpPr>
        <p:spPr>
          <a:xfrm rot="12126217" flipH="1">
            <a:off x="559977" y="930479"/>
            <a:ext cx="387894" cy="707886"/>
          </a:xfrm>
          <a:prstGeom prst="rect">
            <a:avLst/>
          </a:prstGeom>
          <a:noFill/>
        </p:spPr>
        <p:txBody>
          <a:bodyPr wrap="square" rtlCol="0">
            <a:spAutoFit/>
            <a:scene3d>
              <a:camera prst="orthographicFront"/>
              <a:lightRig rig="soft" dir="t">
                <a:rot lat="0" lon="0" rev="10800000"/>
              </a:lightRig>
            </a:scene3d>
            <a:sp3d>
              <a:bevelT w="27940" h="12700"/>
              <a:contourClr>
                <a:srgbClr val="DDDDDD"/>
              </a:contourClr>
            </a:sp3d>
          </a:bodyPr>
          <a:lstStyle/>
          <a:p>
            <a:r>
              <a:rPr lang="en-US" sz="4000" b="1" spc="150" dirty="0">
                <a:ln w="11430"/>
                <a:solidFill>
                  <a:schemeClr val="accent4">
                    <a:lumMod val="60000"/>
                    <a:lumOff val="40000"/>
                  </a:schemeClr>
                </a:solidFill>
                <a:effectLst>
                  <a:outerShdw blurRad="25400" algn="tl" rotWithShape="0">
                    <a:srgbClr val="000000">
                      <a:alpha val="43000"/>
                    </a:srgbClr>
                  </a:outerShdw>
                </a:effectLst>
              </a:rPr>
              <a:t>?</a:t>
            </a:r>
          </a:p>
        </p:txBody>
      </p:sp>
      <p:sp>
        <p:nvSpPr>
          <p:cNvPr id="23" name="TextBox 22">
            <a:hlinkClick r:id="rId16" tooltip="Безплатен курс &quot;Разработка на мобилни приложения&quot; - iPhone, Android, Windows Phone, PhoneGap, HTML5, jQuery, AJAX"/>
          </p:cNvPr>
          <p:cNvSpPr txBox="1"/>
          <p:nvPr userDrawn="1"/>
        </p:nvSpPr>
        <p:spPr>
          <a:xfrm rot="20840689" flipH="1">
            <a:off x="8186733" y="5517701"/>
            <a:ext cx="357408" cy="646331"/>
          </a:xfrm>
          <a:prstGeom prst="rect">
            <a:avLst/>
          </a:prstGeom>
          <a:noFill/>
        </p:spPr>
        <p:txBody>
          <a:bodyPr wrap="square" rtlCol="0">
            <a:spAutoFit/>
          </a:bodyPr>
          <a:lstStyle/>
          <a:p>
            <a:r>
              <a:rPr lang="en-US" sz="3600" b="1" dirty="0">
                <a:ln w="19050">
                  <a:solidFill>
                    <a:schemeClr val="accent4">
                      <a:lumMod val="75000"/>
                      <a:alpha val="50000"/>
                    </a:schemeClr>
                  </a:solidFill>
                  <a:prstDash val="solid"/>
                  <a:miter lim="800000"/>
                </a:ln>
                <a:solidFill>
                  <a:schemeClr val="accent4">
                    <a:lumMod val="20000"/>
                    <a:lumOff val="80000"/>
                    <a:alpha val="25000"/>
                  </a:schemeClr>
                </a:solidFill>
                <a:effectLst>
                  <a:outerShdw blurRad="25500" dist="23000" dir="7020000" algn="tl">
                    <a:srgbClr val="000000">
                      <a:alpha val="50000"/>
                    </a:srgbClr>
                  </a:outerShdw>
                </a:effectLst>
              </a:rPr>
              <a:t>?</a:t>
            </a:r>
            <a:endParaRPr lang="en-US" sz="4000" b="1" dirty="0">
              <a:ln w="19050">
                <a:solidFill>
                  <a:schemeClr val="accent4">
                    <a:lumMod val="75000"/>
                    <a:alpha val="50000"/>
                  </a:schemeClr>
                </a:solidFill>
                <a:prstDash val="solid"/>
                <a:miter lim="800000"/>
              </a:ln>
              <a:solidFill>
                <a:schemeClr val="accent4">
                  <a:lumMod val="20000"/>
                  <a:lumOff val="80000"/>
                  <a:alpha val="25000"/>
                </a:schemeClr>
              </a:solidFill>
              <a:effectLst>
                <a:outerShdw blurRad="25500" dist="23000" dir="7020000" algn="tl">
                  <a:srgbClr val="000000">
                    <a:alpha val="50000"/>
                  </a:srgbClr>
                </a:outerShdw>
              </a:effectLst>
            </a:endParaRPr>
          </a:p>
        </p:txBody>
      </p:sp>
      <p:sp>
        <p:nvSpPr>
          <p:cNvPr id="24" name="TextBox 23">
            <a:hlinkClick r:id="rId17" tooltip="Free C# Programming Book by Svetlin Nakov - безплатна C# книга от Светлин Наков, книга C#, книга Java, безплатна книга"/>
          </p:cNvPr>
          <p:cNvSpPr txBox="1"/>
          <p:nvPr userDrawn="1"/>
        </p:nvSpPr>
        <p:spPr>
          <a:xfrm rot="15426793" flipH="1">
            <a:off x="1145826" y="4072253"/>
            <a:ext cx="369652" cy="769441"/>
          </a:xfrm>
          <a:prstGeom prst="rect">
            <a:avLst/>
          </a:prstGeom>
          <a:noFill/>
        </p:spPr>
        <p:txBody>
          <a:bodyPr wrap="square" rtlCol="0">
            <a:spAutoFit/>
            <a:scene3d>
              <a:camera prst="orthographicFront"/>
              <a:lightRig rig="threePt" dir="t"/>
            </a:scene3d>
            <a:sp3d extrusionH="57150">
              <a:bevelT w="38100" h="38100"/>
            </a:sp3d>
          </a:bodyPr>
          <a:lstStyle/>
          <a:p>
            <a:r>
              <a:rPr lang="en-US" sz="4400" dirty="0">
                <a:ln>
                  <a:solidFill>
                    <a:schemeClr val="accent2">
                      <a:lumMod val="40000"/>
                      <a:lumOff val="60000"/>
                    </a:schemeClr>
                  </a:solidFill>
                </a:ln>
                <a:solidFill>
                  <a:schemeClr val="accent6">
                    <a:lumMod val="60000"/>
                    <a:lumOff val="40000"/>
                  </a:schemeClr>
                </a:solidFill>
                <a:effectLst>
                  <a:reflection blurRad="6350" stA="55000" endA="300" endPos="45500" dir="5400000" sy="-100000" algn="bl" rotWithShape="0"/>
                </a:effectLst>
              </a:rPr>
              <a:t>?</a:t>
            </a:r>
          </a:p>
        </p:txBody>
      </p:sp>
      <p:sp>
        <p:nvSpPr>
          <p:cNvPr id="25" name="TextBox 24">
            <a:hlinkClick r:id="rId18" tooltip="Дончо Минков - сайт за програмиране"/>
          </p:cNvPr>
          <p:cNvSpPr txBox="1"/>
          <p:nvPr userDrawn="1"/>
        </p:nvSpPr>
        <p:spPr>
          <a:xfrm rot="11071760" flipH="1">
            <a:off x="6518175" y="1140358"/>
            <a:ext cx="345408" cy="523220"/>
          </a:xfrm>
          <a:prstGeom prst="rect">
            <a:avLst/>
          </a:prstGeom>
          <a:noFill/>
        </p:spPr>
        <p:txBody>
          <a:bodyPr wrap="square" rtlCol="0">
            <a:spAutoFit/>
            <a:scene3d>
              <a:camera prst="orthographicFront"/>
              <a:lightRig rig="threePt" dir="t"/>
            </a:scene3d>
            <a:sp3d extrusionH="57150">
              <a:bevelT w="38100" h="38100"/>
            </a:sp3d>
          </a:bodyPr>
          <a:lstStyle/>
          <a:p>
            <a:r>
              <a:rPr lang="en-US" sz="2800" dirty="0">
                <a:ln>
                  <a:solidFill>
                    <a:schemeClr val="tx1">
                      <a:lumMod val="75000"/>
                    </a:schemeClr>
                  </a:solidFill>
                </a:ln>
                <a:solidFill>
                  <a:schemeClr val="accent4">
                    <a:lumMod val="60000"/>
                    <a:lumOff val="40000"/>
                  </a:schemeClr>
                </a:solidFill>
                <a:effectLst>
                  <a:reflection blurRad="6350" stA="55000" endA="300" endPos="45500" dir="5400000" sy="-100000" algn="bl" rotWithShape="0"/>
                </a:effectLst>
              </a:rPr>
              <a:t>?</a:t>
            </a:r>
          </a:p>
        </p:txBody>
      </p:sp>
      <p:sp>
        <p:nvSpPr>
          <p:cNvPr id="26" name="TextBox 25">
            <a:hlinkClick r:id="rId19" tooltip="Николай Костов - блог за програмиране"/>
          </p:cNvPr>
          <p:cNvSpPr txBox="1"/>
          <p:nvPr userDrawn="1"/>
        </p:nvSpPr>
        <p:spPr>
          <a:xfrm rot="300526" flipH="1">
            <a:off x="3902297" y="1278821"/>
            <a:ext cx="345408" cy="523220"/>
          </a:xfrm>
          <a:prstGeom prst="rect">
            <a:avLst/>
          </a:prstGeom>
          <a:noFill/>
        </p:spPr>
        <p:txBody>
          <a:bodyPr wrap="square" rtlCol="0">
            <a:spAutoFit/>
            <a:scene3d>
              <a:camera prst="orthographicFront"/>
              <a:lightRig rig="threePt" dir="t"/>
            </a:scene3d>
            <a:sp3d extrusionH="57150">
              <a:bevelT w="38100" h="38100"/>
            </a:sp3d>
          </a:bodyPr>
          <a:lstStyle/>
          <a:p>
            <a:r>
              <a:rPr lang="en-US" sz="2800" b="1" dirty="0">
                <a:ln w="31550" cmpd="sng">
                  <a:solidFill>
                    <a:schemeClr val="tx2">
                      <a:lumMod val="20000"/>
                      <a:lumOff val="80000"/>
                    </a:schemeClr>
                  </a:solidFill>
                  <a:prstDash val="solid"/>
                </a:ln>
                <a:solidFill>
                  <a:schemeClr val="tx1">
                    <a:lumMod val="20000"/>
                    <a:lumOff val="80000"/>
                  </a:schemeClr>
                </a:solidFill>
                <a:effectLst>
                  <a:outerShdw blurRad="50800" dist="40000" dir="5400000" algn="tl" rotWithShape="0">
                    <a:srgbClr val="000000">
                      <a:shade val="5000"/>
                      <a:satMod val="120000"/>
                      <a:alpha val="33000"/>
                    </a:srgbClr>
                  </a:outerShdw>
                </a:effectLst>
              </a:rPr>
              <a:t>?</a:t>
            </a:r>
            <a:endParaRPr lang="en-US" sz="2800" dirty="0">
              <a:ln w="31550" cmpd="sng">
                <a:solidFill>
                  <a:schemeClr val="tx2">
                    <a:lumMod val="20000"/>
                    <a:lumOff val="80000"/>
                  </a:schemeClr>
                </a:solidFill>
                <a:prstDash val="solid"/>
              </a:ln>
              <a:solidFill>
                <a:schemeClr val="tx1">
                  <a:lumMod val="20000"/>
                  <a:lumOff val="80000"/>
                </a:schemeClr>
              </a:solidFill>
              <a:effectLst>
                <a:reflection blurRad="6350" stA="55000" endA="300" endPos="45500" dir="5400000" sy="-100000" algn="bl" rotWithShape="0"/>
              </a:effectLst>
            </a:endParaRPr>
          </a:p>
        </p:txBody>
      </p:sp>
      <p:sp>
        <p:nvSpPr>
          <p:cNvPr id="27" name="TextBox 26">
            <a:hlinkClick r:id="rId20" tooltip="C# курс - програмиране, уроци, видео, лекции от Наков"/>
          </p:cNvPr>
          <p:cNvSpPr txBox="1"/>
          <p:nvPr userDrawn="1"/>
        </p:nvSpPr>
        <p:spPr>
          <a:xfrm rot="2086872" flipH="1">
            <a:off x="8330354" y="1359227"/>
            <a:ext cx="444390" cy="584775"/>
          </a:xfrm>
          <a:prstGeom prst="rect">
            <a:avLst/>
          </a:prstGeom>
          <a:noFill/>
        </p:spPr>
        <p:txBody>
          <a:bodyPr wrap="square" rtlCol="0">
            <a:spAutoFit/>
            <a:scene3d>
              <a:camera prst="orthographicFront"/>
              <a:lightRig rig="threePt" dir="t"/>
            </a:scene3d>
            <a:sp3d extrusionH="57150">
              <a:bevelT w="38100" h="38100"/>
            </a:sp3d>
          </a:bodyPr>
          <a:lstStyle/>
          <a:p>
            <a:r>
              <a:rPr lang="en-US" sz="3200" dirty="0">
                <a:ln>
                  <a:solidFill>
                    <a:schemeClr val="accent1">
                      <a:lumMod val="40000"/>
                      <a:lumOff val="60000"/>
                    </a:schemeClr>
                  </a:solidFill>
                </a:ln>
                <a:solidFill>
                  <a:schemeClr val="accent4">
                    <a:lumMod val="60000"/>
                    <a:lumOff val="40000"/>
                  </a:schemeClr>
                </a:solidFill>
                <a:effectLst>
                  <a:reflection blurRad="6350" stA="55000" endA="300" endPos="45500" dir="5400000" sy="-100000" algn="bl" rotWithShape="0"/>
                </a:effectLst>
              </a:rPr>
              <a:t>?</a:t>
            </a:r>
          </a:p>
        </p:txBody>
      </p:sp>
      <p:sp>
        <p:nvSpPr>
          <p:cNvPr id="28" name="Rectangle 27"/>
          <p:cNvSpPr/>
          <p:nvPr userDrawn="1"/>
        </p:nvSpPr>
        <p:spPr>
          <a:xfrm>
            <a:off x="1828800" y="2903716"/>
            <a:ext cx="5486400" cy="1261884"/>
          </a:xfrm>
          <a:prstGeom prst="rect">
            <a:avLst/>
          </a:prstGeom>
        </p:spPr>
        <p:txBody>
          <a:bodyPr wrap="none" lIns="0" tIns="0" rIns="0" bIns="0" anchor="ctr" anchorCtr="0">
            <a:noAutofit/>
            <a:scene3d>
              <a:camera prst="orthographicFront"/>
              <a:lightRig rig="soft" dir="t">
                <a:rot lat="0" lon="0" rev="10800000"/>
              </a:lightRig>
            </a:scene3d>
            <a:sp3d>
              <a:bevelT w="27940" h="12700"/>
              <a:contourClr>
                <a:srgbClr val="DDDDDD"/>
              </a:contourClr>
            </a:sp3d>
          </a:bodyPr>
          <a:lstStyle/>
          <a:p>
            <a:pPr marL="0" lvl="0" indent="0" algn="ctr" eaLnBrk="0" hangingPunct="0">
              <a:lnSpc>
                <a:spcPct val="100000"/>
              </a:lnSpc>
              <a:spcBef>
                <a:spcPts val="0"/>
              </a:spcBef>
              <a:spcAft>
                <a:spcPts val="0"/>
              </a:spcAft>
              <a:buClr>
                <a:schemeClr val="accent5">
                  <a:lumMod val="40000"/>
                  <a:lumOff val="60000"/>
                </a:schemeClr>
              </a:buClr>
              <a:buSzPct val="70000"/>
              <a:buFont typeface="Wingdings 2" pitchFamily="18" charset="2"/>
              <a:buNone/>
            </a:pPr>
            <a:r>
              <a:rPr lang="en-US" sz="7600" b="1" spc="150" noProof="0" dirty="0">
                <a:ln w="11430"/>
                <a:solidFill>
                  <a:schemeClr val="tx1">
                    <a:lumMod val="40000"/>
                    <a:lumOff val="60000"/>
                  </a:schemeClr>
                </a:solidFill>
                <a:effectLst>
                  <a:outerShdw blurRad="25400" algn="tl" rotWithShape="0">
                    <a:srgbClr val="000000">
                      <a:alpha val="43000"/>
                    </a:srgbClr>
                  </a:outerShdw>
                </a:effectLst>
                <a:latin typeface="+mn-lt"/>
              </a:rPr>
              <a:t>Questions?</a:t>
            </a:r>
            <a:endParaRPr lang="en-US" sz="7600" b="1" spc="150" dirty="0">
              <a:ln w="11430"/>
              <a:solidFill>
                <a:schemeClr val="tx1">
                  <a:lumMod val="40000"/>
                  <a:lumOff val="60000"/>
                </a:schemeClr>
              </a:solidFill>
              <a:effectLst>
                <a:outerShdw blurRad="25400" algn="tl" rotWithShape="0">
                  <a:srgbClr val="000000">
                    <a:alpha val="43000"/>
                  </a:srgbClr>
                </a:outerShdw>
              </a:effectLst>
              <a:latin typeface="+mn-lt"/>
            </a:endParaRPr>
          </a:p>
        </p:txBody>
      </p:sp>
      <p:sp>
        <p:nvSpPr>
          <p:cNvPr id="29" name="Text Placeholder 29"/>
          <p:cNvSpPr>
            <a:spLocks noGrp="1"/>
          </p:cNvSpPr>
          <p:nvPr>
            <p:ph type="body" sz="quarter" idx="10" hasCustomPrompt="1"/>
          </p:nvPr>
        </p:nvSpPr>
        <p:spPr>
          <a:xfrm>
            <a:off x="6807131" y="6400800"/>
            <a:ext cx="2218556" cy="369332"/>
          </a:xfrm>
          <a:prstGeom prst="rect">
            <a:avLst/>
          </a:prstGeom>
        </p:spPr>
        <p:txBody>
          <a:bodyPr wrap="none">
            <a:spAutoFit/>
          </a:bodyPr>
          <a:lstStyle>
            <a:lvl1pPr marL="0" indent="0" algn="r">
              <a:buNone/>
              <a:defRPr sz="1800"/>
            </a:lvl1pPr>
          </a:lstStyle>
          <a:p>
            <a:pPr lvl="0"/>
            <a:r>
              <a:rPr lang="en-US" dirty="0"/>
              <a:t>Course web site URL</a:t>
            </a:r>
          </a:p>
        </p:txBody>
      </p:sp>
      <p:sp>
        <p:nvSpPr>
          <p:cNvPr id="10" name="TextBox 9">
            <a:hlinkClick r:id="rId3" tooltip="Курсове и уроци по програмиране, уеб дизайн, разработка на софтуер и информационни технологии - лекции, видео уроци, обучения - безплатно"/>
          </p:cNvPr>
          <p:cNvSpPr txBox="1"/>
          <p:nvPr userDrawn="1"/>
        </p:nvSpPr>
        <p:spPr>
          <a:xfrm rot="2456848" flipH="1">
            <a:off x="968763" y="4970087"/>
            <a:ext cx="859648" cy="1569660"/>
          </a:xfrm>
          <a:prstGeom prst="rect">
            <a:avLst/>
          </a:prstGeom>
          <a:noFill/>
        </p:spPr>
        <p:txBody>
          <a:bodyPr wrap="square" rtlCol="0">
            <a:spAutoFit/>
            <a:scene3d>
              <a:camera prst="orthographicFront"/>
              <a:lightRig rig="threePt" dir="t"/>
            </a:scene3d>
            <a:sp3d extrusionH="57150">
              <a:bevelT w="38100" h="38100"/>
            </a:sp3d>
          </a:bodyPr>
          <a:lstStyle/>
          <a:p>
            <a:pPr>
              <a:lnSpc>
                <a:spcPct val="80000"/>
              </a:lnSpc>
            </a:pPr>
            <a:r>
              <a:rPr lang="en-US" sz="12000" b="1" dirty="0">
                <a:solidFill>
                  <a:srgbClr val="FFBF8B"/>
                </a:solidFill>
                <a:effectLst>
                  <a:reflection blurRad="6350" stA="55000" endA="300" endPos="45500" dir="5400000" sy="-100000" algn="bl" rotWithShape="0"/>
                </a:effectLst>
                <a:latin typeface="Cambria" pitchFamily="18" charset="0"/>
              </a:rPr>
              <a:t>?</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990600"/>
          </a:xfrm>
          <a:prstGeom prst="rect">
            <a:avLst/>
          </a:prstGeom>
        </p:spPr>
        <p:txBody>
          <a:bodyPr/>
          <a:lstStyle/>
          <a:p>
            <a:r>
              <a:rPr lang="en-US"/>
              <a:t>Click to edit Master title style</a:t>
            </a:r>
            <a:endParaRPr lang="en-GB"/>
          </a:p>
        </p:txBody>
      </p:sp>
      <p:sp>
        <p:nvSpPr>
          <p:cNvPr id="3" name="Rectangle 7"/>
          <p:cNvSpPr>
            <a:spLocks noGrp="1" noChangeArrowheads="1"/>
          </p:cNvSpPr>
          <p:nvPr>
            <p:ph type="sldNum" sz="quarter" idx="10"/>
          </p:nvPr>
        </p:nvSpPr>
        <p:spPr>
          <a:xfrm>
            <a:off x="7239000" y="6477000"/>
            <a:ext cx="1905000" cy="292100"/>
          </a:xfrm>
          <a:prstGeom prst="rect">
            <a:avLst/>
          </a:prstGeom>
          <a:ln/>
        </p:spPr>
        <p:txBody>
          <a:bodyPr/>
          <a:lstStyle>
            <a:lvl1pPr>
              <a:defRPr/>
            </a:lvl1pPr>
          </a:lstStyle>
          <a:p>
            <a:fld id="{C014DD1E-5D91-48A3-AD6D-45FBA980D106}" type="slidenum">
              <a:rPr lang="en-US" smtClean="0"/>
              <a:pPr/>
              <a:t>‹#›</a:t>
            </a:fld>
            <a:endParaRPr lang="en-US" dirty="0"/>
          </a:p>
        </p:txBody>
      </p:sp>
    </p:spTree>
    <p:extLst>
      <p:ext uri="{BB962C8B-B14F-4D97-AF65-F5344CB8AC3E}">
        <p14:creationId xmlns:p14="http://schemas.microsoft.com/office/powerpoint/2010/main" val="974416443"/>
      </p:ext>
    </p:extLst>
  </p:cSld>
  <p:clrMapOvr>
    <a:masterClrMapping/>
  </p:clrMapOvr>
  <p:transition/>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990600"/>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304800" y="1447800"/>
            <a:ext cx="4343400" cy="49530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800600" y="1447800"/>
            <a:ext cx="4343400" cy="49530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7"/>
          <p:cNvSpPr>
            <a:spLocks noGrp="1" noChangeArrowheads="1"/>
          </p:cNvSpPr>
          <p:nvPr>
            <p:ph type="sldNum" sz="quarter" idx="10"/>
          </p:nvPr>
        </p:nvSpPr>
        <p:spPr>
          <a:xfrm>
            <a:off x="7239000" y="6477000"/>
            <a:ext cx="1905000" cy="292100"/>
          </a:xfrm>
          <a:prstGeom prst="rect">
            <a:avLst/>
          </a:prstGeom>
          <a:ln/>
        </p:spPr>
        <p:txBody>
          <a:bodyPr/>
          <a:lstStyle>
            <a:lvl1pPr>
              <a:defRPr/>
            </a:lvl1pPr>
          </a:lstStyle>
          <a:p>
            <a:fld id="{C014DD1E-5D91-48A3-AD6D-45FBA980D106}" type="slidenum">
              <a:rPr lang="en-US" smtClean="0"/>
              <a:pPr/>
              <a:t>‹#›</a:t>
            </a:fld>
            <a:endParaRPr lang="en-US" dirty="0"/>
          </a:p>
        </p:txBody>
      </p:sp>
    </p:spTree>
    <p:extLst>
      <p:ext uri="{BB962C8B-B14F-4D97-AF65-F5344CB8AC3E}">
        <p14:creationId xmlns:p14="http://schemas.microsoft.com/office/powerpoint/2010/main" val="4273513698"/>
      </p:ext>
    </p:extLst>
  </p:cSld>
  <p:clrMapOvr>
    <a:masterClrMapping/>
  </p:clrMapOvr>
  <p:transition/>
  <p:hf hdr="0" ftr="0" dt="0"/>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Tree>
  </p:cSld>
  <p:clrMap bg1="dk1" tx1="lt1" bg2="dk2" tx2="lt2" accent1="accent1" accent2="accent2" accent3="accent3" accent4="accent4" accent5="accent5" accent6="accent6" hlink="hlink" folHlink="folHlink"/>
  <p:sldLayoutIdLst>
    <p:sldLayoutId id="2147483701" r:id="rId1"/>
    <p:sldLayoutId id="2147483688" r:id="rId2"/>
    <p:sldLayoutId id="2147483704" r:id="rId3"/>
    <p:sldLayoutId id="2147483689" r:id="rId4"/>
    <p:sldLayoutId id="2147483703" r:id="rId5"/>
    <p:sldLayoutId id="2147483707" r:id="rId6"/>
    <p:sldLayoutId id="2147483708" r:id="rId7"/>
  </p:sldLayoutIdLst>
  <p:hf hdr="0" ftr="0" dt="0"/>
  <p:txStyles>
    <p:titleStyle>
      <a:lvl1pPr algn="r" rtl="0" eaLnBrk="0" fontAlgn="base" hangingPunct="0">
        <a:lnSpc>
          <a:spcPts val="4400"/>
        </a:lnSpc>
        <a:spcBef>
          <a:spcPct val="0"/>
        </a:spcBef>
        <a:spcAft>
          <a:spcPct val="0"/>
        </a:spcAft>
        <a:defRPr sz="4400" b="1" kern="1200" baseline="0">
          <a:ln w="500">
            <a:noFill/>
          </a:ln>
          <a:solidFill>
            <a:schemeClr val="tx2"/>
          </a:solidFill>
          <a:effectLst>
            <a:outerShdw blurRad="38100" dist="38100" dir="2700000" algn="tl">
              <a:srgbClr val="000000">
                <a:alpha val="43137"/>
              </a:srgbClr>
            </a:outerShdw>
            <a:reflection blurRad="6350" stA="55000" endA="300" endPos="45500" dir="5400000" sy="-100000" algn="bl" rotWithShape="0"/>
          </a:effectLst>
          <a:latin typeface="+mj-lt"/>
          <a:ea typeface="+mj-ea"/>
          <a:cs typeface="+mj-cs"/>
        </a:defRPr>
      </a:lvl1pPr>
      <a:lvl2pPr algn="r" rtl="0" eaLnBrk="0" fontAlgn="base" hangingPunct="0">
        <a:spcBef>
          <a:spcPct val="0"/>
        </a:spcBef>
        <a:spcAft>
          <a:spcPct val="0"/>
        </a:spcAft>
        <a:defRPr sz="3000" b="1">
          <a:solidFill>
            <a:schemeClr val="tx2"/>
          </a:solidFill>
          <a:latin typeface="Corbel" pitchFamily="34" charset="0"/>
        </a:defRPr>
      </a:lvl2pPr>
      <a:lvl3pPr algn="r" rtl="0" eaLnBrk="0" fontAlgn="base" hangingPunct="0">
        <a:spcBef>
          <a:spcPct val="0"/>
        </a:spcBef>
        <a:spcAft>
          <a:spcPct val="0"/>
        </a:spcAft>
        <a:defRPr sz="3000" b="1">
          <a:solidFill>
            <a:schemeClr val="tx2"/>
          </a:solidFill>
          <a:latin typeface="Corbel" pitchFamily="34" charset="0"/>
        </a:defRPr>
      </a:lvl3pPr>
      <a:lvl4pPr algn="r" rtl="0" eaLnBrk="0" fontAlgn="base" hangingPunct="0">
        <a:spcBef>
          <a:spcPct val="0"/>
        </a:spcBef>
        <a:spcAft>
          <a:spcPct val="0"/>
        </a:spcAft>
        <a:defRPr sz="3000" b="1">
          <a:solidFill>
            <a:schemeClr val="tx2"/>
          </a:solidFill>
          <a:latin typeface="Corbel" pitchFamily="34" charset="0"/>
        </a:defRPr>
      </a:lvl4pPr>
      <a:lvl5pPr algn="r" rtl="0" eaLnBrk="0" fontAlgn="base" hangingPunct="0">
        <a:spcBef>
          <a:spcPct val="0"/>
        </a:spcBef>
        <a:spcAft>
          <a:spcPct val="0"/>
        </a:spcAft>
        <a:defRPr sz="3000" b="1">
          <a:solidFill>
            <a:schemeClr val="tx2"/>
          </a:solidFill>
          <a:latin typeface="Corbel" pitchFamily="34" charset="0"/>
        </a:defRPr>
      </a:lvl5pPr>
      <a:lvl6pPr marL="457200" algn="r" rtl="0" fontAlgn="base">
        <a:spcBef>
          <a:spcPct val="0"/>
        </a:spcBef>
        <a:spcAft>
          <a:spcPct val="0"/>
        </a:spcAft>
        <a:defRPr sz="3000" b="1">
          <a:solidFill>
            <a:schemeClr val="tx2"/>
          </a:solidFill>
          <a:latin typeface="Corbel" pitchFamily="34" charset="0"/>
        </a:defRPr>
      </a:lvl6pPr>
      <a:lvl7pPr marL="914400" algn="r" rtl="0" fontAlgn="base">
        <a:spcBef>
          <a:spcPct val="0"/>
        </a:spcBef>
        <a:spcAft>
          <a:spcPct val="0"/>
        </a:spcAft>
        <a:defRPr sz="3000" b="1">
          <a:solidFill>
            <a:schemeClr val="tx2"/>
          </a:solidFill>
          <a:latin typeface="Corbel" pitchFamily="34" charset="0"/>
        </a:defRPr>
      </a:lvl7pPr>
      <a:lvl8pPr marL="1371600" algn="r" rtl="0" fontAlgn="base">
        <a:spcBef>
          <a:spcPct val="0"/>
        </a:spcBef>
        <a:spcAft>
          <a:spcPct val="0"/>
        </a:spcAft>
        <a:defRPr sz="3000" b="1">
          <a:solidFill>
            <a:schemeClr val="tx2"/>
          </a:solidFill>
          <a:latin typeface="Corbel" pitchFamily="34" charset="0"/>
        </a:defRPr>
      </a:lvl8pPr>
      <a:lvl9pPr marL="1828800" algn="r" rtl="0" fontAlgn="base">
        <a:spcBef>
          <a:spcPct val="0"/>
        </a:spcBef>
        <a:spcAft>
          <a:spcPct val="0"/>
        </a:spcAft>
        <a:defRPr sz="3000" b="1">
          <a:solidFill>
            <a:schemeClr val="tx2"/>
          </a:solidFill>
          <a:latin typeface="Corbel" pitchFamily="34" charset="0"/>
        </a:defRPr>
      </a:lvl9pPr>
    </p:titleStyle>
    <p:bodyStyle>
      <a:lvl1pPr marL="319088" indent="-319088" algn="l" rtl="0" eaLnBrk="0" fontAlgn="base" hangingPunct="0">
        <a:spcBef>
          <a:spcPct val="20000"/>
        </a:spcBef>
        <a:spcAft>
          <a:spcPct val="0"/>
        </a:spcAft>
        <a:buClr>
          <a:schemeClr val="accent5">
            <a:lumMod val="40000"/>
            <a:lumOff val="60000"/>
          </a:schemeClr>
        </a:buClr>
        <a:buSzPct val="70000"/>
        <a:buFont typeface="Wingdings 2" pitchFamily="18" charset="2"/>
        <a:buChar char=""/>
        <a:defRPr sz="3200" b="1" kern="1200">
          <a:solidFill>
            <a:schemeClr val="tx1">
              <a:lumMod val="20000"/>
              <a:lumOff val="80000"/>
            </a:schemeClr>
          </a:solidFill>
          <a:effectLst>
            <a:outerShdw blurRad="38100" dist="38100" dir="2700000" algn="tl">
              <a:srgbClr val="000000">
                <a:alpha val="43137"/>
              </a:srgbClr>
            </a:outerShdw>
          </a:effectLst>
          <a:latin typeface="+mn-lt"/>
          <a:ea typeface="+mn-ea"/>
          <a:cs typeface="+mn-cs"/>
        </a:defRPr>
      </a:lvl1pPr>
      <a:lvl2pPr marL="630238" indent="-273050" algn="l" rtl="0" eaLnBrk="0" fontAlgn="base" hangingPunct="0">
        <a:spcBef>
          <a:spcPct val="20000"/>
        </a:spcBef>
        <a:spcAft>
          <a:spcPct val="0"/>
        </a:spcAft>
        <a:buClr>
          <a:schemeClr val="accent2">
            <a:lumMod val="60000"/>
            <a:lumOff val="40000"/>
          </a:schemeClr>
        </a:buClr>
        <a:buFont typeface="Wingdings 2" pitchFamily="18" charset="2"/>
        <a:buChar char=""/>
        <a:defRPr sz="3000" b="1" kern="1200">
          <a:solidFill>
            <a:schemeClr val="tx1">
              <a:lumMod val="20000"/>
              <a:lumOff val="80000"/>
            </a:schemeClr>
          </a:solidFill>
          <a:effectLst>
            <a:outerShdw blurRad="38100" dist="38100" dir="2700000" algn="tl">
              <a:srgbClr val="000000">
                <a:alpha val="43137"/>
              </a:srgbClr>
            </a:outerShdw>
          </a:effectLst>
          <a:latin typeface="+mn-lt"/>
          <a:ea typeface="+mn-ea"/>
          <a:cs typeface="+mn-cs"/>
        </a:defRPr>
      </a:lvl2pPr>
      <a:lvl3pPr marL="922338" indent="-273050" algn="l" rtl="0" eaLnBrk="0" fontAlgn="base" hangingPunct="0">
        <a:spcBef>
          <a:spcPct val="20000"/>
        </a:spcBef>
        <a:spcAft>
          <a:spcPct val="0"/>
        </a:spcAft>
        <a:buClr>
          <a:schemeClr val="tx1">
            <a:lumMod val="50000"/>
          </a:schemeClr>
        </a:buClr>
        <a:buFont typeface="Wingdings 2" pitchFamily="18" charset="2"/>
        <a:buChar char=""/>
        <a:defRPr sz="2800" b="1" kern="1200">
          <a:solidFill>
            <a:schemeClr val="tx1">
              <a:lumMod val="20000"/>
              <a:lumOff val="80000"/>
            </a:schemeClr>
          </a:solidFill>
          <a:effectLst>
            <a:outerShdw blurRad="38100" dist="38100" dir="2700000" algn="tl">
              <a:srgbClr val="000000">
                <a:alpha val="43137"/>
              </a:srgbClr>
            </a:outerShdw>
          </a:effectLst>
          <a:latin typeface="+mn-lt"/>
          <a:ea typeface="+mn-ea"/>
          <a:cs typeface="+mn-cs"/>
        </a:defRPr>
      </a:lvl3pPr>
      <a:lvl4pPr marL="1187450" indent="-228600" algn="l" rtl="0" eaLnBrk="0" fontAlgn="base" hangingPunct="0">
        <a:spcBef>
          <a:spcPct val="20000"/>
        </a:spcBef>
        <a:spcAft>
          <a:spcPct val="0"/>
        </a:spcAft>
        <a:buClr>
          <a:srgbClr val="F8BD52"/>
        </a:buClr>
        <a:buFont typeface="Wingdings 2" pitchFamily="18" charset="2"/>
        <a:buChar char=""/>
        <a:defRPr sz="2600" b="1" kern="1200">
          <a:solidFill>
            <a:schemeClr val="tx1">
              <a:lumMod val="20000"/>
              <a:lumOff val="80000"/>
            </a:schemeClr>
          </a:solidFill>
          <a:effectLst>
            <a:outerShdw blurRad="38100" dist="38100" dir="2700000" algn="tl">
              <a:srgbClr val="000000">
                <a:alpha val="43137"/>
              </a:srgbClr>
            </a:outerShdw>
          </a:effectLst>
          <a:latin typeface="+mn-lt"/>
          <a:ea typeface="+mn-ea"/>
          <a:cs typeface="+mn-cs"/>
        </a:defRPr>
      </a:lvl4pPr>
      <a:lvl5pPr marL="1425575" indent="-228600" algn="l" rtl="0" eaLnBrk="0" fontAlgn="base" hangingPunct="0">
        <a:spcBef>
          <a:spcPct val="20000"/>
        </a:spcBef>
        <a:spcAft>
          <a:spcPct val="0"/>
        </a:spcAft>
        <a:buClr>
          <a:srgbClr val="46A6BD"/>
        </a:buClr>
        <a:buFont typeface="Wingdings 2" pitchFamily="18" charset="2"/>
        <a:buChar char=""/>
        <a:defRPr sz="2400" b="1" kern="1200">
          <a:solidFill>
            <a:schemeClr val="tx1">
              <a:lumMod val="20000"/>
              <a:lumOff val="80000"/>
            </a:schemeClr>
          </a:solidFill>
          <a:effectLst>
            <a:outerShdw blurRad="38100" dist="38100" dir="2700000" algn="tl">
              <a:srgbClr val="000000">
                <a:alpha val="43137"/>
              </a:srgbClr>
            </a:outerShdw>
          </a:effectLst>
          <a:latin typeface="+mn-lt"/>
          <a:ea typeface="+mn-ea"/>
          <a:cs typeface="+mn-cs"/>
        </a:defRPr>
      </a:lvl5pPr>
      <a:lvl6pPr marL="1673352" indent="-228600" algn="l" rtl="0" eaLnBrk="1" latinLnBrk="0" hangingPunct="1">
        <a:spcBef>
          <a:spcPct val="20000"/>
        </a:spcBef>
        <a:buClr>
          <a:schemeClr val="accent6"/>
        </a:buClr>
        <a:buFont typeface="Wingdings 2"/>
        <a:buChar char=""/>
        <a:defRPr sz="1800" kern="1200">
          <a:solidFill>
            <a:schemeClr val="tx1"/>
          </a:solidFill>
          <a:latin typeface="+mn-lt"/>
          <a:ea typeface="+mn-ea"/>
          <a:cs typeface="+mn-cs"/>
        </a:defRPr>
      </a:lvl6pPr>
      <a:lvl7pPr marL="1911096" indent="-228600" algn="l" rtl="0" eaLnBrk="1" latinLnBrk="0" hangingPunct="1">
        <a:spcBef>
          <a:spcPct val="20000"/>
        </a:spcBef>
        <a:buClr>
          <a:schemeClr val="tx2"/>
        </a:buClr>
        <a:buFont typeface="Wingdings 2"/>
        <a:buChar char=""/>
        <a:defRPr sz="1600" kern="1200">
          <a:solidFill>
            <a:schemeClr val="tx1"/>
          </a:solidFill>
          <a:latin typeface="+mn-lt"/>
          <a:ea typeface="+mn-ea"/>
          <a:cs typeface="+mn-cs"/>
        </a:defRPr>
      </a:lvl7pPr>
      <a:lvl8pPr marL="2121408" indent="-182880" algn="l" rtl="0" eaLnBrk="1" latinLnBrk="0" hangingPunct="1">
        <a:spcBef>
          <a:spcPct val="20000"/>
        </a:spcBef>
        <a:buClr>
          <a:schemeClr val="tx2"/>
        </a:buClr>
        <a:buFont typeface="Wingdings 2"/>
        <a:buChar char=""/>
        <a:defRPr sz="1400" kern="1200">
          <a:solidFill>
            <a:schemeClr val="tx1"/>
          </a:solidFill>
          <a:latin typeface="+mn-lt"/>
          <a:ea typeface="+mn-ea"/>
          <a:cs typeface="+mn-cs"/>
        </a:defRPr>
      </a:lvl8pPr>
      <a:lvl9pPr marL="2322576" indent="-182880" algn="l" rtl="0" eaLnBrk="1" latinLnBrk="0" hangingPunct="1">
        <a:spcBef>
          <a:spcPct val="20000"/>
        </a:spcBef>
        <a:buClr>
          <a:schemeClr val="tx2"/>
        </a:buClr>
        <a:buFont typeface="Wingdings 2"/>
        <a:buChar char=""/>
        <a:defRPr sz="1400" kern="1200">
          <a:solidFill>
            <a:schemeClr val="tx1"/>
          </a:solidFill>
          <a:latin typeface="+mn-lt"/>
          <a:ea typeface="+mn-ea"/>
          <a:cs typeface="+mn-cs"/>
        </a:defRPr>
      </a:lvl9pPr>
    </p:bodyStyle>
    <p:otherStyle>
      <a:lvl1pPr marL="0" algn="l" rtl="0" eaLnBrk="1" hangingPunct="1">
        <a:defRPr kern="1200">
          <a:solidFill>
            <a:schemeClr val="tx1"/>
          </a:solidFill>
          <a:latin typeface="+mn-lt"/>
          <a:ea typeface="+mn-ea"/>
          <a:cs typeface="+mn-cs"/>
        </a:defRPr>
      </a:lvl1pPr>
      <a:lvl2pPr marL="457200" algn="l" rtl="0" eaLnBrk="1" hangingPunct="1">
        <a:defRPr kern="1200">
          <a:solidFill>
            <a:schemeClr val="tx1"/>
          </a:solidFill>
          <a:latin typeface="+mn-lt"/>
          <a:ea typeface="+mn-ea"/>
          <a:cs typeface="+mn-cs"/>
        </a:defRPr>
      </a:lvl2pPr>
      <a:lvl3pPr marL="914400" algn="l" rtl="0" eaLnBrk="1" hangingPunct="1">
        <a:defRPr kern="1200">
          <a:solidFill>
            <a:schemeClr val="tx1"/>
          </a:solidFill>
          <a:latin typeface="+mn-lt"/>
          <a:ea typeface="+mn-ea"/>
          <a:cs typeface="+mn-cs"/>
        </a:defRPr>
      </a:lvl3pPr>
      <a:lvl4pPr marL="1371600" algn="l" rtl="0" eaLnBrk="1" hangingPunct="1">
        <a:defRPr kern="1200">
          <a:solidFill>
            <a:schemeClr val="tx1"/>
          </a:solidFill>
          <a:latin typeface="+mn-lt"/>
          <a:ea typeface="+mn-ea"/>
          <a:cs typeface="+mn-cs"/>
        </a:defRPr>
      </a:lvl4pPr>
      <a:lvl5pPr marL="1828800" algn="l" rtl="0" eaLnBrk="1" hangingPunct="1">
        <a:defRPr kern="1200">
          <a:solidFill>
            <a:schemeClr val="tx1"/>
          </a:solidFill>
          <a:latin typeface="+mn-lt"/>
          <a:ea typeface="+mn-ea"/>
          <a:cs typeface="+mn-cs"/>
        </a:defRPr>
      </a:lvl5pPr>
      <a:lvl6pPr marL="2286000" algn="l" rtl="0" eaLnBrk="1" hangingPunct="1">
        <a:defRPr kern="1200">
          <a:solidFill>
            <a:schemeClr val="tx1"/>
          </a:solidFill>
          <a:latin typeface="+mn-lt"/>
          <a:ea typeface="+mn-ea"/>
          <a:cs typeface="+mn-cs"/>
        </a:defRPr>
      </a:lvl6pPr>
      <a:lvl7pPr marL="2743200" algn="l" rtl="0" eaLnBrk="1" hangingPunct="1">
        <a:defRPr kern="1200">
          <a:solidFill>
            <a:schemeClr val="tx1"/>
          </a:solidFill>
          <a:latin typeface="+mn-lt"/>
          <a:ea typeface="+mn-ea"/>
          <a:cs typeface="+mn-cs"/>
        </a:defRPr>
      </a:lvl7pPr>
      <a:lvl8pPr marL="3200400" algn="l" rtl="0" eaLnBrk="1" hangingPunct="1">
        <a:defRPr kern="1200">
          <a:solidFill>
            <a:schemeClr val="tx1"/>
          </a:solidFill>
          <a:latin typeface="+mn-lt"/>
          <a:ea typeface="+mn-ea"/>
          <a:cs typeface="+mn-cs"/>
        </a:defRPr>
      </a:lvl8pPr>
      <a:lvl9pPr marL="3657600" algn="l" rtl="0" eaLnBrk="1" hangingPunct="1">
        <a:defRPr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hyperlink" Target="http://css-tricks.com/responsive-menu-concepts/" TargetMode="External"/><Relationship Id="rId2" Type="http://schemas.openxmlformats.org/officeDocument/2006/relationships/hyperlink" Target="http://css-tricks.com/responsive-data-table-roundup/"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 Id="rId4" Type="http://schemas.openxmlformats.org/officeDocument/2006/relationships/image" Target="../media/image54.png"/></Relationships>
</file>

<file path=ppt/slides/_rels/slide64.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1195700" y="1614024"/>
            <a:ext cx="5538198" cy="878893"/>
          </a:xfrm>
        </p:spPr>
        <p:txBody>
          <a:bodyPr/>
          <a:lstStyle/>
          <a:p>
            <a:r>
              <a:rPr lang="en-US" dirty="0">
                <a:solidFill>
                  <a:srgbClr val="FFFF00"/>
                </a:solidFill>
              </a:rPr>
              <a:t>Responsive Design</a:t>
            </a:r>
          </a:p>
        </p:txBody>
      </p:sp>
      <p:sp>
        <p:nvSpPr>
          <p:cNvPr id="6" name="Subtitle 5"/>
          <p:cNvSpPr>
            <a:spLocks noGrp="1"/>
          </p:cNvSpPr>
          <p:nvPr>
            <p:ph type="subTitle" idx="1"/>
          </p:nvPr>
        </p:nvSpPr>
        <p:spPr>
          <a:xfrm>
            <a:off x="1858968" y="2443501"/>
            <a:ext cx="6052682" cy="1028968"/>
          </a:xfrm>
        </p:spPr>
        <p:txBody>
          <a:bodyPr>
            <a:normAutofit/>
          </a:bodyPr>
          <a:lstStyle/>
          <a:p>
            <a:r>
              <a:rPr lang="en-US" dirty="0">
                <a:solidFill>
                  <a:srgbClr val="FFC000"/>
                </a:solidFill>
              </a:rPr>
              <a:t>Design that Adapts to</a:t>
            </a:r>
            <a:br>
              <a:rPr lang="en-US" dirty="0">
                <a:solidFill>
                  <a:srgbClr val="FFC000"/>
                </a:solidFill>
              </a:rPr>
            </a:br>
            <a:r>
              <a:rPr lang="en-US" dirty="0">
                <a:solidFill>
                  <a:srgbClr val="FFC000"/>
                </a:solidFill>
              </a:rPr>
              <a:t>Different Devices</a:t>
            </a:r>
            <a:endParaRPr lang="en-US" noProof="1">
              <a:solidFill>
                <a:srgbClr val="FFC000"/>
              </a:solidFill>
            </a:endParaRPr>
          </a:p>
        </p:txBody>
      </p:sp>
      <p:pic>
        <p:nvPicPr>
          <p:cNvPr id="14" name="Picture 13" descr="http://rack.0.mshcdn.com/media/ZgkyMDEyLzEyLzE5LzYzL21hc2hhYmxlcmVzLmpwZwpwCXRodW1iCTk1MHg1MzQjCmUJanBn/297e3a40/91c/mashable-responsive-design.jp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5286070" y="3721042"/>
            <a:ext cx="3195421" cy="1708729"/>
          </a:xfrm>
          <a:prstGeom prst="roundRect">
            <a:avLst>
              <a:gd name="adj" fmla="val 1733"/>
            </a:avLst>
          </a:prstGeom>
          <a:noFill/>
          <a:extLst>
            <a:ext uri="{909E8E84-426E-40DD-AFC4-6F175D3DCCD1}">
              <a14:hiddenFill xmlns:a14="http://schemas.microsoft.com/office/drawing/2010/main">
                <a:solidFill>
                  <a:srgbClr val="FFFFFF"/>
                </a:solidFill>
              </a14:hiddenFill>
            </a:ext>
          </a:extLst>
        </p:spPr>
      </p:pic>
      <p:pic>
        <p:nvPicPr>
          <p:cNvPr id="15" name="Picture 14" descr="http://www.bostoninteractive.com/library/images/upload/Responsive%20Design_Boston%20Interactive-634738804022117178.jp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742724" y="3778207"/>
            <a:ext cx="2142585" cy="1708729"/>
          </a:xfrm>
          <a:prstGeom prst="roundRect">
            <a:avLst>
              <a:gd name="adj" fmla="val 1733"/>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2544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1650" name="Rectangle 2"/>
          <p:cNvSpPr>
            <a:spLocks noGrp="1" noChangeArrowheads="1"/>
          </p:cNvSpPr>
          <p:nvPr>
            <p:ph type="title"/>
          </p:nvPr>
        </p:nvSpPr>
        <p:spPr/>
        <p:txBody>
          <a:bodyPr/>
          <a:lstStyle/>
          <a:p>
            <a:pPr>
              <a:defRPr/>
            </a:pPr>
            <a:r>
              <a:rPr lang="en-US"/>
              <a:t>Table </a:t>
            </a:r>
            <a:r>
              <a:rPr lang="en-US" dirty="0"/>
              <a:t>of Contents </a:t>
            </a:r>
            <a:endParaRPr lang="bg-BG" dirty="0"/>
          </a:p>
        </p:txBody>
      </p:sp>
      <p:sp>
        <p:nvSpPr>
          <p:cNvPr id="2" name="Content Placeholder 1"/>
          <p:cNvSpPr>
            <a:spLocks noGrp="1"/>
          </p:cNvSpPr>
          <p:nvPr>
            <p:ph idx="1"/>
          </p:nvPr>
        </p:nvSpPr>
        <p:spPr/>
        <p:txBody>
          <a:bodyPr>
            <a:normAutofit/>
          </a:bodyPr>
          <a:lstStyle/>
          <a:p>
            <a:r>
              <a:rPr lang="en-US" dirty="0"/>
              <a:t>Responsive Design</a:t>
            </a:r>
          </a:p>
          <a:p>
            <a:r>
              <a:rPr lang="en-US" dirty="0"/>
              <a:t>Creating Responsive Design</a:t>
            </a:r>
          </a:p>
          <a:p>
            <a:pPr lvl="1"/>
            <a:r>
              <a:rPr lang="en-US" dirty="0"/>
              <a:t>Fluid Layout</a:t>
            </a:r>
          </a:p>
          <a:p>
            <a:pPr lvl="1"/>
            <a:r>
              <a:rPr lang="en-US" dirty="0"/>
              <a:t>Flexible Images and Fonts</a:t>
            </a:r>
          </a:p>
          <a:p>
            <a:pPr lvl="1"/>
            <a:r>
              <a:rPr lang="en-US"/>
              <a:t>Flexible Tables and Menus</a:t>
            </a:r>
            <a:endParaRPr lang="en-US" dirty="0"/>
          </a:p>
          <a:p>
            <a:pPr lvl="1"/>
            <a:r>
              <a:rPr lang="en-US" dirty="0"/>
              <a:t>Media Queries</a:t>
            </a:r>
          </a:p>
          <a:p>
            <a:r>
              <a:rPr lang="en-US" dirty="0"/>
              <a:t>Media Queries Everywhere</a:t>
            </a:r>
          </a:p>
          <a:p>
            <a:r>
              <a:rPr lang="en-US" dirty="0"/>
              <a:t>Constructing Responsive Design</a:t>
            </a:r>
          </a:p>
        </p:txBody>
      </p:sp>
      <p:sp>
        <p:nvSpPr>
          <p:cNvPr id="5" name="Slide Number Placeholder 3"/>
          <p:cNvSpPr>
            <a:spLocks noGrp="1"/>
          </p:cNvSpPr>
          <p:nvPr>
            <p:ph type="sldNum" sz="quarter" idx="10"/>
          </p:nvPr>
        </p:nvSpPr>
        <p:spPr>
          <a:prstGeom prst="rect">
            <a:avLst/>
          </a:prstGeom>
        </p:spPr>
        <p:txBody>
          <a:bodyPr/>
          <a:lstStyle/>
          <a:p>
            <a:pPr>
              <a:defRPr/>
            </a:pPr>
            <a:fld id="{58452FF4-89E3-4D1B-9927-2DBDC00E58D7}" type="slidenum">
              <a:rPr lang="en-US" smtClean="0"/>
              <a:pPr>
                <a:defRPr/>
              </a:pPr>
              <a:t>2</a:t>
            </a:fld>
            <a:endParaRPr lang="en-US" dirty="0"/>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5886792" y="2527852"/>
            <a:ext cx="2159553" cy="21595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44516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1084942" y="4538629"/>
            <a:ext cx="6705600" cy="615610"/>
          </a:xfrm>
        </p:spPr>
        <p:txBody>
          <a:bodyPr/>
          <a:lstStyle/>
          <a:p>
            <a:r>
              <a:rPr lang="en-US" dirty="0">
                <a:solidFill>
                  <a:srgbClr val="FFFF00"/>
                </a:solidFill>
              </a:rPr>
              <a:t>Responsive Design</a:t>
            </a:r>
          </a:p>
        </p:txBody>
      </p:sp>
      <p:sp>
        <p:nvSpPr>
          <p:cNvPr id="2" name="Text Placeholder 1"/>
          <p:cNvSpPr>
            <a:spLocks noGrp="1"/>
          </p:cNvSpPr>
          <p:nvPr>
            <p:ph type="subTitle" idx="1"/>
          </p:nvPr>
        </p:nvSpPr>
        <p:spPr>
          <a:xfrm>
            <a:off x="1084942" y="5142104"/>
            <a:ext cx="6705600" cy="516326"/>
          </a:xfrm>
        </p:spPr>
        <p:txBody>
          <a:bodyPr/>
          <a:lstStyle/>
          <a:p>
            <a:r>
              <a:rPr lang="en-US" dirty="0"/>
              <a:t>Overview</a:t>
            </a:r>
          </a:p>
        </p:txBody>
      </p:sp>
      <p:pic>
        <p:nvPicPr>
          <p:cNvPr id="6" name="Picture 5" descr="http://rack.0.mshcdn.com/media/ZgkyMDEyLzEyLzE5LzYzL21hc2hhYmxlcmVzLmpwZwpwCXRodW1iCTk1MHg1MzQjCmUJanBn/297e3a40/91c/mashable-responsive-design.jp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2074054" y="1714053"/>
            <a:ext cx="4727377" cy="2527932"/>
          </a:xfrm>
          <a:prstGeom prst="roundRect">
            <a:avLst>
              <a:gd name="adj" fmla="val 1733"/>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44673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Responsive Design</a:t>
            </a:r>
          </a:p>
        </p:txBody>
      </p:sp>
      <p:sp>
        <p:nvSpPr>
          <p:cNvPr id="5" name="Content Placeholder 4"/>
          <p:cNvSpPr>
            <a:spLocks noGrp="1"/>
          </p:cNvSpPr>
          <p:nvPr>
            <p:ph idx="1"/>
          </p:nvPr>
        </p:nvSpPr>
        <p:spPr/>
        <p:txBody>
          <a:bodyPr>
            <a:normAutofit fontScale="92500"/>
          </a:bodyPr>
          <a:lstStyle/>
          <a:p>
            <a:pPr>
              <a:lnSpc>
                <a:spcPct val="110000"/>
              </a:lnSpc>
            </a:pPr>
            <a:r>
              <a:rPr lang="en-US" dirty="0">
                <a:solidFill>
                  <a:schemeClr val="tx2">
                    <a:lumMod val="75000"/>
                  </a:schemeClr>
                </a:solidFill>
              </a:rPr>
              <a:t>Responsive design </a:t>
            </a:r>
            <a:r>
              <a:rPr lang="en-US" dirty="0"/>
              <a:t>(adaptive design) is an approach to optimize the viewing experience on range of devices</a:t>
            </a:r>
          </a:p>
          <a:p>
            <a:pPr lvl="1">
              <a:lnSpc>
                <a:spcPct val="110000"/>
              </a:lnSpc>
            </a:pPr>
            <a:r>
              <a:rPr lang="en-US" dirty="0"/>
              <a:t>Better user experience on mobile, desktop, TV</a:t>
            </a:r>
          </a:p>
          <a:p>
            <a:pPr lvl="1">
              <a:lnSpc>
                <a:spcPct val="110000"/>
              </a:lnSpc>
            </a:pPr>
            <a:r>
              <a:rPr lang="en-US" dirty="0"/>
              <a:t>The UI depends on the device and device specifics</a:t>
            </a:r>
          </a:p>
          <a:p>
            <a:pPr lvl="2">
              <a:lnSpc>
                <a:spcPct val="110000"/>
              </a:lnSpc>
            </a:pPr>
            <a:r>
              <a:rPr lang="en-US" dirty="0"/>
              <a:t>Screen size</a:t>
            </a:r>
          </a:p>
          <a:p>
            <a:pPr lvl="2">
              <a:lnSpc>
                <a:spcPct val="110000"/>
              </a:lnSpc>
            </a:pPr>
            <a:r>
              <a:rPr lang="en-US" dirty="0"/>
              <a:t>Screen resolution</a:t>
            </a:r>
          </a:p>
          <a:p>
            <a:pPr lvl="2">
              <a:lnSpc>
                <a:spcPct val="110000"/>
              </a:lnSpc>
            </a:pPr>
            <a:r>
              <a:rPr lang="en-US" dirty="0"/>
              <a:t>DPI</a:t>
            </a:r>
          </a:p>
          <a:p>
            <a:pPr lvl="2">
              <a:lnSpc>
                <a:spcPct val="110000"/>
              </a:lnSpc>
            </a:pPr>
            <a:r>
              <a:rPr lang="en-US" dirty="0"/>
              <a:t>Color range</a:t>
            </a:r>
          </a:p>
          <a:p>
            <a:pPr lvl="2">
              <a:lnSpc>
                <a:spcPct val="110000"/>
              </a:lnSpc>
            </a:pPr>
            <a:r>
              <a:rPr lang="en-US" dirty="0"/>
              <a:t>Etc…</a:t>
            </a:r>
          </a:p>
        </p:txBody>
      </p:sp>
      <p:sp>
        <p:nvSpPr>
          <p:cNvPr id="2" name="Slide Number Placeholder 1"/>
          <p:cNvSpPr>
            <a:spLocks noGrp="1"/>
          </p:cNvSpPr>
          <p:nvPr>
            <p:ph type="sldNum" sz="quarter" idx="10"/>
          </p:nvPr>
        </p:nvSpPr>
        <p:spPr/>
        <p:txBody>
          <a:bodyPr/>
          <a:lstStyle/>
          <a:p>
            <a:fld id="{C014DD1E-5D91-48A3-AD6D-45FBA980D106}" type="slidenum">
              <a:rPr lang="en-US" smtClean="0"/>
              <a:pPr/>
              <a:t>4</a:t>
            </a:fld>
            <a:endParaRPr lang="en-US" dirty="0"/>
          </a:p>
        </p:txBody>
      </p:sp>
      <p:pic>
        <p:nvPicPr>
          <p:cNvPr id="1026" name="Picture 2" descr="http://localwebvalue.com/wp-content/uploads/2013/03/Responsive-Website-Design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6330" y="3809573"/>
            <a:ext cx="3572805" cy="16220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53254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20863" y="1942713"/>
            <a:ext cx="5945148" cy="615610"/>
          </a:xfrm>
        </p:spPr>
        <p:txBody>
          <a:bodyPr/>
          <a:lstStyle/>
          <a:p>
            <a:r>
              <a:rPr lang="en-US" dirty="0">
                <a:solidFill>
                  <a:srgbClr val="FFFF00"/>
                </a:solidFill>
              </a:rPr>
              <a:t>Responsive Design</a:t>
            </a:r>
          </a:p>
        </p:txBody>
      </p:sp>
      <p:sp>
        <p:nvSpPr>
          <p:cNvPr id="4" name="Subtitle 3"/>
          <p:cNvSpPr>
            <a:spLocks noGrp="1"/>
          </p:cNvSpPr>
          <p:nvPr>
            <p:ph type="subTitle" idx="1"/>
          </p:nvPr>
        </p:nvSpPr>
        <p:spPr>
          <a:xfrm>
            <a:off x="1620863" y="2588690"/>
            <a:ext cx="5945148" cy="539416"/>
          </a:xfrm>
        </p:spPr>
        <p:txBody>
          <a:bodyPr/>
          <a:lstStyle/>
          <a:p>
            <a:r>
              <a:rPr lang="en-US" dirty="0"/>
              <a:t>Live Demo</a:t>
            </a:r>
          </a:p>
        </p:txBody>
      </p:sp>
      <p:pic>
        <p:nvPicPr>
          <p:cNvPr id="3074" name="Picture 2" descr="http://247main.com/wp-content/uploads/2012/10/td_phone_first1.jpg"/>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481911" y="3332532"/>
            <a:ext cx="4180179" cy="2090089"/>
          </a:xfrm>
          <a:prstGeom prst="roundRect">
            <a:avLst>
              <a:gd name="adj" fmla="val 1570"/>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61991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3139" y="856581"/>
            <a:ext cx="9030861" cy="685979"/>
          </a:xfrm>
        </p:spPr>
        <p:txBody>
          <a:bodyPr/>
          <a:lstStyle/>
          <a:p>
            <a:r>
              <a:rPr lang="en-US" dirty="0"/>
              <a:t>Creating Responsive Design</a:t>
            </a:r>
          </a:p>
        </p:txBody>
      </p:sp>
      <p:sp>
        <p:nvSpPr>
          <p:cNvPr id="3" name="Subtitle 2"/>
          <p:cNvSpPr>
            <a:spLocks noGrp="1"/>
          </p:cNvSpPr>
          <p:nvPr>
            <p:ph type="subTitle" idx="1"/>
          </p:nvPr>
        </p:nvSpPr>
        <p:spPr>
          <a:xfrm>
            <a:off x="1599426" y="2473274"/>
            <a:ext cx="5945148" cy="539416"/>
          </a:xfrm>
        </p:spPr>
        <p:txBody>
          <a:bodyPr/>
          <a:lstStyle/>
          <a:p>
            <a:r>
              <a:rPr lang="en-US" dirty="0"/>
              <a:t>Ways to Implement a Nice UI</a:t>
            </a:r>
          </a:p>
        </p:txBody>
      </p:sp>
      <p:pic>
        <p:nvPicPr>
          <p:cNvPr id="4098" name="Picture 2" descr="http://i.telegraph.co.uk/multimedia/archive/02447/yoummain_2447820b.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845144" y="3324005"/>
            <a:ext cx="3453712" cy="2155785"/>
          </a:xfrm>
          <a:prstGeom prst="roundRect">
            <a:avLst>
              <a:gd name="adj" fmla="val 3077"/>
            </a:avLst>
          </a:prstGeom>
          <a:noFill/>
          <a:ln w="12700">
            <a:solidFill>
              <a:schemeClr val="accent5">
                <a:lumMod val="40000"/>
                <a:lumOff val="60000"/>
              </a:schemeClr>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17662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Creating Responsive Design</a:t>
            </a:r>
          </a:p>
        </p:txBody>
      </p:sp>
      <p:sp>
        <p:nvSpPr>
          <p:cNvPr id="5" name="Content Placeholder 4"/>
          <p:cNvSpPr>
            <a:spLocks noGrp="1"/>
          </p:cNvSpPr>
          <p:nvPr>
            <p:ph idx="1"/>
          </p:nvPr>
        </p:nvSpPr>
        <p:spPr/>
        <p:txBody>
          <a:bodyPr>
            <a:normAutofit fontScale="92500"/>
          </a:bodyPr>
          <a:lstStyle/>
          <a:p>
            <a:r>
              <a:rPr lang="en-US" dirty="0"/>
              <a:t>Responsive design involves one or more of the following:</a:t>
            </a:r>
          </a:p>
          <a:p>
            <a:pPr lvl="1"/>
            <a:r>
              <a:rPr lang="en-US" dirty="0">
                <a:solidFill>
                  <a:schemeClr val="tx2">
                    <a:lumMod val="75000"/>
                  </a:schemeClr>
                </a:solidFill>
              </a:rPr>
              <a:t>Fluid layout</a:t>
            </a:r>
          </a:p>
          <a:p>
            <a:pPr lvl="2"/>
            <a:r>
              <a:rPr lang="en-US" dirty="0"/>
              <a:t>Use proportional values for widths, margins, etc… </a:t>
            </a:r>
          </a:p>
          <a:p>
            <a:pPr lvl="1"/>
            <a:r>
              <a:rPr lang="en-US" dirty="0">
                <a:solidFill>
                  <a:schemeClr val="tx2">
                    <a:lumMod val="75000"/>
                  </a:schemeClr>
                </a:solidFill>
              </a:rPr>
              <a:t>Flexible fonts</a:t>
            </a:r>
          </a:p>
          <a:p>
            <a:pPr lvl="2"/>
            <a:r>
              <a:rPr lang="en-US" dirty="0"/>
              <a:t>Fonts based on the root</a:t>
            </a:r>
          </a:p>
          <a:p>
            <a:pPr lvl="1"/>
            <a:r>
              <a:rPr lang="en-US" dirty="0">
                <a:solidFill>
                  <a:schemeClr val="tx2">
                    <a:lumMod val="75000"/>
                  </a:schemeClr>
                </a:solidFill>
              </a:rPr>
              <a:t>Flexible images</a:t>
            </a:r>
          </a:p>
          <a:p>
            <a:pPr lvl="2"/>
            <a:r>
              <a:rPr lang="en-US" dirty="0"/>
              <a:t>Images cannot go beyond their container</a:t>
            </a:r>
          </a:p>
          <a:p>
            <a:pPr lvl="1"/>
            <a:r>
              <a:rPr lang="en-US" dirty="0">
                <a:solidFill>
                  <a:schemeClr val="tx2">
                    <a:lumMod val="75000"/>
                  </a:schemeClr>
                </a:solidFill>
              </a:rPr>
              <a:t>Media queries</a:t>
            </a:r>
          </a:p>
          <a:p>
            <a:pPr lvl="2"/>
            <a:r>
              <a:rPr lang="en-US" dirty="0"/>
              <a:t>Apply styles based on the client screen size</a:t>
            </a:r>
          </a:p>
        </p:txBody>
      </p:sp>
      <p:sp>
        <p:nvSpPr>
          <p:cNvPr id="2" name="Slide Number Placeholder 1"/>
          <p:cNvSpPr>
            <a:spLocks noGrp="1"/>
          </p:cNvSpPr>
          <p:nvPr>
            <p:ph type="sldNum" sz="quarter" idx="10"/>
          </p:nvPr>
        </p:nvSpPr>
        <p:spPr/>
        <p:txBody>
          <a:bodyPr/>
          <a:lstStyle/>
          <a:p>
            <a:fld id="{C014DD1E-5D91-48A3-AD6D-45FBA980D106}" type="slidenum">
              <a:rPr lang="en-US" smtClean="0"/>
              <a:pPr/>
              <a:t>7</a:t>
            </a:fld>
            <a:endParaRPr lang="en-US" dirty="0"/>
          </a:p>
        </p:txBody>
      </p:sp>
    </p:spTree>
    <p:extLst>
      <p:ext uri="{BB962C8B-B14F-4D97-AF65-F5344CB8AC3E}">
        <p14:creationId xmlns:p14="http://schemas.microsoft.com/office/powerpoint/2010/main" val="19303917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057357" y="970910"/>
            <a:ext cx="6120005" cy="615610"/>
          </a:xfrm>
        </p:spPr>
        <p:txBody>
          <a:bodyPr/>
          <a:lstStyle/>
          <a:p>
            <a:r>
              <a:rPr lang="en-US" dirty="0"/>
              <a:t>Fluid Layout</a:t>
            </a:r>
          </a:p>
        </p:txBody>
      </p:sp>
      <p:sp>
        <p:nvSpPr>
          <p:cNvPr id="5" name="Subtitle 4"/>
          <p:cNvSpPr>
            <a:spLocks noGrp="1"/>
          </p:cNvSpPr>
          <p:nvPr>
            <p:ph type="subTitle" idx="1"/>
          </p:nvPr>
        </p:nvSpPr>
        <p:spPr>
          <a:xfrm>
            <a:off x="570458" y="2889584"/>
            <a:ext cx="8003084" cy="539416"/>
          </a:xfrm>
        </p:spPr>
        <p:txBody>
          <a:bodyPr/>
          <a:lstStyle/>
          <a:p>
            <a:r>
              <a:rPr lang="en-US" dirty="0"/>
              <a:t>Make the Elements Flow on the Screen</a:t>
            </a:r>
          </a:p>
        </p:txBody>
      </p:sp>
      <p:pic>
        <p:nvPicPr>
          <p:cNvPr id="5122" name="Picture 2" descr="http://t2.gstatic.com/images?q=tbn:ANd9GcSDtVHubZbMnUtAsgq25H480R2G1rofcwAvbWMjnYBWhxx-0vKVpA"/>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037691" y="3814863"/>
            <a:ext cx="1850713" cy="1386249"/>
          </a:xfrm>
          <a:prstGeom prst="roundRect">
            <a:avLst>
              <a:gd name="adj" fmla="val 3780"/>
            </a:avLst>
          </a:prstGeom>
          <a:noFill/>
          <a:ln>
            <a:solidFill>
              <a:schemeClr val="accent5">
                <a:lumMod val="40000"/>
                <a:lumOff val="60000"/>
              </a:schemeClr>
            </a:solidFill>
          </a:ln>
          <a:extLst>
            <a:ext uri="{909E8E84-426E-40DD-AFC4-6F175D3DCCD1}">
              <a14:hiddenFill xmlns:a14="http://schemas.microsoft.com/office/drawing/2010/main">
                <a:solidFill>
                  <a:srgbClr val="FFFFFF"/>
                </a:solidFill>
              </a14:hiddenFill>
            </a:ext>
          </a:extLst>
        </p:spPr>
      </p:pic>
      <p:pic>
        <p:nvPicPr>
          <p:cNvPr id="5124" name="Picture 4" descr="http://t0.gstatic.com/images?q=tbn:ANd9GcQQ_L38fNjZlw0oD4uqm2UgNz-HeuuxE1a1nFRgMZGbouMEmOdraA"/>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953099" y="3814863"/>
            <a:ext cx="2224263" cy="1386249"/>
          </a:xfrm>
          <a:prstGeom prst="roundRect">
            <a:avLst>
              <a:gd name="adj" fmla="val 3780"/>
            </a:avLst>
          </a:prstGeom>
          <a:noFill/>
          <a:ln>
            <a:solidFill>
              <a:schemeClr val="accent5">
                <a:lumMod val="40000"/>
                <a:lumOff val="60000"/>
              </a:schemeClr>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6725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Fluid Layout</a:t>
            </a:r>
          </a:p>
        </p:txBody>
      </p:sp>
      <p:sp>
        <p:nvSpPr>
          <p:cNvPr id="2" name="Content Placeholder 1"/>
          <p:cNvSpPr>
            <a:spLocks noGrp="1"/>
          </p:cNvSpPr>
          <p:nvPr>
            <p:ph idx="1"/>
          </p:nvPr>
        </p:nvSpPr>
        <p:spPr/>
        <p:txBody>
          <a:bodyPr>
            <a:normAutofit fontScale="92500" lnSpcReduction="10000"/>
          </a:bodyPr>
          <a:lstStyle/>
          <a:p>
            <a:pPr>
              <a:lnSpc>
                <a:spcPct val="100000"/>
              </a:lnSpc>
            </a:pPr>
            <a:r>
              <a:rPr lang="en-US" dirty="0"/>
              <a:t>Fluid layout uses proportional sizes</a:t>
            </a:r>
          </a:p>
          <a:p>
            <a:pPr>
              <a:lnSpc>
                <a:spcPct val="100000"/>
              </a:lnSpc>
            </a:pPr>
            <a:endParaRPr lang="en-US" dirty="0"/>
          </a:p>
          <a:p>
            <a:pPr>
              <a:lnSpc>
                <a:spcPct val="100000"/>
              </a:lnSpc>
            </a:pPr>
            <a:endParaRPr lang="en-US" dirty="0"/>
          </a:p>
          <a:p>
            <a:pPr>
              <a:lnSpc>
                <a:spcPct val="100000"/>
              </a:lnSpc>
            </a:pPr>
            <a:endParaRPr lang="en-US" dirty="0"/>
          </a:p>
          <a:p>
            <a:pPr>
              <a:lnSpc>
                <a:spcPct val="100000"/>
              </a:lnSpc>
              <a:spcBef>
                <a:spcPts val="900"/>
              </a:spcBef>
            </a:pPr>
            <a:endParaRPr lang="en-US" dirty="0"/>
          </a:p>
          <a:p>
            <a:pPr>
              <a:lnSpc>
                <a:spcPct val="100000"/>
              </a:lnSpc>
              <a:spcBef>
                <a:spcPts val="900"/>
              </a:spcBef>
            </a:pPr>
            <a:r>
              <a:rPr lang="en-US" dirty="0"/>
              <a:t>Pros:</a:t>
            </a:r>
          </a:p>
          <a:p>
            <a:pPr lvl="1">
              <a:lnSpc>
                <a:spcPct val="100000"/>
              </a:lnSpc>
            </a:pPr>
            <a:r>
              <a:rPr lang="en-US" dirty="0"/>
              <a:t>UI responds better to the client resolution</a:t>
            </a:r>
          </a:p>
          <a:p>
            <a:pPr lvl="1">
              <a:lnSpc>
                <a:spcPct val="100000"/>
              </a:lnSpc>
            </a:pPr>
            <a:r>
              <a:rPr lang="en-US" dirty="0"/>
              <a:t>Spares code on media queries</a:t>
            </a:r>
          </a:p>
          <a:p>
            <a:pPr>
              <a:lnSpc>
                <a:spcPct val="100000"/>
              </a:lnSpc>
            </a:pPr>
            <a:r>
              <a:rPr lang="en-US" dirty="0"/>
              <a:t>Cons:</a:t>
            </a:r>
          </a:p>
          <a:p>
            <a:pPr lvl="1">
              <a:lnSpc>
                <a:spcPct val="100000"/>
              </a:lnSpc>
            </a:pPr>
            <a:r>
              <a:rPr lang="en-US" dirty="0"/>
              <a:t>More whitespace on large screens (TV) </a:t>
            </a:r>
          </a:p>
        </p:txBody>
      </p:sp>
      <p:sp>
        <p:nvSpPr>
          <p:cNvPr id="5" name="Slide Number Placeholder 4"/>
          <p:cNvSpPr>
            <a:spLocks noGrp="1"/>
          </p:cNvSpPr>
          <p:nvPr>
            <p:ph type="sldNum" sz="quarter" idx="10"/>
          </p:nvPr>
        </p:nvSpPr>
        <p:spPr/>
        <p:txBody>
          <a:bodyPr/>
          <a:lstStyle/>
          <a:p>
            <a:fld id="{C014DD1E-5D91-48A3-AD6D-45FBA980D106}" type="slidenum">
              <a:rPr lang="en-US" smtClean="0"/>
              <a:pPr/>
              <a:t>9</a:t>
            </a:fld>
            <a:endParaRPr lang="en-US" dirty="0"/>
          </a:p>
        </p:txBody>
      </p:sp>
      <p:sp>
        <p:nvSpPr>
          <p:cNvPr id="3" name="Rounded Rectangle 2"/>
          <p:cNvSpPr/>
          <p:nvPr/>
        </p:nvSpPr>
        <p:spPr>
          <a:xfrm>
            <a:off x="1828086" y="2285702"/>
            <a:ext cx="5453530" cy="1470587"/>
          </a:xfrm>
          <a:prstGeom prst="roundRect">
            <a:avLst>
              <a:gd name="adj" fmla="val 981"/>
            </a:avLst>
          </a:prstGeom>
          <a:solidFill>
            <a:schemeClr val="accent5">
              <a:lumMod val="40000"/>
              <a:lumOff val="60000"/>
              <a:alpha val="15000"/>
            </a:schemeClr>
          </a:solidFill>
          <a:ln w="12700">
            <a:solidFill>
              <a:schemeClr val="tx1"/>
            </a:solidFill>
          </a:ln>
        </p:spPr>
        <p:txBody>
          <a:bodyPr wrap="square">
            <a:noAutofit/>
          </a:bodyPr>
          <a:lstStyle/>
          <a:p>
            <a:pPr fontAlgn="base">
              <a:spcAft>
                <a:spcPct val="0"/>
              </a:spcAft>
              <a:buClr>
                <a:schemeClr val="accent5">
                  <a:lumMod val="40000"/>
                  <a:lumOff val="60000"/>
                </a:schemeClr>
              </a:buClr>
              <a:buSzPct val="70000"/>
              <a:buFont typeface="Wingdings 2" pitchFamily="18" charset="2"/>
              <a:buNone/>
            </a:pPr>
            <a:endParaRPr lang="en-US" sz="1876" b="1">
              <a:solidFill>
                <a:srgbClr val="8CF4F2"/>
              </a:solidFill>
              <a:effectLst>
                <a:outerShdw blurRad="38100" dist="38100" dir="2700000" algn="tl">
                  <a:srgbClr val="000000">
                    <a:alpha val="43137"/>
                  </a:srgbClr>
                </a:outerShdw>
              </a:effectLst>
              <a:latin typeface="Consolas" pitchFamily="49" charset="0"/>
              <a:cs typeface="Consolas" pitchFamily="49" charset="0"/>
            </a:endParaRPr>
          </a:p>
        </p:txBody>
      </p:sp>
      <p:sp>
        <p:nvSpPr>
          <p:cNvPr id="6" name="Rounded Rectangle 5"/>
          <p:cNvSpPr/>
          <p:nvPr/>
        </p:nvSpPr>
        <p:spPr>
          <a:xfrm>
            <a:off x="1880677" y="2353032"/>
            <a:ext cx="647107" cy="834607"/>
          </a:xfrm>
          <a:prstGeom prst="roundRect">
            <a:avLst>
              <a:gd name="adj" fmla="val 6066"/>
            </a:avLst>
          </a:prstGeom>
          <a:solidFill>
            <a:schemeClr val="accent5">
              <a:lumMod val="40000"/>
              <a:lumOff val="60000"/>
              <a:alpha val="15000"/>
            </a:schemeClr>
          </a:solidFill>
          <a:ln w="12700">
            <a:solidFill>
              <a:schemeClr val="tx1"/>
            </a:solidFill>
          </a:ln>
        </p:spPr>
        <p:txBody>
          <a:bodyPr wrap="square" anchor="ctr">
            <a:noAutofit/>
          </a:bodyPr>
          <a:lstStyle/>
          <a:p>
            <a:pPr algn="ctr" fontAlgn="base">
              <a:spcAft>
                <a:spcPct val="0"/>
              </a:spcAft>
              <a:buClr>
                <a:schemeClr val="accent5">
                  <a:lumMod val="40000"/>
                  <a:lumOff val="60000"/>
                </a:schemeClr>
              </a:buClr>
              <a:buSzPct val="70000"/>
              <a:buFont typeface="Wingdings 2" pitchFamily="18" charset="2"/>
              <a:buNone/>
            </a:pPr>
            <a:r>
              <a:rPr lang="en-US" sz="1650" b="1" dirty="0">
                <a:solidFill>
                  <a:srgbClr val="FFFF00"/>
                </a:solidFill>
                <a:effectLst>
                  <a:outerShdw blurRad="38100" dist="38100" dir="2700000" algn="tl">
                    <a:srgbClr val="000000">
                      <a:alpha val="43137"/>
                    </a:srgbClr>
                  </a:outerShdw>
                </a:effectLst>
                <a:latin typeface="Consolas" pitchFamily="49" charset="0"/>
                <a:cs typeface="Consolas" pitchFamily="49" charset="0"/>
              </a:rPr>
              <a:t>Sub</a:t>
            </a:r>
            <a:br>
              <a:rPr lang="en-US" sz="1650" b="1" dirty="0">
                <a:solidFill>
                  <a:srgbClr val="FFFF00"/>
                </a:solidFill>
                <a:effectLst>
                  <a:outerShdw blurRad="38100" dist="38100" dir="2700000" algn="tl">
                    <a:srgbClr val="000000">
                      <a:alpha val="43137"/>
                    </a:srgbClr>
                  </a:outerShdw>
                </a:effectLst>
                <a:latin typeface="Consolas" pitchFamily="49" charset="0"/>
                <a:cs typeface="Consolas" pitchFamily="49" charset="0"/>
              </a:rPr>
            </a:br>
            <a:r>
              <a:rPr lang="en-US" sz="1650" b="1" noProof="1">
                <a:solidFill>
                  <a:srgbClr val="FFFF00"/>
                </a:solidFill>
                <a:effectLst>
                  <a:outerShdw blurRad="38100" dist="38100" dir="2700000" algn="tl">
                    <a:srgbClr val="000000">
                      <a:alpha val="43137"/>
                    </a:srgbClr>
                  </a:outerShdw>
                </a:effectLst>
                <a:latin typeface="Consolas" pitchFamily="49" charset="0"/>
                <a:cs typeface="Consolas" pitchFamily="49" charset="0"/>
              </a:rPr>
              <a:t>nav</a:t>
            </a:r>
          </a:p>
        </p:txBody>
      </p:sp>
      <p:sp>
        <p:nvSpPr>
          <p:cNvPr id="7" name="Rounded Rectangle 6"/>
          <p:cNvSpPr/>
          <p:nvPr/>
        </p:nvSpPr>
        <p:spPr>
          <a:xfrm>
            <a:off x="2587616" y="2348656"/>
            <a:ext cx="3389878" cy="834607"/>
          </a:xfrm>
          <a:prstGeom prst="roundRect">
            <a:avLst>
              <a:gd name="adj" fmla="val 1873"/>
            </a:avLst>
          </a:prstGeom>
          <a:solidFill>
            <a:schemeClr val="accent5">
              <a:lumMod val="40000"/>
              <a:lumOff val="60000"/>
              <a:alpha val="15000"/>
            </a:schemeClr>
          </a:solidFill>
          <a:ln w="12700">
            <a:solidFill>
              <a:schemeClr val="tx1"/>
            </a:solidFill>
          </a:ln>
        </p:spPr>
        <p:txBody>
          <a:bodyPr wrap="square" anchor="ctr">
            <a:noAutofit/>
          </a:bodyPr>
          <a:lstStyle/>
          <a:p>
            <a:pPr algn="ctr" fontAlgn="base">
              <a:spcAft>
                <a:spcPct val="0"/>
              </a:spcAft>
              <a:buClr>
                <a:schemeClr val="accent5">
                  <a:lumMod val="40000"/>
                  <a:lumOff val="60000"/>
                </a:schemeClr>
              </a:buClr>
              <a:buSzPct val="70000"/>
              <a:buFont typeface="Wingdings 2" pitchFamily="18" charset="2"/>
              <a:buNone/>
            </a:pPr>
            <a:r>
              <a:rPr lang="en-US" sz="1876" b="1" dirty="0">
                <a:solidFill>
                  <a:srgbClr val="FFFF00"/>
                </a:solidFill>
                <a:effectLst>
                  <a:outerShdw blurRad="38100" dist="38100" dir="2700000" algn="tl">
                    <a:srgbClr val="000000">
                      <a:alpha val="43137"/>
                    </a:srgbClr>
                  </a:outerShdw>
                </a:effectLst>
                <a:latin typeface="Consolas" pitchFamily="49" charset="0"/>
                <a:cs typeface="Consolas" pitchFamily="49" charset="0"/>
              </a:rPr>
              <a:t>content</a:t>
            </a:r>
          </a:p>
        </p:txBody>
      </p:sp>
      <p:sp>
        <p:nvSpPr>
          <p:cNvPr id="8" name="Rounded Rectangle 7"/>
          <p:cNvSpPr/>
          <p:nvPr/>
        </p:nvSpPr>
        <p:spPr>
          <a:xfrm>
            <a:off x="6038851" y="2351889"/>
            <a:ext cx="1174167" cy="834607"/>
          </a:xfrm>
          <a:prstGeom prst="roundRect">
            <a:avLst>
              <a:gd name="adj" fmla="val 3516"/>
            </a:avLst>
          </a:prstGeom>
          <a:solidFill>
            <a:schemeClr val="accent5">
              <a:lumMod val="40000"/>
              <a:lumOff val="60000"/>
              <a:alpha val="15000"/>
            </a:schemeClr>
          </a:solidFill>
          <a:ln w="12700">
            <a:solidFill>
              <a:schemeClr val="tx1"/>
            </a:solidFill>
          </a:ln>
        </p:spPr>
        <p:txBody>
          <a:bodyPr wrap="square" anchor="ctr">
            <a:noAutofit/>
          </a:bodyPr>
          <a:lstStyle/>
          <a:p>
            <a:pPr algn="ctr" fontAlgn="base">
              <a:spcAft>
                <a:spcPct val="0"/>
              </a:spcAft>
              <a:buClr>
                <a:schemeClr val="accent5">
                  <a:lumMod val="40000"/>
                  <a:lumOff val="60000"/>
                </a:schemeClr>
              </a:buClr>
              <a:buSzPct val="70000"/>
              <a:buFont typeface="Wingdings 2" pitchFamily="18" charset="2"/>
              <a:buNone/>
            </a:pPr>
            <a:r>
              <a:rPr lang="en-US" sz="1876" b="1" dirty="0">
                <a:solidFill>
                  <a:srgbClr val="FFFF00"/>
                </a:solidFill>
                <a:effectLst>
                  <a:outerShdw blurRad="38100" dist="38100" dir="2700000" algn="tl">
                    <a:srgbClr val="000000">
                      <a:alpha val="43137"/>
                    </a:srgbClr>
                  </a:outerShdw>
                </a:effectLst>
                <a:latin typeface="Consolas" pitchFamily="49" charset="0"/>
                <a:cs typeface="Consolas" pitchFamily="49" charset="0"/>
              </a:rPr>
              <a:t>aside</a:t>
            </a:r>
          </a:p>
        </p:txBody>
      </p:sp>
      <p:sp>
        <p:nvSpPr>
          <p:cNvPr id="9" name="Rounded Rectangle 8"/>
          <p:cNvSpPr/>
          <p:nvPr/>
        </p:nvSpPr>
        <p:spPr>
          <a:xfrm>
            <a:off x="1880677" y="3193356"/>
            <a:ext cx="647107" cy="224086"/>
          </a:xfrm>
          <a:prstGeom prst="roundRect">
            <a:avLst/>
          </a:prstGeom>
          <a:noFill/>
          <a:ln w="12700">
            <a:noFill/>
          </a:ln>
        </p:spPr>
        <p:txBody>
          <a:bodyPr wrap="square" anchor="ctr">
            <a:noAutofit/>
          </a:bodyPr>
          <a:lstStyle/>
          <a:p>
            <a:pPr algn="ctr" fontAlgn="base">
              <a:spcAft>
                <a:spcPct val="0"/>
              </a:spcAft>
              <a:buClr>
                <a:schemeClr val="accent5">
                  <a:lumMod val="40000"/>
                  <a:lumOff val="60000"/>
                </a:schemeClr>
              </a:buClr>
              <a:buSzPct val="70000"/>
              <a:buFont typeface="Wingdings 2" pitchFamily="18" charset="2"/>
              <a:buNone/>
            </a:pPr>
            <a:r>
              <a:rPr lang="en-US" sz="900" b="1" dirty="0">
                <a:solidFill>
                  <a:srgbClr val="FF0000"/>
                </a:solidFill>
                <a:effectLst>
                  <a:outerShdw blurRad="38100" dist="38100" dir="2700000" algn="tl">
                    <a:srgbClr val="000000">
                      <a:alpha val="43137"/>
                    </a:srgbClr>
                  </a:outerShdw>
                </a:effectLst>
                <a:latin typeface="Consolas" pitchFamily="49" charset="0"/>
                <a:cs typeface="Consolas" pitchFamily="49" charset="0"/>
              </a:rPr>
              <a:t>12%</a:t>
            </a:r>
          </a:p>
        </p:txBody>
      </p:sp>
      <p:sp>
        <p:nvSpPr>
          <p:cNvPr id="11" name="Rounded Rectangle 10"/>
          <p:cNvSpPr/>
          <p:nvPr/>
        </p:nvSpPr>
        <p:spPr>
          <a:xfrm>
            <a:off x="6008172" y="3193356"/>
            <a:ext cx="1174167" cy="224086"/>
          </a:xfrm>
          <a:prstGeom prst="roundRect">
            <a:avLst/>
          </a:prstGeom>
          <a:noFill/>
          <a:ln w="12700">
            <a:noFill/>
          </a:ln>
        </p:spPr>
        <p:txBody>
          <a:bodyPr wrap="square" anchor="ctr">
            <a:noAutofit/>
          </a:bodyPr>
          <a:lstStyle/>
          <a:p>
            <a:pPr algn="ctr" fontAlgn="base">
              <a:spcAft>
                <a:spcPct val="0"/>
              </a:spcAft>
              <a:buClr>
                <a:schemeClr val="accent5">
                  <a:lumMod val="40000"/>
                  <a:lumOff val="60000"/>
                </a:schemeClr>
              </a:buClr>
              <a:buSzPct val="70000"/>
              <a:buFont typeface="Wingdings 2" pitchFamily="18" charset="2"/>
              <a:buNone/>
            </a:pPr>
            <a:r>
              <a:rPr lang="en-US" sz="900" b="1" dirty="0">
                <a:solidFill>
                  <a:srgbClr val="FF0000"/>
                </a:solidFill>
                <a:effectLst>
                  <a:outerShdw blurRad="38100" dist="38100" dir="2700000" algn="tl">
                    <a:srgbClr val="000000">
                      <a:alpha val="43137"/>
                    </a:srgbClr>
                  </a:outerShdw>
                </a:effectLst>
                <a:latin typeface="Consolas" pitchFamily="49" charset="0"/>
                <a:cs typeface="Consolas" pitchFamily="49" charset="0"/>
              </a:rPr>
              <a:t>20%</a:t>
            </a:r>
          </a:p>
        </p:txBody>
      </p:sp>
      <p:sp>
        <p:nvSpPr>
          <p:cNvPr id="12" name="Rounded Rectangle 11"/>
          <p:cNvSpPr/>
          <p:nvPr/>
        </p:nvSpPr>
        <p:spPr>
          <a:xfrm>
            <a:off x="2587616" y="3187533"/>
            <a:ext cx="3389878" cy="224086"/>
          </a:xfrm>
          <a:prstGeom prst="roundRect">
            <a:avLst/>
          </a:prstGeom>
          <a:noFill/>
          <a:ln w="12700">
            <a:noFill/>
          </a:ln>
        </p:spPr>
        <p:txBody>
          <a:bodyPr wrap="square" anchor="ctr">
            <a:noAutofit/>
          </a:bodyPr>
          <a:lstStyle/>
          <a:p>
            <a:pPr algn="ctr" fontAlgn="base">
              <a:spcAft>
                <a:spcPct val="0"/>
              </a:spcAft>
              <a:buClr>
                <a:schemeClr val="accent5">
                  <a:lumMod val="40000"/>
                  <a:lumOff val="60000"/>
                </a:schemeClr>
              </a:buClr>
              <a:buSzPct val="70000"/>
              <a:buFont typeface="Wingdings 2" pitchFamily="18" charset="2"/>
              <a:buNone/>
            </a:pPr>
            <a:r>
              <a:rPr lang="en-US" sz="900" b="1" dirty="0">
                <a:solidFill>
                  <a:srgbClr val="FF0000"/>
                </a:solidFill>
                <a:effectLst>
                  <a:outerShdw blurRad="38100" dist="38100" dir="2700000" algn="tl">
                    <a:srgbClr val="000000">
                      <a:alpha val="43137"/>
                    </a:srgbClr>
                  </a:outerShdw>
                </a:effectLst>
                <a:latin typeface="Consolas" pitchFamily="49" charset="0"/>
                <a:cs typeface="Consolas" pitchFamily="49" charset="0"/>
              </a:rPr>
              <a:t>60%</a:t>
            </a:r>
          </a:p>
        </p:txBody>
      </p:sp>
      <p:cxnSp>
        <p:nvCxnSpPr>
          <p:cNvPr id="14" name="Straight Connector 13"/>
          <p:cNvCxnSpPr/>
          <p:nvPr/>
        </p:nvCxnSpPr>
        <p:spPr>
          <a:xfrm>
            <a:off x="1880677" y="3420161"/>
            <a:ext cx="647107" cy="1644"/>
          </a:xfrm>
          <a:prstGeom prst="line">
            <a:avLst/>
          </a:prstGeom>
          <a:solidFill>
            <a:schemeClr val="accent5">
              <a:lumMod val="40000"/>
              <a:lumOff val="60000"/>
              <a:alpha val="15000"/>
            </a:schemeClr>
          </a:solidFill>
          <a:ln w="12700">
            <a:solidFill>
              <a:schemeClr val="tx1"/>
            </a:solidFill>
            <a:headEnd type="arrow" w="med" len="med"/>
            <a:tailEnd type="arrow" w="med" len="med"/>
          </a:ln>
        </p:spPr>
      </p:cxnSp>
      <p:cxnSp>
        <p:nvCxnSpPr>
          <p:cNvPr id="17" name="Straight Arrow Connector 16"/>
          <p:cNvCxnSpPr/>
          <p:nvPr/>
        </p:nvCxnSpPr>
        <p:spPr>
          <a:xfrm>
            <a:off x="1880677" y="3156129"/>
            <a:ext cx="0" cy="264032"/>
          </a:xfrm>
          <a:prstGeom prst="straightConnector1">
            <a:avLst/>
          </a:prstGeom>
          <a:solidFill>
            <a:schemeClr val="accent5">
              <a:lumMod val="40000"/>
              <a:lumOff val="60000"/>
              <a:alpha val="15000"/>
            </a:schemeClr>
          </a:solidFill>
          <a:ln w="12700">
            <a:solidFill>
              <a:schemeClr val="tx1"/>
            </a:solidFill>
          </a:ln>
        </p:spPr>
      </p:cxnSp>
      <p:cxnSp>
        <p:nvCxnSpPr>
          <p:cNvPr id="20" name="Straight Arrow Connector 19"/>
          <p:cNvCxnSpPr/>
          <p:nvPr/>
        </p:nvCxnSpPr>
        <p:spPr>
          <a:xfrm>
            <a:off x="2527784" y="3156129"/>
            <a:ext cx="0" cy="264032"/>
          </a:xfrm>
          <a:prstGeom prst="straightConnector1">
            <a:avLst/>
          </a:prstGeom>
          <a:solidFill>
            <a:schemeClr val="accent5">
              <a:lumMod val="40000"/>
              <a:lumOff val="60000"/>
              <a:alpha val="15000"/>
            </a:schemeClr>
          </a:solidFill>
          <a:ln w="12700">
            <a:solidFill>
              <a:schemeClr val="tx1"/>
            </a:solidFill>
          </a:ln>
        </p:spPr>
      </p:cxnSp>
      <p:cxnSp>
        <p:nvCxnSpPr>
          <p:cNvPr id="23" name="Straight Connector 22"/>
          <p:cNvCxnSpPr/>
          <p:nvPr/>
        </p:nvCxnSpPr>
        <p:spPr>
          <a:xfrm>
            <a:off x="2588378" y="3420160"/>
            <a:ext cx="3389116" cy="0"/>
          </a:xfrm>
          <a:prstGeom prst="line">
            <a:avLst/>
          </a:prstGeom>
          <a:solidFill>
            <a:schemeClr val="accent5">
              <a:lumMod val="40000"/>
              <a:lumOff val="60000"/>
              <a:alpha val="15000"/>
            </a:schemeClr>
          </a:solidFill>
          <a:ln w="12700">
            <a:solidFill>
              <a:schemeClr val="tx1"/>
            </a:solidFill>
            <a:headEnd type="arrow" w="med" len="med"/>
            <a:tailEnd type="arrow" w="med" len="med"/>
          </a:ln>
        </p:spPr>
      </p:cxnSp>
      <p:cxnSp>
        <p:nvCxnSpPr>
          <p:cNvPr id="24" name="Straight Arrow Connector 23"/>
          <p:cNvCxnSpPr/>
          <p:nvPr/>
        </p:nvCxnSpPr>
        <p:spPr>
          <a:xfrm>
            <a:off x="2588378" y="3156129"/>
            <a:ext cx="0" cy="264032"/>
          </a:xfrm>
          <a:prstGeom prst="straightConnector1">
            <a:avLst/>
          </a:prstGeom>
          <a:solidFill>
            <a:schemeClr val="accent5">
              <a:lumMod val="40000"/>
              <a:lumOff val="60000"/>
              <a:alpha val="15000"/>
            </a:schemeClr>
          </a:solidFill>
          <a:ln w="12700">
            <a:solidFill>
              <a:schemeClr val="tx1"/>
            </a:solidFill>
          </a:ln>
        </p:spPr>
      </p:cxnSp>
      <p:cxnSp>
        <p:nvCxnSpPr>
          <p:cNvPr id="25" name="Straight Arrow Connector 24"/>
          <p:cNvCxnSpPr/>
          <p:nvPr/>
        </p:nvCxnSpPr>
        <p:spPr>
          <a:xfrm>
            <a:off x="5977494" y="3156129"/>
            <a:ext cx="0" cy="264032"/>
          </a:xfrm>
          <a:prstGeom prst="straightConnector1">
            <a:avLst/>
          </a:prstGeom>
          <a:solidFill>
            <a:schemeClr val="accent5">
              <a:lumMod val="40000"/>
              <a:lumOff val="60000"/>
              <a:alpha val="15000"/>
            </a:schemeClr>
          </a:solidFill>
          <a:ln w="12700">
            <a:solidFill>
              <a:schemeClr val="tx1"/>
            </a:solidFill>
          </a:ln>
        </p:spPr>
      </p:cxnSp>
      <p:cxnSp>
        <p:nvCxnSpPr>
          <p:cNvPr id="28" name="Straight Connector 27"/>
          <p:cNvCxnSpPr/>
          <p:nvPr/>
        </p:nvCxnSpPr>
        <p:spPr>
          <a:xfrm>
            <a:off x="6038089" y="3424302"/>
            <a:ext cx="1174930" cy="0"/>
          </a:xfrm>
          <a:prstGeom prst="line">
            <a:avLst/>
          </a:prstGeom>
          <a:solidFill>
            <a:schemeClr val="accent5">
              <a:lumMod val="40000"/>
              <a:lumOff val="60000"/>
              <a:alpha val="15000"/>
            </a:schemeClr>
          </a:solidFill>
          <a:ln w="12700">
            <a:solidFill>
              <a:schemeClr val="tx1"/>
            </a:solidFill>
            <a:headEnd type="arrow" w="med" len="med"/>
            <a:tailEnd type="arrow" w="med" len="med"/>
          </a:ln>
        </p:spPr>
      </p:cxnSp>
      <p:cxnSp>
        <p:nvCxnSpPr>
          <p:cNvPr id="29" name="Straight Arrow Connector 28"/>
          <p:cNvCxnSpPr/>
          <p:nvPr/>
        </p:nvCxnSpPr>
        <p:spPr>
          <a:xfrm>
            <a:off x="6038088" y="3160271"/>
            <a:ext cx="0" cy="264032"/>
          </a:xfrm>
          <a:prstGeom prst="straightConnector1">
            <a:avLst/>
          </a:prstGeom>
          <a:solidFill>
            <a:schemeClr val="accent5">
              <a:lumMod val="40000"/>
              <a:lumOff val="60000"/>
              <a:alpha val="15000"/>
            </a:schemeClr>
          </a:solidFill>
          <a:ln w="12700">
            <a:solidFill>
              <a:schemeClr val="tx1"/>
            </a:solidFill>
          </a:ln>
        </p:spPr>
      </p:cxnSp>
      <p:cxnSp>
        <p:nvCxnSpPr>
          <p:cNvPr id="30" name="Straight Arrow Connector 29"/>
          <p:cNvCxnSpPr/>
          <p:nvPr/>
        </p:nvCxnSpPr>
        <p:spPr>
          <a:xfrm>
            <a:off x="7213018" y="3153412"/>
            <a:ext cx="0" cy="264032"/>
          </a:xfrm>
          <a:prstGeom prst="straightConnector1">
            <a:avLst/>
          </a:prstGeom>
          <a:solidFill>
            <a:schemeClr val="accent5">
              <a:lumMod val="40000"/>
              <a:lumOff val="60000"/>
              <a:alpha val="15000"/>
            </a:schemeClr>
          </a:solidFill>
          <a:ln w="12700">
            <a:solidFill>
              <a:schemeClr val="tx1"/>
            </a:solidFill>
          </a:ln>
        </p:spPr>
      </p:cxnSp>
      <p:sp>
        <p:nvSpPr>
          <p:cNvPr id="35" name="Rounded Rectangle 34"/>
          <p:cNvSpPr/>
          <p:nvPr/>
        </p:nvSpPr>
        <p:spPr>
          <a:xfrm>
            <a:off x="3959002" y="3532203"/>
            <a:ext cx="904539" cy="224086"/>
          </a:xfrm>
          <a:prstGeom prst="roundRect">
            <a:avLst/>
          </a:prstGeom>
          <a:noFill/>
          <a:ln w="12700">
            <a:solidFill>
              <a:schemeClr val="tx1"/>
            </a:solidFill>
          </a:ln>
        </p:spPr>
        <p:txBody>
          <a:bodyPr wrap="square" anchor="ctr">
            <a:noAutofit/>
          </a:bodyPr>
          <a:lstStyle/>
          <a:p>
            <a:pPr algn="ctr" fontAlgn="base">
              <a:spcAft>
                <a:spcPct val="0"/>
              </a:spcAft>
              <a:buClr>
                <a:schemeClr val="accent5">
                  <a:lumMod val="40000"/>
                  <a:lumOff val="60000"/>
                </a:schemeClr>
              </a:buClr>
              <a:buSzPct val="70000"/>
              <a:buFont typeface="Wingdings 2" pitchFamily="18" charset="2"/>
              <a:buNone/>
            </a:pPr>
            <a:r>
              <a:rPr lang="en-US" sz="1050" b="1" dirty="0">
                <a:solidFill>
                  <a:srgbClr val="FFFF00"/>
                </a:solidFill>
                <a:effectLst>
                  <a:outerShdw blurRad="38100" dist="38100" dir="2700000" algn="tl">
                    <a:srgbClr val="000000">
                      <a:alpha val="43137"/>
                    </a:srgbClr>
                  </a:outerShdw>
                </a:effectLst>
                <a:latin typeface="Consolas" pitchFamily="49" charset="0"/>
                <a:cs typeface="Consolas" pitchFamily="49" charset="0"/>
              </a:rPr>
              <a:t>Margins:2%</a:t>
            </a:r>
          </a:p>
        </p:txBody>
      </p:sp>
    </p:spTree>
    <p:extLst>
      <p:ext uri="{BB962C8B-B14F-4D97-AF65-F5344CB8AC3E}">
        <p14:creationId xmlns:p14="http://schemas.microsoft.com/office/powerpoint/2010/main" val="10505017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1599426" y="1664376"/>
            <a:ext cx="5945148" cy="615610"/>
          </a:xfrm>
        </p:spPr>
        <p:txBody>
          <a:bodyPr/>
          <a:lstStyle/>
          <a:p>
            <a:r>
              <a:rPr lang="en-US" dirty="0"/>
              <a:t>Fluid Layout</a:t>
            </a:r>
          </a:p>
        </p:txBody>
      </p:sp>
      <p:sp>
        <p:nvSpPr>
          <p:cNvPr id="7" name="Subtitle 6"/>
          <p:cNvSpPr>
            <a:spLocks noGrp="1"/>
          </p:cNvSpPr>
          <p:nvPr>
            <p:ph type="subTitle" idx="1"/>
          </p:nvPr>
        </p:nvSpPr>
        <p:spPr>
          <a:xfrm>
            <a:off x="1599426" y="2310354"/>
            <a:ext cx="5945148" cy="539416"/>
          </a:xfrm>
        </p:spPr>
        <p:txBody>
          <a:bodyPr/>
          <a:lstStyle/>
          <a:p>
            <a:r>
              <a:rPr lang="en-US" dirty="0"/>
              <a:t>Live Demo</a:t>
            </a:r>
          </a:p>
        </p:txBody>
      </p:sp>
      <p:pic>
        <p:nvPicPr>
          <p:cNvPr id="6146" name="Picture 2" descr="http://www.deviantart.com/download/114458590/Blue_Fluid_Fractal_by_somadjinn.jpg"/>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flipH="1">
            <a:off x="2685559" y="3028846"/>
            <a:ext cx="3772883" cy="2515257"/>
          </a:xfrm>
          <a:prstGeom prst="roundRect">
            <a:avLst>
              <a:gd name="adj" fmla="val 3780"/>
            </a:avLst>
          </a:prstGeom>
          <a:noFill/>
          <a:ln>
            <a:solidFill>
              <a:schemeClr val="accent5">
                <a:lumMod val="40000"/>
                <a:lumOff val="60000"/>
              </a:schemeClr>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42420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675" y="910852"/>
            <a:ext cx="7465734" cy="631707"/>
          </a:xfrm>
        </p:spPr>
        <p:txBody>
          <a:bodyPr/>
          <a:lstStyle/>
          <a:p>
            <a:r>
              <a:rPr lang="en-US" dirty="0"/>
              <a:t>Flexible Images</a:t>
            </a:r>
          </a:p>
        </p:txBody>
      </p:sp>
      <p:pic>
        <p:nvPicPr>
          <p:cNvPr id="7170" name="Picture 2" descr="http://www.queensu.ca/news/sites/default/files/assets/qnc2011/Flexible%20computer%20pic%20WEB.jpg"/>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030545" y="2076098"/>
            <a:ext cx="3039266" cy="3039266"/>
          </a:xfrm>
          <a:prstGeom prst="roundRect">
            <a:avLst>
              <a:gd name="adj" fmla="val 3780"/>
            </a:avLst>
          </a:prstGeom>
          <a:noFill/>
          <a:ln>
            <a:solidFill>
              <a:schemeClr val="accent5">
                <a:lumMod val="40000"/>
                <a:lumOff val="60000"/>
              </a:schemeClr>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0385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Flexible Images</a:t>
            </a:r>
          </a:p>
        </p:txBody>
      </p:sp>
      <p:sp>
        <p:nvSpPr>
          <p:cNvPr id="5" name="Content Placeholder 4"/>
          <p:cNvSpPr>
            <a:spLocks noGrp="1"/>
          </p:cNvSpPr>
          <p:nvPr>
            <p:ph idx="1"/>
          </p:nvPr>
        </p:nvSpPr>
        <p:spPr/>
        <p:txBody>
          <a:bodyPr>
            <a:normAutofit fontScale="92500" lnSpcReduction="20000"/>
          </a:bodyPr>
          <a:lstStyle/>
          <a:p>
            <a:r>
              <a:rPr lang="en-US" dirty="0"/>
              <a:t>Fluid design gets broken when using elements with fixed size</a:t>
            </a:r>
          </a:p>
          <a:p>
            <a:pPr lvl="1"/>
            <a:r>
              <a:rPr lang="en-US" dirty="0"/>
              <a:t>By concept images are always with fixed size</a:t>
            </a:r>
          </a:p>
          <a:p>
            <a:r>
              <a:rPr lang="en-US" dirty="0"/>
              <a:t>Example:</a:t>
            </a:r>
          </a:p>
          <a:p>
            <a:pPr lvl="1"/>
            <a:r>
              <a:rPr lang="en-US" dirty="0"/>
              <a:t>Resolution: </a:t>
            </a:r>
            <a:r>
              <a:rPr lang="en-US" b="1" dirty="0">
                <a:solidFill>
                  <a:schemeClr val="tx2">
                    <a:lumMod val="75000"/>
                  </a:schemeClr>
                </a:solidFill>
                <a:latin typeface="Consolas" panose="020B0609020204030204" pitchFamily="49" charset="0"/>
                <a:cs typeface="Consolas" panose="020B0609020204030204" pitchFamily="49" charset="0"/>
              </a:rPr>
              <a:t>1024px</a:t>
            </a:r>
            <a:r>
              <a:rPr lang="en-US" dirty="0"/>
              <a:t>, container with width: </a:t>
            </a:r>
            <a:r>
              <a:rPr lang="en-US" b="1" dirty="0">
                <a:solidFill>
                  <a:schemeClr val="tx2">
                    <a:lumMod val="75000"/>
                  </a:schemeClr>
                </a:solidFill>
                <a:latin typeface="Consolas" panose="020B0609020204030204" pitchFamily="49" charset="0"/>
                <a:cs typeface="Consolas" panose="020B0609020204030204" pitchFamily="49" charset="0"/>
              </a:rPr>
              <a:t>60%</a:t>
            </a:r>
            <a:r>
              <a:rPr lang="en-US" dirty="0">
                <a:cs typeface="Consolas" panose="020B0609020204030204" pitchFamily="49" charset="0"/>
              </a:rPr>
              <a:t> </a:t>
            </a:r>
            <a:r>
              <a:rPr lang="en-US" dirty="0"/>
              <a:t>( = </a:t>
            </a:r>
            <a:r>
              <a:rPr lang="en-US" dirty="0">
                <a:solidFill>
                  <a:srgbClr val="FFFF00"/>
                </a:solidFill>
                <a:latin typeface="Consolas" panose="020B0609020204030204" pitchFamily="49" charset="0"/>
                <a:cs typeface="Consolas" panose="020B0609020204030204" pitchFamily="49" charset="0"/>
              </a:rPr>
              <a:t>60% *</a:t>
            </a:r>
            <a:r>
              <a:rPr lang="en-US" dirty="0">
                <a:solidFill>
                  <a:srgbClr val="FFFF00"/>
                </a:solidFill>
              </a:rPr>
              <a:t> </a:t>
            </a:r>
            <a:r>
              <a:rPr lang="en-US" dirty="0">
                <a:solidFill>
                  <a:srgbClr val="FFFF00"/>
                </a:solidFill>
                <a:latin typeface="Consolas" panose="020B0609020204030204" pitchFamily="49" charset="0"/>
                <a:cs typeface="Consolas" panose="020B0609020204030204" pitchFamily="49" charset="0"/>
              </a:rPr>
              <a:t>1024</a:t>
            </a:r>
            <a:r>
              <a:rPr lang="en-US" dirty="0">
                <a:solidFill>
                  <a:srgbClr val="FFFF00"/>
                </a:solidFill>
                <a:latin typeface="+mj-lt"/>
                <a:cs typeface="Consolas" panose="020B0609020204030204" pitchFamily="49" charset="0"/>
              </a:rPr>
              <a:t> </a:t>
            </a:r>
            <a:r>
              <a:rPr lang="en-US" dirty="0"/>
              <a:t>= </a:t>
            </a:r>
            <a:r>
              <a:rPr lang="en-US" b="1" dirty="0">
                <a:solidFill>
                  <a:schemeClr val="tx2">
                    <a:lumMod val="75000"/>
                  </a:schemeClr>
                </a:solidFill>
                <a:latin typeface="Consolas" panose="020B0609020204030204" pitchFamily="49" charset="0"/>
                <a:cs typeface="Consolas" panose="020B0609020204030204" pitchFamily="49" charset="0"/>
              </a:rPr>
              <a:t>614.4px</a:t>
            </a:r>
            <a:r>
              <a:rPr lang="en-US" dirty="0"/>
              <a:t>) and an image with width: </a:t>
            </a:r>
            <a:r>
              <a:rPr lang="en-US" b="1" dirty="0">
                <a:solidFill>
                  <a:schemeClr val="tx2">
                    <a:lumMod val="75000"/>
                  </a:schemeClr>
                </a:solidFill>
                <a:latin typeface="Consolas" panose="020B0609020204030204" pitchFamily="49" charset="0"/>
                <a:cs typeface="Consolas" panose="020B0609020204030204" pitchFamily="49" charset="0"/>
              </a:rPr>
              <a:t>500px</a:t>
            </a:r>
          </a:p>
          <a:p>
            <a:pPr lvl="2"/>
            <a:r>
              <a:rPr lang="en-US" dirty="0"/>
              <a:t>Seems OK</a:t>
            </a:r>
          </a:p>
          <a:p>
            <a:pPr lvl="1"/>
            <a:r>
              <a:rPr lang="en-US" dirty="0"/>
              <a:t>When the resolution becomes </a:t>
            </a:r>
            <a:r>
              <a:rPr lang="en-US" b="1" dirty="0">
                <a:solidFill>
                  <a:schemeClr val="tx2">
                    <a:lumMod val="75000"/>
                  </a:schemeClr>
                </a:solidFill>
                <a:latin typeface="Consolas" panose="020B0609020204030204" pitchFamily="49" charset="0"/>
                <a:cs typeface="Consolas" panose="020B0609020204030204" pitchFamily="49" charset="0"/>
              </a:rPr>
              <a:t>780px</a:t>
            </a:r>
            <a:r>
              <a:rPr lang="en-US" dirty="0"/>
              <a:t>, the container's width is still </a:t>
            </a:r>
            <a:r>
              <a:rPr lang="en-US" b="1" dirty="0">
                <a:solidFill>
                  <a:schemeClr val="tx2">
                    <a:lumMod val="75000"/>
                  </a:schemeClr>
                </a:solidFill>
                <a:latin typeface="Consolas" panose="020B0609020204030204" pitchFamily="49" charset="0"/>
                <a:cs typeface="Consolas" panose="020B0609020204030204" pitchFamily="49" charset="0"/>
              </a:rPr>
              <a:t>60%</a:t>
            </a:r>
            <a:r>
              <a:rPr lang="en-US" dirty="0"/>
              <a:t> (= </a:t>
            </a:r>
            <a:r>
              <a:rPr lang="en-US" b="1" dirty="0">
                <a:solidFill>
                  <a:schemeClr val="tx2">
                    <a:lumMod val="75000"/>
                  </a:schemeClr>
                </a:solidFill>
                <a:latin typeface="Consolas" panose="020B0609020204030204" pitchFamily="49" charset="0"/>
                <a:cs typeface="Consolas" panose="020B0609020204030204" pitchFamily="49" charset="0"/>
              </a:rPr>
              <a:t>468px</a:t>
            </a:r>
            <a:r>
              <a:rPr lang="en-US" dirty="0"/>
              <a:t>), and the images width is still </a:t>
            </a:r>
            <a:r>
              <a:rPr lang="en-US" b="1" dirty="0">
                <a:solidFill>
                  <a:schemeClr val="tx2">
                    <a:lumMod val="75000"/>
                  </a:schemeClr>
                </a:solidFill>
                <a:latin typeface="Consolas" panose="020B0609020204030204" pitchFamily="49" charset="0"/>
                <a:cs typeface="Consolas" panose="020B0609020204030204" pitchFamily="49" charset="0"/>
              </a:rPr>
              <a:t>500px</a:t>
            </a:r>
          </a:p>
          <a:p>
            <a:pPr lvl="2"/>
            <a:r>
              <a:rPr lang="en-US" dirty="0"/>
              <a:t>The image overflows its container</a:t>
            </a:r>
          </a:p>
        </p:txBody>
      </p:sp>
      <p:sp>
        <p:nvSpPr>
          <p:cNvPr id="2" name="Slide Number Placeholder 1"/>
          <p:cNvSpPr>
            <a:spLocks noGrp="1"/>
          </p:cNvSpPr>
          <p:nvPr>
            <p:ph type="sldNum" sz="quarter" idx="10"/>
          </p:nvPr>
        </p:nvSpPr>
        <p:spPr/>
        <p:txBody>
          <a:bodyPr/>
          <a:lstStyle/>
          <a:p>
            <a:fld id="{C014DD1E-5D91-48A3-AD6D-45FBA980D106}" type="slidenum">
              <a:rPr lang="en-US" smtClean="0"/>
              <a:pPr/>
              <a:t>12</a:t>
            </a:fld>
            <a:endParaRPr lang="en-US" dirty="0"/>
          </a:p>
        </p:txBody>
      </p:sp>
    </p:spTree>
    <p:extLst>
      <p:ext uri="{BB962C8B-B14F-4D97-AF65-F5344CB8AC3E}">
        <p14:creationId xmlns:p14="http://schemas.microsoft.com/office/powerpoint/2010/main" val="17778139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Making Images Flexible</a:t>
            </a:r>
          </a:p>
        </p:txBody>
      </p:sp>
      <p:sp>
        <p:nvSpPr>
          <p:cNvPr id="3" name="Content Placeholder 2"/>
          <p:cNvSpPr>
            <a:spLocks noGrp="1"/>
          </p:cNvSpPr>
          <p:nvPr>
            <p:ph idx="1"/>
          </p:nvPr>
        </p:nvSpPr>
        <p:spPr/>
        <p:txBody>
          <a:bodyPr/>
          <a:lstStyle/>
          <a:p>
            <a:r>
              <a:rPr lang="en-US" dirty="0"/>
              <a:t>The fix to the image overflow is simple</a:t>
            </a:r>
          </a:p>
          <a:p>
            <a:pPr lvl="1"/>
            <a:r>
              <a:rPr lang="en-US" dirty="0"/>
              <a:t>Just a reset in the top of the CSS</a:t>
            </a:r>
          </a:p>
          <a:p>
            <a:pPr lvl="1"/>
            <a:endParaRPr lang="en-US" dirty="0"/>
          </a:p>
          <a:p>
            <a:pPr lvl="1">
              <a:spcBef>
                <a:spcPts val="900"/>
              </a:spcBef>
            </a:pPr>
            <a:r>
              <a:rPr lang="en-US" b="1" dirty="0">
                <a:solidFill>
                  <a:schemeClr val="tx2">
                    <a:lumMod val="75000"/>
                  </a:schemeClr>
                </a:solidFill>
                <a:latin typeface="Consolas" panose="020B0609020204030204" pitchFamily="49" charset="0"/>
                <a:cs typeface="Consolas" panose="020B0609020204030204" pitchFamily="49" charset="0"/>
              </a:rPr>
              <a:t>max-width</a:t>
            </a:r>
            <a:r>
              <a:rPr lang="en-US" dirty="0"/>
              <a:t> overrides the </a:t>
            </a:r>
            <a:r>
              <a:rPr lang="en-US" b="1" dirty="0">
                <a:solidFill>
                  <a:schemeClr val="tx2">
                    <a:lumMod val="75000"/>
                  </a:schemeClr>
                </a:solidFill>
                <a:latin typeface="Consolas" panose="020B0609020204030204" pitchFamily="49" charset="0"/>
                <a:cs typeface="Consolas" panose="020B0609020204030204" pitchFamily="49" charset="0"/>
              </a:rPr>
              <a:t>width</a:t>
            </a:r>
            <a:r>
              <a:rPr lang="en-US" dirty="0"/>
              <a:t> property</a:t>
            </a:r>
          </a:p>
          <a:p>
            <a:pPr lvl="2"/>
            <a:r>
              <a:rPr lang="en-US" dirty="0"/>
              <a:t>If the image size is larger than the container's size </a:t>
            </a:r>
            <a:r>
              <a:rPr lang="en-US" dirty="0">
                <a:sym typeface="Wingdings" panose="05000000000000000000" pitchFamily="2" charset="2"/>
              </a:rPr>
              <a:t></a:t>
            </a:r>
            <a:r>
              <a:rPr lang="en-US" dirty="0"/>
              <a:t> the image gets the entire container's width</a:t>
            </a:r>
          </a:p>
        </p:txBody>
      </p:sp>
      <p:sp>
        <p:nvSpPr>
          <p:cNvPr id="5" name="Slide Number Placeholder 4"/>
          <p:cNvSpPr>
            <a:spLocks noGrp="1"/>
          </p:cNvSpPr>
          <p:nvPr>
            <p:ph type="sldNum" sz="quarter" idx="10"/>
          </p:nvPr>
        </p:nvSpPr>
        <p:spPr/>
        <p:txBody>
          <a:bodyPr/>
          <a:lstStyle/>
          <a:p>
            <a:fld id="{C014DD1E-5D91-48A3-AD6D-45FBA980D106}" type="slidenum">
              <a:rPr lang="en-US" smtClean="0"/>
              <a:pPr/>
              <a:t>13</a:t>
            </a:fld>
            <a:endParaRPr lang="en-US" dirty="0"/>
          </a:p>
        </p:txBody>
      </p:sp>
      <p:sp>
        <p:nvSpPr>
          <p:cNvPr id="4" name="Rounded Rectangle 3"/>
          <p:cNvSpPr/>
          <p:nvPr/>
        </p:nvSpPr>
        <p:spPr>
          <a:xfrm>
            <a:off x="713370" y="2514362"/>
            <a:ext cx="7717260" cy="389107"/>
          </a:xfrm>
          <a:prstGeom prst="roundRect">
            <a:avLst>
              <a:gd name="adj" fmla="val 1873"/>
            </a:avLst>
          </a:prstGeom>
          <a:solidFill>
            <a:schemeClr val="accent5">
              <a:lumMod val="40000"/>
              <a:lumOff val="60000"/>
              <a:alpha val="15000"/>
            </a:schemeClr>
          </a:solidFill>
          <a:ln w="12700">
            <a:solidFill>
              <a:schemeClr val="accent5">
                <a:lumMod val="60000"/>
                <a:lumOff val="40000"/>
              </a:schemeClr>
            </a:solidFill>
          </a:ln>
        </p:spPr>
        <p:txBody>
          <a:bodyPr wrap="square" anchor="ctr">
            <a:noAutofit/>
          </a:bodyPr>
          <a:lstStyle/>
          <a:p>
            <a:pPr fontAlgn="base">
              <a:spcAft>
                <a:spcPct val="0"/>
              </a:spcAft>
              <a:buClr>
                <a:schemeClr val="accent5">
                  <a:lumMod val="40000"/>
                  <a:lumOff val="60000"/>
                </a:schemeClr>
              </a:buClr>
              <a:buSzPct val="70000"/>
              <a:buFont typeface="Wingdings 2" pitchFamily="18" charset="2"/>
              <a:buNone/>
            </a:pPr>
            <a:r>
              <a:rPr lang="en-US" sz="1650" b="1" dirty="0">
                <a:solidFill>
                  <a:srgbClr val="FFFF00"/>
                </a:solidFill>
                <a:effectLst>
                  <a:outerShdw blurRad="38100" dist="38100" dir="2700000" algn="tl">
                    <a:srgbClr val="000000">
                      <a:alpha val="43137"/>
                    </a:srgbClr>
                  </a:outerShdw>
                </a:effectLst>
                <a:latin typeface="Consolas" pitchFamily="49" charset="0"/>
                <a:cs typeface="Consolas" pitchFamily="49" charset="0"/>
              </a:rPr>
              <a:t>img { max-width:100%; }</a:t>
            </a:r>
          </a:p>
        </p:txBody>
      </p:sp>
    </p:spTree>
    <p:extLst>
      <p:ext uri="{BB962C8B-B14F-4D97-AF65-F5344CB8AC3E}">
        <p14:creationId xmlns:p14="http://schemas.microsoft.com/office/powerpoint/2010/main" val="1817215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75369" y="970910"/>
            <a:ext cx="5945148" cy="615610"/>
          </a:xfrm>
        </p:spPr>
        <p:txBody>
          <a:bodyPr/>
          <a:lstStyle/>
          <a:p>
            <a:r>
              <a:rPr lang="en-US" dirty="0"/>
              <a:t>Flexible Images</a:t>
            </a:r>
          </a:p>
        </p:txBody>
      </p:sp>
      <p:sp>
        <p:nvSpPr>
          <p:cNvPr id="3" name="Subtitle 2"/>
          <p:cNvSpPr>
            <a:spLocks noGrp="1"/>
          </p:cNvSpPr>
          <p:nvPr>
            <p:ph type="subTitle" idx="1"/>
          </p:nvPr>
        </p:nvSpPr>
        <p:spPr>
          <a:xfrm>
            <a:off x="1599426" y="2363708"/>
            <a:ext cx="5945148" cy="539416"/>
          </a:xfrm>
        </p:spPr>
        <p:txBody>
          <a:bodyPr/>
          <a:lstStyle/>
          <a:p>
            <a:r>
              <a:rPr lang="en-US" dirty="0"/>
              <a:t>Live Demo</a:t>
            </a:r>
          </a:p>
        </p:txBody>
      </p:sp>
      <p:pic>
        <p:nvPicPr>
          <p:cNvPr id="8194" name="Picture 2" descr="http://resources3.news.com.au/images/2013/01/10/1226550/812487-flexible-display.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514064" y="3143176"/>
            <a:ext cx="4115872" cy="2317553"/>
          </a:xfrm>
          <a:prstGeom prst="roundRect">
            <a:avLst>
              <a:gd name="adj" fmla="val 2095"/>
            </a:avLst>
          </a:prstGeom>
          <a:noFill/>
          <a:ln>
            <a:solidFill>
              <a:schemeClr val="accent5">
                <a:lumMod val="40000"/>
                <a:lumOff val="60000"/>
              </a:schemeClr>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85589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84942" y="970910"/>
            <a:ext cx="5945148" cy="615610"/>
          </a:xfrm>
        </p:spPr>
        <p:txBody>
          <a:bodyPr/>
          <a:lstStyle/>
          <a:p>
            <a:r>
              <a:rPr lang="en-US" dirty="0"/>
              <a:t>Flexible Fonts</a:t>
            </a:r>
          </a:p>
        </p:txBody>
      </p:sp>
      <p:pic>
        <p:nvPicPr>
          <p:cNvPr id="9218" name="Picture 2" descr="http://a248.e.akamai.net/origin-cdn.volusion.com/pzrh7.jc4ck/v/vspfiles/photos/AKB-230-5.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857824" y="3071722"/>
            <a:ext cx="2292945" cy="1719709"/>
          </a:xfrm>
          <a:prstGeom prst="roundRect">
            <a:avLst>
              <a:gd name="adj" fmla="val 2095"/>
            </a:avLst>
          </a:prstGeom>
          <a:noFill/>
          <a:ln>
            <a:solidFill>
              <a:schemeClr val="accent5">
                <a:lumMod val="40000"/>
                <a:lumOff val="60000"/>
              </a:schemeClr>
            </a:solidFill>
          </a:ln>
          <a:extLst>
            <a:ext uri="{909E8E84-426E-40DD-AFC4-6F175D3DCCD1}">
              <a14:hiddenFill xmlns:a14="http://schemas.microsoft.com/office/drawing/2010/main">
                <a:solidFill>
                  <a:srgbClr val="FFFFFF"/>
                </a:solidFill>
              </a14:hiddenFill>
            </a:ext>
          </a:extLst>
        </p:spPr>
      </p:pic>
      <p:pic>
        <p:nvPicPr>
          <p:cNvPr id="9220" name="Picture 4" descr="http://cdn.coolest-gadgets.com/wp-content/uploads/2006/07/lrg-pri-flexkeyboard.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028163" y="3071721"/>
            <a:ext cx="2286845" cy="1719709"/>
          </a:xfrm>
          <a:prstGeom prst="roundRect">
            <a:avLst>
              <a:gd name="adj" fmla="val 2095"/>
            </a:avLst>
          </a:prstGeom>
          <a:noFill/>
          <a:ln>
            <a:solidFill>
              <a:schemeClr val="accent5">
                <a:lumMod val="40000"/>
                <a:lumOff val="60000"/>
              </a:schemeClr>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61311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Flexible Fonts</a:t>
            </a:r>
          </a:p>
        </p:txBody>
      </p:sp>
      <p:sp>
        <p:nvSpPr>
          <p:cNvPr id="5" name="Content Placeholder 4"/>
          <p:cNvSpPr>
            <a:spLocks noGrp="1"/>
          </p:cNvSpPr>
          <p:nvPr>
            <p:ph idx="1"/>
          </p:nvPr>
        </p:nvSpPr>
        <p:spPr/>
        <p:txBody>
          <a:bodyPr/>
          <a:lstStyle/>
          <a:p>
            <a:r>
              <a:rPr lang="en-US" dirty="0">
                <a:solidFill>
                  <a:schemeClr val="tx2">
                    <a:lumMod val="75000"/>
                  </a:schemeClr>
                </a:solidFill>
              </a:rPr>
              <a:t>Flexible fonts </a:t>
            </a:r>
            <a:r>
              <a:rPr lang="en-US" dirty="0"/>
              <a:t>means proportional font size</a:t>
            </a:r>
          </a:p>
          <a:p>
            <a:pPr lvl="1"/>
            <a:r>
              <a:rPr lang="en-US" dirty="0">
                <a:solidFill>
                  <a:srgbClr val="FFFF00"/>
                </a:solidFill>
              </a:rPr>
              <a:t>Based on the context </a:t>
            </a:r>
            <a:r>
              <a:rPr lang="en-US" dirty="0"/>
              <a:t>(parent)</a:t>
            </a:r>
          </a:p>
          <a:p>
            <a:pPr lvl="1"/>
            <a:r>
              <a:rPr lang="en-US" dirty="0"/>
              <a:t>Instead of pixels use </a:t>
            </a:r>
            <a:r>
              <a:rPr lang="en-US" dirty="0">
                <a:solidFill>
                  <a:srgbClr val="FFFF00"/>
                </a:solidFill>
              </a:rPr>
              <a:t>proportional values </a:t>
            </a:r>
            <a:r>
              <a:rPr lang="en-US" dirty="0"/>
              <a:t>(</a:t>
            </a:r>
            <a:r>
              <a:rPr lang="en-US" b="1" noProof="1">
                <a:solidFill>
                  <a:schemeClr val="tx2">
                    <a:lumMod val="75000"/>
                  </a:schemeClr>
                </a:solidFill>
              </a:rPr>
              <a:t>em</a:t>
            </a:r>
            <a:r>
              <a:rPr lang="en-US" dirty="0"/>
              <a:t>)</a:t>
            </a:r>
          </a:p>
          <a:p>
            <a:r>
              <a:rPr lang="en-US" dirty="0"/>
              <a:t>Make all font sizes based on the context</a:t>
            </a:r>
          </a:p>
          <a:p>
            <a:pPr lvl="1"/>
            <a:r>
              <a:rPr lang="en-US" dirty="0"/>
              <a:t>To change the </a:t>
            </a:r>
            <a:r>
              <a:rPr lang="en-US" b="1" dirty="0">
                <a:solidFill>
                  <a:schemeClr val="tx2">
                    <a:lumMod val="75000"/>
                  </a:schemeClr>
                </a:solidFill>
                <a:latin typeface="Consolas" panose="020B0609020204030204" pitchFamily="49" charset="0"/>
                <a:cs typeface="Consolas" panose="020B0609020204030204" pitchFamily="49" charset="0"/>
              </a:rPr>
              <a:t>font-size</a:t>
            </a:r>
            <a:r>
              <a:rPr lang="en-US" dirty="0"/>
              <a:t> of all elements just change the context's font-size</a:t>
            </a:r>
          </a:p>
        </p:txBody>
      </p:sp>
      <p:sp>
        <p:nvSpPr>
          <p:cNvPr id="2" name="Slide Number Placeholder 1"/>
          <p:cNvSpPr>
            <a:spLocks noGrp="1"/>
          </p:cNvSpPr>
          <p:nvPr>
            <p:ph type="sldNum" sz="quarter" idx="10"/>
          </p:nvPr>
        </p:nvSpPr>
        <p:spPr/>
        <p:txBody>
          <a:bodyPr/>
          <a:lstStyle/>
          <a:p>
            <a:fld id="{C014DD1E-5D91-48A3-AD6D-45FBA980D106}" type="slidenum">
              <a:rPr lang="en-US" smtClean="0"/>
              <a:pPr/>
              <a:t>16</a:t>
            </a:fld>
            <a:endParaRPr lang="en-US" dirty="0"/>
          </a:p>
        </p:txBody>
      </p:sp>
    </p:spTree>
    <p:extLst>
      <p:ext uri="{BB962C8B-B14F-4D97-AF65-F5344CB8AC3E}">
        <p14:creationId xmlns:p14="http://schemas.microsoft.com/office/powerpoint/2010/main" val="367206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Flexible Fonts (2)</a:t>
            </a:r>
          </a:p>
        </p:txBody>
      </p:sp>
      <p:sp>
        <p:nvSpPr>
          <p:cNvPr id="5" name="Content Placeholder 4"/>
          <p:cNvSpPr>
            <a:spLocks noGrp="1"/>
          </p:cNvSpPr>
          <p:nvPr>
            <p:ph idx="1"/>
          </p:nvPr>
        </p:nvSpPr>
        <p:spPr/>
        <p:txBody>
          <a:bodyPr>
            <a:normAutofit/>
          </a:bodyPr>
          <a:lstStyle/>
          <a:p>
            <a:r>
              <a:rPr lang="en-US" dirty="0"/>
              <a:t>Making fonts "responsive" needs a little math</a:t>
            </a:r>
          </a:p>
          <a:p>
            <a:pPr lvl="1"/>
            <a:r>
              <a:rPr lang="en-US" b="1" dirty="0">
                <a:solidFill>
                  <a:schemeClr val="tx2">
                    <a:lumMod val="75000"/>
                  </a:schemeClr>
                </a:solidFill>
                <a:latin typeface="Consolas" panose="020B0609020204030204" pitchFamily="49" charset="0"/>
                <a:cs typeface="Consolas" panose="020B0609020204030204" pitchFamily="49" charset="0"/>
              </a:rPr>
              <a:t>ems</a:t>
            </a:r>
            <a:r>
              <a:rPr lang="en-US" dirty="0">
                <a:solidFill>
                  <a:schemeClr val="accent5">
                    <a:lumMod val="20000"/>
                    <a:lumOff val="80000"/>
                  </a:schemeClr>
                </a:solidFill>
                <a:latin typeface="Consolas" panose="020B0609020204030204" pitchFamily="49" charset="0"/>
                <a:cs typeface="Consolas" panose="020B0609020204030204" pitchFamily="49" charset="0"/>
              </a:rPr>
              <a:t> = </a:t>
            </a:r>
            <a:r>
              <a:rPr lang="en-US" b="1" dirty="0">
                <a:solidFill>
                  <a:schemeClr val="tx2">
                    <a:lumMod val="75000"/>
                  </a:schemeClr>
                </a:solidFill>
                <a:latin typeface="Consolas" panose="020B0609020204030204" pitchFamily="49" charset="0"/>
                <a:cs typeface="Consolas" panose="020B0609020204030204" pitchFamily="49" charset="0"/>
              </a:rPr>
              <a:t>target</a:t>
            </a:r>
            <a:r>
              <a:rPr lang="en-US" dirty="0">
                <a:solidFill>
                  <a:schemeClr val="accent5">
                    <a:lumMod val="20000"/>
                    <a:lumOff val="80000"/>
                  </a:schemeClr>
                </a:solidFill>
                <a:latin typeface="Consolas" panose="020B0609020204030204" pitchFamily="49" charset="0"/>
                <a:cs typeface="Consolas" panose="020B0609020204030204" pitchFamily="49" charset="0"/>
              </a:rPr>
              <a:t> </a:t>
            </a:r>
            <a:r>
              <a:rPr lang="en-US" b="1" dirty="0">
                <a:solidFill>
                  <a:schemeClr val="tx2">
                    <a:lumMod val="75000"/>
                  </a:schemeClr>
                </a:solidFill>
                <a:latin typeface="Consolas" panose="020B0609020204030204" pitchFamily="49" charset="0"/>
                <a:cs typeface="Consolas" panose="020B0609020204030204" pitchFamily="49" charset="0"/>
              </a:rPr>
              <a:t>/</a:t>
            </a:r>
            <a:r>
              <a:rPr lang="en-US" dirty="0">
                <a:solidFill>
                  <a:schemeClr val="accent5">
                    <a:lumMod val="20000"/>
                    <a:lumOff val="80000"/>
                  </a:schemeClr>
                </a:solidFill>
                <a:latin typeface="Consolas" panose="020B0609020204030204" pitchFamily="49" charset="0"/>
                <a:cs typeface="Consolas" panose="020B0609020204030204" pitchFamily="49" charset="0"/>
              </a:rPr>
              <a:t> </a:t>
            </a:r>
            <a:r>
              <a:rPr lang="en-US" b="1" dirty="0">
                <a:solidFill>
                  <a:schemeClr val="tx2">
                    <a:lumMod val="75000"/>
                  </a:schemeClr>
                </a:solidFill>
                <a:latin typeface="Consolas" panose="020B0609020204030204" pitchFamily="49" charset="0"/>
                <a:cs typeface="Consolas" panose="020B0609020204030204" pitchFamily="49" charset="0"/>
              </a:rPr>
              <a:t>root</a:t>
            </a:r>
          </a:p>
          <a:p>
            <a:pPr lvl="1"/>
            <a:r>
              <a:rPr lang="en-US" b="1" dirty="0">
                <a:solidFill>
                  <a:schemeClr val="tx2">
                    <a:lumMod val="75000"/>
                  </a:schemeClr>
                </a:solidFill>
                <a:latin typeface="Consolas" panose="020B0609020204030204" pitchFamily="49" charset="0"/>
                <a:cs typeface="Consolas" panose="020B0609020204030204" pitchFamily="49" charset="0"/>
              </a:rPr>
              <a:t>1.4375em</a:t>
            </a:r>
            <a:r>
              <a:rPr lang="en-US" dirty="0">
                <a:solidFill>
                  <a:schemeClr val="accent5">
                    <a:lumMod val="20000"/>
                    <a:lumOff val="80000"/>
                  </a:schemeClr>
                </a:solidFill>
                <a:latin typeface="Consolas" panose="020B0609020204030204" pitchFamily="49" charset="0"/>
                <a:cs typeface="Consolas" panose="020B0609020204030204" pitchFamily="49" charset="0"/>
              </a:rPr>
              <a:t> = </a:t>
            </a:r>
            <a:r>
              <a:rPr lang="en-US" b="1" dirty="0">
                <a:solidFill>
                  <a:schemeClr val="tx2">
                    <a:lumMod val="75000"/>
                  </a:schemeClr>
                </a:solidFill>
                <a:latin typeface="Consolas" panose="020B0609020204030204" pitchFamily="49" charset="0"/>
                <a:cs typeface="Consolas" panose="020B0609020204030204" pitchFamily="49" charset="0"/>
              </a:rPr>
              <a:t>23px</a:t>
            </a:r>
            <a:r>
              <a:rPr lang="en-US" dirty="0">
                <a:solidFill>
                  <a:schemeClr val="accent5">
                    <a:lumMod val="20000"/>
                    <a:lumOff val="80000"/>
                  </a:schemeClr>
                </a:solidFill>
                <a:latin typeface="Consolas" panose="020B0609020204030204" pitchFamily="49" charset="0"/>
                <a:cs typeface="Consolas" panose="020B0609020204030204" pitchFamily="49" charset="0"/>
              </a:rPr>
              <a:t> </a:t>
            </a:r>
            <a:r>
              <a:rPr lang="en-US" b="1" dirty="0">
                <a:solidFill>
                  <a:schemeClr val="tx2">
                    <a:lumMod val="75000"/>
                  </a:schemeClr>
                </a:solidFill>
                <a:latin typeface="Consolas" panose="020B0609020204030204" pitchFamily="49" charset="0"/>
                <a:cs typeface="Consolas" panose="020B0609020204030204" pitchFamily="49" charset="0"/>
              </a:rPr>
              <a:t>/</a:t>
            </a:r>
            <a:r>
              <a:rPr lang="en-US" dirty="0">
                <a:solidFill>
                  <a:schemeClr val="accent5">
                    <a:lumMod val="20000"/>
                    <a:lumOff val="80000"/>
                  </a:schemeClr>
                </a:solidFill>
                <a:latin typeface="Consolas" panose="020B0609020204030204" pitchFamily="49" charset="0"/>
                <a:cs typeface="Consolas" panose="020B0609020204030204" pitchFamily="49" charset="0"/>
              </a:rPr>
              <a:t> </a:t>
            </a:r>
            <a:r>
              <a:rPr lang="en-US" b="1" dirty="0">
                <a:solidFill>
                  <a:schemeClr val="tx2">
                    <a:lumMod val="75000"/>
                  </a:schemeClr>
                </a:solidFill>
                <a:latin typeface="Consolas" panose="020B0609020204030204" pitchFamily="49" charset="0"/>
                <a:cs typeface="Consolas" panose="020B0609020204030204" pitchFamily="49" charset="0"/>
              </a:rPr>
              <a:t>16px</a:t>
            </a:r>
          </a:p>
        </p:txBody>
      </p:sp>
      <p:sp>
        <p:nvSpPr>
          <p:cNvPr id="2" name="Slide Number Placeholder 1"/>
          <p:cNvSpPr>
            <a:spLocks noGrp="1"/>
          </p:cNvSpPr>
          <p:nvPr>
            <p:ph type="sldNum" sz="quarter" idx="10"/>
          </p:nvPr>
        </p:nvSpPr>
        <p:spPr/>
        <p:txBody>
          <a:bodyPr/>
          <a:lstStyle/>
          <a:p>
            <a:fld id="{C014DD1E-5D91-48A3-AD6D-45FBA980D106}" type="slidenum">
              <a:rPr lang="en-US" smtClean="0"/>
              <a:pPr/>
              <a:t>17</a:t>
            </a:fld>
            <a:endParaRPr lang="en-US" dirty="0"/>
          </a:p>
        </p:txBody>
      </p:sp>
      <p:sp>
        <p:nvSpPr>
          <p:cNvPr id="6" name="Rounded Rectangle 5"/>
          <p:cNvSpPr/>
          <p:nvPr/>
        </p:nvSpPr>
        <p:spPr>
          <a:xfrm>
            <a:off x="627624" y="3381161"/>
            <a:ext cx="7888753" cy="738341"/>
          </a:xfrm>
          <a:prstGeom prst="roundRect">
            <a:avLst>
              <a:gd name="adj" fmla="val 1873"/>
            </a:avLst>
          </a:prstGeom>
          <a:solidFill>
            <a:schemeClr val="accent5">
              <a:lumMod val="40000"/>
              <a:lumOff val="60000"/>
              <a:alpha val="15000"/>
            </a:schemeClr>
          </a:solidFill>
          <a:ln w="12700">
            <a:solidFill>
              <a:schemeClr val="accent5">
                <a:lumMod val="60000"/>
                <a:lumOff val="40000"/>
              </a:schemeClr>
            </a:solidFill>
          </a:ln>
        </p:spPr>
        <p:txBody>
          <a:bodyPr wrap="square" anchor="ctr">
            <a:noAutofit/>
          </a:bodyPr>
          <a:lstStyle/>
          <a:p>
            <a:pPr fontAlgn="base">
              <a:spcAft>
                <a:spcPct val="0"/>
              </a:spcAft>
              <a:buClr>
                <a:schemeClr val="accent5">
                  <a:lumMod val="40000"/>
                  <a:lumOff val="60000"/>
                </a:schemeClr>
              </a:buClr>
              <a:buSzPct val="70000"/>
              <a:buFont typeface="Wingdings 2" pitchFamily="18" charset="2"/>
              <a:buNone/>
            </a:pPr>
            <a:r>
              <a:rPr lang="en-US" sz="1876" b="1" dirty="0">
                <a:solidFill>
                  <a:srgbClr val="FFFF00"/>
                </a:solidFill>
                <a:effectLst>
                  <a:outerShdw blurRad="38100" dist="38100" dir="2700000" algn="tl">
                    <a:srgbClr val="000000">
                      <a:alpha val="43137"/>
                    </a:srgbClr>
                  </a:outerShdw>
                </a:effectLst>
                <a:latin typeface="Consolas" pitchFamily="49" charset="0"/>
                <a:cs typeface="Consolas" pitchFamily="49" charset="0"/>
              </a:rPr>
              <a:t>body { font-size: 16px; }  </a:t>
            </a:r>
          </a:p>
          <a:p>
            <a:pPr fontAlgn="base">
              <a:spcAft>
                <a:spcPct val="0"/>
              </a:spcAft>
              <a:buClr>
                <a:schemeClr val="accent5">
                  <a:lumMod val="40000"/>
                  <a:lumOff val="60000"/>
                </a:schemeClr>
              </a:buClr>
              <a:buSzPct val="70000"/>
              <a:buFont typeface="Wingdings 2" pitchFamily="18" charset="2"/>
              <a:buNone/>
            </a:pPr>
            <a:r>
              <a:rPr lang="en-US" sz="1876" b="1" dirty="0">
                <a:solidFill>
                  <a:srgbClr val="FFFF00"/>
                </a:solidFill>
                <a:effectLst>
                  <a:outerShdw blurRad="38100" dist="38100" dir="2700000" algn="tl">
                    <a:srgbClr val="000000">
                      <a:alpha val="43137"/>
                    </a:srgbClr>
                  </a:outerShdw>
                </a:effectLst>
                <a:latin typeface="Consolas" pitchFamily="49" charset="0"/>
                <a:cs typeface="Consolas" pitchFamily="49" charset="0"/>
              </a:rPr>
              <a:t>  body header { font-size: 23px; } // 23 / 16 = 1.4375</a:t>
            </a:r>
          </a:p>
        </p:txBody>
      </p:sp>
      <p:sp>
        <p:nvSpPr>
          <p:cNvPr id="7" name="Rounded Rectangle 6"/>
          <p:cNvSpPr/>
          <p:nvPr/>
        </p:nvSpPr>
        <p:spPr>
          <a:xfrm>
            <a:off x="627624" y="4748595"/>
            <a:ext cx="7888753" cy="738341"/>
          </a:xfrm>
          <a:prstGeom prst="roundRect">
            <a:avLst>
              <a:gd name="adj" fmla="val 1873"/>
            </a:avLst>
          </a:prstGeom>
          <a:solidFill>
            <a:schemeClr val="accent5">
              <a:lumMod val="40000"/>
              <a:lumOff val="60000"/>
              <a:alpha val="15000"/>
            </a:schemeClr>
          </a:solidFill>
          <a:ln w="12700">
            <a:solidFill>
              <a:schemeClr val="accent5">
                <a:lumMod val="60000"/>
                <a:lumOff val="40000"/>
              </a:schemeClr>
            </a:solidFill>
          </a:ln>
        </p:spPr>
        <p:txBody>
          <a:bodyPr wrap="square" anchor="ctr">
            <a:noAutofit/>
          </a:bodyPr>
          <a:lstStyle/>
          <a:p>
            <a:pPr fontAlgn="base">
              <a:spcAft>
                <a:spcPct val="0"/>
              </a:spcAft>
              <a:buClr>
                <a:schemeClr val="accent5">
                  <a:lumMod val="40000"/>
                  <a:lumOff val="60000"/>
                </a:schemeClr>
              </a:buClr>
              <a:buSzPct val="70000"/>
              <a:buFont typeface="Wingdings 2" pitchFamily="18" charset="2"/>
              <a:buNone/>
            </a:pPr>
            <a:r>
              <a:rPr lang="en-US" sz="1876" b="1" dirty="0">
                <a:solidFill>
                  <a:srgbClr val="FFFF00"/>
                </a:solidFill>
                <a:effectLst>
                  <a:outerShdw blurRad="38100" dist="38100" dir="2700000" algn="tl">
                    <a:srgbClr val="000000">
                      <a:alpha val="43137"/>
                    </a:srgbClr>
                  </a:outerShdw>
                </a:effectLst>
                <a:latin typeface="Consolas" pitchFamily="49" charset="0"/>
                <a:cs typeface="Consolas" pitchFamily="49" charset="0"/>
              </a:rPr>
              <a:t>body { font-size: 16px; }  </a:t>
            </a:r>
          </a:p>
          <a:p>
            <a:pPr fontAlgn="base">
              <a:spcAft>
                <a:spcPct val="0"/>
              </a:spcAft>
              <a:buClr>
                <a:schemeClr val="accent5">
                  <a:lumMod val="40000"/>
                  <a:lumOff val="60000"/>
                </a:schemeClr>
              </a:buClr>
              <a:buSzPct val="70000"/>
              <a:buFont typeface="Wingdings 2" pitchFamily="18" charset="2"/>
              <a:buNone/>
            </a:pPr>
            <a:r>
              <a:rPr lang="en-US" sz="1876" b="1" dirty="0">
                <a:solidFill>
                  <a:srgbClr val="FFFF00"/>
                </a:solidFill>
                <a:effectLst>
                  <a:outerShdw blurRad="38100" dist="38100" dir="2700000" algn="tl">
                    <a:srgbClr val="000000">
                      <a:alpha val="43137"/>
                    </a:srgbClr>
                  </a:outerShdw>
                </a:effectLst>
                <a:latin typeface="Consolas" pitchFamily="49" charset="0"/>
                <a:cs typeface="Consolas" pitchFamily="49" charset="0"/>
              </a:rPr>
              <a:t>  body header { font-size: 1.4375em; }</a:t>
            </a:r>
          </a:p>
        </p:txBody>
      </p:sp>
      <p:cxnSp>
        <p:nvCxnSpPr>
          <p:cNvPr id="8" name="Straight Arrow Connector 7"/>
          <p:cNvCxnSpPr/>
          <p:nvPr/>
        </p:nvCxnSpPr>
        <p:spPr>
          <a:xfrm>
            <a:off x="4579341" y="4239547"/>
            <a:ext cx="0" cy="400154"/>
          </a:xfrm>
          <a:prstGeom prst="straightConnector1">
            <a:avLst/>
          </a:prstGeom>
          <a:solidFill>
            <a:schemeClr val="accent5">
              <a:lumMod val="40000"/>
              <a:lumOff val="60000"/>
              <a:alpha val="15000"/>
            </a:schemeClr>
          </a:solidFill>
          <a:ln w="38100">
            <a:solidFill>
              <a:schemeClr val="accent5">
                <a:lumMod val="60000"/>
                <a:lumOff val="40000"/>
              </a:schemeClr>
            </a:solidFill>
            <a:tailEnd type="arrow"/>
          </a:ln>
        </p:spPr>
      </p:cxnSp>
    </p:spTree>
    <p:extLst>
      <p:ext uri="{BB962C8B-B14F-4D97-AF65-F5344CB8AC3E}">
        <p14:creationId xmlns:p14="http://schemas.microsoft.com/office/powerpoint/2010/main" val="15538201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75369" y="970910"/>
            <a:ext cx="5945148" cy="615610"/>
          </a:xfrm>
        </p:spPr>
        <p:txBody>
          <a:bodyPr/>
          <a:lstStyle/>
          <a:p>
            <a:r>
              <a:rPr lang="en-US" dirty="0"/>
              <a:t>Flexible Fonts</a:t>
            </a:r>
          </a:p>
        </p:txBody>
      </p:sp>
      <p:sp>
        <p:nvSpPr>
          <p:cNvPr id="3" name="Subtitle 2"/>
          <p:cNvSpPr>
            <a:spLocks noGrp="1"/>
          </p:cNvSpPr>
          <p:nvPr>
            <p:ph type="subTitle" idx="1"/>
          </p:nvPr>
        </p:nvSpPr>
        <p:spPr>
          <a:xfrm>
            <a:off x="1599426" y="2468510"/>
            <a:ext cx="5945148" cy="539416"/>
          </a:xfrm>
        </p:spPr>
        <p:txBody>
          <a:bodyPr/>
          <a:lstStyle/>
          <a:p>
            <a:r>
              <a:rPr lang="en-US" dirty="0"/>
              <a:t>Live Demo</a:t>
            </a:r>
          </a:p>
        </p:txBody>
      </p:sp>
      <p:pic>
        <p:nvPicPr>
          <p:cNvPr id="10242" name="Picture 2" descr="http://blog.bookingbug.com/wp-content/uploads/2012/11/Flexible-online-scheduling-software.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874919" y="3228922"/>
            <a:ext cx="3394165" cy="2258014"/>
          </a:xfrm>
          <a:prstGeom prst="roundRect">
            <a:avLst>
              <a:gd name="adj" fmla="val 2095"/>
            </a:avLst>
          </a:prstGeom>
          <a:noFill/>
          <a:ln>
            <a:solidFill>
              <a:schemeClr val="accent5">
                <a:lumMod val="40000"/>
                <a:lumOff val="60000"/>
              </a:schemeClr>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13609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057" y="970910"/>
            <a:ext cx="9143999" cy="615610"/>
          </a:xfrm>
        </p:spPr>
        <p:txBody>
          <a:bodyPr/>
          <a:lstStyle/>
          <a:p>
            <a:r>
              <a:rPr lang="en-US" dirty="0"/>
              <a:t>Flexible Tables and Menus</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0766" y="2342867"/>
            <a:ext cx="2433659" cy="3086904"/>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43341" y="2321935"/>
            <a:ext cx="3243870" cy="3107837"/>
          </a:xfrm>
          <a:prstGeom prst="rect">
            <a:avLst/>
          </a:prstGeom>
        </p:spPr>
      </p:pic>
    </p:spTree>
    <p:extLst>
      <p:ext uri="{BB962C8B-B14F-4D97-AF65-F5344CB8AC3E}">
        <p14:creationId xmlns:p14="http://schemas.microsoft.com/office/powerpoint/2010/main" val="668142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Responsive Tables and Menus</a:t>
            </a:r>
          </a:p>
        </p:txBody>
      </p:sp>
      <p:sp>
        <p:nvSpPr>
          <p:cNvPr id="5" name="Content Placeholder 4"/>
          <p:cNvSpPr>
            <a:spLocks noGrp="1"/>
          </p:cNvSpPr>
          <p:nvPr>
            <p:ph idx="1"/>
          </p:nvPr>
        </p:nvSpPr>
        <p:spPr/>
        <p:txBody>
          <a:bodyPr/>
          <a:lstStyle/>
          <a:p>
            <a:r>
              <a:rPr lang="en-US" dirty="0"/>
              <a:t>Responsive tables</a:t>
            </a:r>
          </a:p>
          <a:p>
            <a:pPr lvl="1"/>
            <a:r>
              <a:rPr lang="en-US" dirty="0"/>
              <a:t>Tables are ugly and not scalable</a:t>
            </a:r>
          </a:p>
          <a:p>
            <a:pPr lvl="1"/>
            <a:r>
              <a:rPr lang="en-US" dirty="0">
                <a:hlinkClick r:id="rId2"/>
              </a:rPr>
              <a:t>http://css-tricks.com/responsive-data-table-roundup/</a:t>
            </a:r>
            <a:endParaRPr lang="en-US" dirty="0"/>
          </a:p>
          <a:p>
            <a:r>
              <a:rPr lang="en-US" dirty="0"/>
              <a:t>Responsive menus</a:t>
            </a:r>
          </a:p>
          <a:p>
            <a:pPr lvl="1"/>
            <a:r>
              <a:rPr lang="en-US" dirty="0"/>
              <a:t>Menus take to much space</a:t>
            </a:r>
          </a:p>
          <a:p>
            <a:pPr lvl="1"/>
            <a:r>
              <a:rPr lang="en-US" dirty="0">
                <a:hlinkClick r:id="rId3"/>
              </a:rPr>
              <a:t>http://css-tricks.com/responsive-menu-concepts/</a:t>
            </a:r>
            <a:endParaRPr lang="en-US" dirty="0">
              <a:solidFill>
                <a:schemeClr val="accent5">
                  <a:lumMod val="20000"/>
                  <a:lumOff val="80000"/>
                </a:schemeClr>
              </a:solidFill>
            </a:endParaRPr>
          </a:p>
        </p:txBody>
      </p:sp>
      <p:sp>
        <p:nvSpPr>
          <p:cNvPr id="2" name="Slide Number Placeholder 1"/>
          <p:cNvSpPr>
            <a:spLocks noGrp="1"/>
          </p:cNvSpPr>
          <p:nvPr>
            <p:ph type="sldNum" sz="quarter" idx="10"/>
          </p:nvPr>
        </p:nvSpPr>
        <p:spPr/>
        <p:txBody>
          <a:bodyPr/>
          <a:lstStyle/>
          <a:p>
            <a:fld id="{C014DD1E-5D91-48A3-AD6D-45FBA980D106}" type="slidenum">
              <a:rPr lang="en-US" smtClean="0"/>
              <a:pPr/>
              <a:t>20</a:t>
            </a:fld>
            <a:endParaRPr lang="en-US" dirty="0"/>
          </a:p>
        </p:txBody>
      </p:sp>
    </p:spTree>
    <p:extLst>
      <p:ext uri="{BB962C8B-B14F-4D97-AF65-F5344CB8AC3E}">
        <p14:creationId xmlns:p14="http://schemas.microsoft.com/office/powerpoint/2010/main" val="27628281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54132" y="970910"/>
            <a:ext cx="5945148" cy="615610"/>
          </a:xfrm>
        </p:spPr>
        <p:txBody>
          <a:bodyPr/>
          <a:lstStyle/>
          <a:p>
            <a:r>
              <a:rPr lang="en-US" dirty="0"/>
              <a:t>Media Queries</a:t>
            </a:r>
          </a:p>
        </p:txBody>
      </p:sp>
      <p:pic>
        <p:nvPicPr>
          <p:cNvPr id="11266" name="Picture 2" descr="http://swcta.net/teachers/changcl/dwProject1112/LaOFernandez_queriesWebStorage/images/media-queries-desktop-ipad-iphone.pn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640303" y="2015360"/>
            <a:ext cx="3572805" cy="2136538"/>
          </a:xfrm>
          <a:prstGeom prst="roundRect">
            <a:avLst>
              <a:gd name="adj" fmla="val 2095"/>
            </a:avLst>
          </a:prstGeom>
          <a:noFill/>
          <a:ln>
            <a:solidFill>
              <a:schemeClr val="accent5">
                <a:lumMod val="40000"/>
                <a:lumOff val="60000"/>
              </a:schemeClr>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08966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Media Queries</a:t>
            </a:r>
          </a:p>
        </p:txBody>
      </p:sp>
      <p:sp>
        <p:nvSpPr>
          <p:cNvPr id="5" name="Content Placeholder 4"/>
          <p:cNvSpPr>
            <a:spLocks noGrp="1"/>
          </p:cNvSpPr>
          <p:nvPr>
            <p:ph idx="1"/>
          </p:nvPr>
        </p:nvSpPr>
        <p:spPr/>
        <p:txBody>
          <a:bodyPr/>
          <a:lstStyle/>
          <a:p>
            <a:r>
              <a:rPr lang="en-US" dirty="0"/>
              <a:t>Media queries are part of CSS 3</a:t>
            </a:r>
          </a:p>
          <a:p>
            <a:pPr lvl="1"/>
            <a:r>
              <a:rPr lang="en-US" dirty="0"/>
              <a:t>Supported in all major browsers</a:t>
            </a:r>
          </a:p>
          <a:p>
            <a:r>
              <a:rPr lang="en-US" dirty="0"/>
              <a:t>A media query consists of a media type and at least one expression </a:t>
            </a:r>
          </a:p>
          <a:p>
            <a:pPr lvl="1"/>
            <a:r>
              <a:rPr lang="en-US" dirty="0"/>
              <a:t>By using media features like width, height and color</a:t>
            </a:r>
          </a:p>
          <a:p>
            <a:r>
              <a:rPr lang="en-US" dirty="0"/>
              <a:t>MQ change the presentation of content </a:t>
            </a:r>
          </a:p>
          <a:p>
            <a:pPr lvl="1"/>
            <a:r>
              <a:rPr lang="en-US" dirty="0"/>
              <a:t>Not the content itself</a:t>
            </a:r>
          </a:p>
        </p:txBody>
      </p:sp>
      <p:sp>
        <p:nvSpPr>
          <p:cNvPr id="2" name="Slide Number Placeholder 1"/>
          <p:cNvSpPr>
            <a:spLocks noGrp="1"/>
          </p:cNvSpPr>
          <p:nvPr>
            <p:ph type="sldNum" sz="quarter" idx="10"/>
          </p:nvPr>
        </p:nvSpPr>
        <p:spPr/>
        <p:txBody>
          <a:bodyPr/>
          <a:lstStyle/>
          <a:p>
            <a:fld id="{C014DD1E-5D91-48A3-AD6D-45FBA980D106}" type="slidenum">
              <a:rPr lang="en-US" smtClean="0"/>
              <a:pPr/>
              <a:t>22</a:t>
            </a:fld>
            <a:endParaRPr lang="en-US" dirty="0"/>
          </a:p>
        </p:txBody>
      </p:sp>
    </p:spTree>
    <p:extLst>
      <p:ext uri="{BB962C8B-B14F-4D97-AF65-F5344CB8AC3E}">
        <p14:creationId xmlns:p14="http://schemas.microsoft.com/office/powerpoint/2010/main" val="19388062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Media Queries (2)</a:t>
            </a:r>
          </a:p>
        </p:txBody>
      </p:sp>
      <p:sp>
        <p:nvSpPr>
          <p:cNvPr id="3" name="Content Placeholder 2"/>
          <p:cNvSpPr>
            <a:spLocks noGrp="1"/>
          </p:cNvSpPr>
          <p:nvPr>
            <p:ph idx="1"/>
          </p:nvPr>
        </p:nvSpPr>
        <p:spPr/>
        <p:txBody>
          <a:bodyPr>
            <a:normAutofit/>
          </a:bodyPr>
          <a:lstStyle/>
          <a:p>
            <a:r>
              <a:rPr lang="en-US" sz="2401" dirty="0"/>
              <a:t>Media queries apply CSS styles on certain conditions (</a:t>
            </a:r>
            <a:r>
              <a:rPr lang="en-US" sz="2401" dirty="0">
                <a:solidFill>
                  <a:schemeClr val="tx2">
                    <a:lumMod val="75000"/>
                  </a:schemeClr>
                </a:solidFill>
                <a:cs typeface="Consolas" panose="020B0609020204030204" pitchFamily="49" charset="0"/>
              </a:rPr>
              <a:t>media type</a:t>
            </a:r>
            <a:r>
              <a:rPr lang="en-US" sz="2401" dirty="0">
                <a:solidFill>
                  <a:schemeClr val="tx2">
                    <a:lumMod val="75000"/>
                  </a:schemeClr>
                </a:solidFill>
              </a:rPr>
              <a:t> </a:t>
            </a:r>
            <a:r>
              <a:rPr lang="en-US" sz="2401" dirty="0"/>
              <a:t>and </a:t>
            </a:r>
            <a:r>
              <a:rPr lang="en-US" sz="2401" dirty="0">
                <a:solidFill>
                  <a:schemeClr val="tx2">
                    <a:lumMod val="75000"/>
                  </a:schemeClr>
                </a:solidFill>
              </a:rPr>
              <a:t>expression</a:t>
            </a:r>
            <a:r>
              <a:rPr lang="en-US" sz="2401" dirty="0"/>
              <a:t>)</a:t>
            </a:r>
          </a:p>
        </p:txBody>
      </p:sp>
      <p:sp>
        <p:nvSpPr>
          <p:cNvPr id="5" name="Slide Number Placeholder 4"/>
          <p:cNvSpPr>
            <a:spLocks noGrp="1"/>
          </p:cNvSpPr>
          <p:nvPr>
            <p:ph type="sldNum" sz="quarter" idx="10"/>
          </p:nvPr>
        </p:nvSpPr>
        <p:spPr/>
        <p:txBody>
          <a:bodyPr/>
          <a:lstStyle/>
          <a:p>
            <a:fld id="{7CEB2ADB-E016-452C-AC9B-5182D1C68E21}" type="slidenum">
              <a:rPr lang="en-US" smtClean="0"/>
              <a:t>23</a:t>
            </a:fld>
            <a:endParaRPr lang="en-US"/>
          </a:p>
        </p:txBody>
      </p:sp>
      <p:sp>
        <p:nvSpPr>
          <p:cNvPr id="4" name="Text Placeholder 3"/>
          <p:cNvSpPr>
            <a:spLocks noGrp="1"/>
          </p:cNvSpPr>
          <p:nvPr>
            <p:ph type="body" sz="quarter" idx="4294967295"/>
          </p:nvPr>
        </p:nvSpPr>
        <p:spPr>
          <a:xfrm>
            <a:off x="628814" y="2910618"/>
            <a:ext cx="8059058" cy="2816156"/>
          </a:xfrm>
          <a:prstGeom prst="rect">
            <a:avLst/>
          </a:prstGeom>
          <a:solidFill>
            <a:schemeClr val="accent5">
              <a:lumMod val="40000"/>
              <a:lumOff val="60000"/>
              <a:alpha val="15000"/>
            </a:schemeClr>
          </a:solidFill>
          <a:ln w="12700">
            <a:solidFill>
              <a:schemeClr val="accent5">
                <a:lumMod val="60000"/>
                <a:lumOff val="40000"/>
              </a:schemeClr>
            </a:solidFill>
          </a:ln>
        </p:spPr>
        <p:txBody>
          <a:bodyPr wrap="square" anchor="ctr">
            <a:spAutoFit/>
          </a:bodyPr>
          <a:lstStyle/>
          <a:p>
            <a:pPr marL="0">
              <a:buNone/>
            </a:pPr>
            <a:r>
              <a:rPr lang="en-US" sz="1500" dirty="0">
                <a:solidFill>
                  <a:srgbClr val="FFFF00"/>
                </a:solidFill>
                <a:latin typeface="Consolas" pitchFamily="49" charset="0"/>
                <a:cs typeface="Consolas" pitchFamily="49" charset="0"/>
              </a:rPr>
              <a:t>.box {width: 250px; height: 250px; display: inline-block}</a:t>
            </a:r>
          </a:p>
          <a:p>
            <a:pPr marL="0">
              <a:buNone/>
            </a:pPr>
            <a:r>
              <a:rPr lang="en-US" sz="1500" dirty="0">
                <a:solidFill>
                  <a:srgbClr val="FFFF00"/>
                </a:solidFill>
                <a:latin typeface="Consolas" pitchFamily="49" charset="0"/>
                <a:cs typeface="Consolas" pitchFamily="49" charset="0"/>
              </a:rPr>
              <a:t>@media only screen and (max-width: 1024px) {</a:t>
            </a:r>
          </a:p>
          <a:p>
            <a:pPr marL="0">
              <a:buNone/>
            </a:pPr>
            <a:r>
              <a:rPr lang="en-US" sz="1500" dirty="0">
                <a:solidFill>
                  <a:srgbClr val="FFFF00"/>
                </a:solidFill>
                <a:latin typeface="Consolas" pitchFamily="49" charset="0"/>
                <a:cs typeface="Consolas" pitchFamily="49" charset="0"/>
              </a:rPr>
              <a:t>  .box { width: 300px; height: 300px; }</a:t>
            </a:r>
          </a:p>
          <a:p>
            <a:pPr marL="0">
              <a:buNone/>
            </a:pPr>
            <a:r>
              <a:rPr lang="en-US" sz="1500" dirty="0">
                <a:solidFill>
                  <a:srgbClr val="FFFF00"/>
                </a:solidFill>
                <a:latin typeface="Consolas" pitchFamily="49" charset="0"/>
                <a:cs typeface="Consolas" pitchFamily="49" charset="0"/>
              </a:rPr>
              <a:t>}</a:t>
            </a:r>
          </a:p>
          <a:p>
            <a:pPr marL="0">
              <a:buNone/>
            </a:pPr>
            <a:r>
              <a:rPr lang="en-US" sz="1500" dirty="0">
                <a:solidFill>
                  <a:srgbClr val="FFFF00"/>
                </a:solidFill>
                <a:latin typeface="Consolas" pitchFamily="49" charset="0"/>
                <a:cs typeface="Consolas" pitchFamily="49" charset="0"/>
              </a:rPr>
              <a:t>@media only screen and (max-width: 960px) { </a:t>
            </a:r>
          </a:p>
          <a:p>
            <a:pPr marL="0">
              <a:buNone/>
            </a:pPr>
            <a:r>
              <a:rPr lang="en-US" sz="1500" dirty="0">
                <a:solidFill>
                  <a:srgbClr val="FFFF00"/>
                </a:solidFill>
                <a:latin typeface="Consolas" pitchFamily="49" charset="0"/>
                <a:cs typeface="Consolas" pitchFamily="49" charset="0"/>
              </a:rPr>
              <a:t>  .box { width: 310px; height: 310px;}</a:t>
            </a:r>
          </a:p>
          <a:p>
            <a:pPr marL="0">
              <a:buNone/>
            </a:pPr>
            <a:r>
              <a:rPr lang="en-US" sz="1500" dirty="0">
                <a:solidFill>
                  <a:srgbClr val="FFFF00"/>
                </a:solidFill>
                <a:latin typeface="Consolas" pitchFamily="49" charset="0"/>
                <a:cs typeface="Consolas" pitchFamily="49" charset="0"/>
              </a:rPr>
              <a:t>}</a:t>
            </a:r>
          </a:p>
          <a:p>
            <a:pPr marL="0">
              <a:buNone/>
            </a:pPr>
            <a:r>
              <a:rPr lang="en-US" sz="1500" dirty="0">
                <a:solidFill>
                  <a:srgbClr val="FFFF00"/>
                </a:solidFill>
                <a:latin typeface="Consolas" pitchFamily="49" charset="0"/>
                <a:cs typeface="Consolas" pitchFamily="49" charset="0"/>
              </a:rPr>
              <a:t>@media only screen and (max-width: 480px) {</a:t>
            </a:r>
          </a:p>
          <a:p>
            <a:pPr marL="0">
              <a:buNone/>
            </a:pPr>
            <a:r>
              <a:rPr lang="en-US" sz="1500" dirty="0">
                <a:solidFill>
                  <a:srgbClr val="FFFF00"/>
                </a:solidFill>
                <a:latin typeface="Consolas" pitchFamily="49" charset="0"/>
                <a:cs typeface="Consolas" pitchFamily="49" charset="0"/>
              </a:rPr>
              <a:t>  .box { display: block; width: 95%; height: 95%; }</a:t>
            </a:r>
          </a:p>
          <a:p>
            <a:pPr marL="0">
              <a:buNone/>
            </a:pPr>
            <a:r>
              <a:rPr lang="en-US" sz="1500" dirty="0">
                <a:solidFill>
                  <a:srgbClr val="FFFF00"/>
                </a:solidFill>
                <a:latin typeface="Consolas" pitchFamily="49" charset="0"/>
                <a:cs typeface="Consolas" pitchFamily="49" charset="0"/>
              </a:rPr>
              <a:t>}</a:t>
            </a:r>
          </a:p>
        </p:txBody>
      </p:sp>
    </p:spTree>
    <p:extLst>
      <p:ext uri="{BB962C8B-B14F-4D97-AF65-F5344CB8AC3E}">
        <p14:creationId xmlns:p14="http://schemas.microsoft.com/office/powerpoint/2010/main" val="1529643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3447" y="1003169"/>
            <a:ext cx="5945148" cy="615610"/>
          </a:xfrm>
        </p:spPr>
        <p:txBody>
          <a:bodyPr/>
          <a:lstStyle/>
          <a:p>
            <a:r>
              <a:rPr lang="en-US" dirty="0"/>
              <a:t>Media Queries</a:t>
            </a:r>
          </a:p>
        </p:txBody>
      </p:sp>
      <p:sp>
        <p:nvSpPr>
          <p:cNvPr id="3" name="Subtitle 2"/>
          <p:cNvSpPr>
            <a:spLocks noGrp="1"/>
          </p:cNvSpPr>
          <p:nvPr>
            <p:ph type="subTitle" idx="1"/>
          </p:nvPr>
        </p:nvSpPr>
        <p:spPr>
          <a:xfrm>
            <a:off x="1599426" y="5212424"/>
            <a:ext cx="5945148" cy="539416"/>
          </a:xfrm>
        </p:spPr>
        <p:txBody>
          <a:bodyPr/>
          <a:lstStyle/>
          <a:p>
            <a:r>
              <a:rPr lang="en-US" dirty="0"/>
              <a:t>Live Demo</a:t>
            </a:r>
          </a:p>
        </p:txBody>
      </p:sp>
      <p:pic>
        <p:nvPicPr>
          <p:cNvPr id="12290" name="Picture 2" descr="http://boagworld.com/blogImages/responsive-20110825-154738.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787628" y="2171373"/>
            <a:ext cx="3568744" cy="2679603"/>
          </a:xfrm>
          <a:prstGeom prst="roundRect">
            <a:avLst>
              <a:gd name="adj" fmla="val 2095"/>
            </a:avLst>
          </a:prstGeom>
          <a:noFill/>
          <a:ln>
            <a:solidFill>
              <a:schemeClr val="accent5">
                <a:lumMod val="40000"/>
                <a:lumOff val="60000"/>
              </a:schemeClr>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01799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1195700" y="1614024"/>
            <a:ext cx="5538198" cy="878893"/>
          </a:xfrm>
        </p:spPr>
        <p:txBody>
          <a:bodyPr/>
          <a:lstStyle/>
          <a:p>
            <a:r>
              <a:rPr lang="en-IN" dirty="0">
                <a:solidFill>
                  <a:srgbClr val="FFFF00"/>
                </a:solidFill>
              </a:rPr>
              <a:t>BOOTSTRAP</a:t>
            </a:r>
            <a:endParaRPr lang="en-US" dirty="0">
              <a:solidFill>
                <a:srgbClr val="FFFF00"/>
              </a:solidFill>
            </a:endParaRPr>
          </a:p>
        </p:txBody>
      </p:sp>
      <p:sp>
        <p:nvSpPr>
          <p:cNvPr id="2" name="Subtitle 1"/>
          <p:cNvSpPr>
            <a:spLocks noGrp="1"/>
          </p:cNvSpPr>
          <p:nvPr>
            <p:ph type="subTitle" idx="1"/>
          </p:nvPr>
        </p:nvSpPr>
        <p:spPr/>
        <p:txBody>
          <a:bodyPr/>
          <a:lstStyle/>
          <a:p>
            <a:endParaRPr lang="en-US"/>
          </a:p>
        </p:txBody>
      </p:sp>
    </p:spTree>
    <p:extLst>
      <p:ext uri="{BB962C8B-B14F-4D97-AF65-F5344CB8AC3E}">
        <p14:creationId xmlns:p14="http://schemas.microsoft.com/office/powerpoint/2010/main" val="5063776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Content Placeholder 2"/>
          <p:cNvSpPr>
            <a:spLocks noGrp="1"/>
          </p:cNvSpPr>
          <p:nvPr>
            <p:ph idx="1"/>
          </p:nvPr>
        </p:nvSpPr>
        <p:spPr>
          <a:xfrm>
            <a:off x="533400" y="904875"/>
            <a:ext cx="6447234" cy="3779044"/>
          </a:xfrm>
        </p:spPr>
        <p:txBody>
          <a:bodyPr/>
          <a:lstStyle/>
          <a:p>
            <a:r>
              <a:rPr lang="en-IN" sz="2800" dirty="0"/>
              <a:t>Bootstrap Overview – Introduction</a:t>
            </a:r>
          </a:p>
          <a:p>
            <a:r>
              <a:rPr lang="en-IN" sz="2800" dirty="0"/>
              <a:t>File Structure</a:t>
            </a:r>
          </a:p>
          <a:p>
            <a:r>
              <a:rPr lang="en-IN" sz="2800" dirty="0"/>
              <a:t>Grid System</a:t>
            </a:r>
          </a:p>
          <a:p>
            <a:r>
              <a:rPr lang="en-IN" sz="2800" dirty="0"/>
              <a:t>CSS Overview</a:t>
            </a:r>
          </a:p>
          <a:p>
            <a:r>
              <a:rPr lang="en-IN" sz="2800" dirty="0"/>
              <a:t>Typography</a:t>
            </a:r>
          </a:p>
          <a:p>
            <a:r>
              <a:rPr lang="en-IN" sz="2800" dirty="0"/>
              <a:t>Tables</a:t>
            </a:r>
          </a:p>
          <a:p>
            <a:r>
              <a:rPr lang="en-IN" sz="2800" dirty="0"/>
              <a:t>Forms</a:t>
            </a:r>
          </a:p>
          <a:p>
            <a:r>
              <a:rPr lang="en-IN" sz="2800" dirty="0"/>
              <a:t>Buttons</a:t>
            </a:r>
          </a:p>
          <a:p>
            <a:r>
              <a:rPr lang="en-IN" sz="2800" dirty="0"/>
              <a:t>Images</a:t>
            </a:r>
          </a:p>
          <a:p>
            <a:r>
              <a:rPr lang="en-IN" sz="2800" dirty="0"/>
              <a:t>Helper Class</a:t>
            </a:r>
          </a:p>
          <a:p>
            <a:endParaRPr lang="en-IN" dirty="0"/>
          </a:p>
        </p:txBody>
      </p:sp>
      <p:sp>
        <p:nvSpPr>
          <p:cNvPr id="2" name="Title 1"/>
          <p:cNvSpPr>
            <a:spLocks noGrp="1"/>
          </p:cNvSpPr>
          <p:nvPr>
            <p:ph type="title"/>
          </p:nvPr>
        </p:nvSpPr>
        <p:spPr/>
        <p:txBody>
          <a:bodyPr/>
          <a:lstStyle/>
          <a:p>
            <a:r>
              <a:rPr lang="en-US" dirty="0"/>
              <a:t>Contents</a:t>
            </a:r>
          </a:p>
        </p:txBody>
      </p:sp>
    </p:spTree>
    <p:extLst>
      <p:ext uri="{BB962C8B-B14F-4D97-AF65-F5344CB8AC3E}">
        <p14:creationId xmlns:p14="http://schemas.microsoft.com/office/powerpoint/2010/main" val="29771891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Bootstrap?</a:t>
            </a:r>
          </a:p>
        </p:txBody>
      </p:sp>
      <p:sp>
        <p:nvSpPr>
          <p:cNvPr id="3" name="Content Placeholder 2"/>
          <p:cNvSpPr>
            <a:spLocks noGrp="1"/>
          </p:cNvSpPr>
          <p:nvPr>
            <p:ph idx="1"/>
          </p:nvPr>
        </p:nvSpPr>
        <p:spPr/>
        <p:txBody>
          <a:bodyPr/>
          <a:lstStyle/>
          <a:p>
            <a:r>
              <a:rPr lang="en-US" dirty="0"/>
              <a:t>Bootstrap is a free front-end framework for faster and easier web development</a:t>
            </a:r>
          </a:p>
          <a:p>
            <a:r>
              <a:rPr lang="en-US" dirty="0"/>
              <a:t>Bootstrap includes HTML and CSS based design templates for typography, forms, buttons, tables, navigation, modals, image carousels and many other, as well as optional JavaScript plugins</a:t>
            </a:r>
          </a:p>
          <a:p>
            <a:r>
              <a:rPr lang="en-US" dirty="0"/>
              <a:t>Bootstrap also gives you the ability to easily create responsive designs</a:t>
            </a:r>
          </a:p>
          <a:p>
            <a:endParaRPr lang="en-US" dirty="0"/>
          </a:p>
        </p:txBody>
      </p:sp>
      <p:sp>
        <p:nvSpPr>
          <p:cNvPr id="4" name="Slide Number Placeholder 3"/>
          <p:cNvSpPr>
            <a:spLocks noGrp="1"/>
          </p:cNvSpPr>
          <p:nvPr>
            <p:ph type="sldNum" sz="quarter" idx="10"/>
          </p:nvPr>
        </p:nvSpPr>
        <p:spPr/>
        <p:txBody>
          <a:bodyPr/>
          <a:lstStyle/>
          <a:p>
            <a:pPr>
              <a:defRPr/>
            </a:pPr>
            <a:fld id="{58452FF4-89E3-4D1B-9927-2DBDC00E58D7}" type="slidenum">
              <a:rPr lang="en-US" smtClean="0"/>
              <a:pPr>
                <a:defRPr/>
              </a:pPr>
              <a:t>27</a:t>
            </a:fld>
            <a:endParaRPr lang="en-US" dirty="0"/>
          </a:p>
        </p:txBody>
      </p:sp>
    </p:spTree>
    <p:extLst>
      <p:ext uri="{BB962C8B-B14F-4D97-AF65-F5344CB8AC3E}">
        <p14:creationId xmlns:p14="http://schemas.microsoft.com/office/powerpoint/2010/main" val="31559024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Bootstrap History</a:t>
            </a:r>
          </a:p>
        </p:txBody>
      </p:sp>
      <p:sp>
        <p:nvSpPr>
          <p:cNvPr id="3" name="Content Placeholder 2"/>
          <p:cNvSpPr>
            <a:spLocks noGrp="1"/>
          </p:cNvSpPr>
          <p:nvPr>
            <p:ph idx="1"/>
          </p:nvPr>
        </p:nvSpPr>
        <p:spPr/>
        <p:txBody>
          <a:bodyPr/>
          <a:lstStyle/>
          <a:p>
            <a:r>
              <a:rPr lang="en-US" dirty="0"/>
              <a:t>Bootstrap was developed by Mark Otto and Jacob Thornton at Twitter, and released as an open source product in August 2011 on </a:t>
            </a:r>
            <a:r>
              <a:rPr lang="en-US" dirty="0" err="1"/>
              <a:t>GitHub</a:t>
            </a:r>
            <a:r>
              <a:rPr lang="en-US" dirty="0"/>
              <a:t>.</a:t>
            </a:r>
          </a:p>
          <a:p>
            <a:r>
              <a:rPr lang="en-US" dirty="0"/>
              <a:t>In June 2014 Bootstrap was the No.1 project on </a:t>
            </a:r>
            <a:r>
              <a:rPr lang="en-US" dirty="0" err="1"/>
              <a:t>GitHub</a:t>
            </a:r>
            <a:r>
              <a:rPr lang="en-US" dirty="0"/>
              <a:t>!</a:t>
            </a:r>
          </a:p>
          <a:p>
            <a:endParaRPr lang="en-US" dirty="0"/>
          </a:p>
        </p:txBody>
      </p:sp>
      <p:sp>
        <p:nvSpPr>
          <p:cNvPr id="4" name="Slide Number Placeholder 3"/>
          <p:cNvSpPr>
            <a:spLocks noGrp="1"/>
          </p:cNvSpPr>
          <p:nvPr>
            <p:ph type="sldNum" sz="quarter" idx="10"/>
          </p:nvPr>
        </p:nvSpPr>
        <p:spPr/>
        <p:txBody>
          <a:bodyPr/>
          <a:lstStyle/>
          <a:p>
            <a:pPr>
              <a:defRPr/>
            </a:pPr>
            <a:fld id="{58452FF4-89E3-4D1B-9927-2DBDC00E58D7}" type="slidenum">
              <a:rPr lang="en-US" smtClean="0"/>
              <a:pPr>
                <a:defRPr/>
              </a:pPr>
              <a:t>28</a:t>
            </a:fld>
            <a:endParaRPr lang="en-US" dirty="0"/>
          </a:p>
        </p:txBody>
      </p:sp>
    </p:spTree>
    <p:extLst>
      <p:ext uri="{BB962C8B-B14F-4D97-AF65-F5344CB8AC3E}">
        <p14:creationId xmlns:p14="http://schemas.microsoft.com/office/powerpoint/2010/main" val="28509601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Why Use Bootstrap?</a:t>
            </a:r>
          </a:p>
        </p:txBody>
      </p:sp>
      <p:sp>
        <p:nvSpPr>
          <p:cNvPr id="3" name="Content Placeholder 2"/>
          <p:cNvSpPr>
            <a:spLocks noGrp="1"/>
          </p:cNvSpPr>
          <p:nvPr>
            <p:ph idx="1"/>
          </p:nvPr>
        </p:nvSpPr>
        <p:spPr/>
        <p:txBody>
          <a:bodyPr/>
          <a:lstStyle/>
          <a:p>
            <a:r>
              <a:rPr lang="en-US" dirty="0"/>
              <a:t>Advantages of Bootstrap:</a:t>
            </a:r>
          </a:p>
          <a:p>
            <a:pPr lvl="1"/>
            <a:r>
              <a:rPr lang="en-US" dirty="0"/>
              <a:t>Easy to use: Anybody with just basic knowledge of HTML and CSS can start using Bootstrap</a:t>
            </a:r>
          </a:p>
          <a:p>
            <a:pPr lvl="1"/>
            <a:r>
              <a:rPr lang="en-US" dirty="0"/>
              <a:t>Responsive features: Bootstrap's responsive CSS adjusts to phones, tablets, and desktops</a:t>
            </a:r>
          </a:p>
          <a:p>
            <a:pPr lvl="1"/>
            <a:r>
              <a:rPr lang="en-US" dirty="0"/>
              <a:t>Mobile-first approach: In Bootstrap 3, mobile-first styles are part of the core framework</a:t>
            </a:r>
          </a:p>
          <a:p>
            <a:pPr lvl="1"/>
            <a:r>
              <a:rPr lang="en-US" dirty="0"/>
              <a:t>Browser compatibility: Bootstrap is compatible with all modern browsers (Chrome, Firefox, Internet Explorer, Safari, and Opera)</a:t>
            </a:r>
          </a:p>
          <a:p>
            <a:endParaRPr lang="en-US" dirty="0"/>
          </a:p>
        </p:txBody>
      </p:sp>
      <p:sp>
        <p:nvSpPr>
          <p:cNvPr id="4" name="Slide Number Placeholder 3"/>
          <p:cNvSpPr>
            <a:spLocks noGrp="1"/>
          </p:cNvSpPr>
          <p:nvPr>
            <p:ph type="sldNum" sz="quarter" idx="10"/>
          </p:nvPr>
        </p:nvSpPr>
        <p:spPr/>
        <p:txBody>
          <a:bodyPr/>
          <a:lstStyle/>
          <a:p>
            <a:pPr>
              <a:defRPr/>
            </a:pPr>
            <a:fld id="{58452FF4-89E3-4D1B-9927-2DBDC00E58D7}" type="slidenum">
              <a:rPr lang="en-US" smtClean="0"/>
              <a:pPr>
                <a:defRPr/>
              </a:pPr>
              <a:t>29</a:t>
            </a:fld>
            <a:endParaRPr lang="en-US" dirty="0"/>
          </a:p>
        </p:txBody>
      </p:sp>
    </p:spTree>
    <p:extLst>
      <p:ext uri="{BB962C8B-B14F-4D97-AF65-F5344CB8AC3E}">
        <p14:creationId xmlns:p14="http://schemas.microsoft.com/office/powerpoint/2010/main" val="26235260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Where to Get Bootstrap?</a:t>
            </a:r>
          </a:p>
        </p:txBody>
      </p:sp>
      <p:sp>
        <p:nvSpPr>
          <p:cNvPr id="3" name="Content Placeholder 2"/>
          <p:cNvSpPr>
            <a:spLocks noGrp="1"/>
          </p:cNvSpPr>
          <p:nvPr>
            <p:ph idx="1"/>
          </p:nvPr>
        </p:nvSpPr>
        <p:spPr/>
        <p:txBody>
          <a:bodyPr/>
          <a:lstStyle/>
          <a:p>
            <a:r>
              <a:rPr lang="en-US" dirty="0"/>
              <a:t>There are two ways to start using Bootstrap on your own web site.</a:t>
            </a:r>
          </a:p>
          <a:p>
            <a:r>
              <a:rPr lang="en-US" dirty="0"/>
              <a:t>You can:</a:t>
            </a:r>
          </a:p>
          <a:p>
            <a:pPr lvl="1"/>
            <a:r>
              <a:rPr lang="en-US" dirty="0"/>
              <a:t>Download Bootstrap from </a:t>
            </a:r>
            <a:r>
              <a:rPr lang="en-US" dirty="0">
                <a:solidFill>
                  <a:srgbClr val="FFC000"/>
                </a:solidFill>
              </a:rPr>
              <a:t>getbootstrap.com</a:t>
            </a:r>
          </a:p>
          <a:p>
            <a:pPr lvl="1"/>
            <a:r>
              <a:rPr lang="en-US" dirty="0"/>
              <a:t>Include Bootstrap from a </a:t>
            </a:r>
            <a:r>
              <a:rPr lang="en-US" dirty="0">
                <a:solidFill>
                  <a:srgbClr val="FFC000"/>
                </a:solidFill>
              </a:rPr>
              <a:t>CDN</a:t>
            </a:r>
          </a:p>
          <a:p>
            <a:endParaRPr lang="en-US" dirty="0"/>
          </a:p>
        </p:txBody>
      </p:sp>
      <p:sp>
        <p:nvSpPr>
          <p:cNvPr id="4" name="Slide Number Placeholder 3"/>
          <p:cNvSpPr>
            <a:spLocks noGrp="1"/>
          </p:cNvSpPr>
          <p:nvPr>
            <p:ph type="sldNum" sz="quarter" idx="10"/>
          </p:nvPr>
        </p:nvSpPr>
        <p:spPr/>
        <p:txBody>
          <a:bodyPr/>
          <a:lstStyle/>
          <a:p>
            <a:pPr>
              <a:defRPr/>
            </a:pPr>
            <a:fld id="{58452FF4-89E3-4D1B-9927-2DBDC00E58D7}" type="slidenum">
              <a:rPr lang="en-US" smtClean="0"/>
              <a:pPr>
                <a:defRPr/>
              </a:pPr>
              <a:t>30</a:t>
            </a:fld>
            <a:endParaRPr lang="en-US" dirty="0"/>
          </a:p>
        </p:txBody>
      </p:sp>
      <p:pic>
        <p:nvPicPr>
          <p:cNvPr id="5" name="Picture 4"/>
          <p:cNvPicPr>
            <a:picLocks noChangeAspect="1"/>
          </p:cNvPicPr>
          <p:nvPr/>
        </p:nvPicPr>
        <p:blipFill>
          <a:blip r:embed="rId2"/>
          <a:stretch>
            <a:fillRect/>
          </a:stretch>
        </p:blipFill>
        <p:spPr>
          <a:xfrm>
            <a:off x="144977" y="3900487"/>
            <a:ext cx="8803760" cy="2957513"/>
          </a:xfrm>
          <a:prstGeom prst="rect">
            <a:avLst/>
          </a:prstGeom>
        </p:spPr>
      </p:pic>
    </p:spTree>
    <p:extLst>
      <p:ext uri="{BB962C8B-B14F-4D97-AF65-F5344CB8AC3E}">
        <p14:creationId xmlns:p14="http://schemas.microsoft.com/office/powerpoint/2010/main" val="23855409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File Structure</a:t>
            </a:r>
            <a:endParaRPr lang="en-US" dirty="0"/>
          </a:p>
        </p:txBody>
      </p:sp>
      <p:sp>
        <p:nvSpPr>
          <p:cNvPr id="3" name="Content Placeholder 2"/>
          <p:cNvSpPr>
            <a:spLocks noGrp="1"/>
          </p:cNvSpPr>
          <p:nvPr>
            <p:ph idx="1"/>
          </p:nvPr>
        </p:nvSpPr>
        <p:spPr/>
        <p:txBody>
          <a:bodyPr/>
          <a:lstStyle/>
          <a:p>
            <a:pPr fontAlgn="auto">
              <a:spcAft>
                <a:spcPts val="0"/>
              </a:spcAft>
              <a:buFont typeface="Wingdings 3" charset="2"/>
              <a:buChar char=""/>
              <a:defRPr/>
            </a:pPr>
            <a:r>
              <a:rPr lang="en-IN" sz="2400" dirty="0">
                <a:solidFill>
                  <a:schemeClr val="tx1">
                    <a:lumMod val="75000"/>
                    <a:lumOff val="25000"/>
                  </a:schemeClr>
                </a:solidFill>
              </a:rPr>
              <a:t>Once the compiled version Bootstrap is downloaded, extract the ZIP file, and you will see the following file/directory structure:</a:t>
            </a:r>
          </a:p>
          <a:p>
            <a:pPr fontAlgn="auto">
              <a:spcAft>
                <a:spcPts val="0"/>
              </a:spcAft>
              <a:buFont typeface="Wingdings 3" charset="2"/>
              <a:buChar char=""/>
              <a:defRPr/>
            </a:pPr>
            <a:r>
              <a:rPr lang="en-IN" sz="2400" dirty="0">
                <a:solidFill>
                  <a:schemeClr val="tx1">
                    <a:lumMod val="75000"/>
                    <a:lumOff val="25000"/>
                  </a:schemeClr>
                </a:solidFill>
              </a:rPr>
              <a:t>As you can see there are compiled CSS and JS (bootstrap.*), as well as compiled and minified CSS and JS (</a:t>
            </a:r>
            <a:r>
              <a:rPr lang="en-IN" sz="2400" dirty="0" err="1">
                <a:solidFill>
                  <a:schemeClr val="tx1">
                    <a:lumMod val="75000"/>
                    <a:lumOff val="25000"/>
                  </a:schemeClr>
                </a:solidFill>
              </a:rPr>
              <a:t>bootstrap.min</a:t>
            </a:r>
            <a:r>
              <a:rPr lang="en-IN" sz="2400" dirty="0">
                <a:solidFill>
                  <a:schemeClr val="tx1">
                    <a:lumMod val="75000"/>
                    <a:lumOff val="25000"/>
                  </a:schemeClr>
                </a:solidFill>
              </a:rPr>
              <a:t>.*). Fonts from </a:t>
            </a:r>
            <a:r>
              <a:rPr lang="en-IN" sz="2400" dirty="0" err="1">
                <a:solidFill>
                  <a:schemeClr val="tx1">
                    <a:lumMod val="75000"/>
                    <a:lumOff val="25000"/>
                  </a:schemeClr>
                </a:solidFill>
              </a:rPr>
              <a:t>Glyphicons</a:t>
            </a:r>
            <a:r>
              <a:rPr lang="en-IN" sz="2400" dirty="0">
                <a:solidFill>
                  <a:schemeClr val="tx1">
                    <a:lumMod val="75000"/>
                    <a:lumOff val="25000"/>
                  </a:schemeClr>
                </a:solidFill>
              </a:rPr>
              <a:t> are included, as is the optional Bootstrap theme.</a:t>
            </a:r>
          </a:p>
          <a:p>
            <a:endParaRPr lang="en-US" sz="2400" dirty="0"/>
          </a:p>
        </p:txBody>
      </p:sp>
      <p:sp>
        <p:nvSpPr>
          <p:cNvPr id="4" name="Slide Number Placeholder 3"/>
          <p:cNvSpPr>
            <a:spLocks noGrp="1"/>
          </p:cNvSpPr>
          <p:nvPr>
            <p:ph type="sldNum" sz="quarter" idx="10"/>
          </p:nvPr>
        </p:nvSpPr>
        <p:spPr/>
        <p:txBody>
          <a:bodyPr/>
          <a:lstStyle/>
          <a:p>
            <a:pPr>
              <a:defRPr/>
            </a:pPr>
            <a:fld id="{58452FF4-89E3-4D1B-9927-2DBDC00E58D7}" type="slidenum">
              <a:rPr lang="en-US" smtClean="0"/>
              <a:pPr>
                <a:defRPr/>
              </a:pPr>
              <a:t>31</a:t>
            </a:fld>
            <a:endParaRPr lang="en-US" dirty="0"/>
          </a:p>
        </p:txBody>
      </p:sp>
      <p:pic>
        <p:nvPicPr>
          <p:cNvPr id="6"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94613" y="3276600"/>
            <a:ext cx="7954774"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09266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6200"/>
            <a:ext cx="8915400" cy="838200"/>
          </a:xfrm>
        </p:spPr>
        <p:txBody>
          <a:bodyPr/>
          <a:lstStyle/>
          <a:p>
            <a:r>
              <a:rPr lang="en-US" dirty="0"/>
              <a:t>Create First Web Page With Bootstrap</a:t>
            </a:r>
          </a:p>
        </p:txBody>
      </p:sp>
      <p:sp>
        <p:nvSpPr>
          <p:cNvPr id="3" name="Content Placeholder 2"/>
          <p:cNvSpPr>
            <a:spLocks noGrp="1"/>
          </p:cNvSpPr>
          <p:nvPr>
            <p:ph idx="1"/>
          </p:nvPr>
        </p:nvSpPr>
        <p:spPr/>
        <p:txBody>
          <a:bodyPr/>
          <a:lstStyle/>
          <a:p>
            <a:r>
              <a:rPr lang="en-US" dirty="0"/>
              <a:t>Add the HTML5 </a:t>
            </a:r>
            <a:r>
              <a:rPr lang="en-US" dirty="0" err="1"/>
              <a:t>doctype</a:t>
            </a:r>
            <a:endParaRPr lang="en-US" dirty="0"/>
          </a:p>
          <a:p>
            <a:endParaRPr lang="en-US" dirty="0"/>
          </a:p>
          <a:p>
            <a:r>
              <a:rPr lang="en-US" dirty="0"/>
              <a:t>Bootstrap 3 is mobile-first</a:t>
            </a:r>
          </a:p>
          <a:p>
            <a:endParaRPr lang="en-US" dirty="0"/>
          </a:p>
          <a:p>
            <a:r>
              <a:rPr lang="en-US" dirty="0"/>
              <a:t>Containers:</a:t>
            </a:r>
          </a:p>
          <a:p>
            <a:pPr lvl="1"/>
            <a:r>
              <a:rPr lang="en-US" dirty="0"/>
              <a:t>Bootstrap also requires a containing element to wrap site contents. </a:t>
            </a:r>
          </a:p>
          <a:p>
            <a:pPr lvl="1"/>
            <a:r>
              <a:rPr lang="en-US" dirty="0"/>
              <a:t>There are two container classes to choose from:</a:t>
            </a:r>
          </a:p>
          <a:p>
            <a:endParaRPr lang="en-US" dirty="0"/>
          </a:p>
        </p:txBody>
      </p:sp>
      <p:sp>
        <p:nvSpPr>
          <p:cNvPr id="4" name="Slide Number Placeholder 3"/>
          <p:cNvSpPr>
            <a:spLocks noGrp="1"/>
          </p:cNvSpPr>
          <p:nvPr>
            <p:ph type="sldNum" sz="quarter" idx="10"/>
          </p:nvPr>
        </p:nvSpPr>
        <p:spPr/>
        <p:txBody>
          <a:bodyPr/>
          <a:lstStyle/>
          <a:p>
            <a:pPr>
              <a:defRPr/>
            </a:pPr>
            <a:fld id="{58452FF4-89E3-4D1B-9927-2DBDC00E58D7}" type="slidenum">
              <a:rPr lang="en-US" smtClean="0"/>
              <a:pPr>
                <a:defRPr/>
              </a:pPr>
              <a:t>32</a:t>
            </a:fld>
            <a:endParaRPr lang="en-US" dirty="0"/>
          </a:p>
        </p:txBody>
      </p:sp>
      <p:pic>
        <p:nvPicPr>
          <p:cNvPr id="5" name="Picture 4"/>
          <p:cNvPicPr>
            <a:picLocks noChangeAspect="1"/>
          </p:cNvPicPr>
          <p:nvPr/>
        </p:nvPicPr>
        <p:blipFill>
          <a:blip r:embed="rId2"/>
          <a:stretch>
            <a:fillRect/>
          </a:stretch>
        </p:blipFill>
        <p:spPr>
          <a:xfrm>
            <a:off x="5376863" y="685800"/>
            <a:ext cx="3233737" cy="1968362"/>
          </a:xfrm>
          <a:prstGeom prst="rect">
            <a:avLst/>
          </a:prstGeom>
        </p:spPr>
      </p:pic>
      <p:pic>
        <p:nvPicPr>
          <p:cNvPr id="6" name="Picture 5"/>
          <p:cNvPicPr>
            <a:picLocks noChangeAspect="1"/>
          </p:cNvPicPr>
          <p:nvPr/>
        </p:nvPicPr>
        <p:blipFill>
          <a:blip r:embed="rId3"/>
          <a:stretch>
            <a:fillRect/>
          </a:stretch>
        </p:blipFill>
        <p:spPr>
          <a:xfrm>
            <a:off x="1081322" y="2812980"/>
            <a:ext cx="7529278" cy="450782"/>
          </a:xfrm>
          <a:prstGeom prst="rect">
            <a:avLst/>
          </a:prstGeom>
        </p:spPr>
      </p:pic>
      <p:pic>
        <p:nvPicPr>
          <p:cNvPr id="9" name="Picture 8"/>
          <p:cNvPicPr>
            <a:picLocks noChangeAspect="1"/>
          </p:cNvPicPr>
          <p:nvPr/>
        </p:nvPicPr>
        <p:blipFill>
          <a:blip r:embed="rId4"/>
          <a:stretch>
            <a:fillRect/>
          </a:stretch>
        </p:blipFill>
        <p:spPr>
          <a:xfrm>
            <a:off x="34844" y="3263762"/>
            <a:ext cx="5342019" cy="1720919"/>
          </a:xfrm>
          <a:prstGeom prst="rect">
            <a:avLst/>
          </a:prstGeom>
        </p:spPr>
      </p:pic>
      <p:pic>
        <p:nvPicPr>
          <p:cNvPr id="10" name="Picture 9"/>
          <p:cNvPicPr>
            <a:picLocks noChangeAspect="1"/>
          </p:cNvPicPr>
          <p:nvPr/>
        </p:nvPicPr>
        <p:blipFill>
          <a:blip r:embed="rId5"/>
          <a:stretch>
            <a:fillRect/>
          </a:stretch>
        </p:blipFill>
        <p:spPr>
          <a:xfrm>
            <a:off x="3048000" y="5003524"/>
            <a:ext cx="5544763" cy="1778276"/>
          </a:xfrm>
          <a:prstGeom prst="rect">
            <a:avLst/>
          </a:prstGeom>
        </p:spPr>
      </p:pic>
    </p:spTree>
    <p:extLst>
      <p:ext uri="{BB962C8B-B14F-4D97-AF65-F5344CB8AC3E}">
        <p14:creationId xmlns:p14="http://schemas.microsoft.com/office/powerpoint/2010/main" val="3028497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Two Basic Bootstrap Pages</a:t>
            </a:r>
          </a:p>
        </p:txBody>
      </p:sp>
      <p:sp>
        <p:nvSpPr>
          <p:cNvPr id="3" name="Content Placeholder 2"/>
          <p:cNvSpPr>
            <a:spLocks noGrp="1"/>
          </p:cNvSpPr>
          <p:nvPr>
            <p:ph idx="1"/>
          </p:nvPr>
        </p:nvSpPr>
        <p:spPr/>
        <p:txBody>
          <a:bodyPr/>
          <a:lstStyle/>
          <a:p>
            <a:r>
              <a:rPr lang="en-US" dirty="0"/>
              <a:t>Class: container &amp; container-fluid</a:t>
            </a:r>
          </a:p>
        </p:txBody>
      </p:sp>
      <p:sp>
        <p:nvSpPr>
          <p:cNvPr id="4" name="Slide Number Placeholder 3"/>
          <p:cNvSpPr>
            <a:spLocks noGrp="1"/>
          </p:cNvSpPr>
          <p:nvPr>
            <p:ph type="sldNum" sz="quarter" idx="10"/>
          </p:nvPr>
        </p:nvSpPr>
        <p:spPr/>
        <p:txBody>
          <a:bodyPr/>
          <a:lstStyle/>
          <a:p>
            <a:pPr>
              <a:defRPr/>
            </a:pPr>
            <a:fld id="{58452FF4-89E3-4D1B-9927-2DBDC00E58D7}" type="slidenum">
              <a:rPr lang="en-US" smtClean="0"/>
              <a:pPr>
                <a:defRPr/>
              </a:pPr>
              <a:t>33</a:t>
            </a:fld>
            <a:endParaRPr lang="en-US" dirty="0"/>
          </a:p>
        </p:txBody>
      </p:sp>
      <p:pic>
        <p:nvPicPr>
          <p:cNvPr id="5" name="Picture 4"/>
          <p:cNvPicPr>
            <a:picLocks noChangeAspect="1"/>
          </p:cNvPicPr>
          <p:nvPr/>
        </p:nvPicPr>
        <p:blipFill>
          <a:blip r:embed="rId2"/>
          <a:stretch>
            <a:fillRect/>
          </a:stretch>
        </p:blipFill>
        <p:spPr>
          <a:xfrm>
            <a:off x="103338" y="1371600"/>
            <a:ext cx="8971728" cy="5257800"/>
          </a:xfrm>
          <a:prstGeom prst="rect">
            <a:avLst/>
          </a:prstGeom>
        </p:spPr>
      </p:pic>
      <p:sp>
        <p:nvSpPr>
          <p:cNvPr id="7" name="Rectangle 6"/>
          <p:cNvSpPr/>
          <p:nvPr/>
        </p:nvSpPr>
        <p:spPr>
          <a:xfrm>
            <a:off x="1219200" y="4724400"/>
            <a:ext cx="1066800" cy="3048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103338" y="1386083"/>
            <a:ext cx="8978043" cy="5257800"/>
          </a:xfrm>
          <a:prstGeom prst="rect">
            <a:avLst/>
          </a:prstGeom>
        </p:spPr>
      </p:pic>
      <p:sp>
        <p:nvSpPr>
          <p:cNvPr id="8" name="Rectangle 7"/>
          <p:cNvSpPr/>
          <p:nvPr/>
        </p:nvSpPr>
        <p:spPr>
          <a:xfrm>
            <a:off x="1231622" y="4767262"/>
            <a:ext cx="1663977" cy="276421"/>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97926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Bootstrap Grid System</a:t>
            </a:r>
          </a:p>
        </p:txBody>
      </p:sp>
      <p:sp>
        <p:nvSpPr>
          <p:cNvPr id="3" name="Content Placeholder 2"/>
          <p:cNvSpPr>
            <a:spLocks noGrp="1"/>
          </p:cNvSpPr>
          <p:nvPr>
            <p:ph idx="1"/>
          </p:nvPr>
        </p:nvSpPr>
        <p:spPr/>
        <p:txBody>
          <a:bodyPr/>
          <a:lstStyle/>
          <a:p>
            <a:r>
              <a:rPr lang="en-US" dirty="0"/>
              <a:t>Bootstrap's grid system allows up to 12 columns across the page.</a:t>
            </a:r>
          </a:p>
          <a:p>
            <a:r>
              <a:rPr lang="en-US" dirty="0"/>
              <a:t>If you do not want to use all 12 columns individually, you can group the columns together to create wider columns:</a:t>
            </a:r>
          </a:p>
          <a:p>
            <a:endParaRPr lang="en-US" dirty="0"/>
          </a:p>
        </p:txBody>
      </p:sp>
      <p:sp>
        <p:nvSpPr>
          <p:cNvPr id="4" name="Slide Number Placeholder 3"/>
          <p:cNvSpPr>
            <a:spLocks noGrp="1"/>
          </p:cNvSpPr>
          <p:nvPr>
            <p:ph type="sldNum" sz="quarter" idx="10"/>
          </p:nvPr>
        </p:nvSpPr>
        <p:spPr/>
        <p:txBody>
          <a:bodyPr/>
          <a:lstStyle/>
          <a:p>
            <a:pPr>
              <a:defRPr/>
            </a:pPr>
            <a:fld id="{58452FF4-89E3-4D1B-9927-2DBDC00E58D7}" type="slidenum">
              <a:rPr lang="en-US" smtClean="0"/>
              <a:pPr>
                <a:defRPr/>
              </a:pPr>
              <a:t>34</a:t>
            </a:fld>
            <a:endParaRPr lang="en-US" dirty="0"/>
          </a:p>
        </p:txBody>
      </p:sp>
      <p:pic>
        <p:nvPicPr>
          <p:cNvPr id="5" name="Picture 4"/>
          <p:cNvPicPr>
            <a:picLocks noChangeAspect="1"/>
          </p:cNvPicPr>
          <p:nvPr/>
        </p:nvPicPr>
        <p:blipFill>
          <a:blip r:embed="rId2"/>
          <a:stretch>
            <a:fillRect/>
          </a:stretch>
        </p:blipFill>
        <p:spPr>
          <a:xfrm>
            <a:off x="66985" y="4114800"/>
            <a:ext cx="9000815" cy="2133600"/>
          </a:xfrm>
          <a:prstGeom prst="rect">
            <a:avLst/>
          </a:prstGeom>
        </p:spPr>
      </p:pic>
    </p:spTree>
    <p:extLst>
      <p:ext uri="{BB962C8B-B14F-4D97-AF65-F5344CB8AC3E}">
        <p14:creationId xmlns:p14="http://schemas.microsoft.com/office/powerpoint/2010/main" val="8274234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Grid Classes</a:t>
            </a:r>
          </a:p>
        </p:txBody>
      </p:sp>
      <p:sp>
        <p:nvSpPr>
          <p:cNvPr id="3" name="Content Placeholder 2"/>
          <p:cNvSpPr>
            <a:spLocks noGrp="1"/>
          </p:cNvSpPr>
          <p:nvPr>
            <p:ph idx="1"/>
          </p:nvPr>
        </p:nvSpPr>
        <p:spPr/>
        <p:txBody>
          <a:bodyPr/>
          <a:lstStyle/>
          <a:p>
            <a:r>
              <a:rPr lang="en-US" dirty="0"/>
              <a:t>The Bootstrap grid system has four classes:</a:t>
            </a:r>
          </a:p>
          <a:p>
            <a:pPr lvl="1"/>
            <a:r>
              <a:rPr lang="en-US" dirty="0" err="1">
                <a:solidFill>
                  <a:srgbClr val="FFC000"/>
                </a:solidFill>
              </a:rPr>
              <a:t>xs</a:t>
            </a:r>
            <a:r>
              <a:rPr lang="en-US" dirty="0"/>
              <a:t>: (for phones - screens less than 768px wide)</a:t>
            </a:r>
          </a:p>
          <a:p>
            <a:pPr lvl="1"/>
            <a:r>
              <a:rPr lang="en-US" dirty="0" err="1">
                <a:solidFill>
                  <a:srgbClr val="FFC000"/>
                </a:solidFill>
              </a:rPr>
              <a:t>sm</a:t>
            </a:r>
            <a:r>
              <a:rPr lang="en-US" dirty="0"/>
              <a:t>: (for tablets - screens equal to or greater than 768px wide)</a:t>
            </a:r>
          </a:p>
          <a:p>
            <a:pPr lvl="1"/>
            <a:r>
              <a:rPr lang="en-US" dirty="0">
                <a:solidFill>
                  <a:srgbClr val="FFC000"/>
                </a:solidFill>
              </a:rPr>
              <a:t>md</a:t>
            </a:r>
            <a:r>
              <a:rPr lang="en-US" dirty="0"/>
              <a:t>: (for small laptops - screens equal to or greater than 992px wide)</a:t>
            </a:r>
          </a:p>
          <a:p>
            <a:pPr lvl="1"/>
            <a:r>
              <a:rPr lang="en-US" dirty="0" err="1">
                <a:solidFill>
                  <a:srgbClr val="FFC000"/>
                </a:solidFill>
              </a:rPr>
              <a:t>lg</a:t>
            </a:r>
            <a:r>
              <a:rPr lang="en-US" dirty="0"/>
              <a:t>: (for laptops and desktops - screens equal to or greater than 1200px wide)</a:t>
            </a:r>
          </a:p>
          <a:p>
            <a:r>
              <a:rPr lang="en-US" dirty="0"/>
              <a:t>The classes above can be combined to create more dynamic and flexible layouts.</a:t>
            </a:r>
          </a:p>
        </p:txBody>
      </p:sp>
      <p:sp>
        <p:nvSpPr>
          <p:cNvPr id="4" name="Slide Number Placeholder 3"/>
          <p:cNvSpPr>
            <a:spLocks noGrp="1"/>
          </p:cNvSpPr>
          <p:nvPr>
            <p:ph type="sldNum" sz="quarter" idx="10"/>
          </p:nvPr>
        </p:nvSpPr>
        <p:spPr/>
        <p:txBody>
          <a:bodyPr/>
          <a:lstStyle/>
          <a:p>
            <a:pPr>
              <a:defRPr/>
            </a:pPr>
            <a:fld id="{58452FF4-89E3-4D1B-9927-2DBDC00E58D7}" type="slidenum">
              <a:rPr lang="en-US" smtClean="0"/>
              <a:pPr>
                <a:defRPr/>
              </a:pPr>
              <a:t>35</a:t>
            </a:fld>
            <a:endParaRPr lang="en-US" dirty="0"/>
          </a:p>
        </p:txBody>
      </p:sp>
    </p:spTree>
    <p:extLst>
      <p:ext uri="{BB962C8B-B14F-4D97-AF65-F5344CB8AC3E}">
        <p14:creationId xmlns:p14="http://schemas.microsoft.com/office/powerpoint/2010/main" val="32498231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76200"/>
            <a:ext cx="7924800" cy="838200"/>
          </a:xfrm>
        </p:spPr>
        <p:txBody>
          <a:bodyPr/>
          <a:lstStyle/>
          <a:p>
            <a:r>
              <a:rPr lang="en-US" dirty="0"/>
              <a:t>Basic Structure of a Bootstrap Grid</a:t>
            </a:r>
          </a:p>
        </p:txBody>
      </p:sp>
      <p:pic>
        <p:nvPicPr>
          <p:cNvPr id="5" name="Content Placeholder 4"/>
          <p:cNvPicPr>
            <a:picLocks noGrp="1" noChangeAspect="1"/>
          </p:cNvPicPr>
          <p:nvPr>
            <p:ph idx="1"/>
          </p:nvPr>
        </p:nvPicPr>
        <p:blipFill>
          <a:blip r:embed="rId2"/>
          <a:stretch>
            <a:fillRect/>
          </a:stretch>
        </p:blipFill>
        <p:spPr>
          <a:xfrm>
            <a:off x="1219200" y="1128258"/>
            <a:ext cx="6248400" cy="5448754"/>
          </a:xfrm>
          <a:prstGeom prst="rect">
            <a:avLst/>
          </a:prstGeom>
        </p:spPr>
      </p:pic>
      <p:sp>
        <p:nvSpPr>
          <p:cNvPr id="4" name="Slide Number Placeholder 3"/>
          <p:cNvSpPr>
            <a:spLocks noGrp="1"/>
          </p:cNvSpPr>
          <p:nvPr>
            <p:ph type="sldNum" sz="quarter" idx="10"/>
          </p:nvPr>
        </p:nvSpPr>
        <p:spPr/>
        <p:txBody>
          <a:bodyPr/>
          <a:lstStyle/>
          <a:p>
            <a:pPr>
              <a:defRPr/>
            </a:pPr>
            <a:fld id="{58452FF4-89E3-4D1B-9927-2DBDC00E58D7}" type="slidenum">
              <a:rPr lang="en-US" smtClean="0"/>
              <a:pPr>
                <a:defRPr/>
              </a:pPr>
              <a:t>36</a:t>
            </a:fld>
            <a:endParaRPr lang="en-US" dirty="0"/>
          </a:p>
        </p:txBody>
      </p:sp>
    </p:spTree>
    <p:extLst>
      <p:ext uri="{BB962C8B-B14F-4D97-AF65-F5344CB8AC3E}">
        <p14:creationId xmlns:p14="http://schemas.microsoft.com/office/powerpoint/2010/main" val="13508274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1828800" y="533400"/>
            <a:ext cx="6447234" cy="703659"/>
          </a:xfrm>
        </p:spPr>
        <p:txBody>
          <a:bodyPr/>
          <a:lstStyle/>
          <a:p>
            <a:r>
              <a:rPr lang="en-IN" dirty="0"/>
              <a:t>BASIC GRID STRUCTURE </a:t>
            </a:r>
          </a:p>
        </p:txBody>
      </p:sp>
      <p:sp>
        <p:nvSpPr>
          <p:cNvPr id="3" name="Content Placeholder 2"/>
          <p:cNvSpPr>
            <a:spLocks noGrp="1"/>
          </p:cNvSpPr>
          <p:nvPr>
            <p:ph idx="1"/>
          </p:nvPr>
        </p:nvSpPr>
        <p:spPr>
          <a:xfrm>
            <a:off x="508397" y="2069306"/>
            <a:ext cx="6909449" cy="3017476"/>
          </a:xfrm>
        </p:spPr>
        <p:txBody>
          <a:bodyPr>
            <a:normAutofit fontScale="92500" lnSpcReduction="10000"/>
          </a:bodyPr>
          <a:lstStyle/>
          <a:p>
            <a:r>
              <a:rPr lang="en-IN" u="sng" dirty="0"/>
              <a:t>Let us see some simple grid examples: </a:t>
            </a:r>
          </a:p>
          <a:p>
            <a:pPr>
              <a:buFont typeface="Wingdings 3" panose="05040102010807070707" pitchFamily="18" charset="2"/>
              <a:buNone/>
            </a:pPr>
            <a:endParaRPr lang="en-IN" u="sng" dirty="0"/>
          </a:p>
          <a:p>
            <a:pPr lvl="1"/>
            <a:r>
              <a:rPr lang="en-IN" dirty="0"/>
              <a:t>Example: Stacked-to-horizontal </a:t>
            </a:r>
          </a:p>
          <a:p>
            <a:pPr lvl="1"/>
            <a:r>
              <a:rPr lang="en-IN" dirty="0"/>
              <a:t>Example: Medium and Large Device </a:t>
            </a:r>
          </a:p>
          <a:p>
            <a:pPr lvl="1"/>
            <a:r>
              <a:rPr lang="en-IN" dirty="0"/>
              <a:t>Example: Mobile, tablet, desktops</a:t>
            </a:r>
          </a:p>
          <a:p>
            <a:pPr algn="just">
              <a:buFont typeface="Wingdings 3" panose="05040102010807070707" pitchFamily="18" charset="2"/>
              <a:buNone/>
            </a:pPr>
            <a:endParaRPr lang="en-IN" sz="1800" dirty="0"/>
          </a:p>
          <a:p>
            <a:pPr algn="just">
              <a:buFont typeface="Wingdings 3" panose="05040102010807070707" pitchFamily="18" charset="2"/>
              <a:buNone/>
            </a:pPr>
            <a:endParaRPr lang="en-IN" dirty="0"/>
          </a:p>
        </p:txBody>
      </p:sp>
    </p:spTree>
    <p:extLst>
      <p:ext uri="{BB962C8B-B14F-4D97-AF65-F5344CB8AC3E}">
        <p14:creationId xmlns:p14="http://schemas.microsoft.com/office/powerpoint/2010/main" val="183516254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533400"/>
            <a:ext cx="8631898" cy="571649"/>
          </a:xfrm>
        </p:spPr>
        <p:txBody>
          <a:bodyPr rtlCol="0">
            <a:noAutofit/>
          </a:bodyPr>
          <a:lstStyle/>
          <a:p>
            <a:pPr fontAlgn="auto">
              <a:spcAft>
                <a:spcPts val="0"/>
              </a:spcAft>
              <a:defRPr/>
            </a:pPr>
            <a:r>
              <a:rPr lang="en-IN" sz="2800" dirty="0"/>
              <a:t>Bootstrap Grid System Example: Stacked-to-horizontal </a:t>
            </a:r>
          </a:p>
        </p:txBody>
      </p:sp>
      <p:sp>
        <p:nvSpPr>
          <p:cNvPr id="3" name="Content Placeholder 2"/>
          <p:cNvSpPr>
            <a:spLocks noGrp="1"/>
          </p:cNvSpPr>
          <p:nvPr>
            <p:ph idx="1"/>
          </p:nvPr>
        </p:nvSpPr>
        <p:spPr>
          <a:xfrm>
            <a:off x="508397" y="1447800"/>
            <a:ext cx="7721203" cy="5257800"/>
          </a:xfrm>
        </p:spPr>
        <p:txBody>
          <a:bodyPr rtlCol="0">
            <a:noAutofit/>
          </a:bodyPr>
          <a:lstStyle/>
          <a:p>
            <a:pPr marL="0" indent="0" algn="just" fontAlgn="auto">
              <a:spcAft>
                <a:spcPts val="0"/>
              </a:spcAft>
              <a:buNone/>
              <a:defRPr/>
            </a:pPr>
            <a:r>
              <a:rPr lang="en-IN" sz="2000" u="sng" dirty="0">
                <a:solidFill>
                  <a:srgbClr val="FFFFFF"/>
                </a:solidFill>
              </a:rPr>
              <a:t>Let us see a simple grid example with simple layout: two columns</a:t>
            </a:r>
          </a:p>
          <a:p>
            <a:pPr marL="0" indent="0" algn="just" fontAlgn="auto">
              <a:spcAft>
                <a:spcPts val="0"/>
              </a:spcAft>
              <a:buNone/>
              <a:defRPr/>
            </a:pPr>
            <a:r>
              <a:rPr lang="en-IN" sz="2000" dirty="0">
                <a:solidFill>
                  <a:srgbClr val="FFFFFF"/>
                </a:solidFill>
              </a:rPr>
              <a:t>&lt;div class="</a:t>
            </a:r>
            <a:r>
              <a:rPr lang="en-IN" sz="2000" dirty="0">
                <a:solidFill>
                  <a:schemeClr val="tx1"/>
                </a:solidFill>
              </a:rPr>
              <a:t>container</a:t>
            </a:r>
            <a:r>
              <a:rPr lang="en-IN" sz="2000" dirty="0">
                <a:solidFill>
                  <a:srgbClr val="FFFFFF"/>
                </a:solidFill>
              </a:rPr>
              <a:t>"&gt;</a:t>
            </a:r>
          </a:p>
          <a:p>
            <a:pPr marL="0" indent="0" algn="just" fontAlgn="auto">
              <a:spcAft>
                <a:spcPts val="0"/>
              </a:spcAft>
              <a:buNone/>
              <a:defRPr/>
            </a:pPr>
            <a:r>
              <a:rPr lang="en-IN" sz="2000" dirty="0">
                <a:solidFill>
                  <a:srgbClr val="FFFFFF"/>
                </a:solidFill>
              </a:rPr>
              <a:t>	&lt;div class="</a:t>
            </a:r>
            <a:r>
              <a:rPr lang="en-IN" sz="2000" dirty="0">
                <a:solidFill>
                  <a:schemeClr val="tx1"/>
                </a:solidFill>
              </a:rPr>
              <a:t>row</a:t>
            </a:r>
            <a:r>
              <a:rPr lang="en-IN" sz="2000" dirty="0">
                <a:solidFill>
                  <a:srgbClr val="FFFFFF"/>
                </a:solidFill>
              </a:rPr>
              <a:t>"&gt;</a:t>
            </a:r>
          </a:p>
          <a:p>
            <a:pPr marL="0" indent="0" algn="just" fontAlgn="auto">
              <a:spcAft>
                <a:spcPts val="0"/>
              </a:spcAft>
              <a:buNone/>
              <a:defRPr/>
            </a:pPr>
            <a:r>
              <a:rPr lang="en-IN" sz="2000" dirty="0">
                <a:solidFill>
                  <a:srgbClr val="FFFFFF"/>
                </a:solidFill>
              </a:rPr>
              <a:t>       	&lt;div class="</a:t>
            </a:r>
            <a:r>
              <a:rPr lang="en-IN" sz="2000" dirty="0">
                <a:solidFill>
                  <a:schemeClr val="tx1"/>
                </a:solidFill>
              </a:rPr>
              <a:t>col-md-6</a:t>
            </a:r>
            <a:r>
              <a:rPr lang="en-IN" sz="2000" dirty="0">
                <a:solidFill>
                  <a:srgbClr val="FFFFFF"/>
                </a:solidFill>
              </a:rPr>
              <a:t>"&gt;</a:t>
            </a:r>
          </a:p>
          <a:p>
            <a:pPr marL="0" indent="0" algn="just" fontAlgn="auto">
              <a:spcAft>
                <a:spcPts val="0"/>
              </a:spcAft>
              <a:buNone/>
              <a:defRPr/>
            </a:pPr>
            <a:r>
              <a:rPr lang="en-IN" sz="2000" dirty="0">
                <a:solidFill>
                  <a:srgbClr val="FFFFFF"/>
                </a:solidFill>
              </a:rPr>
              <a:t>            		&lt;p&gt;Lorem ipsum </a:t>
            </a:r>
            <a:r>
              <a:rPr lang="en-IN" sz="2000" dirty="0" err="1">
                <a:solidFill>
                  <a:srgbClr val="FFFFFF"/>
                </a:solidFill>
              </a:rPr>
              <a:t>dolor</a:t>
            </a:r>
            <a:r>
              <a:rPr lang="en-IN" sz="2000" dirty="0">
                <a:solidFill>
                  <a:srgbClr val="FFFFFF"/>
                </a:solidFill>
              </a:rPr>
              <a:t> sit...&lt;/p&gt;</a:t>
            </a:r>
          </a:p>
          <a:p>
            <a:pPr marL="0" indent="0" algn="just" fontAlgn="auto">
              <a:spcAft>
                <a:spcPts val="0"/>
              </a:spcAft>
              <a:buNone/>
              <a:defRPr/>
            </a:pPr>
            <a:r>
              <a:rPr lang="en-IN" sz="2000" dirty="0">
                <a:solidFill>
                  <a:srgbClr val="FFFFFF"/>
                </a:solidFill>
              </a:rPr>
              <a:t>			 &lt;p&gt;</a:t>
            </a:r>
            <a:r>
              <a:rPr lang="en-IN" sz="2000" dirty="0" err="1">
                <a:solidFill>
                  <a:srgbClr val="FFFFFF"/>
                </a:solidFill>
              </a:rPr>
              <a:t>Sed</a:t>
            </a:r>
            <a:r>
              <a:rPr lang="en-IN" sz="2000" dirty="0">
                <a:solidFill>
                  <a:srgbClr val="FFFFFF"/>
                </a:solidFill>
              </a:rPr>
              <a:t> </a:t>
            </a:r>
            <a:r>
              <a:rPr lang="en-IN" sz="2000" dirty="0" err="1">
                <a:solidFill>
                  <a:srgbClr val="FFFFFF"/>
                </a:solidFill>
              </a:rPr>
              <a:t>ut</a:t>
            </a:r>
            <a:r>
              <a:rPr lang="en-IN" sz="2000" dirty="0">
                <a:solidFill>
                  <a:srgbClr val="FFFFFF"/>
                </a:solidFill>
              </a:rPr>
              <a:t> </a:t>
            </a:r>
            <a:r>
              <a:rPr lang="en-IN" sz="2000" dirty="0" err="1">
                <a:solidFill>
                  <a:srgbClr val="FFFFFF"/>
                </a:solidFill>
              </a:rPr>
              <a:t>perspiciatis</a:t>
            </a:r>
            <a:r>
              <a:rPr lang="en-IN" sz="2000" dirty="0">
                <a:solidFill>
                  <a:srgbClr val="FFFFFF"/>
                </a:solidFill>
              </a:rPr>
              <a:t>...&lt;/p&gt;</a:t>
            </a:r>
          </a:p>
          <a:p>
            <a:pPr marL="0" indent="0" algn="just" fontAlgn="auto">
              <a:spcAft>
                <a:spcPts val="0"/>
              </a:spcAft>
              <a:buNone/>
              <a:defRPr/>
            </a:pPr>
            <a:r>
              <a:rPr lang="en-IN" sz="2000" dirty="0">
                <a:solidFill>
                  <a:srgbClr val="FFFFFF"/>
                </a:solidFill>
              </a:rPr>
              <a:t>        	&lt;/div&gt;</a:t>
            </a:r>
          </a:p>
          <a:p>
            <a:pPr marL="0" indent="0" algn="just" fontAlgn="auto">
              <a:spcAft>
                <a:spcPts val="0"/>
              </a:spcAft>
              <a:buNone/>
              <a:defRPr/>
            </a:pPr>
            <a:r>
              <a:rPr lang="en-IN" sz="2000" dirty="0">
                <a:solidFill>
                  <a:srgbClr val="FFFFFF"/>
                </a:solidFill>
              </a:rPr>
              <a:t>        	&lt;div class="</a:t>
            </a:r>
            <a:r>
              <a:rPr lang="en-IN" sz="2000" dirty="0">
                <a:solidFill>
                  <a:schemeClr val="tx1"/>
                </a:solidFill>
              </a:rPr>
              <a:t>col-md-6</a:t>
            </a:r>
            <a:r>
              <a:rPr lang="en-IN" sz="2000" dirty="0">
                <a:solidFill>
                  <a:srgbClr val="FFFFFF"/>
                </a:solidFill>
              </a:rPr>
              <a:t>"&gt;</a:t>
            </a:r>
          </a:p>
          <a:p>
            <a:pPr marL="0" indent="0" algn="just" fontAlgn="auto">
              <a:spcAft>
                <a:spcPts val="0"/>
              </a:spcAft>
              <a:buNone/>
              <a:defRPr/>
            </a:pPr>
            <a:r>
              <a:rPr lang="en-IN" sz="2000" dirty="0">
                <a:solidFill>
                  <a:srgbClr val="FFFFFF"/>
                </a:solidFill>
              </a:rPr>
              <a:t>            		&lt;p&gt;</a:t>
            </a:r>
            <a:r>
              <a:rPr lang="en-IN" sz="2000" dirty="0" err="1">
                <a:solidFill>
                  <a:srgbClr val="FFFFFF"/>
                </a:solidFill>
              </a:rPr>
              <a:t>Sed</a:t>
            </a:r>
            <a:r>
              <a:rPr lang="en-IN" sz="2000" dirty="0">
                <a:solidFill>
                  <a:srgbClr val="FFFFFF"/>
                </a:solidFill>
              </a:rPr>
              <a:t> </a:t>
            </a:r>
            <a:r>
              <a:rPr lang="en-IN" sz="2000" dirty="0" err="1">
                <a:solidFill>
                  <a:srgbClr val="FFFFFF"/>
                </a:solidFill>
              </a:rPr>
              <a:t>ut</a:t>
            </a:r>
            <a:r>
              <a:rPr lang="en-IN" sz="2000" dirty="0">
                <a:solidFill>
                  <a:srgbClr val="FFFFFF"/>
                </a:solidFill>
              </a:rPr>
              <a:t> </a:t>
            </a:r>
            <a:r>
              <a:rPr lang="en-IN" sz="2000" dirty="0" err="1">
                <a:solidFill>
                  <a:srgbClr val="FFFFFF"/>
                </a:solidFill>
              </a:rPr>
              <a:t>perspiciatis</a:t>
            </a:r>
            <a:r>
              <a:rPr lang="en-IN" sz="2000" dirty="0">
                <a:solidFill>
                  <a:srgbClr val="FFFFFF"/>
                </a:solidFill>
              </a:rPr>
              <a:t> </a:t>
            </a:r>
            <a:r>
              <a:rPr lang="en-IN" sz="2000" dirty="0" err="1">
                <a:solidFill>
                  <a:srgbClr val="FFFFFF"/>
                </a:solidFill>
              </a:rPr>
              <a:t>unde</a:t>
            </a:r>
            <a:r>
              <a:rPr lang="en-IN" sz="2000" dirty="0">
                <a:solidFill>
                  <a:srgbClr val="FFFFFF"/>
                </a:solidFill>
              </a:rPr>
              <a:t> ...&lt;/p&gt;</a:t>
            </a:r>
          </a:p>
          <a:p>
            <a:pPr marL="0" indent="0" algn="just" fontAlgn="auto">
              <a:spcAft>
                <a:spcPts val="0"/>
              </a:spcAft>
              <a:buNone/>
              <a:defRPr/>
            </a:pPr>
            <a:r>
              <a:rPr lang="en-IN" sz="2000" dirty="0">
                <a:solidFill>
                  <a:srgbClr val="FFFFFF"/>
                </a:solidFill>
              </a:rPr>
              <a:t>            		&lt;p&gt; </a:t>
            </a:r>
            <a:r>
              <a:rPr lang="en-IN" sz="2000" dirty="0" err="1">
                <a:solidFill>
                  <a:srgbClr val="FFFFFF"/>
                </a:solidFill>
              </a:rPr>
              <a:t>Neque</a:t>
            </a:r>
            <a:r>
              <a:rPr lang="en-IN" sz="2000" dirty="0">
                <a:solidFill>
                  <a:srgbClr val="FFFFFF"/>
                </a:solidFill>
              </a:rPr>
              <a:t> </a:t>
            </a:r>
            <a:r>
              <a:rPr lang="en-IN" sz="2000" dirty="0" err="1">
                <a:solidFill>
                  <a:srgbClr val="FFFFFF"/>
                </a:solidFill>
              </a:rPr>
              <a:t>porro</a:t>
            </a:r>
            <a:r>
              <a:rPr lang="en-IN" sz="2000" dirty="0">
                <a:solidFill>
                  <a:srgbClr val="FFFFFF"/>
                </a:solidFill>
              </a:rPr>
              <a:t> </a:t>
            </a:r>
            <a:r>
              <a:rPr lang="en-IN" sz="2000" dirty="0" err="1">
                <a:solidFill>
                  <a:srgbClr val="FFFFFF"/>
                </a:solidFill>
              </a:rPr>
              <a:t>quisquam</a:t>
            </a:r>
            <a:r>
              <a:rPr lang="en-IN" sz="2000" dirty="0">
                <a:solidFill>
                  <a:srgbClr val="FFFFFF"/>
                </a:solidFill>
              </a:rPr>
              <a:t> est...&lt;/p&gt;</a:t>
            </a:r>
          </a:p>
          <a:p>
            <a:pPr marL="0" indent="0" algn="just" fontAlgn="auto">
              <a:spcAft>
                <a:spcPts val="0"/>
              </a:spcAft>
              <a:buNone/>
              <a:defRPr/>
            </a:pPr>
            <a:r>
              <a:rPr lang="en-IN" sz="2000" dirty="0">
                <a:solidFill>
                  <a:srgbClr val="FFFFFF"/>
                </a:solidFill>
              </a:rPr>
              <a:t>        	&lt;/div&gt;</a:t>
            </a:r>
          </a:p>
          <a:p>
            <a:pPr marL="0" indent="0" algn="just" fontAlgn="auto">
              <a:spcAft>
                <a:spcPts val="0"/>
              </a:spcAft>
              <a:buNone/>
              <a:defRPr/>
            </a:pPr>
            <a:r>
              <a:rPr lang="en-IN" sz="2000" dirty="0">
                <a:solidFill>
                  <a:srgbClr val="FFFFFF"/>
                </a:solidFill>
              </a:rPr>
              <a:t>    &lt;/div&gt;</a:t>
            </a:r>
          </a:p>
          <a:p>
            <a:pPr marL="0" indent="0" algn="just" fontAlgn="auto">
              <a:spcAft>
                <a:spcPts val="0"/>
              </a:spcAft>
              <a:buNone/>
              <a:defRPr/>
            </a:pPr>
            <a:r>
              <a:rPr lang="en-IN" sz="2400" dirty="0">
                <a:solidFill>
                  <a:srgbClr val="FFFFFF"/>
                </a:solidFill>
              </a:rPr>
              <a:t>&lt;/div&gt;</a:t>
            </a:r>
          </a:p>
          <a:p>
            <a:pPr marL="0" indent="0" algn="just" fontAlgn="auto">
              <a:spcAft>
                <a:spcPts val="0"/>
              </a:spcAft>
              <a:buNone/>
              <a:defRPr/>
            </a:pPr>
            <a:endParaRPr lang="en-IN" dirty="0">
              <a:solidFill>
                <a:schemeClr val="tx1">
                  <a:lumMod val="75000"/>
                  <a:lumOff val="25000"/>
                </a:schemeClr>
              </a:solidFill>
            </a:endParaRPr>
          </a:p>
        </p:txBody>
      </p:sp>
    </p:spTree>
    <p:extLst>
      <p:ext uri="{BB962C8B-B14F-4D97-AF65-F5344CB8AC3E}">
        <p14:creationId xmlns:p14="http://schemas.microsoft.com/office/powerpoint/2010/main" val="11977590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57400" y="533400"/>
            <a:ext cx="6447234" cy="585788"/>
          </a:xfrm>
        </p:spPr>
        <p:txBody>
          <a:bodyPr rtlCol="0">
            <a:normAutofit fontScale="90000"/>
          </a:bodyPr>
          <a:lstStyle/>
          <a:p>
            <a:pPr fontAlgn="auto">
              <a:spcAft>
                <a:spcPts val="0"/>
              </a:spcAft>
              <a:defRPr/>
            </a:pPr>
            <a:r>
              <a:rPr lang="en-IN" u="sng" dirty="0"/>
              <a:t>OUTPUT:</a:t>
            </a:r>
            <a:br>
              <a:rPr lang="en-IN" dirty="0"/>
            </a:br>
            <a:endParaRPr lang="en-IN" dirty="0"/>
          </a:p>
        </p:txBody>
      </p:sp>
      <p:sp>
        <p:nvSpPr>
          <p:cNvPr id="3" name="Content Placeholder 2"/>
          <p:cNvSpPr>
            <a:spLocks noGrp="1"/>
          </p:cNvSpPr>
          <p:nvPr>
            <p:ph idx="1"/>
          </p:nvPr>
        </p:nvSpPr>
        <p:spPr>
          <a:xfrm>
            <a:off x="508397" y="1900238"/>
            <a:ext cx="7550661" cy="4500562"/>
          </a:xfrm>
        </p:spPr>
        <p:txBody>
          <a:bodyPr rtlCol="0">
            <a:normAutofit fontScale="70000" lnSpcReduction="20000"/>
          </a:bodyPr>
          <a:lstStyle/>
          <a:p>
            <a:pPr fontAlgn="auto">
              <a:spcAft>
                <a:spcPts val="0"/>
              </a:spcAft>
              <a:buFont typeface="Wingdings 3" charset="2"/>
              <a:buChar char=""/>
              <a:defRPr/>
            </a:pPr>
            <a:endParaRPr lang="en-IN" dirty="0">
              <a:solidFill>
                <a:schemeClr val="tx1">
                  <a:lumMod val="75000"/>
                  <a:lumOff val="25000"/>
                </a:schemeClr>
              </a:solidFill>
            </a:endParaRPr>
          </a:p>
          <a:p>
            <a:pPr fontAlgn="auto">
              <a:spcAft>
                <a:spcPts val="0"/>
              </a:spcAft>
              <a:buFont typeface="Wingdings 3" charset="2"/>
              <a:buChar char=""/>
              <a:defRPr/>
            </a:pPr>
            <a:endParaRPr lang="en-IN" dirty="0">
              <a:solidFill>
                <a:schemeClr val="tx1">
                  <a:lumMod val="75000"/>
                  <a:lumOff val="25000"/>
                </a:schemeClr>
              </a:solidFill>
            </a:endParaRPr>
          </a:p>
          <a:p>
            <a:pPr marL="0" indent="0" fontAlgn="auto">
              <a:spcAft>
                <a:spcPts val="0"/>
              </a:spcAft>
              <a:buNone/>
              <a:defRPr/>
            </a:pPr>
            <a:r>
              <a:rPr lang="en-IN" sz="2900" u="sng" dirty="0">
                <a:solidFill>
                  <a:srgbClr val="FFFFFF"/>
                </a:solidFill>
              </a:rPr>
              <a:t>Details:</a:t>
            </a:r>
          </a:p>
          <a:p>
            <a:pPr fontAlgn="auto">
              <a:spcAft>
                <a:spcPts val="0"/>
              </a:spcAft>
              <a:buFont typeface="Wingdings 3" charset="2"/>
              <a:buChar char=""/>
              <a:defRPr/>
            </a:pPr>
            <a:r>
              <a:rPr lang="en-IN" sz="2900" dirty="0">
                <a:solidFill>
                  <a:srgbClr val="FFFFFF"/>
                </a:solidFill>
              </a:rPr>
              <a:t>&lt;div class="container"&gt;...&lt;/div&gt; element is added to ensure proper </a:t>
            </a:r>
            <a:r>
              <a:rPr lang="en-IN" sz="2900" dirty="0" err="1">
                <a:solidFill>
                  <a:srgbClr val="FFFFFF"/>
                </a:solidFill>
              </a:rPr>
              <a:t>centering</a:t>
            </a:r>
            <a:r>
              <a:rPr lang="en-IN" sz="2900" dirty="0">
                <a:solidFill>
                  <a:srgbClr val="FFFFFF"/>
                </a:solidFill>
              </a:rPr>
              <a:t> and maximum width for layout.</a:t>
            </a:r>
          </a:p>
          <a:p>
            <a:pPr fontAlgn="auto">
              <a:spcAft>
                <a:spcPts val="0"/>
              </a:spcAft>
              <a:buFont typeface="Wingdings 3" charset="2"/>
              <a:buChar char=""/>
              <a:defRPr/>
            </a:pPr>
            <a:r>
              <a:rPr lang="en-IN" sz="2900" dirty="0">
                <a:solidFill>
                  <a:srgbClr val="FFFFFF"/>
                </a:solidFill>
              </a:rPr>
              <a:t> Once container is added, next you need think in terms of rows. Add &lt;div class="row"&gt;...&lt;/div&gt;and columns &lt;div class="col-md-6"&gt;&lt;/div&gt; inside rows. </a:t>
            </a:r>
          </a:p>
          <a:p>
            <a:pPr fontAlgn="auto">
              <a:spcAft>
                <a:spcPts val="0"/>
              </a:spcAft>
              <a:buFont typeface="Wingdings 3" charset="2"/>
              <a:buChar char=""/>
              <a:defRPr/>
            </a:pPr>
            <a:r>
              <a:rPr lang="en-IN" sz="2900" dirty="0">
                <a:solidFill>
                  <a:srgbClr val="FFFFFF"/>
                </a:solidFill>
              </a:rPr>
              <a:t>Every row in the grid is made up of 12 units and you can define the desired size of your columns using those units. In our example we have two columns each made of 6 units wide </a:t>
            </a:r>
            <a:r>
              <a:rPr lang="en-IN" sz="2900" dirty="0" err="1">
                <a:solidFill>
                  <a:srgbClr val="FFFFFF"/>
                </a:solidFill>
              </a:rPr>
              <a:t>i.e</a:t>
            </a:r>
            <a:r>
              <a:rPr lang="en-IN" sz="2900" dirty="0">
                <a:solidFill>
                  <a:srgbClr val="FFFFFF"/>
                </a:solidFill>
              </a:rPr>
              <a:t> 6+6=12. </a:t>
            </a:r>
          </a:p>
          <a:p>
            <a:pPr marL="0" indent="0" fontAlgn="auto">
              <a:spcAft>
                <a:spcPts val="0"/>
              </a:spcAft>
              <a:buNone/>
              <a:defRPr/>
            </a:pPr>
            <a:r>
              <a:rPr lang="en-IN" sz="2900" dirty="0">
                <a:solidFill>
                  <a:srgbClr val="FFFFFF"/>
                </a:solidFill>
              </a:rPr>
              <a:t>You can try some more options like &lt;div class="col-md-3"&gt;&lt;/div&gt; and &lt;div class="col-md-9"&gt;&lt;/div&gt;or &lt;div class="col-md-7"&gt;&lt;/div&gt; and &lt;div class="col-md-5"&gt;&lt;/div&gt;</a:t>
            </a:r>
            <a:endParaRPr lang="en-IN" sz="2600" dirty="0">
              <a:solidFill>
                <a:srgbClr val="FFFFFF"/>
              </a:solidFill>
            </a:endParaRPr>
          </a:p>
          <a:p>
            <a:pPr marL="0" indent="0" fontAlgn="auto">
              <a:spcAft>
                <a:spcPts val="0"/>
              </a:spcAft>
              <a:buNone/>
              <a:defRPr/>
            </a:pPr>
            <a:endParaRPr lang="en-IN" sz="1500" u="sng" dirty="0">
              <a:solidFill>
                <a:schemeClr val="tx1">
                  <a:lumMod val="75000"/>
                  <a:lumOff val="25000"/>
                </a:schemeClr>
              </a:solidFill>
            </a:endParaRPr>
          </a:p>
        </p:txBody>
      </p:sp>
      <p:pic>
        <p:nvPicPr>
          <p:cNvPr id="24580"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94109" y="1119188"/>
            <a:ext cx="8382000" cy="1471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1726316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81000"/>
            <a:ext cx="9020619" cy="670322"/>
          </a:xfrm>
        </p:spPr>
        <p:txBody>
          <a:bodyPr rtlCol="0">
            <a:noAutofit/>
          </a:bodyPr>
          <a:lstStyle/>
          <a:p>
            <a:pPr fontAlgn="auto">
              <a:spcAft>
                <a:spcPts val="0"/>
              </a:spcAft>
              <a:defRPr/>
            </a:pPr>
            <a:r>
              <a:rPr lang="en-IN" sz="2400" dirty="0"/>
              <a:t>Bootstrap Grid System Example: Medium and Large Device</a:t>
            </a:r>
          </a:p>
        </p:txBody>
      </p:sp>
      <p:sp>
        <p:nvSpPr>
          <p:cNvPr id="3" name="Content Placeholder 2"/>
          <p:cNvSpPr>
            <a:spLocks noGrp="1"/>
          </p:cNvSpPr>
          <p:nvPr>
            <p:ph idx="1"/>
          </p:nvPr>
        </p:nvSpPr>
        <p:spPr>
          <a:xfrm>
            <a:off x="304800" y="1295400"/>
            <a:ext cx="8440237" cy="4953000"/>
          </a:xfrm>
        </p:spPr>
        <p:txBody>
          <a:bodyPr rtlCol="0">
            <a:noAutofit/>
          </a:bodyPr>
          <a:lstStyle/>
          <a:p>
            <a:pPr marL="0" indent="0" algn="just" fontAlgn="auto">
              <a:spcAft>
                <a:spcPts val="0"/>
              </a:spcAft>
              <a:buNone/>
              <a:defRPr/>
            </a:pPr>
            <a:r>
              <a:rPr lang="en-IN" sz="2000" dirty="0">
                <a:solidFill>
                  <a:srgbClr val="FFFFFF"/>
                </a:solidFill>
              </a:rPr>
              <a:t>Here we had used 2 </a:t>
            </a:r>
            <a:r>
              <a:rPr lang="en-IN" sz="2000" dirty="0" err="1">
                <a:solidFill>
                  <a:srgbClr val="FFFFFF"/>
                </a:solidFill>
              </a:rPr>
              <a:t>divs</a:t>
            </a:r>
            <a:r>
              <a:rPr lang="en-IN" sz="2000" dirty="0">
                <a:solidFill>
                  <a:srgbClr val="FFFFFF"/>
                </a:solidFill>
              </a:rPr>
              <a:t> and gave them the 50%/50% split at the medium viewport width:</a:t>
            </a:r>
          </a:p>
          <a:p>
            <a:pPr marL="0" indent="0" algn="just" fontAlgn="auto">
              <a:spcAft>
                <a:spcPts val="0"/>
              </a:spcAft>
              <a:buNone/>
              <a:defRPr/>
            </a:pPr>
            <a:r>
              <a:rPr lang="en-IN" sz="2000" dirty="0">
                <a:solidFill>
                  <a:srgbClr val="FFFFFF"/>
                </a:solidFill>
              </a:rPr>
              <a:t>&lt;div class="</a:t>
            </a:r>
            <a:r>
              <a:rPr lang="en-IN" sz="2000" dirty="0">
                <a:solidFill>
                  <a:schemeClr val="tx1"/>
                </a:solidFill>
              </a:rPr>
              <a:t>container</a:t>
            </a:r>
            <a:r>
              <a:rPr lang="en-IN" sz="2000" dirty="0">
                <a:solidFill>
                  <a:srgbClr val="FFFFFF"/>
                </a:solidFill>
              </a:rPr>
              <a:t>"&gt;</a:t>
            </a:r>
          </a:p>
          <a:p>
            <a:pPr marL="0" indent="0" algn="just" fontAlgn="auto">
              <a:spcAft>
                <a:spcPts val="0"/>
              </a:spcAft>
              <a:buNone/>
              <a:defRPr/>
            </a:pPr>
            <a:r>
              <a:rPr lang="en-IN" sz="2000" dirty="0">
                <a:solidFill>
                  <a:srgbClr val="FFFFFF"/>
                </a:solidFill>
              </a:rPr>
              <a:t>  	  &lt;div class="</a:t>
            </a:r>
            <a:r>
              <a:rPr lang="en-IN" sz="2000" dirty="0">
                <a:solidFill>
                  <a:schemeClr val="tx1"/>
                </a:solidFill>
              </a:rPr>
              <a:t>row</a:t>
            </a:r>
            <a:r>
              <a:rPr lang="en-IN" sz="2000" dirty="0">
                <a:solidFill>
                  <a:srgbClr val="FFFFFF"/>
                </a:solidFill>
              </a:rPr>
              <a:t>"&gt;</a:t>
            </a:r>
          </a:p>
          <a:p>
            <a:pPr marL="0" indent="0" algn="just" fontAlgn="auto">
              <a:spcAft>
                <a:spcPts val="0"/>
              </a:spcAft>
              <a:buNone/>
              <a:defRPr/>
            </a:pPr>
            <a:r>
              <a:rPr lang="en-IN" sz="2000" dirty="0">
                <a:solidFill>
                  <a:srgbClr val="FFFFFF"/>
                </a:solidFill>
              </a:rPr>
              <a:t>        	&lt;div class="</a:t>
            </a:r>
            <a:r>
              <a:rPr lang="en-IN" sz="2000" dirty="0">
                <a:solidFill>
                  <a:schemeClr val="tx1"/>
                </a:solidFill>
              </a:rPr>
              <a:t>col-md-6</a:t>
            </a:r>
            <a:r>
              <a:rPr lang="en-IN" sz="2000" dirty="0">
                <a:solidFill>
                  <a:srgbClr val="FFFFFF"/>
                </a:solidFill>
              </a:rPr>
              <a:t> </a:t>
            </a:r>
            <a:r>
              <a:rPr lang="en-IN" sz="2000" dirty="0">
                <a:solidFill>
                  <a:schemeClr val="tx1"/>
                </a:solidFill>
              </a:rPr>
              <a:t>col-lg-4</a:t>
            </a:r>
            <a:r>
              <a:rPr lang="en-IN" sz="2000" dirty="0">
                <a:solidFill>
                  <a:srgbClr val="FFFFFF"/>
                </a:solidFill>
              </a:rPr>
              <a:t>"&gt;</a:t>
            </a:r>
          </a:p>
          <a:p>
            <a:pPr marL="0" indent="0" algn="just" fontAlgn="auto">
              <a:spcAft>
                <a:spcPts val="0"/>
              </a:spcAft>
              <a:buNone/>
              <a:defRPr/>
            </a:pPr>
            <a:r>
              <a:rPr lang="en-IN" sz="2000" dirty="0">
                <a:solidFill>
                  <a:srgbClr val="FFFFFF"/>
                </a:solidFill>
              </a:rPr>
              <a:t>            		&lt;p&gt;Lorem ipsum </a:t>
            </a:r>
            <a:r>
              <a:rPr lang="en-IN" sz="2000" dirty="0" err="1">
                <a:solidFill>
                  <a:srgbClr val="FFFFFF"/>
                </a:solidFill>
              </a:rPr>
              <a:t>dolor</a:t>
            </a:r>
            <a:r>
              <a:rPr lang="en-IN" sz="2000" dirty="0">
                <a:solidFill>
                  <a:srgbClr val="FFFFFF"/>
                </a:solidFill>
              </a:rPr>
              <a:t> sit ...&lt;/p&gt;</a:t>
            </a:r>
          </a:p>
          <a:p>
            <a:pPr marL="0" indent="0" algn="just" fontAlgn="auto">
              <a:spcAft>
                <a:spcPts val="0"/>
              </a:spcAft>
              <a:buNone/>
              <a:defRPr/>
            </a:pPr>
            <a:r>
              <a:rPr lang="en-IN" sz="2000" dirty="0">
                <a:solidFill>
                  <a:srgbClr val="FFFFFF"/>
                </a:solidFill>
              </a:rPr>
              <a:t>           		 &lt;p&gt;</a:t>
            </a:r>
            <a:r>
              <a:rPr lang="en-IN" sz="2000" dirty="0" err="1">
                <a:solidFill>
                  <a:srgbClr val="FFFFFF"/>
                </a:solidFill>
              </a:rPr>
              <a:t>Sed</a:t>
            </a:r>
            <a:r>
              <a:rPr lang="en-IN" sz="2000" dirty="0">
                <a:solidFill>
                  <a:srgbClr val="FFFFFF"/>
                </a:solidFill>
              </a:rPr>
              <a:t> </a:t>
            </a:r>
            <a:r>
              <a:rPr lang="en-IN" sz="2000" dirty="0" err="1">
                <a:solidFill>
                  <a:srgbClr val="FFFFFF"/>
                </a:solidFill>
              </a:rPr>
              <a:t>ut</a:t>
            </a:r>
            <a:r>
              <a:rPr lang="en-IN" sz="2000" dirty="0">
                <a:solidFill>
                  <a:srgbClr val="FFFFFF"/>
                </a:solidFill>
              </a:rPr>
              <a:t> </a:t>
            </a:r>
            <a:r>
              <a:rPr lang="en-IN" sz="2000" dirty="0" err="1">
                <a:solidFill>
                  <a:srgbClr val="FFFFFF"/>
                </a:solidFill>
              </a:rPr>
              <a:t>perspiciatis</a:t>
            </a:r>
            <a:r>
              <a:rPr lang="en-IN" sz="2000" dirty="0">
                <a:solidFill>
                  <a:srgbClr val="FFFFFF"/>
                </a:solidFill>
              </a:rPr>
              <a:t> </a:t>
            </a:r>
            <a:r>
              <a:rPr lang="en-IN" sz="2000" dirty="0" err="1">
                <a:solidFill>
                  <a:srgbClr val="FFFFFF"/>
                </a:solidFill>
              </a:rPr>
              <a:t>unde</a:t>
            </a:r>
            <a:r>
              <a:rPr lang="en-IN" sz="2000" dirty="0">
                <a:solidFill>
                  <a:srgbClr val="FFFFFF"/>
                </a:solidFill>
              </a:rPr>
              <a:t> ...&lt;/p&gt;</a:t>
            </a:r>
          </a:p>
          <a:p>
            <a:pPr marL="0" indent="0" algn="just" fontAlgn="auto">
              <a:spcAft>
                <a:spcPts val="0"/>
              </a:spcAft>
              <a:buNone/>
              <a:defRPr/>
            </a:pPr>
            <a:r>
              <a:rPr lang="en-IN" sz="2000" dirty="0">
                <a:solidFill>
                  <a:srgbClr val="FFFFFF"/>
                </a:solidFill>
              </a:rPr>
              <a:t>    	   	&lt;/div&gt;</a:t>
            </a:r>
          </a:p>
          <a:p>
            <a:pPr marL="0" indent="0" algn="just" fontAlgn="auto">
              <a:spcAft>
                <a:spcPts val="0"/>
              </a:spcAft>
              <a:buNone/>
              <a:defRPr/>
            </a:pPr>
            <a:r>
              <a:rPr lang="en-IN" sz="2000" dirty="0">
                <a:solidFill>
                  <a:srgbClr val="FFFFFF"/>
                </a:solidFill>
              </a:rPr>
              <a:t>    	  	 &lt;div class="</a:t>
            </a:r>
            <a:r>
              <a:rPr lang="en-IN" sz="2000" dirty="0">
                <a:solidFill>
                  <a:schemeClr val="tx1"/>
                </a:solidFill>
              </a:rPr>
              <a:t>col-md-6</a:t>
            </a:r>
            <a:r>
              <a:rPr lang="en-IN" sz="2000" dirty="0">
                <a:solidFill>
                  <a:srgbClr val="FFFFFF"/>
                </a:solidFill>
              </a:rPr>
              <a:t> </a:t>
            </a:r>
            <a:r>
              <a:rPr lang="en-IN" sz="2000" dirty="0">
                <a:solidFill>
                  <a:schemeClr val="tx1"/>
                </a:solidFill>
              </a:rPr>
              <a:t>col-lg-8</a:t>
            </a:r>
            <a:r>
              <a:rPr lang="en-IN" sz="2000" dirty="0">
                <a:solidFill>
                  <a:srgbClr val="FFFFFF"/>
                </a:solidFill>
              </a:rPr>
              <a:t>"&gt;</a:t>
            </a:r>
          </a:p>
          <a:p>
            <a:pPr marL="0" indent="0" algn="just" fontAlgn="auto">
              <a:spcAft>
                <a:spcPts val="0"/>
              </a:spcAft>
              <a:buNone/>
              <a:defRPr/>
            </a:pPr>
            <a:r>
              <a:rPr lang="en-IN" sz="2000" dirty="0">
                <a:solidFill>
                  <a:srgbClr val="FFFFFF"/>
                </a:solidFill>
              </a:rPr>
              <a:t>        		&lt;p&gt;</a:t>
            </a:r>
            <a:r>
              <a:rPr lang="en-IN" sz="2000" dirty="0" err="1">
                <a:solidFill>
                  <a:srgbClr val="FFFFFF"/>
                </a:solidFill>
              </a:rPr>
              <a:t>Sed</a:t>
            </a:r>
            <a:r>
              <a:rPr lang="en-IN" sz="2000" dirty="0">
                <a:solidFill>
                  <a:srgbClr val="FFFFFF"/>
                </a:solidFill>
              </a:rPr>
              <a:t> </a:t>
            </a:r>
            <a:r>
              <a:rPr lang="en-IN" sz="2000" dirty="0" err="1">
                <a:solidFill>
                  <a:srgbClr val="FFFFFF"/>
                </a:solidFill>
              </a:rPr>
              <a:t>ut</a:t>
            </a:r>
            <a:r>
              <a:rPr lang="en-IN" sz="2000" dirty="0">
                <a:solidFill>
                  <a:srgbClr val="FFFFFF"/>
                </a:solidFill>
              </a:rPr>
              <a:t> </a:t>
            </a:r>
            <a:r>
              <a:rPr lang="en-IN" sz="2000" dirty="0" err="1">
                <a:solidFill>
                  <a:srgbClr val="FFFFFF"/>
                </a:solidFill>
              </a:rPr>
              <a:t>perspiciatis</a:t>
            </a:r>
            <a:r>
              <a:rPr lang="en-IN" sz="2000" dirty="0">
                <a:solidFill>
                  <a:srgbClr val="FFFFFF"/>
                </a:solidFill>
              </a:rPr>
              <a:t> un ...&lt;/p&gt;</a:t>
            </a:r>
          </a:p>
          <a:p>
            <a:pPr marL="0" indent="0" algn="just" fontAlgn="auto">
              <a:spcAft>
                <a:spcPts val="0"/>
              </a:spcAft>
              <a:buNone/>
              <a:defRPr/>
            </a:pPr>
            <a:r>
              <a:rPr lang="en-IN" sz="2000" dirty="0">
                <a:solidFill>
                  <a:srgbClr val="FFFFFF"/>
                </a:solidFill>
              </a:rPr>
              <a:t>        		&lt;p&gt; </a:t>
            </a:r>
            <a:r>
              <a:rPr lang="en-IN" sz="2000" dirty="0" err="1">
                <a:solidFill>
                  <a:srgbClr val="FFFFFF"/>
                </a:solidFill>
              </a:rPr>
              <a:t>Neque</a:t>
            </a:r>
            <a:r>
              <a:rPr lang="en-IN" sz="2000" dirty="0">
                <a:solidFill>
                  <a:srgbClr val="FFFFFF"/>
                </a:solidFill>
              </a:rPr>
              <a:t> </a:t>
            </a:r>
            <a:r>
              <a:rPr lang="en-IN" sz="2000" dirty="0" err="1">
                <a:solidFill>
                  <a:srgbClr val="FFFFFF"/>
                </a:solidFill>
              </a:rPr>
              <a:t>porro</a:t>
            </a:r>
            <a:r>
              <a:rPr lang="en-IN" sz="2000" dirty="0">
                <a:solidFill>
                  <a:srgbClr val="FFFFFF"/>
                </a:solidFill>
              </a:rPr>
              <a:t> </a:t>
            </a:r>
            <a:r>
              <a:rPr lang="en-IN" sz="2000" dirty="0" err="1">
                <a:solidFill>
                  <a:srgbClr val="FFFFFF"/>
                </a:solidFill>
              </a:rPr>
              <a:t>quisquam</a:t>
            </a:r>
            <a:r>
              <a:rPr lang="en-IN" sz="2000" dirty="0">
                <a:solidFill>
                  <a:srgbClr val="FFFFFF"/>
                </a:solidFill>
              </a:rPr>
              <a:t> </a:t>
            </a:r>
            <a:r>
              <a:rPr lang="en-IN" sz="2000" dirty="0" err="1">
                <a:solidFill>
                  <a:srgbClr val="FFFFFF"/>
                </a:solidFill>
              </a:rPr>
              <a:t>est</a:t>
            </a:r>
            <a:r>
              <a:rPr lang="en-IN" sz="2000" dirty="0">
                <a:solidFill>
                  <a:srgbClr val="FFFFFF"/>
                </a:solidFill>
              </a:rPr>
              <a:t> ...&lt;/p&gt;</a:t>
            </a:r>
          </a:p>
          <a:p>
            <a:pPr marL="0" indent="0" algn="just" fontAlgn="auto">
              <a:spcAft>
                <a:spcPts val="0"/>
              </a:spcAft>
              <a:buNone/>
              <a:defRPr/>
            </a:pPr>
            <a:r>
              <a:rPr lang="en-IN" sz="2000" dirty="0">
                <a:solidFill>
                  <a:srgbClr val="FFFFFF"/>
                </a:solidFill>
              </a:rPr>
              <a:t>       	 &lt;/div&gt;</a:t>
            </a:r>
          </a:p>
          <a:p>
            <a:pPr marL="0" indent="0" algn="just" fontAlgn="auto">
              <a:spcAft>
                <a:spcPts val="0"/>
              </a:spcAft>
              <a:buNone/>
              <a:defRPr/>
            </a:pPr>
            <a:r>
              <a:rPr lang="en-IN" sz="2000" dirty="0">
                <a:solidFill>
                  <a:srgbClr val="FFFFFF"/>
                </a:solidFill>
              </a:rPr>
              <a:t>&lt;/div&gt;</a:t>
            </a:r>
          </a:p>
        </p:txBody>
      </p:sp>
    </p:spTree>
    <p:extLst>
      <p:ext uri="{BB962C8B-B14F-4D97-AF65-F5344CB8AC3E}">
        <p14:creationId xmlns:p14="http://schemas.microsoft.com/office/powerpoint/2010/main" val="42894419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9822" y="381000"/>
            <a:ext cx="8288909" cy="585788"/>
          </a:xfrm>
        </p:spPr>
        <p:txBody>
          <a:bodyPr rtlCol="0">
            <a:normAutofit fontScale="90000"/>
          </a:bodyPr>
          <a:lstStyle/>
          <a:p>
            <a:pPr fontAlgn="auto">
              <a:spcAft>
                <a:spcPts val="0"/>
              </a:spcAft>
              <a:defRPr/>
            </a:pPr>
            <a:r>
              <a:rPr lang="en-IN" u="sng" dirty="0"/>
              <a:t>OUTPUT</a:t>
            </a:r>
            <a:endParaRPr lang="en-IN" dirty="0"/>
          </a:p>
        </p:txBody>
      </p:sp>
      <p:sp>
        <p:nvSpPr>
          <p:cNvPr id="3" name="Content Placeholder 2"/>
          <p:cNvSpPr>
            <a:spLocks noGrp="1"/>
          </p:cNvSpPr>
          <p:nvPr>
            <p:ph idx="1"/>
          </p:nvPr>
        </p:nvSpPr>
        <p:spPr>
          <a:xfrm>
            <a:off x="508397" y="1900238"/>
            <a:ext cx="7786687" cy="3873103"/>
          </a:xfrm>
        </p:spPr>
        <p:txBody>
          <a:bodyPr rtlCol="0">
            <a:normAutofit/>
          </a:bodyPr>
          <a:lstStyle/>
          <a:p>
            <a:pPr fontAlgn="auto">
              <a:spcAft>
                <a:spcPts val="0"/>
              </a:spcAft>
              <a:buFont typeface="Wingdings 3" charset="2"/>
              <a:buChar char=""/>
              <a:defRPr/>
            </a:pPr>
            <a:endParaRPr lang="en-IN" dirty="0">
              <a:solidFill>
                <a:schemeClr val="tx1">
                  <a:lumMod val="75000"/>
                  <a:lumOff val="25000"/>
                </a:schemeClr>
              </a:solidFill>
            </a:endParaRPr>
          </a:p>
          <a:p>
            <a:pPr fontAlgn="auto">
              <a:spcAft>
                <a:spcPts val="0"/>
              </a:spcAft>
              <a:buFont typeface="Wingdings 3" charset="2"/>
              <a:buChar char=""/>
              <a:defRPr/>
            </a:pPr>
            <a:endParaRPr lang="en-IN" dirty="0">
              <a:solidFill>
                <a:schemeClr val="tx1">
                  <a:lumMod val="75000"/>
                  <a:lumOff val="25000"/>
                </a:schemeClr>
              </a:solidFill>
            </a:endParaRPr>
          </a:p>
          <a:p>
            <a:pPr fontAlgn="auto">
              <a:spcAft>
                <a:spcPts val="0"/>
              </a:spcAft>
              <a:buFont typeface="Wingdings 3" charset="2"/>
              <a:buChar char=""/>
              <a:defRPr/>
            </a:pPr>
            <a:endParaRPr lang="en-IN" dirty="0">
              <a:solidFill>
                <a:schemeClr val="tx1">
                  <a:lumMod val="75000"/>
                  <a:lumOff val="25000"/>
                </a:schemeClr>
              </a:solidFill>
            </a:endParaRPr>
          </a:p>
          <a:p>
            <a:pPr fontAlgn="auto">
              <a:spcAft>
                <a:spcPts val="0"/>
              </a:spcAft>
              <a:buFont typeface="Wingdings 3" charset="2"/>
              <a:buChar char=""/>
              <a:defRPr/>
            </a:pPr>
            <a:r>
              <a:rPr lang="en-IN" sz="2400" dirty="0">
                <a:solidFill>
                  <a:srgbClr val="FFFFFF"/>
                </a:solidFill>
              </a:rPr>
              <a:t>But at large design could really be better as a 33%/66%.</a:t>
            </a:r>
          </a:p>
          <a:p>
            <a:pPr fontAlgn="auto">
              <a:spcAft>
                <a:spcPts val="0"/>
              </a:spcAft>
              <a:buFont typeface="Wingdings 3" charset="2"/>
              <a:buChar char=""/>
              <a:defRPr/>
            </a:pPr>
            <a:r>
              <a:rPr lang="en-IN" sz="2400" dirty="0">
                <a:solidFill>
                  <a:srgbClr val="FFFFFF"/>
                </a:solidFill>
              </a:rPr>
              <a:t>In this case, our 2 </a:t>
            </a:r>
            <a:r>
              <a:rPr lang="en-IN" sz="2400" dirty="0" err="1">
                <a:solidFill>
                  <a:srgbClr val="FFFFFF"/>
                </a:solidFill>
              </a:rPr>
              <a:t>divs</a:t>
            </a:r>
            <a:r>
              <a:rPr lang="en-IN" sz="2400" dirty="0">
                <a:solidFill>
                  <a:srgbClr val="FFFFFF"/>
                </a:solidFill>
              </a:rPr>
              <a:t> will go from a 50%/50% split and then up to a 33%/66%. Check it out in the above example.</a:t>
            </a:r>
          </a:p>
          <a:p>
            <a:pPr fontAlgn="auto">
              <a:spcAft>
                <a:spcPts val="0"/>
              </a:spcAft>
              <a:buFont typeface="Wingdings 3" charset="2"/>
              <a:buChar char=""/>
              <a:defRPr/>
            </a:pPr>
            <a:endParaRPr lang="en-IN" sz="4200" b="1" dirty="0">
              <a:solidFill>
                <a:schemeClr val="tx1">
                  <a:lumMod val="75000"/>
                  <a:lumOff val="25000"/>
                </a:schemeClr>
              </a:solidFill>
            </a:endParaRPr>
          </a:p>
          <a:p>
            <a:pPr marL="0" indent="0" fontAlgn="auto">
              <a:spcAft>
                <a:spcPts val="0"/>
              </a:spcAft>
              <a:buNone/>
              <a:defRPr/>
            </a:pPr>
            <a:endParaRPr lang="en-IN" dirty="0">
              <a:solidFill>
                <a:schemeClr val="tx1">
                  <a:lumMod val="75000"/>
                  <a:lumOff val="25000"/>
                </a:schemeClr>
              </a:solidFill>
            </a:endParaRPr>
          </a:p>
        </p:txBody>
      </p:sp>
      <p:pic>
        <p:nvPicPr>
          <p:cNvPr id="26628"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371600"/>
            <a:ext cx="8754872" cy="1518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7301983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57200"/>
            <a:ext cx="9143999" cy="628813"/>
          </a:xfrm>
        </p:spPr>
        <p:txBody>
          <a:bodyPr rtlCol="0">
            <a:noAutofit/>
          </a:bodyPr>
          <a:lstStyle/>
          <a:p>
            <a:pPr fontAlgn="auto">
              <a:spcAft>
                <a:spcPts val="0"/>
              </a:spcAft>
              <a:defRPr/>
            </a:pPr>
            <a:r>
              <a:rPr lang="en-IN" sz="2800" dirty="0"/>
              <a:t>Bootstrap Grid System Example: Mobile, Tablet, Desktops</a:t>
            </a:r>
          </a:p>
        </p:txBody>
      </p:sp>
      <p:sp>
        <p:nvSpPr>
          <p:cNvPr id="3" name="Content Placeholder 2"/>
          <p:cNvSpPr>
            <a:spLocks noGrp="1"/>
          </p:cNvSpPr>
          <p:nvPr>
            <p:ph idx="1"/>
          </p:nvPr>
        </p:nvSpPr>
        <p:spPr>
          <a:xfrm>
            <a:off x="396479" y="1828801"/>
            <a:ext cx="8137921" cy="3645694"/>
          </a:xfrm>
        </p:spPr>
        <p:txBody>
          <a:bodyPr rtlCol="0">
            <a:noAutofit/>
          </a:bodyPr>
          <a:lstStyle/>
          <a:p>
            <a:pPr marL="0" indent="0" algn="just" fontAlgn="auto">
              <a:spcAft>
                <a:spcPts val="0"/>
              </a:spcAft>
              <a:buNone/>
              <a:defRPr/>
            </a:pPr>
            <a:r>
              <a:rPr lang="en-IN" sz="2400" dirty="0">
                <a:solidFill>
                  <a:srgbClr val="FFFFFF"/>
                </a:solidFill>
              </a:rPr>
              <a:t>Now this gives us 3 different column layouts &lt;div class="container"&gt;</a:t>
            </a:r>
          </a:p>
          <a:p>
            <a:pPr marL="0" indent="0" algn="just" fontAlgn="auto">
              <a:spcAft>
                <a:spcPts val="0"/>
              </a:spcAft>
              <a:buNone/>
              <a:defRPr/>
            </a:pPr>
            <a:endParaRPr lang="en-IN" sz="2400" dirty="0">
              <a:solidFill>
                <a:srgbClr val="FFFFFF"/>
              </a:solidFill>
            </a:endParaRPr>
          </a:p>
          <a:p>
            <a:pPr algn="just" fontAlgn="auto">
              <a:spcAft>
                <a:spcPts val="0"/>
              </a:spcAft>
              <a:buFont typeface="Wingdings" panose="05000000000000000000" pitchFamily="2" charset="2"/>
              <a:buChar char="Ø"/>
              <a:defRPr/>
            </a:pPr>
            <a:r>
              <a:rPr lang="en-IN" sz="2400" u="sng" dirty="0">
                <a:solidFill>
                  <a:srgbClr val="FFFFFF"/>
                </a:solidFill>
              </a:rPr>
              <a:t>On a phone</a:t>
            </a:r>
            <a:r>
              <a:rPr lang="en-IN" sz="2400" dirty="0">
                <a:solidFill>
                  <a:srgbClr val="FFFFFF"/>
                </a:solidFill>
              </a:rPr>
              <a:t>, it will be 25% on the left, and 75% on the right.</a:t>
            </a:r>
          </a:p>
          <a:p>
            <a:pPr algn="just" fontAlgn="auto">
              <a:spcAft>
                <a:spcPts val="0"/>
              </a:spcAft>
              <a:buFont typeface="Wingdings" panose="05000000000000000000" pitchFamily="2" charset="2"/>
              <a:buChar char="Ø"/>
              <a:defRPr/>
            </a:pPr>
            <a:r>
              <a:rPr lang="en-IN" sz="2400" u="sng" dirty="0">
                <a:solidFill>
                  <a:srgbClr val="FFFFFF"/>
                </a:solidFill>
              </a:rPr>
              <a:t>On a tablet</a:t>
            </a:r>
            <a:r>
              <a:rPr lang="en-IN" sz="2400" dirty="0">
                <a:solidFill>
                  <a:srgbClr val="FFFFFF"/>
                </a:solidFill>
              </a:rPr>
              <a:t>, it will be 50%/50% again,</a:t>
            </a:r>
          </a:p>
          <a:p>
            <a:pPr algn="just" fontAlgn="auto">
              <a:spcAft>
                <a:spcPts val="0"/>
              </a:spcAft>
              <a:buFont typeface="Wingdings" panose="05000000000000000000" pitchFamily="2" charset="2"/>
              <a:buChar char="Ø"/>
              <a:defRPr/>
            </a:pPr>
            <a:r>
              <a:rPr lang="en-IN" sz="2400" u="sng" dirty="0">
                <a:solidFill>
                  <a:srgbClr val="FFFFFF"/>
                </a:solidFill>
              </a:rPr>
              <a:t>Large viewport</a:t>
            </a:r>
            <a:r>
              <a:rPr lang="en-IN" sz="2400" dirty="0">
                <a:solidFill>
                  <a:srgbClr val="FFFFFF"/>
                </a:solidFill>
              </a:rPr>
              <a:t>, it will be 33%/66%. </a:t>
            </a:r>
          </a:p>
          <a:p>
            <a:pPr algn="just" fontAlgn="auto">
              <a:spcAft>
                <a:spcPts val="0"/>
              </a:spcAft>
              <a:buFont typeface="Wingdings" panose="05000000000000000000" pitchFamily="2" charset="2"/>
              <a:buChar char="Ø"/>
              <a:defRPr/>
            </a:pPr>
            <a:r>
              <a:rPr lang="en-IN" sz="2400" dirty="0">
                <a:solidFill>
                  <a:srgbClr val="FFFFFF"/>
                </a:solidFill>
              </a:rPr>
              <a:t>3 different layouts for each of the 3 responsive sizes. Check it out in the following example.</a:t>
            </a:r>
          </a:p>
          <a:p>
            <a:pPr marL="0" indent="0" algn="just" fontAlgn="auto">
              <a:spcAft>
                <a:spcPts val="0"/>
              </a:spcAft>
              <a:buNone/>
              <a:defRPr/>
            </a:pPr>
            <a:endParaRPr lang="en-IN" sz="2400" dirty="0">
              <a:solidFill>
                <a:srgbClr val="FFFFFF"/>
              </a:solidFill>
            </a:endParaRPr>
          </a:p>
        </p:txBody>
      </p:sp>
    </p:spTree>
    <p:extLst>
      <p:ext uri="{BB962C8B-B14F-4D97-AF65-F5344CB8AC3E}">
        <p14:creationId xmlns:p14="http://schemas.microsoft.com/office/powerpoint/2010/main" val="244923428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1422797" y="180499"/>
            <a:ext cx="6712744" cy="622697"/>
          </a:xfrm>
        </p:spPr>
        <p:txBody>
          <a:bodyPr/>
          <a:lstStyle/>
          <a:p>
            <a:r>
              <a:rPr lang="en-IN" sz="3200" u="sng" dirty="0"/>
              <a:t>OUTPUT</a:t>
            </a:r>
          </a:p>
        </p:txBody>
      </p:sp>
      <p:sp>
        <p:nvSpPr>
          <p:cNvPr id="28675" name="Content Placeholder 2"/>
          <p:cNvSpPr>
            <a:spLocks noGrp="1"/>
          </p:cNvSpPr>
          <p:nvPr>
            <p:ph idx="1"/>
          </p:nvPr>
        </p:nvSpPr>
        <p:spPr>
          <a:xfrm>
            <a:off x="381000" y="1704974"/>
            <a:ext cx="6842521" cy="5153025"/>
          </a:xfrm>
        </p:spPr>
        <p:txBody>
          <a:bodyPr/>
          <a:lstStyle/>
          <a:p>
            <a:pPr marL="0" indent="0" algn="just">
              <a:buNone/>
            </a:pPr>
            <a:r>
              <a:rPr lang="en-IN" sz="1800" dirty="0"/>
              <a:t> &lt;div class="</a:t>
            </a:r>
            <a:r>
              <a:rPr lang="en-IN" sz="1800" dirty="0">
                <a:solidFill>
                  <a:schemeClr val="tx1"/>
                </a:solidFill>
              </a:rPr>
              <a:t>container</a:t>
            </a:r>
            <a:r>
              <a:rPr lang="en-IN" sz="1800" dirty="0"/>
              <a:t>"&gt;</a:t>
            </a:r>
          </a:p>
          <a:p>
            <a:pPr marL="0" indent="0" algn="just">
              <a:buNone/>
            </a:pPr>
            <a:r>
              <a:rPr lang="en-IN" sz="1800" dirty="0"/>
              <a:t>    &lt;div class="</a:t>
            </a:r>
            <a:r>
              <a:rPr lang="en-IN" sz="1800" dirty="0">
                <a:solidFill>
                  <a:schemeClr val="tx1"/>
                </a:solidFill>
              </a:rPr>
              <a:t>row</a:t>
            </a:r>
            <a:r>
              <a:rPr lang="en-IN" sz="1800" dirty="0"/>
              <a:t>"&gt;</a:t>
            </a:r>
          </a:p>
          <a:p>
            <a:pPr marL="0" indent="0" algn="just">
              <a:buNone/>
            </a:pPr>
            <a:r>
              <a:rPr lang="en-IN" sz="1800" dirty="0"/>
              <a:t>        	&lt;div class="</a:t>
            </a:r>
            <a:r>
              <a:rPr lang="en-IN" sz="1800" dirty="0">
                <a:solidFill>
                  <a:schemeClr val="tx1"/>
                </a:solidFill>
              </a:rPr>
              <a:t>col-sm-3</a:t>
            </a:r>
            <a:r>
              <a:rPr lang="en-IN" sz="1800" dirty="0"/>
              <a:t> </a:t>
            </a:r>
            <a:r>
              <a:rPr lang="en-IN" sz="1800" dirty="0">
                <a:solidFill>
                  <a:schemeClr val="tx1"/>
                </a:solidFill>
              </a:rPr>
              <a:t>col-md-6</a:t>
            </a:r>
            <a:r>
              <a:rPr lang="en-IN" sz="1800" dirty="0"/>
              <a:t> </a:t>
            </a:r>
            <a:r>
              <a:rPr lang="en-IN" sz="1800" dirty="0">
                <a:solidFill>
                  <a:schemeClr val="tx1"/>
                </a:solidFill>
              </a:rPr>
              <a:t>col-lg-8</a:t>
            </a:r>
            <a:r>
              <a:rPr lang="en-IN" sz="1800" dirty="0"/>
              <a:t>"&gt;</a:t>
            </a:r>
          </a:p>
          <a:p>
            <a:pPr marL="0" indent="0" algn="just">
              <a:buNone/>
            </a:pPr>
            <a:r>
              <a:rPr lang="en-IN" sz="1800" dirty="0"/>
              <a:t>            		&lt;p&gt;</a:t>
            </a:r>
            <a:r>
              <a:rPr lang="en-IN" sz="1800" dirty="0" err="1"/>
              <a:t>Lorem</a:t>
            </a:r>
            <a:r>
              <a:rPr lang="en-IN" sz="1800" dirty="0"/>
              <a:t> </a:t>
            </a:r>
            <a:r>
              <a:rPr lang="en-IN" sz="1800" dirty="0" err="1"/>
              <a:t>ipsum</a:t>
            </a:r>
            <a:r>
              <a:rPr lang="en-IN" sz="1800" dirty="0"/>
              <a:t> </a:t>
            </a:r>
            <a:r>
              <a:rPr lang="en-IN" sz="1800" dirty="0" err="1"/>
              <a:t>dolor</a:t>
            </a:r>
            <a:r>
              <a:rPr lang="en-IN" sz="1800" dirty="0"/>
              <a:t> sit </a:t>
            </a:r>
            <a:r>
              <a:rPr lang="en-IN" sz="1800" dirty="0" err="1"/>
              <a:t>amet</a:t>
            </a:r>
            <a:r>
              <a:rPr lang="en-IN" sz="1800" dirty="0"/>
              <a:t> ...&lt;/p&gt;</a:t>
            </a:r>
          </a:p>
          <a:p>
            <a:pPr marL="0" indent="0" algn="just">
              <a:buNone/>
            </a:pPr>
            <a:r>
              <a:rPr lang="en-IN" sz="1800" dirty="0"/>
              <a:t>          		&lt;p&gt;</a:t>
            </a:r>
            <a:r>
              <a:rPr lang="en-IN" sz="1800" dirty="0" err="1"/>
              <a:t>Sed</a:t>
            </a:r>
            <a:r>
              <a:rPr lang="en-IN" sz="1800" dirty="0"/>
              <a:t> </a:t>
            </a:r>
            <a:r>
              <a:rPr lang="en-IN" sz="1800" dirty="0" err="1"/>
              <a:t>ut</a:t>
            </a:r>
            <a:r>
              <a:rPr lang="en-IN" sz="1800" dirty="0"/>
              <a:t> </a:t>
            </a:r>
            <a:r>
              <a:rPr lang="en-IN" sz="1800" dirty="0" err="1"/>
              <a:t>perspiciatis</a:t>
            </a:r>
            <a:r>
              <a:rPr lang="en-IN" sz="1800" dirty="0"/>
              <a:t> </a:t>
            </a:r>
            <a:r>
              <a:rPr lang="en-IN" sz="1800" dirty="0" err="1"/>
              <a:t>unde</a:t>
            </a:r>
            <a:r>
              <a:rPr lang="en-IN" sz="1800" dirty="0"/>
              <a:t> ...&lt;/p&gt;</a:t>
            </a:r>
          </a:p>
          <a:p>
            <a:pPr marL="0" indent="0" algn="just">
              <a:buNone/>
            </a:pPr>
            <a:r>
              <a:rPr lang="en-IN" sz="1800" dirty="0"/>
              <a:t>       	 &lt;/div&gt;</a:t>
            </a:r>
          </a:p>
          <a:p>
            <a:pPr marL="0" indent="0" algn="just">
              <a:buNone/>
            </a:pPr>
            <a:r>
              <a:rPr lang="en-IN" sz="1800" dirty="0"/>
              <a:t>        	&lt;div class="</a:t>
            </a:r>
            <a:r>
              <a:rPr lang="en-IN" sz="1800" dirty="0">
                <a:solidFill>
                  <a:schemeClr val="tx1"/>
                </a:solidFill>
              </a:rPr>
              <a:t>col-sm-9</a:t>
            </a:r>
            <a:r>
              <a:rPr lang="en-IN" sz="1800" dirty="0"/>
              <a:t> </a:t>
            </a:r>
            <a:r>
              <a:rPr lang="en-IN" sz="1800" dirty="0">
                <a:solidFill>
                  <a:schemeClr val="tx1"/>
                </a:solidFill>
              </a:rPr>
              <a:t>col-md-6</a:t>
            </a:r>
            <a:r>
              <a:rPr lang="en-IN" sz="1800" dirty="0"/>
              <a:t> </a:t>
            </a:r>
            <a:r>
              <a:rPr lang="en-IN" sz="1800" dirty="0">
                <a:solidFill>
                  <a:schemeClr val="tx1"/>
                </a:solidFill>
              </a:rPr>
              <a:t>col-lg-4</a:t>
            </a:r>
            <a:r>
              <a:rPr lang="en-IN" sz="1800" dirty="0"/>
              <a:t>"&gt;</a:t>
            </a:r>
          </a:p>
          <a:p>
            <a:pPr marL="0" indent="0" algn="just">
              <a:buNone/>
            </a:pPr>
            <a:r>
              <a:rPr lang="en-IN" sz="1800" dirty="0"/>
              <a:t>            		&lt;p&gt;</a:t>
            </a:r>
            <a:r>
              <a:rPr lang="en-IN" sz="1800" dirty="0" err="1"/>
              <a:t>Sed</a:t>
            </a:r>
            <a:r>
              <a:rPr lang="en-IN" sz="1800" dirty="0"/>
              <a:t> </a:t>
            </a:r>
            <a:r>
              <a:rPr lang="en-IN" sz="1800" dirty="0" err="1"/>
              <a:t>ut</a:t>
            </a:r>
            <a:r>
              <a:rPr lang="en-IN" sz="1800" dirty="0"/>
              <a:t> </a:t>
            </a:r>
            <a:r>
              <a:rPr lang="en-IN" sz="1800" dirty="0" err="1"/>
              <a:t>perspiciatis</a:t>
            </a:r>
            <a:r>
              <a:rPr lang="en-IN" sz="1800" dirty="0"/>
              <a:t> </a:t>
            </a:r>
            <a:r>
              <a:rPr lang="en-IN" sz="1800" dirty="0" err="1"/>
              <a:t>unde</a:t>
            </a:r>
            <a:r>
              <a:rPr lang="en-IN" sz="1800" dirty="0"/>
              <a:t> ...&lt;/p&gt;</a:t>
            </a:r>
          </a:p>
          <a:p>
            <a:pPr marL="0" indent="0" algn="just">
              <a:buNone/>
            </a:pPr>
            <a:r>
              <a:rPr lang="en-IN" sz="1800" dirty="0"/>
              <a:t>           		 &lt;p&gt; </a:t>
            </a:r>
            <a:r>
              <a:rPr lang="en-IN" sz="1800" dirty="0" err="1"/>
              <a:t>Neque</a:t>
            </a:r>
            <a:r>
              <a:rPr lang="en-IN" sz="1800" dirty="0"/>
              <a:t> </a:t>
            </a:r>
            <a:r>
              <a:rPr lang="en-IN" sz="1800" dirty="0" err="1"/>
              <a:t>porro</a:t>
            </a:r>
            <a:r>
              <a:rPr lang="en-IN" sz="1800" dirty="0"/>
              <a:t> </a:t>
            </a:r>
            <a:r>
              <a:rPr lang="en-IN" sz="1800" dirty="0" err="1"/>
              <a:t>quisquam</a:t>
            </a:r>
            <a:r>
              <a:rPr lang="en-IN" sz="1800" dirty="0"/>
              <a:t> </a:t>
            </a:r>
            <a:r>
              <a:rPr lang="en-IN" sz="1800" dirty="0" err="1"/>
              <a:t>est</a:t>
            </a:r>
            <a:r>
              <a:rPr lang="en-IN" sz="1800" dirty="0"/>
              <a:t> ...&lt;/p&gt;</a:t>
            </a:r>
          </a:p>
          <a:p>
            <a:pPr marL="0" indent="0" algn="just">
              <a:buNone/>
            </a:pPr>
            <a:r>
              <a:rPr lang="en-IN" sz="1800" dirty="0"/>
              <a:t>       	 &lt;/div&gt;</a:t>
            </a:r>
          </a:p>
          <a:p>
            <a:pPr marL="0" indent="0" algn="just">
              <a:buNone/>
            </a:pPr>
            <a:r>
              <a:rPr lang="en-IN" sz="1800" dirty="0"/>
              <a:t>    &lt;/div&gt;</a:t>
            </a:r>
          </a:p>
          <a:p>
            <a:pPr marL="0" indent="0" algn="just">
              <a:buNone/>
            </a:pPr>
            <a:r>
              <a:rPr lang="en-IN" sz="1800" dirty="0"/>
              <a:t>&lt;/div&gt;</a:t>
            </a:r>
            <a:endParaRPr lang="en-IN" sz="2000" dirty="0"/>
          </a:p>
        </p:txBody>
      </p:sp>
      <p:pic>
        <p:nvPicPr>
          <p:cNvPr id="286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8600" y="685800"/>
            <a:ext cx="84201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528539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1981200" y="381000"/>
            <a:ext cx="6447234" cy="625079"/>
          </a:xfrm>
        </p:spPr>
        <p:txBody>
          <a:bodyPr/>
          <a:lstStyle/>
          <a:p>
            <a:r>
              <a:rPr lang="en-IN" dirty="0"/>
              <a:t>Typography </a:t>
            </a:r>
          </a:p>
        </p:txBody>
      </p:sp>
      <p:sp>
        <p:nvSpPr>
          <p:cNvPr id="3" name="Content Placeholder 2"/>
          <p:cNvSpPr>
            <a:spLocks noGrp="1"/>
          </p:cNvSpPr>
          <p:nvPr>
            <p:ph idx="1"/>
          </p:nvPr>
        </p:nvSpPr>
        <p:spPr>
          <a:xfrm>
            <a:off x="508398" y="1371601"/>
            <a:ext cx="7920036" cy="5105400"/>
          </a:xfrm>
        </p:spPr>
        <p:txBody>
          <a:bodyPr rtlCol="0">
            <a:normAutofit fontScale="92500" lnSpcReduction="10000"/>
          </a:bodyPr>
          <a:lstStyle/>
          <a:p>
            <a:pPr marL="0" indent="0" algn="just" fontAlgn="auto">
              <a:spcAft>
                <a:spcPts val="0"/>
              </a:spcAft>
              <a:buNone/>
              <a:defRPr/>
            </a:pPr>
            <a:r>
              <a:rPr lang="en-IN" sz="1800" dirty="0">
                <a:solidFill>
                  <a:schemeClr val="tx1">
                    <a:lumMod val="75000"/>
                    <a:lumOff val="25000"/>
                  </a:schemeClr>
                </a:solidFill>
              </a:rPr>
              <a:t>	</a:t>
            </a:r>
            <a:r>
              <a:rPr lang="en-IN" sz="2400" dirty="0">
                <a:solidFill>
                  <a:srgbClr val="FFFFFF"/>
                </a:solidFill>
              </a:rPr>
              <a:t>Bootstrap uses Helvetica </a:t>
            </a:r>
            <a:r>
              <a:rPr lang="en-IN" sz="2400" dirty="0" err="1">
                <a:solidFill>
                  <a:srgbClr val="FFFFFF"/>
                </a:solidFill>
              </a:rPr>
              <a:t>Neue</a:t>
            </a:r>
            <a:r>
              <a:rPr lang="en-IN" sz="2400" dirty="0">
                <a:solidFill>
                  <a:srgbClr val="FFFFFF"/>
                </a:solidFill>
              </a:rPr>
              <a:t>, Helvetica, Arial, and sans-serif in its default font stack. Using typography feature of Bootstrap you can create headings, paragraphs, lists and other inline elements.</a:t>
            </a:r>
          </a:p>
          <a:p>
            <a:pPr marL="0" indent="0" algn="just" fontAlgn="auto">
              <a:spcAft>
                <a:spcPts val="0"/>
              </a:spcAft>
              <a:buNone/>
              <a:defRPr/>
            </a:pPr>
            <a:r>
              <a:rPr lang="en-IN" sz="2400" u="sng" dirty="0">
                <a:solidFill>
                  <a:srgbClr val="FFFFFF"/>
                </a:solidFill>
              </a:rPr>
              <a:t>Headings:</a:t>
            </a:r>
          </a:p>
          <a:p>
            <a:pPr marL="0" indent="0" algn="just" fontAlgn="auto">
              <a:spcAft>
                <a:spcPts val="0"/>
              </a:spcAft>
              <a:buNone/>
              <a:defRPr/>
            </a:pPr>
            <a:r>
              <a:rPr lang="en-IN" sz="2400" dirty="0">
                <a:solidFill>
                  <a:srgbClr val="FFFFFF"/>
                </a:solidFill>
              </a:rPr>
              <a:t>	All HTML headings (h1 to h6) are styled in Bootstrap. An example is as shown below: </a:t>
            </a:r>
          </a:p>
          <a:p>
            <a:pPr marL="0" indent="0" algn="just" fontAlgn="auto">
              <a:spcAft>
                <a:spcPts val="0"/>
              </a:spcAft>
              <a:buNone/>
              <a:defRPr/>
            </a:pPr>
            <a:r>
              <a:rPr lang="en-IN" sz="2400" dirty="0">
                <a:solidFill>
                  <a:srgbClr val="FFFFFF"/>
                </a:solidFill>
              </a:rPr>
              <a:t>	&lt;h1&gt;I'm Heading1 h1&lt;/h1&gt; </a:t>
            </a:r>
          </a:p>
          <a:p>
            <a:pPr marL="0" indent="0" algn="just" fontAlgn="auto">
              <a:spcAft>
                <a:spcPts val="0"/>
              </a:spcAft>
              <a:buNone/>
              <a:defRPr/>
            </a:pPr>
            <a:r>
              <a:rPr lang="en-IN" sz="2400" dirty="0">
                <a:solidFill>
                  <a:srgbClr val="FFFFFF"/>
                </a:solidFill>
              </a:rPr>
              <a:t>	&lt;h2&gt;I'm Heading2 h2&lt;/h2&gt; </a:t>
            </a:r>
          </a:p>
          <a:p>
            <a:pPr marL="0" indent="0" algn="just" fontAlgn="auto">
              <a:spcAft>
                <a:spcPts val="0"/>
              </a:spcAft>
              <a:buNone/>
              <a:defRPr/>
            </a:pPr>
            <a:r>
              <a:rPr lang="en-IN" sz="2400" dirty="0">
                <a:solidFill>
                  <a:srgbClr val="FFFFFF"/>
                </a:solidFill>
              </a:rPr>
              <a:t>	&lt;h3&gt;I'm Heading3 h3&lt;/h3&gt; </a:t>
            </a:r>
          </a:p>
          <a:p>
            <a:pPr marL="0" indent="0" algn="just" fontAlgn="auto">
              <a:spcAft>
                <a:spcPts val="0"/>
              </a:spcAft>
              <a:buNone/>
              <a:defRPr/>
            </a:pPr>
            <a:r>
              <a:rPr lang="en-IN" sz="2400" dirty="0">
                <a:solidFill>
                  <a:srgbClr val="FFFFFF"/>
                </a:solidFill>
              </a:rPr>
              <a:t>	&lt;h4&gt;I'm Heading4 h4&lt;/h4&gt; </a:t>
            </a:r>
          </a:p>
          <a:p>
            <a:pPr marL="0" indent="0" algn="just" fontAlgn="auto">
              <a:spcAft>
                <a:spcPts val="0"/>
              </a:spcAft>
              <a:buNone/>
              <a:defRPr/>
            </a:pPr>
            <a:r>
              <a:rPr lang="en-IN" sz="2400" dirty="0">
                <a:solidFill>
                  <a:srgbClr val="FFFFFF"/>
                </a:solidFill>
              </a:rPr>
              <a:t>	&lt;h5&gt;I'm Heading5 h5&lt;/h5&gt; </a:t>
            </a:r>
          </a:p>
          <a:p>
            <a:pPr marL="0" indent="0" algn="just" fontAlgn="auto">
              <a:spcAft>
                <a:spcPts val="0"/>
              </a:spcAft>
              <a:buNone/>
              <a:defRPr/>
            </a:pPr>
            <a:r>
              <a:rPr lang="en-IN" sz="2400" dirty="0">
                <a:solidFill>
                  <a:srgbClr val="FFFFFF"/>
                </a:solidFill>
              </a:rPr>
              <a:t>	&lt;h6&gt;I'm Heading6 h6&lt;/h6&gt; </a:t>
            </a:r>
          </a:p>
        </p:txBody>
      </p:sp>
    </p:spTree>
    <p:extLst>
      <p:ext uri="{BB962C8B-B14F-4D97-AF65-F5344CB8AC3E}">
        <p14:creationId xmlns:p14="http://schemas.microsoft.com/office/powerpoint/2010/main" val="27349436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1905000" y="533400"/>
            <a:ext cx="6447234" cy="623887"/>
          </a:xfrm>
        </p:spPr>
        <p:txBody>
          <a:bodyPr/>
          <a:lstStyle/>
          <a:p>
            <a:r>
              <a:rPr lang="en-IN" dirty="0"/>
              <a:t>Typography </a:t>
            </a:r>
          </a:p>
        </p:txBody>
      </p:sp>
      <p:sp>
        <p:nvSpPr>
          <p:cNvPr id="3" name="Content Placeholder 2"/>
          <p:cNvSpPr>
            <a:spLocks noGrp="1"/>
          </p:cNvSpPr>
          <p:nvPr>
            <p:ph idx="1"/>
          </p:nvPr>
        </p:nvSpPr>
        <p:spPr>
          <a:xfrm>
            <a:off x="609600" y="1524000"/>
            <a:ext cx="8305800" cy="4876800"/>
          </a:xfrm>
        </p:spPr>
        <p:txBody>
          <a:bodyPr rtlCol="0">
            <a:noAutofit/>
          </a:bodyPr>
          <a:lstStyle/>
          <a:p>
            <a:pPr marL="0" indent="0" algn="just" fontAlgn="auto">
              <a:spcAft>
                <a:spcPts val="0"/>
              </a:spcAft>
              <a:buNone/>
              <a:defRPr/>
            </a:pPr>
            <a:r>
              <a:rPr lang="en-IN" sz="2000" u="sng" dirty="0">
                <a:solidFill>
                  <a:srgbClr val="FFFFFF"/>
                </a:solidFill>
              </a:rPr>
              <a:t>INLINE SUBHEADINGS</a:t>
            </a:r>
            <a:r>
              <a:rPr lang="en-IN" sz="2000" dirty="0">
                <a:solidFill>
                  <a:srgbClr val="FFFFFF"/>
                </a:solidFill>
              </a:rPr>
              <a:t>: </a:t>
            </a:r>
          </a:p>
          <a:p>
            <a:pPr marL="0" indent="0" algn="just" fontAlgn="auto">
              <a:spcAft>
                <a:spcPts val="0"/>
              </a:spcAft>
              <a:buNone/>
              <a:defRPr/>
            </a:pPr>
            <a:r>
              <a:rPr lang="en-IN" sz="2000" dirty="0">
                <a:solidFill>
                  <a:srgbClr val="FFFFFF"/>
                </a:solidFill>
              </a:rPr>
              <a:t>	To add an inline subheading to any of the headings, simply add &lt;small&gt; around any of the elements or add .small class and you will get smaller text in a lighter </a:t>
            </a:r>
            <a:r>
              <a:rPr lang="en-IN" sz="2000" dirty="0" err="1">
                <a:solidFill>
                  <a:srgbClr val="FFFFFF"/>
                </a:solidFill>
              </a:rPr>
              <a:t>color</a:t>
            </a:r>
            <a:r>
              <a:rPr lang="en-IN" sz="2000" dirty="0">
                <a:solidFill>
                  <a:srgbClr val="FFFFFF"/>
                </a:solidFill>
              </a:rPr>
              <a:t> as shown in the example below: </a:t>
            </a:r>
          </a:p>
          <a:p>
            <a:pPr marL="0" indent="0" algn="just" fontAlgn="auto">
              <a:spcAft>
                <a:spcPts val="0"/>
              </a:spcAft>
              <a:buNone/>
              <a:defRPr/>
            </a:pPr>
            <a:endParaRPr lang="en-IN" sz="1800" dirty="0">
              <a:solidFill>
                <a:srgbClr val="FFFFFF"/>
              </a:solidFill>
            </a:endParaRPr>
          </a:p>
          <a:p>
            <a:pPr marL="0" indent="0" fontAlgn="auto">
              <a:lnSpc>
                <a:spcPct val="150000"/>
              </a:lnSpc>
              <a:spcAft>
                <a:spcPts val="0"/>
              </a:spcAft>
              <a:buNone/>
              <a:defRPr/>
            </a:pPr>
            <a:r>
              <a:rPr lang="en-IN" sz="2000" dirty="0">
                <a:solidFill>
                  <a:srgbClr val="FFFFFF"/>
                </a:solidFill>
              </a:rPr>
              <a:t>&lt;h1&gt;I'm Heading1 h1. </a:t>
            </a:r>
            <a:r>
              <a:rPr lang="en-IN" sz="2000" dirty="0">
                <a:solidFill>
                  <a:schemeClr val="tx1"/>
                </a:solidFill>
              </a:rPr>
              <a:t>&lt;small&gt; </a:t>
            </a:r>
            <a:r>
              <a:rPr lang="en-IN" sz="2000" dirty="0">
                <a:solidFill>
                  <a:srgbClr val="FFFFFF"/>
                </a:solidFill>
              </a:rPr>
              <a:t>I'm secondary Heading1 h1</a:t>
            </a:r>
            <a:r>
              <a:rPr lang="en-IN" sz="2000" dirty="0">
                <a:solidFill>
                  <a:schemeClr val="tx1"/>
                </a:solidFill>
              </a:rPr>
              <a:t>&lt;/small&gt;</a:t>
            </a:r>
            <a:r>
              <a:rPr lang="en-IN" sz="2000" dirty="0">
                <a:solidFill>
                  <a:srgbClr val="FFFFFF"/>
                </a:solidFill>
              </a:rPr>
              <a:t>&lt;/h1&gt;  </a:t>
            </a:r>
          </a:p>
          <a:p>
            <a:pPr marL="0" indent="0" fontAlgn="auto">
              <a:lnSpc>
                <a:spcPct val="150000"/>
              </a:lnSpc>
              <a:spcAft>
                <a:spcPts val="0"/>
              </a:spcAft>
              <a:buNone/>
              <a:defRPr/>
            </a:pPr>
            <a:r>
              <a:rPr lang="en-IN" sz="2000" dirty="0">
                <a:solidFill>
                  <a:srgbClr val="FFFFFF"/>
                </a:solidFill>
              </a:rPr>
              <a:t>&lt;h2&gt;I'm Heading2 h2. </a:t>
            </a:r>
            <a:r>
              <a:rPr lang="en-IN" sz="2000" dirty="0">
                <a:solidFill>
                  <a:schemeClr val="tx1"/>
                </a:solidFill>
              </a:rPr>
              <a:t>&lt;small&gt;</a:t>
            </a:r>
            <a:r>
              <a:rPr lang="en-IN" sz="2000" dirty="0">
                <a:solidFill>
                  <a:srgbClr val="FFFFFF"/>
                </a:solidFill>
              </a:rPr>
              <a:t>I'm secondary Heading2 h2</a:t>
            </a:r>
            <a:r>
              <a:rPr lang="en-IN" sz="2000" dirty="0">
                <a:solidFill>
                  <a:schemeClr val="tx1"/>
                </a:solidFill>
              </a:rPr>
              <a:t>&lt;/small&gt;</a:t>
            </a:r>
            <a:r>
              <a:rPr lang="en-IN" sz="2000" dirty="0">
                <a:solidFill>
                  <a:srgbClr val="FFFFFF"/>
                </a:solidFill>
              </a:rPr>
              <a:t>&lt;/h2&gt; </a:t>
            </a:r>
          </a:p>
          <a:p>
            <a:pPr marL="0" indent="0" fontAlgn="auto">
              <a:lnSpc>
                <a:spcPct val="150000"/>
              </a:lnSpc>
              <a:spcAft>
                <a:spcPts val="0"/>
              </a:spcAft>
              <a:buNone/>
              <a:defRPr/>
            </a:pPr>
            <a:r>
              <a:rPr lang="en-IN" sz="2000" dirty="0">
                <a:solidFill>
                  <a:srgbClr val="FFFFFF"/>
                </a:solidFill>
              </a:rPr>
              <a:t>&lt;h3&gt;I'm Heading3 h3. </a:t>
            </a:r>
            <a:r>
              <a:rPr lang="en-IN" sz="2000" dirty="0">
                <a:solidFill>
                  <a:schemeClr val="tx1"/>
                </a:solidFill>
              </a:rPr>
              <a:t>&lt;small&gt;</a:t>
            </a:r>
            <a:r>
              <a:rPr lang="en-IN" sz="2000" dirty="0">
                <a:solidFill>
                  <a:srgbClr val="FFFFFF"/>
                </a:solidFill>
              </a:rPr>
              <a:t>I'm secondary Heading3 h3</a:t>
            </a:r>
            <a:r>
              <a:rPr lang="en-IN" sz="2000" dirty="0">
                <a:solidFill>
                  <a:schemeClr val="tx1"/>
                </a:solidFill>
              </a:rPr>
              <a:t>&lt;/small&gt;</a:t>
            </a:r>
            <a:r>
              <a:rPr lang="en-IN" sz="2000" dirty="0">
                <a:solidFill>
                  <a:srgbClr val="FFFFFF"/>
                </a:solidFill>
              </a:rPr>
              <a:t>&lt;/h3&gt; </a:t>
            </a:r>
          </a:p>
          <a:p>
            <a:pPr marL="0" indent="0" fontAlgn="auto">
              <a:lnSpc>
                <a:spcPct val="150000"/>
              </a:lnSpc>
              <a:spcAft>
                <a:spcPts val="0"/>
              </a:spcAft>
              <a:buNone/>
              <a:defRPr/>
            </a:pPr>
            <a:r>
              <a:rPr lang="en-IN" sz="2000" dirty="0">
                <a:solidFill>
                  <a:srgbClr val="FFFFFF"/>
                </a:solidFill>
              </a:rPr>
              <a:t>&lt;h4&gt;I'm Heading4 h4. </a:t>
            </a:r>
            <a:r>
              <a:rPr lang="en-IN" sz="2000" dirty="0">
                <a:solidFill>
                  <a:schemeClr val="tx1"/>
                </a:solidFill>
              </a:rPr>
              <a:t>&lt;small&gt;</a:t>
            </a:r>
            <a:r>
              <a:rPr lang="en-IN" sz="2000" dirty="0">
                <a:solidFill>
                  <a:srgbClr val="FFFFFF"/>
                </a:solidFill>
              </a:rPr>
              <a:t>I'm secondary Heading4 h4</a:t>
            </a:r>
            <a:r>
              <a:rPr lang="en-IN" sz="2000" dirty="0">
                <a:solidFill>
                  <a:schemeClr val="tx1"/>
                </a:solidFill>
              </a:rPr>
              <a:t>&lt;/small&gt;</a:t>
            </a:r>
            <a:r>
              <a:rPr lang="en-IN" sz="2000" dirty="0">
                <a:solidFill>
                  <a:srgbClr val="FFFFFF"/>
                </a:solidFill>
              </a:rPr>
              <a:t>&lt;/h4&gt; </a:t>
            </a:r>
          </a:p>
          <a:p>
            <a:pPr marL="0" indent="0" fontAlgn="auto">
              <a:lnSpc>
                <a:spcPct val="150000"/>
              </a:lnSpc>
              <a:spcAft>
                <a:spcPts val="0"/>
              </a:spcAft>
              <a:buNone/>
              <a:defRPr/>
            </a:pPr>
            <a:r>
              <a:rPr lang="en-IN" sz="2000" dirty="0">
                <a:solidFill>
                  <a:srgbClr val="FFFFFF"/>
                </a:solidFill>
              </a:rPr>
              <a:t>&lt;h5&gt;I'm Heading5 h5. </a:t>
            </a:r>
            <a:r>
              <a:rPr lang="en-IN" sz="2000" dirty="0">
                <a:solidFill>
                  <a:schemeClr val="tx1"/>
                </a:solidFill>
              </a:rPr>
              <a:t>&lt;small&gt;</a:t>
            </a:r>
            <a:r>
              <a:rPr lang="en-IN" sz="2000" dirty="0">
                <a:solidFill>
                  <a:srgbClr val="FFFFFF"/>
                </a:solidFill>
              </a:rPr>
              <a:t>I'm secondary Heading5 h5</a:t>
            </a:r>
            <a:r>
              <a:rPr lang="en-IN" sz="2000" dirty="0">
                <a:solidFill>
                  <a:schemeClr val="tx1"/>
                </a:solidFill>
              </a:rPr>
              <a:t>&lt;/small&gt;</a:t>
            </a:r>
            <a:r>
              <a:rPr lang="en-IN" sz="2000" dirty="0">
                <a:solidFill>
                  <a:srgbClr val="FFFFFF"/>
                </a:solidFill>
              </a:rPr>
              <a:t>&lt;/h5&gt; </a:t>
            </a:r>
          </a:p>
          <a:p>
            <a:pPr marL="0" indent="0" fontAlgn="auto">
              <a:lnSpc>
                <a:spcPct val="150000"/>
              </a:lnSpc>
              <a:spcAft>
                <a:spcPts val="0"/>
              </a:spcAft>
              <a:buNone/>
              <a:defRPr/>
            </a:pPr>
            <a:r>
              <a:rPr lang="en-IN" sz="2000" dirty="0">
                <a:solidFill>
                  <a:srgbClr val="FFFFFF"/>
                </a:solidFill>
              </a:rPr>
              <a:t>&lt;h6&gt;I'm Heading6 h6. </a:t>
            </a:r>
            <a:r>
              <a:rPr lang="en-IN" sz="2000" dirty="0">
                <a:solidFill>
                  <a:schemeClr val="tx1"/>
                </a:solidFill>
              </a:rPr>
              <a:t>&lt;small&gt;</a:t>
            </a:r>
            <a:r>
              <a:rPr lang="en-IN" sz="2000" dirty="0">
                <a:solidFill>
                  <a:srgbClr val="FFFFFF"/>
                </a:solidFill>
              </a:rPr>
              <a:t>I'm secondary Heading1 h6</a:t>
            </a:r>
            <a:r>
              <a:rPr lang="en-IN" sz="2000" dirty="0">
                <a:solidFill>
                  <a:schemeClr val="tx1"/>
                </a:solidFill>
              </a:rPr>
              <a:t>&lt;/small&gt;</a:t>
            </a:r>
            <a:r>
              <a:rPr lang="en-IN" sz="2000" dirty="0">
                <a:solidFill>
                  <a:srgbClr val="FFFFFF"/>
                </a:solidFill>
              </a:rPr>
              <a:t>&lt;/h6&gt; </a:t>
            </a:r>
          </a:p>
        </p:txBody>
      </p:sp>
    </p:spTree>
    <p:extLst>
      <p:ext uri="{BB962C8B-B14F-4D97-AF65-F5344CB8AC3E}">
        <p14:creationId xmlns:p14="http://schemas.microsoft.com/office/powerpoint/2010/main" val="25671449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1676400" y="685800"/>
            <a:ext cx="6447234" cy="623887"/>
          </a:xfrm>
        </p:spPr>
        <p:txBody>
          <a:bodyPr/>
          <a:lstStyle/>
          <a:p>
            <a:r>
              <a:rPr lang="en-IN" dirty="0"/>
              <a:t>Typography </a:t>
            </a:r>
          </a:p>
        </p:txBody>
      </p:sp>
      <p:sp>
        <p:nvSpPr>
          <p:cNvPr id="3" name="Content Placeholder 2"/>
          <p:cNvSpPr>
            <a:spLocks noGrp="1"/>
          </p:cNvSpPr>
          <p:nvPr>
            <p:ph idx="1"/>
          </p:nvPr>
        </p:nvSpPr>
        <p:spPr>
          <a:xfrm>
            <a:off x="508398" y="1600200"/>
            <a:ext cx="8102202" cy="4343400"/>
          </a:xfrm>
        </p:spPr>
        <p:txBody>
          <a:bodyPr rtlCol="0">
            <a:noAutofit/>
          </a:bodyPr>
          <a:lstStyle/>
          <a:p>
            <a:pPr marL="0" indent="0" algn="just" fontAlgn="auto">
              <a:spcAft>
                <a:spcPts val="0"/>
              </a:spcAft>
              <a:buNone/>
              <a:defRPr/>
            </a:pPr>
            <a:r>
              <a:rPr lang="en-IN" sz="2400" u="sng" dirty="0">
                <a:solidFill>
                  <a:srgbClr val="FFFFFF"/>
                </a:solidFill>
              </a:rPr>
              <a:t>LISTS</a:t>
            </a:r>
            <a:r>
              <a:rPr lang="en-IN" sz="2400" dirty="0">
                <a:solidFill>
                  <a:srgbClr val="FFFFFF"/>
                </a:solidFill>
              </a:rPr>
              <a:t>: </a:t>
            </a:r>
          </a:p>
          <a:p>
            <a:pPr marL="0" indent="0" algn="just" fontAlgn="auto">
              <a:spcAft>
                <a:spcPts val="0"/>
              </a:spcAft>
              <a:buNone/>
              <a:defRPr/>
            </a:pPr>
            <a:r>
              <a:rPr lang="en-IN" sz="2400" dirty="0">
                <a:solidFill>
                  <a:srgbClr val="FFFFFF"/>
                </a:solidFill>
              </a:rPr>
              <a:t>	Bootstrap supports ordered lists, unordered lists, and definition lists. </a:t>
            </a:r>
          </a:p>
          <a:p>
            <a:pPr algn="just" fontAlgn="auto">
              <a:spcAft>
                <a:spcPts val="0"/>
              </a:spcAft>
              <a:buFont typeface="Wingdings" panose="05000000000000000000" pitchFamily="2" charset="2"/>
              <a:buChar char="Ø"/>
              <a:defRPr/>
            </a:pPr>
            <a:r>
              <a:rPr lang="en-IN" sz="2400" u="sng" dirty="0">
                <a:solidFill>
                  <a:srgbClr val="FFFFFF"/>
                </a:solidFill>
              </a:rPr>
              <a:t>Ordered lists</a:t>
            </a:r>
            <a:r>
              <a:rPr lang="en-IN" sz="2400" dirty="0">
                <a:solidFill>
                  <a:srgbClr val="FFFFFF"/>
                </a:solidFill>
              </a:rPr>
              <a:t>: An ordered list is a list that falls in some sort of sequential order and is prefaced by numbers.</a:t>
            </a:r>
          </a:p>
          <a:p>
            <a:pPr algn="just" fontAlgn="auto">
              <a:spcAft>
                <a:spcPts val="0"/>
              </a:spcAft>
              <a:buFont typeface="Wingdings" panose="05000000000000000000" pitchFamily="2" charset="2"/>
              <a:buChar char="Ø"/>
              <a:defRPr/>
            </a:pPr>
            <a:r>
              <a:rPr lang="en-IN" sz="2400" u="sng" dirty="0">
                <a:solidFill>
                  <a:srgbClr val="FFFFFF"/>
                </a:solidFill>
              </a:rPr>
              <a:t>Unordered lists: </a:t>
            </a:r>
            <a:r>
              <a:rPr lang="en-IN" sz="2400" dirty="0">
                <a:solidFill>
                  <a:srgbClr val="FFFFFF"/>
                </a:solidFill>
              </a:rPr>
              <a:t>An unordered list is a list that doesn’t have any particular order and is traditionally styled with bullets. If you do not want the bullets to appear then you can remove the styling by using the class </a:t>
            </a:r>
            <a:r>
              <a:rPr lang="en-IN" sz="2400" dirty="0">
                <a:solidFill>
                  <a:schemeClr val="tx1"/>
                </a:solidFill>
              </a:rPr>
              <a:t>.</a:t>
            </a:r>
            <a:r>
              <a:rPr lang="en-IN" sz="2400" dirty="0" err="1">
                <a:solidFill>
                  <a:schemeClr val="tx1"/>
                </a:solidFill>
              </a:rPr>
              <a:t>listunstyled</a:t>
            </a:r>
            <a:r>
              <a:rPr lang="en-IN" sz="2400" dirty="0">
                <a:solidFill>
                  <a:srgbClr val="FFFFFF"/>
                </a:solidFill>
              </a:rPr>
              <a:t>. You can also place all list items on a single line using the class </a:t>
            </a:r>
            <a:r>
              <a:rPr lang="en-IN" sz="2400" dirty="0">
                <a:solidFill>
                  <a:schemeClr val="tx1"/>
                </a:solidFill>
              </a:rPr>
              <a:t>.list-inline</a:t>
            </a:r>
            <a:r>
              <a:rPr lang="en-IN" sz="2400" dirty="0">
                <a:solidFill>
                  <a:srgbClr val="FFFFFF"/>
                </a:solidFill>
              </a:rPr>
              <a:t>.</a:t>
            </a:r>
          </a:p>
        </p:txBody>
      </p:sp>
    </p:spTree>
    <p:extLst>
      <p:ext uri="{BB962C8B-B14F-4D97-AF65-F5344CB8AC3E}">
        <p14:creationId xmlns:p14="http://schemas.microsoft.com/office/powerpoint/2010/main" val="186760844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r>
              <a:rPr lang="en-IN"/>
              <a:t>Typography </a:t>
            </a:r>
          </a:p>
        </p:txBody>
      </p:sp>
      <p:sp>
        <p:nvSpPr>
          <p:cNvPr id="3" name="Content Placeholder 2"/>
          <p:cNvSpPr>
            <a:spLocks noGrp="1"/>
          </p:cNvSpPr>
          <p:nvPr>
            <p:ph sz="half" idx="1"/>
          </p:nvPr>
        </p:nvSpPr>
        <p:spPr>
          <a:xfrm>
            <a:off x="304800" y="990600"/>
            <a:ext cx="4267200" cy="5486400"/>
          </a:xfrm>
        </p:spPr>
        <p:txBody>
          <a:bodyPr rtlCol="0">
            <a:noAutofit/>
          </a:bodyPr>
          <a:lstStyle/>
          <a:p>
            <a:pPr marL="0" indent="0" fontAlgn="auto">
              <a:spcAft>
                <a:spcPts val="0"/>
              </a:spcAft>
              <a:buNone/>
              <a:defRPr/>
            </a:pPr>
            <a:r>
              <a:rPr lang="en-IN" sz="1800" u="sng" dirty="0">
                <a:solidFill>
                  <a:srgbClr val="FFFFFF"/>
                </a:solidFill>
              </a:rPr>
              <a:t>Code with Example for Lists:</a:t>
            </a:r>
            <a:endParaRPr lang="en-IN" sz="1800" dirty="0">
              <a:solidFill>
                <a:srgbClr val="FFFFFF"/>
              </a:solidFill>
            </a:endParaRPr>
          </a:p>
          <a:p>
            <a:pPr marL="0" indent="0" fontAlgn="auto">
              <a:spcAft>
                <a:spcPts val="0"/>
              </a:spcAft>
              <a:buNone/>
              <a:defRPr/>
            </a:pPr>
            <a:r>
              <a:rPr lang="en-IN" sz="1800" dirty="0">
                <a:solidFill>
                  <a:srgbClr val="FFFFFF"/>
                </a:solidFill>
              </a:rPr>
              <a:t>&lt;h4&gt;Example of Ordered List&lt;/h4&gt; </a:t>
            </a:r>
          </a:p>
          <a:p>
            <a:pPr marL="0" indent="0" fontAlgn="auto">
              <a:spcAft>
                <a:spcPts val="0"/>
              </a:spcAft>
              <a:buNone/>
              <a:defRPr/>
            </a:pPr>
            <a:r>
              <a:rPr lang="en-IN" sz="1800" dirty="0">
                <a:solidFill>
                  <a:srgbClr val="FFFFFF"/>
                </a:solidFill>
              </a:rPr>
              <a:t>	&lt;</a:t>
            </a:r>
            <a:r>
              <a:rPr lang="en-IN" sz="1800" dirty="0" err="1">
                <a:solidFill>
                  <a:srgbClr val="FFFFFF"/>
                </a:solidFill>
              </a:rPr>
              <a:t>ol</a:t>
            </a:r>
            <a:r>
              <a:rPr lang="en-IN" sz="1800" dirty="0">
                <a:solidFill>
                  <a:srgbClr val="FFFFFF"/>
                </a:solidFill>
              </a:rPr>
              <a:t>&gt;   </a:t>
            </a:r>
          </a:p>
          <a:p>
            <a:pPr marL="0" indent="0" fontAlgn="auto">
              <a:spcAft>
                <a:spcPts val="0"/>
              </a:spcAft>
              <a:buNone/>
              <a:defRPr/>
            </a:pPr>
            <a:r>
              <a:rPr lang="en-IN" sz="1800" dirty="0">
                <a:solidFill>
                  <a:srgbClr val="FFFFFF"/>
                </a:solidFill>
              </a:rPr>
              <a:t>		&lt;li&gt;Item 1&lt;/li&gt; </a:t>
            </a:r>
          </a:p>
          <a:p>
            <a:pPr marL="0" indent="0" fontAlgn="auto">
              <a:spcAft>
                <a:spcPts val="0"/>
              </a:spcAft>
              <a:buNone/>
              <a:defRPr/>
            </a:pPr>
            <a:r>
              <a:rPr lang="it-IT" sz="1800" dirty="0">
                <a:solidFill>
                  <a:srgbClr val="FFFFFF"/>
                </a:solidFill>
              </a:rPr>
              <a:t> 		&lt;li&gt;Item 2&lt;/li&gt;   						&lt;li&gt;Item 3&lt;/li&gt;   </a:t>
            </a:r>
          </a:p>
          <a:p>
            <a:pPr marL="0" indent="0" fontAlgn="auto">
              <a:spcAft>
                <a:spcPts val="0"/>
              </a:spcAft>
              <a:buNone/>
              <a:defRPr/>
            </a:pPr>
            <a:r>
              <a:rPr lang="it-IT" sz="1800" dirty="0">
                <a:solidFill>
                  <a:srgbClr val="FFFFFF"/>
                </a:solidFill>
              </a:rPr>
              <a:t>		&lt;li&gt;Item 4&lt;/li&gt; </a:t>
            </a:r>
          </a:p>
          <a:p>
            <a:pPr marL="0" indent="0" fontAlgn="auto">
              <a:spcAft>
                <a:spcPts val="0"/>
              </a:spcAft>
              <a:buNone/>
              <a:defRPr/>
            </a:pPr>
            <a:r>
              <a:rPr lang="it-IT" sz="1800" dirty="0">
                <a:solidFill>
                  <a:srgbClr val="FFFFFF"/>
                </a:solidFill>
              </a:rPr>
              <a:t>	&lt;/ol&gt; </a:t>
            </a:r>
          </a:p>
          <a:p>
            <a:pPr marL="0" indent="0" fontAlgn="auto">
              <a:spcAft>
                <a:spcPts val="0"/>
              </a:spcAft>
              <a:buNone/>
              <a:defRPr/>
            </a:pPr>
            <a:r>
              <a:rPr lang="it-IT" sz="1800" dirty="0">
                <a:solidFill>
                  <a:srgbClr val="FFFFFF"/>
                </a:solidFill>
              </a:rPr>
              <a:t>&lt;h4&gt;Example of UnOrdered List&lt;/h4&gt; </a:t>
            </a:r>
          </a:p>
          <a:p>
            <a:pPr marL="0" indent="0" fontAlgn="auto">
              <a:spcAft>
                <a:spcPts val="0"/>
              </a:spcAft>
              <a:buNone/>
              <a:defRPr/>
            </a:pPr>
            <a:r>
              <a:rPr lang="it-IT" sz="1800" dirty="0">
                <a:solidFill>
                  <a:srgbClr val="FFFFFF"/>
                </a:solidFill>
              </a:rPr>
              <a:t>	&lt;ul&gt;   </a:t>
            </a:r>
          </a:p>
          <a:p>
            <a:pPr marL="0" indent="0" fontAlgn="auto">
              <a:spcAft>
                <a:spcPts val="0"/>
              </a:spcAft>
              <a:buNone/>
              <a:defRPr/>
            </a:pPr>
            <a:r>
              <a:rPr lang="it-IT" sz="1800" dirty="0">
                <a:solidFill>
                  <a:srgbClr val="FFFFFF"/>
                </a:solidFill>
              </a:rPr>
              <a:t>		&lt;li&gt;Item 1&lt;/li&gt;   </a:t>
            </a:r>
          </a:p>
          <a:p>
            <a:pPr marL="0" indent="0" fontAlgn="auto">
              <a:spcAft>
                <a:spcPts val="0"/>
              </a:spcAft>
              <a:buNone/>
              <a:defRPr/>
            </a:pPr>
            <a:r>
              <a:rPr lang="it-IT" sz="1800" dirty="0">
                <a:solidFill>
                  <a:srgbClr val="FFFFFF"/>
                </a:solidFill>
              </a:rPr>
              <a:t>		&lt;li&gt;Item 2&lt;/li&gt;  </a:t>
            </a:r>
          </a:p>
          <a:p>
            <a:pPr marL="0" indent="0" fontAlgn="auto">
              <a:spcAft>
                <a:spcPts val="0"/>
              </a:spcAft>
              <a:buNone/>
              <a:defRPr/>
            </a:pPr>
            <a:r>
              <a:rPr lang="it-IT" sz="1800" dirty="0">
                <a:solidFill>
                  <a:srgbClr val="FFFFFF"/>
                </a:solidFill>
              </a:rPr>
              <a:t>		 &lt;li&gt;Item 3&lt;/li	&gt;   </a:t>
            </a:r>
          </a:p>
          <a:p>
            <a:pPr marL="0" indent="0" fontAlgn="auto">
              <a:spcAft>
                <a:spcPts val="0"/>
              </a:spcAft>
              <a:buNone/>
              <a:defRPr/>
            </a:pPr>
            <a:r>
              <a:rPr lang="it-IT" sz="1800" dirty="0">
                <a:solidFill>
                  <a:srgbClr val="FFFFFF"/>
                </a:solidFill>
              </a:rPr>
              <a:t>		&lt;li&gt;Item 4&lt;/li&gt; </a:t>
            </a:r>
          </a:p>
          <a:p>
            <a:pPr marL="0" indent="0" fontAlgn="auto">
              <a:spcAft>
                <a:spcPts val="0"/>
              </a:spcAft>
              <a:buNone/>
              <a:defRPr/>
            </a:pPr>
            <a:r>
              <a:rPr lang="it-IT" sz="1800" dirty="0">
                <a:solidFill>
                  <a:srgbClr val="FFFFFF"/>
                </a:solidFill>
              </a:rPr>
              <a:t>	&lt;/ul&gt;</a:t>
            </a:r>
            <a:endParaRPr lang="en-IN" sz="1800" dirty="0">
              <a:solidFill>
                <a:srgbClr val="FFFFFF"/>
              </a:solidFill>
            </a:endParaRPr>
          </a:p>
        </p:txBody>
      </p:sp>
      <p:sp>
        <p:nvSpPr>
          <p:cNvPr id="4" name="Content Placeholder 3"/>
          <p:cNvSpPr>
            <a:spLocks noGrp="1"/>
          </p:cNvSpPr>
          <p:nvPr>
            <p:ph sz="half" idx="2"/>
          </p:nvPr>
        </p:nvSpPr>
        <p:spPr>
          <a:xfrm>
            <a:off x="4267200" y="1295401"/>
            <a:ext cx="3137297" cy="685800"/>
          </a:xfrm>
        </p:spPr>
        <p:txBody>
          <a:bodyPr rtlCol="0">
            <a:normAutofit/>
          </a:bodyPr>
          <a:lstStyle/>
          <a:p>
            <a:pPr marL="0" indent="0" fontAlgn="auto">
              <a:spcAft>
                <a:spcPts val="0"/>
              </a:spcAft>
              <a:buNone/>
              <a:defRPr/>
            </a:pPr>
            <a:r>
              <a:rPr lang="en-IN" sz="1800" u="sng" dirty="0">
                <a:solidFill>
                  <a:schemeClr val="tx1">
                    <a:lumMod val="75000"/>
                    <a:lumOff val="25000"/>
                  </a:schemeClr>
                </a:solidFill>
              </a:rPr>
              <a:t>OUTPUT:</a:t>
            </a:r>
          </a:p>
        </p:txBody>
      </p:sp>
      <p:pic>
        <p:nvPicPr>
          <p:cNvPr id="35845"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78027" y="2438400"/>
            <a:ext cx="2877741" cy="3144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81272719"/>
      </p:ext>
    </p:extLst>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a:xfrm>
            <a:off x="1981200" y="533400"/>
            <a:ext cx="6447234" cy="623887"/>
          </a:xfrm>
        </p:spPr>
        <p:txBody>
          <a:bodyPr/>
          <a:lstStyle/>
          <a:p>
            <a:r>
              <a:rPr lang="en-IN" dirty="0"/>
              <a:t>Tables</a:t>
            </a:r>
          </a:p>
        </p:txBody>
      </p:sp>
      <p:sp>
        <p:nvSpPr>
          <p:cNvPr id="3" name="Content Placeholder 2"/>
          <p:cNvSpPr>
            <a:spLocks noGrp="1"/>
          </p:cNvSpPr>
          <p:nvPr>
            <p:ph idx="1"/>
          </p:nvPr>
        </p:nvSpPr>
        <p:spPr>
          <a:xfrm>
            <a:off x="508398" y="1447800"/>
            <a:ext cx="8254602" cy="4648200"/>
          </a:xfrm>
        </p:spPr>
        <p:txBody>
          <a:bodyPr rtlCol="0">
            <a:normAutofit/>
          </a:bodyPr>
          <a:lstStyle/>
          <a:p>
            <a:pPr marL="0" indent="0" algn="just" fontAlgn="auto">
              <a:spcAft>
                <a:spcPts val="0"/>
              </a:spcAft>
              <a:buNone/>
              <a:defRPr/>
            </a:pPr>
            <a:r>
              <a:rPr lang="en-IN" sz="2400" u="sng" dirty="0">
                <a:solidFill>
                  <a:schemeClr val="tx1">
                    <a:lumMod val="75000"/>
                    <a:lumOff val="25000"/>
                  </a:schemeClr>
                </a:solidFill>
              </a:rPr>
              <a:t>Basic Table</a:t>
            </a:r>
            <a:r>
              <a:rPr lang="en-IN" sz="2400" dirty="0">
                <a:solidFill>
                  <a:schemeClr val="tx1">
                    <a:lumMod val="75000"/>
                    <a:lumOff val="25000"/>
                  </a:schemeClr>
                </a:solidFill>
              </a:rPr>
              <a:t>: </a:t>
            </a:r>
          </a:p>
          <a:p>
            <a:pPr marL="0" indent="0" algn="just" fontAlgn="auto">
              <a:spcAft>
                <a:spcPts val="0"/>
              </a:spcAft>
              <a:buNone/>
              <a:defRPr/>
            </a:pPr>
            <a:r>
              <a:rPr lang="en-IN" sz="2400" dirty="0">
                <a:solidFill>
                  <a:schemeClr val="tx1">
                    <a:lumMod val="75000"/>
                    <a:lumOff val="25000"/>
                  </a:schemeClr>
                </a:solidFill>
              </a:rPr>
              <a:t>	If you want a nice, basic table style with just some light padding and horizontal dividers, add the base class of .table to any table as shown in the following example: </a:t>
            </a:r>
          </a:p>
          <a:p>
            <a:pPr marL="0" indent="0" algn="just" fontAlgn="auto">
              <a:spcAft>
                <a:spcPts val="0"/>
              </a:spcAft>
              <a:buNone/>
              <a:defRPr/>
            </a:pPr>
            <a:endParaRPr lang="en-IN" sz="2400" dirty="0">
              <a:solidFill>
                <a:schemeClr val="tx1">
                  <a:lumMod val="75000"/>
                  <a:lumOff val="25000"/>
                </a:schemeClr>
              </a:solidFill>
            </a:endParaRPr>
          </a:p>
          <a:p>
            <a:pPr marL="0" indent="0" algn="just" fontAlgn="auto">
              <a:spcAft>
                <a:spcPts val="0"/>
              </a:spcAft>
              <a:buNone/>
              <a:defRPr/>
            </a:pPr>
            <a:r>
              <a:rPr lang="en-IN" sz="2000" dirty="0">
                <a:solidFill>
                  <a:schemeClr val="tx1">
                    <a:lumMod val="75000"/>
                    <a:lumOff val="25000"/>
                  </a:schemeClr>
                </a:solidFill>
              </a:rPr>
              <a:t>&lt;table class="table"&gt;    </a:t>
            </a:r>
          </a:p>
          <a:p>
            <a:pPr marL="0" indent="0" algn="just" fontAlgn="auto">
              <a:spcAft>
                <a:spcPts val="0"/>
              </a:spcAft>
              <a:buNone/>
              <a:defRPr/>
            </a:pPr>
            <a:r>
              <a:rPr lang="en-IN" sz="2000" dirty="0">
                <a:solidFill>
                  <a:schemeClr val="tx1">
                    <a:lumMod val="75000"/>
                    <a:lumOff val="25000"/>
                  </a:schemeClr>
                </a:solidFill>
              </a:rPr>
              <a:t>	&lt;caption&gt;Basic Table Layout&lt;/caption&gt; </a:t>
            </a:r>
          </a:p>
          <a:p>
            <a:pPr marL="0" indent="0" algn="just" fontAlgn="auto">
              <a:spcAft>
                <a:spcPts val="0"/>
              </a:spcAft>
              <a:buNone/>
              <a:defRPr/>
            </a:pPr>
            <a:r>
              <a:rPr lang="en-IN" sz="2000" dirty="0">
                <a:solidFill>
                  <a:schemeClr val="tx1">
                    <a:lumMod val="75000"/>
                    <a:lumOff val="25000"/>
                  </a:schemeClr>
                </a:solidFill>
              </a:rPr>
              <a:t>		.</a:t>
            </a:r>
          </a:p>
          <a:p>
            <a:pPr marL="0" indent="0" algn="just" fontAlgn="auto">
              <a:spcAft>
                <a:spcPts val="0"/>
              </a:spcAft>
              <a:buNone/>
              <a:defRPr/>
            </a:pPr>
            <a:r>
              <a:rPr lang="en-IN" sz="2000" dirty="0">
                <a:solidFill>
                  <a:schemeClr val="tx1">
                    <a:lumMod val="75000"/>
                    <a:lumOff val="25000"/>
                  </a:schemeClr>
                </a:solidFill>
              </a:rPr>
              <a:t>		.</a:t>
            </a:r>
          </a:p>
          <a:p>
            <a:pPr marL="0" indent="0" algn="just" fontAlgn="auto">
              <a:spcAft>
                <a:spcPts val="0"/>
              </a:spcAft>
              <a:buNone/>
              <a:defRPr/>
            </a:pPr>
            <a:r>
              <a:rPr lang="en-IN" sz="2000" dirty="0">
                <a:solidFill>
                  <a:schemeClr val="tx1">
                    <a:lumMod val="75000"/>
                    <a:lumOff val="25000"/>
                  </a:schemeClr>
                </a:solidFill>
              </a:rPr>
              <a:t>		.</a:t>
            </a:r>
          </a:p>
          <a:p>
            <a:pPr marL="0" indent="0" algn="just" fontAlgn="auto">
              <a:spcAft>
                <a:spcPts val="0"/>
              </a:spcAft>
              <a:buNone/>
              <a:defRPr/>
            </a:pPr>
            <a:r>
              <a:rPr lang="en-IN" sz="2000" dirty="0">
                <a:solidFill>
                  <a:schemeClr val="tx1">
                    <a:lumMod val="75000"/>
                    <a:lumOff val="25000"/>
                  </a:schemeClr>
                </a:solidFill>
              </a:rPr>
              <a:t>&lt;/table&gt;</a:t>
            </a:r>
          </a:p>
        </p:txBody>
      </p:sp>
      <p:pic>
        <p:nvPicPr>
          <p:cNvPr id="2" name="Picture 1"/>
          <p:cNvPicPr>
            <a:picLocks noChangeAspect="1"/>
          </p:cNvPicPr>
          <p:nvPr/>
        </p:nvPicPr>
        <p:blipFill>
          <a:blip r:embed="rId2"/>
          <a:stretch>
            <a:fillRect/>
          </a:stretch>
        </p:blipFill>
        <p:spPr>
          <a:xfrm>
            <a:off x="228600" y="381000"/>
            <a:ext cx="5781675" cy="4838700"/>
          </a:xfrm>
          <a:prstGeom prst="rect">
            <a:avLst/>
          </a:prstGeom>
        </p:spPr>
      </p:pic>
      <p:pic>
        <p:nvPicPr>
          <p:cNvPr id="4" name="Picture 3"/>
          <p:cNvPicPr>
            <a:picLocks noChangeAspect="1"/>
          </p:cNvPicPr>
          <p:nvPr/>
        </p:nvPicPr>
        <p:blipFill>
          <a:blip r:embed="rId3"/>
          <a:stretch>
            <a:fillRect/>
          </a:stretch>
        </p:blipFill>
        <p:spPr>
          <a:xfrm>
            <a:off x="3119437" y="5248275"/>
            <a:ext cx="5314950" cy="1533525"/>
          </a:xfrm>
          <a:prstGeom prst="rect">
            <a:avLst/>
          </a:prstGeom>
        </p:spPr>
      </p:pic>
    </p:spTree>
    <p:extLst>
      <p:ext uri="{BB962C8B-B14F-4D97-AF65-F5344CB8AC3E}">
        <p14:creationId xmlns:p14="http://schemas.microsoft.com/office/powerpoint/2010/main" val="2532980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a:xfrm>
            <a:off x="1864295" y="381000"/>
            <a:ext cx="6447234" cy="623887"/>
          </a:xfrm>
        </p:spPr>
        <p:txBody>
          <a:bodyPr/>
          <a:lstStyle/>
          <a:p>
            <a:r>
              <a:rPr lang="en-IN" dirty="0"/>
              <a:t>Tables</a:t>
            </a:r>
          </a:p>
        </p:txBody>
      </p:sp>
      <p:sp>
        <p:nvSpPr>
          <p:cNvPr id="37891" name="Content Placeholder 2"/>
          <p:cNvSpPr>
            <a:spLocks noGrp="1"/>
          </p:cNvSpPr>
          <p:nvPr>
            <p:ph idx="1"/>
          </p:nvPr>
        </p:nvSpPr>
        <p:spPr>
          <a:xfrm>
            <a:off x="508396" y="1371600"/>
            <a:ext cx="8102203" cy="5181600"/>
          </a:xfrm>
        </p:spPr>
        <p:txBody>
          <a:bodyPr/>
          <a:lstStyle/>
          <a:p>
            <a:pPr marL="0" indent="0" algn="just">
              <a:buNone/>
            </a:pPr>
            <a:r>
              <a:rPr lang="en-IN" sz="2400" u="sng" dirty="0"/>
              <a:t>STRIPED TABLE </a:t>
            </a:r>
            <a:r>
              <a:rPr lang="en-IN" sz="2400" dirty="0"/>
              <a:t>: </a:t>
            </a:r>
          </a:p>
          <a:p>
            <a:pPr marL="0" indent="0" algn="just">
              <a:buNone/>
            </a:pPr>
            <a:r>
              <a:rPr lang="en-IN" sz="2400" dirty="0"/>
              <a:t>	By adding the .table-striped class, you will get stripes on rows within the &lt;</a:t>
            </a:r>
            <a:r>
              <a:rPr lang="en-IN" sz="2400" dirty="0" err="1"/>
              <a:t>tbody</a:t>
            </a:r>
            <a:r>
              <a:rPr lang="en-IN" sz="2400" dirty="0"/>
              <a:t>&gt; as seen in the following example: </a:t>
            </a:r>
          </a:p>
          <a:p>
            <a:pPr marL="0" indent="0" algn="just">
              <a:buNone/>
            </a:pPr>
            <a:endParaRPr lang="en-IN" sz="2400" dirty="0"/>
          </a:p>
          <a:p>
            <a:pPr marL="0" indent="0" algn="just">
              <a:buNone/>
            </a:pPr>
            <a:r>
              <a:rPr lang="en-IN" sz="1800" dirty="0"/>
              <a:t>&lt;table class="table table-striped"&gt;    </a:t>
            </a:r>
          </a:p>
          <a:p>
            <a:pPr marL="0" indent="0" algn="just">
              <a:buNone/>
            </a:pPr>
            <a:r>
              <a:rPr lang="en-IN" sz="1800" dirty="0"/>
              <a:t>	&lt;caption&gt;Striped Table Layout&lt;/caption&gt; 		</a:t>
            </a:r>
          </a:p>
          <a:p>
            <a:pPr marL="0" indent="0" algn="just">
              <a:buNone/>
            </a:pPr>
            <a:r>
              <a:rPr lang="en-IN" sz="1800" dirty="0"/>
              <a:t>		.</a:t>
            </a:r>
          </a:p>
          <a:p>
            <a:pPr marL="0" indent="0" algn="just">
              <a:buNone/>
            </a:pPr>
            <a:r>
              <a:rPr lang="en-IN" sz="1800" dirty="0"/>
              <a:t>		.</a:t>
            </a:r>
          </a:p>
          <a:p>
            <a:pPr marL="0" indent="0" algn="just">
              <a:buNone/>
            </a:pPr>
            <a:r>
              <a:rPr lang="en-IN" sz="1800" dirty="0"/>
              <a:t>		.</a:t>
            </a:r>
          </a:p>
          <a:p>
            <a:pPr marL="0" indent="0" algn="just">
              <a:buNone/>
            </a:pPr>
            <a:r>
              <a:rPr lang="en-IN" sz="1800" dirty="0"/>
              <a:t>&lt;/table&gt;</a:t>
            </a:r>
          </a:p>
        </p:txBody>
      </p:sp>
      <p:pic>
        <p:nvPicPr>
          <p:cNvPr id="2" name="Picture 1"/>
          <p:cNvPicPr>
            <a:picLocks noChangeAspect="1"/>
          </p:cNvPicPr>
          <p:nvPr/>
        </p:nvPicPr>
        <p:blipFill>
          <a:blip r:embed="rId3"/>
          <a:stretch>
            <a:fillRect/>
          </a:stretch>
        </p:blipFill>
        <p:spPr>
          <a:xfrm>
            <a:off x="38100" y="533400"/>
            <a:ext cx="6096000" cy="4610100"/>
          </a:xfrm>
          <a:prstGeom prst="rect">
            <a:avLst/>
          </a:prstGeom>
        </p:spPr>
      </p:pic>
      <p:pic>
        <p:nvPicPr>
          <p:cNvPr id="3" name="Picture 2"/>
          <p:cNvPicPr>
            <a:picLocks noChangeAspect="1"/>
          </p:cNvPicPr>
          <p:nvPr/>
        </p:nvPicPr>
        <p:blipFill>
          <a:blip r:embed="rId4"/>
          <a:stretch>
            <a:fillRect/>
          </a:stretch>
        </p:blipFill>
        <p:spPr>
          <a:xfrm>
            <a:off x="3424237" y="5262562"/>
            <a:ext cx="5419725" cy="1438275"/>
          </a:xfrm>
          <a:prstGeom prst="rect">
            <a:avLst/>
          </a:prstGeom>
        </p:spPr>
      </p:pic>
    </p:spTree>
    <p:extLst>
      <p:ext uri="{BB962C8B-B14F-4D97-AF65-F5344CB8AC3E}">
        <p14:creationId xmlns:p14="http://schemas.microsoft.com/office/powerpoint/2010/main" val="182594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1981200" y="457200"/>
            <a:ext cx="6447234" cy="623887"/>
          </a:xfrm>
        </p:spPr>
        <p:txBody>
          <a:bodyPr/>
          <a:lstStyle/>
          <a:p>
            <a:r>
              <a:rPr lang="en-IN" dirty="0"/>
              <a:t>Tables</a:t>
            </a:r>
          </a:p>
        </p:txBody>
      </p:sp>
      <p:sp>
        <p:nvSpPr>
          <p:cNvPr id="3" name="Content Placeholder 2"/>
          <p:cNvSpPr>
            <a:spLocks noGrp="1"/>
          </p:cNvSpPr>
          <p:nvPr>
            <p:ph idx="1"/>
          </p:nvPr>
        </p:nvSpPr>
        <p:spPr>
          <a:xfrm>
            <a:off x="508398" y="1371600"/>
            <a:ext cx="7920036" cy="4876800"/>
          </a:xfrm>
        </p:spPr>
        <p:txBody>
          <a:bodyPr rtlCol="0">
            <a:noAutofit/>
          </a:bodyPr>
          <a:lstStyle/>
          <a:p>
            <a:pPr marL="0" indent="0" algn="just" fontAlgn="auto">
              <a:spcAft>
                <a:spcPts val="0"/>
              </a:spcAft>
              <a:buNone/>
              <a:defRPr/>
            </a:pPr>
            <a:r>
              <a:rPr lang="en-IN" sz="2800" u="sng" dirty="0">
                <a:solidFill>
                  <a:schemeClr val="tx1">
                    <a:lumMod val="75000"/>
                    <a:lumOff val="25000"/>
                  </a:schemeClr>
                </a:solidFill>
              </a:rPr>
              <a:t>BORDERED TABLE </a:t>
            </a:r>
            <a:r>
              <a:rPr lang="en-IN" sz="2800" dirty="0">
                <a:solidFill>
                  <a:schemeClr val="tx1">
                    <a:lumMod val="75000"/>
                    <a:lumOff val="25000"/>
                  </a:schemeClr>
                </a:solidFill>
              </a:rPr>
              <a:t>: </a:t>
            </a:r>
          </a:p>
          <a:p>
            <a:pPr marL="0" indent="0" algn="just" fontAlgn="auto">
              <a:spcAft>
                <a:spcPts val="0"/>
              </a:spcAft>
              <a:buNone/>
              <a:defRPr/>
            </a:pPr>
            <a:r>
              <a:rPr lang="en-IN" sz="2800" dirty="0">
                <a:solidFill>
                  <a:schemeClr val="tx1">
                    <a:lumMod val="75000"/>
                    <a:lumOff val="25000"/>
                  </a:schemeClr>
                </a:solidFill>
              </a:rPr>
              <a:t>	By adding the .table-bordered class, you will get borders surrounding every element and rounded corners around the entire table as seen in the following example: </a:t>
            </a:r>
          </a:p>
          <a:p>
            <a:pPr marL="0" indent="0" algn="just" fontAlgn="auto">
              <a:spcAft>
                <a:spcPts val="0"/>
              </a:spcAft>
              <a:buNone/>
              <a:defRPr/>
            </a:pPr>
            <a:endParaRPr lang="en-IN" sz="2800" dirty="0">
              <a:solidFill>
                <a:schemeClr val="tx1">
                  <a:lumMod val="75000"/>
                  <a:lumOff val="25000"/>
                </a:schemeClr>
              </a:solidFill>
            </a:endParaRPr>
          </a:p>
          <a:p>
            <a:pPr marL="0" indent="0" algn="just" fontAlgn="auto">
              <a:spcAft>
                <a:spcPts val="0"/>
              </a:spcAft>
              <a:buNone/>
              <a:defRPr/>
            </a:pPr>
            <a:r>
              <a:rPr lang="en-IN" sz="2000" dirty="0">
                <a:solidFill>
                  <a:srgbClr val="FFFFFF"/>
                </a:solidFill>
              </a:rPr>
              <a:t>&lt;table class="table table-bordered"&gt;    </a:t>
            </a:r>
          </a:p>
          <a:p>
            <a:pPr marL="0" indent="0" algn="just" fontAlgn="auto">
              <a:spcAft>
                <a:spcPts val="0"/>
              </a:spcAft>
              <a:buNone/>
              <a:defRPr/>
            </a:pPr>
            <a:r>
              <a:rPr lang="en-IN" sz="2000" dirty="0">
                <a:solidFill>
                  <a:srgbClr val="FFFFFF"/>
                </a:solidFill>
              </a:rPr>
              <a:t>	&lt;caption&gt;Striped Table Layout&lt;/caption&gt; 		</a:t>
            </a:r>
          </a:p>
          <a:p>
            <a:pPr marL="0" indent="0" algn="just" fontAlgn="auto">
              <a:spcAft>
                <a:spcPts val="0"/>
              </a:spcAft>
              <a:buNone/>
              <a:defRPr/>
            </a:pPr>
            <a:r>
              <a:rPr lang="en-IN" sz="2000" dirty="0">
                <a:solidFill>
                  <a:srgbClr val="FFFFFF"/>
                </a:solidFill>
              </a:rPr>
              <a:t>		.</a:t>
            </a:r>
          </a:p>
          <a:p>
            <a:pPr marL="0" indent="0" algn="just" fontAlgn="auto">
              <a:spcAft>
                <a:spcPts val="0"/>
              </a:spcAft>
              <a:buNone/>
              <a:defRPr/>
            </a:pPr>
            <a:r>
              <a:rPr lang="en-IN" sz="2000" dirty="0">
                <a:solidFill>
                  <a:srgbClr val="FFFFFF"/>
                </a:solidFill>
              </a:rPr>
              <a:t>		.</a:t>
            </a:r>
          </a:p>
          <a:p>
            <a:pPr marL="0" indent="0" algn="just" fontAlgn="auto">
              <a:spcAft>
                <a:spcPts val="0"/>
              </a:spcAft>
              <a:buNone/>
              <a:defRPr/>
            </a:pPr>
            <a:r>
              <a:rPr lang="en-IN" sz="2000" dirty="0">
                <a:solidFill>
                  <a:srgbClr val="FFFFFF"/>
                </a:solidFill>
              </a:rPr>
              <a:t>		.</a:t>
            </a:r>
          </a:p>
          <a:p>
            <a:pPr marL="0" indent="0" algn="just" fontAlgn="auto">
              <a:spcAft>
                <a:spcPts val="0"/>
              </a:spcAft>
              <a:buNone/>
              <a:defRPr/>
            </a:pPr>
            <a:r>
              <a:rPr lang="en-IN" sz="2000" dirty="0">
                <a:solidFill>
                  <a:srgbClr val="FFFFFF"/>
                </a:solidFill>
              </a:rPr>
              <a:t>&lt;/table&gt;</a:t>
            </a:r>
          </a:p>
        </p:txBody>
      </p:sp>
    </p:spTree>
    <p:extLst>
      <p:ext uri="{BB962C8B-B14F-4D97-AF65-F5344CB8AC3E}">
        <p14:creationId xmlns:p14="http://schemas.microsoft.com/office/powerpoint/2010/main" val="254388249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2133600" y="457200"/>
            <a:ext cx="6447234" cy="623887"/>
          </a:xfrm>
        </p:spPr>
        <p:txBody>
          <a:bodyPr/>
          <a:lstStyle/>
          <a:p>
            <a:r>
              <a:rPr lang="en-IN" dirty="0"/>
              <a:t>Tables</a:t>
            </a:r>
          </a:p>
        </p:txBody>
      </p:sp>
      <p:sp>
        <p:nvSpPr>
          <p:cNvPr id="3" name="Content Placeholder 2"/>
          <p:cNvSpPr>
            <a:spLocks noGrp="1"/>
          </p:cNvSpPr>
          <p:nvPr>
            <p:ph idx="1"/>
          </p:nvPr>
        </p:nvSpPr>
        <p:spPr>
          <a:xfrm>
            <a:off x="508397" y="1524000"/>
            <a:ext cx="7550661" cy="4267200"/>
          </a:xfrm>
        </p:spPr>
        <p:txBody>
          <a:bodyPr rtlCol="0">
            <a:noAutofit/>
          </a:bodyPr>
          <a:lstStyle/>
          <a:p>
            <a:pPr marL="0" indent="0" algn="just" fontAlgn="auto">
              <a:spcAft>
                <a:spcPts val="0"/>
              </a:spcAft>
              <a:buNone/>
              <a:defRPr/>
            </a:pPr>
            <a:r>
              <a:rPr lang="en-IN" sz="2800" u="sng" dirty="0">
                <a:solidFill>
                  <a:schemeClr val="tx1">
                    <a:lumMod val="75000"/>
                    <a:lumOff val="25000"/>
                  </a:schemeClr>
                </a:solidFill>
              </a:rPr>
              <a:t>HOVER TABLE </a:t>
            </a:r>
            <a:r>
              <a:rPr lang="en-IN" sz="2800" dirty="0">
                <a:solidFill>
                  <a:schemeClr val="tx1">
                    <a:lumMod val="75000"/>
                    <a:lumOff val="25000"/>
                  </a:schemeClr>
                </a:solidFill>
              </a:rPr>
              <a:t>: </a:t>
            </a:r>
          </a:p>
          <a:p>
            <a:pPr marL="0" indent="0" algn="just" fontAlgn="auto">
              <a:spcAft>
                <a:spcPts val="0"/>
              </a:spcAft>
              <a:buNone/>
              <a:defRPr/>
            </a:pPr>
            <a:r>
              <a:rPr lang="en-IN" sz="2800" dirty="0">
                <a:solidFill>
                  <a:schemeClr val="tx1">
                    <a:lumMod val="75000"/>
                    <a:lumOff val="25000"/>
                  </a:schemeClr>
                </a:solidFill>
              </a:rPr>
              <a:t>	By adding the .table-hover class, a light </a:t>
            </a:r>
            <a:r>
              <a:rPr lang="en-IN" sz="2800" dirty="0" err="1">
                <a:solidFill>
                  <a:schemeClr val="tx1">
                    <a:lumMod val="75000"/>
                    <a:lumOff val="25000"/>
                  </a:schemeClr>
                </a:solidFill>
              </a:rPr>
              <a:t>gray</a:t>
            </a:r>
            <a:r>
              <a:rPr lang="en-IN" sz="2800" dirty="0">
                <a:solidFill>
                  <a:schemeClr val="tx1">
                    <a:lumMod val="75000"/>
                    <a:lumOff val="25000"/>
                  </a:schemeClr>
                </a:solidFill>
              </a:rPr>
              <a:t> background will be added to rows while the cursor hovers over them, as seen in the following example: </a:t>
            </a:r>
          </a:p>
          <a:p>
            <a:pPr marL="0" indent="0" algn="just" fontAlgn="auto">
              <a:spcAft>
                <a:spcPts val="0"/>
              </a:spcAft>
              <a:buNone/>
              <a:defRPr/>
            </a:pPr>
            <a:endParaRPr lang="en-IN" sz="2800" dirty="0">
              <a:solidFill>
                <a:schemeClr val="tx1">
                  <a:lumMod val="75000"/>
                  <a:lumOff val="25000"/>
                </a:schemeClr>
              </a:solidFill>
            </a:endParaRPr>
          </a:p>
          <a:p>
            <a:pPr marL="0" indent="0" algn="just" fontAlgn="auto">
              <a:spcAft>
                <a:spcPts val="0"/>
              </a:spcAft>
              <a:buNone/>
              <a:defRPr/>
            </a:pPr>
            <a:r>
              <a:rPr lang="en-IN" sz="2000" dirty="0">
                <a:solidFill>
                  <a:srgbClr val="FFFFFF"/>
                </a:solidFill>
              </a:rPr>
              <a:t>&lt;table class="table table-hover"&gt;    </a:t>
            </a:r>
          </a:p>
          <a:p>
            <a:pPr marL="0" indent="0" algn="just" fontAlgn="auto">
              <a:spcAft>
                <a:spcPts val="0"/>
              </a:spcAft>
              <a:buNone/>
              <a:defRPr/>
            </a:pPr>
            <a:r>
              <a:rPr lang="en-IN" sz="2000" dirty="0">
                <a:solidFill>
                  <a:srgbClr val="FFFFFF"/>
                </a:solidFill>
              </a:rPr>
              <a:t>	&lt;caption&gt;Striped Table Layout&lt;/caption&gt; 		</a:t>
            </a:r>
          </a:p>
          <a:p>
            <a:pPr marL="0" indent="0" algn="just" fontAlgn="auto">
              <a:spcAft>
                <a:spcPts val="0"/>
              </a:spcAft>
              <a:buNone/>
              <a:defRPr/>
            </a:pPr>
            <a:r>
              <a:rPr lang="en-IN" sz="2000" dirty="0">
                <a:solidFill>
                  <a:srgbClr val="FFFFFF"/>
                </a:solidFill>
              </a:rPr>
              <a:t>		.</a:t>
            </a:r>
          </a:p>
          <a:p>
            <a:pPr marL="0" indent="0" algn="just" fontAlgn="auto">
              <a:spcAft>
                <a:spcPts val="0"/>
              </a:spcAft>
              <a:buNone/>
              <a:defRPr/>
            </a:pPr>
            <a:r>
              <a:rPr lang="en-IN" sz="2000" dirty="0">
                <a:solidFill>
                  <a:srgbClr val="FFFFFF"/>
                </a:solidFill>
              </a:rPr>
              <a:t>		.</a:t>
            </a:r>
          </a:p>
          <a:p>
            <a:pPr marL="0" indent="0" algn="just" fontAlgn="auto">
              <a:spcAft>
                <a:spcPts val="0"/>
              </a:spcAft>
              <a:buNone/>
              <a:defRPr/>
            </a:pPr>
            <a:r>
              <a:rPr lang="en-IN" sz="2000" dirty="0">
                <a:solidFill>
                  <a:srgbClr val="FFFFFF"/>
                </a:solidFill>
              </a:rPr>
              <a:t>		.</a:t>
            </a:r>
          </a:p>
          <a:p>
            <a:pPr marL="0" indent="0" algn="just" fontAlgn="auto">
              <a:spcAft>
                <a:spcPts val="0"/>
              </a:spcAft>
              <a:buNone/>
              <a:defRPr/>
            </a:pPr>
            <a:r>
              <a:rPr lang="en-IN" sz="2000" dirty="0">
                <a:solidFill>
                  <a:srgbClr val="FFFFFF"/>
                </a:solidFill>
              </a:rPr>
              <a:t>&lt;/table&gt;</a:t>
            </a:r>
          </a:p>
        </p:txBody>
      </p:sp>
      <p:pic>
        <p:nvPicPr>
          <p:cNvPr id="2" name="Picture 1"/>
          <p:cNvPicPr>
            <a:picLocks noChangeAspect="1"/>
          </p:cNvPicPr>
          <p:nvPr/>
        </p:nvPicPr>
        <p:blipFill>
          <a:blip r:embed="rId2"/>
          <a:stretch>
            <a:fillRect/>
          </a:stretch>
        </p:blipFill>
        <p:spPr>
          <a:xfrm>
            <a:off x="1905000" y="4495800"/>
            <a:ext cx="5743575" cy="1466850"/>
          </a:xfrm>
          <a:prstGeom prst="rect">
            <a:avLst/>
          </a:prstGeom>
        </p:spPr>
      </p:pic>
    </p:spTree>
    <p:extLst>
      <p:ext uri="{BB962C8B-B14F-4D97-AF65-F5344CB8AC3E}">
        <p14:creationId xmlns:p14="http://schemas.microsoft.com/office/powerpoint/2010/main" val="196447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a:xfrm>
            <a:off x="1828800" y="533400"/>
            <a:ext cx="6447234" cy="623887"/>
          </a:xfrm>
        </p:spPr>
        <p:txBody>
          <a:bodyPr/>
          <a:lstStyle/>
          <a:p>
            <a:r>
              <a:rPr lang="en-IN" dirty="0"/>
              <a:t>Tables</a:t>
            </a:r>
          </a:p>
        </p:txBody>
      </p:sp>
      <p:sp>
        <p:nvSpPr>
          <p:cNvPr id="3" name="Content Placeholder 2"/>
          <p:cNvSpPr>
            <a:spLocks noGrp="1"/>
          </p:cNvSpPr>
          <p:nvPr>
            <p:ph idx="1"/>
          </p:nvPr>
        </p:nvSpPr>
        <p:spPr>
          <a:xfrm>
            <a:off x="508398" y="1295400"/>
            <a:ext cx="8026002" cy="5105400"/>
          </a:xfrm>
        </p:spPr>
        <p:txBody>
          <a:bodyPr rtlCol="0">
            <a:noAutofit/>
          </a:bodyPr>
          <a:lstStyle/>
          <a:p>
            <a:pPr marL="0" indent="0" algn="just" fontAlgn="auto">
              <a:spcAft>
                <a:spcPts val="0"/>
              </a:spcAft>
              <a:buNone/>
              <a:defRPr/>
            </a:pPr>
            <a:r>
              <a:rPr lang="en-IN" sz="2400" u="sng" dirty="0">
                <a:solidFill>
                  <a:schemeClr val="tx1">
                    <a:lumMod val="75000"/>
                    <a:lumOff val="25000"/>
                  </a:schemeClr>
                </a:solidFill>
              </a:rPr>
              <a:t>RESPONSIVE TABLES</a:t>
            </a:r>
            <a:r>
              <a:rPr lang="en-IN" sz="2400" dirty="0">
                <a:solidFill>
                  <a:schemeClr val="tx1">
                    <a:lumMod val="75000"/>
                    <a:lumOff val="25000"/>
                  </a:schemeClr>
                </a:solidFill>
              </a:rPr>
              <a:t>: </a:t>
            </a:r>
          </a:p>
          <a:p>
            <a:pPr marL="0" indent="0" algn="just" fontAlgn="auto">
              <a:spcAft>
                <a:spcPts val="0"/>
              </a:spcAft>
              <a:buNone/>
              <a:defRPr/>
            </a:pPr>
            <a:r>
              <a:rPr lang="en-IN" sz="2400" dirty="0">
                <a:solidFill>
                  <a:schemeClr val="tx1">
                    <a:lumMod val="75000"/>
                    <a:lumOff val="25000"/>
                  </a:schemeClr>
                </a:solidFill>
              </a:rPr>
              <a:t>	By wrapping any .table in .table-responsive class, you will make the table scroll horizontally up to small devices (under 768px). When viewing on anything larger than 768px wide, you will not see any difference in these tables. </a:t>
            </a:r>
          </a:p>
          <a:p>
            <a:pPr marL="0" indent="0" algn="just" fontAlgn="auto">
              <a:spcAft>
                <a:spcPts val="0"/>
              </a:spcAft>
              <a:buNone/>
              <a:defRPr/>
            </a:pPr>
            <a:endParaRPr lang="en-IN" sz="2400" dirty="0">
              <a:solidFill>
                <a:schemeClr val="tx1">
                  <a:lumMod val="75000"/>
                  <a:lumOff val="25000"/>
                </a:schemeClr>
              </a:solidFill>
            </a:endParaRPr>
          </a:p>
          <a:p>
            <a:pPr marL="0" indent="0" algn="just" fontAlgn="auto">
              <a:spcAft>
                <a:spcPts val="0"/>
              </a:spcAft>
              <a:buNone/>
              <a:defRPr/>
            </a:pPr>
            <a:r>
              <a:rPr lang="en-IN" sz="1800" dirty="0">
                <a:solidFill>
                  <a:srgbClr val="FFFFFF"/>
                </a:solidFill>
              </a:rPr>
              <a:t>&lt;div class="table-responsive"&gt;    </a:t>
            </a:r>
          </a:p>
          <a:p>
            <a:pPr marL="0" indent="0" algn="just" fontAlgn="auto">
              <a:spcAft>
                <a:spcPts val="0"/>
              </a:spcAft>
              <a:buNone/>
              <a:defRPr/>
            </a:pPr>
            <a:r>
              <a:rPr lang="en-IN" sz="1800" dirty="0">
                <a:solidFill>
                  <a:srgbClr val="FFFFFF"/>
                </a:solidFill>
              </a:rPr>
              <a:t>	&lt;table class="table"&gt;       </a:t>
            </a:r>
          </a:p>
          <a:p>
            <a:pPr marL="0" indent="0" algn="just" fontAlgn="auto">
              <a:spcAft>
                <a:spcPts val="0"/>
              </a:spcAft>
              <a:buNone/>
              <a:defRPr/>
            </a:pPr>
            <a:r>
              <a:rPr lang="en-IN" sz="1800" dirty="0">
                <a:solidFill>
                  <a:srgbClr val="FFFFFF"/>
                </a:solidFill>
              </a:rPr>
              <a:t>		&lt;caption&gt;Responsive Table Layout&lt;/caption&gt;	</a:t>
            </a:r>
          </a:p>
          <a:p>
            <a:pPr marL="0" indent="0" algn="just" fontAlgn="auto">
              <a:spcAft>
                <a:spcPts val="0"/>
              </a:spcAft>
              <a:buNone/>
              <a:defRPr/>
            </a:pPr>
            <a:r>
              <a:rPr lang="en-IN" sz="1800" dirty="0">
                <a:solidFill>
                  <a:srgbClr val="FFFFFF"/>
                </a:solidFill>
              </a:rPr>
              <a:t>			.</a:t>
            </a:r>
          </a:p>
          <a:p>
            <a:pPr marL="0" indent="0" algn="just" fontAlgn="auto">
              <a:spcAft>
                <a:spcPts val="0"/>
              </a:spcAft>
              <a:buNone/>
              <a:defRPr/>
            </a:pPr>
            <a:r>
              <a:rPr lang="en-IN" sz="1800" dirty="0">
                <a:solidFill>
                  <a:srgbClr val="FFFFFF"/>
                </a:solidFill>
              </a:rPr>
              <a:t>			.</a:t>
            </a:r>
          </a:p>
          <a:p>
            <a:pPr marL="0" indent="0" algn="just" fontAlgn="auto">
              <a:spcAft>
                <a:spcPts val="0"/>
              </a:spcAft>
              <a:buNone/>
              <a:defRPr/>
            </a:pPr>
            <a:r>
              <a:rPr lang="en-IN" sz="1800" dirty="0">
                <a:solidFill>
                  <a:srgbClr val="FFFFFF"/>
                </a:solidFill>
              </a:rPr>
              <a:t>			.</a:t>
            </a:r>
          </a:p>
          <a:p>
            <a:pPr marL="0" indent="0" algn="just" fontAlgn="auto">
              <a:spcAft>
                <a:spcPts val="0"/>
              </a:spcAft>
              <a:buNone/>
              <a:defRPr/>
            </a:pPr>
            <a:r>
              <a:rPr lang="en-IN" sz="1800" dirty="0">
                <a:solidFill>
                  <a:srgbClr val="FFFFFF"/>
                </a:solidFill>
              </a:rPr>
              <a:t>	&lt;/table&gt;</a:t>
            </a:r>
          </a:p>
          <a:p>
            <a:pPr marL="0" indent="0" algn="just" fontAlgn="auto">
              <a:spcAft>
                <a:spcPts val="0"/>
              </a:spcAft>
              <a:buNone/>
              <a:defRPr/>
            </a:pPr>
            <a:r>
              <a:rPr lang="en-IN" sz="1800" dirty="0">
                <a:solidFill>
                  <a:srgbClr val="FFFFFF"/>
                </a:solidFill>
              </a:rPr>
              <a:t>&lt;/div&gt;</a:t>
            </a:r>
          </a:p>
        </p:txBody>
      </p:sp>
    </p:spTree>
    <p:extLst>
      <p:ext uri="{BB962C8B-B14F-4D97-AF65-F5344CB8AC3E}">
        <p14:creationId xmlns:p14="http://schemas.microsoft.com/office/powerpoint/2010/main" val="17527609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a:xfrm>
            <a:off x="1905000" y="533400"/>
            <a:ext cx="6447234" cy="623887"/>
          </a:xfrm>
        </p:spPr>
        <p:txBody>
          <a:bodyPr/>
          <a:lstStyle/>
          <a:p>
            <a:r>
              <a:rPr lang="en-IN" dirty="0"/>
              <a:t> Forms</a:t>
            </a:r>
          </a:p>
        </p:txBody>
      </p:sp>
      <p:sp>
        <p:nvSpPr>
          <p:cNvPr id="41987" name="Content Placeholder 2"/>
          <p:cNvSpPr>
            <a:spLocks noGrp="1"/>
          </p:cNvSpPr>
          <p:nvPr>
            <p:ph idx="1"/>
          </p:nvPr>
        </p:nvSpPr>
        <p:spPr>
          <a:xfrm>
            <a:off x="508396" y="1524000"/>
            <a:ext cx="8026003" cy="4724400"/>
          </a:xfrm>
        </p:spPr>
        <p:txBody>
          <a:bodyPr/>
          <a:lstStyle/>
          <a:p>
            <a:pPr marL="0" indent="0">
              <a:buNone/>
            </a:pPr>
            <a:r>
              <a:rPr lang="en-IN" sz="2400" dirty="0"/>
              <a:t>	 Here we will discuss, how to create forms with ease using Bootstrap. </a:t>
            </a:r>
          </a:p>
          <a:p>
            <a:pPr marL="0" indent="0">
              <a:buNone/>
            </a:pPr>
            <a:endParaRPr lang="en-IN" sz="2400" dirty="0"/>
          </a:p>
          <a:p>
            <a:pPr marL="0" indent="0">
              <a:buNone/>
            </a:pPr>
            <a:r>
              <a:rPr lang="en-IN" sz="2400" u="sng" dirty="0"/>
              <a:t>Form Layout:</a:t>
            </a:r>
          </a:p>
          <a:p>
            <a:pPr marL="0" indent="0">
              <a:buNone/>
            </a:pPr>
            <a:r>
              <a:rPr lang="en-IN" sz="2400" dirty="0"/>
              <a:t>Bootstrap provides you with following types of form layouts: </a:t>
            </a:r>
          </a:p>
          <a:p>
            <a:pPr lvl="1">
              <a:buFont typeface="Wingdings" panose="05000000000000000000" pitchFamily="2" charset="2"/>
              <a:buChar char="Ø"/>
            </a:pPr>
            <a:r>
              <a:rPr lang="en-IN" sz="2400" dirty="0"/>
              <a:t>Vertical (default) form </a:t>
            </a:r>
          </a:p>
          <a:p>
            <a:pPr lvl="1">
              <a:buFont typeface="Wingdings" panose="05000000000000000000" pitchFamily="2" charset="2"/>
              <a:buChar char="Ø"/>
            </a:pPr>
            <a:r>
              <a:rPr lang="en-IN" sz="2400" dirty="0"/>
              <a:t>Inline form </a:t>
            </a:r>
          </a:p>
          <a:p>
            <a:pPr lvl="1">
              <a:buFont typeface="Wingdings" panose="05000000000000000000" pitchFamily="2" charset="2"/>
              <a:buChar char="Ø"/>
            </a:pPr>
            <a:r>
              <a:rPr lang="en-IN" sz="2400" dirty="0"/>
              <a:t>Horizontal form </a:t>
            </a:r>
          </a:p>
        </p:txBody>
      </p:sp>
    </p:spTree>
    <p:extLst>
      <p:ext uri="{BB962C8B-B14F-4D97-AF65-F5344CB8AC3E}">
        <p14:creationId xmlns:p14="http://schemas.microsoft.com/office/powerpoint/2010/main" val="428532818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a:xfrm>
            <a:off x="2133600" y="457200"/>
            <a:ext cx="6447234" cy="623887"/>
          </a:xfrm>
        </p:spPr>
        <p:txBody>
          <a:bodyPr/>
          <a:lstStyle/>
          <a:p>
            <a:r>
              <a:rPr lang="en-IN" dirty="0"/>
              <a:t>Forms</a:t>
            </a:r>
          </a:p>
        </p:txBody>
      </p:sp>
      <p:sp>
        <p:nvSpPr>
          <p:cNvPr id="3" name="Content Placeholder 2"/>
          <p:cNvSpPr>
            <a:spLocks noGrp="1"/>
          </p:cNvSpPr>
          <p:nvPr>
            <p:ph idx="1"/>
          </p:nvPr>
        </p:nvSpPr>
        <p:spPr>
          <a:xfrm>
            <a:off x="533400" y="1447800"/>
            <a:ext cx="8047434" cy="5029200"/>
          </a:xfrm>
        </p:spPr>
        <p:txBody>
          <a:bodyPr rtlCol="0">
            <a:noAutofit/>
          </a:bodyPr>
          <a:lstStyle/>
          <a:p>
            <a:pPr marL="0" indent="0" algn="just" fontAlgn="auto">
              <a:spcAft>
                <a:spcPts val="0"/>
              </a:spcAft>
              <a:buNone/>
              <a:defRPr/>
            </a:pPr>
            <a:r>
              <a:rPr lang="en-IN" sz="2000" u="sng" dirty="0">
                <a:solidFill>
                  <a:schemeClr val="tx1">
                    <a:lumMod val="75000"/>
                    <a:lumOff val="25000"/>
                  </a:schemeClr>
                </a:solidFill>
              </a:rPr>
              <a:t>VERTICAL OR BASIC FORM</a:t>
            </a:r>
            <a:r>
              <a:rPr lang="en-IN" sz="2000" dirty="0">
                <a:solidFill>
                  <a:schemeClr val="tx1">
                    <a:lumMod val="75000"/>
                    <a:lumOff val="25000"/>
                  </a:schemeClr>
                </a:solidFill>
              </a:rPr>
              <a:t>: </a:t>
            </a:r>
          </a:p>
          <a:p>
            <a:pPr lvl="1" algn="just" fontAlgn="auto">
              <a:spcAft>
                <a:spcPts val="0"/>
              </a:spcAft>
              <a:buFont typeface="Wingdings" panose="05000000000000000000" pitchFamily="2" charset="2"/>
              <a:buChar char="Ø"/>
              <a:defRPr/>
            </a:pPr>
            <a:r>
              <a:rPr lang="en-IN" sz="2000" dirty="0">
                <a:solidFill>
                  <a:schemeClr val="tx1">
                    <a:lumMod val="75000"/>
                    <a:lumOff val="25000"/>
                  </a:schemeClr>
                </a:solidFill>
              </a:rPr>
              <a:t>Add a role form to the parent &lt;form&gt; element. </a:t>
            </a:r>
          </a:p>
          <a:p>
            <a:pPr lvl="1" algn="just" fontAlgn="auto">
              <a:spcAft>
                <a:spcPts val="0"/>
              </a:spcAft>
              <a:buFont typeface="Wingdings" panose="05000000000000000000" pitchFamily="2" charset="2"/>
              <a:buChar char="Ø"/>
              <a:defRPr/>
            </a:pPr>
            <a:r>
              <a:rPr lang="en-IN" sz="2000" dirty="0">
                <a:solidFill>
                  <a:schemeClr val="tx1">
                    <a:lumMod val="75000"/>
                    <a:lumOff val="25000"/>
                  </a:schemeClr>
                </a:solidFill>
              </a:rPr>
              <a:t>Wrap labels and controls in a &lt;div&gt; with class .form-group. This is needed for optimum spacing. </a:t>
            </a:r>
          </a:p>
          <a:p>
            <a:pPr lvl="1" algn="just" fontAlgn="auto">
              <a:spcAft>
                <a:spcPts val="0"/>
              </a:spcAft>
              <a:buFont typeface="Wingdings" panose="05000000000000000000" pitchFamily="2" charset="2"/>
              <a:buChar char="Ø"/>
              <a:defRPr/>
            </a:pPr>
            <a:r>
              <a:rPr lang="en-IN" sz="2000" dirty="0">
                <a:solidFill>
                  <a:schemeClr val="tx1">
                    <a:lumMod val="75000"/>
                    <a:lumOff val="25000"/>
                  </a:schemeClr>
                </a:solidFill>
              </a:rPr>
              <a:t>Add a class of .form-control to all textual &lt;input&gt;, &lt;</a:t>
            </a:r>
            <a:r>
              <a:rPr lang="en-IN" sz="2000" dirty="0" err="1">
                <a:solidFill>
                  <a:schemeClr val="tx1">
                    <a:lumMod val="75000"/>
                    <a:lumOff val="25000"/>
                  </a:schemeClr>
                </a:solidFill>
              </a:rPr>
              <a:t>textarea</a:t>
            </a:r>
            <a:r>
              <a:rPr lang="en-IN" sz="2000" dirty="0">
                <a:solidFill>
                  <a:schemeClr val="tx1">
                    <a:lumMod val="75000"/>
                    <a:lumOff val="25000"/>
                  </a:schemeClr>
                </a:solidFill>
              </a:rPr>
              <a:t>&gt;, and &lt;select&gt; elements.</a:t>
            </a:r>
          </a:p>
          <a:p>
            <a:pPr marL="342889" lvl="1" indent="0" algn="just" fontAlgn="auto">
              <a:spcAft>
                <a:spcPts val="0"/>
              </a:spcAft>
              <a:buNone/>
              <a:defRPr/>
            </a:pPr>
            <a:endParaRPr lang="en-IN" sz="2000" dirty="0">
              <a:solidFill>
                <a:schemeClr val="tx1">
                  <a:lumMod val="75000"/>
                  <a:lumOff val="25000"/>
                </a:schemeClr>
              </a:solidFill>
            </a:endParaRPr>
          </a:p>
          <a:p>
            <a:pPr marL="342889" lvl="1" indent="0" algn="just" fontAlgn="auto">
              <a:spcAft>
                <a:spcPts val="0"/>
              </a:spcAft>
              <a:buNone/>
              <a:defRPr/>
            </a:pPr>
            <a:r>
              <a:rPr lang="en-IN" sz="2000" dirty="0">
                <a:solidFill>
                  <a:srgbClr val="FFFFFF"/>
                </a:solidFill>
              </a:rPr>
              <a:t>&lt;form role="form"&gt;    </a:t>
            </a:r>
          </a:p>
          <a:p>
            <a:pPr marL="342889" lvl="1" indent="0" fontAlgn="auto">
              <a:spcAft>
                <a:spcPts val="0"/>
              </a:spcAft>
              <a:buNone/>
              <a:defRPr/>
            </a:pPr>
            <a:r>
              <a:rPr lang="en-IN" sz="2000" dirty="0">
                <a:solidFill>
                  <a:srgbClr val="FFFFFF"/>
                </a:solidFill>
              </a:rPr>
              <a:t>	&lt;div class="form-group"&gt;       </a:t>
            </a:r>
          </a:p>
          <a:p>
            <a:pPr marL="342889" lvl="1" indent="0" fontAlgn="auto">
              <a:spcAft>
                <a:spcPts val="0"/>
              </a:spcAft>
              <a:buNone/>
              <a:defRPr/>
            </a:pPr>
            <a:r>
              <a:rPr lang="en-IN" sz="2000" dirty="0">
                <a:solidFill>
                  <a:srgbClr val="FFFFFF"/>
                </a:solidFill>
              </a:rPr>
              <a:t>		&lt;label for="name"&gt;Name&lt;/label&gt;       </a:t>
            </a:r>
          </a:p>
          <a:p>
            <a:pPr marL="342889" lvl="1" indent="0" fontAlgn="auto">
              <a:spcAft>
                <a:spcPts val="0"/>
              </a:spcAft>
              <a:buNone/>
              <a:defRPr/>
            </a:pPr>
            <a:r>
              <a:rPr lang="en-IN" sz="2000" dirty="0">
                <a:solidFill>
                  <a:srgbClr val="FFFFFF"/>
                </a:solidFill>
              </a:rPr>
              <a:t>			&lt;input type="text" class="form-control" 				id="name"           placeholder="Enter Name"&gt;    </a:t>
            </a:r>
          </a:p>
          <a:p>
            <a:pPr marL="342889" lvl="1" indent="0" fontAlgn="auto">
              <a:spcAft>
                <a:spcPts val="0"/>
              </a:spcAft>
              <a:buNone/>
              <a:defRPr/>
            </a:pPr>
            <a:r>
              <a:rPr lang="en-IN" sz="2000" dirty="0">
                <a:solidFill>
                  <a:srgbClr val="FFFFFF"/>
                </a:solidFill>
              </a:rPr>
              <a:t>	&lt;/div&gt;</a:t>
            </a:r>
          </a:p>
          <a:p>
            <a:pPr marL="342889" lvl="1" indent="0" fontAlgn="auto">
              <a:spcAft>
                <a:spcPts val="0"/>
              </a:spcAft>
              <a:buNone/>
              <a:defRPr/>
            </a:pPr>
            <a:r>
              <a:rPr lang="en-IN" sz="2000" dirty="0">
                <a:solidFill>
                  <a:srgbClr val="FFFFFF"/>
                </a:solidFill>
              </a:rPr>
              <a:t>&lt;/form&gt; </a:t>
            </a:r>
          </a:p>
        </p:txBody>
      </p:sp>
      <p:pic>
        <p:nvPicPr>
          <p:cNvPr id="2" name="Picture 1"/>
          <p:cNvPicPr>
            <a:picLocks noChangeAspect="1"/>
          </p:cNvPicPr>
          <p:nvPr/>
        </p:nvPicPr>
        <p:blipFill>
          <a:blip r:embed="rId2"/>
          <a:stretch>
            <a:fillRect/>
          </a:stretch>
        </p:blipFill>
        <p:spPr>
          <a:xfrm>
            <a:off x="86405" y="1119187"/>
            <a:ext cx="9019495" cy="3896561"/>
          </a:xfrm>
          <a:prstGeom prst="rect">
            <a:avLst/>
          </a:prstGeom>
        </p:spPr>
      </p:pic>
      <p:pic>
        <p:nvPicPr>
          <p:cNvPr id="6" name="Picture 5"/>
          <p:cNvPicPr>
            <a:picLocks noChangeAspect="1"/>
          </p:cNvPicPr>
          <p:nvPr/>
        </p:nvPicPr>
        <p:blipFill>
          <a:blip r:embed="rId3"/>
          <a:stretch>
            <a:fillRect/>
          </a:stretch>
        </p:blipFill>
        <p:spPr>
          <a:xfrm>
            <a:off x="2819400" y="2971800"/>
            <a:ext cx="5629958" cy="3657600"/>
          </a:xfrm>
          <a:prstGeom prst="rect">
            <a:avLst/>
          </a:prstGeom>
          <a:ln>
            <a:solidFill>
              <a:srgbClr val="FF0000"/>
            </a:solidFill>
          </a:ln>
        </p:spPr>
      </p:pic>
    </p:spTree>
    <p:extLst>
      <p:ext uri="{BB962C8B-B14F-4D97-AF65-F5344CB8AC3E}">
        <p14:creationId xmlns:p14="http://schemas.microsoft.com/office/powerpoint/2010/main" val="1398757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a:xfrm>
            <a:off x="1981200" y="539352"/>
            <a:ext cx="6447234" cy="623887"/>
          </a:xfrm>
        </p:spPr>
        <p:txBody>
          <a:bodyPr/>
          <a:lstStyle/>
          <a:p>
            <a:r>
              <a:rPr lang="en-IN" dirty="0"/>
              <a:t>Forms</a:t>
            </a:r>
          </a:p>
        </p:txBody>
      </p:sp>
      <p:sp>
        <p:nvSpPr>
          <p:cNvPr id="3" name="Content Placeholder 2"/>
          <p:cNvSpPr>
            <a:spLocks noGrp="1"/>
          </p:cNvSpPr>
          <p:nvPr>
            <p:ph idx="1"/>
          </p:nvPr>
        </p:nvSpPr>
        <p:spPr>
          <a:xfrm>
            <a:off x="508398" y="1464468"/>
            <a:ext cx="8102202" cy="4318398"/>
          </a:xfrm>
        </p:spPr>
        <p:txBody>
          <a:bodyPr rtlCol="0">
            <a:normAutofit fontScale="77500" lnSpcReduction="20000"/>
          </a:bodyPr>
          <a:lstStyle/>
          <a:p>
            <a:pPr marL="0" indent="0" algn="just" fontAlgn="auto">
              <a:spcAft>
                <a:spcPts val="0"/>
              </a:spcAft>
              <a:buNone/>
              <a:defRPr/>
            </a:pPr>
            <a:r>
              <a:rPr lang="en-IN" sz="2400" u="sng" dirty="0">
                <a:solidFill>
                  <a:srgbClr val="FFFFFF"/>
                </a:solidFill>
              </a:rPr>
              <a:t>INLINE FORM </a:t>
            </a:r>
            <a:r>
              <a:rPr lang="en-IN" sz="2400" dirty="0">
                <a:solidFill>
                  <a:srgbClr val="FFFFFF"/>
                </a:solidFill>
              </a:rPr>
              <a:t>: </a:t>
            </a:r>
          </a:p>
          <a:p>
            <a:pPr marL="0" indent="0" algn="just" fontAlgn="auto">
              <a:spcAft>
                <a:spcPts val="0"/>
              </a:spcAft>
              <a:buNone/>
              <a:defRPr/>
            </a:pPr>
            <a:r>
              <a:rPr lang="en-IN" sz="2800" dirty="0">
                <a:solidFill>
                  <a:srgbClr val="FFFFFF"/>
                </a:solidFill>
              </a:rPr>
              <a:t>	To create a form where all of the elements are inline, left aligned and labels are alongside, add the class .</a:t>
            </a:r>
            <a:r>
              <a:rPr lang="en-IN" sz="2800" dirty="0" err="1">
                <a:solidFill>
                  <a:srgbClr val="FFFFFF"/>
                </a:solidFill>
              </a:rPr>
              <a:t>forminline</a:t>
            </a:r>
            <a:r>
              <a:rPr lang="en-IN" sz="2800" dirty="0">
                <a:solidFill>
                  <a:srgbClr val="FFFFFF"/>
                </a:solidFill>
              </a:rPr>
              <a:t> to the &lt;form&gt; tag. </a:t>
            </a:r>
          </a:p>
          <a:p>
            <a:pPr marL="42861" indent="0" fontAlgn="auto">
              <a:spcAft>
                <a:spcPts val="0"/>
              </a:spcAft>
              <a:buNone/>
              <a:defRPr/>
            </a:pPr>
            <a:r>
              <a:rPr lang="en-IN" b="1" dirty="0">
                <a:solidFill>
                  <a:srgbClr val="FFFFFF"/>
                </a:solidFill>
              </a:rPr>
              <a:t>&lt;form class="form-inline" role="form"&gt;    </a:t>
            </a:r>
          </a:p>
          <a:p>
            <a:pPr marL="42861" indent="0" fontAlgn="auto">
              <a:spcAft>
                <a:spcPts val="0"/>
              </a:spcAft>
              <a:buNone/>
              <a:defRPr/>
            </a:pPr>
            <a:r>
              <a:rPr lang="en-IN" b="1" dirty="0">
                <a:solidFill>
                  <a:srgbClr val="FFFFFF"/>
                </a:solidFill>
              </a:rPr>
              <a:t>	&lt;div class="form-group"&gt;       </a:t>
            </a:r>
          </a:p>
          <a:p>
            <a:pPr marL="42861" indent="0" fontAlgn="auto">
              <a:spcAft>
                <a:spcPts val="0"/>
              </a:spcAft>
              <a:buNone/>
              <a:defRPr/>
            </a:pPr>
            <a:r>
              <a:rPr lang="en-IN" b="1" dirty="0">
                <a:solidFill>
                  <a:srgbClr val="FFFFFF"/>
                </a:solidFill>
              </a:rPr>
              <a:t>		&lt;label class="</a:t>
            </a:r>
            <a:r>
              <a:rPr lang="en-IN" b="1" dirty="0" err="1">
                <a:solidFill>
                  <a:srgbClr val="FFFFFF"/>
                </a:solidFill>
              </a:rPr>
              <a:t>sr</a:t>
            </a:r>
            <a:r>
              <a:rPr lang="en-IN" b="1" dirty="0">
                <a:solidFill>
                  <a:srgbClr val="FFFFFF"/>
                </a:solidFill>
              </a:rPr>
              <a:t>-only" for="name"&gt;Name&lt;/label&gt;       </a:t>
            </a:r>
          </a:p>
          <a:p>
            <a:pPr marL="42861" indent="0" fontAlgn="auto">
              <a:spcAft>
                <a:spcPts val="0"/>
              </a:spcAft>
              <a:buNone/>
              <a:defRPr/>
            </a:pPr>
            <a:r>
              <a:rPr lang="en-IN" b="1" dirty="0">
                <a:solidFill>
                  <a:srgbClr val="FFFFFF"/>
                </a:solidFill>
              </a:rPr>
              <a:t>			&lt;input type="text" class="form-control" id="name"           placeholder="Enter Name"&gt;    </a:t>
            </a:r>
          </a:p>
          <a:p>
            <a:pPr marL="42861" indent="0" fontAlgn="auto">
              <a:spcAft>
                <a:spcPts val="0"/>
              </a:spcAft>
              <a:buNone/>
              <a:defRPr/>
            </a:pPr>
            <a:r>
              <a:rPr lang="en-IN" b="1" dirty="0">
                <a:solidFill>
                  <a:srgbClr val="FFFFFF"/>
                </a:solidFill>
              </a:rPr>
              <a:t>	&lt;/div&gt; </a:t>
            </a:r>
          </a:p>
          <a:p>
            <a:pPr marL="42861" indent="0" fontAlgn="auto">
              <a:spcAft>
                <a:spcPts val="0"/>
              </a:spcAft>
              <a:buNone/>
              <a:defRPr/>
            </a:pPr>
            <a:r>
              <a:rPr lang="en-IN" b="1" dirty="0">
                <a:solidFill>
                  <a:srgbClr val="FFFFFF"/>
                </a:solidFill>
              </a:rPr>
              <a:t>&lt;/form&gt; </a:t>
            </a:r>
          </a:p>
        </p:txBody>
      </p:sp>
      <p:pic>
        <p:nvPicPr>
          <p:cNvPr id="2" name="Picture 1"/>
          <p:cNvPicPr>
            <a:picLocks noChangeAspect="1"/>
          </p:cNvPicPr>
          <p:nvPr/>
        </p:nvPicPr>
        <p:blipFill>
          <a:blip r:embed="rId2"/>
          <a:stretch>
            <a:fillRect/>
          </a:stretch>
        </p:blipFill>
        <p:spPr>
          <a:xfrm>
            <a:off x="88050" y="1332309"/>
            <a:ext cx="8993092" cy="3243263"/>
          </a:xfrm>
          <a:prstGeom prst="rect">
            <a:avLst/>
          </a:prstGeom>
        </p:spPr>
      </p:pic>
      <p:pic>
        <p:nvPicPr>
          <p:cNvPr id="4" name="Picture 3"/>
          <p:cNvPicPr>
            <a:picLocks noChangeAspect="1"/>
          </p:cNvPicPr>
          <p:nvPr/>
        </p:nvPicPr>
        <p:blipFill>
          <a:blip r:embed="rId3"/>
          <a:stretch>
            <a:fillRect/>
          </a:stretch>
        </p:blipFill>
        <p:spPr>
          <a:xfrm>
            <a:off x="177592" y="4876801"/>
            <a:ext cx="8814008" cy="1293688"/>
          </a:xfrm>
          <a:prstGeom prst="rect">
            <a:avLst/>
          </a:prstGeom>
        </p:spPr>
      </p:pic>
    </p:spTree>
    <p:extLst>
      <p:ext uri="{BB962C8B-B14F-4D97-AF65-F5344CB8AC3E}">
        <p14:creationId xmlns:p14="http://schemas.microsoft.com/office/powerpoint/2010/main" val="3898602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a:xfrm>
            <a:off x="1981200" y="381000"/>
            <a:ext cx="6447234" cy="623887"/>
          </a:xfrm>
        </p:spPr>
        <p:txBody>
          <a:bodyPr/>
          <a:lstStyle/>
          <a:p>
            <a:r>
              <a:rPr lang="en-IN" dirty="0"/>
              <a:t>Forms</a:t>
            </a:r>
          </a:p>
        </p:txBody>
      </p:sp>
      <p:sp>
        <p:nvSpPr>
          <p:cNvPr id="3" name="Content Placeholder 2"/>
          <p:cNvSpPr>
            <a:spLocks noGrp="1"/>
          </p:cNvSpPr>
          <p:nvPr>
            <p:ph idx="1"/>
          </p:nvPr>
        </p:nvSpPr>
        <p:spPr>
          <a:xfrm>
            <a:off x="228600" y="1371600"/>
            <a:ext cx="8382000" cy="5257800"/>
          </a:xfrm>
        </p:spPr>
        <p:txBody>
          <a:bodyPr rtlCol="0">
            <a:noAutofit/>
          </a:bodyPr>
          <a:lstStyle/>
          <a:p>
            <a:pPr marL="0" indent="0" algn="just" fontAlgn="auto">
              <a:spcAft>
                <a:spcPts val="0"/>
              </a:spcAft>
              <a:buNone/>
              <a:defRPr/>
            </a:pPr>
            <a:r>
              <a:rPr lang="en-IN" sz="1800" u="sng" dirty="0">
                <a:solidFill>
                  <a:srgbClr val="FFFFFF"/>
                </a:solidFill>
              </a:rPr>
              <a:t>HORIZONTAL FORM</a:t>
            </a:r>
            <a:r>
              <a:rPr lang="en-IN" sz="1800" dirty="0">
                <a:solidFill>
                  <a:srgbClr val="FFFFFF"/>
                </a:solidFill>
              </a:rPr>
              <a:t>: </a:t>
            </a:r>
          </a:p>
          <a:p>
            <a:pPr lvl="1" algn="just" fontAlgn="auto">
              <a:spcAft>
                <a:spcPts val="0"/>
              </a:spcAft>
              <a:buFont typeface="Wingdings" panose="05000000000000000000" pitchFamily="2" charset="2"/>
              <a:buChar char="Ø"/>
              <a:defRPr/>
            </a:pPr>
            <a:r>
              <a:rPr lang="en-IN" sz="1800" dirty="0">
                <a:solidFill>
                  <a:srgbClr val="FFFFFF"/>
                </a:solidFill>
              </a:rPr>
              <a:t>Add a class of .form-horizontal to the parent &lt;form&gt; element. </a:t>
            </a:r>
          </a:p>
          <a:p>
            <a:pPr lvl="1" algn="just" fontAlgn="auto">
              <a:spcAft>
                <a:spcPts val="0"/>
              </a:spcAft>
              <a:buFont typeface="Wingdings" panose="05000000000000000000" pitchFamily="2" charset="2"/>
              <a:buChar char="Ø"/>
              <a:defRPr/>
            </a:pPr>
            <a:r>
              <a:rPr lang="en-IN" sz="1800" dirty="0">
                <a:solidFill>
                  <a:srgbClr val="FFFFFF"/>
                </a:solidFill>
              </a:rPr>
              <a:t>Wrap labels and controls in a &lt;div&gt; with class .form-group. </a:t>
            </a:r>
          </a:p>
          <a:p>
            <a:pPr lvl="1" algn="just" fontAlgn="auto">
              <a:spcAft>
                <a:spcPts val="0"/>
              </a:spcAft>
              <a:buFont typeface="Wingdings" panose="05000000000000000000" pitchFamily="2" charset="2"/>
              <a:buChar char="Ø"/>
              <a:defRPr/>
            </a:pPr>
            <a:r>
              <a:rPr lang="en-IN" sz="1800" dirty="0">
                <a:solidFill>
                  <a:srgbClr val="FFFFFF"/>
                </a:solidFill>
              </a:rPr>
              <a:t>Add a class of .control-label to the labels. </a:t>
            </a:r>
          </a:p>
          <a:p>
            <a:pPr marL="342889" lvl="1" indent="0" algn="just" fontAlgn="auto">
              <a:spcAft>
                <a:spcPts val="0"/>
              </a:spcAft>
              <a:buNone/>
              <a:defRPr/>
            </a:pPr>
            <a:endParaRPr lang="en-IN" sz="1800" dirty="0">
              <a:solidFill>
                <a:srgbClr val="FFFFFF"/>
              </a:solidFill>
            </a:endParaRPr>
          </a:p>
          <a:p>
            <a:pPr marL="42861" indent="0" fontAlgn="auto">
              <a:spcAft>
                <a:spcPts val="0"/>
              </a:spcAft>
              <a:buNone/>
              <a:defRPr/>
            </a:pPr>
            <a:r>
              <a:rPr lang="en-IN" sz="1600" dirty="0">
                <a:solidFill>
                  <a:srgbClr val="FFFFFF"/>
                </a:solidFill>
              </a:rPr>
              <a:t>&lt;form class="form-horizontal" role="form"&gt;    </a:t>
            </a:r>
          </a:p>
          <a:p>
            <a:pPr marL="42861" indent="0" fontAlgn="auto">
              <a:spcAft>
                <a:spcPts val="0"/>
              </a:spcAft>
              <a:buNone/>
              <a:defRPr/>
            </a:pPr>
            <a:r>
              <a:rPr lang="en-IN" sz="1600" dirty="0">
                <a:solidFill>
                  <a:srgbClr val="FFFFFF"/>
                </a:solidFill>
              </a:rPr>
              <a:t>	&lt;div class="form-group"&gt;       </a:t>
            </a:r>
          </a:p>
          <a:p>
            <a:pPr marL="42861" indent="0" fontAlgn="auto">
              <a:spcAft>
                <a:spcPts val="0"/>
              </a:spcAft>
              <a:buNone/>
              <a:defRPr/>
            </a:pPr>
            <a:r>
              <a:rPr lang="en-IN" sz="1600" dirty="0">
                <a:solidFill>
                  <a:srgbClr val="FFFFFF"/>
                </a:solidFill>
              </a:rPr>
              <a:t>		&lt;label for="</a:t>
            </a:r>
            <a:r>
              <a:rPr lang="en-IN" sz="1600" dirty="0" err="1">
                <a:solidFill>
                  <a:srgbClr val="FFFFFF"/>
                </a:solidFill>
              </a:rPr>
              <a:t>firstname</a:t>
            </a:r>
            <a:r>
              <a:rPr lang="en-IN" sz="1600" dirty="0">
                <a:solidFill>
                  <a:srgbClr val="FFFFFF"/>
                </a:solidFill>
              </a:rPr>
              <a:t>" class="col-sm-2 control-label"&gt;First Name&lt;/label&gt;       </a:t>
            </a:r>
          </a:p>
          <a:p>
            <a:pPr marL="42861" indent="0" fontAlgn="auto">
              <a:spcAft>
                <a:spcPts val="0"/>
              </a:spcAft>
              <a:buNone/>
              <a:defRPr/>
            </a:pPr>
            <a:r>
              <a:rPr lang="en-IN" sz="1600" dirty="0">
                <a:solidFill>
                  <a:srgbClr val="FFFFFF"/>
                </a:solidFill>
              </a:rPr>
              <a:t>			&lt;div class="col-sm-10"&gt;          </a:t>
            </a:r>
          </a:p>
          <a:p>
            <a:pPr marL="42861" indent="0" fontAlgn="auto">
              <a:spcAft>
                <a:spcPts val="0"/>
              </a:spcAft>
              <a:buNone/>
              <a:defRPr/>
            </a:pPr>
            <a:r>
              <a:rPr lang="en-IN" sz="1600" dirty="0">
                <a:solidFill>
                  <a:srgbClr val="FFFFFF"/>
                </a:solidFill>
              </a:rPr>
              <a:t>				&lt;input type="text" class="form-control" </a:t>
            </a:r>
          </a:p>
          <a:p>
            <a:pPr marL="42861" indent="0" fontAlgn="auto">
              <a:spcAft>
                <a:spcPts val="0"/>
              </a:spcAft>
              <a:buNone/>
              <a:defRPr/>
            </a:pPr>
            <a:r>
              <a:rPr lang="en-IN" sz="1600" dirty="0">
                <a:solidFill>
                  <a:srgbClr val="FFFFFF"/>
                </a:solidFill>
              </a:rPr>
              <a:t>id="</a:t>
            </a:r>
            <a:r>
              <a:rPr lang="en-IN" sz="1600" dirty="0" err="1">
                <a:solidFill>
                  <a:srgbClr val="FFFFFF"/>
                </a:solidFill>
              </a:rPr>
              <a:t>firstname</a:t>
            </a:r>
            <a:r>
              <a:rPr lang="en-IN" sz="1600" dirty="0">
                <a:solidFill>
                  <a:srgbClr val="FFFFFF"/>
                </a:solidFill>
              </a:rPr>
              <a:t>“ placeholder="Enter First Name"&gt;       </a:t>
            </a:r>
          </a:p>
          <a:p>
            <a:pPr marL="42861" indent="0" fontAlgn="auto">
              <a:spcAft>
                <a:spcPts val="0"/>
              </a:spcAft>
              <a:buNone/>
              <a:defRPr/>
            </a:pPr>
            <a:r>
              <a:rPr lang="en-IN" sz="1600" dirty="0">
                <a:solidFill>
                  <a:srgbClr val="FFFFFF"/>
                </a:solidFill>
              </a:rPr>
              <a:t>		&lt;/div&gt;    </a:t>
            </a:r>
          </a:p>
          <a:p>
            <a:pPr marL="42861" indent="0" fontAlgn="auto">
              <a:spcAft>
                <a:spcPts val="0"/>
              </a:spcAft>
              <a:buNone/>
              <a:defRPr/>
            </a:pPr>
            <a:r>
              <a:rPr lang="en-IN" sz="1600" dirty="0">
                <a:solidFill>
                  <a:srgbClr val="FFFFFF"/>
                </a:solidFill>
              </a:rPr>
              <a:t>	&lt;/div&gt; </a:t>
            </a:r>
          </a:p>
          <a:p>
            <a:pPr marL="42861" indent="0" fontAlgn="auto">
              <a:spcAft>
                <a:spcPts val="0"/>
              </a:spcAft>
              <a:buNone/>
              <a:defRPr/>
            </a:pPr>
            <a:r>
              <a:rPr lang="en-IN" sz="1600" dirty="0">
                <a:solidFill>
                  <a:srgbClr val="FFFFFF"/>
                </a:solidFill>
              </a:rPr>
              <a:t>&lt;/forms&gt;</a:t>
            </a:r>
          </a:p>
        </p:txBody>
      </p:sp>
      <p:pic>
        <p:nvPicPr>
          <p:cNvPr id="46084"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04517" y="2743200"/>
            <a:ext cx="4800600" cy="3482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909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6084"/>
                                        </p:tgtEl>
                                        <p:attrNameLst>
                                          <p:attrName>style.visibility</p:attrName>
                                        </p:attrNameLst>
                                      </p:cBhvr>
                                      <p:to>
                                        <p:strVal val="visible"/>
                                      </p:to>
                                    </p:set>
                                    <p:animEffect transition="in" filter="fade">
                                      <p:cBhvr>
                                        <p:cTn id="7" dur="500"/>
                                        <p:tgtEl>
                                          <p:spTgt spid="460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a:xfrm>
            <a:off x="2057400" y="381000"/>
            <a:ext cx="6447234" cy="623887"/>
          </a:xfrm>
        </p:spPr>
        <p:txBody>
          <a:bodyPr/>
          <a:lstStyle/>
          <a:p>
            <a:r>
              <a:rPr lang="en-IN" dirty="0"/>
              <a:t> Buttons </a:t>
            </a:r>
          </a:p>
        </p:txBody>
      </p:sp>
      <p:sp>
        <p:nvSpPr>
          <p:cNvPr id="47107" name="Content Placeholder 2"/>
          <p:cNvSpPr>
            <a:spLocks noGrp="1"/>
          </p:cNvSpPr>
          <p:nvPr>
            <p:ph idx="1"/>
          </p:nvPr>
        </p:nvSpPr>
        <p:spPr>
          <a:xfrm>
            <a:off x="508397" y="1219200"/>
            <a:ext cx="7962899" cy="3699272"/>
          </a:xfrm>
        </p:spPr>
        <p:txBody>
          <a:bodyPr/>
          <a:lstStyle/>
          <a:p>
            <a:pPr marL="0" indent="0">
              <a:buNone/>
            </a:pPr>
            <a:r>
              <a:rPr lang="en-IN" sz="2000" dirty="0"/>
              <a:t>	</a:t>
            </a:r>
            <a:r>
              <a:rPr lang="en-IN" sz="2800" dirty="0"/>
              <a:t> </a:t>
            </a:r>
            <a:r>
              <a:rPr lang="en-IN" sz="2000" dirty="0"/>
              <a:t>Here we will discuss about how to use Bootstrap button with examples. Anything that is given a class of .</a:t>
            </a:r>
            <a:r>
              <a:rPr lang="en-IN" sz="2000" dirty="0" err="1"/>
              <a:t>btn</a:t>
            </a:r>
            <a:r>
              <a:rPr lang="en-IN" sz="2000" dirty="0"/>
              <a:t> will inherit the default look of a </a:t>
            </a:r>
            <a:r>
              <a:rPr lang="en-IN" sz="2000" dirty="0" err="1"/>
              <a:t>gray</a:t>
            </a:r>
            <a:r>
              <a:rPr lang="en-IN" sz="2000" dirty="0"/>
              <a:t> button with rounded corners.</a:t>
            </a:r>
          </a:p>
          <a:p>
            <a:pPr marL="0" indent="0">
              <a:buNone/>
            </a:pPr>
            <a:endParaRPr lang="en-IN" sz="1800" dirty="0"/>
          </a:p>
        </p:txBody>
      </p:sp>
      <p:pic>
        <p:nvPicPr>
          <p:cNvPr id="4710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08397" y="2667000"/>
            <a:ext cx="8195071" cy="3189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9950050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a:xfrm>
            <a:off x="1787553" y="475581"/>
            <a:ext cx="6447234" cy="623887"/>
          </a:xfrm>
        </p:spPr>
        <p:txBody>
          <a:bodyPr/>
          <a:lstStyle/>
          <a:p>
            <a:r>
              <a:rPr lang="en-IN" dirty="0"/>
              <a:t> Buttons </a:t>
            </a:r>
          </a:p>
        </p:txBody>
      </p:sp>
      <p:sp>
        <p:nvSpPr>
          <p:cNvPr id="48131" name="Content Placeholder 2"/>
          <p:cNvSpPr>
            <a:spLocks noGrp="1"/>
          </p:cNvSpPr>
          <p:nvPr>
            <p:ph idx="1"/>
          </p:nvPr>
        </p:nvSpPr>
        <p:spPr>
          <a:xfrm>
            <a:off x="508397" y="1295400"/>
            <a:ext cx="7726390" cy="4536282"/>
          </a:xfrm>
        </p:spPr>
        <p:txBody>
          <a:bodyPr/>
          <a:lstStyle/>
          <a:p>
            <a:pPr marL="0" indent="0">
              <a:buNone/>
            </a:pPr>
            <a:r>
              <a:rPr lang="en-IN" sz="2000" dirty="0"/>
              <a:t>Following example demonstrates all the above button classes:</a:t>
            </a:r>
          </a:p>
          <a:p>
            <a:pPr marL="0" indent="0">
              <a:buNone/>
            </a:pPr>
            <a:endParaRPr lang="en-IN" sz="1725" dirty="0"/>
          </a:p>
          <a:p>
            <a:pPr marL="0" indent="0">
              <a:buNone/>
            </a:pPr>
            <a:endParaRPr lang="en-IN" sz="1725" dirty="0"/>
          </a:p>
          <a:p>
            <a:pPr marL="0" indent="0">
              <a:buNone/>
            </a:pPr>
            <a:endParaRPr lang="en-IN" sz="1725" dirty="0"/>
          </a:p>
          <a:p>
            <a:pPr marL="0" indent="0">
              <a:buNone/>
            </a:pPr>
            <a:endParaRPr lang="en-IN" sz="1725" dirty="0"/>
          </a:p>
          <a:p>
            <a:pPr marL="0" indent="0">
              <a:buNone/>
            </a:pPr>
            <a:endParaRPr lang="en-IN" sz="1725" dirty="0"/>
          </a:p>
          <a:p>
            <a:pPr marL="0" indent="0">
              <a:buNone/>
            </a:pPr>
            <a:endParaRPr lang="en-IN" sz="1725" dirty="0"/>
          </a:p>
          <a:p>
            <a:pPr marL="0" indent="0">
              <a:buNone/>
            </a:pPr>
            <a:endParaRPr lang="en-IN" sz="1725" dirty="0"/>
          </a:p>
          <a:p>
            <a:pPr marL="0" indent="0">
              <a:buNone/>
            </a:pPr>
            <a:endParaRPr lang="en-IN" sz="1725" u="sng" dirty="0"/>
          </a:p>
          <a:p>
            <a:pPr marL="0" indent="0">
              <a:buNone/>
            </a:pPr>
            <a:endParaRPr lang="en-IN" sz="1725" u="sng" dirty="0"/>
          </a:p>
          <a:p>
            <a:pPr marL="0" indent="0">
              <a:buNone/>
            </a:pPr>
            <a:r>
              <a:rPr lang="en-IN" sz="1725" u="sng" dirty="0"/>
              <a:t>OUTPUT:</a:t>
            </a:r>
          </a:p>
          <a:p>
            <a:pPr marL="0" indent="0">
              <a:buNone/>
            </a:pPr>
            <a:endParaRPr lang="en-IN" sz="1725" dirty="0"/>
          </a:p>
        </p:txBody>
      </p:sp>
      <p:pic>
        <p:nvPicPr>
          <p:cNvPr id="2" name="Picture 1"/>
          <p:cNvPicPr>
            <a:picLocks noChangeAspect="1"/>
          </p:cNvPicPr>
          <p:nvPr/>
        </p:nvPicPr>
        <p:blipFill>
          <a:blip r:embed="rId2"/>
          <a:stretch>
            <a:fillRect/>
          </a:stretch>
        </p:blipFill>
        <p:spPr>
          <a:xfrm>
            <a:off x="508397" y="6027614"/>
            <a:ext cx="7610475" cy="571500"/>
          </a:xfrm>
          <a:prstGeom prst="rect">
            <a:avLst/>
          </a:prstGeom>
        </p:spPr>
      </p:pic>
      <p:pic>
        <p:nvPicPr>
          <p:cNvPr id="3" name="Picture 2"/>
          <p:cNvPicPr>
            <a:picLocks noChangeAspect="1"/>
          </p:cNvPicPr>
          <p:nvPr/>
        </p:nvPicPr>
        <p:blipFill>
          <a:blip r:embed="rId3"/>
          <a:stretch>
            <a:fillRect/>
          </a:stretch>
        </p:blipFill>
        <p:spPr>
          <a:xfrm>
            <a:off x="508397" y="1925240"/>
            <a:ext cx="8237176" cy="3484959"/>
          </a:xfrm>
          <a:prstGeom prst="rect">
            <a:avLst/>
          </a:prstGeom>
        </p:spPr>
      </p:pic>
    </p:spTree>
    <p:extLst>
      <p:ext uri="{BB962C8B-B14F-4D97-AF65-F5344CB8AC3E}">
        <p14:creationId xmlns:p14="http://schemas.microsoft.com/office/powerpoint/2010/main" val="141438200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a:xfrm>
            <a:off x="1828800" y="533400"/>
            <a:ext cx="6447234" cy="623887"/>
          </a:xfrm>
        </p:spPr>
        <p:txBody>
          <a:bodyPr/>
          <a:lstStyle/>
          <a:p>
            <a:r>
              <a:rPr lang="en-IN" dirty="0"/>
              <a:t>Images </a:t>
            </a:r>
          </a:p>
        </p:txBody>
      </p:sp>
      <p:sp>
        <p:nvSpPr>
          <p:cNvPr id="3" name="Content Placeholder 2"/>
          <p:cNvSpPr>
            <a:spLocks noGrp="1"/>
          </p:cNvSpPr>
          <p:nvPr>
            <p:ph idx="1"/>
          </p:nvPr>
        </p:nvSpPr>
        <p:spPr>
          <a:xfrm>
            <a:off x="508398" y="1447800"/>
            <a:ext cx="7949802" cy="4277917"/>
          </a:xfrm>
        </p:spPr>
        <p:txBody>
          <a:bodyPr rtlCol="0">
            <a:normAutofit/>
          </a:bodyPr>
          <a:lstStyle/>
          <a:p>
            <a:pPr marL="0" indent="0" fontAlgn="auto">
              <a:spcAft>
                <a:spcPts val="0"/>
              </a:spcAft>
              <a:buNone/>
              <a:defRPr/>
            </a:pPr>
            <a:r>
              <a:rPr lang="en-IN" sz="1800" dirty="0">
                <a:solidFill>
                  <a:schemeClr val="tx1">
                    <a:lumMod val="75000"/>
                    <a:lumOff val="25000"/>
                  </a:schemeClr>
                </a:solidFill>
              </a:rPr>
              <a:t>	</a:t>
            </a:r>
            <a:r>
              <a:rPr lang="en-IN" sz="2400" dirty="0">
                <a:solidFill>
                  <a:schemeClr val="tx1">
                    <a:lumMod val="75000"/>
                    <a:lumOff val="25000"/>
                  </a:schemeClr>
                </a:solidFill>
              </a:rPr>
              <a:t> Bootstrap provides three classes that can be used to apply some simple styles to images: </a:t>
            </a:r>
          </a:p>
          <a:p>
            <a:pPr marL="0" indent="0" fontAlgn="auto">
              <a:spcAft>
                <a:spcPts val="0"/>
              </a:spcAft>
              <a:buNone/>
              <a:defRPr/>
            </a:pPr>
            <a:endParaRPr lang="en-IN" sz="2400" dirty="0">
              <a:solidFill>
                <a:schemeClr val="tx1">
                  <a:lumMod val="75000"/>
                  <a:lumOff val="25000"/>
                </a:schemeClr>
              </a:solidFill>
            </a:endParaRPr>
          </a:p>
          <a:p>
            <a:pPr fontAlgn="auto">
              <a:spcAft>
                <a:spcPts val="0"/>
              </a:spcAft>
              <a:buFont typeface="Wingdings" panose="05000000000000000000" pitchFamily="2" charset="2"/>
              <a:buChar char="Ø"/>
              <a:defRPr/>
            </a:pPr>
            <a:r>
              <a:rPr lang="en-IN" sz="2400" dirty="0">
                <a:solidFill>
                  <a:schemeClr val="tx1">
                    <a:lumMod val="75000"/>
                    <a:lumOff val="25000"/>
                  </a:schemeClr>
                </a:solidFill>
              </a:rPr>
              <a:t>.</a:t>
            </a:r>
            <a:r>
              <a:rPr lang="en-IN" sz="2400" dirty="0" err="1">
                <a:solidFill>
                  <a:schemeClr val="tx1">
                    <a:lumMod val="75000"/>
                    <a:lumOff val="25000"/>
                  </a:schemeClr>
                </a:solidFill>
              </a:rPr>
              <a:t>img</a:t>
            </a:r>
            <a:r>
              <a:rPr lang="en-IN" sz="2400" dirty="0">
                <a:solidFill>
                  <a:schemeClr val="tx1">
                    <a:lumMod val="75000"/>
                    <a:lumOff val="25000"/>
                  </a:schemeClr>
                </a:solidFill>
              </a:rPr>
              <a:t>-rounded: adds border-radius:6px to give the image rounded corners. </a:t>
            </a:r>
          </a:p>
          <a:p>
            <a:pPr fontAlgn="auto">
              <a:spcAft>
                <a:spcPts val="0"/>
              </a:spcAft>
              <a:buFont typeface="Wingdings" panose="05000000000000000000" pitchFamily="2" charset="2"/>
              <a:buChar char="Ø"/>
              <a:defRPr/>
            </a:pPr>
            <a:r>
              <a:rPr lang="en-IN" sz="2400" dirty="0">
                <a:solidFill>
                  <a:schemeClr val="tx1">
                    <a:lumMod val="75000"/>
                    <a:lumOff val="25000"/>
                  </a:schemeClr>
                </a:solidFill>
              </a:rPr>
              <a:t>.</a:t>
            </a:r>
            <a:r>
              <a:rPr lang="en-IN" sz="2400" dirty="0" err="1">
                <a:solidFill>
                  <a:schemeClr val="tx1">
                    <a:lumMod val="75000"/>
                    <a:lumOff val="25000"/>
                  </a:schemeClr>
                </a:solidFill>
              </a:rPr>
              <a:t>img</a:t>
            </a:r>
            <a:r>
              <a:rPr lang="en-IN" sz="2400" dirty="0">
                <a:solidFill>
                  <a:schemeClr val="tx1">
                    <a:lumMod val="75000"/>
                    <a:lumOff val="25000"/>
                  </a:schemeClr>
                </a:solidFill>
              </a:rPr>
              <a:t>-circle: makes the entire image round by adding border-radius:500px. </a:t>
            </a:r>
          </a:p>
          <a:p>
            <a:pPr fontAlgn="auto">
              <a:spcAft>
                <a:spcPts val="0"/>
              </a:spcAft>
              <a:buFont typeface="Wingdings" panose="05000000000000000000" pitchFamily="2" charset="2"/>
              <a:buChar char="Ø"/>
              <a:defRPr/>
            </a:pPr>
            <a:r>
              <a:rPr lang="en-IN" sz="2400" dirty="0">
                <a:solidFill>
                  <a:schemeClr val="tx1">
                    <a:lumMod val="75000"/>
                    <a:lumOff val="25000"/>
                  </a:schemeClr>
                </a:solidFill>
              </a:rPr>
              <a:t>.</a:t>
            </a:r>
            <a:r>
              <a:rPr lang="en-IN" sz="2400" dirty="0" err="1">
                <a:solidFill>
                  <a:schemeClr val="tx1">
                    <a:lumMod val="75000"/>
                    <a:lumOff val="25000"/>
                  </a:schemeClr>
                </a:solidFill>
              </a:rPr>
              <a:t>img</a:t>
            </a:r>
            <a:r>
              <a:rPr lang="en-IN" sz="2400" dirty="0">
                <a:solidFill>
                  <a:schemeClr val="tx1">
                    <a:lumMod val="75000"/>
                    <a:lumOff val="25000"/>
                  </a:schemeClr>
                </a:solidFill>
              </a:rPr>
              <a:t>-thumbnail: adds a bit of padding and a </a:t>
            </a:r>
            <a:r>
              <a:rPr lang="en-IN" sz="2400" dirty="0" err="1">
                <a:solidFill>
                  <a:schemeClr val="tx1">
                    <a:lumMod val="75000"/>
                    <a:lumOff val="25000"/>
                  </a:schemeClr>
                </a:solidFill>
              </a:rPr>
              <a:t>gray</a:t>
            </a:r>
            <a:r>
              <a:rPr lang="en-IN" sz="2400" dirty="0">
                <a:solidFill>
                  <a:schemeClr val="tx1">
                    <a:lumMod val="75000"/>
                    <a:lumOff val="25000"/>
                  </a:schemeClr>
                </a:solidFill>
              </a:rPr>
              <a:t> border: </a:t>
            </a:r>
          </a:p>
        </p:txBody>
      </p:sp>
    </p:spTree>
    <p:extLst>
      <p:ext uri="{BB962C8B-B14F-4D97-AF65-F5344CB8AC3E}">
        <p14:creationId xmlns:p14="http://schemas.microsoft.com/office/powerpoint/2010/main" val="228769514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a:xfrm>
            <a:off x="1828800" y="622102"/>
            <a:ext cx="6447234" cy="623887"/>
          </a:xfrm>
        </p:spPr>
        <p:txBody>
          <a:bodyPr/>
          <a:lstStyle/>
          <a:p>
            <a:r>
              <a:rPr lang="en-IN" dirty="0"/>
              <a:t>Images </a:t>
            </a:r>
          </a:p>
        </p:txBody>
      </p:sp>
      <p:sp>
        <p:nvSpPr>
          <p:cNvPr id="50179" name="Content Placeholder 2"/>
          <p:cNvSpPr>
            <a:spLocks noGrp="1"/>
          </p:cNvSpPr>
          <p:nvPr>
            <p:ph idx="1"/>
          </p:nvPr>
        </p:nvSpPr>
        <p:spPr>
          <a:xfrm>
            <a:off x="304800" y="1412677"/>
            <a:ext cx="7209234" cy="3699273"/>
          </a:xfrm>
        </p:spPr>
        <p:txBody>
          <a:bodyPr/>
          <a:lstStyle/>
          <a:p>
            <a:pPr marL="0" indent="0">
              <a:buNone/>
            </a:pPr>
            <a:r>
              <a:rPr lang="en-IN" sz="2800" dirty="0"/>
              <a:t>The following example demonstrates this:</a:t>
            </a:r>
          </a:p>
          <a:p>
            <a:pPr marL="0" indent="0">
              <a:buNone/>
            </a:pPr>
            <a:endParaRPr lang="en-IN" sz="1800" dirty="0"/>
          </a:p>
          <a:p>
            <a:pPr marL="0" indent="0">
              <a:buNone/>
            </a:pPr>
            <a:endParaRPr lang="en-IN" sz="1800" dirty="0"/>
          </a:p>
          <a:p>
            <a:pPr marL="0" indent="0">
              <a:buNone/>
            </a:pPr>
            <a:endParaRPr lang="en-IN" sz="1800" dirty="0"/>
          </a:p>
          <a:p>
            <a:pPr marL="0" indent="0">
              <a:buNone/>
            </a:pPr>
            <a:endParaRPr lang="en-IN" sz="1800" dirty="0"/>
          </a:p>
          <a:p>
            <a:pPr marL="0" indent="0">
              <a:buNone/>
            </a:pPr>
            <a:endParaRPr lang="en-IN" sz="1800" dirty="0"/>
          </a:p>
          <a:p>
            <a:pPr marL="0" indent="0">
              <a:buNone/>
            </a:pPr>
            <a:r>
              <a:rPr lang="en-IN" sz="1800" u="sng" dirty="0"/>
              <a:t>OUTPUT: </a:t>
            </a:r>
          </a:p>
          <a:p>
            <a:pPr marL="0" indent="0">
              <a:buNone/>
            </a:pPr>
            <a:endParaRPr lang="en-IN" sz="1800" dirty="0"/>
          </a:p>
          <a:p>
            <a:pPr marL="0" indent="0">
              <a:buNone/>
            </a:pPr>
            <a:endParaRPr lang="en-IN" sz="1800" dirty="0"/>
          </a:p>
        </p:txBody>
      </p:sp>
      <p:pic>
        <p:nvPicPr>
          <p:cNvPr id="2" name="Picture 1"/>
          <p:cNvPicPr>
            <a:picLocks noChangeAspect="1"/>
          </p:cNvPicPr>
          <p:nvPr/>
        </p:nvPicPr>
        <p:blipFill>
          <a:blip r:embed="rId2"/>
          <a:stretch>
            <a:fillRect/>
          </a:stretch>
        </p:blipFill>
        <p:spPr>
          <a:xfrm>
            <a:off x="152400" y="2133600"/>
            <a:ext cx="8724900" cy="1885950"/>
          </a:xfrm>
          <a:prstGeom prst="rect">
            <a:avLst/>
          </a:prstGeom>
        </p:spPr>
      </p:pic>
      <p:pic>
        <p:nvPicPr>
          <p:cNvPr id="3" name="Picture 2"/>
          <p:cNvPicPr>
            <a:picLocks noChangeAspect="1"/>
          </p:cNvPicPr>
          <p:nvPr/>
        </p:nvPicPr>
        <p:blipFill>
          <a:blip r:embed="rId3"/>
          <a:stretch>
            <a:fillRect/>
          </a:stretch>
        </p:blipFill>
        <p:spPr>
          <a:xfrm>
            <a:off x="1295400" y="4672608"/>
            <a:ext cx="6500307" cy="1880592"/>
          </a:xfrm>
          <a:prstGeom prst="rect">
            <a:avLst/>
          </a:prstGeom>
        </p:spPr>
      </p:pic>
    </p:spTree>
    <p:extLst>
      <p:ext uri="{BB962C8B-B14F-4D97-AF65-F5344CB8AC3E}">
        <p14:creationId xmlns:p14="http://schemas.microsoft.com/office/powerpoint/2010/main" val="219307044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a:spLocks noGrp="1"/>
          </p:cNvSpPr>
          <p:nvPr>
            <p:ph type="title"/>
          </p:nvPr>
        </p:nvSpPr>
        <p:spPr>
          <a:xfrm>
            <a:off x="1869073" y="573614"/>
            <a:ext cx="6447234" cy="509587"/>
          </a:xfrm>
        </p:spPr>
        <p:txBody>
          <a:bodyPr/>
          <a:lstStyle/>
          <a:p>
            <a:r>
              <a:rPr lang="en-IN" dirty="0"/>
              <a:t>Helper Classes </a:t>
            </a:r>
          </a:p>
        </p:txBody>
      </p:sp>
      <p:sp>
        <p:nvSpPr>
          <p:cNvPr id="51203" name="Content Placeholder 2"/>
          <p:cNvSpPr>
            <a:spLocks noGrp="1"/>
          </p:cNvSpPr>
          <p:nvPr>
            <p:ph idx="1"/>
          </p:nvPr>
        </p:nvSpPr>
        <p:spPr>
          <a:xfrm>
            <a:off x="471874" y="1353145"/>
            <a:ext cx="7836485" cy="4327921"/>
          </a:xfrm>
        </p:spPr>
        <p:txBody>
          <a:bodyPr/>
          <a:lstStyle/>
          <a:p>
            <a:pPr marL="0" indent="0" algn="just">
              <a:buNone/>
            </a:pPr>
            <a:r>
              <a:rPr lang="en-IN" sz="2400" u="sng" dirty="0"/>
              <a:t>Close icon :</a:t>
            </a:r>
          </a:p>
          <a:p>
            <a:pPr marL="0" indent="0" algn="just">
              <a:buNone/>
            </a:pPr>
            <a:r>
              <a:rPr lang="en-IN" sz="1800" dirty="0"/>
              <a:t>	Use the generic close icon for dismissing content like modals and alerts. Use the class close to get the close icon.</a:t>
            </a:r>
          </a:p>
          <a:p>
            <a:pPr marL="0" indent="0" algn="just">
              <a:buNone/>
            </a:pPr>
            <a:endParaRPr lang="en-IN" sz="1800" dirty="0"/>
          </a:p>
          <a:p>
            <a:pPr marL="0" indent="0" algn="just">
              <a:buNone/>
            </a:pPr>
            <a:endParaRPr lang="en-IN" sz="1800" dirty="0"/>
          </a:p>
          <a:p>
            <a:pPr marL="0" indent="0" algn="just">
              <a:buNone/>
            </a:pPr>
            <a:endParaRPr lang="en-IN" sz="1800" dirty="0"/>
          </a:p>
          <a:p>
            <a:pPr marL="0" indent="0" algn="just">
              <a:buNone/>
            </a:pPr>
            <a:endParaRPr lang="en-IN" sz="1800" dirty="0"/>
          </a:p>
          <a:p>
            <a:pPr marL="0" indent="0" algn="just">
              <a:buNone/>
            </a:pPr>
            <a:r>
              <a:rPr lang="en-IN" sz="2400" u="sng" dirty="0"/>
              <a:t>Carets:</a:t>
            </a:r>
          </a:p>
          <a:p>
            <a:pPr marL="0" indent="0" algn="just">
              <a:buNone/>
            </a:pPr>
            <a:r>
              <a:rPr lang="en-IN" sz="1800" dirty="0"/>
              <a:t>	Use carets to indicate dropdown functionality and direction. To get this functionality use the class </a:t>
            </a:r>
            <a:r>
              <a:rPr lang="en-IN" sz="1800" dirty="0" err="1"/>
              <a:t>caretwith</a:t>
            </a:r>
            <a:r>
              <a:rPr lang="en-IN" sz="1800" dirty="0"/>
              <a:t> a &lt;span&gt; element.</a:t>
            </a:r>
          </a:p>
        </p:txBody>
      </p:sp>
      <p:pic>
        <p:nvPicPr>
          <p:cNvPr id="51204"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76085" y="2743200"/>
            <a:ext cx="5428059" cy="1243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05"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69080" y="5681066"/>
            <a:ext cx="3242071" cy="975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9556772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Navbar</a:t>
            </a:r>
            <a:r>
              <a:rPr lang="en-US" dirty="0"/>
              <a:t> with Dropdown</a:t>
            </a:r>
          </a:p>
        </p:txBody>
      </p:sp>
      <p:pic>
        <p:nvPicPr>
          <p:cNvPr id="5" name="Content Placeholder 4"/>
          <p:cNvPicPr>
            <a:picLocks noGrp="1" noChangeAspect="1"/>
          </p:cNvPicPr>
          <p:nvPr>
            <p:ph idx="1"/>
          </p:nvPr>
        </p:nvPicPr>
        <p:blipFill>
          <a:blip r:embed="rId2"/>
          <a:stretch>
            <a:fillRect/>
          </a:stretch>
        </p:blipFill>
        <p:spPr>
          <a:xfrm>
            <a:off x="180974" y="1371600"/>
            <a:ext cx="8776661" cy="3657600"/>
          </a:xfrm>
          <a:prstGeom prst="rect">
            <a:avLst/>
          </a:prstGeom>
        </p:spPr>
      </p:pic>
      <p:sp>
        <p:nvSpPr>
          <p:cNvPr id="4" name="Slide Number Placeholder 3"/>
          <p:cNvSpPr>
            <a:spLocks noGrp="1"/>
          </p:cNvSpPr>
          <p:nvPr>
            <p:ph type="sldNum" sz="quarter" idx="10"/>
          </p:nvPr>
        </p:nvSpPr>
        <p:spPr/>
        <p:txBody>
          <a:bodyPr/>
          <a:lstStyle/>
          <a:p>
            <a:pPr>
              <a:defRPr/>
            </a:pPr>
            <a:fld id="{58452FF4-89E3-4D1B-9927-2DBDC00E58D7}" type="slidenum">
              <a:rPr lang="en-US" smtClean="0"/>
              <a:pPr>
                <a:defRPr/>
              </a:pPr>
              <a:t>62</a:t>
            </a:fld>
            <a:endParaRPr lang="en-US" dirty="0"/>
          </a:p>
        </p:txBody>
      </p:sp>
      <p:pic>
        <p:nvPicPr>
          <p:cNvPr id="7" name="Picture 6"/>
          <p:cNvPicPr>
            <a:picLocks noChangeAspect="1"/>
          </p:cNvPicPr>
          <p:nvPr/>
        </p:nvPicPr>
        <p:blipFill>
          <a:blip r:embed="rId3"/>
          <a:stretch>
            <a:fillRect/>
          </a:stretch>
        </p:blipFill>
        <p:spPr>
          <a:xfrm>
            <a:off x="1411766" y="5181600"/>
            <a:ext cx="6315075" cy="1600200"/>
          </a:xfrm>
          <a:prstGeom prst="rect">
            <a:avLst/>
          </a:prstGeom>
        </p:spPr>
      </p:pic>
    </p:spTree>
    <p:extLst>
      <p:ext uri="{BB962C8B-B14F-4D97-AF65-F5344CB8AC3E}">
        <p14:creationId xmlns:p14="http://schemas.microsoft.com/office/powerpoint/2010/main" val="98295459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Fix top </a:t>
            </a:r>
            <a:r>
              <a:rPr lang="en-US" dirty="0" err="1"/>
              <a:t>navbar</a:t>
            </a:r>
            <a:endParaRPr lang="en-US" dirty="0"/>
          </a:p>
        </p:txBody>
      </p:sp>
      <p:pic>
        <p:nvPicPr>
          <p:cNvPr id="5" name="Content Placeholder 4"/>
          <p:cNvPicPr>
            <a:picLocks noGrp="1" noChangeAspect="1"/>
          </p:cNvPicPr>
          <p:nvPr>
            <p:ph idx="1"/>
          </p:nvPr>
        </p:nvPicPr>
        <p:blipFill>
          <a:blip r:embed="rId2"/>
          <a:stretch>
            <a:fillRect/>
          </a:stretch>
        </p:blipFill>
        <p:spPr>
          <a:xfrm>
            <a:off x="228600" y="914400"/>
            <a:ext cx="8686800" cy="4663184"/>
          </a:xfrm>
          <a:prstGeom prst="rect">
            <a:avLst/>
          </a:prstGeom>
        </p:spPr>
      </p:pic>
      <p:sp>
        <p:nvSpPr>
          <p:cNvPr id="4" name="Slide Number Placeholder 3"/>
          <p:cNvSpPr>
            <a:spLocks noGrp="1"/>
          </p:cNvSpPr>
          <p:nvPr>
            <p:ph type="sldNum" sz="quarter" idx="10"/>
          </p:nvPr>
        </p:nvSpPr>
        <p:spPr/>
        <p:txBody>
          <a:bodyPr/>
          <a:lstStyle/>
          <a:p>
            <a:pPr>
              <a:defRPr/>
            </a:pPr>
            <a:fld id="{58452FF4-89E3-4D1B-9927-2DBDC00E58D7}" type="slidenum">
              <a:rPr lang="en-US" smtClean="0"/>
              <a:pPr>
                <a:defRPr/>
              </a:pPr>
              <a:t>63</a:t>
            </a:fld>
            <a:endParaRPr lang="en-US" dirty="0"/>
          </a:p>
        </p:txBody>
      </p:sp>
      <p:pic>
        <p:nvPicPr>
          <p:cNvPr id="6" name="Picture 5"/>
          <p:cNvPicPr>
            <a:picLocks noChangeAspect="1"/>
          </p:cNvPicPr>
          <p:nvPr/>
        </p:nvPicPr>
        <p:blipFill>
          <a:blip r:embed="rId3"/>
          <a:stretch>
            <a:fillRect/>
          </a:stretch>
        </p:blipFill>
        <p:spPr>
          <a:xfrm>
            <a:off x="542925" y="1548509"/>
            <a:ext cx="8058150" cy="4867275"/>
          </a:xfrm>
          <a:prstGeom prst="rect">
            <a:avLst/>
          </a:prstGeom>
          <a:ln>
            <a:solidFill>
              <a:srgbClr val="FF0000"/>
            </a:solidFill>
          </a:ln>
        </p:spPr>
      </p:pic>
      <p:pic>
        <p:nvPicPr>
          <p:cNvPr id="7" name="Picture 6"/>
          <p:cNvPicPr>
            <a:picLocks noChangeAspect="1"/>
          </p:cNvPicPr>
          <p:nvPr/>
        </p:nvPicPr>
        <p:blipFill>
          <a:blip r:embed="rId4"/>
          <a:stretch>
            <a:fillRect/>
          </a:stretch>
        </p:blipFill>
        <p:spPr>
          <a:xfrm>
            <a:off x="3171825" y="2253359"/>
            <a:ext cx="4400550" cy="4162425"/>
          </a:xfrm>
          <a:prstGeom prst="rect">
            <a:avLst/>
          </a:prstGeom>
          <a:ln w="19050">
            <a:solidFill>
              <a:srgbClr val="00B050"/>
            </a:solidFill>
          </a:ln>
        </p:spPr>
      </p:pic>
    </p:spTree>
    <p:extLst>
      <p:ext uri="{BB962C8B-B14F-4D97-AF65-F5344CB8AC3E}">
        <p14:creationId xmlns:p14="http://schemas.microsoft.com/office/powerpoint/2010/main" val="676295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Vertical)">
                                      <p:cBhvr>
                                        <p:cTn id="14" dur="5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Modal</a:t>
            </a:r>
          </a:p>
        </p:txBody>
      </p:sp>
      <p:pic>
        <p:nvPicPr>
          <p:cNvPr id="5" name="Content Placeholder 4"/>
          <p:cNvPicPr>
            <a:picLocks noGrp="1" noChangeAspect="1"/>
          </p:cNvPicPr>
          <p:nvPr>
            <p:ph idx="1"/>
          </p:nvPr>
        </p:nvPicPr>
        <p:blipFill>
          <a:blip r:embed="rId2"/>
          <a:stretch>
            <a:fillRect/>
          </a:stretch>
        </p:blipFill>
        <p:spPr>
          <a:xfrm>
            <a:off x="228600" y="1066800"/>
            <a:ext cx="8686800" cy="5068774"/>
          </a:xfrm>
          <a:prstGeom prst="rect">
            <a:avLst/>
          </a:prstGeom>
        </p:spPr>
      </p:pic>
      <p:sp>
        <p:nvSpPr>
          <p:cNvPr id="4" name="Slide Number Placeholder 3"/>
          <p:cNvSpPr>
            <a:spLocks noGrp="1"/>
          </p:cNvSpPr>
          <p:nvPr>
            <p:ph type="sldNum" sz="quarter" idx="10"/>
          </p:nvPr>
        </p:nvSpPr>
        <p:spPr/>
        <p:txBody>
          <a:bodyPr/>
          <a:lstStyle/>
          <a:p>
            <a:pPr>
              <a:defRPr/>
            </a:pPr>
            <a:fld id="{58452FF4-89E3-4D1B-9927-2DBDC00E58D7}" type="slidenum">
              <a:rPr lang="en-US" smtClean="0"/>
              <a:pPr>
                <a:defRPr/>
              </a:pPr>
              <a:t>64</a:t>
            </a:fld>
            <a:endParaRPr lang="en-US" dirty="0"/>
          </a:p>
        </p:txBody>
      </p:sp>
      <p:pic>
        <p:nvPicPr>
          <p:cNvPr id="6" name="Picture 5"/>
          <p:cNvPicPr>
            <a:picLocks noChangeAspect="1"/>
          </p:cNvPicPr>
          <p:nvPr/>
        </p:nvPicPr>
        <p:blipFill>
          <a:blip r:embed="rId3"/>
          <a:stretch>
            <a:fillRect/>
          </a:stretch>
        </p:blipFill>
        <p:spPr>
          <a:xfrm>
            <a:off x="1143000" y="3200400"/>
            <a:ext cx="7134225" cy="2352675"/>
          </a:xfrm>
          <a:prstGeom prst="rect">
            <a:avLst/>
          </a:prstGeom>
          <a:ln>
            <a:solidFill>
              <a:srgbClr val="FF0000"/>
            </a:solidFill>
          </a:ln>
        </p:spPr>
      </p:pic>
    </p:spTree>
    <p:extLst>
      <p:ext uri="{BB962C8B-B14F-4D97-AF65-F5344CB8AC3E}">
        <p14:creationId xmlns:p14="http://schemas.microsoft.com/office/powerpoint/2010/main" val="3244279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Tab</a:t>
            </a:r>
          </a:p>
        </p:txBody>
      </p:sp>
      <p:sp>
        <p:nvSpPr>
          <p:cNvPr id="4" name="Slide Number Placeholder 3"/>
          <p:cNvSpPr>
            <a:spLocks noGrp="1"/>
          </p:cNvSpPr>
          <p:nvPr>
            <p:ph type="sldNum" sz="quarter" idx="10"/>
          </p:nvPr>
        </p:nvSpPr>
        <p:spPr/>
        <p:txBody>
          <a:bodyPr/>
          <a:lstStyle/>
          <a:p>
            <a:pPr>
              <a:defRPr/>
            </a:pPr>
            <a:fld id="{58452FF4-89E3-4D1B-9927-2DBDC00E58D7}" type="slidenum">
              <a:rPr lang="en-US" smtClean="0"/>
              <a:pPr>
                <a:defRPr/>
              </a:pPr>
              <a:t>65</a:t>
            </a:fld>
            <a:endParaRPr lang="en-US" dirty="0"/>
          </a:p>
        </p:txBody>
      </p:sp>
      <p:pic>
        <p:nvPicPr>
          <p:cNvPr id="6" name="Picture 5"/>
          <p:cNvPicPr>
            <a:picLocks noChangeAspect="1"/>
          </p:cNvPicPr>
          <p:nvPr/>
        </p:nvPicPr>
        <p:blipFill>
          <a:blip r:embed="rId2"/>
          <a:stretch>
            <a:fillRect/>
          </a:stretch>
        </p:blipFill>
        <p:spPr>
          <a:xfrm>
            <a:off x="457200" y="733425"/>
            <a:ext cx="7505700" cy="5457825"/>
          </a:xfrm>
          <a:prstGeom prst="rect">
            <a:avLst/>
          </a:prstGeom>
        </p:spPr>
      </p:pic>
      <p:pic>
        <p:nvPicPr>
          <p:cNvPr id="5" name="Content Placeholder 4"/>
          <p:cNvPicPr>
            <a:picLocks noGrp="1" noChangeAspect="1"/>
          </p:cNvPicPr>
          <p:nvPr>
            <p:ph idx="1"/>
          </p:nvPr>
        </p:nvPicPr>
        <p:blipFill>
          <a:blip r:embed="rId3"/>
          <a:stretch>
            <a:fillRect/>
          </a:stretch>
        </p:blipFill>
        <p:spPr>
          <a:xfrm>
            <a:off x="928687" y="3733800"/>
            <a:ext cx="8069802" cy="2057400"/>
          </a:xfrm>
          <a:prstGeom prst="rect">
            <a:avLst/>
          </a:prstGeom>
          <a:ln>
            <a:solidFill>
              <a:srgbClr val="FF0000"/>
            </a:solidFill>
          </a:ln>
        </p:spPr>
      </p:pic>
    </p:spTree>
    <p:extLst>
      <p:ext uri="{BB962C8B-B14F-4D97-AF65-F5344CB8AC3E}">
        <p14:creationId xmlns:p14="http://schemas.microsoft.com/office/powerpoint/2010/main" val="2860136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r>
              <a:rPr lang="en-US" dirty="0"/>
              <a:t>Carousel</a:t>
            </a:r>
          </a:p>
          <a:p>
            <a:r>
              <a:rPr lang="en-US" dirty="0"/>
              <a:t>Tooltip</a:t>
            </a:r>
          </a:p>
          <a:p>
            <a:r>
              <a:rPr lang="en-US" dirty="0"/>
              <a:t>…</a:t>
            </a:r>
          </a:p>
          <a:p>
            <a:r>
              <a:rPr lang="en-US" dirty="0"/>
              <a:t>https://www.w3schools.com/bootstrap4</a:t>
            </a:r>
          </a:p>
        </p:txBody>
      </p:sp>
      <p:sp>
        <p:nvSpPr>
          <p:cNvPr id="4" name="Slide Number Placeholder 3"/>
          <p:cNvSpPr>
            <a:spLocks noGrp="1"/>
          </p:cNvSpPr>
          <p:nvPr>
            <p:ph type="sldNum" sz="quarter" idx="10"/>
          </p:nvPr>
        </p:nvSpPr>
        <p:spPr/>
        <p:txBody>
          <a:bodyPr/>
          <a:lstStyle/>
          <a:p>
            <a:pPr>
              <a:defRPr/>
            </a:pPr>
            <a:fld id="{58452FF4-89E3-4D1B-9927-2DBDC00E58D7}" type="slidenum">
              <a:rPr lang="en-US" smtClean="0"/>
              <a:pPr>
                <a:defRPr/>
              </a:pPr>
              <a:t>66</a:t>
            </a:fld>
            <a:endParaRPr lang="en-US" dirty="0"/>
          </a:p>
        </p:txBody>
      </p:sp>
    </p:spTree>
    <p:extLst>
      <p:ext uri="{BB962C8B-B14F-4D97-AF65-F5344CB8AC3E}">
        <p14:creationId xmlns:p14="http://schemas.microsoft.com/office/powerpoint/2010/main" val="378713042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lstStyle/>
          <a:p>
            <a:r>
              <a:rPr lang="en-IN" sz="2800" dirty="0"/>
              <a:t>Bootstrap Overview – Introduction</a:t>
            </a:r>
          </a:p>
          <a:p>
            <a:r>
              <a:rPr lang="en-IN" sz="2800" dirty="0"/>
              <a:t>File Structure</a:t>
            </a:r>
          </a:p>
          <a:p>
            <a:r>
              <a:rPr lang="en-IN" sz="2800" dirty="0"/>
              <a:t>Grid System</a:t>
            </a:r>
          </a:p>
          <a:p>
            <a:r>
              <a:rPr lang="en-IN" sz="2800" dirty="0"/>
              <a:t>CSS Overview</a:t>
            </a:r>
          </a:p>
          <a:p>
            <a:r>
              <a:rPr lang="en-IN" sz="2800" dirty="0"/>
              <a:t>Typography</a:t>
            </a:r>
          </a:p>
          <a:p>
            <a:r>
              <a:rPr lang="en-IN" sz="2800" dirty="0"/>
              <a:t>Tables</a:t>
            </a:r>
          </a:p>
          <a:p>
            <a:r>
              <a:rPr lang="en-IN" sz="2800" dirty="0"/>
              <a:t>Forms</a:t>
            </a:r>
          </a:p>
          <a:p>
            <a:r>
              <a:rPr lang="en-IN" sz="2800" dirty="0"/>
              <a:t>Buttons</a:t>
            </a:r>
          </a:p>
          <a:p>
            <a:r>
              <a:rPr lang="en-IN" sz="2800" dirty="0"/>
              <a:t>Images</a:t>
            </a:r>
          </a:p>
          <a:p>
            <a:r>
              <a:rPr lang="en-IN" sz="2800" dirty="0"/>
              <a:t>Helper Class</a:t>
            </a:r>
          </a:p>
          <a:p>
            <a:pPr marL="0" indent="0">
              <a:buNone/>
            </a:pPr>
            <a:endParaRPr lang="en-US" dirty="0"/>
          </a:p>
        </p:txBody>
      </p:sp>
      <p:sp>
        <p:nvSpPr>
          <p:cNvPr id="4" name="Slide Number Placeholder 3"/>
          <p:cNvSpPr>
            <a:spLocks noGrp="1"/>
          </p:cNvSpPr>
          <p:nvPr>
            <p:ph type="sldNum" sz="quarter" idx="10"/>
          </p:nvPr>
        </p:nvSpPr>
        <p:spPr/>
        <p:txBody>
          <a:bodyPr/>
          <a:lstStyle/>
          <a:p>
            <a:pPr>
              <a:defRPr/>
            </a:pPr>
            <a:fld id="{58452FF4-89E3-4D1B-9927-2DBDC00E58D7}" type="slidenum">
              <a:rPr lang="en-US" smtClean="0"/>
              <a:pPr>
                <a:defRPr/>
              </a:pPr>
              <a:t>67</a:t>
            </a:fld>
            <a:endParaRPr lang="en-US" dirty="0"/>
          </a:p>
        </p:txBody>
      </p:sp>
    </p:spTree>
    <p:extLst>
      <p:ext uri="{BB962C8B-B14F-4D97-AF65-F5344CB8AC3E}">
        <p14:creationId xmlns:p14="http://schemas.microsoft.com/office/powerpoint/2010/main" val="344710961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058466" y="3120628"/>
            <a:ext cx="6447234" cy="990600"/>
          </a:xfrm>
        </p:spPr>
        <p:txBody>
          <a:bodyPr rtlCol="0">
            <a:normAutofit/>
          </a:bodyPr>
          <a:lstStyle/>
          <a:p>
            <a:pPr fontAlgn="auto">
              <a:spcAft>
                <a:spcPts val="0"/>
              </a:spcAft>
              <a:defRPr/>
            </a:pPr>
            <a:r>
              <a:rPr lang="en-IN" sz="4500" dirty="0">
                <a:solidFill>
                  <a:srgbClr val="FFFF00"/>
                </a:solidFill>
                <a:latin typeface="+mn-lt"/>
              </a:rPr>
              <a:t>QUESTIONS…</a:t>
            </a:r>
          </a:p>
        </p:txBody>
      </p:sp>
    </p:spTree>
    <p:extLst>
      <p:ext uri="{BB962C8B-B14F-4D97-AF65-F5344CB8AC3E}">
        <p14:creationId xmlns:p14="http://schemas.microsoft.com/office/powerpoint/2010/main" val="1820121766"/>
      </p:ext>
    </p:extLst>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f5c0ed1f3aaa5b921b3638c123e4eb489bc123"/>
</p:tagLst>
</file>

<file path=ppt/theme/theme1.xml><?xml version="1.0" encoding="utf-8"?>
<a:theme xmlns:a="http://schemas.openxmlformats.org/drawingml/2006/main" name="Telerik Academy">
  <a:themeElements>
    <a:clrScheme name="Telerik Colors Theme">
      <a:dk1>
        <a:sysClr val="windowText" lastClr="000000"/>
      </a:dk1>
      <a:lt1>
        <a:srgbClr val="CCFF66"/>
      </a:lt1>
      <a:dk2>
        <a:srgbClr val="30356E"/>
      </a:dk2>
      <a:lt2>
        <a:srgbClr val="CCFF33"/>
      </a:lt2>
      <a:accent1>
        <a:srgbClr val="CC4757"/>
      </a:accent1>
      <a:accent2>
        <a:srgbClr val="FF6F61"/>
      </a:accent2>
      <a:accent3>
        <a:srgbClr val="FF953E"/>
      </a:accent3>
      <a:accent4>
        <a:srgbClr val="F8BD52"/>
      </a:accent4>
      <a:accent5>
        <a:srgbClr val="46A6BD"/>
      </a:accent5>
      <a:accent6>
        <a:srgbClr val="5488BC"/>
      </a:accent6>
      <a:hlink>
        <a:srgbClr val="76B200"/>
      </a:hlink>
      <a:folHlink>
        <a:srgbClr val="FFCF3E"/>
      </a:folHlink>
    </a:clrScheme>
    <a:fontScheme name="Deluxe">
      <a:majorFont>
        <a:latin typeface="Corbel"/>
        <a:ea typeface=""/>
        <a:cs typeface=""/>
        <a:font script="Jpan" typeface="HGｺﾞｼｯｸM"/>
        <a:font script="Hang" typeface="HY엽서L"/>
        <a:font script="Hans" typeface="华文新魏"/>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新魏"/>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Deluxe">
      <a:fillStyleLst>
        <a:solidFill>
          <a:schemeClr val="phClr"/>
        </a:solidFill>
        <a:gradFill rotWithShape="1">
          <a:gsLst>
            <a:gs pos="0">
              <a:schemeClr val="phClr">
                <a:tint val="20000"/>
                <a:satMod val="280000"/>
              </a:schemeClr>
            </a:gs>
            <a:gs pos="14000">
              <a:schemeClr val="phClr">
                <a:tint val="37000"/>
                <a:satMod val="250000"/>
              </a:schemeClr>
            </a:gs>
            <a:gs pos="45000">
              <a:schemeClr val="phClr">
                <a:tint val="53000"/>
                <a:satMod val="220000"/>
              </a:schemeClr>
            </a:gs>
            <a:gs pos="65000">
              <a:schemeClr val="phClr">
                <a:tint val="53000"/>
                <a:satMod val="220000"/>
              </a:schemeClr>
            </a:gs>
            <a:gs pos="86000">
              <a:schemeClr val="phClr">
                <a:tint val="42000"/>
                <a:satMod val="240000"/>
              </a:schemeClr>
            </a:gs>
            <a:gs pos="100000">
              <a:schemeClr val="phClr">
                <a:tint val="20000"/>
                <a:satMod val="230000"/>
              </a:schemeClr>
            </a:gs>
          </a:gsLst>
          <a:lin ang="16200000" scaled="1"/>
        </a:gradFill>
        <a:gradFill rotWithShape="1">
          <a:gsLst>
            <a:gs pos="0">
              <a:schemeClr val="phClr">
                <a:shade val="75000"/>
                <a:satMod val="160000"/>
              </a:schemeClr>
            </a:gs>
            <a:gs pos="60000">
              <a:schemeClr val="phClr">
                <a:satMod val="150000"/>
              </a:schemeClr>
            </a:gs>
            <a:gs pos="100000">
              <a:schemeClr val="phClr">
                <a:tint val="75000"/>
                <a:satMod val="200000"/>
              </a:schemeClr>
            </a:gs>
          </a:gsLst>
          <a:lin ang="16200000" scaled="1"/>
        </a:gradFill>
      </a:fillStyleLst>
      <a:lnStyleLst>
        <a:ln w="9525" cap="flat" cmpd="sng" algn="ctr">
          <a:solidFill>
            <a:schemeClr val="phClr">
              <a:satMod val="140000"/>
            </a:schemeClr>
          </a:solidFill>
          <a:prstDash val="solid"/>
        </a:ln>
        <a:ln w="25400" cap="flat" cmpd="sng" algn="ctr">
          <a:solidFill>
            <a:schemeClr val="phClr"/>
          </a:solidFill>
          <a:prstDash val="solid"/>
        </a:ln>
        <a:ln w="31750" cap="flat" cmpd="sng" algn="ctr">
          <a:solidFill>
            <a:schemeClr val="phClr"/>
          </a:solidFill>
          <a:prstDash val="solid"/>
        </a:ln>
      </a:lnStyleLst>
      <a:effectStyleLst>
        <a:effectStyle>
          <a:effectLst>
            <a:outerShdw blurRad="50800" dist="25400" dir="5400000" rotWithShape="0">
              <a:srgbClr val="000000">
                <a:alpha val="43137"/>
              </a:srgbClr>
            </a:outerShdw>
          </a:effectLst>
        </a:effectStyle>
        <a:effectStyle>
          <a:effectLst>
            <a:outerShdw blurRad="50800" dist="25400" dir="5400000" rotWithShape="0">
              <a:srgbClr val="000000">
                <a:alpha val="43137"/>
              </a:srgbClr>
            </a:outerShdw>
          </a:effectLst>
          <a:scene3d>
            <a:camera prst="orthographicFront" fov="0">
              <a:rot lat="0" lon="0" rev="0"/>
            </a:camera>
            <a:lightRig rig="contrasting" dir="t">
              <a:rot lat="0" lon="0" rev="16500000"/>
            </a:lightRig>
          </a:scene3d>
          <a:sp3d prstMaterial="powder">
            <a:bevelT w="152400"/>
            <a:contourClr>
              <a:schemeClr val="phClr"/>
            </a:contourClr>
          </a:sp3d>
        </a:effectStyle>
        <a:effectStyle>
          <a:effectLst>
            <a:reflection blurRad="12700" stA="26000" endPos="28000" dist="38100" dir="5400000" sy="-100000"/>
          </a:effectLst>
          <a:scene3d>
            <a:camera prst="orthographicFront" fov="0">
              <a:rot lat="0" lon="0" rev="0"/>
            </a:camera>
            <a:lightRig rig="contrasting" dir="t">
              <a:rot lat="0" lon="0" rev="16500000"/>
            </a:lightRig>
          </a:scene3d>
          <a:sp3d prstMaterial="powder">
            <a:bevelT w="190500" h="101600"/>
            <a:contourClr>
              <a:schemeClr val="phClr"/>
            </a:contourClr>
          </a:sp3d>
        </a:effectStyle>
      </a:effectStyleLst>
      <a:bgFillStyleLst>
        <a:solidFill>
          <a:schemeClr val="phClr"/>
        </a:solidFill>
        <a:gradFill rotWithShape="1">
          <a:gsLst>
            <a:gs pos="0">
              <a:schemeClr val="phClr">
                <a:tint val="43000"/>
                <a:satMod val="1550000"/>
              </a:schemeClr>
            </a:gs>
            <a:gs pos="1000">
              <a:schemeClr val="phClr">
                <a:tint val="48000"/>
                <a:satMod val="1550000"/>
              </a:schemeClr>
            </a:gs>
            <a:gs pos="90000">
              <a:schemeClr val="phClr">
                <a:shade val="18000"/>
                <a:satMod val="275000"/>
              </a:schemeClr>
            </a:gs>
          </a:gsLst>
          <a:path path="circle">
            <a:fillToRect r="210000" b="300000"/>
          </a:path>
        </a:gradFill>
        <a:gradFill rotWithShape="1">
          <a:gsLst>
            <a:gs pos="5000">
              <a:schemeClr val="phClr">
                <a:tint val="38000"/>
                <a:satMod val="1800000"/>
              </a:schemeClr>
            </a:gs>
            <a:gs pos="5000">
              <a:schemeClr val="phClr">
                <a:tint val="40000"/>
                <a:satMod val="1800000"/>
              </a:schemeClr>
            </a:gs>
            <a:gs pos="90000">
              <a:schemeClr val="phClr">
                <a:shade val="18000"/>
                <a:satMod val="275000"/>
              </a:schemeClr>
            </a:gs>
          </a:gsLst>
          <a:path path="circle">
            <a:fillToRect l="20000" t="30000" r="135000" b="10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Deluxe</Template>
  <TotalTime>12043</TotalTime>
  <Words>1937</Words>
  <Application>Microsoft Office PowerPoint</Application>
  <PresentationFormat>On-screen Show (4:3)</PresentationFormat>
  <Paragraphs>488</Paragraphs>
  <Slides>68</Slides>
  <Notes>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68</vt:i4>
      </vt:variant>
    </vt:vector>
  </HeadingPairs>
  <TitlesOfParts>
    <vt:vector size="76" baseType="lpstr">
      <vt:lpstr>Calibri</vt:lpstr>
      <vt:lpstr>Cambria</vt:lpstr>
      <vt:lpstr>Consolas</vt:lpstr>
      <vt:lpstr>Corbel</vt:lpstr>
      <vt:lpstr>Wingdings</vt:lpstr>
      <vt:lpstr>Wingdings 2</vt:lpstr>
      <vt:lpstr>Wingdings 3</vt:lpstr>
      <vt:lpstr>Telerik Academy</vt:lpstr>
      <vt:lpstr>Responsive Design</vt:lpstr>
      <vt:lpstr>Table of Contents </vt:lpstr>
      <vt:lpstr>Responsive Design</vt:lpstr>
      <vt:lpstr>Responsive Design</vt:lpstr>
      <vt:lpstr>Responsive Design</vt:lpstr>
      <vt:lpstr>Creating Responsive Design</vt:lpstr>
      <vt:lpstr>Creating Responsive Design</vt:lpstr>
      <vt:lpstr>Fluid Layout</vt:lpstr>
      <vt:lpstr>Fluid Layout</vt:lpstr>
      <vt:lpstr>Fluid Layout</vt:lpstr>
      <vt:lpstr>Flexible Images</vt:lpstr>
      <vt:lpstr>Flexible Images</vt:lpstr>
      <vt:lpstr>Making Images Flexible</vt:lpstr>
      <vt:lpstr>Flexible Images</vt:lpstr>
      <vt:lpstr>Flexible Fonts</vt:lpstr>
      <vt:lpstr>Flexible Fonts</vt:lpstr>
      <vt:lpstr>Flexible Fonts (2)</vt:lpstr>
      <vt:lpstr>Flexible Fonts</vt:lpstr>
      <vt:lpstr>Flexible Tables and Menus</vt:lpstr>
      <vt:lpstr>Responsive Tables and Menus</vt:lpstr>
      <vt:lpstr>Media Queries</vt:lpstr>
      <vt:lpstr>Media Queries</vt:lpstr>
      <vt:lpstr>Media Queries (2)</vt:lpstr>
      <vt:lpstr>Media Queries</vt:lpstr>
      <vt:lpstr>BOOTSTRAP</vt:lpstr>
      <vt:lpstr>Contents</vt:lpstr>
      <vt:lpstr>What is Bootstrap?</vt:lpstr>
      <vt:lpstr>Bootstrap History</vt:lpstr>
      <vt:lpstr>Why Use Bootstrap?</vt:lpstr>
      <vt:lpstr>Where to Get Bootstrap?</vt:lpstr>
      <vt:lpstr>File Structure</vt:lpstr>
      <vt:lpstr>Create First Web Page With Bootstrap</vt:lpstr>
      <vt:lpstr>Two Basic Bootstrap Pages</vt:lpstr>
      <vt:lpstr>Bootstrap Grid System</vt:lpstr>
      <vt:lpstr>Grid Classes</vt:lpstr>
      <vt:lpstr>Basic Structure of a Bootstrap Grid</vt:lpstr>
      <vt:lpstr>BASIC GRID STRUCTURE </vt:lpstr>
      <vt:lpstr>Bootstrap Grid System Example: Stacked-to-horizontal </vt:lpstr>
      <vt:lpstr>OUTPUT: </vt:lpstr>
      <vt:lpstr>Bootstrap Grid System Example: Medium and Large Device</vt:lpstr>
      <vt:lpstr>OUTPUT</vt:lpstr>
      <vt:lpstr>Bootstrap Grid System Example: Mobile, Tablet, Desktops</vt:lpstr>
      <vt:lpstr>OUTPUT</vt:lpstr>
      <vt:lpstr>Typography </vt:lpstr>
      <vt:lpstr>Typography </vt:lpstr>
      <vt:lpstr>Typography </vt:lpstr>
      <vt:lpstr>Typography </vt:lpstr>
      <vt:lpstr>Tables</vt:lpstr>
      <vt:lpstr>Tables</vt:lpstr>
      <vt:lpstr>Tables</vt:lpstr>
      <vt:lpstr>Tables</vt:lpstr>
      <vt:lpstr>Tables</vt:lpstr>
      <vt:lpstr> Forms</vt:lpstr>
      <vt:lpstr>Forms</vt:lpstr>
      <vt:lpstr>Forms</vt:lpstr>
      <vt:lpstr>Forms</vt:lpstr>
      <vt:lpstr> Buttons </vt:lpstr>
      <vt:lpstr> Buttons </vt:lpstr>
      <vt:lpstr>Images </vt:lpstr>
      <vt:lpstr>Images </vt:lpstr>
      <vt:lpstr>Helper Classes </vt:lpstr>
      <vt:lpstr>Navbar with Dropdown</vt:lpstr>
      <vt:lpstr>Fix top navbar</vt:lpstr>
      <vt:lpstr>Modal</vt:lpstr>
      <vt:lpstr>Tab</vt:lpstr>
      <vt:lpstr>PowerPoint Presentation</vt:lpstr>
      <vt:lpstr>Summary</vt:lpstr>
      <vt:lpstr>QUESTIONS…</vt:lpstr>
    </vt:vector>
  </TitlesOfParts>
  <Company>Telerik Corporation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Object-Oriented Programming - Course Intro</dc:title>
  <dc:subject>Telerik Software Academy</dc:subject>
  <dc:creator>Svetlin Nakov</dc:creator>
  <cp:keywords>C#, course, telerik software academy, free courses for developers, OOP, object-oriented programming</cp:keywords>
  <cp:lastModifiedBy>HongMinh</cp:lastModifiedBy>
  <cp:revision>1051</cp:revision>
  <dcterms:created xsi:type="dcterms:W3CDTF">2007-12-08T16:03:35Z</dcterms:created>
  <dcterms:modified xsi:type="dcterms:W3CDTF">2018-10-05T13:53:04Z</dcterms:modified>
  <cp:category>software engineering</cp:category>
</cp:coreProperties>
</file>