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15"/>
  </p:notesMasterIdLst>
  <p:sldIdLst>
    <p:sldId id="328" r:id="rId2"/>
    <p:sldId id="344" r:id="rId3"/>
    <p:sldId id="345" r:id="rId4"/>
    <p:sldId id="346" r:id="rId5"/>
    <p:sldId id="348" r:id="rId6"/>
    <p:sldId id="347" r:id="rId7"/>
    <p:sldId id="349" r:id="rId8"/>
    <p:sldId id="256" r:id="rId9"/>
    <p:sldId id="350" r:id="rId10"/>
    <p:sldId id="258" r:id="rId11"/>
    <p:sldId id="313" r:id="rId12"/>
    <p:sldId id="259" r:id="rId13"/>
    <p:sldId id="261" r:id="rId14"/>
    <p:sldId id="330" r:id="rId15"/>
    <p:sldId id="351" r:id="rId16"/>
    <p:sldId id="331" r:id="rId17"/>
    <p:sldId id="429" r:id="rId18"/>
    <p:sldId id="264" r:id="rId19"/>
    <p:sldId id="263" r:id="rId20"/>
    <p:sldId id="334" r:id="rId21"/>
    <p:sldId id="265" r:id="rId22"/>
    <p:sldId id="267" r:id="rId23"/>
    <p:sldId id="716" r:id="rId24"/>
    <p:sldId id="322" r:id="rId25"/>
    <p:sldId id="268" r:id="rId26"/>
    <p:sldId id="269" r:id="rId27"/>
    <p:sldId id="270" r:id="rId28"/>
    <p:sldId id="355" r:id="rId29"/>
    <p:sldId id="271" r:id="rId30"/>
    <p:sldId id="332" r:id="rId31"/>
    <p:sldId id="356" r:id="rId32"/>
    <p:sldId id="272" r:id="rId33"/>
    <p:sldId id="273" r:id="rId34"/>
    <p:sldId id="274" r:id="rId35"/>
    <p:sldId id="275" r:id="rId36"/>
    <p:sldId id="714" r:id="rId37"/>
    <p:sldId id="335" r:id="rId38"/>
    <p:sldId id="333" r:id="rId39"/>
    <p:sldId id="802" r:id="rId40"/>
    <p:sldId id="923" r:id="rId41"/>
    <p:sldId id="924" r:id="rId42"/>
    <p:sldId id="314" r:id="rId43"/>
    <p:sldId id="278" r:id="rId44"/>
    <p:sldId id="279" r:id="rId45"/>
    <p:sldId id="324" r:id="rId46"/>
    <p:sldId id="325" r:id="rId47"/>
    <p:sldId id="282" r:id="rId48"/>
    <p:sldId id="283" r:id="rId49"/>
    <p:sldId id="284" r:id="rId50"/>
    <p:sldId id="285" r:id="rId51"/>
    <p:sldId id="650" r:id="rId52"/>
    <p:sldId id="653" r:id="rId53"/>
    <p:sldId id="357" r:id="rId54"/>
    <p:sldId id="358" r:id="rId55"/>
    <p:sldId id="286" r:id="rId56"/>
    <p:sldId id="336" r:id="rId57"/>
    <p:sldId id="337" r:id="rId58"/>
    <p:sldId id="338" r:id="rId59"/>
    <p:sldId id="359" r:id="rId60"/>
    <p:sldId id="339" r:id="rId61"/>
    <p:sldId id="287" r:id="rId62"/>
    <p:sldId id="289" r:id="rId63"/>
    <p:sldId id="340" r:id="rId64"/>
    <p:sldId id="291" r:id="rId65"/>
    <p:sldId id="925" r:id="rId66"/>
    <p:sldId id="541" r:id="rId67"/>
    <p:sldId id="540" r:id="rId68"/>
    <p:sldId id="542" r:id="rId69"/>
    <p:sldId id="585" r:id="rId70"/>
    <p:sldId id="879" r:id="rId71"/>
    <p:sldId id="544" r:id="rId72"/>
    <p:sldId id="646" r:id="rId73"/>
    <p:sldId id="545" r:id="rId74"/>
    <p:sldId id="546" r:id="rId75"/>
    <p:sldId id="547" r:id="rId76"/>
    <p:sldId id="548" r:id="rId77"/>
    <p:sldId id="549" r:id="rId78"/>
    <p:sldId id="550" r:id="rId79"/>
    <p:sldId id="505" r:id="rId80"/>
    <p:sldId id="586" r:id="rId81"/>
    <p:sldId id="878" r:id="rId82"/>
    <p:sldId id="499" r:id="rId83"/>
    <p:sldId id="326" r:id="rId84"/>
    <p:sldId id="293" r:id="rId85"/>
    <p:sldId id="342" r:id="rId86"/>
    <p:sldId id="874" r:id="rId87"/>
    <p:sldId id="352" r:id="rId88"/>
    <p:sldId id="294" r:id="rId89"/>
    <p:sldId id="295" r:id="rId90"/>
    <p:sldId id="341" r:id="rId91"/>
    <p:sldId id="296" r:id="rId92"/>
    <p:sldId id="297" r:id="rId93"/>
    <p:sldId id="298" r:id="rId94"/>
    <p:sldId id="512" r:id="rId95"/>
    <p:sldId id="875" r:id="rId96"/>
    <p:sldId id="629" r:id="rId97"/>
    <p:sldId id="876" r:id="rId98"/>
    <p:sldId id="343" r:id="rId99"/>
    <p:sldId id="500" r:id="rId100"/>
    <p:sldId id="299" r:id="rId101"/>
    <p:sldId id="301" r:id="rId102"/>
    <p:sldId id="303" r:id="rId103"/>
    <p:sldId id="502" r:id="rId104"/>
    <p:sldId id="501" r:id="rId105"/>
    <p:sldId id="503" r:id="rId106"/>
    <p:sldId id="304" r:id="rId107"/>
    <p:sldId id="305" r:id="rId108"/>
    <p:sldId id="306" r:id="rId109"/>
    <p:sldId id="504" r:id="rId110"/>
    <p:sldId id="307" r:id="rId111"/>
    <p:sldId id="627" r:id="rId112"/>
    <p:sldId id="877" r:id="rId113"/>
    <p:sldId id="329" r:id="rId1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6A511224-8F14-4076-B1F6-BA01894C0175}">
          <p14:sldIdLst>
            <p14:sldId id="328"/>
            <p14:sldId id="344"/>
            <p14:sldId id="345"/>
            <p14:sldId id="346"/>
            <p14:sldId id="348"/>
            <p14:sldId id="347"/>
            <p14:sldId id="349"/>
            <p14:sldId id="256"/>
            <p14:sldId id="350"/>
            <p14:sldId id="258"/>
            <p14:sldId id="313"/>
            <p14:sldId id="259"/>
            <p14:sldId id="261"/>
            <p14:sldId id="330"/>
            <p14:sldId id="351"/>
            <p14:sldId id="331"/>
            <p14:sldId id="429"/>
            <p14:sldId id="264"/>
            <p14:sldId id="263"/>
            <p14:sldId id="334"/>
            <p14:sldId id="265"/>
            <p14:sldId id="267"/>
            <p14:sldId id="716"/>
            <p14:sldId id="322"/>
            <p14:sldId id="268"/>
            <p14:sldId id="269"/>
            <p14:sldId id="270"/>
            <p14:sldId id="355"/>
          </p14:sldIdLst>
        </p14:section>
        <p14:section name="Untitled Section" id="{1A4EC24A-EA1B-4D14-9BD2-BBBE2F83D6F0}">
          <p14:sldIdLst>
            <p14:sldId id="271"/>
            <p14:sldId id="332"/>
            <p14:sldId id="356"/>
            <p14:sldId id="272"/>
            <p14:sldId id="273"/>
            <p14:sldId id="274"/>
            <p14:sldId id="275"/>
            <p14:sldId id="714"/>
            <p14:sldId id="335"/>
            <p14:sldId id="333"/>
            <p14:sldId id="802"/>
            <p14:sldId id="923"/>
            <p14:sldId id="924"/>
            <p14:sldId id="314"/>
            <p14:sldId id="278"/>
            <p14:sldId id="279"/>
            <p14:sldId id="324"/>
            <p14:sldId id="325"/>
            <p14:sldId id="282"/>
            <p14:sldId id="283"/>
            <p14:sldId id="284"/>
            <p14:sldId id="285"/>
            <p14:sldId id="650"/>
            <p14:sldId id="653"/>
            <p14:sldId id="357"/>
            <p14:sldId id="358"/>
            <p14:sldId id="286"/>
            <p14:sldId id="336"/>
            <p14:sldId id="337"/>
            <p14:sldId id="338"/>
            <p14:sldId id="359"/>
            <p14:sldId id="339"/>
            <p14:sldId id="287"/>
            <p14:sldId id="289"/>
            <p14:sldId id="340"/>
            <p14:sldId id="291"/>
            <p14:sldId id="925"/>
            <p14:sldId id="541"/>
            <p14:sldId id="540"/>
            <p14:sldId id="542"/>
            <p14:sldId id="585"/>
            <p14:sldId id="879"/>
            <p14:sldId id="544"/>
            <p14:sldId id="646"/>
            <p14:sldId id="545"/>
            <p14:sldId id="546"/>
            <p14:sldId id="547"/>
            <p14:sldId id="548"/>
            <p14:sldId id="549"/>
            <p14:sldId id="550"/>
            <p14:sldId id="505"/>
            <p14:sldId id="586"/>
            <p14:sldId id="878"/>
            <p14:sldId id="499"/>
            <p14:sldId id="326"/>
            <p14:sldId id="293"/>
            <p14:sldId id="342"/>
            <p14:sldId id="874"/>
            <p14:sldId id="352"/>
            <p14:sldId id="294"/>
            <p14:sldId id="295"/>
            <p14:sldId id="341"/>
            <p14:sldId id="296"/>
            <p14:sldId id="297"/>
            <p14:sldId id="298"/>
            <p14:sldId id="512"/>
            <p14:sldId id="875"/>
            <p14:sldId id="629"/>
            <p14:sldId id="876"/>
            <p14:sldId id="343"/>
            <p14:sldId id="500"/>
            <p14:sldId id="299"/>
            <p14:sldId id="301"/>
            <p14:sldId id="303"/>
            <p14:sldId id="502"/>
            <p14:sldId id="501"/>
            <p14:sldId id="503"/>
            <p14:sldId id="304"/>
            <p14:sldId id="305"/>
            <p14:sldId id="306"/>
            <p14:sldId id="504"/>
            <p14:sldId id="307"/>
            <p14:sldId id="627"/>
            <p14:sldId id="877"/>
            <p14:sldId id="329"/>
          </p14:sldIdLst>
        </p14:section>
      </p14:sectionLst>
    </p:ext>
    <p:ext uri="{EFAFB233-063F-42B5-8137-9DF3F51BA10A}">
      <p15:sldGuideLst xmlns:p15="http://schemas.microsoft.com/office/powerpoint/2012/main">
        <p15:guide id="1" orient="horz" pos="2132">
          <p15:clr>
            <a:srgbClr val="A4A3A4"/>
          </p15:clr>
        </p15:guide>
        <p15:guide id="2" pos="288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browse/>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中度样式 2 - 强调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1E4AEA4-8DFA-4A89-87EB-49C32662AFE0}" styleName="中度样式 2 - 强调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中度样式 2 - 强调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中度样式 2 - 强调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87" autoAdjust="0"/>
    <p:restoredTop sz="94671" autoAdjust="0"/>
  </p:normalViewPr>
  <p:slideViewPr>
    <p:cSldViewPr>
      <p:cViewPr varScale="1">
        <p:scale>
          <a:sx n="59" d="100"/>
          <a:sy n="59" d="100"/>
        </p:scale>
        <p:origin x="1500" y="52"/>
      </p:cViewPr>
      <p:guideLst>
        <p:guide orient="horz" pos="2132"/>
        <p:guide pos="2884"/>
      </p:guideLst>
    </p:cSldViewPr>
  </p:slideViewPr>
  <p:outlineViewPr>
    <p:cViewPr>
      <p:scale>
        <a:sx n="33" d="100"/>
        <a:sy n="33" d="100"/>
      </p:scale>
      <p:origin x="0" y="1470"/>
    </p:cViewPr>
  </p:outlin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viewProps" Target="viewProps.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theme" Target="theme/theme1.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notesMaster" Target="notesMasters/notesMaster1.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5A6A58A-6808-4A72-BE64-480B06145ECF}" type="datetimeFigureOut">
              <a:rPr lang="en-US" smtClean="0"/>
              <a:t>31-12-24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D2292C5-B2C8-44A3-9DAD-269844247536}"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D2292C5-B2C8-44A3-9DAD-269844247536}" type="slidenum">
              <a:rPr lang="en-US" smtClean="0"/>
              <a:t>13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D2292C5-B2C8-44A3-9DAD-269844247536}" type="slidenum">
              <a:rPr lang="en-US" smtClean="0"/>
              <a:t>22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D2292C5-B2C8-44A3-9DAD-269844247536}" type="slidenum">
              <a:rPr lang="en-US" smtClean="0"/>
              <a:t>106</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3D2292C5-B2C8-44A3-9DAD-269844247536}" type="slidenum">
              <a:rPr lang="en-US" smtClean="0"/>
              <a:t>107</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1"/>
        </a:solidFill>
        <a:effectLst/>
      </p:bgPr>
    </p:bg>
    <p:spTree>
      <p:nvGrpSpPr>
        <p:cNvPr id="1" name=""/>
        <p:cNvGrpSpPr/>
        <p:nvPr/>
      </p:nvGrpSpPr>
      <p:grpSpPr>
        <a:xfrm>
          <a:off x="0" y="0"/>
          <a:ext cx="0" cy="0"/>
          <a:chOff x="0" y="0"/>
          <a:chExt cx="0" cy="0"/>
        </a:xfrm>
      </p:grpSpPr>
      <p:pic>
        <p:nvPicPr>
          <p:cNvPr id="2050" name="Picture 2"/>
          <p:cNvPicPr>
            <a:picLocks noChangeAspect="1"/>
          </p:cNvPicPr>
          <p:nvPr/>
        </p:nvPicPr>
        <p:blipFill>
          <a:blip r:embed="rId2"/>
          <a:srcRect b="3795"/>
          <a:stretch>
            <a:fillRect/>
          </a:stretch>
        </p:blipFill>
        <p:spPr>
          <a:xfrm>
            <a:off x="0" y="260350"/>
            <a:ext cx="9144000" cy="6597650"/>
          </a:xfrm>
          <a:prstGeom prst="rect">
            <a:avLst/>
          </a:prstGeom>
          <a:noFill/>
          <a:ln w="9525">
            <a:noFill/>
          </a:ln>
        </p:spPr>
      </p:pic>
      <p:sp>
        <p:nvSpPr>
          <p:cNvPr id="2051" name="Rectangle 3"/>
          <p:cNvSpPr>
            <a:spLocks noGrp="1" noChangeArrowheads="1"/>
          </p:cNvSpPr>
          <p:nvPr>
            <p:ph type="ctrTitle"/>
          </p:nvPr>
        </p:nvSpPr>
        <p:spPr>
          <a:xfrm>
            <a:off x="468313" y="620713"/>
            <a:ext cx="8207375" cy="1082675"/>
          </a:xfrm>
        </p:spPr>
        <p:txBody>
          <a:bodyPr/>
          <a:lstStyle>
            <a:lvl1pPr>
              <a:defRPr/>
            </a:lvl1pPr>
          </a:lstStyle>
          <a:p>
            <a:pPr lvl="0"/>
            <a:r>
              <a:rPr lang="en-US" altLang="zh-CN" noProof="0"/>
              <a:t>Click to edit Master title style</a:t>
            </a:r>
          </a:p>
        </p:txBody>
      </p:sp>
      <p:sp>
        <p:nvSpPr>
          <p:cNvPr id="2052" name="Rectangle 4"/>
          <p:cNvSpPr>
            <a:spLocks noGrp="1" noChangeArrowheads="1"/>
          </p:cNvSpPr>
          <p:nvPr>
            <p:ph type="subTitle" idx="1"/>
          </p:nvPr>
        </p:nvSpPr>
        <p:spPr>
          <a:xfrm>
            <a:off x="469900" y="1843088"/>
            <a:ext cx="8212138" cy="981075"/>
          </a:xfrm>
        </p:spPr>
        <p:txBody>
          <a:bodyPr/>
          <a:lstStyle>
            <a:lvl1pPr marL="0" indent="0">
              <a:buFontTx/>
              <a:buNone/>
              <a:defRPr/>
            </a:lvl1pPr>
          </a:lstStyle>
          <a:p>
            <a:pPr lvl="0"/>
            <a:r>
              <a:rPr lang="en-US" altLang="zh-CN" noProof="0"/>
              <a:t>Click to edit Master subtitle style</a:t>
            </a:r>
          </a:p>
        </p:txBody>
      </p:sp>
      <p:sp>
        <p:nvSpPr>
          <p:cNvPr id="9" name="Rectangle 5"/>
          <p:cNvSpPr>
            <a:spLocks noGrp="1" noChangeArrowheads="1"/>
          </p:cNvSpPr>
          <p:nvPr>
            <p:ph type="dt" sz="half" idx="2"/>
          </p:nvPr>
        </p:nvSpPr>
        <p:spPr bwMode="auto">
          <a:xfrm>
            <a:off x="457200" y="6245225"/>
            <a:ext cx="2133600" cy="4762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a:lvl1pPr>
          </a:lstStyle>
          <a:p>
            <a:fld id="{1E18A56E-31FD-48AE-BA53-E46847876553}" type="datetimeFigureOut">
              <a:rPr lang="en-US" smtClean="0"/>
              <a:t>31-12-24</a:t>
            </a:fld>
            <a:endParaRPr lang="en-US"/>
          </a:p>
        </p:txBody>
      </p:sp>
      <p:sp>
        <p:nvSpPr>
          <p:cNvPr id="10" name="Rectangle 6"/>
          <p:cNvSpPr>
            <a:spLocks noGrp="1" noChangeArrowheads="1"/>
          </p:cNvSpPr>
          <p:nvPr>
            <p:ph type="ftr" sz="quarter" idx="3"/>
          </p:nvPr>
        </p:nvSpPr>
        <p:spPr bwMode="auto">
          <a:xfrm>
            <a:off x="3124200" y="6245225"/>
            <a:ext cx="2895600" cy="4762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a:lvl1pPr>
          </a:lstStyle>
          <a:p>
            <a:endParaRPr lang="en-US"/>
          </a:p>
        </p:txBody>
      </p:sp>
      <p:sp>
        <p:nvSpPr>
          <p:cNvPr id="11" name="Rectangle 7"/>
          <p:cNvSpPr>
            <a:spLocks noGrp="1" noChangeArrowheads="1"/>
          </p:cNvSpPr>
          <p:nvPr>
            <p:ph type="sldNum" sz="quarter" idx="4"/>
          </p:nvPr>
        </p:nvSpPr>
        <p:spPr bwMode="auto">
          <a:xfrm>
            <a:off x="6553200" y="6245225"/>
            <a:ext cx="2133600" cy="4762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a:lvl1pPr>
          </a:lstStyle>
          <a:p>
            <a:fld id="{FA5F8561-4CE9-4B56-AB69-0692C6AE15F8}" type="slidenum">
              <a:rPr lang="en-US" smtClean="0"/>
              <a:t>‹#›</a:t>
            </a:fld>
            <a:endParaRPr lang="en-US"/>
          </a:p>
        </p:txBody>
      </p:sp>
    </p:spTree>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E18A56E-31FD-48AE-BA53-E46847876553}" type="datetimeFigureOut">
              <a:rPr lang="en-US" smtClean="0"/>
              <a:t>31-12-24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A5F8561-4CE9-4B56-AB69-0692C6AE15F8}" type="slidenum">
              <a:rPr lang="en-US" smtClean="0"/>
              <a:t>‹#›</a:t>
            </a:fld>
            <a:endParaRPr lang="en-US"/>
          </a:p>
        </p:txBody>
      </p:sp>
    </p:spTree>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Date Placeholder 3"/>
          <p:cNvSpPr>
            <a:spLocks noGrp="1"/>
          </p:cNvSpPr>
          <p:nvPr>
            <p:ph type="dt" sz="half" idx="10"/>
          </p:nvPr>
        </p:nvSpPr>
        <p:spPr/>
        <p:txBody>
          <a:bodyPr/>
          <a:lstStyle/>
          <a:p>
            <a:fld id="{1E18A56E-31FD-48AE-BA53-E46847876553}" type="datetimeFigureOut">
              <a:rPr lang="en-US" smtClean="0"/>
              <a:t>31-12-24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A5F8561-4CE9-4B56-AB69-0692C6AE15F8}" type="slidenum">
              <a:rPr lang="en-US" smtClean="0"/>
              <a:t>‹#›</a:t>
            </a:fld>
            <a:endParaRPr lang="en-US"/>
          </a:p>
        </p:txBody>
      </p:sp>
    </p:spTree>
  </p:cSld>
  <p:clrMapOvr>
    <a:masterClrMapping/>
  </p:clrMapOvr>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174750"/>
            <a:ext cx="4038600" cy="4953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174750"/>
            <a:ext cx="4038600" cy="49530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E18A56E-31FD-48AE-BA53-E46847876553}" type="datetimeFigureOut">
              <a:rPr lang="en-US" smtClean="0"/>
              <a:t>31-12-24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A5F8561-4CE9-4B56-AB69-0692C6AE15F8}" type="slidenum">
              <a:rPr lang="en-US" smtClean="0"/>
              <a:t>‹#›</a:t>
            </a:fld>
            <a:endParaRPr lang="en-US"/>
          </a:p>
        </p:txBody>
      </p:sp>
    </p:spTree>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E18A56E-31FD-48AE-BA53-E46847876553}" type="datetimeFigureOut">
              <a:rPr lang="en-US" smtClean="0"/>
              <a:t>31-12-24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A5F8561-4CE9-4B56-AB69-0692C6AE15F8}" type="slidenum">
              <a:rPr lang="en-US" smtClean="0"/>
              <a:t>‹#›</a:t>
            </a:fld>
            <a:endParaRPr lang="en-US"/>
          </a:p>
        </p:txBody>
      </p:sp>
    </p:spTree>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E18A56E-31FD-48AE-BA53-E46847876553}" type="datetimeFigureOut">
              <a:rPr lang="en-US" smtClean="0"/>
              <a:t>31-12-24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A5F8561-4CE9-4B56-AB69-0692C6AE15F8}" type="slidenum">
              <a:rPr lang="en-US" smtClean="0"/>
              <a:t>‹#›</a:t>
            </a:fld>
            <a:endParaRPr lang="en-US"/>
          </a:p>
        </p:txBody>
      </p:sp>
    </p:spTree>
  </p:cSld>
  <p:clrMapOvr>
    <a:masterClrMapping/>
  </p:clrMapOvr>
  <p:hf sldNum="0"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E18A56E-31FD-48AE-BA53-E46847876553}" type="datetimeFigureOut">
              <a:rPr lang="en-US" smtClean="0"/>
              <a:t>31-12-24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A5F8561-4CE9-4B56-AB69-0692C6AE15F8}" type="slidenum">
              <a:rPr lang="en-US" smtClean="0"/>
              <a:t>‹#›</a:t>
            </a:fld>
            <a:endParaRPr lang="en-US"/>
          </a:p>
        </p:txBody>
      </p:sp>
    </p:spTree>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E18A56E-31FD-48AE-BA53-E46847876553}" type="datetimeFigureOut">
              <a:rPr lang="en-US" smtClean="0"/>
              <a:t>31-12-24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A5F8561-4CE9-4B56-AB69-0692C6AE15F8}" type="slidenum">
              <a:rPr lang="en-US" smtClean="0"/>
              <a:t>‹#›</a:t>
            </a:fld>
            <a:endParaRPr lang="en-US"/>
          </a:p>
        </p:txBody>
      </p:sp>
    </p:spTree>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3887788" y="987425"/>
            <a:ext cx="4629150" cy="4873625"/>
          </a:xfrm>
        </p:spPr>
        <p:txBody>
          <a:bodyPr vert="horz" wrap="square" lIns="91440" tIns="45720" rIns="91440" bIns="45720" numCol="1" anchor="t" anchorCtr="0" compatLnSpc="1"/>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1" fontAlgn="base" latinLnBrk="0" hangingPunct="1">
              <a:lnSpc>
                <a:spcPct val="100000"/>
              </a:lnSpc>
              <a:spcBef>
                <a:spcPct val="20000"/>
              </a:spcBef>
              <a:spcAft>
                <a:spcPct val="0"/>
              </a:spcAft>
              <a:buClrTx/>
              <a:buSzTx/>
              <a:buFontTx/>
              <a:buNone/>
              <a:defRPr/>
            </a:pPr>
            <a:endParaRPr kumimoji="0" lang="en-US" sz="3200" b="0" i="0" u="none" strike="noStrike" kern="1200" cap="none" spc="0" normalizeH="0" baseline="0" noProof="0">
              <a:ln>
                <a:noFill/>
              </a:ln>
              <a:solidFill>
                <a:schemeClr val="tx1"/>
              </a:solidFill>
              <a:effectLst/>
              <a:uLnTx/>
              <a:uFillTx/>
              <a:latin typeface="+mn-lt"/>
              <a:ea typeface="+mn-ea"/>
              <a:cs typeface="+mn-cs"/>
            </a:endParaRPr>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E18A56E-31FD-48AE-BA53-E46847876553}" type="datetimeFigureOut">
              <a:rPr lang="en-US" smtClean="0"/>
              <a:t>31-12-24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A5F8561-4CE9-4B56-AB69-0692C6AE15F8}" type="slidenum">
              <a:rPr lang="en-US" smtClean="0"/>
              <a:t>‹#›</a:t>
            </a:fld>
            <a:endParaRPr lang="en-US"/>
          </a:p>
        </p:txBody>
      </p:sp>
    </p:spTree>
  </p:cSld>
  <p:clrMapOvr>
    <a:masterClrMapping/>
  </p:clrMapOvr>
  <p:hf sldNum="0"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E18A56E-31FD-48AE-BA53-E46847876553}" type="datetimeFigureOut">
              <a:rPr lang="en-US" smtClean="0"/>
              <a:t>31-12-24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A5F8561-4CE9-4B56-AB69-0692C6AE15F8}" type="slidenum">
              <a:rPr lang="en-US" smtClean="0"/>
              <a:t>‹#›</a:t>
            </a:fld>
            <a:endParaRPr lang="en-US"/>
          </a:p>
        </p:txBody>
      </p:sp>
    </p:spTree>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90500"/>
            <a:ext cx="2057400" cy="593725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190500"/>
            <a:ext cx="6019800" cy="59372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E18A56E-31FD-48AE-BA53-E46847876553}" type="datetimeFigureOut">
              <a:rPr lang="en-US" smtClean="0"/>
              <a:t>31-12-24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A5F8561-4CE9-4B56-AB69-0692C6AE15F8}" type="slidenum">
              <a:rPr lang="en-US" smtClean="0"/>
              <a:t>‹#›</a:t>
            </a:fld>
            <a:endParaRPr lang="en-US"/>
          </a:p>
        </p:txBody>
      </p:sp>
    </p:spTree>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type="tx" preserve="1">
  <p:cSld name="Title and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E18A56E-31FD-48AE-BA53-E46847876553}" type="datetimeFigureOut">
              <a:rPr lang="en-US" smtClean="0"/>
              <a:t>31-12-24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A5F8561-4CE9-4B56-AB69-0692C6AE15F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2"/>
          <p:cNvPicPr>
            <a:picLocks noChangeAspect="1"/>
          </p:cNvPicPr>
          <p:nvPr/>
        </p:nvPicPr>
        <p:blipFill>
          <a:blip r:embed="rId14"/>
          <a:stretch>
            <a:fillRect/>
          </a:stretch>
        </p:blipFill>
        <p:spPr>
          <a:xfrm>
            <a:off x="0" y="0"/>
            <a:ext cx="9144000" cy="6858000"/>
          </a:xfrm>
          <a:prstGeom prst="rect">
            <a:avLst/>
          </a:prstGeom>
          <a:noFill/>
          <a:ln w="9525">
            <a:noFill/>
          </a:ln>
        </p:spPr>
      </p:pic>
      <p:sp>
        <p:nvSpPr>
          <p:cNvPr id="1027" name="Rectangle 3"/>
          <p:cNvSpPr>
            <a:spLocks noGrp="1"/>
          </p:cNvSpPr>
          <p:nvPr>
            <p:ph type="title"/>
          </p:nvPr>
        </p:nvSpPr>
        <p:spPr>
          <a:xfrm>
            <a:off x="457200" y="190500"/>
            <a:ext cx="8229600" cy="582613"/>
          </a:xfrm>
          <a:prstGeom prst="rect">
            <a:avLst/>
          </a:prstGeom>
          <a:noFill/>
          <a:ln w="9525">
            <a:noFill/>
          </a:ln>
        </p:spPr>
        <p:txBody>
          <a:bodyPr anchor="ctr" anchorCtr="0"/>
          <a:lstStyle/>
          <a:p>
            <a:pPr lvl="0"/>
            <a:r>
              <a:rPr lang="en-US" altLang="zh-CN" dirty="0"/>
              <a:t>Click to edit Master title style</a:t>
            </a:r>
          </a:p>
        </p:txBody>
      </p:sp>
      <p:sp>
        <p:nvSpPr>
          <p:cNvPr id="1028" name="Rectangle 4"/>
          <p:cNvSpPr>
            <a:spLocks noGrp="1"/>
          </p:cNvSpPr>
          <p:nvPr>
            <p:ph type="body" idx="1"/>
          </p:nvPr>
        </p:nvSpPr>
        <p:spPr>
          <a:xfrm>
            <a:off x="457200" y="1174750"/>
            <a:ext cx="8229600" cy="4953000"/>
          </a:xfrm>
          <a:prstGeom prst="rect">
            <a:avLst/>
          </a:prstGeom>
          <a:noFill/>
          <a:ln w="9525">
            <a:noFill/>
          </a:ln>
        </p:spPr>
        <p:txBody>
          <a:bodyPr/>
          <a:lstStyle/>
          <a:p>
            <a:pPr lvl="0"/>
            <a:r>
              <a:rPr lang="en-US" altLang="zh-CN" dirty="0"/>
              <a:t>Click to edit Master text styles</a:t>
            </a:r>
          </a:p>
          <a:p>
            <a:pPr lvl="1"/>
            <a:r>
              <a:rPr lang="en-US" altLang="zh-CN" dirty="0"/>
              <a:t>Second level</a:t>
            </a:r>
          </a:p>
          <a:p>
            <a:pPr lvl="2"/>
            <a:r>
              <a:rPr lang="en-US" altLang="zh-CN" dirty="0"/>
              <a:t>Third level</a:t>
            </a:r>
          </a:p>
          <a:p>
            <a:pPr lvl="3"/>
            <a:r>
              <a:rPr lang="en-US" altLang="zh-CN" dirty="0"/>
              <a:t>Fourth level</a:t>
            </a:r>
          </a:p>
          <a:p>
            <a:pPr lvl="4"/>
            <a:r>
              <a:rPr lang="en-US" altLang="zh-CN" dirty="0"/>
              <a:t>Fifth level</a:t>
            </a:r>
          </a:p>
        </p:txBody>
      </p:sp>
      <p:sp>
        <p:nvSpPr>
          <p:cNvPr id="1029" name="Rectangle 5"/>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defRPr sz="1400"/>
            </a:lvl1pPr>
          </a:lstStyle>
          <a:p>
            <a:fld id="{1E18A56E-31FD-48AE-BA53-E46847876553}" type="datetimeFigureOut">
              <a:rPr lang="en-US" smtClean="0"/>
              <a:t>31-12-24</a:t>
            </a:fld>
            <a:endParaRPr lang="en-US"/>
          </a:p>
        </p:txBody>
      </p:sp>
      <p:sp>
        <p:nvSpPr>
          <p:cNvPr id="1030" name="Rectangle 6"/>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ctr">
              <a:defRPr sz="1400"/>
            </a:lvl1pPr>
          </a:lstStyle>
          <a:p>
            <a:endParaRPr lang="en-US"/>
          </a:p>
        </p:txBody>
      </p:sp>
      <p:sp>
        <p:nvSpPr>
          <p:cNvPr id="1031" name="Rectangle 7"/>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lstStyle>
            <a:lvl1pPr algn="r">
              <a:defRPr sz="1400"/>
            </a:lvl1pPr>
          </a:lstStyle>
          <a:p>
            <a:fld id="{FA5F8561-4CE9-4B56-AB69-0692C6AE15F8}"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lvl1pPr algn="l" rtl="0" fontAlgn="base">
        <a:spcBef>
          <a:spcPct val="0"/>
        </a:spcBef>
        <a:spcAft>
          <a:spcPct val="0"/>
        </a:spcAft>
        <a:defRPr sz="3600" kern="1200">
          <a:solidFill>
            <a:schemeClr val="tx1"/>
          </a:solidFill>
          <a:latin typeface="+mj-lt"/>
          <a:ea typeface="+mj-ea"/>
          <a:cs typeface="+mj-cs"/>
        </a:defRPr>
      </a:lvl1pPr>
      <a:lvl2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2pPr>
      <a:lvl3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3pPr>
      <a:lvl4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4pPr>
      <a:lvl5pPr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5pPr>
      <a:lvl6pPr marL="4572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6pPr>
      <a:lvl7pPr marL="9144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7pPr>
      <a:lvl8pPr marL="13716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8pPr>
      <a:lvl9pPr marL="1828800" algn="l" rtl="0" fontAlgn="base">
        <a:spcBef>
          <a:spcPct val="0"/>
        </a:spcBef>
        <a:spcAft>
          <a:spcPct val="0"/>
        </a:spcAft>
        <a:defRPr sz="3600">
          <a:solidFill>
            <a:schemeClr val="tx1"/>
          </a:solidFill>
          <a:latin typeface="Arial" panose="020B0604020202020204" pitchFamily="34" charset="0"/>
          <a:ea typeface="SimSun" panose="02010600030101010101" pitchFamily="2" charset="-122"/>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wmf"/><Relationship Id="rId2" Type="http://schemas.openxmlformats.org/officeDocument/2006/relationships/image" Target="../media/image5.wmf"/><Relationship Id="rId1" Type="http://schemas.openxmlformats.org/officeDocument/2006/relationships/slideLayout" Target="../slideLayouts/slideLayout2.xml"/><Relationship Id="rId5" Type="http://schemas.openxmlformats.org/officeDocument/2006/relationships/image" Target="../media/image8.wmf"/><Relationship Id="rId4" Type="http://schemas.openxmlformats.org/officeDocument/2006/relationships/image" Target="../media/image7.wmf"/></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5.xml"/><Relationship Id="rId2" Type="http://schemas.openxmlformats.org/officeDocument/2006/relationships/video" Target="file:///C:\Users\84333\Videos\Gi&#7843;i%20Th&#237;ch%20Hi&#7879;n%20T&#432;&#7907;ng-%20-%20Ma%20tr&#417;i%20-%20&#128218;%20Mr.%20Skeleton%20Th&#237;%20Nghi&#7879;m.mp4" TargetMode="External"/><Relationship Id="rId1" Type="http://schemas.microsoft.com/office/2007/relationships/media" Target="file:///C:\Users\84333\Videos\Gi&#7843;i%20Th&#237;ch%20Hi&#7879;n%20T&#432;&#7907;ng-%20-%20Ma%20tr&#417;i%20-%20&#128218;%20Mr.%20Skeleton%20Th&#237;%20Nghi&#7879;m.mp4" TargetMode="External"/><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2" Type="http://schemas.openxmlformats.org/officeDocument/2006/relationships/image" Target="../media/image10.wm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Autofit/>
          </a:bodyPr>
          <a:lstStyle/>
          <a:p>
            <a:pPr algn="ctr"/>
            <a:r>
              <a:rPr lang="en-US" sz="1700">
                <a:latin typeface="Times New Roman" panose="02020603050405020304" pitchFamily="18" charset="0"/>
                <a:cs typeface="Times New Roman" panose="02020603050405020304" pitchFamily="18" charset="0"/>
              </a:rPr>
              <a:t>  </a:t>
            </a:r>
            <a:r>
              <a:rPr lang="en-US" sz="1700" err="1">
                <a:latin typeface="Times New Roman" panose="02020603050405020304" pitchFamily="18" charset="0"/>
                <a:cs typeface="Times New Roman" panose="02020603050405020304" pitchFamily="18" charset="0"/>
              </a:rPr>
              <a:t>BỘ</a:t>
            </a:r>
            <a:r>
              <a:rPr lang="en-US" sz="1700">
                <a:latin typeface="Times New Roman" panose="02020603050405020304" pitchFamily="18" charset="0"/>
                <a:cs typeface="Times New Roman" panose="02020603050405020304" pitchFamily="18" charset="0"/>
              </a:rPr>
              <a:t> </a:t>
            </a:r>
            <a:r>
              <a:rPr lang="en-US" sz="1700" err="1">
                <a:latin typeface="Times New Roman" panose="02020603050405020304" pitchFamily="18" charset="0"/>
                <a:cs typeface="Times New Roman" panose="02020603050405020304" pitchFamily="18" charset="0"/>
              </a:rPr>
              <a:t>CÔNG</a:t>
            </a:r>
            <a:r>
              <a:rPr lang="en-US" sz="1700">
                <a:latin typeface="Times New Roman" panose="02020603050405020304" pitchFamily="18" charset="0"/>
                <a:cs typeface="Times New Roman" panose="02020603050405020304" pitchFamily="18" charset="0"/>
              </a:rPr>
              <a:t> </a:t>
            </a:r>
            <a:r>
              <a:rPr lang="en-US" sz="1700" err="1">
                <a:latin typeface="Times New Roman" panose="02020603050405020304" pitchFamily="18" charset="0"/>
                <a:cs typeface="Times New Roman" panose="02020603050405020304" pitchFamily="18" charset="0"/>
              </a:rPr>
              <a:t>THƯƠNG</a:t>
            </a:r>
            <a:br>
              <a:rPr lang="en-US" sz="1700">
                <a:latin typeface="Times New Roman" panose="02020603050405020304" pitchFamily="18" charset="0"/>
                <a:cs typeface="Times New Roman" panose="02020603050405020304" pitchFamily="18" charset="0"/>
              </a:rPr>
            </a:br>
            <a:r>
              <a:rPr lang="en-US" sz="1700">
                <a:latin typeface="Times New Roman" panose="02020603050405020304" pitchFamily="18" charset="0"/>
                <a:cs typeface="Times New Roman" panose="02020603050405020304" pitchFamily="18" charset="0"/>
              </a:rPr>
              <a:t>                  </a:t>
            </a:r>
            <a:r>
              <a:rPr lang="en-US" sz="1700" err="1">
                <a:latin typeface="Times New Roman" panose="02020603050405020304" pitchFamily="18" charset="0"/>
                <a:cs typeface="Times New Roman" panose="02020603050405020304" pitchFamily="18" charset="0"/>
              </a:rPr>
              <a:t>TRƯỜNG</a:t>
            </a:r>
            <a:r>
              <a:rPr lang="en-US" sz="1700">
                <a:latin typeface="Times New Roman" panose="02020603050405020304" pitchFamily="18" charset="0"/>
                <a:cs typeface="Times New Roman" panose="02020603050405020304" pitchFamily="18" charset="0"/>
              </a:rPr>
              <a:t> </a:t>
            </a:r>
            <a:r>
              <a:rPr lang="en-US" sz="1700" err="1">
                <a:latin typeface="Times New Roman" panose="02020603050405020304" pitchFamily="18" charset="0"/>
                <a:cs typeface="Times New Roman" panose="02020603050405020304" pitchFamily="18" charset="0"/>
              </a:rPr>
              <a:t>ĐẠI</a:t>
            </a:r>
            <a:r>
              <a:rPr lang="en-US" sz="1700">
                <a:latin typeface="Times New Roman" panose="02020603050405020304" pitchFamily="18" charset="0"/>
                <a:cs typeface="Times New Roman" panose="02020603050405020304" pitchFamily="18" charset="0"/>
              </a:rPr>
              <a:t> </a:t>
            </a:r>
            <a:r>
              <a:rPr lang="en-US" sz="1700" err="1">
                <a:latin typeface="Times New Roman" panose="02020603050405020304" pitchFamily="18" charset="0"/>
                <a:cs typeface="Times New Roman" panose="02020603050405020304" pitchFamily="18" charset="0"/>
              </a:rPr>
              <a:t>HỌC</a:t>
            </a:r>
            <a:r>
              <a:rPr lang="en-US" sz="1700">
                <a:latin typeface="Times New Roman" panose="02020603050405020304" pitchFamily="18" charset="0"/>
                <a:cs typeface="Times New Roman" panose="02020603050405020304" pitchFamily="18" charset="0"/>
              </a:rPr>
              <a:t> </a:t>
            </a:r>
            <a:r>
              <a:rPr lang="en-US" sz="1700" err="1">
                <a:latin typeface="Times New Roman" panose="02020603050405020304" pitchFamily="18" charset="0"/>
                <a:cs typeface="Times New Roman" panose="02020603050405020304" pitchFamily="18" charset="0"/>
              </a:rPr>
              <a:t>CÔNG</a:t>
            </a:r>
            <a:r>
              <a:rPr lang="en-US" sz="1700">
                <a:latin typeface="Times New Roman" panose="02020603050405020304" pitchFamily="18" charset="0"/>
                <a:cs typeface="Times New Roman" panose="02020603050405020304" pitchFamily="18" charset="0"/>
              </a:rPr>
              <a:t> </a:t>
            </a:r>
            <a:r>
              <a:rPr lang="en-US" sz="1700" err="1">
                <a:latin typeface="Times New Roman" panose="02020603050405020304" pitchFamily="18" charset="0"/>
                <a:cs typeface="Times New Roman" panose="02020603050405020304" pitchFamily="18" charset="0"/>
              </a:rPr>
              <a:t>NGHIỆP</a:t>
            </a:r>
            <a:r>
              <a:rPr lang="en-US" sz="1700">
                <a:latin typeface="Times New Roman" panose="02020603050405020304" pitchFamily="18" charset="0"/>
                <a:cs typeface="Times New Roman" panose="02020603050405020304" pitchFamily="18" charset="0"/>
              </a:rPr>
              <a:t> TP. </a:t>
            </a:r>
            <a:r>
              <a:rPr lang="en-US" sz="1700" err="1">
                <a:latin typeface="Times New Roman" panose="02020603050405020304" pitchFamily="18" charset="0"/>
                <a:cs typeface="Times New Roman" panose="02020603050405020304" pitchFamily="18" charset="0"/>
              </a:rPr>
              <a:t>HỒ</a:t>
            </a:r>
            <a:r>
              <a:rPr lang="en-US" sz="1700">
                <a:latin typeface="Times New Roman" panose="02020603050405020304" pitchFamily="18" charset="0"/>
                <a:cs typeface="Times New Roman" panose="02020603050405020304" pitchFamily="18" charset="0"/>
              </a:rPr>
              <a:t> </a:t>
            </a:r>
            <a:r>
              <a:rPr lang="en-US" sz="1700" err="1">
                <a:latin typeface="Times New Roman" panose="02020603050405020304" pitchFamily="18" charset="0"/>
                <a:cs typeface="Times New Roman" panose="02020603050405020304" pitchFamily="18" charset="0"/>
              </a:rPr>
              <a:t>CHÍ</a:t>
            </a:r>
            <a:r>
              <a:rPr lang="en-US" sz="1700">
                <a:latin typeface="Times New Roman" panose="02020603050405020304" pitchFamily="18" charset="0"/>
                <a:cs typeface="Times New Roman" panose="02020603050405020304" pitchFamily="18" charset="0"/>
              </a:rPr>
              <a:t> MINH</a:t>
            </a:r>
            <a:br>
              <a:rPr lang="en-US" sz="1700">
                <a:latin typeface="Times New Roman" panose="02020603050405020304" pitchFamily="18" charset="0"/>
                <a:cs typeface="Times New Roman" panose="02020603050405020304" pitchFamily="18" charset="0"/>
              </a:rPr>
            </a:br>
            <a:r>
              <a:rPr lang="en-US" sz="1700" b="1">
                <a:latin typeface="Times New Roman" panose="02020603050405020304" pitchFamily="18" charset="0"/>
                <a:cs typeface="Times New Roman" panose="02020603050405020304" pitchFamily="18" charset="0"/>
              </a:rPr>
              <a:t>        </a:t>
            </a:r>
            <a:r>
              <a:rPr lang="en-US" sz="1700" b="1" err="1">
                <a:latin typeface="Times New Roman" panose="02020603050405020304" pitchFamily="18" charset="0"/>
                <a:cs typeface="Times New Roman" panose="02020603050405020304" pitchFamily="18" charset="0"/>
              </a:rPr>
              <a:t>KHOA</a:t>
            </a:r>
            <a:r>
              <a:rPr lang="en-US" sz="1700" b="1">
                <a:latin typeface="Times New Roman" panose="02020603050405020304" pitchFamily="18" charset="0"/>
                <a:cs typeface="Times New Roman" panose="02020603050405020304" pitchFamily="18" charset="0"/>
              </a:rPr>
              <a:t> </a:t>
            </a:r>
            <a:r>
              <a:rPr lang="en-US" sz="1700" b="1" err="1">
                <a:latin typeface="Times New Roman" panose="02020603050405020304" pitchFamily="18" charset="0"/>
                <a:cs typeface="Times New Roman" panose="02020603050405020304" pitchFamily="18" charset="0"/>
              </a:rPr>
              <a:t>KHOA</a:t>
            </a:r>
            <a:r>
              <a:rPr lang="en-US" sz="1700" b="1">
                <a:latin typeface="Times New Roman" panose="02020603050405020304" pitchFamily="18" charset="0"/>
                <a:cs typeface="Times New Roman" panose="02020603050405020304" pitchFamily="18" charset="0"/>
              </a:rPr>
              <a:t> </a:t>
            </a:r>
            <a:r>
              <a:rPr lang="en-US" sz="1700" b="1" err="1">
                <a:latin typeface="Times New Roman" panose="02020603050405020304" pitchFamily="18" charset="0"/>
                <a:cs typeface="Times New Roman" panose="02020603050405020304" pitchFamily="18" charset="0"/>
              </a:rPr>
              <a:t>HỌC</a:t>
            </a:r>
            <a:r>
              <a:rPr lang="en-US" sz="1700" b="1">
                <a:latin typeface="Times New Roman" panose="02020603050405020304" pitchFamily="18" charset="0"/>
                <a:cs typeface="Times New Roman" panose="02020603050405020304" pitchFamily="18" charset="0"/>
              </a:rPr>
              <a:t> </a:t>
            </a:r>
            <a:r>
              <a:rPr lang="en-US" sz="1700" b="1" err="1">
                <a:latin typeface="Times New Roman" panose="02020603050405020304" pitchFamily="18" charset="0"/>
                <a:cs typeface="Times New Roman" panose="02020603050405020304" pitchFamily="18" charset="0"/>
              </a:rPr>
              <a:t>CƠ</a:t>
            </a:r>
            <a:r>
              <a:rPr lang="en-US" sz="1700" b="1">
                <a:latin typeface="Times New Roman" panose="02020603050405020304" pitchFamily="18" charset="0"/>
                <a:cs typeface="Times New Roman" panose="02020603050405020304" pitchFamily="18" charset="0"/>
              </a:rPr>
              <a:t> </a:t>
            </a:r>
            <a:r>
              <a:rPr lang="en-US" sz="1700" b="1" err="1">
                <a:latin typeface="Times New Roman" panose="02020603050405020304" pitchFamily="18" charset="0"/>
                <a:cs typeface="Times New Roman" panose="02020603050405020304" pitchFamily="18" charset="0"/>
              </a:rPr>
              <a:t>BẢN</a:t>
            </a:r>
            <a:endParaRPr lang="en-US" sz="1700" b="1">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457200" y="1219200"/>
            <a:ext cx="8229600" cy="5486400"/>
          </a:xfrm>
        </p:spPr>
        <p:txBody>
          <a:bodyPr/>
          <a:lstStyle/>
          <a:p>
            <a:pPr marL="0" indent="0" algn="ctr">
              <a:buNone/>
            </a:pPr>
            <a:r>
              <a:rPr lang="en-US" b="1">
                <a:solidFill>
                  <a:srgbClr val="FF0000"/>
                </a:solidFill>
                <a:latin typeface="Times New Roman" panose="02020603050405020304" pitchFamily="18" charset="0"/>
                <a:cs typeface="Times New Roman" panose="02020603050405020304" pitchFamily="18" charset="0"/>
              </a:rPr>
              <a:t>PHƯƠNG PHÁP LUẬN NGHIÊN CỨU KHOA HỌC</a:t>
            </a:r>
          </a:p>
          <a:p>
            <a:pPr marL="0" indent="0" algn="r">
              <a:buNone/>
            </a:pPr>
            <a:endParaRPr lang="en-US">
              <a:latin typeface="Times New Roman" panose="02020603050405020304" pitchFamily="18" charset="0"/>
              <a:cs typeface="Times New Roman" panose="02020603050405020304" pitchFamily="18" charset="0"/>
            </a:endParaRPr>
          </a:p>
          <a:p>
            <a:pPr marL="0" indent="0" algn="r">
              <a:buNone/>
            </a:pPr>
            <a:endParaRPr lang="en-US">
              <a:latin typeface="Times New Roman" panose="02020603050405020304" pitchFamily="18" charset="0"/>
              <a:cs typeface="Times New Roman" panose="02020603050405020304" pitchFamily="18" charset="0"/>
            </a:endParaRPr>
          </a:p>
          <a:p>
            <a:pPr marL="0" indent="0" algn="r">
              <a:buNone/>
            </a:pPr>
            <a:endParaRPr lang="en-US">
              <a:latin typeface="Times New Roman" panose="02020603050405020304" pitchFamily="18" charset="0"/>
              <a:cs typeface="Times New Roman" panose="02020603050405020304" pitchFamily="18" charset="0"/>
            </a:endParaRPr>
          </a:p>
          <a:p>
            <a:pPr marL="0" indent="0" algn="ctr">
              <a:buNone/>
            </a:pPr>
            <a:endParaRPr lang="en-US">
              <a:latin typeface="Times New Roman" panose="02020603050405020304" pitchFamily="18" charset="0"/>
              <a:cs typeface="Times New Roman" panose="02020603050405020304" pitchFamily="18" charset="0"/>
            </a:endParaRPr>
          </a:p>
          <a:p>
            <a:pPr marL="0" indent="0" algn="ctr">
              <a:buNone/>
            </a:pPr>
            <a:endParaRPr lang="en-US">
              <a:solidFill>
                <a:srgbClr val="7030A0"/>
              </a:solidFill>
              <a:latin typeface="Times New Roman" panose="02020603050405020304" pitchFamily="18" charset="0"/>
              <a:cs typeface="Times New Roman" panose="02020603050405020304" pitchFamily="18" charset="0"/>
            </a:endParaRPr>
          </a:p>
          <a:p>
            <a:pPr marL="0" indent="0" algn="ctr">
              <a:buNone/>
            </a:pPr>
            <a:endParaRPr lang="en-US" sz="2800">
              <a:latin typeface="Times New Roman" panose="02020603050405020304" pitchFamily="18" charset="0"/>
              <a:cs typeface="Times New Roman" panose="02020603050405020304" pitchFamily="18" charset="0"/>
            </a:endParaRPr>
          </a:p>
          <a:p>
            <a:pPr marL="0" indent="0" algn="ctr">
              <a:buNone/>
            </a:pPr>
            <a:endParaRPr lang="en-US" sz="2800">
              <a:latin typeface="Times New Roman" panose="02020603050405020304" pitchFamily="18" charset="0"/>
              <a:cs typeface="Times New Roman" panose="02020603050405020304" pitchFamily="18" charset="0"/>
            </a:endParaRPr>
          </a:p>
          <a:p>
            <a:pPr marL="0" indent="0" algn="ctr">
              <a:buNone/>
            </a:pPr>
            <a:r>
              <a:rPr lang="en-US" sz="2800">
                <a:latin typeface="Times New Roman" panose="02020603050405020304" pitchFamily="18" charset="0"/>
                <a:cs typeface="Times New Roman" panose="02020603050405020304" pitchFamily="18" charset="0"/>
              </a:rPr>
              <a:t>TP.HCM, Tháng 01 năm 2022</a:t>
            </a:r>
          </a:p>
        </p:txBody>
      </p:sp>
      <p:pic>
        <p:nvPicPr>
          <p:cNvPr id="4" name="Picture 3" descr="Káº¿t quáº£ hÃ¬nh áº£nh cho logo dáº¡i há»c cÃ´ng nghiá»p"/>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8601" y="76200"/>
            <a:ext cx="1904999" cy="1143000"/>
          </a:xfrm>
          <a:prstGeom prst="rect">
            <a:avLst/>
          </a:prstGeom>
          <a:noFill/>
          <a:ln>
            <a:noFill/>
          </a:ln>
        </p:spPr>
      </p:pic>
      <p:pic>
        <p:nvPicPr>
          <p:cNvPr id="5" name="Picture 4"/>
          <p:cNvPicPr>
            <a:picLocks noChangeAspect="1"/>
          </p:cNvPicPr>
          <p:nvPr/>
        </p:nvPicPr>
        <p:blipFill rotWithShape="1">
          <a:blip r:embed="rId3">
            <a:extLst>
              <a:ext uri="{28A0092B-C50C-407E-A947-70E740481C1C}">
                <a14:useLocalDpi xmlns:a14="http://schemas.microsoft.com/office/drawing/2010/main" val="0"/>
              </a:ext>
            </a:extLst>
          </a:blip>
          <a:srcRect r="2342"/>
          <a:stretch>
            <a:fillRect/>
          </a:stretch>
        </p:blipFill>
        <p:spPr>
          <a:xfrm>
            <a:off x="1181100" y="2286000"/>
            <a:ext cx="6734601" cy="3276600"/>
          </a:xfrm>
          <a:prstGeom prst="rect">
            <a:avLst/>
          </a:prstGeom>
        </p:spPr>
      </p:pic>
      <p:sp>
        <p:nvSpPr>
          <p:cNvPr id="6" name="Rectangle 5"/>
          <p:cNvSpPr/>
          <p:nvPr/>
        </p:nvSpPr>
        <p:spPr>
          <a:xfrm>
            <a:off x="1828800" y="5638800"/>
            <a:ext cx="5334000" cy="609600"/>
          </a:xfrm>
          <a:prstGeom prst="rect">
            <a:avLst/>
          </a:prstGeom>
          <a:solidFill>
            <a:schemeClr val="accent6">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solidFill>
                  <a:schemeClr val="accent4">
                    <a:lumMod val="50000"/>
                  </a:schemeClr>
                </a:solidFill>
                <a:latin typeface="Times New Roman" panose="02020603050405020304" pitchFamily="18" charset="0"/>
                <a:cs typeface="Times New Roman" panose="02020603050405020304" pitchFamily="18" charset="0"/>
              </a:rPr>
              <a:t>GV: ĐÀO THỊ NGUYỆT ÁNH</a:t>
            </a:r>
          </a:p>
        </p:txBody>
      </p:sp>
      <p:pic>
        <p:nvPicPr>
          <p:cNvPr id="7" name="Picture 6" descr="Káº¿t quáº£ hÃ¬nh áº£nh cho logo dáº¡i há»c cÃ´ng nghiá»p">
            <a:extLst>
              <a:ext uri="{FF2B5EF4-FFF2-40B4-BE49-F238E27FC236}">
                <a16:creationId xmlns:a16="http://schemas.microsoft.com/office/drawing/2014/main" id="{404AFC05-9864-4F09-A145-6D0FA0F81971}"/>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8600" y="76200"/>
            <a:ext cx="1904999" cy="1143000"/>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slow">
        <p:wipe/>
      </p:transition>
    </mc:Choice>
    <mc:Fallback xmlns="">
      <p:transition spd="slow">
        <p:wip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762000"/>
          </a:xfrm>
        </p:spPr>
        <p:txBody>
          <a:bodyPr/>
          <a:lstStyle/>
          <a:p>
            <a:pPr algn="ctr"/>
            <a:r>
              <a:rPr lang="en-US" b="1" err="1"/>
              <a:t>Mục</a:t>
            </a:r>
            <a:r>
              <a:rPr lang="en-US" b="1"/>
              <a:t> </a:t>
            </a:r>
            <a:r>
              <a:rPr lang="en-US" b="1" err="1"/>
              <a:t>tiêu</a:t>
            </a:r>
            <a:r>
              <a:rPr lang="en-US" b="1"/>
              <a:t> </a:t>
            </a:r>
            <a:r>
              <a:rPr lang="en-US" b="1" err="1"/>
              <a:t>học</a:t>
            </a:r>
            <a:r>
              <a:rPr lang="en-US" b="1"/>
              <a:t> </a:t>
            </a:r>
            <a:r>
              <a:rPr lang="en-US" b="1" err="1"/>
              <a:t>phần</a:t>
            </a:r>
            <a:endParaRPr lang="en-US" b="1"/>
          </a:p>
        </p:txBody>
      </p:sp>
      <p:sp>
        <p:nvSpPr>
          <p:cNvPr id="3" name="Content Placeholder 2"/>
          <p:cNvSpPr>
            <a:spLocks noGrp="1"/>
          </p:cNvSpPr>
          <p:nvPr>
            <p:ph idx="1"/>
          </p:nvPr>
        </p:nvSpPr>
        <p:spPr>
          <a:xfrm>
            <a:off x="457200" y="1219200"/>
            <a:ext cx="8229600" cy="5257800"/>
          </a:xfrm>
        </p:spPr>
        <p:txBody>
          <a:bodyPr/>
          <a:lstStyle/>
          <a:p>
            <a:endParaRPr lang="en-US"/>
          </a:p>
        </p:txBody>
      </p:sp>
      <p:sp>
        <p:nvSpPr>
          <p:cNvPr id="5" name="Rounded Rectangular Callout 4"/>
          <p:cNvSpPr/>
          <p:nvPr/>
        </p:nvSpPr>
        <p:spPr>
          <a:xfrm>
            <a:off x="1752600" y="990600"/>
            <a:ext cx="5029200" cy="990600"/>
          </a:xfrm>
          <a:prstGeom prst="wedgeRoundRectCallout">
            <a:avLst>
              <a:gd name="adj1" fmla="val 213"/>
              <a:gd name="adj2" fmla="val 106473"/>
              <a:gd name="adj3" fmla="val 16667"/>
            </a:avLst>
          </a:prstGeom>
          <a:solidFill>
            <a:schemeClr val="bg1"/>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err="1">
                <a:solidFill>
                  <a:schemeClr val="accent6">
                    <a:lumMod val="50000"/>
                  </a:schemeClr>
                </a:solidFill>
                <a:latin typeface="Times New Roman" panose="02020603050405020304" pitchFamily="18" charset="0"/>
                <a:cs typeface="Times New Roman" panose="02020603050405020304" pitchFamily="18" charset="0"/>
              </a:rPr>
              <a:t>Sau</a:t>
            </a:r>
            <a:r>
              <a:rPr lang="en-US" sz="3200" b="1">
                <a:solidFill>
                  <a:schemeClr val="accent6">
                    <a:lumMod val="50000"/>
                  </a:schemeClr>
                </a:solidFill>
                <a:latin typeface="Times New Roman" panose="02020603050405020304" pitchFamily="18" charset="0"/>
                <a:cs typeface="Times New Roman" panose="02020603050405020304" pitchFamily="18" charset="0"/>
              </a:rPr>
              <a:t> </a:t>
            </a:r>
            <a:r>
              <a:rPr lang="en-US" sz="3200" b="1" err="1">
                <a:solidFill>
                  <a:schemeClr val="accent6">
                    <a:lumMod val="50000"/>
                  </a:schemeClr>
                </a:solidFill>
                <a:latin typeface="Times New Roman" panose="02020603050405020304" pitchFamily="18" charset="0"/>
                <a:cs typeface="Times New Roman" panose="02020603050405020304" pitchFamily="18" charset="0"/>
              </a:rPr>
              <a:t>khi</a:t>
            </a:r>
            <a:r>
              <a:rPr lang="en-US" sz="3200" b="1">
                <a:solidFill>
                  <a:schemeClr val="accent6">
                    <a:lumMod val="50000"/>
                  </a:schemeClr>
                </a:solidFill>
                <a:latin typeface="Times New Roman" panose="02020603050405020304" pitchFamily="18" charset="0"/>
                <a:cs typeface="Times New Roman" panose="02020603050405020304" pitchFamily="18" charset="0"/>
              </a:rPr>
              <a:t> </a:t>
            </a:r>
            <a:r>
              <a:rPr lang="en-US" sz="3200" b="1" err="1">
                <a:solidFill>
                  <a:schemeClr val="accent6">
                    <a:lumMod val="50000"/>
                  </a:schemeClr>
                </a:solidFill>
                <a:latin typeface="Times New Roman" panose="02020603050405020304" pitchFamily="18" charset="0"/>
                <a:cs typeface="Times New Roman" panose="02020603050405020304" pitchFamily="18" charset="0"/>
              </a:rPr>
              <a:t>học</a:t>
            </a:r>
            <a:r>
              <a:rPr lang="en-US" sz="3200" b="1">
                <a:solidFill>
                  <a:schemeClr val="accent6">
                    <a:lumMod val="50000"/>
                  </a:schemeClr>
                </a:solidFill>
                <a:latin typeface="Times New Roman" panose="02020603050405020304" pitchFamily="18" charset="0"/>
                <a:cs typeface="Times New Roman" panose="02020603050405020304" pitchFamily="18" charset="0"/>
              </a:rPr>
              <a:t> </a:t>
            </a:r>
            <a:r>
              <a:rPr lang="en-US" sz="3200" b="1" err="1">
                <a:solidFill>
                  <a:schemeClr val="accent6">
                    <a:lumMod val="50000"/>
                  </a:schemeClr>
                </a:solidFill>
                <a:latin typeface="Times New Roman" panose="02020603050405020304" pitchFamily="18" charset="0"/>
                <a:cs typeface="Times New Roman" panose="02020603050405020304" pitchFamily="18" charset="0"/>
              </a:rPr>
              <a:t>xong</a:t>
            </a:r>
            <a:r>
              <a:rPr lang="en-US" sz="3200" b="1">
                <a:solidFill>
                  <a:schemeClr val="accent6">
                    <a:lumMod val="50000"/>
                  </a:schemeClr>
                </a:solidFill>
                <a:latin typeface="Times New Roman" panose="02020603050405020304" pitchFamily="18" charset="0"/>
                <a:cs typeface="Times New Roman" panose="02020603050405020304" pitchFamily="18" charset="0"/>
              </a:rPr>
              <a:t> </a:t>
            </a:r>
            <a:r>
              <a:rPr lang="en-US" sz="3200" b="1" err="1">
                <a:solidFill>
                  <a:schemeClr val="accent6">
                    <a:lumMod val="50000"/>
                  </a:schemeClr>
                </a:solidFill>
                <a:latin typeface="Times New Roman" panose="02020603050405020304" pitchFamily="18" charset="0"/>
                <a:cs typeface="Times New Roman" panose="02020603050405020304" pitchFamily="18" charset="0"/>
              </a:rPr>
              <a:t>học</a:t>
            </a:r>
            <a:r>
              <a:rPr lang="en-US" sz="3200" b="1">
                <a:solidFill>
                  <a:schemeClr val="accent6">
                    <a:lumMod val="50000"/>
                  </a:schemeClr>
                </a:solidFill>
                <a:latin typeface="Times New Roman" panose="02020603050405020304" pitchFamily="18" charset="0"/>
                <a:cs typeface="Times New Roman" panose="02020603050405020304" pitchFamily="18" charset="0"/>
              </a:rPr>
              <a:t> </a:t>
            </a:r>
            <a:r>
              <a:rPr lang="en-US" sz="3200" b="1" err="1">
                <a:solidFill>
                  <a:schemeClr val="accent6">
                    <a:lumMod val="50000"/>
                  </a:schemeClr>
                </a:solidFill>
                <a:latin typeface="Times New Roman" panose="02020603050405020304" pitchFamily="18" charset="0"/>
                <a:cs typeface="Times New Roman" panose="02020603050405020304" pitchFamily="18" charset="0"/>
              </a:rPr>
              <a:t>phần</a:t>
            </a:r>
            <a:r>
              <a:rPr lang="en-US" sz="3200" b="1">
                <a:solidFill>
                  <a:schemeClr val="accent6">
                    <a:lumMod val="50000"/>
                  </a:schemeClr>
                </a:solidFill>
                <a:latin typeface="Times New Roman" panose="02020603050405020304" pitchFamily="18" charset="0"/>
                <a:cs typeface="Times New Roman" panose="02020603050405020304" pitchFamily="18" charset="0"/>
              </a:rPr>
              <a:t> </a:t>
            </a:r>
            <a:r>
              <a:rPr lang="en-US" sz="3200" b="1" err="1">
                <a:solidFill>
                  <a:schemeClr val="accent6">
                    <a:lumMod val="50000"/>
                  </a:schemeClr>
                </a:solidFill>
                <a:latin typeface="Times New Roman" panose="02020603050405020304" pitchFamily="18" charset="0"/>
                <a:cs typeface="Times New Roman" panose="02020603050405020304" pitchFamily="18" charset="0"/>
              </a:rPr>
              <a:t>này</a:t>
            </a:r>
            <a:r>
              <a:rPr lang="en-US" sz="3200" b="1">
                <a:solidFill>
                  <a:schemeClr val="accent6">
                    <a:lumMod val="50000"/>
                  </a:schemeClr>
                </a:solidFill>
                <a:latin typeface="Times New Roman" panose="02020603050405020304" pitchFamily="18" charset="0"/>
                <a:cs typeface="Times New Roman" panose="02020603050405020304" pitchFamily="18" charset="0"/>
              </a:rPr>
              <a:t>, </a:t>
            </a:r>
            <a:r>
              <a:rPr lang="en-US" sz="3200" b="1" err="1">
                <a:solidFill>
                  <a:schemeClr val="accent6">
                    <a:lumMod val="50000"/>
                  </a:schemeClr>
                </a:solidFill>
                <a:latin typeface="Times New Roman" panose="02020603050405020304" pitchFamily="18" charset="0"/>
                <a:cs typeface="Times New Roman" panose="02020603050405020304" pitchFamily="18" charset="0"/>
              </a:rPr>
              <a:t>người</a:t>
            </a:r>
            <a:r>
              <a:rPr lang="en-US" sz="3200" b="1">
                <a:solidFill>
                  <a:schemeClr val="accent6">
                    <a:lumMod val="50000"/>
                  </a:schemeClr>
                </a:solidFill>
                <a:latin typeface="Times New Roman" panose="02020603050405020304" pitchFamily="18" charset="0"/>
                <a:cs typeface="Times New Roman" panose="02020603050405020304" pitchFamily="18" charset="0"/>
              </a:rPr>
              <a:t> </a:t>
            </a:r>
            <a:r>
              <a:rPr lang="en-US" sz="3200" b="1" err="1">
                <a:solidFill>
                  <a:schemeClr val="accent6">
                    <a:lumMod val="50000"/>
                  </a:schemeClr>
                </a:solidFill>
                <a:latin typeface="Times New Roman" panose="02020603050405020304" pitchFamily="18" charset="0"/>
                <a:cs typeface="Times New Roman" panose="02020603050405020304" pitchFamily="18" charset="0"/>
              </a:rPr>
              <a:t>học</a:t>
            </a:r>
            <a:r>
              <a:rPr lang="en-US" sz="3200" b="1">
                <a:solidFill>
                  <a:schemeClr val="accent6">
                    <a:lumMod val="50000"/>
                  </a:schemeClr>
                </a:solidFill>
                <a:latin typeface="Times New Roman" panose="02020603050405020304" pitchFamily="18" charset="0"/>
                <a:cs typeface="Times New Roman" panose="02020603050405020304" pitchFamily="18" charset="0"/>
              </a:rPr>
              <a:t>:</a:t>
            </a:r>
          </a:p>
        </p:txBody>
      </p:sp>
      <p:sp>
        <p:nvSpPr>
          <p:cNvPr id="6" name="Rounded Rectangle 5"/>
          <p:cNvSpPr/>
          <p:nvPr/>
        </p:nvSpPr>
        <p:spPr>
          <a:xfrm>
            <a:off x="3200400" y="2628900"/>
            <a:ext cx="2895600" cy="3886200"/>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rgbClr val="002060"/>
                </a:solidFill>
                <a:latin typeface="Times New Roman" panose="02020603050405020304" pitchFamily="18" charset="0"/>
                <a:cs typeface="Times New Roman" panose="02020603050405020304" pitchFamily="18" charset="0"/>
              </a:rPr>
              <a:t>- </a:t>
            </a:r>
            <a:r>
              <a:rPr lang="en-US" sz="3200" err="1">
                <a:solidFill>
                  <a:srgbClr val="002060"/>
                </a:solidFill>
                <a:latin typeface="Times New Roman" panose="02020603050405020304" pitchFamily="18" charset="0"/>
                <a:cs typeface="Times New Roman" panose="02020603050405020304" pitchFamily="18" charset="0"/>
              </a:rPr>
              <a:t>Có</a:t>
            </a:r>
            <a:r>
              <a:rPr lang="en-US" sz="3200">
                <a:solidFill>
                  <a:srgbClr val="002060"/>
                </a:solidFill>
                <a:latin typeface="Times New Roman" panose="02020603050405020304" pitchFamily="18" charset="0"/>
                <a:cs typeface="Times New Roman" panose="02020603050405020304" pitchFamily="18" charset="0"/>
              </a:rPr>
              <a:t> </a:t>
            </a:r>
            <a:r>
              <a:rPr lang="en-US" sz="3200" err="1">
                <a:solidFill>
                  <a:srgbClr val="002060"/>
                </a:solidFill>
                <a:latin typeface="Times New Roman" panose="02020603050405020304" pitchFamily="18" charset="0"/>
                <a:cs typeface="Times New Roman" panose="02020603050405020304" pitchFamily="18" charset="0"/>
              </a:rPr>
              <a:t>một</a:t>
            </a:r>
            <a:r>
              <a:rPr lang="en-US" sz="3200">
                <a:solidFill>
                  <a:srgbClr val="002060"/>
                </a:solidFill>
                <a:latin typeface="Times New Roman" panose="02020603050405020304" pitchFamily="18" charset="0"/>
                <a:cs typeface="Times New Roman" panose="02020603050405020304" pitchFamily="18" charset="0"/>
              </a:rPr>
              <a:t> </a:t>
            </a:r>
            <a:r>
              <a:rPr lang="en-US" sz="3200" err="1">
                <a:solidFill>
                  <a:srgbClr val="002060"/>
                </a:solidFill>
                <a:latin typeface="Times New Roman" panose="02020603050405020304" pitchFamily="18" charset="0"/>
                <a:cs typeface="Times New Roman" panose="02020603050405020304" pitchFamily="18" charset="0"/>
              </a:rPr>
              <a:t>số</a:t>
            </a:r>
            <a:r>
              <a:rPr lang="en-US" sz="3200">
                <a:solidFill>
                  <a:srgbClr val="002060"/>
                </a:solidFill>
                <a:latin typeface="Times New Roman" panose="02020603050405020304" pitchFamily="18" charset="0"/>
                <a:cs typeface="Times New Roman" panose="02020603050405020304" pitchFamily="18" charset="0"/>
              </a:rPr>
              <a:t> </a:t>
            </a:r>
            <a:r>
              <a:rPr lang="en-US" sz="3200" err="1">
                <a:solidFill>
                  <a:srgbClr val="002060"/>
                </a:solidFill>
                <a:latin typeface="Times New Roman" panose="02020603050405020304" pitchFamily="18" charset="0"/>
                <a:cs typeface="Times New Roman" panose="02020603050405020304" pitchFamily="18" charset="0"/>
              </a:rPr>
              <a:t>kỹ</a:t>
            </a:r>
            <a:r>
              <a:rPr lang="en-US" sz="3200">
                <a:solidFill>
                  <a:srgbClr val="002060"/>
                </a:solidFill>
                <a:latin typeface="Times New Roman" panose="02020603050405020304" pitchFamily="18" charset="0"/>
                <a:cs typeface="Times New Roman" panose="02020603050405020304" pitchFamily="18" charset="0"/>
              </a:rPr>
              <a:t> </a:t>
            </a:r>
            <a:r>
              <a:rPr lang="en-US" sz="3200" err="1">
                <a:solidFill>
                  <a:srgbClr val="002060"/>
                </a:solidFill>
                <a:latin typeface="Times New Roman" panose="02020603050405020304" pitchFamily="18" charset="0"/>
                <a:cs typeface="Times New Roman" panose="02020603050405020304" pitchFamily="18" charset="0"/>
              </a:rPr>
              <a:t>năng</a:t>
            </a:r>
            <a:r>
              <a:rPr lang="en-US" sz="3200">
                <a:solidFill>
                  <a:srgbClr val="002060"/>
                </a:solidFill>
                <a:latin typeface="Times New Roman" panose="02020603050405020304" pitchFamily="18" charset="0"/>
                <a:cs typeface="Times New Roman" panose="02020603050405020304" pitchFamily="18" charset="0"/>
              </a:rPr>
              <a:t> NC, </a:t>
            </a:r>
            <a:r>
              <a:rPr lang="en-US" sz="3200" err="1">
                <a:solidFill>
                  <a:srgbClr val="002060"/>
                </a:solidFill>
                <a:latin typeface="Times New Roman" panose="02020603050405020304" pitchFamily="18" charset="0"/>
                <a:cs typeface="Times New Roman" panose="02020603050405020304" pitchFamily="18" charset="0"/>
              </a:rPr>
              <a:t>Kỹ</a:t>
            </a:r>
            <a:r>
              <a:rPr lang="en-US" sz="3200">
                <a:solidFill>
                  <a:srgbClr val="002060"/>
                </a:solidFill>
                <a:latin typeface="Times New Roman" panose="02020603050405020304" pitchFamily="18" charset="0"/>
                <a:cs typeface="Times New Roman" panose="02020603050405020304" pitchFamily="18" charset="0"/>
              </a:rPr>
              <a:t> </a:t>
            </a:r>
            <a:r>
              <a:rPr lang="en-US" sz="3200" err="1">
                <a:solidFill>
                  <a:srgbClr val="002060"/>
                </a:solidFill>
                <a:latin typeface="Times New Roman" panose="02020603050405020304" pitchFamily="18" charset="0"/>
                <a:cs typeface="Times New Roman" panose="02020603050405020304" pitchFamily="18" charset="0"/>
              </a:rPr>
              <a:t>năng</a:t>
            </a:r>
            <a:r>
              <a:rPr lang="en-US" sz="3200">
                <a:solidFill>
                  <a:srgbClr val="002060"/>
                </a:solidFill>
                <a:latin typeface="Times New Roman" panose="02020603050405020304" pitchFamily="18" charset="0"/>
                <a:cs typeface="Times New Roman" panose="02020603050405020304" pitchFamily="18" charset="0"/>
              </a:rPr>
              <a:t> </a:t>
            </a:r>
            <a:r>
              <a:rPr lang="en-US" sz="3200" err="1">
                <a:solidFill>
                  <a:srgbClr val="002060"/>
                </a:solidFill>
                <a:latin typeface="Times New Roman" panose="02020603050405020304" pitchFamily="18" charset="0"/>
                <a:cs typeface="Times New Roman" panose="02020603050405020304" pitchFamily="18" charset="0"/>
              </a:rPr>
              <a:t>đọc</a:t>
            </a:r>
            <a:r>
              <a:rPr lang="en-US" sz="3200">
                <a:solidFill>
                  <a:srgbClr val="002060"/>
                </a:solidFill>
                <a:latin typeface="Times New Roman" panose="02020603050405020304" pitchFamily="18" charset="0"/>
                <a:cs typeface="Times New Roman" panose="02020603050405020304" pitchFamily="18" charset="0"/>
              </a:rPr>
              <a:t>, </a:t>
            </a:r>
            <a:r>
              <a:rPr lang="en-US" sz="3200" err="1">
                <a:solidFill>
                  <a:srgbClr val="002060"/>
                </a:solidFill>
                <a:latin typeface="Times New Roman" panose="02020603050405020304" pitchFamily="18" charset="0"/>
                <a:cs typeface="Times New Roman" panose="02020603050405020304" pitchFamily="18" charset="0"/>
              </a:rPr>
              <a:t>viết</a:t>
            </a:r>
            <a:r>
              <a:rPr lang="en-US" sz="3200">
                <a:solidFill>
                  <a:srgbClr val="002060"/>
                </a:solidFill>
                <a:latin typeface="Times New Roman" panose="02020603050405020304" pitchFamily="18" charset="0"/>
                <a:cs typeface="Times New Roman" panose="02020603050405020304" pitchFamily="18" charset="0"/>
              </a:rPr>
              <a:t> </a:t>
            </a:r>
            <a:r>
              <a:rPr lang="en-US" sz="3200" err="1">
                <a:solidFill>
                  <a:srgbClr val="002060"/>
                </a:solidFill>
                <a:latin typeface="Times New Roman" panose="02020603050405020304" pitchFamily="18" charset="0"/>
                <a:cs typeface="Times New Roman" panose="02020603050405020304" pitchFamily="18" charset="0"/>
              </a:rPr>
              <a:t>học</a:t>
            </a:r>
            <a:r>
              <a:rPr lang="en-US" sz="3200">
                <a:solidFill>
                  <a:srgbClr val="002060"/>
                </a:solidFill>
                <a:latin typeface="Times New Roman" panose="02020603050405020304" pitchFamily="18" charset="0"/>
                <a:cs typeface="Times New Roman" panose="02020603050405020304" pitchFamily="18" charset="0"/>
              </a:rPr>
              <a:t> </a:t>
            </a:r>
            <a:r>
              <a:rPr lang="en-US" sz="3200" err="1">
                <a:solidFill>
                  <a:srgbClr val="002060"/>
                </a:solidFill>
                <a:latin typeface="Times New Roman" panose="02020603050405020304" pitchFamily="18" charset="0"/>
                <a:cs typeface="Times New Roman" panose="02020603050405020304" pitchFamily="18" charset="0"/>
              </a:rPr>
              <a:t>thuật</a:t>
            </a:r>
            <a:r>
              <a:rPr lang="en-US" sz="3200">
                <a:solidFill>
                  <a:srgbClr val="002060"/>
                </a:solidFill>
                <a:latin typeface="Times New Roman" panose="02020603050405020304" pitchFamily="18" charset="0"/>
                <a:cs typeface="Times New Roman" panose="02020603050405020304" pitchFamily="18" charset="0"/>
              </a:rPr>
              <a:t>, </a:t>
            </a:r>
            <a:r>
              <a:rPr lang="en-US" sz="3200" err="1">
                <a:solidFill>
                  <a:srgbClr val="002060"/>
                </a:solidFill>
                <a:latin typeface="Times New Roman" panose="02020603050405020304" pitchFamily="18" charset="0"/>
                <a:cs typeface="Times New Roman" panose="02020603050405020304" pitchFamily="18" charset="0"/>
              </a:rPr>
              <a:t>và</a:t>
            </a:r>
            <a:r>
              <a:rPr lang="en-US" sz="3200">
                <a:solidFill>
                  <a:srgbClr val="002060"/>
                </a:solidFill>
                <a:latin typeface="Times New Roman" panose="02020603050405020304" pitchFamily="18" charset="0"/>
                <a:cs typeface="Times New Roman" panose="02020603050405020304" pitchFamily="18" charset="0"/>
              </a:rPr>
              <a:t> 1 </a:t>
            </a:r>
            <a:r>
              <a:rPr lang="en-US" sz="3200" err="1">
                <a:solidFill>
                  <a:srgbClr val="002060"/>
                </a:solidFill>
                <a:latin typeface="Times New Roman" panose="02020603050405020304" pitchFamily="18" charset="0"/>
                <a:cs typeface="Times New Roman" panose="02020603050405020304" pitchFamily="18" charset="0"/>
              </a:rPr>
              <a:t>số</a:t>
            </a:r>
            <a:r>
              <a:rPr lang="en-US" sz="3200">
                <a:solidFill>
                  <a:srgbClr val="002060"/>
                </a:solidFill>
                <a:latin typeface="Times New Roman" panose="02020603050405020304" pitchFamily="18" charset="0"/>
                <a:cs typeface="Times New Roman" panose="02020603050405020304" pitchFamily="18" charset="0"/>
              </a:rPr>
              <a:t> </a:t>
            </a:r>
            <a:r>
              <a:rPr lang="en-US" sz="3200" err="1">
                <a:solidFill>
                  <a:srgbClr val="002060"/>
                </a:solidFill>
                <a:latin typeface="Times New Roman" panose="02020603050405020304" pitchFamily="18" charset="0"/>
                <a:cs typeface="Times New Roman" panose="02020603050405020304" pitchFamily="18" charset="0"/>
              </a:rPr>
              <a:t>kỹ</a:t>
            </a:r>
            <a:r>
              <a:rPr lang="en-US" sz="3200">
                <a:solidFill>
                  <a:srgbClr val="002060"/>
                </a:solidFill>
                <a:latin typeface="Times New Roman" panose="02020603050405020304" pitchFamily="18" charset="0"/>
                <a:cs typeface="Times New Roman" panose="02020603050405020304" pitchFamily="18" charset="0"/>
              </a:rPr>
              <a:t> </a:t>
            </a:r>
            <a:r>
              <a:rPr lang="en-US" sz="3200" err="1">
                <a:solidFill>
                  <a:srgbClr val="002060"/>
                </a:solidFill>
                <a:latin typeface="Times New Roman" panose="02020603050405020304" pitchFamily="18" charset="0"/>
                <a:cs typeface="Times New Roman" panose="02020603050405020304" pitchFamily="18" charset="0"/>
              </a:rPr>
              <a:t>năng</a:t>
            </a:r>
            <a:r>
              <a:rPr lang="en-US" sz="3200">
                <a:solidFill>
                  <a:srgbClr val="002060"/>
                </a:solidFill>
                <a:latin typeface="Times New Roman" panose="02020603050405020304" pitchFamily="18" charset="0"/>
                <a:cs typeface="Times New Roman" panose="02020603050405020304" pitchFamily="18" charset="0"/>
              </a:rPr>
              <a:t> </a:t>
            </a:r>
            <a:r>
              <a:rPr lang="en-US" sz="3200" err="1">
                <a:solidFill>
                  <a:srgbClr val="002060"/>
                </a:solidFill>
                <a:latin typeface="Times New Roman" panose="02020603050405020304" pitchFamily="18" charset="0"/>
                <a:cs typeface="Times New Roman" panose="02020603050405020304" pitchFamily="18" charset="0"/>
              </a:rPr>
              <a:t>tư</a:t>
            </a:r>
            <a:r>
              <a:rPr lang="en-US" sz="3200">
                <a:solidFill>
                  <a:srgbClr val="002060"/>
                </a:solidFill>
                <a:latin typeface="Times New Roman" panose="02020603050405020304" pitchFamily="18" charset="0"/>
                <a:cs typeface="Times New Roman" panose="02020603050405020304" pitchFamily="18" charset="0"/>
              </a:rPr>
              <a:t> </a:t>
            </a:r>
            <a:r>
              <a:rPr lang="en-US" sz="3200" err="1">
                <a:solidFill>
                  <a:srgbClr val="002060"/>
                </a:solidFill>
                <a:latin typeface="Times New Roman" panose="02020603050405020304" pitchFamily="18" charset="0"/>
                <a:cs typeface="Times New Roman" panose="02020603050405020304" pitchFamily="18" charset="0"/>
              </a:rPr>
              <a:t>duy</a:t>
            </a:r>
            <a:endParaRPr lang="en-US" sz="3200">
              <a:solidFill>
                <a:srgbClr val="002060"/>
              </a:solidFill>
              <a:latin typeface="Times New Roman" panose="02020603050405020304" pitchFamily="18" charset="0"/>
              <a:cs typeface="Times New Roman" panose="02020603050405020304" pitchFamily="18" charset="0"/>
            </a:endParaRPr>
          </a:p>
          <a:p>
            <a:pPr algn="ctr"/>
            <a:endParaRPr lang="en-US" sz="3200">
              <a:solidFill>
                <a:schemeClr val="tx2">
                  <a:lumMod val="50000"/>
                </a:schemeClr>
              </a:solidFill>
              <a:latin typeface="Times New Roman" panose="02020603050405020304" pitchFamily="18" charset="0"/>
              <a:cs typeface="Times New Roman" panose="02020603050405020304" pitchFamily="18" charset="0"/>
            </a:endParaRPr>
          </a:p>
        </p:txBody>
      </p:sp>
      <p:sp>
        <p:nvSpPr>
          <p:cNvPr id="7" name="Rounded Rectangle 6"/>
          <p:cNvSpPr/>
          <p:nvPr/>
        </p:nvSpPr>
        <p:spPr>
          <a:xfrm>
            <a:off x="304800" y="2667000"/>
            <a:ext cx="3048000" cy="3886200"/>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chemeClr val="tx1"/>
                </a:solidFill>
                <a:latin typeface="Times New Roman" panose="02020603050405020304" pitchFamily="18" charset="0"/>
                <a:cs typeface="Times New Roman" panose="02020603050405020304" pitchFamily="18" charset="0"/>
              </a:rPr>
              <a:t>- </a:t>
            </a:r>
            <a:r>
              <a:rPr lang="en-US" sz="3200" err="1">
                <a:solidFill>
                  <a:schemeClr val="tx1"/>
                </a:solidFill>
                <a:latin typeface="Times New Roman" panose="02020603050405020304" pitchFamily="18" charset="0"/>
                <a:cs typeface="Times New Roman" panose="02020603050405020304" pitchFamily="18" charset="0"/>
              </a:rPr>
              <a:t>Có</a:t>
            </a:r>
            <a:r>
              <a:rPr lang="en-US" sz="3200">
                <a:solidFill>
                  <a:schemeClr val="tx1"/>
                </a:solidFill>
                <a:latin typeface="Times New Roman" panose="02020603050405020304" pitchFamily="18" charset="0"/>
                <a:cs typeface="Times New Roman" panose="02020603050405020304" pitchFamily="18" charset="0"/>
              </a:rPr>
              <a:t> </a:t>
            </a:r>
            <a:r>
              <a:rPr lang="en-US" sz="3200" err="1">
                <a:solidFill>
                  <a:schemeClr val="tx1"/>
                </a:solidFill>
                <a:latin typeface="Times New Roman" panose="02020603050405020304" pitchFamily="18" charset="0"/>
                <a:cs typeface="Times New Roman" panose="02020603050405020304" pitchFamily="18" charset="0"/>
              </a:rPr>
              <a:t>các</a:t>
            </a:r>
            <a:r>
              <a:rPr lang="en-US" sz="3200">
                <a:solidFill>
                  <a:schemeClr val="tx1"/>
                </a:solidFill>
                <a:latin typeface="Times New Roman" panose="02020603050405020304" pitchFamily="18" charset="0"/>
                <a:cs typeface="Times New Roman" panose="02020603050405020304" pitchFamily="18" charset="0"/>
              </a:rPr>
              <a:t> </a:t>
            </a:r>
            <a:r>
              <a:rPr lang="en-US" sz="3200" err="1">
                <a:solidFill>
                  <a:schemeClr val="tx1"/>
                </a:solidFill>
                <a:latin typeface="Times New Roman" panose="02020603050405020304" pitchFamily="18" charset="0"/>
                <a:cs typeface="Times New Roman" panose="02020603050405020304" pitchFamily="18" charset="0"/>
              </a:rPr>
              <a:t>kiến</a:t>
            </a:r>
            <a:r>
              <a:rPr lang="en-US" sz="3200">
                <a:solidFill>
                  <a:schemeClr val="tx1"/>
                </a:solidFill>
                <a:latin typeface="Times New Roman" panose="02020603050405020304" pitchFamily="18" charset="0"/>
                <a:cs typeface="Times New Roman" panose="02020603050405020304" pitchFamily="18" charset="0"/>
              </a:rPr>
              <a:t> </a:t>
            </a:r>
            <a:r>
              <a:rPr lang="en-US" sz="3200" err="1">
                <a:solidFill>
                  <a:schemeClr val="tx1"/>
                </a:solidFill>
                <a:latin typeface="Times New Roman" panose="02020603050405020304" pitchFamily="18" charset="0"/>
                <a:cs typeface="Times New Roman" panose="02020603050405020304" pitchFamily="18" charset="0"/>
              </a:rPr>
              <a:t>thức</a:t>
            </a:r>
            <a:r>
              <a:rPr lang="en-US" sz="3200">
                <a:solidFill>
                  <a:schemeClr val="tx1"/>
                </a:solidFill>
                <a:latin typeface="Times New Roman" panose="02020603050405020304" pitchFamily="18" charset="0"/>
                <a:cs typeface="Times New Roman" panose="02020603050405020304" pitchFamily="18" charset="0"/>
              </a:rPr>
              <a:t> </a:t>
            </a:r>
            <a:r>
              <a:rPr lang="en-US" sz="3200" err="1">
                <a:solidFill>
                  <a:schemeClr val="tx1"/>
                </a:solidFill>
                <a:latin typeface="Times New Roman" panose="02020603050405020304" pitchFamily="18" charset="0"/>
                <a:cs typeface="Times New Roman" panose="02020603050405020304" pitchFamily="18" charset="0"/>
              </a:rPr>
              <a:t>cơ</a:t>
            </a:r>
            <a:r>
              <a:rPr lang="en-US" sz="3200">
                <a:solidFill>
                  <a:schemeClr val="tx1"/>
                </a:solidFill>
                <a:latin typeface="Times New Roman" panose="02020603050405020304" pitchFamily="18" charset="0"/>
                <a:cs typeface="Times New Roman" panose="02020603050405020304" pitchFamily="18" charset="0"/>
              </a:rPr>
              <a:t> </a:t>
            </a:r>
            <a:r>
              <a:rPr lang="en-US" sz="3200" err="1">
                <a:solidFill>
                  <a:schemeClr val="tx1"/>
                </a:solidFill>
                <a:latin typeface="Times New Roman" panose="02020603050405020304" pitchFamily="18" charset="0"/>
                <a:cs typeface="Times New Roman" panose="02020603050405020304" pitchFamily="18" charset="0"/>
              </a:rPr>
              <a:t>bản</a:t>
            </a:r>
            <a:r>
              <a:rPr lang="en-US" sz="3200">
                <a:solidFill>
                  <a:schemeClr val="tx1"/>
                </a:solidFill>
                <a:latin typeface="Times New Roman" panose="02020603050405020304" pitchFamily="18" charset="0"/>
                <a:cs typeface="Times New Roman" panose="02020603050405020304" pitchFamily="18" charset="0"/>
              </a:rPr>
              <a:t> </a:t>
            </a:r>
            <a:r>
              <a:rPr lang="en-US" sz="3200" err="1">
                <a:solidFill>
                  <a:schemeClr val="tx1"/>
                </a:solidFill>
                <a:latin typeface="Times New Roman" panose="02020603050405020304" pitchFamily="18" charset="0"/>
                <a:cs typeface="Times New Roman" panose="02020603050405020304" pitchFamily="18" charset="0"/>
              </a:rPr>
              <a:t>về</a:t>
            </a:r>
            <a:r>
              <a:rPr lang="en-US" sz="3200">
                <a:solidFill>
                  <a:schemeClr val="tx1"/>
                </a:solidFill>
                <a:latin typeface="Times New Roman" panose="02020603050405020304" pitchFamily="18" charset="0"/>
                <a:cs typeface="Times New Roman" panose="02020603050405020304" pitchFamily="18" charset="0"/>
              </a:rPr>
              <a:t> </a:t>
            </a:r>
            <a:r>
              <a:rPr lang="en-US" sz="3200" err="1">
                <a:solidFill>
                  <a:schemeClr val="tx1"/>
                </a:solidFill>
                <a:latin typeface="Times New Roman" panose="02020603050405020304" pitchFamily="18" charset="0"/>
                <a:cs typeface="Times New Roman" panose="02020603050405020304" pitchFamily="18" charset="0"/>
              </a:rPr>
              <a:t>NCKH</a:t>
            </a:r>
            <a:r>
              <a:rPr lang="en-US" sz="3200">
                <a:solidFill>
                  <a:schemeClr val="tx1"/>
                </a:solidFill>
                <a:latin typeface="Times New Roman" panose="02020603050405020304" pitchFamily="18" charset="0"/>
                <a:cs typeface="Times New Roman" panose="02020603050405020304" pitchFamily="18" charset="0"/>
              </a:rPr>
              <a:t>, </a:t>
            </a:r>
            <a:r>
              <a:rPr lang="en-US" sz="3200" err="1">
                <a:solidFill>
                  <a:schemeClr val="tx1"/>
                </a:solidFill>
                <a:latin typeface="Times New Roman" panose="02020603050405020304" pitchFamily="18" charset="0"/>
                <a:cs typeface="Times New Roman" panose="02020603050405020304" pitchFamily="18" charset="0"/>
              </a:rPr>
              <a:t>các</a:t>
            </a:r>
            <a:r>
              <a:rPr lang="en-US" sz="3200">
                <a:solidFill>
                  <a:schemeClr val="tx1"/>
                </a:solidFill>
                <a:latin typeface="Times New Roman" panose="02020603050405020304" pitchFamily="18" charset="0"/>
                <a:cs typeface="Times New Roman" panose="02020603050405020304" pitchFamily="18" charset="0"/>
              </a:rPr>
              <a:t> </a:t>
            </a:r>
            <a:r>
              <a:rPr lang="en-US" sz="3200" err="1">
                <a:solidFill>
                  <a:schemeClr val="tx1"/>
                </a:solidFill>
                <a:latin typeface="Times New Roman" panose="02020603050405020304" pitchFamily="18" charset="0"/>
                <a:cs typeface="Times New Roman" panose="02020603050405020304" pitchFamily="18" charset="0"/>
              </a:rPr>
              <a:t>PP</a:t>
            </a:r>
            <a:r>
              <a:rPr lang="en-US" sz="3200">
                <a:solidFill>
                  <a:schemeClr val="tx1"/>
                </a:solidFill>
                <a:latin typeface="Times New Roman" panose="02020603050405020304" pitchFamily="18" charset="0"/>
                <a:cs typeface="Times New Roman" panose="02020603050405020304" pitchFamily="18" charset="0"/>
              </a:rPr>
              <a:t> </a:t>
            </a:r>
            <a:r>
              <a:rPr lang="en-US" sz="3200" err="1">
                <a:solidFill>
                  <a:schemeClr val="tx1"/>
                </a:solidFill>
                <a:latin typeface="Times New Roman" panose="02020603050405020304" pitchFamily="18" charset="0"/>
                <a:cs typeface="Times New Roman" panose="02020603050405020304" pitchFamily="18" charset="0"/>
              </a:rPr>
              <a:t>NCKH</a:t>
            </a:r>
            <a:r>
              <a:rPr lang="en-US" sz="3200">
                <a:solidFill>
                  <a:schemeClr val="tx1"/>
                </a:solidFill>
                <a:latin typeface="Times New Roman" panose="02020603050405020304" pitchFamily="18" charset="0"/>
                <a:cs typeface="Times New Roman" panose="02020603050405020304" pitchFamily="18" charset="0"/>
              </a:rPr>
              <a:t> </a:t>
            </a:r>
            <a:r>
              <a:rPr lang="en-US" sz="3200" err="1">
                <a:solidFill>
                  <a:schemeClr val="tx1"/>
                </a:solidFill>
                <a:latin typeface="Times New Roman" panose="02020603050405020304" pitchFamily="18" charset="0"/>
                <a:cs typeface="Times New Roman" panose="02020603050405020304" pitchFamily="18" charset="0"/>
              </a:rPr>
              <a:t>và</a:t>
            </a:r>
            <a:r>
              <a:rPr lang="en-US" sz="3200">
                <a:solidFill>
                  <a:schemeClr val="tx1"/>
                </a:solidFill>
                <a:latin typeface="Times New Roman" panose="02020603050405020304" pitchFamily="18" charset="0"/>
                <a:cs typeface="Times New Roman" panose="02020603050405020304" pitchFamily="18" charset="0"/>
              </a:rPr>
              <a:t> </a:t>
            </a:r>
            <a:r>
              <a:rPr lang="en-US" sz="3200" err="1">
                <a:solidFill>
                  <a:schemeClr val="tx1"/>
                </a:solidFill>
                <a:latin typeface="Times New Roman" panose="02020603050405020304" pitchFamily="18" charset="0"/>
                <a:cs typeface="Times New Roman" panose="02020603050405020304" pitchFamily="18" charset="0"/>
              </a:rPr>
              <a:t>trình</a:t>
            </a:r>
            <a:r>
              <a:rPr lang="en-US" sz="3200">
                <a:solidFill>
                  <a:schemeClr val="tx1"/>
                </a:solidFill>
                <a:latin typeface="Times New Roman" panose="02020603050405020304" pitchFamily="18" charset="0"/>
                <a:cs typeface="Times New Roman" panose="02020603050405020304" pitchFamily="18" charset="0"/>
              </a:rPr>
              <a:t> </a:t>
            </a:r>
            <a:r>
              <a:rPr lang="en-US" sz="3200" err="1">
                <a:solidFill>
                  <a:schemeClr val="tx1"/>
                </a:solidFill>
                <a:latin typeface="Times New Roman" panose="02020603050405020304" pitchFamily="18" charset="0"/>
                <a:cs typeface="Times New Roman" panose="02020603050405020304" pitchFamily="18" charset="0"/>
              </a:rPr>
              <a:t>tự</a:t>
            </a:r>
            <a:r>
              <a:rPr lang="en-US" sz="3200">
                <a:solidFill>
                  <a:schemeClr val="tx1"/>
                </a:solidFill>
                <a:latin typeface="Times New Roman" panose="02020603050405020304" pitchFamily="18" charset="0"/>
                <a:cs typeface="Times New Roman" panose="02020603050405020304" pitchFamily="18" charset="0"/>
              </a:rPr>
              <a:t> </a:t>
            </a:r>
            <a:r>
              <a:rPr lang="en-US" sz="3200" err="1">
                <a:solidFill>
                  <a:schemeClr val="tx1"/>
                </a:solidFill>
                <a:latin typeface="Times New Roman" panose="02020603050405020304" pitchFamily="18" charset="0"/>
                <a:cs typeface="Times New Roman" panose="02020603050405020304" pitchFamily="18" charset="0"/>
              </a:rPr>
              <a:t>tiến</a:t>
            </a:r>
            <a:r>
              <a:rPr lang="en-US" sz="3200">
                <a:solidFill>
                  <a:schemeClr val="tx1"/>
                </a:solidFill>
                <a:latin typeface="Times New Roman" panose="02020603050405020304" pitchFamily="18" charset="0"/>
                <a:cs typeface="Times New Roman" panose="02020603050405020304" pitchFamily="18" charset="0"/>
              </a:rPr>
              <a:t> </a:t>
            </a:r>
            <a:r>
              <a:rPr lang="en-US" sz="3200" err="1">
                <a:solidFill>
                  <a:schemeClr val="tx1"/>
                </a:solidFill>
                <a:latin typeface="Times New Roman" panose="02020603050405020304" pitchFamily="18" charset="0"/>
                <a:cs typeface="Times New Roman" panose="02020603050405020304" pitchFamily="18" charset="0"/>
              </a:rPr>
              <a:t>hành</a:t>
            </a:r>
            <a:r>
              <a:rPr lang="en-US" sz="3200">
                <a:solidFill>
                  <a:schemeClr val="tx1"/>
                </a:solidFill>
                <a:latin typeface="Times New Roman" panose="02020603050405020304" pitchFamily="18" charset="0"/>
                <a:cs typeface="Times New Roman" panose="02020603050405020304" pitchFamily="18" charset="0"/>
              </a:rPr>
              <a:t> </a:t>
            </a:r>
            <a:r>
              <a:rPr lang="en-US" sz="3200" err="1">
                <a:solidFill>
                  <a:schemeClr val="tx1"/>
                </a:solidFill>
                <a:latin typeface="Times New Roman" panose="02020603050405020304" pitchFamily="18" charset="0"/>
                <a:cs typeface="Times New Roman" panose="02020603050405020304" pitchFamily="18" charset="0"/>
              </a:rPr>
              <a:t>một</a:t>
            </a:r>
            <a:r>
              <a:rPr lang="en-US" sz="3200">
                <a:solidFill>
                  <a:schemeClr val="tx1"/>
                </a:solidFill>
                <a:latin typeface="Times New Roman" panose="02020603050405020304" pitchFamily="18" charset="0"/>
                <a:cs typeface="Times New Roman" panose="02020603050405020304" pitchFamily="18" charset="0"/>
              </a:rPr>
              <a:t> </a:t>
            </a:r>
            <a:r>
              <a:rPr lang="en-US" sz="3200" err="1">
                <a:solidFill>
                  <a:schemeClr val="tx1"/>
                </a:solidFill>
                <a:latin typeface="Times New Roman" panose="02020603050405020304" pitchFamily="18" charset="0"/>
                <a:cs typeface="Times New Roman" panose="02020603050405020304" pitchFamily="18" charset="0"/>
              </a:rPr>
              <a:t>NCKH</a:t>
            </a:r>
            <a:endParaRPr lang="en-US" sz="3200">
              <a:solidFill>
                <a:schemeClr val="tx1"/>
              </a:solidFill>
              <a:latin typeface="Times New Roman" panose="02020603050405020304" pitchFamily="18" charset="0"/>
              <a:cs typeface="Times New Roman" panose="02020603050405020304" pitchFamily="18" charset="0"/>
            </a:endParaRPr>
          </a:p>
          <a:p>
            <a:pPr algn="ctr"/>
            <a:endParaRPr lang="en-US" sz="3200">
              <a:solidFill>
                <a:schemeClr val="tx1"/>
              </a:solidFill>
              <a:latin typeface="Times New Roman" panose="02020603050405020304" pitchFamily="18" charset="0"/>
              <a:cs typeface="Times New Roman" panose="02020603050405020304" pitchFamily="18" charset="0"/>
            </a:endParaRPr>
          </a:p>
        </p:txBody>
      </p:sp>
      <p:sp>
        <p:nvSpPr>
          <p:cNvPr id="8" name="Rounded Rectangle 7"/>
          <p:cNvSpPr/>
          <p:nvPr/>
        </p:nvSpPr>
        <p:spPr>
          <a:xfrm>
            <a:off x="6096000" y="2667000"/>
            <a:ext cx="2667000" cy="3810000"/>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rgbClr val="FF0000"/>
                </a:solidFill>
                <a:latin typeface="Times New Roman" panose="02020603050405020304" pitchFamily="18" charset="0"/>
                <a:cs typeface="Times New Roman" panose="02020603050405020304" pitchFamily="18" charset="0"/>
              </a:rPr>
              <a:t>- </a:t>
            </a:r>
            <a:r>
              <a:rPr lang="en-US" sz="3200" err="1">
                <a:solidFill>
                  <a:srgbClr val="FF0000"/>
                </a:solidFill>
                <a:latin typeface="Times New Roman" panose="02020603050405020304" pitchFamily="18" charset="0"/>
                <a:cs typeface="Times New Roman" panose="02020603050405020304" pitchFamily="18" charset="0"/>
              </a:rPr>
              <a:t>Có</a:t>
            </a:r>
            <a:r>
              <a:rPr lang="en-US" sz="3200">
                <a:solidFill>
                  <a:srgbClr val="FF0000"/>
                </a:solidFill>
                <a:latin typeface="Times New Roman" panose="02020603050405020304" pitchFamily="18" charset="0"/>
                <a:cs typeface="Times New Roman" panose="02020603050405020304" pitchFamily="18" charset="0"/>
              </a:rPr>
              <a:t> ý </a:t>
            </a:r>
            <a:r>
              <a:rPr lang="en-US" sz="3200" err="1">
                <a:solidFill>
                  <a:srgbClr val="FF0000"/>
                </a:solidFill>
                <a:latin typeface="Times New Roman" panose="02020603050405020304" pitchFamily="18" charset="0"/>
                <a:cs typeface="Times New Roman" panose="02020603050405020304" pitchFamily="18" charset="0"/>
              </a:rPr>
              <a:t>thức</a:t>
            </a:r>
            <a:r>
              <a:rPr lang="en-US" sz="3200">
                <a:solidFill>
                  <a:srgbClr val="FF0000"/>
                </a:solidFill>
                <a:latin typeface="Times New Roman" panose="02020603050405020304" pitchFamily="18" charset="0"/>
                <a:cs typeface="Times New Roman" panose="02020603050405020304" pitchFamily="18" charset="0"/>
              </a:rPr>
              <a:t> </a:t>
            </a:r>
            <a:r>
              <a:rPr lang="en-US" sz="3200" err="1">
                <a:solidFill>
                  <a:srgbClr val="FF0000"/>
                </a:solidFill>
                <a:latin typeface="Times New Roman" panose="02020603050405020304" pitchFamily="18" charset="0"/>
                <a:cs typeface="Times New Roman" panose="02020603050405020304" pitchFamily="18" charset="0"/>
              </a:rPr>
              <a:t>học</a:t>
            </a:r>
            <a:r>
              <a:rPr lang="en-US" sz="3200">
                <a:solidFill>
                  <a:srgbClr val="FF0000"/>
                </a:solidFill>
                <a:latin typeface="Times New Roman" panose="02020603050405020304" pitchFamily="18" charset="0"/>
                <a:cs typeface="Times New Roman" panose="02020603050405020304" pitchFamily="18" charset="0"/>
              </a:rPr>
              <a:t> </a:t>
            </a:r>
            <a:r>
              <a:rPr lang="en-US" sz="3200" err="1">
                <a:solidFill>
                  <a:srgbClr val="FF0000"/>
                </a:solidFill>
                <a:latin typeface="Times New Roman" panose="02020603050405020304" pitchFamily="18" charset="0"/>
                <a:cs typeface="Times New Roman" panose="02020603050405020304" pitchFamily="18" charset="0"/>
              </a:rPr>
              <a:t>tập</a:t>
            </a:r>
            <a:r>
              <a:rPr lang="en-US" sz="3200">
                <a:solidFill>
                  <a:srgbClr val="FF0000"/>
                </a:solidFill>
                <a:latin typeface="Times New Roman" panose="02020603050405020304" pitchFamily="18" charset="0"/>
                <a:cs typeface="Times New Roman" panose="02020603050405020304" pitchFamily="18" charset="0"/>
              </a:rPr>
              <a:t> </a:t>
            </a:r>
            <a:r>
              <a:rPr lang="en-US" sz="3200" err="1">
                <a:solidFill>
                  <a:srgbClr val="FF0000"/>
                </a:solidFill>
                <a:latin typeface="Times New Roman" panose="02020603050405020304" pitchFamily="18" charset="0"/>
                <a:cs typeface="Times New Roman" panose="02020603050405020304" pitchFamily="18" charset="0"/>
              </a:rPr>
              <a:t>tích</a:t>
            </a:r>
            <a:r>
              <a:rPr lang="en-US" sz="3200">
                <a:solidFill>
                  <a:srgbClr val="FF0000"/>
                </a:solidFill>
                <a:latin typeface="Times New Roman" panose="02020603050405020304" pitchFamily="18" charset="0"/>
                <a:cs typeface="Times New Roman" panose="02020603050405020304" pitchFamily="18" charset="0"/>
              </a:rPr>
              <a:t> </a:t>
            </a:r>
            <a:r>
              <a:rPr lang="en-US" sz="3200" err="1">
                <a:solidFill>
                  <a:srgbClr val="FF0000"/>
                </a:solidFill>
                <a:latin typeface="Times New Roman" panose="02020603050405020304" pitchFamily="18" charset="0"/>
                <a:cs typeface="Times New Roman" panose="02020603050405020304" pitchFamily="18" charset="0"/>
              </a:rPr>
              <a:t>cực</a:t>
            </a:r>
            <a:r>
              <a:rPr lang="en-US" sz="3200">
                <a:solidFill>
                  <a:srgbClr val="FF0000"/>
                </a:solidFill>
                <a:latin typeface="Times New Roman" panose="02020603050405020304" pitchFamily="18" charset="0"/>
                <a:cs typeface="Times New Roman" panose="02020603050405020304" pitchFamily="18" charset="0"/>
              </a:rPr>
              <a:t>, </a:t>
            </a:r>
            <a:r>
              <a:rPr lang="en-US" sz="3200" err="1">
                <a:solidFill>
                  <a:srgbClr val="FF0000"/>
                </a:solidFill>
                <a:latin typeface="Times New Roman" panose="02020603050405020304" pitchFamily="18" charset="0"/>
                <a:cs typeface="Times New Roman" panose="02020603050405020304" pitchFamily="18" charset="0"/>
              </a:rPr>
              <a:t>có</a:t>
            </a:r>
            <a:r>
              <a:rPr lang="en-US" sz="3200">
                <a:solidFill>
                  <a:srgbClr val="FF0000"/>
                </a:solidFill>
                <a:latin typeface="Times New Roman" panose="02020603050405020304" pitchFamily="18" charset="0"/>
                <a:cs typeface="Times New Roman" panose="02020603050405020304" pitchFamily="18" charset="0"/>
              </a:rPr>
              <a:t> </a:t>
            </a:r>
            <a:r>
              <a:rPr lang="en-US" sz="3200" err="1">
                <a:solidFill>
                  <a:srgbClr val="FF0000"/>
                </a:solidFill>
                <a:latin typeface="Times New Roman" panose="02020603050405020304" pitchFamily="18" charset="0"/>
                <a:cs typeface="Times New Roman" panose="02020603050405020304" pitchFamily="18" charset="0"/>
              </a:rPr>
              <a:t>thái</a:t>
            </a:r>
            <a:r>
              <a:rPr lang="en-US" sz="3200">
                <a:solidFill>
                  <a:srgbClr val="FF0000"/>
                </a:solidFill>
                <a:latin typeface="Times New Roman" panose="02020603050405020304" pitchFamily="18" charset="0"/>
                <a:cs typeface="Times New Roman" panose="02020603050405020304" pitchFamily="18" charset="0"/>
              </a:rPr>
              <a:t> </a:t>
            </a:r>
            <a:r>
              <a:rPr lang="en-US" sz="3200" err="1">
                <a:solidFill>
                  <a:srgbClr val="FF0000"/>
                </a:solidFill>
                <a:latin typeface="Times New Roman" panose="02020603050405020304" pitchFamily="18" charset="0"/>
                <a:cs typeface="Times New Roman" panose="02020603050405020304" pitchFamily="18" charset="0"/>
              </a:rPr>
              <a:t>độ</a:t>
            </a:r>
            <a:r>
              <a:rPr lang="en-US" sz="3200">
                <a:solidFill>
                  <a:srgbClr val="FF0000"/>
                </a:solidFill>
                <a:latin typeface="Times New Roman" panose="02020603050405020304" pitchFamily="18" charset="0"/>
                <a:cs typeface="Times New Roman" panose="02020603050405020304" pitchFamily="18" charset="0"/>
              </a:rPr>
              <a:t> </a:t>
            </a:r>
            <a:r>
              <a:rPr lang="en-US" sz="3200" err="1">
                <a:solidFill>
                  <a:srgbClr val="FF0000"/>
                </a:solidFill>
                <a:latin typeface="Times New Roman" panose="02020603050405020304" pitchFamily="18" charset="0"/>
                <a:cs typeface="Times New Roman" panose="02020603050405020304" pitchFamily="18" charset="0"/>
              </a:rPr>
              <a:t>trung</a:t>
            </a:r>
            <a:r>
              <a:rPr lang="en-US" sz="3200">
                <a:solidFill>
                  <a:srgbClr val="FF0000"/>
                </a:solidFill>
                <a:latin typeface="Times New Roman" panose="02020603050405020304" pitchFamily="18" charset="0"/>
                <a:cs typeface="Times New Roman" panose="02020603050405020304" pitchFamily="18" charset="0"/>
              </a:rPr>
              <a:t> </a:t>
            </a:r>
            <a:r>
              <a:rPr lang="en-US" sz="3200" err="1">
                <a:solidFill>
                  <a:srgbClr val="FF0000"/>
                </a:solidFill>
                <a:latin typeface="Times New Roman" panose="02020603050405020304" pitchFamily="18" charset="0"/>
                <a:cs typeface="Times New Roman" panose="02020603050405020304" pitchFamily="18" charset="0"/>
              </a:rPr>
              <a:t>thực</a:t>
            </a:r>
            <a:r>
              <a:rPr lang="en-US" sz="3200">
                <a:solidFill>
                  <a:srgbClr val="FF0000"/>
                </a:solidFill>
                <a:latin typeface="Times New Roman" panose="02020603050405020304" pitchFamily="18" charset="0"/>
                <a:cs typeface="Times New Roman" panose="02020603050405020304" pitchFamily="18" charset="0"/>
              </a:rPr>
              <a:t> </a:t>
            </a:r>
            <a:r>
              <a:rPr lang="en-US" sz="3200" err="1">
                <a:solidFill>
                  <a:srgbClr val="FF0000"/>
                </a:solidFill>
                <a:latin typeface="Times New Roman" panose="02020603050405020304" pitchFamily="18" charset="0"/>
                <a:cs typeface="Times New Roman" panose="02020603050405020304" pitchFamily="18" charset="0"/>
              </a:rPr>
              <a:t>trong</a:t>
            </a:r>
            <a:r>
              <a:rPr lang="en-US" sz="3200">
                <a:solidFill>
                  <a:srgbClr val="FF0000"/>
                </a:solidFill>
                <a:latin typeface="Times New Roman" panose="02020603050405020304" pitchFamily="18" charset="0"/>
                <a:cs typeface="Times New Roman" panose="02020603050405020304" pitchFamily="18" charset="0"/>
              </a:rPr>
              <a:t> </a:t>
            </a:r>
            <a:r>
              <a:rPr lang="en-US" sz="3200" err="1">
                <a:solidFill>
                  <a:srgbClr val="FF0000"/>
                </a:solidFill>
                <a:latin typeface="Times New Roman" panose="02020603050405020304" pitchFamily="18" charset="0"/>
                <a:cs typeface="Times New Roman" panose="02020603050405020304" pitchFamily="18" charset="0"/>
              </a:rPr>
              <a:t>NCKH</a:t>
            </a:r>
            <a:endParaRPr lang="en-US" sz="3200">
              <a:solidFill>
                <a:srgbClr val="FF0000"/>
              </a:solidFill>
              <a:latin typeface="Times New Roman" panose="02020603050405020304" pitchFamily="18" charset="0"/>
              <a:cs typeface="Times New Roman" panose="02020603050405020304" pitchFamily="18" charset="0"/>
            </a:endParaRPr>
          </a:p>
          <a:p>
            <a:pPr algn="ctr"/>
            <a:endParaRPr lang="en-US" sz="3200">
              <a:solidFill>
                <a:srgbClr val="FF0000"/>
              </a:solidFill>
              <a:latin typeface="Times New Roman" panose="02020603050405020304" pitchFamily="18" charset="0"/>
              <a:cs typeface="Times New Roman" panose="02020603050405020304" pitchFamily="18" charset="0"/>
            </a:endParaRPr>
          </a:p>
          <a:p>
            <a:pPr algn="ctr"/>
            <a:endParaRPr lang="en-US" sz="3200">
              <a:solidFill>
                <a:srgbClr val="FF0000"/>
              </a:solidFill>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wedge/>
      </p:transition>
    </mc:Choice>
    <mc:Fallback xmlns="">
      <p:transition spd="slow">
        <p:wedg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685800"/>
          </a:xfrm>
        </p:spPr>
        <p:txBody>
          <a:bodyPr/>
          <a:lstStyle/>
          <a:p>
            <a:pPr algn="ctr"/>
            <a:r>
              <a:rPr lang="en-US" b="1" err="1"/>
              <a:t>Chuẩn</a:t>
            </a:r>
            <a:r>
              <a:rPr lang="en-US" b="1"/>
              <a:t> </a:t>
            </a:r>
            <a:r>
              <a:rPr lang="en-US" b="1" err="1"/>
              <a:t>đầu</a:t>
            </a:r>
            <a:r>
              <a:rPr lang="en-US" b="1"/>
              <a:t> </a:t>
            </a:r>
            <a:r>
              <a:rPr lang="en-US" b="1" err="1"/>
              <a:t>ra</a:t>
            </a:r>
            <a:endParaRPr lang="en-US" b="1"/>
          </a:p>
        </p:txBody>
      </p:sp>
      <p:sp>
        <p:nvSpPr>
          <p:cNvPr id="3" name="Content Placeholder 2"/>
          <p:cNvSpPr>
            <a:spLocks noGrp="1"/>
          </p:cNvSpPr>
          <p:nvPr>
            <p:ph idx="1"/>
          </p:nvPr>
        </p:nvSpPr>
        <p:spPr>
          <a:xfrm>
            <a:off x="457200" y="1066800"/>
            <a:ext cx="8229600" cy="5486400"/>
          </a:xfrm>
        </p:spPr>
        <p:txBody>
          <a:bodyPr/>
          <a:lstStyle/>
          <a:p>
            <a:endParaRPr lang="en-US"/>
          </a:p>
        </p:txBody>
      </p:sp>
      <p:sp>
        <p:nvSpPr>
          <p:cNvPr id="4" name="Rectangle 3"/>
          <p:cNvSpPr/>
          <p:nvPr/>
        </p:nvSpPr>
        <p:spPr>
          <a:xfrm>
            <a:off x="152400" y="1066800"/>
            <a:ext cx="2057400" cy="914400"/>
          </a:xfrm>
          <a:prstGeom prst="rect">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rgbClr val="FF0000"/>
                </a:solidFill>
                <a:latin typeface="Times New Roman" panose="02020603050405020304" pitchFamily="18" charset="0"/>
                <a:cs typeface="Times New Roman" panose="02020603050405020304" pitchFamily="18" charset="0"/>
              </a:rPr>
              <a:t>CLO1: </a:t>
            </a:r>
            <a:r>
              <a:rPr lang="en-US" sz="2800" err="1">
                <a:solidFill>
                  <a:srgbClr val="FF0000"/>
                </a:solidFill>
                <a:latin typeface="Times New Roman" panose="02020603050405020304" pitchFamily="18" charset="0"/>
                <a:cs typeface="Times New Roman" panose="02020603050405020304" pitchFamily="18" charset="0"/>
              </a:rPr>
              <a:t>Giải</a:t>
            </a:r>
            <a:r>
              <a:rPr lang="en-US" sz="2800">
                <a:solidFill>
                  <a:srgbClr val="FF0000"/>
                </a:solidFill>
                <a:latin typeface="Times New Roman" panose="02020603050405020304" pitchFamily="18" charset="0"/>
                <a:cs typeface="Times New Roman" panose="02020603050405020304" pitchFamily="18" charset="0"/>
              </a:rPr>
              <a:t> </a:t>
            </a:r>
            <a:r>
              <a:rPr lang="en-US" sz="2800" err="1">
                <a:solidFill>
                  <a:srgbClr val="FF0000"/>
                </a:solidFill>
                <a:latin typeface="Times New Roman" panose="02020603050405020304" pitchFamily="18" charset="0"/>
                <a:cs typeface="Times New Roman" panose="02020603050405020304" pitchFamily="18" charset="0"/>
              </a:rPr>
              <a:t>thích</a:t>
            </a:r>
            <a:r>
              <a:rPr lang="en-US" sz="2800">
                <a:solidFill>
                  <a:srgbClr val="FF0000"/>
                </a:solidFill>
                <a:latin typeface="Times New Roman" panose="02020603050405020304" pitchFamily="18" charset="0"/>
                <a:cs typeface="Times New Roman" panose="02020603050405020304" pitchFamily="18" charset="0"/>
              </a:rPr>
              <a:t> </a:t>
            </a:r>
            <a:r>
              <a:rPr lang="en-US" sz="2800" err="1">
                <a:solidFill>
                  <a:srgbClr val="FF0000"/>
                </a:solidFill>
                <a:latin typeface="Times New Roman" panose="02020603050405020304" pitchFamily="18" charset="0"/>
                <a:cs typeface="Times New Roman" panose="02020603050405020304" pitchFamily="18" charset="0"/>
              </a:rPr>
              <a:t>được</a:t>
            </a:r>
            <a:endParaRPr lang="en-US" sz="2800">
              <a:solidFill>
                <a:srgbClr val="FF0000"/>
              </a:solidFill>
              <a:latin typeface="Times New Roman" panose="02020603050405020304" pitchFamily="18" charset="0"/>
              <a:cs typeface="Times New Roman" panose="02020603050405020304" pitchFamily="18" charset="0"/>
            </a:endParaRPr>
          </a:p>
        </p:txBody>
      </p:sp>
      <p:sp>
        <p:nvSpPr>
          <p:cNvPr id="7" name="Rectangle 6"/>
          <p:cNvSpPr/>
          <p:nvPr/>
        </p:nvSpPr>
        <p:spPr>
          <a:xfrm>
            <a:off x="2362200" y="1077686"/>
            <a:ext cx="2057400" cy="903514"/>
          </a:xfrm>
          <a:prstGeom prst="rect">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rgbClr val="FF0000"/>
                </a:solidFill>
                <a:latin typeface="Times New Roman" panose="02020603050405020304" pitchFamily="18" charset="0"/>
                <a:cs typeface="Times New Roman" panose="02020603050405020304" pitchFamily="18" charset="0"/>
              </a:rPr>
              <a:t>CLO2: </a:t>
            </a:r>
            <a:r>
              <a:rPr lang="en-US" sz="2800" err="1">
                <a:solidFill>
                  <a:srgbClr val="FF0000"/>
                </a:solidFill>
                <a:latin typeface="Times New Roman" panose="02020603050405020304" pitchFamily="18" charset="0"/>
                <a:cs typeface="Times New Roman" panose="02020603050405020304" pitchFamily="18" charset="0"/>
              </a:rPr>
              <a:t>Vận</a:t>
            </a:r>
            <a:r>
              <a:rPr lang="en-US" sz="2800">
                <a:solidFill>
                  <a:srgbClr val="FF0000"/>
                </a:solidFill>
                <a:latin typeface="Times New Roman" panose="02020603050405020304" pitchFamily="18" charset="0"/>
                <a:cs typeface="Times New Roman" panose="02020603050405020304" pitchFamily="18" charset="0"/>
              </a:rPr>
              <a:t> </a:t>
            </a:r>
            <a:r>
              <a:rPr lang="en-US" sz="2800" err="1">
                <a:solidFill>
                  <a:srgbClr val="FF0000"/>
                </a:solidFill>
                <a:latin typeface="Times New Roman" panose="02020603050405020304" pitchFamily="18" charset="0"/>
                <a:cs typeface="Times New Roman" panose="02020603050405020304" pitchFamily="18" charset="0"/>
              </a:rPr>
              <a:t>dụng</a:t>
            </a:r>
            <a:endParaRPr lang="en-US" sz="2800">
              <a:solidFill>
                <a:srgbClr val="FF0000"/>
              </a:solidFill>
              <a:latin typeface="Times New Roman" panose="02020603050405020304" pitchFamily="18" charset="0"/>
              <a:cs typeface="Times New Roman" panose="02020603050405020304" pitchFamily="18" charset="0"/>
            </a:endParaRPr>
          </a:p>
        </p:txBody>
      </p:sp>
      <p:sp>
        <p:nvSpPr>
          <p:cNvPr id="8" name="Rectangle 7"/>
          <p:cNvSpPr/>
          <p:nvPr/>
        </p:nvSpPr>
        <p:spPr>
          <a:xfrm>
            <a:off x="4572000" y="1100446"/>
            <a:ext cx="2057400" cy="880753"/>
          </a:xfrm>
          <a:prstGeom prst="rect">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600">
                <a:solidFill>
                  <a:srgbClr val="FF0000"/>
                </a:solidFill>
                <a:latin typeface="Times New Roman" panose="02020603050405020304" pitchFamily="18" charset="0"/>
                <a:cs typeface="Times New Roman" panose="02020603050405020304" pitchFamily="18" charset="0"/>
              </a:rPr>
              <a:t>CLO3: </a:t>
            </a:r>
            <a:r>
              <a:rPr lang="en-US" sz="2600" err="1">
                <a:solidFill>
                  <a:srgbClr val="FF0000"/>
                </a:solidFill>
                <a:latin typeface="Times New Roman" panose="02020603050405020304" pitchFamily="18" charset="0"/>
                <a:cs typeface="Times New Roman" panose="02020603050405020304" pitchFamily="18" charset="0"/>
              </a:rPr>
              <a:t>Tham</a:t>
            </a:r>
            <a:r>
              <a:rPr lang="en-US" sz="2600">
                <a:solidFill>
                  <a:srgbClr val="FF0000"/>
                </a:solidFill>
                <a:latin typeface="Times New Roman" panose="02020603050405020304" pitchFamily="18" charset="0"/>
                <a:cs typeface="Times New Roman" panose="02020603050405020304" pitchFamily="18" charset="0"/>
              </a:rPr>
              <a:t> </a:t>
            </a:r>
            <a:r>
              <a:rPr lang="en-US" sz="2600" err="1">
                <a:solidFill>
                  <a:srgbClr val="FF0000"/>
                </a:solidFill>
                <a:latin typeface="Times New Roman" panose="02020603050405020304" pitchFamily="18" charset="0"/>
                <a:cs typeface="Times New Roman" panose="02020603050405020304" pitchFamily="18" charset="0"/>
              </a:rPr>
              <a:t>gia</a:t>
            </a:r>
            <a:r>
              <a:rPr lang="en-US" sz="2600">
                <a:solidFill>
                  <a:srgbClr val="FF0000"/>
                </a:solidFill>
                <a:latin typeface="Times New Roman" panose="02020603050405020304" pitchFamily="18" charset="0"/>
                <a:cs typeface="Times New Roman" panose="02020603050405020304" pitchFamily="18" charset="0"/>
              </a:rPr>
              <a:t>, </a:t>
            </a:r>
            <a:r>
              <a:rPr lang="en-US" sz="2600" err="1">
                <a:solidFill>
                  <a:srgbClr val="FF0000"/>
                </a:solidFill>
                <a:latin typeface="Times New Roman" panose="02020603050405020304" pitchFamily="18" charset="0"/>
                <a:cs typeface="Times New Roman" panose="02020603050405020304" pitchFamily="18" charset="0"/>
              </a:rPr>
              <a:t>đóng</a:t>
            </a:r>
            <a:r>
              <a:rPr lang="en-US" sz="2600">
                <a:solidFill>
                  <a:srgbClr val="FF0000"/>
                </a:solidFill>
                <a:latin typeface="Times New Roman" panose="02020603050405020304" pitchFamily="18" charset="0"/>
                <a:cs typeface="Times New Roman" panose="02020603050405020304" pitchFamily="18" charset="0"/>
              </a:rPr>
              <a:t> </a:t>
            </a:r>
            <a:r>
              <a:rPr lang="en-US" sz="2600" err="1">
                <a:solidFill>
                  <a:srgbClr val="FF0000"/>
                </a:solidFill>
                <a:latin typeface="Times New Roman" panose="02020603050405020304" pitchFamily="18" charset="0"/>
                <a:cs typeface="Times New Roman" panose="02020603050405020304" pitchFamily="18" charset="0"/>
              </a:rPr>
              <a:t>góp</a:t>
            </a:r>
            <a:endParaRPr lang="en-US" sz="2600">
              <a:solidFill>
                <a:srgbClr val="FF0000"/>
              </a:solidFill>
              <a:latin typeface="Times New Roman" panose="02020603050405020304" pitchFamily="18" charset="0"/>
              <a:cs typeface="Times New Roman" panose="02020603050405020304" pitchFamily="18" charset="0"/>
            </a:endParaRPr>
          </a:p>
        </p:txBody>
      </p:sp>
      <p:sp>
        <p:nvSpPr>
          <p:cNvPr id="9" name="Rectangle 8"/>
          <p:cNvSpPr/>
          <p:nvPr/>
        </p:nvSpPr>
        <p:spPr>
          <a:xfrm>
            <a:off x="6781800" y="1066799"/>
            <a:ext cx="2057400" cy="914399"/>
          </a:xfrm>
          <a:prstGeom prst="rect">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rgbClr val="FF0000"/>
                </a:solidFill>
                <a:latin typeface="Times New Roman" panose="02020603050405020304" pitchFamily="18" charset="0"/>
                <a:cs typeface="Times New Roman" panose="02020603050405020304" pitchFamily="18" charset="0"/>
              </a:rPr>
              <a:t>CLO4: </a:t>
            </a:r>
            <a:r>
              <a:rPr lang="en-US" sz="2800" err="1">
                <a:solidFill>
                  <a:srgbClr val="FF0000"/>
                </a:solidFill>
                <a:latin typeface="Times New Roman" panose="02020603050405020304" pitchFamily="18" charset="0"/>
                <a:cs typeface="Times New Roman" panose="02020603050405020304" pitchFamily="18" charset="0"/>
              </a:rPr>
              <a:t>Có</a:t>
            </a:r>
            <a:r>
              <a:rPr lang="en-US" sz="2800">
                <a:solidFill>
                  <a:srgbClr val="FF0000"/>
                </a:solidFill>
                <a:latin typeface="Times New Roman" panose="02020603050405020304" pitchFamily="18" charset="0"/>
                <a:cs typeface="Times New Roman" panose="02020603050405020304" pitchFamily="18" charset="0"/>
              </a:rPr>
              <a:t> </a:t>
            </a:r>
            <a:r>
              <a:rPr lang="en-US" sz="2800" err="1">
                <a:solidFill>
                  <a:srgbClr val="FF0000"/>
                </a:solidFill>
                <a:latin typeface="Times New Roman" panose="02020603050405020304" pitchFamily="18" charset="0"/>
                <a:cs typeface="Times New Roman" panose="02020603050405020304" pitchFamily="18" charset="0"/>
              </a:rPr>
              <a:t>thái</a:t>
            </a:r>
            <a:r>
              <a:rPr lang="en-US" sz="2800">
                <a:solidFill>
                  <a:srgbClr val="FF0000"/>
                </a:solidFill>
                <a:latin typeface="Times New Roman" panose="02020603050405020304" pitchFamily="18" charset="0"/>
                <a:cs typeface="Times New Roman" panose="02020603050405020304" pitchFamily="18" charset="0"/>
              </a:rPr>
              <a:t> </a:t>
            </a:r>
            <a:r>
              <a:rPr lang="en-US" sz="2800" err="1">
                <a:solidFill>
                  <a:srgbClr val="FF0000"/>
                </a:solidFill>
                <a:latin typeface="Times New Roman" panose="02020603050405020304" pitchFamily="18" charset="0"/>
                <a:cs typeface="Times New Roman" panose="02020603050405020304" pitchFamily="18" charset="0"/>
              </a:rPr>
              <a:t>độ</a:t>
            </a:r>
            <a:endParaRPr lang="en-US" sz="2800">
              <a:solidFill>
                <a:srgbClr val="FF0000"/>
              </a:solidFill>
              <a:latin typeface="Times New Roman" panose="02020603050405020304" pitchFamily="18" charset="0"/>
              <a:cs typeface="Times New Roman" panose="02020603050405020304" pitchFamily="18" charset="0"/>
            </a:endParaRPr>
          </a:p>
        </p:txBody>
      </p:sp>
      <p:sp>
        <p:nvSpPr>
          <p:cNvPr id="10" name="Rounded Rectangle 9"/>
          <p:cNvSpPr/>
          <p:nvPr/>
        </p:nvSpPr>
        <p:spPr>
          <a:xfrm>
            <a:off x="2209800" y="2438400"/>
            <a:ext cx="2057400" cy="4114800"/>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err="1">
                <a:solidFill>
                  <a:srgbClr val="002060"/>
                </a:solidFill>
                <a:latin typeface="Times New Roman" panose="02020603050405020304" pitchFamily="18" charset="0"/>
                <a:cs typeface="Times New Roman" panose="02020603050405020304" pitchFamily="18" charset="0"/>
              </a:rPr>
              <a:t>Các</a:t>
            </a:r>
            <a:r>
              <a:rPr lang="en-US" sz="3200">
                <a:solidFill>
                  <a:srgbClr val="002060"/>
                </a:solidFill>
                <a:latin typeface="Times New Roman" panose="02020603050405020304" pitchFamily="18" charset="0"/>
                <a:cs typeface="Times New Roman" panose="02020603050405020304" pitchFamily="18" charset="0"/>
              </a:rPr>
              <a:t> </a:t>
            </a:r>
            <a:r>
              <a:rPr lang="en-US" sz="3200" err="1">
                <a:solidFill>
                  <a:srgbClr val="002060"/>
                </a:solidFill>
                <a:latin typeface="Times New Roman" panose="02020603050405020304" pitchFamily="18" charset="0"/>
                <a:cs typeface="Times New Roman" panose="02020603050405020304" pitchFamily="18" charset="0"/>
              </a:rPr>
              <a:t>kiến</a:t>
            </a:r>
            <a:r>
              <a:rPr lang="en-US" sz="3200">
                <a:solidFill>
                  <a:srgbClr val="002060"/>
                </a:solidFill>
                <a:latin typeface="Times New Roman" panose="02020603050405020304" pitchFamily="18" charset="0"/>
                <a:cs typeface="Times New Roman" panose="02020603050405020304" pitchFamily="18" charset="0"/>
              </a:rPr>
              <a:t> </a:t>
            </a:r>
            <a:r>
              <a:rPr lang="en-US" sz="3200" err="1">
                <a:solidFill>
                  <a:srgbClr val="002060"/>
                </a:solidFill>
                <a:latin typeface="Times New Roman" panose="02020603050405020304" pitchFamily="18" charset="0"/>
                <a:cs typeface="Times New Roman" panose="02020603050405020304" pitchFamily="18" charset="0"/>
              </a:rPr>
              <a:t>thức</a:t>
            </a:r>
            <a:r>
              <a:rPr lang="en-US" sz="3200">
                <a:solidFill>
                  <a:srgbClr val="002060"/>
                </a:solidFill>
                <a:latin typeface="Times New Roman" panose="02020603050405020304" pitchFamily="18" charset="0"/>
                <a:cs typeface="Times New Roman" panose="02020603050405020304" pitchFamily="18" charset="0"/>
              </a:rPr>
              <a:t> </a:t>
            </a:r>
            <a:r>
              <a:rPr lang="en-US" sz="3200" err="1">
                <a:solidFill>
                  <a:srgbClr val="002060"/>
                </a:solidFill>
                <a:latin typeface="Times New Roman" panose="02020603050405020304" pitchFamily="18" charset="0"/>
                <a:cs typeface="Times New Roman" panose="02020603050405020304" pitchFamily="18" charset="0"/>
              </a:rPr>
              <a:t>và</a:t>
            </a:r>
            <a:r>
              <a:rPr lang="en-US" sz="3200">
                <a:solidFill>
                  <a:srgbClr val="002060"/>
                </a:solidFill>
                <a:latin typeface="Times New Roman" panose="02020603050405020304" pitchFamily="18" charset="0"/>
                <a:cs typeface="Times New Roman" panose="02020603050405020304" pitchFamily="18" charset="0"/>
              </a:rPr>
              <a:t> </a:t>
            </a:r>
            <a:r>
              <a:rPr lang="en-US" sz="3200" err="1">
                <a:solidFill>
                  <a:srgbClr val="002060"/>
                </a:solidFill>
                <a:latin typeface="Times New Roman" panose="02020603050405020304" pitchFamily="18" charset="0"/>
                <a:cs typeface="Times New Roman" panose="02020603050405020304" pitchFamily="18" charset="0"/>
              </a:rPr>
              <a:t>kỹ</a:t>
            </a:r>
            <a:r>
              <a:rPr lang="en-US" sz="3200">
                <a:solidFill>
                  <a:srgbClr val="002060"/>
                </a:solidFill>
                <a:latin typeface="Times New Roman" panose="02020603050405020304" pitchFamily="18" charset="0"/>
                <a:cs typeface="Times New Roman" panose="02020603050405020304" pitchFamily="18" charset="0"/>
              </a:rPr>
              <a:t> </a:t>
            </a:r>
            <a:r>
              <a:rPr lang="en-US" sz="3200" err="1">
                <a:solidFill>
                  <a:srgbClr val="002060"/>
                </a:solidFill>
                <a:latin typeface="Times New Roman" panose="02020603050405020304" pitchFamily="18" charset="0"/>
                <a:cs typeface="Times New Roman" panose="02020603050405020304" pitchFamily="18" charset="0"/>
              </a:rPr>
              <a:t>năng</a:t>
            </a:r>
            <a:r>
              <a:rPr lang="en-US" sz="3200">
                <a:solidFill>
                  <a:srgbClr val="002060"/>
                </a:solidFill>
                <a:latin typeface="Times New Roman" panose="02020603050405020304" pitchFamily="18" charset="0"/>
                <a:cs typeface="Times New Roman" panose="02020603050405020304" pitchFamily="18" charset="0"/>
              </a:rPr>
              <a:t> </a:t>
            </a:r>
            <a:r>
              <a:rPr lang="en-US" sz="3200" err="1">
                <a:solidFill>
                  <a:srgbClr val="002060"/>
                </a:solidFill>
                <a:latin typeface="Times New Roman" panose="02020603050405020304" pitchFamily="18" charset="0"/>
                <a:cs typeface="Times New Roman" panose="02020603050405020304" pitchFamily="18" charset="0"/>
              </a:rPr>
              <a:t>đã</a:t>
            </a:r>
            <a:r>
              <a:rPr lang="en-US" sz="3200">
                <a:solidFill>
                  <a:srgbClr val="002060"/>
                </a:solidFill>
                <a:latin typeface="Times New Roman" panose="02020603050405020304" pitchFamily="18" charset="0"/>
                <a:cs typeface="Times New Roman" panose="02020603050405020304" pitchFamily="18" charset="0"/>
              </a:rPr>
              <a:t> </a:t>
            </a:r>
            <a:r>
              <a:rPr lang="en-US" sz="3200" err="1">
                <a:solidFill>
                  <a:srgbClr val="002060"/>
                </a:solidFill>
                <a:latin typeface="Times New Roman" panose="02020603050405020304" pitchFamily="18" charset="0"/>
                <a:cs typeface="Times New Roman" panose="02020603050405020304" pitchFamily="18" charset="0"/>
              </a:rPr>
              <a:t>học</a:t>
            </a:r>
            <a:r>
              <a:rPr lang="en-US" sz="3200">
                <a:solidFill>
                  <a:srgbClr val="002060"/>
                </a:solidFill>
                <a:latin typeface="Times New Roman" panose="02020603050405020304" pitchFamily="18" charset="0"/>
                <a:cs typeface="Times New Roman" panose="02020603050405020304" pitchFamily="18" charset="0"/>
              </a:rPr>
              <a:t> </a:t>
            </a:r>
            <a:r>
              <a:rPr lang="en-US" sz="3200" err="1">
                <a:solidFill>
                  <a:srgbClr val="002060"/>
                </a:solidFill>
                <a:latin typeface="Times New Roman" panose="02020603050405020304" pitchFamily="18" charset="0"/>
                <a:cs typeface="Times New Roman" panose="02020603050405020304" pitchFamily="18" charset="0"/>
              </a:rPr>
              <a:t>để</a:t>
            </a:r>
            <a:r>
              <a:rPr lang="en-US" sz="3200">
                <a:solidFill>
                  <a:srgbClr val="002060"/>
                </a:solidFill>
                <a:latin typeface="Times New Roman" panose="02020603050405020304" pitchFamily="18" charset="0"/>
                <a:cs typeface="Times New Roman" panose="02020603050405020304" pitchFamily="18" charset="0"/>
              </a:rPr>
              <a:t> </a:t>
            </a:r>
            <a:r>
              <a:rPr lang="en-US" sz="3200" err="1">
                <a:solidFill>
                  <a:srgbClr val="002060"/>
                </a:solidFill>
                <a:latin typeface="Times New Roman" panose="02020603050405020304" pitchFamily="18" charset="0"/>
                <a:cs typeface="Times New Roman" panose="02020603050405020304" pitchFamily="18" charset="0"/>
              </a:rPr>
              <a:t>xây</a:t>
            </a:r>
            <a:r>
              <a:rPr lang="en-US" sz="3200">
                <a:solidFill>
                  <a:srgbClr val="002060"/>
                </a:solidFill>
                <a:latin typeface="Times New Roman" panose="02020603050405020304" pitchFamily="18" charset="0"/>
                <a:cs typeface="Times New Roman" panose="02020603050405020304" pitchFamily="18" charset="0"/>
              </a:rPr>
              <a:t> </a:t>
            </a:r>
            <a:r>
              <a:rPr lang="en-US" sz="3200" err="1">
                <a:solidFill>
                  <a:srgbClr val="002060"/>
                </a:solidFill>
                <a:latin typeface="Times New Roman" panose="02020603050405020304" pitchFamily="18" charset="0"/>
                <a:cs typeface="Times New Roman" panose="02020603050405020304" pitchFamily="18" charset="0"/>
              </a:rPr>
              <a:t>dựng</a:t>
            </a:r>
            <a:r>
              <a:rPr lang="en-US" sz="3200">
                <a:solidFill>
                  <a:srgbClr val="002060"/>
                </a:solidFill>
                <a:latin typeface="Times New Roman" panose="02020603050405020304" pitchFamily="18" charset="0"/>
                <a:cs typeface="Times New Roman" panose="02020603050405020304" pitchFamily="18" charset="0"/>
              </a:rPr>
              <a:t> </a:t>
            </a:r>
            <a:r>
              <a:rPr lang="en-US" sz="3200" err="1">
                <a:solidFill>
                  <a:srgbClr val="002060"/>
                </a:solidFill>
                <a:latin typeface="Times New Roman" panose="02020603050405020304" pitchFamily="18" charset="0"/>
                <a:cs typeface="Times New Roman" panose="02020603050405020304" pitchFamily="18" charset="0"/>
              </a:rPr>
              <a:t>đề</a:t>
            </a:r>
            <a:r>
              <a:rPr lang="en-US" sz="3200">
                <a:solidFill>
                  <a:srgbClr val="002060"/>
                </a:solidFill>
                <a:latin typeface="Times New Roman" panose="02020603050405020304" pitchFamily="18" charset="0"/>
                <a:cs typeface="Times New Roman" panose="02020603050405020304" pitchFamily="18" charset="0"/>
              </a:rPr>
              <a:t> </a:t>
            </a:r>
            <a:r>
              <a:rPr lang="en-US" sz="3200" err="1">
                <a:solidFill>
                  <a:srgbClr val="002060"/>
                </a:solidFill>
                <a:latin typeface="Times New Roman" panose="02020603050405020304" pitchFamily="18" charset="0"/>
                <a:cs typeface="Times New Roman" panose="02020603050405020304" pitchFamily="18" charset="0"/>
              </a:rPr>
              <a:t>cương</a:t>
            </a:r>
            <a:r>
              <a:rPr lang="en-US" sz="3200">
                <a:solidFill>
                  <a:srgbClr val="002060"/>
                </a:solidFill>
                <a:latin typeface="Times New Roman" panose="02020603050405020304" pitchFamily="18" charset="0"/>
                <a:cs typeface="Times New Roman" panose="02020603050405020304" pitchFamily="18" charset="0"/>
              </a:rPr>
              <a:t> </a:t>
            </a:r>
            <a:r>
              <a:rPr lang="en-US" sz="3200" err="1">
                <a:solidFill>
                  <a:srgbClr val="002060"/>
                </a:solidFill>
                <a:latin typeface="Times New Roman" panose="02020603050405020304" pitchFamily="18" charset="0"/>
                <a:cs typeface="Times New Roman" panose="02020603050405020304" pitchFamily="18" charset="0"/>
              </a:rPr>
              <a:t>nghiên</a:t>
            </a:r>
            <a:r>
              <a:rPr lang="en-US" sz="3200">
                <a:solidFill>
                  <a:srgbClr val="002060"/>
                </a:solidFill>
                <a:latin typeface="Times New Roman" panose="02020603050405020304" pitchFamily="18" charset="0"/>
                <a:cs typeface="Times New Roman" panose="02020603050405020304" pitchFamily="18" charset="0"/>
              </a:rPr>
              <a:t> </a:t>
            </a:r>
            <a:r>
              <a:rPr lang="en-US" sz="3200" err="1">
                <a:solidFill>
                  <a:srgbClr val="002060"/>
                </a:solidFill>
                <a:latin typeface="Times New Roman" panose="02020603050405020304" pitchFamily="18" charset="0"/>
                <a:cs typeface="Times New Roman" panose="02020603050405020304" pitchFamily="18" charset="0"/>
              </a:rPr>
              <a:t>cứu</a:t>
            </a:r>
            <a:endParaRPr lang="en-US" sz="3200">
              <a:solidFill>
                <a:srgbClr val="002060"/>
              </a:solidFill>
              <a:latin typeface="Times New Roman" panose="02020603050405020304" pitchFamily="18" charset="0"/>
              <a:cs typeface="Times New Roman" panose="02020603050405020304" pitchFamily="18" charset="0"/>
            </a:endParaRPr>
          </a:p>
        </p:txBody>
      </p:sp>
      <p:sp>
        <p:nvSpPr>
          <p:cNvPr id="11" name="Rounded Rectangle 10"/>
          <p:cNvSpPr/>
          <p:nvPr/>
        </p:nvSpPr>
        <p:spPr>
          <a:xfrm>
            <a:off x="152400" y="2438400"/>
            <a:ext cx="1905000" cy="4114800"/>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err="1">
                <a:solidFill>
                  <a:srgbClr val="002060"/>
                </a:solidFill>
                <a:latin typeface="Times New Roman" panose="02020603050405020304" pitchFamily="18" charset="0"/>
                <a:cs typeface="Times New Roman" panose="02020603050405020304" pitchFamily="18" charset="0"/>
              </a:rPr>
              <a:t>Các</a:t>
            </a:r>
            <a:r>
              <a:rPr lang="en-US" sz="3200">
                <a:solidFill>
                  <a:srgbClr val="002060"/>
                </a:solidFill>
                <a:latin typeface="Times New Roman" panose="02020603050405020304" pitchFamily="18" charset="0"/>
                <a:cs typeface="Times New Roman" panose="02020603050405020304" pitchFamily="18" charset="0"/>
              </a:rPr>
              <a:t> </a:t>
            </a:r>
            <a:r>
              <a:rPr lang="en-US" sz="3200" err="1">
                <a:solidFill>
                  <a:srgbClr val="002060"/>
                </a:solidFill>
                <a:latin typeface="Times New Roman" panose="02020603050405020304" pitchFamily="18" charset="0"/>
                <a:cs typeface="Times New Roman" panose="02020603050405020304" pitchFamily="18" charset="0"/>
              </a:rPr>
              <a:t>khái</a:t>
            </a:r>
            <a:r>
              <a:rPr lang="en-US" sz="3200">
                <a:solidFill>
                  <a:srgbClr val="002060"/>
                </a:solidFill>
                <a:latin typeface="Times New Roman" panose="02020603050405020304" pitchFamily="18" charset="0"/>
                <a:cs typeface="Times New Roman" panose="02020603050405020304" pitchFamily="18" charset="0"/>
              </a:rPr>
              <a:t> </a:t>
            </a:r>
            <a:r>
              <a:rPr lang="en-US" sz="3200" err="1">
                <a:solidFill>
                  <a:srgbClr val="002060"/>
                </a:solidFill>
                <a:latin typeface="Times New Roman" panose="02020603050405020304" pitchFamily="18" charset="0"/>
                <a:cs typeface="Times New Roman" panose="02020603050405020304" pitchFamily="18" charset="0"/>
              </a:rPr>
              <a:t>niệm</a:t>
            </a:r>
            <a:r>
              <a:rPr lang="en-US" sz="3200">
                <a:solidFill>
                  <a:srgbClr val="002060"/>
                </a:solidFill>
                <a:latin typeface="Times New Roman" panose="02020603050405020304" pitchFamily="18" charset="0"/>
                <a:cs typeface="Times New Roman" panose="02020603050405020304" pitchFamily="18" charset="0"/>
              </a:rPr>
              <a:t> </a:t>
            </a:r>
            <a:r>
              <a:rPr lang="en-US" sz="3200" err="1">
                <a:solidFill>
                  <a:srgbClr val="002060"/>
                </a:solidFill>
                <a:latin typeface="Times New Roman" panose="02020603050405020304" pitchFamily="18" charset="0"/>
                <a:cs typeface="Times New Roman" panose="02020603050405020304" pitchFamily="18" charset="0"/>
              </a:rPr>
              <a:t>cơ</a:t>
            </a:r>
            <a:r>
              <a:rPr lang="en-US" sz="3200">
                <a:solidFill>
                  <a:srgbClr val="002060"/>
                </a:solidFill>
                <a:latin typeface="Times New Roman" panose="02020603050405020304" pitchFamily="18" charset="0"/>
                <a:cs typeface="Times New Roman" panose="02020603050405020304" pitchFamily="18" charset="0"/>
              </a:rPr>
              <a:t> </a:t>
            </a:r>
            <a:r>
              <a:rPr lang="en-US" sz="3200" err="1">
                <a:solidFill>
                  <a:srgbClr val="002060"/>
                </a:solidFill>
                <a:latin typeface="Times New Roman" panose="02020603050405020304" pitchFamily="18" charset="0"/>
                <a:cs typeface="Times New Roman" panose="02020603050405020304" pitchFamily="18" charset="0"/>
              </a:rPr>
              <a:t>bản</a:t>
            </a:r>
            <a:r>
              <a:rPr lang="en-US" sz="3200">
                <a:solidFill>
                  <a:srgbClr val="002060"/>
                </a:solidFill>
                <a:latin typeface="Times New Roman" panose="02020603050405020304" pitchFamily="18" charset="0"/>
                <a:cs typeface="Times New Roman" panose="02020603050405020304" pitchFamily="18" charset="0"/>
              </a:rPr>
              <a:t> </a:t>
            </a:r>
            <a:r>
              <a:rPr lang="en-US" sz="3200" err="1">
                <a:solidFill>
                  <a:srgbClr val="002060"/>
                </a:solidFill>
                <a:latin typeface="Times New Roman" panose="02020603050405020304" pitchFamily="18" charset="0"/>
                <a:cs typeface="Times New Roman" panose="02020603050405020304" pitchFamily="18" charset="0"/>
              </a:rPr>
              <a:t>về</a:t>
            </a:r>
            <a:r>
              <a:rPr lang="en-US" sz="3200">
                <a:solidFill>
                  <a:srgbClr val="002060"/>
                </a:solidFill>
                <a:latin typeface="Times New Roman" panose="02020603050405020304" pitchFamily="18" charset="0"/>
                <a:cs typeface="Times New Roman" panose="02020603050405020304" pitchFamily="18" charset="0"/>
              </a:rPr>
              <a:t> </a:t>
            </a:r>
            <a:r>
              <a:rPr lang="en-US" sz="3200" err="1">
                <a:solidFill>
                  <a:srgbClr val="002060"/>
                </a:solidFill>
                <a:latin typeface="Times New Roman" panose="02020603050405020304" pitchFamily="18" charset="0"/>
                <a:cs typeface="Times New Roman" panose="02020603050405020304" pitchFamily="18" charset="0"/>
              </a:rPr>
              <a:t>NCKH</a:t>
            </a:r>
            <a:r>
              <a:rPr lang="en-US" sz="3200">
                <a:solidFill>
                  <a:srgbClr val="002060"/>
                </a:solidFill>
                <a:latin typeface="Times New Roman" panose="02020603050405020304" pitchFamily="18" charset="0"/>
                <a:cs typeface="Times New Roman" panose="02020603050405020304" pitchFamily="18" charset="0"/>
              </a:rPr>
              <a:t>, </a:t>
            </a:r>
            <a:r>
              <a:rPr lang="en-US" sz="3200" err="1">
                <a:solidFill>
                  <a:srgbClr val="002060"/>
                </a:solidFill>
                <a:latin typeface="Times New Roman" panose="02020603050405020304" pitchFamily="18" charset="0"/>
                <a:cs typeface="Times New Roman" panose="02020603050405020304" pitchFamily="18" charset="0"/>
              </a:rPr>
              <a:t>phương</a:t>
            </a:r>
            <a:r>
              <a:rPr lang="en-US" sz="3200">
                <a:solidFill>
                  <a:srgbClr val="002060"/>
                </a:solidFill>
                <a:latin typeface="Times New Roman" panose="02020603050405020304" pitchFamily="18" charset="0"/>
                <a:cs typeface="Times New Roman" panose="02020603050405020304" pitchFamily="18" charset="0"/>
              </a:rPr>
              <a:t> </a:t>
            </a:r>
            <a:r>
              <a:rPr lang="en-US" sz="3200" err="1">
                <a:solidFill>
                  <a:srgbClr val="002060"/>
                </a:solidFill>
                <a:latin typeface="Times New Roman" panose="02020603050405020304" pitchFamily="18" charset="0"/>
                <a:cs typeface="Times New Roman" panose="02020603050405020304" pitchFamily="18" charset="0"/>
              </a:rPr>
              <a:t>pháp</a:t>
            </a:r>
            <a:r>
              <a:rPr lang="en-US" sz="3200">
                <a:solidFill>
                  <a:srgbClr val="002060"/>
                </a:solidFill>
                <a:latin typeface="Times New Roman" panose="02020603050405020304" pitchFamily="18" charset="0"/>
                <a:cs typeface="Times New Roman" panose="02020603050405020304" pitchFamily="18" charset="0"/>
              </a:rPr>
              <a:t> </a:t>
            </a:r>
            <a:r>
              <a:rPr lang="en-US" sz="3200" err="1">
                <a:solidFill>
                  <a:srgbClr val="002060"/>
                </a:solidFill>
                <a:latin typeface="Times New Roman" panose="02020603050405020304" pitchFamily="18" charset="0"/>
                <a:cs typeface="Times New Roman" panose="02020603050405020304" pitchFamily="18" charset="0"/>
              </a:rPr>
              <a:t>và</a:t>
            </a:r>
            <a:r>
              <a:rPr lang="en-US" sz="3200">
                <a:solidFill>
                  <a:srgbClr val="002060"/>
                </a:solidFill>
                <a:latin typeface="Times New Roman" panose="02020603050405020304" pitchFamily="18" charset="0"/>
                <a:cs typeface="Times New Roman" panose="02020603050405020304" pitchFamily="18" charset="0"/>
              </a:rPr>
              <a:t> </a:t>
            </a:r>
            <a:r>
              <a:rPr lang="en-US" sz="3200" err="1">
                <a:solidFill>
                  <a:srgbClr val="002060"/>
                </a:solidFill>
                <a:latin typeface="Times New Roman" panose="02020603050405020304" pitchFamily="18" charset="0"/>
                <a:cs typeface="Times New Roman" panose="02020603050405020304" pitchFamily="18" charset="0"/>
              </a:rPr>
              <a:t>quy</a:t>
            </a:r>
            <a:r>
              <a:rPr lang="en-US" sz="3200">
                <a:solidFill>
                  <a:srgbClr val="002060"/>
                </a:solidFill>
                <a:latin typeface="Times New Roman" panose="02020603050405020304" pitchFamily="18" charset="0"/>
                <a:cs typeface="Times New Roman" panose="02020603050405020304" pitchFamily="18" charset="0"/>
              </a:rPr>
              <a:t> </a:t>
            </a:r>
            <a:r>
              <a:rPr lang="en-US" sz="3200" err="1">
                <a:solidFill>
                  <a:srgbClr val="002060"/>
                </a:solidFill>
                <a:latin typeface="Times New Roman" panose="02020603050405020304" pitchFamily="18" charset="0"/>
                <a:cs typeface="Times New Roman" panose="02020603050405020304" pitchFamily="18" charset="0"/>
              </a:rPr>
              <a:t>trình</a:t>
            </a:r>
            <a:r>
              <a:rPr lang="en-US" sz="3200">
                <a:solidFill>
                  <a:srgbClr val="002060"/>
                </a:solidFill>
                <a:latin typeface="Times New Roman" panose="02020603050405020304" pitchFamily="18" charset="0"/>
                <a:cs typeface="Times New Roman" panose="02020603050405020304" pitchFamily="18" charset="0"/>
              </a:rPr>
              <a:t> </a:t>
            </a:r>
            <a:r>
              <a:rPr lang="en-US" sz="3200" err="1">
                <a:solidFill>
                  <a:srgbClr val="002060"/>
                </a:solidFill>
                <a:latin typeface="Times New Roman" panose="02020603050405020304" pitchFamily="18" charset="0"/>
                <a:cs typeface="Times New Roman" panose="02020603050405020304" pitchFamily="18" charset="0"/>
              </a:rPr>
              <a:t>NCKH</a:t>
            </a:r>
            <a:endParaRPr lang="en-US" sz="3200">
              <a:solidFill>
                <a:srgbClr val="002060"/>
              </a:solidFill>
              <a:latin typeface="Times New Roman" panose="02020603050405020304" pitchFamily="18" charset="0"/>
              <a:cs typeface="Times New Roman" panose="02020603050405020304" pitchFamily="18" charset="0"/>
            </a:endParaRPr>
          </a:p>
        </p:txBody>
      </p:sp>
      <p:sp>
        <p:nvSpPr>
          <p:cNvPr id="12" name="Rounded Rectangle 11"/>
          <p:cNvSpPr/>
          <p:nvPr/>
        </p:nvSpPr>
        <p:spPr>
          <a:xfrm>
            <a:off x="4419600" y="2438400"/>
            <a:ext cx="2057400" cy="4114800"/>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err="1">
                <a:solidFill>
                  <a:srgbClr val="002060"/>
                </a:solidFill>
                <a:latin typeface="Times New Roman" panose="02020603050405020304" pitchFamily="18" charset="0"/>
                <a:cs typeface="Times New Roman" panose="02020603050405020304" pitchFamily="18" charset="0"/>
              </a:rPr>
              <a:t>Tích</a:t>
            </a:r>
            <a:r>
              <a:rPr lang="en-US" sz="3000">
                <a:solidFill>
                  <a:srgbClr val="002060"/>
                </a:solidFill>
                <a:latin typeface="Times New Roman" panose="02020603050405020304" pitchFamily="18" charset="0"/>
                <a:cs typeface="Times New Roman" panose="02020603050405020304" pitchFamily="18" charset="0"/>
              </a:rPr>
              <a:t> </a:t>
            </a:r>
            <a:r>
              <a:rPr lang="en-US" sz="3000" err="1">
                <a:solidFill>
                  <a:srgbClr val="002060"/>
                </a:solidFill>
                <a:latin typeface="Times New Roman" panose="02020603050405020304" pitchFamily="18" charset="0"/>
                <a:cs typeface="Times New Roman" panose="02020603050405020304" pitchFamily="18" charset="0"/>
              </a:rPr>
              <a:t>cực</a:t>
            </a:r>
            <a:r>
              <a:rPr lang="en-US" sz="3000">
                <a:solidFill>
                  <a:srgbClr val="002060"/>
                </a:solidFill>
                <a:latin typeface="Times New Roman" panose="02020603050405020304" pitchFamily="18" charset="0"/>
                <a:cs typeface="Times New Roman" panose="02020603050405020304" pitchFamily="18" charset="0"/>
              </a:rPr>
              <a:t> </a:t>
            </a:r>
            <a:r>
              <a:rPr lang="en-US" sz="3000" err="1">
                <a:solidFill>
                  <a:srgbClr val="002060"/>
                </a:solidFill>
                <a:latin typeface="Times New Roman" panose="02020603050405020304" pitchFamily="18" charset="0"/>
                <a:cs typeface="Times New Roman" panose="02020603050405020304" pitchFamily="18" charset="0"/>
              </a:rPr>
              <a:t>vào</a:t>
            </a:r>
            <a:r>
              <a:rPr lang="en-US" sz="3000">
                <a:solidFill>
                  <a:srgbClr val="002060"/>
                </a:solidFill>
                <a:latin typeface="Times New Roman" panose="02020603050405020304" pitchFamily="18" charset="0"/>
                <a:cs typeface="Times New Roman" panose="02020603050405020304" pitchFamily="18" charset="0"/>
              </a:rPr>
              <a:t> </a:t>
            </a:r>
            <a:r>
              <a:rPr lang="en-US" sz="3000" err="1">
                <a:solidFill>
                  <a:srgbClr val="002060"/>
                </a:solidFill>
                <a:latin typeface="Times New Roman" panose="02020603050405020304" pitchFamily="18" charset="0"/>
                <a:cs typeface="Times New Roman" panose="02020603050405020304" pitchFamily="18" charset="0"/>
              </a:rPr>
              <a:t>hoạt</a:t>
            </a:r>
            <a:r>
              <a:rPr lang="en-US" sz="3000">
                <a:solidFill>
                  <a:srgbClr val="002060"/>
                </a:solidFill>
                <a:latin typeface="Times New Roman" panose="02020603050405020304" pitchFamily="18" charset="0"/>
                <a:cs typeface="Times New Roman" panose="02020603050405020304" pitchFamily="18" charset="0"/>
              </a:rPr>
              <a:t> </a:t>
            </a:r>
            <a:r>
              <a:rPr lang="en-US" sz="3000" err="1">
                <a:solidFill>
                  <a:srgbClr val="002060"/>
                </a:solidFill>
                <a:latin typeface="Times New Roman" panose="02020603050405020304" pitchFamily="18" charset="0"/>
                <a:cs typeface="Times New Roman" panose="02020603050405020304" pitchFamily="18" charset="0"/>
              </a:rPr>
              <a:t>động</a:t>
            </a:r>
            <a:r>
              <a:rPr lang="en-US" sz="3000">
                <a:solidFill>
                  <a:srgbClr val="002060"/>
                </a:solidFill>
                <a:latin typeface="Times New Roman" panose="02020603050405020304" pitchFamily="18" charset="0"/>
                <a:cs typeface="Times New Roman" panose="02020603050405020304" pitchFamily="18" charset="0"/>
              </a:rPr>
              <a:t> </a:t>
            </a:r>
            <a:r>
              <a:rPr lang="en-US" sz="3000" err="1">
                <a:solidFill>
                  <a:srgbClr val="002060"/>
                </a:solidFill>
                <a:latin typeface="Times New Roman" panose="02020603050405020304" pitchFamily="18" charset="0"/>
                <a:cs typeface="Times New Roman" panose="02020603050405020304" pitchFamily="18" charset="0"/>
              </a:rPr>
              <a:t>nhóm</a:t>
            </a:r>
            <a:r>
              <a:rPr lang="en-US" sz="3000">
                <a:solidFill>
                  <a:srgbClr val="002060"/>
                </a:solidFill>
                <a:latin typeface="Times New Roman" panose="02020603050405020304" pitchFamily="18" charset="0"/>
                <a:cs typeface="Times New Roman" panose="02020603050405020304" pitchFamily="18" charset="0"/>
              </a:rPr>
              <a:t>, </a:t>
            </a:r>
            <a:r>
              <a:rPr lang="en-US" sz="3000" err="1">
                <a:solidFill>
                  <a:srgbClr val="002060"/>
                </a:solidFill>
                <a:latin typeface="Times New Roman" panose="02020603050405020304" pitchFamily="18" charset="0"/>
                <a:cs typeface="Times New Roman" panose="02020603050405020304" pitchFamily="18" charset="0"/>
              </a:rPr>
              <a:t>có</a:t>
            </a:r>
            <a:r>
              <a:rPr lang="en-US" sz="3000">
                <a:solidFill>
                  <a:srgbClr val="002060"/>
                </a:solidFill>
                <a:latin typeface="Times New Roman" panose="02020603050405020304" pitchFamily="18" charset="0"/>
                <a:cs typeface="Times New Roman" panose="02020603050405020304" pitchFamily="18" charset="0"/>
              </a:rPr>
              <a:t> </a:t>
            </a:r>
            <a:r>
              <a:rPr lang="en-US" sz="3000" err="1">
                <a:solidFill>
                  <a:srgbClr val="002060"/>
                </a:solidFill>
                <a:latin typeface="Times New Roman" panose="02020603050405020304" pitchFamily="18" charset="0"/>
                <a:cs typeface="Times New Roman" panose="02020603050405020304" pitchFamily="18" charset="0"/>
              </a:rPr>
              <a:t>khả</a:t>
            </a:r>
            <a:r>
              <a:rPr lang="en-US" sz="3000">
                <a:solidFill>
                  <a:srgbClr val="002060"/>
                </a:solidFill>
                <a:latin typeface="Times New Roman" panose="02020603050405020304" pitchFamily="18" charset="0"/>
                <a:cs typeface="Times New Roman" panose="02020603050405020304" pitchFamily="18" charset="0"/>
              </a:rPr>
              <a:t> </a:t>
            </a:r>
            <a:r>
              <a:rPr lang="en-US" sz="3000" err="1">
                <a:solidFill>
                  <a:srgbClr val="002060"/>
                </a:solidFill>
                <a:latin typeface="Times New Roman" panose="02020603050405020304" pitchFamily="18" charset="0"/>
                <a:cs typeface="Times New Roman" panose="02020603050405020304" pitchFamily="18" charset="0"/>
              </a:rPr>
              <a:t>năng</a:t>
            </a:r>
            <a:r>
              <a:rPr lang="en-US" sz="3000">
                <a:solidFill>
                  <a:srgbClr val="002060"/>
                </a:solidFill>
                <a:latin typeface="Times New Roman" panose="02020603050405020304" pitchFamily="18" charset="0"/>
                <a:cs typeface="Times New Roman" panose="02020603050405020304" pitchFamily="18" charset="0"/>
              </a:rPr>
              <a:t> </a:t>
            </a:r>
            <a:r>
              <a:rPr lang="en-US" sz="3000" err="1">
                <a:solidFill>
                  <a:srgbClr val="002060"/>
                </a:solidFill>
                <a:latin typeface="Times New Roman" panose="02020603050405020304" pitchFamily="18" charset="0"/>
                <a:cs typeface="Times New Roman" panose="02020603050405020304" pitchFamily="18" charset="0"/>
              </a:rPr>
              <a:t>giải</a:t>
            </a:r>
            <a:r>
              <a:rPr lang="en-US" sz="3000">
                <a:solidFill>
                  <a:srgbClr val="002060"/>
                </a:solidFill>
                <a:latin typeface="Times New Roman" panose="02020603050405020304" pitchFamily="18" charset="0"/>
                <a:cs typeface="Times New Roman" panose="02020603050405020304" pitchFamily="18" charset="0"/>
              </a:rPr>
              <a:t> </a:t>
            </a:r>
            <a:r>
              <a:rPr lang="en-US" sz="3000" err="1">
                <a:solidFill>
                  <a:srgbClr val="002060"/>
                </a:solidFill>
                <a:latin typeface="Times New Roman" panose="02020603050405020304" pitchFamily="18" charset="0"/>
                <a:cs typeface="Times New Roman" panose="02020603050405020304" pitchFamily="18" charset="0"/>
              </a:rPr>
              <a:t>quyết</a:t>
            </a:r>
            <a:r>
              <a:rPr lang="en-US" sz="3000">
                <a:solidFill>
                  <a:srgbClr val="002060"/>
                </a:solidFill>
                <a:latin typeface="Times New Roman" panose="02020603050405020304" pitchFamily="18" charset="0"/>
                <a:cs typeface="Times New Roman" panose="02020603050405020304" pitchFamily="18" charset="0"/>
              </a:rPr>
              <a:t> </a:t>
            </a:r>
            <a:r>
              <a:rPr lang="en-US" sz="3000" err="1">
                <a:solidFill>
                  <a:srgbClr val="002060"/>
                </a:solidFill>
                <a:latin typeface="Times New Roman" panose="02020603050405020304" pitchFamily="18" charset="0"/>
                <a:cs typeface="Times New Roman" panose="02020603050405020304" pitchFamily="18" charset="0"/>
              </a:rPr>
              <a:t>hiệu</a:t>
            </a:r>
            <a:r>
              <a:rPr lang="en-US" sz="3000">
                <a:solidFill>
                  <a:srgbClr val="002060"/>
                </a:solidFill>
                <a:latin typeface="Times New Roman" panose="02020603050405020304" pitchFamily="18" charset="0"/>
                <a:cs typeface="Times New Roman" panose="02020603050405020304" pitchFamily="18" charset="0"/>
              </a:rPr>
              <a:t> </a:t>
            </a:r>
            <a:r>
              <a:rPr lang="en-US" sz="3000" err="1">
                <a:solidFill>
                  <a:srgbClr val="002060"/>
                </a:solidFill>
                <a:latin typeface="Times New Roman" panose="02020603050405020304" pitchFamily="18" charset="0"/>
                <a:cs typeface="Times New Roman" panose="02020603050405020304" pitchFamily="18" charset="0"/>
              </a:rPr>
              <a:t>quả</a:t>
            </a:r>
            <a:r>
              <a:rPr lang="en-US" sz="3000">
                <a:solidFill>
                  <a:srgbClr val="002060"/>
                </a:solidFill>
                <a:latin typeface="Times New Roman" panose="02020603050405020304" pitchFamily="18" charset="0"/>
                <a:cs typeface="Times New Roman" panose="02020603050405020304" pitchFamily="18" charset="0"/>
              </a:rPr>
              <a:t> </a:t>
            </a:r>
            <a:r>
              <a:rPr lang="en-US" sz="3000" err="1">
                <a:solidFill>
                  <a:srgbClr val="002060"/>
                </a:solidFill>
                <a:latin typeface="Times New Roman" panose="02020603050405020304" pitchFamily="18" charset="0"/>
                <a:cs typeface="Times New Roman" panose="02020603050405020304" pitchFamily="18" charset="0"/>
              </a:rPr>
              <a:t>công</a:t>
            </a:r>
            <a:r>
              <a:rPr lang="en-US" sz="3000">
                <a:solidFill>
                  <a:srgbClr val="002060"/>
                </a:solidFill>
                <a:latin typeface="Times New Roman" panose="02020603050405020304" pitchFamily="18" charset="0"/>
                <a:cs typeface="Times New Roman" panose="02020603050405020304" pitchFamily="18" charset="0"/>
              </a:rPr>
              <a:t> </a:t>
            </a:r>
            <a:r>
              <a:rPr lang="en-US" sz="3000" err="1">
                <a:solidFill>
                  <a:srgbClr val="002060"/>
                </a:solidFill>
                <a:latin typeface="Times New Roman" panose="02020603050405020304" pitchFamily="18" charset="0"/>
                <a:cs typeface="Times New Roman" panose="02020603050405020304" pitchFamily="18" charset="0"/>
              </a:rPr>
              <a:t>việc</a:t>
            </a:r>
            <a:r>
              <a:rPr lang="en-US" sz="3000">
                <a:solidFill>
                  <a:srgbClr val="002060"/>
                </a:solidFill>
                <a:latin typeface="Times New Roman" panose="02020603050405020304" pitchFamily="18" charset="0"/>
                <a:cs typeface="Times New Roman" panose="02020603050405020304" pitchFamily="18" charset="0"/>
              </a:rPr>
              <a:t> </a:t>
            </a:r>
            <a:r>
              <a:rPr lang="en-US" sz="3000" err="1">
                <a:solidFill>
                  <a:srgbClr val="002060"/>
                </a:solidFill>
                <a:latin typeface="Times New Roman" panose="02020603050405020304" pitchFamily="18" charset="0"/>
                <a:cs typeface="Times New Roman" panose="02020603050405020304" pitchFamily="18" charset="0"/>
              </a:rPr>
              <a:t>nhóm</a:t>
            </a:r>
            <a:endParaRPr lang="en-US" sz="3000">
              <a:solidFill>
                <a:srgbClr val="002060"/>
              </a:solidFill>
              <a:latin typeface="Times New Roman" panose="02020603050405020304" pitchFamily="18" charset="0"/>
              <a:cs typeface="Times New Roman" panose="02020603050405020304" pitchFamily="18" charset="0"/>
            </a:endParaRPr>
          </a:p>
        </p:txBody>
      </p:sp>
      <p:sp>
        <p:nvSpPr>
          <p:cNvPr id="13" name="Rounded Rectangle 12"/>
          <p:cNvSpPr/>
          <p:nvPr/>
        </p:nvSpPr>
        <p:spPr>
          <a:xfrm>
            <a:off x="6629400" y="2438399"/>
            <a:ext cx="2362200" cy="4112821"/>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err="1">
                <a:solidFill>
                  <a:srgbClr val="002060"/>
                </a:solidFill>
                <a:latin typeface="Times New Roman" panose="02020603050405020304" pitchFamily="18" charset="0"/>
                <a:cs typeface="Times New Roman" panose="02020603050405020304" pitchFamily="18" charset="0"/>
              </a:rPr>
              <a:t>Trung</a:t>
            </a:r>
            <a:r>
              <a:rPr lang="en-US" sz="2800">
                <a:solidFill>
                  <a:srgbClr val="002060"/>
                </a:solidFill>
                <a:latin typeface="Times New Roman" panose="02020603050405020304" pitchFamily="18" charset="0"/>
                <a:cs typeface="Times New Roman" panose="02020603050405020304" pitchFamily="18" charset="0"/>
              </a:rPr>
              <a:t> </a:t>
            </a:r>
            <a:r>
              <a:rPr lang="en-US" sz="2800" err="1">
                <a:solidFill>
                  <a:srgbClr val="002060"/>
                </a:solidFill>
                <a:latin typeface="Times New Roman" panose="02020603050405020304" pitchFamily="18" charset="0"/>
                <a:cs typeface="Times New Roman" panose="02020603050405020304" pitchFamily="18" charset="0"/>
              </a:rPr>
              <a:t>thực</a:t>
            </a:r>
            <a:r>
              <a:rPr lang="en-US" sz="2800">
                <a:solidFill>
                  <a:srgbClr val="002060"/>
                </a:solidFill>
                <a:latin typeface="Times New Roman" panose="02020603050405020304" pitchFamily="18" charset="0"/>
                <a:cs typeface="Times New Roman" panose="02020603050405020304" pitchFamily="18" charset="0"/>
              </a:rPr>
              <a:t> </a:t>
            </a:r>
            <a:r>
              <a:rPr lang="en-US" sz="2800" err="1">
                <a:solidFill>
                  <a:srgbClr val="002060"/>
                </a:solidFill>
                <a:latin typeface="Times New Roman" panose="02020603050405020304" pitchFamily="18" charset="0"/>
                <a:cs typeface="Times New Roman" panose="02020603050405020304" pitchFamily="18" charset="0"/>
              </a:rPr>
              <a:t>trong</a:t>
            </a:r>
            <a:r>
              <a:rPr lang="en-US" sz="2800">
                <a:solidFill>
                  <a:srgbClr val="002060"/>
                </a:solidFill>
                <a:latin typeface="Times New Roman" panose="02020603050405020304" pitchFamily="18" charset="0"/>
                <a:cs typeface="Times New Roman" panose="02020603050405020304" pitchFamily="18" charset="0"/>
              </a:rPr>
              <a:t> </a:t>
            </a:r>
            <a:r>
              <a:rPr lang="en-US" sz="2800" err="1">
                <a:solidFill>
                  <a:srgbClr val="002060"/>
                </a:solidFill>
                <a:latin typeface="Times New Roman" panose="02020603050405020304" pitchFamily="18" charset="0"/>
                <a:cs typeface="Times New Roman" panose="02020603050405020304" pitchFamily="18" charset="0"/>
              </a:rPr>
              <a:t>NCKH</a:t>
            </a:r>
            <a:r>
              <a:rPr lang="en-US" sz="2800">
                <a:solidFill>
                  <a:srgbClr val="002060"/>
                </a:solidFill>
                <a:latin typeface="Times New Roman" panose="02020603050405020304" pitchFamily="18" charset="0"/>
                <a:cs typeface="Times New Roman" panose="02020603050405020304" pitchFamily="18" charset="0"/>
              </a:rPr>
              <a:t> (</a:t>
            </a:r>
            <a:r>
              <a:rPr lang="en-US" sz="2800" err="1">
                <a:solidFill>
                  <a:srgbClr val="002060"/>
                </a:solidFill>
                <a:latin typeface="Times New Roman" panose="02020603050405020304" pitchFamily="18" charset="0"/>
                <a:cs typeface="Times New Roman" panose="02020603050405020304" pitchFamily="18" charset="0"/>
              </a:rPr>
              <a:t>không</a:t>
            </a:r>
            <a:r>
              <a:rPr lang="en-US" sz="2800">
                <a:solidFill>
                  <a:srgbClr val="002060"/>
                </a:solidFill>
                <a:latin typeface="Times New Roman" panose="02020603050405020304" pitchFamily="18" charset="0"/>
                <a:cs typeface="Times New Roman" panose="02020603050405020304" pitchFamily="18" charset="0"/>
              </a:rPr>
              <a:t> </a:t>
            </a:r>
            <a:r>
              <a:rPr lang="en-US" sz="2800" err="1">
                <a:solidFill>
                  <a:srgbClr val="002060"/>
                </a:solidFill>
                <a:latin typeface="Times New Roman" panose="02020603050405020304" pitchFamily="18" charset="0"/>
                <a:cs typeface="Times New Roman" panose="02020603050405020304" pitchFamily="18" charset="0"/>
              </a:rPr>
              <a:t>đạo</a:t>
            </a:r>
            <a:r>
              <a:rPr lang="en-US" sz="2800">
                <a:solidFill>
                  <a:srgbClr val="002060"/>
                </a:solidFill>
                <a:latin typeface="Times New Roman" panose="02020603050405020304" pitchFamily="18" charset="0"/>
                <a:cs typeface="Times New Roman" panose="02020603050405020304" pitchFamily="18" charset="0"/>
              </a:rPr>
              <a:t> </a:t>
            </a:r>
            <a:r>
              <a:rPr lang="en-US" sz="2800" err="1">
                <a:solidFill>
                  <a:srgbClr val="002060"/>
                </a:solidFill>
                <a:latin typeface="Times New Roman" panose="02020603050405020304" pitchFamily="18" charset="0"/>
                <a:cs typeface="Times New Roman" panose="02020603050405020304" pitchFamily="18" charset="0"/>
              </a:rPr>
              <a:t>văn</a:t>
            </a:r>
            <a:r>
              <a:rPr lang="en-US" sz="2800">
                <a:solidFill>
                  <a:srgbClr val="002060"/>
                </a:solidFill>
                <a:latin typeface="Times New Roman" panose="02020603050405020304" pitchFamily="18" charset="0"/>
                <a:cs typeface="Times New Roman" panose="02020603050405020304" pitchFamily="18" charset="0"/>
              </a:rPr>
              <a:t>, </a:t>
            </a:r>
            <a:r>
              <a:rPr lang="en-US" sz="2800" err="1">
                <a:solidFill>
                  <a:srgbClr val="002060"/>
                </a:solidFill>
                <a:latin typeface="Times New Roman" panose="02020603050405020304" pitchFamily="18" charset="0"/>
                <a:cs typeface="Times New Roman" panose="02020603050405020304" pitchFamily="18" charset="0"/>
              </a:rPr>
              <a:t>ghi</a:t>
            </a:r>
            <a:r>
              <a:rPr lang="en-US" sz="2800">
                <a:solidFill>
                  <a:srgbClr val="002060"/>
                </a:solidFill>
                <a:latin typeface="Times New Roman" panose="02020603050405020304" pitchFamily="18" charset="0"/>
                <a:cs typeface="Times New Roman" panose="02020603050405020304" pitchFamily="18" charset="0"/>
              </a:rPr>
              <a:t> </a:t>
            </a:r>
            <a:r>
              <a:rPr lang="en-US" sz="2800" err="1">
                <a:solidFill>
                  <a:srgbClr val="002060"/>
                </a:solidFill>
                <a:latin typeface="Times New Roman" panose="02020603050405020304" pitchFamily="18" charset="0"/>
                <a:cs typeface="Times New Roman" panose="02020603050405020304" pitchFamily="18" charset="0"/>
              </a:rPr>
              <a:t>nguồn</a:t>
            </a:r>
            <a:r>
              <a:rPr lang="en-US" sz="2800">
                <a:solidFill>
                  <a:srgbClr val="002060"/>
                </a:solidFill>
                <a:latin typeface="Times New Roman" panose="02020603050405020304" pitchFamily="18" charset="0"/>
                <a:cs typeface="Times New Roman" panose="02020603050405020304" pitchFamily="18" charset="0"/>
              </a:rPr>
              <a:t> </a:t>
            </a:r>
            <a:r>
              <a:rPr lang="en-US" sz="2800" err="1">
                <a:solidFill>
                  <a:srgbClr val="002060"/>
                </a:solidFill>
                <a:latin typeface="Times New Roman" panose="02020603050405020304" pitchFamily="18" charset="0"/>
                <a:cs typeface="Times New Roman" panose="02020603050405020304" pitchFamily="18" charset="0"/>
              </a:rPr>
              <a:t>đầy</a:t>
            </a:r>
            <a:r>
              <a:rPr lang="en-US" sz="2800">
                <a:solidFill>
                  <a:srgbClr val="002060"/>
                </a:solidFill>
                <a:latin typeface="Times New Roman" panose="02020603050405020304" pitchFamily="18" charset="0"/>
                <a:cs typeface="Times New Roman" panose="02020603050405020304" pitchFamily="18" charset="0"/>
              </a:rPr>
              <a:t> </a:t>
            </a:r>
            <a:r>
              <a:rPr lang="en-US" sz="2800" err="1">
                <a:solidFill>
                  <a:srgbClr val="002060"/>
                </a:solidFill>
                <a:latin typeface="Times New Roman" panose="02020603050405020304" pitchFamily="18" charset="0"/>
                <a:cs typeface="Times New Roman" panose="02020603050405020304" pitchFamily="18" charset="0"/>
              </a:rPr>
              <a:t>đủ</a:t>
            </a:r>
            <a:r>
              <a:rPr lang="en-US" sz="2800">
                <a:solidFill>
                  <a:srgbClr val="002060"/>
                </a:solidFill>
                <a:latin typeface="Times New Roman" panose="02020603050405020304" pitchFamily="18" charset="0"/>
                <a:cs typeface="Times New Roman" panose="02020603050405020304" pitchFamily="18" charset="0"/>
              </a:rPr>
              <a:t> </a:t>
            </a:r>
            <a:r>
              <a:rPr lang="en-US" sz="2800" err="1">
                <a:solidFill>
                  <a:srgbClr val="002060"/>
                </a:solidFill>
                <a:latin typeface="Times New Roman" panose="02020603050405020304" pitchFamily="18" charset="0"/>
                <a:cs typeface="Times New Roman" panose="02020603050405020304" pitchFamily="18" charset="0"/>
              </a:rPr>
              <a:t>cho</a:t>
            </a:r>
            <a:r>
              <a:rPr lang="en-US" sz="2800">
                <a:solidFill>
                  <a:srgbClr val="002060"/>
                </a:solidFill>
                <a:latin typeface="Times New Roman" panose="02020603050405020304" pitchFamily="18" charset="0"/>
                <a:cs typeface="Times New Roman" panose="02020603050405020304" pitchFamily="18" charset="0"/>
              </a:rPr>
              <a:t> các </a:t>
            </a:r>
            <a:r>
              <a:rPr lang="en-US" sz="2800" err="1">
                <a:solidFill>
                  <a:srgbClr val="002060"/>
                </a:solidFill>
                <a:latin typeface="Times New Roman" panose="02020603050405020304" pitchFamily="18" charset="0"/>
                <a:cs typeface="Times New Roman" panose="02020603050405020304" pitchFamily="18" charset="0"/>
              </a:rPr>
              <a:t>tài</a:t>
            </a:r>
            <a:r>
              <a:rPr lang="en-US" sz="2800">
                <a:solidFill>
                  <a:srgbClr val="002060"/>
                </a:solidFill>
                <a:latin typeface="Times New Roman" panose="02020603050405020304" pitchFamily="18" charset="0"/>
                <a:cs typeface="Times New Roman" panose="02020603050405020304" pitchFamily="18" charset="0"/>
              </a:rPr>
              <a:t> </a:t>
            </a:r>
            <a:r>
              <a:rPr lang="en-US" sz="2800" err="1">
                <a:solidFill>
                  <a:srgbClr val="002060"/>
                </a:solidFill>
                <a:latin typeface="Times New Roman" panose="02020603050405020304" pitchFamily="18" charset="0"/>
                <a:cs typeface="Times New Roman" panose="02020603050405020304" pitchFamily="18" charset="0"/>
              </a:rPr>
              <a:t>liệu</a:t>
            </a:r>
            <a:r>
              <a:rPr lang="en-US" sz="2800">
                <a:solidFill>
                  <a:srgbClr val="002060"/>
                </a:solidFill>
                <a:latin typeface="Times New Roman" panose="02020603050405020304" pitchFamily="18" charset="0"/>
                <a:cs typeface="Times New Roman" panose="02020603050405020304" pitchFamily="18" charset="0"/>
              </a:rPr>
              <a:t> </a:t>
            </a:r>
            <a:r>
              <a:rPr lang="en-US" sz="2800" err="1">
                <a:solidFill>
                  <a:srgbClr val="002060"/>
                </a:solidFill>
                <a:latin typeface="Times New Roman" panose="02020603050405020304" pitchFamily="18" charset="0"/>
                <a:cs typeface="Times New Roman" panose="02020603050405020304" pitchFamily="18" charset="0"/>
              </a:rPr>
              <a:t>được</a:t>
            </a:r>
            <a:r>
              <a:rPr lang="en-US" sz="2800">
                <a:solidFill>
                  <a:srgbClr val="002060"/>
                </a:solidFill>
                <a:latin typeface="Times New Roman" panose="02020603050405020304" pitchFamily="18" charset="0"/>
                <a:cs typeface="Times New Roman" panose="02020603050405020304" pitchFamily="18" charset="0"/>
              </a:rPr>
              <a:t> </a:t>
            </a:r>
            <a:r>
              <a:rPr lang="en-US" sz="2800" err="1">
                <a:solidFill>
                  <a:srgbClr val="002060"/>
                </a:solidFill>
                <a:latin typeface="Times New Roman" panose="02020603050405020304" pitchFamily="18" charset="0"/>
                <a:cs typeface="Times New Roman" panose="02020603050405020304" pitchFamily="18" charset="0"/>
              </a:rPr>
              <a:t>sử</a:t>
            </a:r>
            <a:r>
              <a:rPr lang="en-US" sz="2800">
                <a:solidFill>
                  <a:srgbClr val="002060"/>
                </a:solidFill>
                <a:latin typeface="Times New Roman" panose="02020603050405020304" pitchFamily="18" charset="0"/>
                <a:cs typeface="Times New Roman" panose="02020603050405020304" pitchFamily="18" charset="0"/>
              </a:rPr>
              <a:t> dụng</a:t>
            </a:r>
            <a:r>
              <a:rPr lang="en-US" sz="2600">
                <a:solidFill>
                  <a:srgbClr val="002060"/>
                </a:solidFill>
                <a:latin typeface="Times New Roman" panose="02020603050405020304" pitchFamily="18" charset="0"/>
                <a:cs typeface="Times New Roman" panose="02020603050405020304" pitchFamily="18" charset="0"/>
              </a:rPr>
              <a:t>)</a:t>
            </a:r>
          </a:p>
        </p:txBody>
      </p:sp>
      <p:sp>
        <p:nvSpPr>
          <p:cNvPr id="14" name="Down Arrow 13"/>
          <p:cNvSpPr/>
          <p:nvPr/>
        </p:nvSpPr>
        <p:spPr>
          <a:xfrm>
            <a:off x="3124200" y="2029691"/>
            <a:ext cx="533400" cy="380999"/>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Down Arrow 14"/>
          <p:cNvSpPr/>
          <p:nvPr/>
        </p:nvSpPr>
        <p:spPr>
          <a:xfrm>
            <a:off x="838200" y="2029691"/>
            <a:ext cx="533400" cy="380999"/>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Down Arrow 15"/>
          <p:cNvSpPr/>
          <p:nvPr/>
        </p:nvSpPr>
        <p:spPr>
          <a:xfrm>
            <a:off x="5334000" y="2057400"/>
            <a:ext cx="533400" cy="380999"/>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Down Arrow 16"/>
          <p:cNvSpPr/>
          <p:nvPr/>
        </p:nvSpPr>
        <p:spPr>
          <a:xfrm>
            <a:off x="7543800" y="2029691"/>
            <a:ext cx="533400" cy="380999"/>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685800"/>
          </a:xfrm>
        </p:spPr>
        <p:txBody>
          <a:bodyPr/>
          <a:lstStyle/>
          <a:p>
            <a:pPr algn="ctr"/>
            <a:r>
              <a:rPr lang="en-US" b="1" err="1"/>
              <a:t>Phương</a:t>
            </a:r>
            <a:r>
              <a:rPr lang="en-US" b="1"/>
              <a:t> </a:t>
            </a:r>
            <a:r>
              <a:rPr lang="en-US" b="1" err="1"/>
              <a:t>pháp</a:t>
            </a:r>
            <a:r>
              <a:rPr lang="en-US" b="1"/>
              <a:t> </a:t>
            </a:r>
            <a:r>
              <a:rPr lang="en-US" b="1" err="1"/>
              <a:t>đánh</a:t>
            </a:r>
            <a:r>
              <a:rPr lang="en-US" b="1"/>
              <a:t> </a:t>
            </a:r>
            <a:r>
              <a:rPr lang="en-US" b="1" err="1"/>
              <a:t>giá</a:t>
            </a:r>
            <a:endParaRPr lang="en-US" b="1"/>
          </a:p>
        </p:txBody>
      </p:sp>
      <p:sp>
        <p:nvSpPr>
          <p:cNvPr id="3" name="Content Placeholder 2"/>
          <p:cNvSpPr>
            <a:spLocks noGrp="1"/>
          </p:cNvSpPr>
          <p:nvPr>
            <p:ph idx="1"/>
          </p:nvPr>
        </p:nvSpPr>
        <p:spPr>
          <a:xfrm>
            <a:off x="457200" y="838200"/>
            <a:ext cx="8229600" cy="5287963"/>
          </a:xfrm>
        </p:spPr>
        <p:txBody>
          <a:bodyPr/>
          <a:lstStyle/>
          <a:p>
            <a:pPr marL="0" indent="0">
              <a:buNone/>
            </a:pPr>
            <a:r>
              <a:rPr lang="en-US" b="1" i="1">
                <a:latin typeface="Times New Roman" panose="02020603050405020304" pitchFamily="18" charset="0"/>
                <a:cs typeface="Times New Roman" panose="02020603050405020304" pitchFamily="18" charset="0"/>
              </a:rPr>
              <a:t>a. </a:t>
            </a:r>
            <a:r>
              <a:rPr lang="en-US" b="1" i="1" err="1">
                <a:latin typeface="Times New Roman" panose="02020603050405020304" pitchFamily="18" charset="0"/>
                <a:cs typeface="Times New Roman" panose="02020603050405020304" pitchFamily="18" charset="0"/>
              </a:rPr>
              <a:t>Phương</a:t>
            </a:r>
            <a:r>
              <a:rPr lang="en-US" b="1" i="1">
                <a:latin typeface="Times New Roman" panose="02020603050405020304" pitchFamily="18" charset="0"/>
                <a:cs typeface="Times New Roman" panose="02020603050405020304" pitchFamily="18" charset="0"/>
              </a:rPr>
              <a:t> </a:t>
            </a:r>
            <a:r>
              <a:rPr lang="en-US" b="1" i="1" err="1">
                <a:latin typeface="Times New Roman" panose="02020603050405020304" pitchFamily="18" charset="0"/>
                <a:cs typeface="Times New Roman" panose="02020603050405020304" pitchFamily="18" charset="0"/>
              </a:rPr>
              <a:t>pháp</a:t>
            </a:r>
            <a:r>
              <a:rPr lang="en-US" b="1" i="1">
                <a:latin typeface="Times New Roman" panose="02020603050405020304" pitchFamily="18" charset="0"/>
                <a:cs typeface="Times New Roman" panose="02020603050405020304" pitchFamily="18" charset="0"/>
              </a:rPr>
              <a:t> </a:t>
            </a:r>
            <a:r>
              <a:rPr lang="en-US" b="1" i="1" err="1">
                <a:latin typeface="Times New Roman" panose="02020603050405020304" pitchFamily="18" charset="0"/>
                <a:cs typeface="Times New Roman" panose="02020603050405020304" pitchFamily="18" charset="0"/>
              </a:rPr>
              <a:t>đánh</a:t>
            </a:r>
            <a:r>
              <a:rPr lang="en-US" b="1" i="1">
                <a:latin typeface="Times New Roman" panose="02020603050405020304" pitchFamily="18" charset="0"/>
                <a:cs typeface="Times New Roman" panose="02020603050405020304" pitchFamily="18" charset="0"/>
              </a:rPr>
              <a:t> </a:t>
            </a:r>
            <a:r>
              <a:rPr lang="en-US" b="1" i="1" err="1">
                <a:latin typeface="Times New Roman" panose="02020603050405020304" pitchFamily="18" charset="0"/>
                <a:cs typeface="Times New Roman" panose="02020603050405020304" pitchFamily="18" charset="0"/>
              </a:rPr>
              <a:t>giá</a:t>
            </a:r>
            <a:r>
              <a:rPr lang="en-US" b="1" i="1">
                <a:latin typeface="Times New Roman" panose="02020603050405020304" pitchFamily="18" charset="0"/>
                <a:cs typeface="Times New Roman" panose="02020603050405020304" pitchFamily="18" charset="0"/>
              </a:rPr>
              <a:t> </a:t>
            </a:r>
            <a:r>
              <a:rPr lang="en-US" b="1" i="1" err="1">
                <a:latin typeface="Times New Roman" panose="02020603050405020304" pitchFamily="18" charset="0"/>
                <a:cs typeface="Times New Roman" panose="02020603050405020304" pitchFamily="18" charset="0"/>
              </a:rPr>
              <a:t>các</a:t>
            </a:r>
            <a:r>
              <a:rPr lang="en-US" b="1" i="1">
                <a:latin typeface="Times New Roman" panose="02020603050405020304" pitchFamily="18" charset="0"/>
                <a:cs typeface="Times New Roman" panose="02020603050405020304" pitchFamily="18" charset="0"/>
              </a:rPr>
              <a:t> </a:t>
            </a:r>
            <a:r>
              <a:rPr lang="en-US" b="1" i="1" err="1">
                <a:latin typeface="Times New Roman" panose="02020603050405020304" pitchFamily="18" charset="0"/>
                <a:cs typeface="Times New Roman" panose="02020603050405020304" pitchFamily="18" charset="0"/>
              </a:rPr>
              <a:t>chuẩn</a:t>
            </a:r>
            <a:r>
              <a:rPr lang="en-US" b="1" i="1">
                <a:latin typeface="Times New Roman" panose="02020603050405020304" pitchFamily="18" charset="0"/>
                <a:cs typeface="Times New Roman" panose="02020603050405020304" pitchFamily="18" charset="0"/>
              </a:rPr>
              <a:t> </a:t>
            </a:r>
            <a:r>
              <a:rPr lang="en-US" b="1" i="1" err="1">
                <a:latin typeface="Times New Roman" panose="02020603050405020304" pitchFamily="18" charset="0"/>
                <a:cs typeface="Times New Roman" panose="02020603050405020304" pitchFamily="18" charset="0"/>
              </a:rPr>
              <a:t>đầu</a:t>
            </a:r>
            <a:r>
              <a:rPr lang="en-US" b="1" i="1">
                <a:latin typeface="Times New Roman" panose="02020603050405020304" pitchFamily="18" charset="0"/>
                <a:cs typeface="Times New Roman" panose="02020603050405020304" pitchFamily="18" charset="0"/>
              </a:rPr>
              <a:t> </a:t>
            </a:r>
            <a:r>
              <a:rPr lang="en-US" b="1" i="1" err="1">
                <a:latin typeface="Times New Roman" panose="02020603050405020304" pitchFamily="18" charset="0"/>
                <a:cs typeface="Times New Roman" panose="02020603050405020304" pitchFamily="18" charset="0"/>
              </a:rPr>
              <a:t>ra</a:t>
            </a:r>
            <a:endParaRPr lang="en-US" b="1" i="1">
              <a:latin typeface="Times New Roman" panose="02020603050405020304" pitchFamily="18" charset="0"/>
              <a:cs typeface="Times New Roman" panose="02020603050405020304" pitchFamily="18" charset="0"/>
            </a:endParaRPr>
          </a:p>
        </p:txBody>
      </p:sp>
      <p:graphicFrame>
        <p:nvGraphicFramePr>
          <p:cNvPr id="4" name="Table 3"/>
          <p:cNvGraphicFramePr>
            <a:graphicFrameLocks noGrp="1"/>
          </p:cNvGraphicFramePr>
          <p:nvPr>
            <p:extLst>
              <p:ext uri="{D42A27DB-BD31-4B8C-83A1-F6EECF244321}">
                <p14:modId xmlns:p14="http://schemas.microsoft.com/office/powerpoint/2010/main" val="2604987173"/>
              </p:ext>
            </p:extLst>
          </p:nvPr>
        </p:nvGraphicFramePr>
        <p:xfrm>
          <a:off x="76201" y="1371600"/>
          <a:ext cx="8915400" cy="5232585"/>
        </p:xfrm>
        <a:graphic>
          <a:graphicData uri="http://schemas.openxmlformats.org/drawingml/2006/table">
            <a:tbl>
              <a:tblPr firstRow="1" bandRow="1">
                <a:tableStyleId>{93296810-A885-4BE3-A3E7-6D5BEEA58F35}</a:tableStyleId>
              </a:tblPr>
              <a:tblGrid>
                <a:gridCol w="1361475">
                  <a:extLst>
                    <a:ext uri="{9D8B030D-6E8A-4147-A177-3AD203B41FA5}">
                      <a16:colId xmlns:a16="http://schemas.microsoft.com/office/drawing/2014/main" val="20000"/>
                    </a:ext>
                  </a:extLst>
                </a:gridCol>
                <a:gridCol w="5936611">
                  <a:extLst>
                    <a:ext uri="{9D8B030D-6E8A-4147-A177-3AD203B41FA5}">
                      <a16:colId xmlns:a16="http://schemas.microsoft.com/office/drawing/2014/main" val="20001"/>
                    </a:ext>
                  </a:extLst>
                </a:gridCol>
                <a:gridCol w="1617314">
                  <a:extLst>
                    <a:ext uri="{9D8B030D-6E8A-4147-A177-3AD203B41FA5}">
                      <a16:colId xmlns:a16="http://schemas.microsoft.com/office/drawing/2014/main" val="20002"/>
                    </a:ext>
                  </a:extLst>
                </a:gridCol>
              </a:tblGrid>
              <a:tr h="934817">
                <a:tc>
                  <a:txBody>
                    <a:bodyPr/>
                    <a:lstStyle/>
                    <a:p>
                      <a:pPr algn="ctr"/>
                      <a:r>
                        <a:rPr lang="en-US" sz="2600" err="1">
                          <a:latin typeface="Times New Roman" panose="02020603050405020304" pitchFamily="18" charset="0"/>
                          <a:cs typeface="Times New Roman" panose="02020603050405020304" pitchFamily="18" charset="0"/>
                        </a:rPr>
                        <a:t>CLOs</a:t>
                      </a:r>
                      <a:endParaRPr lang="en-US" sz="2600">
                        <a:latin typeface="Times New Roman" panose="02020603050405020304" pitchFamily="18" charset="0"/>
                        <a:cs typeface="Times New Roman" panose="02020603050405020304" pitchFamily="18" charset="0"/>
                      </a:endParaRPr>
                    </a:p>
                  </a:txBody>
                  <a:tcPr>
                    <a:lnL w="12700" cap="flat" cmpd="sng" algn="ctr">
                      <a:solidFill>
                        <a:schemeClr val="tx1">
                          <a:lumMod val="95000"/>
                          <a:lumOff val="5000"/>
                        </a:schemeClr>
                      </a:solidFill>
                      <a:prstDash val="solid"/>
                      <a:round/>
                      <a:headEnd type="none" w="med" len="med"/>
                      <a:tailEnd type="none" w="med" len="med"/>
                    </a:lnL>
                    <a:lnR w="12700" cap="flat" cmpd="sng" algn="ctr">
                      <a:solidFill>
                        <a:schemeClr val="tx1">
                          <a:lumMod val="95000"/>
                          <a:lumOff val="5000"/>
                        </a:schemeClr>
                      </a:solidFill>
                      <a:prstDash val="solid"/>
                      <a:round/>
                      <a:headEnd type="none" w="med" len="med"/>
                      <a:tailEnd type="none" w="med" len="med"/>
                    </a:lnR>
                    <a:lnT w="12700" cap="flat" cmpd="sng" algn="ctr">
                      <a:solidFill>
                        <a:schemeClr val="tx1">
                          <a:lumMod val="95000"/>
                          <a:lumOff val="5000"/>
                        </a:schemeClr>
                      </a:solidFill>
                      <a:prstDash val="solid"/>
                      <a:round/>
                      <a:headEnd type="none" w="med" len="med"/>
                      <a:tailEnd type="none" w="med" len="med"/>
                    </a:lnT>
                    <a:lnB w="12700" cap="flat" cmpd="sng" algn="ctr">
                      <a:solidFill>
                        <a:schemeClr val="tx1">
                          <a:lumMod val="95000"/>
                          <a:lumOff val="5000"/>
                        </a:schemeClr>
                      </a:solidFill>
                      <a:prstDash val="solid"/>
                      <a:round/>
                      <a:headEnd type="none" w="med" len="med"/>
                      <a:tailEnd type="none" w="med" len="med"/>
                    </a:lnB>
                  </a:tcPr>
                </a:tc>
                <a:tc>
                  <a:txBody>
                    <a:bodyPr/>
                    <a:lstStyle/>
                    <a:p>
                      <a:pPr algn="ctr"/>
                      <a:r>
                        <a:rPr lang="en-US" sz="2600" err="1">
                          <a:latin typeface="Times New Roman" panose="02020603050405020304" pitchFamily="18" charset="0"/>
                          <a:cs typeface="Times New Roman" panose="02020603050405020304" pitchFamily="18" charset="0"/>
                        </a:rPr>
                        <a:t>Phương</a:t>
                      </a:r>
                      <a:r>
                        <a:rPr lang="en-US" sz="2600" baseline="0">
                          <a:latin typeface="Times New Roman" panose="02020603050405020304" pitchFamily="18" charset="0"/>
                          <a:cs typeface="Times New Roman" panose="02020603050405020304" pitchFamily="18" charset="0"/>
                        </a:rPr>
                        <a:t> </a:t>
                      </a:r>
                      <a:r>
                        <a:rPr lang="en-US" sz="2600" baseline="0" err="1">
                          <a:latin typeface="Times New Roman" panose="02020603050405020304" pitchFamily="18" charset="0"/>
                          <a:cs typeface="Times New Roman" panose="02020603050405020304" pitchFamily="18" charset="0"/>
                        </a:rPr>
                        <a:t>pháp</a:t>
                      </a:r>
                      <a:r>
                        <a:rPr lang="en-US" sz="2600" baseline="0">
                          <a:latin typeface="Times New Roman" panose="02020603050405020304" pitchFamily="18" charset="0"/>
                          <a:cs typeface="Times New Roman" panose="02020603050405020304" pitchFamily="18" charset="0"/>
                        </a:rPr>
                        <a:t> </a:t>
                      </a:r>
                      <a:r>
                        <a:rPr lang="en-US" sz="2600" baseline="0" err="1">
                          <a:latin typeface="Times New Roman" panose="02020603050405020304" pitchFamily="18" charset="0"/>
                          <a:cs typeface="Times New Roman" panose="02020603050405020304" pitchFamily="18" charset="0"/>
                        </a:rPr>
                        <a:t>đánh</a:t>
                      </a:r>
                      <a:r>
                        <a:rPr lang="en-US" sz="2600" baseline="0">
                          <a:latin typeface="Times New Roman" panose="02020603050405020304" pitchFamily="18" charset="0"/>
                          <a:cs typeface="Times New Roman" panose="02020603050405020304" pitchFamily="18" charset="0"/>
                        </a:rPr>
                        <a:t> </a:t>
                      </a:r>
                      <a:r>
                        <a:rPr lang="en-US" sz="2600" baseline="0" err="1">
                          <a:latin typeface="Times New Roman" panose="02020603050405020304" pitchFamily="18" charset="0"/>
                          <a:cs typeface="Times New Roman" panose="02020603050405020304" pitchFamily="18" charset="0"/>
                        </a:rPr>
                        <a:t>giá</a:t>
                      </a:r>
                      <a:endParaRPr lang="en-US" sz="2600">
                        <a:latin typeface="Times New Roman" panose="02020603050405020304" pitchFamily="18" charset="0"/>
                        <a:cs typeface="Times New Roman" panose="02020603050405020304" pitchFamily="18" charset="0"/>
                      </a:endParaRPr>
                    </a:p>
                  </a:txBody>
                  <a:tcPr>
                    <a:lnL w="12700" cap="flat" cmpd="sng" algn="ctr">
                      <a:solidFill>
                        <a:schemeClr val="tx1">
                          <a:lumMod val="95000"/>
                          <a:lumOff val="5000"/>
                        </a:schemeClr>
                      </a:solidFill>
                      <a:prstDash val="solid"/>
                      <a:round/>
                      <a:headEnd type="none" w="med" len="med"/>
                      <a:tailEnd type="none" w="med" len="med"/>
                    </a:lnL>
                    <a:lnR w="12700" cap="flat" cmpd="sng" algn="ctr">
                      <a:solidFill>
                        <a:schemeClr val="tx1">
                          <a:lumMod val="95000"/>
                          <a:lumOff val="5000"/>
                        </a:schemeClr>
                      </a:solidFill>
                      <a:prstDash val="solid"/>
                      <a:round/>
                      <a:headEnd type="none" w="med" len="med"/>
                      <a:tailEnd type="none" w="med" len="med"/>
                    </a:lnR>
                    <a:lnT w="12700" cap="flat" cmpd="sng" algn="ctr">
                      <a:solidFill>
                        <a:schemeClr val="tx1">
                          <a:lumMod val="95000"/>
                          <a:lumOff val="5000"/>
                        </a:schemeClr>
                      </a:solidFill>
                      <a:prstDash val="solid"/>
                      <a:round/>
                      <a:headEnd type="none" w="med" len="med"/>
                      <a:tailEnd type="none" w="med" len="med"/>
                    </a:lnT>
                    <a:lnB w="12700" cap="flat" cmpd="sng" algn="ctr">
                      <a:solidFill>
                        <a:schemeClr val="tx1">
                          <a:lumMod val="95000"/>
                          <a:lumOff val="5000"/>
                        </a:schemeClr>
                      </a:solidFill>
                      <a:prstDash val="solid"/>
                      <a:round/>
                      <a:headEnd type="none" w="med" len="med"/>
                      <a:tailEnd type="none" w="med" len="med"/>
                    </a:lnB>
                  </a:tcPr>
                </a:tc>
                <a:tc>
                  <a:txBody>
                    <a:bodyPr/>
                    <a:lstStyle/>
                    <a:p>
                      <a:pPr algn="ctr"/>
                      <a:r>
                        <a:rPr lang="en-US" sz="2600" err="1">
                          <a:latin typeface="Times New Roman" panose="02020603050405020304" pitchFamily="18" charset="0"/>
                          <a:cs typeface="Times New Roman" panose="02020603050405020304" pitchFamily="18" charset="0"/>
                        </a:rPr>
                        <a:t>Tỷ</a:t>
                      </a:r>
                      <a:r>
                        <a:rPr lang="en-US" sz="2600">
                          <a:latin typeface="Times New Roman" panose="02020603050405020304" pitchFamily="18" charset="0"/>
                          <a:cs typeface="Times New Roman" panose="02020603050405020304" pitchFamily="18" charset="0"/>
                        </a:rPr>
                        <a:t> </a:t>
                      </a:r>
                      <a:r>
                        <a:rPr lang="en-US" sz="2600" err="1">
                          <a:latin typeface="Times New Roman" panose="02020603050405020304" pitchFamily="18" charset="0"/>
                          <a:cs typeface="Times New Roman" panose="02020603050405020304" pitchFamily="18" charset="0"/>
                        </a:rPr>
                        <a:t>trọng</a:t>
                      </a:r>
                      <a:r>
                        <a:rPr lang="en-US" sz="2600" baseline="0">
                          <a:latin typeface="Times New Roman" panose="02020603050405020304" pitchFamily="18" charset="0"/>
                          <a:cs typeface="Times New Roman" panose="02020603050405020304" pitchFamily="18" charset="0"/>
                        </a:rPr>
                        <a:t> %</a:t>
                      </a:r>
                      <a:endParaRPr lang="en-US" sz="2600">
                        <a:latin typeface="Times New Roman" panose="02020603050405020304" pitchFamily="18" charset="0"/>
                        <a:cs typeface="Times New Roman" panose="02020603050405020304" pitchFamily="18" charset="0"/>
                      </a:endParaRPr>
                    </a:p>
                  </a:txBody>
                  <a:tcPr>
                    <a:lnL w="12700" cap="flat" cmpd="sng" algn="ctr">
                      <a:solidFill>
                        <a:schemeClr val="tx1">
                          <a:lumMod val="95000"/>
                          <a:lumOff val="5000"/>
                        </a:schemeClr>
                      </a:solidFill>
                      <a:prstDash val="solid"/>
                      <a:round/>
                      <a:headEnd type="none" w="med" len="med"/>
                      <a:tailEnd type="none" w="med" len="med"/>
                    </a:lnL>
                    <a:lnR w="12700" cap="flat" cmpd="sng" algn="ctr">
                      <a:solidFill>
                        <a:schemeClr val="tx1">
                          <a:lumMod val="95000"/>
                          <a:lumOff val="5000"/>
                        </a:schemeClr>
                      </a:solidFill>
                      <a:prstDash val="solid"/>
                      <a:round/>
                      <a:headEnd type="none" w="med" len="med"/>
                      <a:tailEnd type="none" w="med" len="med"/>
                    </a:lnR>
                    <a:lnT w="12700" cap="flat" cmpd="sng" algn="ctr">
                      <a:solidFill>
                        <a:schemeClr val="tx1">
                          <a:lumMod val="95000"/>
                          <a:lumOff val="5000"/>
                        </a:schemeClr>
                      </a:solidFill>
                      <a:prstDash val="solid"/>
                      <a:round/>
                      <a:headEnd type="none" w="med" len="med"/>
                      <a:tailEnd type="none" w="med" len="med"/>
                    </a:lnT>
                    <a:lnB w="12700" cap="flat" cmpd="sng" algn="ctr">
                      <a:solidFill>
                        <a:schemeClr val="tx1">
                          <a:lumMod val="95000"/>
                          <a:lumOff val="5000"/>
                        </a:schemeClr>
                      </a:solidFill>
                      <a:prstDash val="solid"/>
                      <a:round/>
                      <a:headEnd type="none" w="med" len="med"/>
                      <a:tailEnd type="none" w="med" len="med"/>
                    </a:lnB>
                  </a:tcPr>
                </a:tc>
                <a:extLst>
                  <a:ext uri="{0D108BD9-81ED-4DB2-BD59-A6C34878D82A}">
                    <a16:rowId xmlns:a16="http://schemas.microsoft.com/office/drawing/2014/main" val="10000"/>
                  </a:ext>
                </a:extLst>
              </a:tr>
              <a:tr h="512983">
                <a:tc rowSpan="2">
                  <a:txBody>
                    <a:bodyPr/>
                    <a:lstStyle/>
                    <a:p>
                      <a:pPr algn="ctr"/>
                      <a:r>
                        <a:rPr lang="en-US" sz="2600">
                          <a:latin typeface="Times New Roman" panose="02020603050405020304" pitchFamily="18" charset="0"/>
                          <a:cs typeface="Times New Roman" panose="02020603050405020304" pitchFamily="18" charset="0"/>
                        </a:rPr>
                        <a:t>1</a:t>
                      </a:r>
                    </a:p>
                  </a:txBody>
                  <a:tcPr>
                    <a:lnL w="12700" cap="flat" cmpd="sng" algn="ctr">
                      <a:solidFill>
                        <a:schemeClr val="tx1">
                          <a:lumMod val="95000"/>
                          <a:lumOff val="5000"/>
                        </a:schemeClr>
                      </a:solidFill>
                      <a:prstDash val="solid"/>
                      <a:round/>
                      <a:headEnd type="none" w="med" len="med"/>
                      <a:tailEnd type="none" w="med" len="med"/>
                    </a:lnL>
                    <a:lnR w="12700" cap="flat" cmpd="sng" algn="ctr">
                      <a:solidFill>
                        <a:schemeClr val="tx1">
                          <a:lumMod val="95000"/>
                          <a:lumOff val="5000"/>
                        </a:schemeClr>
                      </a:solidFill>
                      <a:prstDash val="solid"/>
                      <a:round/>
                      <a:headEnd type="none" w="med" len="med"/>
                      <a:tailEnd type="none" w="med" len="med"/>
                    </a:lnR>
                    <a:lnT w="12700" cap="flat" cmpd="sng" algn="ctr">
                      <a:solidFill>
                        <a:schemeClr val="tx1">
                          <a:lumMod val="95000"/>
                          <a:lumOff val="5000"/>
                        </a:schemeClr>
                      </a:solidFill>
                      <a:prstDash val="solid"/>
                      <a:round/>
                      <a:headEnd type="none" w="med" len="med"/>
                      <a:tailEnd type="none" w="med" len="med"/>
                    </a:lnT>
                    <a:lnB w="12700" cap="flat" cmpd="sng" algn="ctr">
                      <a:solidFill>
                        <a:schemeClr val="tx1">
                          <a:lumMod val="95000"/>
                          <a:lumOff val="5000"/>
                        </a:schemeClr>
                      </a:solidFill>
                      <a:prstDash val="solid"/>
                      <a:round/>
                      <a:headEnd type="none" w="med" len="med"/>
                      <a:tailEnd type="none" w="med" len="med"/>
                    </a:lnB>
                  </a:tcPr>
                </a:tc>
                <a:tc>
                  <a:txBody>
                    <a:bodyPr/>
                    <a:lstStyle/>
                    <a:p>
                      <a:pPr algn="just"/>
                      <a:r>
                        <a:rPr lang="en-US" sz="2600" err="1">
                          <a:latin typeface="Times New Roman" panose="02020603050405020304" pitchFamily="18" charset="0"/>
                          <a:cs typeface="Times New Roman" panose="02020603050405020304" pitchFamily="18" charset="0"/>
                        </a:rPr>
                        <a:t>Kiểm</a:t>
                      </a:r>
                      <a:r>
                        <a:rPr lang="en-US" sz="2600">
                          <a:latin typeface="Times New Roman" panose="02020603050405020304" pitchFamily="18" charset="0"/>
                          <a:cs typeface="Times New Roman" panose="02020603050405020304" pitchFamily="18" charset="0"/>
                        </a:rPr>
                        <a:t> </a:t>
                      </a:r>
                      <a:r>
                        <a:rPr lang="en-US" sz="2600" err="1">
                          <a:latin typeface="Times New Roman" panose="02020603050405020304" pitchFamily="18" charset="0"/>
                          <a:cs typeface="Times New Roman" panose="02020603050405020304" pitchFamily="18" charset="0"/>
                        </a:rPr>
                        <a:t>tra</a:t>
                      </a:r>
                      <a:r>
                        <a:rPr lang="en-US" sz="2600">
                          <a:latin typeface="Times New Roman" panose="02020603050405020304" pitchFamily="18" charset="0"/>
                          <a:cs typeface="Times New Roman" panose="02020603050405020304" pitchFamily="18" charset="0"/>
                        </a:rPr>
                        <a:t> </a:t>
                      </a:r>
                      <a:r>
                        <a:rPr lang="en-US" sz="2600" err="1">
                          <a:latin typeface="Times New Roman" panose="02020603050405020304" pitchFamily="18" charset="0"/>
                          <a:cs typeface="Times New Roman" panose="02020603050405020304" pitchFamily="18" charset="0"/>
                        </a:rPr>
                        <a:t>thường</a:t>
                      </a:r>
                      <a:r>
                        <a:rPr lang="en-US" sz="2600" baseline="0">
                          <a:latin typeface="Times New Roman" panose="02020603050405020304" pitchFamily="18" charset="0"/>
                          <a:cs typeface="Times New Roman" panose="02020603050405020304" pitchFamily="18" charset="0"/>
                        </a:rPr>
                        <a:t> xuyên (15p, bài tập, trả bài trên lớp)</a:t>
                      </a:r>
                      <a:endParaRPr lang="en-US" sz="2600">
                        <a:latin typeface="Times New Roman" panose="02020603050405020304" pitchFamily="18" charset="0"/>
                        <a:cs typeface="Times New Roman" panose="02020603050405020304" pitchFamily="18" charset="0"/>
                      </a:endParaRPr>
                    </a:p>
                  </a:txBody>
                  <a:tcPr>
                    <a:lnL w="12700" cap="flat" cmpd="sng" algn="ctr">
                      <a:solidFill>
                        <a:schemeClr val="tx1">
                          <a:lumMod val="95000"/>
                          <a:lumOff val="5000"/>
                        </a:schemeClr>
                      </a:solidFill>
                      <a:prstDash val="solid"/>
                      <a:round/>
                      <a:headEnd type="none" w="med" len="med"/>
                      <a:tailEnd type="none" w="med" len="med"/>
                    </a:lnL>
                    <a:lnR w="12700" cap="flat" cmpd="sng" algn="ctr">
                      <a:solidFill>
                        <a:schemeClr val="tx1">
                          <a:lumMod val="95000"/>
                          <a:lumOff val="5000"/>
                        </a:schemeClr>
                      </a:solidFill>
                      <a:prstDash val="solid"/>
                      <a:round/>
                      <a:headEnd type="none" w="med" len="med"/>
                      <a:tailEnd type="none" w="med" len="med"/>
                    </a:lnR>
                    <a:lnT w="12700" cap="flat" cmpd="sng" algn="ctr">
                      <a:solidFill>
                        <a:schemeClr val="tx1">
                          <a:lumMod val="95000"/>
                          <a:lumOff val="5000"/>
                        </a:schemeClr>
                      </a:solidFill>
                      <a:prstDash val="solid"/>
                      <a:round/>
                      <a:headEnd type="none" w="med" len="med"/>
                      <a:tailEnd type="none" w="med" len="med"/>
                    </a:lnT>
                    <a:lnB w="12700" cap="flat" cmpd="sng" algn="ctr">
                      <a:solidFill>
                        <a:schemeClr val="tx1">
                          <a:lumMod val="95000"/>
                          <a:lumOff val="5000"/>
                        </a:schemeClr>
                      </a:solidFill>
                      <a:prstDash val="solid"/>
                      <a:round/>
                      <a:headEnd type="none" w="med" len="med"/>
                      <a:tailEnd type="none" w="med" len="med"/>
                    </a:lnB>
                  </a:tcPr>
                </a:tc>
                <a:tc>
                  <a:txBody>
                    <a:bodyPr/>
                    <a:lstStyle/>
                    <a:p>
                      <a:pPr algn="ctr"/>
                      <a:r>
                        <a:rPr lang="en-US" sz="2600">
                          <a:latin typeface="Times New Roman" panose="02020603050405020304" pitchFamily="18" charset="0"/>
                          <a:cs typeface="Times New Roman" panose="02020603050405020304" pitchFamily="18" charset="0"/>
                        </a:rPr>
                        <a:t>30</a:t>
                      </a:r>
                    </a:p>
                  </a:txBody>
                  <a:tcPr>
                    <a:lnL w="12700" cap="flat" cmpd="sng" algn="ctr">
                      <a:solidFill>
                        <a:schemeClr val="tx1">
                          <a:lumMod val="95000"/>
                          <a:lumOff val="5000"/>
                        </a:schemeClr>
                      </a:solidFill>
                      <a:prstDash val="solid"/>
                      <a:round/>
                      <a:headEnd type="none" w="med" len="med"/>
                      <a:tailEnd type="none" w="med" len="med"/>
                    </a:lnL>
                    <a:lnR w="12700" cap="flat" cmpd="sng" algn="ctr">
                      <a:solidFill>
                        <a:schemeClr val="tx1">
                          <a:lumMod val="95000"/>
                          <a:lumOff val="5000"/>
                        </a:schemeClr>
                      </a:solidFill>
                      <a:prstDash val="solid"/>
                      <a:round/>
                      <a:headEnd type="none" w="med" len="med"/>
                      <a:tailEnd type="none" w="med" len="med"/>
                    </a:lnR>
                    <a:lnT w="12700" cap="flat" cmpd="sng" algn="ctr">
                      <a:solidFill>
                        <a:schemeClr val="tx1">
                          <a:lumMod val="95000"/>
                          <a:lumOff val="5000"/>
                        </a:schemeClr>
                      </a:solidFill>
                      <a:prstDash val="solid"/>
                      <a:round/>
                      <a:headEnd type="none" w="med" len="med"/>
                      <a:tailEnd type="none" w="med" len="med"/>
                    </a:lnT>
                    <a:lnB w="12700" cap="flat" cmpd="sng" algn="ctr">
                      <a:solidFill>
                        <a:schemeClr val="tx1">
                          <a:lumMod val="95000"/>
                          <a:lumOff val="5000"/>
                        </a:schemeClr>
                      </a:solidFill>
                      <a:prstDash val="solid"/>
                      <a:round/>
                      <a:headEnd type="none" w="med" len="med"/>
                      <a:tailEnd type="none" w="med" len="med"/>
                    </a:lnB>
                  </a:tcPr>
                </a:tc>
                <a:extLst>
                  <a:ext uri="{0D108BD9-81ED-4DB2-BD59-A6C34878D82A}">
                    <a16:rowId xmlns:a16="http://schemas.microsoft.com/office/drawing/2014/main" val="10001"/>
                  </a:ext>
                </a:extLst>
              </a:tr>
              <a:tr h="515761">
                <a:tc vMerge="1">
                  <a:txBody>
                    <a:bodyPr/>
                    <a:lstStyle/>
                    <a:p>
                      <a:endParaRPr lang="en-US"/>
                    </a:p>
                  </a:txBody>
                  <a:tcPr/>
                </a:tc>
                <a:tc>
                  <a:txBody>
                    <a:bodyPr/>
                    <a:lstStyle/>
                    <a:p>
                      <a:pPr algn="just"/>
                      <a:r>
                        <a:rPr lang="en-US" sz="2600" err="1">
                          <a:latin typeface="Times New Roman" panose="02020603050405020304" pitchFamily="18" charset="0"/>
                          <a:cs typeface="Times New Roman" panose="02020603050405020304" pitchFamily="18" charset="0"/>
                        </a:rPr>
                        <a:t>Giữa</a:t>
                      </a:r>
                      <a:r>
                        <a:rPr lang="en-US" sz="2600" baseline="0">
                          <a:latin typeface="Times New Roman" panose="02020603050405020304" pitchFamily="18" charset="0"/>
                          <a:cs typeface="Times New Roman" panose="02020603050405020304" pitchFamily="18" charset="0"/>
                        </a:rPr>
                        <a:t> </a:t>
                      </a:r>
                      <a:r>
                        <a:rPr lang="en-US" sz="2600" baseline="0" err="1">
                          <a:latin typeface="Times New Roman" panose="02020603050405020304" pitchFamily="18" charset="0"/>
                          <a:cs typeface="Times New Roman" panose="02020603050405020304" pitchFamily="18" charset="0"/>
                        </a:rPr>
                        <a:t>kỳ</a:t>
                      </a:r>
                      <a:r>
                        <a:rPr lang="en-US" sz="2600" baseline="0">
                          <a:latin typeface="Times New Roman" panose="02020603050405020304" pitchFamily="18" charset="0"/>
                          <a:cs typeface="Times New Roman" panose="02020603050405020304" pitchFamily="18" charset="0"/>
                        </a:rPr>
                        <a:t> (</a:t>
                      </a:r>
                      <a:r>
                        <a:rPr lang="en-US" sz="2600" baseline="0" err="1">
                          <a:latin typeface="Times New Roman" panose="02020603050405020304" pitchFamily="18" charset="0"/>
                          <a:cs typeface="Times New Roman" panose="02020603050405020304" pitchFamily="18" charset="0"/>
                        </a:rPr>
                        <a:t>trắc nghiệm</a:t>
                      </a:r>
                      <a:r>
                        <a:rPr lang="en-US" sz="2600" baseline="0">
                          <a:latin typeface="Times New Roman" panose="02020603050405020304" pitchFamily="18" charset="0"/>
                          <a:cs typeface="Times New Roman" panose="02020603050405020304" pitchFamily="18" charset="0"/>
                        </a:rPr>
                        <a:t>)</a:t>
                      </a:r>
                      <a:endParaRPr lang="en-US" sz="2600">
                        <a:latin typeface="Times New Roman" panose="02020603050405020304" pitchFamily="18" charset="0"/>
                        <a:cs typeface="Times New Roman" panose="02020603050405020304" pitchFamily="18" charset="0"/>
                      </a:endParaRPr>
                    </a:p>
                  </a:txBody>
                  <a:tcPr>
                    <a:lnL w="12700" cap="flat" cmpd="sng" algn="ctr">
                      <a:solidFill>
                        <a:schemeClr val="tx1">
                          <a:lumMod val="95000"/>
                          <a:lumOff val="5000"/>
                        </a:schemeClr>
                      </a:solidFill>
                      <a:prstDash val="solid"/>
                      <a:round/>
                      <a:headEnd type="none" w="med" len="med"/>
                      <a:tailEnd type="none" w="med" len="med"/>
                    </a:lnL>
                    <a:lnR w="12700" cap="flat" cmpd="sng" algn="ctr">
                      <a:solidFill>
                        <a:schemeClr val="tx1">
                          <a:lumMod val="95000"/>
                          <a:lumOff val="5000"/>
                        </a:schemeClr>
                      </a:solidFill>
                      <a:prstDash val="solid"/>
                      <a:round/>
                      <a:headEnd type="none" w="med" len="med"/>
                      <a:tailEnd type="none" w="med" len="med"/>
                    </a:lnR>
                    <a:lnT w="12700" cap="flat" cmpd="sng" algn="ctr">
                      <a:solidFill>
                        <a:schemeClr val="tx1">
                          <a:lumMod val="95000"/>
                          <a:lumOff val="5000"/>
                        </a:schemeClr>
                      </a:solidFill>
                      <a:prstDash val="solid"/>
                      <a:round/>
                      <a:headEnd type="none" w="med" len="med"/>
                      <a:tailEnd type="none" w="med" len="med"/>
                    </a:lnT>
                    <a:lnB w="12700" cap="flat" cmpd="sng" algn="ctr">
                      <a:solidFill>
                        <a:schemeClr val="tx1">
                          <a:lumMod val="95000"/>
                          <a:lumOff val="5000"/>
                        </a:schemeClr>
                      </a:solidFill>
                      <a:prstDash val="solid"/>
                      <a:round/>
                      <a:headEnd type="none" w="med" len="med"/>
                      <a:tailEnd type="none" w="med" len="med"/>
                    </a:lnB>
                  </a:tcPr>
                </a:tc>
                <a:tc>
                  <a:txBody>
                    <a:bodyPr/>
                    <a:lstStyle/>
                    <a:p>
                      <a:pPr algn="ctr"/>
                      <a:r>
                        <a:rPr lang="en-US" sz="2600">
                          <a:latin typeface="Times New Roman" panose="02020603050405020304" pitchFamily="18" charset="0"/>
                          <a:cs typeface="Times New Roman" panose="02020603050405020304" pitchFamily="18" charset="0"/>
                        </a:rPr>
                        <a:t>70</a:t>
                      </a:r>
                    </a:p>
                  </a:txBody>
                  <a:tcPr>
                    <a:lnL w="12700" cap="flat" cmpd="sng" algn="ctr">
                      <a:solidFill>
                        <a:schemeClr val="tx1">
                          <a:lumMod val="95000"/>
                          <a:lumOff val="5000"/>
                        </a:schemeClr>
                      </a:solidFill>
                      <a:prstDash val="solid"/>
                      <a:round/>
                      <a:headEnd type="none" w="med" len="med"/>
                      <a:tailEnd type="none" w="med" len="med"/>
                    </a:lnL>
                    <a:lnR w="12700" cap="flat" cmpd="sng" algn="ctr">
                      <a:solidFill>
                        <a:schemeClr val="tx1">
                          <a:lumMod val="95000"/>
                          <a:lumOff val="5000"/>
                        </a:schemeClr>
                      </a:solidFill>
                      <a:prstDash val="solid"/>
                      <a:round/>
                      <a:headEnd type="none" w="med" len="med"/>
                      <a:tailEnd type="none" w="med" len="med"/>
                    </a:lnR>
                    <a:lnT w="12700" cap="flat" cmpd="sng" algn="ctr">
                      <a:solidFill>
                        <a:schemeClr val="tx1">
                          <a:lumMod val="95000"/>
                          <a:lumOff val="5000"/>
                        </a:schemeClr>
                      </a:solidFill>
                      <a:prstDash val="solid"/>
                      <a:round/>
                      <a:headEnd type="none" w="med" len="med"/>
                      <a:tailEnd type="none" w="med" len="med"/>
                    </a:lnT>
                    <a:lnB w="12700" cap="flat" cmpd="sng" algn="ctr">
                      <a:solidFill>
                        <a:schemeClr val="tx1">
                          <a:lumMod val="95000"/>
                          <a:lumOff val="5000"/>
                        </a:schemeClr>
                      </a:solidFill>
                      <a:prstDash val="solid"/>
                      <a:round/>
                      <a:headEnd type="none" w="med" len="med"/>
                      <a:tailEnd type="none" w="med" len="med"/>
                    </a:lnB>
                  </a:tcPr>
                </a:tc>
                <a:extLst>
                  <a:ext uri="{0D108BD9-81ED-4DB2-BD59-A6C34878D82A}">
                    <a16:rowId xmlns:a16="http://schemas.microsoft.com/office/drawing/2014/main" val="10002"/>
                  </a:ext>
                </a:extLst>
              </a:tr>
              <a:tr h="586405">
                <a:tc rowSpan="2">
                  <a:txBody>
                    <a:bodyPr/>
                    <a:lstStyle/>
                    <a:p>
                      <a:pPr algn="ctr"/>
                      <a:r>
                        <a:rPr lang="en-US" sz="2600">
                          <a:latin typeface="Times New Roman" panose="02020603050405020304" pitchFamily="18" charset="0"/>
                          <a:cs typeface="Times New Roman" panose="02020603050405020304" pitchFamily="18" charset="0"/>
                        </a:rPr>
                        <a:t>2</a:t>
                      </a:r>
                    </a:p>
                  </a:txBody>
                  <a:tcPr>
                    <a:lnL w="12700" cap="flat" cmpd="sng" algn="ctr">
                      <a:solidFill>
                        <a:schemeClr val="tx1">
                          <a:lumMod val="95000"/>
                          <a:lumOff val="5000"/>
                        </a:schemeClr>
                      </a:solidFill>
                      <a:prstDash val="solid"/>
                      <a:round/>
                      <a:headEnd type="none" w="med" len="med"/>
                      <a:tailEnd type="none" w="med" len="med"/>
                    </a:lnL>
                    <a:lnR w="12700" cap="flat" cmpd="sng" algn="ctr">
                      <a:solidFill>
                        <a:schemeClr val="tx1">
                          <a:lumMod val="95000"/>
                          <a:lumOff val="5000"/>
                        </a:schemeClr>
                      </a:solidFill>
                      <a:prstDash val="solid"/>
                      <a:round/>
                      <a:headEnd type="none" w="med" len="med"/>
                      <a:tailEnd type="none" w="med" len="med"/>
                    </a:lnR>
                    <a:lnT w="12700" cap="flat" cmpd="sng" algn="ctr">
                      <a:solidFill>
                        <a:schemeClr val="tx1">
                          <a:lumMod val="95000"/>
                          <a:lumOff val="5000"/>
                        </a:schemeClr>
                      </a:solidFill>
                      <a:prstDash val="solid"/>
                      <a:round/>
                      <a:headEnd type="none" w="med" len="med"/>
                      <a:tailEnd type="none" w="med" len="med"/>
                    </a:lnT>
                    <a:lnB w="12700" cap="flat" cmpd="sng" algn="ctr">
                      <a:solidFill>
                        <a:schemeClr val="tx1">
                          <a:lumMod val="95000"/>
                          <a:lumOff val="5000"/>
                        </a:schemeClr>
                      </a:solidFill>
                      <a:prstDash val="solid"/>
                      <a:round/>
                      <a:headEnd type="none" w="med" len="med"/>
                      <a:tailEnd type="none" w="med" len="med"/>
                    </a:lnB>
                  </a:tcPr>
                </a:tc>
                <a:tc>
                  <a:txBody>
                    <a:bodyPr/>
                    <a:lstStyle/>
                    <a:p>
                      <a:pPr algn="just"/>
                      <a:r>
                        <a:rPr lang="en-US" sz="2600" err="1">
                          <a:latin typeface="Times New Roman" panose="02020603050405020304" pitchFamily="18" charset="0"/>
                          <a:cs typeface="Times New Roman" panose="02020603050405020304" pitchFamily="18" charset="0"/>
                        </a:rPr>
                        <a:t>Bài</a:t>
                      </a:r>
                      <a:r>
                        <a:rPr lang="en-US" sz="2600" baseline="0">
                          <a:latin typeface="Times New Roman" panose="02020603050405020304" pitchFamily="18" charset="0"/>
                          <a:cs typeface="Times New Roman" panose="02020603050405020304" pitchFamily="18" charset="0"/>
                        </a:rPr>
                        <a:t> </a:t>
                      </a:r>
                      <a:r>
                        <a:rPr lang="en-US" sz="2600" baseline="0" err="1">
                          <a:latin typeface="Times New Roman" panose="02020603050405020304" pitchFamily="18" charset="0"/>
                          <a:cs typeface="Times New Roman" panose="02020603050405020304" pitchFamily="18" charset="0"/>
                        </a:rPr>
                        <a:t>tập</a:t>
                      </a:r>
                      <a:r>
                        <a:rPr lang="en-US" sz="2600" baseline="0">
                          <a:latin typeface="Times New Roman" panose="02020603050405020304" pitchFamily="18" charset="0"/>
                          <a:cs typeface="Times New Roman" panose="02020603050405020304" pitchFamily="18" charset="0"/>
                        </a:rPr>
                        <a:t> </a:t>
                      </a:r>
                      <a:r>
                        <a:rPr lang="en-US" sz="2600" baseline="0" err="1">
                          <a:latin typeface="Times New Roman" panose="02020603050405020304" pitchFamily="18" charset="0"/>
                          <a:cs typeface="Times New Roman" panose="02020603050405020304" pitchFamily="18" charset="0"/>
                        </a:rPr>
                        <a:t>nhóm</a:t>
                      </a:r>
                      <a:r>
                        <a:rPr lang="en-US" sz="2600" baseline="0">
                          <a:latin typeface="Times New Roman" panose="02020603050405020304" pitchFamily="18" charset="0"/>
                          <a:cs typeface="Times New Roman" panose="02020603050405020304" pitchFamily="18" charset="0"/>
                        </a:rPr>
                        <a:t> (</a:t>
                      </a:r>
                      <a:r>
                        <a:rPr lang="en-US" sz="2600" baseline="0" err="1">
                          <a:latin typeface="Times New Roman" panose="02020603050405020304" pitchFamily="18" charset="0"/>
                          <a:cs typeface="Times New Roman" panose="02020603050405020304" pitchFamily="18" charset="0"/>
                        </a:rPr>
                        <a:t>bài</a:t>
                      </a:r>
                      <a:r>
                        <a:rPr lang="en-US" sz="2600" baseline="0">
                          <a:latin typeface="Times New Roman" panose="02020603050405020304" pitchFamily="18" charset="0"/>
                          <a:cs typeface="Times New Roman" panose="02020603050405020304" pitchFamily="18" charset="0"/>
                        </a:rPr>
                        <a:t> </a:t>
                      </a:r>
                      <a:r>
                        <a:rPr lang="en-US" sz="2600" baseline="0" err="1">
                          <a:latin typeface="Times New Roman" panose="02020603050405020304" pitchFamily="18" charset="0"/>
                          <a:cs typeface="Times New Roman" panose="02020603050405020304" pitchFamily="18" charset="0"/>
                        </a:rPr>
                        <a:t>tập</a:t>
                      </a:r>
                      <a:r>
                        <a:rPr lang="en-US" sz="2600" baseline="0">
                          <a:latin typeface="Times New Roman" panose="02020603050405020304" pitchFamily="18" charset="0"/>
                          <a:cs typeface="Times New Roman" panose="02020603050405020304" pitchFamily="18" charset="0"/>
                        </a:rPr>
                        <a:t>, </a:t>
                      </a:r>
                      <a:r>
                        <a:rPr lang="en-US" sz="2600" baseline="0" err="1">
                          <a:latin typeface="Times New Roman" panose="02020603050405020304" pitchFamily="18" charset="0"/>
                          <a:cs typeface="Times New Roman" panose="02020603050405020304" pitchFamily="18" charset="0"/>
                        </a:rPr>
                        <a:t>thuyết</a:t>
                      </a:r>
                      <a:r>
                        <a:rPr lang="en-US" sz="2600" baseline="0">
                          <a:latin typeface="Times New Roman" panose="02020603050405020304" pitchFamily="18" charset="0"/>
                          <a:cs typeface="Times New Roman" panose="02020603050405020304" pitchFamily="18" charset="0"/>
                        </a:rPr>
                        <a:t> </a:t>
                      </a:r>
                      <a:r>
                        <a:rPr lang="en-US" sz="2600" baseline="0" err="1">
                          <a:latin typeface="Times New Roman" panose="02020603050405020304" pitchFamily="18" charset="0"/>
                          <a:cs typeface="Times New Roman" panose="02020603050405020304" pitchFamily="18" charset="0"/>
                        </a:rPr>
                        <a:t>trình</a:t>
                      </a:r>
                      <a:r>
                        <a:rPr lang="en-US" sz="2600" baseline="0">
                          <a:latin typeface="Times New Roman" panose="02020603050405020304" pitchFamily="18" charset="0"/>
                          <a:cs typeface="Times New Roman" panose="02020603050405020304" pitchFamily="18" charset="0"/>
                        </a:rPr>
                        <a:t>,..)</a:t>
                      </a:r>
                      <a:endParaRPr lang="en-US" sz="2600">
                        <a:latin typeface="Times New Roman" panose="02020603050405020304" pitchFamily="18" charset="0"/>
                        <a:cs typeface="Times New Roman" panose="02020603050405020304" pitchFamily="18" charset="0"/>
                      </a:endParaRPr>
                    </a:p>
                  </a:txBody>
                  <a:tcPr>
                    <a:lnL w="12700" cap="flat" cmpd="sng" algn="ctr">
                      <a:solidFill>
                        <a:schemeClr val="tx1">
                          <a:lumMod val="95000"/>
                          <a:lumOff val="5000"/>
                        </a:schemeClr>
                      </a:solidFill>
                      <a:prstDash val="solid"/>
                      <a:round/>
                      <a:headEnd type="none" w="med" len="med"/>
                      <a:tailEnd type="none" w="med" len="med"/>
                    </a:lnL>
                    <a:lnR w="12700" cap="flat" cmpd="sng" algn="ctr">
                      <a:solidFill>
                        <a:schemeClr val="tx1">
                          <a:lumMod val="95000"/>
                          <a:lumOff val="5000"/>
                        </a:schemeClr>
                      </a:solidFill>
                      <a:prstDash val="solid"/>
                      <a:round/>
                      <a:headEnd type="none" w="med" len="med"/>
                      <a:tailEnd type="none" w="med" len="med"/>
                    </a:lnR>
                    <a:lnT w="12700" cap="flat" cmpd="sng" algn="ctr">
                      <a:solidFill>
                        <a:schemeClr val="tx1">
                          <a:lumMod val="95000"/>
                          <a:lumOff val="5000"/>
                        </a:schemeClr>
                      </a:solidFill>
                      <a:prstDash val="solid"/>
                      <a:round/>
                      <a:headEnd type="none" w="med" len="med"/>
                      <a:tailEnd type="none" w="med" len="med"/>
                    </a:lnT>
                    <a:lnB w="12700" cap="flat" cmpd="sng" algn="ctr">
                      <a:solidFill>
                        <a:schemeClr val="tx1">
                          <a:lumMod val="95000"/>
                          <a:lumOff val="5000"/>
                        </a:schemeClr>
                      </a:solidFill>
                      <a:prstDash val="solid"/>
                      <a:round/>
                      <a:headEnd type="none" w="med" len="med"/>
                      <a:tailEnd type="none" w="med" len="med"/>
                    </a:lnB>
                  </a:tcPr>
                </a:tc>
                <a:tc>
                  <a:txBody>
                    <a:bodyPr/>
                    <a:lstStyle/>
                    <a:p>
                      <a:pPr algn="ctr"/>
                      <a:r>
                        <a:rPr lang="en-US" sz="2600">
                          <a:latin typeface="Times New Roman" panose="02020603050405020304" pitchFamily="18" charset="0"/>
                          <a:cs typeface="Times New Roman" panose="02020603050405020304" pitchFamily="18" charset="0"/>
                        </a:rPr>
                        <a:t>20</a:t>
                      </a:r>
                    </a:p>
                  </a:txBody>
                  <a:tcPr>
                    <a:lnL w="12700" cap="flat" cmpd="sng" algn="ctr">
                      <a:solidFill>
                        <a:schemeClr val="tx1">
                          <a:lumMod val="95000"/>
                          <a:lumOff val="5000"/>
                        </a:schemeClr>
                      </a:solidFill>
                      <a:prstDash val="solid"/>
                      <a:round/>
                      <a:headEnd type="none" w="med" len="med"/>
                      <a:tailEnd type="none" w="med" len="med"/>
                    </a:lnL>
                    <a:lnR w="12700" cap="flat" cmpd="sng" algn="ctr">
                      <a:solidFill>
                        <a:schemeClr val="tx1">
                          <a:lumMod val="95000"/>
                          <a:lumOff val="5000"/>
                        </a:schemeClr>
                      </a:solidFill>
                      <a:prstDash val="solid"/>
                      <a:round/>
                      <a:headEnd type="none" w="med" len="med"/>
                      <a:tailEnd type="none" w="med" len="med"/>
                    </a:lnR>
                    <a:lnT w="12700" cap="flat" cmpd="sng" algn="ctr">
                      <a:solidFill>
                        <a:schemeClr val="tx1">
                          <a:lumMod val="95000"/>
                          <a:lumOff val="5000"/>
                        </a:schemeClr>
                      </a:solidFill>
                      <a:prstDash val="solid"/>
                      <a:round/>
                      <a:headEnd type="none" w="med" len="med"/>
                      <a:tailEnd type="none" w="med" len="med"/>
                    </a:lnT>
                    <a:lnB w="12700" cap="flat" cmpd="sng" algn="ctr">
                      <a:solidFill>
                        <a:schemeClr val="tx1">
                          <a:lumMod val="95000"/>
                          <a:lumOff val="5000"/>
                        </a:schemeClr>
                      </a:solidFill>
                      <a:prstDash val="solid"/>
                      <a:round/>
                      <a:headEnd type="none" w="med" len="med"/>
                      <a:tailEnd type="none" w="med" len="med"/>
                    </a:lnB>
                  </a:tcPr>
                </a:tc>
                <a:extLst>
                  <a:ext uri="{0D108BD9-81ED-4DB2-BD59-A6C34878D82A}">
                    <a16:rowId xmlns:a16="http://schemas.microsoft.com/office/drawing/2014/main" val="10003"/>
                  </a:ext>
                </a:extLst>
              </a:tr>
              <a:tr h="515761">
                <a:tc vMerge="1">
                  <a:txBody>
                    <a:bodyPr/>
                    <a:lstStyle/>
                    <a:p>
                      <a:endParaRPr lang="en-US"/>
                    </a:p>
                  </a:txBody>
                  <a:tcPr/>
                </a:tc>
                <a:tc>
                  <a:txBody>
                    <a:bodyPr/>
                    <a:lstStyle/>
                    <a:p>
                      <a:pPr algn="just"/>
                      <a:r>
                        <a:rPr lang="en-US" sz="2600" err="1">
                          <a:latin typeface="Times New Roman" panose="02020603050405020304" pitchFamily="18" charset="0"/>
                          <a:cs typeface="Times New Roman" panose="02020603050405020304" pitchFamily="18" charset="0"/>
                        </a:rPr>
                        <a:t>Cuối</a:t>
                      </a:r>
                      <a:r>
                        <a:rPr lang="en-US" sz="2600" baseline="0">
                          <a:latin typeface="Times New Roman" panose="02020603050405020304" pitchFamily="18" charset="0"/>
                          <a:cs typeface="Times New Roman" panose="02020603050405020304" pitchFamily="18" charset="0"/>
                        </a:rPr>
                        <a:t> </a:t>
                      </a:r>
                      <a:r>
                        <a:rPr lang="en-US" sz="2600" baseline="0" err="1">
                          <a:latin typeface="Times New Roman" panose="02020603050405020304" pitchFamily="18" charset="0"/>
                          <a:cs typeface="Times New Roman" panose="02020603050405020304" pitchFamily="18" charset="0"/>
                        </a:rPr>
                        <a:t>kỳ</a:t>
                      </a:r>
                      <a:r>
                        <a:rPr lang="en-US" sz="2600" baseline="0">
                          <a:latin typeface="Times New Roman" panose="02020603050405020304" pitchFamily="18" charset="0"/>
                          <a:cs typeface="Times New Roman" panose="02020603050405020304" pitchFamily="18" charset="0"/>
                        </a:rPr>
                        <a:t> (</a:t>
                      </a:r>
                      <a:r>
                        <a:rPr lang="en-US" sz="2600" baseline="0" err="1">
                          <a:latin typeface="Times New Roman" panose="02020603050405020304" pitchFamily="18" charset="0"/>
                          <a:cs typeface="Times New Roman" panose="02020603050405020304" pitchFamily="18" charset="0"/>
                        </a:rPr>
                        <a:t>tiểu</a:t>
                      </a:r>
                      <a:r>
                        <a:rPr lang="en-US" sz="2600" baseline="0">
                          <a:latin typeface="Times New Roman" panose="02020603050405020304" pitchFamily="18" charset="0"/>
                          <a:cs typeface="Times New Roman" panose="02020603050405020304" pitchFamily="18" charset="0"/>
                        </a:rPr>
                        <a:t> </a:t>
                      </a:r>
                      <a:r>
                        <a:rPr lang="en-US" sz="2600" baseline="0" err="1">
                          <a:latin typeface="Times New Roman" panose="02020603050405020304" pitchFamily="18" charset="0"/>
                          <a:cs typeface="Times New Roman" panose="02020603050405020304" pitchFamily="18" charset="0"/>
                        </a:rPr>
                        <a:t>luận</a:t>
                      </a:r>
                      <a:r>
                        <a:rPr lang="en-US" sz="2600" baseline="0">
                          <a:latin typeface="Times New Roman" panose="02020603050405020304" pitchFamily="18" charset="0"/>
                          <a:cs typeface="Times New Roman" panose="02020603050405020304" pitchFamily="18" charset="0"/>
                        </a:rPr>
                        <a:t> </a:t>
                      </a:r>
                      <a:r>
                        <a:rPr lang="en-US" sz="2600" baseline="0" err="1">
                          <a:latin typeface="Times New Roman" panose="02020603050405020304" pitchFamily="18" charset="0"/>
                          <a:cs typeface="Times New Roman" panose="02020603050405020304" pitchFamily="18" charset="0"/>
                        </a:rPr>
                        <a:t>nhóm</a:t>
                      </a:r>
                      <a:r>
                        <a:rPr lang="en-US" sz="2600" baseline="0">
                          <a:latin typeface="Times New Roman" panose="02020603050405020304" pitchFamily="18" charset="0"/>
                          <a:cs typeface="Times New Roman" panose="02020603050405020304" pitchFamily="18" charset="0"/>
                        </a:rPr>
                        <a:t>)</a:t>
                      </a:r>
                      <a:endParaRPr lang="en-US" sz="2600">
                        <a:latin typeface="Times New Roman" panose="02020603050405020304" pitchFamily="18" charset="0"/>
                        <a:cs typeface="Times New Roman" panose="02020603050405020304" pitchFamily="18" charset="0"/>
                      </a:endParaRPr>
                    </a:p>
                  </a:txBody>
                  <a:tcPr>
                    <a:lnL w="12700" cap="flat" cmpd="sng" algn="ctr">
                      <a:solidFill>
                        <a:schemeClr val="tx1">
                          <a:lumMod val="95000"/>
                          <a:lumOff val="5000"/>
                        </a:schemeClr>
                      </a:solidFill>
                      <a:prstDash val="solid"/>
                      <a:round/>
                      <a:headEnd type="none" w="med" len="med"/>
                      <a:tailEnd type="none" w="med" len="med"/>
                    </a:lnL>
                    <a:lnR w="12700" cap="flat" cmpd="sng" algn="ctr">
                      <a:solidFill>
                        <a:schemeClr val="tx1">
                          <a:lumMod val="95000"/>
                          <a:lumOff val="5000"/>
                        </a:schemeClr>
                      </a:solidFill>
                      <a:prstDash val="solid"/>
                      <a:round/>
                      <a:headEnd type="none" w="med" len="med"/>
                      <a:tailEnd type="none" w="med" len="med"/>
                    </a:lnR>
                    <a:lnT w="12700" cap="flat" cmpd="sng" algn="ctr">
                      <a:solidFill>
                        <a:schemeClr val="tx1">
                          <a:lumMod val="95000"/>
                          <a:lumOff val="5000"/>
                        </a:schemeClr>
                      </a:solidFill>
                      <a:prstDash val="solid"/>
                      <a:round/>
                      <a:headEnd type="none" w="med" len="med"/>
                      <a:tailEnd type="none" w="med" len="med"/>
                    </a:lnT>
                    <a:lnB w="12700" cap="flat" cmpd="sng" algn="ctr">
                      <a:solidFill>
                        <a:schemeClr val="tx1">
                          <a:lumMod val="95000"/>
                          <a:lumOff val="5000"/>
                        </a:schemeClr>
                      </a:solidFill>
                      <a:prstDash val="solid"/>
                      <a:round/>
                      <a:headEnd type="none" w="med" len="med"/>
                      <a:tailEnd type="none" w="med" len="med"/>
                    </a:lnB>
                  </a:tcPr>
                </a:tc>
                <a:tc>
                  <a:txBody>
                    <a:bodyPr/>
                    <a:lstStyle/>
                    <a:p>
                      <a:pPr algn="ctr"/>
                      <a:r>
                        <a:rPr lang="en-US" sz="2600">
                          <a:latin typeface="Times New Roman" panose="02020603050405020304" pitchFamily="18" charset="0"/>
                          <a:cs typeface="Times New Roman" panose="02020603050405020304" pitchFamily="18" charset="0"/>
                        </a:rPr>
                        <a:t>80</a:t>
                      </a:r>
                    </a:p>
                  </a:txBody>
                  <a:tcPr>
                    <a:lnL w="12700" cap="flat" cmpd="sng" algn="ctr">
                      <a:solidFill>
                        <a:schemeClr val="tx1">
                          <a:lumMod val="95000"/>
                          <a:lumOff val="5000"/>
                        </a:schemeClr>
                      </a:solidFill>
                      <a:prstDash val="solid"/>
                      <a:round/>
                      <a:headEnd type="none" w="med" len="med"/>
                      <a:tailEnd type="none" w="med" len="med"/>
                    </a:lnL>
                    <a:lnR w="12700" cap="flat" cmpd="sng" algn="ctr">
                      <a:solidFill>
                        <a:schemeClr val="tx1">
                          <a:lumMod val="95000"/>
                          <a:lumOff val="5000"/>
                        </a:schemeClr>
                      </a:solidFill>
                      <a:prstDash val="solid"/>
                      <a:round/>
                      <a:headEnd type="none" w="med" len="med"/>
                      <a:tailEnd type="none" w="med" len="med"/>
                    </a:lnR>
                    <a:lnT w="12700" cap="flat" cmpd="sng" algn="ctr">
                      <a:solidFill>
                        <a:schemeClr val="tx1">
                          <a:lumMod val="95000"/>
                          <a:lumOff val="5000"/>
                        </a:schemeClr>
                      </a:solidFill>
                      <a:prstDash val="solid"/>
                      <a:round/>
                      <a:headEnd type="none" w="med" len="med"/>
                      <a:tailEnd type="none" w="med" len="med"/>
                    </a:lnT>
                    <a:lnB w="12700" cap="flat" cmpd="sng" algn="ctr">
                      <a:solidFill>
                        <a:schemeClr val="tx1">
                          <a:lumMod val="95000"/>
                          <a:lumOff val="5000"/>
                        </a:schemeClr>
                      </a:solidFill>
                      <a:prstDash val="solid"/>
                      <a:round/>
                      <a:headEnd type="none" w="med" len="med"/>
                      <a:tailEnd type="none" w="med" len="med"/>
                    </a:lnB>
                  </a:tcPr>
                </a:tc>
                <a:extLst>
                  <a:ext uri="{0D108BD9-81ED-4DB2-BD59-A6C34878D82A}">
                    <a16:rowId xmlns:a16="http://schemas.microsoft.com/office/drawing/2014/main" val="10004"/>
                  </a:ext>
                </a:extLst>
              </a:tr>
              <a:tr h="1236839">
                <a:tc>
                  <a:txBody>
                    <a:bodyPr/>
                    <a:lstStyle/>
                    <a:p>
                      <a:pPr algn="ctr"/>
                      <a:r>
                        <a:rPr lang="en-US" sz="2600">
                          <a:latin typeface="Times New Roman" panose="02020603050405020304" pitchFamily="18" charset="0"/>
                          <a:cs typeface="Times New Roman" panose="02020603050405020304" pitchFamily="18" charset="0"/>
                        </a:rPr>
                        <a:t>3</a:t>
                      </a:r>
                    </a:p>
                  </a:txBody>
                  <a:tcPr>
                    <a:lnL w="12700" cap="flat" cmpd="sng" algn="ctr">
                      <a:solidFill>
                        <a:schemeClr val="tx1">
                          <a:lumMod val="95000"/>
                          <a:lumOff val="5000"/>
                        </a:schemeClr>
                      </a:solidFill>
                      <a:prstDash val="solid"/>
                      <a:round/>
                      <a:headEnd type="none" w="med" len="med"/>
                      <a:tailEnd type="none" w="med" len="med"/>
                    </a:lnL>
                    <a:lnR w="12700" cap="flat" cmpd="sng" algn="ctr">
                      <a:solidFill>
                        <a:schemeClr val="tx1">
                          <a:lumMod val="95000"/>
                          <a:lumOff val="5000"/>
                        </a:schemeClr>
                      </a:solidFill>
                      <a:prstDash val="solid"/>
                      <a:round/>
                      <a:headEnd type="none" w="med" len="med"/>
                      <a:tailEnd type="none" w="med" len="med"/>
                    </a:lnR>
                    <a:lnT w="12700" cap="flat" cmpd="sng" algn="ctr">
                      <a:solidFill>
                        <a:schemeClr val="tx1">
                          <a:lumMod val="95000"/>
                          <a:lumOff val="5000"/>
                        </a:schemeClr>
                      </a:solidFill>
                      <a:prstDash val="solid"/>
                      <a:round/>
                      <a:headEnd type="none" w="med" len="med"/>
                      <a:tailEnd type="none" w="med" len="med"/>
                    </a:lnT>
                    <a:lnB w="12700" cap="flat" cmpd="sng" algn="ctr">
                      <a:solidFill>
                        <a:schemeClr val="tx1">
                          <a:lumMod val="95000"/>
                          <a:lumOff val="5000"/>
                        </a:schemeClr>
                      </a:solidFill>
                      <a:prstDash val="solid"/>
                      <a:round/>
                      <a:headEnd type="none" w="med" len="med"/>
                      <a:tailEnd type="none" w="med" len="med"/>
                    </a:lnB>
                  </a:tcPr>
                </a:tc>
                <a:tc>
                  <a:txBody>
                    <a:bodyPr/>
                    <a:lstStyle/>
                    <a:p>
                      <a:pPr algn="just"/>
                      <a:r>
                        <a:rPr lang="en-US" sz="2600" err="1">
                          <a:latin typeface="Times New Roman" panose="02020603050405020304" pitchFamily="18" charset="0"/>
                          <a:cs typeface="Times New Roman" panose="02020603050405020304" pitchFamily="18" charset="0"/>
                        </a:rPr>
                        <a:t>Báo</a:t>
                      </a:r>
                      <a:r>
                        <a:rPr lang="en-US" sz="2600" baseline="0">
                          <a:latin typeface="Times New Roman" panose="02020603050405020304" pitchFamily="18" charset="0"/>
                          <a:cs typeface="Times New Roman" panose="02020603050405020304" pitchFamily="18" charset="0"/>
                        </a:rPr>
                        <a:t> </a:t>
                      </a:r>
                      <a:r>
                        <a:rPr lang="en-US" sz="2600" baseline="0" err="1">
                          <a:latin typeface="Times New Roman" panose="02020603050405020304" pitchFamily="18" charset="0"/>
                          <a:cs typeface="Times New Roman" panose="02020603050405020304" pitchFamily="18" charset="0"/>
                        </a:rPr>
                        <a:t>cáo</a:t>
                      </a:r>
                      <a:r>
                        <a:rPr lang="en-US" sz="2600" baseline="0">
                          <a:latin typeface="Times New Roman" panose="02020603050405020304" pitchFamily="18" charset="0"/>
                          <a:cs typeface="Times New Roman" panose="02020603050405020304" pitchFamily="18" charset="0"/>
                        </a:rPr>
                        <a:t> </a:t>
                      </a:r>
                      <a:r>
                        <a:rPr lang="en-US" sz="2600" baseline="0" err="1">
                          <a:latin typeface="Times New Roman" panose="02020603050405020304" pitchFamily="18" charset="0"/>
                          <a:cs typeface="Times New Roman" panose="02020603050405020304" pitchFamily="18" charset="0"/>
                        </a:rPr>
                        <a:t>đánh</a:t>
                      </a:r>
                      <a:r>
                        <a:rPr lang="en-US" sz="2600" baseline="0">
                          <a:latin typeface="Times New Roman" panose="02020603050405020304" pitchFamily="18" charset="0"/>
                          <a:cs typeface="Times New Roman" panose="02020603050405020304" pitchFamily="18" charset="0"/>
                        </a:rPr>
                        <a:t> </a:t>
                      </a:r>
                      <a:r>
                        <a:rPr lang="en-US" sz="2600" baseline="0" err="1">
                          <a:latin typeface="Times New Roman" panose="02020603050405020304" pitchFamily="18" charset="0"/>
                          <a:cs typeface="Times New Roman" panose="02020603050405020304" pitchFamily="18" charset="0"/>
                        </a:rPr>
                        <a:t>giá</a:t>
                      </a:r>
                      <a:r>
                        <a:rPr lang="en-US" sz="2600" baseline="0">
                          <a:latin typeface="Times New Roman" panose="02020603050405020304" pitchFamily="18" charset="0"/>
                          <a:cs typeface="Times New Roman" panose="02020603050405020304" pitchFamily="18" charset="0"/>
                        </a:rPr>
                        <a:t> </a:t>
                      </a:r>
                      <a:r>
                        <a:rPr lang="en-US" sz="2600" baseline="0" err="1">
                          <a:latin typeface="Times New Roman" panose="02020603050405020304" pitchFamily="18" charset="0"/>
                          <a:cs typeface="Times New Roman" panose="02020603050405020304" pitchFamily="18" charset="0"/>
                        </a:rPr>
                        <a:t>của</a:t>
                      </a:r>
                      <a:r>
                        <a:rPr lang="en-US" sz="2600" baseline="0">
                          <a:latin typeface="Times New Roman" panose="02020603050405020304" pitchFamily="18" charset="0"/>
                          <a:cs typeface="Times New Roman" panose="02020603050405020304" pitchFamily="18" charset="0"/>
                        </a:rPr>
                        <a:t> </a:t>
                      </a:r>
                      <a:r>
                        <a:rPr lang="en-US" sz="2600" baseline="0" err="1">
                          <a:latin typeface="Times New Roman" panose="02020603050405020304" pitchFamily="18" charset="0"/>
                          <a:cs typeface="Times New Roman" panose="02020603050405020304" pitchFamily="18" charset="0"/>
                        </a:rPr>
                        <a:t>nhóm</a:t>
                      </a:r>
                      <a:r>
                        <a:rPr lang="en-US" sz="2600" baseline="0">
                          <a:latin typeface="Times New Roman" panose="02020603050405020304" pitchFamily="18" charset="0"/>
                          <a:cs typeface="Times New Roman" panose="02020603050405020304" pitchFamily="18" charset="0"/>
                        </a:rPr>
                        <a:t> </a:t>
                      </a:r>
                      <a:r>
                        <a:rPr lang="en-US" sz="2600" baseline="0" err="1">
                          <a:latin typeface="Times New Roman" panose="02020603050405020304" pitchFamily="18" charset="0"/>
                          <a:cs typeface="Times New Roman" panose="02020603050405020304" pitchFamily="18" charset="0"/>
                        </a:rPr>
                        <a:t>về</a:t>
                      </a:r>
                      <a:r>
                        <a:rPr lang="en-US" sz="2600" baseline="0">
                          <a:latin typeface="Times New Roman" panose="02020603050405020304" pitchFamily="18" charset="0"/>
                          <a:cs typeface="Times New Roman" panose="02020603050405020304" pitchFamily="18" charset="0"/>
                        </a:rPr>
                        <a:t> </a:t>
                      </a:r>
                      <a:r>
                        <a:rPr lang="en-US" sz="2600" baseline="0" err="1">
                          <a:latin typeface="Times New Roman" panose="02020603050405020304" pitchFamily="18" charset="0"/>
                          <a:cs typeface="Times New Roman" panose="02020603050405020304" pitchFamily="18" charset="0"/>
                        </a:rPr>
                        <a:t>mức</a:t>
                      </a:r>
                      <a:r>
                        <a:rPr lang="en-US" sz="2600" baseline="0">
                          <a:latin typeface="Times New Roman" panose="02020603050405020304" pitchFamily="18" charset="0"/>
                          <a:cs typeface="Times New Roman" panose="02020603050405020304" pitchFamily="18" charset="0"/>
                        </a:rPr>
                        <a:t> </a:t>
                      </a:r>
                      <a:r>
                        <a:rPr lang="en-US" sz="2600" baseline="0" err="1">
                          <a:latin typeface="Times New Roman" panose="02020603050405020304" pitchFamily="18" charset="0"/>
                          <a:cs typeface="Times New Roman" panose="02020603050405020304" pitchFamily="18" charset="0"/>
                        </a:rPr>
                        <a:t>độ</a:t>
                      </a:r>
                      <a:r>
                        <a:rPr lang="en-US" sz="2600" baseline="0">
                          <a:latin typeface="Times New Roman" panose="02020603050405020304" pitchFamily="18" charset="0"/>
                          <a:cs typeface="Times New Roman" panose="02020603050405020304" pitchFamily="18" charset="0"/>
                        </a:rPr>
                        <a:t> </a:t>
                      </a:r>
                      <a:r>
                        <a:rPr lang="en-US" sz="2600" baseline="0" err="1">
                          <a:latin typeface="Times New Roman" panose="02020603050405020304" pitchFamily="18" charset="0"/>
                          <a:cs typeface="Times New Roman" panose="02020603050405020304" pitchFamily="18" charset="0"/>
                        </a:rPr>
                        <a:t>tham</a:t>
                      </a:r>
                      <a:r>
                        <a:rPr lang="en-US" sz="2600" baseline="0">
                          <a:latin typeface="Times New Roman" panose="02020603050405020304" pitchFamily="18" charset="0"/>
                          <a:cs typeface="Times New Roman" panose="02020603050405020304" pitchFamily="18" charset="0"/>
                        </a:rPr>
                        <a:t> </a:t>
                      </a:r>
                      <a:r>
                        <a:rPr lang="en-US" sz="2600" baseline="0" err="1">
                          <a:latin typeface="Times New Roman" panose="02020603050405020304" pitchFamily="18" charset="0"/>
                          <a:cs typeface="Times New Roman" panose="02020603050405020304" pitchFamily="18" charset="0"/>
                        </a:rPr>
                        <a:t>gia</a:t>
                      </a:r>
                      <a:r>
                        <a:rPr lang="en-US" sz="2600" baseline="0">
                          <a:latin typeface="Times New Roman" panose="02020603050405020304" pitchFamily="18" charset="0"/>
                          <a:cs typeface="Times New Roman" panose="02020603050405020304" pitchFamily="18" charset="0"/>
                        </a:rPr>
                        <a:t> </a:t>
                      </a:r>
                      <a:r>
                        <a:rPr lang="en-US" sz="2600" baseline="0" err="1">
                          <a:latin typeface="Times New Roman" panose="02020603050405020304" pitchFamily="18" charset="0"/>
                          <a:cs typeface="Times New Roman" panose="02020603050405020304" pitchFamily="18" charset="0"/>
                        </a:rPr>
                        <a:t>và</a:t>
                      </a:r>
                      <a:r>
                        <a:rPr lang="en-US" sz="2600" baseline="0">
                          <a:latin typeface="Times New Roman" panose="02020603050405020304" pitchFamily="18" charset="0"/>
                          <a:cs typeface="Times New Roman" panose="02020603050405020304" pitchFamily="18" charset="0"/>
                        </a:rPr>
                        <a:t> </a:t>
                      </a:r>
                      <a:r>
                        <a:rPr lang="en-US" sz="2600" baseline="0" err="1">
                          <a:latin typeface="Times New Roman" panose="02020603050405020304" pitchFamily="18" charset="0"/>
                          <a:cs typeface="Times New Roman" panose="02020603050405020304" pitchFamily="18" charset="0"/>
                        </a:rPr>
                        <a:t>đóng</a:t>
                      </a:r>
                      <a:r>
                        <a:rPr lang="en-US" sz="2600" baseline="0">
                          <a:latin typeface="Times New Roman" panose="02020603050405020304" pitchFamily="18" charset="0"/>
                          <a:cs typeface="Times New Roman" panose="02020603050405020304" pitchFamily="18" charset="0"/>
                        </a:rPr>
                        <a:t> </a:t>
                      </a:r>
                      <a:r>
                        <a:rPr lang="en-US" sz="2600" baseline="0" err="1">
                          <a:latin typeface="Times New Roman" panose="02020603050405020304" pitchFamily="18" charset="0"/>
                          <a:cs typeface="Times New Roman" panose="02020603050405020304" pitchFamily="18" charset="0"/>
                        </a:rPr>
                        <a:t>góp</a:t>
                      </a:r>
                      <a:r>
                        <a:rPr lang="en-US" sz="2600" baseline="0">
                          <a:latin typeface="Times New Roman" panose="02020603050405020304" pitchFamily="18" charset="0"/>
                          <a:cs typeface="Times New Roman" panose="02020603050405020304" pitchFamily="18" charset="0"/>
                        </a:rPr>
                        <a:t> </a:t>
                      </a:r>
                      <a:r>
                        <a:rPr lang="en-US" sz="2600" baseline="0" err="1">
                          <a:latin typeface="Times New Roman" panose="02020603050405020304" pitchFamily="18" charset="0"/>
                          <a:cs typeface="Times New Roman" panose="02020603050405020304" pitchFamily="18" charset="0"/>
                        </a:rPr>
                        <a:t>của</a:t>
                      </a:r>
                      <a:r>
                        <a:rPr lang="en-US" sz="2600" baseline="0">
                          <a:latin typeface="Times New Roman" panose="02020603050405020304" pitchFamily="18" charset="0"/>
                          <a:cs typeface="Times New Roman" panose="02020603050405020304" pitchFamily="18" charset="0"/>
                        </a:rPr>
                        <a:t> </a:t>
                      </a:r>
                      <a:r>
                        <a:rPr lang="en-US" sz="2600" baseline="0" err="1">
                          <a:latin typeface="Times New Roman" panose="02020603050405020304" pitchFamily="18" charset="0"/>
                          <a:cs typeface="Times New Roman" panose="02020603050405020304" pitchFamily="18" charset="0"/>
                        </a:rPr>
                        <a:t>từng</a:t>
                      </a:r>
                      <a:r>
                        <a:rPr lang="en-US" sz="2600" baseline="0">
                          <a:latin typeface="Times New Roman" panose="02020603050405020304" pitchFamily="18" charset="0"/>
                          <a:cs typeface="Times New Roman" panose="02020603050405020304" pitchFamily="18" charset="0"/>
                        </a:rPr>
                        <a:t> </a:t>
                      </a:r>
                      <a:r>
                        <a:rPr lang="en-US" sz="2600" baseline="0" err="1">
                          <a:latin typeface="Times New Roman" panose="02020603050405020304" pitchFamily="18" charset="0"/>
                          <a:cs typeface="Times New Roman" panose="02020603050405020304" pitchFamily="18" charset="0"/>
                        </a:rPr>
                        <a:t>thành</a:t>
                      </a:r>
                      <a:r>
                        <a:rPr lang="en-US" sz="2600" baseline="0">
                          <a:latin typeface="Times New Roman" panose="02020603050405020304" pitchFamily="18" charset="0"/>
                          <a:cs typeface="Times New Roman" panose="02020603050405020304" pitchFamily="18" charset="0"/>
                        </a:rPr>
                        <a:t> </a:t>
                      </a:r>
                      <a:r>
                        <a:rPr lang="en-US" sz="2600" baseline="0" err="1">
                          <a:latin typeface="Times New Roman" panose="02020603050405020304" pitchFamily="18" charset="0"/>
                          <a:cs typeface="Times New Roman" panose="02020603050405020304" pitchFamily="18" charset="0"/>
                        </a:rPr>
                        <a:t>viên</a:t>
                      </a:r>
                      <a:r>
                        <a:rPr lang="en-US" sz="2600" baseline="0">
                          <a:latin typeface="Times New Roman" panose="02020603050405020304" pitchFamily="18" charset="0"/>
                          <a:cs typeface="Times New Roman" panose="02020603050405020304" pitchFamily="18" charset="0"/>
                        </a:rPr>
                        <a:t> </a:t>
                      </a:r>
                      <a:r>
                        <a:rPr lang="en-US" sz="2600" baseline="0" err="1">
                          <a:latin typeface="Times New Roman" panose="02020603050405020304" pitchFamily="18" charset="0"/>
                          <a:cs typeface="Times New Roman" panose="02020603050405020304" pitchFamily="18" charset="0"/>
                        </a:rPr>
                        <a:t>trong</a:t>
                      </a:r>
                      <a:r>
                        <a:rPr lang="en-US" sz="2600" baseline="0">
                          <a:latin typeface="Times New Roman" panose="02020603050405020304" pitchFamily="18" charset="0"/>
                          <a:cs typeface="Times New Roman" panose="02020603050405020304" pitchFamily="18" charset="0"/>
                        </a:rPr>
                        <a:t> </a:t>
                      </a:r>
                      <a:r>
                        <a:rPr lang="en-US" sz="2600" baseline="0" err="1">
                          <a:latin typeface="Times New Roman" panose="02020603050405020304" pitchFamily="18" charset="0"/>
                          <a:cs typeface="Times New Roman" panose="02020603050405020304" pitchFamily="18" charset="0"/>
                        </a:rPr>
                        <a:t>nhóm</a:t>
                      </a:r>
                      <a:endParaRPr lang="en-US" sz="2600">
                        <a:latin typeface="Times New Roman" panose="02020603050405020304" pitchFamily="18" charset="0"/>
                        <a:cs typeface="Times New Roman" panose="02020603050405020304" pitchFamily="18" charset="0"/>
                      </a:endParaRPr>
                    </a:p>
                  </a:txBody>
                  <a:tcPr>
                    <a:lnL w="12700" cap="flat" cmpd="sng" algn="ctr">
                      <a:solidFill>
                        <a:schemeClr val="tx1">
                          <a:lumMod val="95000"/>
                          <a:lumOff val="5000"/>
                        </a:schemeClr>
                      </a:solidFill>
                      <a:prstDash val="solid"/>
                      <a:round/>
                      <a:headEnd type="none" w="med" len="med"/>
                      <a:tailEnd type="none" w="med" len="med"/>
                    </a:lnL>
                    <a:lnR w="12700" cap="flat" cmpd="sng" algn="ctr">
                      <a:solidFill>
                        <a:schemeClr val="tx1">
                          <a:lumMod val="95000"/>
                          <a:lumOff val="5000"/>
                        </a:schemeClr>
                      </a:solidFill>
                      <a:prstDash val="solid"/>
                      <a:round/>
                      <a:headEnd type="none" w="med" len="med"/>
                      <a:tailEnd type="none" w="med" len="med"/>
                    </a:lnR>
                    <a:lnT w="12700" cap="flat" cmpd="sng" algn="ctr">
                      <a:solidFill>
                        <a:schemeClr val="tx1">
                          <a:lumMod val="95000"/>
                          <a:lumOff val="5000"/>
                        </a:schemeClr>
                      </a:solidFill>
                      <a:prstDash val="solid"/>
                      <a:round/>
                      <a:headEnd type="none" w="med" len="med"/>
                      <a:tailEnd type="none" w="med" len="med"/>
                    </a:lnT>
                    <a:lnB w="12700" cap="flat" cmpd="sng" algn="ctr">
                      <a:solidFill>
                        <a:schemeClr val="tx1">
                          <a:lumMod val="95000"/>
                          <a:lumOff val="5000"/>
                        </a:schemeClr>
                      </a:solidFill>
                      <a:prstDash val="solid"/>
                      <a:round/>
                      <a:headEnd type="none" w="med" len="med"/>
                      <a:tailEnd type="none" w="med" len="med"/>
                    </a:lnB>
                  </a:tcPr>
                </a:tc>
                <a:tc>
                  <a:txBody>
                    <a:bodyPr/>
                    <a:lstStyle/>
                    <a:p>
                      <a:pPr algn="ctr"/>
                      <a:r>
                        <a:rPr lang="en-US" sz="2600">
                          <a:latin typeface="Times New Roman" panose="02020603050405020304" pitchFamily="18" charset="0"/>
                          <a:cs typeface="Times New Roman" panose="02020603050405020304" pitchFamily="18" charset="0"/>
                        </a:rPr>
                        <a:t>100</a:t>
                      </a:r>
                    </a:p>
                  </a:txBody>
                  <a:tcPr>
                    <a:lnL w="12700" cap="flat" cmpd="sng" algn="ctr">
                      <a:solidFill>
                        <a:schemeClr val="tx1">
                          <a:lumMod val="95000"/>
                          <a:lumOff val="5000"/>
                        </a:schemeClr>
                      </a:solidFill>
                      <a:prstDash val="solid"/>
                      <a:round/>
                      <a:headEnd type="none" w="med" len="med"/>
                      <a:tailEnd type="none" w="med" len="med"/>
                    </a:lnL>
                    <a:lnR w="12700" cap="flat" cmpd="sng" algn="ctr">
                      <a:solidFill>
                        <a:schemeClr val="tx1">
                          <a:lumMod val="95000"/>
                          <a:lumOff val="5000"/>
                        </a:schemeClr>
                      </a:solidFill>
                      <a:prstDash val="solid"/>
                      <a:round/>
                      <a:headEnd type="none" w="med" len="med"/>
                      <a:tailEnd type="none" w="med" len="med"/>
                    </a:lnR>
                    <a:lnT w="12700" cap="flat" cmpd="sng" algn="ctr">
                      <a:solidFill>
                        <a:schemeClr val="tx1">
                          <a:lumMod val="95000"/>
                          <a:lumOff val="5000"/>
                        </a:schemeClr>
                      </a:solidFill>
                      <a:prstDash val="solid"/>
                      <a:round/>
                      <a:headEnd type="none" w="med" len="med"/>
                      <a:tailEnd type="none" w="med" len="med"/>
                    </a:lnT>
                    <a:lnB w="12700" cap="flat" cmpd="sng" algn="ctr">
                      <a:solidFill>
                        <a:schemeClr val="tx1">
                          <a:lumMod val="95000"/>
                          <a:lumOff val="5000"/>
                        </a:schemeClr>
                      </a:solidFill>
                      <a:prstDash val="solid"/>
                      <a:round/>
                      <a:headEnd type="none" w="med" len="med"/>
                      <a:tailEnd type="none" w="med" len="med"/>
                    </a:lnB>
                  </a:tcPr>
                </a:tc>
                <a:extLst>
                  <a:ext uri="{0D108BD9-81ED-4DB2-BD59-A6C34878D82A}">
                    <a16:rowId xmlns:a16="http://schemas.microsoft.com/office/drawing/2014/main" val="10005"/>
                  </a:ext>
                </a:extLst>
              </a:tr>
              <a:tr h="515761">
                <a:tc>
                  <a:txBody>
                    <a:bodyPr/>
                    <a:lstStyle/>
                    <a:p>
                      <a:pPr algn="ctr"/>
                      <a:r>
                        <a:rPr lang="en-US" sz="2600">
                          <a:latin typeface="Times New Roman" panose="02020603050405020304" pitchFamily="18" charset="0"/>
                          <a:cs typeface="Times New Roman" panose="02020603050405020304" pitchFamily="18" charset="0"/>
                        </a:rPr>
                        <a:t>4</a:t>
                      </a:r>
                    </a:p>
                  </a:txBody>
                  <a:tcPr>
                    <a:lnL w="12700" cap="flat" cmpd="sng" algn="ctr">
                      <a:solidFill>
                        <a:schemeClr val="tx1">
                          <a:lumMod val="95000"/>
                          <a:lumOff val="5000"/>
                        </a:schemeClr>
                      </a:solidFill>
                      <a:prstDash val="solid"/>
                      <a:round/>
                      <a:headEnd type="none" w="med" len="med"/>
                      <a:tailEnd type="none" w="med" len="med"/>
                    </a:lnL>
                    <a:lnR w="12700" cap="flat" cmpd="sng" algn="ctr">
                      <a:solidFill>
                        <a:schemeClr val="tx1">
                          <a:lumMod val="95000"/>
                          <a:lumOff val="5000"/>
                        </a:schemeClr>
                      </a:solidFill>
                      <a:prstDash val="solid"/>
                      <a:round/>
                      <a:headEnd type="none" w="med" len="med"/>
                      <a:tailEnd type="none" w="med" len="med"/>
                    </a:lnR>
                    <a:lnT w="12700" cap="flat" cmpd="sng" algn="ctr">
                      <a:solidFill>
                        <a:schemeClr val="tx1">
                          <a:lumMod val="95000"/>
                          <a:lumOff val="5000"/>
                        </a:schemeClr>
                      </a:solidFill>
                      <a:prstDash val="solid"/>
                      <a:round/>
                      <a:headEnd type="none" w="med" len="med"/>
                      <a:tailEnd type="none" w="med" len="med"/>
                    </a:lnT>
                    <a:lnB w="12700" cap="flat" cmpd="sng" algn="ctr">
                      <a:solidFill>
                        <a:schemeClr val="tx1">
                          <a:lumMod val="95000"/>
                          <a:lumOff val="5000"/>
                        </a:schemeClr>
                      </a:solidFill>
                      <a:prstDash val="solid"/>
                      <a:round/>
                      <a:headEnd type="none" w="med" len="med"/>
                      <a:tailEnd type="none" w="med" len="med"/>
                    </a:lnB>
                  </a:tcPr>
                </a:tc>
                <a:tc>
                  <a:txBody>
                    <a:bodyPr/>
                    <a:lstStyle/>
                    <a:p>
                      <a:pPr algn="just"/>
                      <a:r>
                        <a:rPr lang="en-US" sz="2600" err="1">
                          <a:latin typeface="Times New Roman" panose="02020603050405020304" pitchFamily="18" charset="0"/>
                          <a:cs typeface="Times New Roman" panose="02020603050405020304" pitchFamily="18" charset="0"/>
                        </a:rPr>
                        <a:t>Cuối</a:t>
                      </a:r>
                      <a:r>
                        <a:rPr lang="en-US" sz="2600">
                          <a:latin typeface="Times New Roman" panose="02020603050405020304" pitchFamily="18" charset="0"/>
                          <a:cs typeface="Times New Roman" panose="02020603050405020304" pitchFamily="18" charset="0"/>
                        </a:rPr>
                        <a:t> </a:t>
                      </a:r>
                      <a:r>
                        <a:rPr lang="en-US" sz="2600" err="1">
                          <a:latin typeface="Times New Roman" panose="02020603050405020304" pitchFamily="18" charset="0"/>
                          <a:cs typeface="Times New Roman" panose="02020603050405020304" pitchFamily="18" charset="0"/>
                        </a:rPr>
                        <a:t>kỳ</a:t>
                      </a:r>
                      <a:r>
                        <a:rPr lang="en-US" sz="2600" baseline="0">
                          <a:latin typeface="Times New Roman" panose="02020603050405020304" pitchFamily="18" charset="0"/>
                          <a:cs typeface="Times New Roman" panose="02020603050405020304" pitchFamily="18" charset="0"/>
                        </a:rPr>
                        <a:t> (</a:t>
                      </a:r>
                      <a:r>
                        <a:rPr lang="en-US" sz="2600" baseline="0" err="1">
                          <a:latin typeface="Times New Roman" panose="02020603050405020304" pitchFamily="18" charset="0"/>
                          <a:cs typeface="Times New Roman" panose="02020603050405020304" pitchFamily="18" charset="0"/>
                        </a:rPr>
                        <a:t>tiểu</a:t>
                      </a:r>
                      <a:r>
                        <a:rPr lang="en-US" sz="2600" baseline="0">
                          <a:latin typeface="Times New Roman" panose="02020603050405020304" pitchFamily="18" charset="0"/>
                          <a:cs typeface="Times New Roman" panose="02020603050405020304" pitchFamily="18" charset="0"/>
                        </a:rPr>
                        <a:t> </a:t>
                      </a:r>
                      <a:r>
                        <a:rPr lang="en-US" sz="2600" baseline="0" err="1">
                          <a:latin typeface="Times New Roman" panose="02020603050405020304" pitchFamily="18" charset="0"/>
                          <a:cs typeface="Times New Roman" panose="02020603050405020304" pitchFamily="18" charset="0"/>
                        </a:rPr>
                        <a:t>luận</a:t>
                      </a:r>
                      <a:r>
                        <a:rPr lang="en-US" sz="2600" baseline="0">
                          <a:latin typeface="Times New Roman" panose="02020603050405020304" pitchFamily="18" charset="0"/>
                          <a:cs typeface="Times New Roman" panose="02020603050405020304" pitchFamily="18" charset="0"/>
                        </a:rPr>
                        <a:t> </a:t>
                      </a:r>
                      <a:r>
                        <a:rPr lang="en-US" sz="2600" baseline="0" err="1">
                          <a:latin typeface="Times New Roman" panose="02020603050405020304" pitchFamily="18" charset="0"/>
                          <a:cs typeface="Times New Roman" panose="02020603050405020304" pitchFamily="18" charset="0"/>
                        </a:rPr>
                        <a:t>nhóm</a:t>
                      </a:r>
                      <a:r>
                        <a:rPr lang="en-US" sz="2600" baseline="0">
                          <a:latin typeface="Times New Roman" panose="02020603050405020304" pitchFamily="18" charset="0"/>
                          <a:cs typeface="Times New Roman" panose="02020603050405020304" pitchFamily="18" charset="0"/>
                        </a:rPr>
                        <a:t>)</a:t>
                      </a:r>
                      <a:endParaRPr lang="en-US" sz="2600">
                        <a:latin typeface="Times New Roman" panose="02020603050405020304" pitchFamily="18" charset="0"/>
                        <a:cs typeface="Times New Roman" panose="02020603050405020304" pitchFamily="18" charset="0"/>
                      </a:endParaRPr>
                    </a:p>
                  </a:txBody>
                  <a:tcPr>
                    <a:lnL w="12700" cap="flat" cmpd="sng" algn="ctr">
                      <a:solidFill>
                        <a:schemeClr val="tx1">
                          <a:lumMod val="95000"/>
                          <a:lumOff val="5000"/>
                        </a:schemeClr>
                      </a:solidFill>
                      <a:prstDash val="solid"/>
                      <a:round/>
                      <a:headEnd type="none" w="med" len="med"/>
                      <a:tailEnd type="none" w="med" len="med"/>
                    </a:lnL>
                    <a:lnR w="12700" cap="flat" cmpd="sng" algn="ctr">
                      <a:solidFill>
                        <a:schemeClr val="tx1">
                          <a:lumMod val="95000"/>
                          <a:lumOff val="5000"/>
                        </a:schemeClr>
                      </a:solidFill>
                      <a:prstDash val="solid"/>
                      <a:round/>
                      <a:headEnd type="none" w="med" len="med"/>
                      <a:tailEnd type="none" w="med" len="med"/>
                    </a:lnR>
                    <a:lnT w="12700" cap="flat" cmpd="sng" algn="ctr">
                      <a:solidFill>
                        <a:schemeClr val="tx1">
                          <a:lumMod val="95000"/>
                          <a:lumOff val="5000"/>
                        </a:schemeClr>
                      </a:solidFill>
                      <a:prstDash val="solid"/>
                      <a:round/>
                      <a:headEnd type="none" w="med" len="med"/>
                      <a:tailEnd type="none" w="med" len="med"/>
                    </a:lnT>
                    <a:lnB w="12700" cap="flat" cmpd="sng" algn="ctr">
                      <a:solidFill>
                        <a:schemeClr val="tx1">
                          <a:lumMod val="95000"/>
                          <a:lumOff val="5000"/>
                        </a:schemeClr>
                      </a:solidFill>
                      <a:prstDash val="solid"/>
                      <a:round/>
                      <a:headEnd type="none" w="med" len="med"/>
                      <a:tailEnd type="none" w="med" len="med"/>
                    </a:lnB>
                  </a:tcPr>
                </a:tc>
                <a:tc>
                  <a:txBody>
                    <a:bodyPr/>
                    <a:lstStyle/>
                    <a:p>
                      <a:pPr algn="ctr"/>
                      <a:r>
                        <a:rPr lang="en-US" sz="2600">
                          <a:latin typeface="Times New Roman" panose="02020603050405020304" pitchFamily="18" charset="0"/>
                          <a:cs typeface="Times New Roman" panose="02020603050405020304" pitchFamily="18" charset="0"/>
                        </a:rPr>
                        <a:t>100</a:t>
                      </a:r>
                    </a:p>
                  </a:txBody>
                  <a:tcPr>
                    <a:lnL w="12700" cap="flat" cmpd="sng" algn="ctr">
                      <a:solidFill>
                        <a:schemeClr val="tx1">
                          <a:lumMod val="95000"/>
                          <a:lumOff val="5000"/>
                        </a:schemeClr>
                      </a:solidFill>
                      <a:prstDash val="solid"/>
                      <a:round/>
                      <a:headEnd type="none" w="med" len="med"/>
                      <a:tailEnd type="none" w="med" len="med"/>
                    </a:lnL>
                    <a:lnR w="12700" cap="flat" cmpd="sng" algn="ctr">
                      <a:solidFill>
                        <a:schemeClr val="tx1">
                          <a:lumMod val="95000"/>
                          <a:lumOff val="5000"/>
                        </a:schemeClr>
                      </a:solidFill>
                      <a:prstDash val="solid"/>
                      <a:round/>
                      <a:headEnd type="none" w="med" len="med"/>
                      <a:tailEnd type="none" w="med" len="med"/>
                    </a:lnR>
                    <a:lnT w="12700" cap="flat" cmpd="sng" algn="ctr">
                      <a:solidFill>
                        <a:schemeClr val="tx1">
                          <a:lumMod val="95000"/>
                          <a:lumOff val="5000"/>
                        </a:schemeClr>
                      </a:solidFill>
                      <a:prstDash val="solid"/>
                      <a:round/>
                      <a:headEnd type="none" w="med" len="med"/>
                      <a:tailEnd type="none" w="med" len="med"/>
                    </a:lnT>
                    <a:lnB w="12700" cap="flat" cmpd="sng" algn="ctr">
                      <a:solidFill>
                        <a:schemeClr val="tx1">
                          <a:lumMod val="95000"/>
                          <a:lumOff val="5000"/>
                        </a:schemeClr>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spTree>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lstStyle/>
          <a:p>
            <a:r>
              <a:rPr lang="en-US" b="1" err="1"/>
              <a:t>Phương</a:t>
            </a:r>
            <a:r>
              <a:rPr lang="en-US" b="1"/>
              <a:t> </a:t>
            </a:r>
            <a:r>
              <a:rPr lang="en-US" b="1" err="1"/>
              <a:t>pháp</a:t>
            </a:r>
            <a:r>
              <a:rPr lang="en-US" b="1"/>
              <a:t> </a:t>
            </a:r>
            <a:r>
              <a:rPr lang="en-US" b="1" err="1"/>
              <a:t>đánh</a:t>
            </a:r>
            <a:r>
              <a:rPr lang="en-US" b="1"/>
              <a:t> </a:t>
            </a:r>
            <a:r>
              <a:rPr lang="en-US" b="1" err="1"/>
              <a:t>giá</a:t>
            </a:r>
            <a:endParaRPr lang="en-US"/>
          </a:p>
        </p:txBody>
      </p:sp>
      <p:sp>
        <p:nvSpPr>
          <p:cNvPr id="3" name="Content Placeholder 2"/>
          <p:cNvSpPr>
            <a:spLocks noGrp="1"/>
          </p:cNvSpPr>
          <p:nvPr>
            <p:ph idx="1"/>
          </p:nvPr>
        </p:nvSpPr>
        <p:spPr>
          <a:xfrm>
            <a:off x="457200" y="1066800"/>
            <a:ext cx="8229600" cy="5059363"/>
          </a:xfrm>
        </p:spPr>
        <p:txBody>
          <a:bodyPr/>
          <a:lstStyle/>
          <a:p>
            <a:pPr marL="0" indent="0">
              <a:buNone/>
            </a:pPr>
            <a:r>
              <a:rPr lang="en-US" b="1" i="1">
                <a:latin typeface="Times New Roman" panose="02020603050405020304" pitchFamily="18" charset="0"/>
                <a:cs typeface="Times New Roman" panose="02020603050405020304" pitchFamily="18" charset="0"/>
              </a:rPr>
              <a:t>b. </a:t>
            </a:r>
            <a:r>
              <a:rPr lang="en-US" b="1" i="1" err="1">
                <a:latin typeface="Times New Roman" panose="02020603050405020304" pitchFamily="18" charset="0"/>
                <a:cs typeface="Times New Roman" panose="02020603050405020304" pitchFamily="18" charset="0"/>
              </a:rPr>
              <a:t>Các</a:t>
            </a:r>
            <a:r>
              <a:rPr lang="en-US" b="1" i="1">
                <a:latin typeface="Times New Roman" panose="02020603050405020304" pitchFamily="18" charset="0"/>
                <a:cs typeface="Times New Roman" panose="02020603050405020304" pitchFamily="18" charset="0"/>
              </a:rPr>
              <a:t> </a:t>
            </a:r>
            <a:r>
              <a:rPr lang="en-US" b="1" i="1" err="1">
                <a:latin typeface="Times New Roman" panose="02020603050405020304" pitchFamily="18" charset="0"/>
                <a:cs typeface="Times New Roman" panose="02020603050405020304" pitchFamily="18" charset="0"/>
              </a:rPr>
              <a:t>thành</a:t>
            </a:r>
            <a:r>
              <a:rPr lang="en-US" b="1" i="1">
                <a:latin typeface="Times New Roman" panose="02020603050405020304" pitchFamily="18" charset="0"/>
                <a:cs typeface="Times New Roman" panose="02020603050405020304" pitchFamily="18" charset="0"/>
              </a:rPr>
              <a:t> </a:t>
            </a:r>
            <a:r>
              <a:rPr lang="en-US" b="1" i="1" err="1">
                <a:latin typeface="Times New Roman" panose="02020603050405020304" pitchFamily="18" charset="0"/>
                <a:cs typeface="Times New Roman" panose="02020603050405020304" pitchFamily="18" charset="0"/>
              </a:rPr>
              <a:t>phần</a:t>
            </a:r>
            <a:r>
              <a:rPr lang="en-US" b="1" i="1">
                <a:latin typeface="Times New Roman" panose="02020603050405020304" pitchFamily="18" charset="0"/>
                <a:cs typeface="Times New Roman" panose="02020603050405020304" pitchFamily="18" charset="0"/>
              </a:rPr>
              <a:t> </a:t>
            </a:r>
            <a:r>
              <a:rPr lang="en-US" b="1" i="1" err="1">
                <a:latin typeface="Times New Roman" panose="02020603050405020304" pitchFamily="18" charset="0"/>
                <a:cs typeface="Times New Roman" panose="02020603050405020304" pitchFamily="18" charset="0"/>
              </a:rPr>
              <a:t>đánh</a:t>
            </a:r>
            <a:r>
              <a:rPr lang="en-US" b="1" i="1">
                <a:latin typeface="Times New Roman" panose="02020603050405020304" pitchFamily="18" charset="0"/>
                <a:cs typeface="Times New Roman" panose="02020603050405020304" pitchFamily="18" charset="0"/>
              </a:rPr>
              <a:t> </a:t>
            </a:r>
            <a:r>
              <a:rPr lang="en-US" b="1" i="1" err="1">
                <a:latin typeface="Times New Roman" panose="02020603050405020304" pitchFamily="18" charset="0"/>
                <a:cs typeface="Times New Roman" panose="02020603050405020304" pitchFamily="18" charset="0"/>
              </a:rPr>
              <a:t>giá</a:t>
            </a:r>
            <a:endParaRPr lang="en-US" b="1" i="1">
              <a:latin typeface="Times New Roman" panose="02020603050405020304" pitchFamily="18" charset="0"/>
              <a:cs typeface="Times New Roman" panose="02020603050405020304" pitchFamily="18" charset="0"/>
            </a:endParaRPr>
          </a:p>
        </p:txBody>
      </p:sp>
      <p:graphicFrame>
        <p:nvGraphicFramePr>
          <p:cNvPr id="4" name="Table 3"/>
          <p:cNvGraphicFramePr>
            <a:graphicFrameLocks noGrp="1"/>
          </p:cNvGraphicFramePr>
          <p:nvPr/>
        </p:nvGraphicFramePr>
        <p:xfrm>
          <a:off x="251460" y="1676400"/>
          <a:ext cx="8641080" cy="4683760"/>
        </p:xfrm>
        <a:graphic>
          <a:graphicData uri="http://schemas.openxmlformats.org/drawingml/2006/table">
            <a:tbl>
              <a:tblPr firstRow="1" bandRow="1">
                <a:tableStyleId>{5C22544A-7EE6-4342-B048-85BDC9FD1C3A}</a:tableStyleId>
              </a:tblPr>
              <a:tblGrid>
                <a:gridCol w="1676400">
                  <a:extLst>
                    <a:ext uri="{9D8B030D-6E8A-4147-A177-3AD203B41FA5}">
                      <a16:colId xmlns:a16="http://schemas.microsoft.com/office/drawing/2014/main" val="20000"/>
                    </a:ext>
                  </a:extLst>
                </a:gridCol>
                <a:gridCol w="4657090">
                  <a:extLst>
                    <a:ext uri="{9D8B030D-6E8A-4147-A177-3AD203B41FA5}">
                      <a16:colId xmlns:a16="http://schemas.microsoft.com/office/drawing/2014/main" val="20001"/>
                    </a:ext>
                  </a:extLst>
                </a:gridCol>
                <a:gridCol w="2307590">
                  <a:extLst>
                    <a:ext uri="{9D8B030D-6E8A-4147-A177-3AD203B41FA5}">
                      <a16:colId xmlns:a16="http://schemas.microsoft.com/office/drawing/2014/main" val="20002"/>
                    </a:ext>
                  </a:extLst>
                </a:gridCol>
              </a:tblGrid>
              <a:tr h="609600">
                <a:tc>
                  <a:txBody>
                    <a:bodyPr/>
                    <a:lstStyle/>
                    <a:p>
                      <a:endParaRPr lang="en-US"/>
                    </a:p>
                  </a:txBody>
                  <a:tcPr>
                    <a:lnL w="12700" cap="flat" cmpd="sng" algn="ctr">
                      <a:solidFill>
                        <a:schemeClr val="tx1">
                          <a:lumMod val="95000"/>
                          <a:lumOff val="5000"/>
                        </a:schemeClr>
                      </a:solidFill>
                      <a:prstDash val="solid"/>
                      <a:round/>
                      <a:headEnd type="none" w="med" len="med"/>
                      <a:tailEnd type="none" w="med" len="med"/>
                    </a:lnL>
                    <a:lnR w="12700" cap="flat" cmpd="sng" algn="ctr">
                      <a:solidFill>
                        <a:schemeClr val="tx1">
                          <a:lumMod val="95000"/>
                          <a:lumOff val="5000"/>
                        </a:schemeClr>
                      </a:solidFill>
                      <a:prstDash val="solid"/>
                      <a:round/>
                      <a:headEnd type="none" w="med" len="med"/>
                      <a:tailEnd type="none" w="med" len="med"/>
                    </a:lnR>
                    <a:lnT w="12700" cap="flat" cmpd="sng" algn="ctr">
                      <a:solidFill>
                        <a:schemeClr val="tx1">
                          <a:lumMod val="95000"/>
                          <a:lumOff val="5000"/>
                        </a:schemeClr>
                      </a:solidFill>
                      <a:prstDash val="solid"/>
                      <a:round/>
                      <a:headEnd type="none" w="med" len="med"/>
                      <a:tailEnd type="none" w="med" len="med"/>
                    </a:lnT>
                    <a:lnB w="12700" cap="flat" cmpd="sng" algn="ctr">
                      <a:solidFill>
                        <a:schemeClr val="tx1">
                          <a:lumMod val="95000"/>
                          <a:lumOff val="5000"/>
                        </a:schemeClr>
                      </a:solidFill>
                      <a:prstDash val="solid"/>
                      <a:round/>
                      <a:headEnd type="none" w="med" len="med"/>
                      <a:tailEnd type="none" w="med" len="med"/>
                    </a:lnB>
                  </a:tcPr>
                </a:tc>
                <a:tc>
                  <a:txBody>
                    <a:bodyPr/>
                    <a:lstStyle/>
                    <a:p>
                      <a:pPr algn="ctr"/>
                      <a:r>
                        <a:rPr lang="en-US" sz="3200" err="1">
                          <a:latin typeface="Times New Roman" panose="02020603050405020304" pitchFamily="18" charset="0"/>
                          <a:cs typeface="Times New Roman" panose="02020603050405020304" pitchFamily="18" charset="0"/>
                        </a:rPr>
                        <a:t>Phương</a:t>
                      </a:r>
                      <a:r>
                        <a:rPr lang="en-US" sz="3200" baseline="0">
                          <a:latin typeface="Times New Roman" panose="02020603050405020304" pitchFamily="18" charset="0"/>
                          <a:cs typeface="Times New Roman" panose="02020603050405020304" pitchFamily="18" charset="0"/>
                        </a:rPr>
                        <a:t> </a:t>
                      </a:r>
                      <a:r>
                        <a:rPr lang="en-US" sz="3200" baseline="0" err="1">
                          <a:latin typeface="Times New Roman" panose="02020603050405020304" pitchFamily="18" charset="0"/>
                          <a:cs typeface="Times New Roman" panose="02020603050405020304" pitchFamily="18" charset="0"/>
                        </a:rPr>
                        <a:t>pháp</a:t>
                      </a:r>
                      <a:r>
                        <a:rPr lang="en-US" sz="3200" baseline="0">
                          <a:latin typeface="Times New Roman" panose="02020603050405020304" pitchFamily="18" charset="0"/>
                          <a:cs typeface="Times New Roman" panose="02020603050405020304" pitchFamily="18" charset="0"/>
                        </a:rPr>
                        <a:t> </a:t>
                      </a:r>
                      <a:r>
                        <a:rPr lang="en-US" sz="3200" baseline="0" err="1">
                          <a:latin typeface="Times New Roman" panose="02020603050405020304" pitchFamily="18" charset="0"/>
                          <a:cs typeface="Times New Roman" panose="02020603050405020304" pitchFamily="18" charset="0"/>
                        </a:rPr>
                        <a:t>đánh</a:t>
                      </a:r>
                      <a:r>
                        <a:rPr lang="en-US" sz="3200" baseline="0">
                          <a:latin typeface="Times New Roman" panose="02020603050405020304" pitchFamily="18" charset="0"/>
                          <a:cs typeface="Times New Roman" panose="02020603050405020304" pitchFamily="18" charset="0"/>
                        </a:rPr>
                        <a:t> </a:t>
                      </a:r>
                      <a:r>
                        <a:rPr lang="en-US" sz="3200" baseline="0" err="1">
                          <a:latin typeface="Times New Roman" panose="02020603050405020304" pitchFamily="18" charset="0"/>
                          <a:cs typeface="Times New Roman" panose="02020603050405020304" pitchFamily="18" charset="0"/>
                        </a:rPr>
                        <a:t>giá</a:t>
                      </a:r>
                      <a:endParaRPr lang="en-US" sz="3200">
                        <a:latin typeface="Times New Roman" panose="02020603050405020304" pitchFamily="18" charset="0"/>
                        <a:cs typeface="Times New Roman" panose="02020603050405020304" pitchFamily="18" charset="0"/>
                      </a:endParaRPr>
                    </a:p>
                  </a:txBody>
                  <a:tcPr>
                    <a:lnL w="12700" cap="flat" cmpd="sng" algn="ctr">
                      <a:solidFill>
                        <a:schemeClr val="tx1">
                          <a:lumMod val="95000"/>
                          <a:lumOff val="5000"/>
                        </a:schemeClr>
                      </a:solidFill>
                      <a:prstDash val="solid"/>
                      <a:round/>
                      <a:headEnd type="none" w="med" len="med"/>
                      <a:tailEnd type="none" w="med" len="med"/>
                    </a:lnL>
                    <a:lnR w="12700" cap="flat" cmpd="sng" algn="ctr">
                      <a:solidFill>
                        <a:schemeClr val="tx1">
                          <a:lumMod val="95000"/>
                          <a:lumOff val="5000"/>
                        </a:schemeClr>
                      </a:solidFill>
                      <a:prstDash val="solid"/>
                      <a:round/>
                      <a:headEnd type="none" w="med" len="med"/>
                      <a:tailEnd type="none" w="med" len="med"/>
                    </a:lnR>
                    <a:lnT w="12700" cap="flat" cmpd="sng" algn="ctr">
                      <a:solidFill>
                        <a:schemeClr val="tx1">
                          <a:lumMod val="95000"/>
                          <a:lumOff val="5000"/>
                        </a:schemeClr>
                      </a:solidFill>
                      <a:prstDash val="solid"/>
                      <a:round/>
                      <a:headEnd type="none" w="med" len="med"/>
                      <a:tailEnd type="none" w="med" len="med"/>
                    </a:lnT>
                    <a:lnB w="12700" cap="flat" cmpd="sng" algn="ctr">
                      <a:solidFill>
                        <a:schemeClr val="tx1">
                          <a:lumMod val="95000"/>
                          <a:lumOff val="5000"/>
                        </a:schemeClr>
                      </a:solidFill>
                      <a:prstDash val="solid"/>
                      <a:round/>
                      <a:headEnd type="none" w="med" len="med"/>
                      <a:tailEnd type="none" w="med" len="med"/>
                    </a:lnB>
                  </a:tcPr>
                </a:tc>
                <a:tc>
                  <a:txBody>
                    <a:bodyPr/>
                    <a:lstStyle/>
                    <a:p>
                      <a:pPr algn="ctr"/>
                      <a:r>
                        <a:rPr lang="en-US" sz="3200" err="1">
                          <a:latin typeface="Times New Roman" panose="02020603050405020304" pitchFamily="18" charset="0"/>
                          <a:cs typeface="Times New Roman" panose="02020603050405020304" pitchFamily="18" charset="0"/>
                        </a:rPr>
                        <a:t>Tỷ</a:t>
                      </a:r>
                      <a:r>
                        <a:rPr lang="en-US" sz="3200">
                          <a:latin typeface="Times New Roman" panose="02020603050405020304" pitchFamily="18" charset="0"/>
                          <a:cs typeface="Times New Roman" panose="02020603050405020304" pitchFamily="18" charset="0"/>
                        </a:rPr>
                        <a:t> </a:t>
                      </a:r>
                      <a:r>
                        <a:rPr lang="en-US" sz="3200" err="1">
                          <a:latin typeface="Times New Roman" panose="02020603050405020304" pitchFamily="18" charset="0"/>
                          <a:cs typeface="Times New Roman" panose="02020603050405020304" pitchFamily="18" charset="0"/>
                        </a:rPr>
                        <a:t>trọng</a:t>
                      </a:r>
                      <a:r>
                        <a:rPr lang="en-US" sz="3200" baseline="0">
                          <a:latin typeface="Times New Roman" panose="02020603050405020304" pitchFamily="18" charset="0"/>
                          <a:cs typeface="Times New Roman" panose="02020603050405020304" pitchFamily="18" charset="0"/>
                        </a:rPr>
                        <a:t> %</a:t>
                      </a:r>
                      <a:endParaRPr lang="en-US" sz="3200">
                        <a:latin typeface="Times New Roman" panose="02020603050405020304" pitchFamily="18" charset="0"/>
                        <a:cs typeface="Times New Roman" panose="02020603050405020304" pitchFamily="18" charset="0"/>
                      </a:endParaRPr>
                    </a:p>
                  </a:txBody>
                  <a:tcPr>
                    <a:lnL w="12700" cap="flat" cmpd="sng" algn="ctr">
                      <a:solidFill>
                        <a:schemeClr val="tx1">
                          <a:lumMod val="95000"/>
                          <a:lumOff val="5000"/>
                        </a:schemeClr>
                      </a:solidFill>
                      <a:prstDash val="solid"/>
                      <a:round/>
                      <a:headEnd type="none" w="med" len="med"/>
                      <a:tailEnd type="none" w="med" len="med"/>
                    </a:lnL>
                    <a:lnR w="12700" cap="flat" cmpd="sng" algn="ctr">
                      <a:solidFill>
                        <a:schemeClr val="tx1">
                          <a:lumMod val="95000"/>
                          <a:lumOff val="5000"/>
                        </a:schemeClr>
                      </a:solidFill>
                      <a:prstDash val="solid"/>
                      <a:round/>
                      <a:headEnd type="none" w="med" len="med"/>
                      <a:tailEnd type="none" w="med" len="med"/>
                    </a:lnR>
                    <a:lnT w="12700" cap="flat" cmpd="sng" algn="ctr">
                      <a:solidFill>
                        <a:schemeClr val="tx1">
                          <a:lumMod val="95000"/>
                          <a:lumOff val="5000"/>
                        </a:schemeClr>
                      </a:solidFill>
                      <a:prstDash val="solid"/>
                      <a:round/>
                      <a:headEnd type="none" w="med" len="med"/>
                      <a:tailEnd type="none" w="med" len="med"/>
                    </a:lnT>
                    <a:lnB w="12700" cap="flat" cmpd="sng" algn="ctr">
                      <a:solidFill>
                        <a:schemeClr val="tx1">
                          <a:lumMod val="95000"/>
                          <a:lumOff val="5000"/>
                        </a:schemeClr>
                      </a:solidFill>
                      <a:prstDash val="solid"/>
                      <a:round/>
                      <a:headEnd type="none" w="med" len="med"/>
                      <a:tailEnd type="none" w="med" len="med"/>
                    </a:lnB>
                  </a:tcPr>
                </a:tc>
                <a:extLst>
                  <a:ext uri="{0D108BD9-81ED-4DB2-BD59-A6C34878D82A}">
                    <a16:rowId xmlns:a16="http://schemas.microsoft.com/office/drawing/2014/main" val="10000"/>
                  </a:ext>
                </a:extLst>
              </a:tr>
              <a:tr h="545465">
                <a:tc rowSpan="5">
                  <a:txBody>
                    <a:bodyPr/>
                    <a:lstStyle/>
                    <a:p>
                      <a:r>
                        <a:rPr lang="en-US" sz="2800" err="1">
                          <a:latin typeface="Times New Roman" panose="02020603050405020304" pitchFamily="18" charset="0"/>
                          <a:cs typeface="Times New Roman" panose="02020603050405020304" pitchFamily="18" charset="0"/>
                        </a:rPr>
                        <a:t>Lý</a:t>
                      </a:r>
                      <a:r>
                        <a:rPr lang="en-US" sz="2800" baseline="0">
                          <a:latin typeface="Times New Roman" panose="02020603050405020304" pitchFamily="18" charset="0"/>
                          <a:cs typeface="Times New Roman" panose="02020603050405020304" pitchFamily="18" charset="0"/>
                        </a:rPr>
                        <a:t> </a:t>
                      </a:r>
                      <a:r>
                        <a:rPr lang="en-US" sz="2800" baseline="0" err="1">
                          <a:latin typeface="Times New Roman" panose="02020603050405020304" pitchFamily="18" charset="0"/>
                          <a:cs typeface="Times New Roman" panose="02020603050405020304" pitchFamily="18" charset="0"/>
                        </a:rPr>
                        <a:t>thuyết</a:t>
                      </a:r>
                      <a:endParaRPr lang="en-US" sz="2800">
                        <a:latin typeface="Times New Roman" panose="02020603050405020304" pitchFamily="18" charset="0"/>
                        <a:cs typeface="Times New Roman" panose="02020603050405020304" pitchFamily="18" charset="0"/>
                      </a:endParaRPr>
                    </a:p>
                  </a:txBody>
                  <a:tcPr>
                    <a:lnL w="12700" cap="flat" cmpd="sng" algn="ctr">
                      <a:solidFill>
                        <a:schemeClr val="tx1">
                          <a:lumMod val="95000"/>
                          <a:lumOff val="5000"/>
                        </a:schemeClr>
                      </a:solidFill>
                      <a:prstDash val="solid"/>
                      <a:round/>
                      <a:headEnd type="none" w="med" len="med"/>
                      <a:tailEnd type="none" w="med" len="med"/>
                    </a:lnL>
                    <a:lnR w="12700" cap="flat" cmpd="sng" algn="ctr">
                      <a:solidFill>
                        <a:schemeClr val="tx1">
                          <a:lumMod val="95000"/>
                          <a:lumOff val="5000"/>
                        </a:schemeClr>
                      </a:solidFill>
                      <a:prstDash val="solid"/>
                      <a:round/>
                      <a:headEnd type="none" w="med" len="med"/>
                      <a:tailEnd type="none" w="med" len="med"/>
                    </a:lnR>
                    <a:lnT w="12700" cap="flat" cmpd="sng" algn="ctr">
                      <a:solidFill>
                        <a:schemeClr val="tx1">
                          <a:lumMod val="95000"/>
                          <a:lumOff val="5000"/>
                        </a:schemeClr>
                      </a:solidFill>
                      <a:prstDash val="solid"/>
                      <a:round/>
                      <a:headEnd type="none" w="med" len="med"/>
                      <a:tailEnd type="none" w="med" len="med"/>
                    </a:lnT>
                    <a:lnB w="12700" cap="flat" cmpd="sng" algn="ctr">
                      <a:solidFill>
                        <a:schemeClr val="tx1">
                          <a:lumMod val="95000"/>
                          <a:lumOff val="5000"/>
                        </a:schemeClr>
                      </a:solidFill>
                      <a:prstDash val="solid"/>
                      <a:round/>
                      <a:headEnd type="none" w="med" len="med"/>
                      <a:tailEnd type="none" w="med" len="med"/>
                    </a:lnB>
                  </a:tcPr>
                </a:tc>
                <a:tc>
                  <a:txBody>
                    <a:bodyPr/>
                    <a:lstStyle/>
                    <a:p>
                      <a:r>
                        <a:rPr lang="en-US" sz="2800" err="1">
                          <a:latin typeface="Times New Roman" panose="02020603050405020304" pitchFamily="18" charset="0"/>
                          <a:cs typeface="Times New Roman" panose="02020603050405020304" pitchFamily="18" charset="0"/>
                        </a:rPr>
                        <a:t>Đánh</a:t>
                      </a:r>
                      <a:r>
                        <a:rPr lang="en-US" sz="2800" baseline="0">
                          <a:latin typeface="Times New Roman" panose="02020603050405020304" pitchFamily="18" charset="0"/>
                          <a:cs typeface="Times New Roman" panose="02020603050405020304" pitchFamily="18" charset="0"/>
                        </a:rPr>
                        <a:t> </a:t>
                      </a:r>
                      <a:r>
                        <a:rPr lang="en-US" sz="2800" baseline="0" err="1">
                          <a:latin typeface="Times New Roman" panose="02020603050405020304" pitchFamily="18" charset="0"/>
                          <a:cs typeface="Times New Roman" panose="02020603050405020304" pitchFamily="18" charset="0"/>
                        </a:rPr>
                        <a:t>giá</a:t>
                      </a:r>
                      <a:r>
                        <a:rPr lang="en-US" sz="2800" baseline="0">
                          <a:latin typeface="Times New Roman" panose="02020603050405020304" pitchFamily="18" charset="0"/>
                          <a:cs typeface="Times New Roman" panose="02020603050405020304" pitchFamily="18" charset="0"/>
                        </a:rPr>
                        <a:t> </a:t>
                      </a:r>
                      <a:r>
                        <a:rPr lang="en-US" sz="2800" baseline="0" err="1">
                          <a:latin typeface="Times New Roman" panose="02020603050405020304" pitchFamily="18" charset="0"/>
                          <a:cs typeface="Times New Roman" panose="02020603050405020304" pitchFamily="18" charset="0"/>
                        </a:rPr>
                        <a:t>thường</a:t>
                      </a:r>
                      <a:r>
                        <a:rPr lang="en-US" sz="2800" baseline="0">
                          <a:latin typeface="Times New Roman" panose="02020603050405020304" pitchFamily="18" charset="0"/>
                          <a:cs typeface="Times New Roman" panose="02020603050405020304" pitchFamily="18" charset="0"/>
                        </a:rPr>
                        <a:t> </a:t>
                      </a:r>
                      <a:r>
                        <a:rPr lang="en-US" sz="2800" baseline="0" err="1">
                          <a:latin typeface="Times New Roman" panose="02020603050405020304" pitchFamily="18" charset="0"/>
                          <a:cs typeface="Times New Roman" panose="02020603050405020304" pitchFamily="18" charset="0"/>
                        </a:rPr>
                        <a:t>xuyên</a:t>
                      </a:r>
                      <a:endParaRPr lang="en-US" sz="2800">
                        <a:latin typeface="Times New Roman" panose="02020603050405020304" pitchFamily="18" charset="0"/>
                        <a:cs typeface="Times New Roman" panose="02020603050405020304" pitchFamily="18" charset="0"/>
                      </a:endParaRPr>
                    </a:p>
                  </a:txBody>
                  <a:tcPr>
                    <a:lnL w="12700" cap="flat" cmpd="sng" algn="ctr">
                      <a:solidFill>
                        <a:schemeClr val="tx1">
                          <a:lumMod val="95000"/>
                          <a:lumOff val="5000"/>
                        </a:schemeClr>
                      </a:solidFill>
                      <a:prstDash val="solid"/>
                      <a:round/>
                      <a:headEnd type="none" w="med" len="med"/>
                      <a:tailEnd type="none" w="med" len="med"/>
                    </a:lnL>
                    <a:lnR w="12700" cap="flat" cmpd="sng" algn="ctr">
                      <a:solidFill>
                        <a:schemeClr val="tx1">
                          <a:lumMod val="95000"/>
                          <a:lumOff val="5000"/>
                        </a:schemeClr>
                      </a:solidFill>
                      <a:prstDash val="solid"/>
                      <a:round/>
                      <a:headEnd type="none" w="med" len="med"/>
                      <a:tailEnd type="none" w="med" len="med"/>
                    </a:lnR>
                    <a:lnT w="12700" cap="flat" cmpd="sng" algn="ctr">
                      <a:solidFill>
                        <a:schemeClr val="tx1">
                          <a:lumMod val="95000"/>
                          <a:lumOff val="5000"/>
                        </a:schemeClr>
                      </a:solidFill>
                      <a:prstDash val="solid"/>
                      <a:round/>
                      <a:headEnd type="none" w="med" len="med"/>
                      <a:tailEnd type="none" w="med" len="med"/>
                    </a:lnT>
                    <a:lnB w="12700" cap="flat" cmpd="sng" algn="ctr">
                      <a:solidFill>
                        <a:schemeClr val="tx1">
                          <a:lumMod val="95000"/>
                          <a:lumOff val="5000"/>
                        </a:schemeClr>
                      </a:solidFill>
                      <a:prstDash val="solid"/>
                      <a:round/>
                      <a:headEnd type="none" w="med" len="med"/>
                      <a:tailEnd type="none" w="med" len="med"/>
                    </a:lnB>
                  </a:tcPr>
                </a:tc>
                <a:tc>
                  <a:txBody>
                    <a:bodyPr/>
                    <a:lstStyle/>
                    <a:p>
                      <a:pPr algn="ctr"/>
                      <a:r>
                        <a:rPr lang="en-US" sz="2800">
                          <a:latin typeface="Times New Roman" panose="02020603050405020304" pitchFamily="18" charset="0"/>
                          <a:cs typeface="Times New Roman" panose="02020603050405020304" pitchFamily="18" charset="0"/>
                        </a:rPr>
                        <a:t>20</a:t>
                      </a:r>
                    </a:p>
                  </a:txBody>
                  <a:tcPr>
                    <a:lnL w="12700" cap="flat" cmpd="sng" algn="ctr">
                      <a:solidFill>
                        <a:schemeClr val="tx1">
                          <a:lumMod val="95000"/>
                          <a:lumOff val="5000"/>
                        </a:schemeClr>
                      </a:solidFill>
                      <a:prstDash val="solid"/>
                      <a:round/>
                      <a:headEnd type="none" w="med" len="med"/>
                      <a:tailEnd type="none" w="med" len="med"/>
                    </a:lnL>
                    <a:lnR w="12700" cap="flat" cmpd="sng" algn="ctr">
                      <a:solidFill>
                        <a:schemeClr val="tx1">
                          <a:lumMod val="95000"/>
                          <a:lumOff val="5000"/>
                        </a:schemeClr>
                      </a:solidFill>
                      <a:prstDash val="solid"/>
                      <a:round/>
                      <a:headEnd type="none" w="med" len="med"/>
                      <a:tailEnd type="none" w="med" len="med"/>
                    </a:lnR>
                    <a:lnT w="12700" cap="flat" cmpd="sng" algn="ctr">
                      <a:solidFill>
                        <a:schemeClr val="tx1">
                          <a:lumMod val="95000"/>
                          <a:lumOff val="5000"/>
                        </a:schemeClr>
                      </a:solidFill>
                      <a:prstDash val="solid"/>
                      <a:round/>
                      <a:headEnd type="none" w="med" len="med"/>
                      <a:tailEnd type="none" w="med" len="med"/>
                    </a:lnT>
                    <a:lnB w="12700" cap="flat" cmpd="sng" algn="ctr">
                      <a:solidFill>
                        <a:schemeClr val="tx1">
                          <a:lumMod val="95000"/>
                          <a:lumOff val="5000"/>
                        </a:schemeClr>
                      </a:solidFill>
                      <a:prstDash val="solid"/>
                      <a:round/>
                      <a:headEnd type="none" w="med" len="med"/>
                      <a:tailEnd type="none" w="med" len="med"/>
                    </a:lnB>
                  </a:tcPr>
                </a:tc>
                <a:extLst>
                  <a:ext uri="{0D108BD9-81ED-4DB2-BD59-A6C34878D82A}">
                    <a16:rowId xmlns:a16="http://schemas.microsoft.com/office/drawing/2014/main" val="10001"/>
                  </a:ext>
                </a:extLst>
              </a:tr>
              <a:tr h="1443355">
                <a:tc vMerge="1">
                  <a:txBody>
                    <a:bodyPr/>
                    <a:lstStyle/>
                    <a:p>
                      <a:endParaRPr lang="en-US"/>
                    </a:p>
                  </a:txBody>
                  <a:tcPr/>
                </a:tc>
                <a:tc>
                  <a:txBody>
                    <a:bodyPr/>
                    <a:lstStyle/>
                    <a:p>
                      <a:r>
                        <a:rPr lang="en-US" sz="2800" err="1">
                          <a:latin typeface="Times New Roman" panose="02020603050405020304" pitchFamily="18" charset="0"/>
                          <a:cs typeface="Times New Roman" panose="02020603050405020304" pitchFamily="18" charset="0"/>
                        </a:rPr>
                        <a:t>Kiểm</a:t>
                      </a:r>
                      <a:r>
                        <a:rPr lang="en-US" sz="2800">
                          <a:latin typeface="Times New Roman" panose="02020603050405020304" pitchFamily="18" charset="0"/>
                          <a:cs typeface="Times New Roman" panose="02020603050405020304" pitchFamily="18" charset="0"/>
                        </a:rPr>
                        <a:t> </a:t>
                      </a:r>
                      <a:r>
                        <a:rPr lang="en-US" sz="2800" err="1">
                          <a:latin typeface="Times New Roman" panose="02020603050405020304" pitchFamily="18" charset="0"/>
                          <a:cs typeface="Times New Roman" panose="02020603050405020304" pitchFamily="18" charset="0"/>
                        </a:rPr>
                        <a:t>tra</a:t>
                      </a:r>
                      <a:r>
                        <a:rPr lang="en-US" sz="2800" baseline="0">
                          <a:latin typeface="Times New Roman" panose="02020603050405020304" pitchFamily="18" charset="0"/>
                          <a:cs typeface="Times New Roman" panose="02020603050405020304" pitchFamily="18" charset="0"/>
                        </a:rPr>
                        <a:t> </a:t>
                      </a:r>
                      <a:r>
                        <a:rPr lang="en-US" sz="2800" baseline="0" err="1">
                          <a:latin typeface="Times New Roman" panose="02020603050405020304" pitchFamily="18" charset="0"/>
                          <a:cs typeface="Times New Roman" panose="02020603050405020304" pitchFamily="18" charset="0"/>
                        </a:rPr>
                        <a:t>thường</a:t>
                      </a:r>
                      <a:r>
                        <a:rPr lang="en-US" sz="2800" baseline="0">
                          <a:latin typeface="Times New Roman" panose="02020603050405020304" pitchFamily="18" charset="0"/>
                          <a:cs typeface="Times New Roman" panose="02020603050405020304" pitchFamily="18" charset="0"/>
                        </a:rPr>
                        <a:t> </a:t>
                      </a:r>
                      <a:r>
                        <a:rPr lang="en-US" sz="2800" baseline="0" err="1">
                          <a:latin typeface="Times New Roman" panose="02020603050405020304" pitchFamily="18" charset="0"/>
                          <a:cs typeface="Times New Roman" panose="02020603050405020304" pitchFamily="18" charset="0"/>
                        </a:rPr>
                        <a:t>xuyên</a:t>
                      </a:r>
                      <a:r>
                        <a:rPr lang="en-US" sz="2800" baseline="0">
                          <a:latin typeface="Times New Roman" panose="02020603050405020304" pitchFamily="18" charset="0"/>
                          <a:cs typeface="Times New Roman" panose="02020603050405020304" pitchFamily="18" charset="0"/>
                        </a:rPr>
                        <a:t> (</a:t>
                      </a:r>
                      <a:r>
                        <a:rPr lang="en-US" sz="2800" baseline="0" err="1">
                          <a:latin typeface="Times New Roman" panose="02020603050405020304" pitchFamily="18" charset="0"/>
                          <a:cs typeface="Times New Roman" panose="02020603050405020304" pitchFamily="18" charset="0"/>
                        </a:rPr>
                        <a:t>tự</a:t>
                      </a:r>
                      <a:r>
                        <a:rPr lang="en-US" sz="2800" baseline="0">
                          <a:latin typeface="Times New Roman" panose="02020603050405020304" pitchFamily="18" charset="0"/>
                          <a:cs typeface="Times New Roman" panose="02020603050405020304" pitchFamily="18" charset="0"/>
                        </a:rPr>
                        <a:t> </a:t>
                      </a:r>
                      <a:r>
                        <a:rPr lang="en-US" sz="2800" baseline="0" err="1">
                          <a:latin typeface="Times New Roman" panose="02020603050405020304" pitchFamily="18" charset="0"/>
                          <a:cs typeface="Times New Roman" panose="02020603050405020304" pitchFamily="18" charset="0"/>
                        </a:rPr>
                        <a:t>luận</a:t>
                      </a:r>
                      <a:r>
                        <a:rPr lang="en-US" sz="2800" baseline="0">
                          <a:latin typeface="Times New Roman" panose="02020603050405020304" pitchFamily="18" charset="0"/>
                          <a:cs typeface="Times New Roman" panose="02020603050405020304" pitchFamily="18" charset="0"/>
                        </a:rPr>
                        <a:t>, </a:t>
                      </a:r>
                      <a:r>
                        <a:rPr lang="en-US" sz="2800" baseline="0" err="1">
                          <a:latin typeface="Times New Roman" panose="02020603050405020304" pitchFamily="18" charset="0"/>
                          <a:cs typeface="Times New Roman" panose="02020603050405020304" pitchFamily="18" charset="0"/>
                        </a:rPr>
                        <a:t>làm</a:t>
                      </a:r>
                      <a:r>
                        <a:rPr lang="en-US" sz="2800" baseline="0">
                          <a:latin typeface="Times New Roman" panose="02020603050405020304" pitchFamily="18" charset="0"/>
                          <a:cs typeface="Times New Roman" panose="02020603050405020304" pitchFamily="18" charset="0"/>
                        </a:rPr>
                        <a:t> </a:t>
                      </a:r>
                      <a:r>
                        <a:rPr lang="en-US" sz="2800" baseline="0" err="1">
                          <a:latin typeface="Times New Roman" panose="02020603050405020304" pitchFamily="18" charset="0"/>
                          <a:cs typeface="Times New Roman" panose="02020603050405020304" pitchFamily="18" charset="0"/>
                        </a:rPr>
                        <a:t>bài</a:t>
                      </a:r>
                      <a:r>
                        <a:rPr lang="en-US" sz="2800" baseline="0">
                          <a:latin typeface="Times New Roman" panose="02020603050405020304" pitchFamily="18" charset="0"/>
                          <a:cs typeface="Times New Roman" panose="02020603050405020304" pitchFamily="18" charset="0"/>
                        </a:rPr>
                        <a:t> </a:t>
                      </a:r>
                      <a:r>
                        <a:rPr lang="en-US" sz="2800" baseline="0" err="1">
                          <a:latin typeface="Times New Roman" panose="02020603050405020304" pitchFamily="18" charset="0"/>
                          <a:cs typeface="Times New Roman" panose="02020603050405020304" pitchFamily="18" charset="0"/>
                        </a:rPr>
                        <a:t>tập</a:t>
                      </a:r>
                      <a:r>
                        <a:rPr lang="en-US" sz="2800" baseline="0">
                          <a:latin typeface="Times New Roman" panose="02020603050405020304" pitchFamily="18" charset="0"/>
                          <a:cs typeface="Times New Roman" panose="02020603050405020304" pitchFamily="18" charset="0"/>
                        </a:rPr>
                        <a:t>, </a:t>
                      </a:r>
                      <a:r>
                        <a:rPr lang="en-US" sz="2800" baseline="0" err="1">
                          <a:latin typeface="Times New Roman" panose="02020603050405020304" pitchFamily="18" charset="0"/>
                          <a:cs typeface="Times New Roman" panose="02020603050405020304" pitchFamily="18" charset="0"/>
                        </a:rPr>
                        <a:t>trả</a:t>
                      </a:r>
                      <a:r>
                        <a:rPr lang="en-US" sz="2800" baseline="0">
                          <a:latin typeface="Times New Roman" panose="02020603050405020304" pitchFamily="18" charset="0"/>
                          <a:cs typeface="Times New Roman" panose="02020603050405020304" pitchFamily="18" charset="0"/>
                        </a:rPr>
                        <a:t> </a:t>
                      </a:r>
                      <a:r>
                        <a:rPr lang="en-US" sz="2800" baseline="0" err="1">
                          <a:latin typeface="Times New Roman" panose="02020603050405020304" pitchFamily="18" charset="0"/>
                          <a:cs typeface="Times New Roman" panose="02020603050405020304" pitchFamily="18" charset="0"/>
                        </a:rPr>
                        <a:t>lời</a:t>
                      </a:r>
                      <a:r>
                        <a:rPr lang="en-US" sz="2800" baseline="0">
                          <a:latin typeface="Times New Roman" panose="02020603050405020304" pitchFamily="18" charset="0"/>
                          <a:cs typeface="Times New Roman" panose="02020603050405020304" pitchFamily="18" charset="0"/>
                        </a:rPr>
                        <a:t> </a:t>
                      </a:r>
                      <a:r>
                        <a:rPr lang="en-US" sz="2800" baseline="0" err="1">
                          <a:latin typeface="Times New Roman" panose="02020603050405020304" pitchFamily="18" charset="0"/>
                          <a:cs typeface="Times New Roman" panose="02020603050405020304" pitchFamily="18" charset="0"/>
                        </a:rPr>
                        <a:t>trên</a:t>
                      </a:r>
                      <a:r>
                        <a:rPr lang="en-US" sz="2800" baseline="0">
                          <a:latin typeface="Times New Roman" panose="02020603050405020304" pitchFamily="18" charset="0"/>
                          <a:cs typeface="Times New Roman" panose="02020603050405020304" pitchFamily="18" charset="0"/>
                        </a:rPr>
                        <a:t> </a:t>
                      </a:r>
                      <a:r>
                        <a:rPr lang="en-US" sz="2800" baseline="0" err="1">
                          <a:latin typeface="Times New Roman" panose="02020603050405020304" pitchFamily="18" charset="0"/>
                          <a:cs typeface="Times New Roman" panose="02020603050405020304" pitchFamily="18" charset="0"/>
                        </a:rPr>
                        <a:t>lớp</a:t>
                      </a:r>
                      <a:r>
                        <a:rPr lang="en-US" sz="2800" baseline="0">
                          <a:latin typeface="Times New Roman" panose="02020603050405020304" pitchFamily="18" charset="0"/>
                          <a:cs typeface="Times New Roman" panose="02020603050405020304" pitchFamily="18" charset="0"/>
                        </a:rPr>
                        <a:t>)</a:t>
                      </a:r>
                      <a:endParaRPr lang="en-US" sz="2800">
                        <a:latin typeface="Times New Roman" panose="02020603050405020304" pitchFamily="18" charset="0"/>
                        <a:cs typeface="Times New Roman" panose="02020603050405020304" pitchFamily="18" charset="0"/>
                      </a:endParaRPr>
                    </a:p>
                  </a:txBody>
                  <a:tcPr>
                    <a:lnL w="12700" cap="flat" cmpd="sng" algn="ctr">
                      <a:solidFill>
                        <a:schemeClr val="tx1">
                          <a:lumMod val="95000"/>
                          <a:lumOff val="5000"/>
                        </a:schemeClr>
                      </a:solidFill>
                      <a:prstDash val="solid"/>
                      <a:round/>
                      <a:headEnd type="none" w="med" len="med"/>
                      <a:tailEnd type="none" w="med" len="med"/>
                    </a:lnL>
                    <a:lnR w="12700" cap="flat" cmpd="sng" algn="ctr">
                      <a:solidFill>
                        <a:schemeClr val="tx1">
                          <a:lumMod val="95000"/>
                          <a:lumOff val="5000"/>
                        </a:schemeClr>
                      </a:solidFill>
                      <a:prstDash val="solid"/>
                      <a:round/>
                      <a:headEnd type="none" w="med" len="med"/>
                      <a:tailEnd type="none" w="med" len="med"/>
                    </a:lnR>
                    <a:lnT w="12700" cap="flat" cmpd="sng" algn="ctr">
                      <a:solidFill>
                        <a:schemeClr val="tx1">
                          <a:lumMod val="95000"/>
                          <a:lumOff val="5000"/>
                        </a:schemeClr>
                      </a:solidFill>
                      <a:prstDash val="solid"/>
                      <a:round/>
                      <a:headEnd type="none" w="med" len="med"/>
                      <a:tailEnd type="none" w="med" len="med"/>
                    </a:lnT>
                    <a:lnB w="12700" cap="flat" cmpd="sng" algn="ctr">
                      <a:solidFill>
                        <a:schemeClr val="tx1">
                          <a:lumMod val="95000"/>
                          <a:lumOff val="5000"/>
                        </a:schemeClr>
                      </a:solidFill>
                      <a:prstDash val="solid"/>
                      <a:round/>
                      <a:headEnd type="none" w="med" len="med"/>
                      <a:tailEnd type="none" w="med" len="med"/>
                    </a:lnB>
                  </a:tcPr>
                </a:tc>
                <a:tc>
                  <a:txBody>
                    <a:bodyPr/>
                    <a:lstStyle/>
                    <a:p>
                      <a:pPr algn="ctr"/>
                      <a:r>
                        <a:rPr lang="en-US" sz="2800">
                          <a:latin typeface="Times New Roman" panose="02020603050405020304" pitchFamily="18" charset="0"/>
                          <a:cs typeface="Times New Roman" panose="02020603050405020304" pitchFamily="18" charset="0"/>
                        </a:rPr>
                        <a:t>10</a:t>
                      </a:r>
                    </a:p>
                  </a:txBody>
                  <a:tcPr>
                    <a:lnL w="12700" cap="flat" cmpd="sng" algn="ctr">
                      <a:solidFill>
                        <a:schemeClr val="tx1">
                          <a:lumMod val="95000"/>
                          <a:lumOff val="5000"/>
                        </a:schemeClr>
                      </a:solidFill>
                      <a:prstDash val="solid"/>
                      <a:round/>
                      <a:headEnd type="none" w="med" len="med"/>
                      <a:tailEnd type="none" w="med" len="med"/>
                    </a:lnL>
                    <a:lnR w="12700" cap="flat" cmpd="sng" algn="ctr">
                      <a:solidFill>
                        <a:schemeClr val="tx1">
                          <a:lumMod val="95000"/>
                          <a:lumOff val="5000"/>
                        </a:schemeClr>
                      </a:solidFill>
                      <a:prstDash val="solid"/>
                      <a:round/>
                      <a:headEnd type="none" w="med" len="med"/>
                      <a:tailEnd type="none" w="med" len="med"/>
                    </a:lnR>
                    <a:lnT w="12700" cap="flat" cmpd="sng" algn="ctr">
                      <a:solidFill>
                        <a:schemeClr val="tx1">
                          <a:lumMod val="95000"/>
                          <a:lumOff val="5000"/>
                        </a:schemeClr>
                      </a:solidFill>
                      <a:prstDash val="solid"/>
                      <a:round/>
                      <a:headEnd type="none" w="med" len="med"/>
                      <a:tailEnd type="none" w="med" len="med"/>
                    </a:lnT>
                    <a:lnB w="12700" cap="flat" cmpd="sng" algn="ctr">
                      <a:solidFill>
                        <a:schemeClr val="tx1">
                          <a:lumMod val="95000"/>
                          <a:lumOff val="5000"/>
                        </a:schemeClr>
                      </a:solidFill>
                      <a:prstDash val="solid"/>
                      <a:round/>
                      <a:headEnd type="none" w="med" len="med"/>
                      <a:tailEnd type="none" w="med" len="med"/>
                    </a:lnB>
                  </a:tcPr>
                </a:tc>
                <a:extLst>
                  <a:ext uri="{0D108BD9-81ED-4DB2-BD59-A6C34878D82A}">
                    <a16:rowId xmlns:a16="http://schemas.microsoft.com/office/drawing/2014/main" val="10002"/>
                  </a:ext>
                </a:extLst>
              </a:tr>
              <a:tr h="545465">
                <a:tc vMerge="1">
                  <a:txBody>
                    <a:bodyPr/>
                    <a:lstStyle/>
                    <a:p>
                      <a:endParaRPr lang="en-US"/>
                    </a:p>
                  </a:txBody>
                  <a:tcPr/>
                </a:tc>
                <a:tc>
                  <a:txBody>
                    <a:bodyPr/>
                    <a:lstStyle/>
                    <a:p>
                      <a:r>
                        <a:rPr lang="en-US" sz="2800" err="1">
                          <a:latin typeface="Times New Roman" panose="02020603050405020304" pitchFamily="18" charset="0"/>
                          <a:cs typeface="Times New Roman" panose="02020603050405020304" pitchFamily="18" charset="0"/>
                        </a:rPr>
                        <a:t>Thuyết</a:t>
                      </a:r>
                      <a:r>
                        <a:rPr lang="en-US" sz="2800">
                          <a:latin typeface="Times New Roman" panose="02020603050405020304" pitchFamily="18" charset="0"/>
                          <a:cs typeface="Times New Roman" panose="02020603050405020304" pitchFamily="18" charset="0"/>
                        </a:rPr>
                        <a:t> </a:t>
                      </a:r>
                      <a:r>
                        <a:rPr lang="en-US" sz="2800" err="1">
                          <a:latin typeface="Times New Roman" panose="02020603050405020304" pitchFamily="18" charset="0"/>
                          <a:cs typeface="Times New Roman" panose="02020603050405020304" pitchFamily="18" charset="0"/>
                        </a:rPr>
                        <a:t>trình</a:t>
                      </a:r>
                      <a:endParaRPr lang="en-US" sz="2800">
                        <a:latin typeface="Times New Roman" panose="02020603050405020304" pitchFamily="18" charset="0"/>
                        <a:cs typeface="Times New Roman" panose="02020603050405020304" pitchFamily="18" charset="0"/>
                      </a:endParaRPr>
                    </a:p>
                  </a:txBody>
                  <a:tcPr>
                    <a:lnL w="12700" cap="flat" cmpd="sng" algn="ctr">
                      <a:solidFill>
                        <a:schemeClr val="tx1">
                          <a:lumMod val="95000"/>
                          <a:lumOff val="5000"/>
                        </a:schemeClr>
                      </a:solidFill>
                      <a:prstDash val="solid"/>
                      <a:round/>
                      <a:headEnd type="none" w="med" len="med"/>
                      <a:tailEnd type="none" w="med" len="med"/>
                    </a:lnL>
                    <a:lnR w="12700" cap="flat" cmpd="sng" algn="ctr">
                      <a:solidFill>
                        <a:schemeClr val="tx1">
                          <a:lumMod val="95000"/>
                          <a:lumOff val="5000"/>
                        </a:schemeClr>
                      </a:solidFill>
                      <a:prstDash val="solid"/>
                      <a:round/>
                      <a:headEnd type="none" w="med" len="med"/>
                      <a:tailEnd type="none" w="med" len="med"/>
                    </a:lnR>
                    <a:lnT w="12700" cap="flat" cmpd="sng" algn="ctr">
                      <a:solidFill>
                        <a:schemeClr val="tx1">
                          <a:lumMod val="95000"/>
                          <a:lumOff val="5000"/>
                        </a:schemeClr>
                      </a:solidFill>
                      <a:prstDash val="solid"/>
                      <a:round/>
                      <a:headEnd type="none" w="med" len="med"/>
                      <a:tailEnd type="none" w="med" len="med"/>
                    </a:lnT>
                    <a:lnB w="12700" cap="flat" cmpd="sng" algn="ctr">
                      <a:solidFill>
                        <a:schemeClr val="tx1">
                          <a:lumMod val="95000"/>
                          <a:lumOff val="5000"/>
                        </a:schemeClr>
                      </a:solidFill>
                      <a:prstDash val="solid"/>
                      <a:round/>
                      <a:headEnd type="none" w="med" len="med"/>
                      <a:tailEnd type="none" w="med" len="med"/>
                    </a:lnB>
                  </a:tcPr>
                </a:tc>
                <a:tc>
                  <a:txBody>
                    <a:bodyPr/>
                    <a:lstStyle/>
                    <a:p>
                      <a:pPr algn="ctr"/>
                      <a:r>
                        <a:rPr lang="en-US" sz="2800">
                          <a:latin typeface="Times New Roman" panose="02020603050405020304" pitchFamily="18" charset="0"/>
                          <a:cs typeface="Times New Roman" panose="02020603050405020304" pitchFamily="18" charset="0"/>
                        </a:rPr>
                        <a:t>10</a:t>
                      </a:r>
                    </a:p>
                  </a:txBody>
                  <a:tcPr>
                    <a:lnL w="12700" cap="flat" cmpd="sng" algn="ctr">
                      <a:solidFill>
                        <a:schemeClr val="tx1">
                          <a:lumMod val="95000"/>
                          <a:lumOff val="5000"/>
                        </a:schemeClr>
                      </a:solidFill>
                      <a:prstDash val="solid"/>
                      <a:round/>
                      <a:headEnd type="none" w="med" len="med"/>
                      <a:tailEnd type="none" w="med" len="med"/>
                    </a:lnL>
                    <a:lnR w="12700" cap="flat" cmpd="sng" algn="ctr">
                      <a:solidFill>
                        <a:schemeClr val="tx1">
                          <a:lumMod val="95000"/>
                          <a:lumOff val="5000"/>
                        </a:schemeClr>
                      </a:solidFill>
                      <a:prstDash val="solid"/>
                      <a:round/>
                      <a:headEnd type="none" w="med" len="med"/>
                      <a:tailEnd type="none" w="med" len="med"/>
                    </a:lnR>
                    <a:lnT w="12700" cap="flat" cmpd="sng" algn="ctr">
                      <a:solidFill>
                        <a:schemeClr val="tx1">
                          <a:lumMod val="95000"/>
                          <a:lumOff val="5000"/>
                        </a:schemeClr>
                      </a:solidFill>
                      <a:prstDash val="solid"/>
                      <a:round/>
                      <a:headEnd type="none" w="med" len="med"/>
                      <a:tailEnd type="none" w="med" len="med"/>
                    </a:lnT>
                    <a:lnB w="12700" cap="flat" cmpd="sng" algn="ctr">
                      <a:solidFill>
                        <a:schemeClr val="tx1">
                          <a:lumMod val="95000"/>
                          <a:lumOff val="5000"/>
                        </a:schemeClr>
                      </a:solidFill>
                      <a:prstDash val="solid"/>
                      <a:round/>
                      <a:headEnd type="none" w="med" len="med"/>
                      <a:tailEnd type="none" w="med" len="med"/>
                    </a:lnB>
                  </a:tcPr>
                </a:tc>
                <a:extLst>
                  <a:ext uri="{0D108BD9-81ED-4DB2-BD59-A6C34878D82A}">
                    <a16:rowId xmlns:a16="http://schemas.microsoft.com/office/drawing/2014/main" val="10003"/>
                  </a:ext>
                </a:extLst>
              </a:tr>
              <a:tr h="545465">
                <a:tc vMerge="1">
                  <a:txBody>
                    <a:bodyPr/>
                    <a:lstStyle/>
                    <a:p>
                      <a:endParaRPr lang="en-US"/>
                    </a:p>
                  </a:txBody>
                  <a:tcPr/>
                </a:tc>
                <a:tc>
                  <a:txBody>
                    <a:bodyPr/>
                    <a:lstStyle/>
                    <a:p>
                      <a:r>
                        <a:rPr lang="en-US" sz="2800" err="1">
                          <a:latin typeface="Times New Roman" panose="02020603050405020304" pitchFamily="18" charset="0"/>
                          <a:cs typeface="Times New Roman" panose="02020603050405020304" pitchFamily="18" charset="0"/>
                        </a:rPr>
                        <a:t>Kiểm</a:t>
                      </a:r>
                      <a:r>
                        <a:rPr lang="en-US" sz="2800">
                          <a:latin typeface="Times New Roman" panose="02020603050405020304" pitchFamily="18" charset="0"/>
                          <a:cs typeface="Times New Roman" panose="02020603050405020304" pitchFamily="18" charset="0"/>
                        </a:rPr>
                        <a:t> </a:t>
                      </a:r>
                      <a:r>
                        <a:rPr lang="en-US" sz="2800" err="1">
                          <a:latin typeface="Times New Roman" panose="02020603050405020304" pitchFamily="18" charset="0"/>
                          <a:cs typeface="Times New Roman" panose="02020603050405020304" pitchFamily="18" charset="0"/>
                        </a:rPr>
                        <a:t>tra</a:t>
                      </a:r>
                      <a:r>
                        <a:rPr lang="en-US" sz="2800">
                          <a:latin typeface="Times New Roman" panose="02020603050405020304" pitchFamily="18" charset="0"/>
                          <a:cs typeface="Times New Roman" panose="02020603050405020304" pitchFamily="18" charset="0"/>
                        </a:rPr>
                        <a:t> </a:t>
                      </a:r>
                      <a:r>
                        <a:rPr lang="en-US" sz="2800" err="1">
                          <a:latin typeface="Times New Roman" panose="02020603050405020304" pitchFamily="18" charset="0"/>
                          <a:cs typeface="Times New Roman" panose="02020603050405020304" pitchFamily="18" charset="0"/>
                        </a:rPr>
                        <a:t>giữa</a:t>
                      </a:r>
                      <a:r>
                        <a:rPr lang="en-US" sz="2800" baseline="0">
                          <a:latin typeface="Times New Roman" panose="02020603050405020304" pitchFamily="18" charset="0"/>
                          <a:cs typeface="Times New Roman" panose="02020603050405020304" pitchFamily="18" charset="0"/>
                        </a:rPr>
                        <a:t> </a:t>
                      </a:r>
                      <a:r>
                        <a:rPr lang="en-US" sz="2800" baseline="0" err="1">
                          <a:latin typeface="Times New Roman" panose="02020603050405020304" pitchFamily="18" charset="0"/>
                          <a:cs typeface="Times New Roman" panose="02020603050405020304" pitchFamily="18" charset="0"/>
                        </a:rPr>
                        <a:t>kỳ</a:t>
                      </a:r>
                      <a:r>
                        <a:rPr lang="en-US" sz="2800" baseline="0">
                          <a:latin typeface="Times New Roman" panose="02020603050405020304" pitchFamily="18" charset="0"/>
                          <a:cs typeface="Times New Roman" panose="02020603050405020304" pitchFamily="18" charset="0"/>
                        </a:rPr>
                        <a:t> (trắc nghiệm)</a:t>
                      </a:r>
                      <a:endParaRPr lang="en-US" sz="2800">
                        <a:latin typeface="Times New Roman" panose="02020603050405020304" pitchFamily="18" charset="0"/>
                        <a:cs typeface="Times New Roman" panose="02020603050405020304" pitchFamily="18" charset="0"/>
                      </a:endParaRPr>
                    </a:p>
                  </a:txBody>
                  <a:tcPr>
                    <a:lnL w="12700" cap="flat" cmpd="sng" algn="ctr">
                      <a:solidFill>
                        <a:schemeClr val="tx1">
                          <a:lumMod val="95000"/>
                          <a:lumOff val="5000"/>
                        </a:schemeClr>
                      </a:solidFill>
                      <a:prstDash val="solid"/>
                      <a:round/>
                      <a:headEnd type="none" w="med" len="med"/>
                      <a:tailEnd type="none" w="med" len="med"/>
                    </a:lnL>
                    <a:lnR w="12700" cap="flat" cmpd="sng" algn="ctr">
                      <a:solidFill>
                        <a:schemeClr val="tx1">
                          <a:lumMod val="95000"/>
                          <a:lumOff val="5000"/>
                        </a:schemeClr>
                      </a:solidFill>
                      <a:prstDash val="solid"/>
                      <a:round/>
                      <a:headEnd type="none" w="med" len="med"/>
                      <a:tailEnd type="none" w="med" len="med"/>
                    </a:lnR>
                    <a:lnT w="12700" cap="flat" cmpd="sng" algn="ctr">
                      <a:solidFill>
                        <a:schemeClr val="tx1">
                          <a:lumMod val="95000"/>
                          <a:lumOff val="5000"/>
                        </a:schemeClr>
                      </a:solidFill>
                      <a:prstDash val="solid"/>
                      <a:round/>
                      <a:headEnd type="none" w="med" len="med"/>
                      <a:tailEnd type="none" w="med" len="med"/>
                    </a:lnT>
                    <a:lnB w="12700" cap="flat" cmpd="sng" algn="ctr">
                      <a:solidFill>
                        <a:schemeClr val="tx1">
                          <a:lumMod val="95000"/>
                          <a:lumOff val="5000"/>
                        </a:schemeClr>
                      </a:solidFill>
                      <a:prstDash val="solid"/>
                      <a:round/>
                      <a:headEnd type="none" w="med" len="med"/>
                      <a:tailEnd type="none" w="med" len="med"/>
                    </a:lnB>
                  </a:tcPr>
                </a:tc>
                <a:tc>
                  <a:txBody>
                    <a:bodyPr/>
                    <a:lstStyle/>
                    <a:p>
                      <a:pPr algn="ctr"/>
                      <a:r>
                        <a:rPr lang="en-US" sz="2800">
                          <a:latin typeface="Times New Roman" panose="02020603050405020304" pitchFamily="18" charset="0"/>
                          <a:cs typeface="Times New Roman" panose="02020603050405020304" pitchFamily="18" charset="0"/>
                        </a:rPr>
                        <a:t>30</a:t>
                      </a:r>
                    </a:p>
                  </a:txBody>
                  <a:tcPr>
                    <a:lnL w="12700" cap="flat" cmpd="sng" algn="ctr">
                      <a:solidFill>
                        <a:schemeClr val="tx1">
                          <a:lumMod val="95000"/>
                          <a:lumOff val="5000"/>
                        </a:schemeClr>
                      </a:solidFill>
                      <a:prstDash val="solid"/>
                      <a:round/>
                      <a:headEnd type="none" w="med" len="med"/>
                      <a:tailEnd type="none" w="med" len="med"/>
                    </a:lnL>
                    <a:lnR w="12700" cap="flat" cmpd="sng" algn="ctr">
                      <a:solidFill>
                        <a:schemeClr val="tx1">
                          <a:lumMod val="95000"/>
                          <a:lumOff val="5000"/>
                        </a:schemeClr>
                      </a:solidFill>
                      <a:prstDash val="solid"/>
                      <a:round/>
                      <a:headEnd type="none" w="med" len="med"/>
                      <a:tailEnd type="none" w="med" len="med"/>
                    </a:lnR>
                    <a:lnT w="12700" cap="flat" cmpd="sng" algn="ctr">
                      <a:solidFill>
                        <a:schemeClr val="tx1">
                          <a:lumMod val="95000"/>
                          <a:lumOff val="5000"/>
                        </a:schemeClr>
                      </a:solidFill>
                      <a:prstDash val="solid"/>
                      <a:round/>
                      <a:headEnd type="none" w="med" len="med"/>
                      <a:tailEnd type="none" w="med" len="med"/>
                    </a:lnT>
                    <a:lnB w="12700" cap="flat" cmpd="sng" algn="ctr">
                      <a:solidFill>
                        <a:schemeClr val="tx1">
                          <a:lumMod val="95000"/>
                          <a:lumOff val="5000"/>
                        </a:schemeClr>
                      </a:solidFill>
                      <a:prstDash val="solid"/>
                      <a:round/>
                      <a:headEnd type="none" w="med" len="med"/>
                      <a:tailEnd type="none" w="med" len="med"/>
                    </a:lnB>
                  </a:tcPr>
                </a:tc>
                <a:extLst>
                  <a:ext uri="{0D108BD9-81ED-4DB2-BD59-A6C34878D82A}">
                    <a16:rowId xmlns:a16="http://schemas.microsoft.com/office/drawing/2014/main" val="10004"/>
                  </a:ext>
                </a:extLst>
              </a:tr>
              <a:tr h="994410">
                <a:tc vMerge="1">
                  <a:txBody>
                    <a:bodyPr/>
                    <a:lstStyle/>
                    <a:p>
                      <a:endParaRPr lang="en-US"/>
                    </a:p>
                  </a:txBody>
                  <a:tcPr/>
                </a:tc>
                <a:tc>
                  <a:txBody>
                    <a:bodyPr/>
                    <a:lstStyle/>
                    <a:p>
                      <a:r>
                        <a:rPr lang="en-US" sz="2800" err="1">
                          <a:latin typeface="Times New Roman" panose="02020603050405020304" pitchFamily="18" charset="0"/>
                          <a:cs typeface="Times New Roman" panose="02020603050405020304" pitchFamily="18" charset="0"/>
                        </a:rPr>
                        <a:t>Kiểm</a:t>
                      </a:r>
                      <a:r>
                        <a:rPr lang="en-US" sz="2800">
                          <a:latin typeface="Times New Roman" panose="02020603050405020304" pitchFamily="18" charset="0"/>
                          <a:cs typeface="Times New Roman" panose="02020603050405020304" pitchFamily="18" charset="0"/>
                        </a:rPr>
                        <a:t> </a:t>
                      </a:r>
                      <a:r>
                        <a:rPr lang="en-US" sz="2800" err="1">
                          <a:latin typeface="Times New Roman" panose="02020603050405020304" pitchFamily="18" charset="0"/>
                          <a:cs typeface="Times New Roman" panose="02020603050405020304" pitchFamily="18" charset="0"/>
                        </a:rPr>
                        <a:t>tra</a:t>
                      </a:r>
                      <a:r>
                        <a:rPr lang="en-US" sz="2800">
                          <a:latin typeface="Times New Roman" panose="02020603050405020304" pitchFamily="18" charset="0"/>
                          <a:cs typeface="Times New Roman" panose="02020603050405020304" pitchFamily="18" charset="0"/>
                        </a:rPr>
                        <a:t> </a:t>
                      </a:r>
                      <a:r>
                        <a:rPr lang="en-US" sz="2800" err="1">
                          <a:latin typeface="Times New Roman" panose="02020603050405020304" pitchFamily="18" charset="0"/>
                          <a:cs typeface="Times New Roman" panose="02020603050405020304" pitchFamily="18" charset="0"/>
                        </a:rPr>
                        <a:t>cuối</a:t>
                      </a:r>
                      <a:r>
                        <a:rPr lang="en-US" sz="2800" baseline="0">
                          <a:latin typeface="Times New Roman" panose="02020603050405020304" pitchFamily="18" charset="0"/>
                          <a:cs typeface="Times New Roman" panose="02020603050405020304" pitchFamily="18" charset="0"/>
                        </a:rPr>
                        <a:t> </a:t>
                      </a:r>
                      <a:r>
                        <a:rPr lang="en-US" sz="2800" baseline="0" err="1">
                          <a:latin typeface="Times New Roman" panose="02020603050405020304" pitchFamily="18" charset="0"/>
                          <a:cs typeface="Times New Roman" panose="02020603050405020304" pitchFamily="18" charset="0"/>
                        </a:rPr>
                        <a:t>kỳ</a:t>
                      </a:r>
                      <a:r>
                        <a:rPr lang="en-US" sz="2800" baseline="0">
                          <a:latin typeface="Times New Roman" panose="02020603050405020304" pitchFamily="18" charset="0"/>
                          <a:cs typeface="Times New Roman" panose="02020603050405020304" pitchFamily="18" charset="0"/>
                        </a:rPr>
                        <a:t> (</a:t>
                      </a:r>
                      <a:r>
                        <a:rPr lang="en-US" sz="2800" baseline="0" err="1">
                          <a:latin typeface="Times New Roman" panose="02020603050405020304" pitchFamily="18" charset="0"/>
                          <a:cs typeface="Times New Roman" panose="02020603050405020304" pitchFamily="18" charset="0"/>
                        </a:rPr>
                        <a:t>tiểu</a:t>
                      </a:r>
                      <a:r>
                        <a:rPr lang="en-US" sz="2800" baseline="0">
                          <a:latin typeface="Times New Roman" panose="02020603050405020304" pitchFamily="18" charset="0"/>
                          <a:cs typeface="Times New Roman" panose="02020603050405020304" pitchFamily="18" charset="0"/>
                        </a:rPr>
                        <a:t> </a:t>
                      </a:r>
                      <a:r>
                        <a:rPr lang="en-US" sz="2800" baseline="0" err="1">
                          <a:latin typeface="Times New Roman" panose="02020603050405020304" pitchFamily="18" charset="0"/>
                          <a:cs typeface="Times New Roman" panose="02020603050405020304" pitchFamily="18" charset="0"/>
                        </a:rPr>
                        <a:t>luận</a:t>
                      </a:r>
                      <a:r>
                        <a:rPr lang="en-US" sz="2800" baseline="0">
                          <a:latin typeface="Times New Roman" panose="02020603050405020304" pitchFamily="18" charset="0"/>
                          <a:cs typeface="Times New Roman" panose="02020603050405020304" pitchFamily="18" charset="0"/>
                        </a:rPr>
                        <a:t> </a:t>
                      </a:r>
                      <a:r>
                        <a:rPr lang="en-US" sz="2800" baseline="0" err="1">
                          <a:latin typeface="Times New Roman" panose="02020603050405020304" pitchFamily="18" charset="0"/>
                          <a:cs typeface="Times New Roman" panose="02020603050405020304" pitchFamily="18" charset="0"/>
                        </a:rPr>
                        <a:t>nhóm</a:t>
                      </a:r>
                      <a:r>
                        <a:rPr lang="en-US" sz="2800" baseline="0">
                          <a:latin typeface="Times New Roman" panose="02020603050405020304" pitchFamily="18" charset="0"/>
                          <a:cs typeface="Times New Roman" panose="02020603050405020304" pitchFamily="18" charset="0"/>
                        </a:rPr>
                        <a:t>)</a:t>
                      </a:r>
                      <a:endParaRPr lang="en-US" sz="2800">
                        <a:latin typeface="Times New Roman" panose="02020603050405020304" pitchFamily="18" charset="0"/>
                        <a:cs typeface="Times New Roman" panose="02020603050405020304" pitchFamily="18" charset="0"/>
                      </a:endParaRPr>
                    </a:p>
                  </a:txBody>
                  <a:tcPr>
                    <a:lnL w="12700" cap="flat" cmpd="sng" algn="ctr">
                      <a:solidFill>
                        <a:schemeClr val="tx1">
                          <a:lumMod val="95000"/>
                          <a:lumOff val="5000"/>
                        </a:schemeClr>
                      </a:solidFill>
                      <a:prstDash val="solid"/>
                      <a:round/>
                      <a:headEnd type="none" w="med" len="med"/>
                      <a:tailEnd type="none" w="med" len="med"/>
                    </a:lnL>
                    <a:lnR w="12700" cap="flat" cmpd="sng" algn="ctr">
                      <a:solidFill>
                        <a:schemeClr val="tx1">
                          <a:lumMod val="95000"/>
                          <a:lumOff val="5000"/>
                        </a:schemeClr>
                      </a:solidFill>
                      <a:prstDash val="solid"/>
                      <a:round/>
                      <a:headEnd type="none" w="med" len="med"/>
                      <a:tailEnd type="none" w="med" len="med"/>
                    </a:lnR>
                    <a:lnT w="12700" cap="flat" cmpd="sng" algn="ctr">
                      <a:solidFill>
                        <a:schemeClr val="tx1">
                          <a:lumMod val="95000"/>
                          <a:lumOff val="5000"/>
                        </a:schemeClr>
                      </a:solidFill>
                      <a:prstDash val="solid"/>
                      <a:round/>
                      <a:headEnd type="none" w="med" len="med"/>
                      <a:tailEnd type="none" w="med" len="med"/>
                    </a:lnT>
                    <a:lnB w="12700" cap="flat" cmpd="sng" algn="ctr">
                      <a:solidFill>
                        <a:schemeClr val="tx1">
                          <a:lumMod val="95000"/>
                          <a:lumOff val="5000"/>
                        </a:schemeClr>
                      </a:solidFill>
                      <a:prstDash val="solid"/>
                      <a:round/>
                      <a:headEnd type="none" w="med" len="med"/>
                      <a:tailEnd type="none" w="med" len="med"/>
                    </a:lnB>
                  </a:tcPr>
                </a:tc>
                <a:tc>
                  <a:txBody>
                    <a:bodyPr/>
                    <a:lstStyle/>
                    <a:p>
                      <a:pPr algn="ctr"/>
                      <a:r>
                        <a:rPr lang="en-US" sz="2800">
                          <a:latin typeface="Times New Roman" panose="02020603050405020304" pitchFamily="18" charset="0"/>
                          <a:cs typeface="Times New Roman" panose="02020603050405020304" pitchFamily="18" charset="0"/>
                        </a:rPr>
                        <a:t>50</a:t>
                      </a:r>
                    </a:p>
                  </a:txBody>
                  <a:tcPr>
                    <a:lnL w="12700" cap="flat" cmpd="sng" algn="ctr">
                      <a:solidFill>
                        <a:schemeClr val="tx1">
                          <a:lumMod val="95000"/>
                          <a:lumOff val="5000"/>
                        </a:schemeClr>
                      </a:solidFill>
                      <a:prstDash val="solid"/>
                      <a:round/>
                      <a:headEnd type="none" w="med" len="med"/>
                      <a:tailEnd type="none" w="med" len="med"/>
                    </a:lnL>
                    <a:lnR w="12700" cap="flat" cmpd="sng" algn="ctr">
                      <a:solidFill>
                        <a:schemeClr val="tx1">
                          <a:lumMod val="95000"/>
                          <a:lumOff val="5000"/>
                        </a:schemeClr>
                      </a:solidFill>
                      <a:prstDash val="solid"/>
                      <a:round/>
                      <a:headEnd type="none" w="med" len="med"/>
                      <a:tailEnd type="none" w="med" len="med"/>
                    </a:lnR>
                    <a:lnT w="12700" cap="flat" cmpd="sng" algn="ctr">
                      <a:solidFill>
                        <a:schemeClr val="tx1">
                          <a:lumMod val="95000"/>
                          <a:lumOff val="5000"/>
                        </a:schemeClr>
                      </a:solidFill>
                      <a:prstDash val="solid"/>
                      <a:round/>
                      <a:headEnd type="none" w="med" len="med"/>
                      <a:tailEnd type="none" w="med" len="med"/>
                    </a:lnT>
                    <a:lnB w="12700" cap="flat" cmpd="sng" algn="ctr">
                      <a:solidFill>
                        <a:schemeClr val="tx1">
                          <a:lumMod val="95000"/>
                          <a:lumOff val="5000"/>
                        </a:schemeClr>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25095"/>
            <a:ext cx="8229600" cy="635635"/>
          </a:xfrm>
        </p:spPr>
        <p:txBody>
          <a:bodyPr/>
          <a:lstStyle/>
          <a:p>
            <a:pPr algn="ctr"/>
            <a:r>
              <a:rPr lang="en-US" b="1" err="1"/>
              <a:t>Nội</a:t>
            </a:r>
            <a:r>
              <a:rPr lang="en-US" b="1"/>
              <a:t> dung </a:t>
            </a:r>
            <a:r>
              <a:rPr lang="en-US" b="1" err="1"/>
              <a:t>môn</a:t>
            </a:r>
            <a:r>
              <a:rPr lang="en-US" b="1"/>
              <a:t> </a:t>
            </a:r>
            <a:r>
              <a:rPr lang="en-US" b="1" err="1"/>
              <a:t>học</a:t>
            </a:r>
            <a:endParaRPr lang="en-US" b="1"/>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069621501"/>
              </p:ext>
            </p:extLst>
          </p:nvPr>
        </p:nvGraphicFramePr>
        <p:xfrm>
          <a:off x="17144" y="990600"/>
          <a:ext cx="9126855" cy="5562602"/>
        </p:xfrm>
        <a:graphic>
          <a:graphicData uri="http://schemas.openxmlformats.org/drawingml/2006/table">
            <a:tbl>
              <a:tblPr firstRow="1" bandRow="1">
                <a:tableStyleId>{21E4AEA4-8DFA-4A89-87EB-49C32662AFE0}</a:tableStyleId>
              </a:tblPr>
              <a:tblGrid>
                <a:gridCol w="750710">
                  <a:extLst>
                    <a:ext uri="{9D8B030D-6E8A-4147-A177-3AD203B41FA5}">
                      <a16:colId xmlns:a16="http://schemas.microsoft.com/office/drawing/2014/main" val="20000"/>
                    </a:ext>
                  </a:extLst>
                </a:gridCol>
                <a:gridCol w="5962421">
                  <a:extLst>
                    <a:ext uri="{9D8B030D-6E8A-4147-A177-3AD203B41FA5}">
                      <a16:colId xmlns:a16="http://schemas.microsoft.com/office/drawing/2014/main" val="20001"/>
                    </a:ext>
                  </a:extLst>
                </a:gridCol>
                <a:gridCol w="1183959">
                  <a:extLst>
                    <a:ext uri="{9D8B030D-6E8A-4147-A177-3AD203B41FA5}">
                      <a16:colId xmlns:a16="http://schemas.microsoft.com/office/drawing/2014/main" val="20002"/>
                    </a:ext>
                  </a:extLst>
                </a:gridCol>
                <a:gridCol w="1229765">
                  <a:extLst>
                    <a:ext uri="{9D8B030D-6E8A-4147-A177-3AD203B41FA5}">
                      <a16:colId xmlns:a16="http://schemas.microsoft.com/office/drawing/2014/main" val="20003"/>
                    </a:ext>
                  </a:extLst>
                </a:gridCol>
              </a:tblGrid>
              <a:tr h="518868">
                <a:tc>
                  <a:txBody>
                    <a:bodyPr/>
                    <a:lstStyle/>
                    <a:p>
                      <a:pPr algn="ctr"/>
                      <a:r>
                        <a:rPr lang="en-US" sz="2800" err="1">
                          <a:latin typeface="Times New Roman" panose="02020603050405020304" pitchFamily="18" charset="0"/>
                          <a:cs typeface="Times New Roman" panose="02020603050405020304" pitchFamily="18" charset="0"/>
                        </a:rPr>
                        <a:t>TT</a:t>
                      </a:r>
                      <a:endParaRPr lang="en-US" sz="2800">
                        <a:latin typeface="Times New Roman" panose="02020603050405020304" pitchFamily="18" charset="0"/>
                        <a:cs typeface="Times New Roman" panose="02020603050405020304" pitchFamily="18" charset="0"/>
                      </a:endParaRPr>
                    </a:p>
                  </a:txBody>
                  <a:tcPr>
                    <a:lnL w="12700" cap="flat" cmpd="sng" algn="ctr">
                      <a:solidFill>
                        <a:schemeClr val="tx1">
                          <a:lumMod val="95000"/>
                          <a:lumOff val="5000"/>
                        </a:schemeClr>
                      </a:solidFill>
                      <a:prstDash val="solid"/>
                      <a:round/>
                      <a:headEnd type="none" w="med" len="med"/>
                      <a:tailEnd type="none" w="med" len="med"/>
                    </a:lnL>
                    <a:lnR w="12700" cap="flat" cmpd="sng" algn="ctr">
                      <a:solidFill>
                        <a:schemeClr val="tx1">
                          <a:lumMod val="95000"/>
                          <a:lumOff val="5000"/>
                        </a:schemeClr>
                      </a:solidFill>
                      <a:prstDash val="solid"/>
                      <a:round/>
                      <a:headEnd type="none" w="med" len="med"/>
                      <a:tailEnd type="none" w="med" len="med"/>
                    </a:lnR>
                    <a:lnT w="12700" cap="flat" cmpd="sng" algn="ctr">
                      <a:solidFill>
                        <a:schemeClr val="tx1">
                          <a:lumMod val="95000"/>
                          <a:lumOff val="5000"/>
                        </a:schemeClr>
                      </a:solidFill>
                      <a:prstDash val="solid"/>
                      <a:round/>
                      <a:headEnd type="none" w="med" len="med"/>
                      <a:tailEnd type="none" w="med" len="med"/>
                    </a:lnT>
                    <a:lnB w="12700" cap="flat" cmpd="sng" algn="ctr">
                      <a:solidFill>
                        <a:schemeClr val="tx1">
                          <a:lumMod val="95000"/>
                          <a:lumOff val="5000"/>
                        </a:schemeClr>
                      </a:solidFill>
                      <a:prstDash val="solid"/>
                      <a:round/>
                      <a:headEnd type="none" w="med" len="med"/>
                      <a:tailEnd type="none" w="med" len="med"/>
                    </a:lnB>
                  </a:tcPr>
                </a:tc>
                <a:tc>
                  <a:txBody>
                    <a:bodyPr/>
                    <a:lstStyle/>
                    <a:p>
                      <a:pPr algn="ctr"/>
                      <a:r>
                        <a:rPr lang="en-US" sz="2800" err="1">
                          <a:latin typeface="Times New Roman" panose="02020603050405020304" pitchFamily="18" charset="0"/>
                          <a:cs typeface="Times New Roman" panose="02020603050405020304" pitchFamily="18" charset="0"/>
                        </a:rPr>
                        <a:t>Nội</a:t>
                      </a:r>
                      <a:r>
                        <a:rPr lang="en-US" sz="2800" baseline="0">
                          <a:latin typeface="Times New Roman" panose="02020603050405020304" pitchFamily="18" charset="0"/>
                          <a:cs typeface="Times New Roman" panose="02020603050405020304" pitchFamily="18" charset="0"/>
                        </a:rPr>
                        <a:t> dung </a:t>
                      </a:r>
                      <a:r>
                        <a:rPr lang="en-US" sz="2800" baseline="0" err="1">
                          <a:latin typeface="Times New Roman" panose="02020603050405020304" pitchFamily="18" charset="0"/>
                          <a:cs typeface="Times New Roman" panose="02020603050405020304" pitchFamily="18" charset="0"/>
                        </a:rPr>
                        <a:t>giảng</a:t>
                      </a:r>
                      <a:r>
                        <a:rPr lang="en-US" sz="2800" baseline="0">
                          <a:latin typeface="Times New Roman" panose="02020603050405020304" pitchFamily="18" charset="0"/>
                          <a:cs typeface="Times New Roman" panose="02020603050405020304" pitchFamily="18" charset="0"/>
                        </a:rPr>
                        <a:t> </a:t>
                      </a:r>
                      <a:r>
                        <a:rPr lang="en-US" sz="2800" baseline="0" err="1">
                          <a:latin typeface="Times New Roman" panose="02020603050405020304" pitchFamily="18" charset="0"/>
                          <a:cs typeface="Times New Roman" panose="02020603050405020304" pitchFamily="18" charset="0"/>
                        </a:rPr>
                        <a:t>dạy</a:t>
                      </a:r>
                      <a:endParaRPr lang="en-US" sz="2800">
                        <a:latin typeface="Times New Roman" panose="02020603050405020304" pitchFamily="18" charset="0"/>
                        <a:cs typeface="Times New Roman" panose="02020603050405020304" pitchFamily="18" charset="0"/>
                      </a:endParaRPr>
                    </a:p>
                  </a:txBody>
                  <a:tcPr>
                    <a:lnL w="12700" cap="flat" cmpd="sng" algn="ctr">
                      <a:solidFill>
                        <a:schemeClr val="tx1">
                          <a:lumMod val="95000"/>
                          <a:lumOff val="5000"/>
                        </a:schemeClr>
                      </a:solidFill>
                      <a:prstDash val="solid"/>
                      <a:round/>
                      <a:headEnd type="none" w="med" len="med"/>
                      <a:tailEnd type="none" w="med" len="med"/>
                    </a:lnL>
                    <a:lnR w="12700" cap="flat" cmpd="sng" algn="ctr">
                      <a:solidFill>
                        <a:schemeClr val="tx1">
                          <a:lumMod val="95000"/>
                          <a:lumOff val="5000"/>
                        </a:schemeClr>
                      </a:solidFill>
                      <a:prstDash val="solid"/>
                      <a:round/>
                      <a:headEnd type="none" w="med" len="med"/>
                      <a:tailEnd type="none" w="med" len="med"/>
                    </a:lnR>
                    <a:lnT w="12700" cap="flat" cmpd="sng" algn="ctr">
                      <a:solidFill>
                        <a:schemeClr val="tx1">
                          <a:lumMod val="95000"/>
                          <a:lumOff val="5000"/>
                        </a:schemeClr>
                      </a:solidFill>
                      <a:prstDash val="solid"/>
                      <a:round/>
                      <a:headEnd type="none" w="med" len="med"/>
                      <a:tailEnd type="none" w="med" len="med"/>
                    </a:lnT>
                    <a:lnB w="12700" cap="flat" cmpd="sng" algn="ctr">
                      <a:solidFill>
                        <a:schemeClr val="tx1">
                          <a:lumMod val="95000"/>
                          <a:lumOff val="5000"/>
                        </a:schemeClr>
                      </a:solidFill>
                      <a:prstDash val="solid"/>
                      <a:round/>
                      <a:headEnd type="none" w="med" len="med"/>
                      <a:tailEnd type="none" w="med" len="med"/>
                    </a:lnB>
                  </a:tcPr>
                </a:tc>
                <a:tc>
                  <a:txBody>
                    <a:bodyPr/>
                    <a:lstStyle/>
                    <a:p>
                      <a:pPr algn="ctr"/>
                      <a:r>
                        <a:rPr lang="en-US" sz="2800" err="1">
                          <a:latin typeface="Times New Roman" panose="02020603050405020304" pitchFamily="18" charset="0"/>
                          <a:cs typeface="Times New Roman" panose="02020603050405020304" pitchFamily="18" charset="0"/>
                        </a:rPr>
                        <a:t>Số</a:t>
                      </a:r>
                      <a:r>
                        <a:rPr lang="en-US" sz="2800">
                          <a:latin typeface="Times New Roman" panose="02020603050405020304" pitchFamily="18" charset="0"/>
                          <a:cs typeface="Times New Roman" panose="02020603050405020304" pitchFamily="18" charset="0"/>
                        </a:rPr>
                        <a:t> </a:t>
                      </a:r>
                      <a:r>
                        <a:rPr lang="en-US" sz="2800" err="1">
                          <a:latin typeface="Times New Roman" panose="02020603050405020304" pitchFamily="18" charset="0"/>
                          <a:cs typeface="Times New Roman" panose="02020603050405020304" pitchFamily="18" charset="0"/>
                        </a:rPr>
                        <a:t>tiết</a:t>
                      </a:r>
                      <a:endParaRPr lang="en-US" sz="2800">
                        <a:latin typeface="Times New Roman" panose="02020603050405020304" pitchFamily="18" charset="0"/>
                        <a:cs typeface="Times New Roman" panose="02020603050405020304" pitchFamily="18" charset="0"/>
                      </a:endParaRPr>
                    </a:p>
                  </a:txBody>
                  <a:tcPr>
                    <a:lnL w="12700" cap="flat" cmpd="sng" algn="ctr">
                      <a:solidFill>
                        <a:schemeClr val="tx1">
                          <a:lumMod val="95000"/>
                          <a:lumOff val="5000"/>
                        </a:schemeClr>
                      </a:solidFill>
                      <a:prstDash val="solid"/>
                      <a:round/>
                      <a:headEnd type="none" w="med" len="med"/>
                      <a:tailEnd type="none" w="med" len="med"/>
                    </a:lnL>
                    <a:lnR w="12700" cap="flat" cmpd="sng" algn="ctr">
                      <a:solidFill>
                        <a:schemeClr val="tx1">
                          <a:lumMod val="95000"/>
                          <a:lumOff val="5000"/>
                        </a:schemeClr>
                      </a:solidFill>
                      <a:prstDash val="solid"/>
                      <a:round/>
                      <a:headEnd type="none" w="med" len="med"/>
                      <a:tailEnd type="none" w="med" len="med"/>
                    </a:lnR>
                    <a:lnT w="12700" cap="flat" cmpd="sng" algn="ctr">
                      <a:solidFill>
                        <a:schemeClr val="tx1">
                          <a:lumMod val="95000"/>
                          <a:lumOff val="5000"/>
                        </a:schemeClr>
                      </a:solidFill>
                      <a:prstDash val="solid"/>
                      <a:round/>
                      <a:headEnd type="none" w="med" len="med"/>
                      <a:tailEnd type="none" w="med" len="med"/>
                    </a:lnT>
                    <a:lnB w="12700" cap="flat" cmpd="sng" algn="ctr">
                      <a:solidFill>
                        <a:schemeClr val="tx1">
                          <a:lumMod val="95000"/>
                          <a:lumOff val="5000"/>
                        </a:schemeClr>
                      </a:solidFill>
                      <a:prstDash val="solid"/>
                      <a:round/>
                      <a:headEnd type="none" w="med" len="med"/>
                      <a:tailEnd type="none" w="med" len="med"/>
                    </a:lnB>
                  </a:tcPr>
                </a:tc>
                <a:tc>
                  <a:txBody>
                    <a:bodyPr/>
                    <a:lstStyle/>
                    <a:p>
                      <a:pPr algn="ctr"/>
                      <a:r>
                        <a:rPr lang="en-US" sz="2800" err="1">
                          <a:latin typeface="Times New Roman" panose="02020603050405020304" pitchFamily="18" charset="0"/>
                          <a:cs typeface="Times New Roman" panose="02020603050405020304" pitchFamily="18" charset="0"/>
                        </a:rPr>
                        <a:t>CLOs</a:t>
                      </a:r>
                      <a:endParaRPr lang="en-US" sz="2800">
                        <a:latin typeface="Times New Roman" panose="02020603050405020304" pitchFamily="18" charset="0"/>
                        <a:cs typeface="Times New Roman" panose="02020603050405020304" pitchFamily="18" charset="0"/>
                      </a:endParaRPr>
                    </a:p>
                  </a:txBody>
                  <a:tcPr>
                    <a:lnL w="12700" cap="flat" cmpd="sng" algn="ctr">
                      <a:solidFill>
                        <a:schemeClr val="tx1">
                          <a:lumMod val="95000"/>
                          <a:lumOff val="5000"/>
                        </a:schemeClr>
                      </a:solidFill>
                      <a:prstDash val="solid"/>
                      <a:round/>
                      <a:headEnd type="none" w="med" len="med"/>
                      <a:tailEnd type="none" w="med" len="med"/>
                    </a:lnL>
                    <a:lnR w="12700" cap="flat" cmpd="sng" algn="ctr">
                      <a:solidFill>
                        <a:schemeClr val="tx1">
                          <a:lumMod val="95000"/>
                          <a:lumOff val="5000"/>
                        </a:schemeClr>
                      </a:solidFill>
                      <a:prstDash val="solid"/>
                      <a:round/>
                      <a:headEnd type="none" w="med" len="med"/>
                      <a:tailEnd type="none" w="med" len="med"/>
                    </a:lnR>
                    <a:lnT w="12700" cap="flat" cmpd="sng" algn="ctr">
                      <a:solidFill>
                        <a:schemeClr val="tx1">
                          <a:lumMod val="95000"/>
                          <a:lumOff val="5000"/>
                        </a:schemeClr>
                      </a:solidFill>
                      <a:prstDash val="solid"/>
                      <a:round/>
                      <a:headEnd type="none" w="med" len="med"/>
                      <a:tailEnd type="none" w="med" len="med"/>
                    </a:lnT>
                    <a:lnB w="12700" cap="flat" cmpd="sng" algn="ctr">
                      <a:solidFill>
                        <a:schemeClr val="tx1">
                          <a:lumMod val="95000"/>
                          <a:lumOff val="5000"/>
                        </a:schemeClr>
                      </a:solidFill>
                      <a:prstDash val="solid"/>
                      <a:round/>
                      <a:headEnd type="none" w="med" len="med"/>
                      <a:tailEnd type="none" w="med" len="med"/>
                    </a:lnB>
                  </a:tcPr>
                </a:tc>
                <a:extLst>
                  <a:ext uri="{0D108BD9-81ED-4DB2-BD59-A6C34878D82A}">
                    <a16:rowId xmlns:a16="http://schemas.microsoft.com/office/drawing/2014/main" val="10000"/>
                  </a:ext>
                </a:extLst>
              </a:tr>
              <a:tr h="946170">
                <a:tc>
                  <a:txBody>
                    <a:bodyPr/>
                    <a:lstStyle/>
                    <a:p>
                      <a:pPr algn="ctr"/>
                      <a:r>
                        <a:rPr lang="en-US" sz="2800">
                          <a:latin typeface="Times New Roman" panose="02020603050405020304" pitchFamily="18" charset="0"/>
                          <a:cs typeface="Times New Roman" panose="02020603050405020304" pitchFamily="18" charset="0"/>
                        </a:rPr>
                        <a:t>1</a:t>
                      </a:r>
                    </a:p>
                  </a:txBody>
                  <a:tcPr>
                    <a:lnL w="12700" cap="flat" cmpd="sng" algn="ctr">
                      <a:solidFill>
                        <a:schemeClr val="tx1">
                          <a:lumMod val="95000"/>
                          <a:lumOff val="5000"/>
                        </a:schemeClr>
                      </a:solidFill>
                      <a:prstDash val="solid"/>
                      <a:round/>
                      <a:headEnd type="none" w="med" len="med"/>
                      <a:tailEnd type="none" w="med" len="med"/>
                    </a:lnL>
                    <a:lnR w="12700" cap="flat" cmpd="sng" algn="ctr">
                      <a:solidFill>
                        <a:schemeClr val="tx1">
                          <a:lumMod val="95000"/>
                          <a:lumOff val="5000"/>
                        </a:schemeClr>
                      </a:solidFill>
                      <a:prstDash val="solid"/>
                      <a:round/>
                      <a:headEnd type="none" w="med" len="med"/>
                      <a:tailEnd type="none" w="med" len="med"/>
                    </a:lnR>
                    <a:lnT w="12700" cap="flat" cmpd="sng" algn="ctr">
                      <a:solidFill>
                        <a:schemeClr val="tx1">
                          <a:lumMod val="95000"/>
                          <a:lumOff val="5000"/>
                        </a:schemeClr>
                      </a:solidFill>
                      <a:prstDash val="solid"/>
                      <a:round/>
                      <a:headEnd type="none" w="med" len="med"/>
                      <a:tailEnd type="none" w="med" len="med"/>
                    </a:lnT>
                    <a:lnB w="12700" cap="flat" cmpd="sng" algn="ctr">
                      <a:solidFill>
                        <a:schemeClr val="tx1">
                          <a:lumMod val="95000"/>
                          <a:lumOff val="5000"/>
                        </a:schemeClr>
                      </a:solidFill>
                      <a:prstDash val="solid"/>
                      <a:round/>
                      <a:headEnd type="none" w="med" len="med"/>
                      <a:tailEnd type="none" w="med" len="med"/>
                    </a:lnB>
                  </a:tcPr>
                </a:tc>
                <a:tc>
                  <a:txBody>
                    <a:bodyPr/>
                    <a:lstStyle/>
                    <a:p>
                      <a:r>
                        <a:rPr lang="en-US" sz="2800" err="1">
                          <a:latin typeface="Times New Roman" panose="02020603050405020304" pitchFamily="18" charset="0"/>
                          <a:cs typeface="Times New Roman" panose="02020603050405020304" pitchFamily="18" charset="0"/>
                        </a:rPr>
                        <a:t>Chương</a:t>
                      </a:r>
                      <a:r>
                        <a:rPr lang="en-US" sz="2800" baseline="0">
                          <a:latin typeface="Times New Roman" panose="02020603050405020304" pitchFamily="18" charset="0"/>
                          <a:cs typeface="Times New Roman" panose="02020603050405020304" pitchFamily="18" charset="0"/>
                        </a:rPr>
                        <a:t> 1: </a:t>
                      </a:r>
                      <a:r>
                        <a:rPr lang="en-US" sz="2800" baseline="0" err="1">
                          <a:latin typeface="Times New Roman" panose="02020603050405020304" pitchFamily="18" charset="0"/>
                          <a:cs typeface="Times New Roman" panose="02020603050405020304" pitchFamily="18" charset="0"/>
                        </a:rPr>
                        <a:t>Đại</a:t>
                      </a:r>
                      <a:r>
                        <a:rPr lang="en-US" sz="2800" baseline="0">
                          <a:latin typeface="Times New Roman" panose="02020603050405020304" pitchFamily="18" charset="0"/>
                          <a:cs typeface="Times New Roman" panose="02020603050405020304" pitchFamily="18" charset="0"/>
                        </a:rPr>
                        <a:t> </a:t>
                      </a:r>
                      <a:r>
                        <a:rPr lang="en-US" sz="2800" baseline="0" err="1">
                          <a:latin typeface="Times New Roman" panose="02020603050405020304" pitchFamily="18" charset="0"/>
                          <a:cs typeface="Times New Roman" panose="02020603050405020304" pitchFamily="18" charset="0"/>
                        </a:rPr>
                        <a:t>cương</a:t>
                      </a:r>
                      <a:r>
                        <a:rPr lang="en-US" sz="2800" baseline="0">
                          <a:latin typeface="Times New Roman" panose="02020603050405020304" pitchFamily="18" charset="0"/>
                          <a:cs typeface="Times New Roman" panose="02020603050405020304" pitchFamily="18" charset="0"/>
                        </a:rPr>
                        <a:t> </a:t>
                      </a:r>
                      <a:r>
                        <a:rPr lang="en-US" sz="2800" baseline="0" err="1">
                          <a:latin typeface="Times New Roman" panose="02020603050405020304" pitchFamily="18" charset="0"/>
                          <a:cs typeface="Times New Roman" panose="02020603050405020304" pitchFamily="18" charset="0"/>
                        </a:rPr>
                        <a:t>về</a:t>
                      </a:r>
                      <a:r>
                        <a:rPr lang="en-US" sz="2800" baseline="0">
                          <a:latin typeface="Times New Roman" panose="02020603050405020304" pitchFamily="18" charset="0"/>
                          <a:cs typeface="Times New Roman" panose="02020603050405020304" pitchFamily="18" charset="0"/>
                        </a:rPr>
                        <a:t> </a:t>
                      </a:r>
                      <a:r>
                        <a:rPr lang="en-US" sz="2800" baseline="0" err="1">
                          <a:latin typeface="Times New Roman" panose="02020603050405020304" pitchFamily="18" charset="0"/>
                          <a:cs typeface="Times New Roman" panose="02020603050405020304" pitchFamily="18" charset="0"/>
                        </a:rPr>
                        <a:t>khoa</a:t>
                      </a:r>
                      <a:r>
                        <a:rPr lang="en-US" sz="2800" baseline="0">
                          <a:latin typeface="Times New Roman" panose="02020603050405020304" pitchFamily="18" charset="0"/>
                          <a:cs typeface="Times New Roman" panose="02020603050405020304" pitchFamily="18" charset="0"/>
                        </a:rPr>
                        <a:t> </a:t>
                      </a:r>
                      <a:r>
                        <a:rPr lang="en-US" sz="2800" baseline="0" err="1">
                          <a:latin typeface="Times New Roman" panose="02020603050405020304" pitchFamily="18" charset="0"/>
                          <a:cs typeface="Times New Roman" panose="02020603050405020304" pitchFamily="18" charset="0"/>
                        </a:rPr>
                        <a:t>học</a:t>
                      </a:r>
                      <a:r>
                        <a:rPr lang="en-US" sz="2800" baseline="0">
                          <a:latin typeface="Times New Roman" panose="02020603050405020304" pitchFamily="18" charset="0"/>
                          <a:cs typeface="Times New Roman" panose="02020603050405020304" pitchFamily="18" charset="0"/>
                        </a:rPr>
                        <a:t> </a:t>
                      </a:r>
                      <a:r>
                        <a:rPr lang="en-US" sz="2800" baseline="0" err="1">
                          <a:latin typeface="Times New Roman" panose="02020603050405020304" pitchFamily="18" charset="0"/>
                          <a:cs typeface="Times New Roman" panose="02020603050405020304" pitchFamily="18" charset="0"/>
                        </a:rPr>
                        <a:t>và</a:t>
                      </a:r>
                      <a:r>
                        <a:rPr lang="en-US" sz="2800" baseline="0">
                          <a:latin typeface="Times New Roman" panose="02020603050405020304" pitchFamily="18" charset="0"/>
                          <a:cs typeface="Times New Roman" panose="02020603050405020304" pitchFamily="18" charset="0"/>
                        </a:rPr>
                        <a:t> </a:t>
                      </a:r>
                      <a:r>
                        <a:rPr lang="en-US" sz="2800" baseline="0" err="1">
                          <a:latin typeface="Times New Roman" panose="02020603050405020304" pitchFamily="18" charset="0"/>
                          <a:cs typeface="Times New Roman" panose="02020603050405020304" pitchFamily="18" charset="0"/>
                        </a:rPr>
                        <a:t>NCKH</a:t>
                      </a:r>
                      <a:endParaRPr lang="en-US" sz="2800">
                        <a:latin typeface="Times New Roman" panose="02020603050405020304" pitchFamily="18" charset="0"/>
                        <a:cs typeface="Times New Roman" panose="02020603050405020304" pitchFamily="18" charset="0"/>
                      </a:endParaRPr>
                    </a:p>
                  </a:txBody>
                  <a:tcPr>
                    <a:lnL w="12700" cap="flat" cmpd="sng" algn="ctr">
                      <a:solidFill>
                        <a:schemeClr val="tx1">
                          <a:lumMod val="95000"/>
                          <a:lumOff val="5000"/>
                        </a:schemeClr>
                      </a:solidFill>
                      <a:prstDash val="solid"/>
                      <a:round/>
                      <a:headEnd type="none" w="med" len="med"/>
                      <a:tailEnd type="none" w="med" len="med"/>
                    </a:lnL>
                    <a:lnR w="12700" cap="flat" cmpd="sng" algn="ctr">
                      <a:solidFill>
                        <a:schemeClr val="tx1">
                          <a:lumMod val="95000"/>
                          <a:lumOff val="5000"/>
                        </a:schemeClr>
                      </a:solidFill>
                      <a:prstDash val="solid"/>
                      <a:round/>
                      <a:headEnd type="none" w="med" len="med"/>
                      <a:tailEnd type="none" w="med" len="med"/>
                    </a:lnR>
                    <a:lnT w="12700" cap="flat" cmpd="sng" algn="ctr">
                      <a:solidFill>
                        <a:schemeClr val="tx1">
                          <a:lumMod val="95000"/>
                          <a:lumOff val="5000"/>
                        </a:schemeClr>
                      </a:solidFill>
                      <a:prstDash val="solid"/>
                      <a:round/>
                      <a:headEnd type="none" w="med" len="med"/>
                      <a:tailEnd type="none" w="med" len="med"/>
                    </a:lnT>
                    <a:lnB w="12700" cap="flat" cmpd="sng" algn="ctr">
                      <a:solidFill>
                        <a:schemeClr val="tx1">
                          <a:lumMod val="95000"/>
                          <a:lumOff val="5000"/>
                        </a:schemeClr>
                      </a:solidFill>
                      <a:prstDash val="solid"/>
                      <a:round/>
                      <a:headEnd type="none" w="med" len="med"/>
                      <a:tailEnd type="none" w="med" len="med"/>
                    </a:lnB>
                  </a:tcPr>
                </a:tc>
                <a:tc>
                  <a:txBody>
                    <a:bodyPr/>
                    <a:lstStyle/>
                    <a:p>
                      <a:pPr algn="ctr"/>
                      <a:r>
                        <a:rPr lang="en-US" sz="2800">
                          <a:latin typeface="Times New Roman" panose="02020603050405020304" pitchFamily="18" charset="0"/>
                          <a:cs typeface="Times New Roman" panose="02020603050405020304" pitchFamily="18" charset="0"/>
                        </a:rPr>
                        <a:t>4 </a:t>
                      </a:r>
                    </a:p>
                  </a:txBody>
                  <a:tcPr>
                    <a:lnL w="12700" cap="flat" cmpd="sng" algn="ctr">
                      <a:solidFill>
                        <a:schemeClr val="tx1">
                          <a:lumMod val="95000"/>
                          <a:lumOff val="5000"/>
                        </a:schemeClr>
                      </a:solidFill>
                      <a:prstDash val="solid"/>
                      <a:round/>
                      <a:headEnd type="none" w="med" len="med"/>
                      <a:tailEnd type="none" w="med" len="med"/>
                    </a:lnL>
                    <a:lnR w="12700" cap="flat" cmpd="sng" algn="ctr">
                      <a:solidFill>
                        <a:schemeClr val="tx1">
                          <a:lumMod val="95000"/>
                          <a:lumOff val="5000"/>
                        </a:schemeClr>
                      </a:solidFill>
                      <a:prstDash val="solid"/>
                      <a:round/>
                      <a:headEnd type="none" w="med" len="med"/>
                      <a:tailEnd type="none" w="med" len="med"/>
                    </a:lnR>
                    <a:lnT w="12700" cap="flat" cmpd="sng" algn="ctr">
                      <a:solidFill>
                        <a:schemeClr val="tx1">
                          <a:lumMod val="95000"/>
                          <a:lumOff val="5000"/>
                        </a:schemeClr>
                      </a:solidFill>
                      <a:prstDash val="solid"/>
                      <a:round/>
                      <a:headEnd type="none" w="med" len="med"/>
                      <a:tailEnd type="none" w="med" len="med"/>
                    </a:lnT>
                    <a:lnB w="12700" cap="flat" cmpd="sng" algn="ctr">
                      <a:solidFill>
                        <a:schemeClr val="tx1">
                          <a:lumMod val="95000"/>
                          <a:lumOff val="5000"/>
                        </a:schemeClr>
                      </a:solidFill>
                      <a:prstDash val="solid"/>
                      <a:round/>
                      <a:headEnd type="none" w="med" len="med"/>
                      <a:tailEnd type="none" w="med" len="med"/>
                    </a:lnB>
                  </a:tcPr>
                </a:tc>
                <a:tc>
                  <a:txBody>
                    <a:bodyPr/>
                    <a:lstStyle/>
                    <a:p>
                      <a:pPr algn="ctr"/>
                      <a:r>
                        <a:rPr lang="en-US" sz="2800">
                          <a:latin typeface="Times New Roman" panose="02020603050405020304" pitchFamily="18" charset="0"/>
                          <a:cs typeface="Times New Roman" panose="02020603050405020304" pitchFamily="18" charset="0"/>
                        </a:rPr>
                        <a:t>1,3</a:t>
                      </a:r>
                    </a:p>
                  </a:txBody>
                  <a:tcPr>
                    <a:lnL w="12700" cap="flat" cmpd="sng" algn="ctr">
                      <a:solidFill>
                        <a:schemeClr val="tx1">
                          <a:lumMod val="95000"/>
                          <a:lumOff val="5000"/>
                        </a:schemeClr>
                      </a:solidFill>
                      <a:prstDash val="solid"/>
                      <a:round/>
                      <a:headEnd type="none" w="med" len="med"/>
                      <a:tailEnd type="none" w="med" len="med"/>
                    </a:lnL>
                    <a:lnR w="12700" cap="flat" cmpd="sng" algn="ctr">
                      <a:solidFill>
                        <a:schemeClr val="tx1">
                          <a:lumMod val="95000"/>
                          <a:lumOff val="5000"/>
                        </a:schemeClr>
                      </a:solidFill>
                      <a:prstDash val="solid"/>
                      <a:round/>
                      <a:headEnd type="none" w="med" len="med"/>
                      <a:tailEnd type="none" w="med" len="med"/>
                    </a:lnR>
                    <a:lnT w="12700" cap="flat" cmpd="sng" algn="ctr">
                      <a:solidFill>
                        <a:schemeClr val="tx1">
                          <a:lumMod val="95000"/>
                          <a:lumOff val="5000"/>
                        </a:schemeClr>
                      </a:solidFill>
                      <a:prstDash val="solid"/>
                      <a:round/>
                      <a:headEnd type="none" w="med" len="med"/>
                      <a:tailEnd type="none" w="med" len="med"/>
                    </a:lnT>
                    <a:lnB w="12700" cap="flat" cmpd="sng" algn="ctr">
                      <a:solidFill>
                        <a:schemeClr val="tx1">
                          <a:lumMod val="95000"/>
                          <a:lumOff val="5000"/>
                        </a:schemeClr>
                      </a:solidFill>
                      <a:prstDash val="solid"/>
                      <a:round/>
                      <a:headEnd type="none" w="med" len="med"/>
                      <a:tailEnd type="none" w="med" len="med"/>
                    </a:lnB>
                  </a:tcPr>
                </a:tc>
                <a:extLst>
                  <a:ext uri="{0D108BD9-81ED-4DB2-BD59-A6C34878D82A}">
                    <a16:rowId xmlns:a16="http://schemas.microsoft.com/office/drawing/2014/main" val="10001"/>
                  </a:ext>
                </a:extLst>
              </a:tr>
              <a:tr h="612579">
                <a:tc>
                  <a:txBody>
                    <a:bodyPr/>
                    <a:lstStyle/>
                    <a:p>
                      <a:pPr algn="ctr">
                        <a:buNone/>
                      </a:pPr>
                      <a:r>
                        <a:rPr lang="en-US" sz="2800">
                          <a:latin typeface="Times New Roman" panose="02020603050405020304" pitchFamily="18" charset="0"/>
                          <a:cs typeface="Times New Roman" panose="02020603050405020304" pitchFamily="18" charset="0"/>
                        </a:rPr>
                        <a:t>2</a:t>
                      </a:r>
                    </a:p>
                  </a:txBody>
                  <a:tcPr>
                    <a:lnL w="12700" cap="flat" cmpd="sng" algn="ctr">
                      <a:solidFill>
                        <a:schemeClr val="tx1">
                          <a:lumMod val="95000"/>
                          <a:lumOff val="5000"/>
                        </a:schemeClr>
                      </a:solidFill>
                      <a:prstDash val="solid"/>
                      <a:round/>
                      <a:headEnd type="none" w="med" len="med"/>
                      <a:tailEnd type="none" w="med" len="med"/>
                    </a:lnL>
                    <a:lnR w="12700" cap="flat" cmpd="sng" algn="ctr">
                      <a:solidFill>
                        <a:schemeClr val="tx1">
                          <a:lumMod val="95000"/>
                          <a:lumOff val="5000"/>
                        </a:schemeClr>
                      </a:solidFill>
                      <a:prstDash val="solid"/>
                      <a:round/>
                      <a:headEnd type="none" w="med" len="med"/>
                      <a:tailEnd type="none" w="med" len="med"/>
                    </a:lnR>
                    <a:lnT w="12700" cap="flat" cmpd="sng" algn="ctr">
                      <a:solidFill>
                        <a:schemeClr val="tx1">
                          <a:lumMod val="95000"/>
                          <a:lumOff val="5000"/>
                        </a:schemeClr>
                      </a:solidFill>
                      <a:prstDash val="solid"/>
                      <a:round/>
                      <a:headEnd type="none" w="med" len="med"/>
                      <a:tailEnd type="none" w="med" len="med"/>
                    </a:lnT>
                    <a:lnB w="12700" cap="flat" cmpd="sng" algn="ctr">
                      <a:solidFill>
                        <a:schemeClr val="tx1">
                          <a:lumMod val="95000"/>
                          <a:lumOff val="5000"/>
                        </a:schemeClr>
                      </a:solidFill>
                      <a:prstDash val="solid"/>
                      <a:round/>
                      <a:headEnd type="none" w="med" len="med"/>
                      <a:tailEnd type="none" w="med" len="med"/>
                    </a:lnB>
                  </a:tcPr>
                </a:tc>
                <a:tc>
                  <a:txBody>
                    <a:bodyPr/>
                    <a:lstStyle/>
                    <a:p>
                      <a:pPr>
                        <a:buNone/>
                      </a:pPr>
                      <a:r>
                        <a:rPr lang="en-US" sz="2800">
                          <a:latin typeface="Times New Roman" panose="02020603050405020304" pitchFamily="18" charset="0"/>
                          <a:cs typeface="Times New Roman" panose="02020603050405020304" pitchFamily="18" charset="0"/>
                        </a:rPr>
                        <a:t>Chương 2: Phương pháp NCKH</a:t>
                      </a:r>
                    </a:p>
                  </a:txBody>
                  <a:tcPr>
                    <a:lnL w="12700" cap="flat" cmpd="sng" algn="ctr">
                      <a:solidFill>
                        <a:schemeClr val="tx1">
                          <a:lumMod val="95000"/>
                          <a:lumOff val="5000"/>
                        </a:schemeClr>
                      </a:solidFill>
                      <a:prstDash val="solid"/>
                      <a:round/>
                      <a:headEnd type="none" w="med" len="med"/>
                      <a:tailEnd type="none" w="med" len="med"/>
                    </a:lnL>
                    <a:lnR w="12700" cap="flat" cmpd="sng" algn="ctr">
                      <a:solidFill>
                        <a:schemeClr val="tx1">
                          <a:lumMod val="95000"/>
                          <a:lumOff val="5000"/>
                        </a:schemeClr>
                      </a:solidFill>
                      <a:prstDash val="solid"/>
                      <a:round/>
                      <a:headEnd type="none" w="med" len="med"/>
                      <a:tailEnd type="none" w="med" len="med"/>
                    </a:lnR>
                    <a:lnT w="12700" cap="flat" cmpd="sng" algn="ctr">
                      <a:solidFill>
                        <a:schemeClr val="tx1">
                          <a:lumMod val="95000"/>
                          <a:lumOff val="5000"/>
                        </a:schemeClr>
                      </a:solidFill>
                      <a:prstDash val="solid"/>
                      <a:round/>
                      <a:headEnd type="none" w="med" len="med"/>
                      <a:tailEnd type="none" w="med" len="med"/>
                    </a:lnT>
                    <a:lnB w="12700" cap="flat" cmpd="sng" algn="ctr">
                      <a:solidFill>
                        <a:schemeClr val="tx1">
                          <a:lumMod val="95000"/>
                          <a:lumOff val="5000"/>
                        </a:schemeClr>
                      </a:solidFill>
                      <a:prstDash val="solid"/>
                      <a:round/>
                      <a:headEnd type="none" w="med" len="med"/>
                      <a:tailEnd type="none" w="med" len="med"/>
                    </a:lnB>
                  </a:tcPr>
                </a:tc>
                <a:tc>
                  <a:txBody>
                    <a:bodyPr/>
                    <a:lstStyle/>
                    <a:p>
                      <a:pPr algn="ctr">
                        <a:buNone/>
                      </a:pPr>
                      <a:r>
                        <a:rPr lang="en-US" sz="2800">
                          <a:latin typeface="Times New Roman" panose="02020603050405020304" pitchFamily="18" charset="0"/>
                          <a:cs typeface="Times New Roman" panose="02020603050405020304" pitchFamily="18" charset="0"/>
                        </a:rPr>
                        <a:t>2 </a:t>
                      </a:r>
                    </a:p>
                  </a:txBody>
                  <a:tcPr>
                    <a:lnL w="12700" cap="flat" cmpd="sng" algn="ctr">
                      <a:solidFill>
                        <a:schemeClr val="tx1">
                          <a:lumMod val="95000"/>
                          <a:lumOff val="5000"/>
                        </a:schemeClr>
                      </a:solidFill>
                      <a:prstDash val="solid"/>
                      <a:round/>
                      <a:headEnd type="none" w="med" len="med"/>
                      <a:tailEnd type="none" w="med" len="med"/>
                    </a:lnL>
                    <a:lnR w="12700" cap="flat" cmpd="sng" algn="ctr">
                      <a:solidFill>
                        <a:schemeClr val="tx1">
                          <a:lumMod val="95000"/>
                          <a:lumOff val="5000"/>
                        </a:schemeClr>
                      </a:solidFill>
                      <a:prstDash val="solid"/>
                      <a:round/>
                      <a:headEnd type="none" w="med" len="med"/>
                      <a:tailEnd type="none" w="med" len="med"/>
                    </a:lnR>
                    <a:lnT w="12700" cap="flat" cmpd="sng" algn="ctr">
                      <a:solidFill>
                        <a:schemeClr val="tx1">
                          <a:lumMod val="95000"/>
                          <a:lumOff val="5000"/>
                        </a:schemeClr>
                      </a:solidFill>
                      <a:prstDash val="solid"/>
                      <a:round/>
                      <a:headEnd type="none" w="med" len="med"/>
                      <a:tailEnd type="none" w="med" len="med"/>
                    </a:lnT>
                    <a:lnB w="12700" cap="flat" cmpd="sng" algn="ctr">
                      <a:solidFill>
                        <a:schemeClr val="tx1">
                          <a:lumMod val="95000"/>
                          <a:lumOff val="5000"/>
                        </a:schemeClr>
                      </a:solidFill>
                      <a:prstDash val="solid"/>
                      <a:round/>
                      <a:headEnd type="none" w="med" len="med"/>
                      <a:tailEnd type="none" w="med" len="med"/>
                    </a:lnB>
                  </a:tcPr>
                </a:tc>
                <a:tc>
                  <a:txBody>
                    <a:bodyPr/>
                    <a:lstStyle/>
                    <a:p>
                      <a:pPr algn="ctr">
                        <a:buNone/>
                      </a:pPr>
                      <a:r>
                        <a:rPr lang="en-US" sz="2800">
                          <a:latin typeface="Times New Roman" panose="02020603050405020304" pitchFamily="18" charset="0"/>
                          <a:cs typeface="Times New Roman" panose="02020603050405020304" pitchFamily="18" charset="0"/>
                        </a:rPr>
                        <a:t>1,3</a:t>
                      </a:r>
                    </a:p>
                  </a:txBody>
                  <a:tcPr>
                    <a:lnL w="12700" cap="flat" cmpd="sng" algn="ctr">
                      <a:solidFill>
                        <a:schemeClr val="tx1">
                          <a:lumMod val="95000"/>
                          <a:lumOff val="5000"/>
                        </a:schemeClr>
                      </a:solidFill>
                      <a:prstDash val="solid"/>
                      <a:round/>
                      <a:headEnd type="none" w="med" len="med"/>
                      <a:tailEnd type="none" w="med" len="med"/>
                    </a:lnL>
                    <a:lnR w="12700" cap="flat" cmpd="sng" algn="ctr">
                      <a:solidFill>
                        <a:schemeClr val="tx1">
                          <a:lumMod val="95000"/>
                          <a:lumOff val="5000"/>
                        </a:schemeClr>
                      </a:solidFill>
                      <a:prstDash val="solid"/>
                      <a:round/>
                      <a:headEnd type="none" w="med" len="med"/>
                      <a:tailEnd type="none" w="med" len="med"/>
                    </a:lnR>
                    <a:lnT w="12700" cap="flat" cmpd="sng" algn="ctr">
                      <a:solidFill>
                        <a:schemeClr val="tx1">
                          <a:lumMod val="95000"/>
                          <a:lumOff val="5000"/>
                        </a:schemeClr>
                      </a:solidFill>
                      <a:prstDash val="solid"/>
                      <a:round/>
                      <a:headEnd type="none" w="med" len="med"/>
                      <a:tailEnd type="none" w="med" len="med"/>
                    </a:lnT>
                    <a:lnB w="12700" cap="flat" cmpd="sng" algn="ctr">
                      <a:solidFill>
                        <a:schemeClr val="tx1">
                          <a:lumMod val="95000"/>
                          <a:lumOff val="5000"/>
                        </a:schemeClr>
                      </a:solidFill>
                      <a:prstDash val="solid"/>
                      <a:round/>
                      <a:headEnd type="none" w="med" len="med"/>
                      <a:tailEnd type="none" w="med" len="med"/>
                    </a:lnB>
                  </a:tcPr>
                </a:tc>
                <a:extLst>
                  <a:ext uri="{0D108BD9-81ED-4DB2-BD59-A6C34878D82A}">
                    <a16:rowId xmlns:a16="http://schemas.microsoft.com/office/drawing/2014/main" val="10002"/>
                  </a:ext>
                </a:extLst>
              </a:tr>
              <a:tr h="518868">
                <a:tc>
                  <a:txBody>
                    <a:bodyPr/>
                    <a:lstStyle/>
                    <a:p>
                      <a:pPr algn="ctr"/>
                      <a:r>
                        <a:rPr lang="en-US" sz="2800">
                          <a:latin typeface="Times New Roman" panose="02020603050405020304" pitchFamily="18" charset="0"/>
                          <a:cs typeface="Times New Roman" panose="02020603050405020304" pitchFamily="18" charset="0"/>
                        </a:rPr>
                        <a:t>3</a:t>
                      </a:r>
                    </a:p>
                  </a:txBody>
                  <a:tcPr>
                    <a:lnL w="12700" cap="flat" cmpd="sng" algn="ctr">
                      <a:solidFill>
                        <a:schemeClr val="tx1">
                          <a:lumMod val="95000"/>
                          <a:lumOff val="5000"/>
                        </a:schemeClr>
                      </a:solidFill>
                      <a:prstDash val="solid"/>
                      <a:round/>
                      <a:headEnd type="none" w="med" len="med"/>
                      <a:tailEnd type="none" w="med" len="med"/>
                    </a:lnL>
                    <a:lnR w="12700" cap="flat" cmpd="sng" algn="ctr">
                      <a:solidFill>
                        <a:schemeClr val="tx1">
                          <a:lumMod val="95000"/>
                          <a:lumOff val="5000"/>
                        </a:schemeClr>
                      </a:solidFill>
                      <a:prstDash val="solid"/>
                      <a:round/>
                      <a:headEnd type="none" w="med" len="med"/>
                      <a:tailEnd type="none" w="med" len="med"/>
                    </a:lnR>
                    <a:lnT w="12700" cap="flat" cmpd="sng" algn="ctr">
                      <a:solidFill>
                        <a:schemeClr val="tx1">
                          <a:lumMod val="95000"/>
                          <a:lumOff val="5000"/>
                        </a:schemeClr>
                      </a:solidFill>
                      <a:prstDash val="solid"/>
                      <a:round/>
                      <a:headEnd type="none" w="med" len="med"/>
                      <a:tailEnd type="none" w="med" len="med"/>
                    </a:lnT>
                    <a:lnB w="12700" cap="flat" cmpd="sng" algn="ctr">
                      <a:solidFill>
                        <a:schemeClr val="tx1">
                          <a:lumMod val="95000"/>
                          <a:lumOff val="5000"/>
                        </a:schemeClr>
                      </a:solidFill>
                      <a:prstDash val="solid"/>
                      <a:round/>
                      <a:headEnd type="none" w="med" len="med"/>
                      <a:tailEnd type="none" w="med" len="med"/>
                    </a:lnB>
                  </a:tcPr>
                </a:tc>
                <a:tc>
                  <a:txBody>
                    <a:bodyPr/>
                    <a:lstStyle/>
                    <a:p>
                      <a:r>
                        <a:rPr lang="en-US" sz="2800" dirty="0" err="1">
                          <a:latin typeface="Times New Roman" panose="02020603050405020304" pitchFamily="18" charset="0"/>
                          <a:cs typeface="Times New Roman" panose="02020603050405020304" pitchFamily="18" charset="0"/>
                        </a:rPr>
                        <a:t>Chương</a:t>
                      </a:r>
                      <a:r>
                        <a:rPr lang="en-US" sz="2800" dirty="0">
                          <a:latin typeface="Times New Roman" panose="02020603050405020304" pitchFamily="18" charset="0"/>
                          <a:cs typeface="Times New Roman" panose="02020603050405020304" pitchFamily="18" charset="0"/>
                        </a:rPr>
                        <a:t> 3: Giai </a:t>
                      </a:r>
                      <a:r>
                        <a:rPr lang="en-US" sz="2800" dirty="0" err="1">
                          <a:latin typeface="Times New Roman" panose="02020603050405020304" pitchFamily="18" charset="0"/>
                          <a:cs typeface="Times New Roman" panose="02020603050405020304" pitchFamily="18" charset="0"/>
                        </a:rPr>
                        <a:t>đoạn</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khám</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phá</a:t>
                      </a:r>
                      <a:endParaRPr lang="en-US" sz="2800" dirty="0">
                        <a:latin typeface="Times New Roman" panose="02020603050405020304" pitchFamily="18" charset="0"/>
                        <a:cs typeface="Times New Roman" panose="02020603050405020304" pitchFamily="18" charset="0"/>
                      </a:endParaRPr>
                    </a:p>
                  </a:txBody>
                  <a:tcPr>
                    <a:lnL w="12700" cap="flat" cmpd="sng" algn="ctr">
                      <a:solidFill>
                        <a:schemeClr val="tx1">
                          <a:lumMod val="95000"/>
                          <a:lumOff val="5000"/>
                        </a:schemeClr>
                      </a:solidFill>
                      <a:prstDash val="solid"/>
                      <a:round/>
                      <a:headEnd type="none" w="med" len="med"/>
                      <a:tailEnd type="none" w="med" len="med"/>
                    </a:lnL>
                    <a:lnR w="12700" cap="flat" cmpd="sng" algn="ctr">
                      <a:solidFill>
                        <a:schemeClr val="tx1">
                          <a:lumMod val="95000"/>
                          <a:lumOff val="5000"/>
                        </a:schemeClr>
                      </a:solidFill>
                      <a:prstDash val="solid"/>
                      <a:round/>
                      <a:headEnd type="none" w="med" len="med"/>
                      <a:tailEnd type="none" w="med" len="med"/>
                    </a:lnR>
                    <a:lnT w="12700" cap="flat" cmpd="sng" algn="ctr">
                      <a:solidFill>
                        <a:schemeClr val="tx1">
                          <a:lumMod val="95000"/>
                          <a:lumOff val="5000"/>
                        </a:schemeClr>
                      </a:solidFill>
                      <a:prstDash val="solid"/>
                      <a:round/>
                      <a:headEnd type="none" w="med" len="med"/>
                      <a:tailEnd type="none" w="med" len="med"/>
                    </a:lnT>
                    <a:lnB w="12700" cap="flat" cmpd="sng" algn="ctr">
                      <a:solidFill>
                        <a:schemeClr val="tx1">
                          <a:lumMod val="95000"/>
                          <a:lumOff val="5000"/>
                        </a:schemeClr>
                      </a:solidFill>
                      <a:prstDash val="solid"/>
                      <a:round/>
                      <a:headEnd type="none" w="med" len="med"/>
                      <a:tailEnd type="none" w="med" len="med"/>
                    </a:lnB>
                  </a:tcPr>
                </a:tc>
                <a:tc>
                  <a:txBody>
                    <a:bodyPr/>
                    <a:lstStyle/>
                    <a:p>
                      <a:pPr algn="ctr"/>
                      <a:r>
                        <a:rPr lang="en-US" sz="2800">
                          <a:latin typeface="Times New Roman" panose="02020603050405020304" pitchFamily="18" charset="0"/>
                          <a:cs typeface="Times New Roman" panose="02020603050405020304" pitchFamily="18" charset="0"/>
                        </a:rPr>
                        <a:t>5 </a:t>
                      </a:r>
                    </a:p>
                  </a:txBody>
                  <a:tcPr>
                    <a:lnL w="12700" cap="flat" cmpd="sng" algn="ctr">
                      <a:solidFill>
                        <a:schemeClr val="tx1">
                          <a:lumMod val="95000"/>
                          <a:lumOff val="5000"/>
                        </a:schemeClr>
                      </a:solidFill>
                      <a:prstDash val="solid"/>
                      <a:round/>
                      <a:headEnd type="none" w="med" len="med"/>
                      <a:tailEnd type="none" w="med" len="med"/>
                    </a:lnL>
                    <a:lnR w="12700" cap="flat" cmpd="sng" algn="ctr">
                      <a:solidFill>
                        <a:schemeClr val="tx1">
                          <a:lumMod val="95000"/>
                          <a:lumOff val="5000"/>
                        </a:schemeClr>
                      </a:solidFill>
                      <a:prstDash val="solid"/>
                      <a:round/>
                      <a:headEnd type="none" w="med" len="med"/>
                      <a:tailEnd type="none" w="med" len="med"/>
                    </a:lnR>
                    <a:lnT w="12700" cap="flat" cmpd="sng" algn="ctr">
                      <a:solidFill>
                        <a:schemeClr val="tx1">
                          <a:lumMod val="95000"/>
                          <a:lumOff val="5000"/>
                        </a:schemeClr>
                      </a:solidFill>
                      <a:prstDash val="solid"/>
                      <a:round/>
                      <a:headEnd type="none" w="med" len="med"/>
                      <a:tailEnd type="none" w="med" len="med"/>
                    </a:lnT>
                    <a:lnB w="12700" cap="flat" cmpd="sng" algn="ctr">
                      <a:solidFill>
                        <a:schemeClr val="tx1">
                          <a:lumMod val="95000"/>
                          <a:lumOff val="5000"/>
                        </a:schemeClr>
                      </a:solidFill>
                      <a:prstDash val="solid"/>
                      <a:round/>
                      <a:headEnd type="none" w="med" len="med"/>
                      <a:tailEnd type="none" w="med" len="med"/>
                    </a:lnB>
                  </a:tcPr>
                </a:tc>
                <a:tc>
                  <a:txBody>
                    <a:bodyPr/>
                    <a:lstStyle/>
                    <a:p>
                      <a:pPr algn="ctr"/>
                      <a:r>
                        <a:rPr lang="en-US" sz="2800">
                          <a:latin typeface="Times New Roman" panose="02020603050405020304" pitchFamily="18" charset="0"/>
                          <a:cs typeface="Times New Roman" panose="02020603050405020304" pitchFamily="18" charset="0"/>
                        </a:rPr>
                        <a:t>2,3</a:t>
                      </a:r>
                    </a:p>
                  </a:txBody>
                  <a:tcPr>
                    <a:lnL w="12700" cap="flat" cmpd="sng" algn="ctr">
                      <a:solidFill>
                        <a:schemeClr val="tx1">
                          <a:lumMod val="95000"/>
                          <a:lumOff val="5000"/>
                        </a:schemeClr>
                      </a:solidFill>
                      <a:prstDash val="solid"/>
                      <a:round/>
                      <a:headEnd type="none" w="med" len="med"/>
                      <a:tailEnd type="none" w="med" len="med"/>
                    </a:lnL>
                    <a:lnR w="12700" cap="flat" cmpd="sng" algn="ctr">
                      <a:solidFill>
                        <a:schemeClr val="tx1">
                          <a:lumMod val="95000"/>
                          <a:lumOff val="5000"/>
                        </a:schemeClr>
                      </a:solidFill>
                      <a:prstDash val="solid"/>
                      <a:round/>
                      <a:headEnd type="none" w="med" len="med"/>
                      <a:tailEnd type="none" w="med" len="med"/>
                    </a:lnR>
                    <a:lnT w="12700" cap="flat" cmpd="sng" algn="ctr">
                      <a:solidFill>
                        <a:schemeClr val="tx1">
                          <a:lumMod val="95000"/>
                          <a:lumOff val="5000"/>
                        </a:schemeClr>
                      </a:solidFill>
                      <a:prstDash val="solid"/>
                      <a:round/>
                      <a:headEnd type="none" w="med" len="med"/>
                      <a:tailEnd type="none" w="med" len="med"/>
                    </a:lnT>
                    <a:lnB w="12700" cap="flat" cmpd="sng" algn="ctr">
                      <a:solidFill>
                        <a:schemeClr val="tx1">
                          <a:lumMod val="95000"/>
                          <a:lumOff val="5000"/>
                        </a:schemeClr>
                      </a:solidFill>
                      <a:prstDash val="solid"/>
                      <a:round/>
                      <a:headEnd type="none" w="med" len="med"/>
                      <a:tailEnd type="none" w="med" len="med"/>
                    </a:lnB>
                  </a:tcPr>
                </a:tc>
                <a:extLst>
                  <a:ext uri="{0D108BD9-81ED-4DB2-BD59-A6C34878D82A}">
                    <a16:rowId xmlns:a16="http://schemas.microsoft.com/office/drawing/2014/main" val="10003"/>
                  </a:ext>
                </a:extLst>
              </a:tr>
              <a:tr h="518868">
                <a:tc>
                  <a:txBody>
                    <a:bodyPr/>
                    <a:lstStyle/>
                    <a:p>
                      <a:pPr algn="ctr"/>
                      <a:r>
                        <a:rPr lang="en-US" sz="2800">
                          <a:latin typeface="Times New Roman" panose="02020603050405020304" pitchFamily="18" charset="0"/>
                          <a:cs typeface="Times New Roman" panose="02020603050405020304" pitchFamily="18" charset="0"/>
                        </a:rPr>
                        <a:t>4</a:t>
                      </a:r>
                    </a:p>
                  </a:txBody>
                  <a:tcPr>
                    <a:lnL w="12700" cap="flat" cmpd="sng" algn="ctr">
                      <a:solidFill>
                        <a:schemeClr val="tx1">
                          <a:lumMod val="95000"/>
                          <a:lumOff val="5000"/>
                        </a:schemeClr>
                      </a:solidFill>
                      <a:prstDash val="solid"/>
                      <a:round/>
                      <a:headEnd type="none" w="med" len="med"/>
                      <a:tailEnd type="none" w="med" len="med"/>
                    </a:lnL>
                    <a:lnR w="12700" cap="flat" cmpd="sng" algn="ctr">
                      <a:solidFill>
                        <a:schemeClr val="tx1">
                          <a:lumMod val="95000"/>
                          <a:lumOff val="5000"/>
                        </a:schemeClr>
                      </a:solidFill>
                      <a:prstDash val="solid"/>
                      <a:round/>
                      <a:headEnd type="none" w="med" len="med"/>
                      <a:tailEnd type="none" w="med" len="med"/>
                    </a:lnR>
                    <a:lnT w="12700" cap="flat" cmpd="sng" algn="ctr">
                      <a:solidFill>
                        <a:schemeClr val="tx1">
                          <a:lumMod val="95000"/>
                          <a:lumOff val="5000"/>
                        </a:schemeClr>
                      </a:solidFill>
                      <a:prstDash val="solid"/>
                      <a:round/>
                      <a:headEnd type="none" w="med" len="med"/>
                      <a:tailEnd type="none" w="med" len="med"/>
                    </a:lnT>
                    <a:lnB w="12700" cap="flat" cmpd="sng" algn="ctr">
                      <a:solidFill>
                        <a:schemeClr val="tx1">
                          <a:lumMod val="95000"/>
                          <a:lumOff val="5000"/>
                        </a:schemeClr>
                      </a:solidFill>
                      <a:prstDash val="solid"/>
                      <a:round/>
                      <a:headEnd type="none" w="med" len="med"/>
                      <a:tailEnd type="none" w="med" len="med"/>
                    </a:lnB>
                  </a:tcPr>
                </a:tc>
                <a:tc>
                  <a:txBody>
                    <a:bodyPr/>
                    <a:lstStyle/>
                    <a:p>
                      <a:r>
                        <a:rPr lang="en-US" sz="2800" err="1">
                          <a:latin typeface="Times New Roman" panose="02020603050405020304" pitchFamily="18" charset="0"/>
                          <a:cs typeface="Times New Roman" panose="02020603050405020304" pitchFamily="18" charset="0"/>
                        </a:rPr>
                        <a:t>Chương</a:t>
                      </a:r>
                      <a:r>
                        <a:rPr lang="en-US" sz="2800" baseline="0">
                          <a:latin typeface="Times New Roman" panose="02020603050405020304" pitchFamily="18" charset="0"/>
                          <a:cs typeface="Times New Roman" panose="02020603050405020304" pitchFamily="18" charset="0"/>
                        </a:rPr>
                        <a:t> 4: Giai đoạn phát triển NC</a:t>
                      </a:r>
                      <a:endParaRPr lang="en-US" sz="2800">
                        <a:latin typeface="Times New Roman" panose="02020603050405020304" pitchFamily="18" charset="0"/>
                        <a:cs typeface="Times New Roman" panose="02020603050405020304" pitchFamily="18" charset="0"/>
                      </a:endParaRPr>
                    </a:p>
                  </a:txBody>
                  <a:tcPr>
                    <a:lnL w="12700" cap="flat" cmpd="sng" algn="ctr">
                      <a:solidFill>
                        <a:schemeClr val="tx1">
                          <a:lumMod val="95000"/>
                          <a:lumOff val="5000"/>
                        </a:schemeClr>
                      </a:solidFill>
                      <a:prstDash val="solid"/>
                      <a:round/>
                      <a:headEnd type="none" w="med" len="med"/>
                      <a:tailEnd type="none" w="med" len="med"/>
                    </a:lnL>
                    <a:lnR w="12700" cap="flat" cmpd="sng" algn="ctr">
                      <a:solidFill>
                        <a:schemeClr val="tx1">
                          <a:lumMod val="95000"/>
                          <a:lumOff val="5000"/>
                        </a:schemeClr>
                      </a:solidFill>
                      <a:prstDash val="solid"/>
                      <a:round/>
                      <a:headEnd type="none" w="med" len="med"/>
                      <a:tailEnd type="none" w="med" len="med"/>
                    </a:lnR>
                    <a:lnT w="12700" cap="flat" cmpd="sng" algn="ctr">
                      <a:solidFill>
                        <a:schemeClr val="tx1">
                          <a:lumMod val="95000"/>
                          <a:lumOff val="5000"/>
                        </a:schemeClr>
                      </a:solidFill>
                      <a:prstDash val="solid"/>
                      <a:round/>
                      <a:headEnd type="none" w="med" len="med"/>
                      <a:tailEnd type="none" w="med" len="med"/>
                    </a:lnT>
                    <a:lnB w="12700" cap="flat" cmpd="sng" algn="ctr">
                      <a:solidFill>
                        <a:schemeClr val="tx1">
                          <a:lumMod val="95000"/>
                          <a:lumOff val="5000"/>
                        </a:schemeClr>
                      </a:solidFill>
                      <a:prstDash val="solid"/>
                      <a:round/>
                      <a:headEnd type="none" w="med" len="med"/>
                      <a:tailEnd type="none" w="med" len="med"/>
                    </a:lnB>
                  </a:tcPr>
                </a:tc>
                <a:tc>
                  <a:txBody>
                    <a:bodyPr/>
                    <a:lstStyle/>
                    <a:p>
                      <a:pPr algn="ctr"/>
                      <a:r>
                        <a:rPr lang="en-US" sz="2800">
                          <a:latin typeface="Times New Roman" panose="02020603050405020304" pitchFamily="18" charset="0"/>
                          <a:cs typeface="Times New Roman" panose="02020603050405020304" pitchFamily="18" charset="0"/>
                        </a:rPr>
                        <a:t>5 </a:t>
                      </a:r>
                    </a:p>
                  </a:txBody>
                  <a:tcPr>
                    <a:lnL w="12700" cap="flat" cmpd="sng" algn="ctr">
                      <a:solidFill>
                        <a:schemeClr val="tx1">
                          <a:lumMod val="95000"/>
                          <a:lumOff val="5000"/>
                        </a:schemeClr>
                      </a:solidFill>
                      <a:prstDash val="solid"/>
                      <a:round/>
                      <a:headEnd type="none" w="med" len="med"/>
                      <a:tailEnd type="none" w="med" len="med"/>
                    </a:lnL>
                    <a:lnR w="12700" cap="flat" cmpd="sng" algn="ctr">
                      <a:solidFill>
                        <a:schemeClr val="tx1">
                          <a:lumMod val="95000"/>
                          <a:lumOff val="5000"/>
                        </a:schemeClr>
                      </a:solidFill>
                      <a:prstDash val="solid"/>
                      <a:round/>
                      <a:headEnd type="none" w="med" len="med"/>
                      <a:tailEnd type="none" w="med" len="med"/>
                    </a:lnR>
                    <a:lnT w="12700" cap="flat" cmpd="sng" algn="ctr">
                      <a:solidFill>
                        <a:schemeClr val="tx1">
                          <a:lumMod val="95000"/>
                          <a:lumOff val="5000"/>
                        </a:schemeClr>
                      </a:solidFill>
                      <a:prstDash val="solid"/>
                      <a:round/>
                      <a:headEnd type="none" w="med" len="med"/>
                      <a:tailEnd type="none" w="med" len="med"/>
                    </a:lnT>
                    <a:lnB w="12700" cap="flat" cmpd="sng" algn="ctr">
                      <a:solidFill>
                        <a:schemeClr val="tx1">
                          <a:lumMod val="95000"/>
                          <a:lumOff val="5000"/>
                        </a:schemeClr>
                      </a:solidFill>
                      <a:prstDash val="solid"/>
                      <a:round/>
                      <a:headEnd type="none" w="med" len="med"/>
                      <a:tailEnd type="none" w="med" len="med"/>
                    </a:lnB>
                  </a:tcPr>
                </a:tc>
                <a:tc>
                  <a:txBody>
                    <a:bodyPr/>
                    <a:lstStyle/>
                    <a:p>
                      <a:pPr algn="ctr"/>
                      <a:r>
                        <a:rPr lang="en-US" sz="2800">
                          <a:latin typeface="Times New Roman" panose="02020603050405020304" pitchFamily="18" charset="0"/>
                          <a:cs typeface="Times New Roman" panose="02020603050405020304" pitchFamily="18" charset="0"/>
                        </a:rPr>
                        <a:t>2,3</a:t>
                      </a:r>
                    </a:p>
                  </a:txBody>
                  <a:tcPr>
                    <a:lnL w="12700" cap="flat" cmpd="sng" algn="ctr">
                      <a:solidFill>
                        <a:schemeClr val="tx1">
                          <a:lumMod val="95000"/>
                          <a:lumOff val="5000"/>
                        </a:schemeClr>
                      </a:solidFill>
                      <a:prstDash val="solid"/>
                      <a:round/>
                      <a:headEnd type="none" w="med" len="med"/>
                      <a:tailEnd type="none" w="med" len="med"/>
                    </a:lnL>
                    <a:lnR w="12700" cap="flat" cmpd="sng" algn="ctr">
                      <a:solidFill>
                        <a:schemeClr val="tx1">
                          <a:lumMod val="95000"/>
                          <a:lumOff val="5000"/>
                        </a:schemeClr>
                      </a:solidFill>
                      <a:prstDash val="solid"/>
                      <a:round/>
                      <a:headEnd type="none" w="med" len="med"/>
                      <a:tailEnd type="none" w="med" len="med"/>
                    </a:lnR>
                    <a:lnT w="12700" cap="flat" cmpd="sng" algn="ctr">
                      <a:solidFill>
                        <a:schemeClr val="tx1">
                          <a:lumMod val="95000"/>
                          <a:lumOff val="5000"/>
                        </a:schemeClr>
                      </a:solidFill>
                      <a:prstDash val="solid"/>
                      <a:round/>
                      <a:headEnd type="none" w="med" len="med"/>
                      <a:tailEnd type="none" w="med" len="med"/>
                    </a:lnT>
                    <a:lnB w="12700" cap="flat" cmpd="sng" algn="ctr">
                      <a:solidFill>
                        <a:schemeClr val="tx1">
                          <a:lumMod val="95000"/>
                          <a:lumOff val="5000"/>
                        </a:schemeClr>
                      </a:solidFill>
                      <a:prstDash val="solid"/>
                      <a:round/>
                      <a:headEnd type="none" w="med" len="med"/>
                      <a:tailEnd type="none" w="med" len="med"/>
                    </a:lnB>
                  </a:tcPr>
                </a:tc>
                <a:extLst>
                  <a:ext uri="{0D108BD9-81ED-4DB2-BD59-A6C34878D82A}">
                    <a16:rowId xmlns:a16="http://schemas.microsoft.com/office/drawing/2014/main" val="10004"/>
                  </a:ext>
                </a:extLst>
              </a:tr>
              <a:tr h="589610">
                <a:tc>
                  <a:txBody>
                    <a:bodyPr/>
                    <a:lstStyle/>
                    <a:p>
                      <a:pPr algn="ctr"/>
                      <a:r>
                        <a:rPr lang="en-US" sz="2800">
                          <a:latin typeface="Times New Roman" panose="02020603050405020304" pitchFamily="18" charset="0"/>
                          <a:cs typeface="Times New Roman" panose="02020603050405020304" pitchFamily="18" charset="0"/>
                        </a:rPr>
                        <a:t>5</a:t>
                      </a:r>
                    </a:p>
                  </a:txBody>
                  <a:tcPr>
                    <a:lnL w="12700" cap="flat" cmpd="sng" algn="ctr">
                      <a:solidFill>
                        <a:schemeClr val="tx1">
                          <a:lumMod val="95000"/>
                          <a:lumOff val="5000"/>
                        </a:schemeClr>
                      </a:solidFill>
                      <a:prstDash val="solid"/>
                      <a:round/>
                      <a:headEnd type="none" w="med" len="med"/>
                      <a:tailEnd type="none" w="med" len="med"/>
                    </a:lnL>
                    <a:lnR w="12700" cap="flat" cmpd="sng" algn="ctr">
                      <a:solidFill>
                        <a:schemeClr val="tx1">
                          <a:lumMod val="95000"/>
                          <a:lumOff val="5000"/>
                        </a:schemeClr>
                      </a:solidFill>
                      <a:prstDash val="solid"/>
                      <a:round/>
                      <a:headEnd type="none" w="med" len="med"/>
                      <a:tailEnd type="none" w="med" len="med"/>
                    </a:lnR>
                    <a:lnT w="12700" cap="flat" cmpd="sng" algn="ctr">
                      <a:solidFill>
                        <a:schemeClr val="tx1">
                          <a:lumMod val="95000"/>
                          <a:lumOff val="5000"/>
                        </a:schemeClr>
                      </a:solidFill>
                      <a:prstDash val="solid"/>
                      <a:round/>
                      <a:headEnd type="none" w="med" len="med"/>
                      <a:tailEnd type="none" w="med" len="med"/>
                    </a:lnT>
                    <a:lnB w="12700" cap="flat" cmpd="sng" algn="ctr">
                      <a:solidFill>
                        <a:schemeClr val="tx1">
                          <a:lumMod val="95000"/>
                          <a:lumOff val="5000"/>
                        </a:schemeClr>
                      </a:solidFill>
                      <a:prstDash val="solid"/>
                      <a:round/>
                      <a:headEnd type="none" w="med" len="med"/>
                      <a:tailEnd type="none" w="med" len="med"/>
                    </a:lnB>
                  </a:tcPr>
                </a:tc>
                <a:tc>
                  <a:txBody>
                    <a:bodyPr/>
                    <a:lstStyle/>
                    <a:p>
                      <a:r>
                        <a:rPr lang="en-US" sz="2800" err="1">
                          <a:latin typeface="Times New Roman" panose="02020603050405020304" pitchFamily="18" charset="0"/>
                          <a:cs typeface="Times New Roman" panose="02020603050405020304" pitchFamily="18" charset="0"/>
                        </a:rPr>
                        <a:t>Chương</a:t>
                      </a:r>
                      <a:r>
                        <a:rPr lang="en-US" sz="2800" baseline="0">
                          <a:latin typeface="Times New Roman" panose="02020603050405020304" pitchFamily="18" charset="0"/>
                          <a:cs typeface="Times New Roman" panose="02020603050405020304" pitchFamily="18" charset="0"/>
                        </a:rPr>
                        <a:t> 5: </a:t>
                      </a:r>
                      <a:r>
                        <a:rPr lang="en-US" sz="2800" baseline="0" err="1">
                          <a:latin typeface="Times New Roman" panose="02020603050405020304" pitchFamily="18" charset="0"/>
                          <a:cs typeface="Times New Roman" panose="02020603050405020304" pitchFamily="18" charset="0"/>
                        </a:rPr>
                        <a:t>Xây</a:t>
                      </a:r>
                      <a:r>
                        <a:rPr lang="en-US" sz="2800" baseline="0">
                          <a:latin typeface="Times New Roman" panose="02020603050405020304" pitchFamily="18" charset="0"/>
                          <a:cs typeface="Times New Roman" panose="02020603050405020304" pitchFamily="18" charset="0"/>
                        </a:rPr>
                        <a:t> </a:t>
                      </a:r>
                      <a:r>
                        <a:rPr lang="en-US" sz="2800" baseline="0" err="1">
                          <a:latin typeface="Times New Roman" panose="02020603050405020304" pitchFamily="18" charset="0"/>
                          <a:cs typeface="Times New Roman" panose="02020603050405020304" pitchFamily="18" charset="0"/>
                        </a:rPr>
                        <a:t>dựng</a:t>
                      </a:r>
                      <a:r>
                        <a:rPr lang="en-US" sz="2800" baseline="0">
                          <a:latin typeface="Times New Roman" panose="02020603050405020304" pitchFamily="18" charset="0"/>
                          <a:cs typeface="Times New Roman" panose="02020603050405020304" pitchFamily="18" charset="0"/>
                        </a:rPr>
                        <a:t> </a:t>
                      </a:r>
                      <a:r>
                        <a:rPr lang="en-US" sz="2800" baseline="0" err="1">
                          <a:latin typeface="Times New Roman" panose="02020603050405020304" pitchFamily="18" charset="0"/>
                          <a:cs typeface="Times New Roman" panose="02020603050405020304" pitchFamily="18" charset="0"/>
                        </a:rPr>
                        <a:t>đề</a:t>
                      </a:r>
                      <a:r>
                        <a:rPr lang="en-US" sz="2800" baseline="0">
                          <a:latin typeface="Times New Roman" panose="02020603050405020304" pitchFamily="18" charset="0"/>
                          <a:cs typeface="Times New Roman" panose="02020603050405020304" pitchFamily="18" charset="0"/>
                        </a:rPr>
                        <a:t> </a:t>
                      </a:r>
                      <a:r>
                        <a:rPr lang="en-US" sz="2800" baseline="0" err="1">
                          <a:latin typeface="Times New Roman" panose="02020603050405020304" pitchFamily="18" charset="0"/>
                          <a:cs typeface="Times New Roman" panose="02020603050405020304" pitchFamily="18" charset="0"/>
                        </a:rPr>
                        <a:t>cương</a:t>
                      </a:r>
                      <a:r>
                        <a:rPr lang="en-US" sz="2800" baseline="0">
                          <a:latin typeface="Times New Roman" panose="02020603050405020304" pitchFamily="18" charset="0"/>
                          <a:cs typeface="Times New Roman" panose="02020603050405020304" pitchFamily="18" charset="0"/>
                        </a:rPr>
                        <a:t> NC</a:t>
                      </a:r>
                      <a:endParaRPr lang="en-US" sz="2800">
                        <a:latin typeface="Times New Roman" panose="02020603050405020304" pitchFamily="18" charset="0"/>
                        <a:cs typeface="Times New Roman" panose="02020603050405020304" pitchFamily="18" charset="0"/>
                      </a:endParaRPr>
                    </a:p>
                  </a:txBody>
                  <a:tcPr>
                    <a:lnL w="12700" cap="flat" cmpd="sng" algn="ctr">
                      <a:solidFill>
                        <a:schemeClr val="tx1">
                          <a:lumMod val="95000"/>
                          <a:lumOff val="5000"/>
                        </a:schemeClr>
                      </a:solidFill>
                      <a:prstDash val="solid"/>
                      <a:round/>
                      <a:headEnd type="none" w="med" len="med"/>
                      <a:tailEnd type="none" w="med" len="med"/>
                    </a:lnL>
                    <a:lnR w="12700" cap="flat" cmpd="sng" algn="ctr">
                      <a:solidFill>
                        <a:schemeClr val="tx1">
                          <a:lumMod val="95000"/>
                          <a:lumOff val="5000"/>
                        </a:schemeClr>
                      </a:solidFill>
                      <a:prstDash val="solid"/>
                      <a:round/>
                      <a:headEnd type="none" w="med" len="med"/>
                      <a:tailEnd type="none" w="med" len="med"/>
                    </a:lnR>
                    <a:lnT w="12700" cap="flat" cmpd="sng" algn="ctr">
                      <a:solidFill>
                        <a:schemeClr val="tx1">
                          <a:lumMod val="95000"/>
                          <a:lumOff val="5000"/>
                        </a:schemeClr>
                      </a:solidFill>
                      <a:prstDash val="solid"/>
                      <a:round/>
                      <a:headEnd type="none" w="med" len="med"/>
                      <a:tailEnd type="none" w="med" len="med"/>
                    </a:lnT>
                    <a:lnB w="12700" cap="flat" cmpd="sng" algn="ctr">
                      <a:solidFill>
                        <a:schemeClr val="tx1">
                          <a:lumMod val="95000"/>
                          <a:lumOff val="5000"/>
                        </a:schemeClr>
                      </a:solidFill>
                      <a:prstDash val="solid"/>
                      <a:round/>
                      <a:headEnd type="none" w="med" len="med"/>
                      <a:tailEnd type="none" w="med" len="med"/>
                    </a:lnB>
                  </a:tcPr>
                </a:tc>
                <a:tc>
                  <a:txBody>
                    <a:bodyPr/>
                    <a:lstStyle/>
                    <a:p>
                      <a:pPr algn="ctr"/>
                      <a:r>
                        <a:rPr lang="en-US" sz="2800">
                          <a:latin typeface="Times New Roman" panose="02020603050405020304" pitchFamily="18" charset="0"/>
                          <a:cs typeface="Times New Roman" panose="02020603050405020304" pitchFamily="18" charset="0"/>
                        </a:rPr>
                        <a:t> 4</a:t>
                      </a:r>
                    </a:p>
                  </a:txBody>
                  <a:tcPr>
                    <a:lnL w="12700" cap="flat" cmpd="sng" algn="ctr">
                      <a:solidFill>
                        <a:schemeClr val="tx1">
                          <a:lumMod val="95000"/>
                          <a:lumOff val="5000"/>
                        </a:schemeClr>
                      </a:solidFill>
                      <a:prstDash val="solid"/>
                      <a:round/>
                      <a:headEnd type="none" w="med" len="med"/>
                      <a:tailEnd type="none" w="med" len="med"/>
                    </a:lnL>
                    <a:lnR w="12700" cap="flat" cmpd="sng" algn="ctr">
                      <a:solidFill>
                        <a:schemeClr val="tx1">
                          <a:lumMod val="95000"/>
                          <a:lumOff val="5000"/>
                        </a:schemeClr>
                      </a:solidFill>
                      <a:prstDash val="solid"/>
                      <a:round/>
                      <a:headEnd type="none" w="med" len="med"/>
                      <a:tailEnd type="none" w="med" len="med"/>
                    </a:lnR>
                    <a:lnT w="12700" cap="flat" cmpd="sng" algn="ctr">
                      <a:solidFill>
                        <a:schemeClr val="tx1">
                          <a:lumMod val="95000"/>
                          <a:lumOff val="5000"/>
                        </a:schemeClr>
                      </a:solidFill>
                      <a:prstDash val="solid"/>
                      <a:round/>
                      <a:headEnd type="none" w="med" len="med"/>
                      <a:tailEnd type="none" w="med" len="med"/>
                    </a:lnT>
                    <a:lnB w="12700" cap="flat" cmpd="sng" algn="ctr">
                      <a:solidFill>
                        <a:schemeClr val="tx1">
                          <a:lumMod val="95000"/>
                          <a:lumOff val="5000"/>
                        </a:schemeClr>
                      </a:solidFill>
                      <a:prstDash val="solid"/>
                      <a:round/>
                      <a:headEnd type="none" w="med" len="med"/>
                      <a:tailEnd type="none" w="med" len="med"/>
                    </a:lnB>
                  </a:tcPr>
                </a:tc>
                <a:tc>
                  <a:txBody>
                    <a:bodyPr/>
                    <a:lstStyle/>
                    <a:p>
                      <a:pPr algn="ctr"/>
                      <a:r>
                        <a:rPr lang="en-US" sz="2800">
                          <a:latin typeface="Times New Roman" panose="02020603050405020304" pitchFamily="18" charset="0"/>
                          <a:cs typeface="Times New Roman" panose="02020603050405020304" pitchFamily="18" charset="0"/>
                        </a:rPr>
                        <a:t>2,3,4</a:t>
                      </a:r>
                    </a:p>
                  </a:txBody>
                  <a:tcPr>
                    <a:lnL w="12700" cap="flat" cmpd="sng" algn="ctr">
                      <a:solidFill>
                        <a:schemeClr val="tx1">
                          <a:lumMod val="95000"/>
                          <a:lumOff val="5000"/>
                        </a:schemeClr>
                      </a:solidFill>
                      <a:prstDash val="solid"/>
                      <a:round/>
                      <a:headEnd type="none" w="med" len="med"/>
                      <a:tailEnd type="none" w="med" len="med"/>
                    </a:lnL>
                    <a:lnR w="12700" cap="flat" cmpd="sng" algn="ctr">
                      <a:solidFill>
                        <a:schemeClr val="tx1">
                          <a:lumMod val="95000"/>
                          <a:lumOff val="5000"/>
                        </a:schemeClr>
                      </a:solidFill>
                      <a:prstDash val="solid"/>
                      <a:round/>
                      <a:headEnd type="none" w="med" len="med"/>
                      <a:tailEnd type="none" w="med" len="med"/>
                    </a:lnR>
                    <a:lnT w="12700" cap="flat" cmpd="sng" algn="ctr">
                      <a:solidFill>
                        <a:schemeClr val="tx1">
                          <a:lumMod val="95000"/>
                          <a:lumOff val="5000"/>
                        </a:schemeClr>
                      </a:solidFill>
                      <a:prstDash val="solid"/>
                      <a:round/>
                      <a:headEnd type="none" w="med" len="med"/>
                      <a:tailEnd type="none" w="med" len="med"/>
                    </a:lnT>
                    <a:lnB w="12700" cap="flat" cmpd="sng" algn="ctr">
                      <a:solidFill>
                        <a:schemeClr val="tx1">
                          <a:lumMod val="95000"/>
                          <a:lumOff val="5000"/>
                        </a:schemeClr>
                      </a:solidFill>
                      <a:prstDash val="solid"/>
                      <a:round/>
                      <a:headEnd type="none" w="med" len="med"/>
                      <a:tailEnd type="none" w="med" len="med"/>
                    </a:lnB>
                  </a:tcPr>
                </a:tc>
                <a:extLst>
                  <a:ext uri="{0D108BD9-81ED-4DB2-BD59-A6C34878D82A}">
                    <a16:rowId xmlns:a16="http://schemas.microsoft.com/office/drawing/2014/main" val="10005"/>
                  </a:ext>
                </a:extLst>
              </a:tr>
              <a:tr h="555017">
                <a:tc>
                  <a:txBody>
                    <a:bodyPr/>
                    <a:lstStyle/>
                    <a:p>
                      <a:pPr algn="ctr"/>
                      <a:r>
                        <a:rPr lang="en-US" sz="2800">
                          <a:latin typeface="Times New Roman" panose="02020603050405020304" pitchFamily="18" charset="0"/>
                          <a:cs typeface="Times New Roman" panose="02020603050405020304" pitchFamily="18" charset="0"/>
                        </a:rPr>
                        <a:t>6</a:t>
                      </a:r>
                    </a:p>
                  </a:txBody>
                  <a:tcPr>
                    <a:lnL w="12700" cap="flat" cmpd="sng" algn="ctr">
                      <a:solidFill>
                        <a:schemeClr val="tx1">
                          <a:lumMod val="95000"/>
                          <a:lumOff val="5000"/>
                        </a:schemeClr>
                      </a:solidFill>
                      <a:prstDash val="solid"/>
                      <a:round/>
                      <a:headEnd type="none" w="med" len="med"/>
                      <a:tailEnd type="none" w="med" len="med"/>
                    </a:lnL>
                    <a:lnR w="12700" cap="flat" cmpd="sng" algn="ctr">
                      <a:solidFill>
                        <a:schemeClr val="tx1">
                          <a:lumMod val="95000"/>
                          <a:lumOff val="5000"/>
                        </a:schemeClr>
                      </a:solidFill>
                      <a:prstDash val="solid"/>
                      <a:round/>
                      <a:headEnd type="none" w="med" len="med"/>
                      <a:tailEnd type="none" w="med" len="med"/>
                    </a:lnR>
                    <a:lnT w="12700" cap="flat" cmpd="sng" algn="ctr">
                      <a:solidFill>
                        <a:schemeClr val="tx1">
                          <a:lumMod val="95000"/>
                          <a:lumOff val="5000"/>
                        </a:schemeClr>
                      </a:solidFill>
                      <a:prstDash val="solid"/>
                      <a:round/>
                      <a:headEnd type="none" w="med" len="med"/>
                      <a:tailEnd type="none" w="med" len="med"/>
                    </a:lnT>
                    <a:lnB w="12700" cap="flat" cmpd="sng" algn="ctr">
                      <a:solidFill>
                        <a:schemeClr val="tx1">
                          <a:lumMod val="95000"/>
                          <a:lumOff val="5000"/>
                        </a:schemeClr>
                      </a:solidFill>
                      <a:prstDash val="solid"/>
                      <a:round/>
                      <a:headEnd type="none" w="med" len="med"/>
                      <a:tailEnd type="none" w="med" len="med"/>
                    </a:lnB>
                  </a:tcPr>
                </a:tc>
                <a:tc>
                  <a:txBody>
                    <a:bodyPr/>
                    <a:lstStyle/>
                    <a:p>
                      <a:r>
                        <a:rPr lang="en-US" sz="2800" err="1">
                          <a:latin typeface="Times New Roman" panose="02020603050405020304" pitchFamily="18" charset="0"/>
                          <a:cs typeface="Times New Roman" panose="02020603050405020304" pitchFamily="18" charset="0"/>
                        </a:rPr>
                        <a:t>Chương</a:t>
                      </a:r>
                      <a:r>
                        <a:rPr lang="en-US" sz="2800" baseline="0">
                          <a:latin typeface="Times New Roman" panose="02020603050405020304" pitchFamily="18" charset="0"/>
                          <a:cs typeface="Times New Roman" panose="02020603050405020304" pitchFamily="18" charset="0"/>
                        </a:rPr>
                        <a:t> 6: </a:t>
                      </a:r>
                      <a:r>
                        <a:rPr lang="en-US" sz="2800" baseline="0" err="1">
                          <a:latin typeface="Times New Roman" panose="02020603050405020304" pitchFamily="18" charset="0"/>
                          <a:cs typeface="Times New Roman" panose="02020603050405020304" pitchFamily="18" charset="0"/>
                        </a:rPr>
                        <a:t>Xử</a:t>
                      </a:r>
                      <a:r>
                        <a:rPr lang="en-US" sz="2800" baseline="0">
                          <a:latin typeface="Times New Roman" panose="02020603050405020304" pitchFamily="18" charset="0"/>
                          <a:cs typeface="Times New Roman" panose="02020603050405020304" pitchFamily="18" charset="0"/>
                        </a:rPr>
                        <a:t> </a:t>
                      </a:r>
                      <a:r>
                        <a:rPr lang="en-US" sz="2800" baseline="0" err="1">
                          <a:latin typeface="Times New Roman" panose="02020603050405020304" pitchFamily="18" charset="0"/>
                          <a:cs typeface="Times New Roman" panose="02020603050405020304" pitchFamily="18" charset="0"/>
                        </a:rPr>
                        <a:t>lý</a:t>
                      </a:r>
                      <a:r>
                        <a:rPr lang="en-US" sz="2800" baseline="0">
                          <a:latin typeface="Times New Roman" panose="02020603050405020304" pitchFamily="18" charset="0"/>
                          <a:cs typeface="Times New Roman" panose="02020603050405020304" pitchFamily="18" charset="0"/>
                        </a:rPr>
                        <a:t> </a:t>
                      </a:r>
                      <a:r>
                        <a:rPr lang="en-US" sz="2800" baseline="0" err="1">
                          <a:latin typeface="Times New Roman" panose="02020603050405020304" pitchFamily="18" charset="0"/>
                          <a:cs typeface="Times New Roman" panose="02020603050405020304" pitchFamily="18" charset="0"/>
                        </a:rPr>
                        <a:t>dữ</a:t>
                      </a:r>
                      <a:r>
                        <a:rPr lang="en-US" sz="2800" baseline="0">
                          <a:latin typeface="Times New Roman" panose="02020603050405020304" pitchFamily="18" charset="0"/>
                          <a:cs typeface="Times New Roman" panose="02020603050405020304" pitchFamily="18" charset="0"/>
                        </a:rPr>
                        <a:t> </a:t>
                      </a:r>
                      <a:r>
                        <a:rPr lang="en-US" sz="2800" baseline="0" err="1">
                          <a:latin typeface="Times New Roman" panose="02020603050405020304" pitchFamily="18" charset="0"/>
                          <a:cs typeface="Times New Roman" panose="02020603050405020304" pitchFamily="18" charset="0"/>
                        </a:rPr>
                        <a:t>liệu</a:t>
                      </a:r>
                      <a:endParaRPr lang="en-US" sz="2800">
                        <a:latin typeface="Times New Roman" panose="02020603050405020304" pitchFamily="18" charset="0"/>
                        <a:cs typeface="Times New Roman" panose="02020603050405020304" pitchFamily="18" charset="0"/>
                      </a:endParaRPr>
                    </a:p>
                  </a:txBody>
                  <a:tcPr>
                    <a:lnL w="12700" cap="flat" cmpd="sng" algn="ctr">
                      <a:solidFill>
                        <a:schemeClr val="tx1">
                          <a:lumMod val="95000"/>
                          <a:lumOff val="5000"/>
                        </a:schemeClr>
                      </a:solidFill>
                      <a:prstDash val="solid"/>
                      <a:round/>
                      <a:headEnd type="none" w="med" len="med"/>
                      <a:tailEnd type="none" w="med" len="med"/>
                    </a:lnL>
                    <a:lnR w="12700" cap="flat" cmpd="sng" algn="ctr">
                      <a:solidFill>
                        <a:schemeClr val="tx1">
                          <a:lumMod val="95000"/>
                          <a:lumOff val="5000"/>
                        </a:schemeClr>
                      </a:solidFill>
                      <a:prstDash val="solid"/>
                      <a:round/>
                      <a:headEnd type="none" w="med" len="med"/>
                      <a:tailEnd type="none" w="med" len="med"/>
                    </a:lnR>
                    <a:lnT w="12700" cap="flat" cmpd="sng" algn="ctr">
                      <a:solidFill>
                        <a:schemeClr val="tx1">
                          <a:lumMod val="95000"/>
                          <a:lumOff val="5000"/>
                        </a:schemeClr>
                      </a:solidFill>
                      <a:prstDash val="solid"/>
                      <a:round/>
                      <a:headEnd type="none" w="med" len="med"/>
                      <a:tailEnd type="none" w="med" len="med"/>
                    </a:lnT>
                    <a:lnB w="12700" cap="flat" cmpd="sng" algn="ctr">
                      <a:solidFill>
                        <a:schemeClr val="tx1">
                          <a:lumMod val="95000"/>
                          <a:lumOff val="5000"/>
                        </a:schemeClr>
                      </a:solidFill>
                      <a:prstDash val="solid"/>
                      <a:round/>
                      <a:headEnd type="none" w="med" len="med"/>
                      <a:tailEnd type="none" w="med" len="med"/>
                    </a:lnB>
                  </a:tcPr>
                </a:tc>
                <a:tc>
                  <a:txBody>
                    <a:bodyPr/>
                    <a:lstStyle/>
                    <a:p>
                      <a:pPr algn="ctr"/>
                      <a:r>
                        <a:rPr lang="en-US" sz="2800">
                          <a:latin typeface="Times New Roman" panose="02020603050405020304" pitchFamily="18" charset="0"/>
                          <a:cs typeface="Times New Roman" panose="02020603050405020304" pitchFamily="18" charset="0"/>
                        </a:rPr>
                        <a:t>2 </a:t>
                      </a:r>
                    </a:p>
                  </a:txBody>
                  <a:tcPr>
                    <a:lnL w="12700" cap="flat" cmpd="sng" algn="ctr">
                      <a:solidFill>
                        <a:schemeClr val="tx1">
                          <a:lumMod val="95000"/>
                          <a:lumOff val="5000"/>
                        </a:schemeClr>
                      </a:solidFill>
                      <a:prstDash val="solid"/>
                      <a:round/>
                      <a:headEnd type="none" w="med" len="med"/>
                      <a:tailEnd type="none" w="med" len="med"/>
                    </a:lnL>
                    <a:lnR w="12700" cap="flat" cmpd="sng" algn="ctr">
                      <a:solidFill>
                        <a:schemeClr val="tx1">
                          <a:lumMod val="95000"/>
                          <a:lumOff val="5000"/>
                        </a:schemeClr>
                      </a:solidFill>
                      <a:prstDash val="solid"/>
                      <a:round/>
                      <a:headEnd type="none" w="med" len="med"/>
                      <a:tailEnd type="none" w="med" len="med"/>
                    </a:lnR>
                    <a:lnT w="12700" cap="flat" cmpd="sng" algn="ctr">
                      <a:solidFill>
                        <a:schemeClr val="tx1">
                          <a:lumMod val="95000"/>
                          <a:lumOff val="5000"/>
                        </a:schemeClr>
                      </a:solidFill>
                      <a:prstDash val="solid"/>
                      <a:round/>
                      <a:headEnd type="none" w="med" len="med"/>
                      <a:tailEnd type="none" w="med" len="med"/>
                    </a:lnT>
                    <a:lnB w="12700" cap="flat" cmpd="sng" algn="ctr">
                      <a:solidFill>
                        <a:schemeClr val="tx1">
                          <a:lumMod val="95000"/>
                          <a:lumOff val="5000"/>
                        </a:schemeClr>
                      </a:solidFill>
                      <a:prstDash val="solid"/>
                      <a:round/>
                      <a:headEnd type="none" w="med" len="med"/>
                      <a:tailEnd type="none" w="med" len="med"/>
                    </a:lnB>
                  </a:tcPr>
                </a:tc>
                <a:tc>
                  <a:txBody>
                    <a:bodyPr/>
                    <a:lstStyle/>
                    <a:p>
                      <a:pPr algn="ctr"/>
                      <a:r>
                        <a:rPr lang="en-US" sz="2800">
                          <a:latin typeface="Times New Roman" panose="02020603050405020304" pitchFamily="18" charset="0"/>
                          <a:cs typeface="Times New Roman" panose="02020603050405020304" pitchFamily="18" charset="0"/>
                        </a:rPr>
                        <a:t>2,3</a:t>
                      </a:r>
                    </a:p>
                  </a:txBody>
                  <a:tcPr>
                    <a:lnL w="12700" cap="flat" cmpd="sng" algn="ctr">
                      <a:solidFill>
                        <a:schemeClr val="tx1">
                          <a:lumMod val="95000"/>
                          <a:lumOff val="5000"/>
                        </a:schemeClr>
                      </a:solidFill>
                      <a:prstDash val="solid"/>
                      <a:round/>
                      <a:headEnd type="none" w="med" len="med"/>
                      <a:tailEnd type="none" w="med" len="med"/>
                    </a:lnL>
                    <a:lnR w="12700" cap="flat" cmpd="sng" algn="ctr">
                      <a:solidFill>
                        <a:schemeClr val="tx1">
                          <a:lumMod val="95000"/>
                          <a:lumOff val="5000"/>
                        </a:schemeClr>
                      </a:solidFill>
                      <a:prstDash val="solid"/>
                      <a:round/>
                      <a:headEnd type="none" w="med" len="med"/>
                      <a:tailEnd type="none" w="med" len="med"/>
                    </a:lnR>
                    <a:lnT w="12700" cap="flat" cmpd="sng" algn="ctr">
                      <a:solidFill>
                        <a:schemeClr val="tx1">
                          <a:lumMod val="95000"/>
                          <a:lumOff val="5000"/>
                        </a:schemeClr>
                      </a:solidFill>
                      <a:prstDash val="solid"/>
                      <a:round/>
                      <a:headEnd type="none" w="med" len="med"/>
                      <a:tailEnd type="none" w="med" len="med"/>
                    </a:lnT>
                    <a:lnB w="12700" cap="flat" cmpd="sng" algn="ctr">
                      <a:solidFill>
                        <a:schemeClr val="tx1">
                          <a:lumMod val="95000"/>
                          <a:lumOff val="5000"/>
                        </a:schemeClr>
                      </a:solidFill>
                      <a:prstDash val="solid"/>
                      <a:round/>
                      <a:headEnd type="none" w="med" len="med"/>
                      <a:tailEnd type="none" w="med" len="med"/>
                    </a:lnB>
                  </a:tcPr>
                </a:tc>
                <a:extLst>
                  <a:ext uri="{0D108BD9-81ED-4DB2-BD59-A6C34878D82A}">
                    <a16:rowId xmlns:a16="http://schemas.microsoft.com/office/drawing/2014/main" val="10006"/>
                  </a:ext>
                </a:extLst>
              </a:tr>
              <a:tr h="558122">
                <a:tc>
                  <a:txBody>
                    <a:bodyPr/>
                    <a:lstStyle/>
                    <a:p>
                      <a:pPr algn="ctr"/>
                      <a:r>
                        <a:rPr lang="en-US" sz="2800">
                          <a:latin typeface="Times New Roman" panose="02020603050405020304" pitchFamily="18" charset="0"/>
                          <a:cs typeface="Times New Roman" panose="02020603050405020304" pitchFamily="18" charset="0"/>
                        </a:rPr>
                        <a:t>7</a:t>
                      </a:r>
                    </a:p>
                  </a:txBody>
                  <a:tcPr>
                    <a:lnL w="12700" cap="flat" cmpd="sng" algn="ctr">
                      <a:solidFill>
                        <a:schemeClr val="tx1">
                          <a:lumMod val="95000"/>
                          <a:lumOff val="5000"/>
                        </a:schemeClr>
                      </a:solidFill>
                      <a:prstDash val="solid"/>
                      <a:round/>
                      <a:headEnd type="none" w="med" len="med"/>
                      <a:tailEnd type="none" w="med" len="med"/>
                    </a:lnL>
                    <a:lnR w="12700" cap="flat" cmpd="sng" algn="ctr">
                      <a:solidFill>
                        <a:schemeClr val="tx1">
                          <a:lumMod val="95000"/>
                          <a:lumOff val="5000"/>
                        </a:schemeClr>
                      </a:solidFill>
                      <a:prstDash val="solid"/>
                      <a:round/>
                      <a:headEnd type="none" w="med" len="med"/>
                      <a:tailEnd type="none" w="med" len="med"/>
                    </a:lnR>
                    <a:lnT w="12700" cap="flat" cmpd="sng" algn="ctr">
                      <a:solidFill>
                        <a:schemeClr val="tx1">
                          <a:lumMod val="95000"/>
                          <a:lumOff val="5000"/>
                        </a:schemeClr>
                      </a:solidFill>
                      <a:prstDash val="solid"/>
                      <a:round/>
                      <a:headEnd type="none" w="med" len="med"/>
                      <a:tailEnd type="none" w="med" len="med"/>
                    </a:lnT>
                    <a:lnB w="12700" cap="flat" cmpd="sng" algn="ctr">
                      <a:solidFill>
                        <a:schemeClr val="tx1">
                          <a:lumMod val="95000"/>
                          <a:lumOff val="5000"/>
                        </a:schemeClr>
                      </a:solidFill>
                      <a:prstDash val="solid"/>
                      <a:round/>
                      <a:headEnd type="none" w="med" len="med"/>
                      <a:tailEnd type="none" w="med" len="med"/>
                    </a:lnB>
                  </a:tcPr>
                </a:tc>
                <a:tc>
                  <a:txBody>
                    <a:bodyPr/>
                    <a:lstStyle/>
                    <a:p>
                      <a:r>
                        <a:rPr lang="en-US" sz="2800" err="1">
                          <a:latin typeface="Times New Roman" panose="02020603050405020304" pitchFamily="18" charset="0"/>
                          <a:cs typeface="Times New Roman" panose="02020603050405020304" pitchFamily="18" charset="0"/>
                        </a:rPr>
                        <a:t>Chương</a:t>
                      </a:r>
                      <a:r>
                        <a:rPr lang="en-US" sz="2800" baseline="0">
                          <a:latin typeface="Times New Roman" panose="02020603050405020304" pitchFamily="18" charset="0"/>
                          <a:cs typeface="Times New Roman" panose="02020603050405020304" pitchFamily="18" charset="0"/>
                        </a:rPr>
                        <a:t> 7: </a:t>
                      </a:r>
                      <a:r>
                        <a:rPr lang="en-US" sz="2800" baseline="0" err="1">
                          <a:latin typeface="Times New Roman" panose="02020603050405020304" pitchFamily="18" charset="0"/>
                          <a:cs typeface="Times New Roman" panose="02020603050405020304" pitchFamily="18" charset="0"/>
                        </a:rPr>
                        <a:t>Công</a:t>
                      </a:r>
                      <a:r>
                        <a:rPr lang="en-US" sz="2800" baseline="0">
                          <a:latin typeface="Times New Roman" panose="02020603050405020304" pitchFamily="18" charset="0"/>
                          <a:cs typeface="Times New Roman" panose="02020603050405020304" pitchFamily="18" charset="0"/>
                        </a:rPr>
                        <a:t> </a:t>
                      </a:r>
                      <a:r>
                        <a:rPr lang="en-US" sz="2800" baseline="0" err="1">
                          <a:latin typeface="Times New Roman" panose="02020603050405020304" pitchFamily="18" charset="0"/>
                          <a:cs typeface="Times New Roman" panose="02020603050405020304" pitchFamily="18" charset="0"/>
                        </a:rPr>
                        <a:t>bố</a:t>
                      </a:r>
                      <a:r>
                        <a:rPr lang="en-US" sz="2800" baseline="0">
                          <a:latin typeface="Times New Roman" panose="02020603050405020304" pitchFamily="18" charset="0"/>
                          <a:cs typeface="Times New Roman" panose="02020603050405020304" pitchFamily="18" charset="0"/>
                        </a:rPr>
                        <a:t> </a:t>
                      </a:r>
                      <a:r>
                        <a:rPr lang="en-US" sz="2800" baseline="0" err="1">
                          <a:latin typeface="Times New Roman" panose="02020603050405020304" pitchFamily="18" charset="0"/>
                          <a:cs typeface="Times New Roman" panose="02020603050405020304" pitchFamily="18" charset="0"/>
                        </a:rPr>
                        <a:t>kết</a:t>
                      </a:r>
                      <a:r>
                        <a:rPr lang="en-US" sz="2800" baseline="0">
                          <a:latin typeface="Times New Roman" panose="02020603050405020304" pitchFamily="18" charset="0"/>
                          <a:cs typeface="Times New Roman" panose="02020603050405020304" pitchFamily="18" charset="0"/>
                        </a:rPr>
                        <a:t> </a:t>
                      </a:r>
                      <a:r>
                        <a:rPr lang="en-US" sz="2800" baseline="0" err="1">
                          <a:latin typeface="Times New Roman" panose="02020603050405020304" pitchFamily="18" charset="0"/>
                          <a:cs typeface="Times New Roman" panose="02020603050405020304" pitchFamily="18" charset="0"/>
                        </a:rPr>
                        <a:t>quả</a:t>
                      </a:r>
                      <a:r>
                        <a:rPr lang="en-US" sz="2800" baseline="0">
                          <a:latin typeface="Times New Roman" panose="02020603050405020304" pitchFamily="18" charset="0"/>
                          <a:cs typeface="Times New Roman" panose="02020603050405020304" pitchFamily="18" charset="0"/>
                        </a:rPr>
                        <a:t> </a:t>
                      </a:r>
                      <a:r>
                        <a:rPr lang="en-US" sz="2800" baseline="0" err="1">
                          <a:latin typeface="Times New Roman" panose="02020603050405020304" pitchFamily="18" charset="0"/>
                          <a:cs typeface="Times New Roman" panose="02020603050405020304" pitchFamily="18" charset="0"/>
                        </a:rPr>
                        <a:t>nghiên</a:t>
                      </a:r>
                      <a:r>
                        <a:rPr lang="en-US" sz="2800" baseline="0">
                          <a:latin typeface="Times New Roman" panose="02020603050405020304" pitchFamily="18" charset="0"/>
                          <a:cs typeface="Times New Roman" panose="02020603050405020304" pitchFamily="18" charset="0"/>
                        </a:rPr>
                        <a:t> </a:t>
                      </a:r>
                      <a:r>
                        <a:rPr lang="en-US" sz="2800" baseline="0" err="1">
                          <a:latin typeface="Times New Roman" panose="02020603050405020304" pitchFamily="18" charset="0"/>
                          <a:cs typeface="Times New Roman" panose="02020603050405020304" pitchFamily="18" charset="0"/>
                        </a:rPr>
                        <a:t>cứu</a:t>
                      </a:r>
                      <a:endParaRPr lang="en-US" sz="2800">
                        <a:latin typeface="Times New Roman" panose="02020603050405020304" pitchFamily="18" charset="0"/>
                        <a:cs typeface="Times New Roman" panose="02020603050405020304" pitchFamily="18" charset="0"/>
                      </a:endParaRPr>
                    </a:p>
                  </a:txBody>
                  <a:tcPr>
                    <a:lnL w="12700" cap="flat" cmpd="sng" algn="ctr">
                      <a:solidFill>
                        <a:schemeClr val="tx1">
                          <a:lumMod val="95000"/>
                          <a:lumOff val="5000"/>
                        </a:schemeClr>
                      </a:solidFill>
                      <a:prstDash val="solid"/>
                      <a:round/>
                      <a:headEnd type="none" w="med" len="med"/>
                      <a:tailEnd type="none" w="med" len="med"/>
                    </a:lnL>
                    <a:lnR w="12700" cap="flat" cmpd="sng" algn="ctr">
                      <a:solidFill>
                        <a:schemeClr val="tx1">
                          <a:lumMod val="95000"/>
                          <a:lumOff val="5000"/>
                        </a:schemeClr>
                      </a:solidFill>
                      <a:prstDash val="solid"/>
                      <a:round/>
                      <a:headEnd type="none" w="med" len="med"/>
                      <a:tailEnd type="none" w="med" len="med"/>
                    </a:lnR>
                    <a:lnT w="12700" cap="flat" cmpd="sng" algn="ctr">
                      <a:solidFill>
                        <a:schemeClr val="tx1">
                          <a:lumMod val="95000"/>
                          <a:lumOff val="5000"/>
                        </a:schemeClr>
                      </a:solidFill>
                      <a:prstDash val="solid"/>
                      <a:round/>
                      <a:headEnd type="none" w="med" len="med"/>
                      <a:tailEnd type="none" w="med" len="med"/>
                    </a:lnT>
                    <a:lnB w="12700" cap="flat" cmpd="sng" algn="ctr">
                      <a:solidFill>
                        <a:schemeClr val="tx1">
                          <a:lumMod val="95000"/>
                          <a:lumOff val="5000"/>
                        </a:schemeClr>
                      </a:solidFill>
                      <a:prstDash val="solid"/>
                      <a:round/>
                      <a:headEnd type="none" w="med" len="med"/>
                      <a:tailEnd type="none" w="med" len="med"/>
                    </a:lnB>
                  </a:tcPr>
                </a:tc>
                <a:tc>
                  <a:txBody>
                    <a:bodyPr/>
                    <a:lstStyle/>
                    <a:p>
                      <a:pPr algn="ctr"/>
                      <a:r>
                        <a:rPr lang="en-US" sz="2800">
                          <a:latin typeface="Times New Roman" panose="02020603050405020304" pitchFamily="18" charset="0"/>
                          <a:cs typeface="Times New Roman" panose="02020603050405020304" pitchFamily="18" charset="0"/>
                        </a:rPr>
                        <a:t>2 </a:t>
                      </a:r>
                    </a:p>
                  </a:txBody>
                  <a:tcPr>
                    <a:lnL w="12700" cap="flat" cmpd="sng" algn="ctr">
                      <a:solidFill>
                        <a:schemeClr val="tx1">
                          <a:lumMod val="95000"/>
                          <a:lumOff val="5000"/>
                        </a:schemeClr>
                      </a:solidFill>
                      <a:prstDash val="solid"/>
                      <a:round/>
                      <a:headEnd type="none" w="med" len="med"/>
                      <a:tailEnd type="none" w="med" len="med"/>
                    </a:lnL>
                    <a:lnR w="12700" cap="flat" cmpd="sng" algn="ctr">
                      <a:solidFill>
                        <a:schemeClr val="tx1">
                          <a:lumMod val="95000"/>
                          <a:lumOff val="5000"/>
                        </a:schemeClr>
                      </a:solidFill>
                      <a:prstDash val="solid"/>
                      <a:round/>
                      <a:headEnd type="none" w="med" len="med"/>
                      <a:tailEnd type="none" w="med" len="med"/>
                    </a:lnR>
                    <a:lnT w="12700" cap="flat" cmpd="sng" algn="ctr">
                      <a:solidFill>
                        <a:schemeClr val="tx1">
                          <a:lumMod val="95000"/>
                          <a:lumOff val="5000"/>
                        </a:schemeClr>
                      </a:solidFill>
                      <a:prstDash val="solid"/>
                      <a:round/>
                      <a:headEnd type="none" w="med" len="med"/>
                      <a:tailEnd type="none" w="med" len="med"/>
                    </a:lnT>
                    <a:lnB w="12700" cap="flat" cmpd="sng" algn="ctr">
                      <a:solidFill>
                        <a:schemeClr val="tx1">
                          <a:lumMod val="95000"/>
                          <a:lumOff val="5000"/>
                        </a:schemeClr>
                      </a:solidFill>
                      <a:prstDash val="solid"/>
                      <a:round/>
                      <a:headEnd type="none" w="med" len="med"/>
                      <a:tailEnd type="none" w="med" len="med"/>
                    </a:lnB>
                  </a:tcPr>
                </a:tc>
                <a:tc>
                  <a:txBody>
                    <a:bodyPr/>
                    <a:lstStyle/>
                    <a:p>
                      <a:pPr algn="ctr"/>
                      <a:r>
                        <a:rPr lang="en-US" sz="2800">
                          <a:latin typeface="Times New Roman" panose="02020603050405020304" pitchFamily="18" charset="0"/>
                          <a:cs typeface="Times New Roman" panose="02020603050405020304" pitchFamily="18" charset="0"/>
                        </a:rPr>
                        <a:t>2,3</a:t>
                      </a:r>
                    </a:p>
                  </a:txBody>
                  <a:tcPr>
                    <a:lnL w="12700" cap="flat" cmpd="sng" algn="ctr">
                      <a:solidFill>
                        <a:schemeClr val="tx1">
                          <a:lumMod val="95000"/>
                          <a:lumOff val="5000"/>
                        </a:schemeClr>
                      </a:solidFill>
                      <a:prstDash val="solid"/>
                      <a:round/>
                      <a:headEnd type="none" w="med" len="med"/>
                      <a:tailEnd type="none" w="med" len="med"/>
                    </a:lnL>
                    <a:lnR w="12700" cap="flat" cmpd="sng" algn="ctr">
                      <a:solidFill>
                        <a:schemeClr val="tx1">
                          <a:lumMod val="95000"/>
                          <a:lumOff val="5000"/>
                        </a:schemeClr>
                      </a:solidFill>
                      <a:prstDash val="solid"/>
                      <a:round/>
                      <a:headEnd type="none" w="med" len="med"/>
                      <a:tailEnd type="none" w="med" len="med"/>
                    </a:lnR>
                    <a:lnT w="12700" cap="flat" cmpd="sng" algn="ctr">
                      <a:solidFill>
                        <a:schemeClr val="tx1">
                          <a:lumMod val="95000"/>
                          <a:lumOff val="5000"/>
                        </a:schemeClr>
                      </a:solidFill>
                      <a:prstDash val="solid"/>
                      <a:round/>
                      <a:headEnd type="none" w="med" len="med"/>
                      <a:tailEnd type="none" w="med" len="med"/>
                    </a:lnT>
                    <a:lnB w="12700" cap="flat" cmpd="sng" algn="ctr">
                      <a:solidFill>
                        <a:schemeClr val="tx1">
                          <a:lumMod val="95000"/>
                          <a:lumOff val="5000"/>
                        </a:schemeClr>
                      </a:solidFill>
                      <a:prstDash val="solid"/>
                      <a:round/>
                      <a:headEnd type="none" w="med" len="med"/>
                      <a:tailEnd type="none" w="med" len="med"/>
                    </a:lnB>
                  </a:tcPr>
                </a:tc>
                <a:extLst>
                  <a:ext uri="{0D108BD9-81ED-4DB2-BD59-A6C34878D82A}">
                    <a16:rowId xmlns:a16="http://schemas.microsoft.com/office/drawing/2014/main" val="10007"/>
                  </a:ext>
                </a:extLst>
              </a:tr>
              <a:tr h="744500">
                <a:tc>
                  <a:txBody>
                    <a:bodyPr/>
                    <a:lstStyle/>
                    <a:p>
                      <a:pPr algn="ctr"/>
                      <a:r>
                        <a:rPr lang="en-US" sz="2800">
                          <a:latin typeface="Times New Roman" panose="02020603050405020304" pitchFamily="18" charset="0"/>
                          <a:cs typeface="Times New Roman" panose="02020603050405020304" pitchFamily="18" charset="0"/>
                        </a:rPr>
                        <a:t>8</a:t>
                      </a:r>
                    </a:p>
                  </a:txBody>
                  <a:tcPr>
                    <a:lnL w="12700" cap="flat" cmpd="sng" algn="ctr">
                      <a:solidFill>
                        <a:schemeClr val="tx1">
                          <a:lumMod val="95000"/>
                          <a:lumOff val="5000"/>
                        </a:schemeClr>
                      </a:solidFill>
                      <a:prstDash val="solid"/>
                      <a:round/>
                      <a:headEnd type="none" w="med" len="med"/>
                      <a:tailEnd type="none" w="med" len="med"/>
                    </a:lnL>
                    <a:lnR w="12700" cap="flat" cmpd="sng" algn="ctr">
                      <a:solidFill>
                        <a:schemeClr val="tx1">
                          <a:lumMod val="95000"/>
                          <a:lumOff val="5000"/>
                        </a:schemeClr>
                      </a:solidFill>
                      <a:prstDash val="solid"/>
                      <a:round/>
                      <a:headEnd type="none" w="med" len="med"/>
                      <a:tailEnd type="none" w="med" len="med"/>
                    </a:lnR>
                    <a:lnT w="12700" cap="flat" cmpd="sng" algn="ctr">
                      <a:solidFill>
                        <a:schemeClr val="tx1">
                          <a:lumMod val="95000"/>
                          <a:lumOff val="5000"/>
                        </a:schemeClr>
                      </a:solidFill>
                      <a:prstDash val="solid"/>
                      <a:round/>
                      <a:headEnd type="none" w="med" len="med"/>
                      <a:tailEnd type="none" w="med" len="med"/>
                    </a:lnT>
                    <a:lnB w="12700" cap="flat" cmpd="sng" algn="ctr">
                      <a:solidFill>
                        <a:schemeClr val="tx1">
                          <a:lumMod val="95000"/>
                          <a:lumOff val="5000"/>
                        </a:schemeClr>
                      </a:solidFill>
                      <a:prstDash val="solid"/>
                      <a:round/>
                      <a:headEnd type="none" w="med" len="med"/>
                      <a:tailEnd type="none" w="med" len="med"/>
                    </a:lnB>
                  </a:tcPr>
                </a:tc>
                <a:tc>
                  <a:txBody>
                    <a:bodyPr/>
                    <a:lstStyle/>
                    <a:p>
                      <a:r>
                        <a:rPr lang="en-US" sz="2800">
                          <a:latin typeface="Times New Roman" panose="02020603050405020304" pitchFamily="18" charset="0"/>
                          <a:cs typeface="Times New Roman" panose="02020603050405020304" pitchFamily="18" charset="0"/>
                        </a:rPr>
                        <a:t>Thuyết trình đề cương NC</a:t>
                      </a:r>
                    </a:p>
                  </a:txBody>
                  <a:tcPr>
                    <a:lnL w="12700" cap="flat" cmpd="sng" algn="ctr">
                      <a:solidFill>
                        <a:schemeClr val="tx1">
                          <a:lumMod val="95000"/>
                          <a:lumOff val="5000"/>
                        </a:schemeClr>
                      </a:solidFill>
                      <a:prstDash val="solid"/>
                      <a:round/>
                      <a:headEnd type="none" w="med" len="med"/>
                      <a:tailEnd type="none" w="med" len="med"/>
                    </a:lnL>
                    <a:lnR w="12700" cap="flat" cmpd="sng" algn="ctr">
                      <a:solidFill>
                        <a:schemeClr val="tx1">
                          <a:lumMod val="95000"/>
                          <a:lumOff val="5000"/>
                        </a:schemeClr>
                      </a:solidFill>
                      <a:prstDash val="solid"/>
                      <a:round/>
                      <a:headEnd type="none" w="med" len="med"/>
                      <a:tailEnd type="none" w="med" len="med"/>
                    </a:lnR>
                    <a:lnT w="12700" cap="flat" cmpd="sng" algn="ctr">
                      <a:solidFill>
                        <a:schemeClr val="tx1">
                          <a:lumMod val="95000"/>
                          <a:lumOff val="5000"/>
                        </a:schemeClr>
                      </a:solidFill>
                      <a:prstDash val="solid"/>
                      <a:round/>
                      <a:headEnd type="none" w="med" len="med"/>
                      <a:tailEnd type="none" w="med" len="med"/>
                    </a:lnT>
                    <a:lnB w="12700" cap="flat" cmpd="sng" algn="ctr">
                      <a:solidFill>
                        <a:schemeClr val="tx1">
                          <a:lumMod val="95000"/>
                          <a:lumOff val="5000"/>
                        </a:schemeClr>
                      </a:solidFill>
                      <a:prstDash val="solid"/>
                      <a:round/>
                      <a:headEnd type="none" w="med" len="med"/>
                      <a:tailEnd type="none" w="med" len="med"/>
                    </a:lnB>
                  </a:tcPr>
                </a:tc>
                <a:tc>
                  <a:txBody>
                    <a:bodyPr/>
                    <a:lstStyle/>
                    <a:p>
                      <a:pPr algn="ctr"/>
                      <a:r>
                        <a:rPr lang="en-US" sz="2800">
                          <a:latin typeface="Times New Roman" panose="02020603050405020304" pitchFamily="18" charset="0"/>
                          <a:cs typeface="Times New Roman" panose="02020603050405020304" pitchFamily="18" charset="0"/>
                        </a:rPr>
                        <a:t>6</a:t>
                      </a:r>
                    </a:p>
                  </a:txBody>
                  <a:tcPr>
                    <a:lnL w="12700" cap="flat" cmpd="sng" algn="ctr">
                      <a:solidFill>
                        <a:schemeClr val="tx1">
                          <a:lumMod val="95000"/>
                          <a:lumOff val="5000"/>
                        </a:schemeClr>
                      </a:solidFill>
                      <a:prstDash val="solid"/>
                      <a:round/>
                      <a:headEnd type="none" w="med" len="med"/>
                      <a:tailEnd type="none" w="med" len="med"/>
                    </a:lnL>
                    <a:lnR w="12700" cap="flat" cmpd="sng" algn="ctr">
                      <a:solidFill>
                        <a:schemeClr val="tx1">
                          <a:lumMod val="95000"/>
                          <a:lumOff val="5000"/>
                        </a:schemeClr>
                      </a:solidFill>
                      <a:prstDash val="solid"/>
                      <a:round/>
                      <a:headEnd type="none" w="med" len="med"/>
                      <a:tailEnd type="none" w="med" len="med"/>
                    </a:lnR>
                    <a:lnT w="12700" cap="flat" cmpd="sng" algn="ctr">
                      <a:solidFill>
                        <a:schemeClr val="tx1">
                          <a:lumMod val="95000"/>
                          <a:lumOff val="5000"/>
                        </a:schemeClr>
                      </a:solidFill>
                      <a:prstDash val="solid"/>
                      <a:round/>
                      <a:headEnd type="none" w="med" len="med"/>
                      <a:tailEnd type="none" w="med" len="med"/>
                    </a:lnT>
                    <a:lnB w="12700" cap="flat" cmpd="sng" algn="ctr">
                      <a:solidFill>
                        <a:schemeClr val="tx1">
                          <a:lumMod val="95000"/>
                          <a:lumOff val="5000"/>
                        </a:schemeClr>
                      </a:solidFill>
                      <a:prstDash val="solid"/>
                      <a:round/>
                      <a:headEnd type="none" w="med" len="med"/>
                      <a:tailEnd type="none" w="med" len="med"/>
                    </a:lnB>
                  </a:tcPr>
                </a:tc>
                <a:tc>
                  <a:txBody>
                    <a:bodyPr/>
                    <a:lstStyle/>
                    <a:p>
                      <a:pPr algn="ctr"/>
                      <a:r>
                        <a:rPr lang="en-US" sz="2800" dirty="0">
                          <a:latin typeface="Times New Roman" panose="02020603050405020304" pitchFamily="18" charset="0"/>
                          <a:cs typeface="Times New Roman" panose="02020603050405020304" pitchFamily="18" charset="0"/>
                        </a:rPr>
                        <a:t>2,3</a:t>
                      </a:r>
                    </a:p>
                  </a:txBody>
                  <a:tcPr>
                    <a:lnL w="12700" cap="flat" cmpd="sng" algn="ctr">
                      <a:solidFill>
                        <a:schemeClr val="tx1">
                          <a:lumMod val="95000"/>
                          <a:lumOff val="5000"/>
                        </a:schemeClr>
                      </a:solidFill>
                      <a:prstDash val="solid"/>
                      <a:round/>
                      <a:headEnd type="none" w="med" len="med"/>
                      <a:tailEnd type="none" w="med" len="med"/>
                    </a:lnL>
                    <a:lnR w="12700" cap="flat" cmpd="sng" algn="ctr">
                      <a:solidFill>
                        <a:schemeClr val="tx1">
                          <a:lumMod val="95000"/>
                          <a:lumOff val="5000"/>
                        </a:schemeClr>
                      </a:solidFill>
                      <a:prstDash val="solid"/>
                      <a:round/>
                      <a:headEnd type="none" w="med" len="med"/>
                      <a:tailEnd type="none" w="med" len="med"/>
                    </a:lnR>
                    <a:lnT w="12700" cap="flat" cmpd="sng" algn="ctr">
                      <a:solidFill>
                        <a:schemeClr val="tx1">
                          <a:lumMod val="95000"/>
                          <a:lumOff val="5000"/>
                        </a:schemeClr>
                      </a:solidFill>
                      <a:prstDash val="solid"/>
                      <a:round/>
                      <a:headEnd type="none" w="med" len="med"/>
                      <a:tailEnd type="none" w="med" len="med"/>
                    </a:lnT>
                    <a:lnB w="12700" cap="flat" cmpd="sng" algn="ctr">
                      <a:solidFill>
                        <a:schemeClr val="tx1">
                          <a:lumMod val="95000"/>
                          <a:lumOff val="5000"/>
                        </a:schemeClr>
                      </a:solidFill>
                      <a:prstDash val="solid"/>
                      <a:round/>
                      <a:headEnd type="none" w="med" len="med"/>
                      <a:tailEnd type="none" w="med" len="med"/>
                    </a:lnB>
                  </a:tcPr>
                </a:tc>
                <a:extLst>
                  <a:ext uri="{0D108BD9-81ED-4DB2-BD59-A6C34878D82A}">
                    <a16:rowId xmlns:a16="http://schemas.microsoft.com/office/drawing/2014/main" val="2002161881"/>
                  </a:ext>
                </a:extLst>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454025"/>
          </a:xfrm>
        </p:spPr>
        <p:txBody>
          <a:bodyPr/>
          <a:lstStyle/>
          <a:p>
            <a:pPr algn="ctr"/>
            <a:r>
              <a:rPr lang="en-US" b="1"/>
              <a:t>Tài liệu học tập và tham khảo</a:t>
            </a:r>
          </a:p>
        </p:txBody>
      </p:sp>
      <p:sp>
        <p:nvSpPr>
          <p:cNvPr id="3" name="Content Placeholder 2"/>
          <p:cNvSpPr>
            <a:spLocks noGrp="1"/>
          </p:cNvSpPr>
          <p:nvPr>
            <p:ph idx="1"/>
          </p:nvPr>
        </p:nvSpPr>
        <p:spPr>
          <a:xfrm>
            <a:off x="106045" y="606425"/>
            <a:ext cx="8922385" cy="6141720"/>
          </a:xfrm>
        </p:spPr>
        <p:txBody>
          <a:bodyPr>
            <a:noAutofit/>
          </a:bodyPr>
          <a:lstStyle/>
          <a:p>
            <a:pPr marL="0" indent="0" algn="just">
              <a:buNone/>
            </a:pPr>
            <a:r>
              <a:rPr lang="en-US" sz="2800">
                <a:latin typeface="Times New Roman" panose="02020603050405020304" pitchFamily="18" charset="0"/>
                <a:cs typeface="Times New Roman" panose="02020603050405020304" pitchFamily="18" charset="0"/>
              </a:rPr>
              <a:t>1. Ts.Nguyễn Thị Thu Trang và TS. Đặng Hữu Phúc, 2022</a:t>
            </a:r>
            <a:r>
              <a:rPr lang="en-US" sz="2800" i="1">
                <a:latin typeface="Times New Roman" panose="02020603050405020304" pitchFamily="18" charset="0"/>
                <a:cs typeface="Times New Roman" panose="02020603050405020304" pitchFamily="18" charset="0"/>
              </a:rPr>
              <a:t>. Giáo trình phương pháp luận Nghiên cứu khoa học.</a:t>
            </a:r>
            <a:r>
              <a:rPr lang="en-US" sz="2800">
                <a:latin typeface="Times New Roman" panose="02020603050405020304" pitchFamily="18" charset="0"/>
                <a:cs typeface="Times New Roman" panose="02020603050405020304" pitchFamily="18" charset="0"/>
              </a:rPr>
              <a:t> TP.Hồ Chí Minh: NXB. ĐH Công nghiệp TP.HCM.</a:t>
            </a:r>
          </a:p>
          <a:p>
            <a:pPr marL="0" indent="0" algn="just">
              <a:buNone/>
            </a:pPr>
            <a:r>
              <a:rPr lang="en-US" sz="2800">
                <a:latin typeface="Times New Roman" panose="02020603050405020304" pitchFamily="18" charset="0"/>
                <a:cs typeface="Times New Roman" panose="02020603050405020304" pitchFamily="18" charset="0"/>
              </a:rPr>
              <a:t>2. Dương Văn Tiến, 2006. </a:t>
            </a:r>
            <a:r>
              <a:rPr lang="en-US" sz="2800" i="1">
                <a:latin typeface="Times New Roman" panose="02020603050405020304" pitchFamily="18" charset="0"/>
                <a:cs typeface="Times New Roman" panose="02020603050405020304" pitchFamily="18" charset="0"/>
              </a:rPr>
              <a:t>Giáo trình Phương pháp luận nghiên cứu khoa học</a:t>
            </a:r>
            <a:r>
              <a:rPr lang="en-US" sz="2800">
                <a:latin typeface="Times New Roman" panose="02020603050405020304" pitchFamily="18" charset="0"/>
                <a:cs typeface="Times New Roman" panose="02020603050405020304" pitchFamily="18" charset="0"/>
              </a:rPr>
              <a:t>. Hà Nội: NXB. Xây dựng.</a:t>
            </a:r>
          </a:p>
          <a:p>
            <a:pPr marL="0" indent="0" algn="just">
              <a:buNone/>
            </a:pPr>
            <a:r>
              <a:rPr lang="en-US" sz="2800">
                <a:latin typeface="Times New Roman" panose="02020603050405020304" pitchFamily="18" charset="0"/>
                <a:cs typeface="Times New Roman" panose="02020603050405020304" pitchFamily="18" charset="0"/>
              </a:rPr>
              <a:t>3. Nguyễn Duy Bảo, 2007. </a:t>
            </a:r>
            <a:r>
              <a:rPr lang="en-US" sz="2800" i="1">
                <a:latin typeface="Times New Roman" panose="02020603050405020304" pitchFamily="18" charset="0"/>
                <a:cs typeface="Times New Roman" panose="02020603050405020304" pitchFamily="18" charset="0"/>
              </a:rPr>
              <a:t>Phương pháp luận nghiên cứu khoa học và thực hiện đề tài nghiên cứu khoa học</a:t>
            </a:r>
            <a:r>
              <a:rPr lang="en-US" sz="2800">
                <a:latin typeface="Times New Roman" panose="02020603050405020304" pitchFamily="18" charset="0"/>
                <a:cs typeface="Times New Roman" panose="02020603050405020304" pitchFamily="18" charset="0"/>
              </a:rPr>
              <a:t>. Hà Nội: NXB. Bưu Điện.</a:t>
            </a:r>
          </a:p>
          <a:p>
            <a:pPr marL="0" indent="0" algn="just">
              <a:buNone/>
            </a:pPr>
            <a:r>
              <a:rPr lang="en-US" sz="2800">
                <a:latin typeface="Times New Roman" panose="02020603050405020304" pitchFamily="18" charset="0"/>
                <a:cs typeface="Times New Roman" panose="02020603050405020304" pitchFamily="18" charset="0"/>
              </a:rPr>
              <a:t>4. Võ Thị Ngọc Lan và Nguyễn Văn Tuấn, 2015. </a:t>
            </a:r>
            <a:r>
              <a:rPr lang="en-US" sz="2800" i="1">
                <a:latin typeface="Times New Roman" panose="02020603050405020304" pitchFamily="18" charset="0"/>
                <a:cs typeface="Times New Roman" panose="02020603050405020304" pitchFamily="18" charset="0"/>
              </a:rPr>
              <a:t>Giáo trình Phương pháp luận nghiên cứu khoa học giáo dục</a:t>
            </a:r>
            <a:r>
              <a:rPr lang="en-US" sz="2800">
                <a:latin typeface="Times New Roman" panose="02020603050405020304" pitchFamily="18" charset="0"/>
                <a:cs typeface="Times New Roman" panose="02020603050405020304" pitchFamily="18" charset="0"/>
              </a:rPr>
              <a:t>. TP. Hồ Chí Minh: NXB.ĐH Quốc gia TP. HCM.</a:t>
            </a:r>
          </a:p>
          <a:p>
            <a:pPr marL="0" indent="0" algn="just">
              <a:buNone/>
            </a:pPr>
            <a:r>
              <a:rPr lang="en-US" sz="2800">
                <a:latin typeface="Times New Roman" panose="02020603050405020304" pitchFamily="18" charset="0"/>
                <a:cs typeface="Times New Roman" panose="02020603050405020304" pitchFamily="18" charset="0"/>
              </a:rPr>
              <a:t>5. Vũ Cao Đàm, 2013. </a:t>
            </a:r>
            <a:r>
              <a:rPr lang="en-US" sz="2800" i="1">
                <a:latin typeface="Times New Roman" panose="02020603050405020304" pitchFamily="18" charset="0"/>
                <a:cs typeface="Times New Roman" panose="02020603050405020304" pitchFamily="18" charset="0"/>
              </a:rPr>
              <a:t>Giáo trình Phương pháp luận nghiên cứu khoa học</a:t>
            </a:r>
            <a:r>
              <a:rPr lang="en-US" sz="2800">
                <a:latin typeface="Times New Roman" panose="02020603050405020304" pitchFamily="18" charset="0"/>
                <a:cs typeface="Times New Roman" panose="02020603050405020304" pitchFamily="18" charset="0"/>
              </a:rPr>
              <a:t>. TP. Hồ Chí Minh: NXB. Giáo dục Việt Nam</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lstStyle/>
          <a:p>
            <a:r>
              <a:rPr lang="en-US" b="1">
                <a:latin typeface="Times New Roman" panose="02020603050405020304" pitchFamily="18" charset="0"/>
                <a:cs typeface="Times New Roman" panose="02020603050405020304" pitchFamily="18" charset="0"/>
              </a:rPr>
              <a:t>CHƯƠNG 1:</a:t>
            </a:r>
            <a:endParaRPr lang="en-US" b="1"/>
          </a:p>
        </p:txBody>
      </p:sp>
      <p:sp>
        <p:nvSpPr>
          <p:cNvPr id="3" name="Content Placeholder 2"/>
          <p:cNvSpPr>
            <a:spLocks noGrp="1"/>
          </p:cNvSpPr>
          <p:nvPr>
            <p:ph idx="1"/>
          </p:nvPr>
        </p:nvSpPr>
        <p:spPr>
          <a:xfrm>
            <a:off x="457200" y="1143000"/>
            <a:ext cx="8229600" cy="4983163"/>
          </a:xfrm>
          <a:ln>
            <a:solidFill>
              <a:srgbClr val="C00000"/>
            </a:solidFill>
          </a:ln>
        </p:spPr>
        <p:txBody>
          <a:bodyPr>
            <a:normAutofit/>
          </a:bodyPr>
          <a:lstStyle/>
          <a:p>
            <a:pPr marL="0" indent="0" algn="ctr">
              <a:buNone/>
            </a:pPr>
            <a:r>
              <a:rPr lang="en-US" sz="5400" b="1">
                <a:solidFill>
                  <a:srgbClr val="FF0000"/>
                </a:solidFill>
                <a:latin typeface="Times New Roman" panose="02020603050405020304" pitchFamily="18" charset="0"/>
                <a:cs typeface="Times New Roman" panose="02020603050405020304" pitchFamily="18" charset="0"/>
              </a:rPr>
              <a:t>ĐẠI CƯƠNG VỀ KHOA HỌC VÀ NGHIÊN CỨU KHOA HỌC</a:t>
            </a:r>
          </a:p>
        </p:txBody>
      </p:sp>
      <p:pic>
        <p:nvPicPr>
          <p:cNvPr id="3078" name="Picture 6" descr="C:\Program Files\Microsoft Office\MEDIA\CAGCAT10\j0233070.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7200" y="4343400"/>
            <a:ext cx="2057400" cy="1600200"/>
          </a:xfrm>
          <a:prstGeom prst="rect">
            <a:avLst/>
          </a:prstGeom>
          <a:noFill/>
          <a:extLst>
            <a:ext uri="{909E8E84-426E-40DD-AFC4-6F175D3DCCD1}">
              <a14:hiddenFill xmlns:a14="http://schemas.microsoft.com/office/drawing/2010/main">
                <a:solidFill>
                  <a:srgbClr val="FFFFFF"/>
                </a:solidFill>
              </a14:hiddenFill>
            </a:ext>
          </a:extLst>
        </p:spPr>
      </p:pic>
      <p:pic>
        <p:nvPicPr>
          <p:cNvPr id="3079" name="Picture 7" descr="C:\Program Files\Microsoft Office\MEDIA\CAGCAT10\j0293828.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14601" y="4394834"/>
            <a:ext cx="2286000" cy="1548766"/>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C:\Program Files\Microsoft Office\MEDIA\CAGCAT10\j0211949.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953000" y="4394834"/>
            <a:ext cx="2057400" cy="1548765"/>
          </a:xfrm>
          <a:prstGeom prst="rect">
            <a:avLst/>
          </a:prstGeom>
          <a:noFill/>
          <a:extLst>
            <a:ext uri="{909E8E84-426E-40DD-AFC4-6F175D3DCCD1}">
              <a14:hiddenFill xmlns:a14="http://schemas.microsoft.com/office/drawing/2010/main">
                <a:solidFill>
                  <a:srgbClr val="FFFFFF"/>
                </a:solidFill>
              </a14:hiddenFill>
            </a:ext>
          </a:extLst>
        </p:spPr>
      </p:pic>
      <p:pic>
        <p:nvPicPr>
          <p:cNvPr id="3081" name="Picture 9" descr="C:\Program Files\Microsoft Office\MEDIA\CAGCAT10\j0234266.wmf"/>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858000" y="4571999"/>
            <a:ext cx="1676400" cy="137159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wipe/>
      </p:transition>
    </mc:Choice>
    <mc:Fallback xmlns="">
      <p:transition spd="slow">
        <p:wip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lstStyle/>
          <a:p>
            <a:r>
              <a:rPr lang="en-US" b="1">
                <a:solidFill>
                  <a:srgbClr val="C00000"/>
                </a:solidFill>
              </a:rPr>
              <a:t>Mục tiêu chương 1</a:t>
            </a:r>
          </a:p>
        </p:txBody>
      </p:sp>
      <p:sp>
        <p:nvSpPr>
          <p:cNvPr id="3" name="Content Placeholder 2"/>
          <p:cNvSpPr>
            <a:spLocks noGrp="1"/>
          </p:cNvSpPr>
          <p:nvPr>
            <p:ph idx="1"/>
          </p:nvPr>
        </p:nvSpPr>
        <p:spPr>
          <a:xfrm>
            <a:off x="457200" y="1219200"/>
            <a:ext cx="8229600" cy="5257800"/>
          </a:xfrm>
        </p:spPr>
        <p:txBody>
          <a:bodyPr>
            <a:normAutofit/>
          </a:bodyPr>
          <a:lstStyle/>
          <a:p>
            <a:pPr marL="0" indent="0">
              <a:buNone/>
            </a:pPr>
            <a:r>
              <a:rPr lang="en-US" b="1" i="1">
                <a:latin typeface="Times New Roman" panose="02020603050405020304" pitchFamily="18" charset="0"/>
                <a:cs typeface="Times New Roman" panose="02020603050405020304" pitchFamily="18" charset="0"/>
              </a:rPr>
              <a:t>Sau khi học xong chương 1, người học:</a:t>
            </a:r>
          </a:p>
          <a:p>
            <a:pPr marL="0" indent="0" algn="just">
              <a:buNone/>
            </a:pPr>
            <a:r>
              <a:rPr lang="en-US">
                <a:latin typeface="Times New Roman" panose="02020603050405020304" pitchFamily="18" charset="0"/>
                <a:cs typeface="Times New Roman" panose="02020603050405020304" pitchFamily="18" charset="0"/>
              </a:rPr>
              <a:t>- Giải thích được các khái niệm cơ bản của khoa học và NCKH</a:t>
            </a:r>
          </a:p>
          <a:p>
            <a:pPr marL="0" indent="0" algn="just">
              <a:buNone/>
            </a:pPr>
            <a:r>
              <a:rPr lang="en-US">
                <a:latin typeface="Times New Roman" panose="02020603050405020304" pitchFamily="18" charset="0"/>
                <a:cs typeface="Times New Roman" panose="02020603050405020304" pitchFamily="18" charset="0"/>
              </a:rPr>
              <a:t>- Phân biệt được các khái niệm cơ bản của khoa học và NCKH</a:t>
            </a:r>
          </a:p>
          <a:p>
            <a:pPr marL="0" indent="0" algn="just">
              <a:buNone/>
            </a:pPr>
            <a:r>
              <a:rPr lang="en-US">
                <a:latin typeface="Times New Roman" panose="02020603050405020304" pitchFamily="18" charset="0"/>
                <a:cs typeface="Times New Roman" panose="02020603050405020304" pitchFamily="18" charset="0"/>
              </a:rPr>
              <a:t>- Phân biệt được PPLNCKH và PPNCKH</a:t>
            </a:r>
          </a:p>
          <a:p>
            <a:pPr marL="0" indent="0" algn="just">
              <a:buNone/>
            </a:pPr>
            <a:r>
              <a:rPr lang="en-US">
                <a:latin typeface="Times New Roman" panose="02020603050405020304" pitchFamily="18" charset="0"/>
                <a:cs typeface="Times New Roman" panose="02020603050405020304" pitchFamily="18" charset="0"/>
              </a:rPr>
              <a:t>- Trình bày được trình tự logic tiến hành 1 NCKH và công nghệ, vận dụng được trình tự này khi tiến hành nghiên cứu</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noAutofit/>
          </a:bodyPr>
          <a:lstStyle/>
          <a:p>
            <a:r>
              <a:rPr lang="en-US" sz="4000" b="1">
                <a:latin typeface="Times New Roman" panose="02020603050405020304" pitchFamily="18" charset="0"/>
                <a:cs typeface="Times New Roman" panose="02020603050405020304" pitchFamily="18" charset="0"/>
              </a:rPr>
              <a:t>NỘI DUNG CHƯƠNG 1</a:t>
            </a:r>
          </a:p>
        </p:txBody>
      </p:sp>
      <p:sp>
        <p:nvSpPr>
          <p:cNvPr id="6" name="Rounded Rectangle 5"/>
          <p:cNvSpPr/>
          <p:nvPr/>
        </p:nvSpPr>
        <p:spPr>
          <a:xfrm>
            <a:off x="1143000" y="990600"/>
            <a:ext cx="6858000" cy="838200"/>
          </a:xfrm>
          <a:prstGeom prst="roundRect">
            <a:avLst/>
          </a:prstGeom>
          <a:solidFill>
            <a:schemeClr val="accent2">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a:solidFill>
                  <a:schemeClr val="accent2">
                    <a:lumMod val="50000"/>
                  </a:schemeClr>
                </a:solidFill>
                <a:latin typeface="Times New Roman" panose="02020603050405020304" pitchFamily="18" charset="0"/>
                <a:cs typeface="Times New Roman" panose="02020603050405020304" pitchFamily="18" charset="0"/>
              </a:rPr>
              <a:t>1.1. Khoa học</a:t>
            </a:r>
          </a:p>
        </p:txBody>
      </p:sp>
      <p:sp>
        <p:nvSpPr>
          <p:cNvPr id="7" name="Rounded Rectangle 6"/>
          <p:cNvSpPr/>
          <p:nvPr/>
        </p:nvSpPr>
        <p:spPr>
          <a:xfrm>
            <a:off x="1143000" y="2209800"/>
            <a:ext cx="6858000" cy="914400"/>
          </a:xfrm>
          <a:prstGeom prst="roundRect">
            <a:avLst/>
          </a:prstGeom>
          <a:solidFill>
            <a:schemeClr val="accent4">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a:solidFill>
                  <a:srgbClr val="002060"/>
                </a:solidFill>
                <a:latin typeface="Times New Roman" panose="02020603050405020304" pitchFamily="18" charset="0"/>
                <a:cs typeface="Times New Roman" panose="02020603050405020304" pitchFamily="18" charset="0"/>
              </a:rPr>
              <a:t>1.2. Nghiên cứu khoa học</a:t>
            </a:r>
          </a:p>
        </p:txBody>
      </p:sp>
      <p:sp>
        <p:nvSpPr>
          <p:cNvPr id="8" name="Rounded Rectangle 7"/>
          <p:cNvSpPr/>
          <p:nvPr/>
        </p:nvSpPr>
        <p:spPr>
          <a:xfrm>
            <a:off x="1237615" y="3397250"/>
            <a:ext cx="6858000" cy="1174750"/>
          </a:xfrm>
          <a:prstGeom prst="roundRect">
            <a:avLst/>
          </a:prstGeom>
          <a:solidFill>
            <a:schemeClr val="accent4">
              <a:lumMod val="40000"/>
              <a:lumOff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a:solidFill>
                  <a:schemeClr val="tx1">
                    <a:lumMod val="95000"/>
                    <a:lumOff val="5000"/>
                  </a:schemeClr>
                </a:solidFill>
                <a:latin typeface="Times New Roman" panose="02020603050405020304" pitchFamily="18" charset="0"/>
                <a:cs typeface="Times New Roman" panose="02020603050405020304" pitchFamily="18" charset="0"/>
              </a:rPr>
              <a:t>1.3. Phương pháp luận-nghiên cứu khoa học và PPNCKH</a:t>
            </a:r>
          </a:p>
        </p:txBody>
      </p:sp>
      <p:sp>
        <p:nvSpPr>
          <p:cNvPr id="9" name="Rounded Rectangle 8"/>
          <p:cNvSpPr/>
          <p:nvPr/>
        </p:nvSpPr>
        <p:spPr>
          <a:xfrm>
            <a:off x="1237397" y="4953000"/>
            <a:ext cx="6858000" cy="1371600"/>
          </a:xfrm>
          <a:prstGeom prst="roundRect">
            <a:avLst/>
          </a:prstGeom>
          <a:solidFill>
            <a:schemeClr val="accent6">
              <a:lumMod val="20000"/>
              <a:lumOff val="8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a:solidFill>
                  <a:srgbClr val="FF0000"/>
                </a:solidFill>
                <a:latin typeface="Times New Roman" panose="02020603050405020304" pitchFamily="18" charset="0"/>
                <a:cs typeface="Times New Roman" panose="02020603050405020304" pitchFamily="18" charset="0"/>
              </a:rPr>
              <a:t>1.4. Trình tự logic tiến hành NCKH</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304800"/>
            <a:ext cx="9020033" cy="4495800"/>
          </a:xfrm>
          <a:solidFill>
            <a:schemeClr val="accent2">
              <a:lumMod val="40000"/>
              <a:lumOff val="60000"/>
            </a:schemeClr>
          </a:solidFill>
          <a:effectLst>
            <a:glow rad="101600">
              <a:schemeClr val="accent4">
                <a:satMod val="175000"/>
                <a:alpha val="40000"/>
              </a:schemeClr>
            </a:glow>
          </a:effectLst>
          <a:scene3d>
            <a:camera prst="perspectiveContrastingRightFacing"/>
            <a:lightRig rig="threePt" dir="t"/>
          </a:scene3d>
          <a:sp3d>
            <a:bevelT prst="convex"/>
          </a:sp3d>
        </p:spPr>
        <p:txBody>
          <a:bodyPr>
            <a:normAutofit/>
          </a:bodyPr>
          <a:lstStyle/>
          <a:p>
            <a:r>
              <a:rPr lang="en-US" sz="7200" b="1">
                <a:solidFill>
                  <a:srgbClr val="FF0000"/>
                </a:solidFill>
                <a:latin typeface="Times New Roman" panose="02020603050405020304" pitchFamily="18" charset="0"/>
                <a:cs typeface="Times New Roman" panose="02020603050405020304" pitchFamily="18" charset="0"/>
              </a:rPr>
              <a:t>1.1. KHOA HỌC</a:t>
            </a:r>
            <a:endParaRPr lang="en-US" sz="720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fontScale="90000"/>
          </a:bodyPr>
          <a:lstStyle/>
          <a:p>
            <a:r>
              <a:rPr lang="en-US" sz="4000" b="1">
                <a:solidFill>
                  <a:srgbClr val="00B050"/>
                </a:solidFill>
                <a:latin typeface="Times New Roman" panose="02020603050405020304" pitchFamily="18" charset="0"/>
                <a:cs typeface="Times New Roman" panose="02020603050405020304" pitchFamily="18" charset="0"/>
              </a:rPr>
              <a:t>1.1.1. Khái niệm</a:t>
            </a:r>
          </a:p>
        </p:txBody>
      </p:sp>
      <p:sp>
        <p:nvSpPr>
          <p:cNvPr id="3" name="Content Placeholder 2"/>
          <p:cNvSpPr>
            <a:spLocks noGrp="1"/>
          </p:cNvSpPr>
          <p:nvPr>
            <p:ph idx="1"/>
          </p:nvPr>
        </p:nvSpPr>
        <p:spPr>
          <a:xfrm>
            <a:off x="457200" y="914400"/>
            <a:ext cx="8229600" cy="5638800"/>
          </a:xfrm>
        </p:spPr>
        <p:txBody>
          <a:bodyPr>
            <a:normAutofit/>
          </a:bodyPr>
          <a:lstStyle/>
          <a:p>
            <a:pPr marL="0" indent="0">
              <a:buNone/>
            </a:pPr>
            <a:endParaRPr lang="en-US" sz="3600" b="1">
              <a:solidFill>
                <a:srgbClr val="00B050"/>
              </a:solidFill>
              <a:latin typeface="Times New Roman" panose="02020603050405020304" pitchFamily="18" charset="0"/>
              <a:cs typeface="Times New Roman" panose="02020603050405020304" pitchFamily="18" charset="0"/>
            </a:endParaRPr>
          </a:p>
        </p:txBody>
      </p:sp>
      <p:sp>
        <p:nvSpPr>
          <p:cNvPr id="4" name="Oval 3"/>
          <p:cNvSpPr/>
          <p:nvPr/>
        </p:nvSpPr>
        <p:spPr>
          <a:xfrm>
            <a:off x="533400" y="1676400"/>
            <a:ext cx="1752600" cy="4419600"/>
          </a:xfrm>
          <a:prstGeom prst="ellipse">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chemeClr val="bg2">
                    <a:lumMod val="10000"/>
                  </a:schemeClr>
                </a:solidFill>
                <a:latin typeface="Times New Roman" panose="02020603050405020304" pitchFamily="18" charset="0"/>
                <a:cs typeface="Times New Roman" panose="02020603050405020304" pitchFamily="18" charset="0"/>
              </a:rPr>
              <a:t>Khoa học là một hệ thống tri thức</a:t>
            </a:r>
          </a:p>
        </p:txBody>
      </p:sp>
      <p:sp>
        <p:nvSpPr>
          <p:cNvPr id="7" name="Oval 6"/>
          <p:cNvSpPr/>
          <p:nvPr/>
        </p:nvSpPr>
        <p:spPr>
          <a:xfrm>
            <a:off x="2902526" y="1447800"/>
            <a:ext cx="5029200" cy="1447800"/>
          </a:xfrm>
          <a:prstGeom prst="ellipse">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chemeClr val="accent2">
                    <a:lumMod val="50000"/>
                  </a:schemeClr>
                </a:solidFill>
                <a:latin typeface="Times New Roman" panose="02020603050405020304" pitchFamily="18" charset="0"/>
                <a:cs typeface="Times New Roman" panose="02020603050405020304" pitchFamily="18" charset="0"/>
              </a:rPr>
              <a:t>Về tự nhiên, xã hội và tư duy</a:t>
            </a:r>
          </a:p>
        </p:txBody>
      </p:sp>
      <p:sp>
        <p:nvSpPr>
          <p:cNvPr id="8" name="Oval 7"/>
          <p:cNvSpPr/>
          <p:nvPr/>
        </p:nvSpPr>
        <p:spPr>
          <a:xfrm>
            <a:off x="2902526" y="2895600"/>
            <a:ext cx="5029200" cy="1520536"/>
          </a:xfrm>
          <a:prstGeom prst="ellipse">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chemeClr val="accent2">
                    <a:lumMod val="75000"/>
                  </a:schemeClr>
                </a:solidFill>
                <a:latin typeface="Times New Roman" panose="02020603050405020304" pitchFamily="18" charset="0"/>
                <a:cs typeface="Times New Roman" panose="02020603050405020304" pitchFamily="18" charset="0"/>
              </a:rPr>
              <a:t>Về các quy luật vận động của vật chất</a:t>
            </a:r>
          </a:p>
        </p:txBody>
      </p:sp>
      <p:sp>
        <p:nvSpPr>
          <p:cNvPr id="9" name="Oval 8"/>
          <p:cNvSpPr/>
          <p:nvPr/>
        </p:nvSpPr>
        <p:spPr>
          <a:xfrm>
            <a:off x="2923308" y="4416136"/>
            <a:ext cx="5029200" cy="2015836"/>
          </a:xfrm>
          <a:prstGeom prst="ellipse">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rgbClr val="002060"/>
                </a:solidFill>
                <a:latin typeface="Times New Roman" panose="02020603050405020304" pitchFamily="18" charset="0"/>
                <a:cs typeface="Times New Roman" panose="02020603050405020304" pitchFamily="18" charset="0"/>
              </a:rPr>
              <a:t>Cũng như những quy luật phát triển khách quan của tự nhiên, xã hội và tư duy</a:t>
            </a:r>
          </a:p>
        </p:txBody>
      </p:sp>
      <p:cxnSp>
        <p:nvCxnSpPr>
          <p:cNvPr id="11" name="Straight Arrow Connector 10"/>
          <p:cNvCxnSpPr>
            <a:stCxn id="4" idx="6"/>
          </p:cNvCxnSpPr>
          <p:nvPr/>
        </p:nvCxnSpPr>
        <p:spPr>
          <a:xfrm flipV="1">
            <a:off x="2286000" y="2514600"/>
            <a:ext cx="678871" cy="1371600"/>
          </a:xfrm>
          <a:prstGeom prst="straightConnector1">
            <a:avLst/>
          </a:prstGeom>
          <a:ln>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a:stCxn id="4" idx="6"/>
            <a:endCxn id="8" idx="2"/>
          </p:cNvCxnSpPr>
          <p:nvPr/>
        </p:nvCxnSpPr>
        <p:spPr>
          <a:xfrm flipV="1">
            <a:off x="2286000" y="3655868"/>
            <a:ext cx="616526" cy="230332"/>
          </a:xfrm>
          <a:prstGeom prst="straightConnector1">
            <a:avLst/>
          </a:prstGeom>
          <a:ln>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4" idx="6"/>
          </p:cNvCxnSpPr>
          <p:nvPr/>
        </p:nvCxnSpPr>
        <p:spPr>
          <a:xfrm>
            <a:off x="2286000" y="3886200"/>
            <a:ext cx="547254" cy="1219200"/>
          </a:xfrm>
          <a:prstGeom prst="straightConnector1">
            <a:avLst/>
          </a:prstGeom>
          <a:ln>
            <a:solidFill>
              <a:srgbClr val="C0000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nodeType="clickEffect" nodePh="1">
                                  <p:stCondLst>
                                    <p:cond delay="0"/>
                                  </p:stCondLst>
                                  <p:endCondLst>
                                    <p:cond evt="begin" delay="0">
                                      <p:tn val="12"/>
                                    </p:cond>
                                  </p:end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barn(inVertical)">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circle(in)">
                                      <p:cBhvr>
                                        <p:cTn id="19" dur="2000"/>
                                        <p:tgtEl>
                                          <p:spTgt spid="4"/>
                                        </p:tgtEl>
                                      </p:cBhvr>
                                    </p:animEffect>
                                  </p:childTnLst>
                                </p:cTn>
                              </p:par>
                            </p:childTnLst>
                          </p:cTn>
                        </p:par>
                      </p:childTnLst>
                    </p:cTn>
                  </p:par>
                  <p:par>
                    <p:cTn id="20" fill="hold">
                      <p:stCondLst>
                        <p:cond delay="indefinite"/>
                      </p:stCondLst>
                      <p:childTnLst>
                        <p:par>
                          <p:cTn id="21" fill="hold">
                            <p:stCondLst>
                              <p:cond delay="0"/>
                            </p:stCondLst>
                            <p:childTnLst>
                              <p:par>
                                <p:cTn id="22" presetID="21" presetClass="entr" presetSubtype="1" fill="hold" grpId="0"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wheel(1)">
                                      <p:cBhvr>
                                        <p:cTn id="24" dur="2000"/>
                                        <p:tgtEl>
                                          <p:spTgt spid="7"/>
                                        </p:tgtEl>
                                      </p:cBhvr>
                                    </p:animEffect>
                                  </p:childTnLst>
                                </p:cTn>
                              </p:par>
                            </p:childTnLst>
                          </p:cTn>
                        </p:par>
                      </p:childTnLst>
                    </p:cTn>
                  </p:par>
                  <p:par>
                    <p:cTn id="25" fill="hold">
                      <p:stCondLst>
                        <p:cond delay="indefinite"/>
                      </p:stCondLst>
                      <p:childTnLst>
                        <p:par>
                          <p:cTn id="26" fill="hold">
                            <p:stCondLst>
                              <p:cond delay="0"/>
                            </p:stCondLst>
                            <p:childTnLst>
                              <p:par>
                                <p:cTn id="27" presetID="14" presetClass="entr" presetSubtype="10"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randombar(horizontal)">
                                      <p:cBhvr>
                                        <p:cTn id="29" dur="500"/>
                                        <p:tgtEl>
                                          <p:spTgt spid="8"/>
                                        </p:tgtEl>
                                      </p:cBhvr>
                                    </p:animEffect>
                                  </p:childTnLst>
                                </p:cTn>
                              </p:par>
                            </p:childTnLst>
                          </p:cTn>
                        </p:par>
                      </p:childTnLst>
                    </p:cTn>
                  </p:par>
                  <p:par>
                    <p:cTn id="30" fill="hold">
                      <p:stCondLst>
                        <p:cond delay="indefinite"/>
                      </p:stCondLst>
                      <p:childTnLst>
                        <p:par>
                          <p:cTn id="31" fill="hold">
                            <p:stCondLst>
                              <p:cond delay="0"/>
                            </p:stCondLst>
                            <p:childTnLst>
                              <p:par>
                                <p:cTn id="32" presetID="53" presetClass="entr" presetSubtype="16" fill="hold" grpId="0" nodeType="click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500" fill="hold"/>
                                        <p:tgtEl>
                                          <p:spTgt spid="9"/>
                                        </p:tgtEl>
                                        <p:attrNameLst>
                                          <p:attrName>ppt_w</p:attrName>
                                        </p:attrNameLst>
                                      </p:cBhvr>
                                      <p:tavLst>
                                        <p:tav tm="0">
                                          <p:val>
                                            <p:fltVal val="0"/>
                                          </p:val>
                                        </p:tav>
                                        <p:tav tm="100000">
                                          <p:val>
                                            <p:strVal val="#ppt_w"/>
                                          </p:val>
                                        </p:tav>
                                      </p:tavLst>
                                    </p:anim>
                                    <p:anim calcmode="lin" valueType="num">
                                      <p:cBhvr>
                                        <p:cTn id="35" dur="500" fill="hold"/>
                                        <p:tgtEl>
                                          <p:spTgt spid="9"/>
                                        </p:tgtEl>
                                        <p:attrNameLst>
                                          <p:attrName>ppt_h</p:attrName>
                                        </p:attrNameLst>
                                      </p:cBhvr>
                                      <p:tavLst>
                                        <p:tav tm="0">
                                          <p:val>
                                            <p:fltVal val="0"/>
                                          </p:val>
                                        </p:tav>
                                        <p:tav tm="100000">
                                          <p:val>
                                            <p:strVal val="#ppt_h"/>
                                          </p:val>
                                        </p:tav>
                                      </p:tavLst>
                                    </p:anim>
                                    <p:animEffect transition="in" filter="fade">
                                      <p:cBhvr>
                                        <p:cTn id="3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7" grpId="0" animBg="1"/>
      <p:bldP spid="8" grpId="0" animBg="1"/>
      <p:bldP spid="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46355"/>
            <a:ext cx="8229600" cy="457200"/>
          </a:xfrm>
          <a:solidFill>
            <a:schemeClr val="bg2">
              <a:lumMod val="75000"/>
            </a:schemeClr>
          </a:solidFill>
        </p:spPr>
        <p:txBody>
          <a:bodyPr>
            <a:normAutofit fontScale="90000"/>
          </a:bodyPr>
          <a:lstStyle/>
          <a:p>
            <a:pPr algn="ctr"/>
            <a:r>
              <a:rPr lang="en-US" sz="4000" b="1">
                <a:latin typeface="Times New Roman" panose="02020603050405020304" pitchFamily="18" charset="0"/>
                <a:cs typeface="Times New Roman" panose="02020603050405020304" pitchFamily="18" charset="0"/>
              </a:rPr>
              <a:t>Phân biệt </a:t>
            </a:r>
          </a:p>
        </p:txBody>
      </p:sp>
      <p:sp>
        <p:nvSpPr>
          <p:cNvPr id="3" name="Text Placeholder 2"/>
          <p:cNvSpPr>
            <a:spLocks noGrp="1"/>
          </p:cNvSpPr>
          <p:nvPr>
            <p:ph type="body" idx="1"/>
          </p:nvPr>
        </p:nvSpPr>
        <p:spPr>
          <a:xfrm>
            <a:off x="189865" y="533401"/>
            <a:ext cx="4344988" cy="457200"/>
          </a:xfrm>
        </p:spPr>
        <p:txBody>
          <a:bodyPr>
            <a:normAutofit fontScale="92500" lnSpcReduction="10000"/>
          </a:bodyPr>
          <a:lstStyle/>
          <a:p>
            <a:pPr algn="ctr"/>
            <a:r>
              <a:rPr lang="en-US" sz="2800">
                <a:solidFill>
                  <a:schemeClr val="accent6">
                    <a:lumMod val="50000"/>
                  </a:schemeClr>
                </a:solidFill>
                <a:latin typeface="Times New Roman" panose="02020603050405020304" pitchFamily="18" charset="0"/>
                <a:cs typeface="Times New Roman" panose="02020603050405020304" pitchFamily="18" charset="0"/>
              </a:rPr>
              <a:t>Tri thức kinh nghiệm</a:t>
            </a:r>
          </a:p>
        </p:txBody>
      </p:sp>
      <p:sp>
        <p:nvSpPr>
          <p:cNvPr id="4" name="Content Placeholder 3"/>
          <p:cNvSpPr>
            <a:spLocks noGrp="1"/>
          </p:cNvSpPr>
          <p:nvPr>
            <p:ph sz="half" idx="2"/>
          </p:nvPr>
        </p:nvSpPr>
        <p:spPr>
          <a:xfrm>
            <a:off x="152400" y="937260"/>
            <a:ext cx="4419600" cy="5798820"/>
          </a:xfrm>
          <a:solidFill>
            <a:schemeClr val="accent2">
              <a:lumMod val="20000"/>
              <a:lumOff val="80000"/>
            </a:schemeClr>
          </a:solidFill>
        </p:spPr>
        <p:txBody>
          <a:bodyPr>
            <a:normAutofit fontScale="25000" lnSpcReduction="20000"/>
          </a:bodyPr>
          <a:lstStyle/>
          <a:p>
            <a:pPr marL="0" indent="0" algn="just">
              <a:lnSpc>
                <a:spcPct val="150000"/>
              </a:lnSpc>
              <a:buNone/>
            </a:pPr>
            <a:r>
              <a:rPr lang="en-US" sz="2600">
                <a:latin typeface="Times New Roman" panose="02020603050405020304" pitchFamily="18" charset="0"/>
                <a:cs typeface="Times New Roman" panose="02020603050405020304" pitchFamily="18" charset="0"/>
              </a:rPr>
              <a:t>  - </a:t>
            </a:r>
            <a:r>
              <a:rPr lang="en-US" sz="8600">
                <a:latin typeface="Times New Roman" panose="02020603050405020304" pitchFamily="18" charset="0"/>
                <a:cs typeface="Times New Roman" panose="02020603050405020304" pitchFamily="18" charset="0"/>
              </a:rPr>
              <a:t>Những hiểu biết và kinh nghiệm tích lũy được từ hoạt động thực tiễn, từ mối quan hệ giữa con người với thiên nhiên, giữa con người với con người.</a:t>
            </a:r>
          </a:p>
          <a:p>
            <a:pPr marL="0" indent="0" algn="just">
              <a:lnSpc>
                <a:spcPct val="150000"/>
              </a:lnSpc>
              <a:buNone/>
            </a:pPr>
            <a:r>
              <a:rPr lang="en-US" sz="8600">
                <a:latin typeface="Times New Roman" panose="02020603050405020304" pitchFamily="18" charset="0"/>
                <a:cs typeface="Times New Roman" panose="02020603050405020304" pitchFamily="18" charset="0"/>
              </a:rPr>
              <a:t>- Được sử dụng và phát triển trong hoạt động thực tiễn.</a:t>
            </a:r>
          </a:p>
          <a:p>
            <a:pPr marL="0" indent="0" algn="just">
              <a:lnSpc>
                <a:spcPct val="150000"/>
              </a:lnSpc>
              <a:buNone/>
            </a:pPr>
            <a:r>
              <a:rPr lang="en-US" sz="8600">
                <a:latin typeface="Times New Roman" panose="02020603050405020304" pitchFamily="18" charset="0"/>
                <a:cs typeface="Times New Roman" panose="02020603050405020304" pitchFamily="18" charset="0"/>
              </a:rPr>
              <a:t>- Quá trình tích lũy diễn ra một cách ngẫu nhiên rời rạc</a:t>
            </a:r>
          </a:p>
        </p:txBody>
      </p:sp>
      <p:sp>
        <p:nvSpPr>
          <p:cNvPr id="5" name="Text Placeholder 4"/>
          <p:cNvSpPr>
            <a:spLocks noGrp="1"/>
          </p:cNvSpPr>
          <p:nvPr>
            <p:ph type="body" sz="quarter" idx="3"/>
          </p:nvPr>
        </p:nvSpPr>
        <p:spPr>
          <a:xfrm>
            <a:off x="4645025" y="533400"/>
            <a:ext cx="4041775" cy="457199"/>
          </a:xfrm>
        </p:spPr>
        <p:txBody>
          <a:bodyPr>
            <a:normAutofit fontScale="92500" lnSpcReduction="10000"/>
          </a:bodyPr>
          <a:lstStyle/>
          <a:p>
            <a:pPr algn="ctr"/>
            <a:r>
              <a:rPr lang="en-US" sz="2800">
                <a:solidFill>
                  <a:srgbClr val="7030A0"/>
                </a:solidFill>
                <a:latin typeface="Times New Roman" panose="02020603050405020304" pitchFamily="18" charset="0"/>
                <a:cs typeface="Times New Roman" panose="02020603050405020304" pitchFamily="18" charset="0"/>
              </a:rPr>
              <a:t>Tri thức khoa học</a:t>
            </a:r>
          </a:p>
        </p:txBody>
      </p:sp>
      <p:sp>
        <p:nvSpPr>
          <p:cNvPr id="6" name="Content Placeholder 5"/>
          <p:cNvSpPr>
            <a:spLocks noGrp="1"/>
          </p:cNvSpPr>
          <p:nvPr>
            <p:ph sz="quarter" idx="4"/>
          </p:nvPr>
        </p:nvSpPr>
        <p:spPr>
          <a:xfrm>
            <a:off x="4648200" y="937260"/>
            <a:ext cx="4419600" cy="5852795"/>
          </a:xfrm>
          <a:solidFill>
            <a:schemeClr val="bg2">
              <a:lumMod val="20000"/>
              <a:lumOff val="80000"/>
            </a:schemeClr>
          </a:solidFill>
        </p:spPr>
        <p:txBody>
          <a:bodyPr>
            <a:normAutofit fontScale="25000" lnSpcReduction="20000"/>
          </a:bodyPr>
          <a:lstStyle/>
          <a:p>
            <a:pPr marL="0" indent="0" algn="just">
              <a:lnSpc>
                <a:spcPct val="130000"/>
              </a:lnSpc>
              <a:buNone/>
            </a:pPr>
            <a:r>
              <a:rPr lang="en-US"/>
              <a:t>  </a:t>
            </a:r>
            <a:r>
              <a:rPr lang="en-US" sz="10400">
                <a:latin typeface="Times New Roman" panose="02020603050405020304" pitchFamily="18" charset="0"/>
                <a:cs typeface="Times New Roman" panose="02020603050405020304" pitchFamily="18" charset="0"/>
              </a:rPr>
              <a:t> Những hiểu biết được tích lũy một cách có hệ thống thông qua các hoạt động nghiên cứu khoa học.</a:t>
            </a:r>
          </a:p>
          <a:p>
            <a:pPr marL="0" indent="0" algn="just">
              <a:lnSpc>
                <a:spcPct val="130000"/>
              </a:lnSpc>
              <a:buNone/>
            </a:pPr>
            <a:r>
              <a:rPr lang="en-US" sz="10400">
                <a:latin typeface="Times New Roman" panose="02020603050405020304" pitchFamily="18" charset="0"/>
                <a:cs typeface="Times New Roman" panose="02020603050405020304" pitchFamily="18" charset="0"/>
              </a:rPr>
              <a:t>- Được thực hiện theo một kế hoạch, có mục tiêu, tổ chức và triển khai dựa trên các PPKH</a:t>
            </a:r>
          </a:p>
          <a:p>
            <a:pPr marL="0" indent="0" algn="just">
              <a:lnSpc>
                <a:spcPct val="130000"/>
              </a:lnSpc>
              <a:buNone/>
            </a:pPr>
            <a:r>
              <a:rPr lang="en-US" sz="10400">
                <a:latin typeface="Times New Roman" panose="02020603050405020304" pitchFamily="18" charset="0"/>
                <a:cs typeface="Times New Roman" panose="02020603050405020304" pitchFamily="18" charset="0"/>
              </a:rPr>
              <a:t>- Tổng hợp và khái quát hóa  các số liệu và sự kiện ngẫu nhiên, rời rạc thành cơ sở LT về logic tất yếu</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2" presetClass="entr" presetSubtype="4" fill="hold" grpId="0" nodeType="clickEffect">
                                  <p:stCondLst>
                                    <p:cond delay="0"/>
                                  </p:stCondLst>
                                  <p:childTnLst>
                                    <p:set>
                                      <p:cBhvr>
                                        <p:cTn id="20" dur="1" fill="hold">
                                          <p:stCondLst>
                                            <p:cond delay="0"/>
                                          </p:stCondLst>
                                        </p:cTn>
                                        <p:tgtEl>
                                          <p:spTgt spid="5">
                                            <p:txEl>
                                              <p:pRg st="0" end="0"/>
                                            </p:txEl>
                                          </p:spTgt>
                                        </p:tgtEl>
                                        <p:attrNameLst>
                                          <p:attrName>style.visibility</p:attrName>
                                        </p:attrNameLst>
                                      </p:cBhvr>
                                      <p:to>
                                        <p:strVal val="visible"/>
                                      </p:to>
                                    </p:set>
                                    <p:animEffect transition="in" filter="wipe(down)">
                                      <p:cBhvr>
                                        <p:cTn id="21" dur="500"/>
                                        <p:tgtEl>
                                          <p:spTgt spid="5">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nodeType="clickEffect">
                                  <p:stCondLst>
                                    <p:cond delay="0"/>
                                  </p:stCondLst>
                                  <p:childTnLst>
                                    <p:set>
                                      <p:cBhvr>
                                        <p:cTn id="25" dur="1" fill="hold">
                                          <p:stCondLst>
                                            <p:cond delay="0"/>
                                          </p:stCondLst>
                                        </p:cTn>
                                        <p:tgtEl>
                                          <p:spTgt spid="4">
                                            <p:txEl>
                                              <p:pRg st="0" end="0"/>
                                            </p:txEl>
                                          </p:spTgt>
                                        </p:tgtEl>
                                        <p:attrNameLst>
                                          <p:attrName>style.visibility</p:attrName>
                                        </p:attrNameLst>
                                      </p:cBhvr>
                                      <p:to>
                                        <p:strVal val="visible"/>
                                      </p:to>
                                    </p:set>
                                    <p:animEffect transition="in" filter="wipe(down)">
                                      <p:cBhvr>
                                        <p:cTn id="26" dur="500"/>
                                        <p:tgtEl>
                                          <p:spTgt spid="4">
                                            <p:txEl>
                                              <p:pRg st="0" end="0"/>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6" presetClass="entr" presetSubtype="16" fill="hold" nodeType="clickEffect">
                                  <p:stCondLst>
                                    <p:cond delay="0"/>
                                  </p:stCondLst>
                                  <p:childTnLst>
                                    <p:set>
                                      <p:cBhvr>
                                        <p:cTn id="30" dur="1" fill="hold">
                                          <p:stCondLst>
                                            <p:cond delay="0"/>
                                          </p:stCondLst>
                                        </p:cTn>
                                        <p:tgtEl>
                                          <p:spTgt spid="6">
                                            <p:txEl>
                                              <p:pRg st="0" end="0"/>
                                            </p:txEl>
                                          </p:spTgt>
                                        </p:tgtEl>
                                        <p:attrNameLst>
                                          <p:attrName>style.visibility</p:attrName>
                                        </p:attrNameLst>
                                      </p:cBhvr>
                                      <p:to>
                                        <p:strVal val="visible"/>
                                      </p:to>
                                    </p:set>
                                    <p:animEffect transition="in" filter="circle(in)">
                                      <p:cBhvr>
                                        <p:cTn id="31" dur="2000"/>
                                        <p:tgtEl>
                                          <p:spTgt spid="6">
                                            <p:txEl>
                                              <p:pRg st="0" end="0"/>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6" presetClass="entr" presetSubtype="21" fill="hold" nodeType="clickEffect">
                                  <p:stCondLst>
                                    <p:cond delay="0"/>
                                  </p:stCondLst>
                                  <p:childTnLst>
                                    <p:set>
                                      <p:cBhvr>
                                        <p:cTn id="35" dur="1" fill="hold">
                                          <p:stCondLst>
                                            <p:cond delay="0"/>
                                          </p:stCondLst>
                                        </p:cTn>
                                        <p:tgtEl>
                                          <p:spTgt spid="4">
                                            <p:txEl>
                                              <p:pRg st="1" end="1"/>
                                            </p:txEl>
                                          </p:spTgt>
                                        </p:tgtEl>
                                        <p:attrNameLst>
                                          <p:attrName>style.visibility</p:attrName>
                                        </p:attrNameLst>
                                      </p:cBhvr>
                                      <p:to>
                                        <p:strVal val="visible"/>
                                      </p:to>
                                    </p:set>
                                    <p:animEffect transition="in" filter="barn(inVertical)">
                                      <p:cBhvr>
                                        <p:cTn id="36" dur="500"/>
                                        <p:tgtEl>
                                          <p:spTgt spid="4">
                                            <p:txEl>
                                              <p:pRg st="1" end="1"/>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6" presetClass="entr" presetSubtype="16" fill="hold" nodeType="clickEffect">
                                  <p:stCondLst>
                                    <p:cond delay="0"/>
                                  </p:stCondLst>
                                  <p:childTnLst>
                                    <p:set>
                                      <p:cBhvr>
                                        <p:cTn id="40" dur="1" fill="hold">
                                          <p:stCondLst>
                                            <p:cond delay="0"/>
                                          </p:stCondLst>
                                        </p:cTn>
                                        <p:tgtEl>
                                          <p:spTgt spid="6">
                                            <p:txEl>
                                              <p:pRg st="1" end="1"/>
                                            </p:txEl>
                                          </p:spTgt>
                                        </p:tgtEl>
                                        <p:attrNameLst>
                                          <p:attrName>style.visibility</p:attrName>
                                        </p:attrNameLst>
                                      </p:cBhvr>
                                      <p:to>
                                        <p:strVal val="visible"/>
                                      </p:to>
                                    </p:set>
                                    <p:animEffect transition="in" filter="circle(in)">
                                      <p:cBhvr>
                                        <p:cTn id="41" dur="2000"/>
                                        <p:tgtEl>
                                          <p:spTgt spid="6">
                                            <p:txEl>
                                              <p:pRg st="1" end="1"/>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4" fill="hold" nodeType="clickEffect">
                                  <p:stCondLst>
                                    <p:cond delay="0"/>
                                  </p:stCondLst>
                                  <p:childTnLst>
                                    <p:set>
                                      <p:cBhvr>
                                        <p:cTn id="45" dur="1" fill="hold">
                                          <p:stCondLst>
                                            <p:cond delay="0"/>
                                          </p:stCondLst>
                                        </p:cTn>
                                        <p:tgtEl>
                                          <p:spTgt spid="4">
                                            <p:txEl>
                                              <p:pRg st="2" end="2"/>
                                            </p:txEl>
                                          </p:spTgt>
                                        </p:tgtEl>
                                        <p:attrNameLst>
                                          <p:attrName>style.visibility</p:attrName>
                                        </p:attrNameLst>
                                      </p:cBhvr>
                                      <p:to>
                                        <p:strVal val="visible"/>
                                      </p:to>
                                    </p:set>
                                    <p:animEffect transition="in" filter="wipe(down)">
                                      <p:cBhvr>
                                        <p:cTn id="46" dur="500"/>
                                        <p:tgtEl>
                                          <p:spTgt spid="4">
                                            <p:txEl>
                                              <p:pRg st="2" end="2"/>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4" fill="hold" nodeType="clickEffect">
                                  <p:stCondLst>
                                    <p:cond delay="0"/>
                                  </p:stCondLst>
                                  <p:childTnLst>
                                    <p:set>
                                      <p:cBhvr>
                                        <p:cTn id="50" dur="1" fill="hold">
                                          <p:stCondLst>
                                            <p:cond delay="0"/>
                                          </p:stCondLst>
                                        </p:cTn>
                                        <p:tgtEl>
                                          <p:spTgt spid="6">
                                            <p:txEl>
                                              <p:pRg st="2" end="2"/>
                                            </p:txEl>
                                          </p:spTgt>
                                        </p:tgtEl>
                                        <p:attrNameLst>
                                          <p:attrName>style.visibility</p:attrName>
                                        </p:attrNameLst>
                                      </p:cBhvr>
                                      <p:to>
                                        <p:strVal val="visible"/>
                                      </p:to>
                                    </p:set>
                                    <p:animEffect transition="in" filter="wipe(down)">
                                      <p:cBhvr>
                                        <p:cTn id="51"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3" grpId="0" build="p"/>
      <p:bldP spid="5"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p:spPr>
        <p:txBody>
          <a:bodyPr/>
          <a:lstStyle/>
          <a:p>
            <a:r>
              <a:rPr lang="en-US" b="1"/>
              <a:t>Ví dụ</a:t>
            </a:r>
          </a:p>
        </p:txBody>
      </p:sp>
      <p:sp>
        <p:nvSpPr>
          <p:cNvPr id="3" name="Content Placeholder 2"/>
          <p:cNvSpPr>
            <a:spLocks noGrp="1"/>
          </p:cNvSpPr>
          <p:nvPr>
            <p:ph idx="1"/>
          </p:nvPr>
        </p:nvSpPr>
        <p:spPr>
          <a:xfrm>
            <a:off x="457200" y="990600"/>
            <a:ext cx="8229600" cy="5334000"/>
          </a:xfrm>
        </p:spPr>
        <p:txBody>
          <a:bodyPr/>
          <a:lstStyle/>
          <a:p>
            <a:pPr marL="0" indent="0">
              <a:buNone/>
            </a:pPr>
            <a:r>
              <a:rPr lang="en-US" sz="2800">
                <a:latin typeface="Times New Roman" panose="02020603050405020304" pitchFamily="18" charset="0"/>
                <a:cs typeface="Times New Roman" panose="02020603050405020304" pitchFamily="18" charset="0"/>
              </a:rPr>
              <a:t>* Câu ca dao thể hiện kinh nghiệm về thời tiết:</a:t>
            </a:r>
          </a:p>
          <a:p>
            <a:pPr marL="0" indent="0" algn="ctr">
              <a:buNone/>
            </a:pPr>
            <a:r>
              <a:rPr lang="en-US" sz="2800" b="1">
                <a:solidFill>
                  <a:srgbClr val="FF0000"/>
                </a:solidFill>
                <a:latin typeface="Times New Roman" panose="02020603050405020304" pitchFamily="18" charset="0"/>
                <a:cs typeface="Times New Roman" panose="02020603050405020304" pitchFamily="18" charset="0"/>
              </a:rPr>
              <a:t>Chuồn chuồn bay thấp thì mưa</a:t>
            </a:r>
          </a:p>
          <a:p>
            <a:pPr marL="0" indent="0" algn="ctr">
              <a:buNone/>
            </a:pPr>
            <a:r>
              <a:rPr lang="en-US" sz="2800" b="1">
                <a:solidFill>
                  <a:srgbClr val="FF0000"/>
                </a:solidFill>
                <a:latin typeface="Times New Roman" panose="02020603050405020304" pitchFamily="18" charset="0"/>
                <a:cs typeface="Times New Roman" panose="02020603050405020304" pitchFamily="18" charset="0"/>
              </a:rPr>
              <a:t>Bay cao thì nắng bay vừa thì râm</a:t>
            </a:r>
          </a:p>
          <a:p>
            <a:pPr marL="0" indent="0" algn="just">
              <a:buNone/>
            </a:pPr>
            <a:r>
              <a:rPr lang="en-US" sz="2800" i="1">
                <a:latin typeface="Times New Roman" panose="02020603050405020304" pitchFamily="18" charset="0"/>
                <a:cs typeface="Times New Roman" panose="02020603050405020304" pitchFamily="18" charset="0"/>
              </a:rPr>
              <a:t>Khoa học lý giải</a:t>
            </a:r>
            <a:r>
              <a:rPr lang="en-US" sz="2800">
                <a:latin typeface="Times New Roman" panose="02020603050405020304" pitchFamily="18" charset="0"/>
                <a:cs typeface="Times New Roman" panose="02020603050405020304" pitchFamily="18" charset="0"/>
              </a:rPr>
              <a:t>: - Trước lúc trở trời, trong không khí có nhiều hơi nước đọng vào bộ cánh mỏng của chuồn chuồn, làm tăng tải trọng, khiến chúng không thể bay cao</a:t>
            </a:r>
          </a:p>
          <a:p>
            <a:pPr marL="0" indent="0" algn="just">
              <a:buNone/>
            </a:pPr>
            <a:r>
              <a:rPr lang="en-US" sz="2800">
                <a:latin typeface="Times New Roman" panose="02020603050405020304" pitchFamily="18" charset="0"/>
                <a:cs typeface="Times New Roman" panose="02020603050405020304" pitchFamily="18" charset="0"/>
              </a:rPr>
              <a:t> - Khi trời nắng, độ ẩm không khí giảm cánh chuồn khô và nhẹ hơn nên sẽ bay được cao hơn. </a:t>
            </a:r>
          </a:p>
          <a:p>
            <a:pPr marL="0" indent="0" algn="just">
              <a:buNone/>
            </a:pPr>
            <a:r>
              <a:rPr lang="en-US" sz="2800">
                <a:latin typeface="Times New Roman" panose="02020603050405020304" pitchFamily="18" charset="0"/>
                <a:cs typeface="Times New Roman" panose="02020603050405020304" pitchFamily="18" charset="0"/>
              </a:rPr>
              <a:t>Vậy nên ông cha ta xưa có thể nhìn chuồn chuồn bay mà đoán biết thời tiết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arn(inVertical)">
                                      <p:cBhvr>
                                        <p:cTn id="10" dur="500"/>
                                        <p:tgtEl>
                                          <p:spTgt spid="3">
                                            <p:txEl>
                                              <p:pRg st="1" end="1"/>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barn(inVertical)">
                                      <p:cBhvr>
                                        <p:cTn id="13" dur="500"/>
                                        <p:tgtEl>
                                          <p:spTgt spid="3">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6" presetClass="entr" presetSubtype="16" fill="hold" nodeType="click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circle(in)">
                                      <p:cBhvr>
                                        <p:cTn id="18" dur="2000"/>
                                        <p:tgtEl>
                                          <p:spTgt spid="3">
                                            <p:txEl>
                                              <p:pRg st="3" end="3"/>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6" presetClass="entr" presetSubtype="16"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circle(in)">
                                      <p:cBhvr>
                                        <p:cTn id="23" dur="2000"/>
                                        <p:tgtEl>
                                          <p:spTgt spid="3">
                                            <p:txEl>
                                              <p:pRg st="4" end="4"/>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6" presetClass="entr" presetSubtype="16" fill="hold" nodeType="clickEffect">
                                  <p:stCondLst>
                                    <p:cond delay="0"/>
                                  </p:stCondLst>
                                  <p:childTnLst>
                                    <p:set>
                                      <p:cBhvr>
                                        <p:cTn id="27" dur="1" fill="hold">
                                          <p:stCondLst>
                                            <p:cond delay="0"/>
                                          </p:stCondLst>
                                        </p:cTn>
                                        <p:tgtEl>
                                          <p:spTgt spid="3">
                                            <p:txEl>
                                              <p:pRg st="5" end="5"/>
                                            </p:txEl>
                                          </p:spTgt>
                                        </p:tgtEl>
                                        <p:attrNameLst>
                                          <p:attrName>style.visibility</p:attrName>
                                        </p:attrNameLst>
                                      </p:cBhvr>
                                      <p:to>
                                        <p:strVal val="visible"/>
                                      </p:to>
                                    </p:set>
                                    <p:animEffect transition="in" filter="circle(in)">
                                      <p:cBhvr>
                                        <p:cTn id="28"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609600"/>
          </a:xfrm>
        </p:spPr>
        <p:txBody>
          <a:bodyPr/>
          <a:lstStyle/>
          <a:p>
            <a:r>
              <a:rPr lang="en-US"/>
              <a:t>Ví dụ:</a:t>
            </a:r>
          </a:p>
        </p:txBody>
      </p:sp>
      <p:sp>
        <p:nvSpPr>
          <p:cNvPr id="3" name="Content Placeholder 2"/>
          <p:cNvSpPr>
            <a:spLocks noGrp="1"/>
          </p:cNvSpPr>
          <p:nvPr>
            <p:ph idx="1"/>
          </p:nvPr>
        </p:nvSpPr>
        <p:spPr>
          <a:xfrm>
            <a:off x="457200" y="838200"/>
            <a:ext cx="8229600" cy="5562600"/>
          </a:xfrm>
        </p:spPr>
        <p:txBody>
          <a:bodyPr/>
          <a:lstStyle/>
          <a:p>
            <a:pPr marL="0" indent="0" algn="ctr">
              <a:buNone/>
            </a:pPr>
            <a:r>
              <a:rPr lang="en-US" b="1" i="1">
                <a:solidFill>
                  <a:srgbClr val="002060"/>
                </a:solidFill>
                <a:latin typeface="Times New Roman" panose="02020603050405020304" pitchFamily="18" charset="0"/>
                <a:cs typeface="Times New Roman" panose="02020603050405020304" pitchFamily="18" charset="0"/>
              </a:rPr>
              <a:t>Đêm tháng năm chưa nằm đã sáng</a:t>
            </a:r>
          </a:p>
          <a:p>
            <a:pPr marL="0" indent="0" algn="ctr">
              <a:buNone/>
            </a:pPr>
            <a:r>
              <a:rPr lang="en-US" b="1" i="1">
                <a:solidFill>
                  <a:srgbClr val="002060"/>
                </a:solidFill>
                <a:latin typeface="Times New Roman" panose="02020603050405020304" pitchFamily="18" charset="0"/>
                <a:cs typeface="Times New Roman" panose="02020603050405020304" pitchFamily="18" charset="0"/>
              </a:rPr>
              <a:t>Ngày tháng mười chưa cười đã tối</a:t>
            </a:r>
          </a:p>
          <a:p>
            <a:pPr marL="0" indent="0" algn="just">
              <a:buNone/>
            </a:pPr>
            <a:r>
              <a:rPr lang="en-US">
                <a:latin typeface="Times New Roman" panose="02020603050405020304" pitchFamily="18" charset="0"/>
                <a:cs typeface="Times New Roman" panose="02020603050405020304" pitchFamily="18" charset="0"/>
              </a:rPr>
              <a:t>Nói về chuyển động của trái đất xung quanh mặt trời:</a:t>
            </a:r>
          </a:p>
          <a:p>
            <a:pPr marL="0" indent="0" algn="just">
              <a:buNone/>
            </a:pPr>
            <a:r>
              <a:rPr lang="en-US">
                <a:latin typeface="Times New Roman" panose="02020603050405020304" pitchFamily="18" charset="0"/>
                <a:cs typeface="Times New Roman" panose="02020603050405020304" pitchFamily="18" charset="0"/>
              </a:rPr>
              <a:t>- Tháng 5 là mùa hè ở VN, lúc này bán cầu Bắc ngả về phía MT, MT di chuyển từ chí tuyến Bắc xuống xích đạo nên ngày dài hơn đêm.</a:t>
            </a:r>
          </a:p>
          <a:p>
            <a:pPr marL="0" indent="0" algn="just">
              <a:buNone/>
            </a:pPr>
            <a:r>
              <a:rPr lang="en-US">
                <a:latin typeface="Times New Roman" panose="02020603050405020304" pitchFamily="18" charset="0"/>
                <a:cs typeface="Times New Roman" panose="02020603050405020304" pitchFamily="18" charset="0"/>
              </a:rPr>
              <a:t>- Tháng 10 là mùa đông ở VN, lúc này bán cầu nam ngả về phía MT, MT di chuyển từ chí tuyến Nam xuống xích đạo nên có ngày ngắn hơn đêm.</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arn(inVertical)">
                                      <p:cBhvr>
                                        <p:cTn id="10" dur="500"/>
                                        <p:tgtEl>
                                          <p:spTgt spid="3">
                                            <p:txEl>
                                              <p:pRg st="1" end="1"/>
                                            </p:txEl>
                                          </p:spTgt>
                                        </p:tgtEl>
                                      </p:cBhvr>
                                    </p:animEffect>
                                  </p:childTnLst>
                                </p:cTn>
                              </p:par>
                              <p:par>
                                <p:cTn id="11" presetID="16" presetClass="entr" presetSubtype="21" fill="hold"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Effect transition="in" filter="barn(inVertical)">
                                      <p:cBhvr>
                                        <p:cTn id="13" dur="500"/>
                                        <p:tgtEl>
                                          <p:spTgt spid="3">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nodeType="clickEffect">
                                  <p:stCondLst>
                                    <p:cond delay="0"/>
                                  </p:stCondLst>
                                  <p:childTnLst>
                                    <p:set>
                                      <p:cBhvr>
                                        <p:cTn id="17" dur="1" fill="hold">
                                          <p:stCondLst>
                                            <p:cond delay="0"/>
                                          </p:stCondLst>
                                        </p:cTn>
                                        <p:tgtEl>
                                          <p:spTgt spid="3">
                                            <p:txEl>
                                              <p:pRg st="3" end="3"/>
                                            </p:txEl>
                                          </p:spTgt>
                                        </p:tgtEl>
                                        <p:attrNameLst>
                                          <p:attrName>style.visibility</p:attrName>
                                        </p:attrNameLst>
                                      </p:cBhvr>
                                      <p:to>
                                        <p:strVal val="visible"/>
                                      </p:to>
                                    </p:set>
                                    <p:animEffect transition="in" filter="fade">
                                      <p:cBhvr>
                                        <p:cTn id="18" dur="1000"/>
                                        <p:tgtEl>
                                          <p:spTgt spid="3">
                                            <p:txEl>
                                              <p:pRg st="3" end="3"/>
                                            </p:txEl>
                                          </p:spTgt>
                                        </p:tgtEl>
                                      </p:cBhvr>
                                    </p:animEffect>
                                    <p:anim calcmode="lin" valueType="num">
                                      <p:cBhvr>
                                        <p:cTn id="1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0"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11162"/>
          </a:xfrm>
        </p:spPr>
        <p:txBody>
          <a:bodyPr/>
          <a:lstStyle/>
          <a:p>
            <a:r>
              <a:rPr lang="en-US" b="1"/>
              <a:t>Ví dụ</a:t>
            </a:r>
            <a:endParaRPr lang="en-US"/>
          </a:p>
        </p:txBody>
      </p:sp>
      <p:sp>
        <p:nvSpPr>
          <p:cNvPr id="3" name="Content Placeholder 2"/>
          <p:cNvSpPr>
            <a:spLocks noGrp="1"/>
          </p:cNvSpPr>
          <p:nvPr>
            <p:ph idx="1"/>
          </p:nvPr>
        </p:nvSpPr>
        <p:spPr>
          <a:xfrm>
            <a:off x="457200" y="838200"/>
            <a:ext cx="8229600" cy="5791200"/>
          </a:xfrm>
        </p:spPr>
        <p:txBody>
          <a:bodyPr>
            <a:normAutofit lnSpcReduction="10000"/>
          </a:bodyPr>
          <a:lstStyle/>
          <a:p>
            <a:pPr marL="0" indent="0">
              <a:buNone/>
            </a:pPr>
            <a:r>
              <a:rPr lang="en-US" sz="2400">
                <a:latin typeface="Times New Roman" panose="02020603050405020304" pitchFamily="18" charset="0"/>
                <a:cs typeface="Times New Roman" panose="02020603050405020304" pitchFamily="18" charset="0"/>
              </a:rPr>
              <a:t>Bài ca dao về kinh nghiệm của thợ rèn</a:t>
            </a:r>
            <a:r>
              <a:rPr lang="en-US" sz="2400" b="1">
                <a:latin typeface="Times New Roman" panose="02020603050405020304" pitchFamily="18" charset="0"/>
                <a:cs typeface="Times New Roman" panose="02020603050405020304" pitchFamily="18" charset="0"/>
              </a:rPr>
              <a:t>: </a:t>
            </a:r>
          </a:p>
          <a:p>
            <a:pPr marL="0" indent="0" algn="just">
              <a:buNone/>
            </a:pPr>
            <a:r>
              <a:rPr lang="en-US" sz="2400" b="1">
                <a:latin typeface="Times New Roman" panose="02020603050405020304" pitchFamily="18" charset="0"/>
                <a:cs typeface="Times New Roman" panose="02020603050405020304" pitchFamily="18" charset="0"/>
              </a:rPr>
              <a:t>           Cha truyền con nối</a:t>
            </a:r>
          </a:p>
          <a:p>
            <a:pPr marL="0" indent="0" algn="just">
              <a:buNone/>
            </a:pPr>
            <a:r>
              <a:rPr lang="en-US" sz="2400" b="1">
                <a:latin typeface="Times New Roman" panose="02020603050405020304" pitchFamily="18" charset="0"/>
                <a:cs typeface="Times New Roman" panose="02020603050405020304" pitchFamily="18" charset="0"/>
              </a:rPr>
              <a:t>           Thợ nguội dạy con</a:t>
            </a:r>
          </a:p>
          <a:p>
            <a:pPr marL="0" indent="0" algn="just">
              <a:buNone/>
            </a:pPr>
            <a:r>
              <a:rPr lang="en-US" sz="2400" b="1">
                <a:latin typeface="Times New Roman" panose="02020603050405020304" pitchFamily="18" charset="0"/>
                <a:cs typeface="Times New Roman" panose="02020603050405020304" pitchFamily="18" charset="0"/>
              </a:rPr>
              <a:t>           Muốn lửa đỏ hơn</a:t>
            </a:r>
          </a:p>
          <a:p>
            <a:pPr marL="0" indent="0" algn="just">
              <a:buNone/>
            </a:pPr>
            <a:r>
              <a:rPr lang="en-US" sz="2400" b="1">
                <a:latin typeface="Times New Roman" panose="02020603050405020304" pitchFamily="18" charset="0"/>
                <a:cs typeface="Times New Roman" panose="02020603050405020304" pitchFamily="18" charset="0"/>
              </a:rPr>
              <a:t>           Ta nên rảy nước.</a:t>
            </a:r>
          </a:p>
          <a:p>
            <a:pPr marL="0" indent="0" algn="just">
              <a:buNone/>
            </a:pPr>
            <a:r>
              <a:rPr lang="en-US" sz="2400">
                <a:latin typeface="Times New Roman" panose="02020603050405020304" pitchFamily="18" charset="0"/>
                <a:cs typeface="Times New Roman" panose="02020603050405020304" pitchFamily="18" charset="0"/>
              </a:rPr>
              <a:t>Ở góc độ KH người ta giải thích hiện tượng này: </a:t>
            </a:r>
          </a:p>
          <a:p>
            <a:pPr marL="0" indent="0" algn="just">
              <a:buNone/>
            </a:pPr>
            <a:r>
              <a:rPr lang="en-US" sz="2400">
                <a:latin typeface="Times New Roman" panose="02020603050405020304" pitchFamily="18" charset="0"/>
                <a:cs typeface="Times New Roman" panose="02020603050405020304" pitchFamily="18" charset="0"/>
              </a:rPr>
              <a:t>- Rảy nước làm lửa đỏ hơn là do trên bếp than đang nhiệt độ cao, than hồng sẽ khử nước tạo hỗn hợp khí than ướt theo pt: </a:t>
            </a:r>
          </a:p>
          <a:p>
            <a:pPr marL="0" indent="0" algn="just">
              <a:buNone/>
            </a:pPr>
            <a:r>
              <a:rPr lang="en-US" sz="2400">
                <a:latin typeface="Times New Roman" panose="02020603050405020304" pitchFamily="18" charset="0"/>
                <a:cs typeface="Times New Roman" panose="02020603050405020304" pitchFamily="18" charset="0"/>
              </a:rPr>
              <a:t>C+ H2O =  CO + H2</a:t>
            </a:r>
          </a:p>
          <a:p>
            <a:pPr marL="0" indent="0" algn="just">
              <a:buNone/>
            </a:pPr>
            <a:r>
              <a:rPr lang="en-US" sz="2400">
                <a:latin typeface="Times New Roman" panose="02020603050405020304" pitchFamily="18" charset="0"/>
                <a:cs typeface="Times New Roman" panose="02020603050405020304" pitchFamily="18" charset="0"/>
              </a:rPr>
              <a:t>Hỗn hợp khí này cháy nhanh, tạo ngọn lửa màu xanh, tỏa nhiều nhiệt làm cho nhiệt độ bếp cao hơn, lên nhanh hơn.</a:t>
            </a:r>
          </a:p>
          <a:p>
            <a:pPr marL="0" indent="0" algn="just">
              <a:buNone/>
            </a:pPr>
            <a:r>
              <a:rPr lang="en-US" sz="2400">
                <a:latin typeface="Times New Roman" panose="02020603050405020304" pitchFamily="18" charset="0"/>
                <a:cs typeface="Times New Roman" panose="02020603050405020304" pitchFamily="18" charset="0"/>
              </a:rPr>
              <a:t>Mặt khác CO sinh ra từ phản ứng còn khử các oxit bám trên bề mặt thanh sắt làm thanh sắt mềm hơn và tăng lượng sắt nguyên chất vốn có </a:t>
            </a:r>
          </a:p>
          <a:p>
            <a:pPr marL="0" indent="0" algn="just">
              <a:buNone/>
            </a:pPr>
            <a:endParaRPr lang="en-US" sz="280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Effect transition="in" filter="circle(in)">
                                      <p:cBhvr>
                                        <p:cTn id="7" dur="2000"/>
                                        <p:tgtEl>
                                          <p:spTgt spid="3">
                                            <p:txEl>
                                              <p:pRg st="6" end="6"/>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
                                            <p:txEl>
                                              <p:pRg st="7" end="7"/>
                                            </p:txEl>
                                          </p:spTgt>
                                        </p:tgtEl>
                                        <p:attrNameLst>
                                          <p:attrName>style.visibility</p:attrName>
                                        </p:attrNameLst>
                                      </p:cBhvr>
                                      <p:to>
                                        <p:strVal val="visible"/>
                                      </p:to>
                                    </p:set>
                                    <p:animEffect transition="in" filter="circle(in)">
                                      <p:cBhvr>
                                        <p:cTn id="12" dur="2000"/>
                                        <p:tgtEl>
                                          <p:spTgt spid="3">
                                            <p:txEl>
                                              <p:pRg st="7" end="7"/>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3">
                                            <p:txEl>
                                              <p:pRg st="8" end="8"/>
                                            </p:txEl>
                                          </p:spTgt>
                                        </p:tgtEl>
                                        <p:attrNameLst>
                                          <p:attrName>style.visibility</p:attrName>
                                        </p:attrNameLst>
                                      </p:cBhvr>
                                      <p:to>
                                        <p:strVal val="visible"/>
                                      </p:to>
                                    </p:set>
                                    <p:animEffect transition="in" filter="wipe(down)">
                                      <p:cBhvr>
                                        <p:cTn id="17" dur="500"/>
                                        <p:tgtEl>
                                          <p:spTgt spid="3">
                                            <p:txEl>
                                              <p:pRg st="8" end="8"/>
                                            </p:txEl>
                                          </p:spTgt>
                                        </p:tgtEl>
                                      </p:cBhvr>
                                    </p:animEffect>
                                  </p:childTnLst>
                                </p:cTn>
                              </p:par>
                              <p:par>
                                <p:cTn id="18" presetID="22" presetClass="entr" presetSubtype="4" fill="hold" nodeType="withEffect">
                                  <p:stCondLst>
                                    <p:cond delay="0"/>
                                  </p:stCondLst>
                                  <p:childTnLst>
                                    <p:set>
                                      <p:cBhvr>
                                        <p:cTn id="19" dur="1" fill="hold">
                                          <p:stCondLst>
                                            <p:cond delay="0"/>
                                          </p:stCondLst>
                                        </p:cTn>
                                        <p:tgtEl>
                                          <p:spTgt spid="3">
                                            <p:txEl>
                                              <p:pRg st="9" end="9"/>
                                            </p:txEl>
                                          </p:spTgt>
                                        </p:tgtEl>
                                        <p:attrNameLst>
                                          <p:attrName>style.visibility</p:attrName>
                                        </p:attrNameLst>
                                      </p:cBhvr>
                                      <p:to>
                                        <p:strVal val="visible"/>
                                      </p:to>
                                    </p:set>
                                    <p:animEffect transition="in" filter="wipe(down)">
                                      <p:cBhvr>
                                        <p:cTn id="20"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Text Placeholder 2"/>
          <p:cNvSpPr>
            <a:spLocks noGrp="1"/>
          </p:cNvSpPr>
          <p:nvPr>
            <p:ph type="body" idx="1"/>
          </p:nvPr>
        </p:nvSpPr>
        <p:spPr/>
        <p:txBody>
          <a:bodyPr/>
          <a:lstStyle/>
          <a:p>
            <a:endParaRPr lang="en-US"/>
          </a:p>
        </p:txBody>
      </p:sp>
      <p:pic>
        <p:nvPicPr>
          <p:cNvPr id="7" name="Giải Thích Hiện Tượng- - Ma trơi - 📚 Mr. Skeleton Thí Nghiệm">
            <a:hlinkClick r:id="" action="ppaction://media"/>
          </p:cNvPr>
          <p:cNvPicPr>
            <a:picLocks noGrp="1"/>
          </p:cNvPicPr>
          <p:nvPr>
            <p:ph sz="half" idx="2"/>
            <a:videoFile r:link="rId2"/>
            <p:extLst>
              <p:ext uri="{DAA4B4D4-6D71-4841-9C94-3DE7FCFB9230}">
                <p14:media xmlns:p14="http://schemas.microsoft.com/office/powerpoint/2010/main" r:link="rId1"/>
              </p:ext>
            </p:extLst>
          </p:nvPr>
        </p:nvPicPr>
        <p:blipFill>
          <a:blip r:embed="rId4"/>
          <a:stretch>
            <a:fillRect/>
          </a:stretch>
        </p:blipFill>
        <p:spPr>
          <a:xfrm>
            <a:off x="417830" y="217170"/>
            <a:ext cx="8460740" cy="6344920"/>
          </a:xfrm>
          <a:prstGeom prst="rect">
            <a:avLst/>
          </a:prstGeom>
        </p:spPr>
      </p:pic>
      <p:sp>
        <p:nvSpPr>
          <p:cNvPr id="5" name="Text Placeholder 4"/>
          <p:cNvSpPr>
            <a:spLocks noGrp="1"/>
          </p:cNvSpPr>
          <p:nvPr>
            <p:ph type="body" sz="quarter" idx="3"/>
          </p:nvPr>
        </p:nvSpPr>
        <p:spPr/>
        <p:txBody>
          <a:bodyPr/>
          <a:lstStyle/>
          <a:p>
            <a:endParaRPr lang="en-US"/>
          </a:p>
        </p:txBody>
      </p:sp>
      <p:sp>
        <p:nvSpPr>
          <p:cNvPr id="6" name="Content Placeholder 5"/>
          <p:cNvSpPr>
            <a:spLocks noGrp="1"/>
          </p:cNvSpPr>
          <p:nvPr>
            <p:ph sz="quarter" idx="4"/>
          </p:nvPr>
        </p:nvSpPr>
        <p:spPr/>
        <p:txBody>
          <a:bodyPr/>
          <a:lstStyle/>
          <a:p>
            <a:endParaRPr lang="en-US"/>
          </a:p>
        </p:txBody>
      </p:sp>
    </p:spTree>
  </p:cSld>
  <p:clrMapOvr>
    <a:masterClrMapping/>
  </p:clrMapOvr>
  <p:timing>
    <p:tnLst>
      <p:par>
        <p:cTn id="1" dur="indefinite" restart="never" nodeType="tmRoot">
          <p:childTnLst>
            <p:video>
              <p:cMediaNode>
                <p:cTn id="2" fill="hold" display="1">
                  <p:stCondLst>
                    <p:cond delay="indefinite"/>
                  </p:stCondLst>
                </p:cTn>
                <p:tgtEl>
                  <p:spTgt spid="7"/>
                </p:tgtEl>
              </p:cMediaNode>
            </p:video>
            <p:seq concurrent="1" nextAc="seek">
              <p:cTn id="3" restart="whenNotActive" fill="hold" evtFilter="cancelBubble" nodeType="interactiveSeq">
                <p:stCondLst>
                  <p:cond evt="onClick" delay="0">
                    <p:tgtEl>
                      <p:spTgt spid="7"/>
                    </p:tgtEl>
                  </p:cond>
                </p:stCondLst>
                <p:endSync evt="end" delay="0">
                  <p:rtn val="all"/>
                </p:endSync>
                <p:childTnLst>
                  <p:par>
                    <p:cTn id="4" fill="hold">
                      <p:stCondLst>
                        <p:cond delay="0"/>
                      </p:stCondLst>
                      <p:childTnLst>
                        <p:par>
                          <p:cTn id="5" fill="hold">
                            <p:stCondLst>
                              <p:cond delay="0"/>
                            </p:stCondLst>
                            <p:childTnLst>
                              <p:par>
                                <p:cTn id="6" presetID="2" presetClass="mediacall" presetSubtype="0" fill="hold" nodeType="clickEffect">
                                  <p:stCondLst>
                                    <p:cond delay="0"/>
                                  </p:stCondLst>
                                  <p:childTnLst>
                                    <p:cmd type="call" cmd="togglePause">
                                      <p:cBhvr additive="base">
                                        <p:cTn id="7"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609" y="1143000"/>
            <a:ext cx="9144000" cy="3200400"/>
          </a:xfrm>
          <a:solidFill>
            <a:schemeClr val="accent3">
              <a:lumMod val="60000"/>
              <a:lumOff val="40000"/>
            </a:schemeClr>
          </a:solidFill>
          <a:effectLst>
            <a:outerShdw blurRad="50800" dist="38100" dir="2700000" algn="tl" rotWithShape="0">
              <a:prstClr val="black">
                <a:alpha val="40000"/>
              </a:prstClr>
            </a:outerShdw>
          </a:effectLst>
          <a:scene3d>
            <a:camera prst="isometricOffAxis1Right"/>
            <a:lightRig rig="threePt" dir="t"/>
          </a:scene3d>
        </p:spPr>
        <p:txBody>
          <a:bodyPr>
            <a:normAutofit/>
          </a:bodyPr>
          <a:lstStyle/>
          <a:p>
            <a:r>
              <a:rPr lang="en-US" sz="4800" b="1">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1.1.2. PHÂN LOẠI KHOA HỌC</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a:ln>
            <a:solidFill>
              <a:schemeClr val="accent1"/>
            </a:solidFill>
          </a:ln>
        </p:spPr>
        <p:txBody>
          <a:bodyPr>
            <a:normAutofit fontScale="90000"/>
          </a:bodyPr>
          <a:lstStyle/>
          <a:p>
            <a:r>
              <a:rPr lang="en-US" sz="3600" b="1" i="1">
                <a:solidFill>
                  <a:schemeClr val="tx1">
                    <a:lumMod val="95000"/>
                    <a:lumOff val="5000"/>
                  </a:schemeClr>
                </a:solidFill>
                <a:latin typeface="Times New Roman" panose="02020603050405020304" pitchFamily="18" charset="0"/>
                <a:cs typeface="Times New Roman" panose="02020603050405020304" pitchFamily="18" charset="0"/>
              </a:rPr>
              <a:t>1.1.2.1. Phân loại theo đối tượng nghiên cứu khoa học</a:t>
            </a:r>
            <a:endParaRPr lang="en-US" sz="3600" b="1" i="1">
              <a:solidFill>
                <a:schemeClr val="tx1">
                  <a:lumMod val="95000"/>
                  <a:lumOff val="5000"/>
                </a:schemeClr>
              </a:solidFill>
            </a:endParaRPr>
          </a:p>
        </p:txBody>
      </p:sp>
      <p:sp>
        <p:nvSpPr>
          <p:cNvPr id="3" name="Text Placeholder 2"/>
          <p:cNvSpPr>
            <a:spLocks noGrp="1"/>
          </p:cNvSpPr>
          <p:nvPr>
            <p:ph type="body" idx="1"/>
          </p:nvPr>
        </p:nvSpPr>
        <p:spPr>
          <a:xfrm>
            <a:off x="196215" y="1371600"/>
            <a:ext cx="4301490" cy="609600"/>
          </a:xfrm>
          <a:solidFill>
            <a:schemeClr val="bg1">
              <a:lumMod val="85000"/>
            </a:schemeClr>
          </a:solidFill>
        </p:spPr>
        <p:txBody>
          <a:bodyPr>
            <a:noAutofit/>
          </a:bodyPr>
          <a:lstStyle/>
          <a:p>
            <a:pPr algn="ctr"/>
            <a:r>
              <a:rPr lang="en-US" sz="3200">
                <a:solidFill>
                  <a:srgbClr val="7030A0"/>
                </a:solidFill>
              </a:rPr>
              <a:t>Khoa học tự nhiên</a:t>
            </a:r>
          </a:p>
        </p:txBody>
      </p:sp>
      <p:sp>
        <p:nvSpPr>
          <p:cNvPr id="4" name="Content Placeholder 3"/>
          <p:cNvSpPr>
            <a:spLocks noGrp="1"/>
          </p:cNvSpPr>
          <p:nvPr>
            <p:ph sz="half" idx="2"/>
          </p:nvPr>
        </p:nvSpPr>
        <p:spPr>
          <a:xfrm>
            <a:off x="196215" y="2057400"/>
            <a:ext cx="4340225" cy="4632960"/>
          </a:xfrm>
          <a:solidFill>
            <a:schemeClr val="bg1">
              <a:lumMod val="85000"/>
            </a:schemeClr>
          </a:solidFill>
        </p:spPr>
        <p:txBody>
          <a:bodyPr>
            <a:noAutofit/>
          </a:bodyPr>
          <a:lstStyle/>
          <a:p>
            <a:pPr marL="0" indent="0" algn="just">
              <a:lnSpc>
                <a:spcPct val="100000"/>
              </a:lnSpc>
              <a:buNone/>
            </a:pPr>
            <a:r>
              <a:rPr lang="en-US" sz="2900">
                <a:latin typeface="Times New Roman" panose="02020603050405020304" pitchFamily="18" charset="0"/>
                <a:cs typeface="Times New Roman" panose="02020603050405020304" pitchFamily="18" charset="0"/>
              </a:rPr>
              <a:t>- Nghiên cứu các vật thể, hiện tượng tồn tại trong tự nhiên, và các quy luật tự nhiên. </a:t>
            </a:r>
          </a:p>
          <a:p>
            <a:pPr marL="0" indent="0" algn="just">
              <a:lnSpc>
                <a:spcPct val="100000"/>
              </a:lnSpc>
              <a:buNone/>
            </a:pPr>
            <a:r>
              <a:rPr lang="en-US" sz="2900" i="1">
                <a:latin typeface="Times New Roman" panose="02020603050405020304" pitchFamily="18" charset="0"/>
                <a:cs typeface="Times New Roman" panose="02020603050405020304" pitchFamily="18" charset="0"/>
              </a:rPr>
              <a:t>Ví dụ </a:t>
            </a:r>
            <a:r>
              <a:rPr lang="en-US" sz="2900">
                <a:latin typeface="Times New Roman" panose="02020603050405020304" pitchFamily="18" charset="0"/>
                <a:cs typeface="Times New Roman" panose="02020603050405020304" pitchFamily="18" charset="0"/>
              </a:rPr>
              <a:t>như âm thanh, vật chất, trái đất, cơ thể người,...</a:t>
            </a:r>
          </a:p>
          <a:p>
            <a:pPr marL="0" indent="0" algn="just">
              <a:lnSpc>
                <a:spcPct val="100000"/>
              </a:lnSpc>
              <a:buNone/>
            </a:pPr>
            <a:r>
              <a:rPr lang="en-US" sz="2900">
                <a:latin typeface="Times New Roman" panose="02020603050405020304" pitchFamily="18" charset="0"/>
                <a:cs typeface="Times New Roman" panose="02020603050405020304" pitchFamily="18" charset="0"/>
              </a:rPr>
              <a:t>- Có thể chia thành các nhóm: KH vật chất; KH trái đất; KH sự sống; ...</a:t>
            </a:r>
          </a:p>
        </p:txBody>
      </p:sp>
      <p:sp>
        <p:nvSpPr>
          <p:cNvPr id="5" name="Text Placeholder 4"/>
          <p:cNvSpPr>
            <a:spLocks noGrp="1"/>
          </p:cNvSpPr>
          <p:nvPr>
            <p:ph type="body" sz="quarter" idx="3"/>
          </p:nvPr>
        </p:nvSpPr>
        <p:spPr>
          <a:xfrm>
            <a:off x="4717415" y="1371600"/>
            <a:ext cx="4203700" cy="609600"/>
          </a:xfrm>
          <a:solidFill>
            <a:schemeClr val="accent2">
              <a:lumMod val="20000"/>
              <a:lumOff val="80000"/>
            </a:schemeClr>
          </a:solidFill>
        </p:spPr>
        <p:txBody>
          <a:bodyPr>
            <a:noAutofit/>
          </a:bodyPr>
          <a:lstStyle/>
          <a:p>
            <a:pPr algn="ctr"/>
            <a:r>
              <a:rPr lang="en-US" sz="3200">
                <a:solidFill>
                  <a:schemeClr val="accent5">
                    <a:lumMod val="50000"/>
                  </a:schemeClr>
                </a:solidFill>
              </a:rPr>
              <a:t>Khoa học xã hội</a:t>
            </a:r>
          </a:p>
        </p:txBody>
      </p:sp>
      <p:sp>
        <p:nvSpPr>
          <p:cNvPr id="6" name="Content Placeholder 5"/>
          <p:cNvSpPr>
            <a:spLocks noGrp="1"/>
          </p:cNvSpPr>
          <p:nvPr>
            <p:ph sz="quarter" idx="4"/>
          </p:nvPr>
        </p:nvSpPr>
        <p:spPr>
          <a:xfrm>
            <a:off x="4717415" y="2057400"/>
            <a:ext cx="4203700" cy="4600575"/>
          </a:xfrm>
          <a:solidFill>
            <a:schemeClr val="accent2">
              <a:lumMod val="20000"/>
              <a:lumOff val="80000"/>
            </a:schemeClr>
          </a:solidFill>
        </p:spPr>
        <p:txBody>
          <a:bodyPr>
            <a:normAutofit fontScale="92500"/>
          </a:bodyPr>
          <a:lstStyle/>
          <a:p>
            <a:pPr marL="0" indent="0" algn="just">
              <a:lnSpc>
                <a:spcPct val="150000"/>
              </a:lnSpc>
              <a:buNone/>
            </a:pPr>
            <a:r>
              <a:rPr lang="en-US" sz="2800">
                <a:latin typeface="Times New Roman" panose="02020603050405020304" pitchFamily="18" charset="0"/>
                <a:cs typeface="Times New Roman" panose="02020603050405020304" pitchFamily="18" charset="0"/>
              </a:rPr>
              <a:t>- </a:t>
            </a:r>
            <a:r>
              <a:rPr lang="en-US" sz="2900">
                <a:latin typeface="Times New Roman" panose="02020603050405020304" pitchFamily="18" charset="0"/>
                <a:cs typeface="Times New Roman" panose="02020603050405020304" pitchFamily="18" charset="0"/>
              </a:rPr>
              <a:t>Nghiên cứu về con người, các hành vi, hoạt động cá nhân hay tập thể của họ</a:t>
            </a:r>
          </a:p>
          <a:p>
            <a:pPr marL="0" indent="0" algn="just">
              <a:lnSpc>
                <a:spcPct val="150000"/>
              </a:lnSpc>
              <a:buNone/>
            </a:pPr>
            <a:r>
              <a:rPr lang="en-US" sz="2900">
                <a:latin typeface="Times New Roman" panose="02020603050405020304" pitchFamily="18" charset="0"/>
                <a:cs typeface="Times New Roman" panose="02020603050405020304" pitchFamily="18" charset="0"/>
              </a:rPr>
              <a:t>- Có thể chia thành các bộ môn khoa học: Tâm lý học; Xã hội học; Kinh tế học;..</a:t>
            </a:r>
            <a:r>
              <a:rPr lang="en-US" sz="2800">
                <a:latin typeface="Times New Roman" panose="02020603050405020304" pitchFamily="18" charset="0"/>
                <a:cs typeface="Times New Roman" panose="02020603050405020304" pitchFamily="18" charset="0"/>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barn(inVertical)">
                                      <p:cBhvr>
                                        <p:cTn id="12" dur="5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barn(inVertical)">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5">
                                            <p:bg/>
                                          </p:spTgt>
                                        </p:tgtEl>
                                        <p:attrNameLst>
                                          <p:attrName>style.visibility</p:attrName>
                                        </p:attrNameLst>
                                      </p:cBhvr>
                                      <p:to>
                                        <p:strVal val="visible"/>
                                      </p:to>
                                    </p:set>
                                    <p:animEffect transition="in" filter="fade">
                                      <p:cBhvr>
                                        <p:cTn id="22" dur="1000"/>
                                        <p:tgtEl>
                                          <p:spTgt spid="5">
                                            <p:bg/>
                                          </p:spTgt>
                                        </p:tgtEl>
                                      </p:cBhvr>
                                    </p:animEffect>
                                    <p:anim calcmode="lin" valueType="num">
                                      <p:cBhvr>
                                        <p:cTn id="23" dur="1000" fill="hold"/>
                                        <p:tgtEl>
                                          <p:spTgt spid="5">
                                            <p:bg/>
                                          </p:spTgt>
                                        </p:tgtEl>
                                        <p:attrNameLst>
                                          <p:attrName>ppt_x</p:attrName>
                                        </p:attrNameLst>
                                      </p:cBhvr>
                                      <p:tavLst>
                                        <p:tav tm="0">
                                          <p:val>
                                            <p:strVal val="#ppt_x"/>
                                          </p:val>
                                        </p:tav>
                                        <p:tav tm="100000">
                                          <p:val>
                                            <p:strVal val="#ppt_x"/>
                                          </p:val>
                                        </p:tav>
                                      </p:tavLst>
                                    </p:anim>
                                    <p:anim calcmode="lin" valueType="num">
                                      <p:cBhvr>
                                        <p:cTn id="24" dur="1000" fill="hold"/>
                                        <p:tgtEl>
                                          <p:spTgt spid="5">
                                            <p:bg/>
                                          </p:spTgt>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5">
                                            <p:txEl>
                                              <p:pRg st="0" end="0"/>
                                            </p:txEl>
                                          </p:spTgt>
                                        </p:tgtEl>
                                        <p:attrNameLst>
                                          <p:attrName>style.visibility</p:attrName>
                                        </p:attrNameLst>
                                      </p:cBhvr>
                                      <p:to>
                                        <p:strVal val="visible"/>
                                      </p:to>
                                    </p:set>
                                    <p:animEffect transition="in" filter="fade">
                                      <p:cBhvr>
                                        <p:cTn id="29" dur="1000"/>
                                        <p:tgtEl>
                                          <p:spTgt spid="5">
                                            <p:txEl>
                                              <p:pRg st="0" end="0"/>
                                            </p:txEl>
                                          </p:spTgt>
                                        </p:tgtEl>
                                      </p:cBhvr>
                                    </p:animEffect>
                                    <p:anim calcmode="lin" valueType="num">
                                      <p:cBhvr>
                                        <p:cTn id="30"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31"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1" presetClass="entr" presetSubtype="1" fill="hold" grpId="0" nodeType="clickEffect">
                                  <p:stCondLst>
                                    <p:cond delay="0"/>
                                  </p:stCondLst>
                                  <p:childTnLst>
                                    <p:set>
                                      <p:cBhvr>
                                        <p:cTn id="35" dur="1" fill="hold">
                                          <p:stCondLst>
                                            <p:cond delay="0"/>
                                          </p:stCondLst>
                                        </p:cTn>
                                        <p:tgtEl>
                                          <p:spTgt spid="4">
                                            <p:bg/>
                                          </p:spTgt>
                                        </p:tgtEl>
                                        <p:attrNameLst>
                                          <p:attrName>style.visibility</p:attrName>
                                        </p:attrNameLst>
                                      </p:cBhvr>
                                      <p:to>
                                        <p:strVal val="visible"/>
                                      </p:to>
                                    </p:set>
                                    <p:animEffect transition="in" filter="wheel(1)">
                                      <p:cBhvr>
                                        <p:cTn id="36" dur="2000"/>
                                        <p:tgtEl>
                                          <p:spTgt spid="4">
                                            <p:bg/>
                                          </p:spTgt>
                                        </p:tgtEl>
                                      </p:cBhvr>
                                    </p:animEffect>
                                  </p:childTnLst>
                                </p:cTn>
                              </p:par>
                            </p:childTnLst>
                          </p:cTn>
                        </p:par>
                      </p:childTnLst>
                    </p:cTn>
                  </p:par>
                  <p:par>
                    <p:cTn id="37" fill="hold">
                      <p:stCondLst>
                        <p:cond delay="indefinite"/>
                      </p:stCondLst>
                      <p:childTnLst>
                        <p:par>
                          <p:cTn id="38" fill="hold">
                            <p:stCondLst>
                              <p:cond delay="0"/>
                            </p:stCondLst>
                            <p:childTnLst>
                              <p:par>
                                <p:cTn id="39" presetID="21" presetClass="entr" presetSubtype="1" fill="hold" grpId="0" nodeType="clickEffect">
                                  <p:stCondLst>
                                    <p:cond delay="0"/>
                                  </p:stCondLst>
                                  <p:childTnLst>
                                    <p:set>
                                      <p:cBhvr>
                                        <p:cTn id="40" dur="1" fill="hold">
                                          <p:stCondLst>
                                            <p:cond delay="0"/>
                                          </p:stCondLst>
                                        </p:cTn>
                                        <p:tgtEl>
                                          <p:spTgt spid="4">
                                            <p:txEl>
                                              <p:pRg st="0" end="0"/>
                                            </p:txEl>
                                          </p:spTgt>
                                        </p:tgtEl>
                                        <p:attrNameLst>
                                          <p:attrName>style.visibility</p:attrName>
                                        </p:attrNameLst>
                                      </p:cBhvr>
                                      <p:to>
                                        <p:strVal val="visible"/>
                                      </p:to>
                                    </p:set>
                                    <p:animEffect transition="in" filter="wheel(1)">
                                      <p:cBhvr>
                                        <p:cTn id="41" dur="2000"/>
                                        <p:tgtEl>
                                          <p:spTgt spid="4">
                                            <p:txEl>
                                              <p:pRg st="0" end="0"/>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21" presetClass="entr" presetSubtype="1" fill="hold" grpId="0" nodeType="clickEffect">
                                  <p:stCondLst>
                                    <p:cond delay="0"/>
                                  </p:stCondLst>
                                  <p:childTnLst>
                                    <p:set>
                                      <p:cBhvr>
                                        <p:cTn id="45" dur="1" fill="hold">
                                          <p:stCondLst>
                                            <p:cond delay="0"/>
                                          </p:stCondLst>
                                        </p:cTn>
                                        <p:tgtEl>
                                          <p:spTgt spid="4">
                                            <p:txEl>
                                              <p:pRg st="1" end="1"/>
                                            </p:txEl>
                                          </p:spTgt>
                                        </p:tgtEl>
                                        <p:attrNameLst>
                                          <p:attrName>style.visibility</p:attrName>
                                        </p:attrNameLst>
                                      </p:cBhvr>
                                      <p:to>
                                        <p:strVal val="visible"/>
                                      </p:to>
                                    </p:set>
                                    <p:animEffect transition="in" filter="wheel(1)">
                                      <p:cBhvr>
                                        <p:cTn id="46" dur="2000"/>
                                        <p:tgtEl>
                                          <p:spTgt spid="4">
                                            <p:txEl>
                                              <p:pRg st="1" end="1"/>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21" presetClass="entr" presetSubtype="1" fill="hold" grpId="0" nodeType="clickEffect">
                                  <p:stCondLst>
                                    <p:cond delay="0"/>
                                  </p:stCondLst>
                                  <p:childTnLst>
                                    <p:set>
                                      <p:cBhvr>
                                        <p:cTn id="50" dur="1" fill="hold">
                                          <p:stCondLst>
                                            <p:cond delay="0"/>
                                          </p:stCondLst>
                                        </p:cTn>
                                        <p:tgtEl>
                                          <p:spTgt spid="4">
                                            <p:txEl>
                                              <p:pRg st="2" end="2"/>
                                            </p:txEl>
                                          </p:spTgt>
                                        </p:tgtEl>
                                        <p:attrNameLst>
                                          <p:attrName>style.visibility</p:attrName>
                                        </p:attrNameLst>
                                      </p:cBhvr>
                                      <p:to>
                                        <p:strVal val="visible"/>
                                      </p:to>
                                    </p:set>
                                    <p:animEffect transition="in" filter="wheel(1)">
                                      <p:cBhvr>
                                        <p:cTn id="51" dur="2000"/>
                                        <p:tgtEl>
                                          <p:spTgt spid="4">
                                            <p:txEl>
                                              <p:pRg st="2" end="2"/>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grpId="0" nodeType="clickEffect">
                                  <p:stCondLst>
                                    <p:cond delay="0"/>
                                  </p:stCondLst>
                                  <p:childTnLst>
                                    <p:set>
                                      <p:cBhvr>
                                        <p:cTn id="55" dur="1" fill="hold">
                                          <p:stCondLst>
                                            <p:cond delay="0"/>
                                          </p:stCondLst>
                                        </p:cTn>
                                        <p:tgtEl>
                                          <p:spTgt spid="6">
                                            <p:bg/>
                                          </p:spTgt>
                                        </p:tgtEl>
                                        <p:attrNameLst>
                                          <p:attrName>style.visibility</p:attrName>
                                        </p:attrNameLst>
                                      </p:cBhvr>
                                      <p:to>
                                        <p:strVal val="visible"/>
                                      </p:to>
                                    </p:set>
                                    <p:anim calcmode="lin" valueType="num">
                                      <p:cBhvr additive="base">
                                        <p:cTn id="56" dur="500" fill="hold"/>
                                        <p:tgtEl>
                                          <p:spTgt spid="6">
                                            <p:bg/>
                                          </p:spTgt>
                                        </p:tgtEl>
                                        <p:attrNameLst>
                                          <p:attrName>ppt_x</p:attrName>
                                        </p:attrNameLst>
                                      </p:cBhvr>
                                      <p:tavLst>
                                        <p:tav tm="0">
                                          <p:val>
                                            <p:strVal val="#ppt_x"/>
                                          </p:val>
                                        </p:tav>
                                        <p:tav tm="100000">
                                          <p:val>
                                            <p:strVal val="#ppt_x"/>
                                          </p:val>
                                        </p:tav>
                                      </p:tavLst>
                                    </p:anim>
                                    <p:anim calcmode="lin" valueType="num">
                                      <p:cBhvr additive="base">
                                        <p:cTn id="57" dur="500" fill="hold"/>
                                        <p:tgtEl>
                                          <p:spTgt spid="6">
                                            <p:bg/>
                                          </p:spTgt>
                                        </p:tgtEl>
                                        <p:attrNameLst>
                                          <p:attrName>ppt_y</p:attrName>
                                        </p:attrNameLst>
                                      </p:cBhvr>
                                      <p:tavLst>
                                        <p:tav tm="0">
                                          <p:val>
                                            <p:strVal val="1+#ppt_h/2"/>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2" presetClass="entr" presetSubtype="4" fill="hold" grpId="0" nodeType="clickEffect">
                                  <p:stCondLst>
                                    <p:cond delay="0"/>
                                  </p:stCondLst>
                                  <p:childTnLst>
                                    <p:set>
                                      <p:cBhvr>
                                        <p:cTn id="61" dur="1" fill="hold">
                                          <p:stCondLst>
                                            <p:cond delay="0"/>
                                          </p:stCondLst>
                                        </p:cTn>
                                        <p:tgtEl>
                                          <p:spTgt spid="6">
                                            <p:txEl>
                                              <p:pRg st="0" end="0"/>
                                            </p:txEl>
                                          </p:spTgt>
                                        </p:tgtEl>
                                        <p:attrNameLst>
                                          <p:attrName>style.visibility</p:attrName>
                                        </p:attrNameLst>
                                      </p:cBhvr>
                                      <p:to>
                                        <p:strVal val="visible"/>
                                      </p:to>
                                    </p:set>
                                    <p:anim calcmode="lin" valueType="num">
                                      <p:cBhvr additive="base">
                                        <p:cTn id="62"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63"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2" presetClass="entr" presetSubtype="4" fill="hold" grpId="0" nodeType="clickEffect">
                                  <p:stCondLst>
                                    <p:cond delay="0"/>
                                  </p:stCondLst>
                                  <p:childTnLst>
                                    <p:set>
                                      <p:cBhvr>
                                        <p:cTn id="67" dur="1" fill="hold">
                                          <p:stCondLst>
                                            <p:cond delay="0"/>
                                          </p:stCondLst>
                                        </p:cTn>
                                        <p:tgtEl>
                                          <p:spTgt spid="6">
                                            <p:txEl>
                                              <p:pRg st="1" end="1"/>
                                            </p:txEl>
                                          </p:spTgt>
                                        </p:tgtEl>
                                        <p:attrNameLst>
                                          <p:attrName>style.visibility</p:attrName>
                                        </p:attrNameLst>
                                      </p:cBhvr>
                                      <p:to>
                                        <p:strVal val="visible"/>
                                      </p:to>
                                    </p:set>
                                    <p:anim calcmode="lin" valueType="num">
                                      <p:cBhvr additive="base">
                                        <p:cTn id="68"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69"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3" grpId="0" build="p" animBg="1"/>
      <p:bldP spid="4" grpId="0" build="p" animBg="1"/>
      <p:bldP spid="5" grpId="0" build="p" animBg="1"/>
      <p:bldP spid="6" grpId="0" build="p"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595"/>
            <a:ext cx="8229600" cy="582930"/>
          </a:xfrm>
          <a:ln>
            <a:solidFill>
              <a:schemeClr val="accent1"/>
            </a:solidFill>
          </a:ln>
        </p:spPr>
        <p:txBody>
          <a:bodyPr>
            <a:noAutofit/>
          </a:bodyPr>
          <a:lstStyle/>
          <a:p>
            <a:pPr algn="ctr"/>
            <a:r>
              <a:rPr lang="en-US" sz="4400" b="1">
                <a:solidFill>
                  <a:srgbClr val="FF0000"/>
                </a:solidFill>
                <a:latin typeface="Times New Roman" panose="02020603050405020304" pitchFamily="18" charset="0"/>
                <a:cs typeface="Times New Roman" panose="02020603050405020304" pitchFamily="18" charset="0"/>
              </a:rPr>
              <a:t>Sự khác biệt</a:t>
            </a:r>
          </a:p>
        </p:txBody>
      </p:sp>
      <p:sp>
        <p:nvSpPr>
          <p:cNvPr id="3" name="Text Placeholder 2"/>
          <p:cNvSpPr>
            <a:spLocks noGrp="1"/>
          </p:cNvSpPr>
          <p:nvPr>
            <p:ph type="body" idx="1"/>
          </p:nvPr>
        </p:nvSpPr>
        <p:spPr>
          <a:xfrm>
            <a:off x="184150" y="838200"/>
            <a:ext cx="4313555" cy="609600"/>
          </a:xfrm>
          <a:solidFill>
            <a:schemeClr val="accent3">
              <a:lumMod val="40000"/>
              <a:lumOff val="60000"/>
            </a:schemeClr>
          </a:solidFill>
        </p:spPr>
        <p:txBody>
          <a:bodyPr/>
          <a:lstStyle/>
          <a:p>
            <a:pPr algn="ctr"/>
            <a:endParaRPr lang="en-US">
              <a:solidFill>
                <a:srgbClr val="7030A0"/>
              </a:solidFill>
            </a:endParaRPr>
          </a:p>
          <a:p>
            <a:pPr algn="ctr"/>
            <a:r>
              <a:rPr lang="en-US" sz="3200"/>
              <a:t>Khoa học tự nhiên</a:t>
            </a:r>
          </a:p>
        </p:txBody>
      </p:sp>
      <p:sp>
        <p:nvSpPr>
          <p:cNvPr id="4" name="Content Placeholder 3"/>
          <p:cNvSpPr>
            <a:spLocks noGrp="1"/>
          </p:cNvSpPr>
          <p:nvPr>
            <p:ph sz="half" idx="2"/>
          </p:nvPr>
        </p:nvSpPr>
        <p:spPr>
          <a:xfrm>
            <a:off x="217170" y="1552575"/>
            <a:ext cx="4280535" cy="5000625"/>
          </a:xfrm>
          <a:solidFill>
            <a:schemeClr val="accent3">
              <a:lumMod val="40000"/>
              <a:lumOff val="60000"/>
            </a:schemeClr>
          </a:solidFill>
        </p:spPr>
        <p:txBody>
          <a:bodyPr/>
          <a:lstStyle/>
          <a:p>
            <a:pPr marL="0" indent="0" algn="just">
              <a:lnSpc>
                <a:spcPct val="140000"/>
              </a:lnSpc>
              <a:buNone/>
            </a:pPr>
            <a:r>
              <a:rPr lang="en-US" sz="2800">
                <a:latin typeface="Times New Roman" panose="02020603050405020304" pitchFamily="18" charset="0"/>
                <a:cs typeface="Times New Roman" panose="02020603050405020304" pitchFamily="18" charset="0"/>
              </a:rPr>
              <a:t>-</a:t>
            </a:r>
            <a:r>
              <a:rPr lang="en-US">
                <a:latin typeface="Times New Roman" panose="02020603050405020304" pitchFamily="18" charset="0"/>
                <a:cs typeface="Times New Roman" panose="02020603050405020304" pitchFamily="18" charset="0"/>
              </a:rPr>
              <a:t> Có tính chính xác cao, rõ ràng, xác định và không phụ thuộc vào người tiến hành quan sát.</a:t>
            </a:r>
          </a:p>
          <a:p>
            <a:pPr marL="0" indent="0" algn="just">
              <a:lnSpc>
                <a:spcPct val="140000"/>
              </a:lnSpc>
              <a:buNone/>
            </a:pPr>
            <a:r>
              <a:rPr lang="en-US">
                <a:latin typeface="Times New Roman" panose="02020603050405020304" pitchFamily="18" charset="0"/>
                <a:cs typeface="Times New Roman" panose="02020603050405020304" pitchFamily="18" charset="0"/>
              </a:rPr>
              <a:t>- Các quan điểm KH thường đạt đến sự đồng thuận cao</a:t>
            </a:r>
          </a:p>
        </p:txBody>
      </p:sp>
      <p:sp>
        <p:nvSpPr>
          <p:cNvPr id="5" name="Text Placeholder 4"/>
          <p:cNvSpPr>
            <a:spLocks noGrp="1"/>
          </p:cNvSpPr>
          <p:nvPr>
            <p:ph type="body" sz="quarter" idx="3"/>
          </p:nvPr>
        </p:nvSpPr>
        <p:spPr>
          <a:xfrm>
            <a:off x="4645025" y="838200"/>
            <a:ext cx="4184650" cy="609600"/>
          </a:xfrm>
          <a:solidFill>
            <a:schemeClr val="accent2">
              <a:lumMod val="20000"/>
              <a:lumOff val="80000"/>
            </a:schemeClr>
          </a:solidFill>
        </p:spPr>
        <p:txBody>
          <a:bodyPr>
            <a:normAutofit/>
          </a:bodyPr>
          <a:lstStyle/>
          <a:p>
            <a:pPr algn="ctr"/>
            <a:r>
              <a:rPr lang="en-US" sz="3200"/>
              <a:t>Khoa học xã hội</a:t>
            </a:r>
          </a:p>
        </p:txBody>
      </p:sp>
      <p:sp>
        <p:nvSpPr>
          <p:cNvPr id="6" name="Content Placeholder 5"/>
          <p:cNvSpPr>
            <a:spLocks noGrp="1"/>
          </p:cNvSpPr>
          <p:nvPr>
            <p:ph sz="quarter" idx="4"/>
          </p:nvPr>
        </p:nvSpPr>
        <p:spPr>
          <a:xfrm>
            <a:off x="4645025" y="1558290"/>
            <a:ext cx="4260850" cy="4994910"/>
          </a:xfrm>
          <a:solidFill>
            <a:schemeClr val="accent2">
              <a:lumMod val="20000"/>
              <a:lumOff val="80000"/>
            </a:schemeClr>
          </a:solidFill>
        </p:spPr>
        <p:txBody>
          <a:bodyPr>
            <a:noAutofit/>
          </a:bodyPr>
          <a:lstStyle/>
          <a:p>
            <a:pPr marL="0" indent="0" algn="just">
              <a:lnSpc>
                <a:spcPct val="140000"/>
              </a:lnSpc>
              <a:buNone/>
            </a:pPr>
            <a:r>
              <a:rPr lang="en-US">
                <a:latin typeface="Times New Roman" panose="02020603050405020304" pitchFamily="18" charset="0"/>
                <a:cs typeface="Times New Roman" panose="02020603050405020304" pitchFamily="18" charset="0"/>
              </a:rPr>
              <a:t>- Ít chính xác, ít rõ ràng và ít xác định hơn, thường có sai số đo lường cao.</a:t>
            </a:r>
          </a:p>
          <a:p>
            <a:pPr marL="0" indent="0" algn="just">
              <a:lnSpc>
                <a:spcPct val="140000"/>
              </a:lnSpc>
              <a:buNone/>
            </a:pPr>
            <a:r>
              <a:rPr lang="en-US">
                <a:latin typeface="Times New Roman" panose="02020603050405020304" pitchFamily="18" charset="0"/>
                <a:cs typeface="Times New Roman" panose="02020603050405020304" pitchFamily="18" charset="0"/>
              </a:rPr>
              <a:t>- Thường có sự bất đồng về cách giải quyết các vấn đề XH</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wipe(down)">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5">
                                            <p:bg/>
                                          </p:spTgt>
                                        </p:tgtEl>
                                        <p:attrNameLst>
                                          <p:attrName>style.visibility</p:attrName>
                                        </p:attrNameLst>
                                      </p:cBhvr>
                                      <p:to>
                                        <p:strVal val="visible"/>
                                      </p:to>
                                    </p:set>
                                    <p:animEffect transition="in" filter="circle(in)">
                                      <p:cBhvr>
                                        <p:cTn id="12" dur="2000"/>
                                        <p:tgtEl>
                                          <p:spTgt spid="5">
                                            <p:bg/>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animEffect transition="in" filter="circle(in)">
                                      <p:cBhvr>
                                        <p:cTn id="17" dur="2000"/>
                                        <p:tgtEl>
                                          <p:spTgt spid="5">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4">
                                            <p:txEl>
                                              <p:pRg st="0" end="0"/>
                                            </p:txEl>
                                          </p:spTgt>
                                        </p:tgtEl>
                                        <p:attrNameLst>
                                          <p:attrName>style.visibility</p:attrName>
                                        </p:attrNameLst>
                                      </p:cBhvr>
                                      <p:to>
                                        <p:strVal val="visible"/>
                                      </p:to>
                                    </p:set>
                                    <p:animEffect transition="in" filter="wipe(down)">
                                      <p:cBhvr>
                                        <p:cTn id="22" dur="500"/>
                                        <p:tgtEl>
                                          <p:spTgt spid="4">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6">
                                            <p:txEl>
                                              <p:pRg st="0" end="0"/>
                                            </p:txEl>
                                          </p:spTgt>
                                        </p:tgtEl>
                                        <p:attrNameLst>
                                          <p:attrName>style.visibility</p:attrName>
                                        </p:attrNameLst>
                                      </p:cBhvr>
                                      <p:to>
                                        <p:strVal val="visible"/>
                                      </p:to>
                                    </p:set>
                                    <p:animEffect transition="in" filter="circle(in)">
                                      <p:cBhvr>
                                        <p:cTn id="27" dur="2000"/>
                                        <p:tgtEl>
                                          <p:spTgt spid="6">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4">
                                            <p:txEl>
                                              <p:pRg st="1" end="1"/>
                                            </p:txEl>
                                          </p:spTgt>
                                        </p:tgtEl>
                                        <p:attrNameLst>
                                          <p:attrName>style.visibility</p:attrName>
                                        </p:attrNameLst>
                                      </p:cBhvr>
                                      <p:to>
                                        <p:strVal val="visible"/>
                                      </p:to>
                                    </p:set>
                                    <p:animEffect transition="in" filter="wipe(down)">
                                      <p:cBhvr>
                                        <p:cTn id="32" dur="500"/>
                                        <p:tgtEl>
                                          <p:spTgt spid="4">
                                            <p:txEl>
                                              <p:pRg st="1" end="1"/>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nodeType="clickEffect">
                                  <p:stCondLst>
                                    <p:cond delay="0"/>
                                  </p:stCondLst>
                                  <p:childTnLst>
                                    <p:set>
                                      <p:cBhvr>
                                        <p:cTn id="36" dur="1" fill="hold">
                                          <p:stCondLst>
                                            <p:cond delay="0"/>
                                          </p:stCondLst>
                                        </p:cTn>
                                        <p:tgtEl>
                                          <p:spTgt spid="6">
                                            <p:txEl>
                                              <p:pRg st="1" end="1"/>
                                            </p:txEl>
                                          </p:spTgt>
                                        </p:tgtEl>
                                        <p:attrNameLst>
                                          <p:attrName>style.visibility</p:attrName>
                                        </p:attrNameLst>
                                      </p:cBhvr>
                                      <p:to>
                                        <p:strVal val="visible"/>
                                      </p:to>
                                    </p:set>
                                    <p:animEffect transition="in" filter="barn(inVertical)">
                                      <p:cBhvr>
                                        <p:cTn id="37" dur="5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020762"/>
          </a:xfrm>
        </p:spPr>
        <p:txBody>
          <a:bodyPr>
            <a:normAutofit/>
          </a:bodyPr>
          <a:lstStyle/>
          <a:p>
            <a:pPr algn="ctr"/>
            <a:r>
              <a:rPr lang="en-US" sz="2800" b="1">
                <a:solidFill>
                  <a:schemeClr val="tx1">
                    <a:lumMod val="95000"/>
                    <a:lumOff val="5000"/>
                  </a:schemeClr>
                </a:solidFill>
                <a:latin typeface="Times New Roman" panose="02020603050405020304" pitchFamily="18" charset="0"/>
                <a:cs typeface="Times New Roman" panose="02020603050405020304" pitchFamily="18" charset="0"/>
              </a:rPr>
              <a:t>TỔ CHỨC OECD, NĂM 2007 CHIA KHOA HỌC THÀNH 6 NHÓM:</a:t>
            </a:r>
          </a:p>
        </p:txBody>
      </p:sp>
      <p:sp>
        <p:nvSpPr>
          <p:cNvPr id="3" name="Content Placeholder 2"/>
          <p:cNvSpPr>
            <a:spLocks noGrp="1"/>
          </p:cNvSpPr>
          <p:nvPr>
            <p:ph idx="1"/>
          </p:nvPr>
        </p:nvSpPr>
        <p:spPr>
          <a:xfrm>
            <a:off x="457200" y="1447800"/>
            <a:ext cx="8229600" cy="4678363"/>
          </a:xfrm>
        </p:spPr>
        <p:txBody>
          <a:bodyPr/>
          <a:lstStyle/>
          <a:p>
            <a:endParaRPr lang="en-US"/>
          </a:p>
        </p:txBody>
      </p:sp>
      <p:sp>
        <p:nvSpPr>
          <p:cNvPr id="4" name="Cloud Callout 3"/>
          <p:cNvSpPr/>
          <p:nvPr/>
        </p:nvSpPr>
        <p:spPr>
          <a:xfrm>
            <a:off x="762000" y="1524000"/>
            <a:ext cx="3352800" cy="1371600"/>
          </a:xfrm>
          <a:prstGeom prst="cloudCallou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a:solidFill>
                  <a:srgbClr val="C00000"/>
                </a:solidFill>
                <a:latin typeface="Times New Roman" panose="02020603050405020304" pitchFamily="18" charset="0"/>
                <a:cs typeface="Times New Roman" panose="02020603050405020304" pitchFamily="18" charset="0"/>
              </a:rPr>
              <a:t>KHOA HỌC TỰ NHIÊN</a:t>
            </a:r>
          </a:p>
        </p:txBody>
      </p:sp>
      <p:sp>
        <p:nvSpPr>
          <p:cNvPr id="5" name="Cloud Callout 4"/>
          <p:cNvSpPr/>
          <p:nvPr/>
        </p:nvSpPr>
        <p:spPr>
          <a:xfrm>
            <a:off x="741218" y="2937164"/>
            <a:ext cx="3373582" cy="1517071"/>
          </a:xfrm>
          <a:prstGeom prst="cloudCallou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a:solidFill>
                  <a:schemeClr val="tx1"/>
                </a:solidFill>
                <a:latin typeface="Times New Roman" panose="02020603050405020304" pitchFamily="18" charset="0"/>
                <a:cs typeface="Times New Roman" panose="02020603050405020304" pitchFamily="18" charset="0"/>
              </a:rPr>
              <a:t>KH KỸ THUẬT VÀ CÔNG NGHỆ</a:t>
            </a:r>
          </a:p>
        </p:txBody>
      </p:sp>
      <p:sp>
        <p:nvSpPr>
          <p:cNvPr id="6" name="Cloud Callout 5"/>
          <p:cNvSpPr/>
          <p:nvPr/>
        </p:nvSpPr>
        <p:spPr>
          <a:xfrm>
            <a:off x="762000" y="4592782"/>
            <a:ext cx="3352800" cy="1371600"/>
          </a:xfrm>
          <a:prstGeom prst="cloudCallou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a:solidFill>
                  <a:srgbClr val="C00000"/>
                </a:solidFill>
                <a:latin typeface="Times New Roman" panose="02020603050405020304" pitchFamily="18" charset="0"/>
                <a:cs typeface="Times New Roman" panose="02020603050405020304" pitchFamily="18" charset="0"/>
              </a:rPr>
              <a:t>KH SỨC KHỎE</a:t>
            </a:r>
          </a:p>
        </p:txBody>
      </p:sp>
      <p:sp>
        <p:nvSpPr>
          <p:cNvPr id="7" name="Cloud Callout 6"/>
          <p:cNvSpPr/>
          <p:nvPr/>
        </p:nvSpPr>
        <p:spPr>
          <a:xfrm>
            <a:off x="4800600" y="1551709"/>
            <a:ext cx="3193473" cy="1371600"/>
          </a:xfrm>
          <a:prstGeom prst="cloudCallou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a:latin typeface="Times New Roman" panose="02020603050405020304" pitchFamily="18" charset="0"/>
                <a:cs typeface="Times New Roman" panose="02020603050405020304" pitchFamily="18" charset="0"/>
              </a:rPr>
              <a:t>KH NÔNG NGHIỆP</a:t>
            </a:r>
          </a:p>
        </p:txBody>
      </p:sp>
      <p:sp>
        <p:nvSpPr>
          <p:cNvPr id="8" name="Cloud Callout 7"/>
          <p:cNvSpPr/>
          <p:nvPr/>
        </p:nvSpPr>
        <p:spPr>
          <a:xfrm>
            <a:off x="4800601" y="3061854"/>
            <a:ext cx="3366652" cy="1371600"/>
          </a:xfrm>
          <a:prstGeom prst="cloudCallou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a:solidFill>
                  <a:srgbClr val="FF0000"/>
                </a:solidFill>
                <a:latin typeface="Times New Roman" panose="02020603050405020304" pitchFamily="18" charset="0"/>
                <a:cs typeface="Times New Roman" panose="02020603050405020304" pitchFamily="18" charset="0"/>
              </a:rPr>
              <a:t>KH XÃ HỘI</a:t>
            </a:r>
          </a:p>
        </p:txBody>
      </p:sp>
      <p:sp>
        <p:nvSpPr>
          <p:cNvPr id="9" name="Cloud Callout 8"/>
          <p:cNvSpPr/>
          <p:nvPr/>
        </p:nvSpPr>
        <p:spPr>
          <a:xfrm>
            <a:off x="4800601" y="4565073"/>
            <a:ext cx="3456707" cy="1371600"/>
          </a:xfrm>
          <a:prstGeom prst="cloudCallou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a:solidFill>
                  <a:schemeClr val="tx1"/>
                </a:solidFill>
                <a:latin typeface="Times New Roman" panose="02020603050405020304" pitchFamily="18" charset="0"/>
                <a:cs typeface="Times New Roman" panose="02020603050405020304" pitchFamily="18" charset="0"/>
              </a:rPr>
              <a:t>KH NHÂN VĂN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arn(inVertic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ppt_x"/>
                                          </p:val>
                                        </p:tav>
                                        <p:tav tm="100000">
                                          <p:val>
                                            <p:strVal val="#ppt_x"/>
                                          </p:val>
                                        </p:tav>
                                      </p:tavLst>
                                    </p:anim>
                                    <p:anim calcmode="lin" valueType="num">
                                      <p:cBhvr additive="base">
                                        <p:cTn id="2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6" presetClass="entr" presetSubtype="16" fill="hold" grpId="0"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circle(in)">
                                      <p:cBhvr>
                                        <p:cTn id="28" dur="2000"/>
                                        <p:tgtEl>
                                          <p:spTgt spid="7"/>
                                        </p:tgtEl>
                                      </p:cBhvr>
                                    </p:animEffect>
                                  </p:childTnLst>
                                </p:cTn>
                              </p:par>
                            </p:childTnLst>
                          </p:cTn>
                        </p:par>
                      </p:childTnLst>
                    </p:cTn>
                  </p:par>
                  <p:par>
                    <p:cTn id="29" fill="hold">
                      <p:stCondLst>
                        <p:cond delay="indefinite"/>
                      </p:stCondLst>
                      <p:childTnLst>
                        <p:par>
                          <p:cTn id="30" fill="hold">
                            <p:stCondLst>
                              <p:cond delay="0"/>
                            </p:stCondLst>
                            <p:childTnLst>
                              <p:par>
                                <p:cTn id="31" presetID="14" presetClass="entr" presetSubtype="10" fill="hold" grpId="0" nodeType="click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randombar(horizontal)">
                                      <p:cBhvr>
                                        <p:cTn id="33" dur="500"/>
                                        <p:tgtEl>
                                          <p:spTgt spid="8"/>
                                        </p:tgtEl>
                                      </p:cBhvr>
                                    </p:animEffect>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grpId="0" nodeType="click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fade">
                                      <p:cBhvr>
                                        <p:cTn id="38" dur="1000"/>
                                        <p:tgtEl>
                                          <p:spTgt spid="9"/>
                                        </p:tgtEl>
                                      </p:cBhvr>
                                    </p:animEffect>
                                    <p:anim calcmode="lin" valueType="num">
                                      <p:cBhvr>
                                        <p:cTn id="39" dur="1000" fill="hold"/>
                                        <p:tgtEl>
                                          <p:spTgt spid="9"/>
                                        </p:tgtEl>
                                        <p:attrNameLst>
                                          <p:attrName>ppt_x</p:attrName>
                                        </p:attrNameLst>
                                      </p:cBhvr>
                                      <p:tavLst>
                                        <p:tav tm="0">
                                          <p:val>
                                            <p:strVal val="#ppt_x"/>
                                          </p:val>
                                        </p:tav>
                                        <p:tav tm="100000">
                                          <p:val>
                                            <p:strVal val="#ppt_x"/>
                                          </p:val>
                                        </p:tav>
                                      </p:tavLst>
                                    </p:anim>
                                    <p:anim calcmode="lin" valueType="num">
                                      <p:cBhvr>
                                        <p:cTn id="40"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bldLvl="0" animBg="1"/>
      <p:bldP spid="6" grpId="0" bldLvl="0" animBg="1"/>
      <p:bldP spid="7" grpId="0" animBg="1"/>
      <p:bldP spid="8" grpId="0" bldLvl="0" animBg="1"/>
      <p:bldP spid="9" grpId="0" bldLvl="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6210"/>
            <a:ext cx="8229600" cy="540385"/>
          </a:xfrm>
        </p:spPr>
        <p:txBody>
          <a:bodyPr/>
          <a:lstStyle/>
          <a:p>
            <a:pPr algn="ctr"/>
            <a:r>
              <a:rPr lang="en-US" b="1" i="1">
                <a:solidFill>
                  <a:srgbClr val="C00000"/>
                </a:solidFill>
                <a:latin typeface="Times New Roman" panose="02020603050405020304" pitchFamily="18" charset="0"/>
                <a:cs typeface="Times New Roman" panose="02020603050405020304" pitchFamily="18" charset="0"/>
              </a:rPr>
              <a:t>1.1.2.2. Phân loại theo mục đích</a:t>
            </a:r>
            <a:endParaRPr lang="en-US">
              <a:solidFill>
                <a:srgbClr val="C00000"/>
              </a:solidFill>
            </a:endParaRPr>
          </a:p>
        </p:txBody>
      </p:sp>
      <p:sp>
        <p:nvSpPr>
          <p:cNvPr id="3" name="Text Placeholder 2"/>
          <p:cNvSpPr>
            <a:spLocks noGrp="1"/>
          </p:cNvSpPr>
          <p:nvPr>
            <p:ph type="body" idx="1"/>
          </p:nvPr>
        </p:nvSpPr>
        <p:spPr>
          <a:xfrm>
            <a:off x="228600" y="696595"/>
            <a:ext cx="4270375" cy="533400"/>
          </a:xfrm>
          <a:solidFill>
            <a:schemeClr val="accent3">
              <a:lumMod val="20000"/>
              <a:lumOff val="80000"/>
            </a:schemeClr>
          </a:solidFill>
        </p:spPr>
        <p:txBody>
          <a:bodyPr>
            <a:noAutofit/>
          </a:bodyPr>
          <a:lstStyle/>
          <a:p>
            <a:pPr algn="ctr"/>
            <a:r>
              <a:rPr lang="en-US" sz="2600"/>
              <a:t>Khoa học cơ bản</a:t>
            </a:r>
          </a:p>
        </p:txBody>
      </p:sp>
      <p:sp>
        <p:nvSpPr>
          <p:cNvPr id="4" name="Content Placeholder 3"/>
          <p:cNvSpPr>
            <a:spLocks noGrp="1"/>
          </p:cNvSpPr>
          <p:nvPr>
            <p:ph sz="half" idx="2"/>
          </p:nvPr>
        </p:nvSpPr>
        <p:spPr>
          <a:xfrm>
            <a:off x="227965" y="1292225"/>
            <a:ext cx="4269740" cy="5260975"/>
          </a:xfrm>
          <a:solidFill>
            <a:schemeClr val="accent2">
              <a:lumMod val="20000"/>
              <a:lumOff val="80000"/>
            </a:schemeClr>
          </a:solidFill>
          <a:ln>
            <a:solidFill>
              <a:schemeClr val="accent1">
                <a:lumMod val="20000"/>
                <a:lumOff val="80000"/>
              </a:schemeClr>
            </a:solidFill>
          </a:ln>
        </p:spPr>
        <p:txBody>
          <a:bodyPr/>
          <a:lstStyle/>
          <a:p>
            <a:pPr marL="0" indent="0" algn="just">
              <a:lnSpc>
                <a:spcPct val="140000"/>
              </a:lnSpc>
              <a:buNone/>
            </a:pPr>
            <a:r>
              <a:rPr lang="en-US">
                <a:latin typeface="Times New Roman" panose="02020603050405020304" pitchFamily="18" charset="0"/>
                <a:cs typeface="Times New Roman" panose="02020603050405020304" pitchFamily="18" charset="0"/>
              </a:rPr>
              <a:t>   </a:t>
            </a:r>
            <a:r>
              <a:rPr lang="en-US" sz="3000">
                <a:latin typeface="Times New Roman" panose="02020603050405020304" pitchFamily="18" charset="0"/>
                <a:cs typeface="Times New Roman" panose="02020603050405020304" pitchFamily="18" charset="0"/>
              </a:rPr>
              <a:t>Bao gồm các ngành khoa học giải thích về các vật thể  và các lực cơ bản nhất cũng như mối quan hệ giữa chúng và các định luật chi phối chúng</a:t>
            </a:r>
          </a:p>
          <a:p>
            <a:pPr marL="0" indent="0" algn="just">
              <a:lnSpc>
                <a:spcPct val="140000"/>
              </a:lnSpc>
              <a:buNone/>
            </a:pPr>
            <a:r>
              <a:rPr lang="en-US" sz="3000">
                <a:latin typeface="Times New Roman" panose="02020603050405020304" pitchFamily="18" charset="0"/>
                <a:cs typeface="Times New Roman" panose="02020603050405020304" pitchFamily="18" charset="0"/>
              </a:rPr>
              <a:t>   Vật lý, hóa học, sinh học,...</a:t>
            </a:r>
          </a:p>
        </p:txBody>
      </p:sp>
      <p:sp>
        <p:nvSpPr>
          <p:cNvPr id="5" name="Text Placeholder 4"/>
          <p:cNvSpPr>
            <a:spLocks noGrp="1"/>
          </p:cNvSpPr>
          <p:nvPr>
            <p:ph type="body" sz="quarter" idx="3"/>
          </p:nvPr>
        </p:nvSpPr>
        <p:spPr>
          <a:xfrm>
            <a:off x="4645025" y="685800"/>
            <a:ext cx="4250055" cy="533400"/>
          </a:xfrm>
          <a:solidFill>
            <a:schemeClr val="accent1">
              <a:lumMod val="40000"/>
              <a:lumOff val="60000"/>
            </a:schemeClr>
          </a:solidFill>
        </p:spPr>
        <p:txBody>
          <a:bodyPr>
            <a:normAutofit/>
          </a:bodyPr>
          <a:lstStyle/>
          <a:p>
            <a:pPr algn="ctr"/>
            <a:r>
              <a:rPr lang="en-US" sz="2600"/>
              <a:t>Khoa học ứng dụng</a:t>
            </a:r>
          </a:p>
        </p:txBody>
      </p:sp>
      <p:sp>
        <p:nvSpPr>
          <p:cNvPr id="6" name="Content Placeholder 5"/>
          <p:cNvSpPr>
            <a:spLocks noGrp="1"/>
          </p:cNvSpPr>
          <p:nvPr>
            <p:ph sz="quarter" idx="4"/>
          </p:nvPr>
        </p:nvSpPr>
        <p:spPr>
          <a:xfrm>
            <a:off x="4645025" y="1292225"/>
            <a:ext cx="4249420" cy="5260975"/>
          </a:xfrm>
          <a:solidFill>
            <a:schemeClr val="bg1">
              <a:lumMod val="85000"/>
            </a:schemeClr>
          </a:solidFill>
          <a:ln>
            <a:solidFill>
              <a:schemeClr val="bg2"/>
            </a:solidFill>
          </a:ln>
        </p:spPr>
        <p:txBody>
          <a:bodyPr/>
          <a:lstStyle/>
          <a:p>
            <a:pPr marL="0" indent="0" algn="just">
              <a:lnSpc>
                <a:spcPct val="120000"/>
              </a:lnSpc>
              <a:buNone/>
            </a:pPr>
            <a:r>
              <a:rPr lang="en-US">
                <a:latin typeface="Times New Roman" panose="02020603050405020304" pitchFamily="18" charset="0"/>
                <a:cs typeface="Times New Roman" panose="02020603050405020304" pitchFamily="18" charset="0"/>
              </a:rPr>
              <a:t>  </a:t>
            </a:r>
            <a:r>
              <a:rPr lang="en-US" sz="3000">
                <a:latin typeface="Times New Roman" panose="02020603050405020304" pitchFamily="18" charset="0"/>
                <a:cs typeface="Times New Roman" panose="02020603050405020304" pitchFamily="18" charset="0"/>
              </a:rPr>
              <a:t>Các ngành khoa học áp dụng những kiến thức từ  khoa học cơ bản vào thực tiễn</a:t>
            </a:r>
          </a:p>
          <a:p>
            <a:pPr marL="0" indent="0" algn="just">
              <a:lnSpc>
                <a:spcPct val="120000"/>
              </a:lnSpc>
              <a:buNone/>
            </a:pPr>
            <a:r>
              <a:rPr lang="en-US" sz="3000">
                <a:latin typeface="Times New Roman" panose="02020603050405020304" pitchFamily="18" charset="0"/>
                <a:cs typeface="Times New Roman" panose="02020603050405020304" pitchFamily="18" charset="0"/>
              </a:rPr>
              <a:t>  Ví dụ: áp dụng vật lý, hóa học  để xây dựng cầu, chế tạo động cơ,... Áp dụng kiến thức sinh học vào y học,..</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calcmode="lin" valueType="num">
                                      <p:cBhvr additive="base">
                                        <p:cTn id="12" dur="500" fill="hold"/>
                                        <p:tgtEl>
                                          <p:spTgt spid="3">
                                            <p:bg/>
                                          </p:spTgt>
                                        </p:tgtEl>
                                        <p:attrNameLst>
                                          <p:attrName>ppt_x</p:attrName>
                                        </p:attrNameLst>
                                      </p:cBhvr>
                                      <p:tavLst>
                                        <p:tav tm="0">
                                          <p:val>
                                            <p:strVal val="#ppt_x"/>
                                          </p:val>
                                        </p:tav>
                                        <p:tav tm="100000">
                                          <p:val>
                                            <p:strVal val="#ppt_x"/>
                                          </p:val>
                                        </p:tav>
                                      </p:tavLst>
                                    </p:anim>
                                    <p:anim calcmode="lin" valueType="num">
                                      <p:cBhvr additive="base">
                                        <p:cTn id="13"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 calcmode="lin" valueType="num">
                                      <p:cBhvr additive="base">
                                        <p:cTn id="18"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5">
                                            <p:bg/>
                                          </p:spTgt>
                                        </p:tgtEl>
                                        <p:attrNameLst>
                                          <p:attrName>style.visibility</p:attrName>
                                        </p:attrNameLst>
                                      </p:cBhvr>
                                      <p:to>
                                        <p:strVal val="visible"/>
                                      </p:to>
                                    </p:se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grpId="0" nodeType="clickEffect">
                                  <p:stCondLst>
                                    <p:cond delay="0"/>
                                  </p:stCondLst>
                                  <p:childTnLst>
                                    <p:set>
                                      <p:cBhvr>
                                        <p:cTn id="31" dur="1" fill="hold">
                                          <p:stCondLst>
                                            <p:cond delay="0"/>
                                          </p:stCondLst>
                                        </p:cTn>
                                        <p:tgtEl>
                                          <p:spTgt spid="4">
                                            <p:bg/>
                                          </p:spTgt>
                                        </p:tgtEl>
                                        <p:attrNameLst>
                                          <p:attrName>style.visibility</p:attrName>
                                        </p:attrNameLst>
                                      </p:cBhvr>
                                      <p:to>
                                        <p:strVal val="visible"/>
                                      </p:to>
                                    </p:set>
                                    <p:animEffect transition="in" filter="circle(in)">
                                      <p:cBhvr>
                                        <p:cTn id="32" dur="2000"/>
                                        <p:tgtEl>
                                          <p:spTgt spid="4">
                                            <p:bg/>
                                          </p:spTgt>
                                        </p:tgtEl>
                                      </p:cBhvr>
                                    </p:animEffect>
                                  </p:childTnLst>
                                </p:cTn>
                              </p:par>
                            </p:childTnLst>
                          </p:cTn>
                        </p:par>
                      </p:childTnLst>
                    </p:cTn>
                  </p:par>
                  <p:par>
                    <p:cTn id="33" fill="hold">
                      <p:stCondLst>
                        <p:cond delay="indefinite"/>
                      </p:stCondLst>
                      <p:childTnLst>
                        <p:par>
                          <p:cTn id="34" fill="hold">
                            <p:stCondLst>
                              <p:cond delay="0"/>
                            </p:stCondLst>
                            <p:childTnLst>
                              <p:par>
                                <p:cTn id="35" presetID="6" presetClass="entr" presetSubtype="16" fill="hold" grpId="0" nodeType="clickEffect">
                                  <p:stCondLst>
                                    <p:cond delay="0"/>
                                  </p:stCondLst>
                                  <p:childTnLst>
                                    <p:set>
                                      <p:cBhvr>
                                        <p:cTn id="36" dur="1" fill="hold">
                                          <p:stCondLst>
                                            <p:cond delay="0"/>
                                          </p:stCondLst>
                                        </p:cTn>
                                        <p:tgtEl>
                                          <p:spTgt spid="4">
                                            <p:txEl>
                                              <p:pRg st="0" end="0"/>
                                            </p:txEl>
                                          </p:spTgt>
                                        </p:tgtEl>
                                        <p:attrNameLst>
                                          <p:attrName>style.visibility</p:attrName>
                                        </p:attrNameLst>
                                      </p:cBhvr>
                                      <p:to>
                                        <p:strVal val="visible"/>
                                      </p:to>
                                    </p:set>
                                    <p:animEffect transition="in" filter="circle(in)">
                                      <p:cBhvr>
                                        <p:cTn id="37" dur="2000"/>
                                        <p:tgtEl>
                                          <p:spTgt spid="4">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6" presetClass="entr" presetSubtype="16" fill="hold" grpId="0" nodeType="clickEffect">
                                  <p:stCondLst>
                                    <p:cond delay="0"/>
                                  </p:stCondLst>
                                  <p:childTnLst>
                                    <p:set>
                                      <p:cBhvr>
                                        <p:cTn id="41" dur="1" fill="hold">
                                          <p:stCondLst>
                                            <p:cond delay="0"/>
                                          </p:stCondLst>
                                        </p:cTn>
                                        <p:tgtEl>
                                          <p:spTgt spid="4">
                                            <p:txEl>
                                              <p:pRg st="1" end="1"/>
                                            </p:txEl>
                                          </p:spTgt>
                                        </p:tgtEl>
                                        <p:attrNameLst>
                                          <p:attrName>style.visibility</p:attrName>
                                        </p:attrNameLst>
                                      </p:cBhvr>
                                      <p:to>
                                        <p:strVal val="visible"/>
                                      </p:to>
                                    </p:set>
                                    <p:animEffect transition="in" filter="circle(in)">
                                      <p:cBhvr>
                                        <p:cTn id="42" dur="2000"/>
                                        <p:tgtEl>
                                          <p:spTgt spid="4">
                                            <p:txEl>
                                              <p:pRg st="1" end="1"/>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6">
                                            <p:bg/>
                                          </p:spTgt>
                                        </p:tgtEl>
                                        <p:attrNameLst>
                                          <p:attrName>style.visibility</p:attrName>
                                        </p:attrNameLst>
                                      </p:cBhvr>
                                      <p:to>
                                        <p:strVal val="visible"/>
                                      </p:to>
                                    </p:set>
                                    <p:animEffect transition="in" filter="wipe(down)">
                                      <p:cBhvr>
                                        <p:cTn id="47" dur="500"/>
                                        <p:tgtEl>
                                          <p:spTgt spid="6">
                                            <p:bg/>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6">
                                            <p:txEl>
                                              <p:pRg st="0" end="0"/>
                                            </p:txEl>
                                          </p:spTgt>
                                        </p:tgtEl>
                                        <p:attrNameLst>
                                          <p:attrName>style.visibility</p:attrName>
                                        </p:attrNameLst>
                                      </p:cBhvr>
                                      <p:to>
                                        <p:strVal val="visible"/>
                                      </p:to>
                                    </p:set>
                                    <p:animEffect transition="in" filter="wipe(down)">
                                      <p:cBhvr>
                                        <p:cTn id="52" dur="500"/>
                                        <p:tgtEl>
                                          <p:spTgt spid="6">
                                            <p:txEl>
                                              <p:pRg st="0" end="0"/>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grpId="0" nodeType="clickEffect">
                                  <p:stCondLst>
                                    <p:cond delay="0"/>
                                  </p:stCondLst>
                                  <p:childTnLst>
                                    <p:set>
                                      <p:cBhvr>
                                        <p:cTn id="56" dur="1" fill="hold">
                                          <p:stCondLst>
                                            <p:cond delay="0"/>
                                          </p:stCondLst>
                                        </p:cTn>
                                        <p:tgtEl>
                                          <p:spTgt spid="6">
                                            <p:txEl>
                                              <p:pRg st="1" end="1"/>
                                            </p:txEl>
                                          </p:spTgt>
                                        </p:tgtEl>
                                        <p:attrNameLst>
                                          <p:attrName>style.visibility</p:attrName>
                                        </p:attrNameLst>
                                      </p:cBhvr>
                                      <p:to>
                                        <p:strVal val="visible"/>
                                      </p:to>
                                    </p:set>
                                    <p:animEffect transition="in" filter="wipe(down)">
                                      <p:cBhvr>
                                        <p:cTn id="57" dur="5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animBg="1"/>
      <p:bldP spid="4" grpId="0" build="p" animBg="1"/>
      <p:bldP spid="5" grpId="0" build="p" animBg="1"/>
      <p:bldP spid="6" grpId="0" build="p"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114935"/>
            <a:ext cx="8229600" cy="394970"/>
          </a:xfrm>
        </p:spPr>
        <p:txBody>
          <a:bodyPr/>
          <a:lstStyle/>
          <a:p>
            <a:pPr algn="ctr"/>
            <a:r>
              <a:rPr lang="en-US" sz="2800" b="1"/>
              <a:t>Câu hỏi</a:t>
            </a:r>
          </a:p>
        </p:txBody>
      </p:sp>
      <p:sp>
        <p:nvSpPr>
          <p:cNvPr id="5" name="Content Placeholder 4"/>
          <p:cNvSpPr>
            <a:spLocks noGrp="1"/>
          </p:cNvSpPr>
          <p:nvPr>
            <p:ph idx="1"/>
          </p:nvPr>
        </p:nvSpPr>
        <p:spPr>
          <a:xfrm>
            <a:off x="457200" y="510540"/>
            <a:ext cx="8229600" cy="5972810"/>
          </a:xfrm>
        </p:spPr>
        <p:txBody>
          <a:bodyPr/>
          <a:lstStyle/>
          <a:p>
            <a:endParaRPr lang="en-US"/>
          </a:p>
        </p:txBody>
      </p:sp>
      <p:sp>
        <p:nvSpPr>
          <p:cNvPr id="6" name="Right Arrow 5"/>
          <p:cNvSpPr/>
          <p:nvPr/>
        </p:nvSpPr>
        <p:spPr>
          <a:xfrm>
            <a:off x="351155" y="457200"/>
            <a:ext cx="4088130" cy="2895600"/>
          </a:xfrm>
          <a:prstGeom prst="rightArrow">
            <a:avLst>
              <a:gd name="adj1" fmla="val 66140"/>
              <a:gd name="adj2" fmla="val 34561"/>
            </a:avLst>
          </a:prstGeom>
          <a:solidFill>
            <a:srgbClr val="FFFF00"/>
          </a:solidFill>
          <a:ln w="9525" cap="flat" cmpd="sng" algn="ctr">
            <a:solidFill>
              <a:srgbClr val="FFFF00"/>
            </a:solidFill>
            <a:prstDash val="solid"/>
            <a:round/>
            <a:headEnd type="none" w="med" len="med"/>
            <a:tailEnd type="none" w="med" len="med"/>
          </a:ln>
        </p:spPr>
        <p:txBody>
          <a:bodyPr vert="horz" wrap="none" lIns="91440" tIns="45720" rIns="91440" bIns="45720" numCol="1" anchor="ctr" anchorCtr="0" compatLnSpc="1"/>
          <a:lstStyle/>
          <a:p>
            <a:pPr marL="0" marR="0" indent="0" algn="ctr" defTabSz="914400" rtl="0" eaLnBrk="1" fontAlgn="base" latinLnBrk="0" hangingPunct="1">
              <a:lnSpc>
                <a:spcPct val="100000"/>
              </a:lnSpc>
              <a:spcBef>
                <a:spcPct val="0"/>
              </a:spcBef>
              <a:spcAft>
                <a:spcPct val="0"/>
              </a:spcAft>
              <a:buClrTx/>
              <a:buSzTx/>
              <a:buFontTx/>
              <a:buNone/>
            </a:pPr>
            <a:r>
              <a:rPr lang="en-US" sz="2800" b="1" i="1">
                <a:solidFill>
                  <a:schemeClr val="tx1">
                    <a:lumMod val="95000"/>
                    <a:lumOff val="5000"/>
                  </a:schemeClr>
                </a:solidFill>
                <a:latin typeface="Times New Roman" panose="02020603050405020304" pitchFamily="18" charset="0"/>
                <a:cs typeface="Times New Roman" panose="02020603050405020304" pitchFamily="18" charset="0"/>
                <a:sym typeface="+mn-ea"/>
              </a:rPr>
              <a:t>Phân loại theo </a:t>
            </a:r>
          </a:p>
          <a:p>
            <a:pPr marL="0" marR="0" indent="0" algn="ctr" defTabSz="914400" rtl="0" eaLnBrk="1" fontAlgn="base" latinLnBrk="0" hangingPunct="1">
              <a:lnSpc>
                <a:spcPct val="100000"/>
              </a:lnSpc>
              <a:spcBef>
                <a:spcPct val="0"/>
              </a:spcBef>
              <a:spcAft>
                <a:spcPct val="0"/>
              </a:spcAft>
              <a:buClrTx/>
              <a:buSzTx/>
              <a:buFontTx/>
              <a:buNone/>
            </a:pPr>
            <a:r>
              <a:rPr lang="en-US" sz="2800" b="1" i="1">
                <a:solidFill>
                  <a:schemeClr val="tx1">
                    <a:lumMod val="95000"/>
                    <a:lumOff val="5000"/>
                  </a:schemeClr>
                </a:solidFill>
                <a:latin typeface="Times New Roman" panose="02020603050405020304" pitchFamily="18" charset="0"/>
                <a:cs typeface="Times New Roman" panose="02020603050405020304" pitchFamily="18" charset="0"/>
                <a:sym typeface="+mn-ea"/>
              </a:rPr>
              <a:t>   đối tượng NC khoa học</a:t>
            </a:r>
            <a:endParaRPr kumimoji="0" lang="zh-CN" altLang="en-US" sz="2800" b="0" i="0" u="none" strike="noStrike" cap="none" normalizeH="0" baseline="0">
              <a:ln>
                <a:noFill/>
              </a:ln>
              <a:solidFill>
                <a:schemeClr val="tx1"/>
              </a:solidFill>
              <a:effectLst/>
              <a:latin typeface="Arial" panose="020B0604020202020204" pitchFamily="34" charset="0"/>
              <a:ea typeface="SimSun" panose="02010600030101010101" pitchFamily="2" charset="-122"/>
            </a:endParaRPr>
          </a:p>
        </p:txBody>
      </p:sp>
      <p:sp>
        <p:nvSpPr>
          <p:cNvPr id="7" name="Right Arrow 6"/>
          <p:cNvSpPr/>
          <p:nvPr/>
        </p:nvSpPr>
        <p:spPr>
          <a:xfrm>
            <a:off x="351155" y="3429000"/>
            <a:ext cx="4088130" cy="2895600"/>
          </a:xfrm>
          <a:prstGeom prst="rightArrow">
            <a:avLst>
              <a:gd name="adj1" fmla="val 66140"/>
              <a:gd name="adj2" fmla="val 34561"/>
            </a:avLst>
          </a:prstGeom>
          <a:solidFill>
            <a:schemeClr val="accent6">
              <a:lumMod val="20000"/>
              <a:lumOff val="80000"/>
            </a:schemeClr>
          </a:solidFill>
          <a:ln w="9525" cap="flat" cmpd="sng" algn="ctr">
            <a:solidFill>
              <a:schemeClr val="bg1"/>
            </a:solidFill>
            <a:prstDash val="solid"/>
            <a:round/>
            <a:headEnd type="none" w="med" len="med"/>
            <a:tailEnd type="none" w="med" len="med"/>
          </a:ln>
        </p:spPr>
        <p:txBody>
          <a:bodyPr vert="horz" wrap="none" lIns="91440" tIns="45720" rIns="91440" bIns="45720" numCol="1" anchor="ctr" anchorCtr="0" compatLnSpc="1"/>
          <a:lstStyle/>
          <a:p>
            <a:pPr algn="ctr"/>
            <a:r>
              <a:rPr lang="en-US" sz="2800" b="1" i="1">
                <a:solidFill>
                  <a:srgbClr val="C00000"/>
                </a:solidFill>
                <a:latin typeface="Times New Roman" panose="02020603050405020304" pitchFamily="18" charset="0"/>
                <a:cs typeface="Times New Roman" panose="02020603050405020304" pitchFamily="18" charset="0"/>
                <a:sym typeface="+mn-ea"/>
              </a:rPr>
              <a:t>     Phân loại theo mục đích</a:t>
            </a:r>
            <a:endParaRPr kumimoji="0" lang="zh-CN" altLang="en-US" sz="2800" b="0" i="0" u="none" strike="noStrike" cap="none" normalizeH="0" baseline="0">
              <a:ln>
                <a:noFill/>
              </a:ln>
              <a:solidFill>
                <a:schemeClr val="tx1"/>
              </a:solidFill>
              <a:effectLst/>
              <a:latin typeface="Arial" panose="020B0604020202020204" pitchFamily="34" charset="0"/>
              <a:ea typeface="SimSun" panose="02010600030101010101" pitchFamily="2" charset="-122"/>
            </a:endParaRPr>
          </a:p>
        </p:txBody>
      </p:sp>
      <p:sp>
        <p:nvSpPr>
          <p:cNvPr id="8" name="Rounded Rectangle 7"/>
          <p:cNvSpPr/>
          <p:nvPr/>
        </p:nvSpPr>
        <p:spPr>
          <a:xfrm>
            <a:off x="4648200" y="615950"/>
            <a:ext cx="3352800" cy="1183640"/>
          </a:xfrm>
          <a:prstGeom prst="roundRect">
            <a:avLst/>
          </a:prstGeom>
          <a:solidFill>
            <a:srgbClr val="FFFF00"/>
          </a:solidFill>
          <a:ln w="9525" cap="flat" cmpd="sng" algn="ctr">
            <a:solidFill>
              <a:schemeClr val="accent1"/>
            </a:solidFill>
            <a:prstDash val="solid"/>
            <a:round/>
            <a:headEnd type="none" w="med" len="med"/>
            <a:tailEnd type="none" w="med" len="med"/>
          </a:ln>
        </p:spPr>
        <p:txBody>
          <a:bodyPr vert="horz" wrap="none" lIns="91440" tIns="45720" rIns="91440" bIns="45720" numCol="1" anchor="ctr" anchorCtr="0" compatLnSpc="1"/>
          <a:lstStyle/>
          <a:p>
            <a:pPr marL="0" marR="0" indent="0" algn="ctr" defTabSz="914400" rtl="0" eaLnBrk="1" fontAlgn="base" latinLnBrk="0" hangingPunct="1">
              <a:lnSpc>
                <a:spcPct val="100000"/>
              </a:lnSpc>
              <a:spcBef>
                <a:spcPct val="0"/>
              </a:spcBef>
              <a:spcAft>
                <a:spcPct val="0"/>
              </a:spcAft>
              <a:buClrTx/>
              <a:buSzTx/>
              <a:buFontTx/>
              <a:buNone/>
            </a:pPr>
            <a:r>
              <a:rPr kumimoji="0" lang="en-US" altLang="zh-CN" sz="2800" b="0"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Khoa học xã hội</a:t>
            </a:r>
          </a:p>
        </p:txBody>
      </p:sp>
      <p:sp>
        <p:nvSpPr>
          <p:cNvPr id="9" name="Rounded Rectangle 8"/>
          <p:cNvSpPr/>
          <p:nvPr/>
        </p:nvSpPr>
        <p:spPr>
          <a:xfrm>
            <a:off x="4648200" y="1905000"/>
            <a:ext cx="3352800" cy="1183640"/>
          </a:xfrm>
          <a:prstGeom prst="roundRect">
            <a:avLst/>
          </a:prstGeom>
          <a:solidFill>
            <a:srgbClr val="FFFF00"/>
          </a:solidFill>
          <a:ln w="9525" cap="flat" cmpd="sng" algn="ctr">
            <a:solidFill>
              <a:schemeClr val="accent1"/>
            </a:solidFill>
            <a:prstDash val="solid"/>
            <a:round/>
            <a:headEnd type="none" w="med" len="med"/>
            <a:tailEnd type="none" w="med" len="med"/>
          </a:ln>
        </p:spPr>
        <p:txBody>
          <a:bodyPr vert="horz" wrap="none" lIns="91440" tIns="45720" rIns="91440" bIns="45720" numCol="1" anchor="ctr" anchorCtr="0" compatLnSpc="1"/>
          <a:lstStyle/>
          <a:p>
            <a:pPr marL="0" marR="0" indent="0" algn="ctr" defTabSz="914400" rtl="0" eaLnBrk="1" fontAlgn="base" latinLnBrk="0" hangingPunct="1">
              <a:lnSpc>
                <a:spcPct val="100000"/>
              </a:lnSpc>
              <a:spcBef>
                <a:spcPct val="0"/>
              </a:spcBef>
              <a:spcAft>
                <a:spcPct val="0"/>
              </a:spcAft>
              <a:buClrTx/>
              <a:buSzTx/>
              <a:buFontTx/>
              <a:buNone/>
            </a:pPr>
            <a:r>
              <a:rPr kumimoji="0" lang="en-US" altLang="zh-CN" sz="2800" b="0"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Khoa học tự nhiên</a:t>
            </a:r>
          </a:p>
        </p:txBody>
      </p:sp>
      <p:sp>
        <p:nvSpPr>
          <p:cNvPr id="10" name="Rounded Rectangle 9"/>
          <p:cNvSpPr/>
          <p:nvPr/>
        </p:nvSpPr>
        <p:spPr>
          <a:xfrm>
            <a:off x="4724400" y="3733800"/>
            <a:ext cx="3352800" cy="1183640"/>
          </a:xfrm>
          <a:prstGeom prst="roundRect">
            <a:avLst/>
          </a:prstGeom>
          <a:solidFill>
            <a:schemeClr val="accent6">
              <a:lumMod val="20000"/>
              <a:lumOff val="80000"/>
            </a:schemeClr>
          </a:solidFill>
          <a:ln w="9525" cap="flat" cmpd="sng" algn="ctr">
            <a:solidFill>
              <a:schemeClr val="accent1"/>
            </a:solidFill>
            <a:prstDash val="solid"/>
            <a:round/>
            <a:headEnd type="none" w="med" len="med"/>
            <a:tailEnd type="none" w="med" len="med"/>
          </a:ln>
        </p:spPr>
        <p:txBody>
          <a:bodyPr vert="horz" wrap="none" lIns="91440" tIns="45720" rIns="91440" bIns="45720" numCol="1" anchor="ctr" anchorCtr="0" compatLnSpc="1"/>
          <a:lstStyle/>
          <a:p>
            <a:pPr marL="0" marR="0" indent="0" algn="ctr" defTabSz="914400" rtl="0" eaLnBrk="1" fontAlgn="base" latinLnBrk="0" hangingPunct="1">
              <a:lnSpc>
                <a:spcPct val="100000"/>
              </a:lnSpc>
              <a:spcBef>
                <a:spcPct val="0"/>
              </a:spcBef>
              <a:spcAft>
                <a:spcPct val="0"/>
              </a:spcAft>
              <a:buClrTx/>
              <a:buSzTx/>
              <a:buFontTx/>
              <a:buNone/>
            </a:pPr>
            <a:r>
              <a:rPr kumimoji="0" lang="en-US" altLang="zh-CN" sz="2800" b="0"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Khoa học cơ bản</a:t>
            </a:r>
          </a:p>
        </p:txBody>
      </p:sp>
      <p:sp>
        <p:nvSpPr>
          <p:cNvPr id="11" name="Rounded Rectangle 10"/>
          <p:cNvSpPr/>
          <p:nvPr/>
        </p:nvSpPr>
        <p:spPr>
          <a:xfrm>
            <a:off x="4724400" y="5029200"/>
            <a:ext cx="3352800" cy="1183640"/>
          </a:xfrm>
          <a:prstGeom prst="roundRect">
            <a:avLst/>
          </a:prstGeom>
          <a:solidFill>
            <a:schemeClr val="accent6">
              <a:lumMod val="20000"/>
              <a:lumOff val="80000"/>
            </a:schemeClr>
          </a:solidFill>
          <a:ln w="9525" cap="flat" cmpd="sng" algn="ctr">
            <a:solidFill>
              <a:schemeClr val="accent1"/>
            </a:solidFill>
            <a:prstDash val="solid"/>
            <a:round/>
            <a:headEnd type="none" w="med" len="med"/>
            <a:tailEnd type="none" w="med" len="med"/>
          </a:ln>
        </p:spPr>
        <p:txBody>
          <a:bodyPr vert="horz" wrap="none" lIns="91440" tIns="45720" rIns="91440" bIns="45720" numCol="1" anchor="ctr" anchorCtr="0" compatLnSpc="1"/>
          <a:lstStyle/>
          <a:p>
            <a:pPr marL="0" marR="0" indent="0" algn="l" defTabSz="914400" rtl="0" eaLnBrk="1" fontAlgn="base" latinLnBrk="0" hangingPunct="1">
              <a:lnSpc>
                <a:spcPct val="100000"/>
              </a:lnSpc>
              <a:spcBef>
                <a:spcPct val="0"/>
              </a:spcBef>
              <a:spcAft>
                <a:spcPct val="0"/>
              </a:spcAft>
              <a:buClrTx/>
              <a:buSzTx/>
              <a:buFontTx/>
              <a:buNone/>
            </a:pPr>
            <a:r>
              <a:rPr kumimoji="0" lang="en-US" altLang="zh-CN" sz="2800" b="0"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Khoa học ứng dụng</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37"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900" decel="100000" fill="hold"/>
                                        <p:tgtEl>
                                          <p:spTgt spid="9"/>
                                        </p:tgtEl>
                                        <p:attrNameLst>
                                          <p:attrName>ppt_y</p:attrName>
                                        </p:attrNameLst>
                                      </p:cBhvr>
                                      <p:tavLst>
                                        <p:tav tm="0">
                                          <p:val>
                                            <p:strVal val="#ppt_y+1"/>
                                          </p:val>
                                        </p:tav>
                                        <p:tav tm="100000">
                                          <p:val>
                                            <p:strVal val="#ppt_y-.03"/>
                                          </p:val>
                                        </p:tav>
                                      </p:tavLst>
                                    </p:anim>
                                    <p:anim calcmode="lin" valueType="num">
                                      <p:cBhvr>
                                        <p:cTn id="17" dur="100" accel="100000" fill="hold">
                                          <p:stCondLst>
                                            <p:cond delay="900"/>
                                          </p:stCondLst>
                                        </p:cTn>
                                        <p:tgtEl>
                                          <p:spTgt spid="9"/>
                                        </p:tgtEl>
                                        <p:attrNameLst>
                                          <p:attrName>ppt_y</p:attrName>
                                        </p:attrNameLst>
                                      </p:cBhvr>
                                      <p:tavLst>
                                        <p:tav tm="0">
                                          <p:val>
                                            <p:strVal val="#ppt_y-.03"/>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37" presetClass="entr" presetSubtype="0" fill="hold" grpId="0" nodeType="click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fade">
                                      <p:cBhvr>
                                        <p:cTn id="22" dur="1000"/>
                                        <p:tgtEl>
                                          <p:spTgt spid="10"/>
                                        </p:tgtEl>
                                      </p:cBhvr>
                                    </p:animEffect>
                                    <p:anim calcmode="lin" valueType="num">
                                      <p:cBhvr>
                                        <p:cTn id="23" dur="1000" fill="hold"/>
                                        <p:tgtEl>
                                          <p:spTgt spid="10"/>
                                        </p:tgtEl>
                                        <p:attrNameLst>
                                          <p:attrName>ppt_x</p:attrName>
                                        </p:attrNameLst>
                                      </p:cBhvr>
                                      <p:tavLst>
                                        <p:tav tm="0">
                                          <p:val>
                                            <p:strVal val="#ppt_x"/>
                                          </p:val>
                                        </p:tav>
                                        <p:tav tm="100000">
                                          <p:val>
                                            <p:strVal val="#ppt_x"/>
                                          </p:val>
                                        </p:tav>
                                      </p:tavLst>
                                    </p:anim>
                                    <p:anim calcmode="lin" valueType="num">
                                      <p:cBhvr>
                                        <p:cTn id="24" dur="900" decel="100000" fill="hold"/>
                                        <p:tgtEl>
                                          <p:spTgt spid="10"/>
                                        </p:tgtEl>
                                        <p:attrNameLst>
                                          <p:attrName>ppt_y</p:attrName>
                                        </p:attrNameLst>
                                      </p:cBhvr>
                                      <p:tavLst>
                                        <p:tav tm="0">
                                          <p:val>
                                            <p:strVal val="#ppt_y+1"/>
                                          </p:val>
                                        </p:tav>
                                        <p:tav tm="100000">
                                          <p:val>
                                            <p:strVal val="#ppt_y-.03"/>
                                          </p:val>
                                        </p:tav>
                                      </p:tavLst>
                                    </p:anim>
                                    <p:anim calcmode="lin" valueType="num">
                                      <p:cBhvr>
                                        <p:cTn id="25" dur="100" accel="100000" fill="hold">
                                          <p:stCondLst>
                                            <p:cond delay="900"/>
                                          </p:stCondLst>
                                        </p:cTn>
                                        <p:tgtEl>
                                          <p:spTgt spid="10"/>
                                        </p:tgtEl>
                                        <p:attrNameLst>
                                          <p:attrName>ppt_y</p:attrName>
                                        </p:attrNameLst>
                                      </p:cBhvr>
                                      <p:tavLst>
                                        <p:tav tm="0">
                                          <p:val>
                                            <p:strVal val="#ppt_y-.03"/>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grpId="0" nodeType="click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wipe(down)">
                                      <p:cBhvr>
                                        <p:cTn id="3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9" grpId="0" animBg="1"/>
      <p:bldP spid="9" grpId="1" animBg="1"/>
      <p:bldP spid="10" grpId="0" animBg="1"/>
      <p:bldP spid="10" grpId="1" animBg="1"/>
      <p:bldP spid="11" grpId="0" animBg="1"/>
      <p:bldP spid="11" grpId="1"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283"/>
            <a:ext cx="8229600" cy="639762"/>
          </a:xfrm>
          <a:solidFill>
            <a:schemeClr val="accent6">
              <a:lumMod val="20000"/>
              <a:lumOff val="80000"/>
            </a:schemeClr>
          </a:solidFill>
        </p:spPr>
        <p:txBody>
          <a:bodyPr>
            <a:normAutofit fontScale="90000"/>
          </a:bodyPr>
          <a:lstStyle/>
          <a:p>
            <a:pPr algn="ctr"/>
            <a:r>
              <a:rPr lang="en-US" sz="3600" b="1">
                <a:latin typeface="Times New Roman" panose="02020603050405020304" pitchFamily="18" charset="0"/>
                <a:cs typeface="Times New Roman" panose="02020603050405020304" pitchFamily="18" charset="0"/>
              </a:rPr>
              <a:t>1.1.3. LÝ THUYẾT KHOA HỌC</a:t>
            </a:r>
            <a:endParaRPr lang="en-US" sz="3600"/>
          </a:p>
        </p:txBody>
      </p:sp>
      <p:sp>
        <p:nvSpPr>
          <p:cNvPr id="3" name="Content Placeholder 2"/>
          <p:cNvSpPr>
            <a:spLocks noGrp="1"/>
          </p:cNvSpPr>
          <p:nvPr>
            <p:ph idx="1"/>
          </p:nvPr>
        </p:nvSpPr>
        <p:spPr>
          <a:xfrm>
            <a:off x="457200" y="1066800"/>
            <a:ext cx="8229600" cy="5059363"/>
          </a:xfrm>
        </p:spPr>
        <p:txBody>
          <a:bodyPr/>
          <a:lstStyle/>
          <a:p>
            <a:pPr marL="0" indent="0">
              <a:buNone/>
            </a:pPr>
            <a:r>
              <a:rPr lang="en-US" b="1">
                <a:latin typeface="Times New Roman" panose="02020603050405020304" pitchFamily="18" charset="0"/>
                <a:cs typeface="Times New Roman" panose="02020603050405020304" pitchFamily="18" charset="0"/>
              </a:rPr>
              <a:t>1.1.3.1. Khái niệm</a:t>
            </a:r>
          </a:p>
          <a:p>
            <a:pPr marL="0" indent="0" algn="just">
              <a:buNone/>
            </a:pPr>
            <a:r>
              <a:rPr lang="en-US">
                <a:latin typeface="Times New Roman" panose="02020603050405020304" pitchFamily="18" charset="0"/>
                <a:cs typeface="Times New Roman" panose="02020603050405020304" pitchFamily="18" charset="0"/>
              </a:rPr>
              <a:t>* Theo </a:t>
            </a:r>
            <a:r>
              <a:rPr lang="en-US" b="1">
                <a:latin typeface="Times New Roman" panose="02020603050405020304" pitchFamily="18" charset="0"/>
                <a:cs typeface="Times New Roman" panose="02020603050405020304" pitchFamily="18" charset="0"/>
              </a:rPr>
              <a:t>Stephen Hawking,</a:t>
            </a:r>
            <a:r>
              <a:rPr lang="en-US" i="1">
                <a:latin typeface="Times New Roman" panose="02020603050405020304" pitchFamily="18" charset="0"/>
                <a:cs typeface="Times New Roman" panose="02020603050405020304" pitchFamily="18" charset="0"/>
              </a:rPr>
              <a:t> </a:t>
            </a:r>
            <a:r>
              <a:rPr lang="en-US">
                <a:latin typeface="Times New Roman" panose="02020603050405020304" pitchFamily="18" charset="0"/>
                <a:cs typeface="Times New Roman" panose="02020603050405020304" pitchFamily="18" charset="0"/>
              </a:rPr>
              <a:t>lý thuyết phải thỏa mãn 2 đòi hỏi:</a:t>
            </a:r>
            <a:r>
              <a:rPr lang="en-US" b="1" i="1">
                <a:latin typeface="Times New Roman" panose="02020603050405020304" pitchFamily="18" charset="0"/>
                <a:cs typeface="Times New Roman" panose="02020603050405020304" pitchFamily="18" charset="0"/>
              </a:rPr>
              <a:t> </a:t>
            </a:r>
          </a:p>
          <a:p>
            <a:pPr marL="0" indent="0" algn="just">
              <a:buNone/>
            </a:pPr>
            <a:r>
              <a:rPr lang="en-US" b="1" i="1">
                <a:latin typeface="Times New Roman" panose="02020603050405020304" pitchFamily="18" charset="0"/>
                <a:cs typeface="Times New Roman" panose="02020603050405020304" pitchFamily="18" charset="0"/>
              </a:rPr>
              <a:t>- Mô tả phải mạch lạc </a:t>
            </a:r>
            <a:r>
              <a:rPr lang="en-US" i="1">
                <a:latin typeface="Times New Roman" panose="02020603050405020304" pitchFamily="18" charset="0"/>
                <a:cs typeface="Times New Roman" panose="02020603050405020304" pitchFamily="18" charset="0"/>
              </a:rPr>
              <a:t>một lớp lớn các quan sát trên cơ sở một mô hình gồm một số rất ít các yếu tố tùy hứng, </a:t>
            </a:r>
          </a:p>
          <a:p>
            <a:pPr marL="0" indent="0" algn="just">
              <a:buNone/>
            </a:pPr>
            <a:r>
              <a:rPr lang="en-US" i="1">
                <a:latin typeface="Times New Roman" panose="02020603050405020304" pitchFamily="18" charset="0"/>
                <a:cs typeface="Times New Roman" panose="02020603050405020304" pitchFamily="18" charset="0"/>
              </a:rPr>
              <a:t>- Đồng thời </a:t>
            </a:r>
            <a:r>
              <a:rPr lang="en-US" b="1" i="1">
                <a:latin typeface="Times New Roman" panose="02020603050405020304" pitchFamily="18" charset="0"/>
                <a:cs typeface="Times New Roman" panose="02020603050405020304" pitchFamily="18" charset="0"/>
              </a:rPr>
              <a:t>phải có thể sử dụng mô hình </a:t>
            </a:r>
            <a:r>
              <a:rPr lang="en-US" i="1">
                <a:latin typeface="Times New Roman" panose="02020603050405020304" pitchFamily="18" charset="0"/>
                <a:cs typeface="Times New Roman" panose="02020603050405020304" pitchFamily="18" charset="0"/>
              </a:rPr>
              <a:t>ấy để đoán trước được các kết quả quan sát trong tương lai</a:t>
            </a:r>
            <a:endParaRPr lang="en-US">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wipe(down)">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1" presetClass="entr" presetSubtype="1"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Effect transition="in" filter="wheel(1)">
                                      <p:cBhvr>
                                        <p:cTn id="19" dur="2000"/>
                                        <p:tgtEl>
                                          <p:spTgt spid="3">
                                            <p:txEl>
                                              <p:pRg st="1" end="1"/>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wipe(down)">
                                      <p:cBhvr>
                                        <p:cTn id="24" dur="500"/>
                                        <p:tgtEl>
                                          <p:spTgt spid="3">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2" presetClass="entr" presetSubtype="4" fill="hold"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Effect transition="in" filter="wipe(down)">
                                      <p:cBhvr>
                                        <p:cTn id="29"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762000"/>
          </a:xfrm>
          <a:solidFill>
            <a:schemeClr val="accent2">
              <a:lumMod val="40000"/>
              <a:lumOff val="60000"/>
            </a:schemeClr>
          </a:solidFill>
        </p:spPr>
        <p:txBody>
          <a:bodyPr>
            <a:normAutofit/>
          </a:bodyPr>
          <a:lstStyle/>
          <a:p>
            <a:r>
              <a:rPr lang="en-US" sz="4000" b="1">
                <a:latin typeface="Times New Roman" panose="02020603050405020304" pitchFamily="18" charset="0"/>
                <a:cs typeface="Times New Roman" panose="02020603050405020304" pitchFamily="18" charset="0"/>
              </a:rPr>
              <a:t>1.1.3. LÝ THUYẾT KHOA HỌC</a:t>
            </a:r>
          </a:p>
        </p:txBody>
      </p:sp>
      <p:sp>
        <p:nvSpPr>
          <p:cNvPr id="3" name="Content Placeholder 2"/>
          <p:cNvSpPr>
            <a:spLocks noGrp="1"/>
          </p:cNvSpPr>
          <p:nvPr>
            <p:ph idx="1"/>
          </p:nvPr>
        </p:nvSpPr>
        <p:spPr>
          <a:xfrm>
            <a:off x="457200" y="1066800"/>
            <a:ext cx="8229600" cy="5059363"/>
          </a:xfrm>
          <a:solidFill>
            <a:schemeClr val="accent4">
              <a:lumMod val="20000"/>
              <a:lumOff val="80000"/>
            </a:schemeClr>
          </a:solidFill>
        </p:spPr>
        <p:txBody>
          <a:bodyPr/>
          <a:lstStyle/>
          <a:p>
            <a:pPr marL="0" indent="0" algn="just">
              <a:buNone/>
            </a:pPr>
            <a:r>
              <a:rPr lang="en-US" sz="2800">
                <a:latin typeface="Times New Roman" panose="02020603050405020304" pitchFamily="18" charset="0"/>
                <a:cs typeface="Times New Roman" panose="02020603050405020304" pitchFamily="18" charset="0"/>
              </a:rPr>
              <a:t> </a:t>
            </a:r>
            <a:r>
              <a:rPr lang="en-US" b="1">
                <a:latin typeface="Times New Roman" panose="02020603050405020304" pitchFamily="18" charset="0"/>
                <a:cs typeface="Times New Roman" panose="02020603050405020304" pitchFamily="18" charset="0"/>
              </a:rPr>
              <a:t>1.1.3.1. Khái niệm</a:t>
            </a:r>
          </a:p>
          <a:p>
            <a:pPr marL="0" indent="0" algn="just">
              <a:buNone/>
            </a:pPr>
            <a:r>
              <a:rPr lang="en-US" i="1">
                <a:latin typeface="Times New Roman" panose="02020603050405020304" pitchFamily="18" charset="0"/>
                <a:cs typeface="Times New Roman" panose="02020603050405020304" pitchFamily="18" charset="0"/>
              </a:rPr>
              <a:t>* </a:t>
            </a:r>
            <a:r>
              <a:rPr lang="en-US">
                <a:latin typeface="Times New Roman" panose="02020603050405020304" pitchFamily="18" charset="0"/>
                <a:cs typeface="Times New Roman" panose="02020603050405020304" pitchFamily="18" charset="0"/>
              </a:rPr>
              <a:t>Theo </a:t>
            </a:r>
            <a:r>
              <a:rPr lang="en-US" b="1">
                <a:latin typeface="Times New Roman" panose="02020603050405020304" pitchFamily="18" charset="0"/>
                <a:cs typeface="Times New Roman" panose="02020603050405020304" pitchFamily="18" charset="0"/>
              </a:rPr>
              <a:t>Vũ Cao Đàm</a:t>
            </a:r>
            <a:r>
              <a:rPr lang="en-US">
                <a:latin typeface="Times New Roman" panose="02020603050405020304" pitchFamily="18" charset="0"/>
                <a:cs typeface="Times New Roman" panose="02020603050405020304" pitchFamily="18" charset="0"/>
              </a:rPr>
              <a:t>, lý thuyết khoa học là:</a:t>
            </a:r>
          </a:p>
          <a:p>
            <a:pPr marL="0" indent="0" algn="just">
              <a:buNone/>
            </a:pPr>
            <a:r>
              <a:rPr lang="en-US">
                <a:latin typeface="Times New Roman" panose="02020603050405020304" pitchFamily="18" charset="0"/>
                <a:cs typeface="Times New Roman" panose="02020603050405020304" pitchFamily="18" charset="0"/>
              </a:rPr>
              <a:t> </a:t>
            </a:r>
            <a:r>
              <a:rPr lang="en-US" i="1">
                <a:latin typeface="Times New Roman" panose="02020603050405020304" pitchFamily="18" charset="0"/>
                <a:cs typeface="Times New Roman" panose="02020603050405020304" pitchFamily="18" charset="0"/>
              </a:rPr>
              <a:t>- Một hệ thống luận điểm khoa học về mối quan hệ giữa các khái niệm khoa học. </a:t>
            </a:r>
          </a:p>
          <a:p>
            <a:pPr marL="0" indent="0" algn="just">
              <a:buNone/>
            </a:pPr>
            <a:r>
              <a:rPr lang="en-US" i="1">
                <a:latin typeface="Times New Roman" panose="02020603050405020304" pitchFamily="18" charset="0"/>
                <a:cs typeface="Times New Roman" panose="02020603050405020304" pitchFamily="18" charset="0"/>
              </a:rPr>
              <a:t> - Lý thuyết cung cấp một quan niệm hoàn chỉnh về bản chất sự vật, những liên hệ bên trong của sự vật và mối liên hệ cơ bản giữa sự vật với thế giới hiện thực</a:t>
            </a:r>
          </a:p>
          <a:p>
            <a:pPr marL="0" indent="0">
              <a:buNone/>
            </a:pPr>
            <a:endParaRPr lang="en-US" i="1">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barn(inVertical)">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Effect transition="in" filter="fade">
                                      <p:cBhvr>
                                        <p:cTn id="12"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a:solidFill>
            <a:schemeClr val="accent2">
              <a:lumMod val="20000"/>
              <a:lumOff val="80000"/>
            </a:schemeClr>
          </a:solidFill>
        </p:spPr>
        <p:txBody>
          <a:bodyPr>
            <a:normAutofit/>
          </a:bodyPr>
          <a:lstStyle/>
          <a:p>
            <a:pPr algn="ctr"/>
            <a:r>
              <a:rPr lang="en-US" sz="4000" b="1">
                <a:solidFill>
                  <a:srgbClr val="C00000"/>
                </a:solidFill>
                <a:latin typeface="Times New Roman" panose="02020603050405020304" pitchFamily="18" charset="0"/>
                <a:cs typeface="Times New Roman" panose="02020603050405020304" pitchFamily="18" charset="0"/>
              </a:rPr>
              <a:t>1.1.3. LÝ THUYẾT KHOA HỌC</a:t>
            </a:r>
            <a:endParaRPr lang="en-US" sz="4000">
              <a:solidFill>
                <a:srgbClr val="C00000"/>
              </a:solidFill>
            </a:endParaRPr>
          </a:p>
        </p:txBody>
      </p:sp>
      <p:sp>
        <p:nvSpPr>
          <p:cNvPr id="3" name="Content Placeholder 2"/>
          <p:cNvSpPr>
            <a:spLocks noGrp="1"/>
          </p:cNvSpPr>
          <p:nvPr>
            <p:ph idx="1"/>
          </p:nvPr>
        </p:nvSpPr>
        <p:spPr>
          <a:xfrm>
            <a:off x="457200" y="1219200"/>
            <a:ext cx="8229600" cy="4906963"/>
          </a:xfrm>
        </p:spPr>
        <p:txBody>
          <a:bodyPr>
            <a:normAutofit/>
          </a:bodyPr>
          <a:lstStyle/>
          <a:p>
            <a:pPr algn="just"/>
            <a:r>
              <a:rPr lang="en-US" b="1" i="1">
                <a:latin typeface="Times New Roman" panose="02020603050405020304" pitchFamily="18" charset="0"/>
                <a:cs typeface="Times New Roman" panose="02020603050405020304" pitchFamily="18" charset="0"/>
              </a:rPr>
              <a:t>Như vậy, lý thuyết của bất kì khoa học nào  cũng bao gồm: </a:t>
            </a:r>
          </a:p>
          <a:p>
            <a:pPr marL="0" indent="0" algn="just">
              <a:buNone/>
            </a:pPr>
            <a:r>
              <a:rPr lang="en-US" sz="3600" b="1">
                <a:solidFill>
                  <a:srgbClr val="FF0000"/>
                </a:solidFill>
                <a:latin typeface="Times New Roman" panose="02020603050405020304" pitchFamily="18" charset="0"/>
                <a:cs typeface="Times New Roman" panose="02020603050405020304" pitchFamily="18" charset="0"/>
              </a:rPr>
              <a:t>- Một hệ thống các khái niệm có liên quan với nhau</a:t>
            </a:r>
          </a:p>
          <a:p>
            <a:pPr marL="0" indent="0" algn="just">
              <a:buNone/>
            </a:pPr>
            <a:r>
              <a:rPr lang="en-US" sz="3600" b="1">
                <a:solidFill>
                  <a:srgbClr val="FF0000"/>
                </a:solidFill>
                <a:latin typeface="Times New Roman" panose="02020603050405020304" pitchFamily="18" charset="0"/>
                <a:cs typeface="Times New Roman" panose="02020603050405020304" pitchFamily="18" charset="0"/>
              </a:rPr>
              <a:t>- Và các luận điểm về mối liên hệ giữa các khái niệm đó</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nodeType="clickEffect">
                                  <p:stCondLst>
                                    <p:cond delay="0"/>
                                  </p:stCondLst>
                                  <p:childTnLst>
                                    <p:animEffect transition="out" filter="fade">
                                      <p:cBhvr>
                                        <p:cTn id="6" dur="500" tmFilter="0, 0; .2, .5; .8, .5; 1, 0"/>
                                        <p:tgtEl>
                                          <p:spTgt spid="3">
                                            <p:txEl>
                                              <p:pRg st="0" end="0"/>
                                            </p:txEl>
                                          </p:spTgt>
                                        </p:tgtEl>
                                      </p:cBhvr>
                                    </p:animEffect>
                                    <p:animScale>
                                      <p:cBhvr>
                                        <p:cTn id="7" dur="250" autoRev="1" fill="hold"/>
                                        <p:tgtEl>
                                          <p:spTgt spid="3">
                                            <p:txEl>
                                              <p:pRg st="0" end="0"/>
                                            </p:txEl>
                                          </p:spTgt>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heel(1)">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circle(in)">
                                      <p:cBhvr>
                                        <p:cTn id="17"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295400"/>
          </a:xfrm>
        </p:spPr>
        <p:txBody>
          <a:bodyPr>
            <a:noAutofit/>
          </a:bodyPr>
          <a:lstStyle/>
          <a:p>
            <a:r>
              <a:rPr lang="en-US" sz="4000" b="1">
                <a:latin typeface="Times New Roman" panose="02020603050405020304" pitchFamily="18" charset="0"/>
                <a:cs typeface="Times New Roman" panose="02020603050405020304" pitchFamily="18" charset="0"/>
              </a:rPr>
              <a:t>1.1.3.2. Vai trò của lý thuyết khoa học trong nghiên cứu khoa học</a:t>
            </a:r>
          </a:p>
        </p:txBody>
      </p:sp>
      <p:sp>
        <p:nvSpPr>
          <p:cNvPr id="3" name="Content Placeholder 2"/>
          <p:cNvSpPr>
            <a:spLocks noGrp="1"/>
          </p:cNvSpPr>
          <p:nvPr>
            <p:ph idx="1"/>
          </p:nvPr>
        </p:nvSpPr>
        <p:spPr>
          <a:xfrm>
            <a:off x="457200" y="1371600"/>
            <a:ext cx="8229600" cy="5152030"/>
          </a:xfrm>
        </p:spPr>
        <p:txBody>
          <a:bodyPr/>
          <a:lstStyle/>
          <a:p>
            <a:endParaRPr lang="en-US"/>
          </a:p>
        </p:txBody>
      </p:sp>
      <p:sp>
        <p:nvSpPr>
          <p:cNvPr id="4" name="Flowchart: Punched Tape 3"/>
          <p:cNvSpPr/>
          <p:nvPr/>
        </p:nvSpPr>
        <p:spPr>
          <a:xfrm>
            <a:off x="457200" y="1295400"/>
            <a:ext cx="4191000" cy="2646218"/>
          </a:xfrm>
          <a:prstGeom prst="flowChartPunchedTape">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tx1"/>
                </a:solidFill>
                <a:latin typeface="Times New Roman" panose="02020603050405020304" pitchFamily="18" charset="0"/>
                <a:cs typeface="Times New Roman" panose="02020603050405020304" pitchFamily="18" charset="0"/>
              </a:rPr>
              <a:t>Cung cấp cơ sở lý luận giải thích về sự phát sinh của các hiện tượng tự nhiên và xã hội</a:t>
            </a:r>
          </a:p>
        </p:txBody>
      </p:sp>
      <p:sp>
        <p:nvSpPr>
          <p:cNvPr id="5" name="Flowchart: Punched Tape 4"/>
          <p:cNvSpPr/>
          <p:nvPr/>
        </p:nvSpPr>
        <p:spPr>
          <a:xfrm>
            <a:off x="457200" y="3657600"/>
            <a:ext cx="4191000" cy="3124200"/>
          </a:xfrm>
          <a:prstGeom prst="flowChartPunchedTape">
            <a:avLst/>
          </a:prstGeom>
          <a:solidFill>
            <a:schemeClr val="tx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700">
                <a:solidFill>
                  <a:schemeClr val="tx1">
                    <a:lumMod val="95000"/>
                    <a:lumOff val="5000"/>
                  </a:schemeClr>
                </a:solidFill>
                <a:latin typeface="Times New Roman" panose="02020603050405020304" pitchFamily="18" charset="0"/>
                <a:cs typeface="Times New Roman" panose="02020603050405020304" pitchFamily="18" charset="0"/>
              </a:rPr>
              <a:t>Giúp tổng hợp những kết quả thực nghiệm đã có trong phạm vi khung lý thuyết và hóa giải những  kết quả trái ngược nhau</a:t>
            </a:r>
          </a:p>
        </p:txBody>
      </p:sp>
      <p:sp>
        <p:nvSpPr>
          <p:cNvPr id="6" name="Flowchart: Punched Tape 5"/>
          <p:cNvSpPr/>
          <p:nvPr/>
        </p:nvSpPr>
        <p:spPr>
          <a:xfrm>
            <a:off x="4902958" y="1437978"/>
            <a:ext cx="4038600" cy="2570018"/>
          </a:xfrm>
          <a:prstGeom prst="flowChartPunchedTape">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rgbClr val="FF0000"/>
                </a:solidFill>
                <a:latin typeface="Times New Roman" panose="02020603050405020304" pitchFamily="18" charset="0"/>
                <a:cs typeface="Times New Roman" panose="02020603050405020304" pitchFamily="18" charset="0"/>
              </a:rPr>
              <a:t>Định hướng cho các nghiên cứu tiếp theo</a:t>
            </a:r>
          </a:p>
        </p:txBody>
      </p:sp>
      <p:sp>
        <p:nvSpPr>
          <p:cNvPr id="7" name="Flowchart: Punched Tape 6"/>
          <p:cNvSpPr/>
          <p:nvPr/>
        </p:nvSpPr>
        <p:spPr>
          <a:xfrm>
            <a:off x="4979158" y="3875809"/>
            <a:ext cx="3886200" cy="2687782"/>
          </a:xfrm>
          <a:prstGeom prst="flowChartPunchedTape">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rgbClr val="C00000"/>
                </a:solidFill>
                <a:latin typeface="Times New Roman" panose="02020603050405020304" pitchFamily="18" charset="0"/>
                <a:cs typeface="Times New Roman" panose="02020603050405020304" pitchFamily="18" charset="0"/>
              </a:rPr>
              <a:t>Đóng góp vào quá trình tích lũy kiến thức</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1)">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arn(inVertical)">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500" fill="hold"/>
                                        <p:tgtEl>
                                          <p:spTgt spid="7"/>
                                        </p:tgtEl>
                                        <p:attrNameLst>
                                          <p:attrName>ppt_x</p:attrName>
                                        </p:attrNameLst>
                                      </p:cBhvr>
                                      <p:tavLst>
                                        <p:tav tm="0">
                                          <p:val>
                                            <p:strVal val="#ppt_x"/>
                                          </p:val>
                                        </p:tav>
                                        <p:tav tm="100000">
                                          <p:val>
                                            <p:strVal val="#ppt_x"/>
                                          </p:val>
                                        </p:tav>
                                      </p:tavLst>
                                    </p:anim>
                                    <p:anim calcmode="lin" valueType="num">
                                      <p:cBhvr additive="base">
                                        <p:cTn id="3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P spid="6" grpId="0" animBg="1"/>
      <p:bldP spid="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90500"/>
            <a:ext cx="8229600" cy="993775"/>
          </a:xfrm>
        </p:spPr>
        <p:txBody>
          <a:bodyPr>
            <a:noAutofit/>
          </a:bodyPr>
          <a:lstStyle/>
          <a:p>
            <a:pPr algn="ctr"/>
            <a:r>
              <a:rPr lang="en-US" sz="3600" b="1">
                <a:solidFill>
                  <a:srgbClr val="C00000"/>
                </a:solidFill>
                <a:latin typeface="Times New Roman" panose="02020603050405020304" pitchFamily="18" charset="0"/>
                <a:cs typeface="Times New Roman" panose="02020603050405020304" pitchFamily="18" charset="0"/>
              </a:rPr>
              <a:t>1.1.3.3. Thành phần cơ bản của lý thuyết khoa học</a:t>
            </a:r>
            <a:endParaRPr lang="en-US" sz="3600"/>
          </a:p>
        </p:txBody>
      </p:sp>
      <p:sp>
        <p:nvSpPr>
          <p:cNvPr id="3" name="Content Placeholder 2"/>
          <p:cNvSpPr>
            <a:spLocks noGrp="1"/>
          </p:cNvSpPr>
          <p:nvPr>
            <p:ph idx="1"/>
          </p:nvPr>
        </p:nvSpPr>
        <p:spPr>
          <a:xfrm>
            <a:off x="381000" y="1447800"/>
            <a:ext cx="8229600" cy="4876800"/>
          </a:xfrm>
        </p:spPr>
        <p:txBody>
          <a:bodyPr/>
          <a:lstStyle/>
          <a:p>
            <a:endParaRPr lang="en-US"/>
          </a:p>
        </p:txBody>
      </p:sp>
      <p:sp>
        <p:nvSpPr>
          <p:cNvPr id="4" name="Frame 3"/>
          <p:cNvSpPr/>
          <p:nvPr/>
        </p:nvSpPr>
        <p:spPr>
          <a:xfrm>
            <a:off x="304904" y="1752600"/>
            <a:ext cx="1981200" cy="3581400"/>
          </a:xfrm>
          <a:prstGeom prst="frame">
            <a:avLst/>
          </a:prstGeom>
          <a:solidFill>
            <a:schemeClr val="accent3">
              <a:lumMod val="75000"/>
            </a:schemeClr>
          </a:solidFill>
          <a:ln>
            <a:solidFill>
              <a:schemeClr val="accent3">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a:solidFill>
                  <a:schemeClr val="accent2">
                    <a:lumMod val="50000"/>
                  </a:schemeClr>
                </a:solidFill>
                <a:latin typeface="Times New Roman" panose="02020603050405020304" pitchFamily="18" charset="0"/>
                <a:cs typeface="Times New Roman" panose="02020603050405020304" pitchFamily="18" charset="0"/>
              </a:rPr>
              <a:t>Khái niệm </a:t>
            </a:r>
          </a:p>
        </p:txBody>
      </p:sp>
      <p:sp>
        <p:nvSpPr>
          <p:cNvPr id="5" name="Frame 4"/>
          <p:cNvSpPr/>
          <p:nvPr/>
        </p:nvSpPr>
        <p:spPr>
          <a:xfrm>
            <a:off x="2458720" y="1743075"/>
            <a:ext cx="1981200" cy="3599597"/>
          </a:xfrm>
          <a:prstGeom prst="frame">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a:solidFill>
                  <a:schemeClr val="accent2">
                    <a:lumMod val="50000"/>
                  </a:schemeClr>
                </a:solidFill>
                <a:latin typeface="Times New Roman" panose="02020603050405020304" pitchFamily="18" charset="0"/>
                <a:cs typeface="Times New Roman" panose="02020603050405020304" pitchFamily="18" charset="0"/>
              </a:rPr>
              <a:t>Quy luật</a:t>
            </a:r>
          </a:p>
        </p:txBody>
      </p:sp>
      <p:sp>
        <p:nvSpPr>
          <p:cNvPr id="6" name="Frame 5"/>
          <p:cNvSpPr/>
          <p:nvPr/>
        </p:nvSpPr>
        <p:spPr>
          <a:xfrm>
            <a:off x="4612640" y="1752600"/>
            <a:ext cx="1981200" cy="3599597"/>
          </a:xfrm>
          <a:prstGeom prst="frame">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a:solidFill>
                  <a:schemeClr val="accent2">
                    <a:lumMod val="50000"/>
                  </a:schemeClr>
                </a:solidFill>
                <a:latin typeface="Times New Roman" panose="02020603050405020304" pitchFamily="18" charset="0"/>
                <a:cs typeface="Times New Roman" panose="02020603050405020304" pitchFamily="18" charset="0"/>
              </a:rPr>
              <a:t>Logic</a:t>
            </a:r>
          </a:p>
        </p:txBody>
      </p:sp>
      <p:sp>
        <p:nvSpPr>
          <p:cNvPr id="7" name="Frame 6"/>
          <p:cNvSpPr/>
          <p:nvPr/>
        </p:nvSpPr>
        <p:spPr>
          <a:xfrm>
            <a:off x="6781800" y="1790065"/>
            <a:ext cx="2049145" cy="3562350"/>
          </a:xfrm>
          <a:prstGeom prst="frame">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a:solidFill>
                  <a:schemeClr val="accent2">
                    <a:lumMod val="50000"/>
                  </a:schemeClr>
                </a:solidFill>
                <a:latin typeface="Times New Roman" panose="02020603050405020304" pitchFamily="18" charset="0"/>
                <a:cs typeface="Times New Roman" panose="02020603050405020304" pitchFamily="18" charset="0"/>
              </a:rPr>
              <a:t>Giả định/</a:t>
            </a:r>
          </a:p>
          <a:p>
            <a:pPr algn="ctr"/>
            <a:r>
              <a:rPr lang="en-US" sz="3600">
                <a:solidFill>
                  <a:schemeClr val="accent2">
                    <a:lumMod val="50000"/>
                  </a:schemeClr>
                </a:solidFill>
                <a:latin typeface="Times New Roman" panose="02020603050405020304" pitchFamily="18" charset="0"/>
                <a:cs typeface="Times New Roman" panose="02020603050405020304" pitchFamily="18" charset="0"/>
              </a:rPr>
              <a:t>điều kiện biên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nodePh="1">
                                  <p:stCondLst>
                                    <p:cond delay="0"/>
                                  </p:stCondLst>
                                  <p:endCondLst>
                                    <p:cond evt="begin" delay="0">
                                      <p:tn val="16"/>
                                    </p:cond>
                                  </p:endCondLst>
                                  <p:childTnLst>
                                    <p:set>
                                      <p:cBhvr>
                                        <p:cTn id="17" dur="1" fill="hold">
                                          <p:stCondLst>
                                            <p:cond delay="0"/>
                                          </p:stCondLst>
                                        </p:cTn>
                                        <p:tgtEl>
                                          <p:spTgt spid="3">
                                            <p:txEl>
                                              <p:pRg st="0" end="0"/>
                                            </p:txEl>
                                          </p:spTgt>
                                        </p:tgtEl>
                                        <p:attrNameLst>
                                          <p:attrName>style.visibility</p:attrName>
                                        </p:attrNameLst>
                                      </p:cBhvr>
                                      <p:to>
                                        <p:strVal val="visible"/>
                                      </p:to>
                                    </p:set>
                                    <p:animEffect transition="in" filter="fade">
                                      <p:cBhvr>
                                        <p:cTn id="18" dur="1000"/>
                                        <p:tgtEl>
                                          <p:spTgt spid="3">
                                            <p:txEl>
                                              <p:pRg st="0" end="0"/>
                                            </p:txEl>
                                          </p:spTgt>
                                        </p:tgtEl>
                                      </p:cBhvr>
                                    </p:animEffect>
                                    <p:anim calcmode="lin" valueType="num">
                                      <p:cBhvr>
                                        <p:cTn id="19"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0"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1000"/>
                                        <p:tgtEl>
                                          <p:spTgt spid="6"/>
                                        </p:tgtEl>
                                      </p:cBhvr>
                                    </p:animEffect>
                                    <p:anim calcmode="lin" valueType="num">
                                      <p:cBhvr>
                                        <p:cTn id="26" dur="1000" fill="hold"/>
                                        <p:tgtEl>
                                          <p:spTgt spid="6"/>
                                        </p:tgtEl>
                                        <p:attrNameLst>
                                          <p:attrName>ppt_x</p:attrName>
                                        </p:attrNameLst>
                                      </p:cBhvr>
                                      <p:tavLst>
                                        <p:tav tm="0">
                                          <p:val>
                                            <p:strVal val="#ppt_x"/>
                                          </p:val>
                                        </p:tav>
                                        <p:tav tm="100000">
                                          <p:val>
                                            <p:strVal val="#ppt_x"/>
                                          </p:val>
                                        </p:tav>
                                      </p:tavLst>
                                    </p:anim>
                                    <p:anim calcmode="lin" valueType="num">
                                      <p:cBhvr>
                                        <p:cTn id="27"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barn(inVertical)">
                                      <p:cBhvr>
                                        <p:cTn id="3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ldLvl="0" animBg="1"/>
      <p:bldP spid="5" grpId="0" bldLvl="0" animBg="1"/>
      <p:bldP spid="6" grpId="0" bldLvl="0" animBg="1"/>
      <p:bldP spid="7" grpId="0" bldLvl="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066800"/>
          </a:xfrm>
        </p:spPr>
        <p:txBody>
          <a:bodyPr>
            <a:noAutofit/>
          </a:bodyPr>
          <a:lstStyle/>
          <a:p>
            <a:r>
              <a:rPr lang="en-US" sz="2900" b="1">
                <a:solidFill>
                  <a:srgbClr val="C00000"/>
                </a:solidFill>
                <a:latin typeface="Times New Roman" panose="02020603050405020304" pitchFamily="18" charset="0"/>
                <a:cs typeface="Times New Roman" panose="02020603050405020304" pitchFamily="18" charset="0"/>
              </a:rPr>
              <a:t>1.1.3.3. Thành phần cơ bản của lý thuyết khoa học</a:t>
            </a:r>
          </a:p>
        </p:txBody>
      </p:sp>
      <p:sp>
        <p:nvSpPr>
          <p:cNvPr id="3" name="Content Placeholder 2"/>
          <p:cNvSpPr>
            <a:spLocks noGrp="1"/>
          </p:cNvSpPr>
          <p:nvPr>
            <p:ph idx="1"/>
          </p:nvPr>
        </p:nvSpPr>
        <p:spPr>
          <a:xfrm>
            <a:off x="457200" y="1295400"/>
            <a:ext cx="8229600" cy="5181600"/>
          </a:xfrm>
          <a:solidFill>
            <a:schemeClr val="bg1"/>
          </a:solidFill>
        </p:spPr>
        <p:txBody>
          <a:bodyPr/>
          <a:lstStyle/>
          <a:p>
            <a:pPr marL="0" indent="0">
              <a:buNone/>
            </a:pPr>
            <a:endParaRPr lang="en-US" i="1">
              <a:latin typeface="Times New Roman" panose="02020603050405020304" pitchFamily="18" charset="0"/>
              <a:cs typeface="Times New Roman" panose="02020603050405020304" pitchFamily="18" charset="0"/>
            </a:endParaRPr>
          </a:p>
        </p:txBody>
      </p:sp>
      <p:sp>
        <p:nvSpPr>
          <p:cNvPr id="4" name="Oval Callout 3"/>
          <p:cNvSpPr/>
          <p:nvPr/>
        </p:nvSpPr>
        <p:spPr>
          <a:xfrm>
            <a:off x="152400" y="2057400"/>
            <a:ext cx="1608161" cy="2971800"/>
          </a:xfrm>
          <a:prstGeom prst="wedgeEllipseCallout">
            <a:avLst>
              <a:gd name="adj1" fmla="val 84072"/>
              <a:gd name="adj2" fmla="val 22505"/>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i="1">
                <a:solidFill>
                  <a:schemeClr val="accent2">
                    <a:lumMod val="50000"/>
                  </a:schemeClr>
                </a:solidFill>
                <a:latin typeface="Times New Roman" panose="02020603050405020304" pitchFamily="18" charset="0"/>
                <a:cs typeface="Times New Roman" panose="02020603050405020304" pitchFamily="18" charset="0"/>
              </a:rPr>
              <a:t>Khái niệm</a:t>
            </a:r>
          </a:p>
        </p:txBody>
      </p:sp>
      <p:sp>
        <p:nvSpPr>
          <p:cNvPr id="5" name="Rounded Rectangle 4"/>
          <p:cNvSpPr/>
          <p:nvPr/>
        </p:nvSpPr>
        <p:spPr>
          <a:xfrm>
            <a:off x="2328081" y="1219200"/>
            <a:ext cx="6477000" cy="10668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latin typeface="Times New Roman" panose="02020603050405020304" pitchFamily="18" charset="0"/>
                <a:cs typeface="Times New Roman" panose="02020603050405020304" pitchFamily="18" charset="0"/>
              </a:rPr>
              <a:t>Là một hình thức tư duy được diễn đạt ở mức độ trừu tượng hóa cao</a:t>
            </a:r>
            <a:endParaRPr lang="en-US" sz="3200"/>
          </a:p>
        </p:txBody>
      </p:sp>
      <p:sp>
        <p:nvSpPr>
          <p:cNvPr id="6" name="Rounded Rectangle 5"/>
          <p:cNvSpPr/>
          <p:nvPr/>
        </p:nvSpPr>
        <p:spPr>
          <a:xfrm>
            <a:off x="2381534" y="2438400"/>
            <a:ext cx="6477000" cy="14478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latin typeface="Times New Roman" panose="02020603050405020304" pitchFamily="18" charset="0"/>
                <a:cs typeface="Times New Roman" panose="02020603050405020304" pitchFamily="18" charset="0"/>
              </a:rPr>
              <a:t>Khái niệm được xây dựng để gọi tên và nhận dạng bản chất của sự vật hay hiện tượng</a:t>
            </a:r>
            <a:endParaRPr lang="en-US" sz="3200"/>
          </a:p>
        </p:txBody>
      </p:sp>
      <p:sp>
        <p:nvSpPr>
          <p:cNvPr id="7" name="Rounded Rectangle 6"/>
          <p:cNvSpPr/>
          <p:nvPr/>
        </p:nvSpPr>
        <p:spPr>
          <a:xfrm>
            <a:off x="2362200" y="4038600"/>
            <a:ext cx="6477000" cy="10668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latin typeface="Times New Roman" panose="02020603050405020304" pitchFamily="18" charset="0"/>
                <a:cs typeface="Times New Roman" panose="02020603050405020304" pitchFamily="18" charset="0"/>
              </a:rPr>
              <a:t>Khái niệm có 2 bộ phận </a:t>
            </a:r>
            <a:r>
              <a:rPr lang="en-US" sz="3200" i="1">
                <a:latin typeface="Times New Roman" panose="02020603050405020304" pitchFamily="18" charset="0"/>
                <a:cs typeface="Times New Roman" panose="02020603050405020304" pitchFamily="18" charset="0"/>
              </a:rPr>
              <a:t>nội hàm </a:t>
            </a:r>
            <a:r>
              <a:rPr lang="en-US" sz="3200">
                <a:latin typeface="Times New Roman" panose="02020603050405020304" pitchFamily="18" charset="0"/>
                <a:cs typeface="Times New Roman" panose="02020603050405020304" pitchFamily="18" charset="0"/>
              </a:rPr>
              <a:t>và </a:t>
            </a:r>
            <a:r>
              <a:rPr lang="en-US" sz="3200" i="1">
                <a:latin typeface="Times New Roman" panose="02020603050405020304" pitchFamily="18" charset="0"/>
                <a:cs typeface="Times New Roman" panose="02020603050405020304" pitchFamily="18" charset="0"/>
              </a:rPr>
              <a:t>ngoại diên</a:t>
            </a:r>
            <a:endParaRPr lang="en-US" sz="3200"/>
          </a:p>
        </p:txBody>
      </p:sp>
      <p:sp>
        <p:nvSpPr>
          <p:cNvPr id="8" name="Rounded Rectangle 7"/>
          <p:cNvSpPr/>
          <p:nvPr/>
        </p:nvSpPr>
        <p:spPr>
          <a:xfrm>
            <a:off x="2381534" y="5334000"/>
            <a:ext cx="6477000" cy="106680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latin typeface="Times New Roman" panose="02020603050405020304" pitchFamily="18" charset="0"/>
                <a:cs typeface="Times New Roman" panose="02020603050405020304" pitchFamily="18" charset="0"/>
              </a:rPr>
              <a:t>Có 2 loại khái niệm </a:t>
            </a:r>
            <a:r>
              <a:rPr lang="en-US" sz="3200" i="1">
                <a:latin typeface="Times New Roman" panose="02020603050405020304" pitchFamily="18" charset="0"/>
                <a:cs typeface="Times New Roman" panose="02020603050405020304" pitchFamily="18" charset="0"/>
              </a:rPr>
              <a:t>đơn hướng </a:t>
            </a:r>
            <a:r>
              <a:rPr lang="en-US" sz="3200">
                <a:latin typeface="Times New Roman" panose="02020603050405020304" pitchFamily="18" charset="0"/>
                <a:cs typeface="Times New Roman" panose="02020603050405020304" pitchFamily="18" charset="0"/>
              </a:rPr>
              <a:t>và </a:t>
            </a:r>
            <a:r>
              <a:rPr lang="en-US" sz="3200" i="1">
                <a:latin typeface="Times New Roman" panose="02020603050405020304" pitchFamily="18" charset="0"/>
                <a:cs typeface="Times New Roman" panose="02020603050405020304" pitchFamily="18" charset="0"/>
              </a:rPr>
              <a:t>đa hướng</a:t>
            </a:r>
            <a:endParaRPr lang="en-US" sz="32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barn(inVertical)">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ipe(down)">
                                      <p:cBhvr>
                                        <p:cTn id="2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Autofit/>
          </a:bodyPr>
          <a:lstStyle/>
          <a:p>
            <a:r>
              <a:rPr lang="en-US" sz="4000"/>
              <a:t>Ví dụ về nội hàm và ngoại diên</a:t>
            </a:r>
          </a:p>
        </p:txBody>
      </p:sp>
      <p:sp>
        <p:nvSpPr>
          <p:cNvPr id="3" name="Content Placeholder 2"/>
          <p:cNvSpPr>
            <a:spLocks noGrp="1"/>
          </p:cNvSpPr>
          <p:nvPr>
            <p:ph idx="1"/>
          </p:nvPr>
        </p:nvSpPr>
        <p:spPr>
          <a:xfrm>
            <a:off x="457200" y="1295400"/>
            <a:ext cx="8229600" cy="5410200"/>
          </a:xfrm>
        </p:spPr>
        <p:txBody>
          <a:bodyPr>
            <a:normAutofit/>
          </a:bodyPr>
          <a:lstStyle/>
          <a:p>
            <a:pPr marL="0" indent="0" algn="just">
              <a:buNone/>
            </a:pPr>
            <a:r>
              <a:rPr lang="en-US" sz="3000" b="1">
                <a:solidFill>
                  <a:srgbClr val="FF0000"/>
                </a:solidFill>
              </a:rPr>
              <a:t>Ví dụ khái niệm "Cá": </a:t>
            </a:r>
          </a:p>
          <a:p>
            <a:pPr marL="0" indent="0" algn="just">
              <a:buNone/>
            </a:pPr>
            <a:r>
              <a:rPr lang="en-US" sz="3000"/>
              <a:t>- Nội hàm: Cá là động vật sống dưới nước, </a:t>
            </a:r>
          </a:p>
          <a:p>
            <a:pPr marL="0" indent="0" algn="just">
              <a:buNone/>
            </a:pPr>
            <a:r>
              <a:rPr lang="en-US" sz="3000"/>
              <a:t>- Ngoại diên: Tôm, cua, cá sông, cá biển, ốc, ếch, mực, đỉa,...</a:t>
            </a:r>
          </a:p>
          <a:p>
            <a:pPr marL="0" indent="0" algn="just">
              <a:buNone/>
            </a:pPr>
            <a:r>
              <a:rPr lang="en-US" sz="3000">
                <a:sym typeface="+mn-ea"/>
              </a:rPr>
              <a:t>Mở rộng nội hàm: Cá là động vật sống dưới nước, có xương sống, bơi bằng vây và thở bằng mang.</a:t>
            </a:r>
          </a:p>
          <a:p>
            <a:pPr marL="0" indent="0" algn="just">
              <a:buNone/>
            </a:pPr>
            <a:r>
              <a:rPr lang="en-US" sz="3000">
                <a:sym typeface="+mn-ea"/>
              </a:rPr>
              <a:t>- Ngoại diên: Các loài cá: cá chép,cá trôi, cá quả, cá ngừ, cá hồi, cá thu, cá bạc má,...</a:t>
            </a:r>
            <a:endParaRPr lang="en-US" sz="3000"/>
          </a:p>
        </p:txBody>
      </p:sp>
    </p:spTree>
  </p:cSld>
  <p:clrMapOvr>
    <a:masterClrMapping/>
  </p:clrMapOvr>
  <mc:AlternateContent xmlns:mc="http://schemas.openxmlformats.org/markup-compatibility/2006" xmlns:p14="http://schemas.microsoft.com/office/powerpoint/2010/main">
    <mc:Choice Requires="p14">
      <p:transition spd="slow">
        <p:wheel spokes="8"/>
      </p:transition>
    </mc:Choice>
    <mc:Fallback xmlns="">
      <p:transition spd="slow">
        <p:wheel spokes="8"/>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1000"/>
                                        <p:tgtEl>
                                          <p:spTgt spid="3">
                                            <p:txEl>
                                              <p:pRg st="3" end="3"/>
                                            </p:txEl>
                                          </p:spTgt>
                                        </p:tgtEl>
                                      </p:cBhvr>
                                    </p:animEffect>
                                    <p:anim calcmode="lin" valueType="num">
                                      <p:cBhvr>
                                        <p:cTn id="2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barn(inVertical)">
                                      <p:cBhvr>
                                        <p:cTn id="28"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685800"/>
          </a:xfrm>
        </p:spPr>
        <p:txBody>
          <a:bodyPr>
            <a:normAutofit/>
          </a:bodyPr>
          <a:lstStyle/>
          <a:p>
            <a:r>
              <a:rPr lang="en-US" sz="3600">
                <a:solidFill>
                  <a:schemeClr val="accent6">
                    <a:lumMod val="50000"/>
                  </a:schemeClr>
                </a:solidFill>
                <a:latin typeface="Times New Roman" panose="02020603050405020304" pitchFamily="18" charset="0"/>
                <a:cs typeface="Times New Roman" panose="02020603050405020304" pitchFamily="18" charset="0"/>
              </a:rPr>
              <a:t>Ví dụ: Khái niệm "Động vật" </a:t>
            </a:r>
          </a:p>
        </p:txBody>
      </p:sp>
      <p:sp>
        <p:nvSpPr>
          <p:cNvPr id="3" name="Content Placeholder 2"/>
          <p:cNvSpPr>
            <a:spLocks noGrp="1"/>
          </p:cNvSpPr>
          <p:nvPr>
            <p:ph idx="1"/>
          </p:nvPr>
        </p:nvSpPr>
        <p:spPr>
          <a:xfrm>
            <a:off x="498764" y="914400"/>
            <a:ext cx="8229600" cy="5211763"/>
          </a:xfrm>
        </p:spPr>
        <p:txBody>
          <a:bodyPr/>
          <a:lstStyle/>
          <a:p>
            <a:pPr algn="just"/>
            <a:r>
              <a:rPr lang="en-US">
                <a:latin typeface="Times New Roman" panose="02020603050405020304" pitchFamily="18" charset="0"/>
                <a:cs typeface="Times New Roman" panose="02020603050405020304" pitchFamily="18" charset="0"/>
              </a:rPr>
              <a:t>Nội hàm: </a:t>
            </a:r>
            <a:r>
              <a:rPr lang="vi-VN">
                <a:latin typeface="+mj-lt"/>
              </a:rPr>
              <a:t>là một nhóm sinh vật đa bào, nhân chuẩn</a:t>
            </a:r>
            <a:r>
              <a:rPr lang="en-US">
                <a:latin typeface="+mj-lt"/>
              </a:rPr>
              <a:t>, c</a:t>
            </a:r>
            <a:r>
              <a:rPr lang="vi-VN">
                <a:latin typeface="+mj-lt"/>
              </a:rPr>
              <a:t>ơ thể của chúng lớn lên khi phát triển</a:t>
            </a:r>
            <a:r>
              <a:rPr lang="en-US">
                <a:latin typeface="+mj-lt"/>
              </a:rPr>
              <a:t>, </a:t>
            </a:r>
            <a:r>
              <a:rPr lang="vi-VN">
                <a:latin typeface="+mj-lt"/>
              </a:rPr>
              <a:t>có khả năng di chuyển </a:t>
            </a:r>
          </a:p>
          <a:p>
            <a:pPr algn="just"/>
            <a:r>
              <a:rPr lang="en-US">
                <a:latin typeface="Times New Roman" panose="02020603050405020304" pitchFamily="18" charset="0"/>
                <a:cs typeface="Times New Roman" panose="02020603050405020304" pitchFamily="18" charset="0"/>
              </a:rPr>
              <a:t>Ngoại diên rộng: tất cả các loài đv ( chó, mèo, ngựa, bò, heo, rắn, gà, hổ, thỏ, tôm, cua, cá...)</a:t>
            </a:r>
            <a:endParaRPr lang="en-US">
              <a:latin typeface="+mj-lt"/>
            </a:endParaRPr>
          </a:p>
          <a:p>
            <a:pPr marL="0" indent="0" algn="just">
              <a:buNone/>
            </a:pPr>
            <a:r>
              <a:rPr lang="en-US"/>
              <a:t>    </a:t>
            </a:r>
            <a:r>
              <a:rPr lang="en-US">
                <a:latin typeface="Times New Roman" panose="02020603050405020304" pitchFamily="18" charset="0"/>
                <a:cs typeface="Times New Roman" panose="02020603050405020304" pitchFamily="18" charset="0"/>
              </a:rPr>
              <a:t>Mở rộng nội hàm: ............di chuyển = 4 chân, ăn cỏ,..)</a:t>
            </a:r>
          </a:p>
          <a:p>
            <a:pPr marL="0" indent="0" algn="just">
              <a:buNone/>
            </a:pPr>
            <a:r>
              <a:rPr lang="en-US">
                <a:latin typeface="Times New Roman" panose="02020603050405020304" pitchFamily="18" charset="0"/>
                <a:cs typeface="Times New Roman" panose="02020603050405020304" pitchFamily="18" charset="0"/>
              </a:rPr>
              <a:t>Thu hẹp ngoại diên :Bò, trâu, thỏ,...</a:t>
            </a:r>
          </a:p>
          <a:p>
            <a:endParaRPr lang="vi-VN" b="1" i="1"/>
          </a:p>
          <a:p>
            <a:endParaRPr lang="en-US"/>
          </a:p>
        </p:txBody>
      </p:sp>
      <p:sp>
        <p:nvSpPr>
          <p:cNvPr id="4" name="Right Arrow 3"/>
          <p:cNvSpPr/>
          <p:nvPr/>
        </p:nvSpPr>
        <p:spPr>
          <a:xfrm>
            <a:off x="319644" y="4191000"/>
            <a:ext cx="533400" cy="3048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barn(inVertical)">
                                      <p:cBhvr>
                                        <p:cTn id="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a:solidFill>
            <a:schemeClr val="accent2">
              <a:lumMod val="20000"/>
              <a:lumOff val="80000"/>
            </a:schemeClr>
          </a:solidFill>
        </p:spPr>
        <p:txBody>
          <a:bodyPr>
            <a:noAutofit/>
          </a:bodyPr>
          <a:lstStyle/>
          <a:p>
            <a:pPr algn="ctr"/>
            <a:r>
              <a:rPr lang="en-US" sz="3600" b="1">
                <a:solidFill>
                  <a:srgbClr val="C00000"/>
                </a:solidFill>
                <a:latin typeface="Times New Roman" panose="02020603050405020304" pitchFamily="18" charset="0"/>
                <a:cs typeface="Times New Roman" panose="02020603050405020304" pitchFamily="18" charset="0"/>
              </a:rPr>
              <a:t>1.1.3.3. Thành phần cơ bản của lý thuyết khoa học</a:t>
            </a:r>
            <a:endParaRPr lang="en-US" sz="3600"/>
          </a:p>
        </p:txBody>
      </p:sp>
      <p:sp>
        <p:nvSpPr>
          <p:cNvPr id="3" name="Content Placeholder 2"/>
          <p:cNvSpPr>
            <a:spLocks noGrp="1"/>
          </p:cNvSpPr>
          <p:nvPr>
            <p:ph idx="1"/>
          </p:nvPr>
        </p:nvSpPr>
        <p:spPr>
          <a:xfrm>
            <a:off x="457200" y="1295400"/>
            <a:ext cx="8229600" cy="4953000"/>
          </a:xfrm>
          <a:solidFill>
            <a:schemeClr val="bg1"/>
          </a:solidFill>
        </p:spPr>
        <p:txBody>
          <a:bodyPr>
            <a:noAutofit/>
          </a:bodyPr>
          <a:lstStyle/>
          <a:p>
            <a:pPr algn="just"/>
            <a:r>
              <a:rPr lang="en-US" b="1" i="1">
                <a:latin typeface="Times New Roman" panose="02020603050405020304" pitchFamily="18" charset="0"/>
                <a:cs typeface="Times New Roman" panose="02020603050405020304" pitchFamily="18" charset="0"/>
              </a:rPr>
              <a:t>Quy luật</a:t>
            </a:r>
            <a:r>
              <a:rPr lang="en-US" sz="3000">
                <a:latin typeface="Times New Roman" panose="02020603050405020304" pitchFamily="18" charset="0"/>
                <a:cs typeface="Times New Roman" panose="02020603050405020304" pitchFamily="18" charset="0"/>
              </a:rPr>
              <a:t>:</a:t>
            </a:r>
          </a:p>
          <a:p>
            <a:pPr marL="0" indent="0" algn="just">
              <a:buNone/>
            </a:pPr>
            <a:r>
              <a:rPr lang="en-US" sz="3000">
                <a:latin typeface="Times New Roman" panose="02020603050405020304" pitchFamily="18" charset="0"/>
                <a:cs typeface="Times New Roman" panose="02020603050405020304" pitchFamily="18" charset="0"/>
              </a:rPr>
              <a:t>- Là những liên kết giả định giữa các khái niệm dựa trên logic suy diễn</a:t>
            </a:r>
          </a:p>
          <a:p>
            <a:pPr marL="0" indent="0" algn="just">
              <a:buNone/>
            </a:pPr>
            <a:r>
              <a:rPr lang="en-US" sz="3000">
                <a:latin typeface="Times New Roman" panose="02020603050405020304" pitchFamily="18" charset="0"/>
                <a:cs typeface="Times New Roman" panose="02020603050405020304" pitchFamily="18" charset="0"/>
              </a:rPr>
              <a:t>- Quy luật được trình bày dưới dạng khẳng định và phải chỉ ra được mối quan hệ nhân quả</a:t>
            </a:r>
          </a:p>
          <a:p>
            <a:pPr marL="0" indent="0" algn="just">
              <a:buNone/>
            </a:pPr>
            <a:r>
              <a:rPr lang="en-US" sz="3000">
                <a:latin typeface="Times New Roman" panose="02020603050405020304" pitchFamily="18" charset="0"/>
                <a:cs typeface="Times New Roman" panose="02020603050405020304" pitchFamily="18" charset="0"/>
              </a:rPr>
              <a:t>- Các mối liên hệ phải là những mối lên hệ có tính tất yếu, ổn định, lặp đi lặp lại</a:t>
            </a:r>
          </a:p>
          <a:p>
            <a:pPr marL="0" indent="0" algn="just">
              <a:buNone/>
            </a:pPr>
            <a:r>
              <a:rPr lang="en-US" sz="3000">
                <a:latin typeface="Times New Roman" panose="02020603050405020304" pitchFamily="18" charset="0"/>
                <a:cs typeface="Times New Roman" panose="02020603050405020304" pitchFamily="18" charset="0"/>
              </a:rPr>
              <a:t>- Các hình thức liên hệ giữa các khái niệm được chia làm 2 nhóm: liên hệ </a:t>
            </a:r>
            <a:r>
              <a:rPr lang="en-US" sz="3000" i="1">
                <a:latin typeface="Times New Roman" panose="02020603050405020304" pitchFamily="18" charset="0"/>
                <a:cs typeface="Times New Roman" panose="02020603050405020304" pitchFamily="18" charset="0"/>
              </a:rPr>
              <a:t>hữu hình </a:t>
            </a:r>
            <a:r>
              <a:rPr lang="en-US" sz="3000">
                <a:latin typeface="Times New Roman" panose="02020603050405020304" pitchFamily="18" charset="0"/>
                <a:cs typeface="Times New Roman" panose="02020603050405020304" pitchFamily="18" charset="0"/>
              </a:rPr>
              <a:t>và liên hệ </a:t>
            </a:r>
            <a:r>
              <a:rPr lang="en-US" sz="3000" i="1">
                <a:latin typeface="Times New Roman" panose="02020603050405020304" pitchFamily="18" charset="0"/>
                <a:cs typeface="Times New Roman" panose="02020603050405020304" pitchFamily="18" charset="0"/>
              </a:rPr>
              <a:t>vô hình</a:t>
            </a:r>
          </a:p>
        </p:txBody>
      </p:sp>
    </p:spTree>
  </p:cSld>
  <p:clrMapOvr>
    <a:masterClrMapping/>
  </p:clrMapOvr>
  <mc:AlternateContent xmlns:mc="http://schemas.openxmlformats.org/markup-compatibility/2006" xmlns:p14="http://schemas.microsoft.com/office/powerpoint/2010/main">
    <mc:Choice Requires="p14">
      <p:transition spd="slow">
        <p:randomBar dir="vert"/>
      </p:transition>
    </mc:Choice>
    <mc:Fallback xmlns="">
      <p:transition spd="slow">
        <p:randomBar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arn(inVertical)">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wheel(1)">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 calcmode="lin" valueType="num">
                                      <p:cBhvr additive="base">
                                        <p:cTn id="22"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500"/>
                                        <p:tgtEl>
                                          <p:spTgt spid="3">
                                            <p:txEl>
                                              <p:pRg st="3" end="3"/>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a:solidFill>
            <a:schemeClr val="accent2">
              <a:lumMod val="40000"/>
              <a:lumOff val="60000"/>
            </a:schemeClr>
          </a:solidFill>
        </p:spPr>
        <p:txBody>
          <a:bodyPr>
            <a:normAutofit/>
          </a:bodyPr>
          <a:lstStyle/>
          <a:p>
            <a:pPr algn="ctr"/>
            <a:r>
              <a:rPr lang="en-US" sz="3600" b="1" i="1">
                <a:solidFill>
                  <a:schemeClr val="tx2">
                    <a:lumMod val="50000"/>
                  </a:schemeClr>
                </a:solidFill>
                <a:latin typeface="Times New Roman" panose="02020603050405020304" pitchFamily="18" charset="0"/>
                <a:cs typeface="Times New Roman" panose="02020603050405020304" pitchFamily="18" charset="0"/>
              </a:rPr>
              <a:t>Quy luật</a:t>
            </a:r>
            <a:endParaRPr lang="en-US" sz="3600" b="1" i="1">
              <a:solidFill>
                <a:schemeClr val="tx2">
                  <a:lumMod val="50000"/>
                </a:schemeClr>
              </a:solidFill>
            </a:endParaRPr>
          </a:p>
        </p:txBody>
      </p:sp>
      <p:sp>
        <p:nvSpPr>
          <p:cNvPr id="3" name="Text Placeholder 2"/>
          <p:cNvSpPr>
            <a:spLocks noGrp="1"/>
          </p:cNvSpPr>
          <p:nvPr>
            <p:ph type="body" idx="1"/>
          </p:nvPr>
        </p:nvSpPr>
        <p:spPr>
          <a:xfrm>
            <a:off x="457200" y="1066801"/>
            <a:ext cx="4040188" cy="609600"/>
          </a:xfrm>
          <a:solidFill>
            <a:schemeClr val="accent5">
              <a:lumMod val="20000"/>
              <a:lumOff val="80000"/>
            </a:schemeClr>
          </a:solidFill>
        </p:spPr>
        <p:txBody>
          <a:bodyPr>
            <a:normAutofit/>
          </a:bodyPr>
          <a:lstStyle/>
          <a:p>
            <a:pPr algn="ctr"/>
            <a:r>
              <a:rPr lang="en-US" sz="3200"/>
              <a:t>Liên hệ hữu hình</a:t>
            </a:r>
          </a:p>
        </p:txBody>
      </p:sp>
      <p:sp>
        <p:nvSpPr>
          <p:cNvPr id="4" name="Content Placeholder 3"/>
          <p:cNvSpPr>
            <a:spLocks noGrp="1"/>
          </p:cNvSpPr>
          <p:nvPr>
            <p:ph sz="half" idx="2"/>
          </p:nvPr>
        </p:nvSpPr>
        <p:spPr>
          <a:xfrm>
            <a:off x="457200" y="1828800"/>
            <a:ext cx="4040505" cy="4762500"/>
          </a:xfrm>
          <a:solidFill>
            <a:schemeClr val="accent5">
              <a:lumMod val="20000"/>
              <a:lumOff val="80000"/>
            </a:schemeClr>
          </a:solidFill>
        </p:spPr>
        <p:txBody>
          <a:bodyPr/>
          <a:lstStyle/>
          <a:p>
            <a:pPr marL="0" indent="0" algn="just">
              <a:lnSpc>
                <a:spcPct val="70000"/>
              </a:lnSpc>
              <a:buNone/>
            </a:pPr>
            <a:r>
              <a:rPr lang="en-US">
                <a:latin typeface="Times New Roman" panose="02020603050405020304" pitchFamily="18" charset="0"/>
                <a:cs typeface="Times New Roman" panose="02020603050405020304" pitchFamily="18" charset="0"/>
              </a:rPr>
              <a:t>Liên hệ có thể biểu diễn dưới dạng sơ đồ hoặc các biểu thức toán học.</a:t>
            </a:r>
          </a:p>
          <a:p>
            <a:pPr marL="0" indent="0" algn="just">
              <a:lnSpc>
                <a:spcPct val="70000"/>
              </a:lnSpc>
              <a:buNone/>
            </a:pPr>
            <a:r>
              <a:rPr lang="en-US">
                <a:latin typeface="Times New Roman" panose="02020603050405020304" pitchFamily="18" charset="0"/>
                <a:cs typeface="Times New Roman" panose="02020603050405020304" pitchFamily="18" charset="0"/>
              </a:rPr>
              <a:t>Liên hệ có thể sơ đồ hóa bao gồm:</a:t>
            </a:r>
          </a:p>
          <a:p>
            <a:pPr marL="0" indent="0" algn="just">
              <a:lnSpc>
                <a:spcPct val="70000"/>
              </a:lnSpc>
              <a:buNone/>
            </a:pPr>
            <a:r>
              <a:rPr lang="en-US">
                <a:latin typeface="Times New Roman" panose="02020603050405020304" pitchFamily="18" charset="0"/>
                <a:cs typeface="Times New Roman" panose="02020603050405020304" pitchFamily="18" charset="0"/>
              </a:rPr>
              <a:t>- Liên hệ nối tiếp</a:t>
            </a:r>
          </a:p>
          <a:p>
            <a:pPr marL="0" indent="0" algn="just">
              <a:lnSpc>
                <a:spcPct val="70000"/>
              </a:lnSpc>
              <a:buNone/>
            </a:pPr>
            <a:r>
              <a:rPr lang="en-US">
                <a:latin typeface="Times New Roman" panose="02020603050405020304" pitchFamily="18" charset="0"/>
                <a:cs typeface="Times New Roman" panose="02020603050405020304" pitchFamily="18" charset="0"/>
              </a:rPr>
              <a:t>- Liên hệ song song</a:t>
            </a:r>
          </a:p>
          <a:p>
            <a:pPr marL="0" indent="0" algn="just">
              <a:lnSpc>
                <a:spcPct val="70000"/>
              </a:lnSpc>
              <a:buNone/>
            </a:pPr>
            <a:r>
              <a:rPr lang="en-US">
                <a:latin typeface="Times New Roman" panose="02020603050405020304" pitchFamily="18" charset="0"/>
                <a:cs typeface="Times New Roman" panose="02020603050405020304" pitchFamily="18" charset="0"/>
              </a:rPr>
              <a:t>- Liên hệ hình cây</a:t>
            </a:r>
          </a:p>
          <a:p>
            <a:pPr marL="0" indent="0" algn="just">
              <a:lnSpc>
                <a:spcPct val="70000"/>
              </a:lnSpc>
              <a:buNone/>
            </a:pPr>
            <a:r>
              <a:rPr lang="en-US">
                <a:latin typeface="Times New Roman" panose="02020603050405020304" pitchFamily="18" charset="0"/>
                <a:cs typeface="Times New Roman" panose="02020603050405020304" pitchFamily="18" charset="0"/>
              </a:rPr>
              <a:t>- Liên hệ mạng lưới</a:t>
            </a:r>
          </a:p>
          <a:p>
            <a:pPr marL="0" indent="0" algn="just">
              <a:lnSpc>
                <a:spcPct val="70000"/>
              </a:lnSpc>
              <a:buNone/>
            </a:pPr>
            <a:r>
              <a:rPr lang="en-US">
                <a:latin typeface="Times New Roman" panose="02020603050405020304" pitchFamily="18" charset="0"/>
                <a:cs typeface="Times New Roman" panose="02020603050405020304" pitchFamily="18" charset="0"/>
              </a:rPr>
              <a:t>- Liên hệ hỗn hợp</a:t>
            </a:r>
          </a:p>
        </p:txBody>
      </p:sp>
      <p:sp>
        <p:nvSpPr>
          <p:cNvPr id="5" name="Text Placeholder 4"/>
          <p:cNvSpPr>
            <a:spLocks noGrp="1"/>
          </p:cNvSpPr>
          <p:nvPr>
            <p:ph type="body" sz="quarter" idx="3"/>
          </p:nvPr>
        </p:nvSpPr>
        <p:spPr>
          <a:xfrm>
            <a:off x="4645025" y="1066801"/>
            <a:ext cx="4041775" cy="609600"/>
          </a:xfrm>
          <a:solidFill>
            <a:schemeClr val="accent4">
              <a:lumMod val="20000"/>
              <a:lumOff val="80000"/>
            </a:schemeClr>
          </a:solidFill>
        </p:spPr>
        <p:txBody>
          <a:bodyPr>
            <a:normAutofit/>
          </a:bodyPr>
          <a:lstStyle/>
          <a:p>
            <a:pPr algn="ctr"/>
            <a:r>
              <a:rPr lang="en-US" sz="3200"/>
              <a:t>Liên hệ vô hình</a:t>
            </a:r>
          </a:p>
        </p:txBody>
      </p:sp>
      <p:sp>
        <p:nvSpPr>
          <p:cNvPr id="6" name="Content Placeholder 5"/>
          <p:cNvSpPr>
            <a:spLocks noGrp="1"/>
          </p:cNvSpPr>
          <p:nvPr>
            <p:ph sz="quarter" idx="4"/>
          </p:nvPr>
        </p:nvSpPr>
        <p:spPr>
          <a:xfrm>
            <a:off x="4645025" y="1828800"/>
            <a:ext cx="4239260" cy="4763135"/>
          </a:xfrm>
          <a:solidFill>
            <a:schemeClr val="accent4">
              <a:lumMod val="20000"/>
              <a:lumOff val="80000"/>
            </a:schemeClr>
          </a:solidFill>
        </p:spPr>
        <p:txBody>
          <a:bodyPr/>
          <a:lstStyle/>
          <a:p>
            <a:pPr>
              <a:lnSpc>
                <a:spcPct val="70000"/>
              </a:lnSpc>
            </a:pPr>
            <a:r>
              <a:rPr lang="en-US">
                <a:latin typeface="Times New Roman" panose="02020603050405020304" pitchFamily="18" charset="0"/>
                <a:cs typeface="Times New Roman" panose="02020603050405020304" pitchFamily="18" charset="0"/>
              </a:rPr>
              <a:t>Là những liên hệ  không biểu diễn dưới bất kì loại sơ đồ nào</a:t>
            </a:r>
          </a:p>
          <a:p>
            <a:pPr>
              <a:lnSpc>
                <a:spcPct val="70000"/>
              </a:lnSpc>
            </a:pPr>
            <a:r>
              <a:rPr lang="en-US">
                <a:latin typeface="Times New Roman" panose="02020603050405020304" pitchFamily="18" charset="0"/>
                <a:cs typeface="Times New Roman" panose="02020603050405020304" pitchFamily="18" charset="0"/>
              </a:rPr>
              <a:t> Liên hệ vô hình bao gồm:</a:t>
            </a:r>
          </a:p>
          <a:p>
            <a:pPr marL="0" indent="0">
              <a:lnSpc>
                <a:spcPct val="70000"/>
              </a:lnSpc>
              <a:buNone/>
            </a:pPr>
            <a:r>
              <a:rPr lang="en-US">
                <a:latin typeface="Times New Roman" panose="02020603050405020304" pitchFamily="18" charset="0"/>
                <a:cs typeface="Times New Roman" panose="02020603050405020304" pitchFamily="18" charset="0"/>
              </a:rPr>
              <a:t>- Liên hệ chức năng</a:t>
            </a:r>
          </a:p>
          <a:p>
            <a:pPr marL="0" indent="0">
              <a:lnSpc>
                <a:spcPct val="70000"/>
              </a:lnSpc>
              <a:buNone/>
            </a:pPr>
            <a:r>
              <a:rPr lang="en-US">
                <a:latin typeface="Times New Roman" panose="02020603050405020304" pitchFamily="18" charset="0"/>
                <a:cs typeface="Times New Roman" panose="02020603050405020304" pitchFamily="18" charset="0"/>
              </a:rPr>
              <a:t>- Liên hệ tình cảm hay trạng thái tâm lý</a:t>
            </a:r>
          </a:p>
          <a:p>
            <a:pPr marL="0" indent="0">
              <a:lnSpc>
                <a:spcPct val="70000"/>
              </a:lnSpc>
              <a:buNone/>
            </a:pPr>
            <a:r>
              <a:rPr lang="en-US">
                <a:latin typeface="Times New Roman" panose="02020603050405020304" pitchFamily="18" charset="0"/>
                <a:cs typeface="Times New Roman" panose="02020603050405020304" pitchFamily="18" charset="0"/>
              </a:rPr>
              <a:t>Vd: liên hệ hành chính, liên hệ tình cảm, trạng thái tâm lý, quan hệ huyết thống,...</a:t>
            </a:r>
          </a:p>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bg/>
                                          </p:spTgt>
                                        </p:tgtEl>
                                        <p:attrNameLst>
                                          <p:attrName>style.visibility</p:attrName>
                                        </p:attrNameLst>
                                      </p:cBhvr>
                                      <p:to>
                                        <p:strVal val="visible"/>
                                      </p:to>
                                    </p:set>
                                    <p:animEffect transition="in" filter="barn(inVertical)">
                                      <p:cBhvr>
                                        <p:cTn id="12" dur="500"/>
                                        <p:tgtEl>
                                          <p:spTgt spid="5">
                                            <p:bg/>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animEffect transition="in" filter="barn(inVertical)">
                                      <p:cBhvr>
                                        <p:cTn id="17" dur="500"/>
                                        <p:tgtEl>
                                          <p:spTgt spid="5">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
                                            <p:bg/>
                                          </p:spTgt>
                                        </p:tgtEl>
                                        <p:attrNameLst>
                                          <p:attrName>style.visibility</p:attrName>
                                        </p:attrNameLst>
                                      </p:cBhvr>
                                      <p:to>
                                        <p:strVal val="visible"/>
                                      </p:to>
                                    </p:set>
                                    <p:animEffect transition="in" filter="fade">
                                      <p:cBhvr>
                                        <p:cTn id="22" dur="500"/>
                                        <p:tgtEl>
                                          <p:spTgt spid="4">
                                            <p:bg/>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
                                            <p:txEl>
                                              <p:pRg st="0" end="0"/>
                                            </p:txEl>
                                          </p:spTgt>
                                        </p:tgtEl>
                                        <p:attrNameLst>
                                          <p:attrName>style.visibility</p:attrName>
                                        </p:attrNameLst>
                                      </p:cBhvr>
                                      <p:to>
                                        <p:strVal val="visible"/>
                                      </p:to>
                                    </p:set>
                                    <p:animEffect transition="in" filter="fade">
                                      <p:cBhvr>
                                        <p:cTn id="27" dur="500"/>
                                        <p:tgtEl>
                                          <p:spTgt spid="4">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4">
                                            <p:txEl>
                                              <p:pRg st="1" end="1"/>
                                            </p:txEl>
                                          </p:spTgt>
                                        </p:tgtEl>
                                        <p:attrNameLst>
                                          <p:attrName>style.visibility</p:attrName>
                                        </p:attrNameLst>
                                      </p:cBhvr>
                                      <p:to>
                                        <p:strVal val="visible"/>
                                      </p:to>
                                    </p:set>
                                    <p:animEffect transition="in" filter="fade">
                                      <p:cBhvr>
                                        <p:cTn id="32" dur="500"/>
                                        <p:tgtEl>
                                          <p:spTgt spid="4">
                                            <p:txEl>
                                              <p:pRg st="1" end="1"/>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4">
                                            <p:txEl>
                                              <p:pRg st="2" end="2"/>
                                            </p:txEl>
                                          </p:spTgt>
                                        </p:tgtEl>
                                        <p:attrNameLst>
                                          <p:attrName>style.visibility</p:attrName>
                                        </p:attrNameLst>
                                      </p:cBhvr>
                                      <p:to>
                                        <p:strVal val="visible"/>
                                      </p:to>
                                    </p:set>
                                    <p:animEffect transition="in" filter="fade">
                                      <p:cBhvr>
                                        <p:cTn id="37" dur="500"/>
                                        <p:tgtEl>
                                          <p:spTgt spid="4">
                                            <p:txEl>
                                              <p:pRg st="2" end="2"/>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4">
                                            <p:txEl>
                                              <p:pRg st="3" end="3"/>
                                            </p:txEl>
                                          </p:spTgt>
                                        </p:tgtEl>
                                        <p:attrNameLst>
                                          <p:attrName>style.visibility</p:attrName>
                                        </p:attrNameLst>
                                      </p:cBhvr>
                                      <p:to>
                                        <p:strVal val="visible"/>
                                      </p:to>
                                    </p:set>
                                    <p:animEffect transition="in" filter="fade">
                                      <p:cBhvr>
                                        <p:cTn id="42" dur="500"/>
                                        <p:tgtEl>
                                          <p:spTgt spid="4">
                                            <p:txEl>
                                              <p:pRg st="3" end="3"/>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4">
                                            <p:txEl>
                                              <p:pRg st="4" end="4"/>
                                            </p:txEl>
                                          </p:spTgt>
                                        </p:tgtEl>
                                        <p:attrNameLst>
                                          <p:attrName>style.visibility</p:attrName>
                                        </p:attrNameLst>
                                      </p:cBhvr>
                                      <p:to>
                                        <p:strVal val="visible"/>
                                      </p:to>
                                    </p:set>
                                    <p:animEffect transition="in" filter="fade">
                                      <p:cBhvr>
                                        <p:cTn id="47" dur="500"/>
                                        <p:tgtEl>
                                          <p:spTgt spid="4">
                                            <p:txEl>
                                              <p:pRg st="4" end="4"/>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4">
                                            <p:txEl>
                                              <p:pRg st="5" end="5"/>
                                            </p:txEl>
                                          </p:spTgt>
                                        </p:tgtEl>
                                        <p:attrNameLst>
                                          <p:attrName>style.visibility</p:attrName>
                                        </p:attrNameLst>
                                      </p:cBhvr>
                                      <p:to>
                                        <p:strVal val="visible"/>
                                      </p:to>
                                    </p:set>
                                    <p:animEffect transition="in" filter="fade">
                                      <p:cBhvr>
                                        <p:cTn id="52" dur="500"/>
                                        <p:tgtEl>
                                          <p:spTgt spid="4">
                                            <p:txEl>
                                              <p:pRg st="5" end="5"/>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4">
                                            <p:txEl>
                                              <p:pRg st="6" end="6"/>
                                            </p:txEl>
                                          </p:spTgt>
                                        </p:tgtEl>
                                        <p:attrNameLst>
                                          <p:attrName>style.visibility</p:attrName>
                                        </p:attrNameLst>
                                      </p:cBhvr>
                                      <p:to>
                                        <p:strVal val="visible"/>
                                      </p:to>
                                    </p:set>
                                    <p:animEffect transition="in" filter="fade">
                                      <p:cBhvr>
                                        <p:cTn id="57" dur="500"/>
                                        <p:tgtEl>
                                          <p:spTgt spid="4">
                                            <p:txEl>
                                              <p:pRg st="6" end="6"/>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6" presetClass="entr" presetSubtype="21" fill="hold" nodeType="clickEffect">
                                  <p:stCondLst>
                                    <p:cond delay="0"/>
                                  </p:stCondLst>
                                  <p:childTnLst>
                                    <p:set>
                                      <p:cBhvr>
                                        <p:cTn id="61" dur="1" fill="hold">
                                          <p:stCondLst>
                                            <p:cond delay="0"/>
                                          </p:stCondLst>
                                        </p:cTn>
                                        <p:tgtEl>
                                          <p:spTgt spid="6">
                                            <p:txEl>
                                              <p:pRg st="0" end="0"/>
                                            </p:txEl>
                                          </p:spTgt>
                                        </p:tgtEl>
                                        <p:attrNameLst>
                                          <p:attrName>style.visibility</p:attrName>
                                        </p:attrNameLst>
                                      </p:cBhvr>
                                      <p:to>
                                        <p:strVal val="visible"/>
                                      </p:to>
                                    </p:set>
                                    <p:animEffect transition="in" filter="barn(inVertical)">
                                      <p:cBhvr>
                                        <p:cTn id="62" dur="500"/>
                                        <p:tgtEl>
                                          <p:spTgt spid="6">
                                            <p:txEl>
                                              <p:pRg st="0" end="0"/>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nodeType="clickEffect">
                                  <p:stCondLst>
                                    <p:cond delay="0"/>
                                  </p:stCondLst>
                                  <p:childTnLst>
                                    <p:set>
                                      <p:cBhvr>
                                        <p:cTn id="66" dur="1" fill="hold">
                                          <p:stCondLst>
                                            <p:cond delay="0"/>
                                          </p:stCondLst>
                                        </p:cTn>
                                        <p:tgtEl>
                                          <p:spTgt spid="6">
                                            <p:txEl>
                                              <p:pRg st="1" end="1"/>
                                            </p:txEl>
                                          </p:spTgt>
                                        </p:tgtEl>
                                        <p:attrNameLst>
                                          <p:attrName>style.visibility</p:attrName>
                                        </p:attrNameLst>
                                      </p:cBhvr>
                                      <p:to>
                                        <p:strVal val="visible"/>
                                      </p:to>
                                    </p:set>
                                    <p:anim calcmode="lin" valueType="num">
                                      <p:cBhvr additive="base">
                                        <p:cTn id="67"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6">
                                            <p:txEl>
                                              <p:pRg st="1" end="1"/>
                                            </p:txEl>
                                          </p:spTgt>
                                        </p:tgtEl>
                                        <p:attrNameLst>
                                          <p:attrName>ppt_y</p:attrName>
                                        </p:attrNameLst>
                                      </p:cBhvr>
                                      <p:tavLst>
                                        <p:tav tm="0">
                                          <p:val>
                                            <p:strVal val="1+#ppt_h/2"/>
                                          </p:val>
                                        </p:tav>
                                        <p:tav tm="100000">
                                          <p:val>
                                            <p:strVal val="#ppt_y"/>
                                          </p:val>
                                        </p:tav>
                                      </p:tavLst>
                                    </p:anim>
                                  </p:childTnLst>
                                </p:cTn>
                              </p:par>
                              <p:par>
                                <p:cTn id="69" presetID="2" presetClass="entr" presetSubtype="4" fill="hold" nodeType="withEffect">
                                  <p:stCondLst>
                                    <p:cond delay="0"/>
                                  </p:stCondLst>
                                  <p:childTnLst>
                                    <p:set>
                                      <p:cBhvr>
                                        <p:cTn id="70" dur="1" fill="hold">
                                          <p:stCondLst>
                                            <p:cond delay="0"/>
                                          </p:stCondLst>
                                        </p:cTn>
                                        <p:tgtEl>
                                          <p:spTgt spid="6">
                                            <p:txEl>
                                              <p:pRg st="2" end="2"/>
                                            </p:txEl>
                                          </p:spTgt>
                                        </p:tgtEl>
                                        <p:attrNameLst>
                                          <p:attrName>style.visibility</p:attrName>
                                        </p:attrNameLst>
                                      </p:cBhvr>
                                      <p:to>
                                        <p:strVal val="visible"/>
                                      </p:to>
                                    </p:set>
                                    <p:anim calcmode="lin" valueType="num">
                                      <p:cBhvr additive="base">
                                        <p:cTn id="71"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72" dur="500" fill="hold"/>
                                        <p:tgtEl>
                                          <p:spTgt spid="6">
                                            <p:txEl>
                                              <p:pRg st="2" end="2"/>
                                            </p:txEl>
                                          </p:spTgt>
                                        </p:tgtEl>
                                        <p:attrNameLst>
                                          <p:attrName>ppt_y</p:attrName>
                                        </p:attrNameLst>
                                      </p:cBhvr>
                                      <p:tavLst>
                                        <p:tav tm="0">
                                          <p:val>
                                            <p:strVal val="1+#ppt_h/2"/>
                                          </p:val>
                                        </p:tav>
                                        <p:tav tm="100000">
                                          <p:val>
                                            <p:strVal val="#ppt_y"/>
                                          </p:val>
                                        </p:tav>
                                      </p:tavLst>
                                    </p:anim>
                                  </p:childTnLst>
                                </p:cTn>
                              </p:par>
                              <p:par>
                                <p:cTn id="73" presetID="2" presetClass="entr" presetSubtype="4" fill="hold" nodeType="withEffect">
                                  <p:stCondLst>
                                    <p:cond delay="0"/>
                                  </p:stCondLst>
                                  <p:childTnLst>
                                    <p:set>
                                      <p:cBhvr>
                                        <p:cTn id="74" dur="1" fill="hold">
                                          <p:stCondLst>
                                            <p:cond delay="0"/>
                                          </p:stCondLst>
                                        </p:cTn>
                                        <p:tgtEl>
                                          <p:spTgt spid="6">
                                            <p:txEl>
                                              <p:pRg st="3" end="3"/>
                                            </p:txEl>
                                          </p:spTgt>
                                        </p:tgtEl>
                                        <p:attrNameLst>
                                          <p:attrName>style.visibility</p:attrName>
                                        </p:attrNameLst>
                                      </p:cBhvr>
                                      <p:to>
                                        <p:strVal val="visible"/>
                                      </p:to>
                                    </p:set>
                                    <p:anim calcmode="lin" valueType="num">
                                      <p:cBhvr additive="base">
                                        <p:cTn id="75"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76" dur="500" fill="hold"/>
                                        <p:tgtEl>
                                          <p:spTgt spid="6">
                                            <p:txEl>
                                              <p:pRg st="3" end="3"/>
                                            </p:txEl>
                                          </p:spTgt>
                                        </p:tgtEl>
                                        <p:attrNameLst>
                                          <p:attrName>ppt_y</p:attrName>
                                        </p:attrNameLst>
                                      </p:cBhvr>
                                      <p:tavLst>
                                        <p:tav tm="0">
                                          <p:val>
                                            <p:strVal val="1+#ppt_h/2"/>
                                          </p:val>
                                        </p:tav>
                                        <p:tav tm="100000">
                                          <p:val>
                                            <p:strVal val="#ppt_y"/>
                                          </p:val>
                                        </p:tav>
                                      </p:tavLst>
                                    </p:anim>
                                  </p:childTnLst>
                                </p:cTn>
                              </p:par>
                              <p:par>
                                <p:cTn id="77" presetID="2" presetClass="entr" presetSubtype="4" fill="hold" nodeType="withEffect">
                                  <p:stCondLst>
                                    <p:cond delay="0"/>
                                  </p:stCondLst>
                                  <p:childTnLst>
                                    <p:set>
                                      <p:cBhvr>
                                        <p:cTn id="78" dur="1" fill="hold">
                                          <p:stCondLst>
                                            <p:cond delay="0"/>
                                          </p:stCondLst>
                                        </p:cTn>
                                        <p:tgtEl>
                                          <p:spTgt spid="6">
                                            <p:txEl>
                                              <p:pRg st="4" end="4"/>
                                            </p:txEl>
                                          </p:spTgt>
                                        </p:tgtEl>
                                        <p:attrNameLst>
                                          <p:attrName>style.visibility</p:attrName>
                                        </p:attrNameLst>
                                      </p:cBhvr>
                                      <p:to>
                                        <p:strVal val="visible"/>
                                      </p:to>
                                    </p:set>
                                    <p:anim calcmode="lin" valueType="num">
                                      <p:cBhvr additive="base">
                                        <p:cTn id="79"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80"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4" grpId="0" build="p" animBg="1"/>
      <p:bldP spid="5" grpId="0" build="p"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48615"/>
            <a:ext cx="8229600" cy="525145"/>
          </a:xfrm>
          <a:solidFill>
            <a:schemeClr val="accent3">
              <a:lumMod val="40000"/>
              <a:lumOff val="60000"/>
            </a:schemeClr>
          </a:solidFill>
        </p:spPr>
        <p:txBody>
          <a:bodyPr>
            <a:noAutofit/>
          </a:bodyPr>
          <a:lstStyle/>
          <a:p>
            <a:pPr algn="ctr"/>
            <a:r>
              <a:rPr lang="en-US" sz="2800" b="1">
                <a:solidFill>
                  <a:srgbClr val="C00000"/>
                </a:solidFill>
                <a:latin typeface="Times New Roman" panose="02020603050405020304" pitchFamily="18" charset="0"/>
                <a:cs typeface="Times New Roman" panose="02020603050405020304" pitchFamily="18" charset="0"/>
              </a:rPr>
              <a:t>1.1.3.3. Thành phần cơ bản của lý thuyết khoa học</a:t>
            </a:r>
            <a:endParaRPr lang="en-US" sz="2800"/>
          </a:p>
        </p:txBody>
      </p:sp>
      <p:sp>
        <p:nvSpPr>
          <p:cNvPr id="3" name="Content Placeholder 2"/>
          <p:cNvSpPr>
            <a:spLocks noGrp="1"/>
          </p:cNvSpPr>
          <p:nvPr>
            <p:ph idx="1"/>
          </p:nvPr>
        </p:nvSpPr>
        <p:spPr>
          <a:xfrm>
            <a:off x="457200" y="971550"/>
            <a:ext cx="8229600" cy="5154930"/>
          </a:xfrm>
          <a:solidFill>
            <a:schemeClr val="accent3">
              <a:lumMod val="20000"/>
              <a:lumOff val="80000"/>
            </a:schemeClr>
          </a:solidFill>
        </p:spPr>
        <p:txBody>
          <a:bodyPr>
            <a:normAutofit/>
          </a:bodyPr>
          <a:lstStyle/>
          <a:p>
            <a:pPr marL="0" indent="0" algn="ctr">
              <a:buNone/>
            </a:pPr>
            <a:r>
              <a:rPr lang="en-US" sz="3600" b="1" i="1">
                <a:latin typeface="Times New Roman" panose="02020603050405020304" pitchFamily="18" charset="0"/>
                <a:cs typeface="Times New Roman" panose="02020603050405020304" pitchFamily="18" charset="0"/>
              </a:rPr>
              <a:t>* Logic:</a:t>
            </a:r>
          </a:p>
          <a:p>
            <a:pPr marL="0" indent="0">
              <a:buNone/>
            </a:pPr>
            <a:r>
              <a:rPr lang="en-US">
                <a:latin typeface="Times New Roman" panose="02020603050405020304" pitchFamily="18" charset="0"/>
                <a:cs typeface="Times New Roman" panose="02020603050405020304" pitchFamily="18" charset="0"/>
              </a:rPr>
              <a:t>- Tạo nên điểm xuất phát cho việc chứng minh các quy luật được đề xuất</a:t>
            </a:r>
          </a:p>
          <a:p>
            <a:pPr marL="0" indent="0">
              <a:buNone/>
            </a:pPr>
            <a:r>
              <a:rPr lang="en-US">
                <a:latin typeface="Times New Roman" panose="02020603050405020304" pitchFamily="18" charset="0"/>
                <a:cs typeface="Times New Roman" panose="02020603050405020304" pitchFamily="18" charset="0"/>
              </a:rPr>
              <a:t>- Logic hoạt động như một chất keo kết nối các khái niệm lý thuyết</a:t>
            </a:r>
          </a:p>
          <a:p>
            <a:pPr marL="0" indent="0">
              <a:buNone/>
            </a:pPr>
            <a:r>
              <a:rPr lang="en-US">
                <a:latin typeface="Times New Roman" panose="02020603050405020304" pitchFamily="18" charset="0"/>
                <a:cs typeface="Times New Roman" panose="02020603050405020304" pitchFamily="18" charset="0"/>
              </a:rPr>
              <a:t>- Logic giúp trình bày các giải thích</a:t>
            </a:r>
          </a:p>
          <a:p>
            <a:pPr marL="0" indent="0">
              <a:buNone/>
            </a:pPr>
            <a:r>
              <a:rPr lang="en-US">
                <a:latin typeface="Times New Roman" panose="02020603050405020304" pitchFamily="18" charset="0"/>
                <a:cs typeface="Times New Roman" panose="02020603050405020304" pitchFamily="18" charset="0"/>
              </a:rPr>
              <a:t>- Không có logic, quy luật sẽ có tính bột phát, tùy tiện, vô nghĩa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1000"/>
                                        <p:tgtEl>
                                          <p:spTgt spid="3">
                                            <p:txEl>
                                              <p:pRg st="1" end="1"/>
                                            </p:txEl>
                                          </p:spTgt>
                                        </p:tgtEl>
                                      </p:cBhvr>
                                    </p:animEffect>
                                    <p:anim calcmode="lin" valueType="num">
                                      <p:cBhvr>
                                        <p:cTn id="1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1" presetClass="entr" presetSubtype="1" fill="hold"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Effect transition="in" filter="wheel(1)">
                                      <p:cBhvr>
                                        <p:cTn id="24" dur="2000"/>
                                        <p:tgtEl>
                                          <p:spTgt spid="3">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 calcmode="lin" valueType="num">
                                      <p:cBhvr additive="base">
                                        <p:cTn id="2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barn(inVertical)">
                                      <p:cBhvr>
                                        <p:cTn id="35"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3562"/>
          </a:xfrm>
          <a:solidFill>
            <a:schemeClr val="accent6">
              <a:lumMod val="40000"/>
              <a:lumOff val="60000"/>
            </a:schemeClr>
          </a:solidFill>
        </p:spPr>
        <p:txBody>
          <a:bodyPr>
            <a:noAutofit/>
          </a:bodyPr>
          <a:lstStyle/>
          <a:p>
            <a:r>
              <a:rPr lang="en-US" sz="2800" b="1">
                <a:solidFill>
                  <a:srgbClr val="C00000"/>
                </a:solidFill>
                <a:latin typeface="Times New Roman" panose="02020603050405020304" pitchFamily="18" charset="0"/>
                <a:cs typeface="Times New Roman" panose="02020603050405020304" pitchFamily="18" charset="0"/>
              </a:rPr>
              <a:t>1.1.3.3. Thành phần cơ bản của lý thuyết khoa học</a:t>
            </a:r>
            <a:endParaRPr lang="en-US" sz="2800"/>
          </a:p>
        </p:txBody>
      </p:sp>
      <p:sp>
        <p:nvSpPr>
          <p:cNvPr id="3" name="Content Placeholder 2"/>
          <p:cNvSpPr>
            <a:spLocks noGrp="1"/>
          </p:cNvSpPr>
          <p:nvPr>
            <p:ph idx="1"/>
          </p:nvPr>
        </p:nvSpPr>
        <p:spPr>
          <a:xfrm>
            <a:off x="457200" y="990600"/>
            <a:ext cx="8229600" cy="5486400"/>
          </a:xfrm>
          <a:solidFill>
            <a:schemeClr val="accent6">
              <a:lumMod val="20000"/>
              <a:lumOff val="80000"/>
            </a:schemeClr>
          </a:solidFill>
        </p:spPr>
        <p:txBody>
          <a:bodyPr/>
          <a:lstStyle/>
          <a:p>
            <a:pPr marL="0" indent="0" algn="ctr">
              <a:buNone/>
            </a:pPr>
            <a:r>
              <a:rPr lang="en-US" b="1" i="1">
                <a:latin typeface="Times New Roman" panose="02020603050405020304" pitchFamily="18" charset="0"/>
                <a:cs typeface="Times New Roman" panose="02020603050405020304" pitchFamily="18" charset="0"/>
              </a:rPr>
              <a:t>* Giả định/điều kiện biên:</a:t>
            </a:r>
          </a:p>
          <a:p>
            <a:pPr marL="0" indent="0">
              <a:lnSpc>
                <a:spcPct val="150000"/>
              </a:lnSpc>
              <a:buNone/>
            </a:pPr>
            <a:r>
              <a:rPr lang="en-US">
                <a:latin typeface="Times New Roman" panose="02020603050405020304" pitchFamily="18" charset="0"/>
                <a:cs typeface="Times New Roman" panose="02020603050405020304" pitchFamily="18" charset="0"/>
              </a:rPr>
              <a:t>- Là các giả định về giá trị, thời gian, không gian và các điều kiện biên chi phối phạm vi áp dụng của lý thuyết.</a:t>
            </a:r>
          </a:p>
          <a:p>
            <a:pPr marL="0" indent="0">
              <a:lnSpc>
                <a:spcPct val="150000"/>
              </a:lnSpc>
              <a:buNone/>
            </a:pPr>
            <a:r>
              <a:rPr lang="en-US">
                <a:latin typeface="Times New Roman" panose="02020603050405020304" pitchFamily="18" charset="0"/>
                <a:cs typeface="Times New Roman" panose="02020603050405020304" pitchFamily="18" charset="0"/>
              </a:rPr>
              <a:t>- Một lý thuyết được sử dụng hay kiểm nghiệm đúng khi tất cả các giả định ẩn hình thành nên các giới hạn của lý thuyết được hiểu đúng</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09855"/>
            <a:ext cx="8229600" cy="451485"/>
          </a:xfrm>
        </p:spPr>
        <p:txBody>
          <a:bodyPr/>
          <a:lstStyle/>
          <a:p>
            <a:pPr algn="ctr"/>
            <a:r>
              <a:rPr lang="en-US" sz="2800" b="1"/>
              <a:t>Bài tập: Điền tên các thành phần của khái niệm</a:t>
            </a:r>
          </a:p>
        </p:txBody>
      </p:sp>
      <p:sp>
        <p:nvSpPr>
          <p:cNvPr id="3" name="Content Placeholder 2"/>
          <p:cNvSpPr>
            <a:spLocks noGrp="1"/>
          </p:cNvSpPr>
          <p:nvPr>
            <p:ph idx="1"/>
          </p:nvPr>
        </p:nvSpPr>
        <p:spPr>
          <a:xfrm>
            <a:off x="158115" y="769620"/>
            <a:ext cx="8828405" cy="5596890"/>
          </a:xfrm>
        </p:spPr>
        <p:txBody>
          <a:bodyPr/>
          <a:lstStyle/>
          <a:p>
            <a:endParaRPr lang="en-US"/>
          </a:p>
        </p:txBody>
      </p:sp>
      <p:sp>
        <p:nvSpPr>
          <p:cNvPr id="4" name="Oval Callout 3"/>
          <p:cNvSpPr/>
          <p:nvPr/>
        </p:nvSpPr>
        <p:spPr>
          <a:xfrm>
            <a:off x="228600" y="762000"/>
            <a:ext cx="1793240" cy="1341120"/>
          </a:xfrm>
          <a:prstGeom prst="wedgeEllipseCallout">
            <a:avLst>
              <a:gd name="adj1" fmla="val 80753"/>
              <a:gd name="adj2" fmla="val -24147"/>
            </a:avLst>
          </a:prstGeom>
          <a:solidFill>
            <a:schemeClr val="bg1"/>
          </a:solidFill>
          <a:ln w="9525" cap="flat" cmpd="sng" algn="ctr">
            <a:solidFill>
              <a:schemeClr val="accent1"/>
            </a:solidFill>
            <a:prstDash val="solid"/>
            <a:round/>
            <a:headEnd type="none" w="med" len="med"/>
            <a:tailEnd type="none" w="med" len="med"/>
          </a:ln>
        </p:spPr>
        <p:txBody>
          <a:bodyPr vert="horz" wrap="none" lIns="91440" tIns="45720" rIns="91440" bIns="45720" numCol="1" anchor="ctr" anchorCtr="0" compatLnSpc="1"/>
          <a:lstStyle/>
          <a:p>
            <a:pPr marL="0" marR="0" indent="0" algn="l" defTabSz="914400" rtl="0" eaLnBrk="1" fontAlgn="base" latinLnBrk="0" hangingPunct="1">
              <a:lnSpc>
                <a:spcPct val="100000"/>
              </a:lnSpc>
              <a:spcBef>
                <a:spcPct val="0"/>
              </a:spcBef>
              <a:spcAft>
                <a:spcPct val="0"/>
              </a:spcAft>
              <a:buClrTx/>
              <a:buSzTx/>
              <a:buFontTx/>
              <a:buNone/>
            </a:pPr>
            <a:r>
              <a:rPr kumimoji="0" lang="en-US" altLang="zh-CN" sz="2800" b="0"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Quy luật</a:t>
            </a:r>
          </a:p>
        </p:txBody>
      </p:sp>
      <p:sp>
        <p:nvSpPr>
          <p:cNvPr id="5" name="Oval Callout 4"/>
          <p:cNvSpPr/>
          <p:nvPr/>
        </p:nvSpPr>
        <p:spPr>
          <a:xfrm>
            <a:off x="158115" y="5181600"/>
            <a:ext cx="1793240" cy="1341120"/>
          </a:xfrm>
          <a:prstGeom prst="wedgeEllipseCallout">
            <a:avLst>
              <a:gd name="adj1" fmla="val 83569"/>
              <a:gd name="adj2" fmla="val -15814"/>
            </a:avLst>
          </a:prstGeom>
          <a:solidFill>
            <a:schemeClr val="bg1"/>
          </a:solidFill>
          <a:ln w="9525" cap="flat" cmpd="sng" algn="ctr">
            <a:solidFill>
              <a:schemeClr val="accent1"/>
            </a:solidFill>
            <a:prstDash val="solid"/>
            <a:round/>
            <a:headEnd type="none" w="med" len="med"/>
            <a:tailEnd type="none" w="med" len="med"/>
          </a:ln>
        </p:spPr>
        <p:txBody>
          <a:bodyPr vert="horz" wrap="none" lIns="91440" tIns="45720" rIns="91440" bIns="45720" numCol="1" anchor="ctr" anchorCtr="0" compatLnSpc="1"/>
          <a:lstStyle/>
          <a:p>
            <a:pPr marL="0" marR="0" indent="0" algn="ctr" defTabSz="914400" rtl="0" eaLnBrk="1" fontAlgn="base" latinLnBrk="0" hangingPunct="1">
              <a:lnSpc>
                <a:spcPct val="100000"/>
              </a:lnSpc>
              <a:spcBef>
                <a:spcPct val="0"/>
              </a:spcBef>
              <a:spcAft>
                <a:spcPct val="0"/>
              </a:spcAft>
              <a:buClrTx/>
              <a:buSzTx/>
              <a:buFontTx/>
              <a:buNone/>
            </a:pPr>
            <a:r>
              <a:rPr kumimoji="0" lang="en-US" altLang="zh-CN" sz="2800" b="0"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Logic</a:t>
            </a:r>
          </a:p>
        </p:txBody>
      </p:sp>
      <p:sp>
        <p:nvSpPr>
          <p:cNvPr id="6" name="Oval Callout 5"/>
          <p:cNvSpPr/>
          <p:nvPr/>
        </p:nvSpPr>
        <p:spPr>
          <a:xfrm>
            <a:off x="158115" y="3631565"/>
            <a:ext cx="2171700" cy="1379220"/>
          </a:xfrm>
          <a:prstGeom prst="wedgeEllipseCallout">
            <a:avLst>
              <a:gd name="adj1" fmla="val 62387"/>
              <a:gd name="adj2" fmla="val -21178"/>
            </a:avLst>
          </a:prstGeom>
          <a:solidFill>
            <a:schemeClr val="bg1"/>
          </a:solidFill>
          <a:ln w="9525" cap="flat" cmpd="sng" algn="ctr">
            <a:solidFill>
              <a:schemeClr val="accent1"/>
            </a:solidFill>
            <a:prstDash val="solid"/>
            <a:round/>
            <a:headEnd type="none" w="med" len="med"/>
            <a:tailEnd type="none" w="med" len="med"/>
          </a:ln>
        </p:spPr>
        <p:txBody>
          <a:bodyPr vert="horz" wrap="none" lIns="91440" tIns="45720" rIns="91440" bIns="45720" numCol="1" anchor="ctr" anchorCtr="0" compatLnSpc="1"/>
          <a:lstStyle/>
          <a:p>
            <a:pPr marL="0" marR="0" indent="0" algn="ctr" defTabSz="914400" rtl="0" eaLnBrk="1" fontAlgn="base" latinLnBrk="0" hangingPunct="1">
              <a:lnSpc>
                <a:spcPct val="100000"/>
              </a:lnSpc>
              <a:spcBef>
                <a:spcPct val="0"/>
              </a:spcBef>
              <a:spcAft>
                <a:spcPct val="0"/>
              </a:spcAft>
              <a:buClrTx/>
              <a:buSzTx/>
              <a:buFontTx/>
              <a:buNone/>
            </a:pPr>
            <a:r>
              <a:rPr kumimoji="0" lang="en-US" altLang="zh-CN" sz="2600" b="0"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Giả định/</a:t>
            </a:r>
          </a:p>
          <a:p>
            <a:pPr marL="0" marR="0" indent="0" algn="ctr" defTabSz="914400" rtl="0" eaLnBrk="1" fontAlgn="base" latinLnBrk="0" hangingPunct="1">
              <a:lnSpc>
                <a:spcPct val="100000"/>
              </a:lnSpc>
              <a:spcBef>
                <a:spcPct val="0"/>
              </a:spcBef>
              <a:spcAft>
                <a:spcPct val="0"/>
              </a:spcAft>
              <a:buClrTx/>
              <a:buSzTx/>
              <a:buFontTx/>
              <a:buNone/>
            </a:pPr>
            <a:r>
              <a:rPr kumimoji="0" lang="en-US" altLang="zh-CN" sz="2600" b="0"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Điều kiện biên</a:t>
            </a:r>
          </a:p>
        </p:txBody>
      </p:sp>
      <p:sp>
        <p:nvSpPr>
          <p:cNvPr id="7" name="Oval Callout 6"/>
          <p:cNvSpPr/>
          <p:nvPr/>
        </p:nvSpPr>
        <p:spPr>
          <a:xfrm>
            <a:off x="152400" y="2187575"/>
            <a:ext cx="1793240" cy="1341120"/>
          </a:xfrm>
          <a:prstGeom prst="wedgeEllipseCallout">
            <a:avLst>
              <a:gd name="adj1" fmla="val 81303"/>
              <a:gd name="adj2" fmla="val -27935"/>
            </a:avLst>
          </a:prstGeom>
          <a:solidFill>
            <a:schemeClr val="bg1"/>
          </a:solidFill>
          <a:ln w="9525" cap="flat" cmpd="sng" algn="ctr">
            <a:solidFill>
              <a:schemeClr val="accent1"/>
            </a:solidFill>
            <a:prstDash val="solid"/>
            <a:round/>
            <a:headEnd type="none" w="med" len="med"/>
            <a:tailEnd type="none" w="med" len="med"/>
          </a:ln>
        </p:spPr>
        <p:txBody>
          <a:bodyPr vert="horz" wrap="none" lIns="91440" tIns="45720" rIns="91440" bIns="45720" numCol="1" anchor="ctr" anchorCtr="0" compatLnSpc="1"/>
          <a:lstStyle/>
          <a:p>
            <a:pPr marL="0" marR="0" indent="0" algn="ctr" defTabSz="914400" rtl="0" eaLnBrk="1" fontAlgn="base" latinLnBrk="0" hangingPunct="1">
              <a:lnSpc>
                <a:spcPct val="100000"/>
              </a:lnSpc>
              <a:spcBef>
                <a:spcPct val="0"/>
              </a:spcBef>
              <a:spcAft>
                <a:spcPct val="0"/>
              </a:spcAft>
              <a:buClrTx/>
              <a:buSzTx/>
              <a:buFontTx/>
              <a:buNone/>
            </a:pPr>
            <a:r>
              <a:rPr kumimoji="0" lang="en-US" altLang="zh-CN" sz="2800" b="0"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Khái niệm</a:t>
            </a:r>
          </a:p>
        </p:txBody>
      </p:sp>
      <p:sp>
        <p:nvSpPr>
          <p:cNvPr id="9" name="Wave 8"/>
          <p:cNvSpPr/>
          <p:nvPr/>
        </p:nvSpPr>
        <p:spPr>
          <a:xfrm>
            <a:off x="2514600" y="619760"/>
            <a:ext cx="6522085" cy="1510665"/>
          </a:xfrm>
          <a:prstGeom prst="wave">
            <a:avLst>
              <a:gd name="adj1" fmla="val 12500"/>
              <a:gd name="adj2" fmla="val -675"/>
            </a:avLst>
          </a:prstGeom>
          <a:solidFill>
            <a:schemeClr val="accent1">
              <a:lumMod val="20000"/>
              <a:lumOff val="80000"/>
            </a:schemeClr>
          </a:solidFill>
          <a:ln w="9525" cap="flat" cmpd="sng" algn="ctr">
            <a:solidFill>
              <a:schemeClr val="bg1"/>
            </a:solidFill>
            <a:prstDash val="solid"/>
            <a:round/>
            <a:headEnd type="none" w="med" len="med"/>
            <a:tailEnd type="none" w="med" len="med"/>
          </a:ln>
        </p:spPr>
        <p:txBody>
          <a:bodyPr vert="horz" wrap="none" lIns="91440" tIns="45720" rIns="91440" bIns="45720" numCol="1" anchor="ctr" anchorCtr="0" compatLnSpc="1"/>
          <a:lstStyle/>
          <a:p>
            <a:pPr marL="0" marR="0" indent="0" algn="ctr" defTabSz="914400" rtl="0" eaLnBrk="1" fontAlgn="base" latinLnBrk="0" hangingPunct="1">
              <a:lnSpc>
                <a:spcPct val="100000"/>
              </a:lnSpc>
              <a:spcBef>
                <a:spcPct val="0"/>
              </a:spcBef>
              <a:spcAft>
                <a:spcPct val="0"/>
              </a:spcAft>
              <a:buClrTx/>
              <a:buSzTx/>
              <a:buFontTx/>
              <a:buNone/>
            </a:pPr>
            <a:r>
              <a:rPr lang="en-US" sz="2800">
                <a:latin typeface="Times New Roman" panose="02020603050405020304" pitchFamily="18" charset="0"/>
                <a:cs typeface="Times New Roman" panose="02020603050405020304" pitchFamily="18" charset="0"/>
                <a:sym typeface="+mn-ea"/>
              </a:rPr>
              <a:t>Là những liên kết giả định giữa các </a:t>
            </a:r>
          </a:p>
          <a:p>
            <a:pPr marL="0" marR="0" indent="0" algn="ctr" defTabSz="914400" rtl="0" eaLnBrk="1" fontAlgn="base" latinLnBrk="0" hangingPunct="1">
              <a:lnSpc>
                <a:spcPct val="100000"/>
              </a:lnSpc>
              <a:spcBef>
                <a:spcPct val="0"/>
              </a:spcBef>
              <a:spcAft>
                <a:spcPct val="0"/>
              </a:spcAft>
              <a:buClrTx/>
              <a:buSzTx/>
              <a:buFontTx/>
              <a:buNone/>
            </a:pPr>
            <a:r>
              <a:rPr lang="en-US" sz="2800">
                <a:latin typeface="Times New Roman" panose="02020603050405020304" pitchFamily="18" charset="0"/>
                <a:cs typeface="Times New Roman" panose="02020603050405020304" pitchFamily="18" charset="0"/>
                <a:sym typeface="+mn-ea"/>
              </a:rPr>
              <a:t>khái niệm dựa trên logic suy diễn</a:t>
            </a:r>
            <a:endParaRPr kumimoji="0" lang="zh-CN" altLang="en-US" sz="2800" b="0" i="0" u="none" strike="noStrike" cap="none" normalizeH="0" baseline="0">
              <a:ln>
                <a:noFill/>
              </a:ln>
              <a:solidFill>
                <a:schemeClr val="tx1"/>
              </a:solidFill>
              <a:effectLst/>
              <a:latin typeface="Arial" panose="020B0604020202020204" pitchFamily="34" charset="0"/>
              <a:ea typeface="SimSun" panose="02010600030101010101" pitchFamily="2" charset="-122"/>
            </a:endParaRPr>
          </a:p>
        </p:txBody>
      </p:sp>
      <p:sp>
        <p:nvSpPr>
          <p:cNvPr id="10" name="Wave 9"/>
          <p:cNvSpPr/>
          <p:nvPr/>
        </p:nvSpPr>
        <p:spPr>
          <a:xfrm>
            <a:off x="2464435" y="1905000"/>
            <a:ext cx="6522085" cy="1556385"/>
          </a:xfrm>
          <a:prstGeom prst="wave">
            <a:avLst>
              <a:gd name="adj1" fmla="val 12500"/>
              <a:gd name="adj2" fmla="val -675"/>
            </a:avLst>
          </a:prstGeom>
          <a:solidFill>
            <a:schemeClr val="accent2">
              <a:lumMod val="20000"/>
              <a:lumOff val="80000"/>
            </a:schemeClr>
          </a:solidFill>
          <a:ln w="9525" cap="flat" cmpd="sng" algn="ctr">
            <a:solidFill>
              <a:schemeClr val="bg1"/>
            </a:solidFill>
            <a:prstDash val="solid"/>
            <a:round/>
            <a:headEnd type="none" w="med" len="med"/>
            <a:tailEnd type="none" w="med" len="med"/>
          </a:ln>
        </p:spPr>
        <p:txBody>
          <a:bodyPr vert="horz" wrap="none" lIns="91440" tIns="45720" rIns="91440" bIns="45720" numCol="1" anchor="ctr" anchorCtr="0" compatLnSpc="1"/>
          <a:lstStyle/>
          <a:p>
            <a:pPr algn="ctr"/>
            <a:r>
              <a:rPr lang="en-US" sz="2800">
                <a:latin typeface="Times New Roman" panose="02020603050405020304" pitchFamily="18" charset="0"/>
                <a:cs typeface="Times New Roman" panose="02020603050405020304" pitchFamily="18" charset="0"/>
                <a:sym typeface="+mn-ea"/>
              </a:rPr>
              <a:t>Là một hình thức tư duy được diễn đạt ở </a:t>
            </a:r>
          </a:p>
          <a:p>
            <a:pPr algn="ctr"/>
            <a:r>
              <a:rPr lang="en-US" sz="2800">
                <a:latin typeface="Times New Roman" panose="02020603050405020304" pitchFamily="18" charset="0"/>
                <a:cs typeface="Times New Roman" panose="02020603050405020304" pitchFamily="18" charset="0"/>
                <a:sym typeface="+mn-ea"/>
              </a:rPr>
              <a:t>mức độ trừu tượng hóa cao</a:t>
            </a:r>
            <a:endParaRPr kumimoji="0" lang="zh-CN" altLang="en-US" sz="2800" b="0" i="0" u="none" strike="noStrike" cap="none" normalizeH="0" baseline="0">
              <a:ln>
                <a:noFill/>
              </a:ln>
              <a:solidFill>
                <a:schemeClr val="tx1"/>
              </a:solidFill>
              <a:effectLst/>
              <a:latin typeface="Arial" panose="020B0604020202020204" pitchFamily="34" charset="0"/>
              <a:ea typeface="SimSun" panose="02010600030101010101" pitchFamily="2" charset="-122"/>
            </a:endParaRPr>
          </a:p>
        </p:txBody>
      </p:sp>
      <p:sp>
        <p:nvSpPr>
          <p:cNvPr id="11" name="Wave 10"/>
          <p:cNvSpPr/>
          <p:nvPr/>
        </p:nvSpPr>
        <p:spPr>
          <a:xfrm>
            <a:off x="2514600" y="3190875"/>
            <a:ext cx="6522085" cy="2144395"/>
          </a:xfrm>
          <a:prstGeom prst="wave">
            <a:avLst>
              <a:gd name="adj1" fmla="val 12500"/>
              <a:gd name="adj2" fmla="val -675"/>
            </a:avLst>
          </a:prstGeom>
          <a:solidFill>
            <a:schemeClr val="accent3">
              <a:lumMod val="95000"/>
            </a:schemeClr>
          </a:solidFill>
          <a:ln w="9525" cap="flat" cmpd="sng" algn="ctr">
            <a:solidFill>
              <a:schemeClr val="bg1"/>
            </a:solidFill>
            <a:prstDash val="solid"/>
            <a:round/>
            <a:headEnd type="none" w="med" len="med"/>
            <a:tailEnd type="none" w="med" len="med"/>
          </a:ln>
        </p:spPr>
        <p:txBody>
          <a:bodyPr vert="horz" wrap="none" lIns="91440" tIns="45720" rIns="91440" bIns="45720" numCol="1" anchor="ctr" anchorCtr="0" compatLnSpc="1"/>
          <a:lstStyle/>
          <a:p>
            <a:pPr marL="0" marR="0" indent="0" algn="ctr" defTabSz="914400" rtl="0" eaLnBrk="1" fontAlgn="base" latinLnBrk="0" hangingPunct="1">
              <a:lnSpc>
                <a:spcPct val="100000"/>
              </a:lnSpc>
              <a:spcBef>
                <a:spcPct val="0"/>
              </a:spcBef>
              <a:spcAft>
                <a:spcPct val="0"/>
              </a:spcAft>
              <a:buClrTx/>
              <a:buSzTx/>
              <a:buFontTx/>
              <a:buNone/>
            </a:pPr>
            <a:r>
              <a:rPr lang="en-US" sz="2800">
                <a:latin typeface="Times New Roman" panose="02020603050405020304" pitchFamily="18" charset="0"/>
                <a:cs typeface="Times New Roman" panose="02020603050405020304" pitchFamily="18" charset="0"/>
                <a:sym typeface="+mn-ea"/>
              </a:rPr>
              <a:t>Các giả định về giá trị, thời gian, không gian </a:t>
            </a:r>
          </a:p>
          <a:p>
            <a:pPr marL="0" marR="0" indent="0" algn="ctr" defTabSz="914400" rtl="0" eaLnBrk="1" fontAlgn="base" latinLnBrk="0" hangingPunct="1">
              <a:lnSpc>
                <a:spcPct val="100000"/>
              </a:lnSpc>
              <a:spcBef>
                <a:spcPct val="0"/>
              </a:spcBef>
              <a:spcAft>
                <a:spcPct val="0"/>
              </a:spcAft>
              <a:buClrTx/>
              <a:buSzTx/>
              <a:buFontTx/>
              <a:buNone/>
            </a:pPr>
            <a:r>
              <a:rPr lang="en-US" sz="2800">
                <a:latin typeface="Times New Roman" panose="02020603050405020304" pitchFamily="18" charset="0"/>
                <a:cs typeface="Times New Roman" panose="02020603050405020304" pitchFamily="18" charset="0"/>
                <a:sym typeface="+mn-ea"/>
              </a:rPr>
              <a:t>và các điều kiện biên chi phối phạm vi </a:t>
            </a:r>
          </a:p>
          <a:p>
            <a:pPr marL="0" marR="0" indent="0" algn="ctr" defTabSz="914400" rtl="0" eaLnBrk="1" fontAlgn="base" latinLnBrk="0" hangingPunct="1">
              <a:lnSpc>
                <a:spcPct val="100000"/>
              </a:lnSpc>
              <a:spcBef>
                <a:spcPct val="0"/>
              </a:spcBef>
              <a:spcAft>
                <a:spcPct val="0"/>
              </a:spcAft>
              <a:buClrTx/>
              <a:buSzTx/>
              <a:buFontTx/>
              <a:buNone/>
            </a:pPr>
            <a:r>
              <a:rPr lang="en-US" sz="2800">
                <a:latin typeface="Times New Roman" panose="02020603050405020304" pitchFamily="18" charset="0"/>
                <a:cs typeface="Times New Roman" panose="02020603050405020304" pitchFamily="18" charset="0"/>
                <a:sym typeface="+mn-ea"/>
              </a:rPr>
              <a:t>áp dụng của lý thuyết</a:t>
            </a:r>
            <a:endParaRPr kumimoji="0" lang="en-US" altLang="zh-CN" sz="2800" b="0" i="0" u="none" strike="noStrike" cap="none" normalizeH="0" baseline="0">
              <a:ln>
                <a:noFill/>
              </a:ln>
              <a:solidFill>
                <a:schemeClr val="tx1"/>
              </a:solidFill>
              <a:effectLst/>
              <a:latin typeface="Arial" panose="020B0604020202020204" pitchFamily="34" charset="0"/>
              <a:ea typeface="SimSun" panose="02010600030101010101" pitchFamily="2" charset="-122"/>
            </a:endParaRPr>
          </a:p>
        </p:txBody>
      </p:sp>
      <p:sp>
        <p:nvSpPr>
          <p:cNvPr id="12" name="Wave 11"/>
          <p:cNvSpPr/>
          <p:nvPr/>
        </p:nvSpPr>
        <p:spPr>
          <a:xfrm>
            <a:off x="2464435" y="5010785"/>
            <a:ext cx="6522085" cy="1605280"/>
          </a:xfrm>
          <a:prstGeom prst="wave">
            <a:avLst>
              <a:gd name="adj1" fmla="val 12500"/>
              <a:gd name="adj2" fmla="val -675"/>
            </a:avLst>
          </a:prstGeom>
          <a:solidFill>
            <a:schemeClr val="accent5">
              <a:lumMod val="20000"/>
              <a:lumOff val="80000"/>
            </a:schemeClr>
          </a:solidFill>
          <a:ln w="9525" cap="flat" cmpd="sng" algn="ctr">
            <a:solidFill>
              <a:schemeClr val="bg1"/>
            </a:solidFill>
            <a:prstDash val="solid"/>
            <a:round/>
            <a:headEnd type="none" w="med" len="med"/>
            <a:tailEnd type="none" w="med" len="med"/>
          </a:ln>
        </p:spPr>
        <p:txBody>
          <a:bodyPr vert="horz" wrap="none" lIns="91440" tIns="45720" rIns="91440" bIns="45720" numCol="1" anchor="ctr" anchorCtr="0" compatLnSpc="1"/>
          <a:lstStyle/>
          <a:p>
            <a:pPr marL="0" marR="0" indent="0" algn="ctr" defTabSz="914400" rtl="0" eaLnBrk="1" fontAlgn="base" latinLnBrk="0" hangingPunct="1">
              <a:lnSpc>
                <a:spcPct val="100000"/>
              </a:lnSpc>
              <a:spcBef>
                <a:spcPct val="0"/>
              </a:spcBef>
              <a:spcAft>
                <a:spcPct val="0"/>
              </a:spcAft>
              <a:buClrTx/>
              <a:buSzTx/>
              <a:buFontTx/>
              <a:buNone/>
            </a:pPr>
            <a:r>
              <a:rPr lang="en-US" sz="2800">
                <a:latin typeface="Times New Roman" panose="02020603050405020304" pitchFamily="18" charset="0"/>
                <a:cs typeface="Times New Roman" panose="02020603050405020304" pitchFamily="18" charset="0"/>
                <a:sym typeface="+mn-ea"/>
              </a:rPr>
              <a:t>Tạo nên điểm xuất phát cho việc chứng minh </a:t>
            </a:r>
          </a:p>
          <a:p>
            <a:pPr marL="0" marR="0" indent="0" algn="ctr" defTabSz="914400" rtl="0" eaLnBrk="1" fontAlgn="base" latinLnBrk="0" hangingPunct="1">
              <a:lnSpc>
                <a:spcPct val="100000"/>
              </a:lnSpc>
              <a:spcBef>
                <a:spcPct val="0"/>
              </a:spcBef>
              <a:spcAft>
                <a:spcPct val="0"/>
              </a:spcAft>
              <a:buClrTx/>
              <a:buSzTx/>
              <a:buFontTx/>
              <a:buNone/>
            </a:pPr>
            <a:r>
              <a:rPr lang="en-US" sz="2800">
                <a:latin typeface="Times New Roman" panose="02020603050405020304" pitchFamily="18" charset="0"/>
                <a:cs typeface="Times New Roman" panose="02020603050405020304" pitchFamily="18" charset="0"/>
                <a:sym typeface="+mn-ea"/>
              </a:rPr>
              <a:t>các quy luật được đề xuất</a:t>
            </a:r>
            <a:endParaRPr kumimoji="0" lang="zh-CN" altLang="en-US" sz="2800" b="0" i="0" u="none" strike="noStrike" cap="none" normalizeH="0" baseline="0">
              <a:ln>
                <a:noFill/>
              </a:ln>
              <a:solidFill>
                <a:schemeClr val="tx1"/>
              </a:solidFill>
              <a:effectLst/>
              <a:latin typeface="Arial" panose="020B0604020202020204" pitchFamily="34" charset="0"/>
              <a:ea typeface="SimSun"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7"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down)">
                                      <p:cBhvr>
                                        <p:cTn id="19" dur="500"/>
                                        <p:tgtEl>
                                          <p:spTgt spid="6"/>
                                        </p:tgtEl>
                                      </p:cBhvr>
                                    </p:animEffect>
                                  </p:childTnLst>
                                </p:cTn>
                              </p:par>
                            </p:childTnLst>
                          </p:cTn>
                        </p:par>
                      </p:childTnLst>
                    </p:cTn>
                  </p:par>
                  <p:par>
                    <p:cTn id="20" fill="hold">
                      <p:stCondLst>
                        <p:cond delay="indefinite"/>
                      </p:stCondLst>
                      <p:childTnLst>
                        <p:par>
                          <p:cTn id="21" fill="hold">
                            <p:stCondLst>
                              <p:cond delay="0"/>
                            </p:stCondLst>
                            <p:childTnLst>
                              <p:par>
                                <p:cTn id="22" presetID="37" presetClass="entr" presetSubtype="0" fill="hold" grpId="0" nodeType="click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fade">
                                      <p:cBhvr>
                                        <p:cTn id="24" dur="1000"/>
                                        <p:tgtEl>
                                          <p:spTgt spid="5"/>
                                        </p:tgtEl>
                                      </p:cBhvr>
                                    </p:animEffect>
                                    <p:anim calcmode="lin" valueType="num">
                                      <p:cBhvr>
                                        <p:cTn id="25" dur="1000" fill="hold"/>
                                        <p:tgtEl>
                                          <p:spTgt spid="5"/>
                                        </p:tgtEl>
                                        <p:attrNameLst>
                                          <p:attrName>ppt_x</p:attrName>
                                        </p:attrNameLst>
                                      </p:cBhvr>
                                      <p:tavLst>
                                        <p:tav tm="0">
                                          <p:val>
                                            <p:strVal val="#ppt_x"/>
                                          </p:val>
                                        </p:tav>
                                        <p:tav tm="100000">
                                          <p:val>
                                            <p:strVal val="#ppt_x"/>
                                          </p:val>
                                        </p:tav>
                                      </p:tavLst>
                                    </p:anim>
                                    <p:anim calcmode="lin" valueType="num">
                                      <p:cBhvr>
                                        <p:cTn id="26" dur="900" decel="100000" fill="hold"/>
                                        <p:tgtEl>
                                          <p:spTgt spid="5"/>
                                        </p:tgtEl>
                                        <p:attrNameLst>
                                          <p:attrName>ppt_y</p:attrName>
                                        </p:attrNameLst>
                                      </p:cBhvr>
                                      <p:tavLst>
                                        <p:tav tm="0">
                                          <p:val>
                                            <p:strVal val="#ppt_y+1"/>
                                          </p:val>
                                        </p:tav>
                                        <p:tav tm="100000">
                                          <p:val>
                                            <p:strVal val="#ppt_y-.03"/>
                                          </p:val>
                                        </p:tav>
                                      </p:tavLst>
                                    </p:anim>
                                    <p:anim calcmode="lin" valueType="num">
                                      <p:cBhvr>
                                        <p:cTn id="27" dur="100" accel="100000" fill="hold">
                                          <p:stCondLst>
                                            <p:cond delay="900"/>
                                          </p:stCondLst>
                                        </p:cTn>
                                        <p:tgtEl>
                                          <p:spTgt spid="5"/>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5" grpId="0" bldLvl="0" animBg="1"/>
      <p:bldP spid="5" grpId="1" animBg="1"/>
      <p:bldP spid="6" grpId="0" animBg="1"/>
      <p:bldP spid="6" grpId="1" animBg="1"/>
      <p:bldP spid="7" grpId="0" bldLvl="0" animBg="1"/>
      <p:bldP spid="7" grpId="1"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p:spPr>
        <p:txBody>
          <a:bodyPr>
            <a:normAutofit/>
          </a:bodyPr>
          <a:lstStyle/>
          <a:p>
            <a:r>
              <a:rPr lang="en-US" sz="3600" b="1">
                <a:solidFill>
                  <a:srgbClr val="002060"/>
                </a:solidFill>
                <a:latin typeface="Times New Roman" panose="02020603050405020304" pitchFamily="18" charset="0"/>
                <a:cs typeface="Times New Roman" panose="02020603050405020304" pitchFamily="18" charset="0"/>
              </a:rPr>
              <a:t>1.1.3.4. Tiêu chí đánh giá  một lý thuyết</a:t>
            </a:r>
            <a:endParaRPr lang="en-US" sz="3600">
              <a:solidFill>
                <a:srgbClr val="002060"/>
              </a:solidFill>
            </a:endParaRPr>
          </a:p>
        </p:txBody>
      </p:sp>
      <p:sp>
        <p:nvSpPr>
          <p:cNvPr id="3" name="Content Placeholder 2"/>
          <p:cNvSpPr>
            <a:spLocks noGrp="1"/>
          </p:cNvSpPr>
          <p:nvPr>
            <p:ph idx="1"/>
          </p:nvPr>
        </p:nvSpPr>
        <p:spPr>
          <a:xfrm>
            <a:off x="457200" y="1146412"/>
            <a:ext cx="8229600" cy="5406788"/>
          </a:xfrm>
        </p:spPr>
        <p:txBody>
          <a:bodyPr/>
          <a:lstStyle/>
          <a:p>
            <a:pPr marL="0" indent="0">
              <a:buNone/>
            </a:pPr>
            <a:endParaRPr lang="en-US"/>
          </a:p>
        </p:txBody>
      </p:sp>
      <p:sp>
        <p:nvSpPr>
          <p:cNvPr id="4" name="Oval 3"/>
          <p:cNvSpPr/>
          <p:nvPr/>
        </p:nvSpPr>
        <p:spPr>
          <a:xfrm>
            <a:off x="3505200" y="3276600"/>
            <a:ext cx="2057400" cy="1066800"/>
          </a:xfrm>
          <a:prstGeom prst="ellipse">
            <a:avLst/>
          </a:prstGeom>
          <a:solidFill>
            <a:schemeClr val="accent6">
              <a:lumMod val="40000"/>
              <a:lumOff val="6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a:solidFill>
                  <a:srgbClr val="FF0000"/>
                </a:solidFill>
                <a:latin typeface="Times New Roman" panose="02020603050405020304" pitchFamily="18" charset="0"/>
                <a:cs typeface="Times New Roman" panose="02020603050405020304" pitchFamily="18" charset="0"/>
              </a:rPr>
              <a:t>Tiêu chí </a:t>
            </a:r>
          </a:p>
        </p:txBody>
      </p:sp>
      <p:sp>
        <p:nvSpPr>
          <p:cNvPr id="5" name="Rounded Rectangle 4"/>
          <p:cNvSpPr/>
          <p:nvPr/>
        </p:nvSpPr>
        <p:spPr>
          <a:xfrm>
            <a:off x="3265169" y="1146412"/>
            <a:ext cx="2362201" cy="1676400"/>
          </a:xfrm>
          <a:prstGeom prst="round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chemeClr val="accent4">
                    <a:lumMod val="50000"/>
                  </a:schemeClr>
                </a:solidFill>
                <a:latin typeface="Aharoni" pitchFamily="2" charset="-79"/>
                <a:cs typeface="Aharoni" pitchFamily="2" charset="-79"/>
              </a:rPr>
              <a:t>Có lập luận nhất quán</a:t>
            </a:r>
            <a:endParaRPr lang="en-US" sz="3200" b="1">
              <a:solidFill>
                <a:schemeClr val="accent4">
                  <a:lumMod val="50000"/>
                </a:schemeClr>
              </a:solidFill>
              <a:latin typeface="Aharoni" pitchFamily="2" charset="-79"/>
              <a:cs typeface="Aharoni" pitchFamily="2" charset="-79"/>
            </a:endParaRPr>
          </a:p>
        </p:txBody>
      </p:sp>
      <p:sp>
        <p:nvSpPr>
          <p:cNvPr id="9" name="Rounded Rectangle 8"/>
          <p:cNvSpPr/>
          <p:nvPr/>
        </p:nvSpPr>
        <p:spPr>
          <a:xfrm>
            <a:off x="6324600" y="2729230"/>
            <a:ext cx="2209800" cy="2071370"/>
          </a:xfrm>
          <a:prstGeom prst="roundRect">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pPr>
            <a:r>
              <a:rPr lang="en-US" sz="3200">
                <a:solidFill>
                  <a:schemeClr val="tx1"/>
                </a:solidFill>
                <a:latin typeface="Aharoni" pitchFamily="2" charset="-79"/>
                <a:cs typeface="Aharoni" pitchFamily="2" charset="-79"/>
              </a:rPr>
              <a:t>Có khả năng phản nghiệm</a:t>
            </a:r>
          </a:p>
        </p:txBody>
      </p:sp>
      <p:sp>
        <p:nvSpPr>
          <p:cNvPr id="10" name="Rounded Rectangle 9"/>
          <p:cNvSpPr/>
          <p:nvPr/>
        </p:nvSpPr>
        <p:spPr>
          <a:xfrm>
            <a:off x="3333749" y="4800600"/>
            <a:ext cx="2362201" cy="1600200"/>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rgbClr val="002060"/>
                </a:solidFill>
                <a:latin typeface="Aharoni" pitchFamily="2" charset="-79"/>
                <a:cs typeface="Aharoni" pitchFamily="2" charset="-79"/>
              </a:rPr>
              <a:t>Có tính cô đọng, súc tích</a:t>
            </a:r>
          </a:p>
        </p:txBody>
      </p:sp>
      <p:sp>
        <p:nvSpPr>
          <p:cNvPr id="11" name="Rounded Rectangle 10"/>
          <p:cNvSpPr/>
          <p:nvPr/>
        </p:nvSpPr>
        <p:spPr>
          <a:xfrm>
            <a:off x="621030" y="2554605"/>
            <a:ext cx="2131695" cy="2168525"/>
          </a:xfrm>
          <a:prstGeom prst="roundRect">
            <a:avLst/>
          </a:prstGeom>
          <a:solidFill>
            <a:schemeClr val="accent4">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80000"/>
              </a:lnSpc>
            </a:pPr>
            <a:endParaRPr lang="en-US" sz="3600">
              <a:solidFill>
                <a:srgbClr val="C00000"/>
              </a:solidFill>
              <a:latin typeface="Aharoni" pitchFamily="2" charset="-79"/>
              <a:cs typeface="Aharoni" pitchFamily="2" charset="-79"/>
            </a:endParaRPr>
          </a:p>
          <a:p>
            <a:pPr algn="ctr">
              <a:lnSpc>
                <a:spcPct val="80000"/>
              </a:lnSpc>
            </a:pPr>
            <a:r>
              <a:rPr lang="en-US" sz="3600">
                <a:solidFill>
                  <a:srgbClr val="C00000"/>
                </a:solidFill>
                <a:latin typeface="Aharoni" pitchFamily="2" charset="-79"/>
                <a:cs typeface="Aharoni" pitchFamily="2" charset="-79"/>
              </a:rPr>
              <a:t>Có năng lực giải thích</a:t>
            </a:r>
          </a:p>
          <a:p>
            <a:pPr algn="ctr"/>
            <a:r>
              <a:rPr lang="en-US">
                <a:latin typeface="Aharoni" pitchFamily="2" charset="-79"/>
                <a:cs typeface="Aharoni" pitchFamily="2" charset="-79"/>
              </a:rPr>
              <a:t> </a:t>
            </a:r>
          </a:p>
        </p:txBody>
      </p:sp>
      <p:sp>
        <p:nvSpPr>
          <p:cNvPr id="25" name="Down Arrow 24"/>
          <p:cNvSpPr/>
          <p:nvPr/>
        </p:nvSpPr>
        <p:spPr>
          <a:xfrm>
            <a:off x="4343401" y="4343400"/>
            <a:ext cx="369570" cy="379863"/>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ight Arrow 25"/>
          <p:cNvSpPr/>
          <p:nvPr/>
        </p:nvSpPr>
        <p:spPr>
          <a:xfrm>
            <a:off x="5627370" y="3695699"/>
            <a:ext cx="697230" cy="30167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Left Arrow 26"/>
          <p:cNvSpPr/>
          <p:nvPr/>
        </p:nvSpPr>
        <p:spPr>
          <a:xfrm>
            <a:off x="2771019" y="3695699"/>
            <a:ext cx="685800" cy="301673"/>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Up Arrow 27"/>
          <p:cNvSpPr/>
          <p:nvPr/>
        </p:nvSpPr>
        <p:spPr>
          <a:xfrm>
            <a:off x="4343400" y="2851813"/>
            <a:ext cx="353022" cy="381000"/>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Autofit/>
          </a:bodyPr>
          <a:lstStyle/>
          <a:p>
            <a:pPr algn="ctr"/>
            <a:r>
              <a:rPr lang="en-US" sz="3600" b="1">
                <a:latin typeface="Times New Roman" panose="02020603050405020304" pitchFamily="18" charset="0"/>
                <a:cs typeface="Times New Roman" panose="02020603050405020304" pitchFamily="18" charset="0"/>
              </a:rPr>
              <a:t>1.1.3.5. Sự phát triển của lý thuyết khoa học</a:t>
            </a:r>
            <a:endParaRPr lang="en-US" sz="3600"/>
          </a:p>
        </p:txBody>
      </p:sp>
      <p:sp>
        <p:nvSpPr>
          <p:cNvPr id="3" name="Content Placeholder 2"/>
          <p:cNvSpPr>
            <a:spLocks noGrp="1"/>
          </p:cNvSpPr>
          <p:nvPr>
            <p:ph idx="1"/>
          </p:nvPr>
        </p:nvSpPr>
        <p:spPr/>
        <p:txBody>
          <a:bodyPr/>
          <a:lstStyle/>
          <a:p>
            <a:endParaRPr lang="en-US"/>
          </a:p>
        </p:txBody>
      </p:sp>
      <p:sp>
        <p:nvSpPr>
          <p:cNvPr id="4" name="Rounded Rectangle 3"/>
          <p:cNvSpPr/>
          <p:nvPr/>
        </p:nvSpPr>
        <p:spPr>
          <a:xfrm>
            <a:off x="762000" y="1371600"/>
            <a:ext cx="3200400" cy="1828800"/>
          </a:xfrm>
          <a:prstGeom prst="roundRect">
            <a:avLst/>
          </a:prstGeom>
          <a:solidFill>
            <a:schemeClr val="bg2">
              <a:lumMod val="20000"/>
              <a:lumOff val="80000"/>
            </a:schemeClr>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a:solidFill>
                  <a:schemeClr val="tx1"/>
                </a:solidFill>
                <a:latin typeface="Times New Roman" panose="02020603050405020304" pitchFamily="18" charset="0"/>
                <a:cs typeface="Times New Roman" panose="02020603050405020304" pitchFamily="18" charset="0"/>
              </a:rPr>
              <a:t>Phương hướng khoa học</a:t>
            </a:r>
          </a:p>
        </p:txBody>
      </p:sp>
      <p:sp>
        <p:nvSpPr>
          <p:cNvPr id="5" name="Rounded Rectangle 4"/>
          <p:cNvSpPr/>
          <p:nvPr/>
        </p:nvSpPr>
        <p:spPr>
          <a:xfrm>
            <a:off x="5181600" y="1371600"/>
            <a:ext cx="3200400" cy="1828800"/>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a:solidFill>
                  <a:srgbClr val="FF0000"/>
                </a:solidFill>
                <a:latin typeface="Times New Roman" panose="02020603050405020304" pitchFamily="18" charset="0"/>
                <a:cs typeface="Times New Roman" panose="02020603050405020304" pitchFamily="18" charset="0"/>
              </a:rPr>
              <a:t>Trường phái khoa học</a:t>
            </a:r>
          </a:p>
        </p:txBody>
      </p:sp>
      <p:sp>
        <p:nvSpPr>
          <p:cNvPr id="6" name="Rounded Rectangle 5"/>
          <p:cNvSpPr/>
          <p:nvPr/>
        </p:nvSpPr>
        <p:spPr>
          <a:xfrm>
            <a:off x="5290457" y="4099151"/>
            <a:ext cx="3200400" cy="1828800"/>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a:solidFill>
                  <a:schemeClr val="tx1"/>
                </a:solidFill>
                <a:latin typeface="Times New Roman" panose="02020603050405020304" pitchFamily="18" charset="0"/>
                <a:cs typeface="Times New Roman" panose="02020603050405020304" pitchFamily="18" charset="0"/>
              </a:rPr>
              <a:t>Bộ môn khoa học</a:t>
            </a:r>
          </a:p>
        </p:txBody>
      </p:sp>
      <p:sp>
        <p:nvSpPr>
          <p:cNvPr id="7" name="Rounded Rectangle 6"/>
          <p:cNvSpPr/>
          <p:nvPr/>
        </p:nvSpPr>
        <p:spPr>
          <a:xfrm>
            <a:off x="729343" y="4129177"/>
            <a:ext cx="3200400" cy="1828800"/>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dirty="0" err="1">
                <a:solidFill>
                  <a:srgbClr val="7030A0"/>
                </a:solidFill>
                <a:latin typeface="Times New Roman" panose="02020603050405020304" pitchFamily="18" charset="0"/>
                <a:cs typeface="Times New Roman" panose="02020603050405020304" pitchFamily="18" charset="0"/>
              </a:rPr>
              <a:t>Ngành</a:t>
            </a:r>
            <a:r>
              <a:rPr lang="en-US" sz="3600" dirty="0">
                <a:solidFill>
                  <a:srgbClr val="7030A0"/>
                </a:solidFill>
                <a:latin typeface="Times New Roman" panose="02020603050405020304" pitchFamily="18" charset="0"/>
                <a:cs typeface="Times New Roman" panose="02020603050405020304" pitchFamily="18" charset="0"/>
              </a:rPr>
              <a:t> khoa </a:t>
            </a:r>
            <a:r>
              <a:rPr lang="en-US" sz="3600" dirty="0" err="1">
                <a:solidFill>
                  <a:srgbClr val="7030A0"/>
                </a:solidFill>
                <a:latin typeface="Times New Roman" panose="02020603050405020304" pitchFamily="18" charset="0"/>
                <a:cs typeface="Times New Roman" panose="02020603050405020304" pitchFamily="18" charset="0"/>
              </a:rPr>
              <a:t>học</a:t>
            </a:r>
            <a:endParaRPr lang="en-US" sz="3600" dirty="0">
              <a:solidFill>
                <a:srgbClr val="7030A0"/>
              </a:solidFill>
              <a:latin typeface="Times New Roman" panose="02020603050405020304" pitchFamily="18" charset="0"/>
              <a:cs typeface="Times New Roman" panose="02020603050405020304" pitchFamily="18" charset="0"/>
            </a:endParaRPr>
          </a:p>
        </p:txBody>
      </p:sp>
      <p:sp>
        <p:nvSpPr>
          <p:cNvPr id="8" name="Right Arrow 7"/>
          <p:cNvSpPr/>
          <p:nvPr/>
        </p:nvSpPr>
        <p:spPr>
          <a:xfrm>
            <a:off x="4114800" y="1981200"/>
            <a:ext cx="914400" cy="78041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Down Arrow 8"/>
          <p:cNvSpPr/>
          <p:nvPr/>
        </p:nvSpPr>
        <p:spPr>
          <a:xfrm>
            <a:off x="6324600" y="3305810"/>
            <a:ext cx="855980" cy="71501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Left Arrow 9"/>
          <p:cNvSpPr/>
          <p:nvPr/>
        </p:nvSpPr>
        <p:spPr>
          <a:xfrm>
            <a:off x="4114800" y="4724400"/>
            <a:ext cx="914400" cy="862330"/>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ircle(in)">
                                      <p:cBhvr>
                                        <p:cTn id="12" dur="20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down)">
                                      <p:cBhvr>
                                        <p:cTn id="1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6" grpId="0" bldLvl="0" animBg="1"/>
      <p:bldP spid="7" grpId="0" bldLvl="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a:latin typeface="Times New Roman" panose="02020603050405020304" pitchFamily="18" charset="0"/>
                <a:cs typeface="Times New Roman" panose="02020603050405020304" pitchFamily="18" charset="0"/>
              </a:rPr>
              <a:t>1.1.4. Công nghệ</a:t>
            </a:r>
          </a:p>
        </p:txBody>
      </p:sp>
      <p:sp>
        <p:nvSpPr>
          <p:cNvPr id="3" name="Content Placeholder 2"/>
          <p:cNvSpPr>
            <a:spLocks noGrp="1"/>
          </p:cNvSpPr>
          <p:nvPr>
            <p:ph idx="1"/>
          </p:nvPr>
        </p:nvSpPr>
        <p:spPr>
          <a:xfrm>
            <a:off x="289560" y="774065"/>
            <a:ext cx="8640445" cy="5399405"/>
          </a:xfrm>
        </p:spPr>
        <p:txBody>
          <a:bodyPr/>
          <a:lstStyle/>
          <a:p>
            <a:pPr algn="ctr"/>
            <a:r>
              <a:rPr lang="en-US" b="1">
                <a:latin typeface="Times New Roman" panose="02020603050405020304" pitchFamily="18" charset="0"/>
                <a:cs typeface="Times New Roman" panose="02020603050405020304" pitchFamily="18" charset="0"/>
              </a:rPr>
              <a:t>Khái niệm:</a:t>
            </a:r>
            <a:r>
              <a:rPr lang="en-US">
                <a:latin typeface="Times New Roman" panose="02020603050405020304" pitchFamily="18" charset="0"/>
                <a:cs typeface="Times New Roman" panose="02020603050405020304" pitchFamily="18" charset="0"/>
              </a:rPr>
              <a:t> </a:t>
            </a:r>
          </a:p>
        </p:txBody>
      </p:sp>
      <p:sp>
        <p:nvSpPr>
          <p:cNvPr id="4" name="Up Arrow 3"/>
          <p:cNvSpPr/>
          <p:nvPr/>
        </p:nvSpPr>
        <p:spPr>
          <a:xfrm>
            <a:off x="699135" y="1524000"/>
            <a:ext cx="7909560" cy="4322445"/>
          </a:xfrm>
          <a:prstGeom prst="upArrow">
            <a:avLst>
              <a:gd name="adj1" fmla="val 63182"/>
              <a:gd name="adj2" fmla="val 24871"/>
            </a:avLst>
          </a:prstGeom>
          <a:solidFill>
            <a:schemeClr val="accent2">
              <a:lumMod val="20000"/>
              <a:lumOff val="80000"/>
            </a:schemeClr>
          </a:solidFill>
          <a:ln w="9525" cap="flat" cmpd="sng" algn="ctr">
            <a:solidFill>
              <a:schemeClr val="bg1"/>
            </a:solidFill>
            <a:prstDash val="solid"/>
            <a:round/>
            <a:headEnd type="none" w="med" len="med"/>
            <a:tailEnd type="none" w="med" len="med"/>
          </a:ln>
        </p:spPr>
        <p:txBody>
          <a:bodyPr vert="horz" wrap="none" lIns="91440" tIns="45720" rIns="91440" bIns="45720" numCol="1" anchor="ctr" anchorCtr="0" compatLnSpc="1"/>
          <a:lstStyle/>
          <a:p>
            <a:pPr marL="0" marR="0" indent="0" algn="ctr" defTabSz="914400" rtl="0" eaLnBrk="1" fontAlgn="base" latinLnBrk="0" hangingPunct="1">
              <a:lnSpc>
                <a:spcPct val="100000"/>
              </a:lnSpc>
              <a:spcBef>
                <a:spcPct val="0"/>
              </a:spcBef>
              <a:spcAft>
                <a:spcPct val="0"/>
              </a:spcAft>
              <a:buClrTx/>
              <a:buSzTx/>
              <a:buFontTx/>
              <a:buNone/>
            </a:pPr>
            <a:r>
              <a:rPr kumimoji="0" lang="en-US" altLang="zh-CN" sz="3200" b="0"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Là ứng dụng các tri thức  và </a:t>
            </a:r>
          </a:p>
          <a:p>
            <a:pPr marL="0" marR="0" indent="0" algn="ctr" defTabSz="914400" rtl="0" eaLnBrk="1" fontAlgn="base" latinLnBrk="0" hangingPunct="1">
              <a:lnSpc>
                <a:spcPct val="100000"/>
              </a:lnSpc>
              <a:spcBef>
                <a:spcPct val="0"/>
              </a:spcBef>
              <a:spcAft>
                <a:spcPct val="0"/>
              </a:spcAft>
              <a:buClrTx/>
              <a:buSzTx/>
              <a:buFontTx/>
              <a:buNone/>
            </a:pPr>
            <a:r>
              <a:rPr kumimoji="0" lang="en-US" altLang="zh-CN" sz="3200" b="0"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quy trình KH vào thực tiễn,</a:t>
            </a:r>
          </a:p>
          <a:p>
            <a:pPr marL="0" marR="0" indent="0" algn="ctr" defTabSz="914400" rtl="0" eaLnBrk="1" fontAlgn="base" latinLnBrk="0" hangingPunct="1">
              <a:lnSpc>
                <a:spcPct val="100000"/>
              </a:lnSpc>
              <a:spcBef>
                <a:spcPct val="0"/>
              </a:spcBef>
              <a:spcAft>
                <a:spcPct val="0"/>
              </a:spcAft>
              <a:buClrTx/>
              <a:buSzTx/>
              <a:buFontTx/>
              <a:buNone/>
            </a:pPr>
            <a:r>
              <a:rPr kumimoji="0" lang="en-US" altLang="zh-CN" sz="3200" b="0"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 đặc biệt trong lĩnh vực </a:t>
            </a:r>
          </a:p>
          <a:p>
            <a:pPr marL="0" marR="0" indent="0" algn="ctr" defTabSz="914400" rtl="0" eaLnBrk="1" fontAlgn="base" latinLnBrk="0" hangingPunct="1">
              <a:lnSpc>
                <a:spcPct val="100000"/>
              </a:lnSpc>
              <a:spcBef>
                <a:spcPct val="0"/>
              </a:spcBef>
              <a:spcAft>
                <a:spcPct val="0"/>
              </a:spcAft>
              <a:buClrTx/>
              <a:buSzTx/>
              <a:buFontTx/>
              <a:buNone/>
            </a:pPr>
            <a:r>
              <a:rPr kumimoji="0" lang="en-US" altLang="zh-CN" sz="3200" b="0"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công nghiệp và thương mại</a:t>
            </a:r>
          </a:p>
          <a:p>
            <a:pPr marL="0" marR="0" indent="0" algn="ctr" defTabSz="914400" rtl="0" eaLnBrk="1" fontAlgn="base" latinLnBrk="0" hangingPunct="1">
              <a:lnSpc>
                <a:spcPct val="100000"/>
              </a:lnSpc>
              <a:spcBef>
                <a:spcPct val="0"/>
              </a:spcBef>
              <a:spcAft>
                <a:spcPct val="0"/>
              </a:spcAft>
              <a:buClrTx/>
              <a:buSzTx/>
              <a:buFontTx/>
              <a:buNone/>
            </a:pPr>
            <a:r>
              <a:rPr kumimoji="0" lang="en-US" altLang="zh-CN" sz="3200" b="0"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nhằm tạo ra các sản phẩm</a:t>
            </a:r>
          </a:p>
          <a:p>
            <a:pPr marL="0" marR="0" indent="0" algn="ctr" defTabSz="914400" rtl="0" eaLnBrk="1" fontAlgn="base" latinLnBrk="0" hangingPunct="1">
              <a:lnSpc>
                <a:spcPct val="100000"/>
              </a:lnSpc>
              <a:spcBef>
                <a:spcPct val="0"/>
              </a:spcBef>
              <a:spcAft>
                <a:spcPct val="0"/>
              </a:spcAft>
              <a:buClrTx/>
              <a:buSzTx/>
              <a:buFontTx/>
              <a:buNone/>
            </a:pPr>
            <a:r>
              <a:rPr kumimoji="0" lang="en-US" altLang="zh-CN" sz="3200" b="0"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phục vụ cuộc sống</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9380"/>
            <a:ext cx="8229600" cy="400050"/>
          </a:xfrm>
        </p:spPr>
        <p:txBody>
          <a:bodyPr/>
          <a:lstStyle/>
          <a:p>
            <a:pPr algn="ctr"/>
            <a:r>
              <a:rPr lang="en-US">
                <a:latin typeface="Times New Roman" panose="02020603050405020304" pitchFamily="18" charset="0"/>
                <a:cs typeface="Times New Roman" panose="02020603050405020304" pitchFamily="18" charset="0"/>
              </a:rPr>
              <a:t>Ôn tập</a:t>
            </a:r>
          </a:p>
        </p:txBody>
      </p:sp>
      <p:sp>
        <p:nvSpPr>
          <p:cNvPr id="3" name="Content Placeholder 2"/>
          <p:cNvSpPr>
            <a:spLocks noGrp="1"/>
          </p:cNvSpPr>
          <p:nvPr>
            <p:ph idx="1"/>
          </p:nvPr>
        </p:nvSpPr>
        <p:spPr>
          <a:xfrm>
            <a:off x="152400" y="519430"/>
            <a:ext cx="8763000" cy="5887085"/>
          </a:xfrm>
        </p:spPr>
        <p:txBody>
          <a:bodyPr/>
          <a:lstStyle/>
          <a:p>
            <a:pPr marL="0" indent="0">
              <a:lnSpc>
                <a:spcPct val="90000"/>
              </a:lnSpc>
              <a:buNone/>
            </a:pPr>
            <a:r>
              <a:rPr lang="en-US" sz="2400">
                <a:latin typeface="Times New Roman" panose="02020603050405020304" pitchFamily="18" charset="0"/>
                <a:cs typeface="Times New Roman" panose="02020603050405020304" pitchFamily="18" charset="0"/>
              </a:rPr>
              <a:t>Khoa học là gì? </a:t>
            </a:r>
          </a:p>
          <a:p>
            <a:pPr marL="0" indent="0">
              <a:lnSpc>
                <a:spcPct val="90000"/>
              </a:lnSpc>
              <a:buNone/>
            </a:pPr>
            <a:r>
              <a:rPr lang="en-US" sz="2400">
                <a:latin typeface="Times New Roman" panose="02020603050405020304" pitchFamily="18" charset="0"/>
                <a:cs typeface="Times New Roman" panose="02020603050405020304" pitchFamily="18" charset="0"/>
              </a:rPr>
              <a:t>Mục tiêu cơ bản của KH là gì?</a:t>
            </a:r>
          </a:p>
          <a:p>
            <a:pPr marL="0" indent="0">
              <a:lnSpc>
                <a:spcPct val="90000"/>
              </a:lnSpc>
              <a:buNone/>
            </a:pPr>
            <a:r>
              <a:rPr lang="en-US" sz="2400">
                <a:latin typeface="Times New Roman" panose="02020603050405020304" pitchFamily="18" charset="0"/>
                <a:cs typeface="Times New Roman" panose="02020603050405020304" pitchFamily="18" charset="0"/>
              </a:rPr>
              <a:t>Tri thức kinh nghiệm là gi? </a:t>
            </a:r>
          </a:p>
          <a:p>
            <a:pPr marL="0" indent="0">
              <a:lnSpc>
                <a:spcPct val="90000"/>
              </a:lnSpc>
              <a:buNone/>
            </a:pPr>
            <a:r>
              <a:rPr lang="en-US" sz="2400">
                <a:latin typeface="Times New Roman" panose="02020603050405020304" pitchFamily="18" charset="0"/>
                <a:cs typeface="Times New Roman" panose="02020603050405020304" pitchFamily="18" charset="0"/>
              </a:rPr>
              <a:t>Tri thức khoa học là gì?</a:t>
            </a:r>
          </a:p>
          <a:p>
            <a:pPr marL="0" indent="0">
              <a:lnSpc>
                <a:spcPct val="90000"/>
              </a:lnSpc>
              <a:buNone/>
            </a:pPr>
            <a:r>
              <a:rPr lang="en-US" sz="2400">
                <a:latin typeface="Times New Roman" panose="02020603050405020304" pitchFamily="18" charset="0"/>
                <a:cs typeface="Times New Roman" panose="02020603050405020304" pitchFamily="18" charset="0"/>
              </a:rPr>
              <a:t>Có mấy cách phận loại khoa học phổ biến?</a:t>
            </a:r>
          </a:p>
          <a:p>
            <a:pPr marL="0" indent="0">
              <a:lnSpc>
                <a:spcPct val="90000"/>
              </a:lnSpc>
              <a:buNone/>
            </a:pPr>
            <a:r>
              <a:rPr lang="en-US" sz="2400">
                <a:latin typeface="Times New Roman" panose="02020603050405020304" pitchFamily="18" charset="0"/>
                <a:cs typeface="Times New Roman" panose="02020603050405020304" pitchFamily="18" charset="0"/>
              </a:rPr>
              <a:t>Dựa trên đối tượng nghiên cứu, khoa học được chia làm 2 nhóm nào?</a:t>
            </a:r>
          </a:p>
          <a:p>
            <a:pPr marL="0" indent="0">
              <a:lnSpc>
                <a:spcPct val="90000"/>
              </a:lnSpc>
              <a:buNone/>
            </a:pPr>
            <a:r>
              <a:rPr lang="en-US" sz="2400">
                <a:latin typeface="Times New Roman" panose="02020603050405020304" pitchFamily="18" charset="0"/>
                <a:cs typeface="Times New Roman" panose="02020603050405020304" pitchFamily="18" charset="0"/>
              </a:rPr>
              <a:t>OECD chia </a:t>
            </a:r>
            <a:r>
              <a:rPr lang="en-US" sz="2400">
                <a:latin typeface="Times New Roman" panose="02020603050405020304" pitchFamily="18" charset="0"/>
                <a:cs typeface="Times New Roman" panose="02020603050405020304" pitchFamily="18" charset="0"/>
                <a:sym typeface="+mn-ea"/>
              </a:rPr>
              <a:t>khoa học </a:t>
            </a:r>
            <a:r>
              <a:rPr lang="en-US" sz="2400">
                <a:latin typeface="Times New Roman" panose="02020603050405020304" pitchFamily="18" charset="0"/>
                <a:cs typeface="Times New Roman" panose="02020603050405020304" pitchFamily="18" charset="0"/>
              </a:rPr>
              <a:t>thành mấy nhóm?</a:t>
            </a:r>
          </a:p>
          <a:p>
            <a:pPr marL="0" indent="0">
              <a:lnSpc>
                <a:spcPct val="90000"/>
              </a:lnSpc>
              <a:buNone/>
            </a:pPr>
            <a:r>
              <a:rPr lang="en-US" sz="2400">
                <a:latin typeface="Times New Roman" panose="02020603050405020304" pitchFamily="18" charset="0"/>
                <a:cs typeface="Times New Roman" panose="02020603050405020304" pitchFamily="18" charset="0"/>
              </a:rPr>
              <a:t>Đối tượng nghiên cứu của khoa học tự nhiên là gi?</a:t>
            </a:r>
          </a:p>
          <a:p>
            <a:pPr marL="0" indent="0">
              <a:lnSpc>
                <a:spcPct val="90000"/>
              </a:lnSpc>
              <a:buNone/>
            </a:pPr>
            <a:r>
              <a:rPr lang="en-US" sz="2400">
                <a:latin typeface="Times New Roman" panose="02020603050405020304" pitchFamily="18" charset="0"/>
                <a:cs typeface="Times New Roman" panose="02020603050405020304" pitchFamily="18" charset="0"/>
              </a:rPr>
              <a:t>Đối tượng nghiên cứu của khoa học xã hội là gi?</a:t>
            </a:r>
          </a:p>
          <a:p>
            <a:pPr marL="0" indent="0">
              <a:lnSpc>
                <a:spcPct val="90000"/>
              </a:lnSpc>
              <a:buNone/>
            </a:pPr>
            <a:r>
              <a:rPr lang="en-US" sz="2400">
                <a:latin typeface="Times New Roman" panose="02020603050405020304" pitchFamily="18" charset="0"/>
                <a:cs typeface="Times New Roman" panose="02020603050405020304" pitchFamily="18" charset="0"/>
              </a:rPr>
              <a:t>Điểm khác biệt cơ bản của khoa học xã hội và khoa học tự nhiên là gì?</a:t>
            </a:r>
            <a:endParaRPr lang="en-US" sz="2800">
              <a:latin typeface="Times New Roman" panose="02020603050405020304" pitchFamily="18" charset="0"/>
              <a:cs typeface="Times New Roman" panose="02020603050405020304" pitchFamily="18" charset="0"/>
            </a:endParaRPr>
          </a:p>
          <a:p>
            <a:pPr marL="0" indent="0">
              <a:lnSpc>
                <a:spcPct val="90000"/>
              </a:lnSpc>
              <a:buNone/>
            </a:pPr>
            <a:r>
              <a:rPr lang="en-US" sz="2400">
                <a:latin typeface="Times New Roman" panose="02020603050405020304" pitchFamily="18" charset="0"/>
                <a:cs typeface="Times New Roman" panose="02020603050405020304" pitchFamily="18" charset="0"/>
              </a:rPr>
              <a:t>Dựa trên mục đích nghiên cứu, khoa học được chia làm 2 nhóm nào?</a:t>
            </a:r>
          </a:p>
          <a:p>
            <a:pPr marL="0" indent="0">
              <a:lnSpc>
                <a:spcPct val="90000"/>
              </a:lnSpc>
              <a:buNone/>
            </a:pPr>
            <a:r>
              <a:rPr lang="en-US" sz="2400">
                <a:latin typeface="Times New Roman" panose="02020603050405020304" pitchFamily="18" charset="0"/>
                <a:cs typeface="Times New Roman" panose="02020603050405020304" pitchFamily="18" charset="0"/>
                <a:sym typeface="+mn-ea"/>
              </a:rPr>
              <a:t>Khoa học cơ bản là gì?</a:t>
            </a:r>
            <a:endParaRPr lang="en-US" sz="2400">
              <a:latin typeface="Times New Roman" panose="02020603050405020304" pitchFamily="18" charset="0"/>
              <a:cs typeface="Times New Roman" panose="02020603050405020304" pitchFamily="18" charset="0"/>
            </a:endParaRPr>
          </a:p>
          <a:p>
            <a:pPr marL="0" indent="0">
              <a:lnSpc>
                <a:spcPct val="90000"/>
              </a:lnSpc>
              <a:buNone/>
            </a:pPr>
            <a:r>
              <a:rPr lang="en-US" sz="2400">
                <a:latin typeface="Times New Roman" panose="02020603050405020304" pitchFamily="18" charset="0"/>
                <a:cs typeface="Times New Roman" panose="02020603050405020304" pitchFamily="18" charset="0"/>
                <a:sym typeface="+mn-ea"/>
              </a:rPr>
              <a:t>Khoa học ứng dụng là gì?</a:t>
            </a:r>
            <a:endParaRPr lang="en-US" sz="2400">
              <a:latin typeface="Times New Roman" panose="02020603050405020304" pitchFamily="18" charset="0"/>
              <a:cs typeface="Times New Roman" panose="02020603050405020304" pitchFamily="18" charset="0"/>
            </a:endParaRPr>
          </a:p>
          <a:p>
            <a:pPr marL="0" indent="0">
              <a:lnSpc>
                <a:spcPct val="70000"/>
              </a:lnSpc>
              <a:buNone/>
            </a:pPr>
            <a:endParaRPr lang="en-US" sz="240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4295"/>
            <a:ext cx="8229600" cy="420370"/>
          </a:xfrm>
        </p:spPr>
        <p:txBody>
          <a:bodyPr/>
          <a:lstStyle/>
          <a:p>
            <a:pPr algn="ctr"/>
            <a:r>
              <a:rPr lang="en-US" b="1">
                <a:latin typeface="Times New Roman" panose="02020603050405020304" pitchFamily="18" charset="0"/>
                <a:cs typeface="Times New Roman" panose="02020603050405020304" pitchFamily="18" charset="0"/>
              </a:rPr>
              <a:t>Ôn tập</a:t>
            </a:r>
          </a:p>
        </p:txBody>
      </p:sp>
      <p:sp>
        <p:nvSpPr>
          <p:cNvPr id="3" name="Content Placeholder 2"/>
          <p:cNvSpPr>
            <a:spLocks noGrp="1"/>
          </p:cNvSpPr>
          <p:nvPr>
            <p:ph idx="1"/>
          </p:nvPr>
        </p:nvSpPr>
        <p:spPr>
          <a:xfrm>
            <a:off x="457200" y="550545"/>
            <a:ext cx="8229600" cy="5902325"/>
          </a:xfrm>
        </p:spPr>
        <p:txBody>
          <a:bodyPr/>
          <a:lstStyle/>
          <a:p>
            <a:pPr marL="0" indent="0">
              <a:buNone/>
            </a:pPr>
            <a:r>
              <a:rPr lang="en-US">
                <a:latin typeface="Times New Roman" panose="02020603050405020304" pitchFamily="18" charset="0"/>
                <a:cs typeface="Times New Roman" panose="02020603050405020304" pitchFamily="18" charset="0"/>
              </a:rPr>
              <a:t>Lý thuyết khoa học là gì?</a:t>
            </a:r>
          </a:p>
          <a:p>
            <a:pPr marL="0" indent="0">
              <a:buNone/>
            </a:pPr>
            <a:r>
              <a:rPr lang="en-US">
                <a:latin typeface="Times New Roman" panose="02020603050405020304" pitchFamily="18" charset="0"/>
                <a:cs typeface="Times New Roman" panose="02020603050405020304" pitchFamily="18" charset="0"/>
              </a:rPr>
              <a:t>Lý thuyết KH có vai trò gì?</a:t>
            </a:r>
          </a:p>
          <a:p>
            <a:pPr marL="0" indent="0">
              <a:buNone/>
            </a:pPr>
            <a:r>
              <a:rPr lang="en-US">
                <a:latin typeface="Times New Roman" panose="02020603050405020304" pitchFamily="18" charset="0"/>
                <a:cs typeface="Times New Roman" panose="02020603050405020304" pitchFamily="18" charset="0"/>
              </a:rPr>
              <a:t>Lý thuyết KH gồm các thành phần cơ bản nào?</a:t>
            </a:r>
          </a:p>
          <a:p>
            <a:pPr marL="0" indent="0">
              <a:buNone/>
            </a:pPr>
            <a:r>
              <a:rPr lang="en-US">
                <a:latin typeface="Times New Roman" panose="02020603050405020304" pitchFamily="18" charset="0"/>
                <a:cs typeface="Times New Roman" panose="02020603050405020304" pitchFamily="18" charset="0"/>
              </a:rPr>
              <a:t>Có những tiêu chí nào để đánh giá lý thuyết KH?</a:t>
            </a:r>
          </a:p>
          <a:p>
            <a:pPr marL="0" indent="0">
              <a:buNone/>
            </a:pPr>
            <a:r>
              <a:rPr lang="en-US">
                <a:latin typeface="Times New Roman" panose="02020603050405020304" pitchFamily="18" charset="0"/>
                <a:cs typeface="Times New Roman" panose="02020603050405020304" pitchFamily="18" charset="0"/>
              </a:rPr>
              <a:t> Trình tự phát triển của lý thuyết khoa học?</a:t>
            </a:r>
          </a:p>
          <a:p>
            <a:pPr marL="0" indent="0">
              <a:buNone/>
            </a:pPr>
            <a:r>
              <a:rPr lang="en-US">
                <a:latin typeface="Times New Roman" panose="02020603050405020304" pitchFamily="18" charset="0"/>
                <a:cs typeface="Times New Roman" panose="02020603050405020304" pitchFamily="18" charset="0"/>
              </a:rPr>
              <a:t>Công nghệ là gì? Công nghệ thường được phát triển qua 2 giai đoạn nào?</a:t>
            </a:r>
          </a:p>
          <a:p>
            <a:pPr marL="0" indent="0">
              <a:buNone/>
            </a:pPr>
            <a:r>
              <a:rPr lang="en-US">
                <a:latin typeface="Times New Roman" panose="02020603050405020304" pitchFamily="18" charset="0"/>
                <a:cs typeface="Times New Roman" panose="02020603050405020304" pitchFamily="18" charset="0"/>
              </a:rPr>
              <a:t>Khoa học và công nghệ có mối liên hệ với nhau ntn?</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7375" y="274955"/>
            <a:ext cx="7835265" cy="5363845"/>
          </a:xfrm>
          <a:gradFill>
            <a:gsLst>
              <a:gs pos="0">
                <a:srgbClr val="FBFB11"/>
              </a:gs>
              <a:gs pos="100000">
                <a:srgbClr val="838309"/>
              </a:gs>
            </a:gsLst>
            <a:lin scaled="0"/>
          </a:gradFill>
          <a:ln>
            <a:noFill/>
          </a:ln>
          <a:effectLst>
            <a:outerShdw blurRad="127000" dist="38100" dir="2700000" algn="ctr">
              <a:srgbClr val="000000">
                <a:alpha val="45000"/>
              </a:srgbClr>
            </a:outerShdw>
          </a:effectLst>
          <a:scene3d>
            <a:camera prst="perspectiveRelaxedModerately"/>
            <a:lightRig rig="soft" dir="t">
              <a:rot lat="0" lon="0" rev="0"/>
            </a:lightRig>
          </a:scene3d>
          <a:sp3d prstMaterial="translucentPowder">
            <a:bevelT w="203200" h="50800" prst="softRound"/>
          </a:sp3d>
        </p:spPr>
        <p:txBody>
          <a:bodyPr>
            <a:normAutofit/>
          </a:bodyPr>
          <a:lstStyle/>
          <a:p>
            <a:r>
              <a:rPr lang="en-US" sz="9600" b="1">
                <a:solidFill>
                  <a:srgbClr val="C00000"/>
                </a:solidFill>
                <a:latin typeface="Times New Roman" panose="02020603050405020304" pitchFamily="18" charset="0"/>
                <a:cs typeface="Times New Roman" panose="02020603050405020304" pitchFamily="18" charset="0"/>
              </a:rPr>
              <a:t>1.2. Nghiên cứu khoa học</a:t>
            </a:r>
            <a:endParaRPr lang="en-US" sz="9600" b="1">
              <a:solidFill>
                <a:srgbClr val="C00000"/>
              </a:solidFill>
            </a:endParaRPr>
          </a:p>
        </p:txBody>
      </p:sp>
    </p:spTree>
  </p:cSld>
  <p:clrMapOvr>
    <a:masterClrMapping/>
  </p:clrMapOvr>
  <mc:AlternateContent xmlns:mc="http://schemas.openxmlformats.org/markup-compatibility/2006" xmlns:p14="http://schemas.microsoft.com/office/powerpoint/2010/main">
    <mc:Choice Requires="p14">
      <p:transition spd="slow" p14:dur="1600">
        <p:blinds/>
      </p:transition>
    </mc:Choice>
    <mc:Fallback xmlns="">
      <p:transition spd="slow">
        <p:blind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2057400" cy="152400"/>
          </a:xfrm>
          <a:solidFill>
            <a:schemeClr val="tx2">
              <a:lumMod val="20000"/>
              <a:lumOff val="80000"/>
            </a:schemeClr>
          </a:solidFill>
        </p:spPr>
        <p:txBody>
          <a:bodyPr>
            <a:noAutofit/>
          </a:bodyPr>
          <a:lstStyle/>
          <a:p>
            <a:endParaRPr lang="en-US" sz="5400"/>
          </a:p>
        </p:txBody>
      </p:sp>
      <p:sp>
        <p:nvSpPr>
          <p:cNvPr id="3" name="Content Placeholder 2"/>
          <p:cNvSpPr>
            <a:spLocks noGrp="1"/>
          </p:cNvSpPr>
          <p:nvPr>
            <p:ph idx="1"/>
          </p:nvPr>
        </p:nvSpPr>
        <p:spPr>
          <a:xfrm>
            <a:off x="2316480" y="304800"/>
            <a:ext cx="6675120" cy="6400800"/>
          </a:xfrm>
          <a:solidFill>
            <a:schemeClr val="bg1">
              <a:lumMod val="95000"/>
            </a:schemeClr>
          </a:solidFill>
        </p:spPr>
        <p:txBody>
          <a:bodyPr/>
          <a:lstStyle/>
          <a:p>
            <a:pPr marL="0" indent="0" algn="just">
              <a:buNone/>
            </a:pPr>
            <a:r>
              <a:rPr lang="en-US" b="1">
                <a:solidFill>
                  <a:schemeClr val="accent2">
                    <a:lumMod val="50000"/>
                  </a:schemeClr>
                </a:solidFill>
                <a:latin typeface="Times New Roman" panose="02020603050405020304" pitchFamily="18" charset="0"/>
                <a:cs typeface="Times New Roman" panose="02020603050405020304" pitchFamily="18" charset="0"/>
              </a:rPr>
              <a:t>  1.2.1. Khái niệm</a:t>
            </a:r>
            <a:r>
              <a:rPr lang="en-US" sz="2800" b="1">
                <a:solidFill>
                  <a:schemeClr val="accent2">
                    <a:lumMod val="50000"/>
                  </a:schemeClr>
                </a:solidFill>
                <a:latin typeface="Times New Roman" panose="02020603050405020304" pitchFamily="18" charset="0"/>
                <a:cs typeface="Times New Roman" panose="02020603050405020304" pitchFamily="18" charset="0"/>
              </a:rPr>
              <a:t>:</a:t>
            </a:r>
          </a:p>
          <a:p>
            <a:pPr marL="0" indent="0" algn="just">
              <a:lnSpc>
                <a:spcPct val="90000"/>
              </a:lnSpc>
              <a:buNone/>
            </a:pPr>
            <a:r>
              <a:rPr lang="en-US" sz="3000">
                <a:latin typeface="Times New Roman" panose="02020603050405020304" pitchFamily="18" charset="0"/>
                <a:cs typeface="Times New Roman" panose="02020603050405020304" pitchFamily="18" charset="0"/>
              </a:rPr>
              <a:t> Là sự điều tra, xem xét có hệ thống, kĩ lưỡng ở một lĩnh vực tri thức nào đó nhằm xác lập các dữ kiện hoặc nguyên lý với mục tiêu:</a:t>
            </a:r>
          </a:p>
          <a:p>
            <a:pPr marL="0" indent="0" algn="just">
              <a:lnSpc>
                <a:spcPct val="90000"/>
              </a:lnSpc>
              <a:buNone/>
            </a:pPr>
            <a:r>
              <a:rPr lang="en-US" sz="3000">
                <a:latin typeface="Times New Roman" panose="02020603050405020304" pitchFamily="18" charset="0"/>
                <a:cs typeface="Times New Roman" panose="02020603050405020304" pitchFamily="18" charset="0"/>
              </a:rPr>
              <a:t>- </a:t>
            </a:r>
            <a:r>
              <a:rPr lang="en-US" sz="3000" b="1">
                <a:solidFill>
                  <a:srgbClr val="002060"/>
                </a:solidFill>
                <a:latin typeface="Times New Roman" panose="02020603050405020304" pitchFamily="18" charset="0"/>
                <a:cs typeface="Times New Roman" panose="02020603050405020304" pitchFamily="18" charset="0"/>
              </a:rPr>
              <a:t>Khám phá </a:t>
            </a:r>
            <a:r>
              <a:rPr lang="en-US" sz="3000">
                <a:latin typeface="Times New Roman" panose="02020603050405020304" pitchFamily="18" charset="0"/>
                <a:cs typeface="Times New Roman" panose="02020603050405020304" pitchFamily="18" charset="0"/>
              </a:rPr>
              <a:t>những thuộc tính bản chất của các sự vật, hiện tượng</a:t>
            </a:r>
          </a:p>
          <a:p>
            <a:pPr marL="0" indent="0" algn="just">
              <a:lnSpc>
                <a:spcPct val="90000"/>
              </a:lnSpc>
              <a:buNone/>
            </a:pPr>
            <a:r>
              <a:rPr lang="en-US" sz="3000">
                <a:latin typeface="Times New Roman" panose="02020603050405020304" pitchFamily="18" charset="0"/>
                <a:cs typeface="Times New Roman" panose="02020603050405020304" pitchFamily="18" charset="0"/>
              </a:rPr>
              <a:t>- </a:t>
            </a:r>
            <a:r>
              <a:rPr lang="en-US" sz="3000" b="1">
                <a:solidFill>
                  <a:srgbClr val="002060"/>
                </a:solidFill>
                <a:latin typeface="Times New Roman" panose="02020603050405020304" pitchFamily="18" charset="0"/>
                <a:cs typeface="Times New Roman" panose="02020603050405020304" pitchFamily="18" charset="0"/>
              </a:rPr>
              <a:t>Phát hiện </a:t>
            </a:r>
            <a:r>
              <a:rPr lang="en-US" sz="3000">
                <a:latin typeface="Times New Roman" panose="02020603050405020304" pitchFamily="18" charset="0"/>
                <a:cs typeface="Times New Roman" panose="02020603050405020304" pitchFamily="18" charset="0"/>
              </a:rPr>
              <a:t>các quy luật vận động của chúng</a:t>
            </a:r>
          </a:p>
          <a:p>
            <a:pPr marL="0" indent="0" algn="just">
              <a:lnSpc>
                <a:spcPct val="90000"/>
              </a:lnSpc>
              <a:buNone/>
            </a:pPr>
            <a:r>
              <a:rPr lang="en-US" sz="3000">
                <a:latin typeface="Times New Roman" panose="02020603050405020304" pitchFamily="18" charset="0"/>
                <a:cs typeface="Times New Roman" panose="02020603050405020304" pitchFamily="18" charset="0"/>
              </a:rPr>
              <a:t>- </a:t>
            </a:r>
            <a:r>
              <a:rPr lang="en-US" sz="3000" b="1">
                <a:solidFill>
                  <a:srgbClr val="002060"/>
                </a:solidFill>
                <a:latin typeface="Times New Roman" panose="02020603050405020304" pitchFamily="18" charset="0"/>
                <a:cs typeface="Times New Roman" panose="02020603050405020304" pitchFamily="18" charset="0"/>
              </a:rPr>
              <a:t>Sáng tạo </a:t>
            </a:r>
            <a:r>
              <a:rPr lang="en-US" sz="3000">
                <a:latin typeface="Times New Roman" panose="02020603050405020304" pitchFamily="18" charset="0"/>
                <a:cs typeface="Times New Roman" panose="02020603050405020304" pitchFamily="18" charset="0"/>
              </a:rPr>
              <a:t>ra các giải pháp và phương tiện mới tác động lên sự vật hiện tượng, biến đổi trạng thái của chúng để cải thiện cuộc sống và hoạt động lao động sản xuất của con người</a:t>
            </a:r>
          </a:p>
        </p:txBody>
      </p:sp>
      <p:sp>
        <p:nvSpPr>
          <p:cNvPr id="4" name="Text Placeholder 3"/>
          <p:cNvSpPr>
            <a:spLocks noGrp="1"/>
          </p:cNvSpPr>
          <p:nvPr>
            <p:ph type="body" sz="half" idx="2"/>
          </p:nvPr>
        </p:nvSpPr>
        <p:spPr>
          <a:xfrm>
            <a:off x="139700" y="1132205"/>
            <a:ext cx="2078990" cy="3900170"/>
          </a:xfrm>
          <a:solidFill>
            <a:schemeClr val="accent2">
              <a:lumMod val="20000"/>
              <a:lumOff val="80000"/>
            </a:schemeClr>
          </a:solidFill>
        </p:spPr>
        <p:txBody>
          <a:bodyPr>
            <a:normAutofit/>
          </a:bodyPr>
          <a:lstStyle/>
          <a:p>
            <a:pPr algn="ctr"/>
            <a:r>
              <a:rPr lang="en-US" sz="4800">
                <a:solidFill>
                  <a:srgbClr val="7030A0"/>
                </a:solidFill>
                <a:latin typeface="Times New Roman" panose="02020603050405020304" pitchFamily="18" charset="0"/>
                <a:cs typeface="Times New Roman" panose="02020603050405020304" pitchFamily="18" charset="0"/>
              </a:rPr>
              <a:t>1.2. Nghiên cứu khoa học</a:t>
            </a:r>
            <a:endParaRPr lang="en-US" sz="4800" b="1">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wipe(down)">
                                      <p:cBhvr>
                                        <p:cTn id="12" dur="5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ipe(down)">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wipe(down)">
                                      <p:cBhvr>
                                        <p:cTn id="22" dur="5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wipe(down)">
                                      <p:cBhvr>
                                        <p:cTn id="27" dur="500"/>
                                        <p:tgtEl>
                                          <p:spTgt spid="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wipe(down)">
                                      <p:cBhvr>
                                        <p:cTn id="32" dur="500"/>
                                        <p:tgtEl>
                                          <p:spTgt spid="3">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wipe(down)">
                                      <p:cBhvr>
                                        <p:cTn id="37"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3" grpId="0" build="p"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2209799" cy="412750"/>
          </a:xfrm>
        </p:spPr>
        <p:txBody>
          <a:bodyPr/>
          <a:lstStyle/>
          <a:p>
            <a:endParaRPr lang="en-US"/>
          </a:p>
        </p:txBody>
      </p:sp>
      <p:sp>
        <p:nvSpPr>
          <p:cNvPr id="3" name="Content Placeholder 2"/>
          <p:cNvSpPr>
            <a:spLocks noGrp="1"/>
          </p:cNvSpPr>
          <p:nvPr>
            <p:ph idx="1"/>
          </p:nvPr>
        </p:nvSpPr>
        <p:spPr>
          <a:xfrm>
            <a:off x="2492375" y="273050"/>
            <a:ext cx="6423025" cy="5893435"/>
          </a:xfrm>
        </p:spPr>
        <p:txBody>
          <a:bodyPr/>
          <a:lstStyle/>
          <a:p>
            <a:r>
              <a:rPr lang="en-US" b="1">
                <a:solidFill>
                  <a:schemeClr val="accent2">
                    <a:lumMod val="50000"/>
                  </a:schemeClr>
                </a:solidFill>
                <a:latin typeface="Times New Roman" panose="02020603050405020304" pitchFamily="18" charset="0"/>
                <a:cs typeface="Times New Roman" panose="02020603050405020304" pitchFamily="18" charset="0"/>
              </a:rPr>
              <a:t>1.2.1. Khái niệm</a:t>
            </a:r>
            <a:r>
              <a:rPr lang="en-US" sz="2800" b="1">
                <a:solidFill>
                  <a:schemeClr val="accent2">
                    <a:lumMod val="50000"/>
                  </a:schemeClr>
                </a:solidFill>
                <a:latin typeface="Times New Roman" panose="02020603050405020304" pitchFamily="18" charset="0"/>
                <a:cs typeface="Times New Roman" panose="02020603050405020304" pitchFamily="18" charset="0"/>
              </a:rPr>
              <a:t>:</a:t>
            </a:r>
          </a:p>
          <a:p>
            <a:pPr marL="0" indent="0" algn="just">
              <a:lnSpc>
                <a:spcPct val="90000"/>
              </a:lnSpc>
              <a:buNone/>
            </a:pPr>
            <a:r>
              <a:rPr lang="en-US" b="1">
                <a:solidFill>
                  <a:srgbClr val="7030A0"/>
                </a:solidFill>
                <a:latin typeface="Times New Roman" panose="02020603050405020304" pitchFamily="18" charset="0"/>
                <a:cs typeface="Times New Roman" panose="02020603050405020304" pitchFamily="18" charset="0"/>
              </a:rPr>
              <a:t>  </a:t>
            </a:r>
            <a:r>
              <a:rPr lang="en-US" sz="3000" b="1">
                <a:solidFill>
                  <a:srgbClr val="7030A0"/>
                </a:solidFill>
                <a:latin typeface="Times New Roman" panose="02020603050405020304" pitchFamily="18" charset="0"/>
                <a:cs typeface="Times New Roman" panose="02020603050405020304" pitchFamily="18" charset="0"/>
              </a:rPr>
              <a:t> Nghiên cứu khoa học </a:t>
            </a:r>
            <a:r>
              <a:rPr lang="en-US" sz="3000" b="1">
                <a:latin typeface="Times New Roman" panose="02020603050405020304" pitchFamily="18" charset="0"/>
                <a:cs typeface="Times New Roman" panose="02020603050405020304" pitchFamily="18" charset="0"/>
              </a:rPr>
              <a:t>c</a:t>
            </a:r>
            <a:r>
              <a:rPr lang="en-US" sz="3000">
                <a:latin typeface="Times New Roman" panose="02020603050405020304" pitchFamily="18" charset="0"/>
                <a:cs typeface="Times New Roman" panose="02020603050405020304" pitchFamily="18" charset="0"/>
              </a:rPr>
              <a:t>òn là một hoạt động có tính học thuật bao gồm các công đoạn:</a:t>
            </a:r>
          </a:p>
          <a:p>
            <a:pPr marL="0" indent="0" algn="just">
              <a:lnSpc>
                <a:spcPct val="90000"/>
              </a:lnSpc>
              <a:buNone/>
            </a:pPr>
            <a:r>
              <a:rPr lang="en-US" sz="3000">
                <a:latin typeface="Times New Roman" panose="02020603050405020304" pitchFamily="18" charset="0"/>
                <a:cs typeface="Times New Roman" panose="02020603050405020304" pitchFamily="18" charset="0"/>
              </a:rPr>
              <a:t>- Xác định vấn đề</a:t>
            </a:r>
          </a:p>
          <a:p>
            <a:pPr marL="0" indent="0" algn="just">
              <a:lnSpc>
                <a:spcPct val="90000"/>
              </a:lnSpc>
              <a:buNone/>
            </a:pPr>
            <a:r>
              <a:rPr lang="en-US" sz="3000">
                <a:latin typeface="Times New Roman" panose="02020603050405020304" pitchFamily="18" charset="0"/>
                <a:cs typeface="Times New Roman" panose="02020603050405020304" pitchFamily="18" charset="0"/>
              </a:rPr>
              <a:t>- Xây dựng giả thuyết</a:t>
            </a:r>
          </a:p>
          <a:p>
            <a:pPr marL="0" indent="0" algn="just">
              <a:lnSpc>
                <a:spcPct val="90000"/>
              </a:lnSpc>
              <a:buNone/>
            </a:pPr>
            <a:r>
              <a:rPr lang="en-US" sz="3000">
                <a:latin typeface="Times New Roman" panose="02020603050405020304" pitchFamily="18" charset="0"/>
                <a:cs typeface="Times New Roman" panose="02020603050405020304" pitchFamily="18" charset="0"/>
              </a:rPr>
              <a:t>- Thu thập và phân tích dữ liệu</a:t>
            </a:r>
          </a:p>
          <a:p>
            <a:pPr marL="0" indent="0" algn="just">
              <a:lnSpc>
                <a:spcPct val="90000"/>
              </a:lnSpc>
              <a:buNone/>
            </a:pPr>
            <a:r>
              <a:rPr lang="en-US" sz="3000">
                <a:latin typeface="Times New Roman" panose="02020603050405020304" pitchFamily="18" charset="0"/>
                <a:cs typeface="Times New Roman" panose="02020603050405020304" pitchFamily="18" charset="0"/>
              </a:rPr>
              <a:t>- Suy luận và đưa ra kết luận dưới dạng các giải pháp cho vấn đề nghiên cứu</a:t>
            </a:r>
          </a:p>
          <a:p>
            <a:pPr marL="0" indent="0" algn="just">
              <a:lnSpc>
                <a:spcPct val="90000"/>
              </a:lnSpc>
              <a:buNone/>
            </a:pPr>
            <a:r>
              <a:rPr lang="en-US" sz="3000">
                <a:latin typeface="Times New Roman" panose="02020603050405020304" pitchFamily="18" charset="0"/>
                <a:cs typeface="Times New Roman" panose="02020603050405020304" pitchFamily="18" charset="0"/>
              </a:rPr>
              <a:t>- Kiểm tra cẩn thận các kết luận để định xem chúng có phù hợp với giả thuyết được xây dựng hay không</a:t>
            </a:r>
            <a:endParaRPr lang="en-US" sz="3000"/>
          </a:p>
          <a:p>
            <a:pPr marL="0" indent="0">
              <a:buNone/>
            </a:pPr>
            <a:endParaRPr lang="en-US" sz="3000"/>
          </a:p>
        </p:txBody>
      </p:sp>
      <p:sp>
        <p:nvSpPr>
          <p:cNvPr id="4" name="Text Placeholder 3"/>
          <p:cNvSpPr>
            <a:spLocks noGrp="1"/>
          </p:cNvSpPr>
          <p:nvPr>
            <p:ph type="body" sz="half" idx="2"/>
          </p:nvPr>
        </p:nvSpPr>
        <p:spPr>
          <a:xfrm>
            <a:off x="185420" y="1390650"/>
            <a:ext cx="2230120" cy="3891280"/>
          </a:xfrm>
          <a:solidFill>
            <a:schemeClr val="accent5">
              <a:lumMod val="20000"/>
              <a:lumOff val="80000"/>
            </a:schemeClr>
          </a:solidFill>
        </p:spPr>
        <p:txBody>
          <a:bodyPr>
            <a:normAutofit/>
          </a:bodyPr>
          <a:lstStyle/>
          <a:p>
            <a:pPr algn="ctr"/>
            <a:r>
              <a:rPr lang="en-US" sz="4800">
                <a:solidFill>
                  <a:srgbClr val="7030A0"/>
                </a:solidFill>
                <a:latin typeface="Times New Roman" panose="02020603050405020304" pitchFamily="18" charset="0"/>
                <a:cs typeface="Times New Roman" panose="02020603050405020304" pitchFamily="18" charset="0"/>
              </a:rPr>
              <a:t>1.2. Nghiên cứu khoa học</a:t>
            </a:r>
            <a:endParaRPr lang="en-US" sz="48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Effect transition="in" filter="wipe(down)">
                                      <p:cBhvr>
                                        <p:cTn id="7" dur="500"/>
                                        <p:tgtEl>
                                          <p:spTgt spid="4">
                                            <p:bg/>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wipe(down)">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calcmode="lin" valueType="num">
                                      <p:cBhvr>
                                        <p:cTn id="17"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8"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9" dur="500"/>
                                        <p:tgtEl>
                                          <p:spTgt spid="3">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 calcmode="lin" valueType="num">
                                      <p:cBhvr>
                                        <p:cTn id="24"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5"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6" dur="500"/>
                                        <p:tgtEl>
                                          <p:spTgt spid="3">
                                            <p:txEl>
                                              <p:pRg st="1" end="1"/>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53" presetClass="entr" presetSubtype="16" fill="hold" grpId="0" nodeType="clickEffect">
                                  <p:stCondLst>
                                    <p:cond delay="0"/>
                                  </p:stCondLst>
                                  <p:childTnLst>
                                    <p:set>
                                      <p:cBhvr>
                                        <p:cTn id="30" dur="1" fill="hold">
                                          <p:stCondLst>
                                            <p:cond delay="0"/>
                                          </p:stCondLst>
                                        </p:cTn>
                                        <p:tgtEl>
                                          <p:spTgt spid="3">
                                            <p:txEl>
                                              <p:pRg st="2" end="2"/>
                                            </p:txEl>
                                          </p:spTgt>
                                        </p:tgtEl>
                                        <p:attrNameLst>
                                          <p:attrName>style.visibility</p:attrName>
                                        </p:attrNameLst>
                                      </p:cBhvr>
                                      <p:to>
                                        <p:strVal val="visible"/>
                                      </p:to>
                                    </p:set>
                                    <p:anim calcmode="lin" valueType="num">
                                      <p:cBhvr>
                                        <p:cTn id="3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3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33" dur="500"/>
                                        <p:tgtEl>
                                          <p:spTgt spid="3">
                                            <p:txEl>
                                              <p:pRg st="2" end="2"/>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53" presetClass="entr" presetSubtype="16" fill="hold" grpId="0" nodeType="clickEffect">
                                  <p:stCondLst>
                                    <p:cond delay="0"/>
                                  </p:stCondLst>
                                  <p:childTnLst>
                                    <p:set>
                                      <p:cBhvr>
                                        <p:cTn id="37" dur="1" fill="hold">
                                          <p:stCondLst>
                                            <p:cond delay="0"/>
                                          </p:stCondLst>
                                        </p:cTn>
                                        <p:tgtEl>
                                          <p:spTgt spid="3">
                                            <p:txEl>
                                              <p:pRg st="3" end="3"/>
                                            </p:txEl>
                                          </p:spTgt>
                                        </p:tgtEl>
                                        <p:attrNameLst>
                                          <p:attrName>style.visibility</p:attrName>
                                        </p:attrNameLst>
                                      </p:cBhvr>
                                      <p:to>
                                        <p:strVal val="visible"/>
                                      </p:to>
                                    </p:set>
                                    <p:anim calcmode="lin" valueType="num">
                                      <p:cBhvr>
                                        <p:cTn id="38"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9"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40" dur="500"/>
                                        <p:tgtEl>
                                          <p:spTgt spid="3">
                                            <p:txEl>
                                              <p:pRg st="3" end="3"/>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53" presetClass="entr" presetSubtype="16" fill="hold" grpId="0" nodeType="clickEffect">
                                  <p:stCondLst>
                                    <p:cond delay="0"/>
                                  </p:stCondLst>
                                  <p:childTnLst>
                                    <p:set>
                                      <p:cBhvr>
                                        <p:cTn id="44" dur="1" fill="hold">
                                          <p:stCondLst>
                                            <p:cond delay="0"/>
                                          </p:stCondLst>
                                        </p:cTn>
                                        <p:tgtEl>
                                          <p:spTgt spid="3">
                                            <p:txEl>
                                              <p:pRg st="4" end="4"/>
                                            </p:txEl>
                                          </p:spTgt>
                                        </p:tgtEl>
                                        <p:attrNameLst>
                                          <p:attrName>style.visibility</p:attrName>
                                        </p:attrNameLst>
                                      </p:cBhvr>
                                      <p:to>
                                        <p:strVal val="visible"/>
                                      </p:to>
                                    </p:set>
                                    <p:anim calcmode="lin" valueType="num">
                                      <p:cBhvr>
                                        <p:cTn id="45"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6"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47" dur="500"/>
                                        <p:tgtEl>
                                          <p:spTgt spid="3">
                                            <p:txEl>
                                              <p:pRg st="4" end="4"/>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53" presetClass="entr" presetSubtype="16" fill="hold" grpId="0" nodeType="clickEffect">
                                  <p:stCondLst>
                                    <p:cond delay="0"/>
                                  </p:stCondLst>
                                  <p:childTnLst>
                                    <p:set>
                                      <p:cBhvr>
                                        <p:cTn id="51" dur="1" fill="hold">
                                          <p:stCondLst>
                                            <p:cond delay="0"/>
                                          </p:stCondLst>
                                        </p:cTn>
                                        <p:tgtEl>
                                          <p:spTgt spid="3">
                                            <p:txEl>
                                              <p:pRg st="5" end="5"/>
                                            </p:txEl>
                                          </p:spTgt>
                                        </p:tgtEl>
                                        <p:attrNameLst>
                                          <p:attrName>style.visibility</p:attrName>
                                        </p:attrNameLst>
                                      </p:cBhvr>
                                      <p:to>
                                        <p:strVal val="visible"/>
                                      </p:to>
                                    </p:set>
                                    <p:anim calcmode="lin" valueType="num">
                                      <p:cBhvr>
                                        <p:cTn id="52"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53"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54" dur="500"/>
                                        <p:tgtEl>
                                          <p:spTgt spid="3">
                                            <p:txEl>
                                              <p:pRg st="5" end="5"/>
                                            </p:txEl>
                                          </p:spTgt>
                                        </p:tgtEl>
                                      </p:cBhvr>
                                    </p:animEffect>
                                  </p:childTnLst>
                                </p:cTn>
                              </p:par>
                            </p:childTnLst>
                          </p:cTn>
                        </p:par>
                      </p:childTnLst>
                    </p:cTn>
                  </p:par>
                  <p:par>
                    <p:cTn id="55" fill="hold">
                      <p:stCondLst>
                        <p:cond delay="indefinite"/>
                      </p:stCondLst>
                      <p:childTnLst>
                        <p:par>
                          <p:cTn id="56" fill="hold">
                            <p:stCondLst>
                              <p:cond delay="0"/>
                            </p:stCondLst>
                            <p:childTnLst>
                              <p:par>
                                <p:cTn id="57" presetID="53" presetClass="entr" presetSubtype="16" fill="hold" grpId="0" nodeType="clickEffect">
                                  <p:stCondLst>
                                    <p:cond delay="0"/>
                                  </p:stCondLst>
                                  <p:childTnLst>
                                    <p:set>
                                      <p:cBhvr>
                                        <p:cTn id="58" dur="1" fill="hold">
                                          <p:stCondLst>
                                            <p:cond delay="0"/>
                                          </p:stCondLst>
                                        </p:cTn>
                                        <p:tgtEl>
                                          <p:spTgt spid="3">
                                            <p:txEl>
                                              <p:pRg st="6" end="6"/>
                                            </p:txEl>
                                          </p:spTgt>
                                        </p:tgtEl>
                                        <p:attrNameLst>
                                          <p:attrName>style.visibility</p:attrName>
                                        </p:attrNameLst>
                                      </p:cBhvr>
                                      <p:to>
                                        <p:strVal val="visible"/>
                                      </p:to>
                                    </p:set>
                                    <p:anim calcmode="lin" valueType="num">
                                      <p:cBhvr>
                                        <p:cTn id="59"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60"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61"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3355" y="252095"/>
            <a:ext cx="8818245" cy="576580"/>
          </a:xfrm>
          <a:ln>
            <a:solidFill>
              <a:srgbClr val="C00000"/>
            </a:solidFill>
          </a:ln>
        </p:spPr>
        <p:txBody>
          <a:bodyPr>
            <a:normAutofit fontScale="90000"/>
          </a:bodyPr>
          <a:lstStyle/>
          <a:p>
            <a:pPr algn="ctr"/>
            <a:r>
              <a:rPr lang="en-US" sz="3600" b="1">
                <a:latin typeface="Times New Roman" panose="02020603050405020304" pitchFamily="18" charset="0"/>
                <a:cs typeface="Times New Roman" panose="02020603050405020304" pitchFamily="18" charset="0"/>
              </a:rPr>
              <a:t>1.2.2. Chức năng của nghiên cứu khoa học</a:t>
            </a:r>
            <a:endParaRPr lang="en-US" sz="3600"/>
          </a:p>
        </p:txBody>
      </p:sp>
      <p:sp>
        <p:nvSpPr>
          <p:cNvPr id="3" name="Text Placeholder 2"/>
          <p:cNvSpPr>
            <a:spLocks noGrp="1"/>
          </p:cNvSpPr>
          <p:nvPr>
            <p:ph type="body" idx="1"/>
          </p:nvPr>
        </p:nvSpPr>
        <p:spPr>
          <a:xfrm>
            <a:off x="1117600" y="1186180"/>
            <a:ext cx="2446020" cy="457200"/>
          </a:xfrm>
          <a:ln>
            <a:solidFill>
              <a:srgbClr val="C00000"/>
            </a:solidFill>
          </a:ln>
        </p:spPr>
        <p:txBody>
          <a:bodyPr>
            <a:noAutofit/>
          </a:bodyPr>
          <a:lstStyle/>
          <a:p>
            <a:pPr algn="ctr"/>
            <a:r>
              <a:rPr lang="en-US" sz="3000">
                <a:latin typeface="Times New Roman" panose="02020603050405020304" pitchFamily="18" charset="0"/>
                <a:cs typeface="Times New Roman" panose="02020603050405020304" pitchFamily="18" charset="0"/>
              </a:rPr>
              <a:t>Mô tả</a:t>
            </a:r>
            <a:endParaRPr lang="en-US" sz="3000"/>
          </a:p>
        </p:txBody>
      </p:sp>
      <p:sp>
        <p:nvSpPr>
          <p:cNvPr id="4" name="Content Placeholder 3"/>
          <p:cNvSpPr>
            <a:spLocks noGrp="1"/>
          </p:cNvSpPr>
          <p:nvPr>
            <p:ph sz="half" idx="2"/>
          </p:nvPr>
        </p:nvSpPr>
        <p:spPr>
          <a:xfrm>
            <a:off x="297180" y="1964055"/>
            <a:ext cx="3884295" cy="2972435"/>
          </a:xfrm>
          <a:ln>
            <a:solidFill>
              <a:srgbClr val="FFC000"/>
            </a:solidFill>
          </a:ln>
        </p:spPr>
        <p:txBody>
          <a:bodyPr>
            <a:noAutofit/>
          </a:bodyPr>
          <a:lstStyle/>
          <a:p>
            <a:pPr marL="0" indent="0" algn="just">
              <a:buNone/>
            </a:pPr>
            <a:r>
              <a:rPr lang="en-US" sz="3200">
                <a:latin typeface="Times New Roman" panose="02020603050405020304" pitchFamily="18" charset="0"/>
                <a:cs typeface="Times New Roman" panose="02020603050405020304" pitchFamily="18" charset="0"/>
              </a:rPr>
              <a:t>  Trình bày lại sự vật, hiện tượng, cấu trúc, trạng thái và sự vận động của chúng ở mức nguyên bản tối đa </a:t>
            </a:r>
            <a:endParaRPr lang="en-US" sz="3200"/>
          </a:p>
        </p:txBody>
      </p:sp>
      <p:sp>
        <p:nvSpPr>
          <p:cNvPr id="5" name="Text Placeholder 4"/>
          <p:cNvSpPr>
            <a:spLocks noGrp="1"/>
          </p:cNvSpPr>
          <p:nvPr>
            <p:ph type="body" sz="quarter" idx="3"/>
          </p:nvPr>
        </p:nvSpPr>
        <p:spPr>
          <a:xfrm>
            <a:off x="5182870" y="1183640"/>
            <a:ext cx="3046095" cy="457200"/>
          </a:xfrm>
          <a:ln>
            <a:solidFill>
              <a:srgbClr val="C00000"/>
            </a:solidFill>
          </a:ln>
        </p:spPr>
        <p:txBody>
          <a:bodyPr>
            <a:noAutofit/>
          </a:bodyPr>
          <a:lstStyle/>
          <a:p>
            <a:pPr algn="ctr"/>
            <a:r>
              <a:rPr lang="en-US" sz="3000">
                <a:latin typeface="Times New Roman" panose="02020603050405020304" pitchFamily="18" charset="0"/>
                <a:cs typeface="Times New Roman" panose="02020603050405020304" pitchFamily="18" charset="0"/>
              </a:rPr>
              <a:t>Giải thích</a:t>
            </a:r>
            <a:endParaRPr lang="en-US" sz="3000"/>
          </a:p>
        </p:txBody>
      </p:sp>
      <p:sp>
        <p:nvSpPr>
          <p:cNvPr id="6" name="Content Placeholder 5"/>
          <p:cNvSpPr>
            <a:spLocks noGrp="1"/>
          </p:cNvSpPr>
          <p:nvPr>
            <p:ph sz="quarter" idx="4"/>
          </p:nvPr>
        </p:nvSpPr>
        <p:spPr>
          <a:xfrm>
            <a:off x="4668520" y="1963420"/>
            <a:ext cx="4064635" cy="3016250"/>
          </a:xfrm>
          <a:ln>
            <a:solidFill>
              <a:srgbClr val="FFC000"/>
            </a:solidFill>
          </a:ln>
        </p:spPr>
        <p:txBody>
          <a:bodyPr/>
          <a:lstStyle/>
          <a:p>
            <a:pPr marL="0" indent="0" algn="just">
              <a:buNone/>
            </a:pPr>
            <a:r>
              <a:rPr lang="en-US" sz="2800">
                <a:latin typeface="Times New Roman" panose="02020603050405020304" pitchFamily="18" charset="0"/>
                <a:cs typeface="Times New Roman" panose="02020603050405020304" pitchFamily="18" charset="0"/>
              </a:rPr>
              <a:t>  </a:t>
            </a:r>
            <a:r>
              <a:rPr lang="en-US" sz="3000">
                <a:latin typeface="Times New Roman" panose="02020603050405020304" pitchFamily="18" charset="0"/>
                <a:cs typeface="Times New Roman" panose="02020603050405020304" pitchFamily="18" charset="0"/>
              </a:rPr>
              <a:t>Làm rõ bản chất, lý giải sự hình thành, phát triển và vận động của sự vật, hiện tượng, chỉ ra mối liên hệ của chúng với các hiện tượng, sự vật khác </a:t>
            </a:r>
            <a:endParaRPr lang="en-US"/>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a:solidFill>
            <a:schemeClr val="bg1"/>
          </a:solidFill>
          <a:ln>
            <a:solidFill>
              <a:srgbClr val="C00000"/>
            </a:solidFill>
          </a:ln>
        </p:spPr>
        <p:txBody>
          <a:bodyPr>
            <a:noAutofit/>
          </a:bodyPr>
          <a:lstStyle/>
          <a:p>
            <a:r>
              <a:rPr lang="en-US" sz="3600" b="1">
                <a:latin typeface="Times New Roman" panose="02020603050405020304" pitchFamily="18" charset="0"/>
                <a:cs typeface="Times New Roman" panose="02020603050405020304" pitchFamily="18" charset="0"/>
              </a:rPr>
              <a:t>1.2.2. Chức năng của nghiên cứu khoa học</a:t>
            </a:r>
            <a:endParaRPr lang="en-US" sz="3600"/>
          </a:p>
        </p:txBody>
      </p:sp>
      <p:graphicFrame>
        <p:nvGraphicFramePr>
          <p:cNvPr id="4" name="Content Placeholder 3"/>
          <p:cNvGraphicFramePr>
            <a:graphicFrameLocks noGrp="1"/>
          </p:cNvGraphicFramePr>
          <p:nvPr>
            <p:ph idx="1"/>
          </p:nvPr>
        </p:nvGraphicFramePr>
        <p:xfrm>
          <a:off x="533400" y="1371600"/>
          <a:ext cx="8229600" cy="4572000"/>
        </p:xfrm>
        <a:graphic>
          <a:graphicData uri="http://schemas.openxmlformats.org/drawingml/2006/table">
            <a:tbl>
              <a:tblPr firstRow="1" bandRow="1">
                <a:tableStyleId>{93296810-A885-4BE3-A3E7-6D5BEEA58F35}</a:tableStyleId>
              </a:tblPr>
              <a:tblGrid>
                <a:gridCol w="2743200">
                  <a:extLst>
                    <a:ext uri="{9D8B030D-6E8A-4147-A177-3AD203B41FA5}">
                      <a16:colId xmlns:a16="http://schemas.microsoft.com/office/drawing/2014/main" val="20000"/>
                    </a:ext>
                  </a:extLst>
                </a:gridCol>
                <a:gridCol w="2743200">
                  <a:extLst>
                    <a:ext uri="{9D8B030D-6E8A-4147-A177-3AD203B41FA5}">
                      <a16:colId xmlns:a16="http://schemas.microsoft.com/office/drawing/2014/main" val="20001"/>
                    </a:ext>
                  </a:extLst>
                </a:gridCol>
                <a:gridCol w="2743200">
                  <a:extLst>
                    <a:ext uri="{9D8B030D-6E8A-4147-A177-3AD203B41FA5}">
                      <a16:colId xmlns:a16="http://schemas.microsoft.com/office/drawing/2014/main" val="20002"/>
                    </a:ext>
                  </a:extLst>
                </a:gridCol>
              </a:tblGrid>
              <a:tr h="370840">
                <a:tc>
                  <a:txBody>
                    <a:bodyPr/>
                    <a:lstStyle/>
                    <a:p>
                      <a:pPr algn="ctr"/>
                      <a:r>
                        <a:rPr lang="en-US" sz="3200">
                          <a:solidFill>
                            <a:srgbClr val="00B050"/>
                          </a:solidFill>
                          <a:latin typeface="Times New Roman" panose="02020603050405020304" pitchFamily="18" charset="0"/>
                          <a:cs typeface="Times New Roman" panose="02020603050405020304" pitchFamily="18" charset="0"/>
                        </a:rPr>
                        <a:t>Phát hiện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200">
                          <a:solidFill>
                            <a:srgbClr val="00B050"/>
                          </a:solidFill>
                          <a:latin typeface="Times New Roman" panose="02020603050405020304" pitchFamily="18" charset="0"/>
                          <a:cs typeface="Times New Roman" panose="02020603050405020304" pitchFamily="18" charset="0"/>
                        </a:rPr>
                        <a:t>Tiên đoán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3200">
                          <a:solidFill>
                            <a:srgbClr val="00B050"/>
                          </a:solidFill>
                          <a:latin typeface="Times New Roman" panose="02020603050405020304" pitchFamily="18" charset="0"/>
                          <a:cs typeface="Times New Roman" panose="02020603050405020304" pitchFamily="18" charset="0"/>
                        </a:rPr>
                        <a:t>Sáng tạo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70840">
                <a:tc>
                  <a:txBody>
                    <a:bodyPr/>
                    <a:lstStyle/>
                    <a:p>
                      <a:r>
                        <a:rPr lang="en-US" sz="3200">
                          <a:latin typeface="Times New Roman" panose="02020603050405020304" pitchFamily="18" charset="0"/>
                          <a:cs typeface="Times New Roman" panose="02020603050405020304" pitchFamily="18" charset="0"/>
                        </a:rPr>
                        <a:t>Khám phá ra các quy luật vận động và phát triển của sự vật, hiện tượng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en-US" sz="3200">
                          <a:latin typeface="Times New Roman" panose="02020603050405020304" pitchFamily="18" charset="0"/>
                          <a:cs typeface="Times New Roman" panose="02020603050405020304" pitchFamily="18" charset="0"/>
                        </a:rPr>
                        <a:t>Phán đoán trạng thái mới, sự hình thành, tồn tại và tiêu vong của sự vật, hiện tượng trong tương lai</a:t>
                      </a:r>
                    </a:p>
                    <a:p>
                      <a:endParaRPr lang="en-US" sz="320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marL="0" marR="0" indent="0" algn="l" defTabSz="914400" rtl="0" eaLnBrk="1" fontAlgn="auto" latinLnBrk="0" hangingPunct="1">
                        <a:lnSpc>
                          <a:spcPct val="100000"/>
                        </a:lnSpc>
                        <a:spcBef>
                          <a:spcPts val="0"/>
                        </a:spcBef>
                        <a:spcAft>
                          <a:spcPts val="0"/>
                        </a:spcAft>
                        <a:buClrTx/>
                        <a:buSzTx/>
                        <a:buFontTx/>
                        <a:buNone/>
                        <a:defRPr/>
                      </a:pPr>
                      <a:r>
                        <a:rPr lang="en-US" sz="3200">
                          <a:latin typeface="Times New Roman" panose="02020603050405020304" pitchFamily="18" charset="0"/>
                          <a:cs typeface="Times New Roman" panose="02020603050405020304" pitchFamily="18" charset="0"/>
                        </a:rPr>
                        <a:t>Tạo ra tri thức mới, phương pháp mới, sản phẩm mới, quy trình, công nghệ mới, giải pháp mới,..</a:t>
                      </a:r>
                    </a:p>
                    <a:p>
                      <a:endParaRPr lang="en-US" sz="320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1"/>
                  </a:ext>
                </a:extLst>
              </a:tr>
            </a:tbl>
          </a:graphicData>
        </a:graphic>
      </p:graphicFrame>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accent1">
              <a:lumMod val="40000"/>
              <a:lumOff val="60000"/>
            </a:schemeClr>
          </a:solidFill>
        </p:spPr>
        <p:txBody>
          <a:bodyPr>
            <a:noAutofit/>
          </a:bodyPr>
          <a:lstStyle/>
          <a:p>
            <a:r>
              <a:rPr lang="en-US" sz="4000" b="1">
                <a:latin typeface="Times New Roman" panose="02020603050405020304" pitchFamily="18" charset="0"/>
                <a:cs typeface="Times New Roman" panose="02020603050405020304" pitchFamily="18" charset="0"/>
              </a:rPr>
              <a:t>1.2.3. Đặc điểm của nghiên cứu khoa học</a:t>
            </a:r>
          </a:p>
        </p:txBody>
      </p:sp>
      <p:sp>
        <p:nvSpPr>
          <p:cNvPr id="3" name="Content Placeholder 2"/>
          <p:cNvSpPr>
            <a:spLocks noGrp="1"/>
          </p:cNvSpPr>
          <p:nvPr>
            <p:ph idx="1"/>
          </p:nvPr>
        </p:nvSpPr>
        <p:spPr>
          <a:xfrm>
            <a:off x="457200" y="1447800"/>
            <a:ext cx="8229600" cy="5257800"/>
          </a:xfrm>
          <a:solidFill>
            <a:schemeClr val="bg1">
              <a:lumMod val="85000"/>
            </a:schemeClr>
          </a:solidFill>
        </p:spPr>
        <p:txBody>
          <a:bodyPr/>
          <a:lstStyle/>
          <a:p>
            <a:pPr marL="0" indent="0">
              <a:buNone/>
            </a:pPr>
            <a:endParaRPr lang="en-US"/>
          </a:p>
        </p:txBody>
      </p:sp>
      <p:sp>
        <p:nvSpPr>
          <p:cNvPr id="4" name="Flowchart: Decision 3"/>
          <p:cNvSpPr/>
          <p:nvPr/>
        </p:nvSpPr>
        <p:spPr>
          <a:xfrm>
            <a:off x="457200" y="1600200"/>
            <a:ext cx="2743200" cy="1600200"/>
          </a:xfrm>
          <a:prstGeom prst="flowChartDecision">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tx1"/>
                </a:solidFill>
                <a:latin typeface="Times New Roman" panose="02020603050405020304" pitchFamily="18" charset="0"/>
                <a:cs typeface="Times New Roman" panose="02020603050405020304" pitchFamily="18" charset="0"/>
              </a:rPr>
              <a:t>Tính mới</a:t>
            </a:r>
          </a:p>
        </p:txBody>
      </p:sp>
      <p:sp>
        <p:nvSpPr>
          <p:cNvPr id="5" name="Flowchart: Decision 4"/>
          <p:cNvSpPr/>
          <p:nvPr/>
        </p:nvSpPr>
        <p:spPr>
          <a:xfrm>
            <a:off x="3200400" y="1600200"/>
            <a:ext cx="2743200" cy="1600200"/>
          </a:xfrm>
          <a:prstGeom prst="flowChartDecision">
            <a:avLst/>
          </a:prstGeom>
          <a:solidFill>
            <a:schemeClr val="accent2">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rgbClr val="FF0000"/>
                </a:solidFill>
                <a:latin typeface="Times New Roman" panose="02020603050405020304" pitchFamily="18" charset="0"/>
                <a:cs typeface="Times New Roman" panose="02020603050405020304" pitchFamily="18" charset="0"/>
              </a:rPr>
              <a:t>Tính thông tin</a:t>
            </a:r>
          </a:p>
        </p:txBody>
      </p:sp>
      <p:sp>
        <p:nvSpPr>
          <p:cNvPr id="6" name="Flowchart: Decision 5"/>
          <p:cNvSpPr/>
          <p:nvPr/>
        </p:nvSpPr>
        <p:spPr>
          <a:xfrm>
            <a:off x="5943600" y="1600200"/>
            <a:ext cx="2743200" cy="1600200"/>
          </a:xfrm>
          <a:prstGeom prst="flowChartDecisi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tx1"/>
                </a:solidFill>
                <a:latin typeface="Times New Roman" panose="02020603050405020304" pitchFamily="18" charset="0"/>
                <a:cs typeface="Times New Roman" panose="02020603050405020304" pitchFamily="18" charset="0"/>
              </a:rPr>
              <a:t>Tính khách quan</a:t>
            </a:r>
          </a:p>
        </p:txBody>
      </p:sp>
      <p:sp>
        <p:nvSpPr>
          <p:cNvPr id="7" name="Flowchart: Decision 6"/>
          <p:cNvSpPr/>
          <p:nvPr/>
        </p:nvSpPr>
        <p:spPr>
          <a:xfrm>
            <a:off x="453788" y="3429000"/>
            <a:ext cx="2743200" cy="1524000"/>
          </a:xfrm>
          <a:prstGeom prst="flowChartDecision">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latin typeface="Times New Roman" panose="02020603050405020304" pitchFamily="18" charset="0"/>
                <a:cs typeface="Times New Roman" panose="02020603050405020304" pitchFamily="18" charset="0"/>
              </a:rPr>
              <a:t>Tính tin cậy</a:t>
            </a:r>
          </a:p>
        </p:txBody>
      </p:sp>
      <p:sp>
        <p:nvSpPr>
          <p:cNvPr id="8" name="Flowchart: Decision 7"/>
          <p:cNvSpPr/>
          <p:nvPr/>
        </p:nvSpPr>
        <p:spPr>
          <a:xfrm>
            <a:off x="5943600" y="3443786"/>
            <a:ext cx="2743200" cy="1509214"/>
          </a:xfrm>
          <a:prstGeom prst="flowChartDecision">
            <a:avLst/>
          </a:prstGeom>
          <a:solidFill>
            <a:schemeClr val="accent6">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latin typeface="Times New Roman" panose="02020603050405020304" pitchFamily="18" charset="0"/>
                <a:cs typeface="Times New Roman" panose="02020603050405020304" pitchFamily="18" charset="0"/>
              </a:rPr>
              <a:t>Tính kế thừa</a:t>
            </a:r>
          </a:p>
        </p:txBody>
      </p:sp>
      <p:sp>
        <p:nvSpPr>
          <p:cNvPr id="9" name="Flowchart: Decision 8"/>
          <p:cNvSpPr/>
          <p:nvPr/>
        </p:nvSpPr>
        <p:spPr>
          <a:xfrm>
            <a:off x="3183340" y="3416490"/>
            <a:ext cx="2743200" cy="1536510"/>
          </a:xfrm>
          <a:prstGeom prst="flowChartDecision">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latin typeface="Times New Roman" panose="02020603050405020304" pitchFamily="18" charset="0"/>
                <a:cs typeface="Times New Roman" panose="02020603050405020304" pitchFamily="18" charset="0"/>
              </a:rPr>
              <a:t>Tính rủi ro</a:t>
            </a:r>
          </a:p>
        </p:txBody>
      </p:sp>
      <p:sp>
        <p:nvSpPr>
          <p:cNvPr id="11" name="Flowchart: Decision 10"/>
          <p:cNvSpPr/>
          <p:nvPr/>
        </p:nvSpPr>
        <p:spPr>
          <a:xfrm>
            <a:off x="3208361" y="4953000"/>
            <a:ext cx="2743200" cy="1600200"/>
          </a:xfrm>
          <a:prstGeom prst="flowChartDecision">
            <a:avLst/>
          </a:prstGeom>
          <a:solidFill>
            <a:schemeClr val="accent3">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latin typeface="Times New Roman" panose="02020603050405020304" pitchFamily="18" charset="0"/>
                <a:cs typeface="Times New Roman" panose="02020603050405020304" pitchFamily="18" charset="0"/>
              </a:rPr>
              <a:t>Tính cá nhân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16"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ppt_w</p:attrName>
                                        </p:attrNameLst>
                                      </p:cBhvr>
                                      <p:tavLst>
                                        <p:tav tm="0">
                                          <p:val>
                                            <p:fltVal val="0"/>
                                          </p:val>
                                        </p:tav>
                                        <p:tav tm="100000">
                                          <p:val>
                                            <p:strVal val="#ppt_w"/>
                                          </p:val>
                                        </p:tav>
                                      </p:tavLst>
                                    </p:anim>
                                    <p:anim calcmode="lin" valueType="num">
                                      <p:cBhvr>
                                        <p:cTn id="14" dur="500" fill="hold"/>
                                        <p:tgtEl>
                                          <p:spTgt spid="4"/>
                                        </p:tgtEl>
                                        <p:attrNameLst>
                                          <p:attrName>ppt_h</p:attrName>
                                        </p:attrNameLst>
                                      </p:cBhvr>
                                      <p:tavLst>
                                        <p:tav tm="0">
                                          <p:val>
                                            <p:fltVal val="0"/>
                                          </p:val>
                                        </p:tav>
                                        <p:tav tm="100000">
                                          <p:val>
                                            <p:strVal val="#ppt_h"/>
                                          </p:val>
                                        </p:tav>
                                      </p:tavLst>
                                    </p:anim>
                                    <p:animEffect transition="in" filter="fade">
                                      <p:cBhvr>
                                        <p:cTn id="15" dur="500"/>
                                        <p:tgtEl>
                                          <p:spTgt spid="4"/>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1" fill="hold" grpId="0" nodeType="click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wheel(1)">
                                      <p:cBhvr>
                                        <p:cTn id="20" dur="2000"/>
                                        <p:tgtEl>
                                          <p:spTgt spid="5"/>
                                        </p:tgtEl>
                                      </p:cBhvr>
                                    </p:animEffect>
                                  </p:childTnLst>
                                </p:cTn>
                              </p:par>
                            </p:childTnLst>
                          </p:cTn>
                        </p:par>
                      </p:childTnLst>
                    </p:cTn>
                  </p:par>
                  <p:par>
                    <p:cTn id="21" fill="hold">
                      <p:stCondLst>
                        <p:cond delay="indefinite"/>
                      </p:stCondLst>
                      <p:childTnLst>
                        <p:par>
                          <p:cTn id="22" fill="hold">
                            <p:stCondLst>
                              <p:cond delay="0"/>
                            </p:stCondLst>
                            <p:childTnLst>
                              <p:par>
                                <p:cTn id="23" presetID="14" presetClass="entr" presetSubtype="10" fill="hold" grpId="0" nodeType="click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randombar(horizontal)">
                                      <p:cBhvr>
                                        <p:cTn id="25" dur="500"/>
                                        <p:tgtEl>
                                          <p:spTgt spid="6"/>
                                        </p:tgtEl>
                                      </p:cBhvr>
                                    </p:animEffect>
                                  </p:childTnLst>
                                </p:cTn>
                              </p:par>
                            </p:childTnLst>
                          </p:cTn>
                        </p:par>
                      </p:childTnLst>
                    </p:cTn>
                  </p:par>
                  <p:par>
                    <p:cTn id="26" fill="hold">
                      <p:stCondLst>
                        <p:cond delay="indefinite"/>
                      </p:stCondLst>
                      <p:childTnLst>
                        <p:par>
                          <p:cTn id="27" fill="hold">
                            <p:stCondLst>
                              <p:cond delay="0"/>
                            </p:stCondLst>
                            <p:childTnLst>
                              <p:par>
                                <p:cTn id="28" presetID="45" presetClass="entr" presetSubtype="0"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fade">
                                      <p:cBhvr>
                                        <p:cTn id="30" dur="2000"/>
                                        <p:tgtEl>
                                          <p:spTgt spid="7"/>
                                        </p:tgtEl>
                                      </p:cBhvr>
                                    </p:animEffect>
                                    <p:anim calcmode="lin" valueType="num">
                                      <p:cBhvr>
                                        <p:cTn id="31" dur="2000" fill="hold"/>
                                        <p:tgtEl>
                                          <p:spTgt spid="7"/>
                                        </p:tgtEl>
                                        <p:attrNameLst>
                                          <p:attrName>ppt_w</p:attrName>
                                        </p:attrNameLst>
                                      </p:cBhvr>
                                      <p:tavLst>
                                        <p:tav tm="0" fmla="#ppt_w*sin(2.5*pi*$)">
                                          <p:val>
                                            <p:fltVal val="0"/>
                                          </p:val>
                                        </p:tav>
                                        <p:tav tm="100000">
                                          <p:val>
                                            <p:fltVal val="1"/>
                                          </p:val>
                                        </p:tav>
                                      </p:tavLst>
                                    </p:anim>
                                    <p:anim calcmode="lin" valueType="num">
                                      <p:cBhvr>
                                        <p:cTn id="32" dur="20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33" fill="hold">
                      <p:stCondLst>
                        <p:cond delay="indefinite"/>
                      </p:stCondLst>
                      <p:childTnLst>
                        <p:par>
                          <p:cTn id="34" fill="hold">
                            <p:stCondLst>
                              <p:cond delay="0"/>
                            </p:stCondLst>
                            <p:childTnLst>
                              <p:par>
                                <p:cTn id="35" presetID="26" presetClass="entr" presetSubtype="0"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wipe(down)">
                                      <p:cBhvr>
                                        <p:cTn id="37" dur="580">
                                          <p:stCondLst>
                                            <p:cond delay="0"/>
                                          </p:stCondLst>
                                        </p:cTn>
                                        <p:tgtEl>
                                          <p:spTgt spid="9"/>
                                        </p:tgtEl>
                                      </p:cBhvr>
                                    </p:animEffect>
                                    <p:anim calcmode="lin" valueType="num">
                                      <p:cBhvr>
                                        <p:cTn id="38"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39"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40"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41"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42"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43" dur="26">
                                          <p:stCondLst>
                                            <p:cond delay="650"/>
                                          </p:stCondLst>
                                        </p:cTn>
                                        <p:tgtEl>
                                          <p:spTgt spid="9"/>
                                        </p:tgtEl>
                                      </p:cBhvr>
                                      <p:to x="100000" y="60000"/>
                                    </p:animScale>
                                    <p:animScale>
                                      <p:cBhvr>
                                        <p:cTn id="44" dur="166" decel="50000">
                                          <p:stCondLst>
                                            <p:cond delay="676"/>
                                          </p:stCondLst>
                                        </p:cTn>
                                        <p:tgtEl>
                                          <p:spTgt spid="9"/>
                                        </p:tgtEl>
                                      </p:cBhvr>
                                      <p:to x="100000" y="100000"/>
                                    </p:animScale>
                                    <p:animScale>
                                      <p:cBhvr>
                                        <p:cTn id="45" dur="26">
                                          <p:stCondLst>
                                            <p:cond delay="1312"/>
                                          </p:stCondLst>
                                        </p:cTn>
                                        <p:tgtEl>
                                          <p:spTgt spid="9"/>
                                        </p:tgtEl>
                                      </p:cBhvr>
                                      <p:to x="100000" y="80000"/>
                                    </p:animScale>
                                    <p:animScale>
                                      <p:cBhvr>
                                        <p:cTn id="46" dur="166" decel="50000">
                                          <p:stCondLst>
                                            <p:cond delay="1338"/>
                                          </p:stCondLst>
                                        </p:cTn>
                                        <p:tgtEl>
                                          <p:spTgt spid="9"/>
                                        </p:tgtEl>
                                      </p:cBhvr>
                                      <p:to x="100000" y="100000"/>
                                    </p:animScale>
                                    <p:animScale>
                                      <p:cBhvr>
                                        <p:cTn id="47" dur="26">
                                          <p:stCondLst>
                                            <p:cond delay="1642"/>
                                          </p:stCondLst>
                                        </p:cTn>
                                        <p:tgtEl>
                                          <p:spTgt spid="9"/>
                                        </p:tgtEl>
                                      </p:cBhvr>
                                      <p:to x="100000" y="90000"/>
                                    </p:animScale>
                                    <p:animScale>
                                      <p:cBhvr>
                                        <p:cTn id="48" dur="166" decel="50000">
                                          <p:stCondLst>
                                            <p:cond delay="1668"/>
                                          </p:stCondLst>
                                        </p:cTn>
                                        <p:tgtEl>
                                          <p:spTgt spid="9"/>
                                        </p:tgtEl>
                                      </p:cBhvr>
                                      <p:to x="100000" y="100000"/>
                                    </p:animScale>
                                    <p:animScale>
                                      <p:cBhvr>
                                        <p:cTn id="49" dur="26">
                                          <p:stCondLst>
                                            <p:cond delay="1808"/>
                                          </p:stCondLst>
                                        </p:cTn>
                                        <p:tgtEl>
                                          <p:spTgt spid="9"/>
                                        </p:tgtEl>
                                      </p:cBhvr>
                                      <p:to x="100000" y="95000"/>
                                    </p:animScale>
                                    <p:animScale>
                                      <p:cBhvr>
                                        <p:cTn id="50" dur="166" decel="50000">
                                          <p:stCondLst>
                                            <p:cond delay="1834"/>
                                          </p:stCondLst>
                                        </p:cTn>
                                        <p:tgtEl>
                                          <p:spTgt spid="9"/>
                                        </p:tgtEl>
                                      </p:cBhvr>
                                      <p:to x="100000" y="100000"/>
                                    </p:animScale>
                                  </p:childTnLst>
                                </p:cTn>
                              </p:par>
                            </p:childTnLst>
                          </p:cTn>
                        </p:par>
                      </p:childTnLst>
                    </p:cTn>
                  </p:par>
                  <p:par>
                    <p:cTn id="51" fill="hold">
                      <p:stCondLst>
                        <p:cond delay="indefinite"/>
                      </p:stCondLst>
                      <p:childTnLst>
                        <p:par>
                          <p:cTn id="52" fill="hold">
                            <p:stCondLst>
                              <p:cond delay="0"/>
                            </p:stCondLst>
                            <p:childTnLst>
                              <p:par>
                                <p:cTn id="53" presetID="21" presetClass="entr" presetSubtype="1" fill="hold" grpId="0" nodeType="clickEffect">
                                  <p:stCondLst>
                                    <p:cond delay="0"/>
                                  </p:stCondLst>
                                  <p:childTnLst>
                                    <p:set>
                                      <p:cBhvr>
                                        <p:cTn id="54" dur="1" fill="hold">
                                          <p:stCondLst>
                                            <p:cond delay="0"/>
                                          </p:stCondLst>
                                        </p:cTn>
                                        <p:tgtEl>
                                          <p:spTgt spid="8"/>
                                        </p:tgtEl>
                                        <p:attrNameLst>
                                          <p:attrName>style.visibility</p:attrName>
                                        </p:attrNameLst>
                                      </p:cBhvr>
                                      <p:to>
                                        <p:strVal val="visible"/>
                                      </p:to>
                                    </p:set>
                                    <p:animEffect transition="in" filter="wheel(1)">
                                      <p:cBhvr>
                                        <p:cTn id="55" dur="2000"/>
                                        <p:tgtEl>
                                          <p:spTgt spid="8"/>
                                        </p:tgtEl>
                                      </p:cBhvr>
                                    </p:animEffect>
                                  </p:childTnLst>
                                </p:cTn>
                              </p:par>
                            </p:childTnLst>
                          </p:cTn>
                        </p:par>
                      </p:childTnLst>
                    </p:cTn>
                  </p:par>
                  <p:par>
                    <p:cTn id="56" fill="hold">
                      <p:stCondLst>
                        <p:cond delay="indefinite"/>
                      </p:stCondLst>
                      <p:childTnLst>
                        <p:par>
                          <p:cTn id="57" fill="hold">
                            <p:stCondLst>
                              <p:cond delay="0"/>
                            </p:stCondLst>
                            <p:childTnLst>
                              <p:par>
                                <p:cTn id="58" presetID="16" presetClass="entr" presetSubtype="21" fill="hold" grpId="0" nodeType="clickEffect">
                                  <p:stCondLst>
                                    <p:cond delay="0"/>
                                  </p:stCondLst>
                                  <p:childTnLst>
                                    <p:set>
                                      <p:cBhvr>
                                        <p:cTn id="59" dur="1" fill="hold">
                                          <p:stCondLst>
                                            <p:cond delay="0"/>
                                          </p:stCondLst>
                                        </p:cTn>
                                        <p:tgtEl>
                                          <p:spTgt spid="11"/>
                                        </p:tgtEl>
                                        <p:attrNameLst>
                                          <p:attrName>style.visibility</p:attrName>
                                        </p:attrNameLst>
                                      </p:cBhvr>
                                      <p:to>
                                        <p:strVal val="visible"/>
                                      </p:to>
                                    </p:set>
                                    <p:animEffect transition="in" filter="barn(inVertical)">
                                      <p:cBhvr>
                                        <p:cTn id="60"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4" grpId="0" animBg="1"/>
      <p:bldP spid="5" grpId="0" animBg="1"/>
      <p:bldP spid="6" grpId="0" animBg="1"/>
      <p:bldP spid="7" grpId="0" animBg="1"/>
      <p:bldP spid="8" grpId="0" animBg="1"/>
      <p:bldP spid="9" grpId="0" animBg="1"/>
      <p:bldP spid="11"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0"/>
            <a:ext cx="8686800" cy="1143000"/>
          </a:xfrm>
        </p:spPr>
        <p:txBody>
          <a:bodyPr>
            <a:normAutofit/>
          </a:bodyPr>
          <a:lstStyle/>
          <a:p>
            <a:pPr algn="ctr"/>
            <a:r>
              <a:rPr lang="en-US" sz="3600" b="1">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Times New Roman" panose="02020603050405020304" pitchFamily="18" charset="0"/>
                <a:cs typeface="Times New Roman" panose="02020603050405020304" pitchFamily="18" charset="0"/>
              </a:rPr>
              <a:t>1.2.4. Phân loại nghiên cứu khoa học</a:t>
            </a:r>
            <a:br>
              <a:rPr lang="en-US" sz="3600">
                <a:ln w="12700">
                  <a:solidFill>
                    <a:schemeClr val="tx2">
                      <a:lumMod val="75000"/>
                    </a:schemeClr>
                  </a:solidFill>
                  <a:prstDash val="solid"/>
                </a:ln>
                <a:pattFill prst="dkUpDiag">
                  <a:fgClr>
                    <a:schemeClr val="tx2"/>
                  </a:fgClr>
                  <a:bgClr>
                    <a:schemeClr val="tx2">
                      <a:lumMod val="20000"/>
                      <a:lumOff val="80000"/>
                    </a:schemeClr>
                  </a:bgClr>
                </a:pattFill>
                <a:effectLst>
                  <a:outerShdw dist="38100" dir="2640000" algn="bl" rotWithShape="0">
                    <a:schemeClr val="tx2">
                      <a:lumMod val="75000"/>
                    </a:schemeClr>
                  </a:outerShdw>
                </a:effectLst>
                <a:latin typeface="Times New Roman" panose="02020603050405020304" pitchFamily="18" charset="0"/>
                <a:cs typeface="Times New Roman" panose="02020603050405020304" pitchFamily="18" charset="0"/>
              </a:rPr>
            </a:br>
            <a:r>
              <a:rPr lang="en-US" sz="3200" b="1" i="1">
                <a:solidFill>
                  <a:srgbClr val="C00000"/>
                </a:solidFill>
                <a:latin typeface="Times New Roman" panose="02020603050405020304" pitchFamily="18" charset="0"/>
                <a:cs typeface="Times New Roman" panose="02020603050405020304" pitchFamily="18" charset="0"/>
              </a:rPr>
              <a:t>1.2.4.1. Phân loại theo mục tiêu nghiên cứu</a:t>
            </a:r>
          </a:p>
        </p:txBody>
      </p:sp>
      <p:sp>
        <p:nvSpPr>
          <p:cNvPr id="3" name="Text Placeholder 2"/>
          <p:cNvSpPr>
            <a:spLocks noGrp="1"/>
          </p:cNvSpPr>
          <p:nvPr>
            <p:ph type="body" idx="1"/>
          </p:nvPr>
        </p:nvSpPr>
        <p:spPr>
          <a:xfrm>
            <a:off x="228600" y="1219201"/>
            <a:ext cx="4344988" cy="457200"/>
          </a:xfrm>
          <a:solidFill>
            <a:schemeClr val="accent3">
              <a:lumMod val="60000"/>
              <a:lumOff val="40000"/>
            </a:schemeClr>
          </a:solidFill>
        </p:spPr>
        <p:txBody>
          <a:bodyPr>
            <a:noAutofit/>
          </a:bodyPr>
          <a:lstStyle/>
          <a:p>
            <a:pPr algn="ctr"/>
            <a:r>
              <a:rPr lang="en-US" sz="3200"/>
              <a:t>Nghiên cứu mô tả</a:t>
            </a:r>
          </a:p>
        </p:txBody>
      </p:sp>
      <p:sp>
        <p:nvSpPr>
          <p:cNvPr id="4" name="Content Placeholder 3"/>
          <p:cNvSpPr>
            <a:spLocks noGrp="1"/>
          </p:cNvSpPr>
          <p:nvPr>
            <p:ph sz="half" idx="2"/>
          </p:nvPr>
        </p:nvSpPr>
        <p:spPr>
          <a:xfrm>
            <a:off x="73660" y="1676400"/>
            <a:ext cx="4498340" cy="5105400"/>
          </a:xfrm>
          <a:solidFill>
            <a:schemeClr val="accent1">
              <a:lumMod val="20000"/>
              <a:lumOff val="80000"/>
            </a:schemeClr>
          </a:solidFill>
        </p:spPr>
        <p:txBody>
          <a:bodyPr>
            <a:noAutofit/>
          </a:bodyPr>
          <a:lstStyle/>
          <a:p>
            <a:pPr marL="0" indent="0" algn="just">
              <a:buNone/>
            </a:pPr>
            <a:r>
              <a:rPr lang="en-US" sz="2600">
                <a:latin typeface="Times New Roman" panose="02020603050405020304" pitchFamily="18" charset="0"/>
                <a:cs typeface="Times New Roman" panose="02020603050405020304" pitchFamily="18" charset="0"/>
              </a:rPr>
              <a:t>- Mô tả một cách có hệ thống những đặc điểm, bản chất của một trạng thái, sự vật hay hiện tượng.</a:t>
            </a:r>
          </a:p>
          <a:p>
            <a:pPr marL="0" indent="0" algn="just">
              <a:buNone/>
            </a:pPr>
            <a:r>
              <a:rPr lang="en-US" sz="2600">
                <a:latin typeface="Times New Roman" panose="02020603050405020304" pitchFamily="18" charset="0"/>
                <a:cs typeface="Times New Roman" panose="02020603050405020304" pitchFamily="18" charset="0"/>
              </a:rPr>
              <a:t>-Thực hiện các quan sát cẩn thận về sự vật, hiện tượng</a:t>
            </a:r>
          </a:p>
          <a:p>
            <a:pPr marL="0" indent="0" algn="just">
              <a:buNone/>
            </a:pPr>
            <a:r>
              <a:rPr lang="en-US" sz="2600">
                <a:latin typeface="Times New Roman" panose="02020603050405020304" pitchFamily="18" charset="0"/>
                <a:cs typeface="Times New Roman" panose="02020603050405020304" pitchFamily="18" charset="0"/>
              </a:rPr>
              <a:t>- Cung cấp bức tranh bao quát về sự vật, hiện tượng nghiên cứu</a:t>
            </a:r>
          </a:p>
          <a:p>
            <a:pPr marL="0" indent="0" algn="just">
              <a:buNone/>
            </a:pPr>
            <a:r>
              <a:rPr lang="en-US" sz="2600">
                <a:latin typeface="Times New Roman" panose="02020603050405020304" pitchFamily="18" charset="0"/>
                <a:cs typeface="Times New Roman" panose="02020603050405020304" pitchFamily="18" charset="0"/>
              </a:rPr>
              <a:t>- Làm cơ sở cho các loại nghiên cứu khác.</a:t>
            </a:r>
          </a:p>
          <a:p>
            <a:pPr marL="0" indent="0" algn="just">
              <a:buNone/>
            </a:pPr>
            <a:r>
              <a:rPr lang="en-US" sz="2600">
                <a:latin typeface="Times New Roman" panose="02020603050405020304" pitchFamily="18" charset="0"/>
                <a:cs typeface="Times New Roman" panose="02020603050405020304" pitchFamily="18" charset="0"/>
              </a:rPr>
              <a:t>Ví dụ: đt dân số, việc làm,..</a:t>
            </a:r>
          </a:p>
          <a:p>
            <a:pPr marL="0" indent="0" algn="just">
              <a:buNone/>
            </a:pPr>
            <a:endParaRPr lang="en-US" sz="2600">
              <a:latin typeface="Times New Roman" panose="02020603050405020304" pitchFamily="18" charset="0"/>
              <a:cs typeface="Times New Roman" panose="02020603050405020304" pitchFamily="18" charset="0"/>
            </a:endParaRPr>
          </a:p>
        </p:txBody>
      </p:sp>
      <p:sp>
        <p:nvSpPr>
          <p:cNvPr id="5" name="Text Placeholder 4"/>
          <p:cNvSpPr>
            <a:spLocks noGrp="1"/>
          </p:cNvSpPr>
          <p:nvPr>
            <p:ph type="body" sz="quarter" idx="3"/>
          </p:nvPr>
        </p:nvSpPr>
        <p:spPr>
          <a:xfrm>
            <a:off x="4645025" y="1219201"/>
            <a:ext cx="4422775" cy="457199"/>
          </a:xfrm>
          <a:solidFill>
            <a:schemeClr val="accent2">
              <a:lumMod val="40000"/>
              <a:lumOff val="60000"/>
            </a:schemeClr>
          </a:solidFill>
        </p:spPr>
        <p:txBody>
          <a:bodyPr>
            <a:noAutofit/>
          </a:bodyPr>
          <a:lstStyle/>
          <a:p>
            <a:pPr algn="ctr"/>
            <a:r>
              <a:rPr lang="en-US" sz="3200"/>
              <a:t>Nghiên cứu giải thích</a:t>
            </a:r>
          </a:p>
        </p:txBody>
      </p:sp>
      <p:sp>
        <p:nvSpPr>
          <p:cNvPr id="6" name="Content Placeholder 5"/>
          <p:cNvSpPr>
            <a:spLocks noGrp="1"/>
          </p:cNvSpPr>
          <p:nvPr>
            <p:ph sz="quarter" idx="4"/>
          </p:nvPr>
        </p:nvSpPr>
        <p:spPr>
          <a:xfrm>
            <a:off x="4648200" y="1676400"/>
            <a:ext cx="4419600" cy="5105400"/>
          </a:xfrm>
          <a:solidFill>
            <a:schemeClr val="accent6">
              <a:lumMod val="20000"/>
              <a:lumOff val="80000"/>
            </a:schemeClr>
          </a:solidFill>
        </p:spPr>
        <p:txBody>
          <a:bodyPr>
            <a:normAutofit/>
          </a:bodyPr>
          <a:lstStyle/>
          <a:p>
            <a:pPr marL="0" indent="0" algn="just">
              <a:buNone/>
            </a:pPr>
            <a:r>
              <a:rPr lang="en-US" sz="2600">
                <a:latin typeface="Times New Roman" panose="02020603050405020304" pitchFamily="18" charset="0"/>
                <a:cs typeface="Times New Roman" panose="02020603050405020304" pitchFamily="18" charset="0"/>
              </a:rPr>
              <a:t>- Đưa ra các giải thích về các hiện tượng, hành vi hay vấn đề được quan sát</a:t>
            </a:r>
          </a:p>
          <a:p>
            <a:pPr marL="0" indent="0" algn="just">
              <a:buNone/>
            </a:pPr>
            <a:r>
              <a:rPr lang="en-US" sz="2600">
                <a:latin typeface="Times New Roman" panose="02020603050405020304" pitchFamily="18" charset="0"/>
                <a:cs typeface="Times New Roman" panose="02020603050405020304" pitchFamily="18" charset="0"/>
              </a:rPr>
              <a:t>- Mục tiêu chính  là làm rõ vì sao 2 khía cạnh của một tình trạng hay hiện tượng có quan hệ với nhau và chúng quan hệ với nhau theo cách thức nào.</a:t>
            </a:r>
          </a:p>
          <a:p>
            <a:pPr marL="0" indent="0" algn="just">
              <a:buNone/>
            </a:pPr>
            <a:r>
              <a:rPr lang="en-US" sz="2600">
                <a:latin typeface="Times New Roman" panose="02020603050405020304" pitchFamily="18" charset="0"/>
                <a:cs typeface="Times New Roman" panose="02020603050405020304" pitchFamily="18" charset="0"/>
              </a:rPr>
              <a:t>Ví dụ: giải thích nguyên nhân dẫn đến bạo lực gđ; Nguyên nhân của tình trạng sinh viên bị rớt môn tại các trường đại học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grpId="0" nodeType="clickEffect">
                                  <p:stCondLst>
                                    <p:cond delay="0"/>
                                  </p:stCondLst>
                                  <p:childTnLst>
                                    <p:set>
                                      <p:cBhvr>
                                        <p:cTn id="12" dur="1" fill="hold">
                                          <p:stCondLst>
                                            <p:cond delay="0"/>
                                          </p:stCondLst>
                                        </p:cTn>
                                        <p:tgtEl>
                                          <p:spTgt spid="3">
                                            <p:bg/>
                                          </p:spTgt>
                                        </p:tgtEl>
                                        <p:attrNameLst>
                                          <p:attrName>style.visibility</p:attrName>
                                        </p:attrNameLst>
                                      </p:cBhvr>
                                      <p:to>
                                        <p:strVal val="visible"/>
                                      </p:to>
                                    </p:set>
                                    <p:animEffect transition="in" filter="barn(inVertical)">
                                      <p:cBhvr>
                                        <p:cTn id="13" dur="500"/>
                                        <p:tgtEl>
                                          <p:spTgt spid="3">
                                            <p:bg/>
                                          </p:spTgt>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Effect transition="in" filter="barn(inVertical)">
                                      <p:cBhvr>
                                        <p:cTn id="18" dur="500"/>
                                        <p:tgtEl>
                                          <p:spTgt spid="3">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1" presetClass="entr" presetSubtype="1" fill="hold" grpId="0" nodeType="clickEffect">
                                  <p:stCondLst>
                                    <p:cond delay="0"/>
                                  </p:stCondLst>
                                  <p:childTnLst>
                                    <p:set>
                                      <p:cBhvr>
                                        <p:cTn id="22" dur="1" fill="hold">
                                          <p:stCondLst>
                                            <p:cond delay="0"/>
                                          </p:stCondLst>
                                        </p:cTn>
                                        <p:tgtEl>
                                          <p:spTgt spid="5">
                                            <p:bg/>
                                          </p:spTgt>
                                        </p:tgtEl>
                                        <p:attrNameLst>
                                          <p:attrName>style.visibility</p:attrName>
                                        </p:attrNameLst>
                                      </p:cBhvr>
                                      <p:to>
                                        <p:strVal val="visible"/>
                                      </p:to>
                                    </p:set>
                                    <p:animEffect transition="in" filter="wheel(1)">
                                      <p:cBhvr>
                                        <p:cTn id="23" dur="2000"/>
                                        <p:tgtEl>
                                          <p:spTgt spid="5">
                                            <p:bg/>
                                          </p:spTgt>
                                        </p:tgtEl>
                                      </p:cBhvr>
                                    </p:animEffect>
                                  </p:childTnLst>
                                </p:cTn>
                              </p:par>
                            </p:childTnLst>
                          </p:cTn>
                        </p:par>
                      </p:childTnLst>
                    </p:cTn>
                  </p:par>
                  <p:par>
                    <p:cTn id="24" fill="hold">
                      <p:stCondLst>
                        <p:cond delay="indefinite"/>
                      </p:stCondLst>
                      <p:childTnLst>
                        <p:par>
                          <p:cTn id="25" fill="hold">
                            <p:stCondLst>
                              <p:cond delay="0"/>
                            </p:stCondLst>
                            <p:childTnLst>
                              <p:par>
                                <p:cTn id="26" presetID="21" presetClass="entr" presetSubtype="1" fill="hold" grpId="0" nodeType="clickEffect">
                                  <p:stCondLst>
                                    <p:cond delay="0"/>
                                  </p:stCondLst>
                                  <p:childTnLst>
                                    <p:set>
                                      <p:cBhvr>
                                        <p:cTn id="27" dur="1" fill="hold">
                                          <p:stCondLst>
                                            <p:cond delay="0"/>
                                          </p:stCondLst>
                                        </p:cTn>
                                        <p:tgtEl>
                                          <p:spTgt spid="5">
                                            <p:txEl>
                                              <p:pRg st="0" end="0"/>
                                            </p:txEl>
                                          </p:spTgt>
                                        </p:tgtEl>
                                        <p:attrNameLst>
                                          <p:attrName>style.visibility</p:attrName>
                                        </p:attrNameLst>
                                      </p:cBhvr>
                                      <p:to>
                                        <p:strVal val="visible"/>
                                      </p:to>
                                    </p:set>
                                    <p:animEffect transition="in" filter="wheel(1)">
                                      <p:cBhvr>
                                        <p:cTn id="28" dur="2000"/>
                                        <p:tgtEl>
                                          <p:spTgt spid="5">
                                            <p:txEl>
                                              <p:pRg st="0" end="0"/>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6" presetClass="entr" presetSubtype="16" fill="hold" grpId="0" nodeType="clickEffect">
                                  <p:stCondLst>
                                    <p:cond delay="0"/>
                                  </p:stCondLst>
                                  <p:childTnLst>
                                    <p:set>
                                      <p:cBhvr>
                                        <p:cTn id="32" dur="1" fill="hold">
                                          <p:stCondLst>
                                            <p:cond delay="0"/>
                                          </p:stCondLst>
                                        </p:cTn>
                                        <p:tgtEl>
                                          <p:spTgt spid="4">
                                            <p:bg/>
                                          </p:spTgt>
                                        </p:tgtEl>
                                        <p:attrNameLst>
                                          <p:attrName>style.visibility</p:attrName>
                                        </p:attrNameLst>
                                      </p:cBhvr>
                                      <p:to>
                                        <p:strVal val="visible"/>
                                      </p:to>
                                    </p:set>
                                    <p:animEffect transition="in" filter="circle(in)">
                                      <p:cBhvr>
                                        <p:cTn id="33" dur="2000"/>
                                        <p:tgtEl>
                                          <p:spTgt spid="4">
                                            <p:bg/>
                                          </p:spTgt>
                                        </p:tgtEl>
                                      </p:cBhvr>
                                    </p:animEffect>
                                  </p:childTnLst>
                                </p:cTn>
                              </p:par>
                            </p:childTnLst>
                          </p:cTn>
                        </p:par>
                      </p:childTnLst>
                    </p:cTn>
                  </p:par>
                  <p:par>
                    <p:cTn id="34" fill="hold">
                      <p:stCondLst>
                        <p:cond delay="indefinite"/>
                      </p:stCondLst>
                      <p:childTnLst>
                        <p:par>
                          <p:cTn id="35" fill="hold">
                            <p:stCondLst>
                              <p:cond delay="0"/>
                            </p:stCondLst>
                            <p:childTnLst>
                              <p:par>
                                <p:cTn id="36" presetID="6" presetClass="entr" presetSubtype="16" fill="hold" grpId="0" nodeType="clickEffect">
                                  <p:stCondLst>
                                    <p:cond delay="0"/>
                                  </p:stCondLst>
                                  <p:childTnLst>
                                    <p:set>
                                      <p:cBhvr>
                                        <p:cTn id="37" dur="1" fill="hold">
                                          <p:stCondLst>
                                            <p:cond delay="0"/>
                                          </p:stCondLst>
                                        </p:cTn>
                                        <p:tgtEl>
                                          <p:spTgt spid="4">
                                            <p:txEl>
                                              <p:pRg st="0" end="0"/>
                                            </p:txEl>
                                          </p:spTgt>
                                        </p:tgtEl>
                                        <p:attrNameLst>
                                          <p:attrName>style.visibility</p:attrName>
                                        </p:attrNameLst>
                                      </p:cBhvr>
                                      <p:to>
                                        <p:strVal val="visible"/>
                                      </p:to>
                                    </p:set>
                                    <p:animEffect transition="in" filter="circle(in)">
                                      <p:cBhvr>
                                        <p:cTn id="38" dur="2000"/>
                                        <p:tgtEl>
                                          <p:spTgt spid="4">
                                            <p:txEl>
                                              <p:pRg st="0" end="0"/>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6" presetClass="entr" presetSubtype="16" fill="hold" grpId="0" nodeType="clickEffect">
                                  <p:stCondLst>
                                    <p:cond delay="0"/>
                                  </p:stCondLst>
                                  <p:childTnLst>
                                    <p:set>
                                      <p:cBhvr>
                                        <p:cTn id="42" dur="1" fill="hold">
                                          <p:stCondLst>
                                            <p:cond delay="0"/>
                                          </p:stCondLst>
                                        </p:cTn>
                                        <p:tgtEl>
                                          <p:spTgt spid="4">
                                            <p:txEl>
                                              <p:pRg st="1" end="1"/>
                                            </p:txEl>
                                          </p:spTgt>
                                        </p:tgtEl>
                                        <p:attrNameLst>
                                          <p:attrName>style.visibility</p:attrName>
                                        </p:attrNameLst>
                                      </p:cBhvr>
                                      <p:to>
                                        <p:strVal val="visible"/>
                                      </p:to>
                                    </p:set>
                                    <p:animEffect transition="in" filter="circle(in)">
                                      <p:cBhvr>
                                        <p:cTn id="43" dur="2000"/>
                                        <p:tgtEl>
                                          <p:spTgt spid="4">
                                            <p:txEl>
                                              <p:pRg st="1" end="1"/>
                                            </p:txEl>
                                          </p:spTgt>
                                        </p:tgtEl>
                                      </p:cBhvr>
                                    </p:animEffect>
                                  </p:childTnLst>
                                </p:cTn>
                              </p:par>
                            </p:childTnLst>
                          </p:cTn>
                        </p:par>
                      </p:childTnLst>
                    </p:cTn>
                  </p:par>
                  <p:par>
                    <p:cTn id="44" fill="hold">
                      <p:stCondLst>
                        <p:cond delay="indefinite"/>
                      </p:stCondLst>
                      <p:childTnLst>
                        <p:par>
                          <p:cTn id="45" fill="hold">
                            <p:stCondLst>
                              <p:cond delay="0"/>
                            </p:stCondLst>
                            <p:childTnLst>
                              <p:par>
                                <p:cTn id="46" presetID="6" presetClass="entr" presetSubtype="16" fill="hold" grpId="0" nodeType="clickEffect">
                                  <p:stCondLst>
                                    <p:cond delay="0"/>
                                  </p:stCondLst>
                                  <p:childTnLst>
                                    <p:set>
                                      <p:cBhvr>
                                        <p:cTn id="47" dur="1" fill="hold">
                                          <p:stCondLst>
                                            <p:cond delay="0"/>
                                          </p:stCondLst>
                                        </p:cTn>
                                        <p:tgtEl>
                                          <p:spTgt spid="4">
                                            <p:txEl>
                                              <p:pRg st="2" end="2"/>
                                            </p:txEl>
                                          </p:spTgt>
                                        </p:tgtEl>
                                        <p:attrNameLst>
                                          <p:attrName>style.visibility</p:attrName>
                                        </p:attrNameLst>
                                      </p:cBhvr>
                                      <p:to>
                                        <p:strVal val="visible"/>
                                      </p:to>
                                    </p:set>
                                    <p:animEffect transition="in" filter="circle(in)">
                                      <p:cBhvr>
                                        <p:cTn id="48" dur="2000"/>
                                        <p:tgtEl>
                                          <p:spTgt spid="4">
                                            <p:txEl>
                                              <p:pRg st="2" end="2"/>
                                            </p:txEl>
                                          </p:spTgt>
                                        </p:tgtEl>
                                      </p:cBhvr>
                                    </p:animEffect>
                                  </p:childTnLst>
                                </p:cTn>
                              </p:par>
                            </p:childTnLst>
                          </p:cTn>
                        </p:par>
                      </p:childTnLst>
                    </p:cTn>
                  </p:par>
                  <p:par>
                    <p:cTn id="49" fill="hold">
                      <p:stCondLst>
                        <p:cond delay="indefinite"/>
                      </p:stCondLst>
                      <p:childTnLst>
                        <p:par>
                          <p:cTn id="50" fill="hold">
                            <p:stCondLst>
                              <p:cond delay="0"/>
                            </p:stCondLst>
                            <p:childTnLst>
                              <p:par>
                                <p:cTn id="51" presetID="6" presetClass="entr" presetSubtype="16" fill="hold" grpId="0" nodeType="clickEffect">
                                  <p:stCondLst>
                                    <p:cond delay="0"/>
                                  </p:stCondLst>
                                  <p:childTnLst>
                                    <p:set>
                                      <p:cBhvr>
                                        <p:cTn id="52" dur="1" fill="hold">
                                          <p:stCondLst>
                                            <p:cond delay="0"/>
                                          </p:stCondLst>
                                        </p:cTn>
                                        <p:tgtEl>
                                          <p:spTgt spid="4">
                                            <p:txEl>
                                              <p:pRg st="3" end="3"/>
                                            </p:txEl>
                                          </p:spTgt>
                                        </p:tgtEl>
                                        <p:attrNameLst>
                                          <p:attrName>style.visibility</p:attrName>
                                        </p:attrNameLst>
                                      </p:cBhvr>
                                      <p:to>
                                        <p:strVal val="visible"/>
                                      </p:to>
                                    </p:set>
                                    <p:animEffect transition="in" filter="circle(in)">
                                      <p:cBhvr>
                                        <p:cTn id="53" dur="2000"/>
                                        <p:tgtEl>
                                          <p:spTgt spid="4">
                                            <p:txEl>
                                              <p:pRg st="3" end="3"/>
                                            </p:txEl>
                                          </p:spTgt>
                                        </p:tgtEl>
                                      </p:cBhvr>
                                    </p:animEffect>
                                  </p:childTnLst>
                                </p:cTn>
                              </p:par>
                            </p:childTnLst>
                          </p:cTn>
                        </p:par>
                      </p:childTnLst>
                    </p:cTn>
                  </p:par>
                  <p:par>
                    <p:cTn id="54" fill="hold">
                      <p:stCondLst>
                        <p:cond delay="indefinite"/>
                      </p:stCondLst>
                      <p:childTnLst>
                        <p:par>
                          <p:cTn id="55" fill="hold">
                            <p:stCondLst>
                              <p:cond delay="0"/>
                            </p:stCondLst>
                            <p:childTnLst>
                              <p:par>
                                <p:cTn id="56" presetID="6" presetClass="entr" presetSubtype="16" fill="hold" grpId="0" nodeType="clickEffect">
                                  <p:stCondLst>
                                    <p:cond delay="0"/>
                                  </p:stCondLst>
                                  <p:childTnLst>
                                    <p:set>
                                      <p:cBhvr>
                                        <p:cTn id="57" dur="1" fill="hold">
                                          <p:stCondLst>
                                            <p:cond delay="0"/>
                                          </p:stCondLst>
                                        </p:cTn>
                                        <p:tgtEl>
                                          <p:spTgt spid="4">
                                            <p:txEl>
                                              <p:pRg st="4" end="4"/>
                                            </p:txEl>
                                          </p:spTgt>
                                        </p:tgtEl>
                                        <p:attrNameLst>
                                          <p:attrName>style.visibility</p:attrName>
                                        </p:attrNameLst>
                                      </p:cBhvr>
                                      <p:to>
                                        <p:strVal val="visible"/>
                                      </p:to>
                                    </p:set>
                                    <p:animEffect transition="in" filter="circle(in)">
                                      <p:cBhvr>
                                        <p:cTn id="58" dur="2000"/>
                                        <p:tgtEl>
                                          <p:spTgt spid="4">
                                            <p:txEl>
                                              <p:pRg st="4" end="4"/>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22" presetClass="entr" presetSubtype="4" fill="hold" grpId="0" nodeType="clickEffect">
                                  <p:stCondLst>
                                    <p:cond delay="0"/>
                                  </p:stCondLst>
                                  <p:childTnLst>
                                    <p:set>
                                      <p:cBhvr>
                                        <p:cTn id="62" dur="1" fill="hold">
                                          <p:stCondLst>
                                            <p:cond delay="0"/>
                                          </p:stCondLst>
                                        </p:cTn>
                                        <p:tgtEl>
                                          <p:spTgt spid="6">
                                            <p:bg/>
                                          </p:spTgt>
                                        </p:tgtEl>
                                        <p:attrNameLst>
                                          <p:attrName>style.visibility</p:attrName>
                                        </p:attrNameLst>
                                      </p:cBhvr>
                                      <p:to>
                                        <p:strVal val="visible"/>
                                      </p:to>
                                    </p:set>
                                    <p:animEffect transition="in" filter="wipe(down)">
                                      <p:cBhvr>
                                        <p:cTn id="63" dur="500"/>
                                        <p:tgtEl>
                                          <p:spTgt spid="6">
                                            <p:bg/>
                                          </p:spTgt>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4" fill="hold" grpId="0" nodeType="clickEffect">
                                  <p:stCondLst>
                                    <p:cond delay="0"/>
                                  </p:stCondLst>
                                  <p:childTnLst>
                                    <p:set>
                                      <p:cBhvr>
                                        <p:cTn id="67" dur="1" fill="hold">
                                          <p:stCondLst>
                                            <p:cond delay="0"/>
                                          </p:stCondLst>
                                        </p:cTn>
                                        <p:tgtEl>
                                          <p:spTgt spid="6">
                                            <p:txEl>
                                              <p:pRg st="0" end="0"/>
                                            </p:txEl>
                                          </p:spTgt>
                                        </p:tgtEl>
                                        <p:attrNameLst>
                                          <p:attrName>style.visibility</p:attrName>
                                        </p:attrNameLst>
                                      </p:cBhvr>
                                      <p:to>
                                        <p:strVal val="visible"/>
                                      </p:to>
                                    </p:set>
                                    <p:animEffect transition="in" filter="wipe(down)">
                                      <p:cBhvr>
                                        <p:cTn id="68" dur="500"/>
                                        <p:tgtEl>
                                          <p:spTgt spid="6">
                                            <p:txEl>
                                              <p:pRg st="0" end="0"/>
                                            </p:txEl>
                                          </p:spTgt>
                                        </p:tgtEl>
                                      </p:cBhvr>
                                    </p:animEffect>
                                  </p:childTnLst>
                                </p:cTn>
                              </p:par>
                            </p:childTnLst>
                          </p:cTn>
                        </p:par>
                      </p:childTnLst>
                    </p:cTn>
                  </p:par>
                  <p:par>
                    <p:cTn id="69" fill="hold">
                      <p:stCondLst>
                        <p:cond delay="indefinite"/>
                      </p:stCondLst>
                      <p:childTnLst>
                        <p:par>
                          <p:cTn id="70" fill="hold">
                            <p:stCondLst>
                              <p:cond delay="0"/>
                            </p:stCondLst>
                            <p:childTnLst>
                              <p:par>
                                <p:cTn id="71" presetID="22" presetClass="entr" presetSubtype="4" fill="hold" grpId="0" nodeType="clickEffect">
                                  <p:stCondLst>
                                    <p:cond delay="0"/>
                                  </p:stCondLst>
                                  <p:childTnLst>
                                    <p:set>
                                      <p:cBhvr>
                                        <p:cTn id="72" dur="1" fill="hold">
                                          <p:stCondLst>
                                            <p:cond delay="0"/>
                                          </p:stCondLst>
                                        </p:cTn>
                                        <p:tgtEl>
                                          <p:spTgt spid="6">
                                            <p:txEl>
                                              <p:pRg st="1" end="1"/>
                                            </p:txEl>
                                          </p:spTgt>
                                        </p:tgtEl>
                                        <p:attrNameLst>
                                          <p:attrName>style.visibility</p:attrName>
                                        </p:attrNameLst>
                                      </p:cBhvr>
                                      <p:to>
                                        <p:strVal val="visible"/>
                                      </p:to>
                                    </p:set>
                                    <p:animEffect transition="in" filter="wipe(down)">
                                      <p:cBhvr>
                                        <p:cTn id="73" dur="500"/>
                                        <p:tgtEl>
                                          <p:spTgt spid="6">
                                            <p:txEl>
                                              <p:pRg st="1" end="1"/>
                                            </p:txEl>
                                          </p:spTgt>
                                        </p:tgtEl>
                                      </p:cBhvr>
                                    </p:animEffect>
                                  </p:childTnLst>
                                </p:cTn>
                              </p:par>
                            </p:childTnLst>
                          </p:cTn>
                        </p:par>
                      </p:childTnLst>
                    </p:cTn>
                  </p:par>
                  <p:par>
                    <p:cTn id="74" fill="hold">
                      <p:stCondLst>
                        <p:cond delay="indefinite"/>
                      </p:stCondLst>
                      <p:childTnLst>
                        <p:par>
                          <p:cTn id="75" fill="hold">
                            <p:stCondLst>
                              <p:cond delay="0"/>
                            </p:stCondLst>
                            <p:childTnLst>
                              <p:par>
                                <p:cTn id="76" presetID="22" presetClass="entr" presetSubtype="4" fill="hold" grpId="0" nodeType="clickEffect">
                                  <p:stCondLst>
                                    <p:cond delay="0"/>
                                  </p:stCondLst>
                                  <p:childTnLst>
                                    <p:set>
                                      <p:cBhvr>
                                        <p:cTn id="77" dur="1" fill="hold">
                                          <p:stCondLst>
                                            <p:cond delay="0"/>
                                          </p:stCondLst>
                                        </p:cTn>
                                        <p:tgtEl>
                                          <p:spTgt spid="6">
                                            <p:txEl>
                                              <p:pRg st="2" end="2"/>
                                            </p:txEl>
                                          </p:spTgt>
                                        </p:tgtEl>
                                        <p:attrNameLst>
                                          <p:attrName>style.visibility</p:attrName>
                                        </p:attrNameLst>
                                      </p:cBhvr>
                                      <p:to>
                                        <p:strVal val="visible"/>
                                      </p:to>
                                    </p:set>
                                    <p:animEffect transition="in" filter="wipe(down)">
                                      <p:cBhvr>
                                        <p:cTn id="78"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animBg="1"/>
      <p:bldP spid="4" grpId="0" build="p" animBg="1"/>
      <p:bldP spid="5" grpId="0" build="p" animBg="1"/>
      <p:bldP spid="6" grpId="0" build="p"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873760"/>
          </a:xfrm>
        </p:spPr>
        <p:txBody>
          <a:bodyPr/>
          <a:lstStyle/>
          <a:p>
            <a:pPr algn="ctr"/>
            <a:r>
              <a:rPr lang="en-US" sz="3200" b="1">
                <a:latin typeface="Times New Roman" panose="02020603050405020304" pitchFamily="18" charset="0"/>
                <a:cs typeface="Times New Roman" panose="02020603050405020304" pitchFamily="18" charset="0"/>
              </a:rPr>
              <a:t>1.2.4. Phân loại nghiên cứu khoa học</a:t>
            </a:r>
            <a:br>
              <a:rPr lang="en-US" sz="3200" b="1">
                <a:latin typeface="Times New Roman" panose="02020603050405020304" pitchFamily="18" charset="0"/>
                <a:cs typeface="Times New Roman" panose="02020603050405020304" pitchFamily="18" charset="0"/>
              </a:rPr>
            </a:br>
            <a:r>
              <a:rPr lang="en-US" sz="3600" i="1">
                <a:solidFill>
                  <a:srgbClr val="C00000"/>
                </a:solidFill>
                <a:latin typeface="Times New Roman" panose="02020603050405020304" pitchFamily="18" charset="0"/>
                <a:cs typeface="Times New Roman" panose="02020603050405020304" pitchFamily="18" charset="0"/>
              </a:rPr>
              <a:t>1.2.4.1. Phân loại theo mục tiêu nghiên cứu</a:t>
            </a:r>
            <a:endParaRPr lang="en-US" sz="3600"/>
          </a:p>
        </p:txBody>
      </p:sp>
      <p:sp>
        <p:nvSpPr>
          <p:cNvPr id="3" name="Text Placeholder 2"/>
          <p:cNvSpPr>
            <a:spLocks noGrp="1"/>
          </p:cNvSpPr>
          <p:nvPr>
            <p:ph type="body" idx="1"/>
          </p:nvPr>
        </p:nvSpPr>
        <p:spPr>
          <a:xfrm>
            <a:off x="96520" y="1219200"/>
            <a:ext cx="4569460" cy="457200"/>
          </a:xfrm>
          <a:solidFill>
            <a:schemeClr val="tx2">
              <a:lumMod val="20000"/>
              <a:lumOff val="80000"/>
            </a:schemeClr>
          </a:solidFill>
        </p:spPr>
        <p:txBody>
          <a:bodyPr>
            <a:normAutofit fontScale="90000" lnSpcReduction="10000"/>
          </a:bodyPr>
          <a:lstStyle/>
          <a:p>
            <a:pPr algn="ctr"/>
            <a:r>
              <a:rPr lang="en-US" sz="2800"/>
              <a:t>Nghiên cứu tương quan</a:t>
            </a:r>
          </a:p>
        </p:txBody>
      </p:sp>
      <p:sp>
        <p:nvSpPr>
          <p:cNvPr id="4" name="Content Placeholder 3"/>
          <p:cNvSpPr>
            <a:spLocks noGrp="1"/>
          </p:cNvSpPr>
          <p:nvPr>
            <p:ph sz="half" idx="2"/>
          </p:nvPr>
        </p:nvSpPr>
        <p:spPr>
          <a:xfrm>
            <a:off x="117475" y="1752600"/>
            <a:ext cx="4547870" cy="4953000"/>
          </a:xfrm>
          <a:solidFill>
            <a:schemeClr val="accent3">
              <a:lumMod val="85000"/>
            </a:schemeClr>
          </a:solidFill>
        </p:spPr>
        <p:txBody>
          <a:bodyPr>
            <a:noAutofit/>
          </a:bodyPr>
          <a:lstStyle/>
          <a:p>
            <a:pPr marL="0" indent="0" algn="just">
              <a:buNone/>
            </a:pPr>
            <a:r>
              <a:rPr lang="en-US" sz="2800">
                <a:latin typeface="Times New Roman" panose="02020603050405020304" pitchFamily="18" charset="0"/>
                <a:cs typeface="Times New Roman" panose="02020603050405020304" pitchFamily="18" charset="0"/>
              </a:rPr>
              <a:t>Khám phá hay thiết lập mối quan hệ/liên kết/sự tương thuộc giữa hai hay nhiều khía cạnh của một trạng thái</a:t>
            </a:r>
          </a:p>
          <a:p>
            <a:pPr marL="0" indent="0" algn="just">
              <a:buNone/>
            </a:pPr>
            <a:r>
              <a:rPr lang="en-US" sz="2800">
                <a:latin typeface="Times New Roman" panose="02020603050405020304" pitchFamily="18" charset="0"/>
                <a:cs typeface="Times New Roman" panose="02020603050405020304" pitchFamily="18" charset="0"/>
              </a:rPr>
              <a:t>Ví dụ:	 - Một chiến dịch quảng cáo có ảnh hưởng gì đến tình hình tiêu thụ của một sản phẩm. </a:t>
            </a:r>
          </a:p>
          <a:p>
            <a:pPr marL="0" indent="0" algn="just">
              <a:buNone/>
            </a:pPr>
            <a:r>
              <a:rPr lang="en-US" sz="2800">
                <a:latin typeface="Times New Roman" panose="02020603050405020304" pitchFamily="18" charset="0"/>
                <a:cs typeface="Times New Roman" panose="02020603050405020304" pitchFamily="18" charset="0"/>
              </a:rPr>
              <a:t>- Nhận thức của cha mẹ có ảnh hưởng gì đến sức khỏe của trẻ em</a:t>
            </a:r>
          </a:p>
        </p:txBody>
      </p:sp>
      <p:sp>
        <p:nvSpPr>
          <p:cNvPr id="5" name="Text Placeholder 4"/>
          <p:cNvSpPr>
            <a:spLocks noGrp="1"/>
          </p:cNvSpPr>
          <p:nvPr>
            <p:ph type="body" sz="quarter" idx="3"/>
          </p:nvPr>
        </p:nvSpPr>
        <p:spPr>
          <a:xfrm>
            <a:off x="4752340" y="1219200"/>
            <a:ext cx="4296410" cy="457200"/>
          </a:xfrm>
          <a:solidFill>
            <a:schemeClr val="bg2">
              <a:lumMod val="20000"/>
              <a:lumOff val="80000"/>
            </a:schemeClr>
          </a:solidFill>
        </p:spPr>
        <p:txBody>
          <a:bodyPr>
            <a:normAutofit fontScale="90000" lnSpcReduction="10000"/>
          </a:bodyPr>
          <a:lstStyle/>
          <a:p>
            <a:pPr algn="ctr"/>
            <a:r>
              <a:rPr lang="en-US" sz="2800"/>
              <a:t>Nghiên cứu khám phá</a:t>
            </a:r>
          </a:p>
        </p:txBody>
      </p:sp>
      <p:sp>
        <p:nvSpPr>
          <p:cNvPr id="6" name="Content Placeholder 5"/>
          <p:cNvSpPr>
            <a:spLocks noGrp="1"/>
          </p:cNvSpPr>
          <p:nvPr>
            <p:ph sz="quarter" idx="4"/>
          </p:nvPr>
        </p:nvSpPr>
        <p:spPr>
          <a:xfrm>
            <a:off x="4763135" y="1752600"/>
            <a:ext cx="4307840" cy="4953000"/>
          </a:xfrm>
          <a:solidFill>
            <a:schemeClr val="accent2">
              <a:lumMod val="40000"/>
              <a:lumOff val="60000"/>
            </a:schemeClr>
          </a:solidFill>
        </p:spPr>
        <p:txBody>
          <a:bodyPr>
            <a:noAutofit/>
          </a:bodyPr>
          <a:lstStyle/>
          <a:p>
            <a:pPr marL="0" indent="0" algn="just">
              <a:buNone/>
            </a:pPr>
            <a:r>
              <a:rPr lang="en-US" sz="2800">
                <a:latin typeface="Times New Roman" panose="02020603050405020304" pitchFamily="18" charset="0"/>
                <a:cs typeface="Times New Roman" panose="02020603050405020304" pitchFamily="18" charset="0"/>
              </a:rPr>
              <a:t>- Thường được tiến hành ở những lĩnh vực mà nhà nghiên cứu không có hoặc có rất ít thông tin về nó.</a:t>
            </a:r>
          </a:p>
          <a:p>
            <a:pPr marL="0" indent="0" algn="just">
              <a:buNone/>
            </a:pPr>
            <a:r>
              <a:rPr lang="en-US" sz="2800">
                <a:latin typeface="Times New Roman" panose="02020603050405020304" pitchFamily="18" charset="0"/>
                <a:cs typeface="Times New Roman" panose="02020603050405020304" pitchFamily="18" charset="0"/>
              </a:rPr>
              <a:t>- Được thực hiện nhằm kiểm tra chi tiết bản chất quy mô của hiện tượng, vấn đề, hay hành vi đặc biệt, hình thành những khái niệm, ý tưởng ban đầu về vấn đề, hiện tượng đó</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wheel(1)">
                                      <p:cBhvr>
                                        <p:cTn id="12" dur="20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heel(1)">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5">
                                            <p:bg/>
                                          </p:spTgt>
                                        </p:tgtEl>
                                        <p:attrNameLst>
                                          <p:attrName>style.visibility</p:attrName>
                                        </p:attrNameLst>
                                      </p:cBhvr>
                                      <p:to>
                                        <p:strVal val="visible"/>
                                      </p:to>
                                    </p:set>
                                    <p:animEffect transition="in" filter="circle(in)">
                                      <p:cBhvr>
                                        <p:cTn id="22" dur="2000"/>
                                        <p:tgtEl>
                                          <p:spTgt spid="5">
                                            <p:bg/>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5">
                                            <p:txEl>
                                              <p:pRg st="0" end="0"/>
                                            </p:txEl>
                                          </p:spTgt>
                                        </p:tgtEl>
                                        <p:attrNameLst>
                                          <p:attrName>style.visibility</p:attrName>
                                        </p:attrNameLst>
                                      </p:cBhvr>
                                      <p:to>
                                        <p:strVal val="visible"/>
                                      </p:to>
                                    </p:set>
                                    <p:animEffect transition="in" filter="circle(in)">
                                      <p:cBhvr>
                                        <p:cTn id="27" dur="2000"/>
                                        <p:tgtEl>
                                          <p:spTgt spid="5">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4">
                                            <p:bg/>
                                          </p:spTgt>
                                        </p:tgtEl>
                                        <p:attrNameLst>
                                          <p:attrName>style.visibility</p:attrName>
                                        </p:attrNameLst>
                                      </p:cBhvr>
                                      <p:to>
                                        <p:strVal val="visible"/>
                                      </p:to>
                                    </p:set>
                                    <p:animEffect transition="in" filter="fade">
                                      <p:cBhvr>
                                        <p:cTn id="32" dur="1000"/>
                                        <p:tgtEl>
                                          <p:spTgt spid="4">
                                            <p:bg/>
                                          </p:spTgt>
                                        </p:tgtEl>
                                      </p:cBhvr>
                                    </p:animEffect>
                                    <p:anim calcmode="lin" valueType="num">
                                      <p:cBhvr>
                                        <p:cTn id="33" dur="1000" fill="hold"/>
                                        <p:tgtEl>
                                          <p:spTgt spid="4">
                                            <p:bg/>
                                          </p:spTgt>
                                        </p:tgtEl>
                                        <p:attrNameLst>
                                          <p:attrName>ppt_x</p:attrName>
                                        </p:attrNameLst>
                                      </p:cBhvr>
                                      <p:tavLst>
                                        <p:tav tm="0">
                                          <p:val>
                                            <p:strVal val="#ppt_x"/>
                                          </p:val>
                                        </p:tav>
                                        <p:tav tm="100000">
                                          <p:val>
                                            <p:strVal val="#ppt_x"/>
                                          </p:val>
                                        </p:tav>
                                      </p:tavLst>
                                    </p:anim>
                                    <p:anim calcmode="lin" valueType="num">
                                      <p:cBhvr>
                                        <p:cTn id="34" dur="1000" fill="hold"/>
                                        <p:tgtEl>
                                          <p:spTgt spid="4">
                                            <p:bg/>
                                          </p:spTgt>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grpId="0" nodeType="clickEffect">
                                  <p:stCondLst>
                                    <p:cond delay="0"/>
                                  </p:stCondLst>
                                  <p:childTnLst>
                                    <p:set>
                                      <p:cBhvr>
                                        <p:cTn id="38" dur="1" fill="hold">
                                          <p:stCondLst>
                                            <p:cond delay="0"/>
                                          </p:stCondLst>
                                        </p:cTn>
                                        <p:tgtEl>
                                          <p:spTgt spid="4">
                                            <p:txEl>
                                              <p:pRg st="0" end="0"/>
                                            </p:txEl>
                                          </p:spTgt>
                                        </p:tgtEl>
                                        <p:attrNameLst>
                                          <p:attrName>style.visibility</p:attrName>
                                        </p:attrNameLst>
                                      </p:cBhvr>
                                      <p:to>
                                        <p:strVal val="visible"/>
                                      </p:to>
                                    </p:set>
                                    <p:animEffect transition="in" filter="fade">
                                      <p:cBhvr>
                                        <p:cTn id="39" dur="1000"/>
                                        <p:tgtEl>
                                          <p:spTgt spid="4">
                                            <p:txEl>
                                              <p:pRg st="0" end="0"/>
                                            </p:txEl>
                                          </p:spTgt>
                                        </p:tgtEl>
                                      </p:cBhvr>
                                    </p:animEffect>
                                    <p:anim calcmode="lin" valueType="num">
                                      <p:cBhvr>
                                        <p:cTn id="40"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41"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42" presetClass="entr" presetSubtype="0" fill="hold" grpId="0" nodeType="clickEffect">
                                  <p:stCondLst>
                                    <p:cond delay="0"/>
                                  </p:stCondLst>
                                  <p:childTnLst>
                                    <p:set>
                                      <p:cBhvr>
                                        <p:cTn id="45" dur="1" fill="hold">
                                          <p:stCondLst>
                                            <p:cond delay="0"/>
                                          </p:stCondLst>
                                        </p:cTn>
                                        <p:tgtEl>
                                          <p:spTgt spid="4">
                                            <p:txEl>
                                              <p:pRg st="1" end="1"/>
                                            </p:txEl>
                                          </p:spTgt>
                                        </p:tgtEl>
                                        <p:attrNameLst>
                                          <p:attrName>style.visibility</p:attrName>
                                        </p:attrNameLst>
                                      </p:cBhvr>
                                      <p:to>
                                        <p:strVal val="visible"/>
                                      </p:to>
                                    </p:set>
                                    <p:animEffect transition="in" filter="fade">
                                      <p:cBhvr>
                                        <p:cTn id="46" dur="1000"/>
                                        <p:tgtEl>
                                          <p:spTgt spid="4">
                                            <p:txEl>
                                              <p:pRg st="1" end="1"/>
                                            </p:txEl>
                                          </p:spTgt>
                                        </p:tgtEl>
                                      </p:cBhvr>
                                    </p:animEffect>
                                    <p:anim calcmode="lin" valueType="num">
                                      <p:cBhvr>
                                        <p:cTn id="47"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48"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42" presetClass="entr" presetSubtype="0" fill="hold" grpId="0" nodeType="clickEffect">
                                  <p:stCondLst>
                                    <p:cond delay="0"/>
                                  </p:stCondLst>
                                  <p:childTnLst>
                                    <p:set>
                                      <p:cBhvr>
                                        <p:cTn id="52" dur="1" fill="hold">
                                          <p:stCondLst>
                                            <p:cond delay="0"/>
                                          </p:stCondLst>
                                        </p:cTn>
                                        <p:tgtEl>
                                          <p:spTgt spid="4">
                                            <p:txEl>
                                              <p:pRg st="2" end="2"/>
                                            </p:txEl>
                                          </p:spTgt>
                                        </p:tgtEl>
                                        <p:attrNameLst>
                                          <p:attrName>style.visibility</p:attrName>
                                        </p:attrNameLst>
                                      </p:cBhvr>
                                      <p:to>
                                        <p:strVal val="visible"/>
                                      </p:to>
                                    </p:set>
                                    <p:animEffect transition="in" filter="fade">
                                      <p:cBhvr>
                                        <p:cTn id="53" dur="1000"/>
                                        <p:tgtEl>
                                          <p:spTgt spid="4">
                                            <p:txEl>
                                              <p:pRg st="2" end="2"/>
                                            </p:txEl>
                                          </p:spTgt>
                                        </p:tgtEl>
                                      </p:cBhvr>
                                    </p:animEffect>
                                    <p:anim calcmode="lin" valueType="num">
                                      <p:cBhvr>
                                        <p:cTn id="54"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55"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6" presetClass="entr" presetSubtype="16" fill="hold" grpId="0" nodeType="clickEffect">
                                  <p:stCondLst>
                                    <p:cond delay="0"/>
                                  </p:stCondLst>
                                  <p:childTnLst>
                                    <p:set>
                                      <p:cBhvr>
                                        <p:cTn id="59" dur="1" fill="hold">
                                          <p:stCondLst>
                                            <p:cond delay="0"/>
                                          </p:stCondLst>
                                        </p:cTn>
                                        <p:tgtEl>
                                          <p:spTgt spid="6">
                                            <p:bg/>
                                          </p:spTgt>
                                        </p:tgtEl>
                                        <p:attrNameLst>
                                          <p:attrName>style.visibility</p:attrName>
                                        </p:attrNameLst>
                                      </p:cBhvr>
                                      <p:to>
                                        <p:strVal val="visible"/>
                                      </p:to>
                                    </p:set>
                                    <p:animEffect transition="in" filter="circle(in)">
                                      <p:cBhvr>
                                        <p:cTn id="60" dur="2000"/>
                                        <p:tgtEl>
                                          <p:spTgt spid="6">
                                            <p:bg/>
                                          </p:spTgt>
                                        </p:tgtEl>
                                      </p:cBhvr>
                                    </p:animEffect>
                                  </p:childTnLst>
                                </p:cTn>
                              </p:par>
                            </p:childTnLst>
                          </p:cTn>
                        </p:par>
                      </p:childTnLst>
                    </p:cTn>
                  </p:par>
                  <p:par>
                    <p:cTn id="61" fill="hold">
                      <p:stCondLst>
                        <p:cond delay="indefinite"/>
                      </p:stCondLst>
                      <p:childTnLst>
                        <p:par>
                          <p:cTn id="62" fill="hold">
                            <p:stCondLst>
                              <p:cond delay="0"/>
                            </p:stCondLst>
                            <p:childTnLst>
                              <p:par>
                                <p:cTn id="63" presetID="6" presetClass="entr" presetSubtype="16" fill="hold" grpId="0" nodeType="clickEffect">
                                  <p:stCondLst>
                                    <p:cond delay="0"/>
                                  </p:stCondLst>
                                  <p:childTnLst>
                                    <p:set>
                                      <p:cBhvr>
                                        <p:cTn id="64" dur="1" fill="hold">
                                          <p:stCondLst>
                                            <p:cond delay="0"/>
                                          </p:stCondLst>
                                        </p:cTn>
                                        <p:tgtEl>
                                          <p:spTgt spid="6">
                                            <p:txEl>
                                              <p:pRg st="0" end="0"/>
                                            </p:txEl>
                                          </p:spTgt>
                                        </p:tgtEl>
                                        <p:attrNameLst>
                                          <p:attrName>style.visibility</p:attrName>
                                        </p:attrNameLst>
                                      </p:cBhvr>
                                      <p:to>
                                        <p:strVal val="visible"/>
                                      </p:to>
                                    </p:set>
                                    <p:animEffect transition="in" filter="circle(in)">
                                      <p:cBhvr>
                                        <p:cTn id="65" dur="2000"/>
                                        <p:tgtEl>
                                          <p:spTgt spid="6">
                                            <p:txEl>
                                              <p:pRg st="0" end="0"/>
                                            </p:txEl>
                                          </p:spTgt>
                                        </p:tgtEl>
                                      </p:cBhvr>
                                    </p:animEffect>
                                  </p:childTnLst>
                                </p:cTn>
                              </p:par>
                            </p:childTnLst>
                          </p:cTn>
                        </p:par>
                      </p:childTnLst>
                    </p:cTn>
                  </p:par>
                  <p:par>
                    <p:cTn id="66" fill="hold">
                      <p:stCondLst>
                        <p:cond delay="indefinite"/>
                      </p:stCondLst>
                      <p:childTnLst>
                        <p:par>
                          <p:cTn id="67" fill="hold">
                            <p:stCondLst>
                              <p:cond delay="0"/>
                            </p:stCondLst>
                            <p:childTnLst>
                              <p:par>
                                <p:cTn id="68" presetID="6" presetClass="entr" presetSubtype="16" fill="hold" grpId="0" nodeType="clickEffect">
                                  <p:stCondLst>
                                    <p:cond delay="0"/>
                                  </p:stCondLst>
                                  <p:childTnLst>
                                    <p:set>
                                      <p:cBhvr>
                                        <p:cTn id="69" dur="1" fill="hold">
                                          <p:stCondLst>
                                            <p:cond delay="0"/>
                                          </p:stCondLst>
                                        </p:cTn>
                                        <p:tgtEl>
                                          <p:spTgt spid="6">
                                            <p:txEl>
                                              <p:pRg st="1" end="1"/>
                                            </p:txEl>
                                          </p:spTgt>
                                        </p:tgtEl>
                                        <p:attrNameLst>
                                          <p:attrName>style.visibility</p:attrName>
                                        </p:attrNameLst>
                                      </p:cBhvr>
                                      <p:to>
                                        <p:strVal val="visible"/>
                                      </p:to>
                                    </p:set>
                                    <p:animEffect transition="in" filter="circle(in)">
                                      <p:cBhvr>
                                        <p:cTn id="70" dur="20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animBg="1"/>
      <p:bldP spid="4" grpId="0" build="p" animBg="1"/>
      <p:bldP spid="5" grpId="0" build="p" animBg="1"/>
      <p:bldP spid="6" grpId="0" build="p"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0555" y="140970"/>
            <a:ext cx="7886700" cy="1316990"/>
          </a:xfrm>
        </p:spPr>
        <p:txBody>
          <a:bodyPr>
            <a:noAutofit/>
          </a:bodyPr>
          <a:lstStyle/>
          <a:p>
            <a:pPr algn="ctr"/>
            <a:r>
              <a:rPr lang="en-US" sz="3200" b="1">
                <a:latin typeface="Times New Roman" panose="02020603050405020304" pitchFamily="18" charset="0"/>
                <a:cs typeface="Times New Roman" panose="02020603050405020304" pitchFamily="18" charset="0"/>
              </a:rPr>
              <a:t>1.2.4. Phân loại nghiên cứu khoa học</a:t>
            </a:r>
            <a:br>
              <a:rPr lang="en-US" sz="3600" b="1">
                <a:latin typeface="Times New Roman" panose="02020603050405020304" pitchFamily="18" charset="0"/>
                <a:cs typeface="Times New Roman" panose="02020603050405020304" pitchFamily="18" charset="0"/>
              </a:rPr>
            </a:br>
            <a:r>
              <a:rPr lang="en-US" sz="3200" b="1" i="1">
                <a:solidFill>
                  <a:srgbClr val="C00000"/>
                </a:solidFill>
                <a:latin typeface="Times New Roman" panose="02020603050405020304" pitchFamily="18" charset="0"/>
                <a:cs typeface="Times New Roman" panose="02020603050405020304" pitchFamily="18" charset="0"/>
              </a:rPr>
              <a:t>1.2.4.1. Phân loại theo mục tiêu nghiên cứu</a:t>
            </a:r>
            <a:endParaRPr lang="en-US" sz="3200" b="1"/>
          </a:p>
        </p:txBody>
      </p:sp>
      <p:sp>
        <p:nvSpPr>
          <p:cNvPr id="3" name="Text Placeholder 2"/>
          <p:cNvSpPr>
            <a:spLocks noGrp="1"/>
          </p:cNvSpPr>
          <p:nvPr>
            <p:ph type="body" idx="1"/>
          </p:nvPr>
        </p:nvSpPr>
        <p:spPr>
          <a:xfrm>
            <a:off x="457200" y="1535113"/>
            <a:ext cx="4040188" cy="446087"/>
          </a:xfrm>
          <a:solidFill>
            <a:srgbClr val="92D050"/>
          </a:solidFill>
        </p:spPr>
        <p:txBody>
          <a:bodyPr>
            <a:normAutofit fontScale="92500" lnSpcReduction="20000"/>
          </a:bodyPr>
          <a:lstStyle/>
          <a:p>
            <a:pPr algn="ctr"/>
            <a:r>
              <a:rPr lang="en-US" sz="2800"/>
              <a:t>Nghiên cứu giải pháp </a:t>
            </a:r>
          </a:p>
        </p:txBody>
      </p:sp>
      <p:sp>
        <p:nvSpPr>
          <p:cNvPr id="4" name="Content Placeholder 3"/>
          <p:cNvSpPr>
            <a:spLocks noGrp="1"/>
          </p:cNvSpPr>
          <p:nvPr>
            <p:ph sz="half" idx="2"/>
          </p:nvPr>
        </p:nvSpPr>
        <p:spPr>
          <a:xfrm>
            <a:off x="457200" y="2133600"/>
            <a:ext cx="4040188" cy="3992563"/>
          </a:xfrm>
          <a:solidFill>
            <a:schemeClr val="accent2">
              <a:lumMod val="20000"/>
              <a:lumOff val="80000"/>
            </a:schemeClr>
          </a:solidFill>
        </p:spPr>
        <p:txBody>
          <a:bodyPr>
            <a:normAutofit/>
          </a:bodyPr>
          <a:lstStyle/>
          <a:p>
            <a:pPr marL="0" indent="0">
              <a:buNone/>
            </a:pPr>
            <a:r>
              <a:rPr lang="en-US" sz="2800">
                <a:latin typeface="Times New Roman" panose="02020603050405020304" pitchFamily="18" charset="0"/>
                <a:cs typeface="Times New Roman" panose="02020603050405020304" pitchFamily="18" charset="0"/>
              </a:rPr>
              <a:t>-</a:t>
            </a:r>
            <a:r>
              <a:rPr lang="en-US">
                <a:latin typeface="Times New Roman" panose="02020603050405020304" pitchFamily="18" charset="0"/>
                <a:cs typeface="Times New Roman" panose="02020603050405020304" pitchFamily="18" charset="0"/>
              </a:rPr>
              <a:t> Đề xuất các giải pháp để giải quyết một vấn đề trong công nghệ tổ chức hay quản lý</a:t>
            </a:r>
          </a:p>
          <a:p>
            <a:pPr marL="0" indent="0">
              <a:buNone/>
            </a:pPr>
            <a:r>
              <a:rPr lang="en-US">
                <a:latin typeface="Times New Roman" panose="02020603050405020304" pitchFamily="18" charset="0"/>
                <a:cs typeface="Times New Roman" panose="02020603050405020304" pitchFamily="18" charset="0"/>
              </a:rPr>
              <a:t>- Ví dụ: giải pháp giải quyết nạn kẹt xe ở các đô thị lớn.</a:t>
            </a:r>
          </a:p>
        </p:txBody>
      </p:sp>
      <p:sp>
        <p:nvSpPr>
          <p:cNvPr id="5" name="Text Placeholder 4"/>
          <p:cNvSpPr>
            <a:spLocks noGrp="1"/>
          </p:cNvSpPr>
          <p:nvPr>
            <p:ph type="body" sz="quarter" idx="3"/>
          </p:nvPr>
        </p:nvSpPr>
        <p:spPr>
          <a:xfrm>
            <a:off x="4645025" y="1535113"/>
            <a:ext cx="4041775" cy="446087"/>
          </a:xfrm>
          <a:solidFill>
            <a:schemeClr val="accent2">
              <a:lumMod val="60000"/>
              <a:lumOff val="40000"/>
            </a:schemeClr>
          </a:solidFill>
        </p:spPr>
        <p:txBody>
          <a:bodyPr>
            <a:normAutofit fontScale="92500" lnSpcReduction="20000"/>
          </a:bodyPr>
          <a:lstStyle/>
          <a:p>
            <a:pPr algn="ctr"/>
            <a:r>
              <a:rPr lang="en-US" sz="2800"/>
              <a:t>Nghiên cứu dự báo</a:t>
            </a:r>
          </a:p>
        </p:txBody>
      </p:sp>
      <p:sp>
        <p:nvSpPr>
          <p:cNvPr id="6" name="Content Placeholder 5"/>
          <p:cNvSpPr>
            <a:spLocks noGrp="1"/>
          </p:cNvSpPr>
          <p:nvPr>
            <p:ph sz="quarter" idx="4"/>
          </p:nvPr>
        </p:nvSpPr>
        <p:spPr>
          <a:xfrm>
            <a:off x="4645025" y="2133600"/>
            <a:ext cx="4041775" cy="3992563"/>
          </a:xfrm>
          <a:solidFill>
            <a:schemeClr val="accent5">
              <a:lumMod val="20000"/>
              <a:lumOff val="80000"/>
            </a:schemeClr>
          </a:solidFill>
        </p:spPr>
        <p:txBody>
          <a:bodyPr>
            <a:normAutofit/>
          </a:bodyPr>
          <a:lstStyle/>
          <a:p>
            <a:pPr marL="0" indent="0">
              <a:buNone/>
            </a:pPr>
            <a:r>
              <a:rPr lang="en-US" sz="2800">
                <a:latin typeface="Times New Roman" panose="02020603050405020304" pitchFamily="18" charset="0"/>
                <a:cs typeface="Times New Roman" panose="02020603050405020304" pitchFamily="18" charset="0"/>
              </a:rPr>
              <a:t>-</a:t>
            </a:r>
            <a:r>
              <a:rPr lang="en-US">
                <a:latin typeface="Times New Roman" panose="02020603050405020304" pitchFamily="18" charset="0"/>
                <a:cs typeface="Times New Roman" panose="02020603050405020304" pitchFamily="18" charset="0"/>
              </a:rPr>
              <a:t> Dự đoán trạng thái của sự vật, hiện tượng trong tương lai</a:t>
            </a:r>
          </a:p>
          <a:p>
            <a:pPr marL="0" indent="0">
              <a:buNone/>
            </a:pPr>
            <a:r>
              <a:rPr lang="en-US">
                <a:latin typeface="Times New Roman" panose="02020603050405020304" pitchFamily="18" charset="0"/>
                <a:cs typeface="Times New Roman" panose="02020603050405020304" pitchFamily="18" charset="0"/>
              </a:rPr>
              <a:t>- Ví dụ: dự báo những thay đổi của giáo dục trong cuộc cách mạng công nghệ lần thứ 4</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
                                            <p:bg/>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5">
                                            <p:bg/>
                                          </p:spTgt>
                                        </p:tgtEl>
                                        <p:attrNameLst>
                                          <p:attrName>style.visibility</p:attrName>
                                        </p:attrNameLst>
                                      </p:cBhvr>
                                      <p:to>
                                        <p:strVal val="visible"/>
                                      </p:to>
                                    </p:set>
                                    <p:anim calcmode="lin" valueType="num">
                                      <p:cBhvr additive="base">
                                        <p:cTn id="33" dur="500" fill="hold"/>
                                        <p:tgtEl>
                                          <p:spTgt spid="5">
                                            <p:bg/>
                                          </p:spTgt>
                                        </p:tgtEl>
                                        <p:attrNameLst>
                                          <p:attrName>ppt_x</p:attrName>
                                        </p:attrNameLst>
                                      </p:cBhvr>
                                      <p:tavLst>
                                        <p:tav tm="0">
                                          <p:val>
                                            <p:strVal val="#ppt_x"/>
                                          </p:val>
                                        </p:tav>
                                        <p:tav tm="100000">
                                          <p:val>
                                            <p:strVal val="#ppt_x"/>
                                          </p:val>
                                        </p:tav>
                                      </p:tavLst>
                                    </p:anim>
                                    <p:anim calcmode="lin" valueType="num">
                                      <p:cBhvr additive="base">
                                        <p:cTn id="34" dur="500" fill="hold"/>
                                        <p:tgtEl>
                                          <p:spTgt spid="5">
                                            <p:bg/>
                                          </p:spTgt>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grpId="0" nodeType="clickEffect">
                                  <p:stCondLst>
                                    <p:cond delay="0"/>
                                  </p:stCondLst>
                                  <p:childTnLst>
                                    <p:set>
                                      <p:cBhvr>
                                        <p:cTn id="38" dur="1" fill="hold">
                                          <p:stCondLst>
                                            <p:cond delay="0"/>
                                          </p:stCondLst>
                                        </p:cTn>
                                        <p:tgtEl>
                                          <p:spTgt spid="5">
                                            <p:txEl>
                                              <p:pRg st="0" end="0"/>
                                            </p:txEl>
                                          </p:spTgt>
                                        </p:tgtEl>
                                        <p:attrNameLst>
                                          <p:attrName>style.visibility</p:attrName>
                                        </p:attrNameLst>
                                      </p:cBhvr>
                                      <p:to>
                                        <p:strVal val="visible"/>
                                      </p:to>
                                    </p:set>
                                    <p:anim calcmode="lin" valueType="num">
                                      <p:cBhvr additive="base">
                                        <p:cTn id="39"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1" presetClass="entr" presetSubtype="1" fill="hold" grpId="0" nodeType="clickEffect">
                                  <p:stCondLst>
                                    <p:cond delay="0"/>
                                  </p:stCondLst>
                                  <p:childTnLst>
                                    <p:set>
                                      <p:cBhvr>
                                        <p:cTn id="44" dur="1" fill="hold">
                                          <p:stCondLst>
                                            <p:cond delay="0"/>
                                          </p:stCondLst>
                                        </p:cTn>
                                        <p:tgtEl>
                                          <p:spTgt spid="4">
                                            <p:bg/>
                                          </p:spTgt>
                                        </p:tgtEl>
                                        <p:attrNameLst>
                                          <p:attrName>style.visibility</p:attrName>
                                        </p:attrNameLst>
                                      </p:cBhvr>
                                      <p:to>
                                        <p:strVal val="visible"/>
                                      </p:to>
                                    </p:set>
                                    <p:animEffect transition="in" filter="wheel(1)">
                                      <p:cBhvr>
                                        <p:cTn id="45" dur="2000"/>
                                        <p:tgtEl>
                                          <p:spTgt spid="4">
                                            <p:bg/>
                                          </p:spTgt>
                                        </p:tgtEl>
                                      </p:cBhvr>
                                    </p:animEffect>
                                  </p:childTnLst>
                                </p:cTn>
                              </p:par>
                            </p:childTnLst>
                          </p:cTn>
                        </p:par>
                      </p:childTnLst>
                    </p:cTn>
                  </p:par>
                  <p:par>
                    <p:cTn id="46" fill="hold">
                      <p:stCondLst>
                        <p:cond delay="indefinite"/>
                      </p:stCondLst>
                      <p:childTnLst>
                        <p:par>
                          <p:cTn id="47" fill="hold">
                            <p:stCondLst>
                              <p:cond delay="0"/>
                            </p:stCondLst>
                            <p:childTnLst>
                              <p:par>
                                <p:cTn id="48" presetID="21" presetClass="entr" presetSubtype="1" fill="hold" grpId="0" nodeType="clickEffect">
                                  <p:stCondLst>
                                    <p:cond delay="0"/>
                                  </p:stCondLst>
                                  <p:childTnLst>
                                    <p:set>
                                      <p:cBhvr>
                                        <p:cTn id="49" dur="1" fill="hold">
                                          <p:stCondLst>
                                            <p:cond delay="0"/>
                                          </p:stCondLst>
                                        </p:cTn>
                                        <p:tgtEl>
                                          <p:spTgt spid="4">
                                            <p:txEl>
                                              <p:pRg st="0" end="0"/>
                                            </p:txEl>
                                          </p:spTgt>
                                        </p:tgtEl>
                                        <p:attrNameLst>
                                          <p:attrName>style.visibility</p:attrName>
                                        </p:attrNameLst>
                                      </p:cBhvr>
                                      <p:to>
                                        <p:strVal val="visible"/>
                                      </p:to>
                                    </p:set>
                                    <p:animEffect transition="in" filter="wheel(1)">
                                      <p:cBhvr>
                                        <p:cTn id="50" dur="2000"/>
                                        <p:tgtEl>
                                          <p:spTgt spid="4">
                                            <p:txEl>
                                              <p:pRg st="0" end="0"/>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21" presetClass="entr" presetSubtype="1" fill="hold" grpId="0" nodeType="clickEffect">
                                  <p:stCondLst>
                                    <p:cond delay="0"/>
                                  </p:stCondLst>
                                  <p:childTnLst>
                                    <p:set>
                                      <p:cBhvr>
                                        <p:cTn id="54" dur="1" fill="hold">
                                          <p:stCondLst>
                                            <p:cond delay="0"/>
                                          </p:stCondLst>
                                        </p:cTn>
                                        <p:tgtEl>
                                          <p:spTgt spid="4">
                                            <p:txEl>
                                              <p:pRg st="1" end="1"/>
                                            </p:txEl>
                                          </p:spTgt>
                                        </p:tgtEl>
                                        <p:attrNameLst>
                                          <p:attrName>style.visibility</p:attrName>
                                        </p:attrNameLst>
                                      </p:cBhvr>
                                      <p:to>
                                        <p:strVal val="visible"/>
                                      </p:to>
                                    </p:set>
                                    <p:animEffect transition="in" filter="wheel(1)">
                                      <p:cBhvr>
                                        <p:cTn id="55" dur="2000"/>
                                        <p:tgtEl>
                                          <p:spTgt spid="4">
                                            <p:txEl>
                                              <p:pRg st="1" end="1"/>
                                            </p:txEl>
                                          </p:spTgt>
                                        </p:tgtEl>
                                      </p:cBhvr>
                                    </p:animEffect>
                                  </p:childTnLst>
                                </p:cTn>
                              </p:par>
                            </p:childTnLst>
                          </p:cTn>
                        </p:par>
                      </p:childTnLst>
                    </p:cTn>
                  </p:par>
                  <p:par>
                    <p:cTn id="56" fill="hold">
                      <p:stCondLst>
                        <p:cond delay="indefinite"/>
                      </p:stCondLst>
                      <p:childTnLst>
                        <p:par>
                          <p:cTn id="57" fill="hold">
                            <p:stCondLst>
                              <p:cond delay="0"/>
                            </p:stCondLst>
                            <p:childTnLst>
                              <p:par>
                                <p:cTn id="58" presetID="6" presetClass="entr" presetSubtype="16" fill="hold" grpId="0" nodeType="clickEffect">
                                  <p:stCondLst>
                                    <p:cond delay="0"/>
                                  </p:stCondLst>
                                  <p:childTnLst>
                                    <p:set>
                                      <p:cBhvr>
                                        <p:cTn id="59" dur="1" fill="hold">
                                          <p:stCondLst>
                                            <p:cond delay="0"/>
                                          </p:stCondLst>
                                        </p:cTn>
                                        <p:tgtEl>
                                          <p:spTgt spid="6">
                                            <p:bg/>
                                          </p:spTgt>
                                        </p:tgtEl>
                                        <p:attrNameLst>
                                          <p:attrName>style.visibility</p:attrName>
                                        </p:attrNameLst>
                                      </p:cBhvr>
                                      <p:to>
                                        <p:strVal val="visible"/>
                                      </p:to>
                                    </p:set>
                                    <p:animEffect transition="in" filter="circle(in)">
                                      <p:cBhvr>
                                        <p:cTn id="60" dur="2000"/>
                                        <p:tgtEl>
                                          <p:spTgt spid="6">
                                            <p:bg/>
                                          </p:spTgt>
                                        </p:tgtEl>
                                      </p:cBhvr>
                                    </p:animEffect>
                                  </p:childTnLst>
                                </p:cTn>
                              </p:par>
                            </p:childTnLst>
                          </p:cTn>
                        </p:par>
                      </p:childTnLst>
                    </p:cTn>
                  </p:par>
                  <p:par>
                    <p:cTn id="61" fill="hold">
                      <p:stCondLst>
                        <p:cond delay="indefinite"/>
                      </p:stCondLst>
                      <p:childTnLst>
                        <p:par>
                          <p:cTn id="62" fill="hold">
                            <p:stCondLst>
                              <p:cond delay="0"/>
                            </p:stCondLst>
                            <p:childTnLst>
                              <p:par>
                                <p:cTn id="63" presetID="6" presetClass="entr" presetSubtype="16" fill="hold" grpId="0" nodeType="clickEffect">
                                  <p:stCondLst>
                                    <p:cond delay="0"/>
                                  </p:stCondLst>
                                  <p:childTnLst>
                                    <p:set>
                                      <p:cBhvr>
                                        <p:cTn id="64" dur="1" fill="hold">
                                          <p:stCondLst>
                                            <p:cond delay="0"/>
                                          </p:stCondLst>
                                        </p:cTn>
                                        <p:tgtEl>
                                          <p:spTgt spid="6">
                                            <p:txEl>
                                              <p:pRg st="0" end="0"/>
                                            </p:txEl>
                                          </p:spTgt>
                                        </p:tgtEl>
                                        <p:attrNameLst>
                                          <p:attrName>style.visibility</p:attrName>
                                        </p:attrNameLst>
                                      </p:cBhvr>
                                      <p:to>
                                        <p:strVal val="visible"/>
                                      </p:to>
                                    </p:set>
                                    <p:animEffect transition="in" filter="circle(in)">
                                      <p:cBhvr>
                                        <p:cTn id="65" dur="2000"/>
                                        <p:tgtEl>
                                          <p:spTgt spid="6">
                                            <p:txEl>
                                              <p:pRg st="0" end="0"/>
                                            </p:txEl>
                                          </p:spTgt>
                                        </p:tgtEl>
                                      </p:cBhvr>
                                    </p:animEffect>
                                  </p:childTnLst>
                                </p:cTn>
                              </p:par>
                            </p:childTnLst>
                          </p:cTn>
                        </p:par>
                      </p:childTnLst>
                    </p:cTn>
                  </p:par>
                  <p:par>
                    <p:cTn id="66" fill="hold">
                      <p:stCondLst>
                        <p:cond delay="indefinite"/>
                      </p:stCondLst>
                      <p:childTnLst>
                        <p:par>
                          <p:cTn id="67" fill="hold">
                            <p:stCondLst>
                              <p:cond delay="0"/>
                            </p:stCondLst>
                            <p:childTnLst>
                              <p:par>
                                <p:cTn id="68" presetID="6" presetClass="entr" presetSubtype="16" fill="hold" grpId="0" nodeType="clickEffect">
                                  <p:stCondLst>
                                    <p:cond delay="0"/>
                                  </p:stCondLst>
                                  <p:childTnLst>
                                    <p:set>
                                      <p:cBhvr>
                                        <p:cTn id="69" dur="1" fill="hold">
                                          <p:stCondLst>
                                            <p:cond delay="0"/>
                                          </p:stCondLst>
                                        </p:cTn>
                                        <p:tgtEl>
                                          <p:spTgt spid="6">
                                            <p:txEl>
                                              <p:pRg st="1" end="1"/>
                                            </p:txEl>
                                          </p:spTgt>
                                        </p:tgtEl>
                                        <p:attrNameLst>
                                          <p:attrName>style.visibility</p:attrName>
                                        </p:attrNameLst>
                                      </p:cBhvr>
                                      <p:to>
                                        <p:strVal val="visible"/>
                                      </p:to>
                                    </p:set>
                                    <p:animEffect transition="in" filter="circle(in)">
                                      <p:cBhvr>
                                        <p:cTn id="70" dur="20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animBg="1"/>
      <p:bldP spid="4" grpId="0" build="p" animBg="1"/>
      <p:bldP spid="5" grpId="0" build="p" animBg="1"/>
      <p:bldP spid="6" grpId="0" build="p"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83820"/>
            <a:ext cx="8229600" cy="414655"/>
          </a:xfrm>
        </p:spPr>
        <p:txBody>
          <a:bodyPr/>
          <a:lstStyle/>
          <a:p>
            <a:pPr algn="ctr"/>
            <a:r>
              <a:rPr lang="en-US" sz="2800" b="1">
                <a:sym typeface="+mn-ea"/>
              </a:rPr>
              <a:t>Điền tên loại NC phù hợp theo mục tiêu</a:t>
            </a:r>
            <a:endParaRPr lang="en-US" sz="2800"/>
          </a:p>
        </p:txBody>
      </p:sp>
      <p:sp>
        <p:nvSpPr>
          <p:cNvPr id="3" name="Content Placeholder 2"/>
          <p:cNvSpPr>
            <a:spLocks noGrp="1"/>
          </p:cNvSpPr>
          <p:nvPr>
            <p:ph idx="1"/>
          </p:nvPr>
        </p:nvSpPr>
        <p:spPr>
          <a:xfrm>
            <a:off x="271145" y="640080"/>
            <a:ext cx="8710930" cy="5808345"/>
          </a:xfrm>
        </p:spPr>
        <p:txBody>
          <a:bodyPr/>
          <a:lstStyle/>
          <a:p>
            <a:endParaRPr lang="en-US"/>
          </a:p>
        </p:txBody>
      </p:sp>
      <p:sp>
        <p:nvSpPr>
          <p:cNvPr id="4" name="Rounded Rectangle 3"/>
          <p:cNvSpPr/>
          <p:nvPr/>
        </p:nvSpPr>
        <p:spPr>
          <a:xfrm>
            <a:off x="2218690" y="672465"/>
            <a:ext cx="6696710" cy="1682750"/>
          </a:xfrm>
          <a:prstGeom prst="roundRect">
            <a:avLst/>
          </a:prstGeom>
          <a:solidFill>
            <a:srgbClr val="FFFF00"/>
          </a:solidFill>
          <a:ln w="9525" cap="flat" cmpd="sng" algn="ctr">
            <a:solidFill>
              <a:schemeClr val="accent1"/>
            </a:solidFill>
            <a:prstDash val="solid"/>
            <a:round/>
            <a:headEnd type="none" w="med" len="med"/>
            <a:tailEnd type="none" w="med" len="med"/>
          </a:ln>
        </p:spPr>
        <p:txBody>
          <a:bodyPr vert="horz" wrap="none" lIns="91440" tIns="45720" rIns="91440" bIns="45720" numCol="1" anchor="ctr" anchorCtr="0" compatLnSpc="1"/>
          <a:lstStyle/>
          <a:p>
            <a:pPr marL="0" marR="0" indent="0" algn="l" defTabSz="914400" rtl="0" eaLnBrk="1" fontAlgn="base" latinLnBrk="0" hangingPunct="1">
              <a:lnSpc>
                <a:spcPct val="100000"/>
              </a:lnSpc>
              <a:spcBef>
                <a:spcPct val="0"/>
              </a:spcBef>
              <a:spcAft>
                <a:spcPct val="0"/>
              </a:spcAft>
              <a:buClrTx/>
              <a:buSzTx/>
              <a:buFontTx/>
              <a:buNone/>
            </a:pPr>
            <a:r>
              <a:rPr lang="en-US" sz="2800">
                <a:latin typeface="Times New Roman" panose="02020603050405020304" pitchFamily="18" charset="0"/>
                <a:cs typeface="Times New Roman" panose="02020603050405020304" pitchFamily="18" charset="0"/>
                <a:sym typeface="+mn-ea"/>
              </a:rPr>
              <a:t>Đề xuất các giải pháp để giải quyết một </a:t>
            </a:r>
          </a:p>
          <a:p>
            <a:pPr marL="0" marR="0" indent="0" algn="l" defTabSz="914400" rtl="0" eaLnBrk="1" fontAlgn="base" latinLnBrk="0" hangingPunct="1">
              <a:lnSpc>
                <a:spcPct val="100000"/>
              </a:lnSpc>
              <a:spcBef>
                <a:spcPct val="0"/>
              </a:spcBef>
              <a:spcAft>
                <a:spcPct val="0"/>
              </a:spcAft>
              <a:buClrTx/>
              <a:buSzTx/>
              <a:buFontTx/>
              <a:buNone/>
            </a:pPr>
            <a:r>
              <a:rPr lang="en-US" sz="2800">
                <a:latin typeface="Times New Roman" panose="02020603050405020304" pitchFamily="18" charset="0"/>
                <a:cs typeface="Times New Roman" panose="02020603050405020304" pitchFamily="18" charset="0"/>
                <a:sym typeface="+mn-ea"/>
              </a:rPr>
              <a:t>vấn đề trong công nghệ, tổ chức hay quản lý</a:t>
            </a:r>
            <a:endParaRPr kumimoji="0" lang="zh-CN" altLang="en-US" sz="2800" b="0" i="0" u="none" strike="noStrike" cap="none" normalizeH="0" baseline="0">
              <a:ln>
                <a:noFill/>
              </a:ln>
              <a:solidFill>
                <a:schemeClr val="tx1"/>
              </a:solidFill>
              <a:effectLst/>
              <a:latin typeface="Arial" panose="020B0604020202020204" pitchFamily="34" charset="0"/>
              <a:ea typeface="SimSun" panose="02010600030101010101" pitchFamily="2" charset="-122"/>
            </a:endParaRPr>
          </a:p>
        </p:txBody>
      </p:sp>
      <p:sp>
        <p:nvSpPr>
          <p:cNvPr id="5" name="Rounded Rectangle 4"/>
          <p:cNvSpPr/>
          <p:nvPr/>
        </p:nvSpPr>
        <p:spPr>
          <a:xfrm>
            <a:off x="2185035" y="2621915"/>
            <a:ext cx="6763385" cy="1682750"/>
          </a:xfrm>
          <a:prstGeom prst="roundRect">
            <a:avLst/>
          </a:prstGeom>
          <a:solidFill>
            <a:srgbClr val="92D050"/>
          </a:solidFill>
          <a:ln w="9525" cap="flat" cmpd="sng" algn="ctr">
            <a:solidFill>
              <a:schemeClr val="accent1"/>
            </a:solidFill>
            <a:prstDash val="solid"/>
            <a:round/>
            <a:headEnd type="none" w="med" len="med"/>
            <a:tailEnd type="none" w="med" len="med"/>
          </a:ln>
        </p:spPr>
        <p:txBody>
          <a:bodyPr vert="horz" wrap="none" lIns="91440" tIns="45720" rIns="91440" bIns="45720" numCol="1" anchor="ctr" anchorCtr="0" compatLnSpc="1"/>
          <a:lstStyle/>
          <a:p>
            <a:pPr marL="0" indent="0" algn="just">
              <a:buNone/>
            </a:pPr>
            <a:r>
              <a:rPr lang="en-US" sz="2800">
                <a:latin typeface="Times New Roman" panose="02020603050405020304" pitchFamily="18" charset="0"/>
                <a:cs typeface="Times New Roman" panose="02020603050405020304" pitchFamily="18" charset="0"/>
                <a:sym typeface="+mn-ea"/>
              </a:rPr>
              <a:t>Khám phá hay thiết lập mối quan hệ/liên kết/</a:t>
            </a:r>
          </a:p>
          <a:p>
            <a:pPr marL="0" indent="0" algn="just">
              <a:buNone/>
            </a:pPr>
            <a:r>
              <a:rPr lang="en-US" sz="2800">
                <a:latin typeface="Times New Roman" panose="02020603050405020304" pitchFamily="18" charset="0"/>
                <a:cs typeface="Times New Roman" panose="02020603050405020304" pitchFamily="18" charset="0"/>
                <a:sym typeface="+mn-ea"/>
              </a:rPr>
              <a:t>sự tương thuộc giữa hai hay nhiều khía cạnh </a:t>
            </a:r>
          </a:p>
          <a:p>
            <a:pPr marL="0" indent="0" algn="just">
              <a:buNone/>
            </a:pPr>
            <a:r>
              <a:rPr lang="en-US" sz="2800">
                <a:latin typeface="Times New Roman" panose="02020603050405020304" pitchFamily="18" charset="0"/>
                <a:cs typeface="Times New Roman" panose="02020603050405020304" pitchFamily="18" charset="0"/>
                <a:sym typeface="+mn-ea"/>
              </a:rPr>
              <a:t>của một trạng thái</a:t>
            </a:r>
            <a:endParaRPr kumimoji="0" lang="zh-CN" altLang="en-US" sz="2800" b="0" i="0" u="none" strike="noStrike" cap="none" normalizeH="0" baseline="0">
              <a:ln>
                <a:noFill/>
              </a:ln>
              <a:solidFill>
                <a:schemeClr val="tx1"/>
              </a:solidFill>
              <a:effectLst/>
              <a:latin typeface="Arial" panose="020B0604020202020204" pitchFamily="34" charset="0"/>
              <a:ea typeface="SimSun" panose="02010600030101010101" pitchFamily="2" charset="-122"/>
            </a:endParaRPr>
          </a:p>
        </p:txBody>
      </p:sp>
      <p:sp>
        <p:nvSpPr>
          <p:cNvPr id="7" name="Rounded Rectangle 6"/>
          <p:cNvSpPr/>
          <p:nvPr/>
        </p:nvSpPr>
        <p:spPr>
          <a:xfrm>
            <a:off x="2279650" y="4572000"/>
            <a:ext cx="6702425" cy="1682750"/>
          </a:xfrm>
          <a:prstGeom prst="roundRect">
            <a:avLst/>
          </a:prstGeom>
          <a:solidFill>
            <a:srgbClr val="00B0F0"/>
          </a:solidFill>
          <a:ln w="9525" cap="flat" cmpd="sng" algn="ctr">
            <a:solidFill>
              <a:schemeClr val="accent1"/>
            </a:solidFill>
            <a:prstDash val="solid"/>
            <a:round/>
            <a:headEnd type="none" w="med" len="med"/>
            <a:tailEnd type="none" w="med" len="med"/>
          </a:ln>
        </p:spPr>
        <p:txBody>
          <a:bodyPr vert="horz" wrap="none" lIns="91440" tIns="45720" rIns="91440" bIns="45720" numCol="1" anchor="ctr" anchorCtr="0" compatLnSpc="1"/>
          <a:lstStyle/>
          <a:p>
            <a:pPr marL="0" marR="0" indent="0" algn="l" defTabSz="914400" rtl="0" eaLnBrk="1" fontAlgn="base" latinLnBrk="0" hangingPunct="1">
              <a:lnSpc>
                <a:spcPct val="100000"/>
              </a:lnSpc>
              <a:spcBef>
                <a:spcPct val="0"/>
              </a:spcBef>
              <a:spcAft>
                <a:spcPct val="0"/>
              </a:spcAft>
              <a:buClrTx/>
              <a:buSzTx/>
              <a:buFontTx/>
              <a:buNone/>
            </a:pPr>
            <a:r>
              <a:rPr lang="en-US" sz="2800">
                <a:latin typeface="Times New Roman" panose="02020603050405020304" pitchFamily="18" charset="0"/>
                <a:cs typeface="Times New Roman" panose="02020603050405020304" pitchFamily="18" charset="0"/>
                <a:sym typeface="+mn-ea"/>
              </a:rPr>
              <a:t>Dự đoán trạng thái của sự vật, hiện tượng </a:t>
            </a:r>
          </a:p>
          <a:p>
            <a:pPr marL="0" marR="0" indent="0" algn="l" defTabSz="914400" rtl="0" eaLnBrk="1" fontAlgn="base" latinLnBrk="0" hangingPunct="1">
              <a:lnSpc>
                <a:spcPct val="100000"/>
              </a:lnSpc>
              <a:spcBef>
                <a:spcPct val="0"/>
              </a:spcBef>
              <a:spcAft>
                <a:spcPct val="0"/>
              </a:spcAft>
              <a:buClrTx/>
              <a:buSzTx/>
              <a:buFontTx/>
              <a:buNone/>
            </a:pPr>
            <a:r>
              <a:rPr lang="en-US" sz="2800">
                <a:latin typeface="Times New Roman" panose="02020603050405020304" pitchFamily="18" charset="0"/>
                <a:cs typeface="Times New Roman" panose="02020603050405020304" pitchFamily="18" charset="0"/>
                <a:sym typeface="+mn-ea"/>
              </a:rPr>
              <a:t>trong tương lai</a:t>
            </a:r>
            <a:endParaRPr kumimoji="0" lang="zh-CN" altLang="en-US" sz="2800" b="0" i="0" u="none" strike="noStrike" cap="none" normalizeH="0" baseline="0">
              <a:ln>
                <a:noFill/>
              </a:ln>
              <a:solidFill>
                <a:schemeClr val="tx1"/>
              </a:solidFill>
              <a:effectLst/>
              <a:latin typeface="Arial" panose="020B0604020202020204" pitchFamily="34" charset="0"/>
              <a:ea typeface="SimSun" panose="02010600030101010101" pitchFamily="2" charset="-122"/>
            </a:endParaRPr>
          </a:p>
        </p:txBody>
      </p:sp>
      <p:sp>
        <p:nvSpPr>
          <p:cNvPr id="8" name="Oval Callout 7"/>
          <p:cNvSpPr/>
          <p:nvPr/>
        </p:nvSpPr>
        <p:spPr>
          <a:xfrm>
            <a:off x="76200" y="672465"/>
            <a:ext cx="1763395" cy="1594485"/>
          </a:xfrm>
          <a:prstGeom prst="wedgeEllipseCallout">
            <a:avLst>
              <a:gd name="adj1" fmla="val 65366"/>
              <a:gd name="adj2" fmla="val -25308"/>
            </a:avLst>
          </a:prstGeom>
          <a:solidFill>
            <a:srgbClr val="FFFF00"/>
          </a:solidFill>
          <a:ln w="9525" cap="flat" cmpd="sng" algn="ctr">
            <a:solidFill>
              <a:schemeClr val="tx1"/>
            </a:solidFill>
            <a:prstDash val="solid"/>
            <a:round/>
            <a:headEnd type="none" w="med" len="med"/>
            <a:tailEnd type="none" w="med" len="med"/>
          </a:ln>
        </p:spPr>
        <p:txBody>
          <a:bodyPr vert="horz" wrap="none" lIns="91440" tIns="45720" rIns="91440" bIns="45720" numCol="1" anchor="ctr" anchorCtr="0" compatLnSpc="1"/>
          <a:lstStyle/>
          <a:p>
            <a:pPr marL="0" marR="0" indent="0" algn="ctr" defTabSz="914400" rtl="0" eaLnBrk="1" fontAlgn="base" latinLnBrk="0" hangingPunct="1">
              <a:lnSpc>
                <a:spcPct val="100000"/>
              </a:lnSpc>
              <a:spcBef>
                <a:spcPct val="0"/>
              </a:spcBef>
              <a:spcAft>
                <a:spcPct val="0"/>
              </a:spcAft>
              <a:buClrTx/>
              <a:buSzTx/>
              <a:buFontTx/>
              <a:buNone/>
            </a:pPr>
            <a:r>
              <a:rPr kumimoji="0" lang="en-US" altLang="zh-CN" sz="2800" b="0" i="0" u="none" strike="noStrike" cap="none" normalizeH="0" baseline="0">
                <a:ln>
                  <a:noFill/>
                </a:ln>
                <a:solidFill>
                  <a:schemeClr val="tx1"/>
                </a:solidFill>
                <a:effectLst/>
                <a:latin typeface="Arial" panose="020B0604020202020204" pitchFamily="34" charset="0"/>
                <a:ea typeface="SimSun" panose="02010600030101010101" pitchFamily="2" charset="-122"/>
              </a:rPr>
              <a:t>NC</a:t>
            </a:r>
          </a:p>
          <a:p>
            <a:pPr marL="0" marR="0" indent="0" algn="ctr" defTabSz="914400" rtl="0" eaLnBrk="1" fontAlgn="base" latinLnBrk="0" hangingPunct="1">
              <a:lnSpc>
                <a:spcPct val="100000"/>
              </a:lnSpc>
              <a:spcBef>
                <a:spcPct val="0"/>
              </a:spcBef>
              <a:spcAft>
                <a:spcPct val="0"/>
              </a:spcAft>
              <a:buClrTx/>
              <a:buSzTx/>
              <a:buFontTx/>
              <a:buNone/>
            </a:pPr>
            <a:r>
              <a:rPr kumimoji="0" lang="en-US" altLang="zh-CN" sz="2800" b="0" i="0" u="none" strike="noStrike" cap="none" normalizeH="0" baseline="0">
                <a:ln>
                  <a:noFill/>
                </a:ln>
                <a:solidFill>
                  <a:schemeClr val="tx1"/>
                </a:solidFill>
                <a:effectLst/>
                <a:latin typeface="Arial" panose="020B0604020202020204" pitchFamily="34" charset="0"/>
                <a:ea typeface="SimSun" panose="02010600030101010101" pitchFamily="2" charset="-122"/>
              </a:rPr>
              <a:t>Giải pháp</a:t>
            </a:r>
          </a:p>
        </p:txBody>
      </p:sp>
      <p:sp>
        <p:nvSpPr>
          <p:cNvPr id="9" name="Oval Callout 8"/>
          <p:cNvSpPr/>
          <p:nvPr/>
        </p:nvSpPr>
        <p:spPr>
          <a:xfrm>
            <a:off x="0" y="2747010"/>
            <a:ext cx="1811020" cy="1594485"/>
          </a:xfrm>
          <a:prstGeom prst="wedgeEllipseCallout">
            <a:avLst>
              <a:gd name="adj1" fmla="val 65366"/>
              <a:gd name="adj2" fmla="val -25308"/>
            </a:avLst>
          </a:prstGeom>
          <a:solidFill>
            <a:srgbClr val="92D050"/>
          </a:solidFill>
          <a:ln w="9525" cap="flat" cmpd="sng" algn="ctr">
            <a:solidFill>
              <a:schemeClr val="accent1"/>
            </a:solidFill>
            <a:prstDash val="solid"/>
            <a:round/>
            <a:headEnd type="none" w="med" len="med"/>
            <a:tailEnd type="none" w="med" len="med"/>
          </a:ln>
        </p:spPr>
        <p:txBody>
          <a:bodyPr vert="horz" wrap="none" lIns="91440" tIns="45720" rIns="91440" bIns="45720" numCol="1" anchor="ctr" anchorCtr="0" compatLnSpc="1"/>
          <a:lstStyle/>
          <a:p>
            <a:pPr marL="0" marR="0" indent="0" algn="ctr" defTabSz="914400" rtl="0" eaLnBrk="1" fontAlgn="base" latinLnBrk="0" hangingPunct="1">
              <a:lnSpc>
                <a:spcPct val="100000"/>
              </a:lnSpc>
              <a:spcBef>
                <a:spcPct val="0"/>
              </a:spcBef>
              <a:spcAft>
                <a:spcPct val="0"/>
              </a:spcAft>
              <a:buClrTx/>
              <a:buSzTx/>
              <a:buFontTx/>
              <a:buNone/>
            </a:pPr>
            <a:r>
              <a:rPr kumimoji="0" lang="en-US" altLang="zh-CN" sz="2400" b="0" i="0" u="none" strike="noStrike" cap="none" normalizeH="0" baseline="0">
                <a:ln>
                  <a:noFill/>
                </a:ln>
                <a:solidFill>
                  <a:schemeClr val="tx1"/>
                </a:solidFill>
                <a:effectLst/>
                <a:latin typeface="Arial" panose="020B0604020202020204" pitchFamily="34" charset="0"/>
                <a:ea typeface="SimSun" panose="02010600030101010101" pitchFamily="2" charset="-122"/>
              </a:rPr>
              <a:t>NC</a:t>
            </a:r>
          </a:p>
          <a:p>
            <a:pPr marL="0" marR="0" indent="0" algn="ctr" defTabSz="914400" rtl="0" eaLnBrk="1" fontAlgn="base" latinLnBrk="0" hangingPunct="1">
              <a:lnSpc>
                <a:spcPct val="100000"/>
              </a:lnSpc>
              <a:spcBef>
                <a:spcPct val="0"/>
              </a:spcBef>
              <a:spcAft>
                <a:spcPct val="0"/>
              </a:spcAft>
              <a:buClrTx/>
              <a:buSzTx/>
              <a:buFontTx/>
              <a:buNone/>
            </a:pPr>
            <a:r>
              <a:rPr kumimoji="0" lang="en-US" altLang="zh-CN" sz="2400" b="0" i="0" u="none" strike="noStrike" cap="none" normalizeH="0" baseline="0">
                <a:ln>
                  <a:noFill/>
                </a:ln>
                <a:solidFill>
                  <a:schemeClr val="tx1"/>
                </a:solidFill>
                <a:effectLst/>
                <a:latin typeface="Arial" panose="020B0604020202020204" pitchFamily="34" charset="0"/>
                <a:ea typeface="SimSun" panose="02010600030101010101" pitchFamily="2" charset="-122"/>
              </a:rPr>
              <a:t>Tương quan</a:t>
            </a:r>
          </a:p>
        </p:txBody>
      </p:sp>
      <p:sp>
        <p:nvSpPr>
          <p:cNvPr id="10" name="Oval Callout 9"/>
          <p:cNvSpPr/>
          <p:nvPr/>
        </p:nvSpPr>
        <p:spPr>
          <a:xfrm>
            <a:off x="76200" y="4724400"/>
            <a:ext cx="1763395" cy="1594485"/>
          </a:xfrm>
          <a:prstGeom prst="wedgeEllipseCallout">
            <a:avLst>
              <a:gd name="adj1" fmla="val 65366"/>
              <a:gd name="adj2" fmla="val -25308"/>
            </a:avLst>
          </a:prstGeom>
          <a:solidFill>
            <a:srgbClr val="00B0F0"/>
          </a:solidFill>
          <a:ln w="9525" cap="flat" cmpd="sng" algn="ctr">
            <a:solidFill>
              <a:schemeClr val="accent2">
                <a:lumMod val="75000"/>
              </a:schemeClr>
            </a:solidFill>
            <a:prstDash val="solid"/>
            <a:round/>
            <a:headEnd type="none" w="med" len="med"/>
            <a:tailEnd type="none" w="med" len="med"/>
          </a:ln>
        </p:spPr>
        <p:txBody>
          <a:bodyPr vert="horz" wrap="none" lIns="91440" tIns="45720" rIns="91440" bIns="45720" numCol="1" anchor="ctr" anchorCtr="0" compatLnSpc="1"/>
          <a:lstStyle/>
          <a:p>
            <a:pPr marL="0" marR="0" indent="0" algn="ctr" defTabSz="914400" rtl="0" eaLnBrk="1" fontAlgn="base" latinLnBrk="0" hangingPunct="1">
              <a:lnSpc>
                <a:spcPct val="100000"/>
              </a:lnSpc>
              <a:spcBef>
                <a:spcPct val="0"/>
              </a:spcBef>
              <a:spcAft>
                <a:spcPct val="0"/>
              </a:spcAft>
              <a:buClrTx/>
              <a:buSzTx/>
              <a:buFontTx/>
              <a:buNone/>
            </a:pPr>
            <a:r>
              <a:rPr kumimoji="0" lang="en-US" altLang="zh-CN" sz="2800" b="0" i="0" u="none" strike="noStrike" cap="none" normalizeH="0" baseline="0">
                <a:ln>
                  <a:noFill/>
                </a:ln>
                <a:solidFill>
                  <a:srgbClr val="002060"/>
                </a:solidFill>
                <a:effectLst/>
                <a:latin typeface="Arial" panose="020B0604020202020204" pitchFamily="34" charset="0"/>
                <a:ea typeface="SimSun" panose="02010600030101010101" pitchFamily="2" charset="-122"/>
              </a:rPr>
              <a:t>NC</a:t>
            </a:r>
          </a:p>
          <a:p>
            <a:pPr marL="0" marR="0" indent="0" algn="ctr" defTabSz="914400" rtl="0" eaLnBrk="1" fontAlgn="base" latinLnBrk="0" hangingPunct="1">
              <a:lnSpc>
                <a:spcPct val="100000"/>
              </a:lnSpc>
              <a:spcBef>
                <a:spcPct val="0"/>
              </a:spcBef>
              <a:spcAft>
                <a:spcPct val="0"/>
              </a:spcAft>
              <a:buClrTx/>
              <a:buSzTx/>
              <a:buFontTx/>
              <a:buNone/>
            </a:pPr>
            <a:r>
              <a:rPr kumimoji="0" lang="en-US" altLang="zh-CN" sz="2800" b="0" i="0" u="none" strike="noStrike" cap="none" normalizeH="0" baseline="0">
                <a:ln>
                  <a:noFill/>
                </a:ln>
                <a:solidFill>
                  <a:srgbClr val="002060"/>
                </a:solidFill>
                <a:effectLst/>
                <a:latin typeface="Arial" panose="020B0604020202020204" pitchFamily="34" charset="0"/>
                <a:ea typeface="SimSun" panose="02010600030101010101" pitchFamily="2" charset="-122"/>
              </a:rPr>
              <a:t>Dự báo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p:tgtEl>
                                          <p:spTgt spid="8"/>
                                        </p:tgtEl>
                                        <p:attrNameLst>
                                          <p:attrName>ppt_y</p:attrName>
                                        </p:attrNameLst>
                                      </p:cBhvr>
                                      <p:tavLst>
                                        <p:tav tm="0">
                                          <p:val>
                                            <p:strVal val="#ppt_y+#ppt_h*1.125000"/>
                                          </p:val>
                                        </p:tav>
                                        <p:tav tm="100000">
                                          <p:val>
                                            <p:strVal val="#ppt_y"/>
                                          </p:val>
                                        </p:tav>
                                      </p:tavLst>
                                    </p:anim>
                                    <p:animEffect transition="in" filter="wipe(up)">
                                      <p:cBhvr>
                                        <p:cTn id="8" dur="500"/>
                                        <p:tgtEl>
                                          <p:spTgt spid="8"/>
                                        </p:tgtEl>
                                      </p:cBhvr>
                                    </p:animEffect>
                                  </p:childTnLst>
                                </p:cTn>
                              </p:par>
                            </p:childTnLst>
                          </p:cTn>
                        </p:par>
                      </p:childTnLst>
                    </p:cTn>
                  </p:par>
                  <p:par>
                    <p:cTn id="9" fill="hold">
                      <p:stCondLst>
                        <p:cond delay="indefinite"/>
                      </p:stCondLst>
                      <p:childTnLst>
                        <p:par>
                          <p:cTn id="10" fill="hold">
                            <p:stCondLst>
                              <p:cond delay="0"/>
                            </p:stCondLst>
                            <p:childTnLst>
                              <p:par>
                                <p:cTn id="11" presetID="24" presetClass="entr" presetSubtype="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to="" calcmode="lin" valueType="num">
                                      <p:cBhvr>
                                        <p:cTn id="13" dur="1" fill="hold"/>
                                        <p:tgtEl>
                                          <p:spTgt spid="9"/>
                                        </p:tgtEl>
                                      </p:cBhvr>
                                    </p:anim>
                                  </p:childTnLst>
                                </p:cTn>
                              </p:par>
                            </p:childTnLst>
                          </p:cTn>
                        </p:par>
                      </p:childTnLst>
                    </p:cTn>
                  </p:par>
                  <p:par>
                    <p:cTn id="14" fill="hold">
                      <p:stCondLst>
                        <p:cond delay="indefinite"/>
                      </p:stCondLst>
                      <p:childTnLst>
                        <p:par>
                          <p:cTn id="15" fill="hold">
                            <p:stCondLst>
                              <p:cond delay="0"/>
                            </p:stCondLst>
                            <p:childTnLst>
                              <p:par>
                                <p:cTn id="16" presetID="12" presetClass="entr" presetSubtype="4" fill="hold" grpId="0" nodeType="click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500"/>
                                        <p:tgtEl>
                                          <p:spTgt spid="10"/>
                                        </p:tgtEl>
                                        <p:attrNameLst>
                                          <p:attrName>ppt_y</p:attrName>
                                        </p:attrNameLst>
                                      </p:cBhvr>
                                      <p:tavLst>
                                        <p:tav tm="0">
                                          <p:val>
                                            <p:strVal val="#ppt_y+#ppt_h*1.125000"/>
                                          </p:val>
                                        </p:tav>
                                        <p:tav tm="100000">
                                          <p:val>
                                            <p:strVal val="#ppt_y"/>
                                          </p:val>
                                        </p:tav>
                                      </p:tavLst>
                                    </p:anim>
                                    <p:animEffect transition="in" filter="wipe(up)">
                                      <p:cBhvr>
                                        <p:cTn id="19"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9" grpId="0" animBg="1"/>
      <p:bldP spid="9" grpId="1" animBg="1"/>
      <p:bldP spid="10" grpId="0" animBg="1"/>
      <p:bldP spid="10" grpId="1"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 y="83820"/>
            <a:ext cx="8961120" cy="414655"/>
          </a:xfrm>
        </p:spPr>
        <p:txBody>
          <a:bodyPr/>
          <a:lstStyle/>
          <a:p>
            <a:pPr algn="ctr"/>
            <a:r>
              <a:rPr lang="en-US" sz="2800" b="1"/>
              <a:t>Bài tập: Điền tên loại NC phù hợp theo mục tiêu</a:t>
            </a:r>
          </a:p>
        </p:txBody>
      </p:sp>
      <p:sp>
        <p:nvSpPr>
          <p:cNvPr id="3" name="Content Placeholder 2"/>
          <p:cNvSpPr>
            <a:spLocks noGrp="1"/>
          </p:cNvSpPr>
          <p:nvPr>
            <p:ph idx="1"/>
          </p:nvPr>
        </p:nvSpPr>
        <p:spPr>
          <a:xfrm>
            <a:off x="271145" y="640080"/>
            <a:ext cx="8710930" cy="5808345"/>
          </a:xfrm>
        </p:spPr>
        <p:txBody>
          <a:bodyPr/>
          <a:lstStyle/>
          <a:p>
            <a:endParaRPr lang="en-US"/>
          </a:p>
        </p:txBody>
      </p:sp>
      <p:sp>
        <p:nvSpPr>
          <p:cNvPr id="4" name="Rounded Rectangle 3"/>
          <p:cNvSpPr/>
          <p:nvPr/>
        </p:nvSpPr>
        <p:spPr>
          <a:xfrm>
            <a:off x="2218690" y="672465"/>
            <a:ext cx="6605270" cy="1682750"/>
          </a:xfrm>
          <a:prstGeom prst="roundRect">
            <a:avLst/>
          </a:prstGeom>
          <a:solidFill>
            <a:schemeClr val="accent5">
              <a:lumMod val="40000"/>
              <a:lumOff val="60000"/>
            </a:schemeClr>
          </a:solidFill>
          <a:ln w="9525" cap="flat" cmpd="sng" algn="ctr">
            <a:solidFill>
              <a:schemeClr val="accent1"/>
            </a:solidFill>
            <a:prstDash val="solid"/>
            <a:round/>
            <a:headEnd type="none" w="med" len="med"/>
            <a:tailEnd type="none" w="med" len="med"/>
          </a:ln>
        </p:spPr>
        <p:txBody>
          <a:bodyPr vert="horz" wrap="none" lIns="91440" tIns="45720" rIns="91440" bIns="45720" numCol="1" anchor="ctr" anchorCtr="0" compatLnSpc="1"/>
          <a:lstStyle/>
          <a:p>
            <a:pPr marL="0" marR="0" indent="0" algn="l" defTabSz="914400" rtl="0" eaLnBrk="1" fontAlgn="base" latinLnBrk="0" hangingPunct="1">
              <a:lnSpc>
                <a:spcPct val="100000"/>
              </a:lnSpc>
              <a:spcBef>
                <a:spcPct val="0"/>
              </a:spcBef>
              <a:spcAft>
                <a:spcPct val="0"/>
              </a:spcAft>
              <a:buClrTx/>
              <a:buSzTx/>
              <a:buFontTx/>
              <a:buNone/>
            </a:pPr>
            <a:r>
              <a:rPr lang="en-US" sz="2800">
                <a:latin typeface="Times New Roman" panose="02020603050405020304" pitchFamily="18" charset="0"/>
                <a:cs typeface="Times New Roman" panose="02020603050405020304" pitchFamily="18" charset="0"/>
                <a:sym typeface="+mn-ea"/>
              </a:rPr>
              <a:t>Thường được tiến hành ở những lĩnh vực mà </a:t>
            </a:r>
          </a:p>
          <a:p>
            <a:pPr marL="0" marR="0" indent="0" algn="l" defTabSz="914400" rtl="0" eaLnBrk="1" fontAlgn="base" latinLnBrk="0" hangingPunct="1">
              <a:lnSpc>
                <a:spcPct val="100000"/>
              </a:lnSpc>
              <a:spcBef>
                <a:spcPct val="0"/>
              </a:spcBef>
              <a:spcAft>
                <a:spcPct val="0"/>
              </a:spcAft>
              <a:buClrTx/>
              <a:buSzTx/>
              <a:buFontTx/>
              <a:buNone/>
            </a:pPr>
            <a:r>
              <a:rPr lang="en-US" sz="2800">
                <a:latin typeface="Times New Roman" panose="02020603050405020304" pitchFamily="18" charset="0"/>
                <a:cs typeface="Times New Roman" panose="02020603050405020304" pitchFamily="18" charset="0"/>
                <a:sym typeface="+mn-ea"/>
              </a:rPr>
              <a:t>nhà nghiên cứu không có hoặc có rất ít </a:t>
            </a:r>
          </a:p>
          <a:p>
            <a:pPr marL="0" marR="0" indent="0" algn="l" defTabSz="914400" rtl="0" eaLnBrk="1" fontAlgn="base" latinLnBrk="0" hangingPunct="1">
              <a:lnSpc>
                <a:spcPct val="100000"/>
              </a:lnSpc>
              <a:spcBef>
                <a:spcPct val="0"/>
              </a:spcBef>
              <a:spcAft>
                <a:spcPct val="0"/>
              </a:spcAft>
              <a:buClrTx/>
              <a:buSzTx/>
              <a:buFontTx/>
              <a:buNone/>
            </a:pPr>
            <a:r>
              <a:rPr lang="en-US" sz="2800">
                <a:latin typeface="Times New Roman" panose="02020603050405020304" pitchFamily="18" charset="0"/>
                <a:cs typeface="Times New Roman" panose="02020603050405020304" pitchFamily="18" charset="0"/>
                <a:sym typeface="+mn-ea"/>
              </a:rPr>
              <a:t>thông tin về nó</a:t>
            </a:r>
            <a:endParaRPr kumimoji="0" lang="zh-CN" altLang="en-US" sz="2800" b="0" i="0" u="none" strike="noStrike" cap="none" normalizeH="0" baseline="0">
              <a:ln>
                <a:noFill/>
              </a:ln>
              <a:solidFill>
                <a:schemeClr val="tx1"/>
              </a:solidFill>
              <a:effectLst/>
              <a:latin typeface="Arial" panose="020B0604020202020204" pitchFamily="34" charset="0"/>
              <a:ea typeface="SimSun" panose="02010600030101010101" pitchFamily="2" charset="-122"/>
            </a:endParaRPr>
          </a:p>
        </p:txBody>
      </p:sp>
      <p:sp>
        <p:nvSpPr>
          <p:cNvPr id="5" name="Rounded Rectangle 4"/>
          <p:cNvSpPr/>
          <p:nvPr/>
        </p:nvSpPr>
        <p:spPr>
          <a:xfrm>
            <a:off x="2139950" y="2589530"/>
            <a:ext cx="6763385" cy="1682750"/>
          </a:xfrm>
          <a:prstGeom prst="roundRect">
            <a:avLst/>
          </a:prstGeom>
          <a:solidFill>
            <a:srgbClr val="FFC000"/>
          </a:solidFill>
          <a:ln w="9525" cap="flat" cmpd="sng" algn="ctr">
            <a:solidFill>
              <a:schemeClr val="accent1"/>
            </a:solidFill>
            <a:prstDash val="solid"/>
            <a:round/>
            <a:headEnd type="none" w="med" len="med"/>
            <a:tailEnd type="none" w="med" len="med"/>
          </a:ln>
        </p:spPr>
        <p:txBody>
          <a:bodyPr vert="horz" wrap="none" lIns="91440" tIns="45720" rIns="91440" bIns="45720" numCol="1" anchor="ctr" anchorCtr="0" compatLnSpc="1"/>
          <a:lstStyle/>
          <a:p>
            <a:pPr marL="0" indent="0" algn="just">
              <a:buNone/>
            </a:pPr>
            <a:r>
              <a:rPr lang="en-US" sz="2800">
                <a:latin typeface="Times New Roman" panose="02020603050405020304" pitchFamily="18" charset="0"/>
                <a:cs typeface="Times New Roman" panose="02020603050405020304" pitchFamily="18" charset="0"/>
                <a:sym typeface="+mn-ea"/>
              </a:rPr>
              <a:t>Mô tả một cách có hệ thống những đặc điểm,</a:t>
            </a:r>
          </a:p>
          <a:p>
            <a:pPr marL="0" indent="0" algn="just">
              <a:buNone/>
            </a:pPr>
            <a:r>
              <a:rPr lang="en-US" sz="2800">
                <a:latin typeface="Times New Roman" panose="02020603050405020304" pitchFamily="18" charset="0"/>
                <a:cs typeface="Times New Roman" panose="02020603050405020304" pitchFamily="18" charset="0"/>
                <a:sym typeface="+mn-ea"/>
              </a:rPr>
              <a:t>bản chất của một trạng thái, sự vật hay </a:t>
            </a:r>
          </a:p>
          <a:p>
            <a:pPr marL="0" indent="0" algn="just">
              <a:buNone/>
            </a:pPr>
            <a:r>
              <a:rPr lang="en-US" sz="2800">
                <a:latin typeface="Times New Roman" panose="02020603050405020304" pitchFamily="18" charset="0"/>
                <a:cs typeface="Times New Roman" panose="02020603050405020304" pitchFamily="18" charset="0"/>
                <a:sym typeface="+mn-ea"/>
              </a:rPr>
              <a:t>hiện tượng.</a:t>
            </a:r>
            <a:endParaRPr kumimoji="0" lang="zh-CN" altLang="en-US" sz="2800" b="0" i="0" u="none" strike="noStrike" cap="none" normalizeH="0" baseline="0">
              <a:ln>
                <a:noFill/>
              </a:ln>
              <a:solidFill>
                <a:schemeClr val="tx1"/>
              </a:solidFill>
              <a:effectLst/>
              <a:latin typeface="Arial" panose="020B0604020202020204" pitchFamily="34" charset="0"/>
              <a:ea typeface="SimSun" panose="02010600030101010101" pitchFamily="2" charset="-122"/>
            </a:endParaRPr>
          </a:p>
        </p:txBody>
      </p:sp>
      <p:sp>
        <p:nvSpPr>
          <p:cNvPr id="7" name="Rounded Rectangle 6"/>
          <p:cNvSpPr/>
          <p:nvPr/>
        </p:nvSpPr>
        <p:spPr>
          <a:xfrm>
            <a:off x="2279015" y="4572000"/>
            <a:ext cx="6702425" cy="1682750"/>
          </a:xfrm>
          <a:prstGeom prst="roundRect">
            <a:avLst/>
          </a:prstGeom>
          <a:solidFill>
            <a:schemeClr val="bg2">
              <a:lumMod val="60000"/>
              <a:lumOff val="40000"/>
            </a:schemeClr>
          </a:solidFill>
          <a:ln w="9525" cap="flat" cmpd="sng" algn="ctr">
            <a:solidFill>
              <a:schemeClr val="accent1"/>
            </a:solidFill>
            <a:prstDash val="solid"/>
            <a:round/>
            <a:headEnd type="none" w="med" len="med"/>
            <a:tailEnd type="none" w="med" len="med"/>
          </a:ln>
        </p:spPr>
        <p:txBody>
          <a:bodyPr vert="horz" wrap="none" lIns="91440" tIns="45720" rIns="91440" bIns="45720" numCol="1" anchor="ctr" anchorCtr="0" compatLnSpc="1"/>
          <a:lstStyle/>
          <a:p>
            <a:pPr marL="0" marR="0" indent="0" algn="l" defTabSz="914400" rtl="0" eaLnBrk="1" fontAlgn="base" latinLnBrk="0" hangingPunct="1">
              <a:lnSpc>
                <a:spcPct val="100000"/>
              </a:lnSpc>
              <a:spcBef>
                <a:spcPct val="0"/>
              </a:spcBef>
              <a:spcAft>
                <a:spcPct val="0"/>
              </a:spcAft>
              <a:buClrTx/>
              <a:buSzTx/>
              <a:buFontTx/>
              <a:buNone/>
            </a:pPr>
            <a:r>
              <a:rPr lang="en-US" sz="2800">
                <a:latin typeface="Times New Roman" panose="02020603050405020304" pitchFamily="18" charset="0"/>
                <a:cs typeface="Times New Roman" panose="02020603050405020304" pitchFamily="18" charset="0"/>
                <a:sym typeface="+mn-ea"/>
              </a:rPr>
              <a:t>Làm rõ vì sao 2 khía cạnh của một tình trạng</a:t>
            </a:r>
          </a:p>
          <a:p>
            <a:pPr marL="0" marR="0" indent="0" algn="l" defTabSz="914400" rtl="0" eaLnBrk="1" fontAlgn="base" latinLnBrk="0" hangingPunct="1">
              <a:lnSpc>
                <a:spcPct val="100000"/>
              </a:lnSpc>
              <a:spcBef>
                <a:spcPct val="0"/>
              </a:spcBef>
              <a:spcAft>
                <a:spcPct val="0"/>
              </a:spcAft>
              <a:buClrTx/>
              <a:buSzTx/>
              <a:buFontTx/>
              <a:buNone/>
            </a:pPr>
            <a:r>
              <a:rPr kumimoji="0" lang="en-US" altLang="zh-CN" sz="2800" b="0"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hay hiện tượng có quan hệ với nhau và chúng </a:t>
            </a:r>
          </a:p>
          <a:p>
            <a:pPr marL="0" marR="0" indent="0" algn="l" defTabSz="914400" rtl="0" eaLnBrk="1" fontAlgn="base" latinLnBrk="0" hangingPunct="1">
              <a:lnSpc>
                <a:spcPct val="100000"/>
              </a:lnSpc>
              <a:spcBef>
                <a:spcPct val="0"/>
              </a:spcBef>
              <a:spcAft>
                <a:spcPct val="0"/>
              </a:spcAft>
              <a:buClrTx/>
              <a:buSzTx/>
              <a:buFontTx/>
              <a:buNone/>
            </a:pPr>
            <a:r>
              <a:rPr kumimoji="0" lang="en-US" altLang="zh-CN" sz="2800" b="0"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quan hệ với nhau theo cách thức nào</a:t>
            </a:r>
          </a:p>
        </p:txBody>
      </p:sp>
      <p:sp>
        <p:nvSpPr>
          <p:cNvPr id="8" name="Oval Callout 7"/>
          <p:cNvSpPr/>
          <p:nvPr/>
        </p:nvSpPr>
        <p:spPr>
          <a:xfrm>
            <a:off x="76200" y="672465"/>
            <a:ext cx="1821815" cy="1594485"/>
          </a:xfrm>
          <a:prstGeom prst="wedgeEllipseCallout">
            <a:avLst>
              <a:gd name="adj1" fmla="val 65366"/>
              <a:gd name="adj2" fmla="val -25308"/>
            </a:avLst>
          </a:prstGeom>
          <a:solidFill>
            <a:schemeClr val="accent5">
              <a:lumMod val="60000"/>
              <a:lumOff val="40000"/>
            </a:schemeClr>
          </a:solidFill>
          <a:ln w="9525" cap="flat" cmpd="sng" algn="ctr">
            <a:solidFill>
              <a:schemeClr val="accent1"/>
            </a:solidFill>
            <a:prstDash val="solid"/>
            <a:round/>
            <a:headEnd type="none" w="med" len="med"/>
            <a:tailEnd type="none" w="med" len="med"/>
          </a:ln>
        </p:spPr>
        <p:txBody>
          <a:bodyPr vert="horz" wrap="none" lIns="91440" tIns="45720" rIns="91440" bIns="45720" numCol="1" anchor="ctr" anchorCtr="0" compatLnSpc="1"/>
          <a:lstStyle/>
          <a:p>
            <a:pPr marL="0" marR="0" indent="0" algn="ctr" defTabSz="914400" rtl="0" eaLnBrk="1" fontAlgn="base" latinLnBrk="0" hangingPunct="1">
              <a:lnSpc>
                <a:spcPct val="100000"/>
              </a:lnSpc>
              <a:spcBef>
                <a:spcPct val="0"/>
              </a:spcBef>
              <a:spcAft>
                <a:spcPct val="0"/>
              </a:spcAft>
              <a:buClrTx/>
              <a:buSzTx/>
              <a:buFontTx/>
              <a:buNone/>
            </a:pPr>
            <a:r>
              <a:rPr kumimoji="0" lang="en-US" altLang="zh-CN" sz="2800" b="0" i="0" u="none" strike="noStrike" cap="none" normalizeH="0" baseline="0">
                <a:ln>
                  <a:noFill/>
                </a:ln>
                <a:solidFill>
                  <a:schemeClr val="tx1"/>
                </a:solidFill>
                <a:effectLst/>
                <a:latin typeface="Arial" panose="020B0604020202020204" pitchFamily="34" charset="0"/>
                <a:ea typeface="SimSun" panose="02010600030101010101" pitchFamily="2" charset="-122"/>
              </a:rPr>
              <a:t>NC</a:t>
            </a:r>
          </a:p>
          <a:p>
            <a:pPr marL="0" marR="0" indent="0" algn="ctr" defTabSz="914400" rtl="0" eaLnBrk="1" fontAlgn="base" latinLnBrk="0" hangingPunct="1">
              <a:lnSpc>
                <a:spcPct val="100000"/>
              </a:lnSpc>
              <a:spcBef>
                <a:spcPct val="0"/>
              </a:spcBef>
              <a:spcAft>
                <a:spcPct val="0"/>
              </a:spcAft>
              <a:buClrTx/>
              <a:buSzTx/>
              <a:buFontTx/>
              <a:buNone/>
            </a:pPr>
            <a:r>
              <a:rPr kumimoji="0" lang="en-US" altLang="zh-CN" sz="2800" b="0" i="0" u="none" strike="noStrike" cap="none" normalizeH="0" baseline="0">
                <a:ln>
                  <a:noFill/>
                </a:ln>
                <a:solidFill>
                  <a:schemeClr val="tx1"/>
                </a:solidFill>
                <a:effectLst/>
                <a:latin typeface="Arial" panose="020B0604020202020204" pitchFamily="34" charset="0"/>
                <a:ea typeface="SimSun" panose="02010600030101010101" pitchFamily="2" charset="-122"/>
              </a:rPr>
              <a:t>Khám phá</a:t>
            </a:r>
          </a:p>
        </p:txBody>
      </p:sp>
      <p:sp>
        <p:nvSpPr>
          <p:cNvPr id="9" name="Oval Callout 8"/>
          <p:cNvSpPr/>
          <p:nvPr/>
        </p:nvSpPr>
        <p:spPr>
          <a:xfrm>
            <a:off x="0" y="2747010"/>
            <a:ext cx="1763395" cy="1594485"/>
          </a:xfrm>
          <a:prstGeom prst="wedgeEllipseCallout">
            <a:avLst>
              <a:gd name="adj1" fmla="val 65366"/>
              <a:gd name="adj2" fmla="val -25308"/>
            </a:avLst>
          </a:prstGeom>
          <a:solidFill>
            <a:srgbClr val="FFC000"/>
          </a:solidFill>
          <a:ln w="9525" cap="flat" cmpd="sng" algn="ctr">
            <a:solidFill>
              <a:schemeClr val="accent1"/>
            </a:solidFill>
            <a:prstDash val="solid"/>
            <a:round/>
            <a:headEnd type="none" w="med" len="med"/>
            <a:tailEnd type="none" w="med" len="med"/>
          </a:ln>
        </p:spPr>
        <p:txBody>
          <a:bodyPr vert="horz" wrap="none" lIns="91440" tIns="45720" rIns="91440" bIns="45720" numCol="1" anchor="ctr" anchorCtr="0" compatLnSpc="1"/>
          <a:lstStyle/>
          <a:p>
            <a:pPr marL="0" marR="0" indent="0" algn="ctr" defTabSz="914400" rtl="0" eaLnBrk="1" fontAlgn="base" latinLnBrk="0" hangingPunct="1">
              <a:lnSpc>
                <a:spcPct val="100000"/>
              </a:lnSpc>
              <a:spcBef>
                <a:spcPct val="0"/>
              </a:spcBef>
              <a:spcAft>
                <a:spcPct val="0"/>
              </a:spcAft>
              <a:buClrTx/>
              <a:buSzTx/>
              <a:buFontTx/>
              <a:buNone/>
            </a:pPr>
            <a:r>
              <a:rPr lang="en-US" sz="2800">
                <a:sym typeface="+mn-ea"/>
              </a:rPr>
              <a:t>NC</a:t>
            </a:r>
          </a:p>
          <a:p>
            <a:pPr marL="0" marR="0" indent="0" algn="ctr" defTabSz="914400" rtl="0" eaLnBrk="1" fontAlgn="base" latinLnBrk="0" hangingPunct="1">
              <a:lnSpc>
                <a:spcPct val="100000"/>
              </a:lnSpc>
              <a:spcBef>
                <a:spcPct val="0"/>
              </a:spcBef>
              <a:spcAft>
                <a:spcPct val="0"/>
              </a:spcAft>
              <a:buClrTx/>
              <a:buSzTx/>
              <a:buFontTx/>
              <a:buNone/>
            </a:pPr>
            <a:r>
              <a:rPr lang="en-US" sz="2800">
                <a:sym typeface="+mn-ea"/>
              </a:rPr>
              <a:t> mô tả</a:t>
            </a:r>
            <a:endParaRPr kumimoji="0" lang="zh-CN" altLang="en-US" sz="2800" b="0" i="0" u="none" strike="noStrike" cap="none" normalizeH="0" baseline="0">
              <a:ln>
                <a:noFill/>
              </a:ln>
              <a:solidFill>
                <a:schemeClr val="tx1"/>
              </a:solidFill>
              <a:effectLst/>
              <a:latin typeface="Arial" panose="020B0604020202020204" pitchFamily="34" charset="0"/>
              <a:ea typeface="SimSun" panose="02010600030101010101" pitchFamily="2" charset="-122"/>
            </a:endParaRPr>
          </a:p>
        </p:txBody>
      </p:sp>
      <p:sp>
        <p:nvSpPr>
          <p:cNvPr id="10" name="Oval Callout 9"/>
          <p:cNvSpPr/>
          <p:nvPr/>
        </p:nvSpPr>
        <p:spPr>
          <a:xfrm>
            <a:off x="76200" y="4724400"/>
            <a:ext cx="1763395" cy="1594485"/>
          </a:xfrm>
          <a:prstGeom prst="wedgeEllipseCallout">
            <a:avLst>
              <a:gd name="adj1" fmla="val 65366"/>
              <a:gd name="adj2" fmla="val -25308"/>
            </a:avLst>
          </a:prstGeom>
          <a:solidFill>
            <a:schemeClr val="bg2">
              <a:lumMod val="60000"/>
              <a:lumOff val="40000"/>
            </a:schemeClr>
          </a:solidFill>
          <a:ln w="9525" cap="flat" cmpd="sng" algn="ctr">
            <a:solidFill>
              <a:schemeClr val="accent1"/>
            </a:solidFill>
            <a:prstDash val="solid"/>
            <a:round/>
            <a:headEnd type="none" w="med" len="med"/>
            <a:tailEnd type="none" w="med" len="med"/>
          </a:ln>
        </p:spPr>
        <p:txBody>
          <a:bodyPr vert="horz" wrap="none" lIns="91440" tIns="45720" rIns="91440" bIns="45720" numCol="1" anchor="ctr" anchorCtr="0" compatLnSpc="1"/>
          <a:lstStyle/>
          <a:p>
            <a:pPr marL="0" marR="0" indent="0" algn="ctr" defTabSz="914400" rtl="0" eaLnBrk="1" fontAlgn="base" latinLnBrk="0" hangingPunct="1">
              <a:lnSpc>
                <a:spcPct val="100000"/>
              </a:lnSpc>
              <a:spcBef>
                <a:spcPct val="0"/>
              </a:spcBef>
              <a:spcAft>
                <a:spcPct val="0"/>
              </a:spcAft>
              <a:buClrTx/>
              <a:buSzTx/>
              <a:buFontTx/>
              <a:buNone/>
            </a:pPr>
            <a:r>
              <a:rPr lang="en-US" sz="2800">
                <a:sym typeface="+mn-ea"/>
              </a:rPr>
              <a:t>NC</a:t>
            </a:r>
          </a:p>
          <a:p>
            <a:pPr marL="0" marR="0" indent="0" algn="ctr" defTabSz="914400" rtl="0" eaLnBrk="1" fontAlgn="base" latinLnBrk="0" hangingPunct="1">
              <a:lnSpc>
                <a:spcPct val="100000"/>
              </a:lnSpc>
              <a:spcBef>
                <a:spcPct val="0"/>
              </a:spcBef>
              <a:spcAft>
                <a:spcPct val="0"/>
              </a:spcAft>
              <a:buClrTx/>
              <a:buSzTx/>
              <a:buFontTx/>
              <a:buNone/>
            </a:pPr>
            <a:r>
              <a:rPr lang="en-US" sz="2800">
                <a:sym typeface="+mn-ea"/>
              </a:rPr>
              <a:t> giải thích</a:t>
            </a:r>
            <a:endParaRPr kumimoji="0" lang="zh-CN" altLang="en-US" sz="2800" b="0" i="0" u="none" strike="noStrike" cap="none" normalizeH="0" baseline="0">
              <a:ln>
                <a:noFill/>
              </a:ln>
              <a:solidFill>
                <a:schemeClr val="tx1"/>
              </a:solidFill>
              <a:effectLst/>
              <a:latin typeface="Arial" panose="020B0604020202020204" pitchFamily="34" charset="0"/>
              <a:ea typeface="SimSun"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heel(1)">
                                      <p:cBhvr>
                                        <p:cTn id="7" dur="20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 to="" calcmode="lin" valueType="num">
                                      <p:cBhvr>
                                        <p:cTn id="12" dur="1" fill="hold"/>
                                        <p:tgtEl>
                                          <p:spTgt spid="9"/>
                                        </p:tgtEl>
                                      </p:cBhvr>
                                    </p:anim>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box(in)">
                                      <p:cBhvr>
                                        <p:cTn id="1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8" grpId="1" animBg="1"/>
      <p:bldP spid="9" grpId="0" animBg="1"/>
      <p:bldP spid="9" grpId="1" animBg="1"/>
      <p:bldP spid="10" grpId="0" animBg="1"/>
      <p:bldP spid="10" grpId="1"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457200"/>
          </a:xfrm>
        </p:spPr>
        <p:txBody>
          <a:bodyPr/>
          <a:lstStyle/>
          <a:p>
            <a:r>
              <a:rPr lang="en-US" b="1">
                <a:latin typeface="Times New Roman" panose="02020603050405020304" pitchFamily="18" charset="0"/>
                <a:cs typeface="Times New Roman" panose="02020603050405020304" pitchFamily="18" charset="0"/>
              </a:rPr>
              <a:t>Bài tập</a:t>
            </a:r>
          </a:p>
        </p:txBody>
      </p:sp>
      <p:sp>
        <p:nvSpPr>
          <p:cNvPr id="3" name="Content Placeholder 2"/>
          <p:cNvSpPr>
            <a:spLocks noGrp="1"/>
          </p:cNvSpPr>
          <p:nvPr>
            <p:ph idx="1"/>
          </p:nvPr>
        </p:nvSpPr>
        <p:spPr>
          <a:xfrm>
            <a:off x="152400" y="533400"/>
            <a:ext cx="8839200" cy="6172200"/>
          </a:xfrm>
        </p:spPr>
        <p:txBody>
          <a:bodyPr>
            <a:normAutofit lnSpcReduction="10000"/>
          </a:bodyPr>
          <a:lstStyle/>
          <a:p>
            <a:r>
              <a:rPr lang="en-US">
                <a:latin typeface="Times New Roman" panose="02020603050405020304" pitchFamily="18" charset="0"/>
                <a:cs typeface="Times New Roman" panose="02020603050405020304" pitchFamily="18" charset="0"/>
              </a:rPr>
              <a:t>Đọc các mục tiêu NC và phân loại NCKH</a:t>
            </a:r>
          </a:p>
          <a:p>
            <a:pPr marL="0" indent="0">
              <a:buNone/>
            </a:pPr>
            <a:r>
              <a:rPr lang="en-US" sz="2800">
                <a:solidFill>
                  <a:schemeClr val="accent4">
                    <a:lumMod val="50000"/>
                  </a:schemeClr>
                </a:solidFill>
                <a:latin typeface="Times New Roman" panose="02020603050405020304" pitchFamily="18" charset="0"/>
                <a:cs typeface="Times New Roman" panose="02020603050405020304" pitchFamily="18" charset="0"/>
              </a:rPr>
              <a:t>1. Khảo sát tình trạng ô nhiễm môi trường do rác thải ở địa bàn X</a:t>
            </a:r>
          </a:p>
          <a:p>
            <a:pPr marL="0" indent="0" algn="just">
              <a:buNone/>
            </a:pPr>
            <a:r>
              <a:rPr lang="en-US" sz="2800">
                <a:solidFill>
                  <a:srgbClr val="0070C0"/>
                </a:solidFill>
                <a:latin typeface="Times New Roman" panose="02020603050405020304" pitchFamily="18" charset="0"/>
                <a:cs typeface="Times New Roman" panose="02020603050405020304" pitchFamily="18" charset="0"/>
              </a:rPr>
              <a:t>2. Tìm hiểu nguyên nhân vì sao tỉ lệ trẻ em đến trường tại địa bàn X thấp</a:t>
            </a:r>
          </a:p>
          <a:p>
            <a:pPr marL="0" indent="0" algn="just">
              <a:buNone/>
            </a:pPr>
            <a:r>
              <a:rPr lang="en-US" sz="2800">
                <a:solidFill>
                  <a:schemeClr val="accent6">
                    <a:lumMod val="50000"/>
                  </a:schemeClr>
                </a:solidFill>
                <a:latin typeface="Times New Roman" panose="02020603050405020304" pitchFamily="18" charset="0"/>
                <a:cs typeface="Times New Roman" panose="02020603050405020304" pitchFamily="18" charset="0"/>
              </a:rPr>
              <a:t>3. NC khả năng xử lý asen (As) trong nước Ô nhiễm bằng sản phẩm đất phong hóa nhiệt đới</a:t>
            </a:r>
          </a:p>
          <a:p>
            <a:pPr marL="0" indent="0" algn="just">
              <a:buNone/>
            </a:pPr>
            <a:r>
              <a:rPr lang="en-US" sz="2800">
                <a:latin typeface="Times New Roman" panose="02020603050405020304" pitchFamily="18" charset="0"/>
                <a:cs typeface="Times New Roman" panose="02020603050405020304" pitchFamily="18" charset="0"/>
              </a:rPr>
              <a:t>4. Tìm hiểu ảnh hưởng của mức độ sử dụng facebook đối với thành tích học tập của sv trường ĐHCNTP.HCM</a:t>
            </a:r>
          </a:p>
          <a:p>
            <a:pPr marL="0" indent="0" algn="just">
              <a:buNone/>
            </a:pPr>
            <a:r>
              <a:rPr lang="en-US" sz="2800">
                <a:solidFill>
                  <a:srgbClr val="002060"/>
                </a:solidFill>
              </a:rPr>
              <a:t>5</a:t>
            </a:r>
            <a:r>
              <a:rPr lang="en-US" sz="2800">
                <a:solidFill>
                  <a:srgbClr val="002060"/>
                </a:solidFill>
                <a:latin typeface="Times New Roman" panose="02020603050405020304" pitchFamily="18" charset="0"/>
                <a:cs typeface="Times New Roman" panose="02020603050405020304" pitchFamily="18" charset="0"/>
              </a:rPr>
              <a:t>. Nghiên cứu dự báo nhu cầu nguồn nhân lực làm cơ sở xây dựng chương trình đào tạo đến năm 2030 </a:t>
            </a:r>
          </a:p>
          <a:p>
            <a:pPr marL="0" indent="0" algn="just">
              <a:buNone/>
            </a:pPr>
            <a:r>
              <a:rPr lang="en-US" sz="2800">
                <a:solidFill>
                  <a:srgbClr val="FF0000"/>
                </a:solidFill>
                <a:latin typeface="Times New Roman" panose="02020603050405020304" pitchFamily="18" charset="0"/>
                <a:cs typeface="Times New Roman" panose="02020603050405020304" pitchFamily="18" charset="0"/>
              </a:rPr>
              <a:t>6. Đặc điểm tiêu dùng thời trang công sở nữ hiện nay ở thành phố Hà Nội</a:t>
            </a:r>
          </a:p>
          <a:p>
            <a:pPr marL="0" indent="0" algn="just">
              <a:buNone/>
            </a:pPr>
            <a:endParaRPr lang="en-US" sz="2800">
              <a:latin typeface="Times New Roman" panose="02020603050405020304" pitchFamily="18" charset="0"/>
              <a:cs typeface="Times New Roman" panose="02020603050405020304" pitchFamily="18" charset="0"/>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152400"/>
          </a:xfrm>
        </p:spPr>
        <p:txBody>
          <a:bodyPr/>
          <a:lstStyle/>
          <a:p>
            <a:endParaRPr lang="en-US"/>
          </a:p>
        </p:txBody>
      </p:sp>
      <p:sp>
        <p:nvSpPr>
          <p:cNvPr id="3" name="Content Placeholder 2"/>
          <p:cNvSpPr>
            <a:spLocks noGrp="1"/>
          </p:cNvSpPr>
          <p:nvPr>
            <p:ph idx="1"/>
          </p:nvPr>
        </p:nvSpPr>
        <p:spPr>
          <a:xfrm>
            <a:off x="457200" y="228600"/>
            <a:ext cx="8229600" cy="5897563"/>
          </a:xfrm>
        </p:spPr>
        <p:txBody>
          <a:bodyPr>
            <a:normAutofit/>
          </a:bodyPr>
          <a:lstStyle/>
          <a:p>
            <a:pPr marL="0" indent="0" algn="just">
              <a:buNone/>
            </a:pPr>
            <a:r>
              <a:rPr lang="en-US" sz="3000">
                <a:solidFill>
                  <a:srgbClr val="7030A0"/>
                </a:solidFill>
                <a:latin typeface="Times New Roman" panose="02020603050405020304" pitchFamily="18" charset="0"/>
                <a:cs typeface="Times New Roman" panose="02020603050405020304" pitchFamily="18" charset="0"/>
              </a:rPr>
              <a:t>7. Diễn biến mưa lớn trên lưu vực sông Đà - Thao trong 5 năm tới dưới tác động của biến đổi khí hậu và các giải pháp nhằm phòng ngừa giảm thiểu tác động của hiện tượng thiên nhiên này</a:t>
            </a:r>
          </a:p>
          <a:p>
            <a:pPr marL="0" indent="0" algn="just">
              <a:buNone/>
            </a:pPr>
            <a:r>
              <a:rPr lang="en-US" sz="3000">
                <a:solidFill>
                  <a:srgbClr val="002060"/>
                </a:solidFill>
                <a:latin typeface="Times New Roman" panose="02020603050405020304" pitchFamily="18" charset="0"/>
                <a:cs typeface="Times New Roman" panose="02020603050405020304" pitchFamily="18" charset="0"/>
              </a:rPr>
              <a:t>8. Nguyên nhân của sự phân hóa giàu nghèo trong mức sống  dân cư ở tỉnh Bình Định giai đoạn 2010-2011.</a:t>
            </a:r>
          </a:p>
          <a:p>
            <a:pPr marL="0" indent="0" algn="just">
              <a:buNone/>
            </a:pPr>
            <a:r>
              <a:rPr lang="en-US" sz="3000">
                <a:solidFill>
                  <a:srgbClr val="C00000"/>
                </a:solidFill>
                <a:latin typeface="Times New Roman" panose="02020603050405020304" pitchFamily="18" charset="0"/>
                <a:cs typeface="Times New Roman" panose="02020603050405020304" pitchFamily="18" charset="0"/>
              </a:rPr>
              <a:t>9. Các giải pháp phát triển nghề nuôi ong trên địa bàn tỉnh Daklak.</a:t>
            </a:r>
          </a:p>
          <a:p>
            <a:pPr marL="0" indent="0" algn="just">
              <a:buNone/>
            </a:pPr>
            <a:r>
              <a:rPr lang="en-US" sz="3000">
                <a:solidFill>
                  <a:srgbClr val="0070C0"/>
                </a:solidFill>
                <a:latin typeface="Times New Roman" panose="02020603050405020304" pitchFamily="18" charset="0"/>
                <a:cs typeface="Times New Roman" panose="02020603050405020304" pitchFamily="18" charset="0"/>
              </a:rPr>
              <a:t>10. Tìm hiểu các yếu tố ảnh hưởng đến kết quả học tập của sinh viên năm nhất Trường Đại học Công nghiệp TP. HCM</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90500"/>
            <a:ext cx="8229600" cy="981075"/>
          </a:xfrm>
          <a:solidFill>
            <a:schemeClr val="accent6">
              <a:lumMod val="20000"/>
              <a:lumOff val="80000"/>
            </a:schemeClr>
          </a:solidFill>
        </p:spPr>
        <p:txBody>
          <a:bodyPr>
            <a:noAutofit/>
          </a:bodyPr>
          <a:lstStyle/>
          <a:p>
            <a:pPr algn="ctr"/>
            <a:r>
              <a:rPr lang="en-US" sz="3600" b="1">
                <a:latin typeface="Times New Roman" panose="02020603050405020304" pitchFamily="18" charset="0"/>
                <a:cs typeface="Times New Roman" panose="02020603050405020304" pitchFamily="18" charset="0"/>
              </a:rPr>
              <a:t>1.2.4.2. Phân loại dựa theo giai đoạn/tầng bậc nghiên cứu</a:t>
            </a:r>
          </a:p>
        </p:txBody>
      </p:sp>
      <p:sp>
        <p:nvSpPr>
          <p:cNvPr id="3" name="Content Placeholder 2"/>
          <p:cNvSpPr>
            <a:spLocks noGrp="1"/>
          </p:cNvSpPr>
          <p:nvPr>
            <p:ph idx="1"/>
          </p:nvPr>
        </p:nvSpPr>
        <p:spPr/>
        <p:txBody>
          <a:bodyPr/>
          <a:lstStyle/>
          <a:p>
            <a:endParaRPr lang="en-US"/>
          </a:p>
        </p:txBody>
      </p:sp>
      <p:sp>
        <p:nvSpPr>
          <p:cNvPr id="4" name="Rounded Rectangle 3"/>
          <p:cNvSpPr/>
          <p:nvPr/>
        </p:nvSpPr>
        <p:spPr>
          <a:xfrm>
            <a:off x="457200" y="1676400"/>
            <a:ext cx="2322195" cy="1135380"/>
          </a:xfrm>
          <a:prstGeom prst="round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solidFill>
                  <a:schemeClr val="tx1"/>
                </a:solidFill>
                <a:latin typeface="Times New Roman" panose="02020603050405020304" pitchFamily="18" charset="0"/>
                <a:cs typeface="Times New Roman" panose="02020603050405020304" pitchFamily="18" charset="0"/>
              </a:rPr>
              <a:t>Nghiên cứu cơ bản</a:t>
            </a:r>
          </a:p>
        </p:txBody>
      </p:sp>
      <p:sp>
        <p:nvSpPr>
          <p:cNvPr id="5" name="Rounded Rectangle 4"/>
          <p:cNvSpPr/>
          <p:nvPr/>
        </p:nvSpPr>
        <p:spPr>
          <a:xfrm>
            <a:off x="3451225" y="1668780"/>
            <a:ext cx="2273935" cy="1143000"/>
          </a:xfrm>
          <a:prstGeom prst="roundRect">
            <a:avLst/>
          </a:prstGeom>
          <a:solidFill>
            <a:schemeClr val="bg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solidFill>
                  <a:schemeClr val="accent3">
                    <a:lumMod val="50000"/>
                  </a:schemeClr>
                </a:solidFill>
                <a:latin typeface="Times New Roman" panose="02020603050405020304" pitchFamily="18" charset="0"/>
                <a:cs typeface="Times New Roman" panose="02020603050405020304" pitchFamily="18" charset="0"/>
              </a:rPr>
              <a:t>Nghiên cứu ứng dụng</a:t>
            </a:r>
          </a:p>
        </p:txBody>
      </p:sp>
      <p:sp>
        <p:nvSpPr>
          <p:cNvPr id="6" name="Rounded Rectangle 5"/>
          <p:cNvSpPr/>
          <p:nvPr/>
        </p:nvSpPr>
        <p:spPr>
          <a:xfrm>
            <a:off x="6480810" y="1676400"/>
            <a:ext cx="2272030" cy="1143000"/>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solidFill>
                  <a:srgbClr val="C00000"/>
                </a:solidFill>
                <a:latin typeface="Times New Roman" panose="02020603050405020304" pitchFamily="18" charset="0"/>
                <a:cs typeface="Times New Roman" panose="02020603050405020304" pitchFamily="18" charset="0"/>
              </a:rPr>
              <a:t>Nghiên cứu triển khai</a:t>
            </a:r>
          </a:p>
        </p:txBody>
      </p:sp>
      <p:sp>
        <p:nvSpPr>
          <p:cNvPr id="7" name="Right Arrow 6"/>
          <p:cNvSpPr/>
          <p:nvPr/>
        </p:nvSpPr>
        <p:spPr>
          <a:xfrm>
            <a:off x="2813685" y="2166620"/>
            <a:ext cx="551180" cy="28384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ight Arrow 7"/>
          <p:cNvSpPr/>
          <p:nvPr/>
        </p:nvSpPr>
        <p:spPr>
          <a:xfrm>
            <a:off x="5862320" y="2141855"/>
            <a:ext cx="557530" cy="3048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89535" y="3505200"/>
            <a:ext cx="1943100" cy="889635"/>
          </a:xfrm>
          <a:prstGeom prst="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accent3">
                    <a:lumMod val="75000"/>
                  </a:schemeClr>
                </a:solidFill>
              </a:rPr>
              <a:t>NCCB thuần túy</a:t>
            </a:r>
          </a:p>
        </p:txBody>
      </p:sp>
      <p:sp>
        <p:nvSpPr>
          <p:cNvPr id="10" name="Rectangle 9"/>
          <p:cNvSpPr/>
          <p:nvPr/>
        </p:nvSpPr>
        <p:spPr>
          <a:xfrm>
            <a:off x="2171065" y="3505200"/>
            <a:ext cx="2184400" cy="912495"/>
          </a:xfrm>
          <a:prstGeom prst="rect">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accent5">
                    <a:lumMod val="50000"/>
                  </a:schemeClr>
                </a:solidFill>
              </a:rPr>
              <a:t>NCCB định hướng</a:t>
            </a:r>
          </a:p>
        </p:txBody>
      </p:sp>
      <p:cxnSp>
        <p:nvCxnSpPr>
          <p:cNvPr id="12" name="Straight Arrow Connector 11"/>
          <p:cNvCxnSpPr/>
          <p:nvPr/>
        </p:nvCxnSpPr>
        <p:spPr>
          <a:xfrm>
            <a:off x="1824819" y="2819400"/>
            <a:ext cx="0" cy="28176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1176551" y="3101168"/>
            <a:ext cx="1598494"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9" name="Straight Arrow Connector 18"/>
          <p:cNvCxnSpPr/>
          <p:nvPr/>
        </p:nvCxnSpPr>
        <p:spPr>
          <a:xfrm flipH="1">
            <a:off x="1176551" y="3132587"/>
            <a:ext cx="4550" cy="37261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a:off x="2779594" y="3101168"/>
            <a:ext cx="0" cy="40403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2" name="Rounded Rectangle 21"/>
          <p:cNvSpPr/>
          <p:nvPr/>
        </p:nvSpPr>
        <p:spPr>
          <a:xfrm>
            <a:off x="824230" y="5181600"/>
            <a:ext cx="2253615" cy="914400"/>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rgbClr val="FF0000"/>
                </a:solidFill>
              </a:rPr>
              <a:t>NCCNB nền tảng</a:t>
            </a:r>
          </a:p>
        </p:txBody>
      </p:sp>
      <p:sp>
        <p:nvSpPr>
          <p:cNvPr id="23" name="Rounded Rectangle 22"/>
          <p:cNvSpPr/>
          <p:nvPr/>
        </p:nvSpPr>
        <p:spPr>
          <a:xfrm>
            <a:off x="3229610" y="5181600"/>
            <a:ext cx="2121535" cy="914400"/>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rgbClr val="7030A0"/>
                </a:solidFill>
              </a:rPr>
              <a:t>NCCB chuyên đề</a:t>
            </a:r>
          </a:p>
        </p:txBody>
      </p:sp>
      <p:cxnSp>
        <p:nvCxnSpPr>
          <p:cNvPr id="25" name="Straight Arrow Connector 24"/>
          <p:cNvCxnSpPr/>
          <p:nvPr/>
        </p:nvCxnSpPr>
        <p:spPr>
          <a:xfrm>
            <a:off x="3089035" y="4621795"/>
            <a:ext cx="0" cy="2286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2209799" y="4875530"/>
            <a:ext cx="1828801"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Arrow Connector 29"/>
          <p:cNvCxnSpPr/>
          <p:nvPr/>
        </p:nvCxnSpPr>
        <p:spPr>
          <a:xfrm>
            <a:off x="2209799" y="4876800"/>
            <a:ext cx="0" cy="3048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2" name="Straight Arrow Connector 31"/>
          <p:cNvCxnSpPr/>
          <p:nvPr/>
        </p:nvCxnSpPr>
        <p:spPr>
          <a:xfrm>
            <a:off x="4114800" y="4876800"/>
            <a:ext cx="0" cy="30480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33" name="Down Arrow 32"/>
          <p:cNvSpPr/>
          <p:nvPr/>
        </p:nvSpPr>
        <p:spPr>
          <a:xfrm>
            <a:off x="7620000" y="2819400"/>
            <a:ext cx="45719" cy="3810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6669405" y="3242945"/>
            <a:ext cx="1994535" cy="735330"/>
          </a:xfrm>
          <a:prstGeom prst="rect">
            <a:avLst/>
          </a:prstGeom>
          <a:solidFill>
            <a:schemeClr val="bg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bg2">
                    <a:lumMod val="50000"/>
                  </a:schemeClr>
                </a:solidFill>
              </a:rPr>
              <a:t>Tạo mẫu</a:t>
            </a:r>
          </a:p>
        </p:txBody>
      </p:sp>
      <p:sp>
        <p:nvSpPr>
          <p:cNvPr id="35" name="Rectangle 34"/>
          <p:cNvSpPr/>
          <p:nvPr/>
        </p:nvSpPr>
        <p:spPr>
          <a:xfrm>
            <a:off x="6679565" y="4340860"/>
            <a:ext cx="1972945" cy="79502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accent6">
                    <a:lumMod val="50000"/>
                  </a:schemeClr>
                </a:solidFill>
              </a:rPr>
              <a:t>Làm pilot</a:t>
            </a:r>
          </a:p>
        </p:txBody>
      </p:sp>
      <p:sp>
        <p:nvSpPr>
          <p:cNvPr id="36" name="Rectangle 35"/>
          <p:cNvSpPr/>
          <p:nvPr/>
        </p:nvSpPr>
        <p:spPr>
          <a:xfrm>
            <a:off x="6736080" y="5334000"/>
            <a:ext cx="1927860" cy="897255"/>
          </a:xfrm>
          <a:prstGeom prst="rect">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rgbClr val="002060"/>
                </a:solidFill>
              </a:rPr>
              <a:t>Sản xuất thử</a:t>
            </a:r>
          </a:p>
        </p:txBody>
      </p:sp>
      <p:sp>
        <p:nvSpPr>
          <p:cNvPr id="37" name="Down Arrow 36"/>
          <p:cNvSpPr/>
          <p:nvPr/>
        </p:nvSpPr>
        <p:spPr>
          <a:xfrm>
            <a:off x="7697337" y="4038600"/>
            <a:ext cx="45719" cy="2286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Down Arrow 37"/>
          <p:cNvSpPr/>
          <p:nvPr/>
        </p:nvSpPr>
        <p:spPr>
          <a:xfrm>
            <a:off x="7706548" y="5105400"/>
            <a:ext cx="45719" cy="2286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4" presetClass="emph" presetSubtype="0" fill="hold" grpId="0" nodeType="clickEffect">
                                  <p:stCondLst>
                                    <p:cond delay="0"/>
                                  </p:stCondLst>
                                  <p:childTnLst>
                                    <p:animClr clrSpc="hsl" dir="cw">
                                      <p:cBhvr override="childStyle">
                                        <p:cTn id="16" dur="500" fill="hold"/>
                                        <p:tgtEl>
                                          <p:spTgt spid="6"/>
                                        </p:tgtEl>
                                        <p:attrNameLst>
                                          <p:attrName>style.color</p:attrName>
                                        </p:attrNameLst>
                                      </p:cBhvr>
                                      <p:by>
                                        <p:hsl h="0" s="-12549" l="-25098"/>
                                      </p:by>
                                    </p:animClr>
                                    <p:animClr clrSpc="hsl" dir="cw">
                                      <p:cBhvr>
                                        <p:cTn id="17" dur="500" fill="hold"/>
                                        <p:tgtEl>
                                          <p:spTgt spid="6"/>
                                        </p:tgtEl>
                                        <p:attrNameLst>
                                          <p:attrName>fillcolor</p:attrName>
                                        </p:attrNameLst>
                                      </p:cBhvr>
                                      <p:by>
                                        <p:hsl h="0" s="-12549" l="-25098"/>
                                      </p:by>
                                    </p:animClr>
                                    <p:animClr clrSpc="hsl" dir="cw">
                                      <p:cBhvr>
                                        <p:cTn id="18" dur="500" fill="hold"/>
                                        <p:tgtEl>
                                          <p:spTgt spid="6"/>
                                        </p:tgtEl>
                                        <p:attrNameLst>
                                          <p:attrName>stroke.color</p:attrName>
                                        </p:attrNameLst>
                                      </p:cBhvr>
                                      <p:by>
                                        <p:hsl h="0" s="-12549" l="-25098"/>
                                      </p:by>
                                    </p:animClr>
                                    <p:set>
                                      <p:cBhvr>
                                        <p:cTn id="19" dur="500" fill="hold"/>
                                        <p:tgtEl>
                                          <p:spTgt spid="6"/>
                                        </p:tgtEl>
                                        <p:attrNameLst>
                                          <p:attrName>fill.type</p:attrName>
                                        </p:attrNameLst>
                                      </p:cBhvr>
                                      <p:to>
                                        <p:strVal val="solid"/>
                                      </p:to>
                                    </p:set>
                                  </p:childTnLst>
                                </p:cTn>
                              </p:par>
                            </p:childTnLst>
                          </p:cTn>
                        </p:par>
                      </p:childTnLst>
                    </p:cTn>
                  </p:par>
                  <p:par>
                    <p:cTn id="20" fill="hold">
                      <p:stCondLst>
                        <p:cond delay="indefinite"/>
                      </p:stCondLst>
                      <p:childTnLst>
                        <p:par>
                          <p:cTn id="21" fill="hold">
                            <p:stCondLst>
                              <p:cond delay="0"/>
                            </p:stCondLst>
                            <p:childTnLst>
                              <p:par>
                                <p:cTn id="22" presetID="6" presetClass="entr" presetSubtype="16"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circle(in)">
                                      <p:cBhvr>
                                        <p:cTn id="24" dur="2000"/>
                                        <p:tgtEl>
                                          <p:spTgt spid="9"/>
                                        </p:tgtEl>
                                      </p:cBhvr>
                                    </p:animEffect>
                                  </p:childTnLst>
                                </p:cTn>
                              </p:par>
                            </p:childTnLst>
                          </p:cTn>
                        </p:par>
                      </p:childTnLst>
                    </p:cTn>
                  </p:par>
                  <p:par>
                    <p:cTn id="25" fill="hold">
                      <p:stCondLst>
                        <p:cond delay="indefinite"/>
                      </p:stCondLst>
                      <p:childTnLst>
                        <p:par>
                          <p:cTn id="26" fill="hold">
                            <p:stCondLst>
                              <p:cond delay="0"/>
                            </p:stCondLst>
                            <p:childTnLst>
                              <p:par>
                                <p:cTn id="27" presetID="42" presetClass="entr" presetSubtype="0" fill="hold" grpId="0" nodeType="clickEffect">
                                  <p:stCondLst>
                                    <p:cond delay="0"/>
                                  </p:stCondLst>
                                  <p:childTnLst>
                                    <p:set>
                                      <p:cBhvr>
                                        <p:cTn id="28" dur="1" fill="hold">
                                          <p:stCondLst>
                                            <p:cond delay="0"/>
                                          </p:stCondLst>
                                        </p:cTn>
                                        <p:tgtEl>
                                          <p:spTgt spid="10"/>
                                        </p:tgtEl>
                                        <p:attrNameLst>
                                          <p:attrName>style.visibility</p:attrName>
                                        </p:attrNameLst>
                                      </p:cBhvr>
                                      <p:to>
                                        <p:strVal val="visible"/>
                                      </p:to>
                                    </p:set>
                                    <p:animEffect transition="in" filter="fade">
                                      <p:cBhvr>
                                        <p:cTn id="29" dur="1000"/>
                                        <p:tgtEl>
                                          <p:spTgt spid="10"/>
                                        </p:tgtEl>
                                      </p:cBhvr>
                                    </p:animEffect>
                                    <p:anim calcmode="lin" valueType="num">
                                      <p:cBhvr>
                                        <p:cTn id="30" dur="1000" fill="hold"/>
                                        <p:tgtEl>
                                          <p:spTgt spid="10"/>
                                        </p:tgtEl>
                                        <p:attrNameLst>
                                          <p:attrName>ppt_x</p:attrName>
                                        </p:attrNameLst>
                                      </p:cBhvr>
                                      <p:tavLst>
                                        <p:tav tm="0">
                                          <p:val>
                                            <p:strVal val="#ppt_x"/>
                                          </p:val>
                                        </p:tav>
                                        <p:tav tm="100000">
                                          <p:val>
                                            <p:strVal val="#ppt_x"/>
                                          </p:val>
                                        </p:tav>
                                      </p:tavLst>
                                    </p:anim>
                                    <p:anim calcmode="lin" valueType="num">
                                      <p:cBhvr>
                                        <p:cTn id="31"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14" presetClass="entr" presetSubtype="10" fill="hold" grpId="0" nodeType="click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randombar(horizontal)">
                                      <p:cBhvr>
                                        <p:cTn id="36" dur="500"/>
                                        <p:tgtEl>
                                          <p:spTgt spid="22"/>
                                        </p:tgtEl>
                                      </p:cBhvr>
                                    </p:animEffect>
                                  </p:childTnLst>
                                </p:cTn>
                              </p:par>
                            </p:childTnLst>
                          </p:cTn>
                        </p:par>
                      </p:childTnLst>
                    </p:cTn>
                  </p:par>
                  <p:par>
                    <p:cTn id="37" fill="hold">
                      <p:stCondLst>
                        <p:cond delay="indefinite"/>
                      </p:stCondLst>
                      <p:childTnLst>
                        <p:par>
                          <p:cTn id="38" fill="hold">
                            <p:stCondLst>
                              <p:cond delay="0"/>
                            </p:stCondLst>
                            <p:childTnLst>
                              <p:par>
                                <p:cTn id="39" presetID="14" presetClass="entr" presetSubtype="10" fill="hold" grpId="0" nodeType="clickEffect">
                                  <p:stCondLst>
                                    <p:cond delay="0"/>
                                  </p:stCondLst>
                                  <p:childTnLst>
                                    <p:set>
                                      <p:cBhvr>
                                        <p:cTn id="40" dur="1" fill="hold">
                                          <p:stCondLst>
                                            <p:cond delay="0"/>
                                          </p:stCondLst>
                                        </p:cTn>
                                        <p:tgtEl>
                                          <p:spTgt spid="23"/>
                                        </p:tgtEl>
                                        <p:attrNameLst>
                                          <p:attrName>style.visibility</p:attrName>
                                        </p:attrNameLst>
                                      </p:cBhvr>
                                      <p:to>
                                        <p:strVal val="visible"/>
                                      </p:to>
                                    </p:set>
                                    <p:animEffect transition="in" filter="randombar(horizontal)">
                                      <p:cBhvr>
                                        <p:cTn id="41" dur="500"/>
                                        <p:tgtEl>
                                          <p:spTgt spid="23"/>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4" fill="hold" grpId="0" nodeType="clickEffect">
                                  <p:stCondLst>
                                    <p:cond delay="0"/>
                                  </p:stCondLst>
                                  <p:childTnLst>
                                    <p:set>
                                      <p:cBhvr>
                                        <p:cTn id="45" dur="1" fill="hold">
                                          <p:stCondLst>
                                            <p:cond delay="0"/>
                                          </p:stCondLst>
                                        </p:cTn>
                                        <p:tgtEl>
                                          <p:spTgt spid="34"/>
                                        </p:tgtEl>
                                        <p:attrNameLst>
                                          <p:attrName>style.visibility</p:attrName>
                                        </p:attrNameLst>
                                      </p:cBhvr>
                                      <p:to>
                                        <p:strVal val="visible"/>
                                      </p:to>
                                    </p:set>
                                    <p:animEffect transition="in" filter="wipe(down)">
                                      <p:cBhvr>
                                        <p:cTn id="46" dur="500"/>
                                        <p:tgtEl>
                                          <p:spTgt spid="34"/>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4" fill="hold" grpId="0" nodeType="clickEffect">
                                  <p:stCondLst>
                                    <p:cond delay="0"/>
                                  </p:stCondLst>
                                  <p:childTnLst>
                                    <p:set>
                                      <p:cBhvr>
                                        <p:cTn id="50" dur="1" fill="hold">
                                          <p:stCondLst>
                                            <p:cond delay="0"/>
                                          </p:stCondLst>
                                        </p:cTn>
                                        <p:tgtEl>
                                          <p:spTgt spid="35"/>
                                        </p:tgtEl>
                                        <p:attrNameLst>
                                          <p:attrName>style.visibility</p:attrName>
                                        </p:attrNameLst>
                                      </p:cBhvr>
                                      <p:to>
                                        <p:strVal val="visible"/>
                                      </p:to>
                                    </p:set>
                                    <p:animEffect transition="in" filter="wipe(down)">
                                      <p:cBhvr>
                                        <p:cTn id="51" dur="500"/>
                                        <p:tgtEl>
                                          <p:spTgt spid="35"/>
                                        </p:tgtEl>
                                      </p:cBhvr>
                                    </p:animEffect>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grpId="0" nodeType="clickEffect">
                                  <p:stCondLst>
                                    <p:cond delay="0"/>
                                  </p:stCondLst>
                                  <p:childTnLst>
                                    <p:set>
                                      <p:cBhvr>
                                        <p:cTn id="55" dur="1" fill="hold">
                                          <p:stCondLst>
                                            <p:cond delay="0"/>
                                          </p:stCondLst>
                                        </p:cTn>
                                        <p:tgtEl>
                                          <p:spTgt spid="36"/>
                                        </p:tgtEl>
                                        <p:attrNameLst>
                                          <p:attrName>style.visibility</p:attrName>
                                        </p:attrNameLst>
                                      </p:cBhvr>
                                      <p:to>
                                        <p:strVal val="visible"/>
                                      </p:to>
                                    </p:set>
                                    <p:anim calcmode="lin" valueType="num">
                                      <p:cBhvr additive="base">
                                        <p:cTn id="56" dur="500" fill="hold"/>
                                        <p:tgtEl>
                                          <p:spTgt spid="36"/>
                                        </p:tgtEl>
                                        <p:attrNameLst>
                                          <p:attrName>ppt_x</p:attrName>
                                        </p:attrNameLst>
                                      </p:cBhvr>
                                      <p:tavLst>
                                        <p:tav tm="0">
                                          <p:val>
                                            <p:strVal val="#ppt_x"/>
                                          </p:val>
                                        </p:tav>
                                        <p:tav tm="100000">
                                          <p:val>
                                            <p:strVal val="#ppt_x"/>
                                          </p:val>
                                        </p:tav>
                                      </p:tavLst>
                                    </p:anim>
                                    <p:anim calcmode="lin" valueType="num">
                                      <p:cBhvr additive="base">
                                        <p:cTn id="57" dur="500" fill="hold"/>
                                        <p:tgtEl>
                                          <p:spTgt spid="3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5" grpId="0" bldLvl="0" animBg="1"/>
      <p:bldP spid="6" grpId="0" bldLvl="0" animBg="1"/>
      <p:bldP spid="9" grpId="0" bldLvl="0" animBg="1"/>
      <p:bldP spid="10" grpId="0" bldLvl="0" animBg="1"/>
      <p:bldP spid="22" grpId="0" bldLvl="0" animBg="1"/>
      <p:bldP spid="23" grpId="0" bldLvl="0" animBg="1"/>
      <p:bldP spid="34" grpId="0" bldLvl="0" animBg="1"/>
      <p:bldP spid="35" grpId="0" bldLvl="0" animBg="1"/>
      <p:bldP spid="36" grpId="0" bldLvl="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62000" y="152400"/>
            <a:ext cx="7772400" cy="609600"/>
          </a:xfrm>
          <a:prstGeom prst="rect">
            <a:avLst/>
          </a:prstGeom>
          <a:solidFill>
            <a:schemeClr val="accent6">
              <a:lumMod val="40000"/>
              <a:lumOff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a:solidFill>
                  <a:srgbClr val="C00000"/>
                </a:solidFill>
                <a:latin typeface="Times New Roman" panose="02020603050405020304" pitchFamily="18" charset="0"/>
                <a:cs typeface="Times New Roman" panose="02020603050405020304" pitchFamily="18" charset="0"/>
              </a:rPr>
              <a:t>1.2.4.2. Phân loại dựa theo giai đoạn/tầng bậc nghiên cứu</a:t>
            </a:r>
            <a:endParaRPr lang="en-US" sz="2400">
              <a:solidFill>
                <a:srgbClr val="C00000"/>
              </a:solidFill>
            </a:endParaRPr>
          </a:p>
        </p:txBody>
      </p:sp>
      <p:sp>
        <p:nvSpPr>
          <p:cNvPr id="3" name="Rectangle 2"/>
          <p:cNvSpPr/>
          <p:nvPr/>
        </p:nvSpPr>
        <p:spPr>
          <a:xfrm>
            <a:off x="2642660" y="762000"/>
            <a:ext cx="4038600" cy="685800"/>
          </a:xfrm>
          <a:prstGeom prst="rect">
            <a:avLst/>
          </a:prstGeom>
          <a:solidFill>
            <a:srgbClr val="00B050"/>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a:solidFill>
                  <a:schemeClr val="accent6">
                    <a:lumMod val="50000"/>
                  </a:schemeClr>
                </a:solidFill>
                <a:latin typeface="Times New Roman" panose="02020603050405020304" pitchFamily="18" charset="0"/>
                <a:cs typeface="Times New Roman" panose="02020603050405020304" pitchFamily="18" charset="0"/>
              </a:rPr>
              <a:t>Nghiên cứu cơ bản</a:t>
            </a:r>
          </a:p>
        </p:txBody>
      </p:sp>
      <p:sp>
        <p:nvSpPr>
          <p:cNvPr id="4" name="Rectangle 3"/>
          <p:cNvSpPr/>
          <p:nvPr/>
        </p:nvSpPr>
        <p:spPr>
          <a:xfrm>
            <a:off x="381000" y="1761490"/>
            <a:ext cx="3907155" cy="570865"/>
          </a:xfrm>
          <a:prstGeom prst="rect">
            <a:avLst/>
          </a:prstGeom>
          <a:solidFill>
            <a:schemeClr val="accent3">
              <a:lumMod val="95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chemeClr val="tx1"/>
                </a:solidFill>
                <a:latin typeface="Times New Roman" panose="02020603050405020304" pitchFamily="18" charset="0"/>
                <a:cs typeface="Times New Roman" panose="02020603050405020304" pitchFamily="18" charset="0"/>
              </a:rPr>
              <a:t>NC cơ bản thuần túy</a:t>
            </a:r>
          </a:p>
        </p:txBody>
      </p:sp>
      <p:sp>
        <p:nvSpPr>
          <p:cNvPr id="5" name="Rectangle 4"/>
          <p:cNvSpPr/>
          <p:nvPr/>
        </p:nvSpPr>
        <p:spPr>
          <a:xfrm>
            <a:off x="4706808" y="1773471"/>
            <a:ext cx="4038600" cy="564107"/>
          </a:xfrm>
          <a:prstGeom prst="rect">
            <a:avLst/>
          </a:prstGeom>
          <a:solidFill>
            <a:schemeClr val="bg1">
              <a:lumMod val="95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chemeClr val="accent3">
                    <a:lumMod val="50000"/>
                  </a:schemeClr>
                </a:solidFill>
                <a:latin typeface="Times New Roman" panose="02020603050405020304" pitchFamily="18" charset="0"/>
                <a:cs typeface="Times New Roman" panose="02020603050405020304" pitchFamily="18" charset="0"/>
              </a:rPr>
              <a:t>NC cơ bản định hướng</a:t>
            </a:r>
          </a:p>
        </p:txBody>
      </p:sp>
      <p:sp>
        <p:nvSpPr>
          <p:cNvPr id="6" name="Down Arrow 5"/>
          <p:cNvSpPr/>
          <p:nvPr/>
        </p:nvSpPr>
        <p:spPr>
          <a:xfrm>
            <a:off x="3200400" y="1503530"/>
            <a:ext cx="274319" cy="2286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Down Arrow 6"/>
          <p:cNvSpPr/>
          <p:nvPr/>
        </p:nvSpPr>
        <p:spPr>
          <a:xfrm>
            <a:off x="5641754" y="1516040"/>
            <a:ext cx="274319" cy="234286"/>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Vertical Scroll 7"/>
          <p:cNvSpPr/>
          <p:nvPr/>
        </p:nvSpPr>
        <p:spPr>
          <a:xfrm>
            <a:off x="0" y="2667000"/>
            <a:ext cx="4507173" cy="1905000"/>
          </a:xfrm>
          <a:prstGeom prst="verticalScroll">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a:solidFill>
                  <a:srgbClr val="002060"/>
                </a:solidFill>
                <a:latin typeface="Times New Roman" panose="02020603050405020304" pitchFamily="18" charset="0"/>
                <a:cs typeface="Times New Roman" panose="02020603050405020304" pitchFamily="18" charset="0"/>
              </a:rPr>
              <a:t>NC về bản chất sự vật, qua đó bổ sung thông tin vào hệ thống tri thức</a:t>
            </a:r>
          </a:p>
        </p:txBody>
      </p:sp>
      <p:sp>
        <p:nvSpPr>
          <p:cNvPr id="9" name="Vertical Scroll 8"/>
          <p:cNvSpPr/>
          <p:nvPr/>
        </p:nvSpPr>
        <p:spPr>
          <a:xfrm>
            <a:off x="4421505" y="2663825"/>
            <a:ext cx="4609465" cy="1908175"/>
          </a:xfrm>
          <a:prstGeom prst="verticalScroll">
            <a:avLst/>
          </a:prstGeom>
          <a:solidFill>
            <a:schemeClr val="bg1">
              <a:lumMod val="9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a:solidFill>
                  <a:srgbClr val="002060"/>
                </a:solidFill>
                <a:latin typeface="Times New Roman" panose="02020603050405020304" pitchFamily="18" charset="0"/>
                <a:cs typeface="Times New Roman" panose="02020603050405020304" pitchFamily="18" charset="0"/>
              </a:rPr>
              <a:t>Các NC cơ bản mà mục đích ứng dụng đã được dự kiến từ trước</a:t>
            </a:r>
          </a:p>
        </p:txBody>
      </p:sp>
      <p:sp>
        <p:nvSpPr>
          <p:cNvPr id="10" name="Down Arrow 9"/>
          <p:cNvSpPr/>
          <p:nvPr/>
        </p:nvSpPr>
        <p:spPr>
          <a:xfrm>
            <a:off x="2183129" y="2362200"/>
            <a:ext cx="274319" cy="3048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Down Arrow 10"/>
          <p:cNvSpPr/>
          <p:nvPr/>
        </p:nvSpPr>
        <p:spPr>
          <a:xfrm>
            <a:off x="6544100" y="2375848"/>
            <a:ext cx="274319" cy="28774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3073400" y="4846955"/>
            <a:ext cx="3013710" cy="1858645"/>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000">
                <a:solidFill>
                  <a:srgbClr val="FF0000"/>
                </a:solidFill>
                <a:latin typeface="Times New Roman" panose="02020603050405020304" pitchFamily="18" charset="0"/>
                <a:cs typeface="Times New Roman" panose="02020603050405020304" pitchFamily="18" charset="0"/>
              </a:rPr>
              <a:t>NC nền tảng: NC về quy luật tổng thể của một hệ thống sv. </a:t>
            </a:r>
          </a:p>
        </p:txBody>
      </p:sp>
      <p:sp>
        <p:nvSpPr>
          <p:cNvPr id="14" name="Rectangle 13"/>
          <p:cNvSpPr/>
          <p:nvPr/>
        </p:nvSpPr>
        <p:spPr>
          <a:xfrm>
            <a:off x="6157595" y="4846955"/>
            <a:ext cx="2986405" cy="1858645"/>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lgn="dist"/>
            <a:r>
              <a:rPr lang="en-US" sz="3000">
                <a:solidFill>
                  <a:srgbClr val="FF0000"/>
                </a:solidFill>
                <a:latin typeface="Times New Roman" panose="02020603050405020304" pitchFamily="18" charset="0"/>
                <a:cs typeface="Times New Roman" panose="02020603050405020304" pitchFamily="18" charset="0"/>
              </a:rPr>
              <a:t>NC chuyên đề: NC về 1 hiện tượng dặc biệt của sự vật	</a:t>
            </a:r>
          </a:p>
        </p:txBody>
      </p:sp>
      <p:sp>
        <p:nvSpPr>
          <p:cNvPr id="12" name="Down Arrow 11"/>
          <p:cNvSpPr/>
          <p:nvPr/>
        </p:nvSpPr>
        <p:spPr>
          <a:xfrm>
            <a:off x="4952999" y="4627158"/>
            <a:ext cx="321891" cy="21950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Down Arrow 16"/>
          <p:cNvSpPr/>
          <p:nvPr/>
        </p:nvSpPr>
        <p:spPr>
          <a:xfrm>
            <a:off x="7463858" y="4626021"/>
            <a:ext cx="321891" cy="219502"/>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38200" y="152400"/>
            <a:ext cx="7772400" cy="609600"/>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a:solidFill>
                  <a:srgbClr val="C00000"/>
                </a:solidFill>
                <a:latin typeface="Times New Roman" panose="02020603050405020304" pitchFamily="18" charset="0"/>
                <a:cs typeface="Times New Roman" panose="02020603050405020304" pitchFamily="18" charset="0"/>
              </a:rPr>
              <a:t>1.2.4.2. Phân loại dựa theo giai đoạn/tầng bậc nghiên cứu</a:t>
            </a:r>
            <a:endParaRPr lang="en-US" sz="2400">
              <a:solidFill>
                <a:srgbClr val="C00000"/>
              </a:solidFill>
            </a:endParaRPr>
          </a:p>
        </p:txBody>
      </p:sp>
      <p:sp>
        <p:nvSpPr>
          <p:cNvPr id="3" name="Rectangle 2"/>
          <p:cNvSpPr/>
          <p:nvPr/>
        </p:nvSpPr>
        <p:spPr>
          <a:xfrm>
            <a:off x="1371600" y="1143000"/>
            <a:ext cx="6898005" cy="1295400"/>
          </a:xfrm>
          <a:prstGeom prst="rect">
            <a:avLst/>
          </a:prstGeom>
          <a:solidFill>
            <a:schemeClr val="bg2">
              <a:lumMod val="20000"/>
              <a:lumOff val="80000"/>
            </a:schemeClr>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a:solidFill>
                  <a:srgbClr val="00B050"/>
                </a:solidFill>
                <a:latin typeface="Times New Roman" panose="02020603050405020304" pitchFamily="18" charset="0"/>
                <a:cs typeface="Times New Roman" panose="02020603050405020304" pitchFamily="18" charset="0"/>
              </a:rPr>
              <a:t>Nghiên cứu ứng dụng</a:t>
            </a:r>
            <a:r>
              <a:rPr lang="en-US" sz="3600">
                <a:solidFill>
                  <a:srgbClr val="00B050"/>
                </a:solidFill>
                <a:latin typeface="Times New Roman" panose="02020603050405020304" pitchFamily="18" charset="0"/>
                <a:cs typeface="Times New Roman" panose="02020603050405020304" pitchFamily="18" charset="0"/>
              </a:rPr>
              <a:t>: </a:t>
            </a:r>
            <a:r>
              <a:rPr lang="en-US" sz="3600" i="1">
                <a:solidFill>
                  <a:srgbClr val="00B050"/>
                </a:solidFill>
                <a:latin typeface="Times New Roman" panose="02020603050405020304" pitchFamily="18" charset="0"/>
                <a:cs typeface="Times New Roman" panose="02020603050405020304" pitchFamily="18" charset="0"/>
              </a:rPr>
              <a:t>vận dụng kết quả thu được từ NC cơ bản để</a:t>
            </a:r>
            <a:r>
              <a:rPr lang="en-US" sz="3600">
                <a:solidFill>
                  <a:srgbClr val="00B050"/>
                </a:solidFill>
                <a:latin typeface="Times New Roman" panose="02020603050405020304" pitchFamily="18" charset="0"/>
                <a:cs typeface="Times New Roman" panose="02020603050405020304" pitchFamily="18" charset="0"/>
              </a:rPr>
              <a:t>:</a:t>
            </a:r>
          </a:p>
        </p:txBody>
      </p:sp>
      <p:sp>
        <p:nvSpPr>
          <p:cNvPr id="4" name="Rounded Rectangle 3"/>
          <p:cNvSpPr/>
          <p:nvPr/>
        </p:nvSpPr>
        <p:spPr>
          <a:xfrm>
            <a:off x="767715" y="3048000"/>
            <a:ext cx="3423285" cy="3581400"/>
          </a:xfrm>
          <a:prstGeom prst="roundRect">
            <a:avLst/>
          </a:prstGeom>
          <a:solidFill>
            <a:schemeClr val="accent5">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200">
                <a:solidFill>
                  <a:schemeClr val="tx1"/>
                </a:solidFill>
                <a:latin typeface="Times New Roman" panose="02020603050405020304" pitchFamily="18" charset="0"/>
                <a:cs typeface="Times New Roman" panose="02020603050405020304" pitchFamily="18" charset="0"/>
              </a:rPr>
              <a:t>Giải thích và nâng cao sự hiểu biết về một sự vật, hiện tượng</a:t>
            </a:r>
          </a:p>
        </p:txBody>
      </p:sp>
      <p:sp>
        <p:nvSpPr>
          <p:cNvPr id="5" name="Rounded Rectangle 4"/>
          <p:cNvSpPr/>
          <p:nvPr/>
        </p:nvSpPr>
        <p:spPr>
          <a:xfrm>
            <a:off x="4361815" y="3048000"/>
            <a:ext cx="4391025" cy="3581400"/>
          </a:xfrm>
          <a:prstGeom prst="roundRect">
            <a:avLst/>
          </a:prstGeom>
          <a:solidFill>
            <a:schemeClr val="accent4">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3200">
                <a:solidFill>
                  <a:schemeClr val="tx1"/>
                </a:solidFill>
                <a:latin typeface="Times New Roman" panose="02020603050405020304" pitchFamily="18" charset="0"/>
                <a:cs typeface="Times New Roman" panose="02020603050405020304" pitchFamily="18" charset="0"/>
              </a:rPr>
              <a:t>Hoặc tạo ra những nguyên lý về giải pháp trong công nghệ, hay trong tổ chức, quản lý để giải quyết một vấn đề cụ thể trong sản xuất và đời sống</a:t>
            </a:r>
          </a:p>
        </p:txBody>
      </p:sp>
      <p:sp>
        <p:nvSpPr>
          <p:cNvPr id="6" name="Down Arrow 5"/>
          <p:cNvSpPr/>
          <p:nvPr/>
        </p:nvSpPr>
        <p:spPr>
          <a:xfrm>
            <a:off x="6331425" y="2438400"/>
            <a:ext cx="381000" cy="609600"/>
          </a:xfrm>
          <a:prstGeom prst="downArrow">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Down Arrow 6"/>
          <p:cNvSpPr/>
          <p:nvPr/>
        </p:nvSpPr>
        <p:spPr>
          <a:xfrm>
            <a:off x="2336611" y="2438400"/>
            <a:ext cx="381000" cy="609600"/>
          </a:xfrm>
          <a:prstGeom prst="downArrow">
            <a:avLst/>
          </a:prstGeom>
          <a:solidFill>
            <a:srgbClr val="00B050"/>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838200" y="289446"/>
            <a:ext cx="7924800" cy="533400"/>
          </a:xfrm>
          <a:prstGeom prst="roundRect">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400" b="1">
                <a:solidFill>
                  <a:srgbClr val="C00000"/>
                </a:solidFill>
                <a:latin typeface="Times New Roman" panose="02020603050405020304" pitchFamily="18" charset="0"/>
                <a:cs typeface="Times New Roman" panose="02020603050405020304" pitchFamily="18" charset="0"/>
              </a:rPr>
              <a:t>1.2.4.2. Phân loại dựa theo giai đoạn/tầng bậc nghiên cứu</a:t>
            </a:r>
            <a:endParaRPr lang="en-US" sz="2400">
              <a:solidFill>
                <a:srgbClr val="C00000"/>
              </a:solidFill>
            </a:endParaRPr>
          </a:p>
        </p:txBody>
      </p:sp>
      <p:sp>
        <p:nvSpPr>
          <p:cNvPr id="3" name="Rounded Rectangle 2"/>
          <p:cNvSpPr/>
          <p:nvPr/>
        </p:nvSpPr>
        <p:spPr>
          <a:xfrm>
            <a:off x="2057400" y="914400"/>
            <a:ext cx="5486400" cy="838200"/>
          </a:xfrm>
          <a:prstGeom prst="roundRect">
            <a:avLst/>
          </a:prstGeom>
          <a:solidFill>
            <a:schemeClr val="bg1"/>
          </a:solid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a:solidFill>
                  <a:srgbClr val="00B050"/>
                </a:solidFill>
                <a:latin typeface="Times New Roman" panose="02020603050405020304" pitchFamily="18" charset="0"/>
                <a:cs typeface="Times New Roman" panose="02020603050405020304" pitchFamily="18" charset="0"/>
              </a:rPr>
              <a:t>Nghiên cứu triển khai</a:t>
            </a:r>
          </a:p>
        </p:txBody>
      </p:sp>
      <p:sp>
        <p:nvSpPr>
          <p:cNvPr id="4" name="Rounded Rectangle 3"/>
          <p:cNvSpPr/>
          <p:nvPr/>
        </p:nvSpPr>
        <p:spPr>
          <a:xfrm>
            <a:off x="638033" y="2583407"/>
            <a:ext cx="2286000" cy="3733800"/>
          </a:xfrm>
          <a:prstGeom prst="roundRect">
            <a:avLst/>
          </a:prstGeom>
          <a:solidFill>
            <a:schemeClr val="accent6">
              <a:lumMod val="20000"/>
              <a:lumOff val="80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solidFill>
                  <a:srgbClr val="002060"/>
                </a:solidFill>
                <a:latin typeface="Times New Roman" panose="02020603050405020304" pitchFamily="18" charset="0"/>
                <a:cs typeface="Times New Roman" panose="02020603050405020304" pitchFamily="18" charset="0"/>
              </a:rPr>
              <a:t>Tạo mẫu: </a:t>
            </a:r>
            <a:r>
              <a:rPr lang="en-US" sz="3200">
                <a:solidFill>
                  <a:srgbClr val="002060"/>
                </a:solidFill>
                <a:latin typeface="Times New Roman" panose="02020603050405020304" pitchFamily="18" charset="0"/>
                <a:cs typeface="Times New Roman" panose="02020603050405020304" pitchFamily="18" charset="0"/>
              </a:rPr>
              <a:t>tiến hành các thực nghiệm để tạo ra sản phẩm mẫu</a:t>
            </a:r>
          </a:p>
        </p:txBody>
      </p:sp>
      <p:sp>
        <p:nvSpPr>
          <p:cNvPr id="5" name="Rounded Rectangle 4"/>
          <p:cNvSpPr/>
          <p:nvPr/>
        </p:nvSpPr>
        <p:spPr>
          <a:xfrm>
            <a:off x="3521122" y="2583407"/>
            <a:ext cx="2286000" cy="3733800"/>
          </a:xfrm>
          <a:prstGeom prst="roundRect">
            <a:avLst/>
          </a:prstGeom>
          <a:solidFill>
            <a:schemeClr val="accent3">
              <a:lumMod val="40000"/>
              <a:lumOff val="60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solidFill>
                  <a:srgbClr val="002060"/>
                </a:solidFill>
                <a:latin typeface="Times New Roman" panose="02020603050405020304" pitchFamily="18" charset="0"/>
                <a:cs typeface="Times New Roman" panose="02020603050405020304" pitchFamily="18" charset="0"/>
              </a:rPr>
              <a:t>Tạo quy trình:</a:t>
            </a:r>
            <a:r>
              <a:rPr lang="en-US" sz="3000">
                <a:solidFill>
                  <a:srgbClr val="002060"/>
                </a:solidFill>
                <a:latin typeface="Times New Roman" panose="02020603050405020304" pitchFamily="18" charset="0"/>
                <a:cs typeface="Times New Roman" panose="02020603050405020304" pitchFamily="18" charset="0"/>
              </a:rPr>
              <a:t> tìm kiếm và thử nghiệm công nghệ sản xuất ra sp theo mẫu</a:t>
            </a:r>
          </a:p>
        </p:txBody>
      </p:sp>
      <p:sp>
        <p:nvSpPr>
          <p:cNvPr id="6" name="Rounded Rectangle 5"/>
          <p:cNvSpPr/>
          <p:nvPr/>
        </p:nvSpPr>
        <p:spPr>
          <a:xfrm>
            <a:off x="6400800" y="2583407"/>
            <a:ext cx="2286000" cy="3733800"/>
          </a:xfrm>
          <a:prstGeom prst="roundRect">
            <a:avLst/>
          </a:prstGeom>
          <a:solidFill>
            <a:schemeClr val="bg1"/>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000" b="1">
                <a:solidFill>
                  <a:srgbClr val="002060"/>
                </a:solidFill>
                <a:latin typeface="Times New Roman" panose="02020603050405020304" pitchFamily="18" charset="0"/>
                <a:cs typeface="Times New Roman" panose="02020603050405020304" pitchFamily="18" charset="0"/>
              </a:rPr>
              <a:t>Sản xuất thử</a:t>
            </a:r>
            <a:r>
              <a:rPr lang="en-US" sz="3000">
                <a:solidFill>
                  <a:srgbClr val="002060"/>
                </a:solidFill>
                <a:latin typeface="Times New Roman" panose="02020603050405020304" pitchFamily="18" charset="0"/>
                <a:cs typeface="Times New Roman" panose="02020603050405020304" pitchFamily="18" charset="0"/>
              </a:rPr>
              <a:t>: Độ tin cậy của quy trình được kiểm chứng trên quy mô nhỏ</a:t>
            </a:r>
          </a:p>
        </p:txBody>
      </p:sp>
      <p:cxnSp>
        <p:nvCxnSpPr>
          <p:cNvPr id="8" name="Elbow Connector 7"/>
          <p:cNvCxnSpPr>
            <a:endCxn id="6" idx="0"/>
          </p:cNvCxnSpPr>
          <p:nvPr/>
        </p:nvCxnSpPr>
        <p:spPr>
          <a:xfrm rot="16200000" flipH="1">
            <a:off x="6899798" y="1939404"/>
            <a:ext cx="830805" cy="457200"/>
          </a:xfrm>
          <a:prstGeom prst="bentConnector3">
            <a:avLst>
              <a:gd name="adj1" fmla="val 50000"/>
            </a:avLst>
          </a:prstGeom>
          <a:ln>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11" name="Elbow Connector 10"/>
          <p:cNvCxnSpPr/>
          <p:nvPr/>
        </p:nvCxnSpPr>
        <p:spPr>
          <a:xfrm rot="5400000">
            <a:off x="1676400" y="1928886"/>
            <a:ext cx="762000" cy="409433"/>
          </a:xfrm>
          <a:prstGeom prst="bentConnector3">
            <a:avLst>
              <a:gd name="adj1" fmla="val 50000"/>
            </a:avLst>
          </a:prstGeom>
          <a:ln>
            <a:solidFill>
              <a:srgbClr val="00B050"/>
            </a:solidFill>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a:endCxn id="5" idx="0"/>
          </p:cNvCxnSpPr>
          <p:nvPr/>
        </p:nvCxnSpPr>
        <p:spPr>
          <a:xfrm>
            <a:off x="4664122" y="1752601"/>
            <a:ext cx="0" cy="830806"/>
          </a:xfrm>
          <a:prstGeom prst="straightConnector1">
            <a:avLst/>
          </a:prstGeom>
          <a:ln>
            <a:solidFill>
              <a:srgbClr val="00B050"/>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914400"/>
          </a:xfrm>
        </p:spPr>
        <p:txBody>
          <a:bodyPr>
            <a:normAutofit fontScale="90000"/>
          </a:bodyPr>
          <a:lstStyle/>
          <a:p>
            <a:r>
              <a:rPr lang="en-US" sz="3200" b="1">
                <a:solidFill>
                  <a:srgbClr val="FF0000"/>
                </a:solidFill>
                <a:latin typeface="Times New Roman" panose="02020603050405020304" pitchFamily="18" charset="0"/>
                <a:cs typeface="Times New Roman" panose="02020603050405020304" pitchFamily="18" charset="0"/>
              </a:rPr>
              <a:t>Bài tập</a:t>
            </a:r>
            <a:r>
              <a:rPr lang="en-US" sz="3200">
                <a:solidFill>
                  <a:srgbClr val="FF0000"/>
                </a:solidFill>
                <a:latin typeface="Times New Roman" panose="02020603050405020304" pitchFamily="18" charset="0"/>
                <a:cs typeface="Times New Roman" panose="02020603050405020304" pitchFamily="18" charset="0"/>
              </a:rPr>
              <a:t>: </a:t>
            </a:r>
            <a:r>
              <a:rPr lang="en-US" sz="3200">
                <a:solidFill>
                  <a:schemeClr val="tx1">
                    <a:lumMod val="95000"/>
                    <a:lumOff val="5000"/>
                  </a:schemeClr>
                </a:solidFill>
                <a:latin typeface="Times New Roman" panose="02020603050405020304" pitchFamily="18" charset="0"/>
                <a:cs typeface="Times New Roman" panose="02020603050405020304" pitchFamily="18" charset="0"/>
              </a:rPr>
              <a:t>Xét theo giai đoạn nghiên cứu, các NC sau đây thuộc loại NC nào?</a:t>
            </a:r>
          </a:p>
        </p:txBody>
      </p:sp>
      <p:sp>
        <p:nvSpPr>
          <p:cNvPr id="3" name="Content Placeholder 2"/>
          <p:cNvSpPr>
            <a:spLocks noGrp="1"/>
          </p:cNvSpPr>
          <p:nvPr>
            <p:ph idx="1"/>
          </p:nvPr>
        </p:nvSpPr>
        <p:spPr>
          <a:xfrm>
            <a:off x="457200" y="1371600"/>
            <a:ext cx="8229600" cy="4754563"/>
          </a:xfrm>
        </p:spPr>
        <p:txBody>
          <a:bodyPr/>
          <a:lstStyle/>
          <a:p>
            <a:pPr marL="0" indent="0" algn="just">
              <a:buNone/>
            </a:pPr>
            <a:r>
              <a:rPr lang="en-US">
                <a:solidFill>
                  <a:srgbClr val="002060"/>
                </a:solidFill>
                <a:latin typeface="Times New Roman" panose="02020603050405020304" pitchFamily="18" charset="0"/>
                <a:cs typeface="Times New Roman" panose="02020603050405020304" pitchFamily="18" charset="0"/>
              </a:rPr>
              <a:t>1. Nghiên cứu sử dụng dược tính của cây giảo cổ lam để điều trị cao huyết áp</a:t>
            </a:r>
          </a:p>
          <a:p>
            <a:pPr marL="0" indent="0" algn="just">
              <a:buNone/>
            </a:pPr>
            <a:r>
              <a:rPr lang="en-US">
                <a:solidFill>
                  <a:schemeClr val="accent6">
                    <a:lumMod val="50000"/>
                  </a:schemeClr>
                </a:solidFill>
                <a:latin typeface="Times New Roman" panose="02020603050405020304" pitchFamily="18" charset="0"/>
                <a:cs typeface="Times New Roman" panose="02020603050405020304" pitchFamily="18" charset="0"/>
              </a:rPr>
              <a:t>2. Nghiên cứu về nguyên nhân gây ra bệnh cao huyết áp</a:t>
            </a:r>
          </a:p>
          <a:p>
            <a:pPr marL="0" indent="0" algn="just">
              <a:buNone/>
            </a:pPr>
            <a:r>
              <a:rPr lang="en-US">
                <a:solidFill>
                  <a:schemeClr val="accent2">
                    <a:lumMod val="50000"/>
                  </a:schemeClr>
                </a:solidFill>
                <a:latin typeface="Times New Roman" panose="02020603050405020304" pitchFamily="18" charset="0"/>
                <a:cs typeface="Times New Roman" panose="02020603050405020304" pitchFamily="18" charset="0"/>
              </a:rPr>
              <a:t>3. Nghiên cứu các dược liệu có trong cây giảo cổ lam</a:t>
            </a:r>
          </a:p>
          <a:p>
            <a:pPr marL="0" indent="0" algn="just">
              <a:buNone/>
            </a:pPr>
            <a:r>
              <a:rPr lang="en-US">
                <a:solidFill>
                  <a:srgbClr val="C00000"/>
                </a:solidFill>
                <a:latin typeface="Times New Roman" panose="02020603050405020304" pitchFamily="18" charset="0"/>
                <a:cs typeface="Times New Roman" panose="02020603050405020304" pitchFamily="18" charset="0"/>
              </a:rPr>
              <a:t>4. Nghiên cứu tạo thuốc viên trị cao huyết áp từ cây giảo cổ lam</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normAutofit/>
          </a:bodyPr>
          <a:lstStyle/>
          <a:p>
            <a:r>
              <a:rPr lang="en-US" sz="3600" b="1">
                <a:solidFill>
                  <a:srgbClr val="002060"/>
                </a:solidFill>
                <a:latin typeface="Times New Roman" panose="02020603050405020304" pitchFamily="18" charset="0"/>
                <a:cs typeface="Times New Roman" panose="02020603050405020304" pitchFamily="18" charset="0"/>
              </a:rPr>
              <a:t>1.2.4.3. Phân loại theo logic suy luận</a:t>
            </a:r>
            <a:endParaRPr lang="en-US" sz="3600">
              <a:solidFill>
                <a:srgbClr val="002060"/>
              </a:solidFill>
            </a:endParaRPr>
          </a:p>
        </p:txBody>
      </p:sp>
      <p:sp>
        <p:nvSpPr>
          <p:cNvPr id="3" name="Content Placeholder 2"/>
          <p:cNvSpPr>
            <a:spLocks noGrp="1"/>
          </p:cNvSpPr>
          <p:nvPr>
            <p:ph idx="1"/>
          </p:nvPr>
        </p:nvSpPr>
        <p:spPr>
          <a:xfrm>
            <a:off x="457200" y="1066800"/>
            <a:ext cx="8229600" cy="5334000"/>
          </a:xfrm>
        </p:spPr>
        <p:txBody>
          <a:bodyPr/>
          <a:lstStyle/>
          <a:p>
            <a:pPr marL="0" indent="0">
              <a:buNone/>
            </a:pPr>
            <a:endParaRPr lang="en-US"/>
          </a:p>
        </p:txBody>
      </p:sp>
      <p:sp>
        <p:nvSpPr>
          <p:cNvPr id="7" name="Rounded Rectangle 6"/>
          <p:cNvSpPr/>
          <p:nvPr/>
        </p:nvSpPr>
        <p:spPr>
          <a:xfrm>
            <a:off x="622110" y="2743200"/>
            <a:ext cx="3264090" cy="3352800"/>
          </a:xfrm>
          <a:prstGeom prst="roundRect">
            <a:avLst/>
          </a:prstGeom>
          <a:solidFill>
            <a:schemeClr val="accent3">
              <a:lumMod val="20000"/>
              <a:lumOff val="8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chemeClr val="accent6">
                    <a:lumMod val="50000"/>
                  </a:schemeClr>
                </a:solidFill>
                <a:latin typeface="Times New Roman" panose="02020603050405020304" pitchFamily="18" charset="0"/>
                <a:cs typeface="Times New Roman" panose="02020603050405020304" pitchFamily="18" charset="0"/>
              </a:rPr>
              <a:t>Suy luận ra những khái niệm và khuôn mẫu lý thuyết dựa trên dữ liệu quan sát</a:t>
            </a:r>
          </a:p>
        </p:txBody>
      </p:sp>
      <p:sp>
        <p:nvSpPr>
          <p:cNvPr id="9" name="Oval Callout 8"/>
          <p:cNvSpPr/>
          <p:nvPr/>
        </p:nvSpPr>
        <p:spPr>
          <a:xfrm>
            <a:off x="990600" y="1219200"/>
            <a:ext cx="2895600" cy="990600"/>
          </a:xfrm>
          <a:prstGeom prst="wedgeEllipseCallout">
            <a:avLst>
              <a:gd name="adj1" fmla="val -11406"/>
              <a:gd name="adj2" fmla="val 92810"/>
            </a:avLst>
          </a:prstGeom>
          <a:solidFill>
            <a:schemeClr val="accent2">
              <a:lumMod val="20000"/>
              <a:lumOff val="80000"/>
            </a:schemeClr>
          </a:solidFill>
          <a:ln>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chemeClr val="accent4">
                    <a:lumMod val="50000"/>
                  </a:schemeClr>
                </a:solidFill>
                <a:latin typeface="Times New Roman" panose="02020603050405020304" pitchFamily="18" charset="0"/>
                <a:cs typeface="Times New Roman" panose="02020603050405020304" pitchFamily="18" charset="0"/>
              </a:rPr>
              <a:t>Quy nạp</a:t>
            </a:r>
          </a:p>
        </p:txBody>
      </p:sp>
      <p:sp>
        <p:nvSpPr>
          <p:cNvPr id="10" name="Oval Callout 9"/>
          <p:cNvSpPr/>
          <p:nvPr/>
        </p:nvSpPr>
        <p:spPr>
          <a:xfrm>
            <a:off x="5257800" y="1219200"/>
            <a:ext cx="2895600" cy="990600"/>
          </a:xfrm>
          <a:prstGeom prst="wedgeEllipseCallout">
            <a:avLst>
              <a:gd name="adj1" fmla="val -11406"/>
              <a:gd name="adj2" fmla="val 92810"/>
            </a:avLst>
          </a:prstGeom>
          <a:solidFill>
            <a:schemeClr val="accent2">
              <a:lumMod val="20000"/>
              <a:lumOff val="80000"/>
            </a:schemeClr>
          </a:solidFill>
          <a:ln>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chemeClr val="accent4">
                    <a:lumMod val="50000"/>
                  </a:schemeClr>
                </a:solidFill>
                <a:latin typeface="Times New Roman" panose="02020603050405020304" pitchFamily="18" charset="0"/>
                <a:cs typeface="Times New Roman" panose="02020603050405020304" pitchFamily="18" charset="0"/>
              </a:rPr>
              <a:t>Diễn dịch</a:t>
            </a:r>
          </a:p>
        </p:txBody>
      </p:sp>
      <p:sp>
        <p:nvSpPr>
          <p:cNvPr id="11" name="Rounded Rectangle 10"/>
          <p:cNvSpPr/>
          <p:nvPr/>
        </p:nvSpPr>
        <p:spPr>
          <a:xfrm>
            <a:off x="5257800" y="2743200"/>
            <a:ext cx="3200400" cy="3352800"/>
          </a:xfrm>
          <a:prstGeom prst="roundRect">
            <a:avLst/>
          </a:prstGeom>
          <a:solidFill>
            <a:schemeClr val="accent3">
              <a:lumMod val="20000"/>
              <a:lumOff val="8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chemeClr val="accent6">
                    <a:lumMod val="50000"/>
                  </a:schemeClr>
                </a:solidFill>
                <a:latin typeface="Times New Roman" panose="02020603050405020304" pitchFamily="18" charset="0"/>
                <a:cs typeface="Times New Roman" panose="02020603050405020304" pitchFamily="18" charset="0"/>
              </a:rPr>
              <a:t>Sử dụng những dữ liệu thực nghiệm mới kiểm tra khái niệm và kiểu mẫu có sẵn trong lý thuyết</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15962"/>
          </a:xfrm>
          <a:solidFill>
            <a:schemeClr val="bg2">
              <a:lumMod val="90000"/>
            </a:schemeClr>
          </a:solidFill>
        </p:spPr>
        <p:txBody>
          <a:bodyPr>
            <a:normAutofit/>
          </a:bodyPr>
          <a:lstStyle/>
          <a:p>
            <a:r>
              <a:rPr lang="en-US" sz="4000" b="1">
                <a:latin typeface="Times New Roman" panose="02020603050405020304" pitchFamily="18" charset="0"/>
                <a:cs typeface="Times New Roman" panose="02020603050405020304" pitchFamily="18" charset="0"/>
              </a:rPr>
              <a:t>1.2.4.3. Phân loại theo logic suy luận</a:t>
            </a:r>
          </a:p>
        </p:txBody>
      </p:sp>
      <p:sp>
        <p:nvSpPr>
          <p:cNvPr id="3" name="Content Placeholder 2"/>
          <p:cNvSpPr>
            <a:spLocks noGrp="1"/>
          </p:cNvSpPr>
          <p:nvPr>
            <p:ph idx="1"/>
          </p:nvPr>
        </p:nvSpPr>
        <p:spPr>
          <a:xfrm>
            <a:off x="464024" y="1186616"/>
            <a:ext cx="8229600" cy="4983163"/>
          </a:xfrm>
        </p:spPr>
        <p:txBody>
          <a:bodyPr/>
          <a:lstStyle/>
          <a:p>
            <a:pPr marL="0" indent="0">
              <a:buNone/>
            </a:pPr>
            <a:endParaRPr lang="en-US"/>
          </a:p>
        </p:txBody>
      </p:sp>
      <p:sp>
        <p:nvSpPr>
          <p:cNvPr id="4" name="Rectangle 3"/>
          <p:cNvSpPr/>
          <p:nvPr/>
        </p:nvSpPr>
        <p:spPr>
          <a:xfrm>
            <a:off x="3429000" y="1219200"/>
            <a:ext cx="1981200" cy="13716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a:solidFill>
                  <a:schemeClr val="tx1"/>
                </a:solidFill>
                <a:latin typeface="Times New Roman" panose="02020603050405020304" pitchFamily="18" charset="0"/>
                <a:cs typeface="Times New Roman" panose="02020603050405020304" pitchFamily="18" charset="0"/>
              </a:rPr>
              <a:t>LÝ THUYẾT</a:t>
            </a:r>
          </a:p>
        </p:txBody>
      </p:sp>
      <p:sp>
        <p:nvSpPr>
          <p:cNvPr id="5" name="Rectangle 4"/>
          <p:cNvSpPr/>
          <p:nvPr/>
        </p:nvSpPr>
        <p:spPr>
          <a:xfrm>
            <a:off x="3570605" y="4572000"/>
            <a:ext cx="1981199" cy="13716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a:solidFill>
                  <a:schemeClr val="tx1"/>
                </a:solidFill>
                <a:latin typeface="Times New Roman" panose="02020603050405020304" pitchFamily="18" charset="0"/>
                <a:cs typeface="Times New Roman" panose="02020603050405020304" pitchFamily="18" charset="0"/>
              </a:rPr>
              <a:t>QUAN SÁT</a:t>
            </a:r>
          </a:p>
        </p:txBody>
      </p:sp>
      <p:sp>
        <p:nvSpPr>
          <p:cNvPr id="6" name="Curved Left Arrow 5"/>
          <p:cNvSpPr/>
          <p:nvPr/>
        </p:nvSpPr>
        <p:spPr>
          <a:xfrm>
            <a:off x="5562599" y="1752599"/>
            <a:ext cx="1807665" cy="3928565"/>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8" name="Curved Right Arrow 7"/>
          <p:cNvSpPr/>
          <p:nvPr/>
        </p:nvSpPr>
        <p:spPr>
          <a:xfrm flipV="1">
            <a:off x="1828800" y="1600200"/>
            <a:ext cx="1587690" cy="3946878"/>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9" name="TextBox 8"/>
          <p:cNvSpPr txBox="1"/>
          <p:nvPr/>
        </p:nvSpPr>
        <p:spPr>
          <a:xfrm>
            <a:off x="2667000" y="2819400"/>
            <a:ext cx="459740" cy="1323340"/>
          </a:xfrm>
          <a:prstGeom prst="rect">
            <a:avLst/>
          </a:prstGeom>
          <a:noFill/>
        </p:spPr>
        <p:txBody>
          <a:bodyPr vert="vert270" wrap="square" rtlCol="0">
            <a:spAutoFit/>
          </a:bodyPr>
          <a:lstStyle/>
          <a:p>
            <a:r>
              <a:rPr lang="en-US" b="1">
                <a:latin typeface="Times New Roman" panose="02020603050405020304" pitchFamily="18" charset="0"/>
                <a:cs typeface="Times New Roman" panose="02020603050405020304" pitchFamily="18" charset="0"/>
              </a:rPr>
              <a:t>QUY NẠP</a:t>
            </a:r>
          </a:p>
        </p:txBody>
      </p:sp>
      <p:sp>
        <p:nvSpPr>
          <p:cNvPr id="11" name="TextBox 10"/>
          <p:cNvSpPr txBox="1"/>
          <p:nvPr/>
        </p:nvSpPr>
        <p:spPr>
          <a:xfrm>
            <a:off x="5024755" y="3308985"/>
            <a:ext cx="2042795" cy="645160"/>
          </a:xfrm>
          <a:prstGeom prst="rect">
            <a:avLst/>
          </a:prstGeom>
          <a:noFill/>
        </p:spPr>
        <p:txBody>
          <a:bodyPr vert="horz" wrap="square" lIns="1188720" rIns="91440" rtlCol="0" anchor="t" anchorCtr="0">
            <a:spAutoFit/>
          </a:bodyPr>
          <a:lstStyle/>
          <a:p>
            <a:r>
              <a:rPr lang="en-US" b="1">
                <a:latin typeface="Times New Roman" panose="02020603050405020304" pitchFamily="18" charset="0"/>
                <a:cs typeface="Times New Roman" panose="02020603050405020304" pitchFamily="18" charset="0"/>
              </a:rPr>
              <a:t>DIỄN DỊCH</a:t>
            </a:r>
          </a:p>
        </p:txBody>
      </p:sp>
      <p:sp>
        <p:nvSpPr>
          <p:cNvPr id="12" name="Oval 11"/>
          <p:cNvSpPr/>
          <p:nvPr/>
        </p:nvSpPr>
        <p:spPr>
          <a:xfrm>
            <a:off x="79375" y="2533650"/>
            <a:ext cx="1621790" cy="1905000"/>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tx1"/>
                </a:solidFill>
                <a:latin typeface="Times New Roman" panose="02020603050405020304" pitchFamily="18" charset="0"/>
                <a:cs typeface="Times New Roman" panose="02020603050405020304" pitchFamily="18" charset="0"/>
              </a:rPr>
              <a:t>Khái quát hóa quan sá</a:t>
            </a:r>
            <a:r>
              <a:rPr lang="en-US" sz="2400">
                <a:solidFill>
                  <a:schemeClr val="tx1"/>
                </a:solidFill>
                <a:latin typeface="Times New Roman" panose="02020603050405020304" pitchFamily="18" charset="0"/>
                <a:cs typeface="Times New Roman" panose="02020603050405020304" pitchFamily="18" charset="0"/>
              </a:rPr>
              <a:t>t</a:t>
            </a:r>
          </a:p>
        </p:txBody>
      </p:sp>
      <p:sp>
        <p:nvSpPr>
          <p:cNvPr id="13" name="Oval 12"/>
          <p:cNvSpPr/>
          <p:nvPr/>
        </p:nvSpPr>
        <p:spPr>
          <a:xfrm>
            <a:off x="7522845" y="2621280"/>
            <a:ext cx="1629410" cy="1905000"/>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tx1"/>
                </a:solidFill>
                <a:latin typeface="Times New Roman" panose="02020603050405020304" pitchFamily="18" charset="0"/>
                <a:cs typeface="Times New Roman" panose="02020603050405020304" pitchFamily="18" charset="0"/>
              </a:rPr>
              <a:t>Kiểm tra giả thuyết</a:t>
            </a:r>
          </a:p>
        </p:txBody>
      </p:sp>
      <p:sp>
        <p:nvSpPr>
          <p:cNvPr id="7" name="Text Box 6"/>
          <p:cNvSpPr txBox="1"/>
          <p:nvPr/>
        </p:nvSpPr>
        <p:spPr>
          <a:xfrm>
            <a:off x="9867900" y="2824480"/>
            <a:ext cx="309880" cy="368300"/>
          </a:xfrm>
          <a:prstGeom prst="rect">
            <a:avLst/>
          </a:prstGeom>
          <a:noFill/>
        </p:spPr>
        <p:txBody>
          <a:bodyPr wrap="none" rtlCol="0">
            <a:spAutoFit/>
          </a:bodyP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1000"/>
                                        <p:tgtEl>
                                          <p:spTgt spid="12"/>
                                        </p:tgtEl>
                                      </p:cBhvr>
                                    </p:animEffect>
                                    <p:anim calcmode="lin" valueType="num">
                                      <p:cBhvr>
                                        <p:cTn id="13" dur="1000" fill="hold"/>
                                        <p:tgtEl>
                                          <p:spTgt spid="12"/>
                                        </p:tgtEl>
                                        <p:attrNameLst>
                                          <p:attrName>ppt_x</p:attrName>
                                        </p:attrNameLst>
                                      </p:cBhvr>
                                      <p:tavLst>
                                        <p:tav tm="0">
                                          <p:val>
                                            <p:strVal val="#ppt_x"/>
                                          </p:val>
                                        </p:tav>
                                        <p:tav tm="100000">
                                          <p:val>
                                            <p:strVal val="#ppt_x"/>
                                          </p:val>
                                        </p:tav>
                                      </p:tavLst>
                                    </p:anim>
                                    <p:anim calcmode="lin" valueType="num">
                                      <p:cBhvr>
                                        <p:cTn id="14"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barn(inVertical)">
                                      <p:cBhvr>
                                        <p:cTn id="19" dur="500"/>
                                        <p:tgtEl>
                                          <p:spTgt spid="13"/>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4"/>
                                        </p:tgtEl>
                                        <p:attrNameLst>
                                          <p:attrName>style.visibility</p:attrName>
                                        </p:attrNameLst>
                                      </p:cBhvr>
                                      <p:to>
                                        <p:strVal val="visible"/>
                                      </p:to>
                                    </p:set>
                                    <p:animEffect transition="in" filter="barn(inVertical)">
                                      <p:cBhvr>
                                        <p:cTn id="24" dur="500"/>
                                        <p:tgtEl>
                                          <p:spTgt spid="4"/>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barn(inVertical)">
                                      <p:cBhvr>
                                        <p:cTn id="29" dur="500"/>
                                        <p:tgtEl>
                                          <p:spTgt spid="8"/>
                                        </p:tgtEl>
                                      </p:cBhvr>
                                    </p:animEffect>
                                  </p:childTnLst>
                                </p:cTn>
                              </p:par>
                            </p:childTnLst>
                          </p:cTn>
                        </p:par>
                      </p:childTnLst>
                    </p:cTn>
                  </p:par>
                  <p:par>
                    <p:cTn id="30" fill="hold">
                      <p:stCondLst>
                        <p:cond delay="indefinite"/>
                      </p:stCondLst>
                      <p:childTnLst>
                        <p:par>
                          <p:cTn id="31" fill="hold">
                            <p:stCondLst>
                              <p:cond delay="0"/>
                            </p:stCondLst>
                            <p:childTnLst>
                              <p:par>
                                <p:cTn id="32" presetID="22" presetClass="entr" presetSubtype="4" fill="hold" grpId="0" nodeType="click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wipe(down)">
                                      <p:cBhvr>
                                        <p:cTn id="34" dur="500"/>
                                        <p:tgtEl>
                                          <p:spTgt spid="11"/>
                                        </p:tgtEl>
                                      </p:cBhvr>
                                    </p:animEffect>
                                  </p:childTnLst>
                                </p:cTn>
                              </p:par>
                            </p:childTnLst>
                          </p:cTn>
                        </p:par>
                      </p:childTnLst>
                    </p:cTn>
                  </p:par>
                  <p:par>
                    <p:cTn id="35" fill="hold">
                      <p:stCondLst>
                        <p:cond delay="indefinite"/>
                      </p:stCondLst>
                      <p:childTnLst>
                        <p:par>
                          <p:cTn id="36" fill="hold">
                            <p:stCondLst>
                              <p:cond delay="0"/>
                            </p:stCondLst>
                            <p:childTnLst>
                              <p:par>
                                <p:cTn id="37" presetID="6" presetClass="entr" presetSubtype="16" fill="hold" grpId="0" nodeType="click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circle(in)">
                                      <p:cBhvr>
                                        <p:cTn id="39"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4" grpId="0" bldLvl="0" animBg="1"/>
      <p:bldP spid="6" grpId="0" animBg="1"/>
      <p:bldP spid="8" grpId="0" animBg="1"/>
      <p:bldP spid="11" grpId="0"/>
      <p:bldP spid="12" grpId="0" bldLvl="0" animBg="1"/>
      <p:bldP spid="13" grpId="0" bldLvl="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274638"/>
            <a:ext cx="8839200" cy="792162"/>
          </a:xfrm>
          <a:solidFill>
            <a:schemeClr val="accent5">
              <a:lumMod val="20000"/>
              <a:lumOff val="80000"/>
            </a:schemeClr>
          </a:solidFill>
        </p:spPr>
        <p:txBody>
          <a:bodyPr>
            <a:noAutofit/>
          </a:bodyPr>
          <a:lstStyle/>
          <a:p>
            <a:pPr algn="ctr"/>
            <a:r>
              <a:rPr lang="en-US" sz="3000" b="1">
                <a:latin typeface="Times New Roman" panose="02020603050405020304" pitchFamily="18" charset="0"/>
                <a:cs typeface="Times New Roman" panose="02020603050405020304" pitchFamily="18" charset="0"/>
              </a:rPr>
              <a:t>1.2.4.4. Phân loại theo hình thức thu thập, đo lường và phân tích thông tin</a:t>
            </a:r>
            <a:endParaRPr lang="en-US" sz="3000"/>
          </a:p>
        </p:txBody>
      </p:sp>
      <p:sp>
        <p:nvSpPr>
          <p:cNvPr id="3" name="Text Placeholder 2"/>
          <p:cNvSpPr>
            <a:spLocks noGrp="1"/>
          </p:cNvSpPr>
          <p:nvPr>
            <p:ph type="body" idx="1"/>
          </p:nvPr>
        </p:nvSpPr>
        <p:spPr>
          <a:xfrm>
            <a:off x="152400" y="1143001"/>
            <a:ext cx="4344988" cy="457200"/>
          </a:xfrm>
          <a:solidFill>
            <a:schemeClr val="tx2">
              <a:lumMod val="40000"/>
              <a:lumOff val="60000"/>
            </a:schemeClr>
          </a:solidFill>
        </p:spPr>
        <p:txBody>
          <a:bodyPr>
            <a:noAutofit/>
          </a:bodyPr>
          <a:lstStyle/>
          <a:p>
            <a:pPr algn="ctr"/>
            <a:r>
              <a:rPr lang="en-US" sz="2800"/>
              <a:t>Nghiên cứu định lượng</a:t>
            </a:r>
          </a:p>
        </p:txBody>
      </p:sp>
      <p:sp>
        <p:nvSpPr>
          <p:cNvPr id="4" name="Content Placeholder 3"/>
          <p:cNvSpPr>
            <a:spLocks noGrp="1"/>
          </p:cNvSpPr>
          <p:nvPr>
            <p:ph sz="half" idx="2"/>
          </p:nvPr>
        </p:nvSpPr>
        <p:spPr>
          <a:xfrm>
            <a:off x="152400" y="1676400"/>
            <a:ext cx="4384040" cy="5058410"/>
          </a:xfrm>
          <a:solidFill>
            <a:schemeClr val="accent2">
              <a:lumMod val="20000"/>
              <a:lumOff val="80000"/>
            </a:schemeClr>
          </a:solidFill>
        </p:spPr>
        <p:txBody>
          <a:bodyPr>
            <a:noAutofit/>
          </a:bodyPr>
          <a:lstStyle/>
          <a:p>
            <a:pPr marL="0" indent="0" algn="just">
              <a:buNone/>
            </a:pPr>
            <a:r>
              <a:rPr lang="en-US" sz="3000">
                <a:latin typeface="Times New Roman" panose="02020603050405020304" pitchFamily="18" charset="0"/>
                <a:cs typeface="Times New Roman" panose="02020603050405020304" pitchFamily="18" charset="0"/>
              </a:rPr>
              <a:t>- Mục tiêu: nhằm lượng hóa sự biến đổi trong một tình huống, hiện tượng, vấn đề hay sự kiện.</a:t>
            </a:r>
          </a:p>
          <a:p>
            <a:pPr marL="0" indent="0" algn="just">
              <a:buNone/>
            </a:pPr>
            <a:r>
              <a:rPr lang="en-US" sz="3000">
                <a:latin typeface="Times New Roman" panose="02020603050405020304" pitchFamily="18" charset="0"/>
                <a:cs typeface="Times New Roman" panose="02020603050405020304" pitchFamily="18" charset="0"/>
              </a:rPr>
              <a:t>- Các khía cạnh của quá trình điều tra, nghiên cứu được xác định từ trước</a:t>
            </a:r>
          </a:p>
          <a:p>
            <a:pPr marL="0" indent="0" algn="just">
              <a:buNone/>
            </a:pPr>
            <a:r>
              <a:rPr lang="en-US" sz="3000">
                <a:latin typeface="Times New Roman" panose="02020603050405020304" pitchFamily="18" charset="0"/>
                <a:cs typeface="Times New Roman" panose="02020603050405020304" pitchFamily="18" charset="0"/>
              </a:rPr>
              <a:t>- Chủ yếu sử dụng các biến số định lượng để thu thập thông tin, phân tích dữ liệu</a:t>
            </a:r>
          </a:p>
        </p:txBody>
      </p:sp>
      <p:sp>
        <p:nvSpPr>
          <p:cNvPr id="5" name="Text Placeholder 4"/>
          <p:cNvSpPr>
            <a:spLocks noGrp="1"/>
          </p:cNvSpPr>
          <p:nvPr>
            <p:ph type="body" sz="quarter" idx="3"/>
          </p:nvPr>
        </p:nvSpPr>
        <p:spPr>
          <a:xfrm>
            <a:off x="4645025" y="1143000"/>
            <a:ext cx="4346575" cy="457199"/>
          </a:xfrm>
          <a:solidFill>
            <a:schemeClr val="bg1">
              <a:lumMod val="65000"/>
            </a:schemeClr>
          </a:solidFill>
        </p:spPr>
        <p:txBody>
          <a:bodyPr>
            <a:noAutofit/>
          </a:bodyPr>
          <a:lstStyle/>
          <a:p>
            <a:pPr algn="ctr"/>
            <a:r>
              <a:rPr lang="en-US" sz="2800"/>
              <a:t>Nghiên cứu định tính</a:t>
            </a:r>
          </a:p>
        </p:txBody>
      </p:sp>
      <p:sp>
        <p:nvSpPr>
          <p:cNvPr id="6" name="Content Placeholder 5"/>
          <p:cNvSpPr>
            <a:spLocks noGrp="1"/>
          </p:cNvSpPr>
          <p:nvPr>
            <p:ph sz="quarter" idx="4"/>
          </p:nvPr>
        </p:nvSpPr>
        <p:spPr>
          <a:xfrm>
            <a:off x="4645025" y="1676400"/>
            <a:ext cx="4427220" cy="5038725"/>
          </a:xfrm>
          <a:solidFill>
            <a:srgbClr val="FFFF00"/>
          </a:solidFill>
        </p:spPr>
        <p:txBody>
          <a:bodyPr>
            <a:noAutofit/>
          </a:bodyPr>
          <a:lstStyle/>
          <a:p>
            <a:pPr marL="0" indent="0" algn="just">
              <a:lnSpc>
                <a:spcPct val="90000"/>
              </a:lnSpc>
              <a:buNone/>
            </a:pPr>
            <a:r>
              <a:rPr lang="en-US" sz="2500">
                <a:latin typeface="Times New Roman" panose="02020603050405020304" pitchFamily="18" charset="0"/>
                <a:cs typeface="Times New Roman" panose="02020603050405020304" pitchFamily="18" charset="0"/>
              </a:rPr>
              <a:t>-</a:t>
            </a:r>
            <a:r>
              <a:rPr lang="en-US" sz="3000">
                <a:latin typeface="Times New Roman" panose="02020603050405020304" pitchFamily="18" charset="0"/>
                <a:cs typeface="Times New Roman" panose="02020603050405020304" pitchFamily="18" charset="0"/>
              </a:rPr>
              <a:t> Nhằm mô tả một tình huống, hiện tượng, vấn đề hay sự kiện, khám phá bản chất, sự biến đổi/tính đa dạng của chúng.</a:t>
            </a:r>
          </a:p>
          <a:p>
            <a:pPr marL="0" indent="0" algn="just">
              <a:lnSpc>
                <a:spcPct val="90000"/>
              </a:lnSpc>
              <a:buNone/>
            </a:pPr>
            <a:r>
              <a:rPr lang="en-US" sz="3000">
                <a:latin typeface="Times New Roman" panose="02020603050405020304" pitchFamily="18" charset="0"/>
                <a:cs typeface="Times New Roman" panose="02020603050405020304" pitchFamily="18" charset="0"/>
              </a:rPr>
              <a:t>- Có tính linh hoạt, không được xác định trước.</a:t>
            </a:r>
          </a:p>
          <a:p>
            <a:pPr marL="0" indent="0" algn="just">
              <a:lnSpc>
                <a:spcPct val="90000"/>
              </a:lnSpc>
              <a:buNone/>
            </a:pPr>
            <a:endParaRPr lang="en-US" sz="3000">
              <a:latin typeface="Times New Roman" panose="02020603050405020304" pitchFamily="18" charset="0"/>
              <a:cs typeface="Times New Roman" panose="02020603050405020304" pitchFamily="18" charset="0"/>
            </a:endParaRPr>
          </a:p>
          <a:p>
            <a:pPr marL="0" indent="0" algn="just">
              <a:lnSpc>
                <a:spcPct val="90000"/>
              </a:lnSpc>
              <a:buNone/>
            </a:pPr>
            <a:r>
              <a:rPr lang="en-US" sz="3000">
                <a:latin typeface="Times New Roman" panose="02020603050405020304" pitchFamily="18" charset="0"/>
                <a:cs typeface="Times New Roman" panose="02020603050405020304" pitchFamily="18" charset="0"/>
              </a:rPr>
              <a:t>- Sử dụng thang đo thứ tự hay định danh để đo lường các biến số</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wipe(down)">
                                      <p:cBhvr>
                                        <p:cTn id="12" dur="5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ipe(down)">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5">
                                            <p:bg/>
                                          </p:spTgt>
                                        </p:tgtEl>
                                        <p:attrNameLst>
                                          <p:attrName>style.visibility</p:attrName>
                                        </p:attrNameLst>
                                      </p:cBhvr>
                                      <p:to>
                                        <p:strVal val="visible"/>
                                      </p:to>
                                    </p:set>
                                    <p:animEffect transition="in" filter="wheel(1)">
                                      <p:cBhvr>
                                        <p:cTn id="22" dur="2000"/>
                                        <p:tgtEl>
                                          <p:spTgt spid="5">
                                            <p:bg/>
                                          </p:spTgt>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grpId="0" nodeType="clickEffect">
                                  <p:stCondLst>
                                    <p:cond delay="0"/>
                                  </p:stCondLst>
                                  <p:childTnLst>
                                    <p:set>
                                      <p:cBhvr>
                                        <p:cTn id="26" dur="1" fill="hold">
                                          <p:stCondLst>
                                            <p:cond delay="0"/>
                                          </p:stCondLst>
                                        </p:cTn>
                                        <p:tgtEl>
                                          <p:spTgt spid="5">
                                            <p:txEl>
                                              <p:pRg st="0" end="0"/>
                                            </p:txEl>
                                          </p:spTgt>
                                        </p:tgtEl>
                                        <p:attrNameLst>
                                          <p:attrName>style.visibility</p:attrName>
                                        </p:attrNameLst>
                                      </p:cBhvr>
                                      <p:to>
                                        <p:strVal val="visible"/>
                                      </p:to>
                                    </p:set>
                                    <p:animEffect transition="in" filter="wheel(1)">
                                      <p:cBhvr>
                                        <p:cTn id="27" dur="2000"/>
                                        <p:tgtEl>
                                          <p:spTgt spid="5">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4">
                                            <p:txEl>
                                              <p:pRg st="0" end="0"/>
                                            </p:txEl>
                                          </p:spTgt>
                                        </p:tgtEl>
                                        <p:attrNameLst>
                                          <p:attrName>style.visibility</p:attrName>
                                        </p:attrNameLst>
                                      </p:cBhvr>
                                      <p:to>
                                        <p:strVal val="visible"/>
                                      </p:to>
                                    </p:set>
                                    <p:animEffect transition="in" filter="barn(inVertical)">
                                      <p:cBhvr>
                                        <p:cTn id="32" dur="500"/>
                                        <p:tgtEl>
                                          <p:spTgt spid="4">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6" presetClass="entr" presetSubtype="16" fill="hold" nodeType="clickEffect">
                                  <p:stCondLst>
                                    <p:cond delay="0"/>
                                  </p:stCondLst>
                                  <p:childTnLst>
                                    <p:set>
                                      <p:cBhvr>
                                        <p:cTn id="36" dur="1" fill="hold">
                                          <p:stCondLst>
                                            <p:cond delay="0"/>
                                          </p:stCondLst>
                                        </p:cTn>
                                        <p:tgtEl>
                                          <p:spTgt spid="6">
                                            <p:txEl>
                                              <p:pRg st="0" end="0"/>
                                            </p:txEl>
                                          </p:spTgt>
                                        </p:tgtEl>
                                        <p:attrNameLst>
                                          <p:attrName>style.visibility</p:attrName>
                                        </p:attrNameLst>
                                      </p:cBhvr>
                                      <p:to>
                                        <p:strVal val="visible"/>
                                      </p:to>
                                    </p:set>
                                    <p:animEffect transition="in" filter="circle(in)">
                                      <p:cBhvr>
                                        <p:cTn id="37" dur="2000"/>
                                        <p:tgtEl>
                                          <p:spTgt spid="6">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4">
                                            <p:txEl>
                                              <p:pRg st="1" end="1"/>
                                            </p:txEl>
                                          </p:spTgt>
                                        </p:tgtEl>
                                        <p:attrNameLst>
                                          <p:attrName>style.visibility</p:attrName>
                                        </p:attrNameLst>
                                      </p:cBhvr>
                                      <p:to>
                                        <p:strVal val="visible"/>
                                      </p:to>
                                    </p:set>
                                    <p:animEffect transition="in" filter="fade">
                                      <p:cBhvr>
                                        <p:cTn id="42" dur="1000"/>
                                        <p:tgtEl>
                                          <p:spTgt spid="4">
                                            <p:txEl>
                                              <p:pRg st="1" end="1"/>
                                            </p:txEl>
                                          </p:spTgt>
                                        </p:tgtEl>
                                      </p:cBhvr>
                                    </p:animEffect>
                                    <p:anim calcmode="lin" valueType="num">
                                      <p:cBhvr>
                                        <p:cTn id="43"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44"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6">
                                            <p:txEl>
                                              <p:pRg st="1" end="1"/>
                                            </p:txEl>
                                          </p:spTgt>
                                        </p:tgtEl>
                                        <p:attrNameLst>
                                          <p:attrName>style.visibility</p:attrName>
                                        </p:attrNameLst>
                                      </p:cBhvr>
                                      <p:to>
                                        <p:strVal val="visible"/>
                                      </p:to>
                                    </p:set>
                                    <p:animEffect transition="in" filter="fade">
                                      <p:cBhvr>
                                        <p:cTn id="49" dur="1000"/>
                                        <p:tgtEl>
                                          <p:spTgt spid="6">
                                            <p:txEl>
                                              <p:pRg st="1" end="1"/>
                                            </p:txEl>
                                          </p:spTgt>
                                        </p:tgtEl>
                                      </p:cBhvr>
                                    </p:animEffect>
                                    <p:anim calcmode="lin" valueType="num">
                                      <p:cBhvr>
                                        <p:cTn id="50" dur="1000" fill="hold"/>
                                        <p:tgtEl>
                                          <p:spTgt spid="6">
                                            <p:txEl>
                                              <p:pRg st="1" end="1"/>
                                            </p:txEl>
                                          </p:spTgt>
                                        </p:tgtEl>
                                        <p:attrNameLst>
                                          <p:attrName>ppt_x</p:attrName>
                                        </p:attrNameLst>
                                      </p:cBhvr>
                                      <p:tavLst>
                                        <p:tav tm="0">
                                          <p:val>
                                            <p:strVal val="#ppt_x"/>
                                          </p:val>
                                        </p:tav>
                                        <p:tav tm="100000">
                                          <p:val>
                                            <p:strVal val="#ppt_x"/>
                                          </p:val>
                                        </p:tav>
                                      </p:tavLst>
                                    </p:anim>
                                    <p:anim calcmode="lin" valueType="num">
                                      <p:cBhvr>
                                        <p:cTn id="51" dur="1000" fill="hold"/>
                                        <p:tgtEl>
                                          <p:spTgt spid="6">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2" presetClass="entr" presetSubtype="4" fill="hold" nodeType="clickEffect">
                                  <p:stCondLst>
                                    <p:cond delay="0"/>
                                  </p:stCondLst>
                                  <p:childTnLst>
                                    <p:set>
                                      <p:cBhvr>
                                        <p:cTn id="55" dur="1" fill="hold">
                                          <p:stCondLst>
                                            <p:cond delay="0"/>
                                          </p:stCondLst>
                                        </p:cTn>
                                        <p:tgtEl>
                                          <p:spTgt spid="4">
                                            <p:txEl>
                                              <p:pRg st="2" end="2"/>
                                            </p:txEl>
                                          </p:spTgt>
                                        </p:tgtEl>
                                        <p:attrNameLst>
                                          <p:attrName>style.visibility</p:attrName>
                                        </p:attrNameLst>
                                      </p:cBhvr>
                                      <p:to>
                                        <p:strVal val="visible"/>
                                      </p:to>
                                    </p:set>
                                    <p:animEffect transition="in" filter="wipe(down)">
                                      <p:cBhvr>
                                        <p:cTn id="56" dur="500"/>
                                        <p:tgtEl>
                                          <p:spTgt spid="4">
                                            <p:txEl>
                                              <p:pRg st="2" end="2"/>
                                            </p:txEl>
                                          </p:spTgt>
                                        </p:tgtEl>
                                      </p:cBhvr>
                                    </p:animEffect>
                                  </p:childTnLst>
                                </p:cTn>
                              </p:par>
                            </p:childTnLst>
                          </p:cTn>
                        </p:par>
                      </p:childTnLst>
                    </p:cTn>
                  </p:par>
                  <p:par>
                    <p:cTn id="57" fill="hold">
                      <p:stCondLst>
                        <p:cond delay="indefinite"/>
                      </p:stCondLst>
                      <p:childTnLst>
                        <p:par>
                          <p:cTn id="58" fill="hold">
                            <p:stCondLst>
                              <p:cond delay="0"/>
                            </p:stCondLst>
                            <p:childTnLst>
                              <p:par>
                                <p:cTn id="59" presetID="22" presetClass="entr" presetSubtype="4" fill="hold" nodeType="clickEffect">
                                  <p:stCondLst>
                                    <p:cond delay="0"/>
                                  </p:stCondLst>
                                  <p:childTnLst>
                                    <p:set>
                                      <p:cBhvr>
                                        <p:cTn id="60" dur="1" fill="hold">
                                          <p:stCondLst>
                                            <p:cond delay="0"/>
                                          </p:stCondLst>
                                        </p:cTn>
                                        <p:tgtEl>
                                          <p:spTgt spid="6">
                                            <p:txEl>
                                              <p:pRg st="3" end="3"/>
                                            </p:txEl>
                                          </p:spTgt>
                                        </p:tgtEl>
                                        <p:attrNameLst>
                                          <p:attrName>style.visibility</p:attrName>
                                        </p:attrNameLst>
                                      </p:cBhvr>
                                      <p:to>
                                        <p:strVal val="visible"/>
                                      </p:to>
                                    </p:set>
                                    <p:animEffect transition="in" filter="wipe(down)">
                                      <p:cBhvr>
                                        <p:cTn id="61" dur="50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3" grpId="0" build="p" animBg="1"/>
      <p:bldP spid="5" grpId="0" build="p"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955"/>
            <a:ext cx="8229600" cy="848360"/>
          </a:xfrm>
          <a:solidFill>
            <a:schemeClr val="accent3">
              <a:lumMod val="60000"/>
              <a:lumOff val="40000"/>
            </a:schemeClr>
          </a:solidFill>
        </p:spPr>
        <p:txBody>
          <a:bodyPr>
            <a:normAutofit/>
          </a:bodyPr>
          <a:lstStyle/>
          <a:p>
            <a:pPr algn="ctr"/>
            <a:r>
              <a:rPr lang="en-US" sz="2400" b="1">
                <a:latin typeface="Times New Roman" panose="02020603050405020304" pitchFamily="18" charset="0"/>
                <a:cs typeface="Times New Roman" panose="02020603050405020304" pitchFamily="18" charset="0"/>
              </a:rPr>
              <a:t>1.2.4.4. Phân loại theo hình thức thu thập, đo lường và phân tích thông tin</a:t>
            </a:r>
            <a:endParaRPr lang="en-US" sz="2400"/>
          </a:p>
        </p:txBody>
      </p:sp>
      <p:sp>
        <p:nvSpPr>
          <p:cNvPr id="3" name="Text Placeholder 2"/>
          <p:cNvSpPr>
            <a:spLocks noGrp="1"/>
          </p:cNvSpPr>
          <p:nvPr>
            <p:ph type="body" idx="1"/>
          </p:nvPr>
        </p:nvSpPr>
        <p:spPr>
          <a:xfrm>
            <a:off x="228600" y="1218883"/>
            <a:ext cx="4268788" cy="639762"/>
          </a:xfrm>
          <a:solidFill>
            <a:schemeClr val="accent2">
              <a:lumMod val="20000"/>
              <a:lumOff val="80000"/>
            </a:schemeClr>
          </a:solidFill>
        </p:spPr>
        <p:txBody>
          <a:bodyPr>
            <a:normAutofit/>
          </a:bodyPr>
          <a:lstStyle/>
          <a:p>
            <a:pPr algn="ctr"/>
            <a:r>
              <a:rPr lang="en-US" sz="2800"/>
              <a:t>Nghiên cứu định lượng</a:t>
            </a:r>
          </a:p>
        </p:txBody>
      </p:sp>
      <p:sp>
        <p:nvSpPr>
          <p:cNvPr id="4" name="Content Placeholder 3"/>
          <p:cNvSpPr>
            <a:spLocks noGrp="1"/>
          </p:cNvSpPr>
          <p:nvPr>
            <p:ph sz="half" idx="2"/>
          </p:nvPr>
        </p:nvSpPr>
        <p:spPr>
          <a:xfrm>
            <a:off x="228600" y="1954530"/>
            <a:ext cx="4269105" cy="4598670"/>
          </a:xfrm>
          <a:solidFill>
            <a:schemeClr val="bg2">
              <a:lumMod val="20000"/>
              <a:lumOff val="80000"/>
            </a:schemeClr>
          </a:solidFill>
        </p:spPr>
        <p:txBody>
          <a:bodyPr>
            <a:noAutofit/>
          </a:bodyPr>
          <a:lstStyle/>
          <a:p>
            <a:pPr marL="0" indent="0" algn="just">
              <a:lnSpc>
                <a:spcPct val="90000"/>
              </a:lnSpc>
              <a:buNone/>
            </a:pPr>
            <a:r>
              <a:rPr lang="en-US" sz="3000">
                <a:latin typeface="Times New Roman" panose="02020603050405020304" pitchFamily="18" charset="0"/>
                <a:cs typeface="Times New Roman" panose="02020603050405020304" pitchFamily="18" charset="0"/>
              </a:rPr>
              <a:t>- Phân tích dữ liệu được thực hiện nhằm xác định mức độ, độ lớn, số lượng của biến đổi.</a:t>
            </a:r>
          </a:p>
          <a:p>
            <a:pPr marL="0" indent="0" algn="just">
              <a:lnSpc>
                <a:spcPct val="90000"/>
              </a:lnSpc>
              <a:buNone/>
            </a:pPr>
            <a:r>
              <a:rPr lang="en-US" sz="3000">
                <a:latin typeface="Times New Roman" panose="02020603050405020304" pitchFamily="18" charset="0"/>
                <a:cs typeface="Times New Roman" panose="02020603050405020304" pitchFamily="18" charset="0"/>
              </a:rPr>
              <a:t>Ví dụ: xác định mức độ ảnh hưởng của trí thông minh đối với thành tích học tập của hs; Xác định có bao nhiêu người có cùng thái độ về một vấn đề nào đó.</a:t>
            </a:r>
          </a:p>
        </p:txBody>
      </p:sp>
      <p:sp>
        <p:nvSpPr>
          <p:cNvPr id="5" name="Text Placeholder 4"/>
          <p:cNvSpPr>
            <a:spLocks noGrp="1"/>
          </p:cNvSpPr>
          <p:nvPr>
            <p:ph type="body" sz="quarter" idx="3"/>
          </p:nvPr>
        </p:nvSpPr>
        <p:spPr>
          <a:xfrm>
            <a:off x="4572000" y="1218883"/>
            <a:ext cx="4346575" cy="639762"/>
          </a:xfrm>
          <a:solidFill>
            <a:schemeClr val="accent2">
              <a:lumMod val="20000"/>
              <a:lumOff val="80000"/>
            </a:schemeClr>
          </a:solidFill>
        </p:spPr>
        <p:txBody>
          <a:bodyPr>
            <a:normAutofit/>
          </a:bodyPr>
          <a:lstStyle/>
          <a:p>
            <a:pPr algn="ctr"/>
            <a:r>
              <a:rPr lang="en-US" sz="2800"/>
              <a:t>Nghiên cứu định tính</a:t>
            </a:r>
          </a:p>
        </p:txBody>
      </p:sp>
      <p:sp>
        <p:nvSpPr>
          <p:cNvPr id="6" name="Content Placeholder 5"/>
          <p:cNvSpPr>
            <a:spLocks noGrp="1"/>
          </p:cNvSpPr>
          <p:nvPr>
            <p:ph sz="quarter" idx="4"/>
          </p:nvPr>
        </p:nvSpPr>
        <p:spPr>
          <a:xfrm>
            <a:off x="4645025" y="1954530"/>
            <a:ext cx="4346575" cy="4522470"/>
          </a:xfrm>
          <a:solidFill>
            <a:schemeClr val="accent3">
              <a:lumMod val="20000"/>
              <a:lumOff val="80000"/>
            </a:schemeClr>
          </a:solidFill>
        </p:spPr>
        <p:txBody>
          <a:bodyPr>
            <a:noAutofit/>
          </a:bodyPr>
          <a:lstStyle/>
          <a:p>
            <a:pPr marL="0" indent="0" algn="just">
              <a:buNone/>
            </a:pPr>
            <a:r>
              <a:rPr lang="en-US" sz="2800">
                <a:latin typeface="Times New Roman" panose="02020603050405020304" pitchFamily="18" charset="0"/>
                <a:cs typeface="Times New Roman" panose="02020603050405020304" pitchFamily="18" charset="0"/>
              </a:rPr>
              <a:t>-</a:t>
            </a:r>
            <a:r>
              <a:rPr lang="en-US" sz="3000">
                <a:latin typeface="Times New Roman" panose="02020603050405020304" pitchFamily="18" charset="0"/>
                <a:cs typeface="Times New Roman" panose="02020603050405020304" pitchFamily="18" charset="0"/>
              </a:rPr>
              <a:t> Phân tích dữ liệu để xác minh sự biến đổi của tình huống, hiện tượng hay vấn đề NC mà không định lượng nó.</a:t>
            </a:r>
          </a:p>
          <a:p>
            <a:pPr marL="0" indent="0">
              <a:buNone/>
            </a:pPr>
            <a:r>
              <a:rPr lang="en-US" sz="3000">
                <a:latin typeface="Times New Roman" panose="02020603050405020304" pitchFamily="18" charset="0"/>
                <a:cs typeface="Times New Roman" panose="02020603050405020304" pitchFamily="18" charset="0"/>
              </a:rPr>
              <a:t>Ví dụ : Mô tả điều kiện sống của một cộng đồng; mô tả các ý kiến khác nhau về một vấn đề kinh tế, XH</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circle(in)">
                                      <p:cBhvr>
                                        <p:cTn id="7" dur="20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circle(in)">
                                      <p:cBhvr>
                                        <p:cTn id="12" dur="2000"/>
                                        <p:tgtEl>
                                          <p:spTgt spid="6">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Effect transition="in" filter="barn(inVertical)">
                                      <p:cBhvr>
                                        <p:cTn id="17" dur="500"/>
                                        <p:tgtEl>
                                          <p:spTgt spid="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6">
                                            <p:txEl>
                                              <p:pRg st="1" end="1"/>
                                            </p:txEl>
                                          </p:spTgt>
                                        </p:tgtEl>
                                        <p:attrNameLst>
                                          <p:attrName>style.visibility</p:attrName>
                                        </p:attrNameLst>
                                      </p:cBhvr>
                                      <p:to>
                                        <p:strVal val="visible"/>
                                      </p:to>
                                    </p:set>
                                    <p:animEffect transition="in" filter="barn(inVertical)">
                                      <p:cBhvr>
                                        <p:cTn id="22" dur="5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525145"/>
          </a:xfrm>
          <a:solidFill>
            <a:schemeClr val="accent6"/>
          </a:solidFill>
        </p:spPr>
        <p:txBody>
          <a:bodyPr>
            <a:noAutofit/>
          </a:bodyPr>
          <a:lstStyle/>
          <a:p>
            <a:r>
              <a:rPr lang="en-US" sz="3400" b="1">
                <a:latin typeface="Times New Roman" panose="02020603050405020304" pitchFamily="18" charset="0"/>
                <a:cs typeface="Times New Roman" panose="02020603050405020304" pitchFamily="18" charset="0"/>
              </a:rPr>
              <a:t>1.2.5. Sản phẩm của nghiên cứu khoa học</a:t>
            </a:r>
            <a:endParaRPr lang="en-US" sz="3400"/>
          </a:p>
        </p:txBody>
      </p:sp>
      <p:graphicFrame>
        <p:nvGraphicFramePr>
          <p:cNvPr id="6" name="Content Placeholder 5"/>
          <p:cNvGraphicFramePr>
            <a:graphicFrameLocks noGrp="1"/>
          </p:cNvGraphicFramePr>
          <p:nvPr>
            <p:ph idx="1"/>
          </p:nvPr>
        </p:nvGraphicFramePr>
        <p:xfrm>
          <a:off x="82550" y="685800"/>
          <a:ext cx="9017000" cy="6138545"/>
        </p:xfrm>
        <a:graphic>
          <a:graphicData uri="http://schemas.openxmlformats.org/drawingml/2006/table">
            <a:tbl>
              <a:tblPr firstRow="1" bandRow="1">
                <a:tableStyleId>{5C22544A-7EE6-4342-B048-85BDC9FD1C3A}</a:tableStyleId>
              </a:tblPr>
              <a:tblGrid>
                <a:gridCol w="1538605">
                  <a:extLst>
                    <a:ext uri="{9D8B030D-6E8A-4147-A177-3AD203B41FA5}">
                      <a16:colId xmlns:a16="http://schemas.microsoft.com/office/drawing/2014/main" val="20000"/>
                    </a:ext>
                  </a:extLst>
                </a:gridCol>
                <a:gridCol w="7478395">
                  <a:extLst>
                    <a:ext uri="{9D8B030D-6E8A-4147-A177-3AD203B41FA5}">
                      <a16:colId xmlns:a16="http://schemas.microsoft.com/office/drawing/2014/main" val="20001"/>
                    </a:ext>
                  </a:extLst>
                </a:gridCol>
              </a:tblGrid>
              <a:tr h="1505585">
                <a:tc>
                  <a:txBody>
                    <a:bodyPr/>
                    <a:lstStyle/>
                    <a:p>
                      <a:pPr algn="ctr"/>
                      <a:r>
                        <a:rPr lang="en-US" sz="2800">
                          <a:solidFill>
                            <a:srgbClr val="C00000"/>
                          </a:solidFill>
                        </a:rPr>
                        <a:t>Các</a:t>
                      </a:r>
                      <a:r>
                        <a:rPr lang="en-US" sz="2800" baseline="0">
                          <a:solidFill>
                            <a:srgbClr val="C00000"/>
                          </a:solidFill>
                        </a:rPr>
                        <a:t> luận điểm</a:t>
                      </a:r>
                      <a:endParaRPr lang="en-US" sz="2800">
                        <a:solidFill>
                          <a:srgbClr val="C0000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just"/>
                      <a:r>
                        <a:rPr lang="en-US" sz="2800" b="0">
                          <a:solidFill>
                            <a:srgbClr val="C00000"/>
                          </a:solidFill>
                          <a:latin typeface="Times New Roman" panose="02020603050405020304" pitchFamily="18" charset="0"/>
                          <a:cs typeface="Times New Roman" panose="02020603050405020304" pitchFamily="18" charset="0"/>
                        </a:rPr>
                        <a:t>- Được</a:t>
                      </a:r>
                      <a:r>
                        <a:rPr lang="en-US" sz="2800" b="0" baseline="0">
                          <a:solidFill>
                            <a:srgbClr val="C00000"/>
                          </a:solidFill>
                          <a:latin typeface="Times New Roman" panose="02020603050405020304" pitchFamily="18" charset="0"/>
                          <a:cs typeface="Times New Roman" panose="02020603050405020304" pitchFamily="18" charset="0"/>
                        </a:rPr>
                        <a:t> chứng minh hay bác bỏ bởi kết quả NC</a:t>
                      </a:r>
                    </a:p>
                    <a:p>
                      <a:pPr algn="just"/>
                      <a:r>
                        <a:rPr lang="en-US" sz="2800" b="0" baseline="0">
                          <a:solidFill>
                            <a:srgbClr val="C00000"/>
                          </a:solidFill>
                          <a:latin typeface="Times New Roman" panose="02020603050405020304" pitchFamily="18" charset="0"/>
                          <a:cs typeface="Times New Roman" panose="02020603050405020304" pitchFamily="18" charset="0"/>
                        </a:rPr>
                        <a:t>- Tùy thuộc vào nghành khoa học, chúng có thể là các định luật, định lý, quy luật hay nguyên lý.</a:t>
                      </a:r>
                      <a:endParaRPr lang="en-US" sz="2800" b="0">
                        <a:solidFill>
                          <a:srgbClr val="C00000"/>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1371600">
                <a:tc>
                  <a:txBody>
                    <a:bodyPr/>
                    <a:lstStyle/>
                    <a:p>
                      <a:pPr algn="ctr"/>
                      <a:r>
                        <a:rPr lang="en-US" sz="2800" b="1"/>
                        <a:t>Các</a:t>
                      </a:r>
                      <a:r>
                        <a:rPr lang="en-US" sz="2800" b="1" baseline="0"/>
                        <a:t> luận cứ</a:t>
                      </a:r>
                      <a:endParaRPr lang="en-US" sz="2800" b="1"/>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tc>
                  <a:txBody>
                    <a:bodyPr/>
                    <a:lstStyle/>
                    <a:p>
                      <a:r>
                        <a:rPr lang="en-US" sz="2800">
                          <a:latin typeface="Times New Roman" panose="02020603050405020304" pitchFamily="18" charset="0"/>
                          <a:cs typeface="Times New Roman" panose="02020603050405020304" pitchFamily="18" charset="0"/>
                        </a:rPr>
                        <a:t>Những sự</a:t>
                      </a:r>
                      <a:r>
                        <a:rPr lang="en-US" sz="2800" baseline="0">
                          <a:latin typeface="Times New Roman" panose="02020603050405020304" pitchFamily="18" charset="0"/>
                          <a:cs typeface="Times New Roman" panose="02020603050405020304" pitchFamily="18" charset="0"/>
                        </a:rPr>
                        <a:t> kiện khoa học đã được kiểm nghiệm, dùng để chứng minh hay bác bỏ với luận điểm trong thực tế</a:t>
                      </a:r>
                      <a:endParaRPr lang="en-US" sz="280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60000"/>
                        <a:lumOff val="40000"/>
                      </a:schemeClr>
                    </a:solidFill>
                  </a:tcPr>
                </a:tc>
                <a:extLst>
                  <a:ext uri="{0D108BD9-81ED-4DB2-BD59-A6C34878D82A}">
                    <a16:rowId xmlns:a16="http://schemas.microsoft.com/office/drawing/2014/main" val="10001"/>
                  </a:ext>
                </a:extLst>
              </a:tr>
              <a:tr h="944880">
                <a:tc>
                  <a:txBody>
                    <a:bodyPr/>
                    <a:lstStyle/>
                    <a:p>
                      <a:pPr algn="ctr"/>
                      <a:r>
                        <a:rPr lang="en-US" sz="2800" b="1"/>
                        <a:t>Phát</a:t>
                      </a:r>
                      <a:r>
                        <a:rPr lang="en-US" sz="2800" b="1" baseline="0"/>
                        <a:t> minh</a:t>
                      </a:r>
                      <a:endParaRPr lang="en-US" sz="2800" b="1"/>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US" sz="2800">
                          <a:latin typeface="Times New Roman" panose="02020603050405020304" pitchFamily="18" charset="0"/>
                          <a:cs typeface="Times New Roman" panose="02020603050405020304" pitchFamily="18" charset="0"/>
                        </a:rPr>
                        <a:t>Là</a:t>
                      </a:r>
                      <a:r>
                        <a:rPr lang="en-US" sz="2800" baseline="0">
                          <a:latin typeface="Times New Roman" panose="02020603050405020304" pitchFamily="18" charset="0"/>
                          <a:cs typeface="Times New Roman" panose="02020603050405020304" pitchFamily="18" charset="0"/>
                        </a:rPr>
                        <a:t> sự phát hiện ra những quy luật, tính chất, hiện tượng của thế giới vật chất</a:t>
                      </a:r>
                      <a:endParaRPr lang="en-US" sz="280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944880">
                <a:tc>
                  <a:txBody>
                    <a:bodyPr/>
                    <a:lstStyle/>
                    <a:p>
                      <a:pPr algn="ctr"/>
                      <a:r>
                        <a:rPr lang="en-US" sz="2800" b="1"/>
                        <a:t>Phát</a:t>
                      </a:r>
                      <a:r>
                        <a:rPr lang="en-US" sz="2800" b="1" baseline="0"/>
                        <a:t> hiện</a:t>
                      </a:r>
                      <a:endParaRPr lang="en-US" sz="2800" b="1"/>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r>
                        <a:rPr lang="en-US" sz="2800">
                          <a:latin typeface="Times New Roman" panose="02020603050405020304" pitchFamily="18" charset="0"/>
                          <a:cs typeface="Times New Roman" panose="02020603050405020304" pitchFamily="18" charset="0"/>
                        </a:rPr>
                        <a:t>Là</a:t>
                      </a:r>
                      <a:r>
                        <a:rPr lang="en-US" sz="2800" baseline="0">
                          <a:latin typeface="Times New Roman" panose="02020603050405020304" pitchFamily="18" charset="0"/>
                          <a:cs typeface="Times New Roman" panose="02020603050405020304" pitchFamily="18" charset="0"/>
                        </a:rPr>
                        <a:t> sự phát hiện ra những vật thể , những quy luật xã hội đang tồn tại một cách khách</a:t>
                      </a:r>
                      <a:endParaRPr lang="en-US" sz="280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extLst>
                  <a:ext uri="{0D108BD9-81ED-4DB2-BD59-A6C34878D82A}">
                    <a16:rowId xmlns:a16="http://schemas.microsoft.com/office/drawing/2014/main" val="10003"/>
                  </a:ext>
                </a:extLst>
              </a:tr>
              <a:tr h="1371600">
                <a:tc>
                  <a:txBody>
                    <a:bodyPr/>
                    <a:lstStyle/>
                    <a:p>
                      <a:pPr algn="ctr"/>
                      <a:r>
                        <a:rPr lang="en-US" sz="2800" b="1"/>
                        <a:t>Sáng</a:t>
                      </a:r>
                      <a:r>
                        <a:rPr lang="en-US" sz="2800" b="1" baseline="0"/>
                        <a:t> chế</a:t>
                      </a:r>
                      <a:endParaRPr lang="en-US" sz="2800" b="1"/>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r>
                        <a:rPr lang="en-US" sz="2800">
                          <a:latin typeface="Times New Roman" panose="02020603050405020304" pitchFamily="18" charset="0"/>
                          <a:cs typeface="Times New Roman" panose="02020603050405020304" pitchFamily="18" charset="0"/>
                        </a:rPr>
                        <a:t>Là</a:t>
                      </a:r>
                      <a:r>
                        <a:rPr lang="en-US" sz="2800" baseline="0">
                          <a:latin typeface="Times New Roman" panose="02020603050405020304" pitchFamily="18" charset="0"/>
                          <a:cs typeface="Times New Roman" panose="02020603050405020304" pitchFamily="18" charset="0"/>
                        </a:rPr>
                        <a:t> một giải pháp kĩ thuật có tính mới về nguyên lý kỹ thuật, có tính sáng tạo và có thể áp dụng trực tiếp hay qua thử nghiệm vào sx và đời sống</a:t>
                      </a:r>
                      <a:endParaRPr lang="en-US" sz="280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4"/>
                  </a:ext>
                </a:extLst>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90500"/>
            <a:ext cx="8229600" cy="334645"/>
          </a:xfrm>
        </p:spPr>
        <p:txBody>
          <a:bodyPr/>
          <a:lstStyle/>
          <a:p>
            <a:pPr algn="ctr"/>
            <a:r>
              <a:rPr lang="en-US" sz="3200" b="1">
                <a:latin typeface="Times New Roman" panose="02020603050405020304" pitchFamily="18" charset="0"/>
                <a:cs typeface="Times New Roman" panose="02020603050405020304" pitchFamily="18" charset="0"/>
              </a:rPr>
              <a:t>Ôn tập</a:t>
            </a:r>
          </a:p>
        </p:txBody>
      </p:sp>
      <p:sp>
        <p:nvSpPr>
          <p:cNvPr id="3" name="Content Placeholder 2"/>
          <p:cNvSpPr>
            <a:spLocks noGrp="1"/>
          </p:cNvSpPr>
          <p:nvPr>
            <p:ph idx="1"/>
          </p:nvPr>
        </p:nvSpPr>
        <p:spPr>
          <a:xfrm>
            <a:off x="457200" y="529590"/>
            <a:ext cx="8229600" cy="5872480"/>
          </a:xfrm>
        </p:spPr>
        <p:txBody>
          <a:bodyPr/>
          <a:lstStyle/>
          <a:p>
            <a:pPr marL="0" indent="0">
              <a:buNone/>
            </a:pPr>
            <a:r>
              <a:rPr lang="en-US" sz="2500">
                <a:latin typeface="Times New Roman" panose="02020603050405020304" pitchFamily="18" charset="0"/>
                <a:cs typeface="Times New Roman" panose="02020603050405020304" pitchFamily="18" charset="0"/>
              </a:rPr>
              <a:t>Nghiên cứu khoa học là gì?</a:t>
            </a:r>
          </a:p>
          <a:p>
            <a:pPr marL="0" indent="0">
              <a:buNone/>
            </a:pPr>
            <a:r>
              <a:rPr lang="en-US" sz="2500">
                <a:latin typeface="Times New Roman" panose="02020603050405020304" pitchFamily="18" charset="0"/>
                <a:cs typeface="Times New Roman" panose="02020603050405020304" pitchFamily="18" charset="0"/>
              </a:rPr>
              <a:t>NCKH hướng đến những mục tiêu nào?</a:t>
            </a:r>
          </a:p>
          <a:p>
            <a:pPr marL="0" indent="0">
              <a:buNone/>
            </a:pPr>
            <a:r>
              <a:rPr lang="en-US" sz="2500">
                <a:latin typeface="Times New Roman" panose="02020603050405020304" pitchFamily="18" charset="0"/>
                <a:cs typeface="Times New Roman" panose="02020603050405020304" pitchFamily="18" charset="0"/>
              </a:rPr>
              <a:t>Các nghiên cứu chỉ được xem là nghiên cứu khoa học khi chúng thỏa mãn 2 điều kiện nào?</a:t>
            </a:r>
          </a:p>
          <a:p>
            <a:pPr marL="0" indent="0">
              <a:buNone/>
            </a:pPr>
            <a:r>
              <a:rPr lang="en-US" sz="2500">
                <a:latin typeface="Times New Roman" panose="02020603050405020304" pitchFamily="18" charset="0"/>
                <a:cs typeface="Times New Roman" panose="02020603050405020304" pitchFamily="18" charset="0"/>
              </a:rPr>
              <a:t>Nêu chức năng của nghiên cứu khoa học.</a:t>
            </a:r>
          </a:p>
          <a:p>
            <a:pPr marL="0" indent="0">
              <a:buNone/>
            </a:pPr>
            <a:r>
              <a:rPr lang="en-US" sz="2500">
                <a:latin typeface="Times New Roman" panose="02020603050405020304" pitchFamily="18" charset="0"/>
                <a:cs typeface="Times New Roman" panose="02020603050405020304" pitchFamily="18" charset="0"/>
              </a:rPr>
              <a:t>Phân loại theo mục tiêu NC thì NCKH gồm những loại nào?</a:t>
            </a:r>
          </a:p>
          <a:p>
            <a:pPr marL="0" indent="0">
              <a:buNone/>
            </a:pPr>
            <a:r>
              <a:rPr lang="en-US" sz="2500">
                <a:latin typeface="Times New Roman" panose="02020603050405020304" pitchFamily="18" charset="0"/>
                <a:cs typeface="Times New Roman" panose="02020603050405020304" pitchFamily="18" charset="0"/>
              </a:rPr>
              <a:t>Theo giai đoạn/tầng bậc nghiên cứu, nghiên cứu khoa học được chia làm những loại nào?</a:t>
            </a:r>
          </a:p>
          <a:p>
            <a:pPr marL="0" indent="0">
              <a:buNone/>
            </a:pPr>
            <a:r>
              <a:rPr lang="en-US" sz="2500">
                <a:latin typeface="Times New Roman" panose="02020603050405020304" pitchFamily="18" charset="0"/>
                <a:cs typeface="Times New Roman" panose="02020603050405020304" pitchFamily="18" charset="0"/>
              </a:rPr>
              <a:t>Theo suy luận logic, nghiên cứu khoa học được chia làm những loại nào?</a:t>
            </a:r>
          </a:p>
          <a:p>
            <a:pPr marL="0" indent="0">
              <a:buNone/>
            </a:pPr>
            <a:r>
              <a:rPr lang="en-US" sz="2500">
                <a:latin typeface="Times New Roman" panose="02020603050405020304" pitchFamily="18" charset="0"/>
                <a:cs typeface="Times New Roman" panose="02020603050405020304" pitchFamily="18" charset="0"/>
              </a:rPr>
              <a:t>Theo hình thức thu thập, đo lường và phân tích thông tin, nghiên cứu khoa học được chia thành những loại nào? </a:t>
            </a:r>
          </a:p>
          <a:p>
            <a:pPr marL="0" indent="0">
              <a:buNone/>
            </a:pPr>
            <a:r>
              <a:rPr lang="en-US" sz="2500">
                <a:latin typeface="Times New Roman" panose="02020603050405020304" pitchFamily="18" charset="0"/>
                <a:cs typeface="Times New Roman" panose="02020603050405020304" pitchFamily="18" charset="0"/>
              </a:rPr>
              <a:t>Sản phẩm của nghiên cứu khoa học bao gồm những yếu tố nào?</a:t>
            </a: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a:xfrm>
            <a:off x="457200" y="1749425"/>
            <a:ext cx="8229600" cy="3497580"/>
          </a:xfrm>
        </p:spPr>
        <p:txBody>
          <a:bodyPr/>
          <a:lstStyle/>
          <a:p>
            <a:pPr marL="0" indent="0" algn="ctr">
              <a:buNone/>
            </a:pPr>
            <a:r>
              <a:rPr lang="en-US" sz="4800" b="1">
                <a:ln w="22225">
                  <a:solidFill>
                    <a:schemeClr val="accent2"/>
                  </a:solidFill>
                  <a:prstDash val="solid"/>
                </a:ln>
                <a:solidFill>
                  <a:schemeClr val="accent2">
                    <a:lumMod val="40000"/>
                    <a:lumOff val="60000"/>
                  </a:schemeClr>
                </a:solidFill>
                <a:effectLst/>
                <a:latin typeface="Times New Roman" panose="02020603050405020304" pitchFamily="18" charset="0"/>
                <a:cs typeface="Times New Roman" panose="02020603050405020304" pitchFamily="18" charset="0"/>
              </a:rPr>
              <a:t>1.3 PHƯƠNG PHÁP LUẬN - NCKH VÀ PHƯƠNG PHÁP NCKH</a:t>
            </a:r>
          </a:p>
        </p:txBody>
      </p:sp>
    </p:spTree>
  </p:cSld>
  <p:clrMapOvr>
    <a:masterClrMapping/>
  </p:clrMapOvr>
  <mc:AlternateContent xmlns:mc="http://schemas.openxmlformats.org/markup-compatibility/2006" xmlns:p14="http://schemas.microsoft.com/office/powerpoint/2010/main">
    <mc:Choice Requires="p14">
      <p:transition spd="slow">
        <p:wedge/>
      </p:transition>
    </mc:Choice>
    <mc:Fallback xmlns="">
      <p:transition spd="slow">
        <p:wedg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90500"/>
            <a:ext cx="8229600" cy="853440"/>
          </a:xfrm>
          <a:solidFill>
            <a:schemeClr val="accent5">
              <a:lumMod val="20000"/>
              <a:lumOff val="80000"/>
            </a:schemeClr>
          </a:solidFill>
        </p:spPr>
        <p:txBody>
          <a:bodyPr/>
          <a:lstStyle/>
          <a:p>
            <a:pPr algn="ctr"/>
            <a:r>
              <a:rPr lang="en-US" sz="3200" b="1">
                <a:solidFill>
                  <a:schemeClr val="tx1"/>
                </a:solidFill>
                <a:latin typeface="Times New Roman" panose="02020603050405020304" pitchFamily="18" charset="0"/>
                <a:cs typeface="Times New Roman" panose="02020603050405020304" pitchFamily="18" charset="0"/>
              </a:rPr>
              <a:t>1.3.1. PHƯƠNG PHÁP LUẬN NCKH</a:t>
            </a:r>
          </a:p>
        </p:txBody>
      </p:sp>
      <p:sp>
        <p:nvSpPr>
          <p:cNvPr id="3" name="Content Placeholder 2"/>
          <p:cNvSpPr>
            <a:spLocks noGrp="1"/>
          </p:cNvSpPr>
          <p:nvPr>
            <p:ph idx="1"/>
          </p:nvPr>
        </p:nvSpPr>
        <p:spPr>
          <a:xfrm>
            <a:off x="457200" y="945515"/>
            <a:ext cx="8229600" cy="5182235"/>
          </a:xfrm>
          <a:solidFill>
            <a:schemeClr val="bg1"/>
          </a:solidFill>
        </p:spPr>
        <p:txBody>
          <a:bodyPr/>
          <a:lstStyle/>
          <a:p>
            <a:pPr marL="0" indent="0">
              <a:buNone/>
            </a:pPr>
            <a:endParaRPr lang="en-US"/>
          </a:p>
        </p:txBody>
      </p:sp>
      <p:sp>
        <p:nvSpPr>
          <p:cNvPr id="4" name="Notched Right Arrow 3"/>
          <p:cNvSpPr/>
          <p:nvPr/>
        </p:nvSpPr>
        <p:spPr>
          <a:xfrm>
            <a:off x="1982470" y="1551305"/>
            <a:ext cx="4857115" cy="927735"/>
          </a:xfrm>
          <a:prstGeom prst="notchedRightArrow">
            <a:avLst>
              <a:gd name="adj1" fmla="val 50000"/>
              <a:gd name="adj2" fmla="val 43285"/>
            </a:avLst>
          </a:prstGeom>
          <a:solidFill>
            <a:schemeClr val="bg1"/>
          </a:solidFill>
          <a:ln>
            <a:solidFill>
              <a:schemeClr val="bg1"/>
            </a:solidFill>
            <a:headEnd type="none" w="med" len="med"/>
            <a:tailEnd type="none" w="med" len="med"/>
          </a:ln>
        </p:spPr>
        <p:style>
          <a:lnRef idx="1">
            <a:schemeClr val="accent3"/>
          </a:lnRef>
          <a:fillRef idx="2">
            <a:schemeClr val="accent3"/>
          </a:fillRef>
          <a:effectRef idx="1">
            <a:schemeClr val="accent3"/>
          </a:effectRef>
          <a:fontRef idx="minor">
            <a:schemeClr val="dk1"/>
          </a:fontRef>
        </p:style>
        <p:txBody>
          <a:bodyPr vert="horz" wrap="none" lIns="91440" tIns="45720" rIns="91440" bIns="45720" numCol="1" anchor="ctr" anchorCtr="0" compatLnSpc="1">
            <a:scene3d>
              <a:camera prst="isometricRightUp"/>
              <a:lightRig rig="threePt" dir="t"/>
            </a:scene3d>
          </a:bodyPr>
          <a:lstStyle/>
          <a:p>
            <a:pPr marL="0" marR="0" indent="0" algn="l" defTabSz="914400" rtl="0" eaLnBrk="1" fontAlgn="base" latinLnBrk="0" hangingPunct="1">
              <a:lnSpc>
                <a:spcPct val="100000"/>
              </a:lnSpc>
              <a:spcBef>
                <a:spcPct val="0"/>
              </a:spcBef>
              <a:spcAft>
                <a:spcPct val="0"/>
              </a:spcAft>
              <a:buClrTx/>
              <a:buSzTx/>
              <a:buFontTx/>
              <a:buNone/>
            </a:pPr>
            <a:r>
              <a:rPr kumimoji="0" lang="en-US" altLang="zh-CN" sz="5400" b="1" i="0" u="none" strike="noStrike" cap="none" normalizeH="0" baseline="0">
                <a:ln w="12700">
                  <a:solidFill>
                    <a:schemeClr val="tx2">
                      <a:lumMod val="75000"/>
                    </a:schemeClr>
                  </a:solidFill>
                  <a:prstDash val="solid"/>
                </a:ln>
                <a:solidFill>
                  <a:schemeClr val="accent3">
                    <a:lumMod val="50000"/>
                  </a:schemeClr>
                </a:solidFill>
                <a:effectLst>
                  <a:outerShdw dist="38100" dir="2640000" algn="bl" rotWithShape="0">
                    <a:schemeClr val="tx2">
                      <a:lumMod val="75000"/>
                    </a:schemeClr>
                  </a:outerShdw>
                </a:effectLst>
                <a:latin typeface="Times New Roman" panose="02020603050405020304" pitchFamily="18" charset="0"/>
                <a:ea typeface="SimSun" panose="02010600030101010101" pitchFamily="2" charset="-122"/>
                <a:cs typeface="Times New Roman" panose="02020603050405020304" pitchFamily="18" charset="0"/>
              </a:rPr>
              <a:t>KHÁI NIỆM</a:t>
            </a:r>
          </a:p>
        </p:txBody>
      </p:sp>
      <p:sp>
        <p:nvSpPr>
          <p:cNvPr id="9" name="Flowchart: Alternate Process 8"/>
          <p:cNvSpPr/>
          <p:nvPr/>
        </p:nvSpPr>
        <p:spPr>
          <a:xfrm>
            <a:off x="1127760" y="2943860"/>
            <a:ext cx="6699885" cy="3208655"/>
          </a:xfrm>
          <a:prstGeom prst="flowChartAlternateProcess">
            <a:avLst/>
          </a:prstGeom>
          <a:solidFill>
            <a:schemeClr val="accent3">
              <a:lumMod val="20000"/>
              <a:lumOff val="80000"/>
            </a:schemeClr>
          </a:solidFill>
          <a:ln w="9525" cap="flat" cmpd="sng" algn="ctr">
            <a:solidFill>
              <a:schemeClr val="accent3">
                <a:lumMod val="75000"/>
              </a:schemeClr>
            </a:solidFill>
            <a:prstDash val="solid"/>
            <a:round/>
            <a:headEnd type="none" w="med" len="med"/>
            <a:tailEnd type="none" w="med" len="med"/>
          </a:ln>
        </p:spPr>
        <p:txBody>
          <a:bodyPr vert="horz" wrap="none" lIns="91440" tIns="45720" rIns="91440" bIns="45720" numCol="1" anchor="ctr" anchorCtr="0" compatLnSpc="1"/>
          <a:lstStyle/>
          <a:p>
            <a:pPr marL="0" marR="0" indent="0" algn="ctr" defTabSz="914400" rtl="0" eaLnBrk="1" fontAlgn="base" latinLnBrk="0" hangingPunct="1">
              <a:lnSpc>
                <a:spcPct val="100000"/>
              </a:lnSpc>
              <a:spcBef>
                <a:spcPct val="0"/>
              </a:spcBef>
              <a:spcAft>
                <a:spcPct val="0"/>
              </a:spcAft>
              <a:buClrTx/>
              <a:buSzTx/>
              <a:buFontTx/>
              <a:buNone/>
            </a:pPr>
            <a:r>
              <a:rPr kumimoji="0" lang="en-US" altLang="zh-CN" sz="3600" b="0"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 Là một bộ môn KH xây dựng </a:t>
            </a:r>
          </a:p>
          <a:p>
            <a:pPr marL="0" marR="0" indent="0" algn="ctr" defTabSz="914400" rtl="0" eaLnBrk="1" fontAlgn="base" latinLnBrk="0" hangingPunct="1">
              <a:lnSpc>
                <a:spcPct val="100000"/>
              </a:lnSpc>
              <a:spcBef>
                <a:spcPct val="0"/>
              </a:spcBef>
              <a:spcAft>
                <a:spcPct val="0"/>
              </a:spcAft>
              <a:buClrTx/>
              <a:buSzTx/>
              <a:buFontTx/>
              <a:buNone/>
            </a:pPr>
            <a:r>
              <a:rPr kumimoji="0" lang="en-US" altLang="zh-CN" sz="3600" b="0"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học thuyết về cách thức tiến hành</a:t>
            </a:r>
          </a:p>
          <a:p>
            <a:pPr marL="0" marR="0" indent="0" algn="ctr" defTabSz="914400" rtl="0" eaLnBrk="1" fontAlgn="base" latinLnBrk="0" hangingPunct="1">
              <a:lnSpc>
                <a:spcPct val="100000"/>
              </a:lnSpc>
              <a:spcBef>
                <a:spcPct val="0"/>
              </a:spcBef>
              <a:spcAft>
                <a:spcPct val="0"/>
              </a:spcAft>
              <a:buClrTx/>
              <a:buSzTx/>
              <a:buFontTx/>
              <a:buNone/>
            </a:pPr>
            <a:r>
              <a:rPr kumimoji="0" lang="en-US" altLang="zh-CN" sz="3600" b="0"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các nghiên cứu một cách có </a:t>
            </a:r>
          </a:p>
          <a:p>
            <a:pPr marL="0" marR="0" indent="0" algn="ctr" defTabSz="914400" rtl="0" eaLnBrk="1" fontAlgn="base" latinLnBrk="0" hangingPunct="1">
              <a:lnSpc>
                <a:spcPct val="100000"/>
              </a:lnSpc>
              <a:spcBef>
                <a:spcPct val="0"/>
              </a:spcBef>
              <a:spcAft>
                <a:spcPct val="0"/>
              </a:spcAft>
              <a:buClrTx/>
              <a:buSzTx/>
              <a:buFontTx/>
              <a:buNone/>
            </a:pPr>
            <a:r>
              <a:rPr kumimoji="0" lang="en-US" altLang="zh-CN" sz="3600" b="0"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hệ thống và khoa học</a:t>
            </a: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6425" y="283845"/>
            <a:ext cx="8080375" cy="890905"/>
          </a:xfrm>
        </p:spPr>
        <p:txBody>
          <a:bodyPr/>
          <a:lstStyle/>
          <a:p>
            <a:pPr algn="ctr"/>
            <a:r>
              <a:rPr lang="en-US" sz="2800" b="1">
                <a:solidFill>
                  <a:schemeClr val="accent6">
                    <a:lumMod val="50000"/>
                  </a:schemeClr>
                </a:solidFill>
                <a:latin typeface="Times New Roman" panose="02020603050405020304" pitchFamily="18" charset="0"/>
                <a:cs typeface="Times New Roman" panose="02020603050405020304" pitchFamily="18" charset="0"/>
              </a:rPr>
              <a:t>CÁC QUAN ĐIỂM PPL CHUNG NHẤT TRONG NCKH</a:t>
            </a:r>
          </a:p>
        </p:txBody>
      </p:sp>
      <p:sp>
        <p:nvSpPr>
          <p:cNvPr id="3" name="Content Placeholder 2"/>
          <p:cNvSpPr>
            <a:spLocks noGrp="1"/>
          </p:cNvSpPr>
          <p:nvPr>
            <p:ph idx="1"/>
          </p:nvPr>
        </p:nvSpPr>
        <p:spPr/>
        <p:txBody>
          <a:bodyPr/>
          <a:lstStyle/>
          <a:p>
            <a:endParaRPr lang="en-US"/>
          </a:p>
        </p:txBody>
      </p:sp>
      <p:sp>
        <p:nvSpPr>
          <p:cNvPr id="7" name="Oval Callout 6"/>
          <p:cNvSpPr/>
          <p:nvPr/>
        </p:nvSpPr>
        <p:spPr>
          <a:xfrm>
            <a:off x="76200" y="1085215"/>
            <a:ext cx="4311650" cy="1140460"/>
          </a:xfrm>
          <a:prstGeom prst="wedgeEllipseCallout">
            <a:avLst>
              <a:gd name="adj1" fmla="val 10780"/>
              <a:gd name="adj2" fmla="val 74721"/>
            </a:avLst>
          </a:prstGeom>
          <a:solidFill>
            <a:schemeClr val="bg1"/>
          </a:solidFill>
          <a:ln w="9525" cap="flat" cmpd="sng" algn="ctr">
            <a:solidFill>
              <a:schemeClr val="accent1"/>
            </a:solidFill>
            <a:prstDash val="solid"/>
            <a:round/>
            <a:headEnd type="none" w="med" len="med"/>
            <a:tailEnd type="none" w="med" len="med"/>
          </a:ln>
        </p:spPr>
        <p:txBody>
          <a:bodyPr vert="horz" wrap="none" lIns="91440" tIns="45720" rIns="91440" bIns="45720" numCol="1" anchor="ctr" anchorCtr="0" compatLnSpc="1"/>
          <a:lstStyle/>
          <a:p>
            <a:pPr marL="0" marR="0" indent="0" algn="l" defTabSz="914400" rtl="0" eaLnBrk="1" fontAlgn="base" latinLnBrk="0" hangingPunct="1">
              <a:lnSpc>
                <a:spcPct val="100000"/>
              </a:lnSpc>
              <a:spcBef>
                <a:spcPct val="0"/>
              </a:spcBef>
              <a:spcAft>
                <a:spcPct val="0"/>
              </a:spcAft>
              <a:buClrTx/>
              <a:buSzTx/>
              <a:buFontTx/>
              <a:buNone/>
            </a:pPr>
            <a:r>
              <a:rPr kumimoji="0" lang="en-US" altLang="zh-CN" sz="3200" b="1"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Quan điểm lịch sử</a:t>
            </a:r>
          </a:p>
          <a:p>
            <a:pPr marL="0" marR="0" indent="0" algn="ctr" defTabSz="914400" rtl="0" eaLnBrk="1" fontAlgn="base" latinLnBrk="0" hangingPunct="1">
              <a:lnSpc>
                <a:spcPct val="100000"/>
              </a:lnSpc>
              <a:spcBef>
                <a:spcPct val="0"/>
              </a:spcBef>
              <a:spcAft>
                <a:spcPct val="0"/>
              </a:spcAft>
              <a:buClrTx/>
              <a:buSzTx/>
              <a:buFontTx/>
              <a:buNone/>
            </a:pPr>
            <a:r>
              <a:rPr kumimoji="0" lang="en-US" altLang="zh-CN" sz="3200" b="1"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 logic</a:t>
            </a:r>
          </a:p>
        </p:txBody>
      </p:sp>
      <p:sp>
        <p:nvSpPr>
          <p:cNvPr id="8" name="Oval Callout 7"/>
          <p:cNvSpPr/>
          <p:nvPr/>
        </p:nvSpPr>
        <p:spPr>
          <a:xfrm>
            <a:off x="4572000" y="1060450"/>
            <a:ext cx="4451350" cy="1078865"/>
          </a:xfrm>
          <a:prstGeom prst="wedgeEllipseCallout">
            <a:avLst>
              <a:gd name="adj1" fmla="val -13009"/>
              <a:gd name="adj2" fmla="val 86566"/>
            </a:avLst>
          </a:prstGeom>
          <a:solidFill>
            <a:schemeClr val="bg1">
              <a:lumMod val="95000"/>
            </a:schemeClr>
          </a:solidFill>
          <a:ln w="9525" cap="flat" cmpd="sng" algn="ctr">
            <a:solidFill>
              <a:schemeClr val="accent1"/>
            </a:solidFill>
            <a:prstDash val="solid"/>
            <a:round/>
            <a:headEnd type="none" w="med" len="med"/>
            <a:tailEnd type="none" w="med" len="med"/>
          </a:ln>
        </p:spPr>
        <p:txBody>
          <a:bodyPr vert="horz" wrap="none" lIns="91440" tIns="45720" rIns="91440" bIns="45720" numCol="1" anchor="ctr" anchorCtr="0" compatLnSpc="1"/>
          <a:lstStyle/>
          <a:p>
            <a:pPr marL="0" marR="0" indent="0" algn="ctr" defTabSz="914400" rtl="0" eaLnBrk="1" fontAlgn="base" latinLnBrk="0" hangingPunct="1">
              <a:lnSpc>
                <a:spcPct val="100000"/>
              </a:lnSpc>
              <a:spcBef>
                <a:spcPct val="0"/>
              </a:spcBef>
              <a:spcAft>
                <a:spcPct val="0"/>
              </a:spcAft>
              <a:buClrTx/>
              <a:buSzTx/>
              <a:buFontTx/>
              <a:buNone/>
            </a:pPr>
            <a:r>
              <a:rPr kumimoji="0" lang="en-US" altLang="zh-CN" sz="3000" b="1"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Quan điểm hệ thống</a:t>
            </a:r>
          </a:p>
          <a:p>
            <a:pPr marL="0" marR="0" indent="0" algn="ctr" defTabSz="914400" rtl="0" eaLnBrk="1" fontAlgn="base" latinLnBrk="0" hangingPunct="1">
              <a:lnSpc>
                <a:spcPct val="100000"/>
              </a:lnSpc>
              <a:spcBef>
                <a:spcPct val="0"/>
              </a:spcBef>
              <a:spcAft>
                <a:spcPct val="0"/>
              </a:spcAft>
              <a:buClrTx/>
              <a:buSzTx/>
              <a:buFontTx/>
              <a:buNone/>
            </a:pPr>
            <a:r>
              <a:rPr kumimoji="0" lang="en-US" altLang="zh-CN" sz="3000" b="1"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 - cấu trúc</a:t>
            </a:r>
          </a:p>
        </p:txBody>
      </p:sp>
      <p:sp>
        <p:nvSpPr>
          <p:cNvPr id="9" name="Vertical Scroll 8"/>
          <p:cNvSpPr/>
          <p:nvPr/>
        </p:nvSpPr>
        <p:spPr>
          <a:xfrm>
            <a:off x="15240" y="2541270"/>
            <a:ext cx="4942840" cy="4119880"/>
          </a:xfrm>
          <a:prstGeom prst="verticalScroll">
            <a:avLst/>
          </a:prstGeom>
          <a:solidFill>
            <a:schemeClr val="bg2">
              <a:lumMod val="20000"/>
              <a:lumOff val="80000"/>
            </a:schemeClr>
          </a:solidFill>
          <a:ln w="9525" cap="flat" cmpd="sng" algn="ctr">
            <a:solidFill>
              <a:srgbClr val="C00000"/>
            </a:solidFill>
            <a:prstDash val="solid"/>
            <a:round/>
            <a:headEnd type="none" w="med" len="med"/>
            <a:tailEnd type="none" w="med" len="med"/>
          </a:ln>
        </p:spPr>
        <p:txBody>
          <a:bodyPr vert="horz" wrap="none" lIns="91440" tIns="45720" rIns="91440" bIns="45720" numCol="1" anchor="ctr" anchorCtr="0" compatLnSpc="1"/>
          <a:lstStyle/>
          <a:p>
            <a:pPr marL="0" marR="0" indent="0" algn="l" defTabSz="914400" rtl="0" eaLnBrk="1" fontAlgn="base" latinLnBrk="0" hangingPunct="1">
              <a:lnSpc>
                <a:spcPct val="100000"/>
              </a:lnSpc>
              <a:spcBef>
                <a:spcPct val="0"/>
              </a:spcBef>
              <a:spcAft>
                <a:spcPct val="0"/>
              </a:spcAft>
              <a:buClrTx/>
              <a:buSzTx/>
              <a:buFontTx/>
              <a:buNone/>
            </a:pPr>
            <a:endParaRPr kumimoji="0" lang="en-US" altLang="zh-CN" sz="3000" b="0"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endParaRPr>
          </a:p>
          <a:p>
            <a:pPr marL="0" marR="0" indent="0" algn="l" defTabSz="914400" rtl="0" eaLnBrk="1" fontAlgn="base" latinLnBrk="0" hangingPunct="1">
              <a:lnSpc>
                <a:spcPct val="100000"/>
              </a:lnSpc>
              <a:spcBef>
                <a:spcPct val="0"/>
              </a:spcBef>
              <a:spcAft>
                <a:spcPct val="0"/>
              </a:spcAft>
              <a:buClrTx/>
              <a:buSzTx/>
              <a:buFontTx/>
              <a:buNone/>
            </a:pPr>
            <a:r>
              <a:rPr kumimoji="0" lang="en-US" altLang="zh-CN" sz="3000" b="0"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Khi NC một sự vật, </a:t>
            </a:r>
          </a:p>
          <a:p>
            <a:pPr marL="0" marR="0" indent="0" algn="l" defTabSz="914400" rtl="0" eaLnBrk="1" fontAlgn="base" latinLnBrk="0" hangingPunct="1">
              <a:lnSpc>
                <a:spcPct val="100000"/>
              </a:lnSpc>
              <a:spcBef>
                <a:spcPct val="0"/>
              </a:spcBef>
              <a:spcAft>
                <a:spcPct val="0"/>
              </a:spcAft>
              <a:buClrTx/>
              <a:buSzTx/>
              <a:buFontTx/>
              <a:buNone/>
            </a:pPr>
            <a:r>
              <a:rPr kumimoji="0" lang="en-US" altLang="zh-CN" sz="3000" b="0"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hiện tượng, nhà NC </a:t>
            </a:r>
          </a:p>
          <a:p>
            <a:pPr marL="0" marR="0" indent="0" algn="l" defTabSz="914400" rtl="0" eaLnBrk="1" fontAlgn="base" latinLnBrk="0" hangingPunct="1">
              <a:lnSpc>
                <a:spcPct val="100000"/>
              </a:lnSpc>
              <a:spcBef>
                <a:spcPct val="0"/>
              </a:spcBef>
              <a:spcAft>
                <a:spcPct val="0"/>
              </a:spcAft>
              <a:buClrTx/>
              <a:buSzTx/>
              <a:buFontTx/>
              <a:buNone/>
            </a:pPr>
            <a:r>
              <a:rPr kumimoji="0" lang="en-US" altLang="zh-CN" sz="3000" b="0"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phải tìm hiểu sự phát </a:t>
            </a:r>
          </a:p>
          <a:p>
            <a:pPr marL="0" marR="0" indent="0" algn="l" defTabSz="914400" rtl="0" eaLnBrk="1" fontAlgn="base" latinLnBrk="0" hangingPunct="1">
              <a:lnSpc>
                <a:spcPct val="100000"/>
              </a:lnSpc>
              <a:spcBef>
                <a:spcPct val="0"/>
              </a:spcBef>
              <a:spcAft>
                <a:spcPct val="0"/>
              </a:spcAft>
              <a:buClrTx/>
              <a:buSzTx/>
              <a:buFontTx/>
              <a:buNone/>
            </a:pPr>
            <a:r>
              <a:rPr kumimoji="0" lang="en-US" altLang="zh-CN" sz="3000" b="0"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sinh, quá trình phát</a:t>
            </a:r>
          </a:p>
          <a:p>
            <a:pPr marL="0" marR="0" indent="0" algn="l" defTabSz="914400" rtl="0" eaLnBrk="1" fontAlgn="base" latinLnBrk="0" hangingPunct="1">
              <a:lnSpc>
                <a:spcPct val="100000"/>
              </a:lnSpc>
              <a:spcBef>
                <a:spcPct val="0"/>
              </a:spcBef>
              <a:spcAft>
                <a:spcPct val="0"/>
              </a:spcAft>
              <a:buClrTx/>
              <a:buSzTx/>
              <a:buFontTx/>
              <a:buNone/>
            </a:pPr>
            <a:r>
              <a:rPr kumimoji="0" lang="en-US" altLang="zh-CN" sz="3000" b="0"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triển của nó trong </a:t>
            </a:r>
          </a:p>
          <a:p>
            <a:pPr marL="0" marR="0" indent="0" algn="l" defTabSz="914400" rtl="0" eaLnBrk="1" fontAlgn="base" latinLnBrk="0" hangingPunct="1">
              <a:lnSpc>
                <a:spcPct val="100000"/>
              </a:lnSpc>
              <a:spcBef>
                <a:spcPct val="0"/>
              </a:spcBef>
              <a:spcAft>
                <a:spcPct val="0"/>
              </a:spcAft>
              <a:buClrTx/>
              <a:buSzTx/>
              <a:buFontTx/>
              <a:buNone/>
            </a:pPr>
            <a:r>
              <a:rPr kumimoji="0" lang="en-US" altLang="zh-CN" sz="3000" b="0"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những hoàn cảnh, đk,</a:t>
            </a:r>
          </a:p>
          <a:p>
            <a:pPr marL="0" marR="0" indent="0" algn="l" defTabSz="914400" rtl="0" eaLnBrk="1" fontAlgn="base" latinLnBrk="0" hangingPunct="1">
              <a:lnSpc>
                <a:spcPct val="100000"/>
              </a:lnSpc>
              <a:spcBef>
                <a:spcPct val="0"/>
              </a:spcBef>
              <a:spcAft>
                <a:spcPct val="0"/>
              </a:spcAft>
              <a:buClrTx/>
              <a:buSzTx/>
              <a:buFontTx/>
              <a:buNone/>
            </a:pPr>
            <a:r>
              <a:rPr kumimoji="0" lang="en-US" altLang="zh-CN" sz="3000" b="0"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 thờigian và không gian</a:t>
            </a:r>
          </a:p>
          <a:p>
            <a:pPr marL="0" marR="0" indent="0" algn="l" defTabSz="914400" rtl="0" eaLnBrk="1" fontAlgn="base" latinLnBrk="0" hangingPunct="1">
              <a:lnSpc>
                <a:spcPct val="100000"/>
              </a:lnSpc>
              <a:spcBef>
                <a:spcPct val="0"/>
              </a:spcBef>
              <a:spcAft>
                <a:spcPct val="0"/>
              </a:spcAft>
              <a:buClrTx/>
              <a:buSzTx/>
              <a:buFontTx/>
              <a:buNone/>
            </a:pPr>
            <a:r>
              <a:rPr kumimoji="0" lang="en-US" altLang="zh-CN" sz="3000" b="0"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 cụ thể</a:t>
            </a:r>
          </a:p>
        </p:txBody>
      </p:sp>
      <p:sp>
        <p:nvSpPr>
          <p:cNvPr id="10" name="Vertical Scroll 9"/>
          <p:cNvSpPr/>
          <p:nvPr/>
        </p:nvSpPr>
        <p:spPr>
          <a:xfrm>
            <a:off x="4572000" y="2541270"/>
            <a:ext cx="4602480" cy="4055110"/>
          </a:xfrm>
          <a:prstGeom prst="verticalScroll">
            <a:avLst/>
          </a:prstGeom>
          <a:solidFill>
            <a:schemeClr val="accent3">
              <a:lumMod val="20000"/>
              <a:lumOff val="80000"/>
            </a:schemeClr>
          </a:solidFill>
          <a:ln w="9525" cap="flat" cmpd="sng" algn="ctr">
            <a:solidFill>
              <a:schemeClr val="tx1"/>
            </a:solidFill>
            <a:prstDash val="solid"/>
            <a:round/>
            <a:headEnd type="none" w="med" len="med"/>
            <a:tailEnd type="none" w="med" len="med"/>
          </a:ln>
        </p:spPr>
        <p:txBody>
          <a:bodyPr vert="horz" wrap="none" lIns="91440" tIns="45720" rIns="91440" bIns="45720" numCol="1" anchor="ctr" anchorCtr="0" compatLnSpc="1"/>
          <a:lstStyle/>
          <a:p>
            <a:pPr marL="0" marR="0" indent="0" algn="l" defTabSz="914400" rtl="0" eaLnBrk="1" fontAlgn="base" latinLnBrk="0" hangingPunct="1">
              <a:lnSpc>
                <a:spcPct val="100000"/>
              </a:lnSpc>
              <a:spcBef>
                <a:spcPct val="0"/>
              </a:spcBef>
              <a:spcAft>
                <a:spcPct val="0"/>
              </a:spcAft>
              <a:buClrTx/>
              <a:buSzTx/>
              <a:buFontTx/>
              <a:buNone/>
            </a:pPr>
            <a:r>
              <a:rPr kumimoji="0" lang="en-US" altLang="zh-CN" sz="3000" b="0"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Tiếp cận đối tượng </a:t>
            </a:r>
          </a:p>
          <a:p>
            <a:pPr marL="0" marR="0" indent="0" algn="l" defTabSz="914400" rtl="0" eaLnBrk="1" fontAlgn="base" latinLnBrk="0" hangingPunct="1">
              <a:lnSpc>
                <a:spcPct val="100000"/>
              </a:lnSpc>
              <a:spcBef>
                <a:spcPct val="0"/>
              </a:spcBef>
              <a:spcAft>
                <a:spcPct val="0"/>
              </a:spcAft>
              <a:buClrTx/>
              <a:buSzTx/>
              <a:buFontTx/>
              <a:buNone/>
            </a:pPr>
            <a:r>
              <a:rPr kumimoji="0" lang="en-US" altLang="zh-CN" sz="3000" b="0"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bằng PP hệ thống để </a:t>
            </a:r>
          </a:p>
          <a:p>
            <a:pPr marL="0" marR="0" indent="0" algn="l" defTabSz="914400" rtl="0" eaLnBrk="1" fontAlgn="base" latinLnBrk="0" hangingPunct="1">
              <a:lnSpc>
                <a:spcPct val="100000"/>
              </a:lnSpc>
              <a:spcBef>
                <a:spcPct val="0"/>
              </a:spcBef>
              <a:spcAft>
                <a:spcPct val="0"/>
              </a:spcAft>
              <a:buClrTx/>
              <a:buSzTx/>
              <a:buFontTx/>
              <a:buNone/>
            </a:pPr>
            <a:r>
              <a:rPr kumimoji="0" lang="en-US" altLang="zh-CN" sz="3000" b="0"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phát hiện cấu trúc của </a:t>
            </a:r>
          </a:p>
          <a:p>
            <a:pPr marL="0" marR="0" indent="0" algn="just" defTabSz="914400" rtl="0" eaLnBrk="1" fontAlgn="base" latinLnBrk="0" hangingPunct="1">
              <a:lnSpc>
                <a:spcPct val="100000"/>
              </a:lnSpc>
              <a:spcBef>
                <a:spcPct val="0"/>
              </a:spcBef>
              <a:spcAft>
                <a:spcPct val="0"/>
              </a:spcAft>
              <a:buClrTx/>
              <a:buSzTx/>
              <a:buFontTx/>
              <a:buNone/>
            </a:pPr>
            <a:r>
              <a:rPr kumimoji="0" lang="en-US" altLang="zh-CN" sz="3000" b="0"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đối tượng và tính hệ </a:t>
            </a:r>
          </a:p>
          <a:p>
            <a:pPr marL="0" marR="0" indent="0" algn="just" defTabSz="914400" rtl="0" eaLnBrk="1" fontAlgn="base" latinLnBrk="0" hangingPunct="1">
              <a:lnSpc>
                <a:spcPct val="100000"/>
              </a:lnSpc>
              <a:spcBef>
                <a:spcPct val="0"/>
              </a:spcBef>
              <a:spcAft>
                <a:spcPct val="0"/>
              </a:spcAft>
              <a:buClrTx/>
              <a:buSzTx/>
              <a:buFontTx/>
              <a:buNone/>
            </a:pPr>
            <a:r>
              <a:rPr kumimoji="0" lang="en-US" altLang="zh-CN" sz="3000" b="0"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thống của đối tượng</a:t>
            </a: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06425" y="283845"/>
            <a:ext cx="8080375" cy="890905"/>
          </a:xfrm>
        </p:spPr>
        <p:txBody>
          <a:bodyPr/>
          <a:lstStyle/>
          <a:p>
            <a:pPr algn="ctr"/>
            <a:r>
              <a:rPr lang="en-US" sz="2800" b="1">
                <a:solidFill>
                  <a:schemeClr val="accent6">
                    <a:lumMod val="50000"/>
                  </a:schemeClr>
                </a:solidFill>
                <a:latin typeface="Times New Roman" panose="02020603050405020304" pitchFamily="18" charset="0"/>
                <a:cs typeface="Times New Roman" panose="02020603050405020304" pitchFamily="18" charset="0"/>
              </a:rPr>
              <a:t>CÁC QUAN ĐIỂM PPL CHUNG NHẤT TRONG NCKH</a:t>
            </a:r>
          </a:p>
        </p:txBody>
      </p:sp>
      <p:sp>
        <p:nvSpPr>
          <p:cNvPr id="3" name="Content Placeholder 2"/>
          <p:cNvSpPr>
            <a:spLocks noGrp="1"/>
          </p:cNvSpPr>
          <p:nvPr>
            <p:ph idx="1"/>
          </p:nvPr>
        </p:nvSpPr>
        <p:spPr/>
        <p:txBody>
          <a:bodyPr/>
          <a:lstStyle/>
          <a:p>
            <a:endParaRPr lang="en-US"/>
          </a:p>
        </p:txBody>
      </p:sp>
      <p:sp>
        <p:nvSpPr>
          <p:cNvPr id="7" name="Oval Callout 6"/>
          <p:cNvSpPr/>
          <p:nvPr/>
        </p:nvSpPr>
        <p:spPr>
          <a:xfrm>
            <a:off x="2212340" y="1235710"/>
            <a:ext cx="5029200" cy="770890"/>
          </a:xfrm>
          <a:prstGeom prst="wedgeEllipseCallout">
            <a:avLst>
              <a:gd name="adj1" fmla="val 11022"/>
              <a:gd name="adj2" fmla="val 103789"/>
            </a:avLst>
          </a:prstGeom>
          <a:solidFill>
            <a:schemeClr val="bg1"/>
          </a:solidFill>
          <a:ln w="9525" cap="flat" cmpd="sng" algn="ctr">
            <a:solidFill>
              <a:schemeClr val="accent1"/>
            </a:solidFill>
            <a:prstDash val="solid"/>
            <a:round/>
            <a:headEnd type="none" w="med" len="med"/>
            <a:tailEnd type="none" w="med" len="med"/>
          </a:ln>
        </p:spPr>
        <p:txBody>
          <a:bodyPr vert="horz" wrap="none" lIns="91440" tIns="45720" rIns="91440" bIns="45720" numCol="1" anchor="ctr" anchorCtr="0" compatLnSpc="1"/>
          <a:lstStyle/>
          <a:p>
            <a:pPr marL="0" marR="0" indent="0" algn="l" defTabSz="914400" rtl="0" eaLnBrk="1" fontAlgn="base" latinLnBrk="0" hangingPunct="1">
              <a:lnSpc>
                <a:spcPct val="100000"/>
              </a:lnSpc>
              <a:spcBef>
                <a:spcPct val="0"/>
              </a:spcBef>
              <a:spcAft>
                <a:spcPct val="0"/>
              </a:spcAft>
              <a:buClrTx/>
              <a:buSzTx/>
              <a:buFontTx/>
              <a:buNone/>
            </a:pPr>
            <a:r>
              <a:rPr kumimoji="0" lang="en-US" altLang="zh-CN" sz="3200" b="1"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Quan điểm thực tiễn</a:t>
            </a:r>
          </a:p>
        </p:txBody>
      </p:sp>
      <p:sp>
        <p:nvSpPr>
          <p:cNvPr id="9" name="Vertical Scroll 8"/>
          <p:cNvSpPr/>
          <p:nvPr/>
        </p:nvSpPr>
        <p:spPr>
          <a:xfrm>
            <a:off x="1563370" y="2531110"/>
            <a:ext cx="6173470" cy="2813685"/>
          </a:xfrm>
          <a:prstGeom prst="verticalScroll">
            <a:avLst/>
          </a:prstGeom>
          <a:solidFill>
            <a:schemeClr val="bg2">
              <a:lumMod val="20000"/>
              <a:lumOff val="80000"/>
            </a:schemeClr>
          </a:solidFill>
          <a:ln w="9525" cap="flat" cmpd="sng" algn="ctr">
            <a:solidFill>
              <a:srgbClr val="C00000"/>
            </a:solidFill>
            <a:prstDash val="solid"/>
            <a:round/>
            <a:headEnd type="none" w="med" len="med"/>
            <a:tailEnd type="none" w="med" len="med"/>
          </a:ln>
        </p:spPr>
        <p:txBody>
          <a:bodyPr vert="horz" wrap="none" lIns="91440" tIns="45720" rIns="91440" bIns="45720" numCol="1" anchor="ctr" anchorCtr="0" compatLnSpc="1"/>
          <a:lstStyle/>
          <a:p>
            <a:pPr marL="0" marR="0" indent="0" algn="l" defTabSz="914400" rtl="0" eaLnBrk="1" fontAlgn="base" latinLnBrk="0" hangingPunct="1">
              <a:lnSpc>
                <a:spcPct val="100000"/>
              </a:lnSpc>
              <a:spcBef>
                <a:spcPct val="0"/>
              </a:spcBef>
              <a:spcAft>
                <a:spcPct val="0"/>
              </a:spcAft>
              <a:buClrTx/>
              <a:buSzTx/>
              <a:buFontTx/>
              <a:buNone/>
            </a:pPr>
            <a:endParaRPr kumimoji="0" lang="en-US" altLang="zh-CN" sz="3000" b="0"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endParaRPr>
          </a:p>
        </p:txBody>
      </p:sp>
      <p:sp>
        <p:nvSpPr>
          <p:cNvPr id="4" name="Text Box 3"/>
          <p:cNvSpPr txBox="1"/>
          <p:nvPr/>
        </p:nvSpPr>
        <p:spPr>
          <a:xfrm>
            <a:off x="2064385" y="3007995"/>
            <a:ext cx="5276850" cy="2061210"/>
          </a:xfrm>
          <a:prstGeom prst="rect">
            <a:avLst/>
          </a:prstGeom>
          <a:noFill/>
        </p:spPr>
        <p:txBody>
          <a:bodyPr wrap="square" rtlCol="0">
            <a:spAutoFit/>
          </a:bodyPr>
          <a:lstStyle/>
          <a:p>
            <a:r>
              <a:rPr lang="en-US" sz="3200">
                <a:latin typeface="Times New Roman" panose="02020603050405020304" pitchFamily="18" charset="0"/>
                <a:cs typeface="Times New Roman" panose="02020603050405020304" pitchFamily="18" charset="0"/>
              </a:rPr>
              <a:t>NCKH phải xuất phát từ thực tiễn, gắn liền với thực tiễn và phải phục vụ  cho sự cải tạo và phát triển của thực tiễn</a:t>
            </a: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sz="2800"/>
              <a:t>Ôn tập: Quan điểm PPL chung nhất trong NCKH</a:t>
            </a:r>
          </a:p>
        </p:txBody>
      </p:sp>
      <p:sp>
        <p:nvSpPr>
          <p:cNvPr id="3" name="Content Placeholder 2"/>
          <p:cNvSpPr>
            <a:spLocks noGrp="1"/>
          </p:cNvSpPr>
          <p:nvPr>
            <p:ph idx="1"/>
          </p:nvPr>
        </p:nvSpPr>
        <p:spPr>
          <a:xfrm>
            <a:off x="457200" y="907415"/>
            <a:ext cx="8229600" cy="5220335"/>
          </a:xfrm>
        </p:spPr>
        <p:txBody>
          <a:bodyPr/>
          <a:lstStyle/>
          <a:p>
            <a:pPr marL="0" indent="0">
              <a:buNone/>
            </a:pPr>
            <a:endParaRPr lang="en-US"/>
          </a:p>
        </p:txBody>
      </p:sp>
      <p:sp>
        <p:nvSpPr>
          <p:cNvPr id="5" name="Oval Callout 4"/>
          <p:cNvSpPr/>
          <p:nvPr/>
        </p:nvSpPr>
        <p:spPr>
          <a:xfrm>
            <a:off x="160655" y="990600"/>
            <a:ext cx="2430145" cy="1358265"/>
          </a:xfrm>
          <a:prstGeom prst="wedgeEllipseCallout">
            <a:avLst>
              <a:gd name="adj1" fmla="val 53997"/>
              <a:gd name="adj2" fmla="val 27045"/>
            </a:avLst>
          </a:prstGeom>
          <a:solidFill>
            <a:schemeClr val="bg1">
              <a:lumMod val="95000"/>
            </a:schemeClr>
          </a:solidFill>
          <a:ln w="9525" cap="flat" cmpd="sng" algn="ctr">
            <a:solidFill>
              <a:schemeClr val="accent1"/>
            </a:solidFill>
            <a:prstDash val="solid"/>
            <a:round/>
            <a:headEnd type="none" w="med" len="med"/>
            <a:tailEnd type="none" w="med" len="med"/>
          </a:ln>
        </p:spPr>
        <p:txBody>
          <a:bodyPr vert="horz" wrap="none" lIns="91440" tIns="45720" rIns="91440" bIns="45720" numCol="1" anchor="ctr" anchorCtr="0" compatLnSpc="1"/>
          <a:lstStyle/>
          <a:p>
            <a:pPr marL="0" marR="0" indent="0" algn="ctr" defTabSz="914400" rtl="0" eaLnBrk="1" fontAlgn="base" latinLnBrk="0" hangingPunct="1">
              <a:lnSpc>
                <a:spcPct val="100000"/>
              </a:lnSpc>
              <a:spcBef>
                <a:spcPct val="0"/>
              </a:spcBef>
              <a:spcAft>
                <a:spcPct val="0"/>
              </a:spcAft>
              <a:buClrTx/>
              <a:buSzTx/>
              <a:buFontTx/>
              <a:buNone/>
            </a:pPr>
            <a:r>
              <a:rPr kumimoji="0" lang="en-US" altLang="zh-CN" sz="2800" b="0" i="0" u="none" strike="noStrike" cap="none" normalizeH="0" baseline="0">
                <a:ln>
                  <a:noFill/>
                </a:ln>
                <a:solidFill>
                  <a:srgbClr val="002060"/>
                </a:solidFill>
                <a:effectLst/>
                <a:latin typeface="Times New Roman" panose="02020603050405020304" pitchFamily="18" charset="0"/>
                <a:ea typeface="SimSun" panose="02010600030101010101" pitchFamily="2" charset="-122"/>
                <a:cs typeface="Times New Roman" panose="02020603050405020304" pitchFamily="18" charset="0"/>
              </a:rPr>
              <a:t>Quan điểm </a:t>
            </a:r>
          </a:p>
          <a:p>
            <a:pPr marL="0" marR="0" indent="0" algn="ctr" defTabSz="914400" rtl="0" eaLnBrk="1" fontAlgn="base" latinLnBrk="0" hangingPunct="1">
              <a:lnSpc>
                <a:spcPct val="100000"/>
              </a:lnSpc>
              <a:spcBef>
                <a:spcPct val="0"/>
              </a:spcBef>
              <a:spcAft>
                <a:spcPct val="0"/>
              </a:spcAft>
              <a:buClrTx/>
              <a:buSzTx/>
              <a:buFontTx/>
              <a:buNone/>
            </a:pPr>
            <a:r>
              <a:rPr kumimoji="0" lang="en-US" altLang="zh-CN" sz="2800" b="0" i="0" u="none" strike="noStrike" cap="none" normalizeH="0" baseline="0">
                <a:ln>
                  <a:noFill/>
                </a:ln>
                <a:solidFill>
                  <a:srgbClr val="002060"/>
                </a:solidFill>
                <a:effectLst/>
                <a:latin typeface="Times New Roman" panose="02020603050405020304" pitchFamily="18" charset="0"/>
                <a:ea typeface="SimSun" panose="02010600030101010101" pitchFamily="2" charset="-122"/>
                <a:cs typeface="Times New Roman" panose="02020603050405020304" pitchFamily="18" charset="0"/>
              </a:rPr>
              <a:t>thực tiễn</a:t>
            </a:r>
          </a:p>
        </p:txBody>
      </p:sp>
      <p:sp>
        <p:nvSpPr>
          <p:cNvPr id="6" name="Oval Callout 5"/>
          <p:cNvSpPr/>
          <p:nvPr/>
        </p:nvSpPr>
        <p:spPr>
          <a:xfrm>
            <a:off x="160655" y="2895600"/>
            <a:ext cx="2430145" cy="1358265"/>
          </a:xfrm>
          <a:prstGeom prst="wedgeEllipseCallout">
            <a:avLst>
              <a:gd name="adj1" fmla="val 55173"/>
              <a:gd name="adj2" fmla="val 29195"/>
            </a:avLst>
          </a:prstGeom>
          <a:solidFill>
            <a:schemeClr val="bg1">
              <a:lumMod val="95000"/>
            </a:schemeClr>
          </a:solidFill>
          <a:ln w="9525" cap="flat" cmpd="sng" algn="ctr">
            <a:solidFill>
              <a:schemeClr val="accent1"/>
            </a:solidFill>
            <a:prstDash val="solid"/>
            <a:round/>
            <a:headEnd type="none" w="med" len="med"/>
            <a:tailEnd type="none" w="med" len="med"/>
          </a:ln>
        </p:spPr>
        <p:txBody>
          <a:bodyPr vert="horz" wrap="none" lIns="91440" tIns="45720" rIns="91440" bIns="45720" numCol="1" anchor="ctr" anchorCtr="0" compatLnSpc="1"/>
          <a:lstStyle/>
          <a:p>
            <a:pPr marL="0" marR="0" indent="0" algn="ctr" defTabSz="914400" rtl="0" eaLnBrk="1" fontAlgn="base" latinLnBrk="0" hangingPunct="1">
              <a:lnSpc>
                <a:spcPct val="100000"/>
              </a:lnSpc>
              <a:spcBef>
                <a:spcPct val="0"/>
              </a:spcBef>
              <a:spcAft>
                <a:spcPct val="0"/>
              </a:spcAft>
              <a:buClrTx/>
              <a:buSzTx/>
              <a:buFontTx/>
              <a:buNone/>
            </a:pPr>
            <a:r>
              <a:rPr kumimoji="0" lang="en-US" altLang="zh-CN" sz="2800" b="0"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Quan điểm </a:t>
            </a:r>
          </a:p>
          <a:p>
            <a:pPr marL="0" marR="0" indent="0" algn="ctr" defTabSz="914400" rtl="0" eaLnBrk="1" fontAlgn="base" latinLnBrk="0" hangingPunct="1">
              <a:lnSpc>
                <a:spcPct val="100000"/>
              </a:lnSpc>
              <a:spcBef>
                <a:spcPct val="0"/>
              </a:spcBef>
              <a:spcAft>
                <a:spcPct val="0"/>
              </a:spcAft>
              <a:buClrTx/>
              <a:buSzTx/>
              <a:buFontTx/>
              <a:buNone/>
            </a:pPr>
            <a:r>
              <a:rPr kumimoji="0" lang="en-US" altLang="zh-CN" sz="2800" b="0"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hệ thống - </a:t>
            </a:r>
          </a:p>
          <a:p>
            <a:pPr marL="0" marR="0" indent="0" algn="ctr" defTabSz="914400" rtl="0" eaLnBrk="1" fontAlgn="base" latinLnBrk="0" hangingPunct="1">
              <a:lnSpc>
                <a:spcPct val="100000"/>
              </a:lnSpc>
              <a:spcBef>
                <a:spcPct val="0"/>
              </a:spcBef>
              <a:spcAft>
                <a:spcPct val="0"/>
              </a:spcAft>
              <a:buClrTx/>
              <a:buSzTx/>
              <a:buFontTx/>
              <a:buNone/>
            </a:pPr>
            <a:r>
              <a:rPr kumimoji="0" lang="en-US" altLang="zh-CN" sz="2800" b="0"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cấu trúc</a:t>
            </a:r>
          </a:p>
        </p:txBody>
      </p:sp>
      <p:sp>
        <p:nvSpPr>
          <p:cNvPr id="7" name="Oval Callout 6"/>
          <p:cNvSpPr/>
          <p:nvPr/>
        </p:nvSpPr>
        <p:spPr>
          <a:xfrm>
            <a:off x="160655" y="4648200"/>
            <a:ext cx="2430145" cy="1358265"/>
          </a:xfrm>
          <a:prstGeom prst="wedgeEllipseCallout">
            <a:avLst>
              <a:gd name="adj1" fmla="val 53997"/>
              <a:gd name="adj2" fmla="val 38405"/>
            </a:avLst>
          </a:prstGeom>
          <a:solidFill>
            <a:schemeClr val="bg1"/>
          </a:solidFill>
          <a:ln w="9525" cap="flat" cmpd="sng" algn="ctr">
            <a:solidFill>
              <a:schemeClr val="accent1"/>
            </a:solidFill>
            <a:prstDash val="solid"/>
            <a:round/>
            <a:headEnd type="none" w="med" len="med"/>
            <a:tailEnd type="none" w="med" len="med"/>
          </a:ln>
        </p:spPr>
        <p:txBody>
          <a:bodyPr vert="horz" wrap="none" lIns="91440" tIns="45720" rIns="91440" bIns="45720" numCol="1" anchor="ctr" anchorCtr="0" compatLnSpc="1"/>
          <a:lstStyle/>
          <a:p>
            <a:pPr marL="0" marR="0" indent="0" algn="ctr" defTabSz="914400" rtl="0" eaLnBrk="1" fontAlgn="base" latinLnBrk="0" hangingPunct="1">
              <a:lnSpc>
                <a:spcPct val="100000"/>
              </a:lnSpc>
              <a:spcBef>
                <a:spcPct val="0"/>
              </a:spcBef>
              <a:spcAft>
                <a:spcPct val="0"/>
              </a:spcAft>
              <a:buClrTx/>
              <a:buSzTx/>
              <a:buFontTx/>
              <a:buNone/>
            </a:pPr>
            <a:r>
              <a:rPr kumimoji="0" lang="en-US" altLang="zh-CN" sz="2800" b="0"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Quan điểm</a:t>
            </a:r>
          </a:p>
          <a:p>
            <a:pPr marL="0" marR="0" indent="0" algn="ctr" defTabSz="914400" rtl="0" eaLnBrk="1" fontAlgn="base" latinLnBrk="0" hangingPunct="1">
              <a:lnSpc>
                <a:spcPct val="100000"/>
              </a:lnSpc>
              <a:spcBef>
                <a:spcPct val="0"/>
              </a:spcBef>
              <a:spcAft>
                <a:spcPct val="0"/>
              </a:spcAft>
              <a:buClrTx/>
              <a:buSzTx/>
              <a:buFontTx/>
              <a:buNone/>
            </a:pPr>
            <a:r>
              <a:rPr kumimoji="0" lang="en-US" altLang="zh-CN" sz="2800" b="0"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lịch sử - logic</a:t>
            </a:r>
          </a:p>
        </p:txBody>
      </p:sp>
      <p:sp>
        <p:nvSpPr>
          <p:cNvPr id="8" name="Round Diagonal Corner Rectangle 7"/>
          <p:cNvSpPr/>
          <p:nvPr/>
        </p:nvSpPr>
        <p:spPr>
          <a:xfrm>
            <a:off x="2819400" y="990600"/>
            <a:ext cx="5791200" cy="1371600"/>
          </a:xfrm>
          <a:prstGeom prst="round2DiagRect">
            <a:avLst/>
          </a:prstGeom>
          <a:solidFill>
            <a:schemeClr val="bg1"/>
          </a:solidFill>
          <a:ln w="9525" cap="flat" cmpd="sng" algn="ctr">
            <a:solidFill>
              <a:schemeClr val="accent1"/>
            </a:solidFill>
            <a:prstDash val="solid"/>
            <a:round/>
            <a:headEnd type="none" w="med" len="med"/>
            <a:tailEnd type="none" w="med" len="med"/>
          </a:ln>
        </p:spPr>
        <p:txBody>
          <a:bodyPr vert="horz" wrap="none" lIns="91440" tIns="45720" rIns="91440" bIns="45720" numCol="1" anchor="ctr" anchorCtr="0" compatLnSpc="1"/>
          <a:lstStyle/>
          <a:p>
            <a:pPr marL="0" marR="0" indent="0" algn="ctr" defTabSz="914400" rtl="0" eaLnBrk="1" fontAlgn="base" latinLnBrk="0" hangingPunct="1">
              <a:lnSpc>
                <a:spcPct val="100000"/>
              </a:lnSpc>
              <a:spcBef>
                <a:spcPct val="0"/>
              </a:spcBef>
              <a:spcAft>
                <a:spcPct val="0"/>
              </a:spcAft>
              <a:buClrTx/>
              <a:buSzTx/>
              <a:buFontTx/>
              <a:buNone/>
            </a:pPr>
            <a:r>
              <a:rPr lang="en-US" sz="2400">
                <a:latin typeface="Times New Roman" panose="02020603050405020304" pitchFamily="18" charset="0"/>
                <a:cs typeface="Times New Roman" panose="02020603050405020304" pitchFamily="18" charset="0"/>
                <a:sym typeface="+mn-ea"/>
              </a:rPr>
              <a:t>NCKH phải xuất phát từ thực tiễn, gắn liền </a:t>
            </a:r>
          </a:p>
          <a:p>
            <a:pPr marL="0" marR="0" indent="0" algn="ctr" defTabSz="914400" rtl="0" eaLnBrk="1" fontAlgn="base" latinLnBrk="0" hangingPunct="1">
              <a:lnSpc>
                <a:spcPct val="100000"/>
              </a:lnSpc>
              <a:spcBef>
                <a:spcPct val="0"/>
              </a:spcBef>
              <a:spcAft>
                <a:spcPct val="0"/>
              </a:spcAft>
              <a:buClrTx/>
              <a:buSzTx/>
              <a:buFontTx/>
              <a:buNone/>
            </a:pPr>
            <a:r>
              <a:rPr lang="en-US" sz="2400">
                <a:latin typeface="Times New Roman" panose="02020603050405020304" pitchFamily="18" charset="0"/>
                <a:cs typeface="Times New Roman" panose="02020603050405020304" pitchFamily="18" charset="0"/>
                <a:sym typeface="+mn-ea"/>
              </a:rPr>
              <a:t>với thực tiễn và phải phục vụ  cho sự cải tạo </a:t>
            </a:r>
          </a:p>
          <a:p>
            <a:pPr marL="0" marR="0" indent="0" algn="ctr" defTabSz="914400" rtl="0" eaLnBrk="1" fontAlgn="base" latinLnBrk="0" hangingPunct="1">
              <a:lnSpc>
                <a:spcPct val="100000"/>
              </a:lnSpc>
              <a:spcBef>
                <a:spcPct val="0"/>
              </a:spcBef>
              <a:spcAft>
                <a:spcPct val="0"/>
              </a:spcAft>
              <a:buClrTx/>
              <a:buSzTx/>
              <a:buFontTx/>
              <a:buNone/>
            </a:pPr>
            <a:r>
              <a:rPr lang="en-US" sz="2400">
                <a:latin typeface="Times New Roman" panose="02020603050405020304" pitchFamily="18" charset="0"/>
                <a:cs typeface="Times New Roman" panose="02020603050405020304" pitchFamily="18" charset="0"/>
                <a:sym typeface="+mn-ea"/>
              </a:rPr>
              <a:t>và phát triển của thực tiễn</a:t>
            </a:r>
            <a:endParaRPr kumimoji="0" lang="zh-CN" altLang="en-US" sz="2400" b="0" i="0" u="none" strike="noStrike" cap="none" normalizeH="0" baseline="0">
              <a:ln>
                <a:noFill/>
              </a:ln>
              <a:solidFill>
                <a:schemeClr val="tx1"/>
              </a:solidFill>
              <a:effectLst/>
              <a:latin typeface="Arial" panose="020B0604020202020204" pitchFamily="34" charset="0"/>
              <a:ea typeface="SimSun" panose="02010600030101010101" pitchFamily="2" charset="-122"/>
            </a:endParaRPr>
          </a:p>
        </p:txBody>
      </p:sp>
      <p:sp>
        <p:nvSpPr>
          <p:cNvPr id="9" name="Round Diagonal Corner Rectangle 8"/>
          <p:cNvSpPr/>
          <p:nvPr/>
        </p:nvSpPr>
        <p:spPr>
          <a:xfrm>
            <a:off x="2819400" y="2857500"/>
            <a:ext cx="5791200" cy="1371600"/>
          </a:xfrm>
          <a:prstGeom prst="round2DiagRect">
            <a:avLst/>
          </a:prstGeom>
          <a:solidFill>
            <a:schemeClr val="bg1"/>
          </a:solidFill>
          <a:ln w="9525" cap="flat" cmpd="sng" algn="ctr">
            <a:solidFill>
              <a:schemeClr val="accent1"/>
            </a:solidFill>
            <a:prstDash val="solid"/>
            <a:round/>
            <a:headEnd type="none" w="med" len="med"/>
            <a:tailEnd type="none" w="med" len="med"/>
          </a:ln>
        </p:spPr>
        <p:txBody>
          <a:bodyPr vert="horz" wrap="none" lIns="91440" tIns="45720" rIns="91440" bIns="45720" numCol="1" anchor="ctr" anchorCtr="0" compatLnSpc="1"/>
          <a:lstStyle/>
          <a:p>
            <a:pPr marL="0" marR="0" indent="0" algn="ctr" defTabSz="914400" rtl="0" eaLnBrk="1" fontAlgn="base" latinLnBrk="0" hangingPunct="1">
              <a:lnSpc>
                <a:spcPct val="100000"/>
              </a:lnSpc>
              <a:spcBef>
                <a:spcPct val="0"/>
              </a:spcBef>
              <a:spcAft>
                <a:spcPct val="0"/>
              </a:spcAft>
              <a:buClrTx/>
              <a:buSzTx/>
              <a:buFontTx/>
              <a:buNone/>
            </a:pPr>
            <a:r>
              <a:rPr lang="en-US" altLang="zh-CN" sz="2400">
                <a:ln>
                  <a:noFill/>
                </a:ln>
                <a:effectLst/>
                <a:latin typeface="Times New Roman" panose="02020603050405020304" pitchFamily="18" charset="0"/>
                <a:ea typeface="SimSun" panose="02010600030101010101" pitchFamily="2" charset="-122"/>
                <a:cs typeface="Times New Roman" panose="02020603050405020304" pitchFamily="18" charset="0"/>
                <a:sym typeface="+mn-ea"/>
              </a:rPr>
              <a:t>Tiếp cận đối tượng bằng PP hệ thống</a:t>
            </a:r>
          </a:p>
          <a:p>
            <a:pPr marL="0" marR="0" indent="0" algn="ctr" defTabSz="914400" rtl="0" eaLnBrk="1" fontAlgn="base" latinLnBrk="0" hangingPunct="1">
              <a:lnSpc>
                <a:spcPct val="100000"/>
              </a:lnSpc>
              <a:spcBef>
                <a:spcPct val="0"/>
              </a:spcBef>
              <a:spcAft>
                <a:spcPct val="0"/>
              </a:spcAft>
              <a:buClrTx/>
              <a:buSzTx/>
              <a:buFontTx/>
              <a:buNone/>
            </a:pPr>
            <a:r>
              <a:rPr lang="en-US" altLang="zh-CN" sz="2400">
                <a:ln>
                  <a:noFill/>
                </a:ln>
                <a:effectLst/>
                <a:latin typeface="Times New Roman" panose="02020603050405020304" pitchFamily="18" charset="0"/>
                <a:ea typeface="SimSun" panose="02010600030101010101" pitchFamily="2" charset="-122"/>
                <a:cs typeface="Times New Roman" panose="02020603050405020304" pitchFamily="18" charset="0"/>
                <a:sym typeface="+mn-ea"/>
              </a:rPr>
              <a:t> để phát hiện cấu trúc của đối tượng </a:t>
            </a:r>
          </a:p>
          <a:p>
            <a:pPr marL="0" marR="0" indent="0" algn="ctr" defTabSz="914400" rtl="0" eaLnBrk="1" fontAlgn="base" latinLnBrk="0" hangingPunct="1">
              <a:lnSpc>
                <a:spcPct val="100000"/>
              </a:lnSpc>
              <a:spcBef>
                <a:spcPct val="0"/>
              </a:spcBef>
              <a:spcAft>
                <a:spcPct val="0"/>
              </a:spcAft>
              <a:buClrTx/>
              <a:buSzTx/>
              <a:buFontTx/>
              <a:buNone/>
            </a:pPr>
            <a:r>
              <a:rPr lang="en-US" altLang="zh-CN" sz="2400">
                <a:ln>
                  <a:noFill/>
                </a:ln>
                <a:effectLst/>
                <a:latin typeface="Times New Roman" panose="02020603050405020304" pitchFamily="18" charset="0"/>
                <a:ea typeface="SimSun" panose="02010600030101010101" pitchFamily="2" charset="-122"/>
                <a:cs typeface="Times New Roman" panose="02020603050405020304" pitchFamily="18" charset="0"/>
                <a:sym typeface="+mn-ea"/>
              </a:rPr>
              <a:t>và tính hệ thống của đối tượng</a:t>
            </a:r>
            <a:endParaRPr kumimoji="0" lang="zh-CN" altLang="en-US" sz="2400" b="0" i="0" u="none" strike="noStrike" cap="none" normalizeH="0" baseline="0">
              <a:ln>
                <a:noFill/>
              </a:ln>
              <a:solidFill>
                <a:schemeClr val="tx1"/>
              </a:solidFill>
              <a:effectLst/>
              <a:latin typeface="Arial" panose="020B0604020202020204" pitchFamily="34" charset="0"/>
              <a:ea typeface="SimSun" panose="02010600030101010101" pitchFamily="2" charset="-122"/>
            </a:endParaRPr>
          </a:p>
        </p:txBody>
      </p:sp>
      <p:sp>
        <p:nvSpPr>
          <p:cNvPr id="10" name="Round Diagonal Corner Rectangle 9"/>
          <p:cNvSpPr/>
          <p:nvPr/>
        </p:nvSpPr>
        <p:spPr>
          <a:xfrm>
            <a:off x="2743200" y="4643120"/>
            <a:ext cx="5791200" cy="1484630"/>
          </a:xfrm>
          <a:prstGeom prst="round2DiagRect">
            <a:avLst/>
          </a:prstGeom>
          <a:solidFill>
            <a:schemeClr val="bg1"/>
          </a:solidFill>
          <a:ln w="9525" cap="flat" cmpd="sng" algn="ctr">
            <a:solidFill>
              <a:schemeClr val="accent1"/>
            </a:solidFill>
            <a:prstDash val="solid"/>
            <a:round/>
            <a:headEnd type="none" w="med" len="med"/>
            <a:tailEnd type="none" w="med" len="med"/>
          </a:ln>
        </p:spPr>
        <p:txBody>
          <a:bodyPr vert="horz" wrap="none" lIns="91440" tIns="45720" rIns="91440" bIns="45720" numCol="1" anchor="ctr" anchorCtr="0" compatLnSpc="1"/>
          <a:lstStyle/>
          <a:p>
            <a:pPr marL="0" marR="0" indent="0" algn="ctr" defTabSz="914400" rtl="0" eaLnBrk="1" fontAlgn="base" latinLnBrk="0" hangingPunct="1">
              <a:lnSpc>
                <a:spcPct val="100000"/>
              </a:lnSpc>
              <a:spcBef>
                <a:spcPct val="0"/>
              </a:spcBef>
              <a:spcAft>
                <a:spcPct val="0"/>
              </a:spcAft>
              <a:buClrTx/>
              <a:buSzTx/>
              <a:buFontTx/>
              <a:buNone/>
            </a:pPr>
            <a:r>
              <a:rPr lang="en-US" altLang="zh-CN" sz="2400">
                <a:ln>
                  <a:noFill/>
                </a:ln>
                <a:effectLst/>
                <a:latin typeface="Times New Roman" panose="02020603050405020304" pitchFamily="18" charset="0"/>
                <a:ea typeface="SimSun" panose="02010600030101010101" pitchFamily="2" charset="-122"/>
                <a:cs typeface="Times New Roman" panose="02020603050405020304" pitchFamily="18" charset="0"/>
                <a:sym typeface="+mn-ea"/>
              </a:rPr>
              <a:t>Nhà NC phải tìm hiểu sự phát sinh, </a:t>
            </a:r>
          </a:p>
          <a:p>
            <a:pPr marL="0" marR="0" indent="0" algn="ctr" defTabSz="914400" rtl="0" eaLnBrk="1" fontAlgn="base" latinLnBrk="0" hangingPunct="1">
              <a:lnSpc>
                <a:spcPct val="100000"/>
              </a:lnSpc>
              <a:spcBef>
                <a:spcPct val="0"/>
              </a:spcBef>
              <a:spcAft>
                <a:spcPct val="0"/>
              </a:spcAft>
              <a:buClrTx/>
              <a:buSzTx/>
              <a:buFontTx/>
              <a:buNone/>
            </a:pPr>
            <a:r>
              <a:rPr lang="en-US" altLang="zh-CN" sz="2400">
                <a:ln>
                  <a:noFill/>
                </a:ln>
                <a:effectLst/>
                <a:latin typeface="Times New Roman" panose="02020603050405020304" pitchFamily="18" charset="0"/>
                <a:ea typeface="SimSun" panose="02010600030101010101" pitchFamily="2" charset="-122"/>
                <a:cs typeface="Times New Roman" panose="02020603050405020304" pitchFamily="18" charset="0"/>
                <a:sym typeface="+mn-ea"/>
              </a:rPr>
              <a:t>quá trình phát triển của nó trong những</a:t>
            </a:r>
          </a:p>
          <a:p>
            <a:pPr marL="0" marR="0" indent="0" algn="ctr" defTabSz="914400" rtl="0" eaLnBrk="1" fontAlgn="base" latinLnBrk="0" hangingPunct="1">
              <a:lnSpc>
                <a:spcPct val="100000"/>
              </a:lnSpc>
              <a:spcBef>
                <a:spcPct val="0"/>
              </a:spcBef>
              <a:spcAft>
                <a:spcPct val="0"/>
              </a:spcAft>
              <a:buClrTx/>
              <a:buSzTx/>
              <a:buFontTx/>
              <a:buNone/>
            </a:pPr>
            <a:r>
              <a:rPr lang="en-US" altLang="zh-CN" sz="2400">
                <a:ln>
                  <a:noFill/>
                </a:ln>
                <a:effectLst/>
                <a:latin typeface="Times New Roman" panose="02020603050405020304" pitchFamily="18" charset="0"/>
                <a:ea typeface="SimSun" panose="02010600030101010101" pitchFamily="2" charset="-122"/>
                <a:cs typeface="Times New Roman" panose="02020603050405020304" pitchFamily="18" charset="0"/>
                <a:sym typeface="+mn-ea"/>
              </a:rPr>
              <a:t> hoàn cảnh, đk, thời gian và </a:t>
            </a:r>
          </a:p>
          <a:p>
            <a:pPr marL="0" marR="0" indent="0" algn="ctr" defTabSz="914400" rtl="0" eaLnBrk="1" fontAlgn="base" latinLnBrk="0" hangingPunct="1">
              <a:lnSpc>
                <a:spcPct val="100000"/>
              </a:lnSpc>
              <a:spcBef>
                <a:spcPct val="0"/>
              </a:spcBef>
              <a:spcAft>
                <a:spcPct val="0"/>
              </a:spcAft>
              <a:buClrTx/>
              <a:buSzTx/>
              <a:buFontTx/>
              <a:buNone/>
            </a:pPr>
            <a:r>
              <a:rPr lang="en-US" altLang="zh-CN" sz="2400">
                <a:ln>
                  <a:noFill/>
                </a:ln>
                <a:effectLst/>
                <a:latin typeface="Times New Roman" panose="02020603050405020304" pitchFamily="18" charset="0"/>
                <a:ea typeface="SimSun" panose="02010600030101010101" pitchFamily="2" charset="-122"/>
                <a:cs typeface="Times New Roman" panose="02020603050405020304" pitchFamily="18" charset="0"/>
                <a:sym typeface="+mn-ea"/>
              </a:rPr>
              <a:t>không gian cụ thể</a:t>
            </a:r>
            <a:endParaRPr kumimoji="0" lang="zh-CN" altLang="en-US" sz="2400" b="0" i="0" u="none" strike="noStrike" cap="none" normalizeH="0" baseline="0">
              <a:ln>
                <a:noFill/>
              </a:ln>
              <a:solidFill>
                <a:schemeClr val="tx1"/>
              </a:solidFill>
              <a:effectLst/>
              <a:latin typeface="Arial" panose="020B0604020202020204" pitchFamily="34" charset="0"/>
              <a:ea typeface="SimSun"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900" decel="100000" fill="hold"/>
                                        <p:tgtEl>
                                          <p:spTgt spid="5"/>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5"/>
                                        </p:tgtEl>
                                        <p:attrNameLst>
                                          <p:attrName>ppt_y</p:attrName>
                                        </p:attrNameLst>
                                      </p:cBhvr>
                                      <p:tavLst>
                                        <p:tav tm="0">
                                          <p:val>
                                            <p:strVal val="#ppt_y-.03"/>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down)">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47" presetClass="entr" presetSubtype="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anim calcmode="lin" valueType="num">
                                      <p:cBhvr>
                                        <p:cTn id="21" dur="1000" fill="hold"/>
                                        <p:tgtEl>
                                          <p:spTgt spid="7"/>
                                        </p:tgtEl>
                                        <p:attrNameLst>
                                          <p:attrName>ppt_x</p:attrName>
                                        </p:attrNameLst>
                                      </p:cBhvr>
                                      <p:tavLst>
                                        <p:tav tm="0">
                                          <p:val>
                                            <p:strVal val="#ppt_x"/>
                                          </p:val>
                                        </p:tav>
                                        <p:tav tm="100000">
                                          <p:val>
                                            <p:strVal val="#ppt_x"/>
                                          </p:val>
                                        </p:tav>
                                      </p:tavLst>
                                    </p:anim>
                                    <p:anim calcmode="lin" valueType="num">
                                      <p:cBhvr>
                                        <p:cTn id="22"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3495"/>
            <a:ext cx="8229600" cy="601980"/>
          </a:xfrm>
        </p:spPr>
        <p:txBody>
          <a:bodyPr>
            <a:noAutofit/>
          </a:bodyPr>
          <a:lstStyle/>
          <a:p>
            <a:pPr algn="ctr"/>
            <a:br>
              <a:rPr lang="en-US" sz="3200" b="1">
                <a:highlight>
                  <a:srgbClr val="FFFF00"/>
                </a:highlight>
                <a:latin typeface="Times New Roman" panose="02020603050405020304" pitchFamily="18" charset="0"/>
                <a:cs typeface="Times New Roman" panose="02020603050405020304" pitchFamily="18" charset="0"/>
                <a:sym typeface="+mn-ea"/>
              </a:rPr>
            </a:br>
            <a:r>
              <a:rPr lang="en-US" sz="3200" b="1">
                <a:highlight>
                  <a:srgbClr val="FFFF00"/>
                </a:highlight>
                <a:latin typeface="Times New Roman" panose="02020603050405020304" pitchFamily="18" charset="0"/>
                <a:cs typeface="Times New Roman" panose="02020603050405020304" pitchFamily="18" charset="0"/>
                <a:sym typeface="+mn-ea"/>
              </a:rPr>
              <a:t>CẤU TRÚC CỦA PPLNCKH</a:t>
            </a:r>
            <a:br>
              <a:rPr lang="en-US" sz="3200" b="1">
                <a:highlight>
                  <a:srgbClr val="FFFF00"/>
                </a:highlight>
                <a:latin typeface="Times New Roman" panose="02020603050405020304" pitchFamily="18" charset="0"/>
                <a:cs typeface="Times New Roman" panose="02020603050405020304" pitchFamily="18" charset="0"/>
              </a:rPr>
            </a:br>
            <a:endParaRPr lang="en-US" sz="3200" b="1">
              <a:solidFill>
                <a:srgbClr val="C00000"/>
              </a:solidFill>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40640" y="625475"/>
            <a:ext cx="9040495" cy="6087745"/>
          </a:xfrm>
          <a:solidFill>
            <a:schemeClr val="accent5">
              <a:lumMod val="20000"/>
              <a:lumOff val="80000"/>
            </a:schemeClr>
          </a:solidFill>
        </p:spPr>
        <p:txBody>
          <a:bodyPr/>
          <a:lstStyle/>
          <a:p>
            <a:pPr marL="0" indent="0" algn="just">
              <a:lnSpc>
                <a:spcPct val="80000"/>
              </a:lnSpc>
              <a:buNone/>
            </a:pPr>
            <a:r>
              <a:rPr lang="en-US" sz="3100" b="1">
                <a:solidFill>
                  <a:srgbClr val="C00000"/>
                </a:solidFill>
              </a:rPr>
              <a:t>* </a:t>
            </a:r>
            <a:r>
              <a:rPr lang="en-US" sz="3100" b="1">
                <a:solidFill>
                  <a:srgbClr val="C00000"/>
                </a:solidFill>
                <a:latin typeface="Times New Roman" panose="02020603050405020304" pitchFamily="18" charset="0"/>
                <a:cs typeface="Times New Roman" panose="02020603050405020304" pitchFamily="18" charset="0"/>
              </a:rPr>
              <a:t>Luận điểm: </a:t>
            </a:r>
            <a:r>
              <a:rPr lang="en-US" sz="3100">
                <a:latin typeface="Times New Roman" panose="02020603050405020304" pitchFamily="18" charset="0"/>
                <a:cs typeface="Times New Roman" panose="02020603050405020304" pitchFamily="18" charset="0"/>
              </a:rPr>
              <a:t> Là một giả thuyết hay phán đoán mà tính chân thực của nó cần được chứng minh</a:t>
            </a:r>
          </a:p>
          <a:p>
            <a:pPr marL="0" indent="0" algn="just">
              <a:lnSpc>
                <a:spcPct val="80000"/>
              </a:lnSpc>
              <a:buNone/>
            </a:pPr>
            <a:r>
              <a:rPr lang="en-US" sz="3100">
                <a:latin typeface="Times New Roman" panose="02020603050405020304" pitchFamily="18" charset="0"/>
                <a:cs typeface="Times New Roman" panose="02020603050405020304" pitchFamily="18" charset="0"/>
              </a:rPr>
              <a:t>- Luận điểm trả lời câu hỏi: </a:t>
            </a:r>
            <a:r>
              <a:rPr lang="en-US" sz="3100" b="1" i="1">
                <a:solidFill>
                  <a:srgbClr val="C00000"/>
                </a:solidFill>
                <a:latin typeface="Times New Roman" panose="02020603050405020304" pitchFamily="18" charset="0"/>
                <a:cs typeface="Times New Roman" panose="02020603050405020304" pitchFamily="18" charset="0"/>
              </a:rPr>
              <a:t>Cần chứng minh điều gì?</a:t>
            </a:r>
          </a:p>
          <a:p>
            <a:pPr marL="0" indent="0" algn="just">
              <a:lnSpc>
                <a:spcPct val="80000"/>
              </a:lnSpc>
              <a:buNone/>
            </a:pPr>
            <a:r>
              <a:rPr lang="en-US" sz="3100" b="1">
                <a:solidFill>
                  <a:schemeClr val="accent6">
                    <a:lumMod val="50000"/>
                  </a:schemeClr>
                </a:solidFill>
                <a:latin typeface="Times New Roman" panose="02020603050405020304" pitchFamily="18" charset="0"/>
                <a:cs typeface="Times New Roman" panose="02020603050405020304" pitchFamily="18" charset="0"/>
              </a:rPr>
              <a:t>* Luận cứ: </a:t>
            </a:r>
            <a:r>
              <a:rPr lang="en-US" sz="3100">
                <a:latin typeface="Times New Roman" panose="02020603050405020304" pitchFamily="18" charset="0"/>
                <a:cs typeface="Times New Roman" panose="02020603050405020304" pitchFamily="18" charset="0"/>
              </a:rPr>
              <a:t>- Là bằng chứng đưa ra để chứng minh luận điểm. </a:t>
            </a:r>
          </a:p>
          <a:p>
            <a:pPr marL="0" indent="0" algn="just">
              <a:lnSpc>
                <a:spcPct val="80000"/>
              </a:lnSpc>
              <a:buNone/>
            </a:pPr>
            <a:r>
              <a:rPr lang="en-US" sz="3100">
                <a:latin typeface="Times New Roman" panose="02020603050405020304" pitchFamily="18" charset="0"/>
                <a:cs typeface="Times New Roman" panose="02020603050405020304" pitchFamily="18" charset="0"/>
              </a:rPr>
              <a:t> - Có 2 loại luận cứ:</a:t>
            </a:r>
            <a:r>
              <a:rPr lang="en-US" sz="3100" i="1">
                <a:latin typeface="Times New Roman" panose="02020603050405020304" pitchFamily="18" charset="0"/>
                <a:cs typeface="Times New Roman" panose="02020603050405020304" pitchFamily="18" charset="0"/>
              </a:rPr>
              <a:t> Luận cứ lý thuyết</a:t>
            </a:r>
            <a:r>
              <a:rPr lang="en-US" sz="3100">
                <a:latin typeface="Times New Roman" panose="02020603050405020304" pitchFamily="18" charset="0"/>
                <a:cs typeface="Times New Roman" panose="02020603050405020304" pitchFamily="18" charset="0"/>
              </a:rPr>
              <a:t> và </a:t>
            </a:r>
            <a:r>
              <a:rPr lang="en-US" sz="3100" i="1">
                <a:latin typeface="Times New Roman" panose="02020603050405020304" pitchFamily="18" charset="0"/>
                <a:cs typeface="Times New Roman" panose="02020603050405020304" pitchFamily="18" charset="0"/>
              </a:rPr>
              <a:t>luận cứ thực tiễn</a:t>
            </a:r>
          </a:p>
          <a:p>
            <a:pPr marL="0" indent="0" algn="just">
              <a:lnSpc>
                <a:spcPct val="80000"/>
              </a:lnSpc>
              <a:buNone/>
            </a:pPr>
            <a:r>
              <a:rPr lang="en-US" sz="3100">
                <a:latin typeface="Times New Roman" panose="02020603050405020304" pitchFamily="18" charset="0"/>
                <a:cs typeface="Times New Roman" panose="02020603050405020304" pitchFamily="18" charset="0"/>
              </a:rPr>
              <a:t>- Luận cứ trả lời cho câu hỏi: </a:t>
            </a:r>
            <a:r>
              <a:rPr lang="en-US" sz="3100" b="1" i="1">
                <a:solidFill>
                  <a:schemeClr val="accent6">
                    <a:lumMod val="50000"/>
                  </a:schemeClr>
                </a:solidFill>
                <a:latin typeface="Times New Roman" panose="02020603050405020304" pitchFamily="18" charset="0"/>
                <a:cs typeface="Times New Roman" panose="02020603050405020304" pitchFamily="18" charset="0"/>
              </a:rPr>
              <a:t>Chứng minh bằng cái gì?</a:t>
            </a:r>
          </a:p>
          <a:p>
            <a:pPr marL="0" indent="0" algn="just">
              <a:lnSpc>
                <a:spcPct val="80000"/>
              </a:lnSpc>
              <a:buNone/>
            </a:pPr>
            <a:r>
              <a:rPr lang="en-US" sz="3100" b="1">
                <a:solidFill>
                  <a:srgbClr val="00B050"/>
                </a:solidFill>
                <a:latin typeface="Times New Roman" panose="02020603050405020304" pitchFamily="18" charset="0"/>
                <a:cs typeface="Times New Roman" panose="02020603050405020304" pitchFamily="18" charset="0"/>
              </a:rPr>
              <a:t>* Luận chứng</a:t>
            </a:r>
            <a:r>
              <a:rPr lang="en-US" sz="3100">
                <a:latin typeface="Times New Roman" panose="02020603050405020304" pitchFamily="18" charset="0"/>
                <a:cs typeface="Times New Roman" panose="02020603050405020304" pitchFamily="18" charset="0"/>
              </a:rPr>
              <a:t>:</a:t>
            </a:r>
            <a:r>
              <a:rPr lang="vi-VN" sz="3100">
                <a:latin typeface="Times New Roman" panose="02020603050405020304" pitchFamily="18" charset="0"/>
                <a:cs typeface="Times New Roman" panose="02020603050405020304" pitchFamily="18" charset="0"/>
              </a:rPr>
              <a:t>. </a:t>
            </a:r>
            <a:r>
              <a:rPr lang="en-US" sz="3100">
                <a:latin typeface="Times New Roman" panose="02020603050405020304" pitchFamily="18" charset="0"/>
                <a:cs typeface="Times New Roman" panose="02020603050405020304" pitchFamily="18" charset="0"/>
              </a:rPr>
              <a:t>L</a:t>
            </a:r>
            <a:r>
              <a:rPr lang="vi-VN" sz="3100">
                <a:latin typeface="Times New Roman" panose="02020603050405020304" pitchFamily="18" charset="0"/>
                <a:cs typeface="Times New Roman" panose="02020603050405020304" pitchFamily="18" charset="0"/>
              </a:rPr>
              <a:t>à phương pháp tiếp cận và thu thập thông tin làm luận cứ khoa học, thu thập số liệu thống kê trong thực nghiệm hay trong các loại nghiên cứu điều tra.</a:t>
            </a:r>
            <a:endParaRPr lang="en-US" sz="3100" i="1">
              <a:latin typeface="Times New Roman" panose="02020603050405020304" pitchFamily="18" charset="0"/>
              <a:cs typeface="Times New Roman" panose="02020603050405020304" pitchFamily="18" charset="0"/>
            </a:endParaRPr>
          </a:p>
          <a:p>
            <a:pPr marL="0" indent="0">
              <a:lnSpc>
                <a:spcPct val="80000"/>
              </a:lnSpc>
              <a:buNone/>
            </a:pPr>
            <a:r>
              <a:rPr lang="vi-VN" sz="3100">
                <a:latin typeface="Times New Roman" panose="02020603050405020304" pitchFamily="18" charset="0"/>
                <a:cs typeface="Times New Roman" panose="02020603050405020304" pitchFamily="18" charset="0"/>
              </a:rPr>
              <a:t>Luận chứng trả lời câu hỏi</a:t>
            </a:r>
            <a:r>
              <a:rPr lang="en-US" sz="3100">
                <a:latin typeface="Times New Roman" panose="02020603050405020304" pitchFamily="18" charset="0"/>
                <a:cs typeface="Times New Roman" panose="02020603050405020304" pitchFamily="18" charset="0"/>
              </a:rPr>
              <a:t>: </a:t>
            </a:r>
            <a:r>
              <a:rPr lang="vi-VN" sz="3100" b="1" i="1">
                <a:solidFill>
                  <a:srgbClr val="00B050"/>
                </a:solidFill>
                <a:latin typeface="Times New Roman" panose="02020603050405020304" pitchFamily="18" charset="0"/>
                <a:cs typeface="Times New Roman" panose="02020603050405020304" pitchFamily="18" charset="0"/>
              </a:rPr>
              <a:t>Chứng minh bằng cách nào?</a:t>
            </a:r>
            <a:endParaRPr lang="en-US" sz="3100" b="1" i="1">
              <a:solidFill>
                <a:srgbClr val="00B050"/>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582613"/>
          </a:xfrm>
        </p:spPr>
        <p:txBody>
          <a:bodyPr/>
          <a:lstStyle/>
          <a:p>
            <a:pPr algn="ctr"/>
            <a:r>
              <a:rPr lang="en-US" sz="3200">
                <a:latin typeface="Times New Roman" panose="02020603050405020304" pitchFamily="18" charset="0"/>
                <a:cs typeface="Times New Roman" panose="02020603050405020304" pitchFamily="18" charset="0"/>
              </a:rPr>
              <a:t>Điền thành tố phù hợp về cấu trúc PPL</a:t>
            </a:r>
          </a:p>
        </p:txBody>
      </p:sp>
      <p:sp>
        <p:nvSpPr>
          <p:cNvPr id="3" name="Content Placeholder 2"/>
          <p:cNvSpPr>
            <a:spLocks noGrp="1"/>
          </p:cNvSpPr>
          <p:nvPr>
            <p:ph idx="1"/>
          </p:nvPr>
        </p:nvSpPr>
        <p:spPr>
          <a:xfrm>
            <a:off x="457200" y="904240"/>
            <a:ext cx="8229600" cy="5424170"/>
          </a:xfrm>
          <a:solidFill>
            <a:schemeClr val="accent5">
              <a:lumMod val="20000"/>
              <a:lumOff val="80000"/>
            </a:schemeClr>
          </a:solidFill>
        </p:spPr>
        <p:txBody>
          <a:bodyPr/>
          <a:lstStyle/>
          <a:p>
            <a:endParaRPr lang="en-US"/>
          </a:p>
        </p:txBody>
      </p:sp>
      <p:sp>
        <p:nvSpPr>
          <p:cNvPr id="4" name="Rounded Rectangle 3"/>
          <p:cNvSpPr/>
          <p:nvPr/>
        </p:nvSpPr>
        <p:spPr>
          <a:xfrm>
            <a:off x="2490470" y="1040130"/>
            <a:ext cx="6096635" cy="1309370"/>
          </a:xfrm>
          <a:prstGeom prst="roundRect">
            <a:avLst/>
          </a:prstGeom>
          <a:solidFill>
            <a:schemeClr val="accent3"/>
          </a:solidFill>
          <a:ln w="9525" cap="flat" cmpd="sng" algn="ctr">
            <a:solidFill>
              <a:schemeClr val="accent1"/>
            </a:solidFill>
            <a:prstDash val="solid"/>
            <a:round/>
            <a:headEnd type="none" w="med" len="med"/>
            <a:tailEnd type="none" w="med" len="med"/>
          </a:ln>
        </p:spPr>
        <p:txBody>
          <a:bodyPr vert="horz" wrap="none" lIns="91440" tIns="45720" rIns="91440" bIns="45720" numCol="1" anchor="ctr" anchorCtr="0" compatLnSpc="1"/>
          <a:lstStyle/>
          <a:p>
            <a:pPr marL="0" marR="0" indent="0" algn="l" defTabSz="914400" rtl="0" eaLnBrk="1" fontAlgn="base" latinLnBrk="0" hangingPunct="1">
              <a:lnSpc>
                <a:spcPct val="100000"/>
              </a:lnSpc>
              <a:spcBef>
                <a:spcPct val="0"/>
              </a:spcBef>
              <a:spcAft>
                <a:spcPct val="0"/>
              </a:spcAft>
              <a:buClrTx/>
              <a:buSzTx/>
              <a:buFontTx/>
              <a:buNone/>
            </a:pPr>
            <a:r>
              <a:rPr lang="en-US" sz="2800">
                <a:latin typeface="Times New Roman" panose="02020603050405020304" pitchFamily="18" charset="0"/>
                <a:cs typeface="Times New Roman" panose="02020603050405020304" pitchFamily="18" charset="0"/>
                <a:sym typeface="+mn-ea"/>
              </a:rPr>
              <a:t>Là bằng chứng đưa ra để chứng minh </a:t>
            </a:r>
          </a:p>
          <a:p>
            <a:pPr marL="0" marR="0" indent="0" algn="l" defTabSz="914400" rtl="0" eaLnBrk="1" fontAlgn="base" latinLnBrk="0" hangingPunct="1">
              <a:lnSpc>
                <a:spcPct val="100000"/>
              </a:lnSpc>
              <a:spcBef>
                <a:spcPct val="0"/>
              </a:spcBef>
              <a:spcAft>
                <a:spcPct val="0"/>
              </a:spcAft>
              <a:buClrTx/>
              <a:buSzTx/>
              <a:buFontTx/>
              <a:buNone/>
            </a:pPr>
            <a:r>
              <a:rPr lang="en-US" sz="2800">
                <a:latin typeface="Times New Roman" panose="02020603050405020304" pitchFamily="18" charset="0"/>
                <a:cs typeface="Times New Roman" panose="02020603050405020304" pitchFamily="18" charset="0"/>
                <a:sym typeface="+mn-ea"/>
              </a:rPr>
              <a:t>luận điểm. </a:t>
            </a:r>
            <a:endParaRPr lang="en-US" sz="2800">
              <a:latin typeface="Times New Roman" panose="02020603050405020304" pitchFamily="18" charset="0"/>
              <a:cs typeface="Times New Roman" panose="02020603050405020304" pitchFamily="18" charset="0"/>
            </a:endParaRPr>
          </a:p>
          <a:p>
            <a:pPr marL="0" marR="0" indent="0" algn="l" defTabSz="914400" rtl="0" eaLnBrk="1" fontAlgn="base" latinLnBrk="0" hangingPunct="1">
              <a:lnSpc>
                <a:spcPct val="100000"/>
              </a:lnSpc>
              <a:spcBef>
                <a:spcPct val="0"/>
              </a:spcBef>
              <a:spcAft>
                <a:spcPct val="0"/>
              </a:spcAft>
              <a:buClrTx/>
              <a:buSzTx/>
              <a:buFontTx/>
              <a:buNone/>
            </a:pPr>
            <a:r>
              <a:rPr lang="en-US" sz="2800" b="1" i="1">
                <a:solidFill>
                  <a:schemeClr val="accent6">
                    <a:lumMod val="50000"/>
                  </a:schemeClr>
                </a:solidFill>
                <a:latin typeface="Times New Roman" panose="02020603050405020304" pitchFamily="18" charset="0"/>
                <a:cs typeface="Times New Roman" panose="02020603050405020304" pitchFamily="18" charset="0"/>
                <a:sym typeface="+mn-ea"/>
              </a:rPr>
              <a:t>Chứng minh bằng cái gì?</a:t>
            </a:r>
            <a:endParaRPr kumimoji="0" lang="en-US" altLang="zh-CN" sz="2800" b="0" i="0" u="none" strike="noStrike" cap="none" normalizeH="0" baseline="0">
              <a:ln>
                <a:noFill/>
              </a:ln>
              <a:solidFill>
                <a:schemeClr val="tx1"/>
              </a:solidFill>
              <a:effectLst/>
              <a:latin typeface="Arial" panose="020B0604020202020204" pitchFamily="34" charset="0"/>
              <a:ea typeface="SimSun" panose="02010600030101010101" pitchFamily="2" charset="-122"/>
            </a:endParaRPr>
          </a:p>
        </p:txBody>
      </p:sp>
      <p:sp>
        <p:nvSpPr>
          <p:cNvPr id="5" name="Rounded Rectangle 4"/>
          <p:cNvSpPr/>
          <p:nvPr/>
        </p:nvSpPr>
        <p:spPr>
          <a:xfrm>
            <a:off x="2671445" y="2548890"/>
            <a:ext cx="5951855" cy="1851025"/>
          </a:xfrm>
          <a:prstGeom prst="roundRect">
            <a:avLst/>
          </a:prstGeom>
          <a:solidFill>
            <a:schemeClr val="accent5">
              <a:lumMod val="20000"/>
              <a:lumOff val="80000"/>
            </a:schemeClr>
          </a:solidFill>
          <a:ln w="9525" cap="flat" cmpd="sng" algn="ctr">
            <a:solidFill>
              <a:schemeClr val="accent1"/>
            </a:solidFill>
            <a:prstDash val="solid"/>
            <a:round/>
            <a:headEnd type="none" w="med" len="med"/>
            <a:tailEnd type="none" w="med" len="med"/>
          </a:ln>
        </p:spPr>
        <p:txBody>
          <a:bodyPr vert="horz" wrap="none" lIns="91440" tIns="45720" rIns="91440" bIns="45720" numCol="1" anchor="ctr" anchorCtr="0" compatLnSpc="1"/>
          <a:lstStyle/>
          <a:p>
            <a:pPr marL="0" marR="0" indent="0" algn="l" defTabSz="914400" rtl="0" eaLnBrk="1" fontAlgn="base" latinLnBrk="0" hangingPunct="1">
              <a:lnSpc>
                <a:spcPct val="100000"/>
              </a:lnSpc>
              <a:spcBef>
                <a:spcPct val="0"/>
              </a:spcBef>
              <a:spcAft>
                <a:spcPct val="0"/>
              </a:spcAft>
              <a:buClrTx/>
              <a:buSzTx/>
              <a:buFontTx/>
              <a:buNone/>
            </a:pPr>
            <a:endParaRPr lang="en-US" sz="2800">
              <a:latin typeface="Times New Roman" panose="02020603050405020304" pitchFamily="18" charset="0"/>
              <a:cs typeface="Times New Roman" panose="02020603050405020304" pitchFamily="18" charset="0"/>
              <a:sym typeface="+mn-ea"/>
            </a:endParaRPr>
          </a:p>
          <a:p>
            <a:pPr marL="0" marR="0" indent="0" algn="l" defTabSz="914400" rtl="0" eaLnBrk="1" fontAlgn="base" latinLnBrk="0" hangingPunct="1">
              <a:lnSpc>
                <a:spcPct val="100000"/>
              </a:lnSpc>
              <a:spcBef>
                <a:spcPct val="0"/>
              </a:spcBef>
              <a:spcAft>
                <a:spcPct val="0"/>
              </a:spcAft>
              <a:buClrTx/>
              <a:buSzTx/>
              <a:buFontTx/>
              <a:buNone/>
            </a:pPr>
            <a:r>
              <a:rPr lang="en-US" sz="2800">
                <a:latin typeface="Times New Roman" panose="02020603050405020304" pitchFamily="18" charset="0"/>
                <a:cs typeface="Times New Roman" panose="02020603050405020304" pitchFamily="18" charset="0"/>
                <a:sym typeface="+mn-ea"/>
              </a:rPr>
              <a:t>L</a:t>
            </a:r>
            <a:r>
              <a:rPr lang="vi-VN" sz="2800">
                <a:latin typeface="Times New Roman" panose="02020603050405020304" pitchFamily="18" charset="0"/>
                <a:cs typeface="Times New Roman" panose="02020603050405020304" pitchFamily="18" charset="0"/>
                <a:sym typeface="+mn-ea"/>
              </a:rPr>
              <a:t>à phương pháp tiếp cận và thu thập </a:t>
            </a:r>
          </a:p>
          <a:p>
            <a:pPr marL="0" marR="0" indent="0" algn="l" defTabSz="914400" rtl="0" eaLnBrk="1" fontAlgn="base" latinLnBrk="0" hangingPunct="1">
              <a:lnSpc>
                <a:spcPct val="100000"/>
              </a:lnSpc>
              <a:spcBef>
                <a:spcPct val="0"/>
              </a:spcBef>
              <a:spcAft>
                <a:spcPct val="0"/>
              </a:spcAft>
              <a:buClrTx/>
              <a:buSzTx/>
              <a:buFontTx/>
              <a:buNone/>
            </a:pPr>
            <a:r>
              <a:rPr lang="vi-VN" sz="2800">
                <a:latin typeface="Times New Roman" panose="02020603050405020304" pitchFamily="18" charset="0"/>
                <a:cs typeface="Times New Roman" panose="02020603050405020304" pitchFamily="18" charset="0"/>
                <a:sym typeface="+mn-ea"/>
              </a:rPr>
              <a:t>thông tin làm luận cứ khoa học, </a:t>
            </a:r>
          </a:p>
          <a:p>
            <a:pPr marL="0" marR="0" indent="0" algn="l" defTabSz="914400" rtl="0" eaLnBrk="1" fontAlgn="base" latinLnBrk="0" hangingPunct="1">
              <a:lnSpc>
                <a:spcPct val="100000"/>
              </a:lnSpc>
              <a:spcBef>
                <a:spcPct val="0"/>
              </a:spcBef>
              <a:spcAft>
                <a:spcPct val="0"/>
              </a:spcAft>
              <a:buClrTx/>
              <a:buSzTx/>
              <a:buFontTx/>
              <a:buNone/>
            </a:pPr>
            <a:r>
              <a:rPr lang="vi-VN" sz="2800">
                <a:latin typeface="Times New Roman" panose="02020603050405020304" pitchFamily="18" charset="0"/>
                <a:cs typeface="Times New Roman" panose="02020603050405020304" pitchFamily="18" charset="0"/>
                <a:sym typeface="+mn-ea"/>
              </a:rPr>
              <a:t>thu thập số liệu</a:t>
            </a:r>
          </a:p>
          <a:p>
            <a:pPr marL="0" marR="0" indent="0" algn="l" defTabSz="914400" rtl="0" eaLnBrk="1" fontAlgn="base" latinLnBrk="0" hangingPunct="1">
              <a:lnSpc>
                <a:spcPct val="100000"/>
              </a:lnSpc>
              <a:spcBef>
                <a:spcPct val="0"/>
              </a:spcBef>
              <a:spcAft>
                <a:spcPct val="0"/>
              </a:spcAft>
              <a:buClrTx/>
              <a:buSzTx/>
              <a:buFontTx/>
              <a:buNone/>
            </a:pPr>
            <a:r>
              <a:rPr lang="vi-VN" sz="2800" b="1" i="1">
                <a:solidFill>
                  <a:srgbClr val="00B050"/>
                </a:solidFill>
                <a:latin typeface="Times New Roman" panose="02020603050405020304" pitchFamily="18" charset="0"/>
                <a:cs typeface="Times New Roman" panose="02020603050405020304" pitchFamily="18" charset="0"/>
                <a:sym typeface="+mn-ea"/>
              </a:rPr>
              <a:t>Chứng minh bằng cách nào?</a:t>
            </a:r>
            <a:endParaRPr lang="en-US" sz="2800" b="1" i="1">
              <a:solidFill>
                <a:srgbClr val="00B050"/>
              </a:solidFill>
              <a:latin typeface="Times New Roman" panose="02020603050405020304" pitchFamily="18" charset="0"/>
              <a:cs typeface="Times New Roman" panose="02020603050405020304" pitchFamily="18" charset="0"/>
            </a:endParaRPr>
          </a:p>
          <a:p>
            <a:pPr marL="0" marR="0" indent="0" algn="l" defTabSz="914400" rtl="0" eaLnBrk="1" fontAlgn="base" latinLnBrk="0" hangingPunct="1">
              <a:lnSpc>
                <a:spcPct val="100000"/>
              </a:lnSpc>
              <a:spcBef>
                <a:spcPct val="0"/>
              </a:spcBef>
              <a:spcAft>
                <a:spcPct val="0"/>
              </a:spcAft>
              <a:buClrTx/>
              <a:buSzTx/>
              <a:buFontTx/>
              <a:buNone/>
            </a:pPr>
            <a:endParaRPr kumimoji="0" lang="zh-CN" altLang="en-US" sz="2800" b="0" i="0" u="none" strike="noStrike" cap="none" normalizeH="0" baseline="0">
              <a:ln>
                <a:noFill/>
              </a:ln>
              <a:solidFill>
                <a:schemeClr val="tx1"/>
              </a:solidFill>
              <a:effectLst/>
              <a:latin typeface="Arial" panose="020B0604020202020204" pitchFamily="34" charset="0"/>
              <a:ea typeface="SimSun" panose="02010600030101010101" pitchFamily="2" charset="-122"/>
            </a:endParaRPr>
          </a:p>
        </p:txBody>
      </p:sp>
      <p:sp>
        <p:nvSpPr>
          <p:cNvPr id="6" name="Rounded Rectangle 5"/>
          <p:cNvSpPr/>
          <p:nvPr/>
        </p:nvSpPr>
        <p:spPr>
          <a:xfrm>
            <a:off x="2737485" y="4572000"/>
            <a:ext cx="5849620" cy="1655445"/>
          </a:xfrm>
          <a:prstGeom prst="roundRect">
            <a:avLst/>
          </a:prstGeom>
          <a:solidFill>
            <a:schemeClr val="accent6">
              <a:lumMod val="20000"/>
              <a:lumOff val="80000"/>
            </a:schemeClr>
          </a:solidFill>
          <a:ln w="9525" cap="flat" cmpd="sng" algn="ctr">
            <a:solidFill>
              <a:schemeClr val="accent1"/>
            </a:solidFill>
            <a:prstDash val="solid"/>
            <a:round/>
            <a:headEnd type="none" w="med" len="med"/>
            <a:tailEnd type="none" w="med" len="med"/>
          </a:ln>
        </p:spPr>
        <p:txBody>
          <a:bodyPr vert="horz" wrap="none" lIns="91440" tIns="45720" rIns="91440" bIns="45720" numCol="1" anchor="ctr" anchorCtr="0" compatLnSpc="1"/>
          <a:lstStyle/>
          <a:p>
            <a:pPr marL="0" marR="0" indent="0" algn="l" defTabSz="914400" rtl="0" eaLnBrk="1" fontAlgn="base" latinLnBrk="0" hangingPunct="1">
              <a:lnSpc>
                <a:spcPct val="100000"/>
              </a:lnSpc>
              <a:spcBef>
                <a:spcPct val="0"/>
              </a:spcBef>
              <a:spcAft>
                <a:spcPct val="0"/>
              </a:spcAft>
              <a:buClrTx/>
              <a:buSzTx/>
              <a:buFontTx/>
              <a:buNone/>
            </a:pPr>
            <a:r>
              <a:rPr lang="en-US" sz="2800">
                <a:latin typeface="Times New Roman" panose="02020603050405020304" pitchFamily="18" charset="0"/>
                <a:cs typeface="Times New Roman" panose="02020603050405020304" pitchFamily="18" charset="0"/>
                <a:sym typeface="+mn-ea"/>
              </a:rPr>
              <a:t>Là một giả thuyết hay phán đoán mà </a:t>
            </a:r>
          </a:p>
          <a:p>
            <a:pPr marL="0" marR="0" indent="0" algn="l" defTabSz="914400" rtl="0" eaLnBrk="1" fontAlgn="base" latinLnBrk="0" hangingPunct="1">
              <a:lnSpc>
                <a:spcPct val="100000"/>
              </a:lnSpc>
              <a:spcBef>
                <a:spcPct val="0"/>
              </a:spcBef>
              <a:spcAft>
                <a:spcPct val="0"/>
              </a:spcAft>
              <a:buClrTx/>
              <a:buSzTx/>
              <a:buFontTx/>
              <a:buNone/>
            </a:pPr>
            <a:r>
              <a:rPr lang="en-US" sz="2800">
                <a:latin typeface="Times New Roman" panose="02020603050405020304" pitchFamily="18" charset="0"/>
                <a:cs typeface="Times New Roman" panose="02020603050405020304" pitchFamily="18" charset="0"/>
                <a:sym typeface="+mn-ea"/>
              </a:rPr>
              <a:t>tính chân thực của nó cần được </a:t>
            </a:r>
          </a:p>
          <a:p>
            <a:pPr marL="0" marR="0" indent="0" algn="l" defTabSz="914400" rtl="0" eaLnBrk="1" fontAlgn="base" latinLnBrk="0" hangingPunct="1">
              <a:lnSpc>
                <a:spcPct val="100000"/>
              </a:lnSpc>
              <a:spcBef>
                <a:spcPct val="0"/>
              </a:spcBef>
              <a:spcAft>
                <a:spcPct val="0"/>
              </a:spcAft>
              <a:buClrTx/>
              <a:buSzTx/>
              <a:buFontTx/>
              <a:buNone/>
            </a:pPr>
            <a:r>
              <a:rPr lang="en-US" sz="2800">
                <a:latin typeface="Times New Roman" panose="02020603050405020304" pitchFamily="18" charset="0"/>
                <a:cs typeface="Times New Roman" panose="02020603050405020304" pitchFamily="18" charset="0"/>
                <a:sym typeface="+mn-ea"/>
              </a:rPr>
              <a:t>chứng minh</a:t>
            </a:r>
          </a:p>
          <a:p>
            <a:pPr marL="0" marR="0" indent="0" algn="l" defTabSz="914400" rtl="0" eaLnBrk="1" fontAlgn="base" latinLnBrk="0" hangingPunct="1">
              <a:lnSpc>
                <a:spcPct val="100000"/>
              </a:lnSpc>
              <a:spcBef>
                <a:spcPct val="0"/>
              </a:spcBef>
              <a:spcAft>
                <a:spcPct val="0"/>
              </a:spcAft>
              <a:buClrTx/>
              <a:buSzTx/>
              <a:buFontTx/>
              <a:buNone/>
            </a:pPr>
            <a:r>
              <a:rPr lang="en-US" sz="2800" b="1" i="1">
                <a:solidFill>
                  <a:srgbClr val="C00000"/>
                </a:solidFill>
                <a:latin typeface="Times New Roman" panose="02020603050405020304" pitchFamily="18" charset="0"/>
                <a:cs typeface="Times New Roman" panose="02020603050405020304" pitchFamily="18" charset="0"/>
                <a:sym typeface="+mn-ea"/>
              </a:rPr>
              <a:t>Cần chứng minh điều gì?</a:t>
            </a:r>
            <a:endParaRPr kumimoji="0" lang="zh-CN" altLang="en-US" sz="2800" b="0" i="0" u="none" strike="noStrike" cap="none" normalizeH="0" baseline="0">
              <a:ln>
                <a:noFill/>
              </a:ln>
              <a:solidFill>
                <a:schemeClr val="tx1"/>
              </a:solidFill>
              <a:effectLst/>
              <a:latin typeface="Arial" panose="020B0604020202020204" pitchFamily="34" charset="0"/>
              <a:ea typeface="SimSun" panose="02010600030101010101" pitchFamily="2" charset="-122"/>
            </a:endParaRPr>
          </a:p>
        </p:txBody>
      </p:sp>
      <p:sp>
        <p:nvSpPr>
          <p:cNvPr id="7" name="Right Arrow 6"/>
          <p:cNvSpPr/>
          <p:nvPr/>
        </p:nvSpPr>
        <p:spPr>
          <a:xfrm>
            <a:off x="533400" y="1066800"/>
            <a:ext cx="1823720" cy="1143000"/>
          </a:xfrm>
          <a:prstGeom prst="rightArrow">
            <a:avLst>
              <a:gd name="adj1" fmla="val 80222"/>
              <a:gd name="adj2" fmla="val 33944"/>
            </a:avLst>
          </a:prstGeom>
          <a:solidFill>
            <a:schemeClr val="accent3">
              <a:lumMod val="95000"/>
            </a:schemeClr>
          </a:solidFill>
          <a:ln w="9525" cap="flat" cmpd="sng" algn="ctr">
            <a:solidFill>
              <a:schemeClr val="accent1">
                <a:lumMod val="75000"/>
              </a:schemeClr>
            </a:solidFill>
            <a:prstDash val="solid"/>
            <a:round/>
            <a:headEnd type="none" w="med" len="med"/>
            <a:tailEnd type="none" w="med" len="med"/>
          </a:ln>
        </p:spPr>
        <p:txBody>
          <a:bodyPr vert="horz" wrap="none" lIns="91440" tIns="45720" rIns="91440" bIns="45720" numCol="1" anchor="ctr" anchorCtr="0" compatLnSpc="1"/>
          <a:lstStyle/>
          <a:p>
            <a:pPr marL="0" marR="0" indent="0" algn="l" defTabSz="914400" rtl="0" eaLnBrk="1" fontAlgn="base" latinLnBrk="0" hangingPunct="1">
              <a:lnSpc>
                <a:spcPct val="100000"/>
              </a:lnSpc>
              <a:spcBef>
                <a:spcPct val="0"/>
              </a:spcBef>
              <a:spcAft>
                <a:spcPct val="0"/>
              </a:spcAft>
              <a:buClrTx/>
              <a:buSzTx/>
              <a:buFontTx/>
              <a:buNone/>
            </a:pPr>
            <a:r>
              <a:rPr kumimoji="0" lang="en-US" altLang="zh-CN" sz="2800" b="0" i="0" u="none" strike="noStrike" cap="none" normalizeH="0" baseline="0">
                <a:ln>
                  <a:noFill/>
                </a:ln>
                <a:solidFill>
                  <a:schemeClr val="tx1"/>
                </a:solidFill>
                <a:effectLst/>
                <a:latin typeface="Arial" panose="020B0604020202020204" pitchFamily="34" charset="0"/>
                <a:ea typeface="SimSun" panose="02010600030101010101" pitchFamily="2" charset="-122"/>
              </a:rPr>
              <a:t>Luận cứ</a:t>
            </a:r>
          </a:p>
        </p:txBody>
      </p:sp>
      <p:sp>
        <p:nvSpPr>
          <p:cNvPr id="8" name="Right Arrow 7"/>
          <p:cNvSpPr/>
          <p:nvPr/>
        </p:nvSpPr>
        <p:spPr>
          <a:xfrm>
            <a:off x="533400" y="2819400"/>
            <a:ext cx="2057400" cy="1143000"/>
          </a:xfrm>
          <a:prstGeom prst="rightArrow">
            <a:avLst>
              <a:gd name="adj1" fmla="val 80222"/>
              <a:gd name="adj2" fmla="val 33944"/>
            </a:avLst>
          </a:prstGeom>
          <a:solidFill>
            <a:schemeClr val="accent5">
              <a:lumMod val="20000"/>
              <a:lumOff val="80000"/>
            </a:schemeClr>
          </a:solidFill>
          <a:ln w="9525" cap="flat" cmpd="sng" algn="ctr">
            <a:solidFill>
              <a:schemeClr val="accent1"/>
            </a:solidFill>
            <a:prstDash val="solid"/>
            <a:round/>
            <a:headEnd type="none" w="med" len="med"/>
            <a:tailEnd type="none" w="med" len="med"/>
          </a:ln>
        </p:spPr>
        <p:txBody>
          <a:bodyPr vert="horz" wrap="none" lIns="91440" tIns="45720" rIns="91440" bIns="45720" numCol="1" anchor="ctr" anchorCtr="0" compatLnSpc="1"/>
          <a:lstStyle/>
          <a:p>
            <a:pPr marL="0" marR="0" indent="0" algn="l" defTabSz="914400" rtl="0" eaLnBrk="1" fontAlgn="base" latinLnBrk="0" hangingPunct="1">
              <a:lnSpc>
                <a:spcPct val="100000"/>
              </a:lnSpc>
              <a:spcBef>
                <a:spcPct val="0"/>
              </a:spcBef>
              <a:spcAft>
                <a:spcPct val="0"/>
              </a:spcAft>
              <a:buClrTx/>
              <a:buSzTx/>
              <a:buFontTx/>
              <a:buNone/>
            </a:pPr>
            <a:r>
              <a:rPr kumimoji="0" lang="en-US" altLang="zh-CN" sz="2800" b="0" i="0" u="none" strike="noStrike" cap="none" normalizeH="0" baseline="0">
                <a:ln>
                  <a:noFill/>
                </a:ln>
                <a:solidFill>
                  <a:schemeClr val="tx1"/>
                </a:solidFill>
                <a:effectLst/>
                <a:latin typeface="Arial" panose="020B0604020202020204" pitchFamily="34" charset="0"/>
                <a:ea typeface="SimSun" panose="02010600030101010101" pitchFamily="2" charset="-122"/>
              </a:rPr>
              <a:t>Luận chứng</a:t>
            </a:r>
          </a:p>
        </p:txBody>
      </p:sp>
      <p:sp>
        <p:nvSpPr>
          <p:cNvPr id="9" name="Right Arrow 8"/>
          <p:cNvSpPr/>
          <p:nvPr/>
        </p:nvSpPr>
        <p:spPr>
          <a:xfrm>
            <a:off x="609600" y="4648200"/>
            <a:ext cx="2066290" cy="1143000"/>
          </a:xfrm>
          <a:prstGeom prst="rightArrow">
            <a:avLst>
              <a:gd name="adj1" fmla="val 80222"/>
              <a:gd name="adj2" fmla="val 33944"/>
            </a:avLst>
          </a:prstGeom>
          <a:solidFill>
            <a:schemeClr val="bg1">
              <a:lumMod val="85000"/>
            </a:schemeClr>
          </a:solidFill>
          <a:ln w="9525" cap="flat" cmpd="sng" algn="ctr">
            <a:solidFill>
              <a:schemeClr val="accent1"/>
            </a:solidFill>
            <a:prstDash val="solid"/>
            <a:round/>
            <a:headEnd type="none" w="med" len="med"/>
            <a:tailEnd type="none" w="med" len="med"/>
          </a:ln>
        </p:spPr>
        <p:txBody>
          <a:bodyPr vert="horz" wrap="none" lIns="91440" tIns="45720" rIns="91440" bIns="45720" numCol="1" anchor="ctr" anchorCtr="0" compatLnSpc="1"/>
          <a:lstStyle/>
          <a:p>
            <a:pPr marL="0" marR="0" indent="0" algn="l" defTabSz="914400" rtl="0" eaLnBrk="1" fontAlgn="base" latinLnBrk="0" hangingPunct="1">
              <a:lnSpc>
                <a:spcPct val="100000"/>
              </a:lnSpc>
              <a:spcBef>
                <a:spcPct val="0"/>
              </a:spcBef>
              <a:spcAft>
                <a:spcPct val="0"/>
              </a:spcAft>
              <a:buClrTx/>
              <a:buSzTx/>
              <a:buFontTx/>
              <a:buNone/>
            </a:pPr>
            <a:r>
              <a:rPr kumimoji="0" lang="en-US" altLang="zh-CN" sz="2800" b="0" i="0" u="none" strike="noStrike" cap="none" normalizeH="0" baseline="0">
                <a:ln>
                  <a:noFill/>
                </a:ln>
                <a:solidFill>
                  <a:schemeClr val="tx1"/>
                </a:solidFill>
                <a:effectLst/>
                <a:latin typeface="Arial" panose="020B0604020202020204" pitchFamily="34" charset="0"/>
                <a:ea typeface="SimSun" panose="02010600030101010101" pitchFamily="2" charset="-122"/>
              </a:rPr>
              <a:t>Luận điểm</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to="" calcmode="lin" valueType="num">
                                      <p:cBhvr>
                                        <p:cTn id="7" dur="1" fill="hold"/>
                                        <p:tgtEl>
                                          <p:spTgt spid="7"/>
                                        </p:tgtEl>
                                      </p:cBhvr>
                                    </p:anim>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heel(1)">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 to="" calcmode="lin" valueType="num">
                                      <p:cBhvr>
                                        <p:cTn id="17" dur="1" fill="hold"/>
                                        <p:tgtEl>
                                          <p:spTgt spid="9"/>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p:bldP spid="7" grpId="1" animBg="1"/>
      <p:bldP spid="8" grpId="0" animBg="1"/>
      <p:bldP spid="8" grpId="1" animBg="1"/>
      <p:bldP spid="9" grpId="0" animBg="1"/>
      <p:bldP spid="9" grpId="1" animBg="1"/>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76200"/>
          </a:xfrm>
        </p:spPr>
        <p:txBody>
          <a:bodyPr/>
          <a:lstStyle/>
          <a:p>
            <a:endParaRPr lang="en-US"/>
          </a:p>
        </p:txBody>
      </p:sp>
      <p:sp>
        <p:nvSpPr>
          <p:cNvPr id="3" name="Content Placeholder 2"/>
          <p:cNvSpPr>
            <a:spLocks noGrp="1"/>
          </p:cNvSpPr>
          <p:nvPr>
            <p:ph idx="1"/>
          </p:nvPr>
        </p:nvSpPr>
        <p:spPr>
          <a:xfrm>
            <a:off x="0" y="0"/>
            <a:ext cx="9067800" cy="6858000"/>
          </a:xfrm>
        </p:spPr>
        <p:txBody>
          <a:bodyPr>
            <a:noAutofit/>
          </a:bodyPr>
          <a:lstStyle/>
          <a:p>
            <a:pPr marL="0" indent="0" algn="just">
              <a:buNone/>
            </a:pPr>
            <a:r>
              <a:rPr lang="en-US" sz="2300">
                <a:latin typeface="Times New Roman" panose="02020603050405020304" pitchFamily="18" charset="0"/>
                <a:cs typeface="Times New Roman" panose="02020603050405020304" pitchFamily="18" charset="0"/>
              </a:rPr>
              <a:t>Nghiên cứu được thực hiện nhằm xác định lượng vitamin D3 tối ưu cho sinh trưởng, tỉ lệ sống của cá chim vây vàng giai đoạn giống. Để tính toán các chỉ tiêu sinh trưởng của cá, nhóm tác giả đã cân và đo chiều dài của cá trong các bể ương theo định kỳ 7 ngày/lần, còn để xác định tỉ lệ sống của cá thì họ đã đếm toàn bộ số cá còn lại trong các bể ương vào thời điểm kết thúc thí nghiệm. Kết quả NC cho thấy, việc bổ sung Vitamin D3 vào thức ăn giúp gia tăng đáng kể khối lượng và chiều dài của cá tại thời điểm kết thúc thí nghiệm so với đối chứng (là cá không được cho  ăn vitamin D3). Cụ thể, với hàm lượng vitamin D3 130mg/kg thức ăn (khối lượng cá là 11,18g/con, tốc độ tăng trưởng về chiều dài là 0,89% ngày) cao hơn so với các mức 100mg/kg thức ăn (9,36g/con; 0,46%/ngày) và 115mg/kg thức ăn (10,09g/con; 0,52%/ngày). Trong khi đó, cá đối chứng chỉ đạt khối lượng 7,28g/con còn tốc độ tăng trưởng chiều dài là 0,4%. Bên cạnh đó, kết quả Nc còn cho thấy, hàm lượng vitaminD3 được bổ sung vào thức ăn không ảnh hưởng đến tỉ lệ sống của cá (các tỉ lệ sống lần lượt là 95,56%; 96,67% và 91,95% tương ứng với các hàm lượng vitamin D3 bổ sung: 100, 115, 130mg/g thức ăn và đối chứng).</a:t>
            </a:r>
          </a:p>
          <a:p>
            <a:pPr marL="0" indent="0" algn="just">
              <a:buNone/>
            </a:pPr>
            <a:r>
              <a:rPr lang="en-US" sz="2300">
                <a:latin typeface="Times New Roman" panose="02020603050405020304" pitchFamily="18" charset="0"/>
                <a:cs typeface="Times New Roman" panose="02020603050405020304" pitchFamily="18" charset="0"/>
              </a:rPr>
              <a:t>(Lại Văn Hùng, Huỳnh Thư Thu, Trần Văn Dũng, Trần Thị Lê Trang, Phạm Thị Khanh, 2013)</a:t>
            </a: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nvGraphicFramePr>
        <p:xfrm>
          <a:off x="0" y="168309"/>
          <a:ext cx="9144000" cy="6855415"/>
        </p:xfrm>
        <a:graphic>
          <a:graphicData uri="http://schemas.openxmlformats.org/drawingml/2006/table">
            <a:tbl>
              <a:tblPr firstRow="1" firstCol="1" bandRow="1">
                <a:tableStyleId>{93296810-A885-4BE3-A3E7-6D5BEEA58F35}</a:tableStyleId>
              </a:tblPr>
              <a:tblGrid>
                <a:gridCol w="2761838">
                  <a:extLst>
                    <a:ext uri="{9D8B030D-6E8A-4147-A177-3AD203B41FA5}">
                      <a16:colId xmlns:a16="http://schemas.microsoft.com/office/drawing/2014/main" val="20000"/>
                    </a:ext>
                  </a:extLst>
                </a:gridCol>
                <a:gridCol w="286162">
                  <a:extLst>
                    <a:ext uri="{9D8B030D-6E8A-4147-A177-3AD203B41FA5}">
                      <a16:colId xmlns:a16="http://schemas.microsoft.com/office/drawing/2014/main" val="20001"/>
                    </a:ext>
                  </a:extLst>
                </a:gridCol>
                <a:gridCol w="4419600">
                  <a:extLst>
                    <a:ext uri="{9D8B030D-6E8A-4147-A177-3AD203B41FA5}">
                      <a16:colId xmlns:a16="http://schemas.microsoft.com/office/drawing/2014/main" val="20002"/>
                    </a:ext>
                  </a:extLst>
                </a:gridCol>
                <a:gridCol w="1676400">
                  <a:extLst>
                    <a:ext uri="{9D8B030D-6E8A-4147-A177-3AD203B41FA5}">
                      <a16:colId xmlns:a16="http://schemas.microsoft.com/office/drawing/2014/main" val="20003"/>
                    </a:ext>
                  </a:extLst>
                </a:gridCol>
              </a:tblGrid>
              <a:tr h="289921">
                <a:tc gridSpan="4">
                  <a:txBody>
                    <a:bodyPr/>
                    <a:lstStyle/>
                    <a:p>
                      <a:pPr algn="ctr">
                        <a:spcAft>
                          <a:spcPts val="0"/>
                        </a:spcAft>
                      </a:pPr>
                      <a:r>
                        <a:rPr lang="en-US" sz="1800">
                          <a:solidFill>
                            <a:schemeClr val="tx1"/>
                          </a:solidFill>
                          <a:effectLst/>
                          <a:latin typeface="Times New Roman" panose="02020603050405020304" pitchFamily="18" charset="0"/>
                          <a:cs typeface="Times New Roman" panose="02020603050405020304" pitchFamily="18" charset="0"/>
                        </a:rPr>
                        <a:t>Thông tin chung</a:t>
                      </a:r>
                      <a:endParaRPr lang="en-US" sz="1800">
                        <a:solidFill>
                          <a:schemeClr val="tx1"/>
                        </a:solidFill>
                        <a:effectLst/>
                        <a:latin typeface="Times New Roman" panose="02020603050405020304" pitchFamily="18" charset="0"/>
                        <a:ea typeface="Calibri" panose="020F0502020204030204"/>
                        <a:cs typeface="Times New Roman" panose="02020603050405020304" pitchFamily="18" charset="0"/>
                      </a:endParaRPr>
                    </a:p>
                  </a:txBody>
                  <a:tcPr marL="60153" marR="6015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US"/>
                    </a:p>
                  </a:txBody>
                  <a:tcPr>
                    <a:lnL w="3175" cap="flat" cmpd="sng" algn="ctr">
                      <a:solidFill>
                        <a:srgbClr val="00B050"/>
                      </a:solidFill>
                      <a:prstDash val="solid"/>
                      <a:round/>
                      <a:headEnd type="none" w="med" len="med"/>
                      <a:tailEnd type="none" w="med" len="med"/>
                    </a:ln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633181">
                <a:tc>
                  <a:txBody>
                    <a:bodyPr/>
                    <a:lstStyle/>
                    <a:p>
                      <a:pPr algn="l">
                        <a:spcAft>
                          <a:spcPts val="0"/>
                        </a:spcAft>
                      </a:pPr>
                      <a:r>
                        <a:rPr lang="en-US" sz="1800">
                          <a:solidFill>
                            <a:schemeClr val="tx1"/>
                          </a:solidFill>
                          <a:effectLst/>
                          <a:latin typeface="Times New Roman" panose="02020603050405020304" pitchFamily="18" charset="0"/>
                          <a:cs typeface="Times New Roman" panose="02020603050405020304" pitchFamily="18" charset="0"/>
                        </a:rPr>
                        <a:t>Chủ đề</a:t>
                      </a:r>
                      <a:endParaRPr lang="en-US" sz="1800">
                        <a:solidFill>
                          <a:schemeClr val="tx1"/>
                        </a:solidFill>
                        <a:effectLst/>
                        <a:latin typeface="Times New Roman" panose="02020603050405020304" pitchFamily="18" charset="0"/>
                        <a:ea typeface="Calibri" panose="020F0502020204030204"/>
                        <a:cs typeface="Times New Roman" panose="02020603050405020304" pitchFamily="18" charset="0"/>
                      </a:endParaRPr>
                    </a:p>
                  </a:txBody>
                  <a:tcPr marL="60153" marR="6015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3">
                  <a:txBody>
                    <a:bodyPr/>
                    <a:lstStyle/>
                    <a:p>
                      <a:r>
                        <a:rPr lang="en-US" sz="1800">
                          <a:latin typeface="Times New Roman" panose="02020603050405020304" pitchFamily="18" charset="0"/>
                          <a:cs typeface="Times New Roman" panose="02020603050405020304" pitchFamily="18" charset="0"/>
                        </a:rPr>
                        <a:t>Lượng vitamin D3 tối ưu cho sinh trưởng, tỉ lệ sống của cá chim vây vàng giai đoạn giống</a:t>
                      </a:r>
                      <a:endParaRPr lang="en-US">
                        <a:solidFill>
                          <a:schemeClr val="tx1"/>
                        </a:solidFill>
                        <a:latin typeface="Times New Roman" panose="02020603050405020304" pitchFamily="18" charset="0"/>
                        <a:cs typeface="Times New Roman" panose="02020603050405020304" pitchFamily="18" charset="0"/>
                      </a:endParaRPr>
                    </a:p>
                  </a:txBody>
                  <a:tcPr marL="60153" marR="6015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1"/>
                  </a:ext>
                </a:extLst>
              </a:tr>
              <a:tr h="356389">
                <a:tc>
                  <a:txBody>
                    <a:bodyPr/>
                    <a:lstStyle/>
                    <a:p>
                      <a:pPr algn="l">
                        <a:spcAft>
                          <a:spcPts val="0"/>
                        </a:spcAft>
                      </a:pPr>
                      <a:r>
                        <a:rPr lang="en-US" sz="1800">
                          <a:solidFill>
                            <a:schemeClr val="tx1"/>
                          </a:solidFill>
                          <a:effectLst/>
                          <a:latin typeface="Times New Roman" panose="02020603050405020304" pitchFamily="18" charset="0"/>
                          <a:cs typeface="Times New Roman" panose="02020603050405020304" pitchFamily="18" charset="0"/>
                        </a:rPr>
                        <a:t>Từ khóa</a:t>
                      </a:r>
                      <a:endParaRPr lang="en-US" sz="1800">
                        <a:solidFill>
                          <a:schemeClr val="tx1"/>
                        </a:solidFill>
                        <a:effectLst/>
                        <a:latin typeface="Times New Roman" panose="02020603050405020304" pitchFamily="18" charset="0"/>
                        <a:ea typeface="Calibri" panose="020F0502020204030204"/>
                        <a:cs typeface="Times New Roman" panose="02020603050405020304" pitchFamily="18" charset="0"/>
                      </a:endParaRPr>
                    </a:p>
                  </a:txBody>
                  <a:tcPr marL="60153" marR="6015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3">
                  <a:txBody>
                    <a:bodyPr/>
                    <a:lstStyle/>
                    <a:p>
                      <a:r>
                        <a:rPr lang="en-US">
                          <a:solidFill>
                            <a:schemeClr val="tx1"/>
                          </a:solidFill>
                          <a:latin typeface="Times New Roman" panose="02020603050405020304" pitchFamily="18" charset="0"/>
                          <a:cs typeface="Times New Roman" panose="02020603050405020304" pitchFamily="18" charset="0"/>
                        </a:rPr>
                        <a:t>Vitami</a:t>
                      </a:r>
                      <a:r>
                        <a:rPr lang="en-US" baseline="0">
                          <a:solidFill>
                            <a:schemeClr val="tx1"/>
                          </a:solidFill>
                          <a:latin typeface="Times New Roman" panose="02020603050405020304" pitchFamily="18" charset="0"/>
                          <a:cs typeface="Times New Roman" panose="02020603050405020304" pitchFamily="18" charset="0"/>
                        </a:rPr>
                        <a:t>n D3, sinh trưởng, tỉ lệ sống,  cá chim vây vàng,...</a:t>
                      </a:r>
                      <a:endParaRPr lang="en-US">
                        <a:solidFill>
                          <a:schemeClr val="tx1"/>
                        </a:solidFill>
                        <a:latin typeface="Times New Roman" panose="02020603050405020304" pitchFamily="18" charset="0"/>
                        <a:cs typeface="Times New Roman" panose="02020603050405020304" pitchFamily="18" charset="0"/>
                      </a:endParaRPr>
                    </a:p>
                  </a:txBody>
                  <a:tcPr marL="60153" marR="6015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2"/>
                  </a:ext>
                </a:extLst>
              </a:tr>
              <a:tr h="311865">
                <a:tc>
                  <a:txBody>
                    <a:bodyPr/>
                    <a:lstStyle/>
                    <a:p>
                      <a:pPr algn="l">
                        <a:spcAft>
                          <a:spcPts val="0"/>
                        </a:spcAft>
                      </a:pPr>
                      <a:r>
                        <a:rPr lang="en-US" sz="1800" spc="-70" baseline="0">
                          <a:solidFill>
                            <a:schemeClr val="tx1"/>
                          </a:solidFill>
                          <a:effectLst/>
                          <a:latin typeface="Times New Roman" panose="02020603050405020304" pitchFamily="18" charset="0"/>
                          <a:cs typeface="Times New Roman" panose="02020603050405020304" pitchFamily="18" charset="0"/>
                        </a:rPr>
                        <a:t>Tác giả, năm xuất bản</a:t>
                      </a:r>
                      <a:endParaRPr lang="en-US" sz="1800" spc="-70" baseline="0">
                        <a:solidFill>
                          <a:schemeClr val="tx1"/>
                        </a:solidFill>
                        <a:effectLst/>
                        <a:latin typeface="Times New Roman" panose="02020603050405020304" pitchFamily="18" charset="0"/>
                        <a:ea typeface="Calibri" panose="020F0502020204030204"/>
                        <a:cs typeface="Times New Roman" panose="02020603050405020304" pitchFamily="18" charset="0"/>
                      </a:endParaRPr>
                    </a:p>
                  </a:txBody>
                  <a:tcPr marL="60153" marR="6015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gridSpan="3">
                  <a:txBody>
                    <a:bodyPr/>
                    <a:lstStyle/>
                    <a:p>
                      <a:r>
                        <a:rPr lang="en-US" sz="1800">
                          <a:latin typeface="Times New Roman" panose="02020603050405020304" pitchFamily="18" charset="0"/>
                          <a:cs typeface="Times New Roman" panose="02020603050405020304" pitchFamily="18" charset="0"/>
                        </a:rPr>
                        <a:t>Lại Văn Hùng, Huỳnh Thư Thu, Trần Văn Dũng, Trần Thị Lê Trang, Phạm Thị Khanh, 2013</a:t>
                      </a:r>
                      <a:endParaRPr lang="en-US">
                        <a:solidFill>
                          <a:schemeClr val="tx1"/>
                        </a:solidFill>
                        <a:latin typeface="Times New Roman" panose="02020603050405020304" pitchFamily="18" charset="0"/>
                        <a:cs typeface="Times New Roman" panose="02020603050405020304" pitchFamily="18" charset="0"/>
                      </a:endParaRPr>
                    </a:p>
                  </a:txBody>
                  <a:tcPr marL="60153" marR="6015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3"/>
                  </a:ext>
                </a:extLst>
              </a:tr>
              <a:tr h="363844">
                <a:tc gridSpan="4">
                  <a:txBody>
                    <a:bodyPr/>
                    <a:lstStyle/>
                    <a:p>
                      <a:pPr algn="ctr">
                        <a:spcAft>
                          <a:spcPts val="0"/>
                        </a:spcAft>
                      </a:pPr>
                      <a:r>
                        <a:rPr lang="en-US" sz="1800">
                          <a:solidFill>
                            <a:schemeClr val="tx1"/>
                          </a:solidFill>
                          <a:effectLst/>
                          <a:latin typeface="Times New Roman" panose="02020603050405020304" pitchFamily="18" charset="0"/>
                          <a:cs typeface="Times New Roman" panose="02020603050405020304" pitchFamily="18" charset="0"/>
                        </a:rPr>
                        <a:t>Tóm tắt bài đọc</a:t>
                      </a:r>
                      <a:endParaRPr lang="en-US" sz="1800">
                        <a:solidFill>
                          <a:schemeClr val="tx1"/>
                        </a:solidFill>
                        <a:effectLst/>
                        <a:latin typeface="Times New Roman" panose="02020603050405020304" pitchFamily="18" charset="0"/>
                        <a:ea typeface="Calibri" panose="020F0502020204030204"/>
                        <a:cs typeface="Times New Roman" panose="02020603050405020304" pitchFamily="18" charset="0"/>
                      </a:endParaRPr>
                    </a:p>
                  </a:txBody>
                  <a:tcPr marL="60153" marR="6015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US"/>
                    </a:p>
                  </a:txBody>
                  <a:tcPr>
                    <a:lnL w="3175" cap="flat" cmpd="sng" algn="ctr">
                      <a:solidFill>
                        <a:srgbClr val="00B050"/>
                      </a:solidFill>
                      <a:prstDash val="solid"/>
                      <a:round/>
                      <a:headEnd type="none" w="med" len="med"/>
                      <a:tailEnd type="none" w="med" len="med"/>
                    </a:lnL>
                    <a:lnT w="3175" cap="flat" cmpd="sng" algn="ctr">
                      <a:solidFill>
                        <a:srgbClr val="00B050"/>
                      </a:solidFill>
                      <a:prstDash val="solid"/>
                      <a:round/>
                      <a:headEnd type="none" w="med" len="med"/>
                      <a:tailEnd type="none" w="med" len="med"/>
                    </a:lnT>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4"/>
                  </a:ext>
                </a:extLst>
              </a:tr>
              <a:tr h="398422">
                <a:tc gridSpan="2">
                  <a:txBody>
                    <a:bodyPr/>
                    <a:lstStyle/>
                    <a:p>
                      <a:pPr algn="ctr">
                        <a:spcAft>
                          <a:spcPts val="0"/>
                        </a:spcAft>
                      </a:pPr>
                      <a:r>
                        <a:rPr lang="en-US" sz="1800">
                          <a:solidFill>
                            <a:schemeClr val="tx1"/>
                          </a:solidFill>
                          <a:effectLst/>
                          <a:latin typeface="Times New Roman" panose="02020603050405020304" pitchFamily="18" charset="0"/>
                          <a:cs typeface="Times New Roman" panose="02020603050405020304" pitchFamily="18" charset="0"/>
                        </a:rPr>
                        <a:t>Luận điểm</a:t>
                      </a:r>
                      <a:endParaRPr lang="en-US" sz="1800" b="0">
                        <a:solidFill>
                          <a:schemeClr val="tx1"/>
                        </a:solidFill>
                        <a:effectLst/>
                        <a:latin typeface="Times New Roman" panose="02020603050405020304" pitchFamily="18" charset="0"/>
                        <a:ea typeface="Calibri" panose="020F0502020204030204"/>
                        <a:cs typeface="Times New Roman" panose="02020603050405020304" pitchFamily="18" charset="0"/>
                      </a:endParaRPr>
                    </a:p>
                  </a:txBody>
                  <a:tcPr marL="60153" marR="6015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US"/>
                    </a:p>
                  </a:txBody>
                  <a:tcPr marL="60153" marR="6015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US" sz="1800">
                          <a:solidFill>
                            <a:schemeClr val="tx1"/>
                          </a:solidFill>
                          <a:effectLst/>
                          <a:latin typeface="Times New Roman" panose="02020603050405020304" pitchFamily="18" charset="0"/>
                          <a:cs typeface="Times New Roman" panose="02020603050405020304" pitchFamily="18" charset="0"/>
                        </a:rPr>
                        <a:t>Luận cứ</a:t>
                      </a:r>
                      <a:endParaRPr lang="en-US" sz="1800">
                        <a:solidFill>
                          <a:schemeClr val="tx1"/>
                        </a:solidFill>
                        <a:effectLst/>
                        <a:latin typeface="Times New Roman" panose="02020603050405020304" pitchFamily="18" charset="0"/>
                        <a:ea typeface="Calibri" panose="020F0502020204030204"/>
                        <a:cs typeface="Times New Roman" panose="02020603050405020304" pitchFamily="18" charset="0"/>
                      </a:endParaRPr>
                    </a:p>
                  </a:txBody>
                  <a:tcPr marL="60153" marR="6015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spcAft>
                          <a:spcPts val="0"/>
                        </a:spcAft>
                      </a:pPr>
                      <a:r>
                        <a:rPr lang="en-US" sz="1800">
                          <a:effectLst/>
                          <a:latin typeface="Times New Roman" panose="02020603050405020304" pitchFamily="18" charset="0"/>
                          <a:cs typeface="Times New Roman" panose="02020603050405020304" pitchFamily="18" charset="0"/>
                        </a:rPr>
                        <a:t>Luận chứng</a:t>
                      </a:r>
                      <a:r>
                        <a:rPr lang="en-US" sz="1800" baseline="0">
                          <a:effectLst/>
                          <a:latin typeface="Times New Roman" panose="02020603050405020304" pitchFamily="18" charset="0"/>
                          <a:cs typeface="Times New Roman" panose="02020603050405020304" pitchFamily="18" charset="0"/>
                        </a:rPr>
                        <a:t> (PPNC)</a:t>
                      </a:r>
                      <a:endParaRPr lang="en-US" sz="1800">
                        <a:effectLst/>
                        <a:latin typeface="Times New Roman" panose="02020603050405020304" pitchFamily="18" charset="0"/>
                        <a:ea typeface="Calibri" panose="020F0502020204030204"/>
                        <a:cs typeface="Times New Roman" panose="02020603050405020304" pitchFamily="18" charset="0"/>
                      </a:endParaRPr>
                    </a:p>
                  </a:txBody>
                  <a:tcPr marL="60153" marR="6015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r h="3978308">
                <a:tc gridSpan="2">
                  <a:txBody>
                    <a:bodyPr/>
                    <a:lstStyle/>
                    <a:p>
                      <a:pPr marL="0" marR="0" lvl="0" indent="0" algn="just" defTabSz="914400" rtl="0" eaLnBrk="1" fontAlgn="auto" latinLnBrk="0" hangingPunct="1">
                        <a:lnSpc>
                          <a:spcPct val="100000"/>
                        </a:lnSpc>
                        <a:spcBef>
                          <a:spcPts val="0"/>
                        </a:spcBef>
                        <a:spcAft>
                          <a:spcPts val="0"/>
                        </a:spcAft>
                        <a:buClrTx/>
                        <a:buSzTx/>
                        <a:buFontTx/>
                        <a:buNone/>
                        <a:defRPr/>
                      </a:pPr>
                      <a:r>
                        <a:rPr lang="en-US" sz="1800">
                          <a:solidFill>
                            <a:schemeClr val="tx1"/>
                          </a:solidFill>
                          <a:latin typeface="Times New Roman" panose="02020603050405020304" pitchFamily="18" charset="0"/>
                          <a:cs typeface="Times New Roman" panose="02020603050405020304" pitchFamily="18" charset="0"/>
                        </a:rPr>
                        <a:t> </a:t>
                      </a:r>
                      <a:r>
                        <a:rPr lang="en-US" sz="1800">
                          <a:solidFill>
                            <a:schemeClr val="lt1"/>
                          </a:solidFill>
                          <a:latin typeface="Times New Roman" panose="02020603050405020304" pitchFamily="18" charset="0"/>
                          <a:cs typeface="Times New Roman" panose="02020603050405020304" pitchFamily="18" charset="0"/>
                        </a:rPr>
                        <a:t>V</a:t>
                      </a:r>
                      <a:r>
                        <a:rPr lang="en-US" sz="1800">
                          <a:latin typeface="Times New Roman" panose="02020603050405020304" pitchFamily="18" charset="0"/>
                          <a:cs typeface="Times New Roman" panose="02020603050405020304" pitchFamily="18" charset="0"/>
                        </a:rPr>
                        <a:t>iệc bổ sung Vitamin D3 vào thức ăn giúp gia tăng đáng kể khối lượng và chiều dài của cá tại thời điểm kết thúc thí nghiệm so với đối chứng</a:t>
                      </a:r>
                    </a:p>
                    <a:p>
                      <a:pPr marL="0" marR="0" lvl="0" indent="0" algn="just" defTabSz="914400" rtl="0" eaLnBrk="1" fontAlgn="auto" latinLnBrk="0" hangingPunct="1">
                        <a:lnSpc>
                          <a:spcPct val="100000"/>
                        </a:lnSpc>
                        <a:spcBef>
                          <a:spcPts val="0"/>
                        </a:spcBef>
                        <a:spcAft>
                          <a:spcPts val="0"/>
                        </a:spcAft>
                        <a:buClrTx/>
                        <a:buSzTx/>
                        <a:buFontTx/>
                        <a:buNone/>
                        <a:defRPr/>
                      </a:pPr>
                      <a:endParaRPr lang="en-US" sz="1800">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defRPr/>
                      </a:pPr>
                      <a:endParaRPr lang="en-US" sz="1800">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defRPr/>
                      </a:pPr>
                      <a:endParaRPr lang="en-US" sz="1800">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defRPr/>
                      </a:pPr>
                      <a:endParaRPr lang="en-US" sz="1800">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defRPr/>
                      </a:pPr>
                      <a:endParaRPr lang="en-US" sz="1800">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defRPr/>
                      </a:pPr>
                      <a:r>
                        <a:rPr lang="en-US" sz="1800">
                          <a:latin typeface="Times New Roman" panose="02020603050405020304" pitchFamily="18" charset="0"/>
                          <a:cs typeface="Times New Roman" panose="02020603050405020304" pitchFamily="18" charset="0"/>
                        </a:rPr>
                        <a:t>Hàm lượng vitaminD3 được bổ sung vào thức ăn không ảnh hưởng đến tỉ lệ sống của cá </a:t>
                      </a:r>
                      <a:endParaRPr lang="en-US" sz="1800" b="0">
                        <a:solidFill>
                          <a:schemeClr val="tx1"/>
                        </a:solidFill>
                        <a:latin typeface="Times New Roman" panose="02020603050405020304" pitchFamily="18" charset="0"/>
                        <a:cs typeface="Times New Roman" panose="02020603050405020304" pitchFamily="18" charset="0"/>
                      </a:endParaRPr>
                    </a:p>
                  </a:txBody>
                  <a:tcPr marL="60153" marR="6015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hMerge="1">
                  <a:txBody>
                    <a:bodyPr/>
                    <a:lstStyle/>
                    <a:p>
                      <a:endParaRPr lang="en-US"/>
                    </a:p>
                  </a:txBody>
                  <a:tcPr marL="60153" marR="6015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en-US" sz="1800">
                          <a:solidFill>
                            <a:schemeClr val="tx1"/>
                          </a:solidFill>
                          <a:effectLst/>
                          <a:latin typeface="Times New Roman" panose="02020603050405020304" pitchFamily="18" charset="0"/>
                          <a:cs typeface="Times New Roman" panose="02020603050405020304" pitchFamily="18" charset="0"/>
                        </a:rPr>
                        <a:t> - V</a:t>
                      </a:r>
                      <a:r>
                        <a:rPr lang="en-US" sz="1800">
                          <a:latin typeface="Times New Roman" panose="02020603050405020304" pitchFamily="18" charset="0"/>
                          <a:cs typeface="Times New Roman" panose="02020603050405020304" pitchFamily="18" charset="0"/>
                        </a:rPr>
                        <a:t>ới hàm lượng vitamin D3 130mg/kg thức ăn (khối lượng cá là 11,18g/con, tốc độ tăng trưởng về chiều dài là 0,89% ngày) cao hơn so với các mức 100mg/kg thức ăn (9,36g/con; 0,46%/ngày) và 115mg/kg thức ăn (10,09g/con; 0,52%/ngày). </a:t>
                      </a:r>
                    </a:p>
                    <a:p>
                      <a:pPr algn="just">
                        <a:spcAft>
                          <a:spcPts val="0"/>
                        </a:spcAft>
                      </a:pPr>
                      <a:r>
                        <a:rPr lang="en-US" sz="1800">
                          <a:latin typeface="Times New Roman" panose="02020603050405020304" pitchFamily="18" charset="0"/>
                          <a:cs typeface="Times New Roman" panose="02020603050405020304" pitchFamily="18" charset="0"/>
                        </a:rPr>
                        <a:t>- Trong khi đó, cá đối chứng chỉ đạt khối lượng 7,28g/con còn tốc độ tăng trưởng chiều dài là 0,4%.</a:t>
                      </a:r>
                    </a:p>
                    <a:p>
                      <a:pPr algn="just">
                        <a:spcAft>
                          <a:spcPts val="0"/>
                        </a:spcAft>
                      </a:pPr>
                      <a:endParaRPr lang="en-US" sz="1800">
                        <a:latin typeface="Times New Roman" panose="02020603050405020304" pitchFamily="18" charset="0"/>
                        <a:cs typeface="Times New Roman" panose="02020603050405020304" pitchFamily="18" charset="0"/>
                      </a:endParaRPr>
                    </a:p>
                    <a:p>
                      <a:pPr marL="0" marR="0" indent="0" algn="just" defTabSz="914400" rtl="0" eaLnBrk="1" fontAlgn="auto" latinLnBrk="0" hangingPunct="1">
                        <a:lnSpc>
                          <a:spcPct val="100000"/>
                        </a:lnSpc>
                        <a:spcBef>
                          <a:spcPts val="0"/>
                        </a:spcBef>
                        <a:spcAft>
                          <a:spcPts val="0"/>
                        </a:spcAft>
                        <a:buClrTx/>
                        <a:buSzTx/>
                        <a:buFontTx/>
                        <a:buNone/>
                        <a:defRPr/>
                      </a:pPr>
                      <a:r>
                        <a:rPr lang="en-US" sz="1800">
                          <a:latin typeface="Times New Roman" panose="02020603050405020304" pitchFamily="18" charset="0"/>
                          <a:cs typeface="Times New Roman" panose="02020603050405020304" pitchFamily="18" charset="0"/>
                        </a:rPr>
                        <a:t>   Các tỉ lệ sống lần lượt là 95,56%; 96,67% và 91,95% tương ứng với các hàm lượng vitamin D3 bổ sung: 100, 115, 130mg/g thức ăn và đối chứng).</a:t>
                      </a:r>
                    </a:p>
                    <a:p>
                      <a:pPr algn="just">
                        <a:spcAft>
                          <a:spcPts val="0"/>
                        </a:spcAft>
                      </a:pPr>
                      <a:endParaRPr lang="en-US" sz="1800">
                        <a:solidFill>
                          <a:schemeClr val="tx1"/>
                        </a:solidFill>
                        <a:effectLst/>
                        <a:latin typeface="Times New Roman" panose="02020603050405020304" pitchFamily="18" charset="0"/>
                        <a:cs typeface="Times New Roman" panose="02020603050405020304" pitchFamily="18" charset="0"/>
                      </a:endParaRPr>
                    </a:p>
                  </a:txBody>
                  <a:tcPr marL="60153" marR="60153"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just">
                        <a:spcAft>
                          <a:spcPts val="0"/>
                        </a:spcAft>
                      </a:pPr>
                      <a:r>
                        <a:rPr lang="en-US" sz="1800">
                          <a:effectLst/>
                          <a:latin typeface="Times New Roman" panose="02020603050405020304" pitchFamily="18" charset="0"/>
                          <a:ea typeface="Times New Roman" panose="02020603050405020304"/>
                          <a:cs typeface="Times New Roman" panose="02020603050405020304" pitchFamily="18" charset="0"/>
                        </a:rPr>
                        <a:t>Cân,</a:t>
                      </a:r>
                      <a:r>
                        <a:rPr lang="en-US" sz="1800" baseline="0">
                          <a:effectLst/>
                          <a:latin typeface="Times New Roman" panose="02020603050405020304" pitchFamily="18" charset="0"/>
                          <a:ea typeface="Times New Roman" panose="02020603050405020304"/>
                          <a:cs typeface="Times New Roman" panose="02020603050405020304" pitchFamily="18" charset="0"/>
                        </a:rPr>
                        <a:t> đo</a:t>
                      </a:r>
                    </a:p>
                    <a:p>
                      <a:pPr algn="just">
                        <a:spcAft>
                          <a:spcPts val="0"/>
                        </a:spcAft>
                      </a:pPr>
                      <a:endParaRPr lang="en-US" sz="1800" baseline="0">
                        <a:effectLst/>
                        <a:latin typeface="Times New Roman" panose="02020603050405020304" pitchFamily="18" charset="0"/>
                        <a:ea typeface="Times New Roman" panose="02020603050405020304"/>
                        <a:cs typeface="Times New Roman" panose="02020603050405020304" pitchFamily="18" charset="0"/>
                      </a:endParaRPr>
                    </a:p>
                    <a:p>
                      <a:pPr algn="just">
                        <a:spcAft>
                          <a:spcPts val="0"/>
                        </a:spcAft>
                      </a:pPr>
                      <a:endParaRPr lang="en-US" sz="1800" baseline="0">
                        <a:effectLst/>
                        <a:latin typeface="Times New Roman" panose="02020603050405020304" pitchFamily="18" charset="0"/>
                        <a:ea typeface="Times New Roman" panose="02020603050405020304"/>
                        <a:cs typeface="Times New Roman" panose="02020603050405020304" pitchFamily="18" charset="0"/>
                      </a:endParaRPr>
                    </a:p>
                    <a:p>
                      <a:pPr algn="just">
                        <a:spcAft>
                          <a:spcPts val="0"/>
                        </a:spcAft>
                      </a:pPr>
                      <a:endParaRPr lang="en-US" sz="1800" baseline="0">
                        <a:effectLst/>
                        <a:latin typeface="Times New Roman" panose="02020603050405020304" pitchFamily="18" charset="0"/>
                        <a:ea typeface="Times New Roman" panose="02020603050405020304"/>
                        <a:cs typeface="Times New Roman" panose="02020603050405020304" pitchFamily="18" charset="0"/>
                      </a:endParaRPr>
                    </a:p>
                    <a:p>
                      <a:pPr algn="just">
                        <a:spcAft>
                          <a:spcPts val="0"/>
                        </a:spcAft>
                      </a:pPr>
                      <a:endParaRPr lang="en-US" sz="1800" baseline="0">
                        <a:effectLst/>
                        <a:latin typeface="Times New Roman" panose="02020603050405020304" pitchFamily="18" charset="0"/>
                        <a:ea typeface="Times New Roman" panose="02020603050405020304"/>
                        <a:cs typeface="Times New Roman" panose="02020603050405020304" pitchFamily="18" charset="0"/>
                      </a:endParaRPr>
                    </a:p>
                    <a:p>
                      <a:pPr algn="just">
                        <a:spcAft>
                          <a:spcPts val="0"/>
                        </a:spcAft>
                      </a:pPr>
                      <a:endParaRPr lang="en-US" sz="1800" baseline="0">
                        <a:effectLst/>
                        <a:latin typeface="Times New Roman" panose="02020603050405020304" pitchFamily="18" charset="0"/>
                        <a:ea typeface="Times New Roman" panose="02020603050405020304"/>
                        <a:cs typeface="Times New Roman" panose="02020603050405020304" pitchFamily="18" charset="0"/>
                      </a:endParaRPr>
                    </a:p>
                    <a:p>
                      <a:pPr algn="just">
                        <a:spcAft>
                          <a:spcPts val="0"/>
                        </a:spcAft>
                      </a:pPr>
                      <a:endParaRPr lang="en-US" sz="1800" baseline="0">
                        <a:effectLst/>
                        <a:latin typeface="Times New Roman" panose="02020603050405020304" pitchFamily="18" charset="0"/>
                        <a:ea typeface="Times New Roman" panose="02020603050405020304"/>
                        <a:cs typeface="Times New Roman" panose="02020603050405020304" pitchFamily="18" charset="0"/>
                      </a:endParaRPr>
                    </a:p>
                    <a:p>
                      <a:pPr algn="just">
                        <a:spcAft>
                          <a:spcPts val="0"/>
                        </a:spcAft>
                      </a:pPr>
                      <a:r>
                        <a:rPr lang="en-US" sz="1800" baseline="0">
                          <a:effectLst/>
                          <a:latin typeface="Times New Roman" panose="02020603050405020304" pitchFamily="18" charset="0"/>
                          <a:ea typeface="Times New Roman" panose="02020603050405020304"/>
                          <a:cs typeface="Times New Roman" panose="02020603050405020304" pitchFamily="18" charset="0"/>
                        </a:rPr>
                        <a:t>Đếm số lượng cá</a:t>
                      </a:r>
                      <a:endParaRPr lang="en-US" sz="1800">
                        <a:effectLst/>
                        <a:latin typeface="Times New Roman" panose="02020603050405020304" pitchFamily="18" charset="0"/>
                        <a:ea typeface="Times New Roman" panose="02020603050405020304"/>
                        <a:cs typeface="Times New Roman" panose="02020603050405020304" pitchFamily="18" charset="0"/>
                      </a:endParaRPr>
                    </a:p>
                  </a:txBody>
                  <a:tcPr marL="60153" marR="60153"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ox(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76200"/>
          </a:xfrm>
        </p:spPr>
        <p:txBody>
          <a:bodyPr/>
          <a:lstStyle/>
          <a:p>
            <a:endParaRPr lang="en-US"/>
          </a:p>
        </p:txBody>
      </p:sp>
      <p:sp>
        <p:nvSpPr>
          <p:cNvPr id="3" name="Content Placeholder 2"/>
          <p:cNvSpPr>
            <a:spLocks noGrp="1"/>
          </p:cNvSpPr>
          <p:nvPr>
            <p:ph idx="1"/>
          </p:nvPr>
        </p:nvSpPr>
        <p:spPr>
          <a:xfrm>
            <a:off x="152400" y="228600"/>
            <a:ext cx="8839200" cy="6400800"/>
          </a:xfrm>
        </p:spPr>
        <p:txBody>
          <a:bodyPr>
            <a:normAutofit lnSpcReduction="10000"/>
          </a:bodyPr>
          <a:lstStyle/>
          <a:p>
            <a:pPr marL="0" indent="0" algn="just">
              <a:buNone/>
            </a:pPr>
            <a:r>
              <a:rPr lang="en-US" sz="2450">
                <a:latin typeface="Times New Roman" panose="02020603050405020304" pitchFamily="18" charset="0"/>
                <a:cs typeface="Times New Roman" panose="02020603050405020304" pitchFamily="18" charset="0"/>
              </a:rPr>
              <a:t>Nghiên cứu được thực hiện để tìm hiểu thực trạng sử dụng mạng xã hội của sinh viên (SV) Trường Đại học Công nghiệp Thực phẩm TP. HCM ( HUFI) và các tác động của nó đến kết quả học tập của SV. Để thu thập thông tin, 1300 bảng câu hỏi khảo sát được phát trực tiếp đến các SV hệ đại học của trường ở tất cả các chuyên ngành và năm học. Ngoài ra, nghiên cứu còn tiến hành khảo sát online với sự tham gia của 293 SV. Kết quả nghiên cứu cho thấy, mức độ tương tác  của SV trên mạng xã hội khá cao. Có hơn 46,5% SV tương tác trên mạng XH trên 5 lần/ngày. Số SV tham gia mạng xã hội từ 3-5 lần/ngày chiếm tỉ lệ 34,4%. SV cũng dành thời gian đáng kể để tham gia mạng xã hội. Hơn 46% SV mất trên 2 giờ cho một lần truy cập mạng xã hội. Tuy nhiên, công trình này cũng cũng chỉ ra rằng mức độ tương tác của sinh viên trên mạng xã hội tuy nhiều nhưng không ảnh hưởng đến kết quả học tập. Thật vậy, số SV được khảo sát có kết quả học tập đạt loại khá trở lên chiếm 62,5%, chỉ 37,5% tương đương 575 SV xếp loại trung bình.</a:t>
            </a:r>
          </a:p>
          <a:p>
            <a:pPr marL="0" indent="0" algn="just">
              <a:buNone/>
            </a:pPr>
            <a:r>
              <a:rPr lang="en-US" sz="2450">
                <a:latin typeface="Times New Roman" panose="02020603050405020304" pitchFamily="18" charset="0"/>
                <a:cs typeface="Times New Roman" panose="02020603050405020304" pitchFamily="18" charset="0"/>
              </a:rPr>
              <a:t>            (Lê Thị Thanh Hà, Trần tuấn Anh &amp;Huỳnh Thanh Trí, 2017)</a:t>
            </a:r>
          </a:p>
          <a:p>
            <a:endParaRPr lang="en-US" sz="2400"/>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nvGraphicFramePr>
        <p:xfrm>
          <a:off x="71755" y="76200"/>
          <a:ext cx="8919845" cy="8351520"/>
        </p:xfrm>
        <a:graphic>
          <a:graphicData uri="http://schemas.openxmlformats.org/drawingml/2006/table">
            <a:tbl>
              <a:tblPr firstRow="1" firstCol="1" bandRow="1">
                <a:tableStyleId>{F5AB1C69-6EDB-4FF4-983F-18BD219EF322}</a:tableStyleId>
              </a:tblPr>
              <a:tblGrid>
                <a:gridCol w="2694305">
                  <a:extLst>
                    <a:ext uri="{9D8B030D-6E8A-4147-A177-3AD203B41FA5}">
                      <a16:colId xmlns:a16="http://schemas.microsoft.com/office/drawing/2014/main" val="20000"/>
                    </a:ext>
                  </a:extLst>
                </a:gridCol>
                <a:gridCol w="4211955">
                  <a:extLst>
                    <a:ext uri="{9D8B030D-6E8A-4147-A177-3AD203B41FA5}">
                      <a16:colId xmlns:a16="http://schemas.microsoft.com/office/drawing/2014/main" val="20001"/>
                    </a:ext>
                  </a:extLst>
                </a:gridCol>
                <a:gridCol w="2013585">
                  <a:extLst>
                    <a:ext uri="{9D8B030D-6E8A-4147-A177-3AD203B41FA5}">
                      <a16:colId xmlns:a16="http://schemas.microsoft.com/office/drawing/2014/main" val="20002"/>
                    </a:ext>
                  </a:extLst>
                </a:gridCol>
              </a:tblGrid>
              <a:tr h="272408">
                <a:tc gridSpan="3">
                  <a:txBody>
                    <a:bodyPr/>
                    <a:lstStyle/>
                    <a:p>
                      <a:pPr algn="ctr">
                        <a:spcAft>
                          <a:spcPts val="0"/>
                        </a:spcAft>
                      </a:pPr>
                      <a:r>
                        <a:rPr lang="en-US" sz="2000">
                          <a:solidFill>
                            <a:schemeClr val="tx1"/>
                          </a:solidFill>
                          <a:effectLst/>
                          <a:latin typeface="Times New Roman" panose="02020603050405020304" pitchFamily="18" charset="0"/>
                          <a:cs typeface="Times New Roman" panose="02020603050405020304" pitchFamily="18" charset="0"/>
                        </a:rPr>
                        <a:t>Thông tin chung</a:t>
                      </a:r>
                      <a:endParaRPr lang="en-US" sz="2000">
                        <a:solidFill>
                          <a:schemeClr val="tx1"/>
                        </a:solidFill>
                        <a:effectLst/>
                        <a:latin typeface="Times New Roman" panose="02020603050405020304" pitchFamily="18" charset="0"/>
                        <a:ea typeface="Calibri" panose="020F0502020204030204"/>
                        <a:cs typeface="Times New Roman" panose="02020603050405020304" pitchFamily="18" charset="0"/>
                      </a:endParaRPr>
                    </a:p>
                  </a:txBody>
                  <a:tcPr marL="60153" marR="60153" marT="0" marB="0">
                    <a:lnL w="3175" cap="flat" cmpd="sng" algn="ctr">
                      <a:solidFill>
                        <a:srgbClr val="00B050"/>
                      </a:solidFill>
                      <a:prstDash val="solid"/>
                      <a:round/>
                      <a:headEnd type="none" w="med" len="med"/>
                      <a:tailEnd type="none" w="med" len="med"/>
                    </a:lnL>
                    <a:lnR w="3175" cap="flat" cmpd="sng" algn="ctr">
                      <a:solidFill>
                        <a:srgbClr val="00B050"/>
                      </a:solidFill>
                      <a:prstDash val="solid"/>
                      <a:round/>
                      <a:headEnd type="none" w="med" len="med"/>
                      <a:tailEnd type="none" w="med" len="med"/>
                    </a:lnR>
                    <a:lnT w="3175" cap="flat" cmpd="sng" algn="ctr">
                      <a:solidFill>
                        <a:srgbClr val="00B050"/>
                      </a:solidFill>
                      <a:prstDash val="solid"/>
                      <a:round/>
                      <a:headEnd type="none" w="med" len="med"/>
                      <a:tailEnd type="none" w="med" len="med"/>
                    </a:lnT>
                    <a:lnB w="3175" cap="flat" cmpd="sng" algn="ctr">
                      <a:solidFill>
                        <a:srgbClr val="00B050"/>
                      </a:solidFill>
                      <a:prstDash val="solid"/>
                      <a:round/>
                      <a:headEnd type="none" w="med" len="med"/>
                      <a:tailEnd type="none" w="med" len="med"/>
                    </a:lnB>
                  </a:tcPr>
                </a:tc>
                <a:tc hMerge="1">
                  <a:txBody>
                    <a:bodyPr/>
                    <a:lstStyle/>
                    <a:p>
                      <a:endParaRPr lang="en-US"/>
                    </a:p>
                  </a:txBody>
                  <a:tcPr>
                    <a:lnL w="3175" cap="flat" cmpd="sng" algn="ctr">
                      <a:solidFill>
                        <a:srgbClr val="00B050"/>
                      </a:solidFill>
                      <a:prstDash val="solid"/>
                      <a:round/>
                      <a:headEnd type="none" w="med" len="med"/>
                      <a:tailEnd type="none" w="med" len="med"/>
                    </a:lnL>
                  </a:tcPr>
                </a:tc>
                <a:tc hMerge="1">
                  <a:txBody>
                    <a:bodyPr/>
                    <a:lstStyle/>
                    <a:p>
                      <a:endParaRPr lang="en-US"/>
                    </a:p>
                  </a:txBody>
                  <a:tcPr/>
                </a:tc>
                <a:extLst>
                  <a:ext uri="{0D108BD9-81ED-4DB2-BD59-A6C34878D82A}">
                    <a16:rowId xmlns:a16="http://schemas.microsoft.com/office/drawing/2014/main" val="10000"/>
                  </a:ext>
                </a:extLst>
              </a:tr>
              <a:tr h="515070">
                <a:tc>
                  <a:txBody>
                    <a:bodyPr/>
                    <a:lstStyle/>
                    <a:p>
                      <a:pPr algn="l">
                        <a:spcAft>
                          <a:spcPts val="0"/>
                        </a:spcAft>
                      </a:pPr>
                      <a:r>
                        <a:rPr lang="en-US" sz="2000">
                          <a:solidFill>
                            <a:schemeClr val="tx1"/>
                          </a:solidFill>
                          <a:effectLst/>
                          <a:latin typeface="Times New Roman" panose="02020603050405020304" pitchFamily="18" charset="0"/>
                          <a:cs typeface="Times New Roman" panose="02020603050405020304" pitchFamily="18" charset="0"/>
                        </a:rPr>
                        <a:t>Chủ đề</a:t>
                      </a:r>
                      <a:endParaRPr lang="en-US" sz="2000">
                        <a:solidFill>
                          <a:schemeClr val="tx1"/>
                        </a:solidFill>
                        <a:effectLst/>
                        <a:latin typeface="Times New Roman" panose="02020603050405020304" pitchFamily="18" charset="0"/>
                        <a:ea typeface="Calibri" panose="020F0502020204030204"/>
                        <a:cs typeface="Times New Roman" panose="02020603050405020304" pitchFamily="18" charset="0"/>
                      </a:endParaRPr>
                    </a:p>
                  </a:txBody>
                  <a:tcPr marL="60153" marR="60153" marT="0" marB="0" anchor="ctr">
                    <a:lnL w="3175" cap="flat" cmpd="sng" algn="ctr">
                      <a:solidFill>
                        <a:srgbClr val="00B050"/>
                      </a:solidFill>
                      <a:prstDash val="solid"/>
                      <a:round/>
                      <a:headEnd type="none" w="med" len="med"/>
                      <a:tailEnd type="none" w="med" len="med"/>
                    </a:lnL>
                    <a:lnR w="3175" cap="flat" cmpd="sng" algn="ctr">
                      <a:solidFill>
                        <a:srgbClr val="00B050"/>
                      </a:solidFill>
                      <a:prstDash val="solid"/>
                      <a:round/>
                      <a:headEnd type="none" w="med" len="med"/>
                      <a:tailEnd type="none" w="med" len="med"/>
                    </a:lnR>
                    <a:lnT w="3175" cap="flat" cmpd="sng" algn="ctr">
                      <a:solidFill>
                        <a:srgbClr val="00B050"/>
                      </a:solidFill>
                      <a:prstDash val="solid"/>
                      <a:round/>
                      <a:headEnd type="none" w="med" len="med"/>
                      <a:tailEnd type="none" w="med" len="med"/>
                    </a:lnT>
                    <a:lnB w="3175" cap="flat" cmpd="sng" algn="ctr">
                      <a:solidFill>
                        <a:srgbClr val="00B050"/>
                      </a:solidFill>
                      <a:prstDash val="solid"/>
                      <a:round/>
                      <a:headEnd type="none" w="med" len="med"/>
                      <a:tailEnd type="none" w="med" len="med"/>
                    </a:lnB>
                  </a:tcPr>
                </a:tc>
                <a:tc gridSpan="2">
                  <a:txBody>
                    <a:bodyPr/>
                    <a:lstStyle/>
                    <a:p>
                      <a:r>
                        <a:rPr lang="en-US" sz="2000">
                          <a:latin typeface="Times New Roman" panose="02020603050405020304" pitchFamily="18" charset="0"/>
                          <a:cs typeface="Times New Roman" panose="02020603050405020304" pitchFamily="18" charset="0"/>
                          <a:sym typeface="+mn-ea"/>
                        </a:rPr>
                        <a:t>thực trạng sử dụng mạng xã hội của sinh viên (SV) Trường Đại học Công nghiệp Thực phẩm TP. HCM ( HUFI) và các tác động của nó đến kết quả học tập của SV</a:t>
                      </a:r>
                      <a:endParaRPr lang="en-US" sz="2000">
                        <a:solidFill>
                          <a:schemeClr val="tx1"/>
                        </a:solidFill>
                      </a:endParaRPr>
                    </a:p>
                  </a:txBody>
                  <a:tcPr marL="60153" marR="60153" marT="0" marB="0">
                    <a:lnL w="3175" cap="flat" cmpd="sng" algn="ctr">
                      <a:solidFill>
                        <a:srgbClr val="00B050"/>
                      </a:solidFill>
                      <a:prstDash val="solid"/>
                      <a:round/>
                      <a:headEnd type="none" w="med" len="med"/>
                      <a:tailEnd type="none" w="med" len="med"/>
                    </a:lnL>
                    <a:lnR w="3175" cap="flat" cmpd="sng" algn="ctr">
                      <a:solidFill>
                        <a:srgbClr val="00B050"/>
                      </a:solidFill>
                      <a:prstDash val="solid"/>
                      <a:round/>
                      <a:headEnd type="none" w="med" len="med"/>
                      <a:tailEnd type="none" w="med" len="med"/>
                    </a:lnR>
                    <a:lnB w="3175" cap="flat" cmpd="sng" algn="ctr">
                      <a:solidFill>
                        <a:srgbClr val="00B05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10001"/>
                  </a:ext>
                </a:extLst>
              </a:tr>
              <a:tr h="281878">
                <a:tc>
                  <a:txBody>
                    <a:bodyPr/>
                    <a:lstStyle/>
                    <a:p>
                      <a:pPr algn="l">
                        <a:spcAft>
                          <a:spcPts val="0"/>
                        </a:spcAft>
                      </a:pPr>
                      <a:r>
                        <a:rPr lang="en-US" sz="2000">
                          <a:solidFill>
                            <a:schemeClr val="tx1"/>
                          </a:solidFill>
                          <a:effectLst/>
                          <a:latin typeface="Times New Roman" panose="02020603050405020304" pitchFamily="18" charset="0"/>
                          <a:cs typeface="Times New Roman" panose="02020603050405020304" pitchFamily="18" charset="0"/>
                        </a:rPr>
                        <a:t>Từ khóa</a:t>
                      </a:r>
                      <a:endParaRPr lang="en-US" sz="2000">
                        <a:solidFill>
                          <a:schemeClr val="tx1"/>
                        </a:solidFill>
                        <a:effectLst/>
                        <a:latin typeface="Times New Roman" panose="02020603050405020304" pitchFamily="18" charset="0"/>
                        <a:ea typeface="Calibri" panose="020F0502020204030204"/>
                        <a:cs typeface="Times New Roman" panose="02020603050405020304" pitchFamily="18" charset="0"/>
                      </a:endParaRPr>
                    </a:p>
                  </a:txBody>
                  <a:tcPr marL="60153" marR="60153" marT="0" marB="0">
                    <a:lnL w="3175" cap="flat" cmpd="sng" algn="ctr">
                      <a:solidFill>
                        <a:srgbClr val="00B050"/>
                      </a:solidFill>
                      <a:prstDash val="solid"/>
                      <a:round/>
                      <a:headEnd type="none" w="med" len="med"/>
                      <a:tailEnd type="none" w="med" len="med"/>
                    </a:lnL>
                    <a:lnR w="3175" cap="flat" cmpd="sng" algn="ctr">
                      <a:solidFill>
                        <a:srgbClr val="00B050"/>
                      </a:solidFill>
                      <a:prstDash val="solid"/>
                      <a:round/>
                      <a:headEnd type="none" w="med" len="med"/>
                      <a:tailEnd type="none" w="med" len="med"/>
                    </a:lnR>
                    <a:lnT w="3175" cap="flat" cmpd="sng" algn="ctr">
                      <a:solidFill>
                        <a:srgbClr val="00B050"/>
                      </a:solidFill>
                      <a:prstDash val="solid"/>
                      <a:round/>
                      <a:headEnd type="none" w="med" len="med"/>
                      <a:tailEnd type="none" w="med" len="med"/>
                    </a:lnT>
                    <a:lnB w="3175" cap="flat" cmpd="sng" algn="ctr">
                      <a:solidFill>
                        <a:srgbClr val="00B050"/>
                      </a:solidFill>
                      <a:prstDash val="solid"/>
                      <a:round/>
                      <a:headEnd type="none" w="med" len="med"/>
                      <a:tailEnd type="none" w="med" len="med"/>
                    </a:lnB>
                  </a:tcPr>
                </a:tc>
                <a:tc gridSpan="2">
                  <a:txBody>
                    <a:bodyPr/>
                    <a:lstStyle/>
                    <a:p>
                      <a:endParaRPr lang="en-US" sz="2000">
                        <a:solidFill>
                          <a:schemeClr val="tx1"/>
                        </a:solidFill>
                      </a:endParaRPr>
                    </a:p>
                  </a:txBody>
                  <a:tcPr marL="60153" marR="60153" marT="0" marB="0">
                    <a:lnL w="3175" cap="flat" cmpd="sng" algn="ctr">
                      <a:solidFill>
                        <a:srgbClr val="00B050"/>
                      </a:solidFill>
                      <a:prstDash val="solid"/>
                      <a:round/>
                      <a:headEnd type="none" w="med" len="med"/>
                      <a:tailEnd type="none" w="med" len="med"/>
                    </a:lnL>
                    <a:lnR w="3175" cap="flat" cmpd="sng" algn="ctr">
                      <a:solidFill>
                        <a:srgbClr val="00B050"/>
                      </a:solidFill>
                      <a:prstDash val="solid"/>
                      <a:round/>
                      <a:headEnd type="none" w="med" len="med"/>
                      <a:tailEnd type="none" w="med" len="med"/>
                    </a:lnR>
                    <a:lnT w="3175" cap="flat" cmpd="sng" algn="ctr">
                      <a:solidFill>
                        <a:srgbClr val="00B050"/>
                      </a:solidFill>
                      <a:prstDash val="solid"/>
                      <a:round/>
                      <a:headEnd type="none" w="med" len="med"/>
                      <a:tailEnd type="none" w="med" len="med"/>
                    </a:lnT>
                    <a:lnB w="3175" cap="flat" cmpd="sng" algn="ctr">
                      <a:solidFill>
                        <a:srgbClr val="00B05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10002"/>
                  </a:ext>
                </a:extLst>
              </a:tr>
              <a:tr h="253691">
                <a:tc>
                  <a:txBody>
                    <a:bodyPr/>
                    <a:lstStyle/>
                    <a:p>
                      <a:pPr algn="l">
                        <a:spcAft>
                          <a:spcPts val="0"/>
                        </a:spcAft>
                      </a:pPr>
                      <a:r>
                        <a:rPr lang="en-US" sz="2000" spc="-70" baseline="0">
                          <a:solidFill>
                            <a:schemeClr val="tx1"/>
                          </a:solidFill>
                          <a:effectLst/>
                          <a:latin typeface="Times New Roman" panose="02020603050405020304" pitchFamily="18" charset="0"/>
                          <a:cs typeface="Times New Roman" panose="02020603050405020304" pitchFamily="18" charset="0"/>
                        </a:rPr>
                        <a:t>Tác giả, năm xuất bản</a:t>
                      </a:r>
                      <a:endParaRPr lang="en-US" sz="2000" spc="-70" baseline="0">
                        <a:solidFill>
                          <a:schemeClr val="tx1"/>
                        </a:solidFill>
                        <a:effectLst/>
                        <a:latin typeface="Times New Roman" panose="02020603050405020304" pitchFamily="18" charset="0"/>
                        <a:ea typeface="Calibri" panose="020F0502020204030204"/>
                        <a:cs typeface="Times New Roman" panose="02020603050405020304" pitchFamily="18" charset="0"/>
                      </a:endParaRPr>
                    </a:p>
                  </a:txBody>
                  <a:tcPr marL="60153" marR="60153" marT="0" marB="0">
                    <a:lnL w="3175" cap="flat" cmpd="sng" algn="ctr">
                      <a:solidFill>
                        <a:srgbClr val="00B050"/>
                      </a:solidFill>
                      <a:prstDash val="solid"/>
                      <a:round/>
                      <a:headEnd type="none" w="med" len="med"/>
                      <a:tailEnd type="none" w="med" len="med"/>
                    </a:lnL>
                    <a:lnR w="3175" cap="flat" cmpd="sng" algn="ctr">
                      <a:solidFill>
                        <a:srgbClr val="00B050"/>
                      </a:solidFill>
                      <a:prstDash val="solid"/>
                      <a:round/>
                      <a:headEnd type="none" w="med" len="med"/>
                      <a:tailEnd type="none" w="med" len="med"/>
                    </a:lnR>
                    <a:lnT w="3175" cap="flat" cmpd="sng" algn="ctr">
                      <a:solidFill>
                        <a:srgbClr val="00B050"/>
                      </a:solidFill>
                      <a:prstDash val="solid"/>
                      <a:round/>
                      <a:headEnd type="none" w="med" len="med"/>
                      <a:tailEnd type="none" w="med" len="med"/>
                    </a:lnT>
                    <a:lnB w="3175" cap="flat" cmpd="sng" algn="ctr">
                      <a:solidFill>
                        <a:srgbClr val="00B050"/>
                      </a:solidFill>
                      <a:prstDash val="solid"/>
                      <a:round/>
                      <a:headEnd type="none" w="med" len="med"/>
                      <a:tailEnd type="none" w="med" len="med"/>
                    </a:lnB>
                  </a:tcPr>
                </a:tc>
                <a:tc gridSpan="2">
                  <a:txBody>
                    <a:bodyPr/>
                    <a:lstStyle/>
                    <a:p>
                      <a:r>
                        <a:rPr lang="en-US" sz="2000">
                          <a:latin typeface="Times New Roman" panose="02020603050405020304" pitchFamily="18" charset="0"/>
                          <a:cs typeface="Times New Roman" panose="02020603050405020304" pitchFamily="18" charset="0"/>
                          <a:sym typeface="+mn-ea"/>
                        </a:rPr>
                        <a:t>Lê Thị Thanh Hà, Trần tuấn Anh &amp;Huỳnh Thanh Trí, 2017)</a:t>
                      </a:r>
                      <a:endParaRPr lang="en-US" sz="2000">
                        <a:solidFill>
                          <a:schemeClr val="tx1"/>
                        </a:solidFill>
                      </a:endParaRPr>
                    </a:p>
                  </a:txBody>
                  <a:tcPr marL="60153" marR="60153" marT="0" marB="0">
                    <a:lnL w="3175" cap="flat" cmpd="sng" algn="ctr">
                      <a:solidFill>
                        <a:srgbClr val="00B050"/>
                      </a:solidFill>
                      <a:prstDash val="solid"/>
                      <a:round/>
                      <a:headEnd type="none" w="med" len="med"/>
                      <a:tailEnd type="none" w="med" len="med"/>
                    </a:lnL>
                    <a:lnR w="3175" cap="flat" cmpd="sng" algn="ctr">
                      <a:solidFill>
                        <a:srgbClr val="00B050"/>
                      </a:solidFill>
                      <a:prstDash val="solid"/>
                      <a:round/>
                      <a:headEnd type="none" w="med" len="med"/>
                      <a:tailEnd type="none" w="med" len="med"/>
                    </a:lnR>
                    <a:lnT w="3175" cap="flat" cmpd="sng" algn="ctr">
                      <a:solidFill>
                        <a:srgbClr val="00B050"/>
                      </a:solidFill>
                      <a:prstDash val="solid"/>
                      <a:round/>
                      <a:headEnd type="none" w="med" len="med"/>
                      <a:tailEnd type="none" w="med" len="med"/>
                    </a:lnT>
                    <a:lnB w="3175" cap="flat" cmpd="sng" algn="ctr">
                      <a:solidFill>
                        <a:srgbClr val="00B050"/>
                      </a:solidFill>
                      <a:prstDash val="solid"/>
                      <a:round/>
                      <a:headEnd type="none" w="med" len="med"/>
                      <a:tailEnd type="none" w="med" len="med"/>
                    </a:lnB>
                  </a:tcPr>
                </a:tc>
                <a:tc hMerge="1">
                  <a:txBody>
                    <a:bodyPr/>
                    <a:lstStyle/>
                    <a:p>
                      <a:endParaRPr lang="en-US"/>
                    </a:p>
                  </a:txBody>
                  <a:tcPr/>
                </a:tc>
                <a:extLst>
                  <a:ext uri="{0D108BD9-81ED-4DB2-BD59-A6C34878D82A}">
                    <a16:rowId xmlns:a16="http://schemas.microsoft.com/office/drawing/2014/main" val="10003"/>
                  </a:ext>
                </a:extLst>
              </a:tr>
              <a:tr h="295974">
                <a:tc gridSpan="3">
                  <a:txBody>
                    <a:bodyPr/>
                    <a:lstStyle/>
                    <a:p>
                      <a:pPr algn="ctr">
                        <a:spcAft>
                          <a:spcPts val="0"/>
                        </a:spcAft>
                      </a:pPr>
                      <a:r>
                        <a:rPr lang="en-US" sz="2000">
                          <a:solidFill>
                            <a:schemeClr val="tx1"/>
                          </a:solidFill>
                          <a:effectLst/>
                          <a:latin typeface="Times New Roman" panose="02020603050405020304" pitchFamily="18" charset="0"/>
                          <a:cs typeface="Times New Roman" panose="02020603050405020304" pitchFamily="18" charset="0"/>
                        </a:rPr>
                        <a:t>Tóm tắt bài đọc</a:t>
                      </a:r>
                      <a:endParaRPr lang="en-US" sz="2000">
                        <a:solidFill>
                          <a:schemeClr val="tx1"/>
                        </a:solidFill>
                        <a:effectLst/>
                        <a:latin typeface="Times New Roman" panose="02020603050405020304" pitchFamily="18" charset="0"/>
                        <a:ea typeface="Calibri" panose="020F0502020204030204"/>
                        <a:cs typeface="Times New Roman" panose="02020603050405020304" pitchFamily="18" charset="0"/>
                      </a:endParaRPr>
                    </a:p>
                  </a:txBody>
                  <a:tcPr marL="60153" marR="60153" marT="0" marB="0" anchor="ctr">
                    <a:lnL w="3175" cap="flat" cmpd="sng" algn="ctr">
                      <a:solidFill>
                        <a:srgbClr val="00B050"/>
                      </a:solidFill>
                      <a:prstDash val="solid"/>
                      <a:round/>
                      <a:headEnd type="none" w="med" len="med"/>
                      <a:tailEnd type="none" w="med" len="med"/>
                    </a:lnL>
                    <a:lnR w="3175" cap="flat" cmpd="sng" algn="ctr">
                      <a:solidFill>
                        <a:srgbClr val="00B050"/>
                      </a:solidFill>
                      <a:prstDash val="solid"/>
                      <a:round/>
                      <a:headEnd type="none" w="med" len="med"/>
                      <a:tailEnd type="none" w="med" len="med"/>
                    </a:lnR>
                    <a:lnT w="3175" cap="flat" cmpd="sng" algn="ctr">
                      <a:solidFill>
                        <a:srgbClr val="00B050"/>
                      </a:solidFill>
                      <a:prstDash val="solid"/>
                      <a:round/>
                      <a:headEnd type="none" w="med" len="med"/>
                      <a:tailEnd type="none" w="med" len="med"/>
                    </a:lnT>
                    <a:lnB w="3175" cap="flat" cmpd="sng" algn="ctr">
                      <a:solidFill>
                        <a:srgbClr val="00B050"/>
                      </a:solidFill>
                      <a:prstDash val="solid"/>
                      <a:round/>
                      <a:headEnd type="none" w="med" len="med"/>
                      <a:tailEnd type="none" w="med" len="med"/>
                    </a:lnB>
                  </a:tcPr>
                </a:tc>
                <a:tc hMerge="1">
                  <a:txBody>
                    <a:bodyPr/>
                    <a:lstStyle/>
                    <a:p>
                      <a:endParaRPr lang="en-US"/>
                    </a:p>
                  </a:txBody>
                  <a:tcPr>
                    <a:lnL w="3175" cap="flat" cmpd="sng" algn="ctr">
                      <a:solidFill>
                        <a:srgbClr val="00B050"/>
                      </a:solidFill>
                      <a:prstDash val="solid"/>
                      <a:round/>
                      <a:headEnd type="none" w="med" len="med"/>
                      <a:tailEnd type="none" w="med" len="med"/>
                    </a:lnL>
                    <a:lnT w="3175" cap="flat" cmpd="sng" algn="ctr">
                      <a:solidFill>
                        <a:srgbClr val="00B050"/>
                      </a:solidFill>
                      <a:prstDash val="solid"/>
                      <a:round/>
                      <a:headEnd type="none" w="med" len="med"/>
                      <a:tailEnd type="none" w="med" len="med"/>
                    </a:lnT>
                  </a:tcPr>
                </a:tc>
                <a:tc hMerge="1">
                  <a:txBody>
                    <a:bodyPr/>
                    <a:lstStyle/>
                    <a:p>
                      <a:endParaRPr lang="en-US"/>
                    </a:p>
                  </a:txBody>
                  <a:tcPr/>
                </a:tc>
                <a:extLst>
                  <a:ext uri="{0D108BD9-81ED-4DB2-BD59-A6C34878D82A}">
                    <a16:rowId xmlns:a16="http://schemas.microsoft.com/office/drawing/2014/main" val="10004"/>
                  </a:ext>
                </a:extLst>
              </a:tr>
              <a:tr h="519210">
                <a:tc>
                  <a:txBody>
                    <a:bodyPr/>
                    <a:lstStyle/>
                    <a:p>
                      <a:pPr algn="ctr">
                        <a:spcAft>
                          <a:spcPts val="0"/>
                        </a:spcAft>
                      </a:pPr>
                      <a:r>
                        <a:rPr lang="en-US" sz="2000">
                          <a:solidFill>
                            <a:schemeClr val="tx1"/>
                          </a:solidFill>
                          <a:effectLst/>
                          <a:latin typeface="Times New Roman" panose="02020603050405020304" pitchFamily="18" charset="0"/>
                          <a:cs typeface="Times New Roman" panose="02020603050405020304" pitchFamily="18" charset="0"/>
                        </a:rPr>
                        <a:t>Luận điểm</a:t>
                      </a:r>
                      <a:endParaRPr lang="en-US" sz="2000" b="0">
                        <a:solidFill>
                          <a:schemeClr val="tx1"/>
                        </a:solidFill>
                        <a:effectLst/>
                        <a:latin typeface="Times New Roman" panose="02020603050405020304" pitchFamily="18" charset="0"/>
                        <a:ea typeface="Calibri" panose="020F0502020204030204"/>
                        <a:cs typeface="Times New Roman" panose="02020603050405020304" pitchFamily="18" charset="0"/>
                      </a:endParaRPr>
                    </a:p>
                  </a:txBody>
                  <a:tcPr marL="60153" marR="60153" marT="0" marB="0" anchor="ctr">
                    <a:lnL w="3175" cap="flat" cmpd="sng" algn="ctr">
                      <a:solidFill>
                        <a:srgbClr val="00B050"/>
                      </a:solidFill>
                      <a:prstDash val="solid"/>
                      <a:round/>
                      <a:headEnd type="none" w="med" len="med"/>
                      <a:tailEnd type="none" w="med" len="med"/>
                    </a:lnL>
                    <a:lnR w="3175" cap="flat" cmpd="sng" algn="ctr">
                      <a:solidFill>
                        <a:srgbClr val="00B050"/>
                      </a:solidFill>
                      <a:prstDash val="solid"/>
                      <a:round/>
                      <a:headEnd type="none" w="med" len="med"/>
                      <a:tailEnd type="none" w="med" len="med"/>
                    </a:lnR>
                    <a:lnT w="3175" cap="flat" cmpd="sng" algn="ctr">
                      <a:solidFill>
                        <a:srgbClr val="00B050"/>
                      </a:solidFill>
                      <a:prstDash val="solid"/>
                      <a:round/>
                      <a:headEnd type="none" w="med" len="med"/>
                      <a:tailEnd type="none" w="med" len="med"/>
                    </a:lnT>
                    <a:lnB w="3175" cap="flat" cmpd="sng" algn="ctr">
                      <a:solidFill>
                        <a:srgbClr val="00B050"/>
                      </a:solidFill>
                      <a:prstDash val="solid"/>
                      <a:round/>
                      <a:headEnd type="none" w="med" len="med"/>
                      <a:tailEnd type="none" w="med" len="med"/>
                    </a:lnB>
                  </a:tcPr>
                </a:tc>
                <a:tc>
                  <a:txBody>
                    <a:bodyPr/>
                    <a:lstStyle/>
                    <a:p>
                      <a:pPr algn="ctr">
                        <a:spcAft>
                          <a:spcPts val="0"/>
                        </a:spcAft>
                      </a:pPr>
                      <a:r>
                        <a:rPr lang="en-US" sz="2000">
                          <a:effectLst/>
                          <a:latin typeface="Times New Roman" panose="02020603050405020304" pitchFamily="18" charset="0"/>
                          <a:cs typeface="Times New Roman" panose="02020603050405020304" pitchFamily="18" charset="0"/>
                        </a:rPr>
                        <a:t>Luận cứ</a:t>
                      </a:r>
                      <a:endParaRPr lang="en-US" sz="2000">
                        <a:effectLst/>
                        <a:latin typeface="Times New Roman" panose="02020603050405020304" pitchFamily="18" charset="0"/>
                        <a:ea typeface="Calibri" panose="020F0502020204030204"/>
                        <a:cs typeface="Times New Roman" panose="02020603050405020304" pitchFamily="18" charset="0"/>
                      </a:endParaRPr>
                    </a:p>
                  </a:txBody>
                  <a:tcPr marL="60153" marR="60153" marT="0" marB="0" anchor="ctr">
                    <a:lnL w="3175" cap="flat" cmpd="sng" algn="ctr">
                      <a:solidFill>
                        <a:srgbClr val="00B050"/>
                      </a:solidFill>
                      <a:prstDash val="solid"/>
                      <a:round/>
                      <a:headEnd type="none" w="med" len="med"/>
                      <a:tailEnd type="none" w="med" len="med"/>
                    </a:lnL>
                    <a:lnR w="3175" cap="flat" cmpd="sng" algn="ctr">
                      <a:solidFill>
                        <a:srgbClr val="00B050"/>
                      </a:solidFill>
                      <a:prstDash val="solid"/>
                      <a:round/>
                      <a:headEnd type="none" w="med" len="med"/>
                      <a:tailEnd type="none" w="med" len="med"/>
                    </a:lnR>
                    <a:lnB w="3175" cap="flat" cmpd="sng" algn="ctr">
                      <a:solidFill>
                        <a:srgbClr val="00B050"/>
                      </a:solidFill>
                      <a:prstDash val="solid"/>
                      <a:round/>
                      <a:headEnd type="none" w="med" len="med"/>
                      <a:tailEnd type="none" w="med" len="med"/>
                    </a:lnB>
                  </a:tcPr>
                </a:tc>
                <a:tc>
                  <a:txBody>
                    <a:bodyPr/>
                    <a:lstStyle/>
                    <a:p>
                      <a:pPr algn="ctr">
                        <a:spcAft>
                          <a:spcPts val="0"/>
                        </a:spcAft>
                      </a:pPr>
                      <a:r>
                        <a:rPr lang="en-US" sz="2000">
                          <a:effectLst/>
                          <a:latin typeface="Times New Roman" panose="02020603050405020304" pitchFamily="18" charset="0"/>
                          <a:cs typeface="Times New Roman" panose="02020603050405020304" pitchFamily="18" charset="0"/>
                        </a:rPr>
                        <a:t>Luận chứng</a:t>
                      </a:r>
                      <a:r>
                        <a:rPr lang="en-US" sz="2000" baseline="0">
                          <a:effectLst/>
                          <a:latin typeface="Times New Roman" panose="02020603050405020304" pitchFamily="18" charset="0"/>
                          <a:cs typeface="Times New Roman" panose="02020603050405020304" pitchFamily="18" charset="0"/>
                        </a:rPr>
                        <a:t> (PPNC)</a:t>
                      </a:r>
                      <a:endParaRPr lang="en-US" sz="2000">
                        <a:effectLst/>
                        <a:latin typeface="Times New Roman" panose="02020603050405020304" pitchFamily="18" charset="0"/>
                        <a:ea typeface="Calibri" panose="020F0502020204030204"/>
                        <a:cs typeface="Times New Roman" panose="02020603050405020304" pitchFamily="18" charset="0"/>
                      </a:endParaRPr>
                    </a:p>
                  </a:txBody>
                  <a:tcPr marL="60153" marR="60153" marT="0" marB="0" anchor="ctr">
                    <a:lnL w="3175" cap="flat" cmpd="sng" algn="ctr">
                      <a:solidFill>
                        <a:srgbClr val="00B050"/>
                      </a:solidFill>
                      <a:prstDash val="solid"/>
                      <a:round/>
                      <a:headEnd type="none" w="med" len="med"/>
                      <a:tailEnd type="none" w="med" len="med"/>
                    </a:lnL>
                    <a:lnR w="3175" cap="flat" cmpd="sng" algn="ctr">
                      <a:solidFill>
                        <a:srgbClr val="00B050"/>
                      </a:solidFill>
                      <a:prstDash val="solid"/>
                      <a:round/>
                      <a:headEnd type="none" w="med" len="med"/>
                      <a:tailEnd type="none" w="med" len="med"/>
                    </a:lnR>
                    <a:lnT w="3175" cap="flat" cmpd="sng" algn="ctr">
                      <a:solidFill>
                        <a:srgbClr val="00B050"/>
                      </a:solidFill>
                      <a:prstDash val="solid"/>
                      <a:round/>
                      <a:headEnd type="none" w="med" len="med"/>
                      <a:tailEnd type="none" w="med" len="med"/>
                    </a:lnT>
                    <a:lnB w="3175" cap="flat" cmpd="sng" algn="ctr">
                      <a:solidFill>
                        <a:srgbClr val="00B050"/>
                      </a:solidFill>
                      <a:prstDash val="solid"/>
                      <a:round/>
                      <a:headEnd type="none" w="med" len="med"/>
                      <a:tailEnd type="none" w="med" len="med"/>
                    </a:lnB>
                  </a:tcPr>
                </a:tc>
                <a:extLst>
                  <a:ext uri="{0D108BD9-81ED-4DB2-BD59-A6C34878D82A}">
                    <a16:rowId xmlns:a16="http://schemas.microsoft.com/office/drawing/2014/main" val="10005"/>
                  </a:ext>
                </a:extLst>
              </a:tr>
              <a:tr h="4361730">
                <a:tc>
                  <a:txBody>
                    <a:bodyPr/>
                    <a:lstStyle/>
                    <a:p>
                      <a:pPr marL="0" marR="0" lvl="0" indent="0" algn="just" defTabSz="914400" rtl="0" eaLnBrk="1" fontAlgn="auto" latinLnBrk="0" hangingPunct="1">
                        <a:lnSpc>
                          <a:spcPct val="100000"/>
                        </a:lnSpc>
                        <a:spcBef>
                          <a:spcPts val="0"/>
                        </a:spcBef>
                        <a:spcAft>
                          <a:spcPts val="0"/>
                        </a:spcAft>
                        <a:buClrTx/>
                        <a:buSzTx/>
                        <a:buFontTx/>
                        <a:buNone/>
                        <a:defRPr/>
                      </a:pPr>
                      <a:r>
                        <a:rPr lang="en-US" sz="1800" b="0">
                          <a:latin typeface="Times New Roman" panose="02020603050405020304" pitchFamily="18" charset="0"/>
                          <a:cs typeface="Times New Roman" panose="02020603050405020304" pitchFamily="18" charset="0"/>
                        </a:rPr>
                        <a:t> </a:t>
                      </a:r>
                      <a:r>
                        <a:rPr lang="en-US" sz="2000">
                          <a:latin typeface="Times New Roman" panose="02020603050405020304" pitchFamily="18" charset="0"/>
                          <a:cs typeface="Times New Roman" panose="02020603050405020304" pitchFamily="18" charset="0"/>
                          <a:sym typeface="+mn-ea"/>
                        </a:rPr>
                        <a:t> </a:t>
                      </a:r>
                      <a:r>
                        <a:rPr lang="en-US" sz="2000">
                          <a:solidFill>
                            <a:schemeClr val="tx1"/>
                          </a:solidFill>
                          <a:latin typeface="Times New Roman" panose="02020603050405020304" pitchFamily="18" charset="0"/>
                          <a:cs typeface="Times New Roman" panose="02020603050405020304" pitchFamily="18" charset="0"/>
                          <a:sym typeface="+mn-ea"/>
                        </a:rPr>
                        <a:t>1. mức độ tương tác  của SV trên mạng xã hội khá cao.</a:t>
                      </a:r>
                    </a:p>
                    <a:p>
                      <a:pPr marL="0" marR="0" lvl="0" indent="0" algn="just" defTabSz="914400" rtl="0" eaLnBrk="1" fontAlgn="auto" latinLnBrk="0" hangingPunct="1">
                        <a:lnSpc>
                          <a:spcPct val="100000"/>
                        </a:lnSpc>
                        <a:spcBef>
                          <a:spcPts val="0"/>
                        </a:spcBef>
                        <a:spcAft>
                          <a:spcPts val="0"/>
                        </a:spcAft>
                        <a:buClrTx/>
                        <a:buSzTx/>
                        <a:buFontTx/>
                        <a:buNone/>
                        <a:defRPr/>
                      </a:pPr>
                      <a:endParaRPr lang="en-US" sz="2000">
                        <a:solidFill>
                          <a:schemeClr val="tx1"/>
                        </a:solidFill>
                        <a:latin typeface="Times New Roman" panose="02020603050405020304" pitchFamily="18" charset="0"/>
                        <a:cs typeface="Times New Roman" panose="02020603050405020304" pitchFamily="18" charset="0"/>
                        <a:sym typeface="+mn-ea"/>
                      </a:endParaRPr>
                    </a:p>
                    <a:p>
                      <a:pPr marL="0" marR="0" lvl="0" indent="0" algn="just" defTabSz="914400" rtl="0" eaLnBrk="1" fontAlgn="auto" latinLnBrk="0" hangingPunct="1">
                        <a:lnSpc>
                          <a:spcPct val="100000"/>
                        </a:lnSpc>
                        <a:spcBef>
                          <a:spcPts val="0"/>
                        </a:spcBef>
                        <a:spcAft>
                          <a:spcPts val="0"/>
                        </a:spcAft>
                        <a:buClrTx/>
                        <a:buSzTx/>
                        <a:buFontTx/>
                        <a:buNone/>
                        <a:defRPr/>
                      </a:pPr>
                      <a:endParaRPr lang="en-US" sz="2000">
                        <a:solidFill>
                          <a:schemeClr val="tx1"/>
                        </a:solidFill>
                        <a:latin typeface="Times New Roman" panose="02020603050405020304" pitchFamily="18" charset="0"/>
                        <a:cs typeface="Times New Roman" panose="02020603050405020304" pitchFamily="18" charset="0"/>
                        <a:sym typeface="+mn-ea"/>
                      </a:endParaRPr>
                    </a:p>
                    <a:p>
                      <a:pPr marL="0" marR="0" lvl="0" indent="0" algn="just" defTabSz="914400" rtl="0" eaLnBrk="1" fontAlgn="auto" latinLnBrk="0" hangingPunct="1">
                        <a:lnSpc>
                          <a:spcPct val="100000"/>
                        </a:lnSpc>
                        <a:spcBef>
                          <a:spcPts val="0"/>
                        </a:spcBef>
                        <a:spcAft>
                          <a:spcPts val="0"/>
                        </a:spcAft>
                        <a:buClrTx/>
                        <a:buSzTx/>
                        <a:buFontTx/>
                        <a:buNone/>
                        <a:defRPr/>
                      </a:pPr>
                      <a:r>
                        <a:rPr lang="en-US" sz="2000">
                          <a:solidFill>
                            <a:schemeClr val="tx1"/>
                          </a:solidFill>
                          <a:latin typeface="Times New Roman" panose="02020603050405020304" pitchFamily="18" charset="0"/>
                          <a:cs typeface="Times New Roman" panose="02020603050405020304" pitchFamily="18" charset="0"/>
                          <a:sym typeface="+mn-ea"/>
                        </a:rPr>
                        <a:t>2. SV cũng dành thời gian đáng kể để tham gia mạng xã hội</a:t>
                      </a:r>
                    </a:p>
                    <a:p>
                      <a:pPr marL="0" marR="0" lvl="0" indent="0" algn="just" defTabSz="914400" rtl="0" eaLnBrk="1" fontAlgn="auto" latinLnBrk="0" hangingPunct="1">
                        <a:lnSpc>
                          <a:spcPct val="100000"/>
                        </a:lnSpc>
                        <a:spcBef>
                          <a:spcPts val="0"/>
                        </a:spcBef>
                        <a:spcAft>
                          <a:spcPts val="0"/>
                        </a:spcAft>
                        <a:buClrTx/>
                        <a:buSzTx/>
                        <a:buFontTx/>
                        <a:buNone/>
                        <a:defRPr/>
                      </a:pPr>
                      <a:r>
                        <a:rPr lang="en-US" sz="2000">
                          <a:solidFill>
                            <a:schemeClr val="tx1"/>
                          </a:solidFill>
                          <a:latin typeface="Times New Roman" panose="02020603050405020304" pitchFamily="18" charset="0"/>
                          <a:cs typeface="Times New Roman" panose="02020603050405020304" pitchFamily="18" charset="0"/>
                          <a:sym typeface="+mn-ea"/>
                        </a:rPr>
                        <a:t>3. mức độ tương tác của sinh viên trên mạng xã hội tuy nhiều nhưng không ảnh hưởng đến kết quả học tập</a:t>
                      </a:r>
                      <a:endParaRPr lang="en-US" sz="2000" b="0">
                        <a:solidFill>
                          <a:schemeClr val="tx1"/>
                        </a:solidFill>
                        <a:latin typeface="Times New Roman" panose="02020603050405020304" pitchFamily="18" charset="0"/>
                        <a:cs typeface="Times New Roman" panose="02020603050405020304" pitchFamily="18" charset="0"/>
                        <a:sym typeface="+mn-ea"/>
                      </a:endParaRPr>
                    </a:p>
                  </a:txBody>
                  <a:tcPr marL="60153" marR="60153" marT="0" marB="0">
                    <a:lnL w="3175" cap="flat" cmpd="sng" algn="ctr">
                      <a:solidFill>
                        <a:srgbClr val="00B050"/>
                      </a:solidFill>
                      <a:prstDash val="solid"/>
                      <a:round/>
                      <a:headEnd type="none" w="med" len="med"/>
                      <a:tailEnd type="none" w="med" len="med"/>
                    </a:lnL>
                    <a:lnR w="3175" cap="flat" cmpd="sng" algn="ctr">
                      <a:solidFill>
                        <a:srgbClr val="00B050"/>
                      </a:solidFill>
                      <a:prstDash val="solid"/>
                      <a:round/>
                      <a:headEnd type="none" w="med" len="med"/>
                      <a:tailEnd type="none" w="med" len="med"/>
                    </a:lnR>
                    <a:lnT w="3175" cap="flat" cmpd="sng" algn="ctr">
                      <a:solidFill>
                        <a:srgbClr val="00B050"/>
                      </a:solidFill>
                      <a:prstDash val="solid"/>
                      <a:round/>
                      <a:headEnd type="none" w="med" len="med"/>
                      <a:tailEnd type="none" w="med" len="med"/>
                    </a:lnT>
                    <a:lnB w="3175" cap="flat" cmpd="sng" algn="ctr">
                      <a:solidFill>
                        <a:srgbClr val="00B050"/>
                      </a:solidFill>
                      <a:prstDash val="solid"/>
                      <a:round/>
                      <a:headEnd type="none" w="med" len="med"/>
                      <a:tailEnd type="none" w="med" len="med"/>
                    </a:lnB>
                  </a:tcPr>
                </a:tc>
                <a:tc>
                  <a:txBody>
                    <a:bodyPr/>
                    <a:lstStyle/>
                    <a:p>
                      <a:pPr algn="just">
                        <a:spcAft>
                          <a:spcPts val="0"/>
                        </a:spcAft>
                      </a:pPr>
                      <a:r>
                        <a:rPr lang="en-US" sz="1600">
                          <a:effectLst/>
                          <a:latin typeface="Times New Roman" panose="02020603050405020304" pitchFamily="18" charset="0"/>
                          <a:cs typeface="Times New Roman" panose="02020603050405020304" pitchFamily="18" charset="0"/>
                        </a:rPr>
                        <a:t> </a:t>
                      </a:r>
                      <a:r>
                        <a:rPr lang="en-US" sz="2400">
                          <a:latin typeface="Times New Roman" panose="02020603050405020304" pitchFamily="18" charset="0"/>
                          <a:cs typeface="Times New Roman" panose="02020603050405020304" pitchFamily="18" charset="0"/>
                          <a:sym typeface="+mn-ea"/>
                        </a:rPr>
                        <a:t>Có hơn 46,5% SV tương tác trên mạng XH trên 5 lần/ngày. </a:t>
                      </a:r>
                    </a:p>
                    <a:p>
                      <a:pPr algn="just">
                        <a:spcAft>
                          <a:spcPts val="0"/>
                        </a:spcAft>
                      </a:pPr>
                      <a:r>
                        <a:rPr lang="en-US" sz="2400">
                          <a:latin typeface="Times New Roman" panose="02020603050405020304" pitchFamily="18" charset="0"/>
                          <a:cs typeface="Times New Roman" panose="02020603050405020304" pitchFamily="18" charset="0"/>
                          <a:sym typeface="+mn-ea"/>
                        </a:rPr>
                        <a:t>Số SV tham gia mạng xã hội từ 3-5 lần/ngày chiếm tỉ lệ 34,4%. </a:t>
                      </a:r>
                      <a:endParaRPr lang="en-US" sz="2400">
                        <a:effectLst/>
                        <a:latin typeface="Times New Roman" panose="02020603050405020304" pitchFamily="18" charset="0"/>
                        <a:cs typeface="Times New Roman" panose="02020603050405020304" pitchFamily="18" charset="0"/>
                      </a:endParaRPr>
                    </a:p>
                    <a:p>
                      <a:pPr algn="just">
                        <a:spcAft>
                          <a:spcPts val="0"/>
                        </a:spcAft>
                      </a:pPr>
                      <a:r>
                        <a:rPr lang="en-US" sz="2400">
                          <a:latin typeface="Times New Roman" panose="02020603050405020304" pitchFamily="18" charset="0"/>
                          <a:cs typeface="Times New Roman" panose="02020603050405020304" pitchFamily="18" charset="0"/>
                          <a:sym typeface="+mn-ea"/>
                        </a:rPr>
                        <a:t>   Hơn 46% SV mất trên 2 giờ cho một lần truy cập mạng xã hội.</a:t>
                      </a:r>
                      <a:endParaRPr lang="en-US" sz="2400">
                        <a:effectLst/>
                        <a:latin typeface="Times New Roman" panose="02020603050405020304" pitchFamily="18" charset="0"/>
                        <a:cs typeface="Times New Roman" panose="02020603050405020304" pitchFamily="18" charset="0"/>
                      </a:endParaRPr>
                    </a:p>
                    <a:p>
                      <a:pPr algn="just">
                        <a:spcAft>
                          <a:spcPts val="0"/>
                        </a:spcAft>
                      </a:pPr>
                      <a:endParaRPr lang="en-US" sz="2400">
                        <a:latin typeface="Times New Roman" panose="02020603050405020304" pitchFamily="18" charset="0"/>
                        <a:cs typeface="Times New Roman" panose="02020603050405020304" pitchFamily="18" charset="0"/>
                        <a:sym typeface="+mn-ea"/>
                      </a:endParaRPr>
                    </a:p>
                    <a:p>
                      <a:pPr algn="just">
                        <a:spcAft>
                          <a:spcPts val="0"/>
                        </a:spcAft>
                      </a:pPr>
                      <a:r>
                        <a:rPr lang="en-US" sz="2400">
                          <a:latin typeface="Times New Roman" panose="02020603050405020304" pitchFamily="18" charset="0"/>
                          <a:cs typeface="Times New Roman" panose="02020603050405020304" pitchFamily="18" charset="0"/>
                          <a:sym typeface="+mn-ea"/>
                        </a:rPr>
                        <a:t>  Thật vậy, số SV được khảo sát có kết quả học tập đạt loại khá trở lên chiếm 62,5%, chỉ 37,5% tương đương 575 SV xếp loại trung bình.</a:t>
                      </a:r>
                      <a:endParaRPr lang="en-US" sz="2400">
                        <a:latin typeface="Times New Roman" panose="02020603050405020304" pitchFamily="18" charset="0"/>
                        <a:cs typeface="Times New Roman" panose="02020603050405020304" pitchFamily="18" charset="0"/>
                      </a:endParaRPr>
                    </a:p>
                    <a:p>
                      <a:pPr algn="just">
                        <a:spcAft>
                          <a:spcPts val="0"/>
                        </a:spcAft>
                      </a:pPr>
                      <a:r>
                        <a:rPr lang="en-US" sz="2400">
                          <a:latin typeface="Times New Roman" panose="02020603050405020304" pitchFamily="18" charset="0"/>
                          <a:cs typeface="Times New Roman" panose="02020603050405020304" pitchFamily="18" charset="0"/>
                          <a:sym typeface="+mn-ea"/>
                        </a:rPr>
                        <a:t>.</a:t>
                      </a:r>
                      <a:endParaRPr lang="en-US" sz="2400">
                        <a:effectLst/>
                        <a:latin typeface="Times New Roman" panose="02020603050405020304" pitchFamily="18" charset="0"/>
                        <a:cs typeface="Times New Roman" panose="02020603050405020304" pitchFamily="18" charset="0"/>
                      </a:endParaRPr>
                    </a:p>
                  </a:txBody>
                  <a:tcPr marL="60153" marR="60153" marT="0" marB="0">
                    <a:lnL w="3175" cap="flat" cmpd="sng" algn="ctr">
                      <a:solidFill>
                        <a:srgbClr val="00B050"/>
                      </a:solidFill>
                      <a:prstDash val="solid"/>
                      <a:round/>
                      <a:headEnd type="none" w="med" len="med"/>
                      <a:tailEnd type="none" w="med" len="med"/>
                    </a:lnL>
                    <a:lnR w="3175" cap="flat" cmpd="sng" algn="ctr">
                      <a:solidFill>
                        <a:srgbClr val="00B050"/>
                      </a:solidFill>
                      <a:prstDash val="solid"/>
                      <a:round/>
                      <a:headEnd type="none" w="med" len="med"/>
                      <a:tailEnd type="none" w="med" len="med"/>
                    </a:lnR>
                    <a:lnT w="3175" cap="flat" cmpd="sng" algn="ctr">
                      <a:solidFill>
                        <a:srgbClr val="00B050"/>
                      </a:solidFill>
                      <a:prstDash val="solid"/>
                      <a:round/>
                      <a:headEnd type="none" w="med" len="med"/>
                      <a:tailEnd type="none" w="med" len="med"/>
                    </a:lnT>
                    <a:lnB w="3175" cap="flat" cmpd="sng" algn="ctr">
                      <a:solidFill>
                        <a:srgbClr val="00B050"/>
                      </a:solidFill>
                      <a:prstDash val="solid"/>
                      <a:round/>
                      <a:headEnd type="none" w="med" len="med"/>
                      <a:tailEnd type="none" w="med" len="med"/>
                    </a:lnB>
                  </a:tcPr>
                </a:tc>
                <a:tc>
                  <a:txBody>
                    <a:bodyPr/>
                    <a:lstStyle/>
                    <a:p>
                      <a:pPr algn="just">
                        <a:spcAft>
                          <a:spcPts val="0"/>
                        </a:spcAft>
                      </a:pPr>
                      <a:r>
                        <a:rPr lang="en-US" sz="2000">
                          <a:latin typeface="Times New Roman" panose="02020603050405020304" pitchFamily="18" charset="0"/>
                          <a:cs typeface="Times New Roman" panose="02020603050405020304" pitchFamily="18" charset="0"/>
                          <a:sym typeface="+mn-ea"/>
                        </a:rPr>
                        <a:t>- 1300 bảng câu hỏi khảo sát được phát trực tiếp đến các SV hệ đại học của trường ở tất cả các chuyên ngành và năm học.  - --- khảo sát online với sự tham gia của 293 SV. </a:t>
                      </a:r>
                    </a:p>
                    <a:p>
                      <a:pPr algn="just">
                        <a:spcAft>
                          <a:spcPts val="0"/>
                        </a:spcAft>
                      </a:pPr>
                      <a:endParaRPr lang="en-US" sz="2000">
                        <a:effectLst/>
                        <a:latin typeface="Times New Roman" panose="02020603050405020304" pitchFamily="18" charset="0"/>
                        <a:ea typeface="Times New Roman" panose="02020603050405020304"/>
                        <a:cs typeface="Times New Roman" panose="02020603050405020304" pitchFamily="18" charset="0"/>
                      </a:endParaRPr>
                    </a:p>
                    <a:p>
                      <a:pPr algn="just">
                        <a:spcAft>
                          <a:spcPts val="0"/>
                        </a:spcAft>
                      </a:pPr>
                      <a:endParaRPr lang="en-US" sz="1600">
                        <a:effectLst/>
                        <a:latin typeface="Times New Roman" panose="02020603050405020304" pitchFamily="18" charset="0"/>
                        <a:ea typeface="Times New Roman" panose="02020603050405020304"/>
                        <a:cs typeface="Times New Roman" panose="02020603050405020304" pitchFamily="18" charset="0"/>
                      </a:endParaRPr>
                    </a:p>
                    <a:p>
                      <a:pPr algn="just">
                        <a:spcAft>
                          <a:spcPts val="0"/>
                        </a:spcAft>
                      </a:pPr>
                      <a:endParaRPr lang="en-US" sz="1600">
                        <a:effectLst/>
                        <a:latin typeface="Times New Roman" panose="02020603050405020304" pitchFamily="18" charset="0"/>
                        <a:ea typeface="Times New Roman" panose="02020603050405020304"/>
                        <a:cs typeface="Times New Roman" panose="02020603050405020304" pitchFamily="18" charset="0"/>
                      </a:endParaRPr>
                    </a:p>
                    <a:p>
                      <a:pPr algn="just">
                        <a:spcAft>
                          <a:spcPts val="0"/>
                        </a:spcAft>
                      </a:pPr>
                      <a:endParaRPr lang="en-US" sz="1600">
                        <a:effectLst/>
                        <a:latin typeface="Times New Roman" panose="02020603050405020304" pitchFamily="18" charset="0"/>
                        <a:ea typeface="Times New Roman" panose="02020603050405020304"/>
                        <a:cs typeface="Times New Roman" panose="02020603050405020304" pitchFamily="18" charset="0"/>
                      </a:endParaRPr>
                    </a:p>
                    <a:p>
                      <a:pPr algn="just">
                        <a:spcAft>
                          <a:spcPts val="0"/>
                        </a:spcAft>
                      </a:pPr>
                      <a:endParaRPr lang="en-US" sz="1600">
                        <a:effectLst/>
                        <a:latin typeface="Times New Roman" panose="02020603050405020304" pitchFamily="18" charset="0"/>
                        <a:ea typeface="Times New Roman" panose="02020603050405020304"/>
                        <a:cs typeface="Times New Roman" panose="02020603050405020304" pitchFamily="18" charset="0"/>
                      </a:endParaRPr>
                    </a:p>
                    <a:p>
                      <a:pPr algn="just">
                        <a:spcAft>
                          <a:spcPts val="0"/>
                        </a:spcAft>
                      </a:pPr>
                      <a:endParaRPr lang="en-US" sz="1600">
                        <a:effectLst/>
                        <a:latin typeface="Times New Roman" panose="02020603050405020304" pitchFamily="18" charset="0"/>
                        <a:ea typeface="Times New Roman" panose="02020603050405020304"/>
                        <a:cs typeface="Times New Roman" panose="02020603050405020304" pitchFamily="18" charset="0"/>
                      </a:endParaRPr>
                    </a:p>
                    <a:p>
                      <a:pPr algn="just">
                        <a:spcAft>
                          <a:spcPts val="0"/>
                        </a:spcAft>
                      </a:pPr>
                      <a:endParaRPr lang="en-US" sz="1600">
                        <a:effectLst/>
                        <a:latin typeface="Times New Roman" panose="02020603050405020304" pitchFamily="18" charset="0"/>
                        <a:ea typeface="Times New Roman" panose="02020603050405020304"/>
                        <a:cs typeface="Times New Roman" panose="02020603050405020304" pitchFamily="18" charset="0"/>
                      </a:endParaRPr>
                    </a:p>
                    <a:p>
                      <a:pPr algn="just">
                        <a:spcAft>
                          <a:spcPts val="0"/>
                        </a:spcAft>
                      </a:pPr>
                      <a:endParaRPr lang="en-US" sz="1600">
                        <a:effectLst/>
                        <a:latin typeface="Times New Roman" panose="02020603050405020304" pitchFamily="18" charset="0"/>
                        <a:ea typeface="Times New Roman" panose="02020603050405020304"/>
                        <a:cs typeface="Times New Roman" panose="02020603050405020304" pitchFamily="18" charset="0"/>
                      </a:endParaRPr>
                    </a:p>
                    <a:p>
                      <a:pPr algn="just">
                        <a:spcAft>
                          <a:spcPts val="0"/>
                        </a:spcAft>
                      </a:pPr>
                      <a:endParaRPr lang="en-US" sz="1600">
                        <a:effectLst/>
                        <a:latin typeface="Times New Roman" panose="02020603050405020304" pitchFamily="18" charset="0"/>
                        <a:ea typeface="Times New Roman" panose="02020603050405020304"/>
                        <a:cs typeface="Times New Roman" panose="02020603050405020304" pitchFamily="18" charset="0"/>
                      </a:endParaRPr>
                    </a:p>
                  </a:txBody>
                  <a:tcPr marL="60153" marR="60153" marT="0" marB="0" anchor="ctr">
                    <a:lnL w="3175" cap="flat" cmpd="sng" algn="ctr">
                      <a:solidFill>
                        <a:srgbClr val="00B050"/>
                      </a:solidFill>
                      <a:prstDash val="solid"/>
                      <a:round/>
                      <a:headEnd type="none" w="med" len="med"/>
                      <a:tailEnd type="none" w="med" len="med"/>
                    </a:lnL>
                    <a:lnR w="3175" cap="flat" cmpd="sng" algn="ctr">
                      <a:solidFill>
                        <a:srgbClr val="00B050"/>
                      </a:solidFill>
                      <a:prstDash val="solid"/>
                      <a:round/>
                      <a:headEnd type="none" w="med" len="med"/>
                      <a:tailEnd type="none" w="med" len="med"/>
                    </a:lnR>
                    <a:lnT w="3175" cap="flat" cmpd="sng" algn="ctr">
                      <a:solidFill>
                        <a:srgbClr val="00B050"/>
                      </a:solidFill>
                      <a:prstDash val="solid"/>
                      <a:round/>
                      <a:headEnd type="none" w="med" len="med"/>
                      <a:tailEnd type="none" w="med" len="med"/>
                    </a:lnT>
                    <a:lnB w="3175" cap="flat" cmpd="sng" algn="ctr">
                      <a:solidFill>
                        <a:srgbClr val="00B050"/>
                      </a:solidFill>
                      <a:prstDash val="solid"/>
                      <a:round/>
                      <a:headEnd type="none" w="med" len="med"/>
                      <a:tailEnd type="none" w="med" len="med"/>
                    </a:lnB>
                  </a:tcPr>
                </a:tc>
                <a:extLst>
                  <a:ext uri="{0D108BD9-81ED-4DB2-BD59-A6C34878D82A}">
                    <a16:rowId xmlns:a16="http://schemas.microsoft.com/office/drawing/2014/main" val="10006"/>
                  </a:ext>
                </a:extLst>
              </a:tr>
            </a:tbl>
          </a:graphicData>
        </a:graphic>
      </p:graphicFrame>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90500"/>
            <a:ext cx="8229600" cy="657860"/>
          </a:xfrm>
        </p:spPr>
        <p:txBody>
          <a:bodyPr/>
          <a:lstStyle/>
          <a:p>
            <a:pPr algn="ctr"/>
            <a:r>
              <a:rPr lang="en-US" sz="3200" b="1">
                <a:solidFill>
                  <a:srgbClr val="FF0000"/>
                </a:solidFill>
                <a:highlight>
                  <a:srgbClr val="00FF00"/>
                </a:highlight>
                <a:latin typeface="Times New Roman" panose="02020603050405020304" pitchFamily="18" charset="0"/>
                <a:cs typeface="Times New Roman" panose="02020603050405020304" pitchFamily="18" charset="0"/>
              </a:rPr>
              <a:t>1.3.2. PHƯƠNG PHÁP NCKH</a:t>
            </a:r>
          </a:p>
        </p:txBody>
      </p:sp>
      <p:sp>
        <p:nvSpPr>
          <p:cNvPr id="3" name="Rounded Rectangular Callout 2"/>
          <p:cNvSpPr/>
          <p:nvPr/>
        </p:nvSpPr>
        <p:spPr>
          <a:xfrm>
            <a:off x="61595" y="1219200"/>
            <a:ext cx="2816860" cy="762000"/>
          </a:xfrm>
          <a:prstGeom prst="wedgeRoundRectCallout">
            <a:avLst>
              <a:gd name="adj1" fmla="val -16642"/>
              <a:gd name="adj2" fmla="val 78750"/>
              <a:gd name="adj3" fmla="val 16667"/>
            </a:avLst>
          </a:prstGeom>
          <a:solidFill>
            <a:schemeClr val="bg2">
              <a:lumMod val="60000"/>
              <a:lumOff val="40000"/>
            </a:schemeClr>
          </a:solidFill>
          <a:ln w="9525" cap="flat" cmpd="sng" algn="ctr">
            <a:solidFill>
              <a:schemeClr val="accent1"/>
            </a:solidFill>
            <a:prstDash val="solid"/>
            <a:round/>
            <a:headEnd type="none" w="med" len="med"/>
            <a:tailEnd type="none" w="med" len="med"/>
          </a:ln>
        </p:spPr>
        <p:txBody>
          <a:bodyPr vert="horz" wrap="none" lIns="91440" tIns="45720" rIns="91440" bIns="45720" numCol="1" anchor="ctr" anchorCtr="0" compatLnSpc="1"/>
          <a:lstStyle/>
          <a:p>
            <a:pPr marL="0" marR="0" indent="0" algn="ctr" defTabSz="914400" rtl="0" eaLnBrk="1" fontAlgn="base" latinLnBrk="0" hangingPunct="1">
              <a:lnSpc>
                <a:spcPct val="100000"/>
              </a:lnSpc>
              <a:spcBef>
                <a:spcPct val="0"/>
              </a:spcBef>
              <a:spcAft>
                <a:spcPct val="0"/>
              </a:spcAft>
              <a:buClrTx/>
              <a:buSzTx/>
              <a:buFontTx/>
              <a:buNone/>
            </a:pPr>
            <a:r>
              <a:rPr kumimoji="0" lang="en-US" altLang="zh-CN" sz="2400" b="1"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PPNC LÝ THUYẾT</a:t>
            </a:r>
          </a:p>
        </p:txBody>
      </p:sp>
      <p:sp>
        <p:nvSpPr>
          <p:cNvPr id="5" name="Rounded Rectangular Callout 4"/>
          <p:cNvSpPr/>
          <p:nvPr/>
        </p:nvSpPr>
        <p:spPr>
          <a:xfrm>
            <a:off x="3124200" y="1219200"/>
            <a:ext cx="2670810" cy="762000"/>
          </a:xfrm>
          <a:prstGeom prst="wedgeRoundRectCallout">
            <a:avLst>
              <a:gd name="adj1" fmla="val -17047"/>
              <a:gd name="adj2" fmla="val 80250"/>
              <a:gd name="adj3" fmla="val 16667"/>
            </a:avLst>
          </a:prstGeom>
          <a:solidFill>
            <a:schemeClr val="bg1"/>
          </a:solidFill>
          <a:ln w="9525" cap="flat" cmpd="sng" algn="ctr">
            <a:solidFill>
              <a:srgbClr val="C00000"/>
            </a:solidFill>
            <a:prstDash val="solid"/>
            <a:round/>
            <a:headEnd type="none" w="med" len="med"/>
            <a:tailEnd type="none" w="med" len="med"/>
          </a:ln>
        </p:spPr>
        <p:txBody>
          <a:bodyPr vert="horz" wrap="none" lIns="91440" tIns="45720" rIns="91440" bIns="45720" numCol="1" anchor="ctr" anchorCtr="0" compatLnSpc="1"/>
          <a:lstStyle/>
          <a:p>
            <a:pPr marL="0" marR="0" indent="0" algn="ctr" defTabSz="914400" rtl="0" eaLnBrk="1" fontAlgn="base" latinLnBrk="0" hangingPunct="1">
              <a:lnSpc>
                <a:spcPct val="100000"/>
              </a:lnSpc>
              <a:spcBef>
                <a:spcPct val="0"/>
              </a:spcBef>
              <a:spcAft>
                <a:spcPct val="0"/>
              </a:spcAft>
              <a:buClrTx/>
              <a:buSzTx/>
              <a:buFontTx/>
              <a:buNone/>
            </a:pPr>
            <a:r>
              <a:rPr kumimoji="0" lang="en-US" altLang="zh-CN" sz="2400" b="1"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PPNC THỰCTIỄ</a:t>
            </a:r>
            <a:r>
              <a:rPr kumimoji="0" lang="en-US" altLang="zh-CN" sz="2000" b="1"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N</a:t>
            </a:r>
          </a:p>
        </p:txBody>
      </p:sp>
      <p:sp>
        <p:nvSpPr>
          <p:cNvPr id="6" name="Rounded Rectangular Callout 5"/>
          <p:cNvSpPr/>
          <p:nvPr/>
        </p:nvSpPr>
        <p:spPr>
          <a:xfrm>
            <a:off x="6096000" y="1143000"/>
            <a:ext cx="2670810" cy="762000"/>
          </a:xfrm>
          <a:prstGeom prst="wedgeRoundRectCallout">
            <a:avLst>
              <a:gd name="adj1" fmla="val -12434"/>
              <a:gd name="adj2" fmla="val 80166"/>
              <a:gd name="adj3" fmla="val 16667"/>
            </a:avLst>
          </a:prstGeom>
          <a:solidFill>
            <a:schemeClr val="accent6">
              <a:lumMod val="40000"/>
              <a:lumOff val="60000"/>
            </a:schemeClr>
          </a:solidFill>
          <a:ln w="9525" cap="flat" cmpd="sng" algn="ctr">
            <a:solidFill>
              <a:schemeClr val="accent1"/>
            </a:solidFill>
            <a:prstDash val="solid"/>
            <a:round/>
            <a:headEnd type="none" w="med" len="med"/>
            <a:tailEnd type="none" w="med" len="med"/>
          </a:ln>
        </p:spPr>
        <p:txBody>
          <a:bodyPr vert="horz" wrap="none" lIns="91440" tIns="45720" rIns="91440" bIns="45720" numCol="1" anchor="ctr" anchorCtr="0" compatLnSpc="1"/>
          <a:lstStyle/>
          <a:p>
            <a:pPr marL="0" marR="0" indent="0" algn="ctr" defTabSz="914400" rtl="0" eaLnBrk="1" fontAlgn="base" latinLnBrk="0" hangingPunct="1">
              <a:lnSpc>
                <a:spcPct val="100000"/>
              </a:lnSpc>
              <a:spcBef>
                <a:spcPct val="0"/>
              </a:spcBef>
              <a:spcAft>
                <a:spcPct val="0"/>
              </a:spcAft>
              <a:buClrTx/>
              <a:buSzTx/>
              <a:buFontTx/>
              <a:buNone/>
            </a:pPr>
            <a:r>
              <a:rPr kumimoji="0" lang="en-US" altLang="zh-CN" sz="2400" b="1"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PP HỖ TRỢ</a:t>
            </a:r>
          </a:p>
        </p:txBody>
      </p:sp>
      <p:sp>
        <p:nvSpPr>
          <p:cNvPr id="7" name="Rounded Rectangle 6"/>
          <p:cNvSpPr/>
          <p:nvPr/>
        </p:nvSpPr>
        <p:spPr>
          <a:xfrm>
            <a:off x="72390" y="2505710"/>
            <a:ext cx="3155950" cy="3180715"/>
          </a:xfrm>
          <a:prstGeom prst="roundRect">
            <a:avLst/>
          </a:prstGeom>
          <a:solidFill>
            <a:schemeClr val="bg1"/>
          </a:solidFill>
          <a:ln w="9525" cap="flat" cmpd="sng" algn="ctr">
            <a:solidFill>
              <a:schemeClr val="accent1"/>
            </a:solidFill>
            <a:prstDash val="solid"/>
            <a:round/>
            <a:headEnd type="none" w="med" len="med"/>
            <a:tailEnd type="none" w="med" len="med"/>
          </a:ln>
        </p:spPr>
        <p:txBody>
          <a:bodyPr vert="horz" wrap="none" lIns="91440" tIns="45720" rIns="91440" bIns="45720" numCol="1" anchor="ctr" anchorCtr="0" compatLnSpc="1"/>
          <a:lstStyle/>
          <a:p>
            <a:pPr marL="0" marR="0" indent="0" algn="l" defTabSz="914400" rtl="0" eaLnBrk="1" fontAlgn="base" latinLnBrk="0" hangingPunct="1">
              <a:lnSpc>
                <a:spcPct val="100000"/>
              </a:lnSpc>
              <a:spcBef>
                <a:spcPct val="0"/>
              </a:spcBef>
              <a:spcAft>
                <a:spcPct val="0"/>
              </a:spcAft>
              <a:buClrTx/>
              <a:buSzTx/>
              <a:buFontTx/>
              <a:buNone/>
            </a:pPr>
            <a:r>
              <a:rPr kumimoji="0" lang="en-US" altLang="zh-CN" sz="3000"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Bao gồm các PP </a:t>
            </a:r>
          </a:p>
          <a:p>
            <a:pPr marL="0" marR="0" indent="0" algn="l" defTabSz="914400" rtl="0" eaLnBrk="1" fontAlgn="base" latinLnBrk="0" hangingPunct="1">
              <a:lnSpc>
                <a:spcPct val="100000"/>
              </a:lnSpc>
              <a:spcBef>
                <a:spcPct val="0"/>
              </a:spcBef>
              <a:spcAft>
                <a:spcPct val="0"/>
              </a:spcAft>
              <a:buClrTx/>
              <a:buSzTx/>
              <a:buFontTx/>
              <a:buNone/>
            </a:pPr>
            <a:r>
              <a:rPr kumimoji="0" lang="en-US" altLang="zh-CN" sz="3000"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thu thập thông tin</a:t>
            </a:r>
          </a:p>
          <a:p>
            <a:pPr marL="0" marR="0" indent="0" algn="l" defTabSz="914400" rtl="0" eaLnBrk="1" fontAlgn="base" latinLnBrk="0" hangingPunct="1">
              <a:lnSpc>
                <a:spcPct val="100000"/>
              </a:lnSpc>
              <a:spcBef>
                <a:spcPct val="0"/>
              </a:spcBef>
              <a:spcAft>
                <a:spcPct val="0"/>
              </a:spcAft>
              <a:buClrTx/>
              <a:buSzTx/>
              <a:buFontTx/>
              <a:buNone/>
            </a:pPr>
            <a:r>
              <a:rPr kumimoji="0" lang="en-US" altLang="zh-CN" sz="3000"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bằng cách NC các </a:t>
            </a:r>
          </a:p>
          <a:p>
            <a:pPr marL="0" marR="0" indent="0" algn="l" defTabSz="914400" rtl="0" eaLnBrk="1" fontAlgn="base" latinLnBrk="0" hangingPunct="1">
              <a:lnSpc>
                <a:spcPct val="100000"/>
              </a:lnSpc>
              <a:spcBef>
                <a:spcPct val="0"/>
              </a:spcBef>
              <a:spcAft>
                <a:spcPct val="0"/>
              </a:spcAft>
              <a:buClrTx/>
              <a:buSzTx/>
              <a:buFontTx/>
              <a:buNone/>
            </a:pPr>
            <a:r>
              <a:rPr kumimoji="0" lang="en-US" altLang="zh-CN" sz="3000"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văn bản tài liệu</a:t>
            </a:r>
          </a:p>
          <a:p>
            <a:pPr marL="0" marR="0" indent="0" algn="l" defTabSz="914400" rtl="0" eaLnBrk="1" fontAlgn="base" latinLnBrk="0" hangingPunct="1">
              <a:lnSpc>
                <a:spcPct val="100000"/>
              </a:lnSpc>
              <a:spcBef>
                <a:spcPct val="0"/>
              </a:spcBef>
              <a:spcAft>
                <a:spcPct val="0"/>
              </a:spcAft>
              <a:buClrTx/>
              <a:buSzTx/>
              <a:buFontTx/>
              <a:buNone/>
            </a:pPr>
            <a:r>
              <a:rPr kumimoji="0" lang="en-US" altLang="zh-CN" sz="3000"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 hiện có</a:t>
            </a:r>
          </a:p>
        </p:txBody>
      </p:sp>
      <p:sp>
        <p:nvSpPr>
          <p:cNvPr id="8" name="Rounded Rectangle 7"/>
          <p:cNvSpPr/>
          <p:nvPr/>
        </p:nvSpPr>
        <p:spPr>
          <a:xfrm>
            <a:off x="3312795" y="2511425"/>
            <a:ext cx="2851785" cy="3215005"/>
          </a:xfrm>
          <a:prstGeom prst="roundRect">
            <a:avLst/>
          </a:prstGeom>
          <a:solidFill>
            <a:schemeClr val="bg1">
              <a:lumMod val="95000"/>
            </a:schemeClr>
          </a:solidFill>
          <a:ln w="9525" cap="flat" cmpd="sng" algn="ctr">
            <a:solidFill>
              <a:schemeClr val="accent4">
                <a:lumMod val="20000"/>
                <a:lumOff val="80000"/>
              </a:schemeClr>
            </a:solidFill>
            <a:prstDash val="solid"/>
            <a:round/>
            <a:headEnd type="none" w="med" len="med"/>
            <a:tailEnd type="none" w="med" len="med"/>
          </a:ln>
        </p:spPr>
        <p:txBody>
          <a:bodyPr vert="horz" wrap="none" lIns="91440" tIns="45720" rIns="91440" bIns="45720" numCol="1" anchor="ctr" anchorCtr="0" compatLnSpc="1"/>
          <a:lstStyle/>
          <a:p>
            <a:pPr marL="0" marR="0" indent="0" algn="l" defTabSz="914400" rtl="0" eaLnBrk="1" fontAlgn="base" latinLnBrk="0" hangingPunct="1">
              <a:lnSpc>
                <a:spcPct val="100000"/>
              </a:lnSpc>
              <a:spcBef>
                <a:spcPct val="0"/>
              </a:spcBef>
              <a:spcAft>
                <a:spcPct val="0"/>
              </a:spcAft>
              <a:buClrTx/>
              <a:buSzTx/>
              <a:buFontTx/>
              <a:buNone/>
            </a:pPr>
            <a:r>
              <a:rPr kumimoji="0" lang="en-US" altLang="zh-CN" sz="3000" b="0" i="0" u="none" strike="noStrike" cap="none" normalizeH="0" baseline="0">
                <a:ln>
                  <a:noFill/>
                </a:ln>
                <a:solidFill>
                  <a:srgbClr val="FF0000"/>
                </a:solidFill>
                <a:effectLst/>
                <a:latin typeface="Times New Roman" panose="02020603050405020304" pitchFamily="18" charset="0"/>
                <a:ea typeface="SimSun" panose="02010600030101010101" pitchFamily="2" charset="-122"/>
                <a:cs typeface="Times New Roman" panose="02020603050405020304" pitchFamily="18" charset="0"/>
              </a:rPr>
              <a:t>- Nhóm phi thực </a:t>
            </a:r>
          </a:p>
          <a:p>
            <a:pPr marL="0" marR="0" indent="0" algn="l" defTabSz="914400" rtl="0" eaLnBrk="1" fontAlgn="base" latinLnBrk="0" hangingPunct="1">
              <a:lnSpc>
                <a:spcPct val="100000"/>
              </a:lnSpc>
              <a:spcBef>
                <a:spcPct val="0"/>
              </a:spcBef>
              <a:spcAft>
                <a:spcPct val="0"/>
              </a:spcAft>
              <a:buClrTx/>
              <a:buSzTx/>
              <a:buFontTx/>
              <a:buNone/>
            </a:pPr>
            <a:r>
              <a:rPr kumimoji="0" lang="en-US" altLang="zh-CN" sz="3000" b="0" i="0" u="none" strike="noStrike" cap="none" normalizeH="0" baseline="0">
                <a:ln>
                  <a:noFill/>
                </a:ln>
                <a:solidFill>
                  <a:srgbClr val="FF0000"/>
                </a:solidFill>
                <a:effectLst/>
                <a:latin typeface="Times New Roman" panose="02020603050405020304" pitchFamily="18" charset="0"/>
                <a:ea typeface="SimSun" panose="02010600030101010101" pitchFamily="2" charset="-122"/>
                <a:cs typeface="Times New Roman" panose="02020603050405020304" pitchFamily="18" charset="0"/>
              </a:rPr>
              <a:t>nghiệm </a:t>
            </a:r>
          </a:p>
          <a:p>
            <a:pPr marL="0" marR="0" indent="0" algn="l" defTabSz="914400" rtl="0" eaLnBrk="1" fontAlgn="base" latinLnBrk="0" hangingPunct="1">
              <a:lnSpc>
                <a:spcPct val="100000"/>
              </a:lnSpc>
              <a:spcBef>
                <a:spcPct val="0"/>
              </a:spcBef>
              <a:spcAft>
                <a:spcPct val="0"/>
              </a:spcAft>
              <a:buClrTx/>
              <a:buSzTx/>
              <a:buFontTx/>
              <a:buNone/>
            </a:pPr>
            <a:r>
              <a:rPr kumimoji="0" lang="en-US" altLang="zh-CN" sz="3000" b="0" i="0" u="none" strike="noStrike" cap="none" normalizeH="0" baseline="0">
                <a:ln>
                  <a:noFill/>
                </a:ln>
                <a:solidFill>
                  <a:srgbClr val="FF0000"/>
                </a:solidFill>
                <a:effectLst/>
                <a:latin typeface="Times New Roman" panose="02020603050405020304" pitchFamily="18" charset="0"/>
                <a:ea typeface="SimSun" panose="02010600030101010101" pitchFamily="2" charset="-122"/>
                <a:cs typeface="Times New Roman" panose="02020603050405020304" pitchFamily="18" charset="0"/>
              </a:rPr>
              <a:t>- Thực nghiệm</a:t>
            </a:r>
          </a:p>
        </p:txBody>
      </p:sp>
      <p:sp>
        <p:nvSpPr>
          <p:cNvPr id="9" name="Rounded Rectangle 8"/>
          <p:cNvSpPr/>
          <p:nvPr/>
        </p:nvSpPr>
        <p:spPr>
          <a:xfrm>
            <a:off x="6248400" y="2533650"/>
            <a:ext cx="2766060" cy="3152775"/>
          </a:xfrm>
          <a:prstGeom prst="roundRect">
            <a:avLst/>
          </a:prstGeom>
          <a:solidFill>
            <a:schemeClr val="accent5">
              <a:lumMod val="20000"/>
              <a:lumOff val="80000"/>
            </a:schemeClr>
          </a:solidFill>
          <a:ln w="9525" cap="flat" cmpd="sng" algn="ctr">
            <a:solidFill>
              <a:schemeClr val="accent5">
                <a:lumMod val="40000"/>
                <a:lumOff val="60000"/>
              </a:schemeClr>
            </a:solidFill>
            <a:prstDash val="solid"/>
            <a:round/>
            <a:headEnd type="none" w="med" len="med"/>
            <a:tailEnd type="none" w="med" len="med"/>
          </a:ln>
        </p:spPr>
        <p:txBody>
          <a:bodyPr vert="horz" wrap="none" lIns="91440" tIns="45720" rIns="91440" bIns="45720" numCol="1" anchor="ctr" anchorCtr="0" compatLnSpc="1"/>
          <a:lstStyle/>
          <a:p>
            <a:pPr marL="0" marR="0" indent="0" algn="l" defTabSz="914400" rtl="0" eaLnBrk="1" fontAlgn="base" latinLnBrk="0" hangingPunct="1">
              <a:lnSpc>
                <a:spcPct val="100000"/>
              </a:lnSpc>
              <a:spcBef>
                <a:spcPct val="0"/>
              </a:spcBef>
              <a:spcAft>
                <a:spcPct val="0"/>
              </a:spcAft>
              <a:buClrTx/>
              <a:buSzTx/>
              <a:buFontTx/>
              <a:buNone/>
            </a:pPr>
            <a:r>
              <a:rPr kumimoji="0" lang="en-US" altLang="zh-CN" sz="3200" b="0"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 PP toán học</a:t>
            </a:r>
          </a:p>
          <a:p>
            <a:pPr marL="0" marR="0" indent="0" algn="l" defTabSz="914400" rtl="0" eaLnBrk="1" fontAlgn="base" latinLnBrk="0" hangingPunct="1">
              <a:lnSpc>
                <a:spcPct val="100000"/>
              </a:lnSpc>
              <a:spcBef>
                <a:spcPct val="0"/>
              </a:spcBef>
              <a:spcAft>
                <a:spcPct val="0"/>
              </a:spcAft>
              <a:buClrTx/>
              <a:buSzTx/>
              <a:buFontTx/>
              <a:buNone/>
            </a:pPr>
            <a:r>
              <a:rPr kumimoji="0" lang="en-US" altLang="zh-CN" sz="3200" b="0"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 PP chuyên gia</a:t>
            </a:r>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90500"/>
            <a:ext cx="8229600" cy="711835"/>
          </a:xfrm>
        </p:spPr>
        <p:txBody>
          <a:bodyPr/>
          <a:lstStyle/>
          <a:p>
            <a:pPr algn="ctr"/>
            <a:r>
              <a:rPr lang="en-US" b="1">
                <a:solidFill>
                  <a:schemeClr val="accent1">
                    <a:lumMod val="50000"/>
                  </a:schemeClr>
                </a:solidFill>
                <a:latin typeface="Times New Roman" panose="02020603050405020304" pitchFamily="18" charset="0"/>
                <a:cs typeface="Times New Roman" panose="02020603050405020304" pitchFamily="18" charset="0"/>
              </a:rPr>
              <a:t>1.3.3. Phân biệt PP và PPLNCKH</a:t>
            </a:r>
          </a:p>
        </p:txBody>
      </p:sp>
      <p:graphicFrame>
        <p:nvGraphicFramePr>
          <p:cNvPr id="5" name="Table 4"/>
          <p:cNvGraphicFramePr/>
          <p:nvPr/>
        </p:nvGraphicFramePr>
        <p:xfrm>
          <a:off x="381000" y="1295400"/>
          <a:ext cx="8412480" cy="4885055"/>
        </p:xfrm>
        <a:graphic>
          <a:graphicData uri="http://schemas.openxmlformats.org/drawingml/2006/table">
            <a:tbl>
              <a:tblPr firstRow="1" bandRow="1">
                <a:tableStyleId>{5C22544A-7EE6-4342-B048-85BDC9FD1C3A}</a:tableStyleId>
              </a:tblPr>
              <a:tblGrid>
                <a:gridCol w="4206240">
                  <a:extLst>
                    <a:ext uri="{9D8B030D-6E8A-4147-A177-3AD203B41FA5}">
                      <a16:colId xmlns:a16="http://schemas.microsoft.com/office/drawing/2014/main" val="20000"/>
                    </a:ext>
                  </a:extLst>
                </a:gridCol>
                <a:gridCol w="4206240">
                  <a:extLst>
                    <a:ext uri="{9D8B030D-6E8A-4147-A177-3AD203B41FA5}">
                      <a16:colId xmlns:a16="http://schemas.microsoft.com/office/drawing/2014/main" val="20001"/>
                    </a:ext>
                  </a:extLst>
                </a:gridCol>
              </a:tblGrid>
              <a:tr h="918210">
                <a:tc>
                  <a:txBody>
                    <a:bodyPr/>
                    <a:lstStyle/>
                    <a:p>
                      <a:pPr algn="ctr">
                        <a:buNone/>
                      </a:pPr>
                      <a:r>
                        <a:rPr lang="en-US" sz="3200">
                          <a:latin typeface="Times New Roman" panose="02020603050405020304" pitchFamily="18" charset="0"/>
                          <a:cs typeface="Times New Roman" panose="02020603050405020304" pitchFamily="18" charset="0"/>
                        </a:rPr>
                        <a:t>PPNCKH</a:t>
                      </a:r>
                    </a:p>
                  </a:txBody>
                  <a:tcPr/>
                </a:tc>
                <a:tc>
                  <a:txBody>
                    <a:bodyPr/>
                    <a:lstStyle/>
                    <a:p>
                      <a:pPr algn="ctr">
                        <a:buNone/>
                      </a:pPr>
                      <a:r>
                        <a:rPr lang="en-US" sz="3200">
                          <a:latin typeface="Times New Roman" panose="02020603050405020304" pitchFamily="18" charset="0"/>
                          <a:cs typeface="Times New Roman" panose="02020603050405020304" pitchFamily="18" charset="0"/>
                        </a:rPr>
                        <a:t>PPLNCKH</a:t>
                      </a:r>
                    </a:p>
                  </a:txBody>
                  <a:tcPr/>
                </a:tc>
                <a:extLst>
                  <a:ext uri="{0D108BD9-81ED-4DB2-BD59-A6C34878D82A}">
                    <a16:rowId xmlns:a16="http://schemas.microsoft.com/office/drawing/2014/main" val="10000"/>
                  </a:ext>
                </a:extLst>
              </a:tr>
              <a:tr h="3966845">
                <a:tc>
                  <a:txBody>
                    <a:bodyPr/>
                    <a:lstStyle/>
                    <a:p>
                      <a:pPr algn="ctr">
                        <a:buNone/>
                      </a:pPr>
                      <a:r>
                        <a:rPr lang="en-US" sz="3200">
                          <a:latin typeface="Times New Roman" panose="02020603050405020304" pitchFamily="18" charset="0"/>
                          <a:cs typeface="Times New Roman" panose="02020603050405020304" pitchFamily="18" charset="0"/>
                        </a:rPr>
                        <a:t>Các PP, kỹ thuật nhà NC sử dụng để tiến hành một hoạt động NC</a:t>
                      </a:r>
                    </a:p>
                  </a:txBody>
                  <a:tcPr/>
                </a:tc>
                <a:tc>
                  <a:txBody>
                    <a:bodyPr/>
                    <a:lstStyle/>
                    <a:p>
                      <a:pPr algn="ctr">
                        <a:buNone/>
                      </a:pPr>
                      <a:r>
                        <a:rPr lang="en-US" sz="3200">
                          <a:latin typeface="Times New Roman" panose="02020603050405020304" pitchFamily="18" charset="0"/>
                          <a:cs typeface="Times New Roman" panose="02020603050405020304" pitchFamily="18" charset="0"/>
                        </a:rPr>
                        <a:t>Bộ môn khoa học xây dựng học thuyết về cách thức tiến hành các NC một cách có hệ thống và khoa học</a:t>
                      </a:r>
                    </a:p>
                  </a:txBody>
                  <a:tcPr/>
                </a:tc>
                <a:extLst>
                  <a:ext uri="{0D108BD9-81ED-4DB2-BD59-A6C34878D82A}">
                    <a16:rowId xmlns:a16="http://schemas.microsoft.com/office/drawing/2014/main" val="10001"/>
                  </a:ext>
                </a:extLst>
              </a:tr>
            </a:tbl>
          </a:graphicData>
        </a:graphic>
      </p:graphicFrame>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800" y="457200"/>
            <a:ext cx="7696200" cy="5105400"/>
          </a:xfrm>
          <a:ln>
            <a:noFill/>
          </a:ln>
          <a:effectLst>
            <a:outerShdw blurRad="225425" dist="50800" dir="5220000" algn="ctr">
              <a:srgbClr val="000000">
                <a:alpha val="33000"/>
              </a:srgbClr>
            </a:outerShdw>
          </a:effectLst>
          <a:scene3d>
            <a:camera prst="isometricOffAxis1Right"/>
            <a:lightRig rig="harsh" dir="t">
              <a:rot lat="0" lon="0" rev="3000000"/>
            </a:lightRig>
          </a:scene3d>
          <a:sp3d extrusionH="254000" contourW="19050">
            <a:bevelT w="82550" h="44450" prst="angle"/>
            <a:bevelB w="82550" h="44450" prst="angle"/>
            <a:contourClr>
              <a:srgbClr val="FFFFFF"/>
            </a:contourClr>
          </a:sp3d>
        </p:spPr>
        <p:txBody>
          <a:bodyPr>
            <a:normAutofit/>
          </a:bodyPr>
          <a:lstStyle/>
          <a:p>
            <a:pPr algn="ctr"/>
            <a:r>
              <a:rPr lang="en-US" sz="5400" b="1">
                <a:solidFill>
                  <a:srgbClr val="C00000"/>
                </a:solidFill>
                <a:latin typeface="Times New Roman" panose="02020603050405020304" pitchFamily="18" charset="0"/>
                <a:cs typeface="Times New Roman" panose="02020603050405020304" pitchFamily="18" charset="0"/>
              </a:rPr>
              <a:t>1.4.TRÌNH TỰ LOGIC CỦA NGHIÊN CỨU KHOA HỌC</a:t>
            </a:r>
            <a:br>
              <a:rPr lang="en-US" sz="5400"/>
            </a:br>
            <a:endParaRPr lang="en-US" sz="5400"/>
          </a:p>
        </p:txBody>
      </p:sp>
    </p:spTree>
  </p:cSld>
  <p:clrMapOvr>
    <a:masterClrMapping/>
  </p:clrMapOvr>
  <mc:AlternateContent xmlns:mc="http://schemas.openxmlformats.org/markup-compatibility/2006" xmlns:p14="http://schemas.microsoft.com/office/powerpoint/2010/main">
    <mc:Choice Requires="p14">
      <p:transition spd="med" p14:dur="699">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66040"/>
            <a:ext cx="8229600" cy="452120"/>
          </a:xfrm>
        </p:spPr>
        <p:txBody>
          <a:bodyPr>
            <a:noAutofit/>
          </a:bodyPr>
          <a:lstStyle/>
          <a:p>
            <a:pPr algn="ctr"/>
            <a:br>
              <a:rPr lang="en-US" sz="2400" b="1">
                <a:solidFill>
                  <a:srgbClr val="C00000"/>
                </a:solidFill>
                <a:latin typeface="Times New Roman" panose="02020603050405020304" pitchFamily="18" charset="0"/>
                <a:cs typeface="Times New Roman" panose="02020603050405020304" pitchFamily="18" charset="0"/>
              </a:rPr>
            </a:br>
            <a:r>
              <a:rPr lang="en-US" sz="2400" b="1">
                <a:solidFill>
                  <a:srgbClr val="C00000"/>
                </a:solidFill>
                <a:latin typeface="Times New Roman" panose="02020603050405020304" pitchFamily="18" charset="0"/>
                <a:cs typeface="Times New Roman" panose="02020603050405020304" pitchFamily="18" charset="0"/>
              </a:rPr>
              <a:t>1.4.TRÌNH TỰ LOGIC CỦA NGHIÊN CỨU KHOA HỌC</a:t>
            </a:r>
            <a:br>
              <a:rPr lang="en-US" sz="2400"/>
            </a:br>
            <a:endParaRPr lang="en-US" sz="2400"/>
          </a:p>
        </p:txBody>
      </p:sp>
      <p:sp>
        <p:nvSpPr>
          <p:cNvPr id="3" name="Content Placeholder 2"/>
          <p:cNvSpPr>
            <a:spLocks noGrp="1"/>
          </p:cNvSpPr>
          <p:nvPr>
            <p:ph idx="1"/>
          </p:nvPr>
        </p:nvSpPr>
        <p:spPr>
          <a:xfrm>
            <a:off x="76200" y="1143000"/>
            <a:ext cx="8991600" cy="5715000"/>
          </a:xfrm>
        </p:spPr>
        <p:txBody>
          <a:bodyPr/>
          <a:lstStyle/>
          <a:p>
            <a:endParaRPr lang="en-US"/>
          </a:p>
        </p:txBody>
      </p:sp>
      <p:sp>
        <p:nvSpPr>
          <p:cNvPr id="4" name="Rounded Rectangle 3"/>
          <p:cNvSpPr/>
          <p:nvPr/>
        </p:nvSpPr>
        <p:spPr>
          <a:xfrm>
            <a:off x="114300" y="533400"/>
            <a:ext cx="8990330" cy="835025"/>
          </a:xfrm>
          <a:prstGeom prst="round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a:solidFill>
                  <a:schemeClr val="tx1">
                    <a:lumMod val="95000"/>
                    <a:lumOff val="5000"/>
                  </a:schemeClr>
                </a:solidFill>
              </a:rPr>
              <a:t>KHÁM </a:t>
            </a:r>
          </a:p>
          <a:p>
            <a:r>
              <a:rPr lang="en-US" b="1">
                <a:solidFill>
                  <a:schemeClr val="tx1">
                    <a:lumMod val="95000"/>
                    <a:lumOff val="5000"/>
                  </a:schemeClr>
                </a:solidFill>
              </a:rPr>
              <a:t>PHÁ</a:t>
            </a:r>
          </a:p>
        </p:txBody>
      </p:sp>
      <p:sp>
        <p:nvSpPr>
          <p:cNvPr id="5" name="Rounded Rectangle 4"/>
          <p:cNvSpPr/>
          <p:nvPr/>
        </p:nvSpPr>
        <p:spPr>
          <a:xfrm>
            <a:off x="153670" y="1508760"/>
            <a:ext cx="8950960" cy="834390"/>
          </a:xfrm>
          <a:prstGeom prst="round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a:solidFill>
                  <a:schemeClr val="tx1">
                    <a:lumMod val="95000"/>
                    <a:lumOff val="5000"/>
                  </a:schemeClr>
                </a:solidFill>
              </a:rPr>
              <a:t>THIẾT KẾ </a:t>
            </a:r>
          </a:p>
          <a:p>
            <a:r>
              <a:rPr lang="en-US" b="1">
                <a:solidFill>
                  <a:schemeClr val="tx1">
                    <a:lumMod val="95000"/>
                    <a:lumOff val="5000"/>
                  </a:schemeClr>
                </a:solidFill>
              </a:rPr>
              <a:t>NGHIÊN CỨU</a:t>
            </a:r>
          </a:p>
        </p:txBody>
      </p:sp>
      <p:sp>
        <p:nvSpPr>
          <p:cNvPr id="6" name="Rounded Rectangle 5"/>
          <p:cNvSpPr/>
          <p:nvPr/>
        </p:nvSpPr>
        <p:spPr>
          <a:xfrm>
            <a:off x="153035" y="3116580"/>
            <a:ext cx="8951595" cy="537845"/>
          </a:xfrm>
          <a:prstGeom prst="round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a:solidFill>
                  <a:schemeClr val="tx1">
                    <a:lumMod val="95000"/>
                    <a:lumOff val="5000"/>
                  </a:schemeClr>
                </a:solidFill>
              </a:rPr>
              <a:t>TRIỂN KHAI NGHIÊN CỨU</a:t>
            </a:r>
          </a:p>
        </p:txBody>
      </p:sp>
      <p:sp>
        <p:nvSpPr>
          <p:cNvPr id="7" name="Rectangle 6"/>
          <p:cNvSpPr/>
          <p:nvPr/>
        </p:nvSpPr>
        <p:spPr>
          <a:xfrm>
            <a:off x="990600" y="609600"/>
            <a:ext cx="1614805" cy="7277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a:solidFill>
                  <a:schemeClr val="tx1"/>
                </a:solidFill>
              </a:rPr>
              <a:t>Vấn đề nghiên cứu</a:t>
            </a:r>
            <a:endParaRPr lang="en-US" sz="2200"/>
          </a:p>
        </p:txBody>
      </p:sp>
      <p:sp>
        <p:nvSpPr>
          <p:cNvPr id="9" name="Rectangle 8"/>
          <p:cNvSpPr/>
          <p:nvPr/>
        </p:nvSpPr>
        <p:spPr>
          <a:xfrm>
            <a:off x="5218430" y="618490"/>
            <a:ext cx="2041525" cy="70231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a:solidFill>
                  <a:schemeClr val="tx1"/>
                </a:solidFill>
              </a:rPr>
              <a:t>Thiết kế công cụ đo lường</a:t>
            </a:r>
            <a:endParaRPr lang="en-US" sz="2200"/>
          </a:p>
        </p:txBody>
      </p:sp>
      <p:sp>
        <p:nvSpPr>
          <p:cNvPr id="10" name="Rectangle 9"/>
          <p:cNvSpPr/>
          <p:nvPr/>
        </p:nvSpPr>
        <p:spPr>
          <a:xfrm>
            <a:off x="7555230" y="635000"/>
            <a:ext cx="1480820" cy="6858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a:solidFill>
                  <a:schemeClr val="tx1"/>
                </a:solidFill>
              </a:rPr>
              <a:t>Xây dựng giả thuyết</a:t>
            </a:r>
          </a:p>
        </p:txBody>
      </p:sp>
      <p:sp>
        <p:nvSpPr>
          <p:cNvPr id="11" name="Rectangle 10"/>
          <p:cNvSpPr/>
          <p:nvPr/>
        </p:nvSpPr>
        <p:spPr>
          <a:xfrm>
            <a:off x="2050510" y="1628140"/>
            <a:ext cx="2057400" cy="6096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a:solidFill>
                  <a:schemeClr val="tx1"/>
                </a:solidFill>
              </a:rPr>
              <a:t>Xác định PPNC</a:t>
            </a:r>
          </a:p>
        </p:txBody>
      </p:sp>
      <p:sp>
        <p:nvSpPr>
          <p:cNvPr id="12" name="Rectangle 11"/>
          <p:cNvSpPr/>
          <p:nvPr/>
        </p:nvSpPr>
        <p:spPr>
          <a:xfrm>
            <a:off x="4683125" y="1635126"/>
            <a:ext cx="1981200" cy="6096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a:solidFill>
                  <a:schemeClr val="tx1"/>
                </a:solidFill>
              </a:rPr>
              <a:t>Thiết kế công cụ NC</a:t>
            </a:r>
          </a:p>
        </p:txBody>
      </p:sp>
      <p:sp>
        <p:nvSpPr>
          <p:cNvPr id="13" name="Rectangle 12"/>
          <p:cNvSpPr/>
          <p:nvPr/>
        </p:nvSpPr>
        <p:spPr>
          <a:xfrm>
            <a:off x="7112635" y="1644015"/>
            <a:ext cx="1802765" cy="6096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a:solidFill>
                  <a:schemeClr val="tx1"/>
                </a:solidFill>
              </a:rPr>
              <a:t>Chọn mẫu</a:t>
            </a:r>
          </a:p>
        </p:txBody>
      </p:sp>
      <p:sp>
        <p:nvSpPr>
          <p:cNvPr id="14" name="Rectangle 13"/>
          <p:cNvSpPr/>
          <p:nvPr/>
        </p:nvSpPr>
        <p:spPr>
          <a:xfrm>
            <a:off x="3247390" y="2531110"/>
            <a:ext cx="3892550" cy="390525"/>
          </a:xfrm>
          <a:prstGeom prst="rect">
            <a:avLst/>
          </a:prstGeom>
          <a:solidFill>
            <a:schemeClr val="accent2">
              <a:lumMod val="60000"/>
              <a:lumOff val="40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a:solidFill>
                  <a:schemeClr val="tx1"/>
                </a:solidFill>
              </a:rPr>
              <a:t>Đề cương nghiên cứu</a:t>
            </a:r>
          </a:p>
        </p:txBody>
      </p:sp>
      <p:sp>
        <p:nvSpPr>
          <p:cNvPr id="15" name="Rectangle 14"/>
          <p:cNvSpPr/>
          <p:nvPr/>
        </p:nvSpPr>
        <p:spPr>
          <a:xfrm>
            <a:off x="3303905" y="3157855"/>
            <a:ext cx="2792730" cy="457200"/>
          </a:xfrm>
          <a:prstGeom prst="rect">
            <a:avLst/>
          </a:prstGeom>
          <a:solidFill>
            <a:schemeClr val="bg1"/>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a:solidFill>
                  <a:schemeClr val="tx1"/>
                </a:solidFill>
              </a:rPr>
              <a:t>NC cơ sở thực tiễn</a:t>
            </a:r>
          </a:p>
        </p:txBody>
      </p:sp>
      <p:sp>
        <p:nvSpPr>
          <p:cNvPr id="16" name="Rectangle 15"/>
          <p:cNvSpPr/>
          <p:nvPr/>
        </p:nvSpPr>
        <p:spPr>
          <a:xfrm>
            <a:off x="2967990" y="5095240"/>
            <a:ext cx="4331335" cy="344170"/>
          </a:xfrm>
          <a:prstGeom prst="rect">
            <a:avLst/>
          </a:prstGeom>
          <a:solidFill>
            <a:schemeClr val="accent6">
              <a:lumMod val="60000"/>
              <a:lumOff val="40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a:solidFill>
                  <a:schemeClr val="tx1"/>
                </a:solidFill>
              </a:rPr>
              <a:t>Bảo vệ kết quả NC</a:t>
            </a:r>
          </a:p>
        </p:txBody>
      </p:sp>
      <p:sp>
        <p:nvSpPr>
          <p:cNvPr id="17" name="Rectangle 16"/>
          <p:cNvSpPr/>
          <p:nvPr/>
        </p:nvSpPr>
        <p:spPr>
          <a:xfrm>
            <a:off x="2967990" y="5659120"/>
            <a:ext cx="4312920" cy="327660"/>
          </a:xfrm>
          <a:prstGeom prst="rect">
            <a:avLst/>
          </a:prstGeom>
          <a:solidFill>
            <a:schemeClr val="accent6">
              <a:lumMod val="60000"/>
              <a:lumOff val="40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a:solidFill>
                  <a:schemeClr val="tx1"/>
                </a:solidFill>
              </a:rPr>
              <a:t>Công bố kết quả NC</a:t>
            </a:r>
          </a:p>
        </p:txBody>
      </p:sp>
      <p:sp>
        <p:nvSpPr>
          <p:cNvPr id="18" name="Rectangle 17"/>
          <p:cNvSpPr/>
          <p:nvPr/>
        </p:nvSpPr>
        <p:spPr>
          <a:xfrm>
            <a:off x="2967355" y="4533265"/>
            <a:ext cx="4332605" cy="342265"/>
          </a:xfrm>
          <a:prstGeom prst="rect">
            <a:avLst/>
          </a:prstGeom>
          <a:solidFill>
            <a:schemeClr val="accent6">
              <a:lumMod val="60000"/>
              <a:lumOff val="40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a:solidFill>
                  <a:schemeClr val="tx1"/>
                </a:solidFill>
              </a:rPr>
              <a:t>Báo cáo nghiên cứu</a:t>
            </a:r>
          </a:p>
        </p:txBody>
      </p:sp>
      <p:sp>
        <p:nvSpPr>
          <p:cNvPr id="19" name="TextBox 18"/>
          <p:cNvSpPr txBox="1"/>
          <p:nvPr/>
        </p:nvSpPr>
        <p:spPr>
          <a:xfrm>
            <a:off x="2821305" y="1553210"/>
            <a:ext cx="349250" cy="368300"/>
          </a:xfrm>
          <a:prstGeom prst="rect">
            <a:avLst/>
          </a:prstGeom>
          <a:noFill/>
        </p:spPr>
        <p:txBody>
          <a:bodyPr wrap="square" rtlCol="0">
            <a:spAutoFit/>
          </a:bodyPr>
          <a:lstStyle/>
          <a:p>
            <a:endParaRPr lang="en-US"/>
          </a:p>
        </p:txBody>
      </p:sp>
      <p:sp>
        <p:nvSpPr>
          <p:cNvPr id="30" name="Down Arrow 29"/>
          <p:cNvSpPr/>
          <p:nvPr/>
        </p:nvSpPr>
        <p:spPr>
          <a:xfrm>
            <a:off x="5067935" y="1371600"/>
            <a:ext cx="251460" cy="142240"/>
          </a:xfrm>
          <a:prstGeom prst="downArrow">
            <a:avLst>
              <a:gd name="adj1" fmla="val 50000"/>
              <a:gd name="adj2" fmla="val 2589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Left-Right Arrow 30"/>
          <p:cNvSpPr/>
          <p:nvPr/>
        </p:nvSpPr>
        <p:spPr>
          <a:xfrm>
            <a:off x="4809603" y="937260"/>
            <a:ext cx="365647" cy="152400"/>
          </a:xfrm>
          <a:prstGeom prst="leftRightArrow">
            <a:avLst>
              <a:gd name="adj1" fmla="val 50000"/>
              <a:gd name="adj2" fmla="val 8534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Left-Right Arrow 31"/>
          <p:cNvSpPr/>
          <p:nvPr/>
        </p:nvSpPr>
        <p:spPr>
          <a:xfrm>
            <a:off x="7305675" y="914400"/>
            <a:ext cx="249555" cy="152400"/>
          </a:xfrm>
          <a:prstGeom prst="leftRightArrow">
            <a:avLst>
              <a:gd name="adj1" fmla="val 50000"/>
              <a:gd name="adj2" fmla="val 2833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Left-Right Arrow 32"/>
          <p:cNvSpPr/>
          <p:nvPr/>
        </p:nvSpPr>
        <p:spPr>
          <a:xfrm>
            <a:off x="4212560" y="1921338"/>
            <a:ext cx="365647" cy="152400"/>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Left-Right Arrow 33"/>
          <p:cNvSpPr/>
          <p:nvPr/>
        </p:nvSpPr>
        <p:spPr>
          <a:xfrm>
            <a:off x="6705600" y="1921698"/>
            <a:ext cx="365647" cy="152400"/>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s 7"/>
          <p:cNvSpPr/>
          <p:nvPr/>
        </p:nvSpPr>
        <p:spPr>
          <a:xfrm>
            <a:off x="3048000" y="621665"/>
            <a:ext cx="1760855" cy="699135"/>
          </a:xfrm>
          <a:prstGeom prst="rect">
            <a:avLst/>
          </a:prstGeom>
          <a:ln>
            <a:headEnd type="none" w="med" len="med"/>
            <a:tailEnd type="none" w="med" len="med"/>
          </a:ln>
        </p:spPr>
        <p:style>
          <a:lnRef idx="2">
            <a:schemeClr val="accent3">
              <a:shade val="50000"/>
            </a:schemeClr>
          </a:lnRef>
          <a:fillRef idx="1">
            <a:schemeClr val="accent3"/>
          </a:fillRef>
          <a:effectRef idx="0">
            <a:schemeClr val="accent3"/>
          </a:effectRef>
          <a:fontRef idx="minor">
            <a:schemeClr val="lt1"/>
          </a:fontRef>
        </p:style>
        <p:txBody>
          <a:bodyPr vert="horz" wrap="none" lIns="91440" tIns="45720" rIns="91440" bIns="45720" numCol="1" anchor="ctr" anchorCtr="0" compatLnSpc="1"/>
          <a:lstStyle/>
          <a:p>
            <a:pPr marL="0" marR="0" indent="0" algn="l" defTabSz="914400" rtl="0" eaLnBrk="1" fontAlgn="base" latinLnBrk="0" hangingPunct="1">
              <a:lnSpc>
                <a:spcPct val="100000"/>
              </a:lnSpc>
              <a:spcBef>
                <a:spcPct val="0"/>
              </a:spcBef>
              <a:spcAft>
                <a:spcPct val="0"/>
              </a:spcAft>
              <a:buClrTx/>
              <a:buSzTx/>
              <a:buFontTx/>
              <a:buNone/>
            </a:pPr>
            <a:r>
              <a:rPr kumimoji="0" lang="en-US" altLang="zh-CN" sz="2200" b="0" i="0" u="none" strike="noStrike" cap="none" normalizeH="0" baseline="0">
                <a:ln>
                  <a:noFill/>
                </a:ln>
                <a:solidFill>
                  <a:schemeClr val="tx1"/>
                </a:solidFill>
                <a:effectLst/>
                <a:latin typeface="+mj-lt"/>
                <a:ea typeface="SimSun" panose="02010600030101010101" pitchFamily="2" charset="-122"/>
                <a:cs typeface="+mj-lt"/>
              </a:rPr>
              <a:t>Xây dựng cơ</a:t>
            </a:r>
          </a:p>
          <a:p>
            <a:pPr marL="0" marR="0" indent="0" algn="l" defTabSz="914400" rtl="0" eaLnBrk="1" fontAlgn="base" latinLnBrk="0" hangingPunct="1">
              <a:lnSpc>
                <a:spcPct val="100000"/>
              </a:lnSpc>
              <a:spcBef>
                <a:spcPct val="0"/>
              </a:spcBef>
              <a:spcAft>
                <a:spcPct val="0"/>
              </a:spcAft>
              <a:buClrTx/>
              <a:buSzTx/>
              <a:buFontTx/>
              <a:buNone/>
            </a:pPr>
            <a:r>
              <a:rPr kumimoji="0" lang="en-US" altLang="zh-CN" sz="2200" b="0" i="0" u="none" strike="noStrike" cap="none" normalizeH="0" baseline="0">
                <a:ln>
                  <a:noFill/>
                </a:ln>
                <a:solidFill>
                  <a:schemeClr val="tx1"/>
                </a:solidFill>
                <a:effectLst/>
                <a:latin typeface="+mj-lt"/>
                <a:ea typeface="SimSun" panose="02010600030101010101" pitchFamily="2" charset="-122"/>
                <a:cs typeface="+mj-lt"/>
              </a:rPr>
              <a:t>sở lý thuyểt </a:t>
            </a:r>
          </a:p>
        </p:txBody>
      </p:sp>
      <p:sp>
        <p:nvSpPr>
          <p:cNvPr id="20" name="Left-Right Arrow 19"/>
          <p:cNvSpPr/>
          <p:nvPr/>
        </p:nvSpPr>
        <p:spPr>
          <a:xfrm>
            <a:off x="2667000" y="952500"/>
            <a:ext cx="355600" cy="122555"/>
          </a:xfrm>
          <a:prstGeom prst="leftRightArrow">
            <a:avLst>
              <a:gd name="adj1" fmla="val 50000"/>
              <a:gd name="adj2" fmla="val 8534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Down Arrow 20"/>
          <p:cNvSpPr/>
          <p:nvPr/>
        </p:nvSpPr>
        <p:spPr>
          <a:xfrm>
            <a:off x="5181600" y="2366010"/>
            <a:ext cx="251460" cy="142240"/>
          </a:xfrm>
          <a:prstGeom prst="downArrow">
            <a:avLst>
              <a:gd name="adj1" fmla="val 50000"/>
              <a:gd name="adj2" fmla="val 2589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Down Arrow 21"/>
          <p:cNvSpPr/>
          <p:nvPr/>
        </p:nvSpPr>
        <p:spPr>
          <a:xfrm>
            <a:off x="5207000" y="3703320"/>
            <a:ext cx="251460" cy="142240"/>
          </a:xfrm>
          <a:prstGeom prst="downArrow">
            <a:avLst>
              <a:gd name="adj1" fmla="val 50000"/>
              <a:gd name="adj2" fmla="val 2589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14"/>
          <p:cNvSpPr/>
          <p:nvPr/>
        </p:nvSpPr>
        <p:spPr>
          <a:xfrm>
            <a:off x="6664325" y="3164840"/>
            <a:ext cx="2400300" cy="457200"/>
          </a:xfrm>
          <a:prstGeom prst="rect">
            <a:avLst/>
          </a:prstGeom>
          <a:solidFill>
            <a:schemeClr val="bg1"/>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a:solidFill>
                  <a:schemeClr val="tx1"/>
                </a:solidFill>
              </a:rPr>
              <a:t>Đề xuất khoa học</a:t>
            </a:r>
          </a:p>
        </p:txBody>
      </p:sp>
      <p:sp>
        <p:nvSpPr>
          <p:cNvPr id="24" name="Left-Right Arrow 23"/>
          <p:cNvSpPr/>
          <p:nvPr/>
        </p:nvSpPr>
        <p:spPr>
          <a:xfrm>
            <a:off x="6248400" y="3276600"/>
            <a:ext cx="342900" cy="217805"/>
          </a:xfrm>
          <a:prstGeom prst="leftRightArrow">
            <a:avLst>
              <a:gd name="adj1" fmla="val 20116"/>
              <a:gd name="adj2" fmla="val 50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Down Arrow 34"/>
          <p:cNvSpPr/>
          <p:nvPr/>
        </p:nvSpPr>
        <p:spPr>
          <a:xfrm>
            <a:off x="5198745" y="2971800"/>
            <a:ext cx="251460" cy="142240"/>
          </a:xfrm>
          <a:prstGeom prst="downArrow">
            <a:avLst>
              <a:gd name="adj1" fmla="val 50000"/>
              <a:gd name="adj2" fmla="val 2589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Down Arrow 35"/>
          <p:cNvSpPr/>
          <p:nvPr/>
        </p:nvSpPr>
        <p:spPr>
          <a:xfrm>
            <a:off x="5198745" y="4361180"/>
            <a:ext cx="200660" cy="153035"/>
          </a:xfrm>
          <a:prstGeom prst="downArrow">
            <a:avLst>
              <a:gd name="adj1" fmla="val 50000"/>
              <a:gd name="adj2" fmla="val 2589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Down Arrow 36"/>
          <p:cNvSpPr/>
          <p:nvPr/>
        </p:nvSpPr>
        <p:spPr>
          <a:xfrm>
            <a:off x="5198745" y="4934585"/>
            <a:ext cx="200660" cy="153035"/>
          </a:xfrm>
          <a:prstGeom prst="downArrow">
            <a:avLst>
              <a:gd name="adj1" fmla="val 50000"/>
              <a:gd name="adj2" fmla="val 2589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Down Arrow 37"/>
          <p:cNvSpPr/>
          <p:nvPr/>
        </p:nvSpPr>
        <p:spPr>
          <a:xfrm>
            <a:off x="5257800" y="5477510"/>
            <a:ext cx="200660" cy="153035"/>
          </a:xfrm>
          <a:prstGeom prst="downArrow">
            <a:avLst>
              <a:gd name="adj1" fmla="val 50000"/>
              <a:gd name="adj2" fmla="val 2589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16"/>
          <p:cNvSpPr/>
          <p:nvPr/>
        </p:nvSpPr>
        <p:spPr>
          <a:xfrm>
            <a:off x="2968625" y="6176645"/>
            <a:ext cx="4312285" cy="396240"/>
          </a:xfrm>
          <a:prstGeom prst="rect">
            <a:avLst/>
          </a:prstGeom>
          <a:solidFill>
            <a:schemeClr val="accent6">
              <a:lumMod val="60000"/>
              <a:lumOff val="40000"/>
            </a:schemeClr>
          </a:solidFill>
          <a:ln>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a:solidFill>
                  <a:schemeClr val="tx1"/>
                </a:solidFill>
              </a:rPr>
              <a:t>Chuyển giao sản phẩm NC</a:t>
            </a:r>
          </a:p>
        </p:txBody>
      </p:sp>
      <p:sp>
        <p:nvSpPr>
          <p:cNvPr id="40" name="Down Arrow 39"/>
          <p:cNvSpPr/>
          <p:nvPr/>
        </p:nvSpPr>
        <p:spPr>
          <a:xfrm>
            <a:off x="5257800" y="6020435"/>
            <a:ext cx="200660" cy="153035"/>
          </a:xfrm>
          <a:prstGeom prst="downArrow">
            <a:avLst>
              <a:gd name="adj1" fmla="val 50000"/>
              <a:gd name="adj2" fmla="val 2589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s 24"/>
          <p:cNvSpPr/>
          <p:nvPr/>
        </p:nvSpPr>
        <p:spPr>
          <a:xfrm>
            <a:off x="2967355" y="3865245"/>
            <a:ext cx="4313555" cy="457200"/>
          </a:xfrm>
          <a:prstGeom prst="rect">
            <a:avLst/>
          </a:prstGeom>
          <a:solidFill>
            <a:schemeClr val="accent6">
              <a:lumMod val="60000"/>
              <a:lumOff val="40000"/>
            </a:schemeClr>
          </a:solidFill>
          <a:ln w="9525" cap="flat" cmpd="sng" algn="ctr">
            <a:solidFill>
              <a:schemeClr val="accent1"/>
            </a:solidFill>
            <a:prstDash val="solid"/>
            <a:round/>
            <a:headEnd type="none" w="med" len="med"/>
            <a:tailEnd type="none" w="med" len="med"/>
          </a:ln>
        </p:spPr>
        <p:txBody>
          <a:bodyPr vert="horz" wrap="none" lIns="91440" tIns="45720" rIns="91440" bIns="45720" numCol="1" anchor="ctr" anchorCtr="0" compatLnSpc="1"/>
          <a:lstStyle/>
          <a:p>
            <a:pPr marL="0" marR="0" indent="0" algn="ctr" defTabSz="914400" rtl="0" eaLnBrk="1" fontAlgn="base" latinLnBrk="0" hangingPunct="1">
              <a:lnSpc>
                <a:spcPct val="100000"/>
              </a:lnSpc>
              <a:spcBef>
                <a:spcPct val="0"/>
              </a:spcBef>
              <a:spcAft>
                <a:spcPct val="0"/>
              </a:spcAft>
              <a:buClrTx/>
              <a:buSzTx/>
              <a:buFontTx/>
              <a:buNone/>
            </a:pPr>
            <a:r>
              <a:rPr kumimoji="0" lang="en-US" altLang="zh-CN" sz="2400" b="0" i="0" u="none" strike="noStrike" cap="none" normalizeH="0" baseline="0">
                <a:ln>
                  <a:noFill/>
                </a:ln>
                <a:solidFill>
                  <a:schemeClr val="tx1"/>
                </a:solidFill>
                <a:effectLst/>
                <a:ea typeface="SimSun" panose="02010600030101010101" pitchFamily="2" charset="-122"/>
                <a:cs typeface="+mn-lt"/>
              </a:rPr>
              <a:t>Kiểm tra, đánh giá kết quả NC</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p:tgtEl>
                                          <p:spTgt spid="4"/>
                                        </p:tgtEl>
                                        <p:attrNameLst>
                                          <p:attrName>ppt_y</p:attrName>
                                        </p:attrNameLst>
                                      </p:cBhvr>
                                      <p:tavLst>
                                        <p:tav tm="0">
                                          <p:val>
                                            <p:strVal val="#ppt_y+#ppt_h*1.125000"/>
                                          </p:val>
                                        </p:tav>
                                        <p:tav tm="100000">
                                          <p:val>
                                            <p:strVal val="#ppt_y"/>
                                          </p:val>
                                        </p:tav>
                                      </p:tavLst>
                                    </p:anim>
                                    <p:animEffect transition="in" filter="wipe(up)">
                                      <p:cBhvr>
                                        <p:cTn id="8" dur="500"/>
                                        <p:tgtEl>
                                          <p:spTgt spid="4"/>
                                        </p:tgtEl>
                                      </p:cBhvr>
                                    </p:animEffect>
                                  </p:childTnLst>
                                </p:cTn>
                              </p:par>
                            </p:childTnLst>
                          </p:cTn>
                        </p:par>
                      </p:childTnLst>
                    </p:cTn>
                  </p:par>
                  <p:par>
                    <p:cTn id="9" fill="hold">
                      <p:stCondLst>
                        <p:cond delay="indefinite"/>
                      </p:stCondLst>
                      <p:childTnLst>
                        <p:par>
                          <p:cTn id="10" fill="hold">
                            <p:stCondLst>
                              <p:cond delay="0"/>
                            </p:stCondLst>
                            <p:childTnLst>
                              <p:par>
                                <p:cTn id="11" presetID="5" presetClass="entr" presetSubtype="10"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checkerboard(across)">
                                      <p:cBhvr>
                                        <p:cTn id="13" dur="500"/>
                                        <p:tgtEl>
                                          <p:spTgt spid="7"/>
                                        </p:tgtEl>
                                      </p:cBhvr>
                                    </p:animEffect>
                                  </p:childTnLst>
                                </p:cTn>
                              </p:par>
                            </p:childTnLst>
                          </p:cTn>
                        </p:par>
                      </p:childTnLst>
                    </p:cTn>
                  </p:par>
                  <p:par>
                    <p:cTn id="14" fill="hold">
                      <p:stCondLst>
                        <p:cond delay="indefinite"/>
                      </p:stCondLst>
                      <p:childTnLst>
                        <p:par>
                          <p:cTn id="15" fill="hold">
                            <p:stCondLst>
                              <p:cond delay="0"/>
                            </p:stCondLst>
                            <p:childTnLst>
                              <p:par>
                                <p:cTn id="16" presetID="5" presetClass="entr" presetSubtype="10"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checkerboard(across)">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5" presetClass="entr" presetSubtype="1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checkerboard(across)">
                                      <p:cBhvr>
                                        <p:cTn id="23" dur="500"/>
                                        <p:tgtEl>
                                          <p:spTgt spid="9"/>
                                        </p:tgtEl>
                                      </p:cBhvr>
                                    </p:animEffect>
                                  </p:childTnLst>
                                </p:cTn>
                              </p:par>
                            </p:childTnLst>
                          </p:cTn>
                        </p:par>
                      </p:childTnLst>
                    </p:cTn>
                  </p:par>
                  <p:par>
                    <p:cTn id="24" fill="hold">
                      <p:stCondLst>
                        <p:cond delay="indefinite"/>
                      </p:stCondLst>
                      <p:childTnLst>
                        <p:par>
                          <p:cTn id="25" fill="hold">
                            <p:stCondLst>
                              <p:cond delay="0"/>
                            </p:stCondLst>
                            <p:childTnLst>
                              <p:par>
                                <p:cTn id="26" presetID="5" presetClass="entr" presetSubtype="10"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checkerboard(across)">
                                      <p:cBhvr>
                                        <p:cTn id="28" dur="500"/>
                                        <p:tgtEl>
                                          <p:spTgt spid="10"/>
                                        </p:tgtEl>
                                      </p:cBhvr>
                                    </p:animEffect>
                                  </p:childTnLst>
                                </p:cTn>
                              </p:par>
                            </p:childTnLst>
                          </p:cTn>
                        </p:par>
                      </p:childTnLst>
                    </p:cTn>
                  </p:par>
                  <p:par>
                    <p:cTn id="29" fill="hold">
                      <p:stCondLst>
                        <p:cond delay="indefinite"/>
                      </p:stCondLst>
                      <p:childTnLst>
                        <p:par>
                          <p:cTn id="30" fill="hold">
                            <p:stCondLst>
                              <p:cond delay="0"/>
                            </p:stCondLst>
                            <p:childTnLst>
                              <p:par>
                                <p:cTn id="31" presetID="21" presetClass="entr" presetSubtype="1" fill="hold" grpId="0" nodeType="clickEffect">
                                  <p:stCondLst>
                                    <p:cond delay="0"/>
                                  </p:stCondLst>
                                  <p:childTnLst>
                                    <p:set>
                                      <p:cBhvr>
                                        <p:cTn id="32" dur="1" fill="hold">
                                          <p:stCondLst>
                                            <p:cond delay="0"/>
                                          </p:stCondLst>
                                        </p:cTn>
                                        <p:tgtEl>
                                          <p:spTgt spid="5"/>
                                        </p:tgtEl>
                                        <p:attrNameLst>
                                          <p:attrName>style.visibility</p:attrName>
                                        </p:attrNameLst>
                                      </p:cBhvr>
                                      <p:to>
                                        <p:strVal val="visible"/>
                                      </p:to>
                                    </p:set>
                                    <p:animEffect transition="in" filter="wheel(1)">
                                      <p:cBhvr>
                                        <p:cTn id="33" dur="2000"/>
                                        <p:tgtEl>
                                          <p:spTgt spid="5"/>
                                        </p:tgtEl>
                                      </p:cBhvr>
                                    </p:animEffect>
                                  </p:childTnLst>
                                </p:cTn>
                              </p:par>
                            </p:childTnLst>
                          </p:cTn>
                        </p:par>
                      </p:childTnLst>
                    </p:cTn>
                  </p:par>
                  <p:par>
                    <p:cTn id="34" fill="hold">
                      <p:stCondLst>
                        <p:cond delay="indefinite"/>
                      </p:stCondLst>
                      <p:childTnLst>
                        <p:par>
                          <p:cTn id="35" fill="hold">
                            <p:stCondLst>
                              <p:cond delay="0"/>
                            </p:stCondLst>
                            <p:childTnLst>
                              <p:par>
                                <p:cTn id="36" presetID="12" presetClass="entr" presetSubtype="4"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500"/>
                                        <p:tgtEl>
                                          <p:spTgt spid="11"/>
                                        </p:tgtEl>
                                        <p:attrNameLst>
                                          <p:attrName>ppt_y</p:attrName>
                                        </p:attrNameLst>
                                      </p:cBhvr>
                                      <p:tavLst>
                                        <p:tav tm="0">
                                          <p:val>
                                            <p:strVal val="#ppt_y+#ppt_h*1.125000"/>
                                          </p:val>
                                        </p:tav>
                                        <p:tav tm="100000">
                                          <p:val>
                                            <p:strVal val="#ppt_y"/>
                                          </p:val>
                                        </p:tav>
                                      </p:tavLst>
                                    </p:anim>
                                    <p:animEffect transition="in" filter="wipe(up)">
                                      <p:cBhvr>
                                        <p:cTn id="39" dur="500"/>
                                        <p:tgtEl>
                                          <p:spTgt spid="11"/>
                                        </p:tgtEl>
                                      </p:cBhvr>
                                    </p:animEffect>
                                  </p:childTnLst>
                                </p:cTn>
                              </p:par>
                            </p:childTnLst>
                          </p:cTn>
                        </p:par>
                      </p:childTnLst>
                    </p:cTn>
                  </p:par>
                  <p:par>
                    <p:cTn id="40" fill="hold">
                      <p:stCondLst>
                        <p:cond delay="indefinite"/>
                      </p:stCondLst>
                      <p:childTnLst>
                        <p:par>
                          <p:cTn id="41" fill="hold">
                            <p:stCondLst>
                              <p:cond delay="0"/>
                            </p:stCondLst>
                            <p:childTnLst>
                              <p:par>
                                <p:cTn id="42" presetID="12" presetClass="entr" presetSubtype="4" fill="hold" grpId="0" nodeType="clickEffect">
                                  <p:stCondLst>
                                    <p:cond delay="0"/>
                                  </p:stCondLst>
                                  <p:childTnLst>
                                    <p:set>
                                      <p:cBhvr>
                                        <p:cTn id="43" dur="1" fill="hold">
                                          <p:stCondLst>
                                            <p:cond delay="0"/>
                                          </p:stCondLst>
                                        </p:cTn>
                                        <p:tgtEl>
                                          <p:spTgt spid="12"/>
                                        </p:tgtEl>
                                        <p:attrNameLst>
                                          <p:attrName>style.visibility</p:attrName>
                                        </p:attrNameLst>
                                      </p:cBhvr>
                                      <p:to>
                                        <p:strVal val="visible"/>
                                      </p:to>
                                    </p:set>
                                    <p:anim calcmode="lin" valueType="num">
                                      <p:cBhvr additive="base">
                                        <p:cTn id="44" dur="500"/>
                                        <p:tgtEl>
                                          <p:spTgt spid="12"/>
                                        </p:tgtEl>
                                        <p:attrNameLst>
                                          <p:attrName>ppt_y</p:attrName>
                                        </p:attrNameLst>
                                      </p:cBhvr>
                                      <p:tavLst>
                                        <p:tav tm="0">
                                          <p:val>
                                            <p:strVal val="#ppt_y+#ppt_h*1.125000"/>
                                          </p:val>
                                        </p:tav>
                                        <p:tav tm="100000">
                                          <p:val>
                                            <p:strVal val="#ppt_y"/>
                                          </p:val>
                                        </p:tav>
                                      </p:tavLst>
                                    </p:anim>
                                    <p:animEffect transition="in" filter="wipe(up)">
                                      <p:cBhvr>
                                        <p:cTn id="45" dur="500"/>
                                        <p:tgtEl>
                                          <p:spTgt spid="12"/>
                                        </p:tgtEl>
                                      </p:cBhvr>
                                    </p:animEffect>
                                  </p:childTnLst>
                                </p:cTn>
                              </p:par>
                            </p:childTnLst>
                          </p:cTn>
                        </p:par>
                      </p:childTnLst>
                    </p:cTn>
                  </p:par>
                  <p:par>
                    <p:cTn id="46" fill="hold">
                      <p:stCondLst>
                        <p:cond delay="indefinite"/>
                      </p:stCondLst>
                      <p:childTnLst>
                        <p:par>
                          <p:cTn id="47" fill="hold">
                            <p:stCondLst>
                              <p:cond delay="0"/>
                            </p:stCondLst>
                            <p:childTnLst>
                              <p:par>
                                <p:cTn id="48" presetID="12" presetClass="entr" presetSubtype="4" fill="hold" grpId="0" nodeType="click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500"/>
                                        <p:tgtEl>
                                          <p:spTgt spid="13"/>
                                        </p:tgtEl>
                                        <p:attrNameLst>
                                          <p:attrName>ppt_y</p:attrName>
                                        </p:attrNameLst>
                                      </p:cBhvr>
                                      <p:tavLst>
                                        <p:tav tm="0">
                                          <p:val>
                                            <p:strVal val="#ppt_y+#ppt_h*1.125000"/>
                                          </p:val>
                                        </p:tav>
                                        <p:tav tm="100000">
                                          <p:val>
                                            <p:strVal val="#ppt_y"/>
                                          </p:val>
                                        </p:tav>
                                      </p:tavLst>
                                    </p:anim>
                                    <p:animEffect transition="in" filter="wipe(up)">
                                      <p:cBhvr>
                                        <p:cTn id="51" dur="500"/>
                                        <p:tgtEl>
                                          <p:spTgt spid="13"/>
                                        </p:tgtEl>
                                      </p:cBhvr>
                                    </p:animEffect>
                                  </p:childTnLst>
                                </p:cTn>
                              </p:par>
                            </p:childTnLst>
                          </p:cTn>
                        </p:par>
                      </p:childTnLst>
                    </p:cTn>
                  </p:par>
                  <p:par>
                    <p:cTn id="52" fill="hold">
                      <p:stCondLst>
                        <p:cond delay="indefinite"/>
                      </p:stCondLst>
                      <p:childTnLst>
                        <p:par>
                          <p:cTn id="53" fill="hold">
                            <p:stCondLst>
                              <p:cond delay="0"/>
                            </p:stCondLst>
                            <p:childTnLst>
                              <p:par>
                                <p:cTn id="54" presetID="1" presetClass="entr" presetSubtype="0" fill="hold" grpId="0" nodeType="clickEffect">
                                  <p:stCondLst>
                                    <p:cond delay="0"/>
                                  </p:stCondLst>
                                  <p:childTnLst>
                                    <p:set>
                                      <p:cBhvr>
                                        <p:cTn id="55" dur="1" fill="hold">
                                          <p:stCondLst>
                                            <p:cond delay="0"/>
                                          </p:stCondLst>
                                        </p:cTn>
                                        <p:tgtEl>
                                          <p:spTgt spid="14"/>
                                        </p:tgtEl>
                                        <p:attrNameLst>
                                          <p:attrName>style.visibility</p:attrName>
                                        </p:attrNameLst>
                                      </p:cBhvr>
                                      <p:to>
                                        <p:strVal val="visible"/>
                                      </p:to>
                                    </p:set>
                                  </p:childTnLst>
                                </p:cTn>
                              </p:par>
                            </p:childTnLst>
                          </p:cTn>
                        </p:par>
                      </p:childTnLst>
                    </p:cTn>
                  </p:par>
                  <p:par>
                    <p:cTn id="56" fill="hold">
                      <p:stCondLst>
                        <p:cond delay="indefinite"/>
                      </p:stCondLst>
                      <p:childTnLst>
                        <p:par>
                          <p:cTn id="57" fill="hold">
                            <p:stCondLst>
                              <p:cond delay="0"/>
                            </p:stCondLst>
                            <p:childTnLst>
                              <p:par>
                                <p:cTn id="58" presetID="4" presetClass="entr" presetSubtype="16" fill="hold" grpId="0" nodeType="clickEffect">
                                  <p:stCondLst>
                                    <p:cond delay="0"/>
                                  </p:stCondLst>
                                  <p:childTnLst>
                                    <p:set>
                                      <p:cBhvr>
                                        <p:cTn id="59" dur="1" fill="hold">
                                          <p:stCondLst>
                                            <p:cond delay="0"/>
                                          </p:stCondLst>
                                        </p:cTn>
                                        <p:tgtEl>
                                          <p:spTgt spid="6"/>
                                        </p:tgtEl>
                                        <p:attrNameLst>
                                          <p:attrName>style.visibility</p:attrName>
                                        </p:attrNameLst>
                                      </p:cBhvr>
                                      <p:to>
                                        <p:strVal val="visible"/>
                                      </p:to>
                                    </p:set>
                                    <p:animEffect transition="in" filter="box(in)">
                                      <p:cBhvr>
                                        <p:cTn id="60" dur="2000"/>
                                        <p:tgtEl>
                                          <p:spTgt spid="6"/>
                                        </p:tgtEl>
                                      </p:cBhvr>
                                    </p:animEffect>
                                  </p:childTnLst>
                                </p:cTn>
                              </p:par>
                            </p:childTnLst>
                          </p:cTn>
                        </p:par>
                      </p:childTnLst>
                    </p:cTn>
                  </p:par>
                  <p:par>
                    <p:cTn id="61" fill="hold">
                      <p:stCondLst>
                        <p:cond delay="indefinite"/>
                      </p:stCondLst>
                      <p:childTnLst>
                        <p:par>
                          <p:cTn id="62" fill="hold">
                            <p:stCondLst>
                              <p:cond delay="0"/>
                            </p:stCondLst>
                            <p:childTnLst>
                              <p:par>
                                <p:cTn id="63" presetID="12" presetClass="entr" presetSubtype="4" fill="hold" grpId="0" nodeType="clickEffect">
                                  <p:stCondLst>
                                    <p:cond delay="0"/>
                                  </p:stCondLst>
                                  <p:childTnLst>
                                    <p:set>
                                      <p:cBhvr>
                                        <p:cTn id="64" dur="1" fill="hold">
                                          <p:stCondLst>
                                            <p:cond delay="0"/>
                                          </p:stCondLst>
                                        </p:cTn>
                                        <p:tgtEl>
                                          <p:spTgt spid="15"/>
                                        </p:tgtEl>
                                        <p:attrNameLst>
                                          <p:attrName>style.visibility</p:attrName>
                                        </p:attrNameLst>
                                      </p:cBhvr>
                                      <p:to>
                                        <p:strVal val="visible"/>
                                      </p:to>
                                    </p:set>
                                    <p:anim calcmode="lin" valueType="num">
                                      <p:cBhvr additive="base">
                                        <p:cTn id="65" dur="500"/>
                                        <p:tgtEl>
                                          <p:spTgt spid="15"/>
                                        </p:tgtEl>
                                        <p:attrNameLst>
                                          <p:attrName>ppt_y</p:attrName>
                                        </p:attrNameLst>
                                      </p:cBhvr>
                                      <p:tavLst>
                                        <p:tav tm="0">
                                          <p:val>
                                            <p:strVal val="#ppt_y+#ppt_h*1.125000"/>
                                          </p:val>
                                        </p:tav>
                                        <p:tav tm="100000">
                                          <p:val>
                                            <p:strVal val="#ppt_y"/>
                                          </p:val>
                                        </p:tav>
                                      </p:tavLst>
                                    </p:anim>
                                    <p:animEffect transition="in" filter="wipe(up)">
                                      <p:cBhvr>
                                        <p:cTn id="66" dur="500"/>
                                        <p:tgtEl>
                                          <p:spTgt spid="15"/>
                                        </p:tgtEl>
                                      </p:cBhvr>
                                    </p:animEffect>
                                  </p:childTnLst>
                                </p:cTn>
                              </p:par>
                            </p:childTnLst>
                          </p:cTn>
                        </p:par>
                      </p:childTnLst>
                    </p:cTn>
                  </p:par>
                  <p:par>
                    <p:cTn id="67" fill="hold">
                      <p:stCondLst>
                        <p:cond delay="indefinite"/>
                      </p:stCondLst>
                      <p:childTnLst>
                        <p:par>
                          <p:cTn id="68" fill="hold">
                            <p:stCondLst>
                              <p:cond delay="0"/>
                            </p:stCondLst>
                            <p:childTnLst>
                              <p:par>
                                <p:cTn id="69" presetID="12" presetClass="entr" presetSubtype="4" fill="hold" grpId="0" nodeType="clickEffect">
                                  <p:stCondLst>
                                    <p:cond delay="0"/>
                                  </p:stCondLst>
                                  <p:childTnLst>
                                    <p:set>
                                      <p:cBhvr>
                                        <p:cTn id="70" dur="1" fill="hold">
                                          <p:stCondLst>
                                            <p:cond delay="0"/>
                                          </p:stCondLst>
                                        </p:cTn>
                                        <p:tgtEl>
                                          <p:spTgt spid="23"/>
                                        </p:tgtEl>
                                        <p:attrNameLst>
                                          <p:attrName>style.visibility</p:attrName>
                                        </p:attrNameLst>
                                      </p:cBhvr>
                                      <p:to>
                                        <p:strVal val="visible"/>
                                      </p:to>
                                    </p:set>
                                    <p:anim calcmode="lin" valueType="num">
                                      <p:cBhvr additive="base">
                                        <p:cTn id="71" dur="500"/>
                                        <p:tgtEl>
                                          <p:spTgt spid="23"/>
                                        </p:tgtEl>
                                        <p:attrNameLst>
                                          <p:attrName>ppt_y</p:attrName>
                                        </p:attrNameLst>
                                      </p:cBhvr>
                                      <p:tavLst>
                                        <p:tav tm="0">
                                          <p:val>
                                            <p:strVal val="#ppt_y+#ppt_h*1.125000"/>
                                          </p:val>
                                        </p:tav>
                                        <p:tav tm="100000">
                                          <p:val>
                                            <p:strVal val="#ppt_y"/>
                                          </p:val>
                                        </p:tav>
                                      </p:tavLst>
                                    </p:anim>
                                    <p:animEffect transition="in" filter="wipe(up)">
                                      <p:cBhvr>
                                        <p:cTn id="72" dur="500"/>
                                        <p:tgtEl>
                                          <p:spTgt spid="23"/>
                                        </p:tgtEl>
                                      </p:cBhvr>
                                    </p:animEffect>
                                  </p:childTnLst>
                                </p:cTn>
                              </p:par>
                            </p:childTnLst>
                          </p:cTn>
                        </p:par>
                      </p:childTnLst>
                    </p:cTn>
                  </p:par>
                  <p:par>
                    <p:cTn id="73" fill="hold">
                      <p:stCondLst>
                        <p:cond delay="indefinite"/>
                      </p:stCondLst>
                      <p:childTnLst>
                        <p:par>
                          <p:cTn id="74" fill="hold">
                            <p:stCondLst>
                              <p:cond delay="0"/>
                            </p:stCondLst>
                            <p:childTnLst>
                              <p:par>
                                <p:cTn id="75" presetID="24" presetClass="entr" presetSubtype="0" fill="hold" grpId="0" nodeType="clickEffect">
                                  <p:stCondLst>
                                    <p:cond delay="0"/>
                                  </p:stCondLst>
                                  <p:childTnLst>
                                    <p:set>
                                      <p:cBhvr>
                                        <p:cTn id="76" dur="1" fill="hold">
                                          <p:stCondLst>
                                            <p:cond delay="0"/>
                                          </p:stCondLst>
                                        </p:cTn>
                                        <p:tgtEl>
                                          <p:spTgt spid="18"/>
                                        </p:tgtEl>
                                        <p:attrNameLst>
                                          <p:attrName>style.visibility</p:attrName>
                                        </p:attrNameLst>
                                      </p:cBhvr>
                                      <p:to>
                                        <p:strVal val="visible"/>
                                      </p:to>
                                    </p:set>
                                    <p:anim to="" calcmode="lin" valueType="num">
                                      <p:cBhvr>
                                        <p:cTn id="77" dur="1" fill="hold"/>
                                        <p:tgtEl>
                                          <p:spTgt spid="18"/>
                                        </p:tgtEl>
                                      </p:cBhvr>
                                    </p:anim>
                                  </p:childTnLst>
                                </p:cTn>
                              </p:par>
                            </p:childTnLst>
                          </p:cTn>
                        </p:par>
                      </p:childTnLst>
                    </p:cTn>
                  </p:par>
                  <p:par>
                    <p:cTn id="78" fill="hold">
                      <p:stCondLst>
                        <p:cond delay="indefinite"/>
                      </p:stCondLst>
                      <p:childTnLst>
                        <p:par>
                          <p:cTn id="79" fill="hold">
                            <p:stCondLst>
                              <p:cond delay="0"/>
                            </p:stCondLst>
                            <p:childTnLst>
                              <p:par>
                                <p:cTn id="80" presetID="21" presetClass="entr" presetSubtype="1" fill="hold" grpId="0" nodeType="clickEffect">
                                  <p:stCondLst>
                                    <p:cond delay="0"/>
                                  </p:stCondLst>
                                  <p:childTnLst>
                                    <p:set>
                                      <p:cBhvr>
                                        <p:cTn id="81" dur="1" fill="hold">
                                          <p:stCondLst>
                                            <p:cond delay="0"/>
                                          </p:stCondLst>
                                        </p:cTn>
                                        <p:tgtEl>
                                          <p:spTgt spid="16"/>
                                        </p:tgtEl>
                                        <p:attrNameLst>
                                          <p:attrName>style.visibility</p:attrName>
                                        </p:attrNameLst>
                                      </p:cBhvr>
                                      <p:to>
                                        <p:strVal val="visible"/>
                                      </p:to>
                                    </p:set>
                                    <p:animEffect transition="in" filter="wheel(1)">
                                      <p:cBhvr>
                                        <p:cTn id="82" dur="2000"/>
                                        <p:tgtEl>
                                          <p:spTgt spid="16"/>
                                        </p:tgtEl>
                                      </p:cBhvr>
                                    </p:animEffect>
                                  </p:childTnLst>
                                </p:cTn>
                              </p:par>
                            </p:childTnLst>
                          </p:cTn>
                        </p:par>
                      </p:childTnLst>
                    </p:cTn>
                  </p:par>
                  <p:par>
                    <p:cTn id="83" fill="hold">
                      <p:stCondLst>
                        <p:cond delay="indefinite"/>
                      </p:stCondLst>
                      <p:childTnLst>
                        <p:par>
                          <p:cTn id="84" fill="hold">
                            <p:stCondLst>
                              <p:cond delay="0"/>
                            </p:stCondLst>
                            <p:childTnLst>
                              <p:par>
                                <p:cTn id="85" presetID="24" presetClass="entr" presetSubtype="0" fill="hold" grpId="0" nodeType="clickEffect">
                                  <p:stCondLst>
                                    <p:cond delay="0"/>
                                  </p:stCondLst>
                                  <p:childTnLst>
                                    <p:set>
                                      <p:cBhvr>
                                        <p:cTn id="86" dur="1" fill="hold">
                                          <p:stCondLst>
                                            <p:cond delay="0"/>
                                          </p:stCondLst>
                                        </p:cTn>
                                        <p:tgtEl>
                                          <p:spTgt spid="17"/>
                                        </p:tgtEl>
                                        <p:attrNameLst>
                                          <p:attrName>style.visibility</p:attrName>
                                        </p:attrNameLst>
                                      </p:cBhvr>
                                      <p:to>
                                        <p:strVal val="visible"/>
                                      </p:to>
                                    </p:set>
                                    <p:anim to="" calcmode="lin" valueType="num">
                                      <p:cBhvr>
                                        <p:cTn id="87" dur="1" fill="hold"/>
                                        <p:tgtEl>
                                          <p:spTgt spid="17"/>
                                        </p:tgtEl>
                                      </p:cBhvr>
                                    </p:anim>
                                  </p:childTnLst>
                                </p:cTn>
                              </p:par>
                            </p:childTnLst>
                          </p:cTn>
                        </p:par>
                      </p:childTnLst>
                    </p:cTn>
                  </p:par>
                  <p:par>
                    <p:cTn id="88" fill="hold">
                      <p:stCondLst>
                        <p:cond delay="indefinite"/>
                      </p:stCondLst>
                      <p:childTnLst>
                        <p:par>
                          <p:cTn id="89" fill="hold">
                            <p:stCondLst>
                              <p:cond delay="0"/>
                            </p:stCondLst>
                            <p:childTnLst>
                              <p:par>
                                <p:cTn id="90" presetID="24" presetClass="entr" presetSubtype="0" fill="hold" grpId="0" nodeType="clickEffect">
                                  <p:stCondLst>
                                    <p:cond delay="0"/>
                                  </p:stCondLst>
                                  <p:childTnLst>
                                    <p:set>
                                      <p:cBhvr>
                                        <p:cTn id="91" dur="1" fill="hold">
                                          <p:stCondLst>
                                            <p:cond delay="0"/>
                                          </p:stCondLst>
                                        </p:cTn>
                                        <p:tgtEl>
                                          <p:spTgt spid="39"/>
                                        </p:tgtEl>
                                        <p:attrNameLst>
                                          <p:attrName>style.visibility</p:attrName>
                                        </p:attrNameLst>
                                      </p:cBhvr>
                                      <p:to>
                                        <p:strVal val="visible"/>
                                      </p:to>
                                    </p:set>
                                    <p:anim to="" calcmode="lin" valueType="num">
                                      <p:cBhvr>
                                        <p:cTn id="92" dur="1" fill="hold"/>
                                        <p:tgtEl>
                                          <p:spTgt spid="39"/>
                                        </p:tgtEl>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ldLvl="0" animBg="1"/>
      <p:bldP spid="4" grpId="1" animBg="1"/>
      <p:bldP spid="5" grpId="0" bldLvl="0" animBg="1"/>
      <p:bldP spid="5" grpId="1" animBg="1"/>
      <p:bldP spid="6" grpId="0" bldLvl="0" animBg="1"/>
      <p:bldP spid="6" grpId="1" animBg="1"/>
      <p:bldP spid="7" grpId="0" bldLvl="0" animBg="1"/>
      <p:bldP spid="7" grpId="1" animBg="1"/>
      <p:bldP spid="9" grpId="0" bldLvl="0" animBg="1"/>
      <p:bldP spid="9" grpId="1" animBg="1"/>
      <p:bldP spid="10" grpId="0" bldLvl="0" animBg="1"/>
      <p:bldP spid="10" grpId="1" animBg="1"/>
      <p:bldP spid="11" grpId="0" bldLvl="0" animBg="1"/>
      <p:bldP spid="11" grpId="1" animBg="1"/>
      <p:bldP spid="12" grpId="0" bldLvl="0" animBg="1"/>
      <p:bldP spid="12" grpId="1" animBg="1"/>
      <p:bldP spid="13" grpId="0" bldLvl="0" animBg="1"/>
      <p:bldP spid="13" grpId="1" animBg="1"/>
      <p:bldP spid="14" grpId="0" bldLvl="0" animBg="1"/>
      <p:bldP spid="14" grpId="1" animBg="1"/>
      <p:bldP spid="15" grpId="0" bldLvl="0" animBg="1"/>
      <p:bldP spid="15" grpId="1" animBg="1"/>
      <p:bldP spid="16" grpId="0" bldLvl="0" animBg="1"/>
      <p:bldP spid="16" grpId="1" animBg="1"/>
      <p:bldP spid="17" grpId="0" bldLvl="0" animBg="1"/>
      <p:bldP spid="17" grpId="1" animBg="1"/>
      <p:bldP spid="18" grpId="0" bldLvl="0" animBg="1"/>
      <p:bldP spid="18" grpId="1" animBg="1"/>
      <p:bldP spid="8" grpId="0" bldLvl="0" animBg="1"/>
      <p:bldP spid="8" grpId="1" animBg="1"/>
      <p:bldP spid="23" grpId="0" bldLvl="0" animBg="1"/>
      <p:bldP spid="23" grpId="1" animBg="1"/>
      <p:bldP spid="39" grpId="0" bldLvl="0" animBg="1"/>
      <p:bldP spid="39" grpId="1" animBg="1"/>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a:latin typeface="Times New Roman" panose="02020603050405020304" pitchFamily="18" charset="0"/>
                <a:cs typeface="Times New Roman" panose="02020603050405020304" pitchFamily="18" charset="0"/>
              </a:rPr>
              <a:t>Ôn tập</a:t>
            </a:r>
          </a:p>
        </p:txBody>
      </p:sp>
      <p:sp>
        <p:nvSpPr>
          <p:cNvPr id="3" name="Content Placeholder 2"/>
          <p:cNvSpPr>
            <a:spLocks noGrp="1"/>
          </p:cNvSpPr>
          <p:nvPr>
            <p:ph idx="1"/>
          </p:nvPr>
        </p:nvSpPr>
        <p:spPr>
          <a:xfrm>
            <a:off x="457200" y="878205"/>
            <a:ext cx="8229600" cy="5249545"/>
          </a:xfrm>
        </p:spPr>
        <p:txBody>
          <a:bodyPr/>
          <a:lstStyle/>
          <a:p>
            <a:r>
              <a:rPr lang="en-US">
                <a:latin typeface="Times New Roman" panose="02020603050405020304" pitchFamily="18" charset="0"/>
                <a:cs typeface="Times New Roman" panose="02020603050405020304" pitchFamily="18" charset="0"/>
              </a:rPr>
              <a:t>Trình tự logic tiến hành 1 nhiệm vụ NCKH gồm có những giai đoạn nào? Nêu trình tự từng giai đoạn</a:t>
            </a:r>
          </a:p>
          <a:p>
            <a:r>
              <a:rPr lang="en-US">
                <a:latin typeface="Times New Roman" panose="02020603050405020304" pitchFamily="18" charset="0"/>
                <a:cs typeface="Times New Roman" panose="02020603050405020304" pitchFamily="18" charset="0"/>
              </a:rPr>
              <a:t>Giai đoạn khám phá, nhà NC phải thực hiện những công việc gì?</a:t>
            </a:r>
          </a:p>
          <a:p>
            <a:r>
              <a:rPr lang="en-US">
                <a:latin typeface="Times New Roman" panose="02020603050405020304" pitchFamily="18" charset="0"/>
                <a:cs typeface="Times New Roman" panose="02020603050405020304" pitchFamily="18" charset="0"/>
              </a:rPr>
              <a:t>Giai đoạn phát triển thiết kế NC, nhà NC phải thực hiện những cv nào?</a:t>
            </a:r>
          </a:p>
          <a:p>
            <a:r>
              <a:rPr lang="en-US">
                <a:latin typeface="Times New Roman" panose="02020603050405020304" pitchFamily="18" charset="0"/>
                <a:cs typeface="Times New Roman" panose="02020603050405020304" pitchFamily="18" charset="0"/>
              </a:rPr>
              <a:t>Giai đoạn triển khai NC, nhà NC phải thực hiện những cv gì?</a:t>
            </a:r>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6105" y="530860"/>
            <a:ext cx="7808595" cy="1089660"/>
          </a:xfrm>
          <a:solidFill>
            <a:schemeClr val="bg1"/>
          </a:solidFill>
          <a:ln>
            <a:solidFill>
              <a:schemeClr val="accent5">
                <a:lumMod val="20000"/>
                <a:lumOff val="80000"/>
              </a:schemeClr>
            </a:solidFill>
          </a:ln>
        </p:spPr>
        <p:txBody>
          <a:bodyPr/>
          <a:lstStyle/>
          <a:p>
            <a:pPr algn="ctr"/>
            <a:r>
              <a:rPr lang="en-US" sz="4400" b="1">
                <a:ln w="12700">
                  <a:solidFill>
                    <a:schemeClr val="tx2">
                      <a:lumMod val="75000"/>
                    </a:schemeClr>
                  </a:solidFill>
                  <a:prstDash val="solid"/>
                </a:ln>
                <a:solidFill>
                  <a:srgbClr val="7030A0"/>
                </a:solidFill>
                <a:effectLst>
                  <a:outerShdw dist="38100" dir="2640000" algn="bl" rotWithShape="0">
                    <a:schemeClr val="tx2">
                      <a:lumMod val="75000"/>
                    </a:schemeClr>
                  </a:outerShdw>
                </a:effectLst>
                <a:latin typeface="Times New Roman" panose="02020603050405020304" pitchFamily="18" charset="0"/>
                <a:cs typeface="Times New Roman" panose="02020603050405020304" pitchFamily="18" charset="0"/>
              </a:rPr>
              <a:t>CHƯƠNG 2</a:t>
            </a:r>
          </a:p>
        </p:txBody>
      </p:sp>
      <p:sp>
        <p:nvSpPr>
          <p:cNvPr id="3" name="Content Placeholder 2"/>
          <p:cNvSpPr>
            <a:spLocks noGrp="1"/>
          </p:cNvSpPr>
          <p:nvPr>
            <p:ph idx="1"/>
          </p:nvPr>
        </p:nvSpPr>
        <p:spPr>
          <a:xfrm>
            <a:off x="533400" y="1752600"/>
            <a:ext cx="8009255" cy="4065905"/>
          </a:xfrm>
          <a:solidFill>
            <a:schemeClr val="accent3">
              <a:lumMod val="20000"/>
              <a:lumOff val="80000"/>
            </a:schemeClr>
          </a:solidFill>
          <a:ln>
            <a:solidFill>
              <a:srgbClr val="FF0000"/>
            </a:solidFill>
          </a:ln>
        </p:spPr>
        <p:txBody>
          <a:bodyPr>
            <a:prstTxWarp prst="textChevron">
              <a:avLst/>
            </a:prstTxWarp>
            <a:scene3d>
              <a:camera prst="perspectiveRight"/>
              <a:lightRig rig="threePt" dir="t"/>
            </a:scene3d>
          </a:bodyPr>
          <a:lstStyle/>
          <a:p>
            <a:pPr marL="0" indent="0" algn="ctr">
              <a:buNone/>
            </a:pPr>
            <a:r>
              <a:rPr lang="en-US" sz="6000" b="1">
                <a:ln w="12700">
                  <a:solidFill>
                    <a:schemeClr val="accent1"/>
                  </a:solidFill>
                  <a:prstDash val="solid"/>
                </a:ln>
                <a:solidFill>
                  <a:schemeClr val="bg2"/>
                </a:solidFill>
                <a:effectLst>
                  <a:outerShdw dist="38100" dir="2640000" algn="bl" rotWithShape="0">
                    <a:schemeClr val="accent1"/>
                  </a:outerShdw>
                </a:effectLst>
                <a:latin typeface="Times New Roman" panose="02020603050405020304" pitchFamily="18" charset="0"/>
                <a:cs typeface="Times New Roman" panose="02020603050405020304" pitchFamily="18" charset="0"/>
                <a:sym typeface="+mn-ea"/>
              </a:rPr>
              <a:t>Các phương pháp </a:t>
            </a:r>
          </a:p>
          <a:p>
            <a:pPr marL="0" indent="0" algn="ctr">
              <a:buNone/>
            </a:pPr>
            <a:r>
              <a:rPr lang="en-US" sz="6000" b="1">
                <a:ln w="12700">
                  <a:solidFill>
                    <a:schemeClr val="accent1"/>
                  </a:solidFill>
                  <a:prstDash val="solid"/>
                </a:ln>
                <a:solidFill>
                  <a:schemeClr val="bg2"/>
                </a:solidFill>
                <a:effectLst>
                  <a:outerShdw dist="38100" dir="2640000" algn="bl" rotWithShape="0">
                    <a:schemeClr val="accent1"/>
                  </a:outerShdw>
                </a:effectLst>
                <a:latin typeface="Times New Roman" panose="02020603050405020304" pitchFamily="18" charset="0"/>
                <a:cs typeface="Times New Roman" panose="02020603050405020304" pitchFamily="18" charset="0"/>
                <a:sym typeface="+mn-ea"/>
              </a:rPr>
              <a:t> nghiên cứu khoa học</a:t>
            </a:r>
          </a:p>
        </p:txBody>
      </p:sp>
    </p:spTree>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a:ln>
            <a:solidFill>
              <a:srgbClr val="00B050"/>
            </a:solidFill>
          </a:ln>
        </p:spPr>
        <p:txBody>
          <a:bodyPr/>
          <a:lstStyle/>
          <a:p>
            <a:pPr algn="ctr"/>
            <a:r>
              <a:rPr lang="en-US" b="1">
                <a:latin typeface="Times New Roman" panose="02020603050405020304" pitchFamily="18" charset="0"/>
                <a:cs typeface="Times New Roman" panose="02020603050405020304" pitchFamily="18" charset="0"/>
              </a:rPr>
              <a:t>2.1. Khái niệm</a:t>
            </a:r>
            <a:endParaRPr lang="en-US"/>
          </a:p>
        </p:txBody>
      </p:sp>
      <p:sp>
        <p:nvSpPr>
          <p:cNvPr id="3" name="Content Placeholder 2"/>
          <p:cNvSpPr>
            <a:spLocks noGrp="1"/>
          </p:cNvSpPr>
          <p:nvPr>
            <p:ph idx="1"/>
          </p:nvPr>
        </p:nvSpPr>
        <p:spPr>
          <a:xfrm>
            <a:off x="457200" y="1219200"/>
            <a:ext cx="8229600" cy="4906963"/>
          </a:xfrm>
          <a:ln>
            <a:solidFill>
              <a:srgbClr val="00B050"/>
            </a:solidFill>
          </a:ln>
        </p:spPr>
        <p:txBody>
          <a:bodyPr/>
          <a:lstStyle/>
          <a:p>
            <a:pPr marL="0" indent="0" algn="just">
              <a:buNone/>
            </a:pPr>
            <a:r>
              <a:rPr lang="en-US" b="1" i="1">
                <a:latin typeface="Times New Roman" panose="02020603050405020304" pitchFamily="18" charset="0"/>
                <a:cs typeface="Times New Roman" panose="02020603050405020304" pitchFamily="18" charset="0"/>
              </a:rPr>
              <a:t>PPNCKH là con đường, cách thức, phương tiện nhà nghiên cứu sử dụng để giải quyết các nhiệm vụ nghiên cứu một cách chính xác và hiệu quả</a:t>
            </a:r>
          </a:p>
          <a:p>
            <a:pPr marL="0" indent="0" algn="just">
              <a:buNone/>
            </a:pPr>
            <a:r>
              <a:rPr lang="en-US">
                <a:latin typeface="Times New Roman" panose="02020603050405020304" pitchFamily="18" charset="0"/>
                <a:cs typeface="Times New Roman" panose="02020603050405020304" pitchFamily="18" charset="0"/>
              </a:rPr>
              <a:t>-  PPNC đóng vai trò quan trọng trong nghiên cứu khoa học</a:t>
            </a:r>
          </a:p>
          <a:p>
            <a:pPr marL="0" indent="0" algn="just">
              <a:buNone/>
            </a:pPr>
            <a:r>
              <a:rPr lang="en-US">
                <a:latin typeface="Times New Roman" panose="02020603050405020304" pitchFamily="18" charset="0"/>
                <a:cs typeface="Times New Roman" panose="02020603050405020304" pitchFamily="18" charset="0"/>
              </a:rPr>
              <a:t> - Phương pháp quyết định sự thành công hay thất bại của cả công trình nghiên cứu</a:t>
            </a:r>
            <a:endParaRPr lang="en-US"/>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066800"/>
          </a:xfrm>
          <a:solidFill>
            <a:schemeClr val="accent3">
              <a:lumMod val="60000"/>
              <a:lumOff val="40000"/>
            </a:schemeClr>
          </a:solidFill>
        </p:spPr>
        <p:txBody>
          <a:bodyPr>
            <a:noAutofit/>
          </a:bodyPr>
          <a:lstStyle/>
          <a:p>
            <a:pPr algn="ctr"/>
            <a:r>
              <a:rPr lang="en-US" sz="3200" b="1">
                <a:latin typeface="Times New Roman" panose="02020603050405020304" pitchFamily="18" charset="0"/>
                <a:cs typeface="Times New Roman" panose="02020603050405020304" pitchFamily="18" charset="0"/>
              </a:rPr>
              <a:t>2.2. Đặc điểm của phương pháp nghiên cứu khoa học</a:t>
            </a:r>
          </a:p>
        </p:txBody>
      </p:sp>
      <p:sp>
        <p:nvSpPr>
          <p:cNvPr id="3" name="Content Placeholder 2"/>
          <p:cNvSpPr>
            <a:spLocks noGrp="1"/>
          </p:cNvSpPr>
          <p:nvPr>
            <p:ph idx="1"/>
          </p:nvPr>
        </p:nvSpPr>
        <p:spPr>
          <a:xfrm>
            <a:off x="457200" y="1219200"/>
            <a:ext cx="8305800" cy="5410200"/>
          </a:xfrm>
        </p:spPr>
        <p:txBody>
          <a:bodyPr/>
          <a:lstStyle/>
          <a:p>
            <a:endParaRPr lang="en-US"/>
          </a:p>
        </p:txBody>
      </p:sp>
      <p:sp>
        <p:nvSpPr>
          <p:cNvPr id="4" name="Teardrop 3"/>
          <p:cNvSpPr/>
          <p:nvPr/>
        </p:nvSpPr>
        <p:spPr>
          <a:xfrm>
            <a:off x="609600" y="1450074"/>
            <a:ext cx="2209800" cy="1600200"/>
          </a:xfrm>
          <a:prstGeom prst="teardrop">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tx1"/>
                </a:solidFill>
                <a:latin typeface="Times New Roman" panose="02020603050405020304" pitchFamily="18" charset="0"/>
                <a:cs typeface="Times New Roman" panose="02020603050405020304" pitchFamily="18" charset="0"/>
              </a:rPr>
              <a:t>Có tính chủ quan</a:t>
            </a:r>
          </a:p>
        </p:txBody>
      </p:sp>
      <p:sp>
        <p:nvSpPr>
          <p:cNvPr id="5" name="Teardrop 4"/>
          <p:cNvSpPr/>
          <p:nvPr/>
        </p:nvSpPr>
        <p:spPr>
          <a:xfrm>
            <a:off x="3516573" y="1402307"/>
            <a:ext cx="2133600" cy="1600200"/>
          </a:xfrm>
          <a:prstGeom prst="teardrop">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rgbClr val="FF0000"/>
                </a:solidFill>
                <a:latin typeface="Times New Roman" panose="02020603050405020304" pitchFamily="18" charset="0"/>
                <a:cs typeface="Times New Roman" panose="02020603050405020304" pitchFamily="18" charset="0"/>
              </a:rPr>
              <a:t>Có tính khách quan</a:t>
            </a:r>
          </a:p>
        </p:txBody>
      </p:sp>
      <p:sp>
        <p:nvSpPr>
          <p:cNvPr id="6" name="Teardrop 5"/>
          <p:cNvSpPr/>
          <p:nvPr/>
        </p:nvSpPr>
        <p:spPr>
          <a:xfrm>
            <a:off x="6286500" y="1405719"/>
            <a:ext cx="2286000" cy="1600200"/>
          </a:xfrm>
          <a:prstGeom prst="teardrop">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chemeClr val="tx1"/>
                </a:solidFill>
                <a:latin typeface="Times New Roman" panose="02020603050405020304" pitchFamily="18" charset="0"/>
                <a:cs typeface="Times New Roman" panose="02020603050405020304" pitchFamily="18" charset="0"/>
              </a:rPr>
              <a:t>Có tính mục tiêu</a:t>
            </a:r>
          </a:p>
        </p:txBody>
      </p:sp>
      <p:sp>
        <p:nvSpPr>
          <p:cNvPr id="7" name="Teardrop 6"/>
          <p:cNvSpPr/>
          <p:nvPr/>
        </p:nvSpPr>
        <p:spPr>
          <a:xfrm>
            <a:off x="410570" y="4610669"/>
            <a:ext cx="2743200" cy="1981200"/>
          </a:xfrm>
          <a:prstGeom prst="teardrop">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600">
                <a:solidFill>
                  <a:schemeClr val="tx1">
                    <a:lumMod val="95000"/>
                    <a:lumOff val="5000"/>
                  </a:schemeClr>
                </a:solidFill>
                <a:latin typeface="Times New Roman" panose="02020603050405020304" pitchFamily="18" charset="0"/>
                <a:cs typeface="Times New Roman" panose="02020603050405020304" pitchFamily="18" charset="0"/>
              </a:rPr>
              <a:t>Gắn chặt với nội dung của vấn đề nghiên cứu</a:t>
            </a:r>
          </a:p>
        </p:txBody>
      </p:sp>
      <p:sp>
        <p:nvSpPr>
          <p:cNvPr id="8" name="Teardrop 7"/>
          <p:cNvSpPr/>
          <p:nvPr/>
        </p:nvSpPr>
        <p:spPr>
          <a:xfrm>
            <a:off x="3440373" y="4839269"/>
            <a:ext cx="2286000" cy="1752600"/>
          </a:xfrm>
          <a:prstGeom prst="teardrop">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solidFill>
                  <a:srgbClr val="FF0000"/>
                </a:solidFill>
                <a:latin typeface="Times New Roman" panose="02020603050405020304" pitchFamily="18" charset="0"/>
                <a:cs typeface="Times New Roman" panose="02020603050405020304" pitchFamily="18" charset="0"/>
              </a:rPr>
              <a:t>Có tính hệ thống</a:t>
            </a:r>
          </a:p>
        </p:txBody>
      </p:sp>
      <p:sp>
        <p:nvSpPr>
          <p:cNvPr id="9" name="Teardrop 8"/>
          <p:cNvSpPr/>
          <p:nvPr/>
        </p:nvSpPr>
        <p:spPr>
          <a:xfrm>
            <a:off x="6324600" y="4610669"/>
            <a:ext cx="2476500" cy="1981200"/>
          </a:xfrm>
          <a:prstGeom prst="teardrop">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600">
                <a:solidFill>
                  <a:schemeClr val="accent2">
                    <a:lumMod val="50000"/>
                  </a:schemeClr>
                </a:solidFill>
                <a:latin typeface="Times New Roman" panose="02020603050405020304" pitchFamily="18" charset="0"/>
                <a:cs typeface="Times New Roman" panose="02020603050405020304" pitchFamily="18" charset="0"/>
              </a:rPr>
              <a:t>Cần có sự hỗ trợ của các phương tiện nghiên cứu</a:t>
            </a:r>
          </a:p>
        </p:txBody>
      </p:sp>
      <p:sp>
        <p:nvSpPr>
          <p:cNvPr id="10" name="Oval 9"/>
          <p:cNvSpPr/>
          <p:nvPr/>
        </p:nvSpPr>
        <p:spPr>
          <a:xfrm>
            <a:off x="3516573" y="3505200"/>
            <a:ext cx="2133600" cy="9144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a:latin typeface="Times New Roman" panose="02020603050405020304" pitchFamily="18" charset="0"/>
                <a:cs typeface="Times New Roman" panose="02020603050405020304" pitchFamily="18" charset="0"/>
              </a:rPr>
              <a:t>Đặc điểm</a:t>
            </a:r>
          </a:p>
        </p:txBody>
      </p:sp>
      <p:cxnSp>
        <p:nvCxnSpPr>
          <p:cNvPr id="12" name="Straight Arrow Connector 11"/>
          <p:cNvCxnSpPr>
            <a:stCxn id="10" idx="6"/>
          </p:cNvCxnSpPr>
          <p:nvPr/>
        </p:nvCxnSpPr>
        <p:spPr>
          <a:xfrm flipV="1">
            <a:off x="5650173" y="2819400"/>
            <a:ext cx="1055427" cy="1143000"/>
          </a:xfrm>
          <a:prstGeom prst="straightConnector1">
            <a:avLst/>
          </a:prstGeom>
          <a:ln>
            <a:solidFill>
              <a:schemeClr val="accent4">
                <a:lumMod val="5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a:off x="5650173" y="3905250"/>
            <a:ext cx="1371600" cy="705419"/>
          </a:xfrm>
          <a:prstGeom prst="straightConnector1">
            <a:avLst/>
          </a:prstGeom>
          <a:ln>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a:stCxn id="10" idx="2"/>
          </p:cNvCxnSpPr>
          <p:nvPr/>
        </p:nvCxnSpPr>
        <p:spPr>
          <a:xfrm flipH="1">
            <a:off x="2163171" y="3962400"/>
            <a:ext cx="1353402" cy="593962"/>
          </a:xfrm>
          <a:prstGeom prst="straightConnector1">
            <a:avLst/>
          </a:prstGeom>
          <a:ln>
            <a:solidFill>
              <a:schemeClr val="accent6">
                <a:lumMod val="7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0" name="Straight Arrow Connector 19"/>
          <p:cNvCxnSpPr/>
          <p:nvPr/>
        </p:nvCxnSpPr>
        <p:spPr>
          <a:xfrm flipH="1" flipV="1">
            <a:off x="2362200" y="2971231"/>
            <a:ext cx="1165746" cy="990600"/>
          </a:xfrm>
          <a:prstGeom prst="straightConnector1">
            <a:avLst/>
          </a:prstGeom>
          <a:ln>
            <a:solidFill>
              <a:schemeClr val="tx1">
                <a:lumMod val="95000"/>
                <a:lumOff val="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a:stCxn id="10" idx="0"/>
          </p:cNvCxnSpPr>
          <p:nvPr/>
        </p:nvCxnSpPr>
        <p:spPr>
          <a:xfrm flipV="1">
            <a:off x="4583373" y="3050274"/>
            <a:ext cx="0" cy="454926"/>
          </a:xfrm>
          <a:prstGeom prst="straightConnector1">
            <a:avLst/>
          </a:prstGeom>
          <a:ln>
            <a:solidFill>
              <a:schemeClr val="tx1">
                <a:lumMod val="95000"/>
                <a:lumOff val="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27" name="Straight Arrow Connector 26"/>
          <p:cNvCxnSpPr/>
          <p:nvPr/>
        </p:nvCxnSpPr>
        <p:spPr>
          <a:xfrm>
            <a:off x="4572000" y="4419600"/>
            <a:ext cx="11373" cy="419669"/>
          </a:xfrm>
          <a:prstGeom prst="straightConnector1">
            <a:avLst/>
          </a:prstGeom>
          <a:ln>
            <a:solidFill>
              <a:schemeClr val="tx1">
                <a:lumMod val="95000"/>
                <a:lumOff val="5000"/>
              </a:schemeClr>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500" fill="hold"/>
                                        <p:tgtEl>
                                          <p:spTgt spid="5"/>
                                        </p:tgtEl>
                                        <p:attrNameLst>
                                          <p:attrName>ppt_x</p:attrName>
                                        </p:attrNameLst>
                                      </p:cBhvr>
                                      <p:tavLst>
                                        <p:tav tm="0">
                                          <p:val>
                                            <p:strVal val="#ppt_x"/>
                                          </p:val>
                                        </p:tav>
                                        <p:tav tm="100000">
                                          <p:val>
                                            <p:strVal val="#ppt_x"/>
                                          </p:val>
                                        </p:tav>
                                      </p:tavLst>
                                    </p:anim>
                                    <p:anim calcmode="lin" valueType="num">
                                      <p:cBhvr additive="base">
                                        <p:cTn id="1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ppt_x"/>
                                          </p:val>
                                        </p:tav>
                                        <p:tav tm="100000">
                                          <p:val>
                                            <p:strVal val="#ppt_x"/>
                                          </p:val>
                                        </p:tav>
                                      </p:tavLst>
                                    </p:anim>
                                    <p:anim calcmode="lin" valueType="num">
                                      <p:cBhvr additive="base">
                                        <p:cTn id="2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barn(inVertical)">
                                      <p:cBhvr>
                                        <p:cTn id="29" dur="500"/>
                                        <p:tgtEl>
                                          <p:spTgt spid="7"/>
                                        </p:tgtEl>
                                      </p:cBhvr>
                                    </p:animEffect>
                                  </p:childTnLst>
                                </p:cTn>
                              </p:par>
                            </p:childTnLst>
                          </p:cTn>
                        </p:par>
                      </p:childTnLst>
                    </p:cTn>
                  </p:par>
                  <p:par>
                    <p:cTn id="30" fill="hold">
                      <p:stCondLst>
                        <p:cond delay="indefinite"/>
                      </p:stCondLst>
                      <p:childTnLst>
                        <p:par>
                          <p:cTn id="31" fill="hold">
                            <p:stCondLst>
                              <p:cond delay="0"/>
                            </p:stCondLst>
                            <p:childTnLst>
                              <p:par>
                                <p:cTn id="32" presetID="6" presetClass="entr" presetSubtype="16" fill="hold" grpId="0" nodeType="clickEffect">
                                  <p:stCondLst>
                                    <p:cond delay="0"/>
                                  </p:stCondLst>
                                  <p:childTnLst>
                                    <p:set>
                                      <p:cBhvr>
                                        <p:cTn id="33" dur="1" fill="hold">
                                          <p:stCondLst>
                                            <p:cond delay="0"/>
                                          </p:stCondLst>
                                        </p:cTn>
                                        <p:tgtEl>
                                          <p:spTgt spid="8"/>
                                        </p:tgtEl>
                                        <p:attrNameLst>
                                          <p:attrName>style.visibility</p:attrName>
                                        </p:attrNameLst>
                                      </p:cBhvr>
                                      <p:to>
                                        <p:strVal val="visible"/>
                                      </p:to>
                                    </p:set>
                                    <p:animEffect transition="in" filter="circle(in)">
                                      <p:cBhvr>
                                        <p:cTn id="34" dur="2000"/>
                                        <p:tgtEl>
                                          <p:spTgt spid="8"/>
                                        </p:tgtEl>
                                      </p:cBhvr>
                                    </p:animEffect>
                                  </p:childTnLst>
                                </p:cTn>
                              </p:par>
                            </p:childTnLst>
                          </p:cTn>
                        </p:par>
                      </p:childTnLst>
                    </p:cTn>
                  </p:par>
                  <p:par>
                    <p:cTn id="35" fill="hold">
                      <p:stCondLst>
                        <p:cond delay="indefinite"/>
                      </p:stCondLst>
                      <p:childTnLst>
                        <p:par>
                          <p:cTn id="36" fill="hold">
                            <p:stCondLst>
                              <p:cond delay="0"/>
                            </p:stCondLst>
                            <p:childTnLst>
                              <p:par>
                                <p:cTn id="37" presetID="21" presetClass="entr" presetSubtype="1" fill="hold" grpId="0" nodeType="click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wheel(1)">
                                      <p:cBhvr>
                                        <p:cTn id="39"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4" grpId="0" animBg="1"/>
      <p:bldP spid="5" grpId="0" animBg="1"/>
      <p:bldP spid="6" grpId="0" animBg="1"/>
      <p:bldP spid="7" grpId="0" animBg="1"/>
      <p:bldP spid="8" grpId="0" animBg="1"/>
      <p:bldP spid="9" grpId="0" animBg="1"/>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66800" y="609600"/>
            <a:ext cx="7239000" cy="14478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a:solidFill>
                  <a:srgbClr val="C00000"/>
                </a:solidFill>
                <a:latin typeface="Times New Roman" panose="02020603050405020304" pitchFamily="18" charset="0"/>
                <a:cs typeface="Times New Roman" panose="02020603050405020304" pitchFamily="18" charset="0"/>
              </a:rPr>
              <a:t>2. 3. Các nhóm phương pháp NC khoa học</a:t>
            </a:r>
          </a:p>
        </p:txBody>
      </p:sp>
      <p:sp>
        <p:nvSpPr>
          <p:cNvPr id="3" name="Down Arrow 2"/>
          <p:cNvSpPr/>
          <p:nvPr/>
        </p:nvSpPr>
        <p:spPr>
          <a:xfrm>
            <a:off x="6629400" y="2133600"/>
            <a:ext cx="381000" cy="609600"/>
          </a:xfrm>
          <a:prstGeom prst="downArrow">
            <a:avLst/>
          </a:prstGeom>
          <a:solidFill>
            <a:srgbClr val="7030A0"/>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own Arrow 3"/>
          <p:cNvSpPr/>
          <p:nvPr/>
        </p:nvSpPr>
        <p:spPr>
          <a:xfrm>
            <a:off x="2209800" y="2133600"/>
            <a:ext cx="381000" cy="60960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ounded Rectangle 4"/>
          <p:cNvSpPr/>
          <p:nvPr/>
        </p:nvSpPr>
        <p:spPr>
          <a:xfrm>
            <a:off x="5257800" y="2971800"/>
            <a:ext cx="3048000" cy="3048000"/>
          </a:xfrm>
          <a:prstGeom prst="roundRect">
            <a:avLst/>
          </a:prstGeom>
          <a:solidFill>
            <a:schemeClr val="bg1"/>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a:solidFill>
                  <a:srgbClr val="7030A0"/>
                </a:solidFill>
                <a:latin typeface="Times New Roman" panose="02020603050405020304" pitchFamily="18" charset="0"/>
                <a:cs typeface="Times New Roman" panose="02020603050405020304" pitchFamily="18" charset="0"/>
              </a:rPr>
              <a:t>Nhóm PP nghiên cứu thực tiễn</a:t>
            </a:r>
          </a:p>
        </p:txBody>
      </p:sp>
      <p:sp>
        <p:nvSpPr>
          <p:cNvPr id="6" name="Rounded Rectangle 5"/>
          <p:cNvSpPr/>
          <p:nvPr/>
        </p:nvSpPr>
        <p:spPr>
          <a:xfrm>
            <a:off x="838219" y="2895600"/>
            <a:ext cx="3086100" cy="3048000"/>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a:solidFill>
                  <a:srgbClr val="002060"/>
                </a:solidFill>
                <a:latin typeface="Times New Roman" panose="02020603050405020304" pitchFamily="18" charset="0"/>
                <a:cs typeface="Times New Roman" panose="02020603050405020304" pitchFamily="18" charset="0"/>
              </a:rPr>
              <a:t>Nhóm PP nghiên cứu lý thuyết</a:t>
            </a:r>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066800" y="208280"/>
            <a:ext cx="7239000" cy="121412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a:solidFill>
                  <a:srgbClr val="C00000"/>
                </a:solidFill>
                <a:latin typeface="Times New Roman" panose="02020603050405020304" pitchFamily="18" charset="0"/>
                <a:cs typeface="Times New Roman" panose="02020603050405020304" pitchFamily="18" charset="0"/>
              </a:rPr>
              <a:t> </a:t>
            </a:r>
            <a:r>
              <a:rPr lang="vi-VN" altLang="en-US" sz="4000">
                <a:solidFill>
                  <a:srgbClr val="C00000"/>
                </a:solidFill>
                <a:latin typeface="Times New Roman" panose="02020603050405020304" pitchFamily="18" charset="0"/>
                <a:cs typeface="Times New Roman" panose="02020603050405020304" pitchFamily="18" charset="0"/>
              </a:rPr>
              <a:t>N</a:t>
            </a:r>
            <a:r>
              <a:rPr lang="en-US" sz="4000">
                <a:solidFill>
                  <a:srgbClr val="C00000"/>
                </a:solidFill>
                <a:latin typeface="Times New Roman" panose="02020603050405020304" pitchFamily="18" charset="0"/>
                <a:cs typeface="Times New Roman" panose="02020603050405020304" pitchFamily="18" charset="0"/>
              </a:rPr>
              <a:t>hóm phương pháp NC </a:t>
            </a:r>
            <a:r>
              <a:rPr lang="vi-VN" altLang="en-US" sz="4000">
                <a:solidFill>
                  <a:srgbClr val="C00000"/>
                </a:solidFill>
                <a:latin typeface="Times New Roman" panose="02020603050405020304" pitchFamily="18" charset="0"/>
                <a:cs typeface="Times New Roman" panose="02020603050405020304" pitchFamily="18" charset="0"/>
              </a:rPr>
              <a:t>lý thuyết</a:t>
            </a:r>
          </a:p>
        </p:txBody>
      </p:sp>
      <p:sp>
        <p:nvSpPr>
          <p:cNvPr id="6" name="Rounded Rectangle 5"/>
          <p:cNvSpPr/>
          <p:nvPr/>
        </p:nvSpPr>
        <p:spPr>
          <a:xfrm>
            <a:off x="533400" y="2514600"/>
            <a:ext cx="3491865" cy="3048000"/>
          </a:xfrm>
          <a:prstGeom prst="round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altLang="en-US" sz="3600">
                <a:solidFill>
                  <a:srgbClr val="002060"/>
                </a:solidFill>
                <a:latin typeface="Times New Roman" panose="02020603050405020304" pitchFamily="18" charset="0"/>
                <a:cs typeface="Times New Roman" panose="02020603050405020304" pitchFamily="18" charset="0"/>
              </a:rPr>
              <a:t>Gồm các PP thu thập thông tin bằng cách NC các văn bản tài liệu hiện có</a:t>
            </a:r>
          </a:p>
        </p:txBody>
      </p:sp>
      <p:sp>
        <p:nvSpPr>
          <p:cNvPr id="7" name="Oval Callout 6"/>
          <p:cNvSpPr/>
          <p:nvPr/>
        </p:nvSpPr>
        <p:spPr>
          <a:xfrm>
            <a:off x="4557395" y="1931035"/>
            <a:ext cx="4504055" cy="2310765"/>
          </a:xfrm>
          <a:prstGeom prst="wedgeEllipseCallout">
            <a:avLst>
              <a:gd name="adj1" fmla="val -60475"/>
              <a:gd name="adj2" fmla="val 52770"/>
            </a:avLst>
          </a:prstGeom>
          <a:solidFill>
            <a:schemeClr val="accent2">
              <a:lumMod val="20000"/>
              <a:lumOff val="80000"/>
            </a:schemeClr>
          </a:solidFill>
          <a:ln w="9525" cap="flat" cmpd="sng" algn="ctr">
            <a:solidFill>
              <a:schemeClr val="accent1"/>
            </a:solidFill>
            <a:prstDash val="solid"/>
            <a:round/>
            <a:headEnd type="none" w="med" len="med"/>
            <a:tailEnd type="none" w="med" len="med"/>
          </a:ln>
        </p:spPr>
        <p:txBody>
          <a:bodyPr vert="horz" wrap="none" lIns="91440" tIns="45720" rIns="91440" bIns="45720" numCol="1" anchor="ctr" anchorCtr="0" compatLnSpc="1"/>
          <a:lstStyle/>
          <a:p>
            <a:pPr marL="0" marR="0" indent="0" algn="ctr" defTabSz="914400" rtl="0" eaLnBrk="1" fontAlgn="base" latinLnBrk="0" hangingPunct="1">
              <a:lnSpc>
                <a:spcPct val="100000"/>
              </a:lnSpc>
              <a:spcBef>
                <a:spcPct val="0"/>
              </a:spcBef>
              <a:spcAft>
                <a:spcPct val="0"/>
              </a:spcAft>
              <a:buClrTx/>
              <a:buSzTx/>
              <a:buFontTx/>
              <a:buNone/>
            </a:pPr>
            <a:r>
              <a:rPr lang="en-US" sz="3200" b="1">
                <a:solidFill>
                  <a:srgbClr val="002060"/>
                </a:solidFill>
                <a:latin typeface="Times New Roman" panose="02020603050405020304" pitchFamily="18" charset="0"/>
                <a:cs typeface="Times New Roman" panose="02020603050405020304" pitchFamily="18" charset="0"/>
                <a:sym typeface="+mn-ea"/>
              </a:rPr>
              <a:t>Nhóm PP nghiên cứu </a:t>
            </a:r>
          </a:p>
          <a:p>
            <a:pPr marL="0" marR="0" indent="0" algn="ctr" defTabSz="914400" rtl="0" eaLnBrk="1" fontAlgn="base" latinLnBrk="0" hangingPunct="1">
              <a:lnSpc>
                <a:spcPct val="100000"/>
              </a:lnSpc>
              <a:spcBef>
                <a:spcPct val="0"/>
              </a:spcBef>
              <a:spcAft>
                <a:spcPct val="0"/>
              </a:spcAft>
              <a:buClrTx/>
              <a:buSzTx/>
              <a:buFontTx/>
              <a:buNone/>
            </a:pPr>
            <a:r>
              <a:rPr lang="en-US" sz="3200" b="1">
                <a:solidFill>
                  <a:srgbClr val="002060"/>
                </a:solidFill>
                <a:latin typeface="Times New Roman" panose="02020603050405020304" pitchFamily="18" charset="0"/>
                <a:cs typeface="Times New Roman" panose="02020603050405020304" pitchFamily="18" charset="0"/>
                <a:sym typeface="+mn-ea"/>
              </a:rPr>
              <a:t>lý thuyết</a:t>
            </a:r>
            <a:r>
              <a:rPr lang="vi-VN" altLang="en-US" sz="3200" b="1">
                <a:solidFill>
                  <a:srgbClr val="002060"/>
                </a:solidFill>
                <a:latin typeface="Times New Roman" panose="02020603050405020304" pitchFamily="18" charset="0"/>
                <a:cs typeface="Times New Roman" panose="02020603050405020304" pitchFamily="18" charset="0"/>
                <a:sym typeface="+mn-ea"/>
              </a:rPr>
              <a:t> là:</a:t>
            </a:r>
            <a:r>
              <a:rPr lang="vi-VN" altLang="en-US" sz="3200">
                <a:solidFill>
                  <a:srgbClr val="002060"/>
                </a:solidFill>
                <a:latin typeface="Times New Roman" panose="02020603050405020304" pitchFamily="18" charset="0"/>
                <a:cs typeface="Times New Roman" panose="02020603050405020304" pitchFamily="18" charset="0"/>
                <a:sym typeface="+mn-ea"/>
              </a:rPr>
              <a:t> </a:t>
            </a:r>
            <a:endParaRPr kumimoji="0" lang="zh-CN" altLang="en-US" sz="3200" b="0" i="0" u="none" strike="noStrike" cap="none" normalizeH="0" baseline="0">
              <a:ln>
                <a:noFill/>
              </a:ln>
              <a:solidFill>
                <a:schemeClr val="tx1"/>
              </a:solidFill>
              <a:effectLst/>
              <a:latin typeface="Arial" panose="020B0604020202020204" pitchFamily="34" charset="0"/>
              <a:ea typeface="SimSun" panose="02010600030101010101" pitchFamily="2" charset="-122"/>
            </a:endParaRPr>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04140"/>
            <a:ext cx="8229600" cy="727075"/>
          </a:xfrm>
          <a:ln>
            <a:solidFill>
              <a:schemeClr val="bg2">
                <a:lumMod val="50000"/>
              </a:schemeClr>
            </a:solidFill>
          </a:ln>
        </p:spPr>
        <p:txBody>
          <a:bodyPr>
            <a:normAutofit/>
          </a:bodyPr>
          <a:lstStyle/>
          <a:p>
            <a:pPr algn="ctr"/>
            <a:r>
              <a:rPr lang="en-US" sz="4000" b="1">
                <a:solidFill>
                  <a:schemeClr val="accent1"/>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2.3.1. Nhóm phương pháp lý thuyết</a:t>
            </a:r>
          </a:p>
        </p:txBody>
      </p:sp>
      <p:sp>
        <p:nvSpPr>
          <p:cNvPr id="3" name="Content Placeholder 2"/>
          <p:cNvSpPr>
            <a:spLocks noGrp="1"/>
          </p:cNvSpPr>
          <p:nvPr>
            <p:ph idx="1"/>
          </p:nvPr>
        </p:nvSpPr>
        <p:spPr>
          <a:xfrm>
            <a:off x="457200" y="901065"/>
            <a:ext cx="8229600" cy="5638800"/>
          </a:xfrm>
          <a:ln>
            <a:solidFill>
              <a:schemeClr val="bg1"/>
            </a:solidFill>
          </a:ln>
        </p:spPr>
        <p:txBody>
          <a:bodyPr/>
          <a:lstStyle/>
          <a:p>
            <a:pPr marL="0" indent="0">
              <a:buNone/>
            </a:pPr>
            <a:endParaRPr lang="en-US"/>
          </a:p>
        </p:txBody>
      </p:sp>
      <p:sp>
        <p:nvSpPr>
          <p:cNvPr id="5" name="Oval Callout 4"/>
          <p:cNvSpPr/>
          <p:nvPr/>
        </p:nvSpPr>
        <p:spPr>
          <a:xfrm>
            <a:off x="1447800" y="900430"/>
            <a:ext cx="6248400" cy="899795"/>
          </a:xfrm>
          <a:prstGeom prst="wedgeEllipseCallout">
            <a:avLst>
              <a:gd name="adj1" fmla="val -22769"/>
              <a:gd name="adj2" fmla="val 77426"/>
            </a:avLst>
          </a:prstGeom>
          <a:solidFill>
            <a:schemeClr val="accent6">
              <a:lumMod val="20000"/>
              <a:lumOff val="80000"/>
            </a:schemeClr>
          </a:solidFill>
          <a:ln>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a:solidFill>
                  <a:srgbClr val="002060"/>
                </a:solidFill>
                <a:latin typeface="Times New Roman" panose="02020603050405020304" pitchFamily="18" charset="0"/>
                <a:cs typeface="Times New Roman" panose="02020603050405020304" pitchFamily="18" charset="0"/>
              </a:rPr>
              <a:t>5 PPNC lý thuyết</a:t>
            </a:r>
          </a:p>
        </p:txBody>
      </p:sp>
      <p:sp>
        <p:nvSpPr>
          <p:cNvPr id="6" name="Rounded Rectangle 5"/>
          <p:cNvSpPr/>
          <p:nvPr/>
        </p:nvSpPr>
        <p:spPr>
          <a:xfrm>
            <a:off x="152400" y="2133600"/>
            <a:ext cx="1577975" cy="4349115"/>
          </a:xfrm>
          <a:prstGeom prst="roundRect">
            <a:avLst/>
          </a:prstGeom>
          <a:solidFill>
            <a:schemeClr val="bg1"/>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a:solidFill>
                  <a:schemeClr val="accent6">
                    <a:lumMod val="50000"/>
                  </a:schemeClr>
                </a:solidFill>
                <a:latin typeface="Times New Roman" panose="02020603050405020304" pitchFamily="18" charset="0"/>
                <a:cs typeface="Times New Roman" panose="02020603050405020304" pitchFamily="18" charset="0"/>
              </a:rPr>
              <a:t>PP phân tích và tổng hợp</a:t>
            </a:r>
          </a:p>
        </p:txBody>
      </p:sp>
      <p:sp>
        <p:nvSpPr>
          <p:cNvPr id="7" name="Rounded Rectangle 6"/>
          <p:cNvSpPr/>
          <p:nvPr/>
        </p:nvSpPr>
        <p:spPr>
          <a:xfrm>
            <a:off x="1807845" y="2224405"/>
            <a:ext cx="1789430" cy="4315460"/>
          </a:xfrm>
          <a:prstGeom prst="roundRect">
            <a:avLst/>
          </a:prstGeom>
          <a:solidFill>
            <a:schemeClr val="bg1"/>
          </a:solidFill>
          <a:ln>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a:solidFill>
                  <a:schemeClr val="accent2">
                    <a:lumMod val="50000"/>
                  </a:schemeClr>
                </a:solidFill>
                <a:latin typeface="Times New Roman" panose="02020603050405020304" pitchFamily="18" charset="0"/>
                <a:cs typeface="Times New Roman" panose="02020603050405020304" pitchFamily="18" charset="0"/>
              </a:rPr>
              <a:t>PP phân loại và hệ thống hóa lý thuyết</a:t>
            </a:r>
          </a:p>
        </p:txBody>
      </p:sp>
      <p:sp>
        <p:nvSpPr>
          <p:cNvPr id="8" name="Rounded Rectangle 7"/>
          <p:cNvSpPr/>
          <p:nvPr/>
        </p:nvSpPr>
        <p:spPr>
          <a:xfrm>
            <a:off x="3698240" y="2262505"/>
            <a:ext cx="1672590" cy="4283075"/>
          </a:xfrm>
          <a:prstGeom prst="roundRect">
            <a:avLst/>
          </a:prstGeom>
          <a:solidFill>
            <a:schemeClr val="bg1"/>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a:solidFill>
                  <a:schemeClr val="accent3">
                    <a:lumMod val="50000"/>
                  </a:schemeClr>
                </a:solidFill>
                <a:latin typeface="Times New Roman" panose="02020603050405020304" pitchFamily="18" charset="0"/>
                <a:cs typeface="Times New Roman" panose="02020603050405020304" pitchFamily="18" charset="0"/>
              </a:rPr>
              <a:t>PP mô hình hóa</a:t>
            </a:r>
          </a:p>
        </p:txBody>
      </p:sp>
      <p:sp>
        <p:nvSpPr>
          <p:cNvPr id="9" name="Rounded Rectangle 8"/>
          <p:cNvSpPr/>
          <p:nvPr/>
        </p:nvSpPr>
        <p:spPr>
          <a:xfrm>
            <a:off x="5462270" y="2268220"/>
            <a:ext cx="1755140" cy="4277360"/>
          </a:xfrm>
          <a:prstGeom prst="roundRect">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a:solidFill>
                  <a:srgbClr val="C00000"/>
                </a:solidFill>
                <a:latin typeface="Times New Roman" panose="02020603050405020304" pitchFamily="18" charset="0"/>
                <a:cs typeface="Times New Roman" panose="02020603050405020304" pitchFamily="18" charset="0"/>
              </a:rPr>
              <a:t>PP nghiên cứu lịch sử</a:t>
            </a:r>
          </a:p>
        </p:txBody>
      </p:sp>
      <p:sp>
        <p:nvSpPr>
          <p:cNvPr id="4" name="Rounded Rectangle 3"/>
          <p:cNvSpPr/>
          <p:nvPr/>
        </p:nvSpPr>
        <p:spPr>
          <a:xfrm>
            <a:off x="7335520" y="2268220"/>
            <a:ext cx="1678940" cy="4272915"/>
          </a:xfrm>
          <a:prstGeom prst="roundRect">
            <a:avLst/>
          </a:prstGeom>
          <a:solidFill>
            <a:schemeClr val="bg1"/>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a:solidFill>
                  <a:srgbClr val="7030A0"/>
                </a:solidFill>
                <a:latin typeface="Times New Roman" panose="02020603050405020304" pitchFamily="18" charset="0"/>
                <a:cs typeface="Times New Roman" panose="02020603050405020304" pitchFamily="18" charset="0"/>
              </a:rPr>
              <a:t>PP giả thuyết</a:t>
            </a:r>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990600"/>
          </a:xfrm>
          <a:solidFill>
            <a:schemeClr val="bg1"/>
          </a:solidFill>
          <a:ln>
            <a:solidFill>
              <a:srgbClr val="7030A0"/>
            </a:solidFill>
          </a:ln>
        </p:spPr>
        <p:txBody>
          <a:bodyPr>
            <a:noAutofit/>
          </a:bodyPr>
          <a:lstStyle/>
          <a:p>
            <a:r>
              <a:rPr lang="en-US" sz="3600" b="1">
                <a:latin typeface="Times New Roman" panose="02020603050405020304" pitchFamily="18" charset="0"/>
                <a:cs typeface="Times New Roman" panose="02020603050405020304" pitchFamily="18" charset="0"/>
              </a:rPr>
              <a:t>2.3.3.1. Các nhóm phương pháp nghiên cứu lý thuyết</a:t>
            </a:r>
          </a:p>
        </p:txBody>
      </p:sp>
      <p:sp>
        <p:nvSpPr>
          <p:cNvPr id="3" name="Content Placeholder 2"/>
          <p:cNvSpPr>
            <a:spLocks noGrp="1"/>
          </p:cNvSpPr>
          <p:nvPr>
            <p:ph idx="1"/>
          </p:nvPr>
        </p:nvSpPr>
        <p:spPr>
          <a:xfrm>
            <a:off x="457200" y="1219200"/>
            <a:ext cx="8229600" cy="4906963"/>
          </a:xfrm>
        </p:spPr>
        <p:txBody>
          <a:bodyPr/>
          <a:lstStyle/>
          <a:p>
            <a:pPr marL="0" indent="0">
              <a:buNone/>
            </a:pPr>
            <a:r>
              <a:rPr lang="en-US"/>
              <a:t> </a:t>
            </a:r>
            <a:r>
              <a:rPr lang="en-US" b="1" i="1">
                <a:solidFill>
                  <a:schemeClr val="accent6">
                    <a:lumMod val="50000"/>
                  </a:schemeClr>
                </a:solidFill>
                <a:latin typeface="Times New Roman" panose="02020603050405020304" pitchFamily="18" charset="0"/>
                <a:cs typeface="Times New Roman" panose="02020603050405020304" pitchFamily="18" charset="0"/>
              </a:rPr>
              <a:t>Phương pháp phân tích và tổng hợp lý thuyết:</a:t>
            </a:r>
          </a:p>
          <a:p>
            <a:pPr marL="0" indent="0">
              <a:buNone/>
            </a:pPr>
            <a:endParaRPr lang="en-US" b="1" i="1">
              <a:latin typeface="Times New Roman" panose="02020603050405020304" pitchFamily="18" charset="0"/>
              <a:cs typeface="Times New Roman" panose="02020603050405020304" pitchFamily="18" charset="0"/>
            </a:endParaRPr>
          </a:p>
        </p:txBody>
      </p:sp>
      <p:graphicFrame>
        <p:nvGraphicFramePr>
          <p:cNvPr id="4" name="Table 3"/>
          <p:cNvGraphicFramePr>
            <a:graphicFrameLocks noGrp="1"/>
          </p:cNvGraphicFramePr>
          <p:nvPr/>
        </p:nvGraphicFramePr>
        <p:xfrm>
          <a:off x="381000" y="1767840"/>
          <a:ext cx="8610600" cy="4785360"/>
        </p:xfrm>
        <a:graphic>
          <a:graphicData uri="http://schemas.openxmlformats.org/drawingml/2006/table">
            <a:tbl>
              <a:tblPr firstRow="1" bandRow="1">
                <a:tableStyleId>{5C22544A-7EE6-4342-B048-85BDC9FD1C3A}</a:tableStyleId>
              </a:tblPr>
              <a:tblGrid>
                <a:gridCol w="4267200">
                  <a:extLst>
                    <a:ext uri="{9D8B030D-6E8A-4147-A177-3AD203B41FA5}">
                      <a16:colId xmlns:a16="http://schemas.microsoft.com/office/drawing/2014/main" val="20000"/>
                    </a:ext>
                  </a:extLst>
                </a:gridCol>
                <a:gridCol w="4343400">
                  <a:extLst>
                    <a:ext uri="{9D8B030D-6E8A-4147-A177-3AD203B41FA5}">
                      <a16:colId xmlns:a16="http://schemas.microsoft.com/office/drawing/2014/main" val="20001"/>
                    </a:ext>
                  </a:extLst>
                </a:gridCol>
              </a:tblGrid>
              <a:tr h="4724400">
                <a:tc>
                  <a:txBody>
                    <a:bodyPr/>
                    <a:lstStyle/>
                    <a:p>
                      <a:pPr algn="just"/>
                      <a:r>
                        <a:rPr lang="en-US" sz="2800">
                          <a:solidFill>
                            <a:schemeClr val="tx1">
                              <a:lumMod val="85000"/>
                              <a:lumOff val="15000"/>
                            </a:schemeClr>
                          </a:solidFill>
                          <a:latin typeface="+mj-lt"/>
                          <a:cs typeface="Times New Roman" panose="02020603050405020304" pitchFamily="18" charset="0"/>
                        </a:rPr>
                        <a:t>* </a:t>
                      </a:r>
                      <a:r>
                        <a:rPr lang="en-US" sz="2800" b="1" i="1" u="sng">
                          <a:solidFill>
                            <a:srgbClr val="C00000"/>
                          </a:solidFill>
                          <a:latin typeface="Times New Roman" panose="02020603050405020304" pitchFamily="18" charset="0"/>
                          <a:cs typeface="Times New Roman" panose="02020603050405020304" pitchFamily="18" charset="0"/>
                        </a:rPr>
                        <a:t>Phân</a:t>
                      </a:r>
                      <a:r>
                        <a:rPr lang="en-US" sz="2800" b="1" i="1" u="sng" baseline="0">
                          <a:solidFill>
                            <a:srgbClr val="C00000"/>
                          </a:solidFill>
                          <a:latin typeface="Times New Roman" panose="02020603050405020304" pitchFamily="18" charset="0"/>
                          <a:cs typeface="Times New Roman" panose="02020603050405020304" pitchFamily="18" charset="0"/>
                        </a:rPr>
                        <a:t> tích lý thuyết</a:t>
                      </a:r>
                      <a:r>
                        <a:rPr lang="en-US" sz="2800" b="1" i="1" u="none" baseline="0">
                          <a:solidFill>
                            <a:srgbClr val="C00000"/>
                          </a:solidFill>
                          <a:latin typeface="Times New Roman" panose="02020603050405020304" pitchFamily="18" charset="0"/>
                          <a:cs typeface="Times New Roman" panose="02020603050405020304" pitchFamily="18" charset="0"/>
                        </a:rPr>
                        <a:t> </a:t>
                      </a:r>
                      <a:r>
                        <a:rPr lang="en-US" sz="2800" b="0" baseline="0">
                          <a:solidFill>
                            <a:schemeClr val="tx1">
                              <a:lumMod val="85000"/>
                              <a:lumOff val="15000"/>
                            </a:schemeClr>
                          </a:solidFill>
                          <a:latin typeface="Times New Roman" panose="02020603050405020304" pitchFamily="18" charset="0"/>
                          <a:cs typeface="Times New Roman" panose="02020603050405020304" pitchFamily="18" charset="0"/>
                        </a:rPr>
                        <a:t>là phương pháp phân tích </a:t>
                      </a:r>
                      <a:r>
                        <a:rPr lang="en-US" sz="2800" b="0" i="1" baseline="0">
                          <a:solidFill>
                            <a:schemeClr val="tx1">
                              <a:lumMod val="85000"/>
                              <a:lumOff val="15000"/>
                            </a:schemeClr>
                          </a:solidFill>
                          <a:latin typeface="Times New Roman" panose="02020603050405020304" pitchFamily="18" charset="0"/>
                          <a:cs typeface="Times New Roman" panose="02020603050405020304" pitchFamily="18" charset="0"/>
                        </a:rPr>
                        <a:t>tài liệu về lý thuyết  thành từng mặt, từng bộ phận, từng mối quan hệ  theo lịch sử thời gian</a:t>
                      </a:r>
                      <a:r>
                        <a:rPr lang="en-US" sz="2800" b="0" baseline="0">
                          <a:solidFill>
                            <a:schemeClr val="tx1">
                              <a:lumMod val="85000"/>
                              <a:lumOff val="15000"/>
                            </a:schemeClr>
                          </a:solidFill>
                          <a:latin typeface="Times New Roman" panose="02020603050405020304" pitchFamily="18" charset="0"/>
                          <a:cs typeface="Times New Roman" panose="02020603050405020304" pitchFamily="18" charset="0"/>
                        </a:rPr>
                        <a:t> nhằm phát hiện ra các </a:t>
                      </a:r>
                      <a:r>
                        <a:rPr lang="en-US" sz="2800" b="0" i="1" baseline="0">
                          <a:solidFill>
                            <a:schemeClr val="tx1">
                              <a:lumMod val="85000"/>
                              <a:lumOff val="15000"/>
                            </a:schemeClr>
                          </a:solidFill>
                          <a:latin typeface="Times New Roman" panose="02020603050405020304" pitchFamily="18" charset="0"/>
                          <a:cs typeface="Times New Roman" panose="02020603050405020304" pitchFamily="18" charset="0"/>
                        </a:rPr>
                        <a:t>khía cạnh</a:t>
                      </a:r>
                      <a:r>
                        <a:rPr lang="en-US" sz="2800" b="0" baseline="0">
                          <a:solidFill>
                            <a:schemeClr val="tx1">
                              <a:lumMod val="85000"/>
                              <a:lumOff val="15000"/>
                            </a:schemeClr>
                          </a:solidFill>
                          <a:latin typeface="Times New Roman" panose="02020603050405020304" pitchFamily="18" charset="0"/>
                          <a:cs typeface="Times New Roman" panose="02020603050405020304" pitchFamily="18" charset="0"/>
                        </a:rPr>
                        <a:t>, </a:t>
                      </a:r>
                      <a:r>
                        <a:rPr lang="en-US" sz="2800" b="0" i="1" baseline="0">
                          <a:solidFill>
                            <a:schemeClr val="tx1">
                              <a:lumMod val="85000"/>
                              <a:lumOff val="15000"/>
                            </a:schemeClr>
                          </a:solidFill>
                          <a:latin typeface="Times New Roman" panose="02020603050405020304" pitchFamily="18" charset="0"/>
                          <a:cs typeface="Times New Roman" panose="02020603050405020304" pitchFamily="18" charset="0"/>
                        </a:rPr>
                        <a:t>cấu trúc</a:t>
                      </a:r>
                      <a:r>
                        <a:rPr lang="en-US" sz="2800" b="0" baseline="0">
                          <a:solidFill>
                            <a:schemeClr val="tx1">
                              <a:lumMod val="85000"/>
                              <a:lumOff val="15000"/>
                            </a:schemeClr>
                          </a:solidFill>
                          <a:latin typeface="Times New Roman" panose="02020603050405020304" pitchFamily="18" charset="0"/>
                          <a:cs typeface="Times New Roman" panose="02020603050405020304" pitchFamily="18" charset="0"/>
                        </a:rPr>
                        <a:t> lý thuyết, các </a:t>
                      </a:r>
                      <a:r>
                        <a:rPr lang="en-US" sz="2800" b="0" i="1" baseline="0">
                          <a:solidFill>
                            <a:schemeClr val="tx1">
                              <a:lumMod val="85000"/>
                              <a:lumOff val="15000"/>
                            </a:schemeClr>
                          </a:solidFill>
                          <a:latin typeface="Times New Roman" panose="02020603050405020304" pitchFamily="18" charset="0"/>
                          <a:cs typeface="Times New Roman" panose="02020603050405020304" pitchFamily="18" charset="0"/>
                        </a:rPr>
                        <a:t>trường phái </a:t>
                      </a:r>
                      <a:r>
                        <a:rPr lang="en-US" sz="2800" b="0" baseline="0">
                          <a:solidFill>
                            <a:schemeClr val="tx1">
                              <a:lumMod val="85000"/>
                              <a:lumOff val="15000"/>
                            </a:schemeClr>
                          </a:solidFill>
                          <a:latin typeface="Times New Roman" panose="02020603050405020304" pitchFamily="18" charset="0"/>
                          <a:cs typeface="Times New Roman" panose="02020603050405020304" pitchFamily="18" charset="0"/>
                        </a:rPr>
                        <a:t>nghiên cứu và các </a:t>
                      </a:r>
                      <a:r>
                        <a:rPr lang="en-US" sz="2800" b="0" i="1" baseline="0">
                          <a:solidFill>
                            <a:schemeClr val="tx1">
                              <a:lumMod val="85000"/>
                              <a:lumOff val="15000"/>
                            </a:schemeClr>
                          </a:solidFill>
                          <a:latin typeface="Times New Roman" panose="02020603050405020304" pitchFamily="18" charset="0"/>
                          <a:cs typeface="Times New Roman" panose="02020603050405020304" pitchFamily="18" charset="0"/>
                        </a:rPr>
                        <a:t>xu hướng </a:t>
                      </a:r>
                      <a:r>
                        <a:rPr lang="en-US" sz="2800" b="0" baseline="0">
                          <a:solidFill>
                            <a:schemeClr val="tx1">
                              <a:lumMod val="85000"/>
                              <a:lumOff val="15000"/>
                            </a:schemeClr>
                          </a:solidFill>
                          <a:latin typeface="Times New Roman" panose="02020603050405020304" pitchFamily="18" charset="0"/>
                          <a:cs typeface="Times New Roman" panose="02020603050405020304" pitchFamily="18" charset="0"/>
                        </a:rPr>
                        <a:t>phát triển của lý thuyết</a:t>
                      </a:r>
                    </a:p>
                    <a:p>
                      <a:pPr algn="just"/>
                      <a:endParaRPr lang="en-US" sz="2800">
                        <a:solidFill>
                          <a:schemeClr val="tx1">
                            <a:lumMod val="85000"/>
                            <a:lumOff val="15000"/>
                          </a:schemeClr>
                        </a:solidFill>
                        <a:latin typeface="+mj-lt"/>
                        <a:cs typeface="Times New Roman" panose="02020603050405020304" pitchFamily="18" charset="0"/>
                      </a:endParaRPr>
                    </a:p>
                  </a:txBody>
                  <a:tcPr>
                    <a:solidFill>
                      <a:schemeClr val="accent3">
                        <a:lumMod val="60000"/>
                        <a:lumOff val="40000"/>
                      </a:schemeClr>
                    </a:solidFill>
                  </a:tcPr>
                </a:tc>
                <a:tc>
                  <a:txBody>
                    <a:bodyPr/>
                    <a:lstStyle/>
                    <a:p>
                      <a:pPr algn="just"/>
                      <a:r>
                        <a:rPr lang="en-US" sz="2800" b="1" kern="1200" baseline="0">
                          <a:solidFill>
                            <a:srgbClr val="C00000"/>
                          </a:solidFill>
                          <a:latin typeface="Times New Roman" panose="02020603050405020304" pitchFamily="18" charset="0"/>
                          <a:ea typeface="+mn-ea"/>
                          <a:cs typeface="Times New Roman" panose="02020603050405020304" pitchFamily="18" charset="0"/>
                        </a:rPr>
                        <a:t>- </a:t>
                      </a:r>
                      <a:r>
                        <a:rPr lang="en-US" sz="2800" b="0" kern="1200" baseline="0">
                          <a:solidFill>
                            <a:schemeClr val="tx1"/>
                          </a:solidFill>
                          <a:latin typeface="Times New Roman" panose="02020603050405020304" pitchFamily="18" charset="0"/>
                          <a:ea typeface="+mn-ea"/>
                          <a:cs typeface="Times New Roman" panose="02020603050405020304" pitchFamily="18" charset="0"/>
                        </a:rPr>
                        <a:t>Phân tích lý thuyết bao gồm: </a:t>
                      </a:r>
                    </a:p>
                    <a:p>
                      <a:pPr algn="just"/>
                      <a:r>
                        <a:rPr lang="en-US" sz="2800" b="0" kern="1200" baseline="0">
                          <a:solidFill>
                            <a:schemeClr val="tx1"/>
                          </a:solidFill>
                          <a:latin typeface="Times New Roman" panose="02020603050405020304" pitchFamily="18" charset="0"/>
                          <a:ea typeface="+mn-ea"/>
                          <a:cs typeface="Times New Roman" panose="02020603050405020304" pitchFamily="18" charset="0"/>
                        </a:rPr>
                        <a:t>+ Phân tích nguồn tài liệu; </a:t>
                      </a:r>
                    </a:p>
                    <a:p>
                      <a:r>
                        <a:rPr lang="en-US" sz="2800" b="0" kern="1200" baseline="0">
                          <a:solidFill>
                            <a:schemeClr val="tx1"/>
                          </a:solidFill>
                          <a:latin typeface="Times New Roman" panose="02020603050405020304" pitchFamily="18" charset="0"/>
                          <a:ea typeface="+mn-ea"/>
                          <a:cs typeface="Times New Roman" panose="02020603050405020304" pitchFamily="18" charset="0"/>
                        </a:rPr>
                        <a:t>+  Phân tích tác giả; </a:t>
                      </a:r>
                    </a:p>
                    <a:p>
                      <a:pPr algn="just"/>
                      <a:r>
                        <a:rPr lang="en-US" sz="2800" b="0" kern="1200" baseline="0">
                          <a:solidFill>
                            <a:schemeClr val="tx1"/>
                          </a:solidFill>
                          <a:latin typeface="Times New Roman" panose="02020603050405020304" pitchFamily="18" charset="0"/>
                          <a:ea typeface="+mn-ea"/>
                          <a:cs typeface="Times New Roman" panose="02020603050405020304" pitchFamily="18" charset="0"/>
                        </a:rPr>
                        <a:t>+ Phân tích cấu trúc logic nội dung của lý thuyết</a:t>
                      </a:r>
                      <a:endParaRPr lang="en-US" sz="2800" b="0">
                        <a:solidFill>
                          <a:schemeClr val="tx1"/>
                        </a:solidFill>
                        <a:latin typeface="Times New Roman" panose="02020603050405020304" pitchFamily="18" charset="0"/>
                        <a:cs typeface="Times New Roman" panose="02020603050405020304" pitchFamily="18" charset="0"/>
                      </a:endParaRPr>
                    </a:p>
                  </a:txBody>
                  <a:tcPr>
                    <a:solidFill>
                      <a:schemeClr val="accent2">
                        <a:lumMod val="20000"/>
                        <a:lumOff val="80000"/>
                      </a:schemeClr>
                    </a:solidFill>
                  </a:tcPr>
                </a:tc>
                <a:extLst>
                  <a:ext uri="{0D108BD9-81ED-4DB2-BD59-A6C34878D82A}">
                    <a16:rowId xmlns:a16="http://schemas.microsoft.com/office/drawing/2014/main" val="10000"/>
                  </a:ext>
                </a:extLst>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ipe(down)">
                                      <p:cBhvr>
                                        <p:cTn id="12" dur="580">
                                          <p:stCondLst>
                                            <p:cond delay="0"/>
                                          </p:stCondLst>
                                        </p:cTn>
                                        <p:tgtEl>
                                          <p:spTgt spid="3">
                                            <p:txEl>
                                              <p:pRg st="0" end="0"/>
                                            </p:txEl>
                                          </p:spTgt>
                                        </p:tgtEl>
                                      </p:cBhvr>
                                    </p:animEffect>
                                    <p:anim calcmode="lin" valueType="num">
                                      <p:cBhvr>
                                        <p:cTn id="13"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18" dur="26">
                                          <p:stCondLst>
                                            <p:cond delay="650"/>
                                          </p:stCondLst>
                                        </p:cTn>
                                        <p:tgtEl>
                                          <p:spTgt spid="3">
                                            <p:txEl>
                                              <p:pRg st="0" end="0"/>
                                            </p:txEl>
                                          </p:spTgt>
                                        </p:tgtEl>
                                      </p:cBhvr>
                                      <p:to x="100000" y="60000"/>
                                    </p:animScale>
                                    <p:animScale>
                                      <p:cBhvr>
                                        <p:cTn id="19" dur="166" decel="50000">
                                          <p:stCondLst>
                                            <p:cond delay="676"/>
                                          </p:stCondLst>
                                        </p:cTn>
                                        <p:tgtEl>
                                          <p:spTgt spid="3">
                                            <p:txEl>
                                              <p:pRg st="0" end="0"/>
                                            </p:txEl>
                                          </p:spTgt>
                                        </p:tgtEl>
                                      </p:cBhvr>
                                      <p:to x="100000" y="100000"/>
                                    </p:animScale>
                                    <p:animScale>
                                      <p:cBhvr>
                                        <p:cTn id="20" dur="26">
                                          <p:stCondLst>
                                            <p:cond delay="1312"/>
                                          </p:stCondLst>
                                        </p:cTn>
                                        <p:tgtEl>
                                          <p:spTgt spid="3">
                                            <p:txEl>
                                              <p:pRg st="0" end="0"/>
                                            </p:txEl>
                                          </p:spTgt>
                                        </p:tgtEl>
                                      </p:cBhvr>
                                      <p:to x="100000" y="80000"/>
                                    </p:animScale>
                                    <p:animScale>
                                      <p:cBhvr>
                                        <p:cTn id="21" dur="166" decel="50000">
                                          <p:stCondLst>
                                            <p:cond delay="1338"/>
                                          </p:stCondLst>
                                        </p:cTn>
                                        <p:tgtEl>
                                          <p:spTgt spid="3">
                                            <p:txEl>
                                              <p:pRg st="0" end="0"/>
                                            </p:txEl>
                                          </p:spTgt>
                                        </p:tgtEl>
                                      </p:cBhvr>
                                      <p:to x="100000" y="100000"/>
                                    </p:animScale>
                                    <p:animScale>
                                      <p:cBhvr>
                                        <p:cTn id="22" dur="26">
                                          <p:stCondLst>
                                            <p:cond delay="1642"/>
                                          </p:stCondLst>
                                        </p:cTn>
                                        <p:tgtEl>
                                          <p:spTgt spid="3">
                                            <p:txEl>
                                              <p:pRg st="0" end="0"/>
                                            </p:txEl>
                                          </p:spTgt>
                                        </p:tgtEl>
                                      </p:cBhvr>
                                      <p:to x="100000" y="90000"/>
                                    </p:animScale>
                                    <p:animScale>
                                      <p:cBhvr>
                                        <p:cTn id="23" dur="166" decel="50000">
                                          <p:stCondLst>
                                            <p:cond delay="1668"/>
                                          </p:stCondLst>
                                        </p:cTn>
                                        <p:tgtEl>
                                          <p:spTgt spid="3">
                                            <p:txEl>
                                              <p:pRg st="0" end="0"/>
                                            </p:txEl>
                                          </p:spTgt>
                                        </p:tgtEl>
                                      </p:cBhvr>
                                      <p:to x="100000" y="100000"/>
                                    </p:animScale>
                                    <p:animScale>
                                      <p:cBhvr>
                                        <p:cTn id="24" dur="26">
                                          <p:stCondLst>
                                            <p:cond delay="1808"/>
                                          </p:stCondLst>
                                        </p:cTn>
                                        <p:tgtEl>
                                          <p:spTgt spid="3">
                                            <p:txEl>
                                              <p:pRg st="0" end="0"/>
                                            </p:txEl>
                                          </p:spTgt>
                                        </p:tgtEl>
                                      </p:cBhvr>
                                      <p:to x="100000" y="95000"/>
                                    </p:animScale>
                                    <p:animScale>
                                      <p:cBhvr>
                                        <p:cTn id="25" dur="166" decel="50000">
                                          <p:stCondLst>
                                            <p:cond delay="1834"/>
                                          </p:stCondLst>
                                        </p:cTn>
                                        <p:tgtEl>
                                          <p:spTgt spid="3">
                                            <p:txEl>
                                              <p:pRg st="0" end="0"/>
                                            </p:txEl>
                                          </p:spTgt>
                                        </p:tgtEl>
                                      </p:cBhvr>
                                      <p:to x="100000" y="100000"/>
                                    </p:animScale>
                                  </p:childTnLst>
                                </p:cTn>
                              </p:par>
                            </p:childTnLst>
                          </p:cTn>
                        </p:par>
                      </p:childTnLst>
                    </p:cTn>
                  </p:par>
                  <p:par>
                    <p:cTn id="26" fill="hold">
                      <p:stCondLst>
                        <p:cond delay="indefinite"/>
                      </p:stCondLst>
                      <p:childTnLst>
                        <p:par>
                          <p:cTn id="27" fill="hold">
                            <p:stCondLst>
                              <p:cond delay="0"/>
                            </p:stCondLst>
                            <p:childTnLst>
                              <p:par>
                                <p:cTn id="28" presetID="6" presetClass="entr" presetSubtype="16" fill="hold" nodeType="click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circle(in)">
                                      <p:cBhvr>
                                        <p:cTn id="3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066800"/>
          </a:xfrm>
          <a:solidFill>
            <a:schemeClr val="accent2">
              <a:lumMod val="40000"/>
              <a:lumOff val="60000"/>
            </a:schemeClr>
          </a:solidFill>
        </p:spPr>
        <p:txBody>
          <a:bodyPr>
            <a:noAutofit/>
          </a:bodyPr>
          <a:lstStyle/>
          <a:p>
            <a:r>
              <a:rPr lang="en-US" sz="3600" b="1">
                <a:latin typeface="Times New Roman" panose="02020603050405020304" pitchFamily="18" charset="0"/>
                <a:cs typeface="Times New Roman" panose="02020603050405020304" pitchFamily="18" charset="0"/>
              </a:rPr>
              <a:t>1.3.3.1. Các nhóm phương pháp nghiên cứu lý thuyết</a:t>
            </a:r>
            <a:endParaRPr lang="en-US" sz="3600"/>
          </a:p>
        </p:txBody>
      </p:sp>
      <p:sp>
        <p:nvSpPr>
          <p:cNvPr id="3" name="Content Placeholder 2"/>
          <p:cNvSpPr>
            <a:spLocks noGrp="1"/>
          </p:cNvSpPr>
          <p:nvPr>
            <p:ph idx="1"/>
          </p:nvPr>
        </p:nvSpPr>
        <p:spPr>
          <a:xfrm>
            <a:off x="533400" y="1365260"/>
            <a:ext cx="8458200" cy="5410200"/>
          </a:xfrm>
        </p:spPr>
        <p:txBody>
          <a:bodyPr/>
          <a:lstStyle/>
          <a:p>
            <a:pPr marL="0" indent="0" algn="ctr">
              <a:buNone/>
            </a:pPr>
            <a:r>
              <a:rPr lang="en-US" b="1" i="1">
                <a:solidFill>
                  <a:srgbClr val="C00000"/>
                </a:solidFill>
                <a:latin typeface="Times New Roman" panose="02020603050405020304" pitchFamily="18" charset="0"/>
                <a:cs typeface="Times New Roman" panose="02020603050405020304" pitchFamily="18" charset="0"/>
              </a:rPr>
              <a:t>Phương pháp phân tích và tổng hợp lý thuyết</a:t>
            </a:r>
            <a:r>
              <a:rPr lang="en-US" b="1" i="1">
                <a:solidFill>
                  <a:schemeClr val="accent6">
                    <a:lumMod val="50000"/>
                  </a:schemeClr>
                </a:solidFill>
                <a:latin typeface="Times New Roman" panose="02020603050405020304" pitchFamily="18" charset="0"/>
                <a:cs typeface="Times New Roman" panose="02020603050405020304" pitchFamily="18" charset="0"/>
              </a:rPr>
              <a:t>:</a:t>
            </a:r>
          </a:p>
          <a:p>
            <a:pPr marL="0" indent="0">
              <a:buNone/>
            </a:pPr>
            <a:endParaRPr lang="en-US" b="1" i="1">
              <a:solidFill>
                <a:schemeClr val="accent6">
                  <a:lumMod val="50000"/>
                </a:schemeClr>
              </a:solidFill>
              <a:latin typeface="Times New Roman" panose="02020603050405020304" pitchFamily="18" charset="0"/>
              <a:cs typeface="Times New Roman" panose="02020603050405020304" pitchFamily="18" charset="0"/>
            </a:endParaRPr>
          </a:p>
        </p:txBody>
      </p:sp>
      <p:sp>
        <p:nvSpPr>
          <p:cNvPr id="5" name="Rectangle 4"/>
          <p:cNvSpPr/>
          <p:nvPr/>
        </p:nvSpPr>
        <p:spPr>
          <a:xfrm>
            <a:off x="667603" y="2057400"/>
            <a:ext cx="7772400" cy="3970318"/>
          </a:xfrm>
          <a:prstGeom prst="rect">
            <a:avLst/>
          </a:prstGeom>
        </p:spPr>
        <p:txBody>
          <a:bodyPr wrap="square">
            <a:spAutoFit/>
          </a:bodyPr>
          <a:lstStyle/>
          <a:p>
            <a:pPr algn="just"/>
            <a:r>
              <a:rPr lang="en-US" sz="3600">
                <a:solidFill>
                  <a:srgbClr val="C00000"/>
                </a:solidFill>
                <a:latin typeface="Times New Roman" panose="02020603050405020304" pitchFamily="18" charset="0"/>
                <a:cs typeface="Times New Roman" panose="02020603050405020304" pitchFamily="18" charset="0"/>
              </a:rPr>
              <a:t>* </a:t>
            </a:r>
            <a:r>
              <a:rPr lang="en-US" sz="3600" b="1" i="1">
                <a:solidFill>
                  <a:srgbClr val="C00000"/>
                </a:solidFill>
                <a:latin typeface="Times New Roman" panose="02020603050405020304" pitchFamily="18" charset="0"/>
                <a:cs typeface="Times New Roman" panose="02020603050405020304" pitchFamily="18" charset="0"/>
              </a:rPr>
              <a:t>Tổng hợp lý thuyết</a:t>
            </a:r>
            <a:r>
              <a:rPr lang="en-US" sz="3600">
                <a:solidFill>
                  <a:srgbClr val="C00000"/>
                </a:solidFill>
                <a:latin typeface="Times New Roman" panose="02020603050405020304" pitchFamily="18" charset="0"/>
                <a:cs typeface="Times New Roman" panose="02020603050405020304" pitchFamily="18" charset="0"/>
              </a:rPr>
              <a:t> </a:t>
            </a:r>
            <a:r>
              <a:rPr lang="en-US" sz="3600">
                <a:latin typeface="Times New Roman" panose="02020603050405020304" pitchFamily="18" charset="0"/>
                <a:cs typeface="Times New Roman" panose="02020603050405020304" pitchFamily="18" charset="0"/>
              </a:rPr>
              <a:t>là phương pháp </a:t>
            </a:r>
            <a:r>
              <a:rPr lang="en-US" sz="3600" i="1">
                <a:latin typeface="Times New Roman" panose="02020603050405020304" pitchFamily="18" charset="0"/>
                <a:cs typeface="Times New Roman" panose="02020603050405020304" pitchFamily="18" charset="0"/>
              </a:rPr>
              <a:t>liên kết </a:t>
            </a:r>
            <a:r>
              <a:rPr lang="en-US" sz="3600">
                <a:latin typeface="Times New Roman" panose="02020603050405020304" pitchFamily="18" charset="0"/>
                <a:cs typeface="Times New Roman" panose="02020603050405020304" pitchFamily="18" charset="0"/>
              </a:rPr>
              <a:t>các </a:t>
            </a:r>
            <a:r>
              <a:rPr lang="en-US" sz="3600" i="1">
                <a:latin typeface="Times New Roman" panose="02020603050405020304" pitchFamily="18" charset="0"/>
                <a:cs typeface="Times New Roman" panose="02020603050405020304" pitchFamily="18" charset="0"/>
              </a:rPr>
              <a:t>khía cạnh</a:t>
            </a:r>
            <a:r>
              <a:rPr lang="en-US" sz="3600">
                <a:latin typeface="Times New Roman" panose="02020603050405020304" pitchFamily="18" charset="0"/>
                <a:cs typeface="Times New Roman" panose="02020603050405020304" pitchFamily="18" charset="0"/>
              </a:rPr>
              <a:t>, các </a:t>
            </a:r>
            <a:r>
              <a:rPr lang="en-US" sz="3600" i="1">
                <a:latin typeface="Times New Roman" panose="02020603050405020304" pitchFamily="18" charset="0"/>
                <a:cs typeface="Times New Roman" panose="02020603050405020304" pitchFamily="18" charset="0"/>
              </a:rPr>
              <a:t>bộ phận</a:t>
            </a:r>
            <a:r>
              <a:rPr lang="en-US" sz="3600">
                <a:latin typeface="Times New Roman" panose="02020603050405020304" pitchFamily="18" charset="0"/>
                <a:cs typeface="Times New Roman" panose="02020603050405020304" pitchFamily="18" charset="0"/>
              </a:rPr>
              <a:t>, các </a:t>
            </a:r>
            <a:r>
              <a:rPr lang="en-US" sz="3600" i="1">
                <a:latin typeface="Times New Roman" panose="02020603050405020304" pitchFamily="18" charset="0"/>
                <a:cs typeface="Times New Roman" panose="02020603050405020304" pitchFamily="18" charset="0"/>
              </a:rPr>
              <a:t>mối quan hệ  </a:t>
            </a:r>
            <a:r>
              <a:rPr lang="en-US" sz="3600">
                <a:latin typeface="Times New Roman" panose="02020603050405020304" pitchFamily="18" charset="0"/>
                <a:cs typeface="Times New Roman" panose="02020603050405020304" pitchFamily="18" charset="0"/>
              </a:rPr>
              <a:t>tìm được từ các thông tin về lý thuyết  đã thu thập được thành </a:t>
            </a:r>
            <a:r>
              <a:rPr lang="en-US" sz="3600" i="1">
                <a:latin typeface="Times New Roman" panose="02020603050405020304" pitchFamily="18" charset="0"/>
                <a:cs typeface="Times New Roman" panose="02020603050405020304" pitchFamily="18" charset="0"/>
              </a:rPr>
              <a:t>một tổng thể </a:t>
            </a:r>
            <a:r>
              <a:rPr lang="en-US" sz="3600">
                <a:latin typeface="Times New Roman" panose="02020603050405020304" pitchFamily="18" charset="0"/>
                <a:cs typeface="Times New Roman" panose="02020603050405020304" pitchFamily="18" charset="0"/>
              </a:rPr>
              <a:t> nhằm tạo một hệ thống lý thuyết mới đầy đủ và khái quát hơn về đối tượng NC</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3200" b="1">
                <a:latin typeface="Times New Roman" panose="02020603050405020304" pitchFamily="18" charset="0"/>
                <a:cs typeface="Times New Roman" panose="02020603050405020304" pitchFamily="18" charset="0"/>
              </a:rPr>
              <a:t>1.3.3.1. Các nhóm phương pháp nghiên cứu lý thuyết</a:t>
            </a:r>
            <a:endParaRPr lang="en-US" sz="3200"/>
          </a:p>
        </p:txBody>
      </p:sp>
      <p:sp>
        <p:nvSpPr>
          <p:cNvPr id="3" name="Content Placeholder 2"/>
          <p:cNvSpPr>
            <a:spLocks noGrp="1"/>
          </p:cNvSpPr>
          <p:nvPr>
            <p:ph idx="1"/>
          </p:nvPr>
        </p:nvSpPr>
        <p:spPr/>
        <p:txBody>
          <a:bodyPr>
            <a:normAutofit/>
          </a:bodyPr>
          <a:lstStyle/>
          <a:p>
            <a:pPr marL="0" indent="0" algn="just">
              <a:buNone/>
            </a:pPr>
            <a:r>
              <a:rPr lang="en-US" sz="2800" b="1" i="1">
                <a:solidFill>
                  <a:srgbClr val="C00000"/>
                </a:solidFill>
                <a:latin typeface="Times New Roman" panose="02020603050405020304" pitchFamily="18" charset="0"/>
                <a:cs typeface="Times New Roman" panose="02020603050405020304" pitchFamily="18" charset="0"/>
              </a:rPr>
              <a:t>  Tổng hợp lý thuyết</a:t>
            </a:r>
          </a:p>
          <a:p>
            <a:pPr marL="0" indent="0" algn="just">
              <a:buNone/>
            </a:pPr>
            <a:r>
              <a:rPr lang="en-US" sz="2800">
                <a:solidFill>
                  <a:schemeClr val="accent2">
                    <a:lumMod val="50000"/>
                  </a:schemeClr>
                </a:solidFill>
                <a:latin typeface="Times New Roman" panose="02020603050405020304" pitchFamily="18" charset="0"/>
                <a:cs typeface="Times New Roman" panose="02020603050405020304" pitchFamily="18" charset="0"/>
              </a:rPr>
              <a:t>-  Khi tổng hợp lý thuyết sẽ thực hiện các nội dung:</a:t>
            </a:r>
          </a:p>
          <a:p>
            <a:pPr marL="0" indent="0" algn="just">
              <a:buNone/>
            </a:pPr>
            <a:r>
              <a:rPr lang="en-US" sz="2800">
                <a:solidFill>
                  <a:schemeClr val="accent2">
                    <a:lumMod val="50000"/>
                  </a:schemeClr>
                </a:solidFill>
                <a:latin typeface="Times New Roman" panose="02020603050405020304" pitchFamily="18" charset="0"/>
                <a:cs typeface="Times New Roman" panose="02020603050405020304" pitchFamily="18" charset="0"/>
              </a:rPr>
              <a:t>-  Bổ sung khi tài liệu có thiếu xót hoặc sai lệch;</a:t>
            </a:r>
          </a:p>
          <a:p>
            <a:pPr marL="0" indent="0" algn="just">
              <a:buNone/>
            </a:pPr>
            <a:r>
              <a:rPr lang="en-US" sz="2800">
                <a:solidFill>
                  <a:schemeClr val="accent2">
                    <a:lumMod val="50000"/>
                  </a:schemeClr>
                </a:solidFill>
                <a:latin typeface="Times New Roman" panose="02020603050405020304" pitchFamily="18" charset="0"/>
                <a:cs typeface="Times New Roman" panose="02020603050405020304" pitchFamily="18" charset="0"/>
              </a:rPr>
              <a:t>- Lựa chọn những tài liệu cần thiết cho việc xây dựng luận cứ;</a:t>
            </a:r>
          </a:p>
          <a:p>
            <a:pPr marL="0" indent="0" algn="just">
              <a:buNone/>
            </a:pPr>
            <a:r>
              <a:rPr lang="en-US" sz="2800">
                <a:solidFill>
                  <a:schemeClr val="accent2">
                    <a:lumMod val="50000"/>
                  </a:schemeClr>
                </a:solidFill>
                <a:latin typeface="Times New Roman" panose="02020603050405020304" pitchFamily="18" charset="0"/>
                <a:cs typeface="Times New Roman" panose="02020603050405020304" pitchFamily="18" charset="0"/>
              </a:rPr>
              <a:t> -  Sắp xếp tài liệu theo tiến trình, thời điểm xuất hiện;</a:t>
            </a:r>
          </a:p>
          <a:p>
            <a:pPr marL="0" indent="0" algn="just">
              <a:buNone/>
            </a:pPr>
            <a:r>
              <a:rPr lang="en-US" sz="2800">
                <a:solidFill>
                  <a:schemeClr val="accent2">
                    <a:lumMod val="50000"/>
                  </a:schemeClr>
                </a:solidFill>
                <a:latin typeface="Times New Roman" panose="02020603050405020304" pitchFamily="18" charset="0"/>
                <a:cs typeface="Times New Roman" panose="02020603050405020304" pitchFamily="18" charset="0"/>
              </a:rPr>
              <a:t> -  Xây dựng hệ thống khái niệm, phạm trù, quy luật;</a:t>
            </a:r>
          </a:p>
          <a:p>
            <a:pPr marL="0" indent="0" algn="just">
              <a:buNone/>
            </a:pPr>
            <a:r>
              <a:rPr lang="en-US" sz="2800">
                <a:solidFill>
                  <a:schemeClr val="accent2">
                    <a:lumMod val="50000"/>
                  </a:schemeClr>
                </a:solidFill>
                <a:latin typeface="Times New Roman" panose="02020603050405020304" pitchFamily="18" charset="0"/>
                <a:cs typeface="Times New Roman" panose="02020603050405020304" pitchFamily="18" charset="0"/>
              </a:rPr>
              <a:t> -  Sử dụng tư duy logic để giải thích quy luật, phán đoán bản chất các quy luật</a:t>
            </a:r>
          </a:p>
        </p:txBody>
      </p:sp>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557530"/>
          </a:xfrm>
          <a:solidFill>
            <a:schemeClr val="accent6">
              <a:lumMod val="40000"/>
              <a:lumOff val="60000"/>
            </a:schemeClr>
          </a:solidFill>
        </p:spPr>
        <p:txBody>
          <a:bodyPr>
            <a:noAutofit/>
          </a:bodyPr>
          <a:lstStyle/>
          <a:p>
            <a:pPr algn="ctr"/>
            <a:r>
              <a:rPr lang="en-US" sz="2800" b="1">
                <a:latin typeface="Times New Roman" panose="02020603050405020304" pitchFamily="18" charset="0"/>
                <a:cs typeface="Times New Roman" panose="02020603050405020304" pitchFamily="18" charset="0"/>
              </a:rPr>
              <a:t>1.3.3.1. Các nhóm phương pháp nghiên cứu lý thuyết</a:t>
            </a:r>
            <a:endParaRPr lang="en-US" sz="2800"/>
          </a:p>
        </p:txBody>
      </p:sp>
      <p:sp>
        <p:nvSpPr>
          <p:cNvPr id="3" name="Content Placeholder 2"/>
          <p:cNvSpPr>
            <a:spLocks noGrp="1"/>
          </p:cNvSpPr>
          <p:nvPr>
            <p:ph idx="1"/>
          </p:nvPr>
        </p:nvSpPr>
        <p:spPr>
          <a:xfrm>
            <a:off x="457200" y="710565"/>
            <a:ext cx="8229600" cy="5415915"/>
          </a:xfrm>
        </p:spPr>
        <p:txBody>
          <a:bodyPr>
            <a:normAutofit/>
          </a:bodyPr>
          <a:lstStyle/>
          <a:p>
            <a:pPr marL="0" indent="0" algn="just">
              <a:buNone/>
            </a:pPr>
            <a:r>
              <a:rPr lang="en-US" sz="3000" b="1" i="1">
                <a:solidFill>
                  <a:srgbClr val="7030A0"/>
                </a:solidFill>
                <a:latin typeface="Times New Roman" panose="02020603050405020304" pitchFamily="18" charset="0"/>
                <a:cs typeface="Times New Roman" panose="02020603050405020304" pitchFamily="18" charset="0"/>
              </a:rPr>
              <a:t>Phương pháp phân loại và hệ thống hóa lý thuyết</a:t>
            </a:r>
          </a:p>
          <a:p>
            <a:pPr marL="0" indent="0" algn="just">
              <a:buNone/>
            </a:pPr>
            <a:endParaRPr lang="en-US" sz="3000" b="1" i="1">
              <a:solidFill>
                <a:srgbClr val="7030A0"/>
              </a:solidFill>
              <a:latin typeface="Times New Roman" panose="02020603050405020304" pitchFamily="18" charset="0"/>
              <a:cs typeface="Times New Roman" panose="02020603050405020304" pitchFamily="18" charset="0"/>
            </a:endParaRPr>
          </a:p>
        </p:txBody>
      </p:sp>
      <p:graphicFrame>
        <p:nvGraphicFramePr>
          <p:cNvPr id="4" name="Table 3"/>
          <p:cNvGraphicFramePr>
            <a:graphicFrameLocks noGrp="1"/>
          </p:cNvGraphicFramePr>
          <p:nvPr/>
        </p:nvGraphicFramePr>
        <p:xfrm>
          <a:off x="70485" y="1280160"/>
          <a:ext cx="8956040" cy="6004560"/>
        </p:xfrm>
        <a:graphic>
          <a:graphicData uri="http://schemas.openxmlformats.org/drawingml/2006/table">
            <a:tbl>
              <a:tblPr firstRow="1" bandRow="1">
                <a:tableStyleId>{00A15C55-8517-42AA-B614-E9B94910E393}</a:tableStyleId>
              </a:tblPr>
              <a:tblGrid>
                <a:gridCol w="4424045">
                  <a:extLst>
                    <a:ext uri="{9D8B030D-6E8A-4147-A177-3AD203B41FA5}">
                      <a16:colId xmlns:a16="http://schemas.microsoft.com/office/drawing/2014/main" val="20000"/>
                    </a:ext>
                  </a:extLst>
                </a:gridCol>
                <a:gridCol w="4531995">
                  <a:extLst>
                    <a:ext uri="{9D8B030D-6E8A-4147-A177-3AD203B41FA5}">
                      <a16:colId xmlns:a16="http://schemas.microsoft.com/office/drawing/2014/main" val="20001"/>
                    </a:ext>
                  </a:extLst>
                </a:gridCol>
              </a:tblGrid>
              <a:tr h="6004560">
                <a:tc>
                  <a:txBody>
                    <a:bodyPr/>
                    <a:lstStyle/>
                    <a:p>
                      <a:pPr algn="just">
                        <a:lnSpc>
                          <a:spcPct val="100000"/>
                        </a:lnSpc>
                      </a:pPr>
                      <a:r>
                        <a:rPr lang="en-US" sz="1800" b="1" i="0" u="none" baseline="0">
                          <a:solidFill>
                            <a:schemeClr val="lt1"/>
                          </a:solidFill>
                          <a:latin typeface="+mn-lt"/>
                          <a:cs typeface="+mn-cs"/>
                        </a:rPr>
                        <a:t>      </a:t>
                      </a:r>
                      <a:r>
                        <a:rPr lang="en-US" sz="3200" b="1" i="1" u="sng">
                          <a:solidFill>
                            <a:srgbClr val="C00000"/>
                          </a:solidFill>
                          <a:latin typeface="Times New Roman" panose="02020603050405020304" pitchFamily="18" charset="0"/>
                          <a:cs typeface="Times New Roman" panose="02020603050405020304" pitchFamily="18" charset="0"/>
                        </a:rPr>
                        <a:t>Phương</a:t>
                      </a:r>
                      <a:r>
                        <a:rPr lang="en-US" sz="3200" b="1" i="1" u="sng" baseline="0">
                          <a:solidFill>
                            <a:srgbClr val="C00000"/>
                          </a:solidFill>
                          <a:latin typeface="Times New Roman" panose="02020603050405020304" pitchFamily="18" charset="0"/>
                          <a:cs typeface="Times New Roman" panose="02020603050405020304" pitchFamily="18" charset="0"/>
                        </a:rPr>
                        <a:t> pháp phân loại</a:t>
                      </a:r>
                      <a:r>
                        <a:rPr lang="en-US" sz="3200" b="0" baseline="0">
                          <a:solidFill>
                            <a:schemeClr val="tx1"/>
                          </a:solidFill>
                          <a:latin typeface="Times New Roman" panose="02020603050405020304" pitchFamily="18" charset="0"/>
                          <a:cs typeface="Times New Roman" panose="02020603050405020304" pitchFamily="18" charset="0"/>
                        </a:rPr>
                        <a:t> </a:t>
                      </a:r>
                      <a:r>
                        <a:rPr lang="en-US" sz="3200" b="1" i="1" u="sng" baseline="0">
                          <a:solidFill>
                            <a:srgbClr val="C00000"/>
                          </a:solidFill>
                          <a:latin typeface="Times New Roman" panose="02020603050405020304" pitchFamily="18" charset="0"/>
                          <a:cs typeface="Times New Roman" panose="02020603050405020304" pitchFamily="18" charset="0"/>
                        </a:rPr>
                        <a:t>lý thuyết</a:t>
                      </a:r>
                      <a:r>
                        <a:rPr lang="en-US" sz="3200" b="0" baseline="0">
                          <a:solidFill>
                            <a:schemeClr val="tx1"/>
                          </a:solidFill>
                          <a:latin typeface="Times New Roman" panose="02020603050405020304" pitchFamily="18" charset="0"/>
                          <a:cs typeface="Times New Roman" panose="02020603050405020304" pitchFamily="18" charset="0"/>
                        </a:rPr>
                        <a:t> là phương pháp sắp xếp</a:t>
                      </a:r>
                      <a:r>
                        <a:rPr lang="en-US" sz="3200" b="0" i="1" baseline="0">
                          <a:solidFill>
                            <a:schemeClr val="tx1"/>
                          </a:solidFill>
                          <a:latin typeface="Times New Roman" panose="02020603050405020304" pitchFamily="18" charset="0"/>
                          <a:cs typeface="Times New Roman" panose="02020603050405020304" pitchFamily="18" charset="0"/>
                        </a:rPr>
                        <a:t>  một cách logic các tài liệu, văn bản</a:t>
                      </a:r>
                      <a:r>
                        <a:rPr lang="en-US" sz="3200" b="0" baseline="0">
                          <a:solidFill>
                            <a:schemeClr val="tx1"/>
                          </a:solidFill>
                          <a:latin typeface="Times New Roman" panose="02020603050405020304" pitchFamily="18" charset="0"/>
                          <a:cs typeface="Times New Roman" panose="02020603050405020304" pitchFamily="18" charset="0"/>
                        </a:rPr>
                        <a:t> </a:t>
                      </a:r>
                      <a:r>
                        <a:rPr lang="en-US" sz="3200" b="0" i="1" baseline="0">
                          <a:solidFill>
                            <a:schemeClr val="tx1"/>
                          </a:solidFill>
                          <a:latin typeface="Times New Roman" panose="02020603050405020304" pitchFamily="18" charset="0"/>
                          <a:cs typeface="Times New Roman" panose="02020603050405020304" pitchFamily="18" charset="0"/>
                        </a:rPr>
                        <a:t>đang nghiên cứu</a:t>
                      </a:r>
                      <a:r>
                        <a:rPr lang="en-US" sz="3200" b="0" baseline="0">
                          <a:solidFill>
                            <a:schemeClr val="tx1"/>
                          </a:solidFill>
                          <a:latin typeface="Times New Roman" panose="02020603050405020304" pitchFamily="18" charset="0"/>
                          <a:cs typeface="Times New Roman" panose="02020603050405020304" pitchFamily="18" charset="0"/>
                        </a:rPr>
                        <a:t> theo từng phương diện, từng đơn vị kiến thức, từng vấn đề khoa học có cùng dấu hiệu bản chất, có cùng xu hướng phát triển</a:t>
                      </a:r>
                      <a:endParaRPr lang="en-US" sz="3200" b="0">
                        <a:solidFill>
                          <a:schemeClr val="tx1"/>
                        </a:solidFill>
                        <a:latin typeface="Times New Roman" panose="02020603050405020304" pitchFamily="18" charset="0"/>
                        <a:cs typeface="Times New Roman" panose="02020603050405020304" pitchFamily="18" charset="0"/>
                      </a:endParaRPr>
                    </a:p>
                  </a:txBody>
                  <a:tcPr>
                    <a:solidFill>
                      <a:schemeClr val="bg1">
                        <a:lumMod val="95000"/>
                      </a:schemeClr>
                    </a:solidFill>
                  </a:tcPr>
                </a:tc>
                <a:tc>
                  <a:txBody>
                    <a:bodyPr/>
                    <a:lstStyle/>
                    <a:p>
                      <a:pPr algn="just"/>
                      <a:r>
                        <a:rPr lang="en-US"/>
                        <a:t> </a:t>
                      </a:r>
                      <a:r>
                        <a:rPr lang="en-US" sz="3200" b="1" i="1" u="sng">
                          <a:solidFill>
                            <a:srgbClr val="C00000"/>
                          </a:solidFill>
                          <a:latin typeface="Times New Roman" panose="02020603050405020304" pitchFamily="18" charset="0"/>
                          <a:cs typeface="Times New Roman" panose="02020603050405020304" pitchFamily="18" charset="0"/>
                        </a:rPr>
                        <a:t>Phương</a:t>
                      </a:r>
                      <a:r>
                        <a:rPr lang="en-US" sz="3200" b="1" i="1" u="sng" baseline="0">
                          <a:solidFill>
                            <a:srgbClr val="C00000"/>
                          </a:solidFill>
                          <a:latin typeface="Times New Roman" panose="02020603050405020304" pitchFamily="18" charset="0"/>
                          <a:cs typeface="Times New Roman" panose="02020603050405020304" pitchFamily="18" charset="0"/>
                        </a:rPr>
                        <a:t> pháp hệ thống hóa lý thuyết</a:t>
                      </a:r>
                      <a:r>
                        <a:rPr lang="en-US" sz="3200" b="0" baseline="0">
                          <a:latin typeface="Times New Roman" panose="02020603050405020304" pitchFamily="18" charset="0"/>
                          <a:cs typeface="Times New Roman" panose="02020603050405020304" pitchFamily="18" charset="0"/>
                        </a:rPr>
                        <a:t> </a:t>
                      </a:r>
                      <a:r>
                        <a:rPr lang="en-US" sz="3200" b="0" baseline="0">
                          <a:solidFill>
                            <a:schemeClr val="tx1">
                              <a:lumMod val="85000"/>
                              <a:lumOff val="15000"/>
                            </a:schemeClr>
                          </a:solidFill>
                          <a:latin typeface="Times New Roman" panose="02020603050405020304" pitchFamily="18" charset="0"/>
                          <a:cs typeface="Times New Roman" panose="02020603050405020304" pitchFamily="18" charset="0"/>
                        </a:rPr>
                        <a:t>là phương pháp sắp xếp</a:t>
                      </a:r>
                      <a:r>
                        <a:rPr lang="en-US" sz="3200" b="0" i="1" baseline="0">
                          <a:solidFill>
                            <a:schemeClr val="tx1">
                              <a:lumMod val="85000"/>
                              <a:lumOff val="15000"/>
                            </a:schemeClr>
                          </a:solidFill>
                          <a:latin typeface="Times New Roman" panose="02020603050405020304" pitchFamily="18" charset="0"/>
                          <a:cs typeface="Times New Roman" panose="02020603050405020304" pitchFamily="18" charset="0"/>
                        </a:rPr>
                        <a:t> những thông tin, dữ liệ</a:t>
                      </a:r>
                      <a:r>
                        <a:rPr lang="en-US" sz="3200" b="0" baseline="0">
                          <a:solidFill>
                            <a:schemeClr val="tx1">
                              <a:lumMod val="85000"/>
                              <a:lumOff val="15000"/>
                            </a:schemeClr>
                          </a:solidFill>
                          <a:latin typeface="Times New Roman" panose="02020603050405020304" pitchFamily="18" charset="0"/>
                          <a:cs typeface="Times New Roman" panose="02020603050405020304" pitchFamily="18" charset="0"/>
                        </a:rPr>
                        <a:t>u </a:t>
                      </a:r>
                      <a:r>
                        <a:rPr lang="en-US" sz="3200" b="0" i="1" baseline="0">
                          <a:solidFill>
                            <a:schemeClr val="tx1">
                              <a:lumMod val="85000"/>
                              <a:lumOff val="15000"/>
                            </a:schemeClr>
                          </a:solidFill>
                          <a:latin typeface="Times New Roman" panose="02020603050405020304" pitchFamily="18" charset="0"/>
                          <a:cs typeface="Times New Roman" panose="02020603050405020304" pitchFamily="18" charset="0"/>
                        </a:rPr>
                        <a:t>đa dạng</a:t>
                      </a:r>
                      <a:r>
                        <a:rPr lang="en-US" sz="3200" b="0" baseline="0">
                          <a:solidFill>
                            <a:schemeClr val="tx1">
                              <a:lumMod val="85000"/>
                              <a:lumOff val="15000"/>
                            </a:schemeClr>
                          </a:solidFill>
                          <a:latin typeface="Times New Roman" panose="02020603050405020304" pitchFamily="18" charset="0"/>
                          <a:cs typeface="Times New Roman" panose="02020603050405020304" pitchFamily="18" charset="0"/>
                        </a:rPr>
                        <a:t> thu thập từ nhiều nguồn tài liệu khác nhau thành một hệ thống có kết cấu chặt chẽ trên cơ sở  một mô hình lý thuyết</a:t>
                      </a:r>
                      <a:endParaRPr lang="en-US" sz="3200" b="0">
                        <a:solidFill>
                          <a:schemeClr val="tx1">
                            <a:lumMod val="85000"/>
                            <a:lumOff val="15000"/>
                          </a:schemeClr>
                        </a:solidFill>
                        <a:latin typeface="Times New Roman" panose="02020603050405020304" pitchFamily="18" charset="0"/>
                        <a:cs typeface="Times New Roman" panose="02020603050405020304" pitchFamily="18" charset="0"/>
                      </a:endParaRPr>
                    </a:p>
                  </a:txBody>
                  <a:tcPr>
                    <a:solidFill>
                      <a:schemeClr val="accent2">
                        <a:lumMod val="20000"/>
                        <a:lumOff val="80000"/>
                      </a:schemeClr>
                    </a:solidFill>
                  </a:tcPr>
                </a:tc>
                <a:extLst>
                  <a:ext uri="{0D108BD9-81ED-4DB2-BD59-A6C34878D82A}">
                    <a16:rowId xmlns:a16="http://schemas.microsoft.com/office/drawing/2014/main" val="10000"/>
                  </a:ext>
                </a:extLst>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calcmode="lin" valueType="num">
                                      <p:cBhvr>
                                        <p:cTn id="12"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21" presetClass="entr" presetSubtype="1" fill="hold"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wheel(1)">
                                      <p:cBhvr>
                                        <p:cTn id="19"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1193042"/>
          </a:xfrm>
          <a:solidFill>
            <a:schemeClr val="accent3">
              <a:lumMod val="20000"/>
              <a:lumOff val="80000"/>
            </a:schemeClr>
          </a:solidFill>
        </p:spPr>
        <p:txBody>
          <a:bodyPr>
            <a:noAutofit/>
          </a:bodyPr>
          <a:lstStyle/>
          <a:p>
            <a:r>
              <a:rPr lang="en-US" sz="3600" b="1">
                <a:latin typeface="Times New Roman" panose="02020603050405020304" pitchFamily="18" charset="0"/>
                <a:cs typeface="Times New Roman" panose="02020603050405020304" pitchFamily="18" charset="0"/>
              </a:rPr>
              <a:t>1.3.3.1. Các nhóm phương pháp nghiên cứu lý thuyết</a:t>
            </a:r>
            <a:endParaRPr lang="en-US" sz="3600"/>
          </a:p>
        </p:txBody>
      </p:sp>
      <p:sp>
        <p:nvSpPr>
          <p:cNvPr id="3" name="Content Placeholder 2"/>
          <p:cNvSpPr>
            <a:spLocks noGrp="1"/>
          </p:cNvSpPr>
          <p:nvPr>
            <p:ph idx="1"/>
          </p:nvPr>
        </p:nvSpPr>
        <p:spPr>
          <a:xfrm>
            <a:off x="457200" y="1295400"/>
            <a:ext cx="8229600" cy="4830763"/>
          </a:xfrm>
        </p:spPr>
        <p:txBody>
          <a:bodyPr>
            <a:normAutofit/>
          </a:bodyPr>
          <a:lstStyle/>
          <a:p>
            <a:pPr marL="0" indent="0">
              <a:buNone/>
            </a:pPr>
            <a:endParaRPr lang="en-US" sz="3600" b="1" i="1">
              <a:solidFill>
                <a:srgbClr val="C00000"/>
              </a:solidFill>
              <a:latin typeface="Times New Roman" panose="02020603050405020304" pitchFamily="18" charset="0"/>
              <a:cs typeface="Times New Roman" panose="02020603050405020304" pitchFamily="18" charset="0"/>
            </a:endParaRPr>
          </a:p>
        </p:txBody>
      </p:sp>
      <p:graphicFrame>
        <p:nvGraphicFramePr>
          <p:cNvPr id="4" name="Table 3"/>
          <p:cNvGraphicFramePr>
            <a:graphicFrameLocks noGrp="1"/>
          </p:cNvGraphicFramePr>
          <p:nvPr/>
        </p:nvGraphicFramePr>
        <p:xfrm>
          <a:off x="228600" y="1295400"/>
          <a:ext cx="8763000" cy="5406153"/>
        </p:xfrm>
        <a:graphic>
          <a:graphicData uri="http://schemas.openxmlformats.org/drawingml/2006/table">
            <a:tbl>
              <a:tblPr firstRow="1" bandRow="1">
                <a:tableStyleId>{5C22544A-7EE6-4342-B048-85BDC9FD1C3A}</a:tableStyleId>
              </a:tblPr>
              <a:tblGrid>
                <a:gridCol w="2321821">
                  <a:extLst>
                    <a:ext uri="{9D8B030D-6E8A-4147-A177-3AD203B41FA5}">
                      <a16:colId xmlns:a16="http://schemas.microsoft.com/office/drawing/2014/main" val="20000"/>
                    </a:ext>
                  </a:extLst>
                </a:gridCol>
                <a:gridCol w="6441179">
                  <a:extLst>
                    <a:ext uri="{9D8B030D-6E8A-4147-A177-3AD203B41FA5}">
                      <a16:colId xmlns:a16="http://schemas.microsoft.com/office/drawing/2014/main" val="20001"/>
                    </a:ext>
                  </a:extLst>
                </a:gridCol>
              </a:tblGrid>
              <a:tr h="1413273">
                <a:tc rowSpan="4">
                  <a:txBody>
                    <a:bodyPr/>
                    <a:lstStyle/>
                    <a:p>
                      <a:pPr marL="0" indent="0" algn="just">
                        <a:buNone/>
                      </a:pPr>
                      <a:r>
                        <a:rPr lang="en-US" sz="4800" b="1" i="1">
                          <a:solidFill>
                            <a:srgbClr val="C00000"/>
                          </a:solidFill>
                          <a:latin typeface="Times New Roman" panose="02020603050405020304" pitchFamily="18" charset="0"/>
                          <a:cs typeface="Times New Roman" panose="02020603050405020304" pitchFamily="18" charset="0"/>
                        </a:rPr>
                        <a:t>Phương pháp mô </a:t>
                      </a:r>
                    </a:p>
                    <a:p>
                      <a:pPr marL="0" indent="0" algn="just">
                        <a:buNone/>
                      </a:pPr>
                      <a:r>
                        <a:rPr lang="en-US" sz="4800" b="1" i="1">
                          <a:solidFill>
                            <a:srgbClr val="C00000"/>
                          </a:solidFill>
                          <a:latin typeface="Times New Roman" panose="02020603050405020304" pitchFamily="18" charset="0"/>
                          <a:cs typeface="Times New Roman" panose="02020603050405020304" pitchFamily="18" charset="0"/>
                        </a:rPr>
                        <a:t>hình hóa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just"/>
                      <a:r>
                        <a:rPr lang="en-US" sz="2800" b="0">
                          <a:solidFill>
                            <a:srgbClr val="002060"/>
                          </a:solidFill>
                          <a:latin typeface="Times New Roman" panose="02020603050405020304" pitchFamily="18" charset="0"/>
                          <a:cs typeface="Times New Roman" panose="02020603050405020304" pitchFamily="18" charset="0"/>
                        </a:rPr>
                        <a:t>Là</a:t>
                      </a:r>
                      <a:r>
                        <a:rPr lang="en-US" sz="2800" b="0" baseline="0">
                          <a:solidFill>
                            <a:srgbClr val="002060"/>
                          </a:solidFill>
                          <a:latin typeface="Times New Roman" panose="02020603050405020304" pitchFamily="18" charset="0"/>
                          <a:cs typeface="Times New Roman" panose="02020603050405020304" pitchFamily="18" charset="0"/>
                        </a:rPr>
                        <a:t> phương pháp nghiên cứu các sự vật, quá trình, hiện tượng bằng cách xây dựng mô hình của chúng</a:t>
                      </a:r>
                      <a:endParaRPr lang="en-US" sz="2800" b="0">
                        <a:solidFill>
                          <a:srgbClr val="002060"/>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5">
                        <a:lumMod val="20000"/>
                        <a:lumOff val="80000"/>
                      </a:schemeClr>
                    </a:solidFill>
                  </a:tcPr>
                </a:tc>
                <a:extLst>
                  <a:ext uri="{0D108BD9-81ED-4DB2-BD59-A6C34878D82A}">
                    <a16:rowId xmlns:a16="http://schemas.microsoft.com/office/drawing/2014/main" val="10000"/>
                  </a:ext>
                </a:extLst>
              </a:tr>
              <a:tr h="1981200">
                <a:tc vMerge="1">
                  <a:txBody>
                    <a:bodyPr/>
                    <a:lstStyle/>
                    <a:p>
                      <a:endParaRPr lang="en-US"/>
                    </a:p>
                  </a:txBody>
                  <a:tcPr/>
                </a:tc>
                <a:tc>
                  <a:txBody>
                    <a:bodyPr/>
                    <a:lstStyle/>
                    <a:p>
                      <a:pPr algn="just"/>
                      <a:r>
                        <a:rPr lang="en-US" sz="2800">
                          <a:latin typeface="Times New Roman" panose="02020603050405020304" pitchFamily="18" charset="0"/>
                          <a:cs typeface="Times New Roman" panose="02020603050405020304" pitchFamily="18" charset="0"/>
                        </a:rPr>
                        <a:t>Mô</a:t>
                      </a:r>
                      <a:r>
                        <a:rPr lang="en-US" sz="2800" baseline="0">
                          <a:latin typeface="Times New Roman" panose="02020603050405020304" pitchFamily="18" charset="0"/>
                          <a:cs typeface="Times New Roman" panose="02020603050405020304" pitchFamily="18" charset="0"/>
                        </a:rPr>
                        <a:t> hình là một hệ thống  các yếu tố vật chất  hay ý niệm được xây dựng nhằm biểu diễn hay tái hiện đối tượng nghiên cứu dưới dạng trực quan</a:t>
                      </a:r>
                      <a:endParaRPr lang="en-US" sz="2800">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10001"/>
                  </a:ext>
                </a:extLst>
              </a:tr>
              <a:tr h="1066800">
                <a:tc vMerge="1">
                  <a:txBody>
                    <a:bodyPr/>
                    <a:lstStyle/>
                    <a:p>
                      <a:endParaRPr lang="en-US"/>
                    </a:p>
                  </a:txBody>
                  <a:tcPr/>
                </a:tc>
                <a:tc>
                  <a:txBody>
                    <a:bodyPr/>
                    <a:lstStyle/>
                    <a:p>
                      <a:pPr algn="l"/>
                      <a:r>
                        <a:rPr lang="en-US" sz="2800">
                          <a:solidFill>
                            <a:srgbClr val="002060"/>
                          </a:solidFill>
                          <a:latin typeface="Times New Roman" panose="02020603050405020304" pitchFamily="18" charset="0"/>
                          <a:cs typeface="Times New Roman" panose="02020603050405020304" pitchFamily="18" charset="0"/>
                        </a:rPr>
                        <a:t>Mô</a:t>
                      </a:r>
                      <a:r>
                        <a:rPr lang="en-US" sz="2800" baseline="0">
                          <a:solidFill>
                            <a:srgbClr val="002060"/>
                          </a:solidFill>
                          <a:latin typeface="Times New Roman" panose="02020603050405020304" pitchFamily="18" charset="0"/>
                          <a:cs typeface="Times New Roman" panose="02020603050405020304" pitchFamily="18" charset="0"/>
                        </a:rPr>
                        <a:t> hình đóng vai trò đại diện thay thế cho hiện tượng cần nghiên cứu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85000"/>
                      </a:schemeClr>
                    </a:solidFill>
                  </a:tcPr>
                </a:tc>
                <a:extLst>
                  <a:ext uri="{0D108BD9-81ED-4DB2-BD59-A6C34878D82A}">
                    <a16:rowId xmlns:a16="http://schemas.microsoft.com/office/drawing/2014/main" val="10002"/>
                  </a:ext>
                </a:extLst>
              </a:tr>
              <a:tr h="896277">
                <a:tc vMerge="1">
                  <a:txBody>
                    <a:bodyPr/>
                    <a:lstStyle/>
                    <a:p>
                      <a:endParaRPr lang="en-US"/>
                    </a:p>
                  </a:txBody>
                  <a:tcPr/>
                </a:tc>
                <a:tc>
                  <a:txBody>
                    <a:bodyPr/>
                    <a:lstStyle/>
                    <a:p>
                      <a:r>
                        <a:rPr lang="en-US" sz="2800">
                          <a:solidFill>
                            <a:srgbClr val="C00000"/>
                          </a:solidFill>
                          <a:latin typeface="Times New Roman" panose="02020603050405020304" pitchFamily="18" charset="0"/>
                          <a:cs typeface="Times New Roman" panose="02020603050405020304" pitchFamily="18" charset="0"/>
                        </a:rPr>
                        <a:t>Nhiệm</a:t>
                      </a:r>
                      <a:r>
                        <a:rPr lang="en-US" sz="2800" baseline="0">
                          <a:solidFill>
                            <a:srgbClr val="C00000"/>
                          </a:solidFill>
                          <a:latin typeface="Times New Roman" panose="02020603050405020304" pitchFamily="18" charset="0"/>
                          <a:cs typeface="Times New Roman" panose="02020603050405020304" pitchFamily="18" charset="0"/>
                        </a:rPr>
                        <a:t> vụ của mô hình lý thuyết  là phát hiện ra những  điều chưa biết về đối tượng</a:t>
                      </a:r>
                      <a:endParaRPr lang="en-US" sz="2800">
                        <a:solidFill>
                          <a:srgbClr val="C00000"/>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arn(inVertical)">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90500"/>
            <a:ext cx="8229600" cy="798830"/>
          </a:xfrm>
          <a:solidFill>
            <a:schemeClr val="accent2">
              <a:lumMod val="20000"/>
              <a:lumOff val="80000"/>
            </a:schemeClr>
          </a:solidFill>
        </p:spPr>
        <p:txBody>
          <a:bodyPr>
            <a:noAutofit/>
          </a:bodyPr>
          <a:lstStyle/>
          <a:p>
            <a:pPr algn="ctr"/>
            <a:r>
              <a:rPr lang="en-US" sz="2800" b="1">
                <a:latin typeface="Times New Roman" panose="02020603050405020304" pitchFamily="18" charset="0"/>
                <a:cs typeface="Times New Roman" panose="02020603050405020304" pitchFamily="18" charset="0"/>
              </a:rPr>
              <a:t>1.3.3.1. Các nhóm phương pháp nghiên cứu lý thuyết</a:t>
            </a:r>
            <a:endParaRPr lang="en-US" sz="2800"/>
          </a:p>
        </p:txBody>
      </p:sp>
      <p:graphicFrame>
        <p:nvGraphicFramePr>
          <p:cNvPr id="4" name="Content Placeholder 3"/>
          <p:cNvGraphicFramePr>
            <a:graphicFrameLocks noGrp="1"/>
          </p:cNvGraphicFramePr>
          <p:nvPr>
            <p:ph idx="1"/>
          </p:nvPr>
        </p:nvGraphicFramePr>
        <p:xfrm>
          <a:off x="360045" y="1071880"/>
          <a:ext cx="8585835" cy="5074285"/>
        </p:xfrm>
        <a:graphic>
          <a:graphicData uri="http://schemas.openxmlformats.org/drawingml/2006/table">
            <a:tbl>
              <a:tblPr firstRow="1" bandRow="1">
                <a:tableStyleId>{00A15C55-8517-42AA-B614-E9B94910E393}</a:tableStyleId>
              </a:tblPr>
              <a:tblGrid>
                <a:gridCol w="2459355">
                  <a:extLst>
                    <a:ext uri="{9D8B030D-6E8A-4147-A177-3AD203B41FA5}">
                      <a16:colId xmlns:a16="http://schemas.microsoft.com/office/drawing/2014/main" val="20000"/>
                    </a:ext>
                  </a:extLst>
                </a:gridCol>
                <a:gridCol w="6126480">
                  <a:extLst>
                    <a:ext uri="{9D8B030D-6E8A-4147-A177-3AD203B41FA5}">
                      <a16:colId xmlns:a16="http://schemas.microsoft.com/office/drawing/2014/main" val="20001"/>
                    </a:ext>
                  </a:extLst>
                </a:gridCol>
              </a:tblGrid>
              <a:tr h="2590800">
                <a:tc rowSpan="2">
                  <a:txBody>
                    <a:bodyPr/>
                    <a:lstStyle/>
                    <a:p>
                      <a:r>
                        <a:rPr lang="en-US" sz="4400" i="1">
                          <a:solidFill>
                            <a:srgbClr val="FF0000"/>
                          </a:solidFill>
                          <a:latin typeface="Times New Roman" panose="02020603050405020304" pitchFamily="18" charset="0"/>
                          <a:cs typeface="Times New Roman" panose="02020603050405020304" pitchFamily="18" charset="0"/>
                        </a:rPr>
                        <a:t>Phương</a:t>
                      </a:r>
                      <a:r>
                        <a:rPr lang="en-US" sz="4400" i="1" baseline="0">
                          <a:solidFill>
                            <a:srgbClr val="FF0000"/>
                          </a:solidFill>
                          <a:latin typeface="Times New Roman" panose="02020603050405020304" pitchFamily="18" charset="0"/>
                          <a:cs typeface="Times New Roman" panose="02020603050405020304" pitchFamily="18" charset="0"/>
                        </a:rPr>
                        <a:t> pháp</a:t>
                      </a:r>
                      <a:r>
                        <a:rPr lang="en-US" sz="4400" i="1" baseline="0">
                          <a:latin typeface="Times New Roman" panose="02020603050405020304" pitchFamily="18" charset="0"/>
                          <a:cs typeface="Times New Roman" panose="02020603050405020304" pitchFamily="18" charset="0"/>
                        </a:rPr>
                        <a:t> </a:t>
                      </a:r>
                      <a:r>
                        <a:rPr lang="en-US" sz="4400" i="1" baseline="0">
                          <a:solidFill>
                            <a:srgbClr val="FF0000"/>
                          </a:solidFill>
                          <a:latin typeface="Times New Roman" panose="02020603050405020304" pitchFamily="18" charset="0"/>
                          <a:cs typeface="Times New Roman" panose="02020603050405020304" pitchFamily="18" charset="0"/>
                        </a:rPr>
                        <a:t>nghiên</a:t>
                      </a:r>
                      <a:r>
                        <a:rPr lang="en-US" sz="4400" i="1" baseline="0">
                          <a:latin typeface="Times New Roman" panose="02020603050405020304" pitchFamily="18" charset="0"/>
                          <a:cs typeface="Times New Roman" panose="02020603050405020304" pitchFamily="18" charset="0"/>
                        </a:rPr>
                        <a:t> </a:t>
                      </a:r>
                      <a:r>
                        <a:rPr lang="en-US" sz="4400" i="1" baseline="0">
                          <a:solidFill>
                            <a:srgbClr val="FF0000"/>
                          </a:solidFill>
                          <a:latin typeface="Times New Roman" panose="02020603050405020304" pitchFamily="18" charset="0"/>
                          <a:cs typeface="Times New Roman" panose="02020603050405020304" pitchFamily="18" charset="0"/>
                        </a:rPr>
                        <a:t>cứu</a:t>
                      </a:r>
                      <a:r>
                        <a:rPr lang="en-US" sz="4400" i="1" baseline="0">
                          <a:latin typeface="Times New Roman" panose="02020603050405020304" pitchFamily="18" charset="0"/>
                          <a:cs typeface="Times New Roman" panose="02020603050405020304" pitchFamily="18" charset="0"/>
                        </a:rPr>
                        <a:t> </a:t>
                      </a:r>
                    </a:p>
                    <a:p>
                      <a:r>
                        <a:rPr lang="en-US" sz="4400" i="1" baseline="0">
                          <a:solidFill>
                            <a:srgbClr val="FF0000"/>
                          </a:solidFill>
                          <a:latin typeface="Times New Roman" panose="02020603050405020304" pitchFamily="18" charset="0"/>
                          <a:cs typeface="Times New Roman" panose="02020603050405020304" pitchFamily="18" charset="0"/>
                        </a:rPr>
                        <a:t>lịch</a:t>
                      </a:r>
                      <a:r>
                        <a:rPr lang="en-US" sz="4400" i="1" baseline="0">
                          <a:latin typeface="Times New Roman" panose="02020603050405020304" pitchFamily="18" charset="0"/>
                          <a:cs typeface="Times New Roman" panose="02020603050405020304" pitchFamily="18" charset="0"/>
                        </a:rPr>
                        <a:t> </a:t>
                      </a:r>
                      <a:r>
                        <a:rPr lang="en-US" sz="4400" i="1" baseline="0">
                          <a:solidFill>
                            <a:srgbClr val="FF0000"/>
                          </a:solidFill>
                          <a:latin typeface="Times New Roman" panose="02020603050405020304" pitchFamily="18" charset="0"/>
                          <a:cs typeface="Times New Roman" panose="02020603050405020304" pitchFamily="18" charset="0"/>
                        </a:rPr>
                        <a:t>sử</a:t>
                      </a:r>
                      <a:endParaRPr lang="en-US" sz="4400" i="1">
                        <a:solidFill>
                          <a:srgbClr val="FF0000"/>
                        </a:solidFill>
                        <a:latin typeface="Times New Roman" panose="02020603050405020304" pitchFamily="18" charset="0"/>
                        <a:cs typeface="Times New Roman" panose="02020603050405020304" pitchFamily="18" charset="0"/>
                      </a:endParaRPr>
                    </a:p>
                  </a:txBody>
                  <a:tcPr>
                    <a:lnL w="12700" cap="flat" cmpd="sng" algn="ctr">
                      <a:solidFill>
                        <a:schemeClr val="accent3">
                          <a:lumMod val="75000"/>
                        </a:schemeClr>
                      </a:solidFill>
                      <a:prstDash val="solid"/>
                      <a:round/>
                      <a:headEnd type="none" w="med" len="med"/>
                      <a:tailEnd type="none" w="med" len="med"/>
                    </a:lnL>
                    <a:lnR w="12700" cap="flat" cmpd="sng" algn="ctr">
                      <a:solidFill>
                        <a:schemeClr val="accent3">
                          <a:lumMod val="75000"/>
                        </a:schemeClr>
                      </a:solidFill>
                      <a:prstDash val="solid"/>
                      <a:round/>
                      <a:headEnd type="none" w="med" len="med"/>
                      <a:tailEnd type="none" w="med" len="med"/>
                    </a:lnR>
                    <a:lnT w="12700" cap="flat" cmpd="sng" algn="ctr">
                      <a:solidFill>
                        <a:schemeClr val="accent3">
                          <a:lumMod val="75000"/>
                        </a:schemeClr>
                      </a:solidFill>
                      <a:prstDash val="solid"/>
                      <a:round/>
                      <a:headEnd type="none" w="med" len="med"/>
                      <a:tailEnd type="none" w="med" len="med"/>
                    </a:lnT>
                    <a:lnB w="12700" cap="flat" cmpd="sng" algn="ctr">
                      <a:solidFill>
                        <a:schemeClr val="accent3">
                          <a:lumMod val="75000"/>
                        </a:schemeClr>
                      </a:solidFill>
                      <a:prstDash val="solid"/>
                      <a:round/>
                      <a:headEnd type="none" w="med" len="med"/>
                      <a:tailEnd type="none" w="med" len="med"/>
                    </a:lnB>
                    <a:solidFill>
                      <a:srgbClr val="FFFF00"/>
                    </a:solidFill>
                  </a:tcPr>
                </a:tc>
                <a:tc>
                  <a:txBody>
                    <a:bodyPr/>
                    <a:lstStyle/>
                    <a:p>
                      <a:pPr algn="just"/>
                      <a:r>
                        <a:rPr lang="en-US" sz="3200" b="0">
                          <a:solidFill>
                            <a:schemeClr val="tx1"/>
                          </a:solidFill>
                          <a:latin typeface="Times New Roman" panose="02020603050405020304" pitchFamily="18" charset="0"/>
                          <a:cs typeface="Times New Roman" panose="02020603050405020304" pitchFamily="18" charset="0"/>
                        </a:rPr>
                        <a:t>Nghiên</a:t>
                      </a:r>
                      <a:r>
                        <a:rPr lang="en-US" sz="3200" b="0" baseline="0">
                          <a:solidFill>
                            <a:schemeClr val="tx1"/>
                          </a:solidFill>
                          <a:latin typeface="Times New Roman" panose="02020603050405020304" pitchFamily="18" charset="0"/>
                          <a:cs typeface="Times New Roman" panose="02020603050405020304" pitchFamily="18" charset="0"/>
                        </a:rPr>
                        <a:t> cứu đối tượng bằng cách đi tìm nguồn gốc phát sinh, quá trình phát triển và những  biến đổi của đối tượng để tìm ra bản chất và quy luật vận động của nó</a:t>
                      </a:r>
                      <a:endParaRPr lang="en-US" sz="3200" b="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accent3">
                          <a:lumMod val="75000"/>
                        </a:schemeClr>
                      </a:solidFill>
                      <a:prstDash val="solid"/>
                      <a:round/>
                      <a:headEnd type="none" w="med" len="med"/>
                      <a:tailEnd type="none" w="med" len="med"/>
                    </a:lnL>
                    <a:lnR w="12700" cap="flat" cmpd="sng" algn="ctr">
                      <a:solidFill>
                        <a:schemeClr val="accent3">
                          <a:lumMod val="75000"/>
                        </a:schemeClr>
                      </a:solidFill>
                      <a:prstDash val="solid"/>
                      <a:round/>
                      <a:headEnd type="none" w="med" len="med"/>
                      <a:tailEnd type="none" w="med" len="med"/>
                    </a:lnR>
                    <a:lnT w="12700" cap="flat" cmpd="sng" algn="ctr">
                      <a:solidFill>
                        <a:schemeClr val="accent3">
                          <a:lumMod val="75000"/>
                        </a:schemeClr>
                      </a:solidFill>
                      <a:prstDash val="solid"/>
                      <a:round/>
                      <a:headEnd type="none" w="med" len="med"/>
                      <a:tailEnd type="none" w="med" len="med"/>
                    </a:lnT>
                    <a:lnB w="12700" cap="flat" cmpd="sng" algn="ctr">
                      <a:solidFill>
                        <a:schemeClr val="accent3">
                          <a:lumMod val="75000"/>
                        </a:schemeClr>
                      </a:solidFill>
                      <a:prstDash val="solid"/>
                      <a:round/>
                      <a:headEnd type="none" w="med" len="med"/>
                      <a:tailEnd type="none" w="med" len="med"/>
                    </a:lnB>
                    <a:solidFill>
                      <a:schemeClr val="accent6">
                        <a:lumMod val="40000"/>
                        <a:lumOff val="60000"/>
                      </a:schemeClr>
                    </a:solidFill>
                  </a:tcPr>
                </a:tc>
                <a:extLst>
                  <a:ext uri="{0D108BD9-81ED-4DB2-BD59-A6C34878D82A}">
                    <a16:rowId xmlns:a16="http://schemas.microsoft.com/office/drawing/2014/main" val="10000"/>
                  </a:ext>
                </a:extLst>
              </a:tr>
              <a:tr h="2483485">
                <a:tc vMerge="1">
                  <a:txBody>
                    <a:bodyPr/>
                    <a:lstStyle/>
                    <a:p>
                      <a:endParaRPr lang="en-US"/>
                    </a:p>
                  </a:txBody>
                  <a:tcPr/>
                </a:tc>
                <a:tc>
                  <a:txBody>
                    <a:bodyPr/>
                    <a:lstStyle/>
                    <a:p>
                      <a:pPr algn="just"/>
                      <a:r>
                        <a:rPr lang="en-US" sz="3200">
                          <a:latin typeface="Times New Roman" panose="02020603050405020304" pitchFamily="18" charset="0"/>
                          <a:cs typeface="Times New Roman" panose="02020603050405020304" pitchFamily="18" charset="0"/>
                        </a:rPr>
                        <a:t>Phương</a:t>
                      </a:r>
                      <a:r>
                        <a:rPr lang="en-US" sz="3200" baseline="0">
                          <a:latin typeface="Times New Roman" panose="02020603050405020304" pitchFamily="18" charset="0"/>
                          <a:cs typeface="Times New Roman" panose="02020603050405020304" pitchFamily="18" charset="0"/>
                        </a:rPr>
                        <a:t> pháp nghiên cứu lịch sử còn được dùng trong xây dựng tổng quan về vấn đề nghiên cứu</a:t>
                      </a:r>
                      <a:endParaRPr lang="en-US" sz="3200">
                        <a:latin typeface="Times New Roman" panose="02020603050405020304" pitchFamily="18" charset="0"/>
                        <a:cs typeface="Times New Roman" panose="02020603050405020304" pitchFamily="18" charset="0"/>
                      </a:endParaRPr>
                    </a:p>
                  </a:txBody>
                  <a:tcPr>
                    <a:lnL w="12700" cap="flat" cmpd="sng" algn="ctr">
                      <a:solidFill>
                        <a:schemeClr val="accent3">
                          <a:lumMod val="75000"/>
                        </a:schemeClr>
                      </a:solidFill>
                      <a:prstDash val="solid"/>
                      <a:round/>
                      <a:headEnd type="none" w="med" len="med"/>
                      <a:tailEnd type="none" w="med" len="med"/>
                    </a:lnL>
                    <a:lnR w="12700" cap="flat" cmpd="sng" algn="ctr">
                      <a:solidFill>
                        <a:schemeClr val="accent3">
                          <a:lumMod val="75000"/>
                        </a:schemeClr>
                      </a:solidFill>
                      <a:prstDash val="solid"/>
                      <a:round/>
                      <a:headEnd type="none" w="med" len="med"/>
                      <a:tailEnd type="none" w="med" len="med"/>
                    </a:lnR>
                    <a:lnT w="12700" cap="flat" cmpd="sng" algn="ctr">
                      <a:solidFill>
                        <a:schemeClr val="accent3">
                          <a:lumMod val="75000"/>
                        </a:schemeClr>
                      </a:solidFill>
                      <a:prstDash val="solid"/>
                      <a:round/>
                      <a:headEnd type="none" w="med" len="med"/>
                      <a:tailEnd type="none" w="med" len="med"/>
                    </a:lnT>
                    <a:lnB w="12700" cap="flat" cmpd="sng" algn="ctr">
                      <a:solidFill>
                        <a:schemeClr val="accent3">
                          <a:lumMod val="75000"/>
                        </a:schemeClr>
                      </a:solidFill>
                      <a:prstDash val="solid"/>
                      <a:round/>
                      <a:headEnd type="none" w="med" len="med"/>
                      <a:tailEnd type="none" w="med" len="med"/>
                    </a:lnB>
                    <a:solidFill>
                      <a:schemeClr val="accent3">
                        <a:lumMod val="40000"/>
                        <a:lumOff val="60000"/>
                      </a:schemeClr>
                    </a:solidFill>
                  </a:tcPr>
                </a:tc>
                <a:extLst>
                  <a:ext uri="{0D108BD9-81ED-4DB2-BD59-A6C34878D82A}">
                    <a16:rowId xmlns:a16="http://schemas.microsoft.com/office/drawing/2014/main" val="10001"/>
                  </a:ext>
                </a:extLst>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down)">
                                      <p:cBhvr>
                                        <p:cTn id="12"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95425" y="190500"/>
            <a:ext cx="6414135" cy="466725"/>
          </a:xfrm>
        </p:spPr>
        <p:style>
          <a:lnRef idx="1">
            <a:schemeClr val="accent5"/>
          </a:lnRef>
          <a:fillRef idx="2">
            <a:schemeClr val="accent5"/>
          </a:fillRef>
          <a:effectRef idx="1">
            <a:schemeClr val="accent5"/>
          </a:effectRef>
          <a:fontRef idx="minor">
            <a:schemeClr val="dk1"/>
          </a:fontRef>
        </p:style>
        <p:txBody>
          <a:bodyPr/>
          <a:lstStyle/>
          <a:p>
            <a:pPr algn="ctr"/>
            <a:r>
              <a:rPr lang="en-US" sz="2000" b="1">
                <a:latin typeface="Times New Roman" panose="02020603050405020304" pitchFamily="18" charset="0"/>
                <a:cs typeface="Times New Roman" panose="02020603050405020304" pitchFamily="18" charset="0"/>
                <a:sym typeface="+mn-ea"/>
              </a:rPr>
              <a:t>1.3.3.1. Các nhóm phương pháp nghiên cứu lý thuyết</a:t>
            </a:r>
          </a:p>
        </p:txBody>
      </p:sp>
      <p:sp>
        <p:nvSpPr>
          <p:cNvPr id="3" name="Content Placeholder 2"/>
          <p:cNvSpPr>
            <a:spLocks noGrp="1"/>
          </p:cNvSpPr>
          <p:nvPr>
            <p:ph idx="1"/>
          </p:nvPr>
        </p:nvSpPr>
        <p:spPr>
          <a:xfrm>
            <a:off x="587375" y="1066800"/>
            <a:ext cx="8229600" cy="5652770"/>
          </a:xfrm>
        </p:spPr>
        <p:txBody>
          <a:bodyPr/>
          <a:lstStyle/>
          <a:p>
            <a:pPr marL="0" indent="0" algn="just">
              <a:buNone/>
            </a:pPr>
            <a:endParaRPr lang="en-US"/>
          </a:p>
          <a:p>
            <a:pPr marL="0" indent="0" algn="just">
              <a:buNone/>
            </a:pPr>
            <a:r>
              <a:rPr lang="en-US"/>
              <a:t>- </a:t>
            </a:r>
            <a:r>
              <a:rPr lang="en-US" sz="3600">
                <a:latin typeface="Times New Roman" panose="02020603050405020304" pitchFamily="18" charset="0"/>
                <a:cs typeface="Times New Roman" panose="02020603050405020304" pitchFamily="18" charset="0"/>
              </a:rPr>
              <a:t>Đưa ra các dự đoán về bản chất của đối tượng, sau đó thu thập thông tin để chứng minh dự đoán đó.</a:t>
            </a:r>
          </a:p>
          <a:p>
            <a:pPr marL="0" indent="0" algn="just">
              <a:buNone/>
            </a:pPr>
            <a:r>
              <a:rPr lang="en-US" sz="3600">
                <a:latin typeface="Times New Roman" panose="02020603050405020304" pitchFamily="18" charset="0"/>
                <a:cs typeface="Times New Roman" panose="02020603050405020304" pitchFamily="18" charset="0"/>
              </a:rPr>
              <a:t>- Chức năng: dự đoán và định hướng Nc</a:t>
            </a:r>
          </a:p>
          <a:p>
            <a:pPr marL="0" indent="0" algn="just">
              <a:buNone/>
            </a:pPr>
            <a:r>
              <a:rPr lang="en-US" sz="3600">
                <a:latin typeface="Times New Roman" panose="02020603050405020304" pitchFamily="18" charset="0"/>
                <a:cs typeface="Times New Roman" panose="02020603050405020304" pitchFamily="18" charset="0"/>
              </a:rPr>
              <a:t>- Được xây dựng trên cơ sở phán đoán nên nó chỉ mang tính giả định và xác xuất, vì thế, nhà Nc cần phải chứng minh </a:t>
            </a:r>
          </a:p>
        </p:txBody>
      </p:sp>
      <p:sp>
        <p:nvSpPr>
          <p:cNvPr id="4" name="Horizontal Scroll 3"/>
          <p:cNvSpPr/>
          <p:nvPr/>
        </p:nvSpPr>
        <p:spPr>
          <a:xfrm>
            <a:off x="2537460" y="741680"/>
            <a:ext cx="4027805" cy="854710"/>
          </a:xfrm>
          <a:prstGeom prst="horizontalScroll">
            <a:avLst/>
          </a:prstGeom>
          <a:solidFill>
            <a:schemeClr val="bg1">
              <a:lumMod val="95000"/>
            </a:schemeClr>
          </a:solidFill>
          <a:ln w="9525" cap="flat" cmpd="sng" algn="ctr">
            <a:solidFill>
              <a:schemeClr val="accent1"/>
            </a:solidFill>
            <a:prstDash val="solid"/>
            <a:round/>
            <a:headEnd type="none" w="med" len="med"/>
            <a:tailEnd type="none" w="med" len="med"/>
          </a:ln>
        </p:spPr>
        <p:txBody>
          <a:bodyPr vert="horz" wrap="none" lIns="91440" tIns="45720" rIns="91440" bIns="45720" numCol="1" anchor="ctr" anchorCtr="0" compatLnSpc="1"/>
          <a:lstStyle/>
          <a:p>
            <a:pPr marL="0" marR="0" indent="0" algn="ctr" defTabSz="914400" rtl="0" eaLnBrk="1" fontAlgn="base" latinLnBrk="0" hangingPunct="1">
              <a:lnSpc>
                <a:spcPct val="100000"/>
              </a:lnSpc>
              <a:spcBef>
                <a:spcPct val="0"/>
              </a:spcBef>
              <a:spcAft>
                <a:spcPct val="0"/>
              </a:spcAft>
              <a:buClrTx/>
              <a:buSzTx/>
              <a:buFontTx/>
              <a:buNone/>
            </a:pPr>
            <a:r>
              <a:rPr kumimoji="0" lang="en-US" altLang="zh-CN" sz="2800" b="1" i="0" u="none" strike="noStrike" cap="none" normalizeH="0" baseline="0">
                <a:ln>
                  <a:noFill/>
                </a:ln>
                <a:solidFill>
                  <a:schemeClr val="accent6">
                    <a:lumMod val="50000"/>
                  </a:schemeClr>
                </a:solidFill>
                <a:effectLst/>
                <a:latin typeface="Times New Roman" panose="02020603050405020304" pitchFamily="18" charset="0"/>
                <a:ea typeface="SimSun" panose="02010600030101010101" pitchFamily="2" charset="-122"/>
                <a:cs typeface="Times New Roman" panose="02020603050405020304" pitchFamily="18" charset="0"/>
              </a:rPr>
              <a:t>GIẢ THUYẾT</a:t>
            </a:r>
          </a:p>
        </p:txBody>
      </p:sp>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95425" y="190500"/>
            <a:ext cx="6414135" cy="466725"/>
          </a:xfrm>
        </p:spPr>
        <p:style>
          <a:lnRef idx="1">
            <a:schemeClr val="accent5"/>
          </a:lnRef>
          <a:fillRef idx="2">
            <a:schemeClr val="accent5"/>
          </a:fillRef>
          <a:effectRef idx="1">
            <a:schemeClr val="accent5"/>
          </a:effectRef>
          <a:fontRef idx="minor">
            <a:schemeClr val="dk1"/>
          </a:fontRef>
        </p:style>
        <p:txBody>
          <a:bodyPr/>
          <a:lstStyle/>
          <a:p>
            <a:pPr algn="ctr"/>
            <a:r>
              <a:rPr lang="vi-VN" altLang="en-US" sz="3200" b="1">
                <a:latin typeface="Times New Roman" panose="02020603050405020304" pitchFamily="18" charset="0"/>
                <a:cs typeface="Times New Roman" panose="02020603050405020304" pitchFamily="18" charset="0"/>
                <a:sym typeface="+mn-ea"/>
              </a:rPr>
              <a:t>Ôn tập</a:t>
            </a:r>
          </a:p>
        </p:txBody>
      </p:sp>
      <p:sp>
        <p:nvSpPr>
          <p:cNvPr id="3" name="Content Placeholder 2"/>
          <p:cNvSpPr>
            <a:spLocks noGrp="1"/>
          </p:cNvSpPr>
          <p:nvPr>
            <p:ph idx="1"/>
          </p:nvPr>
        </p:nvSpPr>
        <p:spPr>
          <a:xfrm>
            <a:off x="587375" y="858520"/>
            <a:ext cx="8229600" cy="5861050"/>
          </a:xfrm>
        </p:spPr>
        <p:txBody>
          <a:bodyPr/>
          <a:lstStyle/>
          <a:p>
            <a:pPr marL="0" indent="0" algn="just">
              <a:buNone/>
            </a:pPr>
            <a:r>
              <a:rPr lang="vi-VN" altLang="en-US" sz="3600">
                <a:latin typeface="Times New Roman" panose="02020603050405020304" pitchFamily="18" charset="0"/>
                <a:cs typeface="Times New Roman" panose="02020603050405020304" pitchFamily="18" charset="0"/>
              </a:rPr>
              <a:t>PPNCKH là gì?</a:t>
            </a:r>
          </a:p>
          <a:p>
            <a:pPr marL="0" indent="0" algn="just">
              <a:buNone/>
            </a:pPr>
            <a:r>
              <a:rPr lang="vi-VN" altLang="en-US" sz="3600">
                <a:latin typeface="Times New Roman" panose="02020603050405020304" pitchFamily="18" charset="0"/>
                <a:cs typeface="Times New Roman" panose="02020603050405020304" pitchFamily="18" charset="0"/>
              </a:rPr>
              <a:t>Nêu đặc điểm của PPNCKH</a:t>
            </a:r>
          </a:p>
          <a:p>
            <a:pPr marL="0" indent="0" algn="just">
              <a:buNone/>
            </a:pPr>
            <a:r>
              <a:rPr lang="vi-VN" altLang="en-US" sz="3600">
                <a:latin typeface="Times New Roman" panose="02020603050405020304" pitchFamily="18" charset="0"/>
                <a:cs typeface="Times New Roman" panose="02020603050405020304" pitchFamily="18" charset="0"/>
              </a:rPr>
              <a:t>Dựa trên cách tiếp cận đối tượng NC, PPNC được phân thành những nhóm nào? (TL cuối trang 41)</a:t>
            </a:r>
          </a:p>
          <a:p>
            <a:pPr marL="0" indent="0" algn="just">
              <a:buNone/>
            </a:pPr>
            <a:r>
              <a:rPr lang="vi-VN" altLang="en-US" sz="3600">
                <a:latin typeface="Times New Roman" panose="02020603050405020304" pitchFamily="18" charset="0"/>
                <a:cs typeface="Times New Roman" panose="02020603050405020304" pitchFamily="18" charset="0"/>
                <a:sym typeface="+mn-ea"/>
              </a:rPr>
              <a:t>Phương pháp NC lý thuyết là gì?</a:t>
            </a:r>
            <a:endParaRPr lang="vi-VN" altLang="en-US" sz="3600">
              <a:latin typeface="Times New Roman" panose="02020603050405020304" pitchFamily="18" charset="0"/>
              <a:cs typeface="Times New Roman" panose="02020603050405020304" pitchFamily="18" charset="0"/>
            </a:endParaRPr>
          </a:p>
          <a:p>
            <a:pPr marL="0" indent="0" algn="just">
              <a:buNone/>
            </a:pPr>
            <a:r>
              <a:rPr lang="vi-VN" altLang="en-US" sz="3600">
                <a:latin typeface="Times New Roman" panose="02020603050405020304" pitchFamily="18" charset="0"/>
                <a:cs typeface="Times New Roman" panose="02020603050405020304" pitchFamily="18" charset="0"/>
              </a:rPr>
              <a:t>Nêu định nghĩa của tất cả các PPNC lý thuyết</a:t>
            </a:r>
          </a:p>
        </p:txBody>
      </p:sp>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835"/>
            <a:ext cx="8229600" cy="504825"/>
          </a:xfrm>
        </p:spPr>
        <p:txBody>
          <a:bodyPr/>
          <a:lstStyle/>
          <a:p>
            <a:pPr algn="ctr"/>
            <a:r>
              <a:rPr lang="vi-VN" altLang="en-US" sz="3200" b="1"/>
              <a:t>ÔN TẬP: </a:t>
            </a:r>
            <a:r>
              <a:rPr lang="en-US" sz="3200" b="1"/>
              <a:t>Điền PPNC Lý thuyết phù hợp</a:t>
            </a:r>
          </a:p>
        </p:txBody>
      </p:sp>
      <p:graphicFrame>
        <p:nvGraphicFramePr>
          <p:cNvPr id="4" name="Content Placeholder 3"/>
          <p:cNvGraphicFramePr>
            <a:graphicFrameLocks noGrp="1"/>
          </p:cNvGraphicFramePr>
          <p:nvPr>
            <p:ph idx="1"/>
          </p:nvPr>
        </p:nvGraphicFramePr>
        <p:xfrm>
          <a:off x="78105" y="561975"/>
          <a:ext cx="8938260" cy="6181090"/>
        </p:xfrm>
        <a:graphic>
          <a:graphicData uri="http://schemas.openxmlformats.org/drawingml/2006/table">
            <a:tbl>
              <a:tblPr firstRow="1" bandRow="1">
                <a:tableStyleId>{5C22544A-7EE6-4342-B048-85BDC9FD1C3A}</a:tableStyleId>
              </a:tblPr>
              <a:tblGrid>
                <a:gridCol w="1752600">
                  <a:extLst>
                    <a:ext uri="{9D8B030D-6E8A-4147-A177-3AD203B41FA5}">
                      <a16:colId xmlns:a16="http://schemas.microsoft.com/office/drawing/2014/main" val="20000"/>
                    </a:ext>
                  </a:extLst>
                </a:gridCol>
                <a:gridCol w="7185660">
                  <a:extLst>
                    <a:ext uri="{9D8B030D-6E8A-4147-A177-3AD203B41FA5}">
                      <a16:colId xmlns:a16="http://schemas.microsoft.com/office/drawing/2014/main" val="20001"/>
                    </a:ext>
                  </a:extLst>
                </a:gridCol>
              </a:tblGrid>
              <a:tr h="855980">
                <a:tc>
                  <a:txBody>
                    <a:bodyPr/>
                    <a:lstStyle/>
                    <a:p>
                      <a:pPr>
                        <a:buNone/>
                      </a:pPr>
                      <a:endParaRPr lang="en-US"/>
                    </a:p>
                  </a:txBody>
                  <a:tcPr>
                    <a:lnR w="12700" cmpd="sng">
                      <a:solidFill>
                        <a:schemeClr val="tx1"/>
                      </a:solidFill>
                      <a:prstDash val="solid"/>
                    </a:lnR>
                  </a:tcPr>
                </a:tc>
                <a:tc>
                  <a:txBody>
                    <a:bodyPr/>
                    <a:lstStyle/>
                    <a:p>
                      <a:pPr>
                        <a:buNone/>
                      </a:pPr>
                      <a:r>
                        <a:rPr lang="en-US" sz="2400" b="0">
                          <a:latin typeface="Times New Roman" panose="02020603050405020304" pitchFamily="18" charset="0"/>
                          <a:cs typeface="Times New Roman" panose="02020603050405020304" pitchFamily="18" charset="0"/>
                          <a:sym typeface="+mn-ea"/>
                        </a:rPr>
                        <a:t>Đưa ra các dự đoán về bản chất của đối tượng, sau đó thu thập thông tin để chứng minh dự đoán đó.</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extLst>
                  <a:ext uri="{0D108BD9-81ED-4DB2-BD59-A6C34878D82A}">
                    <a16:rowId xmlns:a16="http://schemas.microsoft.com/office/drawing/2014/main" val="10000"/>
                  </a:ext>
                </a:extLst>
              </a:tr>
              <a:tr h="1997075">
                <a:tc>
                  <a:txBody>
                    <a:bodyPr/>
                    <a:lstStyle/>
                    <a:p>
                      <a:pPr>
                        <a:buNone/>
                      </a:pPr>
                      <a:endParaRPr lang="en-US"/>
                    </a:p>
                  </a:txBody>
                  <a:tcPr>
                    <a:lnR w="12700" cmpd="sng">
                      <a:solidFill>
                        <a:schemeClr val="tx1"/>
                      </a:solidFill>
                      <a:prstDash val="solid"/>
                    </a:lnR>
                  </a:tcPr>
                </a:tc>
                <a:tc>
                  <a:txBody>
                    <a:bodyPr/>
                    <a:lstStyle/>
                    <a:p>
                      <a:pPr>
                        <a:buNone/>
                      </a:pPr>
                      <a:r>
                        <a:rPr lang="en-US" sz="2400" i="1">
                          <a:latin typeface="Times New Roman" panose="02020603050405020304" pitchFamily="18" charset="0"/>
                          <a:cs typeface="Times New Roman" panose="02020603050405020304" pitchFamily="18" charset="0"/>
                          <a:sym typeface="+mn-ea"/>
                        </a:rPr>
                        <a:t>- P</a:t>
                      </a:r>
                      <a:r>
                        <a:rPr lang="en-US" sz="2400">
                          <a:solidFill>
                            <a:schemeClr val="tx1">
                              <a:lumMod val="85000"/>
                              <a:lumOff val="15000"/>
                            </a:schemeClr>
                          </a:solidFill>
                          <a:latin typeface="Times New Roman" panose="02020603050405020304" pitchFamily="18" charset="0"/>
                          <a:cs typeface="Times New Roman" panose="02020603050405020304" pitchFamily="18" charset="0"/>
                          <a:sym typeface="+mn-ea"/>
                        </a:rPr>
                        <a:t>hân tích </a:t>
                      </a:r>
                      <a:r>
                        <a:rPr lang="en-US" sz="2400" i="1">
                          <a:solidFill>
                            <a:schemeClr val="tx1">
                              <a:lumMod val="85000"/>
                              <a:lumOff val="15000"/>
                            </a:schemeClr>
                          </a:solidFill>
                          <a:latin typeface="Times New Roman" panose="02020603050405020304" pitchFamily="18" charset="0"/>
                          <a:cs typeface="Times New Roman" panose="02020603050405020304" pitchFamily="18" charset="0"/>
                          <a:sym typeface="+mn-ea"/>
                        </a:rPr>
                        <a:t>tài liệu về lý thuyết  thành từng mặt, từng bộ phận, từng mối quan hệ  theo lịch sử thời gian</a:t>
                      </a:r>
                      <a:endParaRPr lang="en-US" sz="2400" i="1">
                        <a:latin typeface="Times New Roman" panose="02020603050405020304" pitchFamily="18" charset="0"/>
                        <a:cs typeface="Times New Roman" panose="02020603050405020304" pitchFamily="18" charset="0"/>
                        <a:sym typeface="+mn-ea"/>
                      </a:endParaRPr>
                    </a:p>
                    <a:p>
                      <a:pPr>
                        <a:buNone/>
                      </a:pPr>
                      <a:r>
                        <a:rPr lang="en-US" sz="2400" i="1">
                          <a:latin typeface="Times New Roman" panose="02020603050405020304" pitchFamily="18" charset="0"/>
                          <a:cs typeface="Times New Roman" panose="02020603050405020304" pitchFamily="18" charset="0"/>
                          <a:sym typeface="+mn-ea"/>
                        </a:rPr>
                        <a:t>- Liên kết </a:t>
                      </a:r>
                      <a:r>
                        <a:rPr lang="en-US" sz="2400">
                          <a:latin typeface="Times New Roman" panose="02020603050405020304" pitchFamily="18" charset="0"/>
                          <a:cs typeface="Times New Roman" panose="02020603050405020304" pitchFamily="18" charset="0"/>
                          <a:sym typeface="+mn-ea"/>
                        </a:rPr>
                        <a:t>các </a:t>
                      </a:r>
                      <a:r>
                        <a:rPr lang="en-US" sz="2400" i="1">
                          <a:latin typeface="Times New Roman" panose="02020603050405020304" pitchFamily="18" charset="0"/>
                          <a:cs typeface="Times New Roman" panose="02020603050405020304" pitchFamily="18" charset="0"/>
                          <a:sym typeface="+mn-ea"/>
                        </a:rPr>
                        <a:t>khía cạnh</a:t>
                      </a:r>
                      <a:r>
                        <a:rPr lang="en-US" sz="2400">
                          <a:latin typeface="Times New Roman" panose="02020603050405020304" pitchFamily="18" charset="0"/>
                          <a:cs typeface="Times New Roman" panose="02020603050405020304" pitchFamily="18" charset="0"/>
                          <a:sym typeface="+mn-ea"/>
                        </a:rPr>
                        <a:t>, các </a:t>
                      </a:r>
                      <a:r>
                        <a:rPr lang="en-US" sz="2400" i="1">
                          <a:latin typeface="Times New Roman" panose="02020603050405020304" pitchFamily="18" charset="0"/>
                          <a:cs typeface="Times New Roman" panose="02020603050405020304" pitchFamily="18" charset="0"/>
                          <a:sym typeface="+mn-ea"/>
                        </a:rPr>
                        <a:t>bộ phận</a:t>
                      </a:r>
                      <a:r>
                        <a:rPr lang="en-US" sz="2400">
                          <a:latin typeface="Times New Roman" panose="02020603050405020304" pitchFamily="18" charset="0"/>
                          <a:cs typeface="Times New Roman" panose="02020603050405020304" pitchFamily="18" charset="0"/>
                          <a:sym typeface="+mn-ea"/>
                        </a:rPr>
                        <a:t>, các </a:t>
                      </a:r>
                      <a:r>
                        <a:rPr lang="en-US" sz="2400" i="1">
                          <a:latin typeface="Times New Roman" panose="02020603050405020304" pitchFamily="18" charset="0"/>
                          <a:cs typeface="Times New Roman" panose="02020603050405020304" pitchFamily="18" charset="0"/>
                          <a:sym typeface="+mn-ea"/>
                        </a:rPr>
                        <a:t>mối quan hệ  </a:t>
                      </a:r>
                      <a:r>
                        <a:rPr lang="en-US" sz="2400">
                          <a:latin typeface="Times New Roman" panose="02020603050405020304" pitchFamily="18" charset="0"/>
                          <a:cs typeface="Times New Roman" panose="02020603050405020304" pitchFamily="18" charset="0"/>
                          <a:sym typeface="+mn-ea"/>
                        </a:rPr>
                        <a:t>tìm được từ các thông tin về lý thuyết  đã thu thập được thành </a:t>
                      </a:r>
                      <a:r>
                        <a:rPr lang="en-US" sz="2400" i="1">
                          <a:latin typeface="Times New Roman" panose="02020603050405020304" pitchFamily="18" charset="0"/>
                          <a:cs typeface="Times New Roman" panose="02020603050405020304" pitchFamily="18" charset="0"/>
                          <a:sym typeface="+mn-ea"/>
                        </a:rPr>
                        <a:t>một tổng thể </a:t>
                      </a:r>
                      <a:endParaRPr lang="en-US" sz="2400">
                        <a:latin typeface="Times New Roman" panose="02020603050405020304" pitchFamily="18" charset="0"/>
                        <a:cs typeface="Times New Roman" panose="02020603050405020304" pitchFamily="18" charset="0"/>
                        <a:sym typeface="+mn-ea"/>
                      </a:endParaRP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extLst>
                  <a:ext uri="{0D108BD9-81ED-4DB2-BD59-A6C34878D82A}">
                    <a16:rowId xmlns:a16="http://schemas.microsoft.com/office/drawing/2014/main" val="10001"/>
                  </a:ext>
                </a:extLst>
              </a:tr>
              <a:tr h="855345">
                <a:tc>
                  <a:txBody>
                    <a:bodyPr/>
                    <a:lstStyle/>
                    <a:p>
                      <a:pPr>
                        <a:buNone/>
                      </a:pPr>
                      <a:endParaRPr lang="en-US"/>
                    </a:p>
                  </a:txBody>
                  <a:tcPr>
                    <a:lnR w="12700" cmpd="sng">
                      <a:solidFill>
                        <a:schemeClr val="tx1"/>
                      </a:solidFill>
                      <a:prstDash val="solid"/>
                    </a:lnR>
                  </a:tcPr>
                </a:tc>
                <a:tc>
                  <a:txBody>
                    <a:bodyPr/>
                    <a:lstStyle/>
                    <a:p>
                      <a:pPr>
                        <a:buNone/>
                      </a:pPr>
                      <a:r>
                        <a:rPr lang="en-US" sz="2400">
                          <a:solidFill>
                            <a:srgbClr val="002060"/>
                          </a:solidFill>
                          <a:latin typeface="Times New Roman" panose="02020603050405020304" pitchFamily="18" charset="0"/>
                          <a:cs typeface="Times New Roman" panose="02020603050405020304" pitchFamily="18" charset="0"/>
                          <a:sym typeface="+mn-ea"/>
                        </a:rPr>
                        <a:t>Nghiên cứu các sự vật, quá trình, hiện tượng bằng cách xây dựng mô hình của chúng</a:t>
                      </a:r>
                      <a:endParaRPr lang="en-US" sz="2400">
                        <a:solidFill>
                          <a:srgbClr val="002060"/>
                        </a:solidFill>
                        <a:latin typeface="Times New Roman" panose="02020603050405020304" pitchFamily="18" charset="0"/>
                        <a:cs typeface="Times New Roman" panose="02020603050405020304" pitchFamily="18" charset="0"/>
                      </a:endParaRP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extLst>
                  <a:ext uri="{0D108BD9-81ED-4DB2-BD59-A6C34878D82A}">
                    <a16:rowId xmlns:a16="http://schemas.microsoft.com/office/drawing/2014/main" val="10002"/>
                  </a:ext>
                </a:extLst>
              </a:tr>
              <a:tr h="1616710">
                <a:tc>
                  <a:txBody>
                    <a:bodyPr/>
                    <a:lstStyle/>
                    <a:p>
                      <a:pPr>
                        <a:buNone/>
                      </a:pPr>
                      <a:endParaRPr lang="en-US"/>
                    </a:p>
                  </a:txBody>
                  <a:tcPr>
                    <a:lnR w="12700" cmpd="sng">
                      <a:solidFill>
                        <a:schemeClr val="tx1"/>
                      </a:solidFill>
                      <a:prstDash val="solid"/>
                    </a:lnR>
                  </a:tcPr>
                </a:tc>
                <a:tc>
                  <a:txBody>
                    <a:bodyPr/>
                    <a:lstStyle/>
                    <a:p>
                      <a:pPr>
                        <a:buNone/>
                      </a:pPr>
                      <a:r>
                        <a:rPr lang="en-US" sz="2400" i="1">
                          <a:solidFill>
                            <a:schemeClr val="tx1"/>
                          </a:solidFill>
                          <a:latin typeface="Times New Roman" panose="02020603050405020304" pitchFamily="18" charset="0"/>
                          <a:cs typeface="Times New Roman" panose="02020603050405020304" pitchFamily="18" charset="0"/>
                          <a:sym typeface="+mn-ea"/>
                        </a:rPr>
                        <a:t>- Sắp xếp  một cách logic các tài liệu, văn bản </a:t>
                      </a:r>
                      <a:r>
                        <a:rPr lang="en-US" sz="2400">
                          <a:solidFill>
                            <a:schemeClr val="tx1"/>
                          </a:solidFill>
                          <a:latin typeface="Times New Roman" panose="02020603050405020304" pitchFamily="18" charset="0"/>
                          <a:cs typeface="Times New Roman" panose="02020603050405020304" pitchFamily="18" charset="0"/>
                          <a:sym typeface="+mn-ea"/>
                        </a:rPr>
                        <a:t>theo từng phương diện, từng đơn vị </a:t>
                      </a:r>
                      <a:endParaRPr lang="en-US" sz="2400" i="1">
                        <a:solidFill>
                          <a:schemeClr val="tx1"/>
                        </a:solidFill>
                        <a:latin typeface="Times New Roman" panose="02020603050405020304" pitchFamily="18" charset="0"/>
                        <a:cs typeface="Times New Roman" panose="02020603050405020304" pitchFamily="18" charset="0"/>
                        <a:sym typeface="+mn-ea"/>
                      </a:endParaRPr>
                    </a:p>
                    <a:p>
                      <a:pPr>
                        <a:buNone/>
                      </a:pPr>
                      <a:r>
                        <a:rPr lang="en-US" sz="2400">
                          <a:solidFill>
                            <a:schemeClr val="tx1">
                              <a:lumMod val="85000"/>
                              <a:lumOff val="15000"/>
                            </a:schemeClr>
                          </a:solidFill>
                          <a:latin typeface="Times New Roman" panose="02020603050405020304" pitchFamily="18" charset="0"/>
                          <a:cs typeface="Times New Roman" panose="02020603050405020304" pitchFamily="18" charset="0"/>
                          <a:sym typeface="+mn-ea"/>
                        </a:rPr>
                        <a:t>-  S</a:t>
                      </a:r>
                      <a:r>
                        <a:rPr lang="en-US" sz="2400" i="1">
                          <a:solidFill>
                            <a:schemeClr val="tx1">
                              <a:lumMod val="85000"/>
                              <a:lumOff val="15000"/>
                            </a:schemeClr>
                          </a:solidFill>
                          <a:latin typeface="Times New Roman" panose="02020603050405020304" pitchFamily="18" charset="0"/>
                          <a:cs typeface="Times New Roman" panose="02020603050405020304" pitchFamily="18" charset="0"/>
                          <a:sym typeface="+mn-ea"/>
                        </a:rPr>
                        <a:t>ắp xếp  những thông tin, dữ liệ</a:t>
                      </a:r>
                      <a:r>
                        <a:rPr lang="en-US" sz="2400">
                          <a:solidFill>
                            <a:schemeClr val="tx1">
                              <a:lumMod val="85000"/>
                              <a:lumOff val="15000"/>
                            </a:schemeClr>
                          </a:solidFill>
                          <a:latin typeface="Times New Roman" panose="02020603050405020304" pitchFamily="18" charset="0"/>
                          <a:cs typeface="Times New Roman" panose="02020603050405020304" pitchFamily="18" charset="0"/>
                          <a:sym typeface="+mn-ea"/>
                        </a:rPr>
                        <a:t>u đa dạng thu thập từ nhiều nguồn tài liệu khác nhau thành một hệ thống</a:t>
                      </a:r>
                      <a:endParaRPr lang="en-US" sz="2400">
                        <a:latin typeface="Times New Roman" panose="02020603050405020304" pitchFamily="18" charset="0"/>
                        <a:cs typeface="Times New Roman" panose="02020603050405020304" pitchFamily="18" charset="0"/>
                        <a:sym typeface="+mn-ea"/>
                      </a:endParaRP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extLst>
                  <a:ext uri="{0D108BD9-81ED-4DB2-BD59-A6C34878D82A}">
                    <a16:rowId xmlns:a16="http://schemas.microsoft.com/office/drawing/2014/main" val="10003"/>
                  </a:ext>
                </a:extLst>
              </a:tr>
              <a:tr h="855980">
                <a:tc>
                  <a:txBody>
                    <a:bodyPr/>
                    <a:lstStyle/>
                    <a:p>
                      <a:pPr>
                        <a:buNone/>
                      </a:pPr>
                      <a:endParaRPr lang="en-US"/>
                    </a:p>
                  </a:txBody>
                  <a:tcPr>
                    <a:lnR w="12700" cmpd="sng">
                      <a:solidFill>
                        <a:schemeClr val="tx1"/>
                      </a:solidFill>
                      <a:prstDash val="solid"/>
                    </a:lnR>
                  </a:tcPr>
                </a:tc>
                <a:tc>
                  <a:txBody>
                    <a:bodyPr/>
                    <a:lstStyle/>
                    <a:p>
                      <a:pPr>
                        <a:buNone/>
                      </a:pPr>
                      <a:r>
                        <a:rPr lang="en-US" sz="2400">
                          <a:solidFill>
                            <a:schemeClr val="tx1"/>
                          </a:solidFill>
                          <a:latin typeface="Times New Roman" panose="02020603050405020304" pitchFamily="18" charset="0"/>
                          <a:cs typeface="Times New Roman" panose="02020603050405020304" pitchFamily="18" charset="0"/>
                          <a:sym typeface="+mn-ea"/>
                        </a:rPr>
                        <a:t>Đi tìm nguồn gốc phát sinh, quá trình phát triển và những  biến đổi của đối tượng </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extLst>
                  <a:ext uri="{0D108BD9-81ED-4DB2-BD59-A6C34878D82A}">
                    <a16:rowId xmlns:a16="http://schemas.microsoft.com/office/drawing/2014/main" val="10004"/>
                  </a:ext>
                </a:extLst>
              </a:tr>
            </a:tbl>
          </a:graphicData>
        </a:graphic>
      </p:graphicFrame>
      <p:sp>
        <p:nvSpPr>
          <p:cNvPr id="3" name="Rectangles 2"/>
          <p:cNvSpPr/>
          <p:nvPr/>
        </p:nvSpPr>
        <p:spPr>
          <a:xfrm>
            <a:off x="111125" y="581660"/>
            <a:ext cx="1600200" cy="789940"/>
          </a:xfrm>
          <a:prstGeom prst="rect">
            <a:avLst/>
          </a:prstGeom>
          <a:solidFill>
            <a:schemeClr val="accent3">
              <a:lumMod val="95000"/>
            </a:schemeClr>
          </a:solidFill>
          <a:ln w="9525" cap="flat" cmpd="sng" algn="ctr">
            <a:solidFill>
              <a:schemeClr val="accent3">
                <a:lumMod val="95000"/>
              </a:schemeClr>
            </a:solidFill>
            <a:prstDash val="solid"/>
            <a:round/>
            <a:headEnd type="none" w="med" len="med"/>
            <a:tailEnd type="none" w="med" len="med"/>
          </a:ln>
        </p:spPr>
        <p:txBody>
          <a:bodyPr vert="horz" wrap="none" lIns="91440" tIns="45720" rIns="91440" bIns="45720" numCol="1" anchor="ctr" anchorCtr="0" compatLnSpc="1"/>
          <a:lstStyle/>
          <a:p>
            <a:pPr marL="0" marR="0" indent="0" algn="ctr" defTabSz="914400" rtl="0" eaLnBrk="1" fontAlgn="base" latinLnBrk="0" hangingPunct="1">
              <a:lnSpc>
                <a:spcPct val="100000"/>
              </a:lnSpc>
              <a:spcBef>
                <a:spcPct val="0"/>
              </a:spcBef>
              <a:spcAft>
                <a:spcPct val="0"/>
              </a:spcAft>
              <a:buClrTx/>
              <a:buSzTx/>
              <a:buFontTx/>
              <a:buNone/>
            </a:pPr>
            <a:r>
              <a:rPr kumimoji="0" lang="en-US" altLang="zh-CN" sz="2400" b="0" i="0" u="none" strike="noStrike" cap="none" normalizeH="0" baseline="0">
                <a:ln>
                  <a:noFill/>
                </a:ln>
                <a:solidFill>
                  <a:schemeClr val="tx1"/>
                </a:solidFill>
                <a:effectLst/>
                <a:latin typeface="Arial" panose="020B0604020202020204" pitchFamily="34" charset="0"/>
                <a:ea typeface="SimSun" panose="02010600030101010101" pitchFamily="2" charset="-122"/>
              </a:rPr>
              <a:t>PP </a:t>
            </a:r>
          </a:p>
          <a:p>
            <a:pPr marL="0" marR="0" indent="0" algn="ctr" defTabSz="914400" rtl="0" eaLnBrk="1" fontAlgn="base" latinLnBrk="0" hangingPunct="1">
              <a:lnSpc>
                <a:spcPct val="100000"/>
              </a:lnSpc>
              <a:spcBef>
                <a:spcPct val="0"/>
              </a:spcBef>
              <a:spcAft>
                <a:spcPct val="0"/>
              </a:spcAft>
              <a:buClrTx/>
              <a:buSzTx/>
              <a:buFontTx/>
              <a:buNone/>
            </a:pPr>
            <a:r>
              <a:rPr kumimoji="0" lang="en-US" altLang="zh-CN" sz="2400" b="0" i="0" u="none" strike="noStrike" cap="none" normalizeH="0" baseline="0">
                <a:ln>
                  <a:noFill/>
                </a:ln>
                <a:solidFill>
                  <a:schemeClr val="tx1"/>
                </a:solidFill>
                <a:effectLst/>
                <a:latin typeface="Arial" panose="020B0604020202020204" pitchFamily="34" charset="0"/>
                <a:ea typeface="SimSun" panose="02010600030101010101" pitchFamily="2" charset="-122"/>
              </a:rPr>
              <a:t>giả thuyế</a:t>
            </a:r>
            <a:r>
              <a:rPr kumimoji="0" lang="en-US" altLang="zh-CN" sz="1800" b="0" i="0" u="none" strike="noStrike" cap="none" normalizeH="0" baseline="0">
                <a:ln>
                  <a:noFill/>
                </a:ln>
                <a:solidFill>
                  <a:schemeClr val="tx1"/>
                </a:solidFill>
                <a:effectLst/>
                <a:latin typeface="Arial" panose="020B0604020202020204" pitchFamily="34" charset="0"/>
                <a:ea typeface="SimSun" panose="02010600030101010101" pitchFamily="2" charset="-122"/>
              </a:rPr>
              <a:t>t</a:t>
            </a:r>
          </a:p>
        </p:txBody>
      </p:sp>
      <p:sp>
        <p:nvSpPr>
          <p:cNvPr id="5" name="Rectangles 4"/>
          <p:cNvSpPr/>
          <p:nvPr/>
        </p:nvSpPr>
        <p:spPr>
          <a:xfrm>
            <a:off x="152400" y="1524000"/>
            <a:ext cx="1600200" cy="1752600"/>
          </a:xfrm>
          <a:prstGeom prst="rect">
            <a:avLst/>
          </a:prstGeom>
          <a:solidFill>
            <a:schemeClr val="accent3"/>
          </a:solidFill>
          <a:ln w="9525" cap="flat" cmpd="sng" algn="ctr">
            <a:solidFill>
              <a:schemeClr val="bg1"/>
            </a:solidFill>
            <a:prstDash val="solid"/>
            <a:round/>
            <a:headEnd type="none" w="med" len="med"/>
            <a:tailEnd type="none" w="med" len="med"/>
          </a:ln>
        </p:spPr>
        <p:txBody>
          <a:bodyPr vert="horz" wrap="none" lIns="91440" tIns="45720" rIns="91440" bIns="45720" numCol="1" anchor="ctr" anchorCtr="0" compatLnSpc="1"/>
          <a:lstStyle/>
          <a:p>
            <a:pPr marL="0" marR="0" indent="0" algn="ctr" defTabSz="914400" rtl="0" eaLnBrk="1" fontAlgn="base" latinLnBrk="0" hangingPunct="1">
              <a:lnSpc>
                <a:spcPct val="100000"/>
              </a:lnSpc>
              <a:spcBef>
                <a:spcPct val="0"/>
              </a:spcBef>
              <a:spcAft>
                <a:spcPct val="0"/>
              </a:spcAft>
              <a:buClrTx/>
              <a:buSzTx/>
              <a:buFontTx/>
              <a:buNone/>
            </a:pPr>
            <a:r>
              <a:rPr kumimoji="0" lang="en-US" altLang="zh-CN" sz="2400" b="0" i="0" u="none" strike="noStrike" cap="none" normalizeH="0" baseline="0">
                <a:ln>
                  <a:noFill/>
                </a:ln>
                <a:solidFill>
                  <a:schemeClr val="tx1"/>
                </a:solidFill>
                <a:effectLst/>
                <a:latin typeface="Arial" panose="020B0604020202020204" pitchFamily="34" charset="0"/>
                <a:ea typeface="SimSun" panose="02010600030101010101" pitchFamily="2" charset="-122"/>
              </a:rPr>
              <a:t>Phân tích/</a:t>
            </a:r>
          </a:p>
          <a:p>
            <a:pPr marL="0" marR="0" indent="0" algn="ctr" defTabSz="914400" rtl="0" eaLnBrk="1" fontAlgn="base" latinLnBrk="0" hangingPunct="1">
              <a:lnSpc>
                <a:spcPct val="100000"/>
              </a:lnSpc>
              <a:spcBef>
                <a:spcPct val="0"/>
              </a:spcBef>
              <a:spcAft>
                <a:spcPct val="0"/>
              </a:spcAft>
              <a:buClrTx/>
              <a:buSzTx/>
              <a:buFontTx/>
              <a:buNone/>
            </a:pPr>
            <a:r>
              <a:rPr kumimoji="0" lang="en-US" altLang="zh-CN" sz="2400" b="0" i="0" u="none" strike="noStrike" cap="none" normalizeH="0" baseline="0">
                <a:ln>
                  <a:noFill/>
                </a:ln>
                <a:solidFill>
                  <a:schemeClr val="tx1"/>
                </a:solidFill>
                <a:effectLst/>
                <a:latin typeface="Arial" panose="020B0604020202020204" pitchFamily="34" charset="0"/>
                <a:ea typeface="SimSun" panose="02010600030101010101" pitchFamily="2" charset="-122"/>
              </a:rPr>
              <a:t>Tổng hợp</a:t>
            </a:r>
          </a:p>
          <a:p>
            <a:pPr marL="0" marR="0" indent="0" algn="ctr" defTabSz="914400" rtl="0" eaLnBrk="1" fontAlgn="base" latinLnBrk="0" hangingPunct="1">
              <a:lnSpc>
                <a:spcPct val="100000"/>
              </a:lnSpc>
              <a:spcBef>
                <a:spcPct val="0"/>
              </a:spcBef>
              <a:spcAft>
                <a:spcPct val="0"/>
              </a:spcAft>
              <a:buClrTx/>
              <a:buSzTx/>
              <a:buFontTx/>
              <a:buNone/>
            </a:pPr>
            <a:r>
              <a:rPr kumimoji="0" lang="en-US" altLang="zh-CN" sz="2400" b="0" i="0" u="none" strike="noStrike" cap="none" normalizeH="0" baseline="0">
                <a:ln>
                  <a:noFill/>
                </a:ln>
                <a:solidFill>
                  <a:schemeClr val="tx1"/>
                </a:solidFill>
                <a:effectLst/>
                <a:latin typeface="Arial" panose="020B0604020202020204" pitchFamily="34" charset="0"/>
                <a:ea typeface="SimSun" panose="02010600030101010101" pitchFamily="2" charset="-122"/>
              </a:rPr>
              <a:t> LT</a:t>
            </a:r>
          </a:p>
        </p:txBody>
      </p:sp>
      <p:sp>
        <p:nvSpPr>
          <p:cNvPr id="6" name="Rectangles 5"/>
          <p:cNvSpPr/>
          <p:nvPr/>
        </p:nvSpPr>
        <p:spPr>
          <a:xfrm>
            <a:off x="78105" y="3505200"/>
            <a:ext cx="1666240" cy="704850"/>
          </a:xfrm>
          <a:prstGeom prst="rect">
            <a:avLst/>
          </a:prstGeom>
          <a:solidFill>
            <a:schemeClr val="accent5">
              <a:lumMod val="20000"/>
              <a:lumOff val="80000"/>
            </a:schemeClr>
          </a:solidFill>
          <a:ln w="9525" cap="flat" cmpd="sng" algn="ctr">
            <a:solidFill>
              <a:schemeClr val="bg1"/>
            </a:solidFill>
            <a:prstDash val="solid"/>
            <a:round/>
            <a:headEnd type="none" w="med" len="med"/>
            <a:tailEnd type="none" w="med" len="med"/>
          </a:ln>
        </p:spPr>
        <p:txBody>
          <a:bodyPr vert="horz" wrap="none" lIns="91440" tIns="45720" rIns="91440" bIns="45720" numCol="1" anchor="ctr" anchorCtr="0" compatLnSpc="1"/>
          <a:lstStyle/>
          <a:p>
            <a:pPr marL="0" marR="0" indent="0" algn="ctr" defTabSz="914400" rtl="0" eaLnBrk="1" fontAlgn="base" latinLnBrk="0" hangingPunct="1">
              <a:lnSpc>
                <a:spcPct val="100000"/>
              </a:lnSpc>
              <a:spcBef>
                <a:spcPct val="0"/>
              </a:spcBef>
              <a:spcAft>
                <a:spcPct val="0"/>
              </a:spcAft>
              <a:buClrTx/>
              <a:buSzTx/>
              <a:buFontTx/>
              <a:buNone/>
            </a:pPr>
            <a:r>
              <a:rPr lang="en-US" sz="2400">
                <a:sym typeface="+mn-ea"/>
              </a:rPr>
              <a:t>Mô hình </a:t>
            </a:r>
          </a:p>
          <a:p>
            <a:pPr marL="0" marR="0" indent="0" algn="ctr" defTabSz="914400" rtl="0" eaLnBrk="1" fontAlgn="base" latinLnBrk="0" hangingPunct="1">
              <a:lnSpc>
                <a:spcPct val="100000"/>
              </a:lnSpc>
              <a:spcBef>
                <a:spcPct val="0"/>
              </a:spcBef>
              <a:spcAft>
                <a:spcPct val="0"/>
              </a:spcAft>
              <a:buClrTx/>
              <a:buSzTx/>
              <a:buFontTx/>
              <a:buNone/>
            </a:pPr>
            <a:r>
              <a:rPr lang="en-US" sz="2400">
                <a:sym typeface="+mn-ea"/>
              </a:rPr>
              <a:t>hóa</a:t>
            </a:r>
            <a:endParaRPr kumimoji="0" lang="en-US" altLang="zh-CN" sz="2400" b="0" i="0" u="none" strike="noStrike" cap="none" normalizeH="0" baseline="0">
              <a:ln>
                <a:noFill/>
              </a:ln>
              <a:solidFill>
                <a:schemeClr val="tx1"/>
              </a:solidFill>
              <a:effectLst/>
              <a:latin typeface="Arial" panose="020B0604020202020204" pitchFamily="34" charset="0"/>
              <a:ea typeface="SimSun" panose="02010600030101010101" pitchFamily="2" charset="-122"/>
            </a:endParaRPr>
          </a:p>
        </p:txBody>
      </p:sp>
      <p:sp>
        <p:nvSpPr>
          <p:cNvPr id="7" name="Rectangles 6"/>
          <p:cNvSpPr/>
          <p:nvPr/>
        </p:nvSpPr>
        <p:spPr>
          <a:xfrm>
            <a:off x="152400" y="4343400"/>
            <a:ext cx="1600200" cy="1439545"/>
          </a:xfrm>
          <a:prstGeom prst="rect">
            <a:avLst/>
          </a:prstGeom>
          <a:solidFill>
            <a:schemeClr val="bg1"/>
          </a:solidFill>
          <a:ln w="9525" cap="flat" cmpd="sng" algn="ctr">
            <a:solidFill>
              <a:schemeClr val="bg1"/>
            </a:solidFill>
            <a:prstDash val="solid"/>
            <a:round/>
            <a:headEnd type="none" w="med" len="med"/>
            <a:tailEnd type="none" w="med" len="med"/>
          </a:ln>
        </p:spPr>
        <p:txBody>
          <a:bodyPr vert="horz" wrap="none" lIns="91440" tIns="45720" rIns="91440" bIns="45720" numCol="1" anchor="ctr" anchorCtr="0" compatLnSpc="1"/>
          <a:lstStyle/>
          <a:p>
            <a:pPr algn="l">
              <a:buNone/>
            </a:pPr>
            <a:r>
              <a:rPr lang="en-US" sz="2400">
                <a:sym typeface="+mn-ea"/>
              </a:rPr>
              <a:t>Phân loại/ </a:t>
            </a:r>
          </a:p>
          <a:p>
            <a:pPr algn="l">
              <a:buNone/>
            </a:pPr>
            <a:r>
              <a:rPr lang="en-US" sz="2400">
                <a:sym typeface="+mn-ea"/>
              </a:rPr>
              <a:t>Hệ thống </a:t>
            </a:r>
          </a:p>
          <a:p>
            <a:pPr algn="l">
              <a:buNone/>
            </a:pPr>
            <a:r>
              <a:rPr lang="en-US" sz="2400">
                <a:sym typeface="+mn-ea"/>
              </a:rPr>
              <a:t>hóa LT</a:t>
            </a:r>
            <a:endParaRPr kumimoji="0" lang="zh-CN" altLang="en-US" sz="2400" b="0" i="0" u="none" strike="noStrike" cap="none" normalizeH="0" baseline="0">
              <a:ln>
                <a:noFill/>
              </a:ln>
              <a:solidFill>
                <a:schemeClr val="tx1"/>
              </a:solidFill>
              <a:effectLst/>
              <a:latin typeface="Arial" panose="020B0604020202020204" pitchFamily="34" charset="0"/>
              <a:ea typeface="SimSun" panose="02010600030101010101" pitchFamily="2" charset="-122"/>
            </a:endParaRPr>
          </a:p>
        </p:txBody>
      </p:sp>
      <p:sp>
        <p:nvSpPr>
          <p:cNvPr id="8" name="Rectangles 7"/>
          <p:cNvSpPr/>
          <p:nvPr/>
        </p:nvSpPr>
        <p:spPr>
          <a:xfrm>
            <a:off x="152400" y="5943600"/>
            <a:ext cx="1600200" cy="762000"/>
          </a:xfrm>
          <a:prstGeom prst="rect">
            <a:avLst/>
          </a:prstGeom>
          <a:solidFill>
            <a:schemeClr val="bg1">
              <a:lumMod val="95000"/>
            </a:schemeClr>
          </a:solidFill>
          <a:ln w="9525" cap="flat" cmpd="sng" algn="ctr">
            <a:solidFill>
              <a:schemeClr val="bg1"/>
            </a:solidFill>
            <a:prstDash val="solid"/>
            <a:round/>
            <a:headEnd type="none" w="med" len="med"/>
            <a:tailEnd type="none" w="med" len="med"/>
          </a:ln>
        </p:spPr>
        <p:txBody>
          <a:bodyPr vert="horz" wrap="none" lIns="91440" tIns="45720" rIns="91440" bIns="45720" numCol="1" anchor="ctr" anchorCtr="0" compatLnSpc="1"/>
          <a:lstStyle/>
          <a:p>
            <a:pPr algn="ctr">
              <a:buNone/>
            </a:pPr>
            <a:r>
              <a:rPr lang="en-US" sz="2400">
                <a:sym typeface="+mn-ea"/>
              </a:rPr>
              <a:t>Lịch sử</a:t>
            </a:r>
            <a:endParaRPr kumimoji="0" lang="en-US" altLang="en-US" sz="2400" b="0" i="0" u="none" strike="noStrike" cap="none" normalizeH="0" baseline="0">
              <a:ln>
                <a:noFill/>
              </a:ln>
              <a:solidFill>
                <a:schemeClr val="tx1"/>
              </a:solidFill>
              <a:effectLst/>
              <a:latin typeface="Arial" panose="020B0604020202020204" pitchFamily="34" charset="0"/>
              <a:ea typeface="SimSun" panose="02010600030101010101" pitchFamily="2"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heel(1)">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to="" calcmode="lin" valueType="num">
                                      <p:cBhvr>
                                        <p:cTn id="12" dur="1" fill="hold"/>
                                        <p:tgtEl>
                                          <p:spTgt spid="5"/>
                                        </p:tgtEl>
                                      </p:cBhvr>
                                    </p:anim>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p:tgtEl>
                                          <p:spTgt spid="6"/>
                                        </p:tgtEl>
                                        <p:attrNameLst>
                                          <p:attrName>ppt_y</p:attrName>
                                        </p:attrNameLst>
                                      </p:cBhvr>
                                      <p:tavLst>
                                        <p:tav tm="0">
                                          <p:val>
                                            <p:strVal val="#ppt_y+#ppt_h*1.125000"/>
                                          </p:val>
                                        </p:tav>
                                        <p:tav tm="100000">
                                          <p:val>
                                            <p:strVal val="#ppt_y"/>
                                          </p:val>
                                        </p:tav>
                                      </p:tavLst>
                                    </p:anim>
                                    <p:animEffect transition="in" filter="wipe(up)">
                                      <p:cBhvr>
                                        <p:cTn id="18" dur="500"/>
                                        <p:tgtEl>
                                          <p:spTgt spid="6"/>
                                        </p:tgtEl>
                                      </p:cBhvr>
                                    </p:animEffec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7"/>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4" presetClass="entr" presetSubtype="16"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box(in)">
                                      <p:cBhvr>
                                        <p:cTn id="2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3" grpId="1" animBg="1"/>
      <p:bldP spid="5" grpId="0" bldLvl="0" animBg="1"/>
      <p:bldP spid="5" grpId="1" animBg="1"/>
      <p:bldP spid="6" grpId="0" animBg="1"/>
      <p:bldP spid="6" grpId="1" animBg="1"/>
      <p:bldP spid="7" grpId="0" animBg="1"/>
      <p:bldP spid="7" grpId="1" animBg="1"/>
      <p:bldP spid="8" grpId="0" animBg="1"/>
      <p:bldP spid="8" grpId="1" animBg="1"/>
    </p:bld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838200" y="533400"/>
            <a:ext cx="7620000" cy="1143000"/>
          </a:xfrm>
          <a:prstGeom prst="round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a:solidFill>
                  <a:srgbClr val="7030A0"/>
                </a:solidFill>
                <a:latin typeface="Times New Roman" panose="02020603050405020304" pitchFamily="18" charset="0"/>
                <a:cs typeface="Times New Roman" panose="02020603050405020304" pitchFamily="18" charset="0"/>
              </a:rPr>
              <a:t>2.3.2. Nhóm các phương pháp nghiên cứu thực tiễn</a:t>
            </a:r>
            <a:endParaRPr lang="en-US" sz="4000">
              <a:solidFill>
                <a:srgbClr val="7030A0"/>
              </a:solidFill>
              <a:latin typeface="Times New Roman" panose="02020603050405020304" pitchFamily="18" charset="0"/>
              <a:cs typeface="Times New Roman" panose="02020603050405020304" pitchFamily="18" charset="0"/>
            </a:endParaRPr>
          </a:p>
        </p:txBody>
      </p:sp>
      <p:sp>
        <p:nvSpPr>
          <p:cNvPr id="4" name="Rounded Rectangle 3"/>
          <p:cNvSpPr/>
          <p:nvPr/>
        </p:nvSpPr>
        <p:spPr>
          <a:xfrm>
            <a:off x="1219200" y="2209800"/>
            <a:ext cx="6832600" cy="221551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a:solidFill>
                  <a:srgbClr val="002060"/>
                </a:solidFill>
                <a:latin typeface="Times New Roman" panose="02020603050405020304" pitchFamily="18" charset="0"/>
                <a:cs typeface="Times New Roman" panose="02020603050405020304" pitchFamily="18" charset="0"/>
              </a:rPr>
              <a:t> </a:t>
            </a:r>
            <a:r>
              <a:rPr lang="vi-VN" altLang="en-US" sz="3600" b="1">
                <a:solidFill>
                  <a:srgbClr val="002060"/>
                </a:solidFill>
                <a:latin typeface="Times New Roman" panose="02020603050405020304" pitchFamily="18" charset="0"/>
                <a:cs typeface="Times New Roman" panose="02020603050405020304" pitchFamily="18" charset="0"/>
              </a:rPr>
              <a:t>Thu thập thông tin từ thực tiễn</a:t>
            </a:r>
          </a:p>
        </p:txBody>
      </p:sp>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ounded Rectangle 1"/>
          <p:cNvSpPr/>
          <p:nvPr/>
        </p:nvSpPr>
        <p:spPr>
          <a:xfrm>
            <a:off x="838200" y="55880"/>
            <a:ext cx="7620000" cy="1092200"/>
          </a:xfrm>
          <a:prstGeom prst="round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a:solidFill>
                  <a:srgbClr val="7030A0"/>
                </a:solidFill>
                <a:latin typeface="Times New Roman" panose="02020603050405020304" pitchFamily="18" charset="0"/>
                <a:cs typeface="Times New Roman" panose="02020603050405020304" pitchFamily="18" charset="0"/>
              </a:rPr>
              <a:t>2.3.2. Nhóm các phương pháp nghiên cứu thực tiễn</a:t>
            </a:r>
            <a:endParaRPr lang="en-US" sz="4000">
              <a:solidFill>
                <a:srgbClr val="7030A0"/>
              </a:solidFill>
              <a:latin typeface="Times New Roman" panose="02020603050405020304" pitchFamily="18" charset="0"/>
              <a:cs typeface="Times New Roman" panose="02020603050405020304" pitchFamily="18" charset="0"/>
            </a:endParaRPr>
          </a:p>
        </p:txBody>
      </p:sp>
      <p:sp>
        <p:nvSpPr>
          <p:cNvPr id="3" name="Rounded Rectangle 2"/>
          <p:cNvSpPr/>
          <p:nvPr/>
        </p:nvSpPr>
        <p:spPr>
          <a:xfrm>
            <a:off x="4729480" y="1618615"/>
            <a:ext cx="4032885" cy="1879600"/>
          </a:xfrm>
          <a:prstGeom prst="round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a:solidFill>
                  <a:srgbClr val="002060"/>
                </a:solidFill>
                <a:latin typeface="Times New Roman" panose="02020603050405020304" pitchFamily="18" charset="0"/>
                <a:cs typeface="Times New Roman" panose="02020603050405020304" pitchFamily="18" charset="0"/>
              </a:rPr>
              <a:t>Phương pháp nghiên cứu thực nghiệm</a:t>
            </a:r>
          </a:p>
        </p:txBody>
      </p:sp>
      <p:sp>
        <p:nvSpPr>
          <p:cNvPr id="4" name="Rounded Rectangle 3"/>
          <p:cNvSpPr/>
          <p:nvPr/>
        </p:nvSpPr>
        <p:spPr>
          <a:xfrm>
            <a:off x="346075" y="1623060"/>
            <a:ext cx="4266565" cy="1837055"/>
          </a:xfrm>
          <a:prstGeom prst="roundRect">
            <a:avLst/>
          </a:prstGeom>
          <a:solidFill>
            <a:schemeClr val="accent3">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a:solidFill>
                  <a:srgbClr val="002060"/>
                </a:solidFill>
                <a:latin typeface="Times New Roman" panose="02020603050405020304" pitchFamily="18" charset="0"/>
                <a:cs typeface="Times New Roman" panose="02020603050405020304" pitchFamily="18" charset="0"/>
              </a:rPr>
              <a:t> Các phương pháp nghiên cứu </a:t>
            </a:r>
            <a:r>
              <a:rPr lang="en-US" sz="3600" b="1" i="1">
                <a:solidFill>
                  <a:srgbClr val="C00000"/>
                </a:solidFill>
                <a:latin typeface="Times New Roman" panose="02020603050405020304" pitchFamily="18" charset="0"/>
                <a:cs typeface="Times New Roman" panose="02020603050405020304" pitchFamily="18" charset="0"/>
              </a:rPr>
              <a:t>phi</a:t>
            </a:r>
            <a:r>
              <a:rPr lang="en-US" sz="3600" b="1">
                <a:solidFill>
                  <a:srgbClr val="002060"/>
                </a:solidFill>
                <a:latin typeface="Times New Roman" panose="02020603050405020304" pitchFamily="18" charset="0"/>
                <a:cs typeface="Times New Roman" panose="02020603050405020304" pitchFamily="18" charset="0"/>
              </a:rPr>
              <a:t> thực nghiệm</a:t>
            </a:r>
          </a:p>
        </p:txBody>
      </p:sp>
      <p:sp>
        <p:nvSpPr>
          <p:cNvPr id="5" name="Down Arrow 4"/>
          <p:cNvSpPr/>
          <p:nvPr/>
        </p:nvSpPr>
        <p:spPr>
          <a:xfrm>
            <a:off x="2438400" y="1219200"/>
            <a:ext cx="457200" cy="40386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Down Arrow 5"/>
          <p:cNvSpPr/>
          <p:nvPr/>
        </p:nvSpPr>
        <p:spPr>
          <a:xfrm>
            <a:off x="6591300" y="1181100"/>
            <a:ext cx="457200" cy="43751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Down Arrow 6"/>
          <p:cNvSpPr/>
          <p:nvPr/>
        </p:nvSpPr>
        <p:spPr>
          <a:xfrm>
            <a:off x="6553200" y="3505200"/>
            <a:ext cx="457200" cy="40386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Down Arrow 7"/>
          <p:cNvSpPr/>
          <p:nvPr/>
        </p:nvSpPr>
        <p:spPr>
          <a:xfrm>
            <a:off x="2209800" y="3495040"/>
            <a:ext cx="457200" cy="40386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ound Diagonal Corner Rectangle 8"/>
          <p:cNvSpPr/>
          <p:nvPr/>
        </p:nvSpPr>
        <p:spPr>
          <a:xfrm>
            <a:off x="46355" y="3993515"/>
            <a:ext cx="4525645" cy="2409190"/>
          </a:xfrm>
          <a:prstGeom prst="round2DiagRect">
            <a:avLst/>
          </a:prstGeom>
          <a:solidFill>
            <a:schemeClr val="bg2">
              <a:lumMod val="20000"/>
              <a:lumOff val="80000"/>
            </a:schemeClr>
          </a:solidFill>
          <a:ln w="9525" cap="flat" cmpd="sng" algn="ctr">
            <a:solidFill>
              <a:schemeClr val="accent1"/>
            </a:solidFill>
            <a:prstDash val="solid"/>
            <a:round/>
            <a:headEnd type="none" w="med" len="med"/>
            <a:tailEnd type="none" w="med" len="med"/>
          </a:ln>
        </p:spPr>
        <p:txBody>
          <a:bodyPr vert="horz" wrap="none" lIns="91440" tIns="45720" rIns="91440" bIns="45720" numCol="1" anchor="ctr" anchorCtr="0" compatLnSpc="1"/>
          <a:lstStyle/>
          <a:p>
            <a:pPr marL="0" marR="0" indent="0" algn="ctr" defTabSz="914400" rtl="0" eaLnBrk="1" fontAlgn="base" latinLnBrk="0" hangingPunct="1">
              <a:lnSpc>
                <a:spcPct val="100000"/>
              </a:lnSpc>
              <a:spcBef>
                <a:spcPct val="0"/>
              </a:spcBef>
              <a:spcAft>
                <a:spcPct val="0"/>
              </a:spcAft>
              <a:buClrTx/>
              <a:buSzTx/>
              <a:buFontTx/>
              <a:buNone/>
            </a:pPr>
            <a:r>
              <a:rPr kumimoji="0" lang="vi-VN" altLang="zh-CN" sz="3000" b="0"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Nhà NC không tạo ra bất cứ</a:t>
            </a:r>
          </a:p>
          <a:p>
            <a:pPr marL="0" marR="0" indent="0" algn="ctr" defTabSz="914400" rtl="0" eaLnBrk="1" fontAlgn="base" latinLnBrk="0" hangingPunct="1">
              <a:lnSpc>
                <a:spcPct val="100000"/>
              </a:lnSpc>
              <a:spcBef>
                <a:spcPct val="0"/>
              </a:spcBef>
              <a:spcAft>
                <a:spcPct val="0"/>
              </a:spcAft>
              <a:buClrTx/>
              <a:buSzTx/>
              <a:buFontTx/>
              <a:buNone/>
            </a:pPr>
            <a:r>
              <a:rPr kumimoji="0" lang="vi-VN" altLang="zh-CN" sz="3000" b="0"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 tác động nào làm biến đổi</a:t>
            </a:r>
          </a:p>
          <a:p>
            <a:pPr marL="0" marR="0" indent="0" algn="ctr" defTabSz="914400" rtl="0" eaLnBrk="1" fontAlgn="base" latinLnBrk="0" hangingPunct="1">
              <a:lnSpc>
                <a:spcPct val="100000"/>
              </a:lnSpc>
              <a:spcBef>
                <a:spcPct val="0"/>
              </a:spcBef>
              <a:spcAft>
                <a:spcPct val="0"/>
              </a:spcAft>
              <a:buClrTx/>
              <a:buSzTx/>
              <a:buFontTx/>
              <a:buNone/>
            </a:pPr>
            <a:r>
              <a:rPr kumimoji="0" lang="vi-VN" altLang="zh-CN" sz="3000" b="0"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 trạng thái và môi trường</a:t>
            </a:r>
          </a:p>
          <a:p>
            <a:pPr marL="0" marR="0" indent="0" algn="ctr" defTabSz="914400" rtl="0" eaLnBrk="1" fontAlgn="base" latinLnBrk="0" hangingPunct="1">
              <a:lnSpc>
                <a:spcPct val="100000"/>
              </a:lnSpc>
              <a:spcBef>
                <a:spcPct val="0"/>
              </a:spcBef>
              <a:spcAft>
                <a:spcPct val="0"/>
              </a:spcAft>
              <a:buClrTx/>
              <a:buSzTx/>
              <a:buFontTx/>
              <a:buNone/>
            </a:pPr>
            <a:r>
              <a:rPr kumimoji="0" lang="vi-VN" altLang="zh-CN" sz="3000" b="0"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 của đối tượng  KS</a:t>
            </a:r>
          </a:p>
        </p:txBody>
      </p:sp>
      <p:sp>
        <p:nvSpPr>
          <p:cNvPr id="10" name="Round Diagonal Corner Rectangle 9"/>
          <p:cNvSpPr/>
          <p:nvPr/>
        </p:nvSpPr>
        <p:spPr>
          <a:xfrm>
            <a:off x="4729480" y="3968750"/>
            <a:ext cx="4225925" cy="2375535"/>
          </a:xfrm>
          <a:prstGeom prst="round2DiagRect">
            <a:avLst/>
          </a:prstGeom>
          <a:solidFill>
            <a:schemeClr val="accent5">
              <a:lumMod val="20000"/>
              <a:lumOff val="80000"/>
            </a:schemeClr>
          </a:solidFill>
          <a:ln w="9525" cap="flat" cmpd="sng" algn="ctr">
            <a:solidFill>
              <a:schemeClr val="accent1"/>
            </a:solidFill>
            <a:prstDash val="solid"/>
            <a:round/>
            <a:headEnd type="none" w="med" len="med"/>
            <a:tailEnd type="none" w="med" len="med"/>
          </a:ln>
        </p:spPr>
        <p:txBody>
          <a:bodyPr vert="horz" wrap="none" lIns="91440" tIns="45720" rIns="91440" bIns="45720" numCol="1" anchor="ctr" anchorCtr="0" compatLnSpc="1"/>
          <a:lstStyle/>
          <a:p>
            <a:pPr marL="0" marR="0" indent="0" algn="ctr" defTabSz="914400" rtl="0" eaLnBrk="1" fontAlgn="base" latinLnBrk="0" hangingPunct="1">
              <a:lnSpc>
                <a:spcPct val="100000"/>
              </a:lnSpc>
              <a:spcBef>
                <a:spcPct val="0"/>
              </a:spcBef>
              <a:spcAft>
                <a:spcPct val="0"/>
              </a:spcAft>
              <a:buClrTx/>
              <a:buSzTx/>
              <a:buFontTx/>
              <a:buNone/>
            </a:pPr>
            <a:r>
              <a:rPr kumimoji="0" lang="vi-VN" altLang="zh-CN" sz="3000" b="0"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Nhà NC tác động vào </a:t>
            </a:r>
          </a:p>
          <a:p>
            <a:pPr marL="0" marR="0" indent="0" algn="ctr" defTabSz="914400" rtl="0" eaLnBrk="1" fontAlgn="base" latinLnBrk="0" hangingPunct="1">
              <a:lnSpc>
                <a:spcPct val="100000"/>
              </a:lnSpc>
              <a:spcBef>
                <a:spcPct val="0"/>
              </a:spcBef>
              <a:spcAft>
                <a:spcPct val="0"/>
              </a:spcAft>
              <a:buClrTx/>
              <a:buSzTx/>
              <a:buFontTx/>
              <a:buNone/>
            </a:pPr>
            <a:r>
              <a:rPr kumimoji="0" lang="vi-VN" altLang="zh-CN" sz="3000" b="0"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đối tượng có trong </a:t>
            </a:r>
          </a:p>
          <a:p>
            <a:pPr marL="0" marR="0" indent="0" algn="ctr" defTabSz="914400" rtl="0" eaLnBrk="1" fontAlgn="base" latinLnBrk="0" hangingPunct="1">
              <a:lnSpc>
                <a:spcPct val="100000"/>
              </a:lnSpc>
              <a:spcBef>
                <a:spcPct val="0"/>
              </a:spcBef>
              <a:spcAft>
                <a:spcPct val="0"/>
              </a:spcAft>
              <a:buClrTx/>
              <a:buSzTx/>
              <a:buFontTx/>
              <a:buNone/>
            </a:pPr>
            <a:r>
              <a:rPr kumimoji="0" lang="vi-VN" altLang="zh-CN" sz="3000" b="0"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thực tiễn nhằm làm bộc lộ </a:t>
            </a:r>
          </a:p>
          <a:p>
            <a:pPr marL="0" marR="0" indent="0" algn="ctr" defTabSz="914400" rtl="0" eaLnBrk="1" fontAlgn="base" latinLnBrk="0" hangingPunct="1">
              <a:lnSpc>
                <a:spcPct val="100000"/>
              </a:lnSpc>
              <a:spcBef>
                <a:spcPct val="0"/>
              </a:spcBef>
              <a:spcAft>
                <a:spcPct val="0"/>
              </a:spcAft>
              <a:buClrTx/>
              <a:buSzTx/>
              <a:buFontTx/>
              <a:buNone/>
            </a:pPr>
            <a:r>
              <a:rPr kumimoji="0" lang="vi-VN" altLang="zh-CN" sz="3000" b="0"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bản chất và quy luật </a:t>
            </a:r>
          </a:p>
          <a:p>
            <a:pPr marL="0" marR="0" indent="0" algn="ctr" defTabSz="914400" rtl="0" eaLnBrk="1" fontAlgn="base" latinLnBrk="0" hangingPunct="1">
              <a:lnSpc>
                <a:spcPct val="100000"/>
              </a:lnSpc>
              <a:spcBef>
                <a:spcPct val="0"/>
              </a:spcBef>
              <a:spcAft>
                <a:spcPct val="0"/>
              </a:spcAft>
              <a:buClrTx/>
              <a:buSzTx/>
              <a:buFontTx/>
              <a:buNone/>
            </a:pPr>
            <a:r>
              <a:rPr kumimoji="0" lang="vi-VN" altLang="zh-CN" sz="3000" b="0"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vận động của nó</a:t>
            </a:r>
          </a:p>
        </p:txBody>
      </p:sp>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14400"/>
            <a:ext cx="8229600" cy="5211763"/>
          </a:xfrm>
        </p:spPr>
        <p:txBody>
          <a:bodyPr/>
          <a:lstStyle/>
          <a:p>
            <a:endParaRPr lang="en-US"/>
          </a:p>
        </p:txBody>
      </p:sp>
      <p:sp>
        <p:nvSpPr>
          <p:cNvPr id="14" name="Rounded Rectangle 13"/>
          <p:cNvSpPr/>
          <p:nvPr/>
        </p:nvSpPr>
        <p:spPr>
          <a:xfrm>
            <a:off x="150495" y="3819525"/>
            <a:ext cx="2146300" cy="2393950"/>
          </a:xfrm>
          <a:prstGeom prst="roundRect">
            <a:avLst/>
          </a:prstGeom>
          <a:solidFill>
            <a:schemeClr val="accent3">
              <a:lumMod val="20000"/>
              <a:lumOff val="8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rgbClr val="C00000"/>
                </a:solidFill>
                <a:latin typeface="Times New Roman" panose="02020603050405020304" pitchFamily="18" charset="0"/>
                <a:cs typeface="Times New Roman" panose="02020603050405020304" pitchFamily="18" charset="0"/>
              </a:rPr>
              <a:t>Khảo sát bằng phiếu câu hỏi</a:t>
            </a:r>
          </a:p>
        </p:txBody>
      </p:sp>
      <p:sp>
        <p:nvSpPr>
          <p:cNvPr id="2" name="Title 1"/>
          <p:cNvSpPr>
            <a:spLocks noGrp="1"/>
          </p:cNvSpPr>
          <p:nvPr>
            <p:ph type="title"/>
          </p:nvPr>
        </p:nvSpPr>
        <p:spPr>
          <a:xfrm>
            <a:off x="533400" y="76200"/>
            <a:ext cx="8229600" cy="486410"/>
          </a:xfrm>
        </p:spPr>
        <p:txBody>
          <a:bodyPr>
            <a:normAutofit fontScale="90000"/>
          </a:bodyPr>
          <a:lstStyle/>
          <a:p>
            <a:pPr algn="ctr"/>
            <a:r>
              <a:rPr lang="en-US" sz="4445"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Times New Roman" panose="02020603050405020304" pitchFamily="18" charset="0"/>
                <a:cs typeface="Times New Roman" panose="02020603050405020304" pitchFamily="18" charset="0"/>
              </a:rPr>
              <a:t>2.3.2. </a:t>
            </a:r>
            <a:r>
              <a:rPr lang="en-US" sz="4445">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Times New Roman" panose="02020603050405020304" pitchFamily="18" charset="0"/>
                <a:cs typeface="Times New Roman" panose="02020603050405020304" pitchFamily="18" charset="0"/>
                <a:sym typeface="+mn-ea"/>
              </a:rPr>
              <a:t>Nhóm PP NC thực tiễn</a:t>
            </a:r>
            <a:endParaRPr lang="en-US" sz="4445" b="1">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Times New Roman" panose="02020603050405020304" pitchFamily="18" charset="0"/>
              <a:cs typeface="Times New Roman" panose="02020603050405020304" pitchFamily="18" charset="0"/>
              <a:sym typeface="+mn-ea"/>
            </a:endParaRPr>
          </a:p>
        </p:txBody>
      </p:sp>
      <p:sp>
        <p:nvSpPr>
          <p:cNvPr id="9" name="Rounded Rectangle 8"/>
          <p:cNvSpPr/>
          <p:nvPr/>
        </p:nvSpPr>
        <p:spPr>
          <a:xfrm>
            <a:off x="963295" y="705485"/>
            <a:ext cx="7263130" cy="798830"/>
          </a:xfrm>
          <a:prstGeom prst="roundRect">
            <a:avLst/>
          </a:prstGeom>
          <a:solidFill>
            <a:schemeClr val="bg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a:solidFill>
                  <a:schemeClr val="tx1"/>
                </a:solidFill>
                <a:latin typeface="Times New Roman" panose="02020603050405020304" pitchFamily="18" charset="0"/>
                <a:cs typeface="Times New Roman" panose="02020603050405020304" pitchFamily="18" charset="0"/>
              </a:rPr>
              <a:t>Các PP NC</a:t>
            </a:r>
            <a:r>
              <a:rPr lang="en-US" sz="3600" b="1">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anose="02020603050405020304" pitchFamily="18" charset="0"/>
                <a:cs typeface="Times New Roman" panose="02020603050405020304" pitchFamily="18" charset="0"/>
              </a:rPr>
              <a:t> </a:t>
            </a:r>
            <a:r>
              <a:rPr lang="en-US" sz="4000" b="1" i="1">
                <a:solidFill>
                  <a:srgbClr val="FF0000"/>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phi</a:t>
            </a:r>
            <a:r>
              <a:rPr lang="en-US" sz="3600" b="1">
                <a:ln w="22225">
                  <a:solidFill>
                    <a:schemeClr val="accent2"/>
                  </a:solidFill>
                  <a:prstDash val="solid"/>
                </a:ln>
                <a:solidFill>
                  <a:schemeClr val="accent2">
                    <a:lumMod val="40000"/>
                    <a:lumOff val="60000"/>
                  </a:schemeClr>
                </a:solidFill>
                <a:effectLst/>
                <a:latin typeface="Times New Roman" panose="02020603050405020304" pitchFamily="18" charset="0"/>
                <a:cs typeface="Times New Roman" panose="02020603050405020304" pitchFamily="18" charset="0"/>
              </a:rPr>
              <a:t> </a:t>
            </a:r>
            <a:r>
              <a:rPr lang="en-US" sz="3600" b="1">
                <a:solidFill>
                  <a:schemeClr val="tx1"/>
                </a:solidFill>
                <a:latin typeface="Times New Roman" panose="02020603050405020304" pitchFamily="18" charset="0"/>
                <a:cs typeface="Times New Roman" panose="02020603050405020304" pitchFamily="18" charset="0"/>
              </a:rPr>
              <a:t>thực nghiệm</a:t>
            </a:r>
          </a:p>
        </p:txBody>
      </p:sp>
      <p:sp>
        <p:nvSpPr>
          <p:cNvPr id="11" name="Rounded Rectangle 10"/>
          <p:cNvSpPr/>
          <p:nvPr/>
        </p:nvSpPr>
        <p:spPr>
          <a:xfrm>
            <a:off x="990600" y="2238375"/>
            <a:ext cx="3404235" cy="762000"/>
          </a:xfrm>
          <a:prstGeom prst="roundRect">
            <a:avLst/>
          </a:prstGeom>
          <a:solidFill>
            <a:schemeClr val="bg1"/>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a:solidFill>
                  <a:srgbClr val="C00000"/>
                </a:solidFill>
                <a:latin typeface="Times New Roman" panose="02020603050405020304" pitchFamily="18" charset="0"/>
                <a:cs typeface="Times New Roman" panose="02020603050405020304" pitchFamily="18" charset="0"/>
              </a:rPr>
              <a:t>PP Quan sát KH</a:t>
            </a:r>
          </a:p>
        </p:txBody>
      </p:sp>
      <p:sp>
        <p:nvSpPr>
          <p:cNvPr id="12" name="Rounded Rectangle 11"/>
          <p:cNvSpPr/>
          <p:nvPr/>
        </p:nvSpPr>
        <p:spPr>
          <a:xfrm>
            <a:off x="2386330" y="3806190"/>
            <a:ext cx="2132965" cy="2413635"/>
          </a:xfrm>
          <a:prstGeom prst="roundRect">
            <a:avLst/>
          </a:prstGeom>
          <a:solidFill>
            <a:schemeClr val="accent3">
              <a:lumMod val="20000"/>
              <a:lumOff val="8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rgbClr val="0070C0"/>
                </a:solidFill>
                <a:latin typeface="Times New Roman" panose="02020603050405020304" pitchFamily="18" charset="0"/>
                <a:cs typeface="Times New Roman" panose="02020603050405020304" pitchFamily="18" charset="0"/>
              </a:rPr>
              <a:t>Phỏng vấn </a:t>
            </a:r>
            <a:r>
              <a:rPr lang="en-US" sz="3200" b="1">
                <a:solidFill>
                  <a:srgbClr val="FF0000"/>
                </a:solidFill>
                <a:effectLst>
                  <a:outerShdw blurRad="38100" dist="25400" dir="5400000" algn="ctr" rotWithShape="0">
                    <a:srgbClr val="6E747A">
                      <a:alpha val="43000"/>
                    </a:srgbClr>
                  </a:outerShdw>
                </a:effectLst>
                <a:latin typeface="Times New Roman" panose="02020603050405020304" pitchFamily="18" charset="0"/>
                <a:cs typeface="Times New Roman" panose="02020603050405020304" pitchFamily="18" charset="0"/>
              </a:rPr>
              <a:t>không</a:t>
            </a:r>
            <a:r>
              <a:rPr lang="en-US" sz="3200">
                <a:solidFill>
                  <a:srgbClr val="0070C0"/>
                </a:solidFill>
                <a:latin typeface="Times New Roman" panose="02020603050405020304" pitchFamily="18" charset="0"/>
                <a:cs typeface="Times New Roman" panose="02020603050405020304" pitchFamily="18" charset="0"/>
              </a:rPr>
              <a:t> có cấu trúc chặt chẽ</a:t>
            </a:r>
          </a:p>
        </p:txBody>
      </p:sp>
      <p:cxnSp>
        <p:nvCxnSpPr>
          <p:cNvPr id="17" name="Straight Arrow Connector 16"/>
          <p:cNvCxnSpPr>
            <a:endCxn id="11" idx="0"/>
          </p:cNvCxnSpPr>
          <p:nvPr/>
        </p:nvCxnSpPr>
        <p:spPr>
          <a:xfrm flipH="1">
            <a:off x="2693035" y="1524000"/>
            <a:ext cx="1767840" cy="714375"/>
          </a:xfrm>
          <a:prstGeom prst="straightConnector1">
            <a:avLst/>
          </a:prstGeom>
          <a:ln>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endCxn id="5" idx="0"/>
          </p:cNvCxnSpPr>
          <p:nvPr/>
        </p:nvCxnSpPr>
        <p:spPr>
          <a:xfrm>
            <a:off x="4519295" y="1524000"/>
            <a:ext cx="1831975" cy="762000"/>
          </a:xfrm>
          <a:prstGeom prst="straightConnector1">
            <a:avLst/>
          </a:prstGeom>
          <a:ln>
            <a:solidFill>
              <a:srgbClr val="C00000"/>
            </a:solidFill>
            <a:tailEnd type="arrow"/>
          </a:ln>
        </p:spPr>
        <p:style>
          <a:lnRef idx="1">
            <a:schemeClr val="accent1"/>
          </a:lnRef>
          <a:fillRef idx="0">
            <a:schemeClr val="accent1"/>
          </a:fillRef>
          <a:effectRef idx="0">
            <a:schemeClr val="accent1"/>
          </a:effectRef>
          <a:fontRef idx="minor">
            <a:schemeClr val="tx1"/>
          </a:fontRef>
        </p:style>
      </p:cxnSp>
      <p:cxnSp>
        <p:nvCxnSpPr>
          <p:cNvPr id="4" name="Straight Arrow Connector 3"/>
          <p:cNvCxnSpPr>
            <a:endCxn id="14" idx="0"/>
          </p:cNvCxnSpPr>
          <p:nvPr/>
        </p:nvCxnSpPr>
        <p:spPr>
          <a:xfrm flipH="1">
            <a:off x="1223645" y="3125470"/>
            <a:ext cx="5038725" cy="694055"/>
          </a:xfrm>
          <a:prstGeom prst="straightConnector1">
            <a:avLst/>
          </a:prstGeom>
          <a:ln>
            <a:headEnd type="none" w="med" len="med"/>
            <a:tailEnd type="arrow" w="med" len="med"/>
          </a:ln>
        </p:spPr>
        <p:style>
          <a:lnRef idx="3">
            <a:schemeClr val="dk1"/>
          </a:lnRef>
          <a:fillRef idx="0">
            <a:schemeClr val="dk1"/>
          </a:fillRef>
          <a:effectRef idx="2">
            <a:schemeClr val="dk1"/>
          </a:effectRef>
          <a:fontRef idx="minor">
            <a:schemeClr val="tx1"/>
          </a:fontRef>
        </p:style>
      </p:cxnSp>
      <p:sp>
        <p:nvSpPr>
          <p:cNvPr id="5" name="Rounded Rectangle 4"/>
          <p:cNvSpPr/>
          <p:nvPr/>
        </p:nvSpPr>
        <p:spPr>
          <a:xfrm>
            <a:off x="4853305" y="2286000"/>
            <a:ext cx="2995295" cy="754380"/>
          </a:xfrm>
          <a:prstGeom prst="roundRect">
            <a:avLst/>
          </a:prstGeom>
          <a:solidFill>
            <a:schemeClr val="bg2">
              <a:lumMod val="20000"/>
              <a:lumOff val="8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a:solidFill>
                  <a:srgbClr val="002060"/>
                </a:solidFill>
                <a:latin typeface="Times New Roman" panose="02020603050405020304" pitchFamily="18" charset="0"/>
                <a:cs typeface="Times New Roman" panose="02020603050405020304" pitchFamily="18" charset="0"/>
              </a:rPr>
              <a:t>Điều tra</a:t>
            </a:r>
          </a:p>
        </p:txBody>
      </p:sp>
      <p:sp>
        <p:nvSpPr>
          <p:cNvPr id="6" name="Rounded Rectangle 5"/>
          <p:cNvSpPr/>
          <p:nvPr/>
        </p:nvSpPr>
        <p:spPr>
          <a:xfrm>
            <a:off x="4612640" y="3806190"/>
            <a:ext cx="2071370" cy="2407920"/>
          </a:xfrm>
          <a:prstGeom prst="roundRect">
            <a:avLst/>
          </a:prstGeom>
          <a:solidFill>
            <a:schemeClr val="accent6">
              <a:lumMod val="40000"/>
              <a:lumOff val="60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rgbClr val="7030A0"/>
                </a:solidFill>
                <a:latin typeface="Times New Roman" panose="02020603050405020304" pitchFamily="18" charset="0"/>
                <a:cs typeface="Times New Roman" panose="02020603050405020304" pitchFamily="18" charset="0"/>
              </a:rPr>
              <a:t>Phỏng vấn </a:t>
            </a:r>
            <a:r>
              <a:rPr lang="en-US" sz="3200" b="1">
                <a:solidFill>
                  <a:srgbClr val="002060"/>
                </a:solidFill>
                <a:latin typeface="Times New Roman" panose="02020603050405020304" pitchFamily="18" charset="0"/>
                <a:cs typeface="Times New Roman" panose="02020603050405020304" pitchFamily="18" charset="0"/>
              </a:rPr>
              <a:t>có </a:t>
            </a:r>
            <a:r>
              <a:rPr lang="en-US" sz="3200">
                <a:solidFill>
                  <a:srgbClr val="7030A0"/>
                </a:solidFill>
                <a:latin typeface="Times New Roman" panose="02020603050405020304" pitchFamily="18" charset="0"/>
                <a:cs typeface="Times New Roman" panose="02020603050405020304" pitchFamily="18" charset="0"/>
              </a:rPr>
              <a:t>cấu trúc chặt chẽ</a:t>
            </a:r>
          </a:p>
        </p:txBody>
      </p:sp>
      <p:sp>
        <p:nvSpPr>
          <p:cNvPr id="7" name="Rounded Rectangle 6"/>
          <p:cNvSpPr/>
          <p:nvPr/>
        </p:nvSpPr>
        <p:spPr>
          <a:xfrm>
            <a:off x="6777355" y="3886200"/>
            <a:ext cx="2172335" cy="2360930"/>
          </a:xfrm>
          <a:prstGeom prst="roundRect">
            <a:avLst/>
          </a:prstGeom>
          <a:solidFill>
            <a:schemeClr val="bg1">
              <a:lumMod val="85000"/>
            </a:schemeClr>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a:solidFill>
                  <a:schemeClr val="accent2">
                    <a:lumMod val="50000"/>
                  </a:schemeClr>
                </a:solidFill>
                <a:latin typeface="Times New Roman" panose="02020603050405020304" pitchFamily="18" charset="0"/>
                <a:cs typeface="Times New Roman" panose="02020603050405020304" pitchFamily="18" charset="0"/>
              </a:rPr>
              <a:t>Thảo luận nhóm/</a:t>
            </a:r>
          </a:p>
          <a:p>
            <a:pPr algn="ctr"/>
            <a:r>
              <a:rPr lang="en-US" sz="3200">
                <a:solidFill>
                  <a:schemeClr val="accent2">
                    <a:lumMod val="50000"/>
                  </a:schemeClr>
                </a:solidFill>
                <a:latin typeface="Times New Roman" panose="02020603050405020304" pitchFamily="18" charset="0"/>
                <a:cs typeface="Times New Roman" panose="02020603050405020304" pitchFamily="18" charset="0"/>
              </a:rPr>
              <a:t>Phỏng vấn nhóm</a:t>
            </a:r>
          </a:p>
        </p:txBody>
      </p:sp>
      <p:cxnSp>
        <p:nvCxnSpPr>
          <p:cNvPr id="8" name="Straight Arrow Connector 7"/>
          <p:cNvCxnSpPr/>
          <p:nvPr/>
        </p:nvCxnSpPr>
        <p:spPr>
          <a:xfrm flipH="1">
            <a:off x="3581400" y="3048000"/>
            <a:ext cx="2710815" cy="762000"/>
          </a:xfrm>
          <a:prstGeom prst="straightConnector1">
            <a:avLst/>
          </a:prstGeom>
          <a:ln>
            <a:headEnd type="none" w="med" len="med"/>
            <a:tailEnd type="arrow" w="med" len="med"/>
          </a:ln>
        </p:spPr>
        <p:style>
          <a:lnRef idx="3">
            <a:schemeClr val="dk1"/>
          </a:lnRef>
          <a:fillRef idx="0">
            <a:schemeClr val="dk1"/>
          </a:fillRef>
          <a:effectRef idx="2">
            <a:schemeClr val="dk1"/>
          </a:effectRef>
          <a:fontRef idx="minor">
            <a:schemeClr val="tx1"/>
          </a:fontRef>
        </p:style>
      </p:cxnSp>
      <p:cxnSp>
        <p:nvCxnSpPr>
          <p:cNvPr id="13" name="Straight Arrow Connector 12"/>
          <p:cNvCxnSpPr>
            <a:stCxn id="5" idx="2"/>
            <a:endCxn id="6" idx="0"/>
          </p:cNvCxnSpPr>
          <p:nvPr/>
        </p:nvCxnSpPr>
        <p:spPr>
          <a:xfrm flipH="1">
            <a:off x="5648325" y="3040380"/>
            <a:ext cx="702945" cy="765810"/>
          </a:xfrm>
          <a:prstGeom prst="straightConnector1">
            <a:avLst/>
          </a:prstGeom>
          <a:ln>
            <a:headEnd type="none" w="med" len="med"/>
            <a:tailEnd type="arrow" w="med" len="med"/>
          </a:ln>
        </p:spPr>
        <p:style>
          <a:lnRef idx="3">
            <a:schemeClr val="dk1"/>
          </a:lnRef>
          <a:fillRef idx="0">
            <a:schemeClr val="dk1"/>
          </a:fillRef>
          <a:effectRef idx="2">
            <a:schemeClr val="dk1"/>
          </a:effectRef>
          <a:fontRef idx="minor">
            <a:schemeClr val="tx1"/>
          </a:fontRef>
        </p:style>
      </p:cxnSp>
      <p:cxnSp>
        <p:nvCxnSpPr>
          <p:cNvPr id="16" name="Straight Arrow Connector 15"/>
          <p:cNvCxnSpPr>
            <a:stCxn id="5" idx="2"/>
            <a:endCxn id="7" idx="0"/>
          </p:cNvCxnSpPr>
          <p:nvPr/>
        </p:nvCxnSpPr>
        <p:spPr>
          <a:xfrm>
            <a:off x="6351270" y="3040380"/>
            <a:ext cx="1512570" cy="845820"/>
          </a:xfrm>
          <a:prstGeom prst="straightConnector1">
            <a:avLst/>
          </a:prstGeom>
          <a:ln>
            <a:headEnd type="none" w="med" len="med"/>
            <a:tailEnd type="arrow" w="med" len="med"/>
          </a:ln>
        </p:spPr>
        <p:style>
          <a:lnRef idx="3">
            <a:schemeClr val="dk1"/>
          </a:lnRef>
          <a:fillRef idx="0">
            <a:schemeClr val="dk1"/>
          </a:fillRef>
          <a:effectRef idx="2">
            <a:schemeClr val="dk1"/>
          </a:effectRef>
          <a:fontRef idx="minor">
            <a:schemeClr val="tx1"/>
          </a:fontRef>
        </p:style>
      </p:cxnSp>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311624"/>
          </a:xfrm>
          <a:ln>
            <a:solidFill>
              <a:srgbClr val="00B050"/>
            </a:solidFill>
          </a:ln>
        </p:spPr>
        <p:txBody>
          <a:bodyPr>
            <a:noAutofit/>
          </a:bodyPr>
          <a:lstStyle/>
          <a:p>
            <a:pPr algn="ctr"/>
            <a:r>
              <a:rPr lang="en-US" sz="2000" b="1">
                <a:latin typeface="Times New Roman" panose="02020603050405020304" pitchFamily="18" charset="0"/>
                <a:cs typeface="Times New Roman" panose="02020603050405020304" pitchFamily="18" charset="0"/>
              </a:rPr>
              <a:t>2.3.3.2. Nhóm các phương pháp nghiên cứu thực tiễn</a:t>
            </a:r>
            <a:endParaRPr lang="en-US" sz="2000"/>
          </a:p>
        </p:txBody>
      </p:sp>
      <p:sp>
        <p:nvSpPr>
          <p:cNvPr id="3" name="Content Placeholder 2"/>
          <p:cNvSpPr>
            <a:spLocks noGrp="1"/>
          </p:cNvSpPr>
          <p:nvPr>
            <p:ph idx="1"/>
          </p:nvPr>
        </p:nvSpPr>
        <p:spPr>
          <a:xfrm>
            <a:off x="457200" y="533400"/>
            <a:ext cx="8229600" cy="6096000"/>
          </a:xfrm>
          <a:ln>
            <a:solidFill>
              <a:schemeClr val="accent2">
                <a:lumMod val="75000"/>
              </a:schemeClr>
            </a:solidFill>
          </a:ln>
        </p:spPr>
        <p:txBody>
          <a:bodyPr/>
          <a:lstStyle/>
          <a:p>
            <a:pPr marL="0" indent="0" algn="ctr">
              <a:buNone/>
            </a:pPr>
            <a:r>
              <a:rPr lang="en-US" b="1">
                <a:solidFill>
                  <a:srgbClr val="002060"/>
                </a:solidFill>
                <a:latin typeface="Times New Roman" panose="02020603050405020304" pitchFamily="18" charset="0"/>
                <a:cs typeface="Times New Roman" panose="02020603050405020304" pitchFamily="18" charset="0"/>
              </a:rPr>
              <a:t>2.3.2.1. Các phương pháp nghiên cứu </a:t>
            </a:r>
            <a:r>
              <a:rPr lang="en-US" b="1" i="1">
                <a:solidFill>
                  <a:srgbClr val="C00000"/>
                </a:solidFill>
                <a:latin typeface="Times New Roman" panose="02020603050405020304" pitchFamily="18" charset="0"/>
                <a:cs typeface="Times New Roman" panose="02020603050405020304" pitchFamily="18" charset="0"/>
              </a:rPr>
              <a:t>phi</a:t>
            </a:r>
            <a:r>
              <a:rPr lang="en-US" b="1">
                <a:solidFill>
                  <a:srgbClr val="002060"/>
                </a:solidFill>
                <a:latin typeface="Times New Roman" panose="02020603050405020304" pitchFamily="18" charset="0"/>
                <a:cs typeface="Times New Roman" panose="02020603050405020304" pitchFamily="18" charset="0"/>
              </a:rPr>
              <a:t> thực nghiệm</a:t>
            </a:r>
          </a:p>
          <a:p>
            <a:pPr marL="0" indent="0" algn="ctr">
              <a:buNone/>
            </a:pPr>
            <a:r>
              <a:rPr lang="en-US" b="1" i="1">
                <a:solidFill>
                  <a:srgbClr val="C00000"/>
                </a:solidFill>
                <a:latin typeface="Times New Roman" panose="02020603050405020304" pitchFamily="18" charset="0"/>
                <a:cs typeface="Times New Roman" panose="02020603050405020304" pitchFamily="18" charset="0"/>
              </a:rPr>
              <a:t>* Phương pháp quan sát khoa học: </a:t>
            </a:r>
          </a:p>
          <a:p>
            <a:pPr marL="0" indent="0">
              <a:buNone/>
            </a:pPr>
            <a:r>
              <a:rPr lang="en-US" sz="2800">
                <a:solidFill>
                  <a:schemeClr val="tx1">
                    <a:lumMod val="95000"/>
                    <a:lumOff val="5000"/>
                  </a:schemeClr>
                </a:solidFill>
                <a:latin typeface="Times New Roman" panose="02020603050405020304" pitchFamily="18" charset="0"/>
                <a:cs typeface="Times New Roman" panose="02020603050405020304" pitchFamily="18" charset="0"/>
              </a:rPr>
              <a:t>- Thu thập thông tin dựa trên cơ sở tri giác đối tượng trong những hoàn cảnh tự nhiên khác nhau một cách có mục đích.</a:t>
            </a:r>
          </a:p>
          <a:p>
            <a:pPr marL="0" indent="0">
              <a:buNone/>
            </a:pPr>
            <a:r>
              <a:rPr lang="en-US" sz="2800">
                <a:solidFill>
                  <a:schemeClr val="tx1">
                    <a:lumMod val="95000"/>
                    <a:lumOff val="5000"/>
                  </a:schemeClr>
                </a:solidFill>
                <a:latin typeface="Times New Roman" panose="02020603050405020304" pitchFamily="18" charset="0"/>
                <a:cs typeface="Times New Roman" panose="02020603050405020304" pitchFamily="18" charset="0"/>
              </a:rPr>
              <a:t>- Quan sát trực tiếp và gián tiếp. Quan sát với 1 cá thể hoặc với số đông</a:t>
            </a:r>
          </a:p>
          <a:p>
            <a:pPr marL="0" indent="0">
              <a:buNone/>
            </a:pPr>
            <a:r>
              <a:rPr lang="en-US" sz="2800">
                <a:solidFill>
                  <a:schemeClr val="tx1">
                    <a:lumMod val="95000"/>
                    <a:lumOff val="5000"/>
                  </a:schemeClr>
                </a:solidFill>
                <a:latin typeface="Times New Roman" panose="02020603050405020304" pitchFamily="18" charset="0"/>
                <a:cs typeface="Times New Roman" panose="02020603050405020304" pitchFamily="18" charset="0"/>
              </a:rPr>
              <a:t>- Thực hiện 3 chức năng: thu thập thông tin thực tiễn; kiểm chứng giả thuyết hay lý thuyết; đối chiếu  kết quả nghiên cứu lý thuyết với thực tiễn.</a:t>
            </a:r>
          </a:p>
          <a:p>
            <a:pPr marL="0" indent="0">
              <a:buNone/>
            </a:pPr>
            <a:endParaRPr lang="en-US" sz="2800">
              <a:solidFill>
                <a:schemeClr val="tx1">
                  <a:lumMod val="95000"/>
                  <a:lumOff val="5000"/>
                </a:schemeClr>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1)">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17" dur="500"/>
                                        <p:tgtEl>
                                          <p:spTgt spid="3">
                                            <p:txEl>
                                              <p:pRg st="1" end="1"/>
                                            </p:txEl>
                                          </p:spTgt>
                                        </p:tgtEl>
                                      </p:cBhvr>
                                    </p:animEffect>
                                  </p:childTnLst>
                                </p:cTn>
                              </p:par>
                              <p:par>
                                <p:cTn id="18" presetID="14" presetClass="entr" presetSubtype="10" fill="hold" nodeType="withEffect">
                                  <p:stCondLst>
                                    <p:cond delay="0"/>
                                  </p:stCondLst>
                                  <p:childTnLst>
                                    <p:set>
                                      <p:cBhvr>
                                        <p:cTn id="19" dur="1" fill="hold">
                                          <p:stCondLst>
                                            <p:cond delay="0"/>
                                          </p:stCondLst>
                                        </p:cTn>
                                        <p:tgtEl>
                                          <p:spTgt spid="3">
                                            <p:txEl>
                                              <p:pRg st="2" end="2"/>
                                            </p:txEl>
                                          </p:spTgt>
                                        </p:tgtEl>
                                        <p:attrNameLst>
                                          <p:attrName>style.visibility</p:attrName>
                                        </p:attrNameLst>
                                      </p:cBhvr>
                                      <p:to>
                                        <p:strVal val="visible"/>
                                      </p:to>
                                    </p:set>
                                    <p:animEffect transition="in" filter="randombar(horizontal)">
                                      <p:cBhvr>
                                        <p:cTn id="20" dur="500"/>
                                        <p:tgtEl>
                                          <p:spTgt spid="3">
                                            <p:txEl>
                                              <p:pRg st="2" end="2"/>
                                            </p:txEl>
                                          </p:spTgt>
                                        </p:tgtEl>
                                      </p:cBhvr>
                                    </p:animEffect>
                                  </p:childTnLst>
                                </p:cTn>
                              </p:par>
                              <p:par>
                                <p:cTn id="21" presetID="14" presetClass="entr" presetSubtype="10" fill="hold" nodeType="with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Effect transition="in" filter="randombar(horizontal)">
                                      <p:cBhvr>
                                        <p:cTn id="23" dur="500"/>
                                        <p:tgtEl>
                                          <p:spTgt spid="3">
                                            <p:txEl>
                                              <p:pRg st="3" end="3"/>
                                            </p:txEl>
                                          </p:spTgt>
                                        </p:tgtEl>
                                      </p:cBhvr>
                                    </p:animEffect>
                                  </p:childTnLst>
                                </p:cTn>
                              </p:par>
                              <p:par>
                                <p:cTn id="24" presetID="14" presetClass="entr" presetSubtype="10" fill="hold" nodeType="withEffect">
                                  <p:stCondLst>
                                    <p:cond delay="0"/>
                                  </p:stCondLst>
                                  <p:childTnLst>
                                    <p:set>
                                      <p:cBhvr>
                                        <p:cTn id="25" dur="1" fill="hold">
                                          <p:stCondLst>
                                            <p:cond delay="0"/>
                                          </p:stCondLst>
                                        </p:cTn>
                                        <p:tgtEl>
                                          <p:spTgt spid="3">
                                            <p:txEl>
                                              <p:pRg st="4" end="4"/>
                                            </p:txEl>
                                          </p:spTgt>
                                        </p:tgtEl>
                                        <p:attrNameLst>
                                          <p:attrName>style.visibility</p:attrName>
                                        </p:attrNameLst>
                                      </p:cBhvr>
                                      <p:to>
                                        <p:strVal val="visible"/>
                                      </p:to>
                                    </p:set>
                                    <p:animEffect transition="in" filter="randombar(horizontal)">
                                      <p:cBhvr>
                                        <p:cTn id="26"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533400"/>
            <a:ext cx="2703513" cy="228600"/>
          </a:xfrm>
          <a:solidFill>
            <a:schemeClr val="accent2">
              <a:lumMod val="40000"/>
              <a:lumOff val="60000"/>
            </a:schemeClr>
          </a:solidFill>
        </p:spPr>
        <p:txBody>
          <a:bodyPr>
            <a:noAutofit/>
          </a:bodyPr>
          <a:lstStyle/>
          <a:p>
            <a:endParaRPr lang="en-US" sz="3200"/>
          </a:p>
        </p:txBody>
      </p:sp>
      <p:sp>
        <p:nvSpPr>
          <p:cNvPr id="3" name="Content Placeholder 2"/>
          <p:cNvSpPr>
            <a:spLocks noGrp="1"/>
          </p:cNvSpPr>
          <p:nvPr>
            <p:ph idx="1"/>
          </p:nvPr>
        </p:nvSpPr>
        <p:spPr>
          <a:xfrm>
            <a:off x="3276600" y="273050"/>
            <a:ext cx="5410200" cy="5853113"/>
          </a:xfrm>
        </p:spPr>
        <p:txBody>
          <a:bodyPr/>
          <a:lstStyle/>
          <a:p>
            <a:pPr marL="0" indent="0">
              <a:buNone/>
            </a:pPr>
            <a:r>
              <a:rPr lang="en-US" b="1" i="1">
                <a:solidFill>
                  <a:srgbClr val="00B050"/>
                </a:solidFill>
                <a:latin typeface="Times New Roman" panose="02020603050405020304" pitchFamily="18" charset="0"/>
                <a:cs typeface="Times New Roman" panose="02020603050405020304" pitchFamily="18" charset="0"/>
              </a:rPr>
              <a:t>Quy trình tiến hành quan sát khoa học</a:t>
            </a:r>
            <a:r>
              <a:rPr lang="en-US" i="1">
                <a:latin typeface="Times New Roman" panose="02020603050405020304" pitchFamily="18" charset="0"/>
                <a:cs typeface="Times New Roman" panose="02020603050405020304" pitchFamily="18" charset="0"/>
              </a:rPr>
              <a:t>:</a:t>
            </a:r>
          </a:p>
          <a:p>
            <a:pPr marL="0" indent="0">
              <a:buNone/>
            </a:pPr>
            <a:r>
              <a:rPr lang="en-US">
                <a:latin typeface="Times New Roman" panose="02020603050405020304" pitchFamily="18" charset="0"/>
                <a:cs typeface="Times New Roman" panose="02020603050405020304" pitchFamily="18" charset="0"/>
              </a:rPr>
              <a:t>- Xác định mục đích quan sát</a:t>
            </a:r>
          </a:p>
          <a:p>
            <a:pPr marL="0" indent="0">
              <a:buNone/>
            </a:pPr>
            <a:r>
              <a:rPr lang="en-US">
                <a:latin typeface="Times New Roman" panose="02020603050405020304" pitchFamily="18" charset="0"/>
                <a:cs typeface="Times New Roman" panose="02020603050405020304" pitchFamily="18" charset="0"/>
              </a:rPr>
              <a:t>- Xác định đối tượng quan sát</a:t>
            </a:r>
          </a:p>
          <a:p>
            <a:pPr marL="0" indent="0">
              <a:buNone/>
            </a:pPr>
            <a:r>
              <a:rPr lang="en-US">
                <a:latin typeface="Times New Roman" panose="02020603050405020304" pitchFamily="18" charset="0"/>
                <a:cs typeface="Times New Roman" panose="02020603050405020304" pitchFamily="18" charset="0"/>
              </a:rPr>
              <a:t>- Lựa chọn phương thức quan sát</a:t>
            </a:r>
          </a:p>
          <a:p>
            <a:pPr marL="0" indent="0">
              <a:buNone/>
            </a:pPr>
            <a:r>
              <a:rPr lang="en-US">
                <a:latin typeface="Times New Roman" panose="02020603050405020304" pitchFamily="18" charset="0"/>
                <a:cs typeface="Times New Roman" panose="02020603050405020304" pitchFamily="18" charset="0"/>
              </a:rPr>
              <a:t>- Lập kế hoạch quan sát</a:t>
            </a:r>
          </a:p>
          <a:p>
            <a:pPr marL="0" indent="0">
              <a:buNone/>
            </a:pPr>
            <a:r>
              <a:rPr lang="en-US">
                <a:latin typeface="Times New Roman" panose="02020603050405020304" pitchFamily="18" charset="0"/>
                <a:cs typeface="Times New Roman" panose="02020603050405020304" pitchFamily="18" charset="0"/>
              </a:rPr>
              <a:t>-Tiến hành quan sát</a:t>
            </a:r>
          </a:p>
          <a:p>
            <a:pPr marL="0" indent="0">
              <a:buNone/>
            </a:pPr>
            <a:r>
              <a:rPr lang="en-US">
                <a:latin typeface="Times New Roman" panose="02020603050405020304" pitchFamily="18" charset="0"/>
                <a:cs typeface="Times New Roman" panose="02020603050405020304" pitchFamily="18" charset="0"/>
              </a:rPr>
              <a:t>- Kiểm tra kết quả quan sát</a:t>
            </a:r>
          </a:p>
          <a:p>
            <a:pPr marL="0" indent="0">
              <a:buNone/>
            </a:pPr>
            <a:r>
              <a:rPr lang="en-US">
                <a:latin typeface="Times New Roman" panose="02020603050405020304" pitchFamily="18" charset="0"/>
                <a:cs typeface="Times New Roman" panose="02020603050405020304" pitchFamily="18" charset="0"/>
              </a:rPr>
              <a:t>- Xử lý tài liệu</a:t>
            </a:r>
          </a:p>
        </p:txBody>
      </p:sp>
      <p:sp>
        <p:nvSpPr>
          <p:cNvPr id="4" name="Text Placeholder 3"/>
          <p:cNvSpPr>
            <a:spLocks noGrp="1"/>
          </p:cNvSpPr>
          <p:nvPr>
            <p:ph type="body" sz="half" idx="2"/>
          </p:nvPr>
        </p:nvSpPr>
        <p:spPr>
          <a:xfrm>
            <a:off x="457201" y="838200"/>
            <a:ext cx="2590800" cy="4724401"/>
          </a:xfrm>
          <a:solidFill>
            <a:schemeClr val="accent3">
              <a:lumMod val="20000"/>
              <a:lumOff val="80000"/>
            </a:schemeClr>
          </a:solidFill>
        </p:spPr>
        <p:txBody>
          <a:bodyPr>
            <a:normAutofit/>
          </a:bodyPr>
          <a:lstStyle/>
          <a:p>
            <a:r>
              <a:rPr lang="en-US" sz="3200" b="1">
                <a:solidFill>
                  <a:srgbClr val="002060"/>
                </a:solidFill>
                <a:latin typeface="Times New Roman" panose="02020603050405020304" pitchFamily="18" charset="0"/>
                <a:cs typeface="Times New Roman" panose="02020603050405020304" pitchFamily="18" charset="0"/>
              </a:rPr>
              <a:t> </a:t>
            </a:r>
            <a:r>
              <a:rPr lang="en-US" sz="4000" b="1" i="1">
                <a:solidFill>
                  <a:srgbClr val="C00000"/>
                </a:solidFill>
                <a:latin typeface="Times New Roman" panose="02020603050405020304" pitchFamily="18" charset="0"/>
                <a:cs typeface="Times New Roman" panose="02020603050405020304" pitchFamily="18" charset="0"/>
              </a:rPr>
              <a:t>Phương pháp quan sát khoa học</a:t>
            </a:r>
          </a:p>
          <a:p>
            <a:endParaRPr lang="en-US" sz="320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Effect transition="in" filter="barn(inVertical)">
                                      <p:cBhvr>
                                        <p:cTn id="7" dur="500"/>
                                        <p:tgtEl>
                                          <p:spTgt spid="4">
                                            <p:bg/>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barn(inVertical)">
                                      <p:cBhvr>
                                        <p:cTn id="12" dur="500"/>
                                        <p:tgtEl>
                                          <p:spTgt spid="4">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heel(1)">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wheel(1)">
                                      <p:cBhvr>
                                        <p:cTn id="22" dur="20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wheel(1)">
                                      <p:cBhvr>
                                        <p:cTn id="27" dur="2000"/>
                                        <p:tgtEl>
                                          <p:spTgt spid="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1"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wheel(1)">
                                      <p:cBhvr>
                                        <p:cTn id="32" dur="2000"/>
                                        <p:tgtEl>
                                          <p:spTgt spid="3">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1" presetClass="entr" presetSubtype="1"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wheel(1)">
                                      <p:cBhvr>
                                        <p:cTn id="37" dur="2000"/>
                                        <p:tgtEl>
                                          <p:spTgt spid="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1" presetClass="entr" presetSubtype="1"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wheel(1)">
                                      <p:cBhvr>
                                        <p:cTn id="42" dur="2000"/>
                                        <p:tgtEl>
                                          <p:spTgt spid="3">
                                            <p:txEl>
                                              <p:pRg st="5" end="5"/>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1" presetClass="entr" presetSubtype="1" fill="hold" grpId="0" nodeType="clickEffect">
                                  <p:stCondLst>
                                    <p:cond delay="0"/>
                                  </p:stCondLst>
                                  <p:childTnLst>
                                    <p:set>
                                      <p:cBhvr>
                                        <p:cTn id="46" dur="1" fill="hold">
                                          <p:stCondLst>
                                            <p:cond delay="0"/>
                                          </p:stCondLst>
                                        </p:cTn>
                                        <p:tgtEl>
                                          <p:spTgt spid="3">
                                            <p:txEl>
                                              <p:pRg st="6" end="6"/>
                                            </p:txEl>
                                          </p:spTgt>
                                        </p:tgtEl>
                                        <p:attrNameLst>
                                          <p:attrName>style.visibility</p:attrName>
                                        </p:attrNameLst>
                                      </p:cBhvr>
                                      <p:to>
                                        <p:strVal val="visible"/>
                                      </p:to>
                                    </p:set>
                                    <p:animEffect transition="in" filter="wheel(1)">
                                      <p:cBhvr>
                                        <p:cTn id="47" dur="2000"/>
                                        <p:tgtEl>
                                          <p:spTgt spid="3">
                                            <p:txEl>
                                              <p:pRg st="6" end="6"/>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1" presetClass="entr" presetSubtype="1" fill="hold" grpId="0" nodeType="clickEffect">
                                  <p:stCondLst>
                                    <p:cond delay="0"/>
                                  </p:stCondLst>
                                  <p:childTnLst>
                                    <p:set>
                                      <p:cBhvr>
                                        <p:cTn id="51" dur="1" fill="hold">
                                          <p:stCondLst>
                                            <p:cond delay="0"/>
                                          </p:stCondLst>
                                        </p:cTn>
                                        <p:tgtEl>
                                          <p:spTgt spid="3">
                                            <p:txEl>
                                              <p:pRg st="7" end="7"/>
                                            </p:txEl>
                                          </p:spTgt>
                                        </p:tgtEl>
                                        <p:attrNameLst>
                                          <p:attrName>style.visibility</p:attrName>
                                        </p:attrNameLst>
                                      </p:cBhvr>
                                      <p:to>
                                        <p:strVal val="visible"/>
                                      </p:to>
                                    </p:set>
                                    <p:animEffect transition="in" filter="wheel(1)">
                                      <p:cBhvr>
                                        <p:cTn id="52" dur="20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animBg="1"/>
    </p:bld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400685"/>
          </a:xfrm>
        </p:spPr>
        <p:txBody>
          <a:bodyPr>
            <a:noAutofit/>
          </a:bodyPr>
          <a:lstStyle/>
          <a:p>
            <a:pPr algn="ctr"/>
            <a:r>
              <a:rPr lang="en-US" sz="2800" b="1">
                <a:solidFill>
                  <a:srgbClr val="00B050"/>
                </a:solidFill>
                <a:latin typeface="Times New Roman" panose="02020603050405020304" pitchFamily="18" charset="0"/>
                <a:cs typeface="Times New Roman" panose="02020603050405020304" pitchFamily="18" charset="0"/>
              </a:rPr>
              <a:t>Các phương pháp NC </a:t>
            </a:r>
            <a:r>
              <a:rPr lang="en-US" sz="2800" b="1" i="1">
                <a:solidFill>
                  <a:srgbClr val="C00000"/>
                </a:solidFill>
                <a:latin typeface="Times New Roman" panose="02020603050405020304" pitchFamily="18" charset="0"/>
                <a:cs typeface="Times New Roman" panose="02020603050405020304" pitchFamily="18" charset="0"/>
              </a:rPr>
              <a:t>phi</a:t>
            </a:r>
            <a:r>
              <a:rPr lang="en-US" sz="2800" b="1">
                <a:solidFill>
                  <a:srgbClr val="00B050"/>
                </a:solidFill>
                <a:latin typeface="Times New Roman" panose="02020603050405020304" pitchFamily="18" charset="0"/>
                <a:cs typeface="Times New Roman" panose="02020603050405020304" pitchFamily="18" charset="0"/>
              </a:rPr>
              <a:t> thực nghiệm</a:t>
            </a:r>
            <a:endParaRPr lang="en-US" sz="2800"/>
          </a:p>
        </p:txBody>
      </p:sp>
      <p:sp>
        <p:nvSpPr>
          <p:cNvPr id="3" name="Content Placeholder 2"/>
          <p:cNvSpPr>
            <a:spLocks noGrp="1"/>
          </p:cNvSpPr>
          <p:nvPr>
            <p:ph idx="1"/>
          </p:nvPr>
        </p:nvSpPr>
        <p:spPr>
          <a:xfrm>
            <a:off x="152400" y="476885"/>
            <a:ext cx="8991600" cy="6152515"/>
          </a:xfrm>
        </p:spPr>
        <p:txBody>
          <a:bodyPr/>
          <a:lstStyle/>
          <a:p>
            <a:pPr marL="0" indent="0" algn="ctr">
              <a:buNone/>
            </a:pPr>
            <a:r>
              <a:rPr lang="en-US" sz="3400" b="1" i="1">
                <a:solidFill>
                  <a:srgbClr val="C00000"/>
                </a:solidFill>
                <a:latin typeface="Times New Roman" panose="02020603050405020304" pitchFamily="18" charset="0"/>
                <a:cs typeface="Times New Roman" panose="02020603050405020304" pitchFamily="18" charset="0"/>
              </a:rPr>
              <a:t>* Phương pháp khảo sát bằng câu hỏi</a:t>
            </a:r>
          </a:p>
          <a:p>
            <a:pPr marL="0" indent="0">
              <a:buNone/>
            </a:pPr>
            <a:endParaRPr lang="en-US" sz="3400" b="1" i="1">
              <a:solidFill>
                <a:srgbClr val="C00000"/>
              </a:solidFill>
              <a:latin typeface="Times New Roman" panose="02020603050405020304" pitchFamily="18" charset="0"/>
              <a:cs typeface="Times New Roman" panose="02020603050405020304" pitchFamily="18" charset="0"/>
            </a:endParaRPr>
          </a:p>
        </p:txBody>
      </p:sp>
      <p:graphicFrame>
        <p:nvGraphicFramePr>
          <p:cNvPr id="4" name="Table 3"/>
          <p:cNvGraphicFramePr>
            <a:graphicFrameLocks noGrp="1"/>
          </p:cNvGraphicFramePr>
          <p:nvPr/>
        </p:nvGraphicFramePr>
        <p:xfrm>
          <a:off x="187657" y="1026795"/>
          <a:ext cx="8915400" cy="5527885"/>
        </p:xfrm>
        <a:graphic>
          <a:graphicData uri="http://schemas.openxmlformats.org/drawingml/2006/table">
            <a:tbl>
              <a:tblPr firstRow="1" bandRow="1">
                <a:tableStyleId>{5C22544A-7EE6-4342-B048-85BDC9FD1C3A}</a:tableStyleId>
              </a:tblPr>
              <a:tblGrid>
                <a:gridCol w="1107743">
                  <a:extLst>
                    <a:ext uri="{9D8B030D-6E8A-4147-A177-3AD203B41FA5}">
                      <a16:colId xmlns:a16="http://schemas.microsoft.com/office/drawing/2014/main" val="20000"/>
                    </a:ext>
                  </a:extLst>
                </a:gridCol>
                <a:gridCol w="7807657">
                  <a:extLst>
                    <a:ext uri="{9D8B030D-6E8A-4147-A177-3AD203B41FA5}">
                      <a16:colId xmlns:a16="http://schemas.microsoft.com/office/drawing/2014/main" val="20001"/>
                    </a:ext>
                  </a:extLst>
                </a:gridCol>
              </a:tblGrid>
              <a:tr h="1298575">
                <a:tc>
                  <a:txBody>
                    <a:bodyPr/>
                    <a:lstStyle/>
                    <a:p>
                      <a:r>
                        <a:rPr lang="en-US" sz="2800">
                          <a:solidFill>
                            <a:srgbClr val="C00000"/>
                          </a:solidFill>
                          <a:latin typeface="Times New Roman" panose="02020603050405020304" pitchFamily="18" charset="0"/>
                          <a:cs typeface="Times New Roman" panose="02020603050405020304" pitchFamily="18" charset="0"/>
                        </a:rPr>
                        <a:t>Khái</a:t>
                      </a:r>
                      <a:r>
                        <a:rPr lang="en-US" sz="2800" baseline="0">
                          <a:solidFill>
                            <a:srgbClr val="C00000"/>
                          </a:solidFill>
                          <a:latin typeface="Times New Roman" panose="02020603050405020304" pitchFamily="18" charset="0"/>
                          <a:cs typeface="Times New Roman" panose="02020603050405020304" pitchFamily="18" charset="0"/>
                        </a:rPr>
                        <a:t> niệm</a:t>
                      </a:r>
                      <a:endParaRPr lang="en-US" sz="2800">
                        <a:solidFill>
                          <a:srgbClr val="C00000"/>
                        </a:solidFill>
                        <a:latin typeface="Times New Roman" panose="02020603050405020304" pitchFamily="18" charset="0"/>
                        <a:cs typeface="Times New Roman" panose="02020603050405020304" pitchFamily="18" charset="0"/>
                      </a:endParaRPr>
                    </a:p>
                  </a:txBody>
                  <a:tcPr>
                    <a:lnL w="12700" cap="flat" cmpd="sng" algn="ctr">
                      <a:solidFill>
                        <a:schemeClr val="accent3">
                          <a:lumMod val="75000"/>
                        </a:schemeClr>
                      </a:solidFill>
                      <a:prstDash val="solid"/>
                      <a:round/>
                      <a:headEnd type="none" w="med" len="med"/>
                      <a:tailEnd type="none" w="med" len="med"/>
                    </a:lnL>
                    <a:lnR w="12700" cap="flat" cmpd="sng" algn="ctr">
                      <a:solidFill>
                        <a:schemeClr val="accent3">
                          <a:lumMod val="75000"/>
                        </a:schemeClr>
                      </a:solidFill>
                      <a:prstDash val="solid"/>
                      <a:round/>
                      <a:headEnd type="none" w="med" len="med"/>
                      <a:tailEnd type="none" w="med" len="med"/>
                    </a:lnR>
                    <a:lnT w="12700" cap="flat" cmpd="sng" algn="ctr">
                      <a:solidFill>
                        <a:schemeClr val="accent3">
                          <a:lumMod val="75000"/>
                        </a:schemeClr>
                      </a:solidFill>
                      <a:prstDash val="solid"/>
                      <a:round/>
                      <a:headEnd type="none" w="med" len="med"/>
                      <a:tailEnd type="none" w="med" len="med"/>
                    </a:lnT>
                    <a:lnB w="12700" cap="flat" cmpd="sng" algn="ctr">
                      <a:solidFill>
                        <a:schemeClr val="accent3">
                          <a:lumMod val="75000"/>
                        </a:schemeClr>
                      </a:solidFill>
                      <a:prstDash val="solid"/>
                      <a:round/>
                      <a:headEnd type="none" w="med" len="med"/>
                      <a:tailEnd type="none" w="med" len="med"/>
                    </a:lnB>
                    <a:solidFill>
                      <a:schemeClr val="accent2">
                        <a:lumMod val="20000"/>
                        <a:lumOff val="80000"/>
                      </a:schemeClr>
                    </a:solidFill>
                  </a:tcPr>
                </a:tc>
                <a:tc>
                  <a:txBody>
                    <a:bodyPr/>
                    <a:lstStyle/>
                    <a:p>
                      <a:pPr algn="just"/>
                      <a:r>
                        <a:rPr lang="en-US" sz="2600" b="0">
                          <a:solidFill>
                            <a:srgbClr val="C00000"/>
                          </a:solidFill>
                          <a:latin typeface="Times New Roman" panose="02020603050405020304" pitchFamily="18" charset="0"/>
                          <a:cs typeface="Times New Roman" panose="02020603050405020304" pitchFamily="18" charset="0"/>
                        </a:rPr>
                        <a:t>Thu thập</a:t>
                      </a:r>
                      <a:r>
                        <a:rPr lang="en-US" sz="2600" b="0" baseline="0">
                          <a:solidFill>
                            <a:srgbClr val="C00000"/>
                          </a:solidFill>
                          <a:latin typeface="Times New Roman" panose="02020603050405020304" pitchFamily="18" charset="0"/>
                          <a:cs typeface="Times New Roman" panose="02020603050405020304" pitchFamily="18" charset="0"/>
                        </a:rPr>
                        <a:t> thông tin bằng cách giao tiếp gián tiếp với đối tượng thông qua  việc đặt câu hỏi và trả lời trên phiếu khảo sát</a:t>
                      </a:r>
                      <a:endParaRPr lang="en-US" sz="2600" b="0">
                        <a:solidFill>
                          <a:srgbClr val="C00000"/>
                        </a:solidFill>
                        <a:latin typeface="Times New Roman" panose="02020603050405020304" pitchFamily="18" charset="0"/>
                        <a:cs typeface="Times New Roman" panose="02020603050405020304" pitchFamily="18" charset="0"/>
                      </a:endParaRPr>
                    </a:p>
                  </a:txBody>
                  <a:tcPr>
                    <a:lnL w="12700" cap="flat" cmpd="sng" algn="ctr">
                      <a:solidFill>
                        <a:schemeClr val="accent3">
                          <a:lumMod val="75000"/>
                        </a:schemeClr>
                      </a:solidFill>
                      <a:prstDash val="solid"/>
                      <a:round/>
                      <a:headEnd type="none" w="med" len="med"/>
                      <a:tailEnd type="none" w="med" len="med"/>
                    </a:lnL>
                    <a:lnR w="12700" cap="flat" cmpd="sng" algn="ctr">
                      <a:solidFill>
                        <a:schemeClr val="accent3">
                          <a:lumMod val="75000"/>
                        </a:schemeClr>
                      </a:solidFill>
                      <a:prstDash val="solid"/>
                      <a:round/>
                      <a:headEnd type="none" w="med" len="med"/>
                      <a:tailEnd type="none" w="med" len="med"/>
                    </a:lnR>
                    <a:lnT w="12700" cap="flat" cmpd="sng" algn="ctr">
                      <a:solidFill>
                        <a:schemeClr val="accent3">
                          <a:lumMod val="75000"/>
                        </a:schemeClr>
                      </a:solidFill>
                      <a:prstDash val="solid"/>
                      <a:round/>
                      <a:headEnd type="none" w="med" len="med"/>
                      <a:tailEnd type="none" w="med" len="med"/>
                    </a:lnT>
                    <a:lnB w="12700" cap="flat" cmpd="sng" algn="ctr">
                      <a:solidFill>
                        <a:schemeClr val="accent3">
                          <a:lumMod val="75000"/>
                        </a:schemeClr>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10000"/>
                  </a:ext>
                </a:extLst>
              </a:tr>
              <a:tr h="2114655">
                <a:tc>
                  <a:txBody>
                    <a:bodyPr/>
                    <a:lstStyle/>
                    <a:p>
                      <a:endParaRPr lang="en-US" sz="2800" b="1">
                        <a:solidFill>
                          <a:srgbClr val="002060"/>
                        </a:solidFill>
                        <a:latin typeface="Times New Roman" panose="02020603050405020304" pitchFamily="18" charset="0"/>
                        <a:cs typeface="Times New Roman" panose="02020603050405020304" pitchFamily="18" charset="0"/>
                      </a:endParaRPr>
                    </a:p>
                    <a:p>
                      <a:r>
                        <a:rPr lang="en-US" sz="2800" b="1">
                          <a:solidFill>
                            <a:srgbClr val="002060"/>
                          </a:solidFill>
                          <a:latin typeface="Times New Roman" panose="02020603050405020304" pitchFamily="18" charset="0"/>
                          <a:cs typeface="Times New Roman" panose="02020603050405020304" pitchFamily="18" charset="0"/>
                        </a:rPr>
                        <a:t>Yêu</a:t>
                      </a:r>
                      <a:r>
                        <a:rPr lang="en-US" sz="2800" b="1" baseline="0">
                          <a:solidFill>
                            <a:srgbClr val="002060"/>
                          </a:solidFill>
                          <a:latin typeface="Times New Roman" panose="02020603050405020304" pitchFamily="18" charset="0"/>
                          <a:cs typeface="Times New Roman" panose="02020603050405020304" pitchFamily="18" charset="0"/>
                        </a:rPr>
                        <a:t> cầu</a:t>
                      </a:r>
                      <a:endParaRPr lang="en-US" sz="2800" b="1">
                        <a:solidFill>
                          <a:srgbClr val="002060"/>
                        </a:solidFill>
                        <a:latin typeface="Times New Roman" panose="02020603050405020304" pitchFamily="18" charset="0"/>
                        <a:cs typeface="Times New Roman" panose="02020603050405020304" pitchFamily="18" charset="0"/>
                      </a:endParaRPr>
                    </a:p>
                  </a:txBody>
                  <a:tcPr>
                    <a:lnL w="12700" cap="flat" cmpd="sng" algn="ctr">
                      <a:solidFill>
                        <a:schemeClr val="accent3">
                          <a:lumMod val="75000"/>
                        </a:schemeClr>
                      </a:solidFill>
                      <a:prstDash val="solid"/>
                      <a:round/>
                      <a:headEnd type="none" w="med" len="med"/>
                      <a:tailEnd type="none" w="med" len="med"/>
                    </a:lnL>
                    <a:lnR w="12700" cap="flat" cmpd="sng" algn="ctr">
                      <a:solidFill>
                        <a:schemeClr val="accent3">
                          <a:lumMod val="75000"/>
                        </a:schemeClr>
                      </a:solidFill>
                      <a:prstDash val="solid"/>
                      <a:round/>
                      <a:headEnd type="none" w="med" len="med"/>
                      <a:tailEnd type="none" w="med" len="med"/>
                    </a:lnR>
                    <a:lnT w="12700" cap="flat" cmpd="sng" algn="ctr">
                      <a:solidFill>
                        <a:schemeClr val="accent3">
                          <a:lumMod val="75000"/>
                        </a:schemeClr>
                      </a:solidFill>
                      <a:prstDash val="solid"/>
                      <a:round/>
                      <a:headEnd type="none" w="med" len="med"/>
                      <a:tailEnd type="none" w="med" len="med"/>
                    </a:lnT>
                    <a:lnB w="12700" cap="flat" cmpd="sng" algn="ctr">
                      <a:solidFill>
                        <a:schemeClr val="accent3">
                          <a:lumMod val="75000"/>
                        </a:schemeClr>
                      </a:solidFill>
                      <a:prstDash val="solid"/>
                      <a:round/>
                      <a:headEnd type="none" w="med" len="med"/>
                      <a:tailEnd type="none" w="med" len="med"/>
                    </a:lnB>
                    <a:solidFill>
                      <a:schemeClr val="accent3">
                        <a:lumMod val="20000"/>
                        <a:lumOff val="80000"/>
                      </a:schemeClr>
                    </a:solidFill>
                  </a:tcPr>
                </a:tc>
                <a:tc>
                  <a:txBody>
                    <a:bodyPr/>
                    <a:lstStyle/>
                    <a:p>
                      <a:pPr algn="just"/>
                      <a:r>
                        <a:rPr lang="en-US" sz="2600">
                          <a:solidFill>
                            <a:srgbClr val="002060"/>
                          </a:solidFill>
                          <a:latin typeface="Times New Roman" panose="02020603050405020304" pitchFamily="18" charset="0"/>
                          <a:cs typeface="Times New Roman" panose="02020603050405020304" pitchFamily="18" charset="0"/>
                        </a:rPr>
                        <a:t>- Khảo</a:t>
                      </a:r>
                      <a:r>
                        <a:rPr lang="en-US" sz="2600" baseline="0">
                          <a:solidFill>
                            <a:srgbClr val="002060"/>
                          </a:solidFill>
                          <a:latin typeface="Times New Roman" panose="02020603050405020304" pitchFamily="18" charset="0"/>
                          <a:cs typeface="Times New Roman" panose="02020603050405020304" pitchFamily="18" charset="0"/>
                        </a:rPr>
                        <a:t> sát được lên kế hoạch trước, câu hỏi được xác định trước</a:t>
                      </a:r>
                    </a:p>
                    <a:p>
                      <a:pPr algn="just"/>
                      <a:r>
                        <a:rPr lang="en-US" sz="2600" baseline="0">
                          <a:solidFill>
                            <a:srgbClr val="002060"/>
                          </a:solidFill>
                          <a:latin typeface="Times New Roman" panose="02020603050405020304" pitchFamily="18" charset="0"/>
                          <a:cs typeface="Times New Roman" panose="02020603050405020304" pitchFamily="18" charset="0"/>
                        </a:rPr>
                        <a:t>- Câu hỏi phải có nội dung chính xác, rõ ràng mạch lạc</a:t>
                      </a:r>
                    </a:p>
                    <a:p>
                      <a:pPr algn="just"/>
                      <a:r>
                        <a:rPr lang="en-US" sz="2600" baseline="0">
                          <a:solidFill>
                            <a:srgbClr val="002060"/>
                          </a:solidFill>
                          <a:latin typeface="Times New Roman" panose="02020603050405020304" pitchFamily="18" charset="0"/>
                          <a:cs typeface="Times New Roman" panose="02020603050405020304" pitchFamily="18" charset="0"/>
                        </a:rPr>
                        <a:t>- Câu hỏi phải được mọi người hiểu như nhau</a:t>
                      </a:r>
                    </a:p>
                    <a:p>
                      <a:pPr algn="just"/>
                      <a:r>
                        <a:rPr lang="en-US" sz="2600" baseline="0">
                          <a:solidFill>
                            <a:srgbClr val="002060"/>
                          </a:solidFill>
                          <a:latin typeface="Times New Roman" panose="02020603050405020304" pitchFamily="18" charset="0"/>
                          <a:cs typeface="Times New Roman" panose="02020603050405020304" pitchFamily="18" charset="0"/>
                        </a:rPr>
                        <a:t>- Trình tự, cách điền phiếu phải được hướng dẫn tỉ mỉ</a:t>
                      </a:r>
                      <a:endParaRPr lang="en-US" sz="2600">
                        <a:solidFill>
                          <a:srgbClr val="002060"/>
                        </a:solidFill>
                        <a:latin typeface="Times New Roman" panose="02020603050405020304" pitchFamily="18" charset="0"/>
                        <a:cs typeface="Times New Roman" panose="02020603050405020304" pitchFamily="18" charset="0"/>
                      </a:endParaRPr>
                    </a:p>
                  </a:txBody>
                  <a:tcPr>
                    <a:lnL w="12700" cap="flat" cmpd="sng" algn="ctr">
                      <a:solidFill>
                        <a:schemeClr val="accent3">
                          <a:lumMod val="75000"/>
                        </a:schemeClr>
                      </a:solidFill>
                      <a:prstDash val="solid"/>
                      <a:round/>
                      <a:headEnd type="none" w="med" len="med"/>
                      <a:tailEnd type="none" w="med" len="med"/>
                    </a:lnL>
                    <a:lnR w="12700" cap="flat" cmpd="sng" algn="ctr">
                      <a:solidFill>
                        <a:schemeClr val="accent3">
                          <a:lumMod val="75000"/>
                        </a:schemeClr>
                      </a:solidFill>
                      <a:prstDash val="solid"/>
                      <a:round/>
                      <a:headEnd type="none" w="med" len="med"/>
                      <a:tailEnd type="none" w="med" len="med"/>
                    </a:lnR>
                    <a:lnT w="12700" cap="flat" cmpd="sng" algn="ctr">
                      <a:solidFill>
                        <a:schemeClr val="accent3">
                          <a:lumMod val="75000"/>
                        </a:schemeClr>
                      </a:solidFill>
                      <a:prstDash val="solid"/>
                      <a:round/>
                      <a:headEnd type="none" w="med" len="med"/>
                      <a:tailEnd type="none" w="med" len="med"/>
                    </a:lnT>
                    <a:lnB w="12700" cap="flat" cmpd="sng" algn="ctr">
                      <a:solidFill>
                        <a:schemeClr val="accent3">
                          <a:lumMod val="75000"/>
                        </a:schemeClr>
                      </a:solidFill>
                      <a:prstDash val="solid"/>
                      <a:round/>
                      <a:headEnd type="none" w="med" len="med"/>
                      <a:tailEnd type="none" w="med" len="med"/>
                    </a:lnB>
                    <a:solidFill>
                      <a:schemeClr val="accent3">
                        <a:lumMod val="20000"/>
                        <a:lumOff val="80000"/>
                      </a:schemeClr>
                    </a:solidFill>
                  </a:tcPr>
                </a:tc>
                <a:extLst>
                  <a:ext uri="{0D108BD9-81ED-4DB2-BD59-A6C34878D82A}">
                    <a16:rowId xmlns:a16="http://schemas.microsoft.com/office/drawing/2014/main" val="10001"/>
                  </a:ext>
                </a:extLst>
              </a:tr>
              <a:tr h="2114655">
                <a:tc>
                  <a:txBody>
                    <a:bodyPr/>
                    <a:lstStyle/>
                    <a:p>
                      <a:endParaRPr lang="en-US" sz="2600" b="1">
                        <a:latin typeface="Times New Roman" panose="02020603050405020304" pitchFamily="18" charset="0"/>
                        <a:cs typeface="Times New Roman" panose="02020603050405020304" pitchFamily="18" charset="0"/>
                      </a:endParaRPr>
                    </a:p>
                    <a:p>
                      <a:r>
                        <a:rPr lang="vi-VN" sz="2600" b="1">
                          <a:latin typeface="Times New Roman" panose="02020603050405020304" pitchFamily="18" charset="0"/>
                          <a:cs typeface="Times New Roman" panose="02020603050405020304" pitchFamily="18" charset="0"/>
                        </a:rPr>
                        <a:t>Ư</a:t>
                      </a:r>
                      <a:r>
                        <a:rPr lang="en-US" sz="2600" b="1">
                          <a:latin typeface="Times New Roman" panose="02020603050405020304" pitchFamily="18" charset="0"/>
                          <a:cs typeface="Times New Roman" panose="02020603050405020304" pitchFamily="18" charset="0"/>
                        </a:rPr>
                        <a:t>u, nhược</a:t>
                      </a:r>
                      <a:r>
                        <a:rPr lang="en-US" sz="2600" b="1" baseline="0">
                          <a:latin typeface="Times New Roman" panose="02020603050405020304" pitchFamily="18" charset="0"/>
                          <a:cs typeface="Times New Roman" panose="02020603050405020304" pitchFamily="18" charset="0"/>
                        </a:rPr>
                        <a:t> điểm</a:t>
                      </a:r>
                      <a:endParaRPr lang="en-US" sz="2600" b="1">
                        <a:latin typeface="Times New Roman" panose="02020603050405020304" pitchFamily="18" charset="0"/>
                        <a:cs typeface="Times New Roman" panose="02020603050405020304" pitchFamily="18" charset="0"/>
                      </a:endParaRPr>
                    </a:p>
                  </a:txBody>
                  <a:tcPr>
                    <a:lnL w="12700" cap="flat" cmpd="sng" algn="ctr">
                      <a:solidFill>
                        <a:schemeClr val="accent3">
                          <a:lumMod val="75000"/>
                        </a:schemeClr>
                      </a:solidFill>
                      <a:prstDash val="solid"/>
                      <a:round/>
                      <a:headEnd type="none" w="med" len="med"/>
                      <a:tailEnd type="none" w="med" len="med"/>
                    </a:lnL>
                    <a:lnR w="12700" cap="flat" cmpd="sng" algn="ctr">
                      <a:solidFill>
                        <a:schemeClr val="accent3">
                          <a:lumMod val="75000"/>
                        </a:schemeClr>
                      </a:solidFill>
                      <a:prstDash val="solid"/>
                      <a:round/>
                      <a:headEnd type="none" w="med" len="med"/>
                      <a:tailEnd type="none" w="med" len="med"/>
                    </a:lnR>
                    <a:lnT w="12700" cap="flat" cmpd="sng" algn="ctr">
                      <a:solidFill>
                        <a:schemeClr val="accent3">
                          <a:lumMod val="75000"/>
                        </a:schemeClr>
                      </a:solidFill>
                      <a:prstDash val="solid"/>
                      <a:round/>
                      <a:headEnd type="none" w="med" len="med"/>
                      <a:tailEnd type="none" w="med" len="med"/>
                    </a:lnT>
                    <a:lnB w="12700"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just"/>
                      <a:r>
                        <a:rPr lang="en-US" sz="2600">
                          <a:latin typeface="Times New Roman" panose="02020603050405020304" pitchFamily="18" charset="0"/>
                          <a:cs typeface="Times New Roman" panose="02020603050405020304" pitchFamily="18" charset="0"/>
                        </a:rPr>
                        <a:t>- Thu thập</a:t>
                      </a:r>
                      <a:r>
                        <a:rPr lang="en-US" sz="2600" baseline="0">
                          <a:latin typeface="Times New Roman" panose="02020603050405020304" pitchFamily="18" charset="0"/>
                          <a:cs typeface="Times New Roman" panose="02020603050405020304" pitchFamily="18" charset="0"/>
                        </a:rPr>
                        <a:t> được khối lượng lớn thông tin, ít tốn kém, tiết kiệm thời gian</a:t>
                      </a:r>
                    </a:p>
                    <a:p>
                      <a:pPr algn="just"/>
                      <a:r>
                        <a:rPr lang="en-US" sz="2600" baseline="0">
                          <a:latin typeface="Times New Roman" panose="02020603050405020304" pitchFamily="18" charset="0"/>
                          <a:cs typeface="Times New Roman" panose="02020603050405020304" pitchFamily="18" charset="0"/>
                        </a:rPr>
                        <a:t>- Kết quả khái quát hóa cho dân số nghiên cứu</a:t>
                      </a:r>
                    </a:p>
                    <a:p>
                      <a:pPr algn="just"/>
                      <a:r>
                        <a:rPr lang="en-US" sz="2600" baseline="0">
                          <a:latin typeface="Times New Roman" panose="02020603050405020304" pitchFamily="18" charset="0"/>
                          <a:cs typeface="Times New Roman" panose="02020603050405020304" pitchFamily="18" charset="0"/>
                        </a:rPr>
                        <a:t>- Hạn chế: độ tin cậy của thông tin không cao; việc xử lý thông mất nhiều thời gian do khối lượng thông tin lớn</a:t>
                      </a:r>
                      <a:endParaRPr lang="en-US" sz="2600">
                        <a:latin typeface="Times New Roman" panose="02020603050405020304" pitchFamily="18" charset="0"/>
                        <a:cs typeface="Times New Roman" panose="02020603050405020304" pitchFamily="18" charset="0"/>
                      </a:endParaRPr>
                    </a:p>
                  </a:txBody>
                  <a:tcPr>
                    <a:lnL w="12700" cap="flat" cmpd="sng" algn="ctr">
                      <a:solidFill>
                        <a:schemeClr val="accent3">
                          <a:lumMod val="75000"/>
                        </a:schemeClr>
                      </a:solidFill>
                      <a:prstDash val="solid"/>
                      <a:round/>
                      <a:headEnd type="none" w="med" len="med"/>
                      <a:tailEnd type="none" w="med" len="med"/>
                    </a:lnL>
                    <a:lnR w="12700" cap="flat" cmpd="sng" algn="ctr">
                      <a:solidFill>
                        <a:schemeClr val="accent3">
                          <a:lumMod val="75000"/>
                        </a:schemeClr>
                      </a:solidFill>
                      <a:prstDash val="solid"/>
                      <a:round/>
                      <a:headEnd type="none" w="med" len="med"/>
                      <a:tailEnd type="none" w="med" len="med"/>
                    </a:lnR>
                    <a:lnT w="12700" cap="flat" cmpd="sng" algn="ctr">
                      <a:solidFill>
                        <a:schemeClr val="accent3">
                          <a:lumMod val="75000"/>
                        </a:schemeClr>
                      </a:solidFill>
                      <a:prstDash val="solid"/>
                      <a:round/>
                      <a:headEnd type="none" w="med" len="med"/>
                      <a:tailEnd type="none" w="med" len="med"/>
                    </a:lnT>
                    <a:lnB w="12700" cap="flat" cmpd="sng" algn="ctr">
                      <a:solidFill>
                        <a:schemeClr val="accent3">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307975"/>
          </a:xfrm>
        </p:spPr>
        <p:txBody>
          <a:bodyPr>
            <a:noAutofit/>
          </a:bodyPr>
          <a:lstStyle/>
          <a:p>
            <a:pPr algn="ctr"/>
            <a:r>
              <a:rPr lang="en-US" sz="2000" b="1">
                <a:solidFill>
                  <a:srgbClr val="00B050"/>
                </a:solidFill>
                <a:latin typeface="Times New Roman" panose="02020603050405020304" pitchFamily="18" charset="0"/>
                <a:cs typeface="Times New Roman" panose="02020603050405020304" pitchFamily="18" charset="0"/>
              </a:rPr>
              <a:t>Các phương pháp NC </a:t>
            </a:r>
            <a:r>
              <a:rPr lang="en-US" sz="2000" b="1" i="1">
                <a:solidFill>
                  <a:srgbClr val="C00000"/>
                </a:solidFill>
                <a:latin typeface="Times New Roman" panose="02020603050405020304" pitchFamily="18" charset="0"/>
                <a:cs typeface="Times New Roman" panose="02020603050405020304" pitchFamily="18" charset="0"/>
              </a:rPr>
              <a:t>phi</a:t>
            </a:r>
            <a:r>
              <a:rPr lang="en-US" sz="2000" b="1">
                <a:solidFill>
                  <a:srgbClr val="00B050"/>
                </a:solidFill>
                <a:latin typeface="Times New Roman" panose="02020603050405020304" pitchFamily="18" charset="0"/>
                <a:cs typeface="Times New Roman" panose="02020603050405020304" pitchFamily="18" charset="0"/>
              </a:rPr>
              <a:t> thực nghiệm</a:t>
            </a:r>
            <a:endParaRPr lang="en-US" sz="2000"/>
          </a:p>
        </p:txBody>
      </p:sp>
      <p:sp>
        <p:nvSpPr>
          <p:cNvPr id="3" name="Content Placeholder 2"/>
          <p:cNvSpPr>
            <a:spLocks noGrp="1"/>
          </p:cNvSpPr>
          <p:nvPr>
            <p:ph idx="1"/>
          </p:nvPr>
        </p:nvSpPr>
        <p:spPr>
          <a:xfrm>
            <a:off x="152400" y="383540"/>
            <a:ext cx="8991600" cy="6245860"/>
          </a:xfrm>
        </p:spPr>
        <p:txBody>
          <a:bodyPr/>
          <a:lstStyle/>
          <a:p>
            <a:pPr marL="0" indent="0" algn="ctr">
              <a:buNone/>
            </a:pPr>
            <a:r>
              <a:rPr lang="en-US" sz="3400" b="1" i="1">
                <a:solidFill>
                  <a:srgbClr val="C00000"/>
                </a:solidFill>
                <a:latin typeface="Times New Roman" panose="02020603050405020304" pitchFamily="18" charset="0"/>
                <a:cs typeface="Times New Roman" panose="02020603050405020304" pitchFamily="18" charset="0"/>
              </a:rPr>
              <a:t>* PP phỏng vấn </a:t>
            </a:r>
            <a:r>
              <a:rPr lang="en-US" sz="3400" b="1" i="1">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anose="02020603050405020304" pitchFamily="18" charset="0"/>
                <a:cs typeface="Times New Roman" panose="02020603050405020304" pitchFamily="18" charset="0"/>
              </a:rPr>
              <a:t>không</a:t>
            </a:r>
            <a:r>
              <a:rPr lang="en-US" sz="3400" b="1" i="1">
                <a:solidFill>
                  <a:srgbClr val="C00000"/>
                </a:solidFill>
                <a:latin typeface="Times New Roman" panose="02020603050405020304" pitchFamily="18" charset="0"/>
                <a:cs typeface="Times New Roman" panose="02020603050405020304" pitchFamily="18" charset="0"/>
              </a:rPr>
              <a:t> có cấu trúc chặt chẽ</a:t>
            </a:r>
          </a:p>
          <a:p>
            <a:pPr marL="0" indent="0">
              <a:buNone/>
            </a:pPr>
            <a:endParaRPr lang="en-US" sz="3400" b="1" i="1">
              <a:solidFill>
                <a:srgbClr val="C00000"/>
              </a:solidFill>
              <a:latin typeface="Times New Roman" panose="02020603050405020304" pitchFamily="18" charset="0"/>
              <a:cs typeface="Times New Roman" panose="02020603050405020304" pitchFamily="18" charset="0"/>
            </a:endParaRPr>
          </a:p>
        </p:txBody>
      </p:sp>
      <p:graphicFrame>
        <p:nvGraphicFramePr>
          <p:cNvPr id="4" name="Table 3"/>
          <p:cNvGraphicFramePr>
            <a:graphicFrameLocks noGrp="1"/>
          </p:cNvGraphicFramePr>
          <p:nvPr/>
        </p:nvGraphicFramePr>
        <p:xfrm>
          <a:off x="-5715" y="1026795"/>
          <a:ext cx="9109075" cy="5831205"/>
        </p:xfrm>
        <a:graphic>
          <a:graphicData uri="http://schemas.openxmlformats.org/drawingml/2006/table">
            <a:tbl>
              <a:tblPr firstRow="1" bandRow="1">
                <a:tableStyleId>{5C22544A-7EE6-4342-B048-85BDC9FD1C3A}</a:tableStyleId>
              </a:tblPr>
              <a:tblGrid>
                <a:gridCol w="1301115">
                  <a:extLst>
                    <a:ext uri="{9D8B030D-6E8A-4147-A177-3AD203B41FA5}">
                      <a16:colId xmlns:a16="http://schemas.microsoft.com/office/drawing/2014/main" val="20000"/>
                    </a:ext>
                  </a:extLst>
                </a:gridCol>
                <a:gridCol w="7807960">
                  <a:extLst>
                    <a:ext uri="{9D8B030D-6E8A-4147-A177-3AD203B41FA5}">
                      <a16:colId xmlns:a16="http://schemas.microsoft.com/office/drawing/2014/main" val="20001"/>
                    </a:ext>
                  </a:extLst>
                </a:gridCol>
              </a:tblGrid>
              <a:tr h="1308735">
                <a:tc>
                  <a:txBody>
                    <a:bodyPr/>
                    <a:lstStyle/>
                    <a:p>
                      <a:r>
                        <a:rPr lang="en-US" sz="2800">
                          <a:solidFill>
                            <a:srgbClr val="C00000"/>
                          </a:solidFill>
                          <a:latin typeface="Times New Roman" panose="02020603050405020304" pitchFamily="18" charset="0"/>
                          <a:cs typeface="Times New Roman" panose="02020603050405020304" pitchFamily="18" charset="0"/>
                        </a:rPr>
                        <a:t>Khái</a:t>
                      </a:r>
                      <a:r>
                        <a:rPr lang="en-US" sz="2800" baseline="0">
                          <a:solidFill>
                            <a:srgbClr val="C00000"/>
                          </a:solidFill>
                          <a:latin typeface="Times New Roman" panose="02020603050405020304" pitchFamily="18" charset="0"/>
                          <a:cs typeface="Times New Roman" panose="02020603050405020304" pitchFamily="18" charset="0"/>
                        </a:rPr>
                        <a:t> niệm</a:t>
                      </a:r>
                      <a:endParaRPr lang="en-US" sz="2800">
                        <a:solidFill>
                          <a:srgbClr val="C00000"/>
                        </a:solidFill>
                        <a:latin typeface="Times New Roman" panose="02020603050405020304" pitchFamily="18" charset="0"/>
                        <a:cs typeface="Times New Roman" panose="02020603050405020304" pitchFamily="18" charset="0"/>
                      </a:endParaRPr>
                    </a:p>
                  </a:txBody>
                  <a:tcPr>
                    <a:lnL w="12700" cap="flat" cmpd="sng" algn="ctr">
                      <a:solidFill>
                        <a:schemeClr val="accent3">
                          <a:lumMod val="75000"/>
                        </a:schemeClr>
                      </a:solidFill>
                      <a:prstDash val="solid"/>
                      <a:round/>
                      <a:headEnd type="none" w="med" len="med"/>
                      <a:tailEnd type="none" w="med" len="med"/>
                    </a:lnL>
                    <a:lnR w="12700" cap="flat" cmpd="sng" algn="ctr">
                      <a:solidFill>
                        <a:schemeClr val="accent3">
                          <a:lumMod val="75000"/>
                        </a:schemeClr>
                      </a:solidFill>
                      <a:prstDash val="solid"/>
                      <a:round/>
                      <a:headEnd type="none" w="med" len="med"/>
                      <a:tailEnd type="none" w="med" len="med"/>
                    </a:lnR>
                    <a:lnT w="12700" cap="flat" cmpd="sng" algn="ctr">
                      <a:solidFill>
                        <a:schemeClr val="accent3">
                          <a:lumMod val="75000"/>
                        </a:schemeClr>
                      </a:solidFill>
                      <a:prstDash val="solid"/>
                      <a:round/>
                      <a:headEnd type="none" w="med" len="med"/>
                      <a:tailEnd type="none" w="med" len="med"/>
                    </a:lnT>
                    <a:lnB w="12700" cap="flat" cmpd="sng" algn="ctr">
                      <a:solidFill>
                        <a:schemeClr val="accent3">
                          <a:lumMod val="75000"/>
                        </a:schemeClr>
                      </a:solidFill>
                      <a:prstDash val="solid"/>
                      <a:round/>
                      <a:headEnd type="none" w="med" len="med"/>
                      <a:tailEnd type="none" w="med" len="med"/>
                    </a:lnB>
                    <a:solidFill>
                      <a:schemeClr val="accent2">
                        <a:lumMod val="20000"/>
                        <a:lumOff val="80000"/>
                      </a:schemeClr>
                    </a:solidFill>
                  </a:tcPr>
                </a:tc>
                <a:tc>
                  <a:txBody>
                    <a:bodyPr/>
                    <a:lstStyle/>
                    <a:p>
                      <a:pPr algn="just"/>
                      <a:r>
                        <a:rPr lang="en-US" sz="2600" b="0">
                          <a:solidFill>
                            <a:srgbClr val="C00000"/>
                          </a:solidFill>
                          <a:latin typeface="Times New Roman" panose="02020603050405020304" pitchFamily="18" charset="0"/>
                          <a:cs typeface="Times New Roman" panose="02020603050405020304" pitchFamily="18" charset="0"/>
                        </a:rPr>
                        <a:t>điều tra thu thập thông tin bằng cách giao tiếp trực tiếp với đối tượng theo một kế hoạch định trước nhằm tìm hiểu quan điểm về cuộc sống, trải nghiệm,...</a:t>
                      </a:r>
                    </a:p>
                  </a:txBody>
                  <a:tcPr>
                    <a:lnL w="12700" cap="flat" cmpd="sng" algn="ctr">
                      <a:solidFill>
                        <a:schemeClr val="accent3">
                          <a:lumMod val="75000"/>
                        </a:schemeClr>
                      </a:solidFill>
                      <a:prstDash val="solid"/>
                      <a:round/>
                      <a:headEnd type="none" w="med" len="med"/>
                      <a:tailEnd type="none" w="med" len="med"/>
                    </a:lnL>
                    <a:lnR w="12700" cap="flat" cmpd="sng" algn="ctr">
                      <a:solidFill>
                        <a:schemeClr val="accent3">
                          <a:lumMod val="75000"/>
                        </a:schemeClr>
                      </a:solidFill>
                      <a:prstDash val="solid"/>
                      <a:round/>
                      <a:headEnd type="none" w="med" len="med"/>
                      <a:tailEnd type="none" w="med" len="med"/>
                    </a:lnR>
                    <a:lnT w="12700" cap="flat" cmpd="sng" algn="ctr">
                      <a:solidFill>
                        <a:schemeClr val="accent3">
                          <a:lumMod val="75000"/>
                        </a:schemeClr>
                      </a:solidFill>
                      <a:prstDash val="solid"/>
                      <a:round/>
                      <a:headEnd type="none" w="med" len="med"/>
                      <a:tailEnd type="none" w="med" len="med"/>
                    </a:lnT>
                    <a:lnB w="12700" cap="flat" cmpd="sng" algn="ctr">
                      <a:solidFill>
                        <a:schemeClr val="accent3">
                          <a:lumMod val="75000"/>
                        </a:schemeClr>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10000"/>
                  </a:ext>
                </a:extLst>
              </a:tr>
              <a:tr h="2106295">
                <a:tc>
                  <a:txBody>
                    <a:bodyPr/>
                    <a:lstStyle/>
                    <a:p>
                      <a:endParaRPr lang="en-US" sz="2800" b="1">
                        <a:solidFill>
                          <a:srgbClr val="002060"/>
                        </a:solidFill>
                        <a:latin typeface="Times New Roman" panose="02020603050405020304" pitchFamily="18" charset="0"/>
                        <a:cs typeface="Times New Roman" panose="02020603050405020304" pitchFamily="18" charset="0"/>
                      </a:endParaRPr>
                    </a:p>
                    <a:p>
                      <a:r>
                        <a:rPr lang="en-US" sz="2800" b="1">
                          <a:solidFill>
                            <a:srgbClr val="002060"/>
                          </a:solidFill>
                          <a:latin typeface="Times New Roman" panose="02020603050405020304" pitchFamily="18" charset="0"/>
                          <a:cs typeface="Times New Roman" panose="02020603050405020304" pitchFamily="18" charset="0"/>
                        </a:rPr>
                        <a:t>Quy trình</a:t>
                      </a:r>
                    </a:p>
                  </a:txBody>
                  <a:tcPr>
                    <a:lnL w="12700" cap="flat" cmpd="sng" algn="ctr">
                      <a:solidFill>
                        <a:schemeClr val="accent3">
                          <a:lumMod val="75000"/>
                        </a:schemeClr>
                      </a:solidFill>
                      <a:prstDash val="solid"/>
                      <a:round/>
                      <a:headEnd type="none" w="med" len="med"/>
                      <a:tailEnd type="none" w="med" len="med"/>
                    </a:lnL>
                    <a:lnR w="12700" cap="flat" cmpd="sng" algn="ctr">
                      <a:solidFill>
                        <a:schemeClr val="accent3">
                          <a:lumMod val="75000"/>
                        </a:schemeClr>
                      </a:solidFill>
                      <a:prstDash val="solid"/>
                      <a:round/>
                      <a:headEnd type="none" w="med" len="med"/>
                      <a:tailEnd type="none" w="med" len="med"/>
                    </a:lnR>
                    <a:lnT w="12700" cap="flat" cmpd="sng" algn="ctr">
                      <a:solidFill>
                        <a:schemeClr val="accent3">
                          <a:lumMod val="75000"/>
                        </a:schemeClr>
                      </a:solidFill>
                      <a:prstDash val="solid"/>
                      <a:round/>
                      <a:headEnd type="none" w="med" len="med"/>
                      <a:tailEnd type="none" w="med" len="med"/>
                    </a:lnT>
                    <a:lnB w="12700" cap="flat" cmpd="sng" algn="ctr">
                      <a:solidFill>
                        <a:schemeClr val="accent3">
                          <a:lumMod val="75000"/>
                        </a:schemeClr>
                      </a:solidFill>
                      <a:prstDash val="solid"/>
                      <a:round/>
                      <a:headEnd type="none" w="med" len="med"/>
                      <a:tailEnd type="none" w="med" len="med"/>
                    </a:lnB>
                    <a:solidFill>
                      <a:schemeClr val="accent3">
                        <a:lumMod val="20000"/>
                        <a:lumOff val="80000"/>
                      </a:schemeClr>
                    </a:solidFill>
                  </a:tcPr>
                </a:tc>
                <a:tc>
                  <a:txBody>
                    <a:bodyPr/>
                    <a:lstStyle/>
                    <a:p>
                      <a:pPr algn="just"/>
                      <a:r>
                        <a:rPr lang="en-US" sz="2600">
                          <a:solidFill>
                            <a:srgbClr val="002060"/>
                          </a:solidFill>
                          <a:latin typeface="Times New Roman" panose="02020603050405020304" pitchFamily="18" charset="0"/>
                          <a:cs typeface="Times New Roman" panose="02020603050405020304" pitchFamily="18" charset="0"/>
                        </a:rPr>
                        <a:t>- Xác định mục tiêu phỏng vấn, thông tin cần thu thập</a:t>
                      </a:r>
                    </a:p>
                    <a:p>
                      <a:pPr algn="just"/>
                      <a:r>
                        <a:rPr lang="en-US" sz="2600">
                          <a:solidFill>
                            <a:srgbClr val="002060"/>
                          </a:solidFill>
                          <a:latin typeface="Times New Roman" panose="02020603050405020304" pitchFamily="18" charset="0"/>
                          <a:cs typeface="Times New Roman" panose="02020603050405020304" pitchFamily="18" charset="0"/>
                        </a:rPr>
                        <a:t>- Xác định đối tượng phỏng vấn và số lượng người</a:t>
                      </a:r>
                    </a:p>
                    <a:p>
                      <a:pPr algn="just"/>
                      <a:r>
                        <a:rPr lang="en-US" sz="2600">
                          <a:solidFill>
                            <a:srgbClr val="002060"/>
                          </a:solidFill>
                          <a:latin typeface="Times New Roman" panose="02020603050405020304" pitchFamily="18" charset="0"/>
                          <a:cs typeface="Times New Roman" panose="02020603050405020304" pitchFamily="18" charset="0"/>
                        </a:rPr>
                        <a:t>- Lập kế hoạch PV</a:t>
                      </a:r>
                    </a:p>
                    <a:p>
                      <a:pPr algn="just"/>
                      <a:r>
                        <a:rPr lang="en-US" sz="2600">
                          <a:solidFill>
                            <a:srgbClr val="002060"/>
                          </a:solidFill>
                          <a:latin typeface="Times New Roman" panose="02020603050405020304" pitchFamily="18" charset="0"/>
                          <a:cs typeface="Times New Roman" panose="02020603050405020304" pitchFamily="18" charset="0"/>
                        </a:rPr>
                        <a:t>- Thiết kế bảng câu hỏi PV</a:t>
                      </a:r>
                    </a:p>
                    <a:p>
                      <a:pPr algn="just"/>
                      <a:r>
                        <a:rPr lang="en-US" sz="2600">
                          <a:solidFill>
                            <a:srgbClr val="002060"/>
                          </a:solidFill>
                          <a:latin typeface="Times New Roman" panose="02020603050405020304" pitchFamily="18" charset="0"/>
                          <a:cs typeface="Times New Roman" panose="02020603050405020304" pitchFamily="18" charset="0"/>
                        </a:rPr>
                        <a:t>- Tiến hành PV và xử lý, phân tích dữ liệu</a:t>
                      </a:r>
                    </a:p>
                  </a:txBody>
                  <a:tcPr>
                    <a:lnL w="12700" cap="flat" cmpd="sng" algn="ctr">
                      <a:solidFill>
                        <a:schemeClr val="accent3">
                          <a:lumMod val="75000"/>
                        </a:schemeClr>
                      </a:solidFill>
                      <a:prstDash val="solid"/>
                      <a:round/>
                      <a:headEnd type="none" w="med" len="med"/>
                      <a:tailEnd type="none" w="med" len="med"/>
                    </a:lnL>
                    <a:lnR w="12700" cap="flat" cmpd="sng" algn="ctr">
                      <a:solidFill>
                        <a:schemeClr val="accent3">
                          <a:lumMod val="75000"/>
                        </a:schemeClr>
                      </a:solidFill>
                      <a:prstDash val="solid"/>
                      <a:round/>
                      <a:headEnd type="none" w="med" len="med"/>
                      <a:tailEnd type="none" w="med" len="med"/>
                    </a:lnR>
                    <a:lnT w="12700" cap="flat" cmpd="sng" algn="ctr">
                      <a:solidFill>
                        <a:schemeClr val="accent3">
                          <a:lumMod val="75000"/>
                        </a:schemeClr>
                      </a:solidFill>
                      <a:prstDash val="solid"/>
                      <a:round/>
                      <a:headEnd type="none" w="med" len="med"/>
                      <a:tailEnd type="none" w="med" len="med"/>
                    </a:lnT>
                    <a:lnB w="12700" cap="flat" cmpd="sng" algn="ctr">
                      <a:solidFill>
                        <a:schemeClr val="accent3">
                          <a:lumMod val="75000"/>
                        </a:schemeClr>
                      </a:solidFill>
                      <a:prstDash val="solid"/>
                      <a:round/>
                      <a:headEnd type="none" w="med" len="med"/>
                      <a:tailEnd type="none" w="med" len="med"/>
                    </a:lnB>
                    <a:solidFill>
                      <a:schemeClr val="accent3">
                        <a:lumMod val="20000"/>
                        <a:lumOff val="80000"/>
                      </a:schemeClr>
                    </a:solidFill>
                  </a:tcPr>
                </a:tc>
                <a:extLst>
                  <a:ext uri="{0D108BD9-81ED-4DB2-BD59-A6C34878D82A}">
                    <a16:rowId xmlns:a16="http://schemas.microsoft.com/office/drawing/2014/main" val="10001"/>
                  </a:ext>
                </a:extLst>
              </a:tr>
              <a:tr h="2416175">
                <a:tc>
                  <a:txBody>
                    <a:bodyPr/>
                    <a:lstStyle/>
                    <a:p>
                      <a:endParaRPr lang="en-US" sz="2600" b="1">
                        <a:latin typeface="Times New Roman" panose="02020603050405020304" pitchFamily="18" charset="0"/>
                        <a:cs typeface="Times New Roman" panose="02020603050405020304" pitchFamily="18" charset="0"/>
                      </a:endParaRPr>
                    </a:p>
                    <a:p>
                      <a:r>
                        <a:rPr lang="vi-VN" sz="2600" b="1">
                          <a:latin typeface="Times New Roman" panose="02020603050405020304" pitchFamily="18" charset="0"/>
                          <a:cs typeface="Times New Roman" panose="02020603050405020304" pitchFamily="18" charset="0"/>
                        </a:rPr>
                        <a:t>Ư</a:t>
                      </a:r>
                      <a:r>
                        <a:rPr lang="en-US" sz="2600" b="1">
                          <a:latin typeface="Times New Roman" panose="02020603050405020304" pitchFamily="18" charset="0"/>
                          <a:cs typeface="Times New Roman" panose="02020603050405020304" pitchFamily="18" charset="0"/>
                        </a:rPr>
                        <a:t>u, nhược</a:t>
                      </a:r>
                      <a:r>
                        <a:rPr lang="en-US" sz="2600" b="1" baseline="0">
                          <a:latin typeface="Times New Roman" panose="02020603050405020304" pitchFamily="18" charset="0"/>
                          <a:cs typeface="Times New Roman" panose="02020603050405020304" pitchFamily="18" charset="0"/>
                        </a:rPr>
                        <a:t> điểm</a:t>
                      </a:r>
                      <a:endParaRPr lang="en-US" sz="2600" b="1">
                        <a:latin typeface="Times New Roman" panose="02020603050405020304" pitchFamily="18" charset="0"/>
                        <a:cs typeface="Times New Roman" panose="02020603050405020304" pitchFamily="18" charset="0"/>
                      </a:endParaRPr>
                    </a:p>
                  </a:txBody>
                  <a:tcPr>
                    <a:lnL w="12700" cap="flat" cmpd="sng" algn="ctr">
                      <a:solidFill>
                        <a:schemeClr val="accent3">
                          <a:lumMod val="75000"/>
                        </a:schemeClr>
                      </a:solidFill>
                      <a:prstDash val="solid"/>
                      <a:round/>
                      <a:headEnd type="none" w="med" len="med"/>
                      <a:tailEnd type="none" w="med" len="med"/>
                    </a:lnL>
                    <a:lnR w="12700" cap="flat" cmpd="sng" algn="ctr">
                      <a:solidFill>
                        <a:schemeClr val="accent3">
                          <a:lumMod val="75000"/>
                        </a:schemeClr>
                      </a:solidFill>
                      <a:prstDash val="solid"/>
                      <a:round/>
                      <a:headEnd type="none" w="med" len="med"/>
                      <a:tailEnd type="none" w="med" len="med"/>
                    </a:lnR>
                    <a:lnT w="12700" cap="flat" cmpd="sng" algn="ctr">
                      <a:solidFill>
                        <a:schemeClr val="accent3">
                          <a:lumMod val="75000"/>
                        </a:schemeClr>
                      </a:solidFill>
                      <a:prstDash val="solid"/>
                      <a:round/>
                      <a:headEnd type="none" w="med" len="med"/>
                      <a:tailEnd type="none" w="med" len="med"/>
                    </a:lnT>
                    <a:lnB w="12700"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just"/>
                      <a:r>
                        <a:rPr lang="en-US" sz="2500">
                          <a:latin typeface="Times New Roman" panose="02020603050405020304" pitchFamily="18" charset="0"/>
                          <a:cs typeface="Times New Roman" panose="02020603050405020304" pitchFamily="18" charset="0"/>
                        </a:rPr>
                        <a:t>- Ưu:có thể thu thập TT phản ánh suy nghĩ nội tâm của người được PV. Làm rõ và đào sâu dữ liệu. Có tính linh hoạt cao. Có thể đổi câu hỏi để phù hợp với đối tượng.</a:t>
                      </a:r>
                    </a:p>
                    <a:p>
                      <a:pPr algn="just"/>
                      <a:r>
                        <a:rPr lang="en-US" sz="2500">
                          <a:latin typeface="Times New Roman" panose="02020603050405020304" pitchFamily="18" charset="0"/>
                          <a:cs typeface="Times New Roman" panose="02020603050405020304" pitchFamily="18" charset="0"/>
                        </a:rPr>
                        <a:t>- Nhược: Không đảm bảo câu trả lời hoàn toàn trung thực. tốn nhiều thời gian, chi phí. Chất lượng dữ liệu phụ thuộc vào kỹ năng của người PV. TT thu được mang tính cá nhân</a:t>
                      </a:r>
                    </a:p>
                  </a:txBody>
                  <a:tcPr>
                    <a:lnL w="12700" cap="flat" cmpd="sng" algn="ctr">
                      <a:solidFill>
                        <a:schemeClr val="accent3">
                          <a:lumMod val="75000"/>
                        </a:schemeClr>
                      </a:solidFill>
                      <a:prstDash val="solid"/>
                      <a:round/>
                      <a:headEnd type="none" w="med" len="med"/>
                      <a:tailEnd type="none" w="med" len="med"/>
                    </a:lnL>
                    <a:lnR w="12700" cap="flat" cmpd="sng" algn="ctr">
                      <a:solidFill>
                        <a:schemeClr val="accent3">
                          <a:lumMod val="75000"/>
                        </a:schemeClr>
                      </a:solidFill>
                      <a:prstDash val="solid"/>
                      <a:round/>
                      <a:headEnd type="none" w="med" len="med"/>
                      <a:tailEnd type="none" w="med" len="med"/>
                    </a:lnR>
                    <a:lnT w="12700" cap="flat" cmpd="sng" algn="ctr">
                      <a:solidFill>
                        <a:schemeClr val="accent3">
                          <a:lumMod val="75000"/>
                        </a:schemeClr>
                      </a:solidFill>
                      <a:prstDash val="solid"/>
                      <a:round/>
                      <a:headEnd type="none" w="med" len="med"/>
                      <a:tailEnd type="none" w="med" len="med"/>
                    </a:lnT>
                    <a:lnB w="12700" cap="flat" cmpd="sng" algn="ctr">
                      <a:solidFill>
                        <a:schemeClr val="accent3">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83820"/>
            <a:ext cx="8229600" cy="295275"/>
          </a:xfrm>
          <a:solidFill>
            <a:schemeClr val="bg2">
              <a:lumMod val="40000"/>
              <a:lumOff val="60000"/>
            </a:schemeClr>
          </a:solidFill>
        </p:spPr>
        <p:txBody>
          <a:bodyPr/>
          <a:lstStyle/>
          <a:p>
            <a:pPr algn="ctr"/>
            <a:r>
              <a:rPr lang="en-US" sz="2000" b="1">
                <a:solidFill>
                  <a:srgbClr val="00B050"/>
                </a:solidFill>
                <a:latin typeface="Times New Roman" panose="02020603050405020304" pitchFamily="18" charset="0"/>
                <a:cs typeface="Times New Roman" panose="02020603050405020304" pitchFamily="18" charset="0"/>
                <a:sym typeface="+mn-ea"/>
              </a:rPr>
              <a:t>Các phương pháp NC </a:t>
            </a:r>
            <a:r>
              <a:rPr lang="en-US" sz="2000" b="1" i="1">
                <a:solidFill>
                  <a:srgbClr val="C00000"/>
                </a:solidFill>
                <a:latin typeface="Times New Roman" panose="02020603050405020304" pitchFamily="18" charset="0"/>
                <a:cs typeface="Times New Roman" panose="02020603050405020304" pitchFamily="18" charset="0"/>
                <a:sym typeface="+mn-ea"/>
              </a:rPr>
              <a:t>phi</a:t>
            </a:r>
            <a:r>
              <a:rPr lang="en-US" sz="2000" b="1">
                <a:solidFill>
                  <a:srgbClr val="00B050"/>
                </a:solidFill>
                <a:latin typeface="Times New Roman" panose="02020603050405020304" pitchFamily="18" charset="0"/>
                <a:cs typeface="Times New Roman" panose="02020603050405020304" pitchFamily="18" charset="0"/>
                <a:sym typeface="+mn-ea"/>
              </a:rPr>
              <a:t> thực nghiệm</a:t>
            </a:r>
            <a:endParaRPr lang="en-US" sz="2000"/>
          </a:p>
        </p:txBody>
      </p:sp>
      <p:sp>
        <p:nvSpPr>
          <p:cNvPr id="3" name="Content Placeholder 2"/>
          <p:cNvSpPr>
            <a:spLocks noGrp="1"/>
          </p:cNvSpPr>
          <p:nvPr>
            <p:ph idx="1"/>
          </p:nvPr>
        </p:nvSpPr>
        <p:spPr>
          <a:xfrm>
            <a:off x="457200" y="461010"/>
            <a:ext cx="8229600" cy="5666740"/>
          </a:xfrm>
        </p:spPr>
        <p:txBody>
          <a:bodyPr/>
          <a:lstStyle/>
          <a:p>
            <a:pPr marL="0" indent="0" algn="ctr">
              <a:buNone/>
            </a:pPr>
            <a:r>
              <a:rPr lang="en-US" b="1">
                <a:latin typeface="Times New Roman" panose="02020603050405020304" pitchFamily="18" charset="0"/>
                <a:cs typeface="Times New Roman" panose="02020603050405020304" pitchFamily="18" charset="0"/>
              </a:rPr>
              <a:t>* Phỏng vấn có cấu trúc chặt chẽ</a:t>
            </a:r>
          </a:p>
          <a:p>
            <a:pPr marL="0" indent="0" algn="ctr">
              <a:buNone/>
            </a:pPr>
            <a:endParaRPr lang="en-US" b="1">
              <a:latin typeface="Times New Roman" panose="02020603050405020304" pitchFamily="18" charset="0"/>
              <a:cs typeface="Times New Roman" panose="02020603050405020304" pitchFamily="18" charset="0"/>
            </a:endParaRPr>
          </a:p>
        </p:txBody>
      </p:sp>
      <p:graphicFrame>
        <p:nvGraphicFramePr>
          <p:cNvPr id="4" name="Table 3"/>
          <p:cNvGraphicFramePr/>
          <p:nvPr/>
        </p:nvGraphicFramePr>
        <p:xfrm>
          <a:off x="304800" y="990600"/>
          <a:ext cx="8634730" cy="5579110"/>
        </p:xfrm>
        <a:graphic>
          <a:graphicData uri="http://schemas.openxmlformats.org/drawingml/2006/table">
            <a:tbl>
              <a:tblPr firstCol="1">
                <a:tableStyleId>{93296810-A885-4BE3-A3E7-6D5BEEA58F35}</a:tableStyleId>
              </a:tblPr>
              <a:tblGrid>
                <a:gridCol w="2115185">
                  <a:extLst>
                    <a:ext uri="{9D8B030D-6E8A-4147-A177-3AD203B41FA5}">
                      <a16:colId xmlns:a16="http://schemas.microsoft.com/office/drawing/2014/main" val="20000"/>
                    </a:ext>
                  </a:extLst>
                </a:gridCol>
                <a:gridCol w="6519545">
                  <a:extLst>
                    <a:ext uri="{9D8B030D-6E8A-4147-A177-3AD203B41FA5}">
                      <a16:colId xmlns:a16="http://schemas.microsoft.com/office/drawing/2014/main" val="20001"/>
                    </a:ext>
                  </a:extLst>
                </a:gridCol>
              </a:tblGrid>
              <a:tr h="4006215">
                <a:tc>
                  <a:txBody>
                    <a:bodyPr/>
                    <a:lstStyle/>
                    <a:p>
                      <a:pPr>
                        <a:buNone/>
                      </a:pPr>
                      <a:r>
                        <a:rPr lang="en-US" sz="3200">
                          <a:latin typeface="Times New Roman" panose="02020603050405020304" pitchFamily="18" charset="0"/>
                          <a:cs typeface="Times New Roman" panose="02020603050405020304" pitchFamily="18" charset="0"/>
                        </a:rPr>
                        <a:t>Đặc điểm</a:t>
                      </a:r>
                    </a:p>
                  </a:txBody>
                  <a:tcPr/>
                </a:tc>
                <a:tc>
                  <a:txBody>
                    <a:bodyPr/>
                    <a:lstStyle/>
                    <a:p>
                      <a:pPr>
                        <a:buNone/>
                      </a:pPr>
                      <a:r>
                        <a:rPr lang="en-US" sz="3200">
                          <a:latin typeface="Times New Roman" panose="02020603050405020304" pitchFamily="18" charset="0"/>
                          <a:cs typeface="Times New Roman" panose="02020603050405020304" pitchFamily="18" charset="0"/>
                        </a:rPr>
                        <a:t>- Người được phỏng vấn sẽ chọn câu trả lời từ các phương án trả lời cho trước</a:t>
                      </a:r>
                    </a:p>
                    <a:p>
                      <a:pPr>
                        <a:buNone/>
                      </a:pPr>
                      <a:r>
                        <a:rPr lang="en-US" sz="3200">
                          <a:latin typeface="Times New Roman" panose="02020603050405020304" pitchFamily="18" charset="0"/>
                          <a:cs typeface="Times New Roman" panose="02020603050405020304" pitchFamily="18" charset="0"/>
                        </a:rPr>
                        <a:t>- Câu trả lời được ghi nhận ở dạng số và được phân tích bằng phép tính thống kê</a:t>
                      </a:r>
                    </a:p>
                    <a:p>
                      <a:pPr>
                        <a:buNone/>
                      </a:pPr>
                      <a:r>
                        <a:rPr lang="en-US" sz="3200">
                          <a:latin typeface="Times New Roman" panose="02020603050405020304" pitchFamily="18" charset="0"/>
                          <a:cs typeface="Times New Roman" panose="02020603050405020304" pitchFamily="18" charset="0"/>
                        </a:rPr>
                        <a:t>- Câu hỏi được xác định trước và không thay đổi trong quá trình PV</a:t>
                      </a:r>
                    </a:p>
                  </a:txBody>
                  <a:tcPr/>
                </a:tc>
                <a:extLst>
                  <a:ext uri="{0D108BD9-81ED-4DB2-BD59-A6C34878D82A}">
                    <a16:rowId xmlns:a16="http://schemas.microsoft.com/office/drawing/2014/main" val="10000"/>
                  </a:ext>
                </a:extLst>
              </a:tr>
              <a:tr h="1572895">
                <a:tc>
                  <a:txBody>
                    <a:bodyPr/>
                    <a:lstStyle/>
                    <a:p>
                      <a:pPr>
                        <a:buNone/>
                      </a:pPr>
                      <a:r>
                        <a:rPr lang="en-US" sz="3200">
                          <a:latin typeface="Times New Roman" panose="02020603050405020304" pitchFamily="18" charset="0"/>
                          <a:cs typeface="Times New Roman" panose="02020603050405020304" pitchFamily="18" charset="0"/>
                        </a:rPr>
                        <a:t>Ưu điểm</a:t>
                      </a:r>
                    </a:p>
                  </a:txBody>
                  <a:tcPr/>
                </a:tc>
                <a:tc>
                  <a:txBody>
                    <a:bodyPr/>
                    <a:lstStyle/>
                    <a:p>
                      <a:pPr>
                        <a:buNone/>
                      </a:pPr>
                      <a:r>
                        <a:rPr lang="en-US" sz="3200">
                          <a:latin typeface="Times New Roman" panose="02020603050405020304" pitchFamily="18" charset="0"/>
                          <a:cs typeface="Times New Roman" panose="02020603050405020304" pitchFamily="18" charset="0"/>
                        </a:rPr>
                        <a:t>- Thu thập TT đồng nhất</a:t>
                      </a:r>
                    </a:p>
                    <a:p>
                      <a:pPr>
                        <a:buNone/>
                      </a:pPr>
                      <a:r>
                        <a:rPr lang="en-US" sz="3200">
                          <a:latin typeface="Times New Roman" panose="02020603050405020304" pitchFamily="18" charset="0"/>
                          <a:cs typeface="Times New Roman" panose="02020603050405020304" pitchFamily="18" charset="0"/>
                        </a:rPr>
                        <a:t>- Không đòi hỏi người PV phải có kỹ năng PV</a:t>
                      </a:r>
                    </a:p>
                  </a:txBody>
                  <a:tcPr/>
                </a:tc>
                <a:extLst>
                  <a:ext uri="{0D108BD9-81ED-4DB2-BD59-A6C34878D82A}">
                    <a16:rowId xmlns:a16="http://schemas.microsoft.com/office/drawing/2014/main" val="10001"/>
                  </a:ext>
                </a:extLst>
              </a:tr>
            </a:tbl>
          </a:graphicData>
        </a:graphic>
      </p:graphicFrame>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307975"/>
          </a:xfrm>
        </p:spPr>
        <p:txBody>
          <a:bodyPr>
            <a:noAutofit/>
          </a:bodyPr>
          <a:lstStyle/>
          <a:p>
            <a:pPr algn="ctr"/>
            <a:r>
              <a:rPr lang="en-US" sz="2000" b="1">
                <a:solidFill>
                  <a:srgbClr val="00B050"/>
                </a:solidFill>
                <a:latin typeface="Times New Roman" panose="02020603050405020304" pitchFamily="18" charset="0"/>
                <a:cs typeface="Times New Roman" panose="02020603050405020304" pitchFamily="18" charset="0"/>
              </a:rPr>
              <a:t>Các phương pháp NC </a:t>
            </a:r>
            <a:r>
              <a:rPr lang="en-US" sz="2000" b="1" i="1">
                <a:solidFill>
                  <a:srgbClr val="C00000"/>
                </a:solidFill>
                <a:latin typeface="Times New Roman" panose="02020603050405020304" pitchFamily="18" charset="0"/>
                <a:cs typeface="Times New Roman" panose="02020603050405020304" pitchFamily="18" charset="0"/>
              </a:rPr>
              <a:t>phi</a:t>
            </a:r>
            <a:r>
              <a:rPr lang="en-US" sz="2000" b="1">
                <a:solidFill>
                  <a:srgbClr val="00B050"/>
                </a:solidFill>
                <a:latin typeface="Times New Roman" panose="02020603050405020304" pitchFamily="18" charset="0"/>
                <a:cs typeface="Times New Roman" panose="02020603050405020304" pitchFamily="18" charset="0"/>
              </a:rPr>
              <a:t> thực nghiệm</a:t>
            </a:r>
            <a:endParaRPr lang="en-US" sz="2000"/>
          </a:p>
        </p:txBody>
      </p:sp>
      <p:sp>
        <p:nvSpPr>
          <p:cNvPr id="3" name="Content Placeholder 2"/>
          <p:cNvSpPr>
            <a:spLocks noGrp="1"/>
          </p:cNvSpPr>
          <p:nvPr>
            <p:ph idx="1"/>
          </p:nvPr>
        </p:nvSpPr>
        <p:spPr>
          <a:xfrm>
            <a:off x="-24765" y="383540"/>
            <a:ext cx="9168765" cy="6396355"/>
          </a:xfrm>
        </p:spPr>
        <p:txBody>
          <a:bodyPr/>
          <a:lstStyle/>
          <a:p>
            <a:pPr marL="0" indent="0" algn="ctr">
              <a:buNone/>
            </a:pPr>
            <a:r>
              <a:rPr lang="en-US" sz="3400" b="1" i="1">
                <a:solidFill>
                  <a:srgbClr val="C00000"/>
                </a:solidFill>
                <a:latin typeface="Times New Roman" panose="02020603050405020304" pitchFamily="18" charset="0"/>
                <a:cs typeface="Times New Roman" panose="02020603050405020304" pitchFamily="18" charset="0"/>
              </a:rPr>
              <a:t>* PP thảo luận/phỏng vấn nhóm</a:t>
            </a:r>
          </a:p>
          <a:p>
            <a:pPr marL="0" indent="0">
              <a:buNone/>
            </a:pPr>
            <a:endParaRPr lang="en-US" sz="3400" b="1" i="1">
              <a:solidFill>
                <a:srgbClr val="C00000"/>
              </a:solidFill>
              <a:latin typeface="Times New Roman" panose="02020603050405020304" pitchFamily="18" charset="0"/>
              <a:cs typeface="Times New Roman" panose="02020603050405020304" pitchFamily="18" charset="0"/>
            </a:endParaRPr>
          </a:p>
        </p:txBody>
      </p:sp>
      <p:graphicFrame>
        <p:nvGraphicFramePr>
          <p:cNvPr id="4" name="Table 3"/>
          <p:cNvGraphicFramePr>
            <a:graphicFrameLocks noGrp="1"/>
          </p:cNvGraphicFramePr>
          <p:nvPr/>
        </p:nvGraphicFramePr>
        <p:xfrm>
          <a:off x="-5715" y="1026795"/>
          <a:ext cx="9109075" cy="5775325"/>
        </p:xfrm>
        <a:graphic>
          <a:graphicData uri="http://schemas.openxmlformats.org/drawingml/2006/table">
            <a:tbl>
              <a:tblPr firstRow="1" bandRow="1">
                <a:tableStyleId>{5C22544A-7EE6-4342-B048-85BDC9FD1C3A}</a:tableStyleId>
              </a:tblPr>
              <a:tblGrid>
                <a:gridCol w="1160780">
                  <a:extLst>
                    <a:ext uri="{9D8B030D-6E8A-4147-A177-3AD203B41FA5}">
                      <a16:colId xmlns:a16="http://schemas.microsoft.com/office/drawing/2014/main" val="20000"/>
                    </a:ext>
                  </a:extLst>
                </a:gridCol>
                <a:gridCol w="7948295">
                  <a:extLst>
                    <a:ext uri="{9D8B030D-6E8A-4147-A177-3AD203B41FA5}">
                      <a16:colId xmlns:a16="http://schemas.microsoft.com/office/drawing/2014/main" val="20001"/>
                    </a:ext>
                  </a:extLst>
                </a:gridCol>
              </a:tblGrid>
              <a:tr h="1280160">
                <a:tc>
                  <a:txBody>
                    <a:bodyPr/>
                    <a:lstStyle/>
                    <a:p>
                      <a:r>
                        <a:rPr lang="en-US" sz="2800">
                          <a:solidFill>
                            <a:srgbClr val="C00000"/>
                          </a:solidFill>
                          <a:latin typeface="Times New Roman" panose="02020603050405020304" pitchFamily="18" charset="0"/>
                          <a:cs typeface="Times New Roman" panose="02020603050405020304" pitchFamily="18" charset="0"/>
                        </a:rPr>
                        <a:t>Khái</a:t>
                      </a:r>
                      <a:r>
                        <a:rPr lang="en-US" sz="2800" baseline="0">
                          <a:solidFill>
                            <a:srgbClr val="C00000"/>
                          </a:solidFill>
                          <a:latin typeface="Times New Roman" panose="02020603050405020304" pitchFamily="18" charset="0"/>
                          <a:cs typeface="Times New Roman" panose="02020603050405020304" pitchFamily="18" charset="0"/>
                        </a:rPr>
                        <a:t> niệm</a:t>
                      </a:r>
                      <a:endParaRPr lang="en-US" sz="2800">
                        <a:solidFill>
                          <a:srgbClr val="C00000"/>
                        </a:solidFill>
                        <a:latin typeface="Times New Roman" panose="02020603050405020304" pitchFamily="18" charset="0"/>
                        <a:cs typeface="Times New Roman" panose="02020603050405020304" pitchFamily="18" charset="0"/>
                      </a:endParaRPr>
                    </a:p>
                  </a:txBody>
                  <a:tcPr>
                    <a:lnL w="12700" cap="flat" cmpd="sng" algn="ctr">
                      <a:solidFill>
                        <a:schemeClr val="accent3">
                          <a:lumMod val="75000"/>
                        </a:schemeClr>
                      </a:solidFill>
                      <a:prstDash val="solid"/>
                      <a:round/>
                      <a:headEnd type="none" w="med" len="med"/>
                      <a:tailEnd type="none" w="med" len="med"/>
                    </a:lnL>
                    <a:lnR w="12700" cap="flat" cmpd="sng" algn="ctr">
                      <a:solidFill>
                        <a:schemeClr val="accent3">
                          <a:lumMod val="75000"/>
                        </a:schemeClr>
                      </a:solidFill>
                      <a:prstDash val="solid"/>
                      <a:round/>
                      <a:headEnd type="none" w="med" len="med"/>
                      <a:tailEnd type="none" w="med" len="med"/>
                    </a:lnR>
                    <a:lnT w="12700" cap="flat" cmpd="sng" algn="ctr">
                      <a:solidFill>
                        <a:schemeClr val="accent3">
                          <a:lumMod val="75000"/>
                        </a:schemeClr>
                      </a:solidFill>
                      <a:prstDash val="solid"/>
                      <a:round/>
                      <a:headEnd type="none" w="med" len="med"/>
                      <a:tailEnd type="none" w="med" len="med"/>
                    </a:lnT>
                    <a:lnB w="12700" cap="flat" cmpd="sng" algn="ctr">
                      <a:solidFill>
                        <a:schemeClr val="accent3">
                          <a:lumMod val="75000"/>
                        </a:schemeClr>
                      </a:solidFill>
                      <a:prstDash val="solid"/>
                      <a:round/>
                      <a:headEnd type="none" w="med" len="med"/>
                      <a:tailEnd type="none" w="med" len="med"/>
                    </a:lnB>
                    <a:solidFill>
                      <a:schemeClr val="accent2">
                        <a:lumMod val="20000"/>
                        <a:lumOff val="80000"/>
                      </a:schemeClr>
                    </a:solidFill>
                  </a:tcPr>
                </a:tc>
                <a:tc>
                  <a:txBody>
                    <a:bodyPr/>
                    <a:lstStyle/>
                    <a:p>
                      <a:pPr algn="just"/>
                      <a:r>
                        <a:rPr lang="en-US" sz="2600" b="0">
                          <a:solidFill>
                            <a:srgbClr val="C00000"/>
                          </a:solidFill>
                          <a:latin typeface="Times New Roman" panose="02020603050405020304" pitchFamily="18" charset="0"/>
                          <a:cs typeface="Times New Roman" panose="02020603050405020304" pitchFamily="18" charset="0"/>
                        </a:rPr>
                        <a:t>Khám phá ý kiến, thái độ, nhận thức thông qua 1 cuộc thảo luận trao đổi cởi mở, tự do giữa thành viên trong 1nhóm và nhà NC</a:t>
                      </a:r>
                    </a:p>
                  </a:txBody>
                  <a:tcPr>
                    <a:lnL w="12700" cap="flat" cmpd="sng" algn="ctr">
                      <a:solidFill>
                        <a:schemeClr val="accent3">
                          <a:lumMod val="75000"/>
                        </a:schemeClr>
                      </a:solidFill>
                      <a:prstDash val="solid"/>
                      <a:round/>
                      <a:headEnd type="none" w="med" len="med"/>
                      <a:tailEnd type="none" w="med" len="med"/>
                    </a:lnL>
                    <a:lnR w="12700" cap="flat" cmpd="sng" algn="ctr">
                      <a:solidFill>
                        <a:schemeClr val="accent3">
                          <a:lumMod val="75000"/>
                        </a:schemeClr>
                      </a:solidFill>
                      <a:prstDash val="solid"/>
                      <a:round/>
                      <a:headEnd type="none" w="med" len="med"/>
                      <a:tailEnd type="none" w="med" len="med"/>
                    </a:lnR>
                    <a:lnT w="12700" cap="flat" cmpd="sng" algn="ctr">
                      <a:solidFill>
                        <a:schemeClr val="accent3">
                          <a:lumMod val="75000"/>
                        </a:schemeClr>
                      </a:solidFill>
                      <a:prstDash val="solid"/>
                      <a:round/>
                      <a:headEnd type="none" w="med" len="med"/>
                      <a:tailEnd type="none" w="med" len="med"/>
                    </a:lnT>
                    <a:lnB w="12700" cap="flat" cmpd="sng" algn="ctr">
                      <a:solidFill>
                        <a:schemeClr val="accent3">
                          <a:lumMod val="75000"/>
                        </a:schemeClr>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10000"/>
                  </a:ext>
                </a:extLst>
              </a:tr>
              <a:tr h="2371725">
                <a:tc>
                  <a:txBody>
                    <a:bodyPr/>
                    <a:lstStyle/>
                    <a:p>
                      <a:endParaRPr lang="en-US" sz="2800" b="1">
                        <a:solidFill>
                          <a:srgbClr val="002060"/>
                        </a:solidFill>
                        <a:latin typeface="Times New Roman" panose="02020603050405020304" pitchFamily="18" charset="0"/>
                        <a:cs typeface="Times New Roman" panose="02020603050405020304" pitchFamily="18" charset="0"/>
                      </a:endParaRPr>
                    </a:p>
                    <a:p>
                      <a:r>
                        <a:rPr lang="en-US" sz="2800" b="1">
                          <a:solidFill>
                            <a:srgbClr val="002060"/>
                          </a:solidFill>
                          <a:latin typeface="Times New Roman" panose="02020603050405020304" pitchFamily="18" charset="0"/>
                          <a:cs typeface="Times New Roman" panose="02020603050405020304" pitchFamily="18" charset="0"/>
                        </a:rPr>
                        <a:t>Quy trình</a:t>
                      </a:r>
                    </a:p>
                  </a:txBody>
                  <a:tcPr>
                    <a:lnL w="12700" cap="flat" cmpd="sng" algn="ctr">
                      <a:solidFill>
                        <a:schemeClr val="accent3">
                          <a:lumMod val="75000"/>
                        </a:schemeClr>
                      </a:solidFill>
                      <a:prstDash val="solid"/>
                      <a:round/>
                      <a:headEnd type="none" w="med" len="med"/>
                      <a:tailEnd type="none" w="med" len="med"/>
                    </a:lnL>
                    <a:lnR w="12700" cap="flat" cmpd="sng" algn="ctr">
                      <a:solidFill>
                        <a:schemeClr val="accent3">
                          <a:lumMod val="75000"/>
                        </a:schemeClr>
                      </a:solidFill>
                      <a:prstDash val="solid"/>
                      <a:round/>
                      <a:headEnd type="none" w="med" len="med"/>
                      <a:tailEnd type="none" w="med" len="med"/>
                    </a:lnR>
                    <a:lnT w="12700" cap="flat" cmpd="sng" algn="ctr">
                      <a:solidFill>
                        <a:schemeClr val="accent3">
                          <a:lumMod val="75000"/>
                        </a:schemeClr>
                      </a:solidFill>
                      <a:prstDash val="solid"/>
                      <a:round/>
                      <a:headEnd type="none" w="med" len="med"/>
                      <a:tailEnd type="none" w="med" len="med"/>
                    </a:lnT>
                    <a:lnB w="12700" cap="flat" cmpd="sng" algn="ctr">
                      <a:solidFill>
                        <a:schemeClr val="accent3">
                          <a:lumMod val="75000"/>
                        </a:schemeClr>
                      </a:solidFill>
                      <a:prstDash val="solid"/>
                      <a:round/>
                      <a:headEnd type="none" w="med" len="med"/>
                      <a:tailEnd type="none" w="med" len="med"/>
                    </a:lnB>
                    <a:solidFill>
                      <a:schemeClr val="accent3">
                        <a:lumMod val="20000"/>
                        <a:lumOff val="80000"/>
                      </a:schemeClr>
                    </a:solidFill>
                  </a:tcPr>
                </a:tc>
                <a:tc>
                  <a:txBody>
                    <a:bodyPr/>
                    <a:lstStyle/>
                    <a:p>
                      <a:pPr algn="just"/>
                      <a:r>
                        <a:rPr lang="en-US" sz="2600">
                          <a:solidFill>
                            <a:srgbClr val="002060"/>
                          </a:solidFill>
                          <a:latin typeface="Times New Roman" panose="02020603050405020304" pitchFamily="18" charset="0"/>
                          <a:cs typeface="Times New Roman" panose="02020603050405020304" pitchFamily="18" charset="0"/>
                        </a:rPr>
                        <a:t>- Xác định mục tiêu và chủ đề của buổi PV/thảo luận. Xác định đối tượng cần thu thập TT</a:t>
                      </a:r>
                    </a:p>
                    <a:p>
                      <a:pPr algn="just"/>
                      <a:r>
                        <a:rPr lang="en-US" sz="2600">
                          <a:solidFill>
                            <a:srgbClr val="002060"/>
                          </a:solidFill>
                          <a:latin typeface="Times New Roman" panose="02020603050405020304" pitchFamily="18" charset="0"/>
                          <a:cs typeface="Times New Roman" panose="02020603050405020304" pitchFamily="18" charset="0"/>
                        </a:rPr>
                        <a:t>- Chuẩn bị các câu hỏi liên quan</a:t>
                      </a:r>
                    </a:p>
                    <a:p>
                      <a:pPr algn="just"/>
                      <a:r>
                        <a:rPr lang="en-US" sz="2600">
                          <a:solidFill>
                            <a:srgbClr val="002060"/>
                          </a:solidFill>
                          <a:latin typeface="Times New Roman" panose="02020603050405020304" pitchFamily="18" charset="0"/>
                          <a:cs typeface="Times New Roman" panose="02020603050405020304" pitchFamily="18" charset="0"/>
                        </a:rPr>
                        <a:t>- Lập kế hoạch PV</a:t>
                      </a:r>
                    </a:p>
                    <a:p>
                      <a:pPr algn="just"/>
                      <a:r>
                        <a:rPr lang="en-US" sz="2600">
                          <a:solidFill>
                            <a:srgbClr val="002060"/>
                          </a:solidFill>
                          <a:latin typeface="Times New Roman" panose="02020603050405020304" pitchFamily="18" charset="0"/>
                          <a:cs typeface="Times New Roman" panose="02020603050405020304" pitchFamily="18" charset="0"/>
                        </a:rPr>
                        <a:t>- Lập nhóm và tiến hành thảo luận- Xử lý và phân tích dữ liệu</a:t>
                      </a:r>
                    </a:p>
                  </a:txBody>
                  <a:tcPr>
                    <a:lnL w="12700" cap="flat" cmpd="sng" algn="ctr">
                      <a:solidFill>
                        <a:schemeClr val="accent3">
                          <a:lumMod val="75000"/>
                        </a:schemeClr>
                      </a:solidFill>
                      <a:prstDash val="solid"/>
                      <a:round/>
                      <a:headEnd type="none" w="med" len="med"/>
                      <a:tailEnd type="none" w="med" len="med"/>
                    </a:lnL>
                    <a:lnR w="12700" cap="flat" cmpd="sng" algn="ctr">
                      <a:solidFill>
                        <a:schemeClr val="accent3">
                          <a:lumMod val="75000"/>
                        </a:schemeClr>
                      </a:solidFill>
                      <a:prstDash val="solid"/>
                      <a:round/>
                      <a:headEnd type="none" w="med" len="med"/>
                      <a:tailEnd type="none" w="med" len="med"/>
                    </a:lnR>
                    <a:lnT w="12700" cap="flat" cmpd="sng" algn="ctr">
                      <a:solidFill>
                        <a:schemeClr val="accent3">
                          <a:lumMod val="75000"/>
                        </a:schemeClr>
                      </a:solidFill>
                      <a:prstDash val="solid"/>
                      <a:round/>
                      <a:headEnd type="none" w="med" len="med"/>
                      <a:tailEnd type="none" w="med" len="med"/>
                    </a:lnT>
                    <a:lnB w="12700" cap="flat" cmpd="sng" algn="ctr">
                      <a:solidFill>
                        <a:schemeClr val="accent3">
                          <a:lumMod val="75000"/>
                        </a:schemeClr>
                      </a:solidFill>
                      <a:prstDash val="solid"/>
                      <a:round/>
                      <a:headEnd type="none" w="med" len="med"/>
                      <a:tailEnd type="none" w="med" len="med"/>
                    </a:lnB>
                    <a:solidFill>
                      <a:schemeClr val="accent3">
                        <a:lumMod val="20000"/>
                        <a:lumOff val="80000"/>
                      </a:schemeClr>
                    </a:solidFill>
                  </a:tcPr>
                </a:tc>
                <a:extLst>
                  <a:ext uri="{0D108BD9-81ED-4DB2-BD59-A6C34878D82A}">
                    <a16:rowId xmlns:a16="http://schemas.microsoft.com/office/drawing/2014/main" val="10001"/>
                  </a:ext>
                </a:extLst>
              </a:tr>
              <a:tr h="2026285">
                <a:tc>
                  <a:txBody>
                    <a:bodyPr/>
                    <a:lstStyle/>
                    <a:p>
                      <a:endParaRPr lang="en-US" sz="2600" b="1">
                        <a:latin typeface="Times New Roman" panose="02020603050405020304" pitchFamily="18" charset="0"/>
                        <a:cs typeface="Times New Roman" panose="02020603050405020304" pitchFamily="18" charset="0"/>
                      </a:endParaRPr>
                    </a:p>
                    <a:p>
                      <a:r>
                        <a:rPr lang="vi-VN" sz="2600" b="1">
                          <a:latin typeface="Times New Roman" panose="02020603050405020304" pitchFamily="18" charset="0"/>
                          <a:cs typeface="Times New Roman" panose="02020603050405020304" pitchFamily="18" charset="0"/>
                        </a:rPr>
                        <a:t>Ư</a:t>
                      </a:r>
                      <a:r>
                        <a:rPr lang="en-US" sz="2600" b="1">
                          <a:latin typeface="Times New Roman" panose="02020603050405020304" pitchFamily="18" charset="0"/>
                          <a:cs typeface="Times New Roman" panose="02020603050405020304" pitchFamily="18" charset="0"/>
                        </a:rPr>
                        <a:t>u, nhược</a:t>
                      </a:r>
                      <a:r>
                        <a:rPr lang="en-US" sz="2600" b="1" baseline="0">
                          <a:latin typeface="Times New Roman" panose="02020603050405020304" pitchFamily="18" charset="0"/>
                          <a:cs typeface="Times New Roman" panose="02020603050405020304" pitchFamily="18" charset="0"/>
                        </a:rPr>
                        <a:t> điểm</a:t>
                      </a:r>
                      <a:endParaRPr lang="en-US" sz="2600" b="1">
                        <a:latin typeface="Times New Roman" panose="02020603050405020304" pitchFamily="18" charset="0"/>
                        <a:cs typeface="Times New Roman" panose="02020603050405020304" pitchFamily="18" charset="0"/>
                      </a:endParaRPr>
                    </a:p>
                  </a:txBody>
                  <a:tcPr>
                    <a:lnL w="12700" cap="flat" cmpd="sng" algn="ctr">
                      <a:solidFill>
                        <a:schemeClr val="accent3">
                          <a:lumMod val="75000"/>
                        </a:schemeClr>
                      </a:solidFill>
                      <a:prstDash val="solid"/>
                      <a:round/>
                      <a:headEnd type="none" w="med" len="med"/>
                      <a:tailEnd type="none" w="med" len="med"/>
                    </a:lnL>
                    <a:lnR w="12700" cap="flat" cmpd="sng" algn="ctr">
                      <a:solidFill>
                        <a:schemeClr val="accent3">
                          <a:lumMod val="75000"/>
                        </a:schemeClr>
                      </a:solidFill>
                      <a:prstDash val="solid"/>
                      <a:round/>
                      <a:headEnd type="none" w="med" len="med"/>
                      <a:tailEnd type="none" w="med" len="med"/>
                    </a:lnR>
                    <a:lnT w="12700" cap="flat" cmpd="sng" algn="ctr">
                      <a:solidFill>
                        <a:schemeClr val="accent3">
                          <a:lumMod val="75000"/>
                        </a:schemeClr>
                      </a:solidFill>
                      <a:prstDash val="solid"/>
                      <a:round/>
                      <a:headEnd type="none" w="med" len="med"/>
                      <a:tailEnd type="none" w="med" len="med"/>
                    </a:lnT>
                    <a:lnB w="12700"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just"/>
                      <a:r>
                        <a:rPr lang="en-US" sz="2500">
                          <a:latin typeface="Times New Roman" panose="02020603050405020304" pitchFamily="18" charset="0"/>
                          <a:cs typeface="Times New Roman" panose="02020603050405020304" pitchFamily="18" charset="0"/>
                        </a:rPr>
                        <a:t>-Ưu điểm: Ít tốn thời gian, kinh phí. Thu thập được TT chi tiết, phong phú</a:t>
                      </a:r>
                    </a:p>
                    <a:p>
                      <a:pPr algn="just"/>
                      <a:r>
                        <a:rPr lang="en-US" sz="2500">
                          <a:latin typeface="Times New Roman" panose="02020603050405020304" pitchFamily="18" charset="0"/>
                          <a:cs typeface="Times New Roman" panose="02020603050405020304" pitchFamily="18" charset="0"/>
                        </a:rPr>
                        <a:t>- Nhược: PV không được điều khiển  một cách cẩn thận nó có thể chỉ phản ý kiến của người có khuynh hướng chi phối nhóm</a:t>
                      </a:r>
                    </a:p>
                  </a:txBody>
                  <a:tcPr>
                    <a:lnL w="12700" cap="flat" cmpd="sng" algn="ctr">
                      <a:solidFill>
                        <a:schemeClr val="accent3">
                          <a:lumMod val="75000"/>
                        </a:schemeClr>
                      </a:solidFill>
                      <a:prstDash val="solid"/>
                      <a:round/>
                      <a:headEnd type="none" w="med" len="med"/>
                      <a:tailEnd type="none" w="med" len="med"/>
                    </a:lnL>
                    <a:lnR w="12700" cap="flat" cmpd="sng" algn="ctr">
                      <a:solidFill>
                        <a:schemeClr val="accent3">
                          <a:lumMod val="75000"/>
                        </a:schemeClr>
                      </a:solidFill>
                      <a:prstDash val="solid"/>
                      <a:round/>
                      <a:headEnd type="none" w="med" len="med"/>
                      <a:tailEnd type="none" w="med" len="med"/>
                    </a:lnR>
                    <a:lnT w="12700" cap="flat" cmpd="sng" algn="ctr">
                      <a:solidFill>
                        <a:schemeClr val="accent3">
                          <a:lumMod val="75000"/>
                        </a:schemeClr>
                      </a:solidFill>
                      <a:prstDash val="solid"/>
                      <a:round/>
                      <a:headEnd type="none" w="med" len="med"/>
                      <a:tailEnd type="none" w="med" len="med"/>
                    </a:lnT>
                    <a:lnB w="12700" cap="flat" cmpd="sng" algn="ctr">
                      <a:solidFill>
                        <a:schemeClr val="accent3">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44562"/>
          </a:xfrm>
        </p:spPr>
        <p:txBody>
          <a:bodyPr>
            <a:noAutofit/>
          </a:bodyPr>
          <a:lstStyle/>
          <a:p>
            <a:pPr algn="ctr"/>
            <a:r>
              <a:rPr lang="en-US" sz="3600" b="1">
                <a:solidFill>
                  <a:srgbClr val="00B050"/>
                </a:solidFill>
                <a:latin typeface="Times New Roman" panose="02020603050405020304" pitchFamily="18" charset="0"/>
                <a:cs typeface="Times New Roman" panose="02020603050405020304" pitchFamily="18" charset="0"/>
              </a:rPr>
              <a:t>2.3.3.2. Phương pháp thực nghiệm khoa học</a:t>
            </a:r>
            <a:endParaRPr lang="en-US" sz="3600"/>
          </a:p>
        </p:txBody>
      </p:sp>
      <p:graphicFrame>
        <p:nvGraphicFramePr>
          <p:cNvPr id="4" name="Content Placeholder 3"/>
          <p:cNvGraphicFramePr>
            <a:graphicFrameLocks noGrp="1"/>
          </p:cNvGraphicFramePr>
          <p:nvPr>
            <p:ph idx="1"/>
          </p:nvPr>
        </p:nvGraphicFramePr>
        <p:xfrm>
          <a:off x="228600" y="1371600"/>
          <a:ext cx="8686800" cy="5029200"/>
        </p:xfrm>
        <a:graphic>
          <a:graphicData uri="http://schemas.openxmlformats.org/drawingml/2006/table">
            <a:tbl>
              <a:tblPr firstRow="1" bandRow="1">
                <a:tableStyleId>{5C22544A-7EE6-4342-B048-85BDC9FD1C3A}</a:tableStyleId>
              </a:tblPr>
              <a:tblGrid>
                <a:gridCol w="1421476">
                  <a:extLst>
                    <a:ext uri="{9D8B030D-6E8A-4147-A177-3AD203B41FA5}">
                      <a16:colId xmlns:a16="http://schemas.microsoft.com/office/drawing/2014/main" val="20000"/>
                    </a:ext>
                  </a:extLst>
                </a:gridCol>
                <a:gridCol w="7265324">
                  <a:extLst>
                    <a:ext uri="{9D8B030D-6E8A-4147-A177-3AD203B41FA5}">
                      <a16:colId xmlns:a16="http://schemas.microsoft.com/office/drawing/2014/main" val="20001"/>
                    </a:ext>
                  </a:extLst>
                </a:gridCol>
              </a:tblGrid>
              <a:tr h="1135626">
                <a:tc>
                  <a:txBody>
                    <a:bodyPr/>
                    <a:lstStyle/>
                    <a:p>
                      <a:pPr algn="ctr"/>
                      <a:r>
                        <a:rPr lang="en-US" sz="2800">
                          <a:solidFill>
                            <a:srgbClr val="002060"/>
                          </a:solidFill>
                          <a:latin typeface="Times New Roman" panose="02020603050405020304" pitchFamily="18" charset="0"/>
                          <a:cs typeface="Times New Roman" panose="02020603050405020304" pitchFamily="18" charset="0"/>
                        </a:rPr>
                        <a:t>Khái</a:t>
                      </a:r>
                      <a:r>
                        <a:rPr lang="en-US" sz="2800" baseline="0">
                          <a:solidFill>
                            <a:srgbClr val="002060"/>
                          </a:solidFill>
                          <a:latin typeface="Times New Roman" panose="02020603050405020304" pitchFamily="18" charset="0"/>
                          <a:cs typeface="Times New Roman" panose="02020603050405020304" pitchFamily="18" charset="0"/>
                        </a:rPr>
                        <a:t> niệm</a:t>
                      </a:r>
                      <a:endParaRPr lang="en-US" sz="2800">
                        <a:solidFill>
                          <a:srgbClr val="002060"/>
                        </a:solidFill>
                        <a:latin typeface="Times New Roman" panose="02020603050405020304" pitchFamily="18" charset="0"/>
                        <a:cs typeface="Times New Roman" panose="02020603050405020304" pitchFamily="18" charset="0"/>
                      </a:endParaRPr>
                    </a:p>
                  </a:txBody>
                  <a:tcPr>
                    <a:lnL w="12700" cap="flat" cmpd="sng" algn="ctr">
                      <a:solidFill>
                        <a:schemeClr val="accent3">
                          <a:lumMod val="75000"/>
                        </a:schemeClr>
                      </a:solidFill>
                      <a:prstDash val="solid"/>
                      <a:round/>
                      <a:headEnd type="none" w="med" len="med"/>
                      <a:tailEnd type="none" w="med" len="med"/>
                    </a:lnL>
                    <a:lnR w="12700" cap="flat" cmpd="sng" algn="ctr">
                      <a:solidFill>
                        <a:schemeClr val="accent3">
                          <a:lumMod val="75000"/>
                        </a:schemeClr>
                      </a:solidFill>
                      <a:prstDash val="solid"/>
                      <a:round/>
                      <a:headEnd type="none" w="med" len="med"/>
                      <a:tailEnd type="none" w="med" len="med"/>
                    </a:lnR>
                    <a:lnT w="12700" cap="flat" cmpd="sng" algn="ctr">
                      <a:solidFill>
                        <a:schemeClr val="accent3">
                          <a:lumMod val="75000"/>
                        </a:schemeClr>
                      </a:solidFill>
                      <a:prstDash val="solid"/>
                      <a:round/>
                      <a:headEnd type="none" w="med" len="med"/>
                      <a:tailEnd type="none" w="med" len="med"/>
                    </a:lnT>
                    <a:lnB w="12700" cap="flat" cmpd="sng" algn="ctr">
                      <a:solidFill>
                        <a:schemeClr val="accent3">
                          <a:lumMod val="75000"/>
                        </a:schemeClr>
                      </a:solidFill>
                      <a:prstDash val="solid"/>
                      <a:round/>
                      <a:headEnd type="none" w="med" len="med"/>
                      <a:tailEnd type="none" w="med" len="med"/>
                    </a:lnB>
                    <a:solidFill>
                      <a:schemeClr val="accent3">
                        <a:lumMod val="20000"/>
                        <a:lumOff val="80000"/>
                      </a:schemeClr>
                    </a:solidFill>
                  </a:tcPr>
                </a:tc>
                <a:tc>
                  <a:txBody>
                    <a:bodyPr/>
                    <a:lstStyle/>
                    <a:p>
                      <a:pPr algn="just"/>
                      <a:r>
                        <a:rPr lang="en-US" sz="2800" b="0">
                          <a:solidFill>
                            <a:srgbClr val="002060"/>
                          </a:solidFill>
                          <a:latin typeface="Times New Roman" panose="02020603050405020304" pitchFamily="18" charset="0"/>
                          <a:cs typeface="Times New Roman" panose="02020603050405020304" pitchFamily="18" charset="0"/>
                        </a:rPr>
                        <a:t>Là</a:t>
                      </a:r>
                      <a:r>
                        <a:rPr lang="en-US" sz="2800" b="0" baseline="0">
                          <a:solidFill>
                            <a:srgbClr val="002060"/>
                          </a:solidFill>
                          <a:latin typeface="Times New Roman" panose="02020603050405020304" pitchFamily="18" charset="0"/>
                          <a:cs typeface="Times New Roman" panose="02020603050405020304" pitchFamily="18" charset="0"/>
                        </a:rPr>
                        <a:t> phương pháp nghiên cứu đối tượng trong những điều kiện đặc biệt do nhà nghiên cứu tạo ra</a:t>
                      </a:r>
                      <a:endParaRPr lang="en-US" sz="2800" b="0">
                        <a:solidFill>
                          <a:srgbClr val="002060"/>
                        </a:solidFill>
                        <a:latin typeface="Times New Roman" panose="02020603050405020304" pitchFamily="18" charset="0"/>
                        <a:cs typeface="Times New Roman" panose="02020603050405020304" pitchFamily="18" charset="0"/>
                      </a:endParaRPr>
                    </a:p>
                  </a:txBody>
                  <a:tcPr>
                    <a:lnL w="12700" cap="flat" cmpd="sng" algn="ctr">
                      <a:solidFill>
                        <a:schemeClr val="accent3">
                          <a:lumMod val="75000"/>
                        </a:schemeClr>
                      </a:solidFill>
                      <a:prstDash val="solid"/>
                      <a:round/>
                      <a:headEnd type="none" w="med" len="med"/>
                      <a:tailEnd type="none" w="med" len="med"/>
                    </a:lnL>
                    <a:lnR w="12700" cap="flat" cmpd="sng" algn="ctr">
                      <a:solidFill>
                        <a:schemeClr val="accent3">
                          <a:lumMod val="75000"/>
                        </a:schemeClr>
                      </a:solidFill>
                      <a:prstDash val="solid"/>
                      <a:round/>
                      <a:headEnd type="none" w="med" len="med"/>
                      <a:tailEnd type="none" w="med" len="med"/>
                    </a:lnR>
                    <a:lnT w="12700" cap="flat" cmpd="sng" algn="ctr">
                      <a:solidFill>
                        <a:schemeClr val="accent3">
                          <a:lumMod val="75000"/>
                        </a:schemeClr>
                      </a:solidFill>
                      <a:prstDash val="solid"/>
                      <a:round/>
                      <a:headEnd type="none" w="med" len="med"/>
                      <a:tailEnd type="none" w="med" len="med"/>
                    </a:lnT>
                    <a:lnB w="12700" cap="flat" cmpd="sng" algn="ctr">
                      <a:solidFill>
                        <a:schemeClr val="accent3">
                          <a:lumMod val="75000"/>
                        </a:schemeClr>
                      </a:solidFill>
                      <a:prstDash val="solid"/>
                      <a:round/>
                      <a:headEnd type="none" w="med" len="med"/>
                      <a:tailEnd type="none" w="med" len="med"/>
                    </a:lnB>
                    <a:solidFill>
                      <a:schemeClr val="accent3">
                        <a:lumMod val="20000"/>
                        <a:lumOff val="80000"/>
                      </a:schemeClr>
                    </a:solidFill>
                  </a:tcPr>
                </a:tc>
                <a:extLst>
                  <a:ext uri="{0D108BD9-81ED-4DB2-BD59-A6C34878D82A}">
                    <a16:rowId xmlns:a16="http://schemas.microsoft.com/office/drawing/2014/main" val="10000"/>
                  </a:ext>
                </a:extLst>
              </a:tr>
              <a:tr h="3657600">
                <a:tc>
                  <a:txBody>
                    <a:bodyPr/>
                    <a:lstStyle/>
                    <a:p>
                      <a:pPr algn="ctr"/>
                      <a:r>
                        <a:rPr lang="en-US" sz="2800" b="1">
                          <a:latin typeface="Times New Roman" panose="02020603050405020304" pitchFamily="18" charset="0"/>
                          <a:cs typeface="Times New Roman" panose="02020603050405020304" pitchFamily="18" charset="0"/>
                        </a:rPr>
                        <a:t>Điều</a:t>
                      </a:r>
                      <a:r>
                        <a:rPr lang="en-US" sz="2800" b="1" baseline="0">
                          <a:latin typeface="Times New Roman" panose="02020603050405020304" pitchFamily="18" charset="0"/>
                          <a:cs typeface="Times New Roman" panose="02020603050405020304" pitchFamily="18" charset="0"/>
                        </a:rPr>
                        <a:t> kiện để sử dụng phương pháp thực nghiệm</a:t>
                      </a:r>
                      <a:endParaRPr lang="en-US" sz="2800" b="1">
                        <a:latin typeface="Times New Roman" panose="02020603050405020304" pitchFamily="18" charset="0"/>
                        <a:cs typeface="Times New Roman" panose="02020603050405020304" pitchFamily="18" charset="0"/>
                      </a:endParaRPr>
                    </a:p>
                  </a:txBody>
                  <a:tcPr>
                    <a:lnL w="12700" cap="flat" cmpd="sng" algn="ctr">
                      <a:solidFill>
                        <a:schemeClr val="accent3">
                          <a:lumMod val="75000"/>
                        </a:schemeClr>
                      </a:solidFill>
                      <a:prstDash val="solid"/>
                      <a:round/>
                      <a:headEnd type="none" w="med" len="med"/>
                      <a:tailEnd type="none" w="med" len="med"/>
                    </a:lnL>
                    <a:lnR w="12700" cap="flat" cmpd="sng" algn="ctr">
                      <a:solidFill>
                        <a:schemeClr val="accent3">
                          <a:lumMod val="75000"/>
                        </a:schemeClr>
                      </a:solidFill>
                      <a:prstDash val="solid"/>
                      <a:round/>
                      <a:headEnd type="none" w="med" len="med"/>
                      <a:tailEnd type="none" w="med" len="med"/>
                    </a:lnR>
                    <a:lnT w="12700" cap="flat" cmpd="sng" algn="ctr">
                      <a:solidFill>
                        <a:schemeClr val="accent3">
                          <a:lumMod val="75000"/>
                        </a:schemeClr>
                      </a:solidFill>
                      <a:prstDash val="solid"/>
                      <a:round/>
                      <a:headEnd type="none" w="med" len="med"/>
                      <a:tailEnd type="none" w="med" len="med"/>
                    </a:lnT>
                    <a:lnB w="12700"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just"/>
                      <a:r>
                        <a:rPr lang="en-US" sz="2400">
                          <a:latin typeface="Times New Roman" panose="02020603050405020304" pitchFamily="18" charset="0"/>
                          <a:cs typeface="Times New Roman" panose="02020603050405020304" pitchFamily="18" charset="0"/>
                        </a:rPr>
                        <a:t>- </a:t>
                      </a:r>
                      <a:r>
                        <a:rPr lang="en-US" sz="2600">
                          <a:latin typeface="Times New Roman" panose="02020603050405020304" pitchFamily="18" charset="0"/>
                          <a:cs typeface="Times New Roman" panose="02020603050405020304" pitchFamily="18" charset="0"/>
                        </a:rPr>
                        <a:t>Xác</a:t>
                      </a:r>
                      <a:r>
                        <a:rPr lang="en-US" sz="2600" baseline="0">
                          <a:latin typeface="Times New Roman" panose="02020603050405020304" pitchFamily="18" charset="0"/>
                          <a:cs typeface="Times New Roman" panose="02020603050405020304" pitchFamily="18" charset="0"/>
                        </a:rPr>
                        <a:t> định chính xác các yếu tố điều kiện có ảnh hưởng đến sự ra đời và phát triển của đối tượng nghiên cứu.</a:t>
                      </a:r>
                    </a:p>
                    <a:p>
                      <a:pPr algn="just"/>
                      <a:r>
                        <a:rPr lang="en-US" sz="2600" baseline="0">
                          <a:latin typeface="Times New Roman" panose="02020603050405020304" pitchFamily="18" charset="0"/>
                          <a:cs typeface="Times New Roman" panose="02020603050405020304" pitchFamily="18" charset="0"/>
                        </a:rPr>
                        <a:t>- Xây dựng được giả thuyết về mối quan hệ nhân-quả giữa các yếu tố</a:t>
                      </a:r>
                    </a:p>
                    <a:p>
                      <a:pPr algn="just"/>
                      <a:r>
                        <a:rPr lang="en-US" sz="2600" baseline="0">
                          <a:latin typeface="Times New Roman" panose="02020603050405020304" pitchFamily="18" charset="0"/>
                          <a:cs typeface="Times New Roman" panose="02020603050405020304" pitchFamily="18" charset="0"/>
                        </a:rPr>
                        <a:t>- Thực hiện lại thí nghiệm nhiều lần nhằm thu thập thông tin định lượng, theo đó để kết luận về tính điển hình hay ngẫu nhiên của các hiện tượng nghiên cứu</a:t>
                      </a:r>
                      <a:endParaRPr lang="en-US" sz="2600">
                        <a:latin typeface="Times New Roman" panose="02020603050405020304" pitchFamily="18" charset="0"/>
                        <a:cs typeface="Times New Roman" panose="02020603050405020304" pitchFamily="18" charset="0"/>
                      </a:endParaRPr>
                    </a:p>
                  </a:txBody>
                  <a:tcPr>
                    <a:lnL w="12700" cap="flat" cmpd="sng" algn="ctr">
                      <a:solidFill>
                        <a:schemeClr val="accent3">
                          <a:lumMod val="75000"/>
                        </a:schemeClr>
                      </a:solidFill>
                      <a:prstDash val="solid"/>
                      <a:round/>
                      <a:headEnd type="none" w="med" len="med"/>
                      <a:tailEnd type="none" w="med" len="med"/>
                    </a:lnL>
                    <a:lnR w="12700" cap="flat" cmpd="sng" algn="ctr">
                      <a:solidFill>
                        <a:schemeClr val="accent3">
                          <a:lumMod val="75000"/>
                        </a:schemeClr>
                      </a:solidFill>
                      <a:prstDash val="solid"/>
                      <a:round/>
                      <a:headEnd type="none" w="med" len="med"/>
                      <a:tailEnd type="none" w="med" len="med"/>
                    </a:lnR>
                    <a:lnT w="12700" cap="flat" cmpd="sng" algn="ctr">
                      <a:solidFill>
                        <a:schemeClr val="accent3">
                          <a:lumMod val="75000"/>
                        </a:schemeClr>
                      </a:solidFill>
                      <a:prstDash val="solid"/>
                      <a:round/>
                      <a:headEnd type="none" w="med" len="med"/>
                      <a:tailEnd type="none" w="med" len="med"/>
                    </a:lnT>
                    <a:lnB w="12700" cap="flat" cmpd="sng" algn="ctr">
                      <a:solidFill>
                        <a:schemeClr val="accent3">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1)">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1143000"/>
          </a:xfrm>
        </p:spPr>
        <p:txBody>
          <a:bodyPr>
            <a:noAutofit/>
          </a:bodyPr>
          <a:lstStyle/>
          <a:p>
            <a:pPr algn="ctr"/>
            <a:r>
              <a:rPr lang="en-US" sz="3600" b="1">
                <a:solidFill>
                  <a:srgbClr val="00B050"/>
                </a:solidFill>
                <a:latin typeface="Times New Roman" panose="02020603050405020304" pitchFamily="18" charset="0"/>
                <a:cs typeface="Times New Roman" panose="02020603050405020304" pitchFamily="18" charset="0"/>
              </a:rPr>
              <a:t>2.3.3.2. Phương pháp thực nghiệm khoa học</a:t>
            </a:r>
            <a:endParaRPr lang="en-US" sz="3600"/>
          </a:p>
        </p:txBody>
      </p:sp>
      <p:graphicFrame>
        <p:nvGraphicFramePr>
          <p:cNvPr id="4" name="Content Placeholder 3"/>
          <p:cNvGraphicFramePr>
            <a:graphicFrameLocks noGrp="1"/>
          </p:cNvGraphicFramePr>
          <p:nvPr>
            <p:ph idx="1"/>
          </p:nvPr>
        </p:nvGraphicFramePr>
        <p:xfrm>
          <a:off x="304800" y="1371600"/>
          <a:ext cx="8610600" cy="4886527"/>
        </p:xfrm>
        <a:graphic>
          <a:graphicData uri="http://schemas.openxmlformats.org/drawingml/2006/table">
            <a:tbl>
              <a:tblPr firstRow="1" bandRow="1">
                <a:tableStyleId>{5C22544A-7EE6-4342-B048-85BDC9FD1C3A}</a:tableStyleId>
              </a:tblPr>
              <a:tblGrid>
                <a:gridCol w="1674283">
                  <a:extLst>
                    <a:ext uri="{9D8B030D-6E8A-4147-A177-3AD203B41FA5}">
                      <a16:colId xmlns:a16="http://schemas.microsoft.com/office/drawing/2014/main" val="20000"/>
                    </a:ext>
                  </a:extLst>
                </a:gridCol>
                <a:gridCol w="6936317">
                  <a:extLst>
                    <a:ext uri="{9D8B030D-6E8A-4147-A177-3AD203B41FA5}">
                      <a16:colId xmlns:a16="http://schemas.microsoft.com/office/drawing/2014/main" val="20001"/>
                    </a:ext>
                  </a:extLst>
                </a:gridCol>
              </a:tblGrid>
              <a:tr h="1676400">
                <a:tc rowSpan="3">
                  <a:txBody>
                    <a:bodyPr/>
                    <a:lstStyle/>
                    <a:p>
                      <a:r>
                        <a:rPr lang="en-US" sz="3200">
                          <a:latin typeface="Times New Roman" panose="02020603050405020304" pitchFamily="18" charset="0"/>
                          <a:cs typeface="Times New Roman" panose="02020603050405020304" pitchFamily="18" charset="0"/>
                        </a:rPr>
                        <a:t>Đặc trưng</a:t>
                      </a:r>
                      <a:r>
                        <a:rPr lang="en-US" sz="3200" baseline="0">
                          <a:latin typeface="Times New Roman" panose="02020603050405020304" pitchFamily="18" charset="0"/>
                          <a:cs typeface="Times New Roman" panose="02020603050405020304" pitchFamily="18" charset="0"/>
                        </a:rPr>
                        <a:t> của phương pháp thực nghiệm</a:t>
                      </a:r>
                      <a:endParaRPr lang="en-US" sz="3200">
                        <a:latin typeface="Times New Roman" panose="02020603050405020304" pitchFamily="18" charset="0"/>
                        <a:cs typeface="Times New Roman" panose="02020603050405020304" pitchFamily="18" charset="0"/>
                      </a:endParaRPr>
                    </a:p>
                  </a:txBody>
                  <a:tcPr>
                    <a:lnL w="12700" cap="flat" cmpd="sng" algn="ctr">
                      <a:solidFill>
                        <a:schemeClr val="accent3">
                          <a:lumMod val="75000"/>
                        </a:schemeClr>
                      </a:solidFill>
                      <a:prstDash val="solid"/>
                      <a:round/>
                      <a:headEnd type="none" w="med" len="med"/>
                      <a:tailEnd type="none" w="med" len="med"/>
                    </a:lnL>
                    <a:lnR w="12700" cap="flat" cmpd="sng" algn="ctr">
                      <a:solidFill>
                        <a:schemeClr val="accent3">
                          <a:lumMod val="75000"/>
                        </a:schemeClr>
                      </a:solidFill>
                      <a:prstDash val="solid"/>
                      <a:round/>
                      <a:headEnd type="none" w="med" len="med"/>
                      <a:tailEnd type="none" w="med" len="med"/>
                    </a:lnR>
                    <a:lnT w="12700" cap="flat" cmpd="sng" algn="ctr">
                      <a:solidFill>
                        <a:schemeClr val="accent3">
                          <a:lumMod val="75000"/>
                        </a:schemeClr>
                      </a:solidFill>
                      <a:prstDash val="solid"/>
                      <a:round/>
                      <a:headEnd type="none" w="med" len="med"/>
                      <a:tailEnd type="none" w="med" len="med"/>
                    </a:lnT>
                    <a:lnB w="12700" cap="flat" cmpd="sng" algn="ctr">
                      <a:solidFill>
                        <a:schemeClr val="accent3">
                          <a:lumMod val="75000"/>
                        </a:schemeClr>
                      </a:solidFill>
                      <a:prstDash val="solid"/>
                      <a:round/>
                      <a:headEnd type="none" w="med" len="med"/>
                      <a:tailEnd type="none" w="med" len="med"/>
                    </a:lnB>
                  </a:tcPr>
                </a:tc>
                <a:tc>
                  <a:txBody>
                    <a:bodyPr/>
                    <a:lstStyle/>
                    <a:p>
                      <a:pPr algn="just"/>
                      <a:r>
                        <a:rPr lang="en-US" sz="2600" b="0">
                          <a:solidFill>
                            <a:schemeClr val="accent3">
                              <a:lumMod val="50000"/>
                            </a:schemeClr>
                          </a:solidFill>
                          <a:latin typeface="Times New Roman" panose="02020603050405020304" pitchFamily="18" charset="0"/>
                          <a:cs typeface="Times New Roman" panose="02020603050405020304" pitchFamily="18" charset="0"/>
                        </a:rPr>
                        <a:t>- </a:t>
                      </a:r>
                      <a:r>
                        <a:rPr lang="en-US" sz="2600" b="0">
                          <a:solidFill>
                            <a:srgbClr val="7030A0"/>
                          </a:solidFill>
                          <a:latin typeface="Times New Roman" panose="02020603050405020304" pitchFamily="18" charset="0"/>
                          <a:cs typeface="Times New Roman" panose="02020603050405020304" pitchFamily="18" charset="0"/>
                        </a:rPr>
                        <a:t>Thực</a:t>
                      </a:r>
                      <a:r>
                        <a:rPr lang="en-US" sz="2600" b="0" baseline="0">
                          <a:solidFill>
                            <a:srgbClr val="7030A0"/>
                          </a:solidFill>
                          <a:latin typeface="Times New Roman" panose="02020603050405020304" pitchFamily="18" charset="0"/>
                          <a:cs typeface="Times New Roman" panose="02020603050405020304" pitchFamily="18" charset="0"/>
                        </a:rPr>
                        <a:t> nghiệm được tiến hành dựa trên giả thuyết về sự biến đổi  của đối tượng dưới ảnh hưởng của một  số yếu tố nào đó . Kết quả của thực nghiệm sẽ chứng minh hay bác bỏ giả thuyết đã nêu</a:t>
                      </a:r>
                      <a:endParaRPr lang="en-US" sz="2600" b="0">
                        <a:solidFill>
                          <a:srgbClr val="7030A0"/>
                        </a:solidFill>
                        <a:latin typeface="Times New Roman" panose="02020603050405020304" pitchFamily="18" charset="0"/>
                        <a:cs typeface="Times New Roman" panose="02020603050405020304" pitchFamily="18" charset="0"/>
                      </a:endParaRPr>
                    </a:p>
                  </a:txBody>
                  <a:tcPr>
                    <a:lnL w="12700" cap="flat" cmpd="sng" algn="ctr">
                      <a:solidFill>
                        <a:schemeClr val="accent3">
                          <a:lumMod val="75000"/>
                        </a:schemeClr>
                      </a:solidFill>
                      <a:prstDash val="solid"/>
                      <a:round/>
                      <a:headEnd type="none" w="med" len="med"/>
                      <a:tailEnd type="none" w="med" len="med"/>
                    </a:lnL>
                    <a:lnR w="12700" cap="flat" cmpd="sng" algn="ctr">
                      <a:solidFill>
                        <a:schemeClr val="accent3">
                          <a:lumMod val="75000"/>
                        </a:schemeClr>
                      </a:solidFill>
                      <a:prstDash val="solid"/>
                      <a:round/>
                      <a:headEnd type="none" w="med" len="med"/>
                      <a:tailEnd type="none" w="med" len="med"/>
                    </a:lnR>
                    <a:lnT w="12700" cap="flat" cmpd="sng" algn="ctr">
                      <a:solidFill>
                        <a:schemeClr val="accent3">
                          <a:lumMod val="75000"/>
                        </a:schemeClr>
                      </a:solidFill>
                      <a:prstDash val="solid"/>
                      <a:round/>
                      <a:headEnd type="none" w="med" len="med"/>
                      <a:tailEnd type="none" w="med" len="med"/>
                    </a:lnT>
                    <a:lnB w="12700" cap="flat" cmpd="sng" algn="ctr">
                      <a:solidFill>
                        <a:schemeClr val="accent3">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1391055">
                <a:tc vMerge="1">
                  <a:txBody>
                    <a:bodyPr/>
                    <a:lstStyle/>
                    <a:p>
                      <a:endParaRPr lang="en-US"/>
                    </a:p>
                  </a:txBody>
                  <a:tcPr/>
                </a:tc>
                <a:tc>
                  <a:txBody>
                    <a:bodyPr/>
                    <a:lstStyle/>
                    <a:p>
                      <a:pPr algn="just"/>
                      <a:r>
                        <a:rPr lang="en-US" sz="2600">
                          <a:latin typeface="Times New Roman" panose="02020603050405020304" pitchFamily="18" charset="0"/>
                          <a:cs typeface="Times New Roman" panose="02020603050405020304" pitchFamily="18" charset="0"/>
                        </a:rPr>
                        <a:t>Thực nghiệm</a:t>
                      </a:r>
                      <a:r>
                        <a:rPr lang="en-US" sz="2600" baseline="0">
                          <a:latin typeface="Times New Roman" panose="02020603050405020304" pitchFamily="18" charset="0"/>
                          <a:cs typeface="Times New Roman" panose="02020603050405020304" pitchFamily="18" charset="0"/>
                        </a:rPr>
                        <a:t> phải được tiến hành theo một kế hoạch chi tiết và chính xác. Nhà nghiên cứu phải miêu tả rõ ràng hệ thống các biến số </a:t>
                      </a:r>
                      <a:endParaRPr lang="en-US" sz="2600">
                        <a:latin typeface="Times New Roman" panose="02020603050405020304" pitchFamily="18" charset="0"/>
                        <a:cs typeface="Times New Roman" panose="02020603050405020304" pitchFamily="18" charset="0"/>
                      </a:endParaRPr>
                    </a:p>
                  </a:txBody>
                  <a:tcPr>
                    <a:lnL w="12700" cap="flat" cmpd="sng" algn="ctr">
                      <a:solidFill>
                        <a:schemeClr val="accent3">
                          <a:lumMod val="75000"/>
                        </a:schemeClr>
                      </a:solidFill>
                      <a:prstDash val="solid"/>
                      <a:round/>
                      <a:headEnd type="none" w="med" len="med"/>
                      <a:tailEnd type="none" w="med" len="med"/>
                    </a:lnL>
                    <a:lnR w="12700" cap="flat" cmpd="sng" algn="ctr">
                      <a:solidFill>
                        <a:schemeClr val="accent3">
                          <a:lumMod val="75000"/>
                        </a:schemeClr>
                      </a:solidFill>
                      <a:prstDash val="solid"/>
                      <a:round/>
                      <a:headEnd type="none" w="med" len="med"/>
                      <a:tailEnd type="none" w="med" len="med"/>
                    </a:lnR>
                    <a:lnT w="12700" cap="flat" cmpd="sng" algn="ctr">
                      <a:solidFill>
                        <a:schemeClr val="accent3">
                          <a:lumMod val="75000"/>
                        </a:schemeClr>
                      </a:solidFill>
                      <a:prstDash val="solid"/>
                      <a:round/>
                      <a:headEnd type="none" w="med" len="med"/>
                      <a:tailEnd type="none" w="med" len="med"/>
                    </a:lnT>
                    <a:lnB w="12700" cap="flat" cmpd="sng" algn="ctr">
                      <a:solidFill>
                        <a:schemeClr val="accent3">
                          <a:lumMod val="75000"/>
                        </a:schemeClr>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0001"/>
                  </a:ext>
                </a:extLst>
              </a:tr>
              <a:tr h="1819072">
                <a:tc vMerge="1">
                  <a:txBody>
                    <a:bodyPr/>
                    <a:lstStyle/>
                    <a:p>
                      <a:endParaRPr lang="en-US"/>
                    </a:p>
                  </a:txBody>
                  <a:tcPr/>
                </a:tc>
                <a:tc>
                  <a:txBody>
                    <a:bodyPr/>
                    <a:lstStyle/>
                    <a:p>
                      <a:pPr algn="just"/>
                      <a:r>
                        <a:rPr lang="en-US" sz="2600">
                          <a:latin typeface="Times New Roman" panose="02020603050405020304" pitchFamily="18" charset="0"/>
                          <a:cs typeface="Times New Roman" panose="02020603050405020304" pitchFamily="18" charset="0"/>
                        </a:rPr>
                        <a:t>Đối tượng</a:t>
                      </a:r>
                      <a:r>
                        <a:rPr lang="en-US" sz="2600" baseline="0">
                          <a:latin typeface="Times New Roman" panose="02020603050405020304" pitchFamily="18" charset="0"/>
                          <a:cs typeface="Times New Roman" panose="02020603050405020304" pitchFamily="18" charset="0"/>
                        </a:rPr>
                        <a:t> thực nghiệm được chia làm 2 nhóm: Nhóm thực nghiệm và nhóm đối chứng. Hai nhóm phải được chọn ngẫu nhiên tương đương nhau về cả lượng và chất</a:t>
                      </a:r>
                      <a:endParaRPr lang="en-US" sz="2600">
                        <a:latin typeface="Times New Roman" panose="02020603050405020304" pitchFamily="18" charset="0"/>
                        <a:cs typeface="Times New Roman" panose="02020603050405020304" pitchFamily="18" charset="0"/>
                      </a:endParaRPr>
                    </a:p>
                  </a:txBody>
                  <a:tcPr>
                    <a:lnL w="12700" cap="flat" cmpd="sng" algn="ctr">
                      <a:solidFill>
                        <a:schemeClr val="accent3">
                          <a:lumMod val="75000"/>
                        </a:schemeClr>
                      </a:solidFill>
                      <a:prstDash val="solid"/>
                      <a:round/>
                      <a:headEnd type="none" w="med" len="med"/>
                      <a:tailEnd type="none" w="med" len="med"/>
                    </a:lnL>
                    <a:lnR w="12700" cap="flat" cmpd="sng" algn="ctr">
                      <a:solidFill>
                        <a:schemeClr val="accent3">
                          <a:lumMod val="75000"/>
                        </a:schemeClr>
                      </a:solidFill>
                      <a:prstDash val="solid"/>
                      <a:round/>
                      <a:headEnd type="none" w="med" len="med"/>
                      <a:tailEnd type="none" w="med" len="med"/>
                    </a:lnR>
                    <a:lnT w="12700" cap="flat" cmpd="sng" algn="ctr">
                      <a:solidFill>
                        <a:schemeClr val="accent3">
                          <a:lumMod val="75000"/>
                        </a:schemeClr>
                      </a:solidFill>
                      <a:prstDash val="solid"/>
                      <a:round/>
                      <a:headEnd type="none" w="med" len="med"/>
                      <a:tailEnd type="none" w="med" len="med"/>
                    </a:lnT>
                    <a:lnB w="12700" cap="flat" cmpd="sng" algn="ctr">
                      <a:solidFill>
                        <a:schemeClr val="accent3">
                          <a:lumMod val="75000"/>
                        </a:schemeClr>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10002"/>
                  </a:ext>
                </a:extLst>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grpId="0" nodeType="clickEffect">
                                  <p:stCondLst>
                                    <p:cond delay="0"/>
                                  </p:stCondLst>
                                  <p:childTnLst>
                                    <p:animScale>
                                      <p:cBhvr>
                                        <p:cTn id="6" dur="2000" fill="hold"/>
                                        <p:tgtEl>
                                          <p:spTgt spid="2"/>
                                        </p:tgtEl>
                                      </p:cBhvr>
                                      <p:by x="150000" y="150000"/>
                                    </p:animScale>
                                  </p:childTnLst>
                                </p:cTn>
                              </p:par>
                            </p:childTnLst>
                          </p:cTn>
                        </p:par>
                      </p:childTnLst>
                    </p:cTn>
                  </p:par>
                  <p:par>
                    <p:cTn id="7" fill="hold">
                      <p:stCondLst>
                        <p:cond delay="indefinite"/>
                      </p:stCondLst>
                      <p:childTnLst>
                        <p:par>
                          <p:cTn id="8" fill="hold">
                            <p:stCondLst>
                              <p:cond delay="0"/>
                            </p:stCondLst>
                            <p:childTnLst>
                              <p:par>
                                <p:cTn id="9" presetID="53" presetClass="entr" presetSubtype="16"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500" fill="hold"/>
                                        <p:tgtEl>
                                          <p:spTgt spid="4"/>
                                        </p:tgtEl>
                                        <p:attrNameLst>
                                          <p:attrName>ppt_w</p:attrName>
                                        </p:attrNameLst>
                                      </p:cBhvr>
                                      <p:tavLst>
                                        <p:tav tm="0">
                                          <p:val>
                                            <p:fltVal val="0"/>
                                          </p:val>
                                        </p:tav>
                                        <p:tav tm="100000">
                                          <p:val>
                                            <p:strVal val="#ppt_w"/>
                                          </p:val>
                                        </p:tav>
                                      </p:tavLst>
                                    </p:anim>
                                    <p:anim calcmode="lin" valueType="num">
                                      <p:cBhvr>
                                        <p:cTn id="12" dur="500" fill="hold"/>
                                        <p:tgtEl>
                                          <p:spTgt spid="4"/>
                                        </p:tgtEl>
                                        <p:attrNameLst>
                                          <p:attrName>ppt_h</p:attrName>
                                        </p:attrNameLst>
                                      </p:cBhvr>
                                      <p:tavLst>
                                        <p:tav tm="0">
                                          <p:val>
                                            <p:fltVal val="0"/>
                                          </p:val>
                                        </p:tav>
                                        <p:tav tm="100000">
                                          <p:val>
                                            <p:strVal val="#ppt_h"/>
                                          </p:val>
                                        </p:tav>
                                      </p:tavLst>
                                    </p:anim>
                                    <p:animEffect transition="in" filter="fade">
                                      <p:cBhvr>
                                        <p:cTn id="1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93980"/>
            <a:ext cx="8229600" cy="532130"/>
          </a:xfrm>
        </p:spPr>
        <p:txBody>
          <a:bodyPr>
            <a:noAutofit/>
          </a:bodyPr>
          <a:lstStyle/>
          <a:p>
            <a:pPr algn="ctr"/>
            <a:r>
              <a:rPr lang="en-US" sz="2800" b="1">
                <a:solidFill>
                  <a:srgbClr val="00B050"/>
                </a:solidFill>
                <a:latin typeface="Times New Roman" panose="02020603050405020304" pitchFamily="18" charset="0"/>
                <a:cs typeface="Times New Roman" panose="02020603050405020304" pitchFamily="18" charset="0"/>
              </a:rPr>
              <a:t> Phương pháp thực nghiệm khoa học</a:t>
            </a:r>
            <a:endParaRPr lang="en-US" sz="2800"/>
          </a:p>
        </p:txBody>
      </p:sp>
      <p:graphicFrame>
        <p:nvGraphicFramePr>
          <p:cNvPr id="4" name="Content Placeholder 3"/>
          <p:cNvGraphicFramePr>
            <a:graphicFrameLocks noGrp="1"/>
          </p:cNvGraphicFramePr>
          <p:nvPr>
            <p:ph idx="1"/>
          </p:nvPr>
        </p:nvGraphicFramePr>
        <p:xfrm>
          <a:off x="109855" y="560070"/>
          <a:ext cx="9010650" cy="6123940"/>
        </p:xfrm>
        <a:graphic>
          <a:graphicData uri="http://schemas.openxmlformats.org/drawingml/2006/table">
            <a:tbl>
              <a:tblPr firstRow="1" bandRow="1">
                <a:tableStyleId>{F5AB1C69-6EDB-4FF4-983F-18BD219EF322}</a:tableStyleId>
              </a:tblPr>
              <a:tblGrid>
                <a:gridCol w="1516380">
                  <a:extLst>
                    <a:ext uri="{9D8B030D-6E8A-4147-A177-3AD203B41FA5}">
                      <a16:colId xmlns:a16="http://schemas.microsoft.com/office/drawing/2014/main" val="20000"/>
                    </a:ext>
                  </a:extLst>
                </a:gridCol>
                <a:gridCol w="7494270">
                  <a:extLst>
                    <a:ext uri="{9D8B030D-6E8A-4147-A177-3AD203B41FA5}">
                      <a16:colId xmlns:a16="http://schemas.microsoft.com/office/drawing/2014/main" val="20001"/>
                    </a:ext>
                  </a:extLst>
                </a:gridCol>
              </a:tblGrid>
              <a:tr h="1060450">
                <a:tc rowSpan="6">
                  <a:txBody>
                    <a:bodyPr/>
                    <a:lstStyle/>
                    <a:p>
                      <a:pPr algn="ctr"/>
                      <a:endParaRPr lang="en-US" sz="3200">
                        <a:latin typeface="Times New Roman" panose="02020603050405020304" pitchFamily="18" charset="0"/>
                        <a:cs typeface="Times New Roman" panose="02020603050405020304" pitchFamily="18" charset="0"/>
                      </a:endParaRPr>
                    </a:p>
                    <a:p>
                      <a:pPr algn="ctr"/>
                      <a:r>
                        <a:rPr lang="en-US" sz="3200">
                          <a:solidFill>
                            <a:srgbClr val="C00000"/>
                          </a:solidFill>
                          <a:latin typeface="Times New Roman" panose="02020603050405020304" pitchFamily="18" charset="0"/>
                          <a:cs typeface="Times New Roman" panose="02020603050405020304" pitchFamily="18" charset="0"/>
                        </a:rPr>
                        <a:t>Quy trình</a:t>
                      </a:r>
                      <a:r>
                        <a:rPr lang="en-US" sz="3200" baseline="0">
                          <a:solidFill>
                            <a:srgbClr val="C00000"/>
                          </a:solidFill>
                          <a:latin typeface="Times New Roman" panose="02020603050405020304" pitchFamily="18" charset="0"/>
                          <a:cs typeface="Times New Roman" panose="02020603050405020304" pitchFamily="18" charset="0"/>
                        </a:rPr>
                        <a:t> tiến hành nghiên cứu </a:t>
                      </a:r>
                    </a:p>
                    <a:p>
                      <a:pPr algn="ctr"/>
                      <a:r>
                        <a:rPr lang="en-US" sz="3200" baseline="0">
                          <a:solidFill>
                            <a:srgbClr val="C00000"/>
                          </a:solidFill>
                          <a:latin typeface="Times New Roman" panose="02020603050405020304" pitchFamily="18" charset="0"/>
                          <a:cs typeface="Times New Roman" panose="02020603050405020304" pitchFamily="18" charset="0"/>
                        </a:rPr>
                        <a:t>thực nghiệm</a:t>
                      </a:r>
                      <a:endParaRPr lang="en-US" sz="3200">
                        <a:solidFill>
                          <a:srgbClr val="C00000"/>
                        </a:solidFill>
                        <a:latin typeface="Times New Roman" panose="02020603050405020304" pitchFamily="18" charset="0"/>
                        <a:cs typeface="Times New Roman" panose="02020603050405020304" pitchFamily="18" charset="0"/>
                      </a:endParaRPr>
                    </a:p>
                  </a:txBody>
                  <a:tcPr>
                    <a:lnL w="12700" cap="flat" cmpd="sng" algn="ctr">
                      <a:solidFill>
                        <a:schemeClr val="accent3">
                          <a:lumMod val="75000"/>
                        </a:schemeClr>
                      </a:solidFill>
                      <a:prstDash val="solid"/>
                      <a:round/>
                      <a:headEnd type="none" w="med" len="med"/>
                      <a:tailEnd type="none" w="med" len="med"/>
                    </a:lnL>
                    <a:lnR w="12700" cap="flat" cmpd="sng" algn="ctr">
                      <a:solidFill>
                        <a:schemeClr val="accent3">
                          <a:lumMod val="75000"/>
                        </a:schemeClr>
                      </a:solidFill>
                      <a:prstDash val="solid"/>
                      <a:round/>
                      <a:headEnd type="none" w="med" len="med"/>
                      <a:tailEnd type="none" w="med" len="med"/>
                    </a:lnR>
                    <a:lnT w="12700" cap="flat" cmpd="sng" algn="ctr">
                      <a:solidFill>
                        <a:schemeClr val="accent3">
                          <a:lumMod val="75000"/>
                        </a:schemeClr>
                      </a:solidFill>
                      <a:prstDash val="solid"/>
                      <a:round/>
                      <a:headEnd type="none" w="med" len="med"/>
                      <a:tailEnd type="none" w="med" len="med"/>
                    </a:lnT>
                    <a:lnB w="12700" cap="flat" cmpd="sng" algn="ctr">
                      <a:solidFill>
                        <a:schemeClr val="accent3">
                          <a:lumMod val="75000"/>
                        </a:schemeClr>
                      </a:solidFill>
                      <a:prstDash val="solid"/>
                      <a:round/>
                      <a:headEnd type="none" w="med" len="med"/>
                      <a:tailEnd type="none" w="med" len="med"/>
                    </a:lnB>
                    <a:solidFill>
                      <a:schemeClr val="bg1">
                        <a:lumMod val="85000"/>
                      </a:schemeClr>
                    </a:solidFill>
                  </a:tcPr>
                </a:tc>
                <a:tc>
                  <a:txBody>
                    <a:bodyPr/>
                    <a:lstStyle/>
                    <a:p>
                      <a:r>
                        <a:rPr lang="en-US" sz="2500" b="0">
                          <a:solidFill>
                            <a:schemeClr val="tx1"/>
                          </a:solidFill>
                          <a:latin typeface="Times New Roman" panose="02020603050405020304" pitchFamily="18" charset="0"/>
                          <a:cs typeface="Times New Roman" panose="02020603050405020304" pitchFamily="18" charset="0"/>
                        </a:rPr>
                        <a:t>Xây</a:t>
                      </a:r>
                      <a:r>
                        <a:rPr lang="en-US" sz="2500" b="0" baseline="0">
                          <a:solidFill>
                            <a:schemeClr val="tx1"/>
                          </a:solidFill>
                          <a:latin typeface="Times New Roman" panose="02020603050405020304" pitchFamily="18" charset="0"/>
                          <a:cs typeface="Times New Roman" panose="02020603050405020304" pitchFamily="18" charset="0"/>
                        </a:rPr>
                        <a:t> dựng giả thuyết thực nghiệm dựa trên phân tích các biến số, đặc biệt là biến số độc lập</a:t>
                      </a:r>
                      <a:endParaRPr lang="en-US" sz="2500" b="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accent3">
                          <a:lumMod val="75000"/>
                        </a:schemeClr>
                      </a:solidFill>
                      <a:prstDash val="solid"/>
                      <a:round/>
                      <a:headEnd type="none" w="med" len="med"/>
                      <a:tailEnd type="none" w="med" len="med"/>
                    </a:lnL>
                    <a:lnR w="12700" cap="flat" cmpd="sng" algn="ctr">
                      <a:solidFill>
                        <a:schemeClr val="accent3">
                          <a:lumMod val="75000"/>
                        </a:schemeClr>
                      </a:solidFill>
                      <a:prstDash val="solid"/>
                      <a:round/>
                      <a:headEnd type="none" w="med" len="med"/>
                      <a:tailEnd type="none" w="med" len="med"/>
                    </a:lnR>
                    <a:lnT w="12700" cap="flat" cmpd="sng" algn="ctr">
                      <a:solidFill>
                        <a:schemeClr val="accent3">
                          <a:lumMod val="75000"/>
                        </a:schemeClr>
                      </a:solidFill>
                      <a:prstDash val="solid"/>
                      <a:round/>
                      <a:headEnd type="none" w="med" len="med"/>
                      <a:tailEnd type="none" w="med" len="med"/>
                    </a:lnT>
                    <a:lnB w="12700" cap="flat" cmpd="sng" algn="ctr">
                      <a:solidFill>
                        <a:schemeClr val="accent3">
                          <a:lumMod val="75000"/>
                        </a:schemeClr>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10000"/>
                  </a:ext>
                </a:extLst>
              </a:tr>
              <a:tr h="1207135">
                <a:tc vMerge="1">
                  <a:txBody>
                    <a:bodyPr/>
                    <a:lstStyle/>
                    <a:p>
                      <a:endParaRPr lang="en-US"/>
                    </a:p>
                  </a:txBody>
                  <a:tcPr/>
                </a:tc>
                <a:tc>
                  <a:txBody>
                    <a:bodyPr/>
                    <a:lstStyle/>
                    <a:p>
                      <a:r>
                        <a:rPr lang="en-US" sz="2500">
                          <a:latin typeface="Times New Roman" panose="02020603050405020304" pitchFamily="18" charset="0"/>
                          <a:cs typeface="Times New Roman" panose="02020603050405020304" pitchFamily="18" charset="0"/>
                        </a:rPr>
                        <a:t>Chọn lựa</a:t>
                      </a:r>
                      <a:r>
                        <a:rPr lang="en-US" sz="2500" baseline="0">
                          <a:latin typeface="Times New Roman" panose="02020603050405020304" pitchFamily="18" charset="0"/>
                          <a:cs typeface="Times New Roman" panose="02020603050405020304" pitchFamily="18" charset="0"/>
                        </a:rPr>
                        <a:t> đối tượng thực nghiệm sao cho chúng có thể đại diện cho quần thể/dân số NC. Chia đt thành 2 nhóm: thực nghiệm và đối chứng.</a:t>
                      </a:r>
                      <a:endParaRPr lang="en-US" sz="2500">
                        <a:latin typeface="Times New Roman" panose="02020603050405020304" pitchFamily="18" charset="0"/>
                        <a:cs typeface="Times New Roman" panose="02020603050405020304" pitchFamily="18" charset="0"/>
                      </a:endParaRPr>
                    </a:p>
                  </a:txBody>
                  <a:tcPr>
                    <a:lnL w="12700" cap="flat" cmpd="sng" algn="ctr">
                      <a:solidFill>
                        <a:schemeClr val="accent3">
                          <a:lumMod val="75000"/>
                        </a:schemeClr>
                      </a:solidFill>
                      <a:prstDash val="solid"/>
                      <a:round/>
                      <a:headEnd type="none" w="med" len="med"/>
                      <a:tailEnd type="none" w="med" len="med"/>
                    </a:lnL>
                    <a:lnR w="12700" cap="flat" cmpd="sng" algn="ctr">
                      <a:solidFill>
                        <a:schemeClr val="accent3">
                          <a:lumMod val="75000"/>
                        </a:schemeClr>
                      </a:solidFill>
                      <a:prstDash val="solid"/>
                      <a:round/>
                      <a:headEnd type="none" w="med" len="med"/>
                      <a:tailEnd type="none" w="med" len="med"/>
                    </a:lnR>
                    <a:lnT w="12700" cap="flat" cmpd="sng" algn="ctr">
                      <a:solidFill>
                        <a:schemeClr val="accent3">
                          <a:lumMod val="75000"/>
                        </a:schemeClr>
                      </a:solidFill>
                      <a:prstDash val="solid"/>
                      <a:round/>
                      <a:headEnd type="none" w="med" len="med"/>
                      <a:tailEnd type="none" w="med" len="med"/>
                    </a:lnT>
                    <a:lnB w="12700" cap="flat" cmpd="sng" algn="ctr">
                      <a:solidFill>
                        <a:schemeClr val="accent3">
                          <a:lumMod val="75000"/>
                        </a:schemeClr>
                      </a:solidFill>
                      <a:prstDash val="solid"/>
                      <a:round/>
                      <a:headEnd type="none" w="med" len="med"/>
                      <a:tailEnd type="none" w="med" len="med"/>
                    </a:lnB>
                    <a:solidFill>
                      <a:schemeClr val="accent3">
                        <a:lumMod val="60000"/>
                        <a:lumOff val="40000"/>
                      </a:schemeClr>
                    </a:solidFill>
                  </a:tcPr>
                </a:tc>
                <a:extLst>
                  <a:ext uri="{0D108BD9-81ED-4DB2-BD59-A6C34878D82A}">
                    <a16:rowId xmlns:a16="http://schemas.microsoft.com/office/drawing/2014/main" val="10001"/>
                  </a:ext>
                </a:extLst>
              </a:tr>
              <a:tr h="835025">
                <a:tc vMerge="1">
                  <a:txBody>
                    <a:bodyPr/>
                    <a:lstStyle/>
                    <a:p>
                      <a:endParaRPr lang="en-US"/>
                    </a:p>
                  </a:txBody>
                  <a:tcPr/>
                </a:tc>
                <a:tc>
                  <a:txBody>
                    <a:bodyPr/>
                    <a:lstStyle/>
                    <a:p>
                      <a:pPr algn="just"/>
                      <a:r>
                        <a:rPr lang="en-US" sz="2500">
                          <a:latin typeface="Times New Roman" panose="02020603050405020304" pitchFamily="18" charset="0"/>
                          <a:cs typeface="Times New Roman" panose="02020603050405020304" pitchFamily="18" charset="0"/>
                        </a:rPr>
                        <a:t>Tiến hành</a:t>
                      </a:r>
                      <a:r>
                        <a:rPr lang="en-US" sz="2500" baseline="0">
                          <a:latin typeface="Times New Roman" panose="02020603050405020304" pitchFamily="18" charset="0"/>
                          <a:cs typeface="Times New Roman" panose="02020603050405020304" pitchFamily="18" charset="0"/>
                        </a:rPr>
                        <a:t> các bước thực nghiệm, theo dõi sát những thay đổi ở 2 nhóm trong từng giai đoạn thực nghiệm</a:t>
                      </a:r>
                      <a:endParaRPr lang="en-US" sz="2500">
                        <a:latin typeface="Times New Roman" panose="02020603050405020304" pitchFamily="18" charset="0"/>
                        <a:cs typeface="Times New Roman" panose="02020603050405020304" pitchFamily="18" charset="0"/>
                      </a:endParaRPr>
                    </a:p>
                  </a:txBody>
                  <a:tcPr>
                    <a:lnL w="12700" cap="flat" cmpd="sng" algn="ctr">
                      <a:solidFill>
                        <a:schemeClr val="accent3">
                          <a:lumMod val="75000"/>
                        </a:schemeClr>
                      </a:solidFill>
                      <a:prstDash val="solid"/>
                      <a:round/>
                      <a:headEnd type="none" w="med" len="med"/>
                      <a:tailEnd type="none" w="med" len="med"/>
                    </a:lnL>
                    <a:lnR w="12700" cap="flat" cmpd="sng" algn="ctr">
                      <a:solidFill>
                        <a:schemeClr val="accent3">
                          <a:lumMod val="75000"/>
                        </a:schemeClr>
                      </a:solidFill>
                      <a:prstDash val="solid"/>
                      <a:round/>
                      <a:headEnd type="none" w="med" len="med"/>
                      <a:tailEnd type="none" w="med" len="med"/>
                    </a:lnR>
                    <a:lnT w="12700" cap="flat" cmpd="sng" algn="ctr">
                      <a:solidFill>
                        <a:schemeClr val="accent3">
                          <a:lumMod val="75000"/>
                        </a:schemeClr>
                      </a:solidFill>
                      <a:prstDash val="solid"/>
                      <a:round/>
                      <a:headEnd type="none" w="med" len="med"/>
                      <a:tailEnd type="none" w="med" len="med"/>
                    </a:lnT>
                    <a:lnB w="12700" cap="flat" cmpd="sng" algn="ctr">
                      <a:solidFill>
                        <a:schemeClr val="accent3">
                          <a:lumMod val="75000"/>
                        </a:schemeClr>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10002"/>
                  </a:ext>
                </a:extLst>
              </a:tr>
              <a:tr h="1577975">
                <a:tc vMerge="1">
                  <a:txBody>
                    <a:bodyPr/>
                    <a:lstStyle/>
                    <a:p>
                      <a:endParaRPr lang="en-US"/>
                    </a:p>
                  </a:txBody>
                  <a:tcPr/>
                </a:tc>
                <a:tc>
                  <a:txBody>
                    <a:bodyPr/>
                    <a:lstStyle/>
                    <a:p>
                      <a:pPr algn="just"/>
                      <a:r>
                        <a:rPr lang="en-US" sz="2500">
                          <a:latin typeface="Times New Roman" panose="02020603050405020304" pitchFamily="18" charset="0"/>
                          <a:cs typeface="Times New Roman" panose="02020603050405020304" pitchFamily="18" charset="0"/>
                        </a:rPr>
                        <a:t>Phân</a:t>
                      </a:r>
                      <a:r>
                        <a:rPr lang="en-US" sz="2500" baseline="0">
                          <a:latin typeface="Times New Roman" panose="02020603050405020304" pitchFamily="18" charset="0"/>
                          <a:cs typeface="Times New Roman" panose="02020603050405020304" pitchFamily="18" charset="0"/>
                        </a:rPr>
                        <a:t> tích kết quả thực nghiệm, dựa vào các phần mềm thống kê để xác định kết quả thu được không phải do ngẫu nhiên, và để khẳng định mối liên hệ nhân quả giữa các biến số</a:t>
                      </a:r>
                      <a:endParaRPr lang="en-US" sz="2500">
                        <a:latin typeface="Times New Roman" panose="02020603050405020304" pitchFamily="18" charset="0"/>
                        <a:cs typeface="Times New Roman" panose="02020603050405020304" pitchFamily="18" charset="0"/>
                      </a:endParaRPr>
                    </a:p>
                  </a:txBody>
                  <a:tcPr>
                    <a:lnL w="12700" cap="flat" cmpd="sng" algn="ctr">
                      <a:solidFill>
                        <a:schemeClr val="accent3">
                          <a:lumMod val="75000"/>
                        </a:schemeClr>
                      </a:solidFill>
                      <a:prstDash val="solid"/>
                      <a:round/>
                      <a:headEnd type="none" w="med" len="med"/>
                      <a:tailEnd type="none" w="med" len="med"/>
                    </a:lnL>
                    <a:lnR w="12700" cap="flat" cmpd="sng" algn="ctr">
                      <a:solidFill>
                        <a:schemeClr val="accent3">
                          <a:lumMod val="75000"/>
                        </a:schemeClr>
                      </a:solidFill>
                      <a:prstDash val="solid"/>
                      <a:round/>
                      <a:headEnd type="none" w="med" len="med"/>
                      <a:tailEnd type="none" w="med" len="med"/>
                    </a:lnR>
                    <a:lnT w="12700" cap="flat" cmpd="sng" algn="ctr">
                      <a:solidFill>
                        <a:schemeClr val="accent3">
                          <a:lumMod val="75000"/>
                        </a:schemeClr>
                      </a:solidFill>
                      <a:prstDash val="solid"/>
                      <a:round/>
                      <a:headEnd type="none" w="med" len="med"/>
                      <a:tailEnd type="none" w="med" len="med"/>
                    </a:lnT>
                    <a:lnB w="12700" cap="flat" cmpd="sng" algn="ctr">
                      <a:solidFill>
                        <a:schemeClr val="accent3">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3"/>
                  </a:ext>
                </a:extLst>
              </a:tr>
              <a:tr h="835025">
                <a:tc vMerge="1">
                  <a:txBody>
                    <a:bodyPr/>
                    <a:lstStyle/>
                    <a:p>
                      <a:endParaRPr lang="en-US"/>
                    </a:p>
                  </a:txBody>
                  <a:tcPr/>
                </a:tc>
                <a:tc>
                  <a:txBody>
                    <a:bodyPr/>
                    <a:lstStyle/>
                    <a:p>
                      <a:r>
                        <a:rPr lang="en-US" sz="2500">
                          <a:latin typeface="Times New Roman" panose="02020603050405020304" pitchFamily="18" charset="0"/>
                          <a:cs typeface="Times New Roman" panose="02020603050405020304" pitchFamily="18" charset="0"/>
                        </a:rPr>
                        <a:t>Khẳng định</a:t>
                      </a:r>
                      <a:r>
                        <a:rPr lang="en-US" sz="2500" baseline="0">
                          <a:latin typeface="Times New Roman" panose="02020603050405020304" pitchFamily="18" charset="0"/>
                          <a:cs typeface="Times New Roman" panose="02020603050405020304" pitchFamily="18" charset="0"/>
                        </a:rPr>
                        <a:t> giả thuyết đã nêu  nếu kết quả thực nghiệm phù hợp</a:t>
                      </a:r>
                      <a:endParaRPr lang="en-US" sz="2500">
                        <a:latin typeface="Times New Roman" panose="02020603050405020304" pitchFamily="18" charset="0"/>
                        <a:cs typeface="Times New Roman" panose="02020603050405020304" pitchFamily="18" charset="0"/>
                      </a:endParaRPr>
                    </a:p>
                  </a:txBody>
                  <a:tcPr>
                    <a:lnL w="12700" cap="flat" cmpd="sng" algn="ctr">
                      <a:solidFill>
                        <a:schemeClr val="accent3">
                          <a:lumMod val="75000"/>
                        </a:schemeClr>
                      </a:solidFill>
                      <a:prstDash val="solid"/>
                      <a:round/>
                      <a:headEnd type="none" w="med" len="med"/>
                      <a:tailEnd type="none" w="med" len="med"/>
                    </a:lnL>
                    <a:lnR w="12700" cap="flat" cmpd="sng" algn="ctr">
                      <a:solidFill>
                        <a:schemeClr val="accent3">
                          <a:lumMod val="75000"/>
                        </a:schemeClr>
                      </a:solidFill>
                      <a:prstDash val="solid"/>
                      <a:round/>
                      <a:headEnd type="none" w="med" len="med"/>
                      <a:tailEnd type="none" w="med" len="med"/>
                    </a:lnR>
                    <a:lnT w="12700" cap="flat" cmpd="sng" algn="ctr">
                      <a:solidFill>
                        <a:schemeClr val="accent3">
                          <a:lumMod val="75000"/>
                        </a:schemeClr>
                      </a:solidFill>
                      <a:prstDash val="solid"/>
                      <a:round/>
                      <a:headEnd type="none" w="med" len="med"/>
                      <a:tailEnd type="none" w="med" len="med"/>
                    </a:lnT>
                    <a:lnB w="12700" cap="flat" cmpd="sng" algn="ctr">
                      <a:solidFill>
                        <a:schemeClr val="accent3">
                          <a:lumMod val="75000"/>
                        </a:schemeClr>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0004"/>
                  </a:ext>
                </a:extLst>
              </a:tr>
              <a:tr h="506730">
                <a:tc vMerge="1">
                  <a:txBody>
                    <a:bodyPr/>
                    <a:lstStyle/>
                    <a:p>
                      <a:endParaRPr lang="en-US"/>
                    </a:p>
                  </a:txBody>
                  <a:tcPr/>
                </a:tc>
                <a:tc>
                  <a:txBody>
                    <a:bodyPr/>
                    <a:lstStyle/>
                    <a:p>
                      <a:r>
                        <a:rPr lang="en-US" sz="2500">
                          <a:latin typeface="Times New Roman" panose="02020603050405020304" pitchFamily="18" charset="0"/>
                          <a:cs typeface="Times New Roman" panose="02020603050405020304" pitchFamily="18" charset="0"/>
                        </a:rPr>
                        <a:t>Đề xuất</a:t>
                      </a:r>
                      <a:r>
                        <a:rPr lang="en-US" sz="2500" baseline="0">
                          <a:latin typeface="Times New Roman" panose="02020603050405020304" pitchFamily="18" charset="0"/>
                          <a:cs typeface="Times New Roman" panose="02020603050405020304" pitchFamily="18" charset="0"/>
                        </a:rPr>
                        <a:t> những khả năng ứng dụng vào thực tiễn</a:t>
                      </a:r>
                      <a:endParaRPr lang="en-US" sz="2500">
                        <a:latin typeface="Times New Roman" panose="02020603050405020304" pitchFamily="18" charset="0"/>
                        <a:cs typeface="Times New Roman" panose="02020603050405020304" pitchFamily="18" charset="0"/>
                      </a:endParaRPr>
                    </a:p>
                  </a:txBody>
                  <a:tcPr>
                    <a:lnL w="12700" cap="flat" cmpd="sng" algn="ctr">
                      <a:solidFill>
                        <a:schemeClr val="accent3">
                          <a:lumMod val="75000"/>
                        </a:schemeClr>
                      </a:solidFill>
                      <a:prstDash val="solid"/>
                      <a:round/>
                      <a:headEnd type="none" w="med" len="med"/>
                      <a:tailEnd type="none" w="med" len="med"/>
                    </a:lnL>
                    <a:lnR w="12700" cap="flat" cmpd="sng" algn="ctr">
                      <a:solidFill>
                        <a:schemeClr val="accent3">
                          <a:lumMod val="75000"/>
                        </a:schemeClr>
                      </a:solidFill>
                      <a:prstDash val="solid"/>
                      <a:round/>
                      <a:headEnd type="none" w="med" len="med"/>
                      <a:tailEnd type="none" w="med" len="med"/>
                    </a:lnR>
                    <a:lnT w="12700" cap="flat" cmpd="sng" algn="ctr">
                      <a:solidFill>
                        <a:schemeClr val="accent3">
                          <a:lumMod val="75000"/>
                        </a:schemeClr>
                      </a:solidFill>
                      <a:prstDash val="solid"/>
                      <a:round/>
                      <a:headEnd type="none" w="med" len="med"/>
                      <a:tailEnd type="none" w="med" len="med"/>
                    </a:lnT>
                    <a:lnB w="12700" cap="flat" cmpd="sng" algn="ctr">
                      <a:solidFill>
                        <a:schemeClr val="accent3">
                          <a:lumMod val="75000"/>
                        </a:schemeClr>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10005"/>
                  </a:ext>
                </a:extLst>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90500"/>
            <a:ext cx="8229600" cy="296545"/>
          </a:xfrm>
        </p:spPr>
        <p:txBody>
          <a:bodyPr/>
          <a:lstStyle/>
          <a:p>
            <a:pPr algn="ctr"/>
            <a:r>
              <a:rPr lang="en-US" b="1">
                <a:solidFill>
                  <a:srgbClr val="00B050"/>
                </a:solidFill>
                <a:latin typeface="Times New Roman" panose="02020603050405020304" pitchFamily="18" charset="0"/>
                <a:cs typeface="Times New Roman" panose="02020603050405020304" pitchFamily="18" charset="0"/>
                <a:sym typeface="+mn-ea"/>
              </a:rPr>
              <a:t> </a:t>
            </a:r>
            <a:r>
              <a:rPr lang="en-US" sz="2000" b="1">
                <a:solidFill>
                  <a:srgbClr val="00B050"/>
                </a:solidFill>
                <a:latin typeface="Times New Roman" panose="02020603050405020304" pitchFamily="18" charset="0"/>
                <a:cs typeface="Times New Roman" panose="02020603050405020304" pitchFamily="18" charset="0"/>
                <a:sym typeface="+mn-ea"/>
              </a:rPr>
              <a:t>Phương pháp thực nghiệm khoa học</a:t>
            </a:r>
            <a:endParaRPr lang="en-US" sz="2000"/>
          </a:p>
        </p:txBody>
      </p:sp>
      <p:sp>
        <p:nvSpPr>
          <p:cNvPr id="3" name="Content Placeholder 2"/>
          <p:cNvSpPr>
            <a:spLocks noGrp="1"/>
          </p:cNvSpPr>
          <p:nvPr>
            <p:ph idx="1"/>
          </p:nvPr>
        </p:nvSpPr>
        <p:spPr>
          <a:xfrm>
            <a:off x="457200" y="871855"/>
            <a:ext cx="8229600" cy="5255895"/>
          </a:xfrm>
        </p:spPr>
        <p:txBody>
          <a:bodyPr/>
          <a:lstStyle/>
          <a:p>
            <a:endParaRPr lang="en-US"/>
          </a:p>
        </p:txBody>
      </p:sp>
      <p:sp>
        <p:nvSpPr>
          <p:cNvPr id="4" name="Oval Callout 3"/>
          <p:cNvSpPr/>
          <p:nvPr/>
        </p:nvSpPr>
        <p:spPr>
          <a:xfrm>
            <a:off x="685800" y="1066800"/>
            <a:ext cx="3352800" cy="1219200"/>
          </a:xfrm>
          <a:prstGeom prst="wedgeEllipseCallout">
            <a:avLst>
              <a:gd name="adj1" fmla="val -23712"/>
              <a:gd name="adj2" fmla="val 84583"/>
            </a:avLst>
          </a:prstGeom>
          <a:solidFill>
            <a:schemeClr val="accent2">
              <a:lumMod val="20000"/>
              <a:lumOff val="80000"/>
            </a:schemeClr>
          </a:solidFill>
          <a:ln w="9525" cap="flat" cmpd="sng" algn="ctr">
            <a:solidFill>
              <a:schemeClr val="bg2">
                <a:lumMod val="50000"/>
              </a:schemeClr>
            </a:solidFill>
            <a:prstDash val="solid"/>
            <a:round/>
            <a:headEnd type="none" w="med" len="med"/>
            <a:tailEnd type="none" w="med" len="med"/>
          </a:ln>
        </p:spPr>
        <p:txBody>
          <a:bodyPr vert="horz" wrap="none" lIns="91440" tIns="45720" rIns="91440" bIns="45720" numCol="1" anchor="ctr" anchorCtr="0" compatLnSpc="1"/>
          <a:lstStyle/>
          <a:p>
            <a:pPr marL="0" marR="0" indent="0" algn="ctr" defTabSz="914400" rtl="0" eaLnBrk="1" fontAlgn="base" latinLnBrk="0" hangingPunct="1">
              <a:lnSpc>
                <a:spcPct val="100000"/>
              </a:lnSpc>
              <a:spcBef>
                <a:spcPct val="0"/>
              </a:spcBef>
              <a:spcAft>
                <a:spcPct val="0"/>
              </a:spcAft>
              <a:buClrTx/>
              <a:buSzTx/>
              <a:buFontTx/>
              <a:buNone/>
            </a:pPr>
            <a:r>
              <a:rPr kumimoji="0" lang="en-US" altLang="zh-CN" sz="3200" b="1" i="0" u="none" strike="noStrike" cap="none" normalizeH="0" baseline="0">
                <a:ln>
                  <a:noFill/>
                </a:ln>
                <a:solidFill>
                  <a:schemeClr val="accent6">
                    <a:lumMod val="50000"/>
                  </a:schemeClr>
                </a:solidFill>
                <a:effectLst/>
                <a:latin typeface="Times New Roman" panose="02020603050405020304" pitchFamily="18" charset="0"/>
                <a:ea typeface="SimSun" panose="02010600030101010101" pitchFamily="2" charset="-122"/>
                <a:cs typeface="Times New Roman" panose="02020603050405020304" pitchFamily="18" charset="0"/>
              </a:rPr>
              <a:t>Ưu điểm</a:t>
            </a:r>
          </a:p>
        </p:txBody>
      </p:sp>
      <p:sp>
        <p:nvSpPr>
          <p:cNvPr id="5" name="Oval Callout 4"/>
          <p:cNvSpPr/>
          <p:nvPr/>
        </p:nvSpPr>
        <p:spPr>
          <a:xfrm>
            <a:off x="4495800" y="990600"/>
            <a:ext cx="3352800" cy="1219200"/>
          </a:xfrm>
          <a:prstGeom prst="wedgeEllipseCallout">
            <a:avLst>
              <a:gd name="adj1" fmla="val 18731"/>
              <a:gd name="adj2" fmla="val 87239"/>
            </a:avLst>
          </a:prstGeom>
          <a:solidFill>
            <a:schemeClr val="accent2">
              <a:lumMod val="20000"/>
              <a:lumOff val="80000"/>
            </a:schemeClr>
          </a:solidFill>
          <a:ln w="9525" cap="flat" cmpd="sng" algn="ctr">
            <a:solidFill>
              <a:schemeClr val="accent1"/>
            </a:solidFill>
            <a:prstDash val="solid"/>
            <a:round/>
            <a:headEnd type="none" w="med" len="med"/>
            <a:tailEnd type="none" w="med" len="med"/>
          </a:ln>
        </p:spPr>
        <p:txBody>
          <a:bodyPr vert="horz" wrap="none" lIns="91440" tIns="45720" rIns="91440" bIns="45720" numCol="1" anchor="ctr" anchorCtr="0" compatLnSpc="1"/>
          <a:lstStyle/>
          <a:p>
            <a:pPr marL="0" marR="0" indent="0" algn="ctr" defTabSz="914400" rtl="0" eaLnBrk="1" fontAlgn="base" latinLnBrk="0" hangingPunct="1">
              <a:lnSpc>
                <a:spcPct val="100000"/>
              </a:lnSpc>
              <a:spcBef>
                <a:spcPct val="0"/>
              </a:spcBef>
              <a:spcAft>
                <a:spcPct val="0"/>
              </a:spcAft>
              <a:buClrTx/>
              <a:buSzTx/>
              <a:buFontTx/>
              <a:buNone/>
            </a:pPr>
            <a:r>
              <a:rPr kumimoji="0" lang="en-US" altLang="zh-CN" sz="3200" b="1" i="0" u="none" strike="noStrike" cap="none" normalizeH="0" baseline="0">
                <a:ln>
                  <a:noFill/>
                </a:ln>
                <a:solidFill>
                  <a:srgbClr val="002060"/>
                </a:solidFill>
                <a:effectLst/>
                <a:latin typeface="Times New Roman" panose="02020603050405020304" pitchFamily="18" charset="0"/>
                <a:ea typeface="SimSun" panose="02010600030101010101" pitchFamily="2" charset="-122"/>
                <a:cs typeface="Times New Roman" panose="02020603050405020304" pitchFamily="18" charset="0"/>
              </a:rPr>
              <a:t>Nhược điểm</a:t>
            </a:r>
          </a:p>
        </p:txBody>
      </p:sp>
      <p:sp>
        <p:nvSpPr>
          <p:cNvPr id="7" name="Rounded Rectangle 6"/>
          <p:cNvSpPr/>
          <p:nvPr/>
        </p:nvSpPr>
        <p:spPr>
          <a:xfrm>
            <a:off x="0" y="2819400"/>
            <a:ext cx="4271645" cy="3505200"/>
          </a:xfrm>
          <a:prstGeom prst="roundRect">
            <a:avLst/>
          </a:prstGeom>
          <a:solidFill>
            <a:schemeClr val="accent6">
              <a:lumMod val="20000"/>
              <a:lumOff val="80000"/>
            </a:schemeClr>
          </a:solidFill>
          <a:ln w="9525" cap="flat" cmpd="sng" algn="ctr">
            <a:solidFill>
              <a:schemeClr val="accent1"/>
            </a:solidFill>
            <a:prstDash val="solid"/>
            <a:round/>
            <a:headEnd type="none" w="med" len="med"/>
            <a:tailEnd type="none" w="med" len="med"/>
          </a:ln>
        </p:spPr>
        <p:txBody>
          <a:bodyPr vert="horz" wrap="none" lIns="91440" tIns="45720" rIns="91440" bIns="45720" numCol="1" anchor="ctr" anchorCtr="0" compatLnSpc="1"/>
          <a:lstStyle/>
          <a:p>
            <a:pPr marL="0" marR="0" indent="0" algn="just" defTabSz="914400" rtl="0" eaLnBrk="1" fontAlgn="base" latinLnBrk="0" hangingPunct="1">
              <a:lnSpc>
                <a:spcPct val="100000"/>
              </a:lnSpc>
              <a:spcBef>
                <a:spcPct val="0"/>
              </a:spcBef>
              <a:spcAft>
                <a:spcPct val="0"/>
              </a:spcAft>
              <a:buClrTx/>
              <a:buSzTx/>
              <a:buFontTx/>
              <a:buNone/>
            </a:pPr>
            <a:r>
              <a:rPr kumimoji="0" lang="en-US" altLang="zh-CN" sz="2800" b="0"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 Giúp nâng cao trình độ</a:t>
            </a:r>
          </a:p>
          <a:p>
            <a:pPr marL="0" marR="0" indent="0" algn="just" defTabSz="914400" rtl="0" eaLnBrk="1" fontAlgn="base" latinLnBrk="0" hangingPunct="1">
              <a:lnSpc>
                <a:spcPct val="100000"/>
              </a:lnSpc>
              <a:spcBef>
                <a:spcPct val="0"/>
              </a:spcBef>
              <a:spcAft>
                <a:spcPct val="0"/>
              </a:spcAft>
              <a:buClrTx/>
              <a:buSzTx/>
              <a:buFontTx/>
              <a:buNone/>
            </a:pPr>
            <a:r>
              <a:rPr kumimoji="0" lang="en-US" altLang="zh-CN" sz="2800" b="0"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 kỹ năng thực hành NC và</a:t>
            </a:r>
          </a:p>
          <a:p>
            <a:pPr marL="0" marR="0" indent="0" algn="just" defTabSz="914400" rtl="0" eaLnBrk="1" fontAlgn="base" latinLnBrk="0" hangingPunct="1">
              <a:lnSpc>
                <a:spcPct val="100000"/>
              </a:lnSpc>
              <a:spcBef>
                <a:spcPct val="0"/>
              </a:spcBef>
              <a:spcAft>
                <a:spcPct val="0"/>
              </a:spcAft>
              <a:buClrTx/>
              <a:buSzTx/>
              <a:buFontTx/>
              <a:buNone/>
            </a:pPr>
            <a:r>
              <a:rPr kumimoji="0" lang="en-US" altLang="zh-CN" sz="2800" b="0"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 khả năng tư duy lý thuyết,</a:t>
            </a:r>
          </a:p>
          <a:p>
            <a:pPr marL="0" marR="0" indent="0" algn="just" defTabSz="914400" rtl="0" eaLnBrk="1" fontAlgn="base" latinLnBrk="0" hangingPunct="1">
              <a:lnSpc>
                <a:spcPct val="100000"/>
              </a:lnSpc>
              <a:spcBef>
                <a:spcPct val="0"/>
              </a:spcBef>
              <a:spcAft>
                <a:spcPct val="0"/>
              </a:spcAft>
              <a:buClrTx/>
              <a:buSzTx/>
              <a:buFontTx/>
              <a:buNone/>
            </a:pPr>
            <a:r>
              <a:rPr kumimoji="0" lang="en-US" altLang="zh-CN" sz="2800" b="0"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 thúc đẩy quá trình NCKH, </a:t>
            </a:r>
          </a:p>
          <a:p>
            <a:pPr marL="0" marR="0" indent="0" algn="just" defTabSz="914400" rtl="0" eaLnBrk="1" fontAlgn="base" latinLnBrk="0" hangingPunct="1">
              <a:lnSpc>
                <a:spcPct val="100000"/>
              </a:lnSpc>
              <a:spcBef>
                <a:spcPct val="0"/>
              </a:spcBef>
              <a:spcAft>
                <a:spcPct val="0"/>
              </a:spcAft>
              <a:buClrTx/>
              <a:buSzTx/>
              <a:buFontTx/>
              <a:buNone/>
            </a:pPr>
            <a:r>
              <a:rPr kumimoji="0" lang="en-US" altLang="zh-CN" sz="2800" b="0"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tạo hướng NC mới</a:t>
            </a:r>
          </a:p>
        </p:txBody>
      </p:sp>
      <p:sp>
        <p:nvSpPr>
          <p:cNvPr id="8" name="Rounded Rectangle 7"/>
          <p:cNvSpPr/>
          <p:nvPr/>
        </p:nvSpPr>
        <p:spPr>
          <a:xfrm>
            <a:off x="4444365" y="2895600"/>
            <a:ext cx="4608830" cy="3505200"/>
          </a:xfrm>
          <a:prstGeom prst="roundRect">
            <a:avLst/>
          </a:prstGeom>
          <a:solidFill>
            <a:schemeClr val="accent4">
              <a:lumMod val="20000"/>
              <a:lumOff val="80000"/>
            </a:schemeClr>
          </a:solidFill>
          <a:ln w="9525" cap="flat" cmpd="sng" algn="ctr">
            <a:solidFill>
              <a:schemeClr val="accent6">
                <a:lumMod val="75000"/>
              </a:schemeClr>
            </a:solidFill>
            <a:prstDash val="solid"/>
            <a:round/>
            <a:headEnd type="none" w="med" len="med"/>
            <a:tailEnd type="none" w="med" len="med"/>
          </a:ln>
        </p:spPr>
        <p:txBody>
          <a:bodyPr vert="horz" wrap="none" lIns="91440" tIns="45720" rIns="91440" bIns="45720" numCol="1" anchor="ctr" anchorCtr="0" compatLnSpc="1"/>
          <a:lstStyle/>
          <a:p>
            <a:pPr marL="0" marR="0" indent="0" algn="l" defTabSz="914400" rtl="0" eaLnBrk="1" fontAlgn="base" latinLnBrk="0" hangingPunct="1">
              <a:lnSpc>
                <a:spcPct val="100000"/>
              </a:lnSpc>
              <a:spcBef>
                <a:spcPct val="0"/>
              </a:spcBef>
              <a:spcAft>
                <a:spcPct val="0"/>
              </a:spcAft>
              <a:buClrTx/>
              <a:buSzTx/>
              <a:buFontTx/>
              <a:buNone/>
            </a:pPr>
            <a:r>
              <a:rPr kumimoji="0" lang="en-US" altLang="zh-CN" sz="2600" b="0" i="0" u="none" strike="noStrike" cap="none" normalizeH="0" baseline="0">
                <a:ln>
                  <a:noFill/>
                </a:ln>
                <a:solidFill>
                  <a:schemeClr val="accent6">
                    <a:lumMod val="50000"/>
                  </a:schemeClr>
                </a:solidFill>
                <a:effectLst/>
                <a:latin typeface="Times New Roman" panose="02020603050405020304" pitchFamily="18" charset="0"/>
                <a:ea typeface="SimSun" panose="02010600030101010101" pitchFamily="2" charset="-122"/>
                <a:cs typeface="Times New Roman" panose="02020603050405020304" pitchFamily="18" charset="0"/>
              </a:rPr>
              <a:t>-</a:t>
            </a:r>
            <a:r>
              <a:rPr kumimoji="0" lang="en-US" altLang="zh-CN" sz="2800" b="0" i="0" u="none" strike="noStrike" cap="none" normalizeH="0" baseline="0">
                <a:ln>
                  <a:noFill/>
                </a:ln>
                <a:solidFill>
                  <a:schemeClr val="accent6">
                    <a:lumMod val="50000"/>
                  </a:schemeClr>
                </a:solidFill>
                <a:effectLst/>
                <a:latin typeface="Times New Roman" panose="02020603050405020304" pitchFamily="18" charset="0"/>
                <a:ea typeface="SimSun" panose="02010600030101010101" pitchFamily="2" charset="-122"/>
                <a:cs typeface="Times New Roman" panose="02020603050405020304" pitchFamily="18" charset="0"/>
              </a:rPr>
              <a:t> Hiện tượng diễn ra không</a:t>
            </a:r>
          </a:p>
          <a:p>
            <a:pPr marL="0" marR="0" indent="0" algn="l" defTabSz="914400" rtl="0" eaLnBrk="1" fontAlgn="base" latinLnBrk="0" hangingPunct="1">
              <a:lnSpc>
                <a:spcPct val="100000"/>
              </a:lnSpc>
              <a:spcBef>
                <a:spcPct val="0"/>
              </a:spcBef>
              <a:spcAft>
                <a:spcPct val="0"/>
              </a:spcAft>
              <a:buClrTx/>
              <a:buSzTx/>
              <a:buFontTx/>
              <a:buNone/>
            </a:pPr>
            <a:r>
              <a:rPr kumimoji="0" lang="en-US" altLang="zh-CN" sz="2800" b="0" i="0" u="none" strike="noStrike" cap="none" normalizeH="0" baseline="0">
                <a:ln>
                  <a:noFill/>
                </a:ln>
                <a:solidFill>
                  <a:schemeClr val="accent6">
                    <a:lumMod val="50000"/>
                  </a:schemeClr>
                </a:solidFill>
                <a:effectLst/>
                <a:latin typeface="Times New Roman" panose="02020603050405020304" pitchFamily="18" charset="0"/>
                <a:ea typeface="SimSun" panose="02010600030101010101" pitchFamily="2" charset="-122"/>
                <a:cs typeface="Times New Roman" panose="02020603050405020304" pitchFamily="18" charset="0"/>
              </a:rPr>
              <a:t> hoàn toàn tự nhiên, phải có </a:t>
            </a:r>
          </a:p>
          <a:p>
            <a:pPr marL="0" marR="0" indent="0" algn="l" defTabSz="914400" rtl="0" eaLnBrk="1" fontAlgn="base" latinLnBrk="0" hangingPunct="1">
              <a:lnSpc>
                <a:spcPct val="100000"/>
              </a:lnSpc>
              <a:spcBef>
                <a:spcPct val="0"/>
              </a:spcBef>
              <a:spcAft>
                <a:spcPct val="0"/>
              </a:spcAft>
              <a:buClrTx/>
              <a:buSzTx/>
              <a:buFontTx/>
              <a:buNone/>
            </a:pPr>
            <a:r>
              <a:rPr kumimoji="0" lang="en-US" altLang="zh-CN" sz="2800" b="0" i="0" u="none" strike="noStrike" cap="none" normalizeH="0" baseline="0">
                <a:ln>
                  <a:noFill/>
                </a:ln>
                <a:solidFill>
                  <a:schemeClr val="accent6">
                    <a:lumMod val="50000"/>
                  </a:schemeClr>
                </a:solidFill>
                <a:effectLst/>
                <a:latin typeface="Times New Roman" panose="02020603050405020304" pitchFamily="18" charset="0"/>
                <a:ea typeface="SimSun" panose="02010600030101010101" pitchFamily="2" charset="-122"/>
                <a:cs typeface="Times New Roman" panose="02020603050405020304" pitchFamily="18" charset="0"/>
              </a:rPr>
              <a:t>kỹ thuật cao, nhà NC phải </a:t>
            </a:r>
          </a:p>
          <a:p>
            <a:pPr marL="0" marR="0" indent="0" algn="l" defTabSz="914400" rtl="0" eaLnBrk="1" fontAlgn="base" latinLnBrk="0" hangingPunct="1">
              <a:lnSpc>
                <a:spcPct val="100000"/>
              </a:lnSpc>
              <a:spcBef>
                <a:spcPct val="0"/>
              </a:spcBef>
              <a:spcAft>
                <a:spcPct val="0"/>
              </a:spcAft>
              <a:buClrTx/>
              <a:buSzTx/>
              <a:buFontTx/>
              <a:buNone/>
            </a:pPr>
            <a:r>
              <a:rPr kumimoji="0" lang="en-US" altLang="zh-CN" sz="2800" b="0" i="0" u="none" strike="noStrike" cap="none" normalizeH="0" baseline="0">
                <a:ln>
                  <a:noFill/>
                </a:ln>
                <a:solidFill>
                  <a:schemeClr val="accent6">
                    <a:lumMod val="50000"/>
                  </a:schemeClr>
                </a:solidFill>
                <a:effectLst/>
                <a:latin typeface="Times New Roman" panose="02020603050405020304" pitchFamily="18" charset="0"/>
                <a:ea typeface="SimSun" panose="02010600030101010101" pitchFamily="2" charset="-122"/>
                <a:cs typeface="Times New Roman" panose="02020603050405020304" pitchFamily="18" charset="0"/>
              </a:rPr>
              <a:t>có các kỹ năng NC, tổ chức </a:t>
            </a:r>
          </a:p>
          <a:p>
            <a:pPr marL="0" marR="0" indent="0" algn="l" defTabSz="914400" rtl="0" eaLnBrk="1" fontAlgn="base" latinLnBrk="0" hangingPunct="1">
              <a:lnSpc>
                <a:spcPct val="100000"/>
              </a:lnSpc>
              <a:spcBef>
                <a:spcPct val="0"/>
              </a:spcBef>
              <a:spcAft>
                <a:spcPct val="0"/>
              </a:spcAft>
              <a:buClrTx/>
              <a:buSzTx/>
              <a:buFontTx/>
              <a:buNone/>
            </a:pPr>
            <a:r>
              <a:rPr kumimoji="0" lang="en-US" altLang="zh-CN" sz="2800" b="0" i="0" u="none" strike="noStrike" cap="none" normalizeH="0" baseline="0">
                <a:ln>
                  <a:noFill/>
                </a:ln>
                <a:solidFill>
                  <a:schemeClr val="accent6">
                    <a:lumMod val="50000"/>
                  </a:schemeClr>
                </a:solidFill>
                <a:effectLst/>
                <a:latin typeface="Times New Roman" panose="02020603050405020304" pitchFamily="18" charset="0"/>
                <a:ea typeface="SimSun" panose="02010600030101010101" pitchFamily="2" charset="-122"/>
                <a:cs typeface="Times New Roman" panose="02020603050405020304" pitchFamily="18" charset="0"/>
              </a:rPr>
              <a:t>- Khó áp dụng cho các NC </a:t>
            </a:r>
          </a:p>
          <a:p>
            <a:pPr marL="0" marR="0" indent="0" algn="l" defTabSz="914400" rtl="0" eaLnBrk="1" fontAlgn="base" latinLnBrk="0" hangingPunct="1">
              <a:lnSpc>
                <a:spcPct val="100000"/>
              </a:lnSpc>
              <a:spcBef>
                <a:spcPct val="0"/>
              </a:spcBef>
              <a:spcAft>
                <a:spcPct val="0"/>
              </a:spcAft>
              <a:buClrTx/>
              <a:buSzTx/>
              <a:buFontTx/>
              <a:buNone/>
            </a:pPr>
            <a:r>
              <a:rPr kumimoji="0" lang="en-US" altLang="zh-CN" sz="2800" b="0" i="0" u="none" strike="noStrike" cap="none" normalizeH="0" baseline="0">
                <a:ln>
                  <a:noFill/>
                </a:ln>
                <a:solidFill>
                  <a:schemeClr val="accent6">
                    <a:lumMod val="50000"/>
                  </a:schemeClr>
                </a:solidFill>
                <a:effectLst/>
                <a:latin typeface="Times New Roman" panose="02020603050405020304" pitchFamily="18" charset="0"/>
                <a:ea typeface="SimSun" panose="02010600030101010101" pitchFamily="2" charset="-122"/>
                <a:cs typeface="Times New Roman" panose="02020603050405020304" pitchFamily="18" charset="0"/>
              </a:rPr>
              <a:t>liên quan đến hoạt động diễn</a:t>
            </a:r>
          </a:p>
          <a:p>
            <a:pPr marL="0" marR="0" indent="0" algn="l" defTabSz="914400" rtl="0" eaLnBrk="1" fontAlgn="base" latinLnBrk="0" hangingPunct="1">
              <a:lnSpc>
                <a:spcPct val="100000"/>
              </a:lnSpc>
              <a:spcBef>
                <a:spcPct val="0"/>
              </a:spcBef>
              <a:spcAft>
                <a:spcPct val="0"/>
              </a:spcAft>
              <a:buClrTx/>
              <a:buSzTx/>
              <a:buFontTx/>
              <a:buNone/>
            </a:pPr>
            <a:r>
              <a:rPr kumimoji="0" lang="en-US" altLang="zh-CN" sz="2800" b="0" i="0" u="none" strike="noStrike" cap="none" normalizeH="0" baseline="0">
                <a:ln>
                  <a:noFill/>
                </a:ln>
                <a:solidFill>
                  <a:schemeClr val="accent6">
                    <a:lumMod val="50000"/>
                  </a:schemeClr>
                </a:solidFill>
                <a:effectLst/>
                <a:latin typeface="Times New Roman" panose="02020603050405020304" pitchFamily="18" charset="0"/>
                <a:ea typeface="SimSun" panose="02010600030101010101" pitchFamily="2" charset="-122"/>
                <a:cs typeface="Times New Roman" panose="02020603050405020304" pitchFamily="18" charset="0"/>
              </a:rPr>
              <a:t> biến phức tạp</a:t>
            </a:r>
          </a:p>
        </p:txBody>
      </p:sp>
    </p:spTree>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normAutofit/>
          </a:bodyPr>
          <a:lstStyle/>
          <a:p>
            <a:pPr algn="ctr"/>
            <a:r>
              <a:rPr lang="en-US" sz="3600" b="1">
                <a:solidFill>
                  <a:schemeClr val="tx2">
                    <a:lumMod val="50000"/>
                  </a:schemeClr>
                </a:solidFill>
                <a:latin typeface="Times New Roman" panose="02020603050405020304" pitchFamily="18" charset="0"/>
                <a:cs typeface="Times New Roman" panose="02020603050405020304" pitchFamily="18" charset="0"/>
              </a:rPr>
              <a:t>2.3.3.3. Phương pháp chuyên gia </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048218396"/>
              </p:ext>
            </p:extLst>
          </p:nvPr>
        </p:nvGraphicFramePr>
        <p:xfrm>
          <a:off x="457200" y="1143000"/>
          <a:ext cx="8534400" cy="5257800"/>
        </p:xfrm>
        <a:graphic>
          <a:graphicData uri="http://schemas.openxmlformats.org/drawingml/2006/table">
            <a:tbl>
              <a:tblPr firstRow="1" bandRow="1">
                <a:tableStyleId>{5C22544A-7EE6-4342-B048-85BDC9FD1C3A}</a:tableStyleId>
              </a:tblPr>
              <a:tblGrid>
                <a:gridCol w="1371600">
                  <a:extLst>
                    <a:ext uri="{9D8B030D-6E8A-4147-A177-3AD203B41FA5}">
                      <a16:colId xmlns:a16="http://schemas.microsoft.com/office/drawing/2014/main" val="20000"/>
                    </a:ext>
                  </a:extLst>
                </a:gridCol>
                <a:gridCol w="7162800">
                  <a:extLst>
                    <a:ext uri="{9D8B030D-6E8A-4147-A177-3AD203B41FA5}">
                      <a16:colId xmlns:a16="http://schemas.microsoft.com/office/drawing/2014/main" val="20001"/>
                    </a:ext>
                  </a:extLst>
                </a:gridCol>
              </a:tblGrid>
              <a:tr h="370840">
                <a:tc>
                  <a:txBody>
                    <a:bodyPr/>
                    <a:lstStyle/>
                    <a:p>
                      <a:pPr algn="ctr"/>
                      <a:endParaRPr lang="en-US" sz="2800">
                        <a:latin typeface="Times New Roman" panose="02020603050405020304" pitchFamily="18" charset="0"/>
                        <a:cs typeface="Times New Roman" panose="02020603050405020304" pitchFamily="18" charset="0"/>
                      </a:endParaRPr>
                    </a:p>
                    <a:p>
                      <a:pPr algn="ctr"/>
                      <a:r>
                        <a:rPr lang="en-US" sz="2800">
                          <a:solidFill>
                            <a:srgbClr val="C00000"/>
                          </a:solidFill>
                          <a:latin typeface="Times New Roman" panose="02020603050405020304" pitchFamily="18" charset="0"/>
                          <a:cs typeface="Times New Roman" panose="02020603050405020304" pitchFamily="18" charset="0"/>
                        </a:rPr>
                        <a:t>Khái</a:t>
                      </a:r>
                      <a:r>
                        <a:rPr lang="en-US" sz="2800" baseline="0">
                          <a:solidFill>
                            <a:srgbClr val="C00000"/>
                          </a:solidFill>
                          <a:latin typeface="Times New Roman" panose="02020603050405020304" pitchFamily="18" charset="0"/>
                          <a:cs typeface="Times New Roman" panose="02020603050405020304" pitchFamily="18" charset="0"/>
                        </a:rPr>
                        <a:t> niệm</a:t>
                      </a:r>
                      <a:endParaRPr lang="en-US" sz="2800">
                        <a:solidFill>
                          <a:srgbClr val="C00000"/>
                        </a:solidFill>
                        <a:latin typeface="Times New Roman" panose="02020603050405020304" pitchFamily="18" charset="0"/>
                        <a:cs typeface="Times New Roman" panose="02020603050405020304" pitchFamily="18" charset="0"/>
                      </a:endParaRPr>
                    </a:p>
                  </a:txBody>
                  <a:tcPr>
                    <a:lnL w="12700" cap="flat" cmpd="sng" algn="ctr">
                      <a:solidFill>
                        <a:schemeClr val="accent3">
                          <a:lumMod val="75000"/>
                        </a:schemeClr>
                      </a:solidFill>
                      <a:prstDash val="solid"/>
                      <a:round/>
                      <a:headEnd type="none" w="med" len="med"/>
                      <a:tailEnd type="none" w="med" len="med"/>
                    </a:lnL>
                    <a:lnR w="12700" cap="flat" cmpd="sng" algn="ctr">
                      <a:solidFill>
                        <a:schemeClr val="accent3">
                          <a:lumMod val="75000"/>
                        </a:schemeClr>
                      </a:solidFill>
                      <a:prstDash val="solid"/>
                      <a:round/>
                      <a:headEnd type="none" w="med" len="med"/>
                      <a:tailEnd type="none" w="med" len="med"/>
                    </a:lnR>
                    <a:lnT w="12700" cap="flat" cmpd="sng" algn="ctr">
                      <a:solidFill>
                        <a:schemeClr val="accent3">
                          <a:lumMod val="75000"/>
                        </a:schemeClr>
                      </a:solidFill>
                      <a:prstDash val="solid"/>
                      <a:round/>
                      <a:headEnd type="none" w="med" len="med"/>
                      <a:tailEnd type="none" w="med" len="med"/>
                    </a:lnT>
                    <a:lnB w="12700"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just"/>
                      <a:r>
                        <a:rPr lang="en-US" sz="2700" b="0">
                          <a:solidFill>
                            <a:srgbClr val="C00000"/>
                          </a:solidFill>
                          <a:latin typeface="Times New Roman" panose="02020603050405020304" pitchFamily="18" charset="0"/>
                          <a:cs typeface="Times New Roman" panose="02020603050405020304" pitchFamily="18" charset="0"/>
                        </a:rPr>
                        <a:t>Là</a:t>
                      </a:r>
                      <a:r>
                        <a:rPr lang="en-US" sz="2700" b="0" baseline="0">
                          <a:solidFill>
                            <a:srgbClr val="C00000"/>
                          </a:solidFill>
                          <a:latin typeface="Times New Roman" panose="02020603050405020304" pitchFamily="18" charset="0"/>
                          <a:cs typeface="Times New Roman" panose="02020603050405020304" pitchFamily="18" charset="0"/>
                        </a:rPr>
                        <a:t> phương pháp thu thập thông tin bằng cách tham vấn ý kiến và đánh giá của đội ngũ các chuyên gia có trình độ cao của một chuyên ngành về một vấn đề , sự kiện khoa học  hay thực tiễn phức tạp nào đó</a:t>
                      </a:r>
                      <a:endParaRPr lang="en-US" sz="2700" b="0">
                        <a:solidFill>
                          <a:srgbClr val="C00000"/>
                        </a:solidFill>
                        <a:latin typeface="Times New Roman" panose="02020603050405020304" pitchFamily="18" charset="0"/>
                        <a:cs typeface="Times New Roman" panose="02020603050405020304" pitchFamily="18" charset="0"/>
                      </a:endParaRPr>
                    </a:p>
                  </a:txBody>
                  <a:tcPr>
                    <a:lnL w="12700" cap="flat" cmpd="sng" algn="ctr">
                      <a:solidFill>
                        <a:schemeClr val="accent3">
                          <a:lumMod val="75000"/>
                        </a:schemeClr>
                      </a:solidFill>
                      <a:prstDash val="solid"/>
                      <a:round/>
                      <a:headEnd type="none" w="med" len="med"/>
                      <a:tailEnd type="none" w="med" len="med"/>
                    </a:lnL>
                    <a:lnR w="12700" cap="flat" cmpd="sng" algn="ctr">
                      <a:solidFill>
                        <a:schemeClr val="accent3">
                          <a:lumMod val="75000"/>
                        </a:schemeClr>
                      </a:solidFill>
                      <a:prstDash val="solid"/>
                      <a:round/>
                      <a:headEnd type="none" w="med" len="med"/>
                      <a:tailEnd type="none" w="med" len="med"/>
                    </a:lnR>
                    <a:lnT w="12700" cap="flat" cmpd="sng" algn="ctr">
                      <a:solidFill>
                        <a:schemeClr val="accent3">
                          <a:lumMod val="75000"/>
                        </a:schemeClr>
                      </a:solidFill>
                      <a:prstDash val="solid"/>
                      <a:round/>
                      <a:headEnd type="none" w="med" len="med"/>
                      <a:tailEnd type="none" w="med" len="med"/>
                    </a:lnT>
                    <a:lnB w="12700" cap="flat" cmpd="sng" algn="ctr">
                      <a:solidFill>
                        <a:schemeClr val="accent3">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0"/>
                  </a:ext>
                </a:extLst>
              </a:tr>
              <a:tr h="370840">
                <a:tc>
                  <a:txBody>
                    <a:bodyPr/>
                    <a:lstStyle/>
                    <a:p>
                      <a:pPr algn="ctr"/>
                      <a:r>
                        <a:rPr lang="en-US" sz="2800" b="1">
                          <a:latin typeface="Times New Roman" panose="02020603050405020304" pitchFamily="18" charset="0"/>
                          <a:cs typeface="Times New Roman" panose="02020603050405020304" pitchFamily="18" charset="0"/>
                        </a:rPr>
                        <a:t>Các</a:t>
                      </a:r>
                      <a:r>
                        <a:rPr lang="en-US" sz="2800" b="1" baseline="0">
                          <a:latin typeface="Times New Roman" panose="02020603050405020304" pitchFamily="18" charset="0"/>
                          <a:cs typeface="Times New Roman" panose="02020603050405020304" pitchFamily="18" charset="0"/>
                        </a:rPr>
                        <a:t> hình thức</a:t>
                      </a:r>
                      <a:endParaRPr lang="en-US" sz="2800" b="1">
                        <a:latin typeface="Times New Roman" panose="02020603050405020304" pitchFamily="18" charset="0"/>
                        <a:cs typeface="Times New Roman" panose="02020603050405020304" pitchFamily="18" charset="0"/>
                      </a:endParaRPr>
                    </a:p>
                  </a:txBody>
                  <a:tcPr>
                    <a:lnL w="12700" cap="flat" cmpd="sng" algn="ctr">
                      <a:solidFill>
                        <a:schemeClr val="accent3">
                          <a:lumMod val="75000"/>
                        </a:schemeClr>
                      </a:solidFill>
                      <a:prstDash val="solid"/>
                      <a:round/>
                      <a:headEnd type="none" w="med" len="med"/>
                      <a:tailEnd type="none" w="med" len="med"/>
                    </a:lnL>
                    <a:lnR w="12700" cap="flat" cmpd="sng" algn="ctr">
                      <a:solidFill>
                        <a:schemeClr val="accent3">
                          <a:lumMod val="75000"/>
                        </a:schemeClr>
                      </a:solidFill>
                      <a:prstDash val="solid"/>
                      <a:round/>
                      <a:headEnd type="none" w="med" len="med"/>
                      <a:tailEnd type="none" w="med" len="med"/>
                    </a:lnR>
                    <a:lnT w="12700" cap="flat" cmpd="sng" algn="ctr">
                      <a:solidFill>
                        <a:schemeClr val="accent3">
                          <a:lumMod val="75000"/>
                        </a:schemeClr>
                      </a:solidFill>
                      <a:prstDash val="solid"/>
                      <a:round/>
                      <a:headEnd type="none" w="med" len="med"/>
                      <a:tailEnd type="none" w="med" len="med"/>
                    </a:lnT>
                    <a:lnB w="12700"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just"/>
                      <a:r>
                        <a:rPr lang="en-US" sz="2700">
                          <a:latin typeface="Times New Roman" panose="02020603050405020304" pitchFamily="18" charset="0"/>
                          <a:cs typeface="Times New Roman" panose="02020603050405020304" pitchFamily="18" charset="0"/>
                        </a:rPr>
                        <a:t>- Phỏng</a:t>
                      </a:r>
                      <a:r>
                        <a:rPr lang="en-US" sz="2700" baseline="0">
                          <a:latin typeface="Times New Roman" panose="02020603050405020304" pitchFamily="18" charset="0"/>
                          <a:cs typeface="Times New Roman" panose="02020603050405020304" pitchFamily="18" charset="0"/>
                        </a:rPr>
                        <a:t> vấn chuyên gia</a:t>
                      </a:r>
                    </a:p>
                    <a:p>
                      <a:pPr algn="just"/>
                      <a:r>
                        <a:rPr lang="en-US" sz="2700" baseline="0">
                          <a:latin typeface="Times New Roman" panose="02020603050405020304" pitchFamily="18" charset="0"/>
                          <a:cs typeface="Times New Roman" panose="02020603050405020304" pitchFamily="18" charset="0"/>
                        </a:rPr>
                        <a:t>- Lấy ý kiến chuyên gia qua bảng câu hỏi</a:t>
                      </a:r>
                    </a:p>
                    <a:p>
                      <a:pPr algn="just"/>
                      <a:r>
                        <a:rPr lang="en-US" sz="2700" baseline="0">
                          <a:latin typeface="Times New Roman" panose="02020603050405020304" pitchFamily="18" charset="0"/>
                          <a:cs typeface="Times New Roman" panose="02020603050405020304" pitchFamily="18" charset="0"/>
                        </a:rPr>
                        <a:t>- Tổ chức hội thảo, hội nghị bàn tròn, tranh luận</a:t>
                      </a:r>
                    </a:p>
                    <a:p>
                      <a:pPr algn="just"/>
                      <a:r>
                        <a:rPr lang="en-US" sz="2700" baseline="0">
                          <a:latin typeface="Times New Roman" panose="02020603050405020304" pitchFamily="18" charset="0"/>
                          <a:cs typeface="Times New Roman" panose="02020603050405020304" pitchFamily="18" charset="0"/>
                        </a:rPr>
                        <a:t>- Thành lập hội đồng đánh giá, nghiệm thu</a:t>
                      </a:r>
                      <a:endParaRPr lang="en-US" sz="2700">
                        <a:latin typeface="Times New Roman" panose="02020603050405020304" pitchFamily="18" charset="0"/>
                        <a:cs typeface="Times New Roman" panose="02020603050405020304" pitchFamily="18" charset="0"/>
                      </a:endParaRPr>
                    </a:p>
                  </a:txBody>
                  <a:tcPr>
                    <a:lnL w="12700" cap="flat" cmpd="sng" algn="ctr">
                      <a:solidFill>
                        <a:schemeClr val="accent3">
                          <a:lumMod val="75000"/>
                        </a:schemeClr>
                      </a:solidFill>
                      <a:prstDash val="solid"/>
                      <a:round/>
                      <a:headEnd type="none" w="med" len="med"/>
                      <a:tailEnd type="none" w="med" len="med"/>
                    </a:lnL>
                    <a:lnR w="12700" cap="flat" cmpd="sng" algn="ctr">
                      <a:solidFill>
                        <a:schemeClr val="accent3">
                          <a:lumMod val="75000"/>
                        </a:schemeClr>
                      </a:solidFill>
                      <a:prstDash val="solid"/>
                      <a:round/>
                      <a:headEnd type="none" w="med" len="med"/>
                      <a:tailEnd type="none" w="med" len="med"/>
                    </a:lnR>
                    <a:lnT w="12700" cap="flat" cmpd="sng" algn="ctr">
                      <a:solidFill>
                        <a:schemeClr val="accent3">
                          <a:lumMod val="75000"/>
                        </a:schemeClr>
                      </a:solidFill>
                      <a:prstDash val="solid"/>
                      <a:round/>
                      <a:headEnd type="none" w="med" len="med"/>
                      <a:tailEnd type="none" w="med" len="med"/>
                    </a:lnT>
                    <a:lnB w="12700" cap="flat" cmpd="sng" algn="ctr">
                      <a:solidFill>
                        <a:schemeClr val="accent3">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1"/>
                  </a:ext>
                </a:extLst>
              </a:tr>
              <a:tr h="477520">
                <a:tc>
                  <a:txBody>
                    <a:bodyPr/>
                    <a:lstStyle/>
                    <a:p>
                      <a:pPr algn="ctr"/>
                      <a:r>
                        <a:rPr lang="vi-VN" sz="2800" b="1">
                          <a:latin typeface="Times New Roman" panose="02020603050405020304" pitchFamily="18" charset="0"/>
                          <a:cs typeface="Times New Roman" panose="02020603050405020304" pitchFamily="18" charset="0"/>
                        </a:rPr>
                        <a:t>Ư</a:t>
                      </a:r>
                      <a:r>
                        <a:rPr lang="en-US" sz="2800" b="1">
                          <a:latin typeface="Times New Roman" panose="02020603050405020304" pitchFamily="18" charset="0"/>
                          <a:cs typeface="Times New Roman" panose="02020603050405020304" pitchFamily="18" charset="0"/>
                        </a:rPr>
                        <a:t>u, nhược</a:t>
                      </a:r>
                      <a:r>
                        <a:rPr lang="en-US" sz="2800" b="1" baseline="0">
                          <a:latin typeface="Times New Roman" panose="02020603050405020304" pitchFamily="18" charset="0"/>
                          <a:cs typeface="Times New Roman" panose="02020603050405020304" pitchFamily="18" charset="0"/>
                        </a:rPr>
                        <a:t> điểm</a:t>
                      </a:r>
                      <a:endParaRPr lang="en-US" sz="2800" b="1">
                        <a:latin typeface="Times New Roman" panose="02020603050405020304" pitchFamily="18" charset="0"/>
                        <a:cs typeface="Times New Roman" panose="02020603050405020304" pitchFamily="18" charset="0"/>
                      </a:endParaRPr>
                    </a:p>
                  </a:txBody>
                  <a:tcPr>
                    <a:lnL w="12700" cap="flat" cmpd="sng" algn="ctr">
                      <a:solidFill>
                        <a:schemeClr val="accent3">
                          <a:lumMod val="75000"/>
                        </a:schemeClr>
                      </a:solidFill>
                      <a:prstDash val="solid"/>
                      <a:round/>
                      <a:headEnd type="none" w="med" len="med"/>
                      <a:tailEnd type="none" w="med" len="med"/>
                    </a:lnL>
                    <a:lnR w="12700" cap="flat" cmpd="sng" algn="ctr">
                      <a:solidFill>
                        <a:schemeClr val="accent3">
                          <a:lumMod val="75000"/>
                        </a:schemeClr>
                      </a:solidFill>
                      <a:prstDash val="solid"/>
                      <a:round/>
                      <a:headEnd type="none" w="med" len="med"/>
                      <a:tailEnd type="none" w="med" len="med"/>
                    </a:lnR>
                    <a:lnT w="12700" cap="flat" cmpd="sng" algn="ctr">
                      <a:solidFill>
                        <a:schemeClr val="accent3">
                          <a:lumMod val="75000"/>
                        </a:schemeClr>
                      </a:solidFill>
                      <a:prstDash val="solid"/>
                      <a:round/>
                      <a:headEnd type="none" w="med" len="med"/>
                      <a:tailEnd type="none" w="med" len="med"/>
                    </a:lnT>
                    <a:lnB w="12700" cap="flat" cmpd="sng" algn="ctr">
                      <a:solidFill>
                        <a:schemeClr val="accent3">
                          <a:lumMod val="75000"/>
                        </a:schemeClr>
                      </a:solidFill>
                      <a:prstDash val="solid"/>
                      <a:round/>
                      <a:headEnd type="none" w="med" len="med"/>
                      <a:tailEnd type="none" w="med" len="med"/>
                    </a:lnB>
                    <a:solidFill>
                      <a:schemeClr val="bg1"/>
                    </a:solidFill>
                  </a:tcPr>
                </a:tc>
                <a:tc>
                  <a:txBody>
                    <a:bodyPr/>
                    <a:lstStyle/>
                    <a:p>
                      <a:pPr algn="just"/>
                      <a:r>
                        <a:rPr lang="en-US" sz="2700">
                          <a:latin typeface="Times New Roman" panose="02020603050405020304" pitchFamily="18" charset="0"/>
                          <a:cs typeface="Times New Roman" panose="02020603050405020304" pitchFamily="18" charset="0"/>
                        </a:rPr>
                        <a:t>- Tiết</a:t>
                      </a:r>
                      <a:r>
                        <a:rPr lang="en-US" sz="2700" baseline="0">
                          <a:latin typeface="Times New Roman" panose="02020603050405020304" pitchFamily="18" charset="0"/>
                          <a:cs typeface="Times New Roman" panose="02020603050405020304" pitchFamily="18" charset="0"/>
                        </a:rPr>
                        <a:t> kiệm thời gian, công sức, tiền bạc</a:t>
                      </a:r>
                    </a:p>
                    <a:p>
                      <a:pPr algn="just"/>
                      <a:r>
                        <a:rPr lang="en-US" sz="2700" baseline="0">
                          <a:latin typeface="Times New Roman" panose="02020603050405020304" pitchFamily="18" charset="0"/>
                          <a:cs typeface="Times New Roman" panose="02020603050405020304" pitchFamily="18" charset="0"/>
                        </a:rPr>
                        <a:t>- Tuy nhiên, phụ thuộc vào trực cảm hay kinh nghiệm của chuyên gia</a:t>
                      </a:r>
                      <a:endParaRPr lang="en-US" sz="2700">
                        <a:latin typeface="Times New Roman" panose="02020603050405020304" pitchFamily="18" charset="0"/>
                        <a:cs typeface="Times New Roman" panose="02020603050405020304" pitchFamily="18" charset="0"/>
                      </a:endParaRPr>
                    </a:p>
                  </a:txBody>
                  <a:tcPr>
                    <a:lnL w="12700" cap="flat" cmpd="sng" algn="ctr">
                      <a:solidFill>
                        <a:schemeClr val="accent3">
                          <a:lumMod val="75000"/>
                        </a:schemeClr>
                      </a:solidFill>
                      <a:prstDash val="solid"/>
                      <a:round/>
                      <a:headEnd type="none" w="med" len="med"/>
                      <a:tailEnd type="none" w="med" len="med"/>
                    </a:lnL>
                    <a:lnR w="12700" cap="flat" cmpd="sng" algn="ctr">
                      <a:solidFill>
                        <a:schemeClr val="accent3">
                          <a:lumMod val="75000"/>
                        </a:schemeClr>
                      </a:solidFill>
                      <a:prstDash val="solid"/>
                      <a:round/>
                      <a:headEnd type="none" w="med" len="med"/>
                      <a:tailEnd type="none" w="med" len="med"/>
                    </a:lnR>
                    <a:lnT w="12700" cap="flat" cmpd="sng" algn="ctr">
                      <a:solidFill>
                        <a:schemeClr val="accent3">
                          <a:lumMod val="75000"/>
                        </a:schemeClr>
                      </a:solidFill>
                      <a:prstDash val="solid"/>
                      <a:round/>
                      <a:headEnd type="none" w="med" len="med"/>
                      <a:tailEnd type="none" w="med" len="med"/>
                    </a:lnT>
                    <a:lnB w="12700" cap="flat" cmpd="sng" algn="ctr">
                      <a:solidFill>
                        <a:schemeClr val="accent3">
                          <a:lumMod val="75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002"/>
                  </a:ext>
                </a:extLst>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1)">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39065"/>
            <a:ext cx="8229600" cy="311150"/>
          </a:xfrm>
        </p:spPr>
        <p:txBody>
          <a:bodyPr/>
          <a:lstStyle/>
          <a:p>
            <a:pPr algn="ctr"/>
            <a:r>
              <a:rPr lang="vi-VN" altLang="en-US" sz="3200" b="1"/>
              <a:t>Ôn tập: </a:t>
            </a:r>
            <a:r>
              <a:rPr lang="en-US" sz="3200" b="1"/>
              <a:t>Điền tên PPNC phù hợp</a:t>
            </a:r>
          </a:p>
        </p:txBody>
      </p:sp>
      <p:graphicFrame>
        <p:nvGraphicFramePr>
          <p:cNvPr id="4" name="Content Placeholder 3"/>
          <p:cNvGraphicFramePr>
            <a:graphicFrameLocks noGrp="1"/>
          </p:cNvGraphicFramePr>
          <p:nvPr>
            <p:ph idx="1"/>
          </p:nvPr>
        </p:nvGraphicFramePr>
        <p:xfrm>
          <a:off x="-23495" y="533400"/>
          <a:ext cx="9082405" cy="6042660"/>
        </p:xfrm>
        <a:graphic>
          <a:graphicData uri="http://schemas.openxmlformats.org/drawingml/2006/table">
            <a:tbl>
              <a:tblPr firstRow="1" bandRow="1">
                <a:tableStyleId>{5C22544A-7EE6-4342-B048-85BDC9FD1C3A}</a:tableStyleId>
              </a:tblPr>
              <a:tblGrid>
                <a:gridCol w="1902460">
                  <a:extLst>
                    <a:ext uri="{9D8B030D-6E8A-4147-A177-3AD203B41FA5}">
                      <a16:colId xmlns:a16="http://schemas.microsoft.com/office/drawing/2014/main" val="20000"/>
                    </a:ext>
                  </a:extLst>
                </a:gridCol>
                <a:gridCol w="7179945">
                  <a:extLst>
                    <a:ext uri="{9D8B030D-6E8A-4147-A177-3AD203B41FA5}">
                      <a16:colId xmlns:a16="http://schemas.microsoft.com/office/drawing/2014/main" val="20001"/>
                    </a:ext>
                  </a:extLst>
                </a:gridCol>
              </a:tblGrid>
              <a:tr h="977265">
                <a:tc>
                  <a:txBody>
                    <a:bodyPr/>
                    <a:lstStyle/>
                    <a:p>
                      <a:pPr>
                        <a:buNone/>
                      </a:pPr>
                      <a:endParaRPr lang="en-US"/>
                    </a:p>
                  </a:txBody>
                  <a:tcPr>
                    <a:lnL w="12700" cmpd="sng">
                      <a:solidFill>
                        <a:schemeClr val="tx1"/>
                      </a:solidFill>
                      <a:prstDash val="solid"/>
                    </a:lnL>
                    <a:lnR w="12700">
                      <a:solidFill>
                        <a:schemeClr val="tx1"/>
                      </a:solidFill>
                      <a:prstDash val="solid"/>
                    </a:lnR>
                    <a:lnT w="12700" cmpd="sng">
                      <a:solidFill>
                        <a:schemeClr val="tx1"/>
                      </a:solidFill>
                      <a:prstDash val="solid"/>
                    </a:lnT>
                    <a:lnB w="12700" cmpd="sng">
                      <a:solidFill>
                        <a:schemeClr val="tx1"/>
                      </a:solidFill>
                      <a:prstDash val="solid"/>
                    </a:lnB>
                    <a:solidFill>
                      <a:schemeClr val="bg1"/>
                    </a:solidFill>
                  </a:tcPr>
                </a:tc>
                <a:tc>
                  <a:txBody>
                    <a:bodyPr/>
                    <a:lstStyle/>
                    <a:p>
                      <a:pPr>
                        <a:buNone/>
                      </a:pPr>
                      <a:r>
                        <a:rPr lang="en-US" sz="2400" b="0">
                          <a:solidFill>
                            <a:srgbClr val="C00000"/>
                          </a:solidFill>
                          <a:latin typeface="Times New Roman" panose="02020603050405020304" pitchFamily="18" charset="0"/>
                          <a:cs typeface="Times New Roman" panose="02020603050405020304" pitchFamily="18" charset="0"/>
                          <a:sym typeface="+mn-ea"/>
                        </a:rPr>
                        <a:t>Thu thập thông tin bằng cách giao tiếp gián tiếp với đối tượng thông qua việc đặt câu hỏi và trả lời trên phiếu </a:t>
                      </a:r>
                    </a:p>
                  </a:txBody>
                  <a:tcP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lnTlToBr>
                      <a:noFill/>
                    </a:lnTlToBr>
                    <a:lnBlToTr>
                      <a:noFill/>
                    </a:lnBlToTr>
                    <a:solidFill>
                      <a:schemeClr val="bg1"/>
                    </a:solidFill>
                  </a:tcPr>
                </a:tc>
                <a:extLst>
                  <a:ext uri="{0D108BD9-81ED-4DB2-BD59-A6C34878D82A}">
                    <a16:rowId xmlns:a16="http://schemas.microsoft.com/office/drawing/2014/main" val="10000"/>
                  </a:ext>
                </a:extLst>
              </a:tr>
              <a:tr h="1188720">
                <a:tc>
                  <a:txBody>
                    <a:bodyPr/>
                    <a:lstStyle/>
                    <a:p>
                      <a:pPr>
                        <a:buNone/>
                      </a:pPr>
                      <a:endParaRPr lang="en-US"/>
                    </a:p>
                  </a:txBody>
                  <a:tcPr>
                    <a:lnL w="12700" cmpd="sng">
                      <a:solidFill>
                        <a:schemeClr val="tx1"/>
                      </a:solidFill>
                      <a:prstDash val="solid"/>
                    </a:lnL>
                    <a:lnR w="12700">
                      <a:solidFill>
                        <a:schemeClr val="tx1"/>
                      </a:solidFill>
                      <a:prstDash val="solid"/>
                    </a:lnR>
                    <a:lnT w="12700" cmpd="sng">
                      <a:solidFill>
                        <a:schemeClr val="tx1"/>
                      </a:solidFill>
                      <a:prstDash val="solid"/>
                    </a:lnT>
                    <a:lnB w="12700" cmpd="sng">
                      <a:solidFill>
                        <a:schemeClr val="tx1"/>
                      </a:solidFill>
                      <a:prstDash val="solid"/>
                    </a:lnB>
                    <a:solidFill>
                      <a:schemeClr val="bg1"/>
                    </a:solidFill>
                  </a:tcPr>
                </a:tc>
                <a:tc>
                  <a:txBody>
                    <a:bodyPr/>
                    <a:lstStyle/>
                    <a:p>
                      <a:pPr>
                        <a:buNone/>
                      </a:pPr>
                      <a:r>
                        <a:rPr lang="en-US" sz="2400" b="0">
                          <a:solidFill>
                            <a:srgbClr val="C00000"/>
                          </a:solidFill>
                          <a:latin typeface="Times New Roman" panose="02020603050405020304" pitchFamily="18" charset="0"/>
                          <a:cs typeface="Times New Roman" panose="02020603050405020304" pitchFamily="18" charset="0"/>
                          <a:sym typeface="+mn-ea"/>
                        </a:rPr>
                        <a:t>Khám phá ý kiến, thái độ, nhận thức thông qua 1 cuộc thảo luận trao đổi cởi mở, tự do giữa thành viên trong 1nhóm và nhà NC</a:t>
                      </a:r>
                    </a:p>
                  </a:txBody>
                  <a:tcP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lnTlToBr>
                      <a:noFill/>
                    </a:lnTlToBr>
                    <a:lnBlToTr>
                      <a:noFill/>
                    </a:lnBlToTr>
                    <a:solidFill>
                      <a:schemeClr val="bg1"/>
                    </a:solidFill>
                  </a:tcPr>
                </a:tc>
                <a:extLst>
                  <a:ext uri="{0D108BD9-81ED-4DB2-BD59-A6C34878D82A}">
                    <a16:rowId xmlns:a16="http://schemas.microsoft.com/office/drawing/2014/main" val="10001"/>
                  </a:ext>
                </a:extLst>
              </a:tr>
              <a:tr h="822960">
                <a:tc>
                  <a:txBody>
                    <a:bodyPr/>
                    <a:lstStyle/>
                    <a:p>
                      <a:pPr>
                        <a:buNone/>
                      </a:pPr>
                      <a:endParaRPr lang="en-US"/>
                    </a:p>
                  </a:txBody>
                  <a:tcPr>
                    <a:lnL w="12700" cmpd="sng">
                      <a:solidFill>
                        <a:schemeClr val="tx1"/>
                      </a:solidFill>
                      <a:prstDash val="solid"/>
                    </a:lnL>
                    <a:lnR w="12700">
                      <a:solidFill>
                        <a:schemeClr val="tx1"/>
                      </a:solidFill>
                      <a:prstDash val="solid"/>
                    </a:lnR>
                    <a:lnT w="12700" cmpd="sng">
                      <a:solidFill>
                        <a:schemeClr val="tx1"/>
                      </a:solidFill>
                      <a:prstDash val="solid"/>
                    </a:lnT>
                    <a:lnB w="12700" cmpd="sng">
                      <a:solidFill>
                        <a:schemeClr val="tx1"/>
                      </a:solidFill>
                      <a:prstDash val="solid"/>
                    </a:lnB>
                    <a:solidFill>
                      <a:schemeClr val="bg1"/>
                    </a:solidFill>
                  </a:tcPr>
                </a:tc>
                <a:tc>
                  <a:txBody>
                    <a:bodyPr/>
                    <a:lstStyle/>
                    <a:p>
                      <a:pPr>
                        <a:buNone/>
                      </a:pPr>
                      <a:r>
                        <a:rPr lang="en-US" sz="2400" b="0">
                          <a:solidFill>
                            <a:srgbClr val="C00000"/>
                          </a:solidFill>
                          <a:latin typeface="Times New Roman" panose="02020603050405020304" pitchFamily="18" charset="0"/>
                          <a:cs typeface="Times New Roman" panose="02020603050405020304" pitchFamily="18" charset="0"/>
                          <a:sym typeface="+mn-ea"/>
                        </a:rPr>
                        <a:t>Thu thập thông tin bằng cách tham vấn ý kiến và đánh giá của đội ngũ các chuyên gia có trình độ cao</a:t>
                      </a:r>
                    </a:p>
                  </a:txBody>
                  <a:tcP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lnTlToBr>
                      <a:noFill/>
                    </a:lnTlToBr>
                    <a:lnBlToTr>
                      <a:noFill/>
                    </a:lnBlToTr>
                    <a:solidFill>
                      <a:schemeClr val="bg1"/>
                    </a:solidFill>
                  </a:tcPr>
                </a:tc>
                <a:extLst>
                  <a:ext uri="{0D108BD9-81ED-4DB2-BD59-A6C34878D82A}">
                    <a16:rowId xmlns:a16="http://schemas.microsoft.com/office/drawing/2014/main" val="10002"/>
                  </a:ext>
                </a:extLst>
              </a:tr>
              <a:tr h="1188720">
                <a:tc>
                  <a:txBody>
                    <a:bodyPr/>
                    <a:lstStyle/>
                    <a:p>
                      <a:pPr>
                        <a:buNone/>
                      </a:pPr>
                      <a:endParaRPr lang="en-US"/>
                    </a:p>
                  </a:txBody>
                  <a:tcPr>
                    <a:lnL w="12700" cmpd="sng">
                      <a:solidFill>
                        <a:schemeClr val="tx1"/>
                      </a:solidFill>
                      <a:prstDash val="solid"/>
                    </a:lnL>
                    <a:lnR w="12700">
                      <a:solidFill>
                        <a:schemeClr val="tx1"/>
                      </a:solidFill>
                      <a:prstDash val="solid"/>
                    </a:lnR>
                    <a:lnT w="12700" cmpd="sng">
                      <a:solidFill>
                        <a:schemeClr val="tx1"/>
                      </a:solidFill>
                      <a:prstDash val="solid"/>
                    </a:lnT>
                    <a:lnB w="12700" cmpd="sng">
                      <a:solidFill>
                        <a:schemeClr val="tx1"/>
                      </a:solidFill>
                      <a:prstDash val="solid"/>
                    </a:lnB>
                    <a:solidFill>
                      <a:schemeClr val="bg1"/>
                    </a:solidFill>
                  </a:tcPr>
                </a:tc>
                <a:tc>
                  <a:txBody>
                    <a:bodyPr/>
                    <a:lstStyle/>
                    <a:p>
                      <a:pPr>
                        <a:buNone/>
                      </a:pPr>
                      <a:r>
                        <a:rPr lang="en-US" sz="2400" b="0">
                          <a:solidFill>
                            <a:schemeClr val="tx1">
                              <a:lumMod val="95000"/>
                              <a:lumOff val="5000"/>
                            </a:schemeClr>
                          </a:solidFill>
                          <a:latin typeface="Times New Roman" panose="02020603050405020304" pitchFamily="18" charset="0"/>
                          <a:cs typeface="Times New Roman" panose="02020603050405020304" pitchFamily="18" charset="0"/>
                          <a:sym typeface="+mn-ea"/>
                        </a:rPr>
                        <a:t>Thu thập thông tin dựa trên cơ sở tri giác đối tượng trong những hoàn cảnh tự nhiên khác nhau một cách có mục đích.</a:t>
                      </a:r>
                    </a:p>
                  </a:txBody>
                  <a:tcP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lnTlToBr>
                      <a:noFill/>
                    </a:lnTlToBr>
                    <a:lnBlToTr>
                      <a:noFill/>
                    </a:lnBlToTr>
                    <a:solidFill>
                      <a:schemeClr val="bg1"/>
                    </a:solidFill>
                  </a:tcPr>
                </a:tc>
                <a:extLst>
                  <a:ext uri="{0D108BD9-81ED-4DB2-BD59-A6C34878D82A}">
                    <a16:rowId xmlns:a16="http://schemas.microsoft.com/office/drawing/2014/main" val="10003"/>
                  </a:ext>
                </a:extLst>
              </a:tr>
              <a:tr h="822960">
                <a:tc>
                  <a:txBody>
                    <a:bodyPr/>
                    <a:lstStyle/>
                    <a:p>
                      <a:pPr>
                        <a:buNone/>
                      </a:pPr>
                      <a:endParaRPr lang="en-US"/>
                    </a:p>
                  </a:txBody>
                  <a:tcPr>
                    <a:lnL w="12700" cmpd="sng">
                      <a:solidFill>
                        <a:schemeClr val="tx1"/>
                      </a:solidFill>
                      <a:prstDash val="solid"/>
                    </a:lnL>
                    <a:lnR w="12700">
                      <a:solidFill>
                        <a:schemeClr val="tx1"/>
                      </a:solidFill>
                      <a:prstDash val="solid"/>
                    </a:lnR>
                    <a:lnT w="12700" cmpd="sng">
                      <a:solidFill>
                        <a:schemeClr val="tx1"/>
                      </a:solidFill>
                      <a:prstDash val="solid"/>
                    </a:lnT>
                    <a:lnB w="12700" cmpd="sng">
                      <a:solidFill>
                        <a:schemeClr val="tx1"/>
                      </a:solidFill>
                      <a:prstDash val="solid"/>
                    </a:lnB>
                    <a:solidFill>
                      <a:schemeClr val="bg1"/>
                    </a:solidFill>
                  </a:tcPr>
                </a:tc>
                <a:tc>
                  <a:txBody>
                    <a:bodyPr/>
                    <a:lstStyle/>
                    <a:p>
                      <a:pPr>
                        <a:buNone/>
                      </a:pPr>
                      <a:r>
                        <a:rPr lang="en-US" sz="2400" b="0">
                          <a:solidFill>
                            <a:srgbClr val="C00000"/>
                          </a:solidFill>
                          <a:latin typeface="Times New Roman" panose="02020603050405020304" pitchFamily="18" charset="0"/>
                          <a:cs typeface="Times New Roman" panose="02020603050405020304" pitchFamily="18" charset="0"/>
                          <a:sym typeface="+mn-ea"/>
                        </a:rPr>
                        <a:t>Thu thập thông tin bằng cách giao tiếp trực tiếp với đối tượng theo một kế hoạch định trước</a:t>
                      </a:r>
                    </a:p>
                  </a:txBody>
                  <a:tcP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lnTlToBr>
                      <a:noFill/>
                    </a:lnTlToBr>
                    <a:lnBlToTr>
                      <a:noFill/>
                    </a:lnBlToTr>
                    <a:solidFill>
                      <a:schemeClr val="bg1"/>
                    </a:solidFill>
                  </a:tcPr>
                </a:tc>
                <a:extLst>
                  <a:ext uri="{0D108BD9-81ED-4DB2-BD59-A6C34878D82A}">
                    <a16:rowId xmlns:a16="http://schemas.microsoft.com/office/drawing/2014/main" val="10004"/>
                  </a:ext>
                </a:extLst>
              </a:tr>
              <a:tr h="1042035">
                <a:tc>
                  <a:txBody>
                    <a:bodyPr/>
                    <a:lstStyle/>
                    <a:p>
                      <a:pPr>
                        <a:buNone/>
                      </a:pPr>
                      <a:endParaRPr lang="en-US"/>
                    </a:p>
                  </a:txBody>
                  <a:tcPr>
                    <a:lnL w="12700" cmpd="sng">
                      <a:solidFill>
                        <a:schemeClr val="tx1"/>
                      </a:solidFill>
                      <a:prstDash val="solid"/>
                    </a:lnL>
                    <a:lnR w="12700">
                      <a:solidFill>
                        <a:schemeClr val="tx1"/>
                      </a:solidFill>
                      <a:prstDash val="solid"/>
                    </a:lnR>
                    <a:lnT w="12700" cmpd="sng">
                      <a:solidFill>
                        <a:schemeClr val="tx1"/>
                      </a:solidFill>
                      <a:prstDash val="solid"/>
                    </a:lnT>
                    <a:lnB w="12700" cmpd="sng">
                      <a:solidFill>
                        <a:schemeClr val="tx1"/>
                      </a:solidFill>
                      <a:prstDash val="solid"/>
                    </a:lnB>
                    <a:solidFill>
                      <a:schemeClr val="bg1"/>
                    </a:solidFill>
                  </a:tcPr>
                </a:tc>
                <a:tc>
                  <a:txBody>
                    <a:bodyPr/>
                    <a:lstStyle/>
                    <a:p>
                      <a:pPr>
                        <a:buNone/>
                      </a:pPr>
                      <a:r>
                        <a:rPr lang="en-US" sz="2400">
                          <a:solidFill>
                            <a:srgbClr val="002060"/>
                          </a:solidFill>
                          <a:latin typeface="Times New Roman" panose="02020603050405020304" pitchFamily="18" charset="0"/>
                          <a:cs typeface="Times New Roman" panose="02020603050405020304" pitchFamily="18" charset="0"/>
                          <a:sym typeface="+mn-ea"/>
                        </a:rPr>
                        <a:t>Nghiên cứu đối tượng trong những điều kiện đặc biệt do nhà nghiên cứu tạo ra</a:t>
                      </a:r>
                      <a:endParaRPr lang="en-US" sz="2400" b="0">
                        <a:solidFill>
                          <a:srgbClr val="C00000"/>
                        </a:solidFill>
                        <a:latin typeface="Times New Roman" panose="02020603050405020304" pitchFamily="18" charset="0"/>
                        <a:cs typeface="Times New Roman" panose="02020603050405020304" pitchFamily="18" charset="0"/>
                        <a:sym typeface="+mn-ea"/>
                      </a:endParaRPr>
                    </a:p>
                  </a:txBody>
                  <a:tcP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lnTlToBr>
                      <a:noFill/>
                    </a:lnTlToBr>
                    <a:lnBlToTr>
                      <a:noFill/>
                    </a:lnBlToTr>
                    <a:solidFill>
                      <a:schemeClr val="bg1"/>
                    </a:solidFill>
                  </a:tcPr>
                </a:tc>
                <a:extLst>
                  <a:ext uri="{0D108BD9-81ED-4DB2-BD59-A6C34878D82A}">
                    <a16:rowId xmlns:a16="http://schemas.microsoft.com/office/drawing/2014/main" val="10005"/>
                  </a:ext>
                </a:extLst>
              </a:tr>
            </a:tbl>
          </a:graphicData>
        </a:graphic>
      </p:graphicFrame>
      <p:sp>
        <p:nvSpPr>
          <p:cNvPr id="6" name="Rectangles 5"/>
          <p:cNvSpPr/>
          <p:nvPr/>
        </p:nvSpPr>
        <p:spPr>
          <a:xfrm>
            <a:off x="76200" y="609600"/>
            <a:ext cx="1752600" cy="747395"/>
          </a:xfrm>
          <a:prstGeom prst="rect">
            <a:avLst/>
          </a:prstGeom>
          <a:solidFill>
            <a:schemeClr val="accent1">
              <a:lumMod val="20000"/>
              <a:lumOff val="80000"/>
            </a:schemeClr>
          </a:solidFill>
          <a:ln w="9525" cap="flat" cmpd="sng" algn="ctr">
            <a:solidFill>
              <a:schemeClr val="bg1"/>
            </a:solidFill>
            <a:prstDash val="solid"/>
            <a:round/>
            <a:headEnd type="none" w="med" len="med"/>
            <a:tailEnd type="none" w="med" len="med"/>
          </a:ln>
        </p:spPr>
        <p:txBody>
          <a:bodyPr vert="horz" wrap="none" lIns="91440" tIns="45720" rIns="91440" bIns="45720" numCol="1" anchor="ctr" anchorCtr="0" compatLnSpc="1"/>
          <a:lstStyle/>
          <a:p>
            <a:pPr marL="0" marR="0" indent="0" algn="l" defTabSz="914400" rtl="0" eaLnBrk="1" fontAlgn="base" latinLnBrk="0" hangingPunct="1">
              <a:lnSpc>
                <a:spcPct val="100000"/>
              </a:lnSpc>
              <a:spcBef>
                <a:spcPct val="0"/>
              </a:spcBef>
              <a:spcAft>
                <a:spcPct val="0"/>
              </a:spcAft>
              <a:buClrTx/>
              <a:buSzTx/>
              <a:buFontTx/>
              <a:buNone/>
            </a:pPr>
            <a:r>
              <a:rPr kumimoji="0" lang="en-US" altLang="zh-CN" sz="2800" b="0"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Khảo sát</a:t>
            </a:r>
          </a:p>
        </p:txBody>
      </p:sp>
      <p:sp>
        <p:nvSpPr>
          <p:cNvPr id="7" name="Rectangles 6"/>
          <p:cNvSpPr/>
          <p:nvPr/>
        </p:nvSpPr>
        <p:spPr>
          <a:xfrm>
            <a:off x="44450" y="2675255"/>
            <a:ext cx="1784350" cy="851535"/>
          </a:xfrm>
          <a:prstGeom prst="rect">
            <a:avLst/>
          </a:prstGeom>
          <a:solidFill>
            <a:schemeClr val="accent3">
              <a:lumMod val="95000"/>
            </a:schemeClr>
          </a:solidFill>
          <a:ln w="9525" cap="flat" cmpd="sng" algn="ctr">
            <a:solidFill>
              <a:schemeClr val="bg1"/>
            </a:solidFill>
            <a:prstDash val="solid"/>
            <a:round/>
            <a:headEnd type="none" w="med" len="med"/>
            <a:tailEnd type="none" w="med" len="med"/>
          </a:ln>
        </p:spPr>
        <p:txBody>
          <a:bodyPr vert="horz" wrap="none" lIns="91440" tIns="45720" rIns="91440" bIns="45720" numCol="1" anchor="ctr" anchorCtr="0" compatLnSpc="1"/>
          <a:lstStyle/>
          <a:p>
            <a:pPr marL="0" marR="0" indent="0" algn="l" defTabSz="914400" rtl="0" eaLnBrk="1" fontAlgn="base" latinLnBrk="0" hangingPunct="1">
              <a:lnSpc>
                <a:spcPct val="100000"/>
              </a:lnSpc>
              <a:spcBef>
                <a:spcPct val="0"/>
              </a:spcBef>
              <a:spcAft>
                <a:spcPct val="0"/>
              </a:spcAft>
              <a:buClrTx/>
              <a:buSzTx/>
              <a:buFontTx/>
              <a:buNone/>
            </a:pPr>
            <a:r>
              <a:rPr kumimoji="0" lang="en-US" altLang="zh-CN" sz="2800" b="0"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Chuyên gia</a:t>
            </a:r>
          </a:p>
        </p:txBody>
      </p:sp>
      <p:sp>
        <p:nvSpPr>
          <p:cNvPr id="8" name="Rectangles 7"/>
          <p:cNvSpPr/>
          <p:nvPr/>
        </p:nvSpPr>
        <p:spPr>
          <a:xfrm>
            <a:off x="76200" y="1611630"/>
            <a:ext cx="1752600" cy="857250"/>
          </a:xfrm>
          <a:prstGeom prst="rect">
            <a:avLst/>
          </a:prstGeom>
          <a:solidFill>
            <a:schemeClr val="accent2">
              <a:lumMod val="20000"/>
              <a:lumOff val="80000"/>
            </a:schemeClr>
          </a:solidFill>
          <a:ln w="9525" cap="flat" cmpd="sng" algn="ctr">
            <a:solidFill>
              <a:schemeClr val="bg1"/>
            </a:solidFill>
            <a:prstDash val="solid"/>
            <a:round/>
            <a:headEnd type="none" w="med" len="med"/>
            <a:tailEnd type="none" w="med" len="med"/>
          </a:ln>
        </p:spPr>
        <p:txBody>
          <a:bodyPr vert="horz" wrap="none" lIns="91440" tIns="45720" rIns="91440" bIns="45720" numCol="1" anchor="ctr" anchorCtr="0" compatLnSpc="1"/>
          <a:lstStyle/>
          <a:p>
            <a:pPr marL="0" marR="0" indent="0" algn="l" defTabSz="914400" rtl="0" eaLnBrk="1" fontAlgn="base" latinLnBrk="0" hangingPunct="1">
              <a:lnSpc>
                <a:spcPct val="100000"/>
              </a:lnSpc>
              <a:spcBef>
                <a:spcPct val="0"/>
              </a:spcBef>
              <a:spcAft>
                <a:spcPct val="0"/>
              </a:spcAft>
              <a:buClrTx/>
              <a:buSzTx/>
              <a:buFontTx/>
              <a:buNone/>
            </a:pPr>
            <a:r>
              <a:rPr kumimoji="0" lang="en-US" altLang="zh-CN" sz="2400" b="0"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Thảo luận/PV</a:t>
            </a:r>
          </a:p>
          <a:p>
            <a:pPr marL="0" marR="0" indent="0" algn="l" defTabSz="914400" rtl="0" eaLnBrk="1" fontAlgn="base" latinLnBrk="0" hangingPunct="1">
              <a:lnSpc>
                <a:spcPct val="100000"/>
              </a:lnSpc>
              <a:spcBef>
                <a:spcPct val="0"/>
              </a:spcBef>
              <a:spcAft>
                <a:spcPct val="0"/>
              </a:spcAft>
              <a:buClrTx/>
              <a:buSzTx/>
              <a:buFontTx/>
              <a:buNone/>
            </a:pPr>
            <a:r>
              <a:rPr kumimoji="0" lang="en-US" altLang="zh-CN" sz="2400" b="0"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 nhóm</a:t>
            </a:r>
          </a:p>
        </p:txBody>
      </p:sp>
      <p:sp>
        <p:nvSpPr>
          <p:cNvPr id="9" name="Rectangles 8"/>
          <p:cNvSpPr/>
          <p:nvPr/>
        </p:nvSpPr>
        <p:spPr>
          <a:xfrm>
            <a:off x="43815" y="3733800"/>
            <a:ext cx="1784985" cy="966470"/>
          </a:xfrm>
          <a:prstGeom prst="rect">
            <a:avLst/>
          </a:prstGeom>
          <a:solidFill>
            <a:schemeClr val="accent3">
              <a:lumMod val="95000"/>
            </a:schemeClr>
          </a:solidFill>
          <a:ln w="9525" cap="flat" cmpd="sng" algn="ctr">
            <a:solidFill>
              <a:schemeClr val="bg1"/>
            </a:solidFill>
            <a:prstDash val="solid"/>
            <a:round/>
            <a:headEnd type="none" w="med" len="med"/>
            <a:tailEnd type="none" w="med" len="med"/>
          </a:ln>
        </p:spPr>
        <p:txBody>
          <a:bodyPr vert="horz" wrap="none" lIns="91440" tIns="45720" rIns="91440" bIns="45720" numCol="1" anchor="ctr" anchorCtr="0" compatLnSpc="1"/>
          <a:lstStyle/>
          <a:p>
            <a:pPr marL="0" marR="0" indent="0" algn="l" defTabSz="914400" rtl="0" eaLnBrk="1" fontAlgn="base" latinLnBrk="0" hangingPunct="1">
              <a:lnSpc>
                <a:spcPct val="100000"/>
              </a:lnSpc>
              <a:spcBef>
                <a:spcPct val="0"/>
              </a:spcBef>
              <a:spcAft>
                <a:spcPct val="0"/>
              </a:spcAft>
              <a:buClrTx/>
              <a:buSzTx/>
              <a:buFontTx/>
              <a:buNone/>
            </a:pPr>
            <a:r>
              <a:rPr kumimoji="0" lang="en-US" altLang="zh-CN" sz="2800" b="0"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Quan sát</a:t>
            </a:r>
          </a:p>
        </p:txBody>
      </p:sp>
      <p:sp>
        <p:nvSpPr>
          <p:cNvPr id="10" name="Rectangles 9"/>
          <p:cNvSpPr/>
          <p:nvPr/>
        </p:nvSpPr>
        <p:spPr>
          <a:xfrm>
            <a:off x="76200" y="4800600"/>
            <a:ext cx="1752600" cy="814070"/>
          </a:xfrm>
          <a:prstGeom prst="rect">
            <a:avLst/>
          </a:prstGeom>
          <a:solidFill>
            <a:schemeClr val="accent3">
              <a:lumMod val="95000"/>
            </a:schemeClr>
          </a:solidFill>
          <a:ln w="9525" cap="flat" cmpd="sng" algn="ctr">
            <a:solidFill>
              <a:schemeClr val="bg1"/>
            </a:solidFill>
            <a:prstDash val="solid"/>
            <a:round/>
            <a:headEnd type="none" w="med" len="med"/>
            <a:tailEnd type="none" w="med" len="med"/>
          </a:ln>
        </p:spPr>
        <p:txBody>
          <a:bodyPr vert="horz" wrap="none" lIns="91440" tIns="45720" rIns="91440" bIns="45720" numCol="1" anchor="ctr" anchorCtr="0" compatLnSpc="1"/>
          <a:lstStyle/>
          <a:p>
            <a:pPr marL="0" marR="0" indent="0" algn="l" defTabSz="914400" rtl="0" eaLnBrk="1" fontAlgn="base" latinLnBrk="0" hangingPunct="1">
              <a:lnSpc>
                <a:spcPct val="100000"/>
              </a:lnSpc>
              <a:spcBef>
                <a:spcPct val="0"/>
              </a:spcBef>
              <a:spcAft>
                <a:spcPct val="0"/>
              </a:spcAft>
              <a:buClrTx/>
              <a:buSzTx/>
              <a:buFontTx/>
              <a:buNone/>
            </a:pPr>
            <a:r>
              <a:rPr kumimoji="0" lang="en-US" altLang="zh-CN" sz="2800" b="0"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Phỏng vấn</a:t>
            </a:r>
          </a:p>
        </p:txBody>
      </p:sp>
      <p:sp>
        <p:nvSpPr>
          <p:cNvPr id="12" name="Rectangles 11"/>
          <p:cNvSpPr/>
          <p:nvPr/>
        </p:nvSpPr>
        <p:spPr>
          <a:xfrm>
            <a:off x="76200" y="5638800"/>
            <a:ext cx="1752600" cy="703580"/>
          </a:xfrm>
          <a:prstGeom prst="rect">
            <a:avLst/>
          </a:prstGeom>
          <a:solidFill>
            <a:schemeClr val="accent3">
              <a:lumMod val="95000"/>
            </a:schemeClr>
          </a:solidFill>
          <a:ln w="9525" cap="flat" cmpd="sng" algn="ctr">
            <a:solidFill>
              <a:schemeClr val="bg1"/>
            </a:solidFill>
            <a:prstDash val="solid"/>
            <a:round/>
            <a:headEnd type="none" w="med" len="med"/>
            <a:tailEnd type="none" w="med" len="med"/>
          </a:ln>
        </p:spPr>
        <p:txBody>
          <a:bodyPr vert="horz" wrap="none" lIns="91440" tIns="45720" rIns="91440" bIns="45720" numCol="1" anchor="ctr" anchorCtr="0" compatLnSpc="1"/>
          <a:lstStyle/>
          <a:p>
            <a:pPr marL="0" marR="0" indent="0" algn="l" defTabSz="914400" rtl="0" eaLnBrk="1" fontAlgn="base" latinLnBrk="0" hangingPunct="1">
              <a:lnSpc>
                <a:spcPct val="100000"/>
              </a:lnSpc>
              <a:spcBef>
                <a:spcPct val="0"/>
              </a:spcBef>
              <a:spcAft>
                <a:spcPct val="0"/>
              </a:spcAft>
              <a:buClrTx/>
              <a:buSzTx/>
              <a:buFontTx/>
              <a:buNone/>
            </a:pPr>
            <a:r>
              <a:rPr kumimoji="0" lang="en-US" altLang="zh-CN" sz="2400" b="0" i="0" u="none" strike="noStrike" cap="none" normalizeH="0" baseline="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Thực nghiệm</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to="" calcmode="lin" valueType="num">
                                      <p:cBhvr>
                                        <p:cTn id="7" dur="1" fill="hold"/>
                                        <p:tgtEl>
                                          <p:spTgt spid="6"/>
                                        </p:tgtEl>
                                      </p:cBhvr>
                                    </p:anim>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ox(in)">
                                      <p:cBhvr>
                                        <p:cTn id="12" dur="2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heel(1)">
                                      <p:cBhvr>
                                        <p:cTn id="17" dur="20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4"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500"/>
                                        <p:tgtEl>
                                          <p:spTgt spid="9"/>
                                        </p:tgtEl>
                                        <p:attrNameLst>
                                          <p:attrName>ppt_y</p:attrName>
                                        </p:attrNameLst>
                                      </p:cBhvr>
                                      <p:tavLst>
                                        <p:tav tm="0">
                                          <p:val>
                                            <p:strVal val="#ppt_y+#ppt_h*1.125000"/>
                                          </p:val>
                                        </p:tav>
                                        <p:tav tm="100000">
                                          <p:val>
                                            <p:strVal val="#ppt_y"/>
                                          </p:val>
                                        </p:tav>
                                      </p:tavLst>
                                    </p:anim>
                                    <p:animEffect transition="in" filter="wipe(up)">
                                      <p:cBhvr>
                                        <p:cTn id="23" dur="500"/>
                                        <p:tgtEl>
                                          <p:spTgt spid="9"/>
                                        </p:tgtEl>
                                      </p:cBhvr>
                                    </p:animEffect>
                                  </p:childTnLst>
                                </p:cTn>
                              </p:par>
                            </p:childTnLst>
                          </p:cTn>
                        </p:par>
                      </p:childTnLst>
                    </p:cTn>
                  </p:par>
                  <p:par>
                    <p:cTn id="24" fill="hold">
                      <p:stCondLst>
                        <p:cond delay="indefinite"/>
                      </p:stCondLst>
                      <p:childTnLst>
                        <p:par>
                          <p:cTn id="25" fill="hold">
                            <p:stCondLst>
                              <p:cond delay="0"/>
                            </p:stCondLst>
                            <p:childTnLst>
                              <p:par>
                                <p:cTn id="26" presetID="1" presetClass="entr" presetSubtype="0" fill="hold" grpId="0" nodeType="clickEffect">
                                  <p:stCondLst>
                                    <p:cond delay="0"/>
                                  </p:stCondLst>
                                  <p:childTnLst>
                                    <p:set>
                                      <p:cBhvr>
                                        <p:cTn id="27" dur="1" fill="hold">
                                          <p:stCondLst>
                                            <p:cond delay="0"/>
                                          </p:stCondLst>
                                        </p:cTn>
                                        <p:tgtEl>
                                          <p:spTgt spid="10"/>
                                        </p:tgtEl>
                                        <p:attrNameLst>
                                          <p:attrName>style.visibility</p:attrName>
                                        </p:attrNameLst>
                                      </p:cBhvr>
                                      <p:to>
                                        <p:strVal val="visible"/>
                                      </p:to>
                                    </p:set>
                                  </p:childTnLst>
                                </p:cTn>
                              </p:par>
                            </p:childTnLst>
                          </p:cTn>
                        </p:par>
                      </p:childTnLst>
                    </p:cTn>
                  </p:par>
                  <p:par>
                    <p:cTn id="28" fill="hold">
                      <p:stCondLst>
                        <p:cond delay="indefinite"/>
                      </p:stCondLst>
                      <p:childTnLst>
                        <p:par>
                          <p:cTn id="29" fill="hold">
                            <p:stCondLst>
                              <p:cond delay="0"/>
                            </p:stCondLst>
                            <p:childTnLst>
                              <p:par>
                                <p:cTn id="30" presetID="12" presetClass="entr" presetSubtype="4"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 calcmode="lin" valueType="num">
                                      <p:cBhvr additive="base">
                                        <p:cTn id="32" dur="500"/>
                                        <p:tgtEl>
                                          <p:spTgt spid="12"/>
                                        </p:tgtEl>
                                        <p:attrNameLst>
                                          <p:attrName>ppt_y</p:attrName>
                                        </p:attrNameLst>
                                      </p:cBhvr>
                                      <p:tavLst>
                                        <p:tav tm="0">
                                          <p:val>
                                            <p:strVal val="#ppt_y+#ppt_h*1.125000"/>
                                          </p:val>
                                        </p:tav>
                                        <p:tav tm="100000">
                                          <p:val>
                                            <p:strVal val="#ppt_y"/>
                                          </p:val>
                                        </p:tav>
                                      </p:tavLst>
                                    </p:anim>
                                    <p:animEffect transition="in" filter="wipe(up)">
                                      <p:cBhvr>
                                        <p:cTn id="3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ldLvl="0" animBg="1"/>
      <p:bldP spid="6" grpId="1" animBg="1"/>
      <p:bldP spid="7" grpId="0" bldLvl="0" animBg="1"/>
      <p:bldP spid="7" grpId="1" animBg="1"/>
      <p:bldP spid="8" grpId="0" bldLvl="0" animBg="1"/>
      <p:bldP spid="8" grpId="1" animBg="1"/>
      <p:bldP spid="9" grpId="0" bldLvl="0" animBg="1"/>
      <p:bldP spid="9" grpId="1" animBg="1"/>
      <p:bldP spid="10" grpId="0" bldLvl="0" animBg="1"/>
      <p:bldP spid="10" grpId="1" animBg="1"/>
      <p:bldP spid="12" grpId="0" bldLvl="0" animBg="1"/>
      <p:bldP spid="12" grpId="1" animBg="1"/>
    </p:bld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vi-VN" altLang="en-US"/>
              <a:t>Ôn tập</a:t>
            </a:r>
          </a:p>
        </p:txBody>
      </p:sp>
      <p:sp>
        <p:nvSpPr>
          <p:cNvPr id="3" name="Content Placeholder 2"/>
          <p:cNvSpPr>
            <a:spLocks noGrp="1"/>
          </p:cNvSpPr>
          <p:nvPr>
            <p:ph idx="1"/>
          </p:nvPr>
        </p:nvSpPr>
        <p:spPr>
          <a:xfrm>
            <a:off x="330200" y="855345"/>
            <a:ext cx="8666480" cy="5642610"/>
          </a:xfrm>
        </p:spPr>
        <p:txBody>
          <a:bodyPr/>
          <a:lstStyle/>
          <a:p>
            <a:pPr marL="0" indent="0" algn="just">
              <a:buNone/>
            </a:pPr>
            <a:r>
              <a:rPr lang="en-US" altLang="vi-VN" sz="2400">
                <a:latin typeface="Times New Roman" panose="02020603050405020304" pitchFamily="18" charset="0"/>
                <a:cs typeface="Times New Roman" panose="02020603050405020304" pitchFamily="18" charset="0"/>
              </a:rPr>
              <a:t>Phương pháp NC phi thực nghiệm là gì?</a:t>
            </a:r>
          </a:p>
          <a:p>
            <a:pPr marL="0" indent="0" algn="just">
              <a:buNone/>
            </a:pPr>
            <a:r>
              <a:rPr lang="en-US" altLang="vi-VN" sz="2400">
                <a:latin typeface="Times New Roman" panose="02020603050405020304" pitchFamily="18" charset="0"/>
                <a:cs typeface="Times New Roman" panose="02020603050405020304" pitchFamily="18" charset="0"/>
              </a:rPr>
              <a:t>Phương pháp NC thực nghiệm là gì?</a:t>
            </a:r>
          </a:p>
          <a:p>
            <a:pPr marL="0" indent="0" algn="just">
              <a:buNone/>
            </a:pPr>
            <a:r>
              <a:rPr lang="en-US" altLang="vi-VN" sz="2400">
                <a:latin typeface="Times New Roman" panose="02020603050405020304" pitchFamily="18" charset="0"/>
                <a:cs typeface="Times New Roman" panose="02020603050405020304" pitchFamily="18" charset="0"/>
              </a:rPr>
              <a:t>Phương pháp NC thực tiễn là gì?</a:t>
            </a:r>
          </a:p>
          <a:p>
            <a:pPr marL="0" indent="0" algn="just">
              <a:buNone/>
            </a:pPr>
            <a:r>
              <a:rPr lang="vi-VN" altLang="en-US" sz="2400">
                <a:latin typeface="Times New Roman" panose="02020603050405020304" pitchFamily="18" charset="0"/>
                <a:cs typeface="Times New Roman" panose="02020603050405020304" pitchFamily="18" charset="0"/>
              </a:rPr>
              <a:t>Nêu đặc điểm, cách thức tiến hành và ưu</a:t>
            </a:r>
            <a:r>
              <a:rPr lang="en-US" altLang="vi-VN" sz="2400">
                <a:latin typeface="Times New Roman" panose="02020603050405020304" pitchFamily="18" charset="0"/>
                <a:cs typeface="Times New Roman" panose="02020603050405020304" pitchFamily="18" charset="0"/>
              </a:rPr>
              <a:t>,</a:t>
            </a:r>
            <a:r>
              <a:rPr lang="vi-VN" altLang="en-US" sz="2400">
                <a:latin typeface="Times New Roman" panose="02020603050405020304" pitchFamily="18" charset="0"/>
                <a:cs typeface="Times New Roman" panose="02020603050405020304" pitchFamily="18" charset="0"/>
              </a:rPr>
              <a:t> nhược điểm của từng PPNC thực tiễn</a:t>
            </a:r>
          </a:p>
          <a:p>
            <a:pPr marL="0" indent="0" algn="just">
              <a:buNone/>
            </a:pPr>
            <a:r>
              <a:rPr lang="en-US" altLang="vi-VN" sz="2400">
                <a:latin typeface="Times New Roman" panose="02020603050405020304" pitchFamily="18" charset="0"/>
                <a:cs typeface="Times New Roman" panose="02020603050405020304" pitchFamily="18" charset="0"/>
              </a:rPr>
              <a:t>Điểm giống nhau của PP phỏng vấn có cấu trúc chặt chẽ và PP phỏng vấn không có cấu trúc chặt chẽ là gì?</a:t>
            </a:r>
          </a:p>
          <a:p>
            <a:pPr marL="0" indent="0" algn="just">
              <a:buNone/>
            </a:pPr>
            <a:r>
              <a:rPr lang="en-US" altLang="vi-VN" sz="2400">
                <a:latin typeface="Times New Roman" panose="02020603050405020304" pitchFamily="18" charset="0"/>
                <a:cs typeface="Times New Roman" panose="02020603050405020304" pitchFamily="18" charset="0"/>
              </a:rPr>
              <a:t>Điểm giống khác của PP phỏng vấn có cấu trúc chặt chẽ và PP phỏng vấn không có cấu trúc chặt chẽ là gì?</a:t>
            </a:r>
          </a:p>
          <a:p>
            <a:pPr marL="0" indent="0" algn="just">
              <a:buNone/>
            </a:pPr>
            <a:r>
              <a:rPr lang="en-US" altLang="vi-VN" sz="2400">
                <a:latin typeface="Times New Roman" panose="02020603050405020304" pitchFamily="18" charset="0"/>
                <a:cs typeface="Times New Roman" panose="02020603050405020304" pitchFamily="18" charset="0"/>
              </a:rPr>
              <a:t>Phương pháp luận NCKH là gì?</a:t>
            </a:r>
          </a:p>
          <a:p>
            <a:pPr marL="0" indent="0" algn="just">
              <a:buNone/>
            </a:pPr>
            <a:r>
              <a:rPr lang="en-US" altLang="vi-VN" sz="2400">
                <a:latin typeface="Times New Roman" panose="02020603050405020304" pitchFamily="18" charset="0"/>
                <a:cs typeface="Times New Roman" panose="02020603050405020304" pitchFamily="18" charset="0"/>
              </a:rPr>
              <a:t>Quan điểm phương pháp luận chung trong nghiên cứu khoa học gồm những quan điểm nào?</a:t>
            </a:r>
          </a:p>
          <a:p>
            <a:pPr marL="0" indent="0" algn="just">
              <a:buNone/>
            </a:pPr>
            <a:r>
              <a:rPr lang="en-US" altLang="vi-VN" sz="2400">
                <a:latin typeface="Times New Roman" panose="02020603050405020304" pitchFamily="18" charset="0"/>
                <a:cs typeface="Times New Roman" panose="02020603050405020304" pitchFamily="18" charset="0"/>
              </a:rPr>
              <a:t>Cấu trúc của phương pháp luận NCKH có những thành tố nào?</a:t>
            </a:r>
          </a:p>
        </p:txBody>
      </p:sp>
    </p:spTree>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09600" y="228600"/>
            <a:ext cx="8001000" cy="16002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i="1">
                <a:solidFill>
                  <a:srgbClr val="FF0000"/>
                </a:solidFill>
                <a:latin typeface="! PEPSI !" pitchFamily="2" charset="0"/>
              </a:rPr>
              <a:t>THE END</a:t>
            </a:r>
          </a:p>
          <a:p>
            <a:pPr algn="ctr"/>
            <a:r>
              <a:rPr lang="en-US" sz="4000" b="1" i="1">
                <a:solidFill>
                  <a:srgbClr val="FF0000"/>
                </a:solidFill>
                <a:latin typeface="! PEPSI !" pitchFamily="2" charset="0"/>
              </a:rPr>
              <a:t>THANK YOU!</a:t>
            </a:r>
          </a:p>
        </p:txBody>
      </p:sp>
      <p:pic>
        <p:nvPicPr>
          <p:cNvPr id="4" name="Picture 2" descr="C:\Program Files\Microsoft Office\MEDIA\CAGCAT10\j0297707.wm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1676400"/>
            <a:ext cx="8153400" cy="470051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theme/theme1.xml><?xml version="1.0" encoding="utf-8"?>
<a:theme xmlns:a="http://schemas.openxmlformats.org/drawingml/2006/main" name="Orange Waves">
  <a:themeElements>
    <a:clrScheme name="Orange Waves 13">
      <a:dk1>
        <a:srgbClr val="000000"/>
      </a:dk1>
      <a:lt1>
        <a:srgbClr val="FFFFFF"/>
      </a:lt1>
      <a:dk2>
        <a:srgbClr val="000000"/>
      </a:dk2>
      <a:lt2>
        <a:srgbClr val="969696"/>
      </a:lt2>
      <a:accent1>
        <a:srgbClr val="C73109"/>
      </a:accent1>
      <a:accent2>
        <a:srgbClr val="FF5050"/>
      </a:accent2>
      <a:accent3>
        <a:srgbClr val="FFFFFF"/>
      </a:accent3>
      <a:accent4>
        <a:srgbClr val="000000"/>
      </a:accent4>
      <a:accent5>
        <a:srgbClr val="E0ADAA"/>
      </a:accent5>
      <a:accent6>
        <a:srgbClr val="E74848"/>
      </a:accent6>
      <a:hlink>
        <a:srgbClr val="4D4D4D"/>
      </a:hlink>
      <a:folHlink>
        <a:srgbClr val="777777"/>
      </a:folHlink>
    </a:clrScheme>
    <a:fontScheme name="Orange Waves">
      <a:majorFont>
        <a:latin typeface="Arial"/>
        <a:ea typeface="SimSun"/>
        <a:cs typeface=""/>
      </a:majorFont>
      <a:minorFont>
        <a:latin typeface="Arial"/>
        <a:ea typeface="SimSun"/>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gradFill rotWithShape="0">
          <a:gsLst>
            <a:gs pos="0">
              <a:schemeClr val="accent1"/>
            </a:gs>
            <a:gs pos="100000">
              <a:schemeClr val="accent2"/>
            </a:gs>
          </a:gsLst>
          <a:lin ang="5400000" scaled="1"/>
        </a:gradFill>
        <a:ln w="9525" cap="flat" cmpd="sng" algn="ctr">
          <a:solidFill>
            <a:schemeClr val="accent1"/>
          </a:solidFill>
          <a:prstDash val="solid"/>
          <a:round/>
          <a:headEnd type="none" w="med" len="med"/>
          <a:tailEnd type="none" w="med" len="med"/>
        </a:ln>
      </a:spPr>
      <a:bodyPr vert="horz" wrap="none" lIns="91440" tIns="45720" rIns="91440" bIns="45720" numCol="1" anchor="ctr"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zh-CN" altLang="en-US" sz="1800" b="0" i="0" u="none" strike="noStrike" cap="none" normalizeH="0" baseline="0" smtClean="0">
            <a:ln>
              <a:noFill/>
            </a:ln>
            <a:solidFill>
              <a:schemeClr val="tx1"/>
            </a:solidFill>
            <a:effectLst/>
            <a:latin typeface="Arial" panose="020B0604020202020204" pitchFamily="34" charset="0"/>
            <a:ea typeface="SimSun" panose="02010600030101010101" pitchFamily="2" charset="-122"/>
          </a:defRPr>
        </a:defPPr>
      </a:lstStyle>
    </a:spDef>
    <a:lnDef>
      <a:spPr bwMode="auto">
        <a:xfrm>
          <a:off x="0" y="0"/>
          <a:ext cx="1" cy="1"/>
        </a:xfrm>
        <a:custGeom>
          <a:avLst/>
          <a:gdLst/>
          <a:ahLst/>
          <a:cxnLst/>
          <a:rect l="0" t="0" r="0" b="0"/>
          <a:pathLst/>
        </a:custGeom>
        <a:gradFill rotWithShape="0">
          <a:gsLst>
            <a:gs pos="0">
              <a:schemeClr val="accent1"/>
            </a:gs>
            <a:gs pos="100000">
              <a:schemeClr val="accent2"/>
            </a:gs>
          </a:gsLst>
          <a:lin ang="5400000" scaled="1"/>
        </a:gradFill>
        <a:ln w="9525" cap="flat" cmpd="sng" algn="ctr">
          <a:solidFill>
            <a:schemeClr val="accent1"/>
          </a:solidFill>
          <a:prstDash val="solid"/>
          <a:round/>
          <a:headEnd type="none" w="med" len="med"/>
          <a:tailEnd type="none" w="med" len="med"/>
        </a:ln>
      </a:spPr>
      <a:bodyPr vert="horz" wrap="none" lIns="91440" tIns="45720" rIns="91440" bIns="45720" numCol="1" anchor="ctr" anchorCtr="0" compatLnSpc="1"/>
      <a:lstStyle>
        <a:defPPr marL="0" marR="0" indent="0" algn="l" defTabSz="914400" rtl="0" eaLnBrk="1" fontAlgn="base" latinLnBrk="0" hangingPunct="1">
          <a:lnSpc>
            <a:spcPct val="100000"/>
          </a:lnSpc>
          <a:spcBef>
            <a:spcPct val="0"/>
          </a:spcBef>
          <a:spcAft>
            <a:spcPct val="0"/>
          </a:spcAft>
          <a:buClrTx/>
          <a:buSzTx/>
          <a:buFontTx/>
          <a:buNone/>
          <a:defRPr kumimoji="0" lang="zh-CN" altLang="en-US" sz="1800" b="0" i="0" u="none" strike="noStrike" cap="none" normalizeH="0" baseline="0" smtClean="0">
            <a:ln>
              <a:noFill/>
            </a:ln>
            <a:solidFill>
              <a:schemeClr val="tx1"/>
            </a:solidFill>
            <a:effectLst/>
            <a:latin typeface="Arial" panose="020B0604020202020204" pitchFamily="34" charset="0"/>
            <a:ea typeface="SimSun" panose="02010600030101010101" pitchFamily="2" charset="-122"/>
          </a:defRPr>
        </a:defPPr>
      </a:lstStyle>
    </a:lnDef>
  </a:objectDefaults>
  <a:extraClrSchemeLst>
    <a:extraClrScheme>
      <a:clrScheme name="Orange Waves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range Waves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range Waves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range Waves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range Waves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range Waves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range Waves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range Waves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range Waves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range Waves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range Waves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range Waves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Orange Waves 13">
        <a:dk1>
          <a:srgbClr val="000000"/>
        </a:dk1>
        <a:lt1>
          <a:srgbClr val="FFFFFF"/>
        </a:lt1>
        <a:dk2>
          <a:srgbClr val="000000"/>
        </a:dk2>
        <a:lt2>
          <a:srgbClr val="969696"/>
        </a:lt2>
        <a:accent1>
          <a:srgbClr val="C73109"/>
        </a:accent1>
        <a:accent2>
          <a:srgbClr val="FF5050"/>
        </a:accent2>
        <a:accent3>
          <a:srgbClr val="FFFFFF"/>
        </a:accent3>
        <a:accent4>
          <a:srgbClr val="000000"/>
        </a:accent4>
        <a:accent5>
          <a:srgbClr val="E0ADAA"/>
        </a:accent5>
        <a:accent6>
          <a:srgbClr val="E74848"/>
        </a:accent6>
        <a:hlink>
          <a:srgbClr val="4D4D4D"/>
        </a:hlink>
        <a:folHlink>
          <a:srgbClr val="777777"/>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1228</TotalTime>
  <Words>10147</Words>
  <Application>Microsoft Office PowerPoint</Application>
  <PresentationFormat>On-screen Show (4:3)</PresentationFormat>
  <Paragraphs>958</Paragraphs>
  <Slides>113</Slides>
  <Notes>4</Notes>
  <HiddenSlides>0</HiddenSlides>
  <MMClips>1</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113</vt:i4>
      </vt:variant>
    </vt:vector>
  </HeadingPairs>
  <TitlesOfParts>
    <vt:vector size="120" baseType="lpstr">
      <vt:lpstr>SimSun</vt:lpstr>
      <vt:lpstr>! PEPSI !</vt:lpstr>
      <vt:lpstr>Aharoni</vt:lpstr>
      <vt:lpstr>Arial</vt:lpstr>
      <vt:lpstr>Calibri</vt:lpstr>
      <vt:lpstr>Times New Roman</vt:lpstr>
      <vt:lpstr>Orange Waves</vt:lpstr>
      <vt:lpstr>  BỘ CÔNG THƯƠNG                   TRƯỜNG ĐẠI HỌC CÔNG NGHIỆP TP. HỒ CHÍ MINH         KHOA KHOA HỌC CƠ BẢN</vt:lpstr>
      <vt:lpstr>Mục tiêu học phần</vt:lpstr>
      <vt:lpstr>Chuẩn đầu ra</vt:lpstr>
      <vt:lpstr>Phương pháp đánh giá</vt:lpstr>
      <vt:lpstr>Phương pháp đánh giá</vt:lpstr>
      <vt:lpstr>Nội dung môn học</vt:lpstr>
      <vt:lpstr>Tài liệu học tập và tham khảo</vt:lpstr>
      <vt:lpstr>CHƯƠNG 1:</vt:lpstr>
      <vt:lpstr>Mục tiêu chương 1</vt:lpstr>
      <vt:lpstr>NỘI DUNG CHƯƠNG 1</vt:lpstr>
      <vt:lpstr>1.1. KHOA HỌC</vt:lpstr>
      <vt:lpstr>1.1.1. Khái niệm</vt:lpstr>
      <vt:lpstr>Phân biệt </vt:lpstr>
      <vt:lpstr>Ví dụ</vt:lpstr>
      <vt:lpstr>Ví dụ:</vt:lpstr>
      <vt:lpstr>Ví dụ</vt:lpstr>
      <vt:lpstr>PowerPoint Presentation</vt:lpstr>
      <vt:lpstr>1.1.2. PHÂN LOẠI KHOA HỌC</vt:lpstr>
      <vt:lpstr>1.1.2.1. Phân loại theo đối tượng nghiên cứu khoa học</vt:lpstr>
      <vt:lpstr>Sự khác biệt</vt:lpstr>
      <vt:lpstr>TỔ CHỨC OECD, NĂM 2007 CHIA KHOA HỌC THÀNH 6 NHÓM:</vt:lpstr>
      <vt:lpstr>1.1.2.2. Phân loại theo mục đích</vt:lpstr>
      <vt:lpstr>Câu hỏi</vt:lpstr>
      <vt:lpstr>1.1.3. LÝ THUYẾT KHOA HỌC</vt:lpstr>
      <vt:lpstr>1.1.3. LÝ THUYẾT KHOA HỌC</vt:lpstr>
      <vt:lpstr>1.1.3. LÝ THUYẾT KHOA HỌC</vt:lpstr>
      <vt:lpstr>1.1.3.2. Vai trò của lý thuyết khoa học trong nghiên cứu khoa học</vt:lpstr>
      <vt:lpstr>1.1.3.3. Thành phần cơ bản của lý thuyết khoa học</vt:lpstr>
      <vt:lpstr>1.1.3.3. Thành phần cơ bản của lý thuyết khoa học</vt:lpstr>
      <vt:lpstr>Ví dụ về nội hàm và ngoại diên</vt:lpstr>
      <vt:lpstr>Ví dụ: Khái niệm "Động vật" </vt:lpstr>
      <vt:lpstr>1.1.3.3. Thành phần cơ bản của lý thuyết khoa học</vt:lpstr>
      <vt:lpstr>Quy luật</vt:lpstr>
      <vt:lpstr>1.1.3.3. Thành phần cơ bản của lý thuyết khoa học</vt:lpstr>
      <vt:lpstr>1.1.3.3. Thành phần cơ bản của lý thuyết khoa học</vt:lpstr>
      <vt:lpstr>Bài tập: Điền tên các thành phần của khái niệm</vt:lpstr>
      <vt:lpstr>1.1.3.4. Tiêu chí đánh giá  một lý thuyết</vt:lpstr>
      <vt:lpstr>1.1.3.5. Sự phát triển của lý thuyết khoa học</vt:lpstr>
      <vt:lpstr>1.1.4. Công nghệ</vt:lpstr>
      <vt:lpstr>Ôn tập</vt:lpstr>
      <vt:lpstr>Ôn tập</vt:lpstr>
      <vt:lpstr>1.2. Nghiên cứu khoa học</vt:lpstr>
      <vt:lpstr>PowerPoint Presentation</vt:lpstr>
      <vt:lpstr>PowerPoint Presentation</vt:lpstr>
      <vt:lpstr>1.2.2. Chức năng của nghiên cứu khoa học</vt:lpstr>
      <vt:lpstr>1.2.2. Chức năng của nghiên cứu khoa học</vt:lpstr>
      <vt:lpstr>1.2.3. Đặc điểm của nghiên cứu khoa học</vt:lpstr>
      <vt:lpstr>1.2.4. Phân loại nghiên cứu khoa học 1.2.4.1. Phân loại theo mục tiêu nghiên cứu</vt:lpstr>
      <vt:lpstr>1.2.4. Phân loại nghiên cứu khoa học 1.2.4.1. Phân loại theo mục tiêu nghiên cứu</vt:lpstr>
      <vt:lpstr>1.2.4. Phân loại nghiên cứu khoa học 1.2.4.1. Phân loại theo mục tiêu nghiên cứu</vt:lpstr>
      <vt:lpstr>Điền tên loại NC phù hợp theo mục tiêu</vt:lpstr>
      <vt:lpstr>Bài tập: Điền tên loại NC phù hợp theo mục tiêu</vt:lpstr>
      <vt:lpstr>Bài tập</vt:lpstr>
      <vt:lpstr>PowerPoint Presentation</vt:lpstr>
      <vt:lpstr>1.2.4.2. Phân loại dựa theo giai đoạn/tầng bậc nghiên cứu</vt:lpstr>
      <vt:lpstr>PowerPoint Presentation</vt:lpstr>
      <vt:lpstr>PowerPoint Presentation</vt:lpstr>
      <vt:lpstr>PowerPoint Presentation</vt:lpstr>
      <vt:lpstr>Bài tập: Xét theo giai đoạn nghiên cứu, các NC sau đây thuộc loại NC nào?</vt:lpstr>
      <vt:lpstr>1.2.4.3. Phân loại theo logic suy luận</vt:lpstr>
      <vt:lpstr>1.2.4.3. Phân loại theo logic suy luận</vt:lpstr>
      <vt:lpstr>1.2.4.4. Phân loại theo hình thức thu thập, đo lường và phân tích thông tin</vt:lpstr>
      <vt:lpstr>1.2.4.4. Phân loại theo hình thức thu thập, đo lường và phân tích thông tin</vt:lpstr>
      <vt:lpstr>1.2.5. Sản phẩm của nghiên cứu khoa học</vt:lpstr>
      <vt:lpstr>Ôn tập</vt:lpstr>
      <vt:lpstr>PowerPoint Presentation</vt:lpstr>
      <vt:lpstr>1.3.1. PHƯƠNG PHÁP LUẬN NCKH</vt:lpstr>
      <vt:lpstr>CÁC QUAN ĐIỂM PPL CHUNG NHẤT TRONG NCKH</vt:lpstr>
      <vt:lpstr>CÁC QUAN ĐIỂM PPL CHUNG NHẤT TRONG NCKH</vt:lpstr>
      <vt:lpstr>Ôn tập: Quan điểm PPL chung nhất trong NCKH</vt:lpstr>
      <vt:lpstr> CẤU TRÚC CỦA PPLNCKH </vt:lpstr>
      <vt:lpstr>Điền thành tố phù hợp về cấu trúc PPL</vt:lpstr>
      <vt:lpstr>PowerPoint Presentation</vt:lpstr>
      <vt:lpstr>PowerPoint Presentation</vt:lpstr>
      <vt:lpstr>PowerPoint Presentation</vt:lpstr>
      <vt:lpstr>PowerPoint Presentation</vt:lpstr>
      <vt:lpstr>1.3.2. PHƯƠNG PHÁP NCKH</vt:lpstr>
      <vt:lpstr>1.3.3. Phân biệt PP và PPLNCKH</vt:lpstr>
      <vt:lpstr>1.4.TRÌNH TỰ LOGIC CỦA NGHIÊN CỨU KHOA HỌC </vt:lpstr>
      <vt:lpstr> 1.4.TRÌNH TỰ LOGIC CỦA NGHIÊN CỨU KHOA HỌC </vt:lpstr>
      <vt:lpstr>Ôn tập</vt:lpstr>
      <vt:lpstr>CHƯƠNG 2</vt:lpstr>
      <vt:lpstr>2.1. Khái niệm</vt:lpstr>
      <vt:lpstr>2.2. Đặc điểm của phương pháp nghiên cứu khoa học</vt:lpstr>
      <vt:lpstr>PowerPoint Presentation</vt:lpstr>
      <vt:lpstr>PowerPoint Presentation</vt:lpstr>
      <vt:lpstr>2.3.1. Nhóm phương pháp lý thuyết</vt:lpstr>
      <vt:lpstr>2.3.3.1. Các nhóm phương pháp nghiên cứu lý thuyết</vt:lpstr>
      <vt:lpstr>1.3.3.1. Các nhóm phương pháp nghiên cứu lý thuyết</vt:lpstr>
      <vt:lpstr>1.3.3.1. Các nhóm phương pháp nghiên cứu lý thuyết</vt:lpstr>
      <vt:lpstr>1.3.3.1. Các nhóm phương pháp nghiên cứu lý thuyết</vt:lpstr>
      <vt:lpstr>1.3.3.1. Các nhóm phương pháp nghiên cứu lý thuyết</vt:lpstr>
      <vt:lpstr>1.3.3.1. Các nhóm phương pháp nghiên cứu lý thuyết</vt:lpstr>
      <vt:lpstr>1.3.3.1. Các nhóm phương pháp nghiên cứu lý thuyết</vt:lpstr>
      <vt:lpstr>Ôn tập</vt:lpstr>
      <vt:lpstr>ÔN TẬP: Điền PPNC Lý thuyết phù hợp</vt:lpstr>
      <vt:lpstr>PowerPoint Presentation</vt:lpstr>
      <vt:lpstr>PowerPoint Presentation</vt:lpstr>
      <vt:lpstr>2.3.2. Nhóm PP NC thực tiễn</vt:lpstr>
      <vt:lpstr>2.3.3.2. Nhóm các phương pháp nghiên cứu thực tiễn</vt:lpstr>
      <vt:lpstr>PowerPoint Presentation</vt:lpstr>
      <vt:lpstr>Các phương pháp NC phi thực nghiệm</vt:lpstr>
      <vt:lpstr>Các phương pháp NC phi thực nghiệm</vt:lpstr>
      <vt:lpstr>Các phương pháp NC phi thực nghiệm</vt:lpstr>
      <vt:lpstr>Các phương pháp NC phi thực nghiệm</vt:lpstr>
      <vt:lpstr>2.3.3.2. Phương pháp thực nghiệm khoa học</vt:lpstr>
      <vt:lpstr>2.3.3.2. Phương pháp thực nghiệm khoa học</vt:lpstr>
      <vt:lpstr> Phương pháp thực nghiệm khoa học</vt:lpstr>
      <vt:lpstr> Phương pháp thực nghiệm khoa học</vt:lpstr>
      <vt:lpstr>2.3.3.3. Phương pháp chuyên gia </vt:lpstr>
      <vt:lpstr>Ôn tập: Điền tên PPNC phù hợp</vt:lpstr>
      <vt:lpstr>Ôn tập</vt:lpstr>
      <vt:lpstr>PowerPoint Presentation</vt:lpstr>
    </vt:vector>
  </TitlesOfParts>
  <Company>Boycaonguyen88</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CHƯƠNG 1:</dc:title>
  <dc:creator>ASUS</dc:creator>
  <cp:lastModifiedBy>Anh Dao Thi Nguyet</cp:lastModifiedBy>
  <cp:revision>324</cp:revision>
  <dcterms:created xsi:type="dcterms:W3CDTF">2019-10-11T13:52:00Z</dcterms:created>
  <dcterms:modified xsi:type="dcterms:W3CDTF">2024-12-31T10:37:32Z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3E6499C481E7430FBF44F5191A97E568</vt:lpwstr>
  </property>
  <property fmtid="{D5CDD505-2E9C-101B-9397-08002B2CF9AE}" pid="3" name="KSOProductBuildVer">
    <vt:lpwstr>1033-11.2.0.11537</vt:lpwstr>
  </property>
</Properties>
</file>