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6"/>
  </p:notesMasterIdLst>
  <p:sldIdLst>
    <p:sldId id="337" r:id="rId2"/>
    <p:sldId id="257" r:id="rId3"/>
    <p:sldId id="343" r:id="rId4"/>
    <p:sldId id="344" r:id="rId5"/>
    <p:sldId id="305" r:id="rId6"/>
    <p:sldId id="259" r:id="rId7"/>
    <p:sldId id="260" r:id="rId8"/>
    <p:sldId id="263" r:id="rId9"/>
    <p:sldId id="262" r:id="rId10"/>
    <p:sldId id="304" r:id="rId11"/>
    <p:sldId id="265" r:id="rId12"/>
    <p:sldId id="272" r:id="rId13"/>
    <p:sldId id="306" r:id="rId14"/>
    <p:sldId id="307" r:id="rId15"/>
    <p:sldId id="308" r:id="rId16"/>
    <p:sldId id="309" r:id="rId17"/>
    <p:sldId id="310" r:id="rId18"/>
    <p:sldId id="311" r:id="rId19"/>
    <p:sldId id="268" r:id="rId20"/>
    <p:sldId id="270" r:id="rId21"/>
    <p:sldId id="347" r:id="rId22"/>
    <p:sldId id="271" r:id="rId23"/>
    <p:sldId id="273" r:id="rId24"/>
    <p:sldId id="274" r:id="rId25"/>
    <p:sldId id="894" r:id="rId26"/>
    <p:sldId id="895" r:id="rId27"/>
    <p:sldId id="313" r:id="rId28"/>
    <p:sldId id="275" r:id="rId29"/>
    <p:sldId id="276" r:id="rId30"/>
    <p:sldId id="277" r:id="rId31"/>
    <p:sldId id="892" r:id="rId32"/>
    <p:sldId id="350" r:id="rId33"/>
    <p:sldId id="421" r:id="rId34"/>
    <p:sldId id="351" r:id="rId35"/>
    <p:sldId id="352" r:id="rId36"/>
    <p:sldId id="353" r:id="rId37"/>
    <p:sldId id="354" r:id="rId38"/>
    <p:sldId id="315" r:id="rId39"/>
    <p:sldId id="533" r:id="rId40"/>
    <p:sldId id="289" r:id="rId41"/>
    <p:sldId id="290" r:id="rId42"/>
    <p:sldId id="291" r:id="rId43"/>
    <p:sldId id="293" r:id="rId44"/>
    <p:sldId id="294" r:id="rId45"/>
    <p:sldId id="295" r:id="rId46"/>
    <p:sldId id="296" r:id="rId47"/>
    <p:sldId id="327" r:id="rId48"/>
    <p:sldId id="317" r:id="rId49"/>
    <p:sldId id="318" r:id="rId50"/>
    <p:sldId id="319" r:id="rId51"/>
    <p:sldId id="320" r:id="rId52"/>
    <p:sldId id="297" r:id="rId53"/>
    <p:sldId id="298" r:id="rId54"/>
    <p:sldId id="299" r:id="rId55"/>
    <p:sldId id="300" r:id="rId56"/>
    <p:sldId id="891" r:id="rId57"/>
    <p:sldId id="886" r:id="rId58"/>
    <p:sldId id="888" r:id="rId59"/>
    <p:sldId id="890" r:id="rId60"/>
    <p:sldId id="889" r:id="rId61"/>
    <p:sldId id="804" r:id="rId62"/>
    <p:sldId id="1008" r:id="rId63"/>
    <p:sldId id="471" r:id="rId64"/>
    <p:sldId id="473" r:id="rId65"/>
    <p:sldId id="472" r:id="rId66"/>
    <p:sldId id="474" r:id="rId67"/>
    <p:sldId id="475" r:id="rId68"/>
    <p:sldId id="476" r:id="rId69"/>
    <p:sldId id="477" r:id="rId70"/>
    <p:sldId id="478" r:id="rId71"/>
    <p:sldId id="479" r:id="rId72"/>
    <p:sldId id="480" r:id="rId73"/>
    <p:sldId id="481" r:id="rId74"/>
    <p:sldId id="482" r:id="rId75"/>
    <p:sldId id="483" r:id="rId76"/>
    <p:sldId id="484" r:id="rId77"/>
    <p:sldId id="485" r:id="rId78"/>
    <p:sldId id="486" r:id="rId79"/>
    <p:sldId id="487" r:id="rId80"/>
    <p:sldId id="488" r:id="rId81"/>
    <p:sldId id="489" r:id="rId82"/>
    <p:sldId id="854" r:id="rId83"/>
    <p:sldId id="490" r:id="rId84"/>
    <p:sldId id="491" r:id="rId85"/>
    <p:sldId id="856" r:id="rId86"/>
    <p:sldId id="492" r:id="rId87"/>
    <p:sldId id="494" r:id="rId88"/>
    <p:sldId id="495" r:id="rId89"/>
    <p:sldId id="496" r:id="rId90"/>
    <p:sldId id="497" r:id="rId91"/>
    <p:sldId id="498" r:id="rId92"/>
    <p:sldId id="853" r:id="rId93"/>
    <p:sldId id="499" r:id="rId94"/>
    <p:sldId id="987" r:id="rId95"/>
    <p:sldId id="517" r:id="rId96"/>
    <p:sldId id="500" r:id="rId97"/>
    <p:sldId id="501" r:id="rId98"/>
    <p:sldId id="502" r:id="rId99"/>
    <p:sldId id="503" r:id="rId100"/>
    <p:sldId id="504" r:id="rId101"/>
    <p:sldId id="505" r:id="rId102"/>
    <p:sldId id="506" r:id="rId103"/>
    <p:sldId id="507" r:id="rId104"/>
    <p:sldId id="508" r:id="rId105"/>
    <p:sldId id="511" r:id="rId106"/>
    <p:sldId id="509" r:id="rId107"/>
    <p:sldId id="512" r:id="rId108"/>
    <p:sldId id="513" r:id="rId109"/>
    <p:sldId id="514" r:id="rId110"/>
    <p:sldId id="805" r:id="rId111"/>
    <p:sldId id="806" r:id="rId112"/>
    <p:sldId id="808" r:id="rId113"/>
    <p:sldId id="809" r:id="rId114"/>
    <p:sldId id="338" r:id="rId1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59" d="100"/>
          <a:sy n="59" d="100"/>
        </p:scale>
        <p:origin x="1500" y="36"/>
      </p:cViewPr>
      <p:guideLst>
        <p:guide orient="horz" pos="2160"/>
        <p:guide pos="2868"/>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C85F9F-4203-4E65-8900-53F3E67E7236}" type="datetimeFigureOut">
              <a:rPr lang="en-US" smtClean="0"/>
              <a:t>10-03-25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2B1580-9336-4DB6-801B-3915856AC35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2B1580-9336-4DB6-801B-3915856AC354}"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4982ECD-B2AA-47DA-BABD-0767CE2553A2}" type="slidenum">
              <a:rPr lang="en-US" smtClean="0"/>
              <a:t>88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2B1580-9336-4DB6-801B-3915856AC354}" type="slidenum">
              <a:rPr lang="en-US" smtClean="0"/>
              <a:t>101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2B1580-9336-4DB6-801B-3915856AC354}" type="slidenum">
              <a:rPr lang="en-US" smtClean="0"/>
              <a:t>102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2B1580-9336-4DB6-801B-3915856AC354}" type="slidenum">
              <a:rPr lang="en-US" smtClean="0"/>
              <a:t>104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2B1580-9336-4DB6-801B-3915856AC354}" type="slidenum">
              <a:rPr lang="en-US" smtClean="0"/>
              <a:t>111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BD06184-3151-435F-94B0-D346A2135D24}" type="datetimeFigureOut">
              <a:rPr lang="en-US" smtClean="0"/>
              <a:t>10-03-25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D06184-3151-435F-94B0-D346A2135D24}" type="datetimeFigureOut">
              <a:rPr lang="en-US" smtClean="0"/>
              <a:t>10-03-25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D06184-3151-435F-94B0-D346A2135D24}" type="datetimeFigureOut">
              <a:rPr lang="en-US" smtClean="0"/>
              <a:t>10-03-25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BD06184-3151-435F-94B0-D346A2135D24}" type="datetimeFigureOut">
              <a:rPr lang="en-US" smtClean="0"/>
              <a:t>10-03-25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BD06184-3151-435F-94B0-D346A2135D24}" type="datetimeFigureOut">
              <a:rPr lang="en-US" smtClean="0"/>
              <a:t>10-03-25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BD06184-3151-435F-94B0-D346A2135D24}" type="datetimeFigureOut">
              <a:rPr lang="en-US" smtClean="0"/>
              <a:t>10-03-25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D06184-3151-435F-94B0-D346A2135D24}" type="datetimeFigureOut">
              <a:rPr lang="en-US" smtClean="0"/>
              <a:t>10-03-25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D06184-3151-435F-94B0-D346A2135D24}" type="datetimeFigureOut">
              <a:rPr lang="en-US" smtClean="0"/>
              <a:t>10-03-25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D06184-3151-435F-94B0-D346A2135D24}" type="datetimeFigureOut">
              <a:rPr lang="en-US" smtClean="0"/>
              <a:t>10-03-25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D06184-3151-435F-94B0-D346A2135D24}" type="datetimeFigureOut">
              <a:rPr lang="en-US" smtClean="0"/>
              <a:t>10-03-25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D06184-3151-435F-94B0-D346A2135D24}" type="datetimeFigureOut">
              <a:rPr lang="en-US" smtClean="0"/>
              <a:t>10-03-25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D06184-3151-435F-94B0-D346A2135D24}" type="datetimeFigureOut">
              <a:rPr lang="en-US" smtClean="0"/>
              <a:t>10-03-25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388C90-BE2C-476B-84CC-339B131DF60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D06184-3151-435F-94B0-D346A2135D24}" type="datetimeFigureOut">
              <a:rPr lang="en-US" smtClean="0"/>
              <a:t>10-03-25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388C90-BE2C-476B-84CC-339B131DF60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r>
              <a:rPr lang="en-US" sz="1800">
                <a:latin typeface="Times New Roman" panose="02020603050405020304" pitchFamily="18" charset="0"/>
                <a:cs typeface="Times New Roman" panose="02020603050405020304" pitchFamily="18" charset="0"/>
              </a:rPr>
              <a:t>  BỘ CÔNG THƯƠNG</a:t>
            </a:r>
            <a:br>
              <a:rPr lang="en-US" sz="1800">
                <a:latin typeface="Times New Roman" panose="02020603050405020304" pitchFamily="18" charset="0"/>
                <a:cs typeface="Times New Roman" panose="02020603050405020304" pitchFamily="18" charset="0"/>
              </a:rPr>
            </a:br>
            <a:r>
              <a:rPr lang="en-US" sz="1800">
                <a:latin typeface="Times New Roman" panose="02020603050405020304" pitchFamily="18" charset="0"/>
                <a:cs typeface="Times New Roman" panose="02020603050405020304" pitchFamily="18" charset="0"/>
              </a:rPr>
              <a:t>                  TRƯỜNG ĐẠI HỌC CÔNG NGHIỆP TP. HỒ CHÍ MINH</a:t>
            </a:r>
            <a:br>
              <a:rPr lang="en-US" sz="1800">
                <a:latin typeface="Times New Roman" panose="02020603050405020304" pitchFamily="18" charset="0"/>
                <a:cs typeface="Times New Roman" panose="02020603050405020304" pitchFamily="18" charset="0"/>
              </a:rPr>
            </a:br>
            <a:r>
              <a:rPr lang="en-US" sz="1800" b="1">
                <a:latin typeface="Times New Roman" panose="02020603050405020304" pitchFamily="18" charset="0"/>
                <a:cs typeface="Times New Roman" panose="02020603050405020304" pitchFamily="18" charset="0"/>
              </a:rPr>
              <a:t>        KHOA KHOA HỌC CƠ BẢN</a:t>
            </a:r>
          </a:p>
        </p:txBody>
      </p:sp>
      <p:sp>
        <p:nvSpPr>
          <p:cNvPr id="3" name="Content Placeholder 2"/>
          <p:cNvSpPr>
            <a:spLocks noGrp="1"/>
          </p:cNvSpPr>
          <p:nvPr>
            <p:ph idx="1"/>
          </p:nvPr>
        </p:nvSpPr>
        <p:spPr>
          <a:xfrm>
            <a:off x="457200" y="1371600"/>
            <a:ext cx="8229600" cy="5334000"/>
          </a:xfrm>
        </p:spPr>
        <p:txBody>
          <a:bodyPr>
            <a:normAutofit lnSpcReduction="10000"/>
          </a:bodyPr>
          <a:lstStyle/>
          <a:p>
            <a:pPr marL="0" indent="0" algn="ctr">
              <a:buNone/>
            </a:pPr>
            <a:r>
              <a:rPr lang="en-US" b="1">
                <a:solidFill>
                  <a:srgbClr val="FF0000"/>
                </a:solidFill>
                <a:latin typeface="Times New Roman" panose="02020603050405020304" pitchFamily="18" charset="0"/>
                <a:cs typeface="Times New Roman" panose="02020603050405020304" pitchFamily="18" charset="0"/>
              </a:rPr>
              <a:t>PHƯƠNG PHÁP LUẬN NGHIÊN CỨU KHOA HỌC</a:t>
            </a:r>
          </a:p>
          <a:p>
            <a:pPr marL="0" indent="0" algn="r">
              <a:buNone/>
            </a:pPr>
            <a:endParaRPr lang="en-US">
              <a:latin typeface="Times New Roman" panose="02020603050405020304" pitchFamily="18" charset="0"/>
              <a:cs typeface="Times New Roman" panose="02020603050405020304" pitchFamily="18" charset="0"/>
            </a:endParaRPr>
          </a:p>
          <a:p>
            <a:pPr marL="0" indent="0" algn="r">
              <a:buNone/>
            </a:pPr>
            <a:endParaRPr lang="en-US">
              <a:latin typeface="Times New Roman" panose="02020603050405020304" pitchFamily="18" charset="0"/>
              <a:cs typeface="Times New Roman" panose="02020603050405020304" pitchFamily="18" charset="0"/>
            </a:endParaRPr>
          </a:p>
          <a:p>
            <a:pPr marL="0" indent="0" algn="r">
              <a:buNone/>
            </a:pPr>
            <a:endParaRPr lang="en-US">
              <a:latin typeface="Times New Roman" panose="02020603050405020304" pitchFamily="18" charset="0"/>
              <a:cs typeface="Times New Roman" panose="02020603050405020304" pitchFamily="18" charset="0"/>
            </a:endParaRPr>
          </a:p>
          <a:p>
            <a:pPr marL="0" indent="0" algn="ctr">
              <a:buNone/>
            </a:pPr>
            <a:endParaRPr lang="en-US">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r>
              <a:rPr lang="en-US" sz="2800">
                <a:latin typeface="Times New Roman" panose="02020603050405020304" pitchFamily="18" charset="0"/>
                <a:cs typeface="Times New Roman" panose="02020603050405020304" pitchFamily="18" charset="0"/>
              </a:rPr>
              <a:t>TP.HCM, Tháng 11 năm 2019</a:t>
            </a:r>
          </a:p>
        </p:txBody>
      </p:sp>
      <p:pic>
        <p:nvPicPr>
          <p:cNvPr id="4" name="Picture 3" descr="Káº¿t quáº£ hÃ¬nh áº£nh cho logo dáº¡i há»c cÃ´ng nghiá»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1" y="0"/>
            <a:ext cx="1904999" cy="1143000"/>
          </a:xfrm>
          <a:prstGeom prst="rect">
            <a:avLst/>
          </a:prstGeom>
          <a:noFill/>
          <a:ln>
            <a:noFill/>
          </a:ln>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2576512"/>
            <a:ext cx="7239000" cy="2833688"/>
          </a:xfrm>
          <a:prstGeom prst="rect">
            <a:avLst/>
          </a:prstGeom>
        </p:spPr>
      </p:pic>
      <p:sp>
        <p:nvSpPr>
          <p:cNvPr id="7" name="Rectangle 6"/>
          <p:cNvSpPr/>
          <p:nvPr/>
        </p:nvSpPr>
        <p:spPr>
          <a:xfrm>
            <a:off x="1151603" y="5486400"/>
            <a:ext cx="7124700" cy="762000"/>
          </a:xfrm>
          <a:prstGeom prst="rect">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002060"/>
                </a:solidFill>
                <a:latin typeface="Times New Roman" panose="02020603050405020304" pitchFamily="18" charset="0"/>
                <a:cs typeface="Times New Roman" panose="02020603050405020304" pitchFamily="18" charset="0"/>
              </a:rPr>
              <a:t>GV: ĐÀO THỊ NGUYỆT ÁNH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460" y="172720"/>
            <a:ext cx="8409940" cy="753745"/>
          </a:xfrm>
        </p:spPr>
        <p:style>
          <a:lnRef idx="2">
            <a:schemeClr val="accent2"/>
          </a:lnRef>
          <a:fillRef idx="1">
            <a:schemeClr val="lt1"/>
          </a:fillRef>
          <a:effectRef idx="0">
            <a:schemeClr val="accent2"/>
          </a:effectRef>
          <a:fontRef idx="minor">
            <a:schemeClr val="dk1"/>
          </a:fontRef>
        </p:style>
        <p:txBody>
          <a:bodyPr>
            <a:normAutofit fontScale="90000"/>
          </a:bodyPr>
          <a:lstStyle/>
          <a:p>
            <a:r>
              <a:rPr lang="vi-VN" sz="6000">
                <a:solidFill>
                  <a:schemeClr val="accent4">
                    <a:lumMod val="50000"/>
                  </a:schemeClr>
                </a:solidFill>
                <a:highlight>
                  <a:srgbClr val="FFFF00"/>
                </a:highlight>
                <a:latin typeface="Times New Roman" panose="02020603050405020304" pitchFamily="18" charset="0"/>
                <a:cs typeface="Times New Roman" panose="02020603050405020304" pitchFamily="18" charset="0"/>
              </a:rPr>
              <a:t>Chương</a:t>
            </a:r>
            <a:r>
              <a:rPr lang="en-US" sz="6000">
                <a:solidFill>
                  <a:schemeClr val="accent4">
                    <a:lumMod val="50000"/>
                  </a:schemeClr>
                </a:solidFill>
                <a:highlight>
                  <a:srgbClr val="FFFF00"/>
                </a:highlight>
                <a:latin typeface="Times New Roman" panose="02020603050405020304" pitchFamily="18" charset="0"/>
                <a:cs typeface="Times New Roman" panose="02020603050405020304" pitchFamily="18" charset="0"/>
              </a:rPr>
              <a:t> 3:</a:t>
            </a:r>
          </a:p>
        </p:txBody>
      </p:sp>
      <p:sp>
        <p:nvSpPr>
          <p:cNvPr id="3" name="Content Placeholder 2"/>
          <p:cNvSpPr>
            <a:spLocks noGrp="1"/>
          </p:cNvSpPr>
          <p:nvPr>
            <p:ph idx="1"/>
          </p:nvPr>
        </p:nvSpPr>
        <p:spPr>
          <a:xfrm>
            <a:off x="457200" y="1143000"/>
            <a:ext cx="8458200" cy="5410200"/>
          </a:xfrm>
          <a:solidFill>
            <a:schemeClr val="tx2">
              <a:lumMod val="40000"/>
              <a:lumOff val="60000"/>
            </a:schemeClr>
          </a:solidFill>
          <a:ln>
            <a:solidFill>
              <a:schemeClr val="accent6">
                <a:lumMod val="75000"/>
              </a:schemeClr>
            </a:solidFill>
          </a:ln>
          <a:effectLst>
            <a:outerShdw blurRad="190500" dist="228600" dir="2700000" algn="ctr">
              <a:srgbClr val="000000">
                <a:alpha val="30000"/>
              </a:srgbClr>
            </a:outerShdw>
            <a:reflection blurRad="6350" stA="50000" endA="300" endPos="55000" dir="5400000" sy="-100000" algn="bl" rotWithShape="0"/>
          </a:effectLst>
          <a:scene3d>
            <a:camera prst="orthographicFront">
              <a:rot lat="0" lon="0" rev="0"/>
            </a:camera>
            <a:lightRig rig="glow" dir="t">
              <a:rot lat="0" lon="0" rev="4800000"/>
            </a:lightRig>
          </a:scene3d>
          <a:sp3d prstMaterial="matte">
            <a:bevelT w="127000" h="63500"/>
          </a:sp3d>
        </p:spPr>
        <p:style>
          <a:lnRef idx="2">
            <a:schemeClr val="accent3">
              <a:shade val="50000"/>
            </a:schemeClr>
          </a:lnRef>
          <a:fillRef idx="1">
            <a:schemeClr val="accent3"/>
          </a:fillRef>
          <a:effectRef idx="0">
            <a:schemeClr val="accent3"/>
          </a:effectRef>
          <a:fontRef idx="minor">
            <a:schemeClr val="lt1"/>
          </a:fontRef>
        </p:style>
        <p:txBody>
          <a:bodyPr>
            <a:normAutofit/>
          </a:bodyPr>
          <a:lstStyle/>
          <a:p>
            <a:pPr marL="0" indent="0">
              <a:buNone/>
            </a:pPr>
            <a:r>
              <a:rPr lang="en-US" sz="6600" b="1">
                <a:solidFill>
                  <a:srgbClr val="FF0000"/>
                </a:solidFill>
                <a:latin typeface=".VnAvantH" pitchFamily="34" charset="0"/>
              </a:rPr>
              <a:t>GIAI </a:t>
            </a:r>
          </a:p>
          <a:p>
            <a:pPr marL="0" indent="0">
              <a:buNone/>
            </a:pPr>
            <a:r>
              <a:rPr lang="en-US" sz="6600" b="1">
                <a:solidFill>
                  <a:srgbClr val="FF0000"/>
                </a:solidFill>
                <a:latin typeface=".VnAvantH" pitchFamily="34" charset="0"/>
              </a:rPr>
              <a:t>ĐOẠN </a:t>
            </a:r>
          </a:p>
          <a:p>
            <a:pPr marL="0" indent="0">
              <a:buNone/>
            </a:pPr>
            <a:r>
              <a:rPr lang="en-US" sz="6600" b="1">
                <a:solidFill>
                  <a:srgbClr val="FF0000"/>
                </a:solidFill>
                <a:latin typeface=".VnAvantH" pitchFamily="34" charset="0"/>
              </a:rPr>
              <a:t>KHÁM</a:t>
            </a:r>
          </a:p>
          <a:p>
            <a:pPr marL="0" indent="0">
              <a:buNone/>
            </a:pPr>
            <a:r>
              <a:rPr lang="en-US" sz="6600" b="1">
                <a:solidFill>
                  <a:srgbClr val="FF0000"/>
                </a:solidFill>
                <a:latin typeface=".VnAvantH" pitchFamily="34" charset="0"/>
              </a:rPr>
              <a:t> PHÁ</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52800" y="1219200"/>
            <a:ext cx="5668645" cy="5257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barn(inVertical)">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barn(inVertical)">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barn(inVertical)">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barn(inVertical)">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latin typeface="Times New Roman" panose="02020603050405020304" pitchFamily="18" charset="0"/>
                <a:cs typeface="Times New Roman" panose="02020603050405020304" pitchFamily="18" charset="0"/>
              </a:rPr>
              <a:t>Mục tiêu chương 2</a:t>
            </a:r>
          </a:p>
        </p:txBody>
      </p:sp>
      <p:sp>
        <p:nvSpPr>
          <p:cNvPr id="3" name="Content Placeholder 2"/>
          <p:cNvSpPr>
            <a:spLocks noGrp="1"/>
          </p:cNvSpPr>
          <p:nvPr>
            <p:ph idx="1"/>
          </p:nvPr>
        </p:nvSpPr>
        <p:spPr>
          <a:xfrm>
            <a:off x="457200" y="1295400"/>
            <a:ext cx="8229600" cy="4830763"/>
          </a:xfrm>
        </p:spPr>
        <p:txBody>
          <a:bodyPr>
            <a:noAutofit/>
          </a:bodyPr>
          <a:lstStyle/>
          <a:p>
            <a:pPr algn="just"/>
            <a:r>
              <a:rPr lang="en-US">
                <a:latin typeface="Times New Roman" panose="02020603050405020304" pitchFamily="18" charset="0"/>
                <a:cs typeface="Times New Roman" panose="02020603050405020304" pitchFamily="18" charset="0"/>
              </a:rPr>
              <a:t>Sau khi học xong chương 2, người học có thể vận dụng các kiến thức và kỹ năng được học để: </a:t>
            </a:r>
          </a:p>
          <a:p>
            <a:pPr marL="0" indent="0" algn="just">
              <a:buNone/>
            </a:pPr>
            <a:r>
              <a:rPr lang="en-US">
                <a:latin typeface="Times New Roman" panose="02020603050405020304" pitchFamily="18" charset="0"/>
                <a:cs typeface="Times New Roman" panose="02020603050405020304" pitchFamily="18" charset="0"/>
              </a:rPr>
              <a:t>- </a:t>
            </a:r>
            <a:r>
              <a:rPr lang="en-US" b="1">
                <a:solidFill>
                  <a:srgbClr val="FF0000"/>
                </a:solidFill>
                <a:latin typeface="Times New Roman" panose="02020603050405020304" pitchFamily="18" charset="0"/>
                <a:cs typeface="Times New Roman" panose="02020603050405020304" pitchFamily="18" charset="0"/>
              </a:rPr>
              <a:t>Xác định </a:t>
            </a:r>
            <a:r>
              <a:rPr lang="en-US">
                <a:latin typeface="Times New Roman" panose="02020603050405020304" pitchFamily="18" charset="0"/>
                <a:cs typeface="Times New Roman" panose="02020603050405020304" pitchFamily="18" charset="0"/>
              </a:rPr>
              <a:t>được vấn đề nghiên cứu</a:t>
            </a:r>
          </a:p>
          <a:p>
            <a:pPr marL="0" indent="0" algn="just">
              <a:buNone/>
            </a:pPr>
            <a:r>
              <a:rPr lang="en-US">
                <a:latin typeface="Times New Roman" panose="02020603050405020304" pitchFamily="18" charset="0"/>
                <a:cs typeface="Times New Roman" panose="02020603050405020304" pitchFamily="18" charset="0"/>
                <a:sym typeface="+mn-ea"/>
              </a:rPr>
              <a:t>- </a:t>
            </a:r>
            <a:r>
              <a:rPr lang="en-US" b="1">
                <a:solidFill>
                  <a:srgbClr val="FF0000"/>
                </a:solidFill>
                <a:latin typeface="Times New Roman" panose="02020603050405020304" pitchFamily="18" charset="0"/>
                <a:cs typeface="Times New Roman" panose="02020603050405020304" pitchFamily="18" charset="0"/>
                <a:sym typeface="+mn-ea"/>
              </a:rPr>
              <a:t>Xây dựng </a:t>
            </a:r>
            <a:r>
              <a:rPr lang="en-US">
                <a:latin typeface="Times New Roman" panose="02020603050405020304" pitchFamily="18" charset="0"/>
                <a:cs typeface="Times New Roman" panose="02020603050405020304" pitchFamily="18" charset="0"/>
                <a:sym typeface="+mn-ea"/>
              </a:rPr>
              <a:t>cơ sở lý thuyết cho đề tài NC</a:t>
            </a:r>
          </a:p>
          <a:p>
            <a:pPr marL="0" indent="0" algn="just">
              <a:buNone/>
            </a:pPr>
            <a:r>
              <a:rPr lang="en-US">
                <a:latin typeface="Times New Roman" panose="02020603050405020304" pitchFamily="18" charset="0"/>
                <a:cs typeface="Times New Roman" panose="02020603050405020304" pitchFamily="18" charset="0"/>
                <a:sym typeface="+mn-ea"/>
              </a:rPr>
              <a:t>-</a:t>
            </a:r>
            <a:r>
              <a:rPr lang="en-US" b="1">
                <a:latin typeface="Times New Roman" panose="02020603050405020304" pitchFamily="18" charset="0"/>
                <a:cs typeface="Times New Roman" panose="02020603050405020304" pitchFamily="18" charset="0"/>
                <a:sym typeface="+mn-ea"/>
              </a:rPr>
              <a:t> </a:t>
            </a:r>
            <a:r>
              <a:rPr lang="en-US" b="1">
                <a:solidFill>
                  <a:srgbClr val="FF0000"/>
                </a:solidFill>
                <a:latin typeface="Times New Roman" panose="02020603050405020304" pitchFamily="18" charset="0"/>
                <a:cs typeface="Times New Roman" panose="02020603050405020304" pitchFamily="18" charset="0"/>
                <a:sym typeface="+mn-ea"/>
              </a:rPr>
              <a:t>Áp dụng </a:t>
            </a:r>
            <a:r>
              <a:rPr lang="en-US">
                <a:latin typeface="Times New Roman" panose="02020603050405020304" pitchFamily="18" charset="0"/>
                <a:cs typeface="Times New Roman" panose="02020603050405020304" pitchFamily="18" charset="0"/>
                <a:sym typeface="+mn-ea"/>
              </a:rPr>
              <a:t>các kiến thức và kỹ năng để vận hành hóa được các khái niệm chính trong nghiên cứu của mình</a:t>
            </a:r>
            <a:endParaRPr lang="en-US">
              <a:latin typeface="Times New Roman" panose="02020603050405020304" pitchFamily="18" charset="0"/>
              <a:cs typeface="Times New Roman" panose="02020603050405020304" pitchFamily="18" charset="0"/>
            </a:endParaRPr>
          </a:p>
          <a:p>
            <a:pPr marL="0" indent="0" algn="just">
              <a:buNone/>
            </a:pPr>
            <a:r>
              <a:rPr lang="en-US">
                <a:latin typeface="Times New Roman" panose="02020603050405020304" pitchFamily="18" charset="0"/>
                <a:cs typeface="Times New Roman" panose="02020603050405020304" pitchFamily="18" charset="0"/>
              </a:rPr>
              <a:t>- </a:t>
            </a:r>
            <a:r>
              <a:rPr lang="en-US" b="1">
                <a:solidFill>
                  <a:srgbClr val="FF0000"/>
                </a:solidFill>
                <a:latin typeface="Times New Roman" panose="02020603050405020304" pitchFamily="18" charset="0"/>
                <a:cs typeface="Times New Roman" panose="02020603050405020304" pitchFamily="18" charset="0"/>
              </a:rPr>
              <a:t>Xây dựng </a:t>
            </a:r>
            <a:r>
              <a:rPr lang="en-US">
                <a:latin typeface="Times New Roman" panose="02020603050405020304" pitchFamily="18" charset="0"/>
                <a:cs typeface="Times New Roman" panose="02020603050405020304" pitchFamily="18" charset="0"/>
              </a:rPr>
              <a:t>được giả thuyết NC</a:t>
            </a:r>
          </a:p>
          <a:p>
            <a:pPr marL="0" indent="0" algn="just">
              <a:buNone/>
            </a:pPr>
            <a:endParaRPr lang="en-US">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latin typeface="Times New Roman" panose="02020603050405020304" pitchFamily="18" charset="0"/>
                <a:cs typeface="Times New Roman" panose="02020603050405020304" pitchFamily="18" charset="0"/>
              </a:rPr>
              <a:t>Chương 3 bao gồm 4 nội dung:</a:t>
            </a:r>
          </a:p>
        </p:txBody>
      </p:sp>
      <p:sp>
        <p:nvSpPr>
          <p:cNvPr id="3" name="Content Placeholder 2"/>
          <p:cNvSpPr>
            <a:spLocks noGrp="1"/>
          </p:cNvSpPr>
          <p:nvPr>
            <p:ph idx="1"/>
          </p:nvPr>
        </p:nvSpPr>
        <p:spPr/>
        <p:txBody>
          <a:bodyPr/>
          <a:lstStyle/>
          <a:p>
            <a:endParaRPr lang="en-US"/>
          </a:p>
        </p:txBody>
      </p:sp>
      <p:sp>
        <p:nvSpPr>
          <p:cNvPr id="4" name="Rounded Rectangle 3"/>
          <p:cNvSpPr/>
          <p:nvPr/>
        </p:nvSpPr>
        <p:spPr>
          <a:xfrm>
            <a:off x="426085" y="1524000"/>
            <a:ext cx="8399145" cy="778510"/>
          </a:xfrm>
          <a:prstGeom prst="round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accent6">
                    <a:lumMod val="50000"/>
                  </a:schemeClr>
                </a:solidFill>
                <a:latin typeface="Times New Roman" panose="02020603050405020304" pitchFamily="18" charset="0"/>
                <a:cs typeface="Times New Roman" panose="02020603050405020304" pitchFamily="18" charset="0"/>
              </a:rPr>
              <a:t>2.1. </a:t>
            </a:r>
            <a:r>
              <a:rPr lang="en-US" sz="4400" dirty="0" err="1">
                <a:solidFill>
                  <a:schemeClr val="accent6">
                    <a:lumMod val="50000"/>
                  </a:schemeClr>
                </a:solidFill>
                <a:latin typeface="Times New Roman" panose="02020603050405020304" pitchFamily="18" charset="0"/>
                <a:cs typeface="Times New Roman" panose="02020603050405020304" pitchFamily="18" charset="0"/>
              </a:rPr>
              <a:t>Xác</a:t>
            </a:r>
            <a:r>
              <a:rPr lang="en-US" sz="4400" dirty="0">
                <a:solidFill>
                  <a:schemeClr val="accent6">
                    <a:lumMod val="50000"/>
                  </a:schemeClr>
                </a:solidFill>
                <a:latin typeface="Times New Roman" panose="02020603050405020304" pitchFamily="18" charset="0"/>
                <a:cs typeface="Times New Roman" panose="02020603050405020304" pitchFamily="18" charset="0"/>
              </a:rPr>
              <a:t> </a:t>
            </a:r>
            <a:r>
              <a:rPr lang="en-US" sz="4400" dirty="0" err="1">
                <a:solidFill>
                  <a:schemeClr val="accent6">
                    <a:lumMod val="50000"/>
                  </a:schemeClr>
                </a:solidFill>
                <a:latin typeface="Times New Roman" panose="02020603050405020304" pitchFamily="18" charset="0"/>
                <a:cs typeface="Times New Roman" panose="02020603050405020304" pitchFamily="18" charset="0"/>
              </a:rPr>
              <a:t>định</a:t>
            </a:r>
            <a:r>
              <a:rPr lang="en-US" sz="4400" dirty="0">
                <a:solidFill>
                  <a:schemeClr val="accent6">
                    <a:lumMod val="50000"/>
                  </a:schemeClr>
                </a:solidFill>
                <a:latin typeface="Times New Roman" panose="02020603050405020304" pitchFamily="18" charset="0"/>
                <a:cs typeface="Times New Roman" panose="02020603050405020304" pitchFamily="18" charset="0"/>
              </a:rPr>
              <a:t> </a:t>
            </a:r>
            <a:r>
              <a:rPr lang="en-US" sz="4400" dirty="0" err="1">
                <a:solidFill>
                  <a:schemeClr val="accent6">
                    <a:lumMod val="50000"/>
                  </a:schemeClr>
                </a:solidFill>
                <a:latin typeface="Times New Roman" panose="02020603050405020304" pitchFamily="18" charset="0"/>
                <a:cs typeface="Times New Roman" panose="02020603050405020304" pitchFamily="18" charset="0"/>
              </a:rPr>
              <a:t>vấn</a:t>
            </a:r>
            <a:r>
              <a:rPr lang="en-US" sz="4400" dirty="0">
                <a:solidFill>
                  <a:schemeClr val="accent6">
                    <a:lumMod val="50000"/>
                  </a:schemeClr>
                </a:solidFill>
                <a:latin typeface="Times New Roman" panose="02020603050405020304" pitchFamily="18" charset="0"/>
                <a:cs typeface="Times New Roman" panose="02020603050405020304" pitchFamily="18" charset="0"/>
              </a:rPr>
              <a:t> </a:t>
            </a:r>
            <a:r>
              <a:rPr lang="en-US" sz="4400" dirty="0" err="1">
                <a:solidFill>
                  <a:schemeClr val="accent6">
                    <a:lumMod val="50000"/>
                  </a:schemeClr>
                </a:solidFill>
                <a:latin typeface="Times New Roman" panose="02020603050405020304" pitchFamily="18" charset="0"/>
                <a:cs typeface="Times New Roman" panose="02020603050405020304" pitchFamily="18" charset="0"/>
              </a:rPr>
              <a:t>đề</a:t>
            </a:r>
            <a:r>
              <a:rPr lang="en-US" sz="4400" dirty="0">
                <a:solidFill>
                  <a:schemeClr val="accent6">
                    <a:lumMod val="50000"/>
                  </a:schemeClr>
                </a:solidFill>
                <a:latin typeface="Times New Roman" panose="02020603050405020304" pitchFamily="18" charset="0"/>
                <a:cs typeface="Times New Roman" panose="02020603050405020304" pitchFamily="18" charset="0"/>
              </a:rPr>
              <a:t> </a:t>
            </a:r>
            <a:r>
              <a:rPr lang="en-US" sz="4400" dirty="0" err="1">
                <a:solidFill>
                  <a:schemeClr val="accent6">
                    <a:lumMod val="50000"/>
                  </a:schemeClr>
                </a:solidFill>
                <a:latin typeface="Times New Roman" panose="02020603050405020304" pitchFamily="18" charset="0"/>
                <a:cs typeface="Times New Roman" panose="02020603050405020304" pitchFamily="18" charset="0"/>
              </a:rPr>
              <a:t>nghiên</a:t>
            </a:r>
            <a:r>
              <a:rPr lang="en-US" sz="4400" dirty="0">
                <a:solidFill>
                  <a:schemeClr val="accent6">
                    <a:lumMod val="50000"/>
                  </a:schemeClr>
                </a:solidFill>
                <a:latin typeface="Times New Roman" panose="02020603050405020304" pitchFamily="18" charset="0"/>
                <a:cs typeface="Times New Roman" panose="02020603050405020304" pitchFamily="18" charset="0"/>
              </a:rPr>
              <a:t> </a:t>
            </a:r>
            <a:r>
              <a:rPr lang="en-US" sz="4400" dirty="0" err="1">
                <a:solidFill>
                  <a:schemeClr val="accent6">
                    <a:lumMod val="50000"/>
                  </a:schemeClr>
                </a:solidFill>
                <a:latin typeface="Times New Roman" panose="02020603050405020304" pitchFamily="18" charset="0"/>
                <a:cs typeface="Times New Roman" panose="02020603050405020304" pitchFamily="18" charset="0"/>
              </a:rPr>
              <a:t>cứu</a:t>
            </a:r>
            <a:endParaRPr lang="en-US" sz="44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5" name="Rounded Rectangle 4"/>
          <p:cNvSpPr/>
          <p:nvPr/>
        </p:nvSpPr>
        <p:spPr>
          <a:xfrm>
            <a:off x="416560" y="5181600"/>
            <a:ext cx="8387080" cy="942975"/>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chemeClr val="accent4">
                    <a:lumMod val="50000"/>
                  </a:schemeClr>
                </a:solidFill>
                <a:latin typeface="Times New Roman" panose="02020603050405020304" pitchFamily="18" charset="0"/>
                <a:cs typeface="Times New Roman" panose="02020603050405020304" pitchFamily="18" charset="0"/>
              </a:rPr>
              <a:t>2.4. Xây dựng giả thuyết NC</a:t>
            </a:r>
          </a:p>
        </p:txBody>
      </p:sp>
      <p:sp>
        <p:nvSpPr>
          <p:cNvPr id="7" name="Rounded Rectangle 6"/>
          <p:cNvSpPr/>
          <p:nvPr/>
        </p:nvSpPr>
        <p:spPr>
          <a:xfrm>
            <a:off x="436880" y="2590800"/>
            <a:ext cx="8366760" cy="121920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rgbClr val="C00000"/>
                </a:solidFill>
                <a:latin typeface="Times New Roman" panose="02020603050405020304" pitchFamily="18" charset="0"/>
                <a:cs typeface="Times New Roman" panose="02020603050405020304" pitchFamily="18" charset="0"/>
              </a:rPr>
              <a:t>2.2. </a:t>
            </a:r>
            <a:r>
              <a:rPr lang="en-US" sz="4400" dirty="0" err="1">
                <a:solidFill>
                  <a:srgbClr val="C00000"/>
                </a:solidFill>
                <a:latin typeface="Times New Roman" panose="02020603050405020304" pitchFamily="18" charset="0"/>
                <a:cs typeface="Times New Roman" panose="02020603050405020304" pitchFamily="18" charset="0"/>
              </a:rPr>
              <a:t>Xây</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dựng</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cơ</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sở</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lý</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thuyết</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cho</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đề</a:t>
            </a:r>
            <a:r>
              <a:rPr lang="en-US" sz="4400" dirty="0">
                <a:solidFill>
                  <a:srgbClr val="C00000"/>
                </a:solidFill>
                <a:latin typeface="Times New Roman" panose="02020603050405020304" pitchFamily="18" charset="0"/>
                <a:cs typeface="Times New Roman" panose="02020603050405020304" pitchFamily="18" charset="0"/>
              </a:rPr>
              <a:t> </a:t>
            </a:r>
            <a:r>
              <a:rPr lang="en-US" sz="4400" dirty="0" err="1">
                <a:solidFill>
                  <a:srgbClr val="C00000"/>
                </a:solidFill>
                <a:latin typeface="Times New Roman" panose="02020603050405020304" pitchFamily="18" charset="0"/>
                <a:cs typeface="Times New Roman" panose="02020603050405020304" pitchFamily="18" charset="0"/>
              </a:rPr>
              <a:t>tài</a:t>
            </a:r>
            <a:r>
              <a:rPr lang="en-US" sz="4400" dirty="0">
                <a:solidFill>
                  <a:srgbClr val="C00000"/>
                </a:solidFill>
                <a:latin typeface="Times New Roman" panose="02020603050405020304" pitchFamily="18" charset="0"/>
                <a:cs typeface="Times New Roman" panose="02020603050405020304" pitchFamily="18" charset="0"/>
              </a:rPr>
              <a:t> NC</a:t>
            </a:r>
          </a:p>
        </p:txBody>
      </p:sp>
      <p:sp>
        <p:nvSpPr>
          <p:cNvPr id="8" name="Rounded Rectangle 7"/>
          <p:cNvSpPr/>
          <p:nvPr/>
        </p:nvSpPr>
        <p:spPr>
          <a:xfrm>
            <a:off x="426085" y="4038600"/>
            <a:ext cx="8387080" cy="942975"/>
          </a:xfrm>
          <a:prstGeom prst="roundRect">
            <a:avLst/>
          </a:prstGeom>
          <a:solidFill>
            <a:schemeClr val="bg1"/>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chemeClr val="accent4">
                    <a:lumMod val="50000"/>
                  </a:schemeClr>
                </a:solidFill>
                <a:latin typeface="Times New Roman" panose="02020603050405020304" pitchFamily="18" charset="0"/>
                <a:cs typeface="Times New Roman" panose="02020603050405020304" pitchFamily="18" charset="0"/>
              </a:rPr>
              <a:t>2.3.Vận hành hóa khái niệm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sz="3200" b="1">
                <a:solidFill>
                  <a:srgbClr val="FF0000"/>
                </a:solidFill>
                <a:latin typeface="Times New Roman" panose="02020603050405020304" pitchFamily="18" charset="0"/>
                <a:cs typeface="Times New Roman" panose="02020603050405020304" pitchFamily="18" charset="0"/>
              </a:rPr>
              <a:t>3.1. XÁC ĐỊNH VẤN ĐỀ NGHIÊN CỨU</a:t>
            </a:r>
            <a:endParaRPr lang="en-US" sz="3200"/>
          </a:p>
        </p:txBody>
      </p:sp>
      <p:sp>
        <p:nvSpPr>
          <p:cNvPr id="3" name="Content Placeholder 2"/>
          <p:cNvSpPr>
            <a:spLocks noGrp="1"/>
          </p:cNvSpPr>
          <p:nvPr>
            <p:ph idx="1"/>
          </p:nvPr>
        </p:nvSpPr>
        <p:spPr>
          <a:xfrm>
            <a:off x="381000" y="838200"/>
            <a:ext cx="8382000" cy="5562600"/>
          </a:xfrm>
        </p:spPr>
        <p:txBody>
          <a:bodyPr/>
          <a:lstStyle/>
          <a:p>
            <a:pPr marL="0" indent="0" algn="ctr">
              <a:buNone/>
            </a:pPr>
            <a:r>
              <a:rPr lang="en-US" sz="3600" b="1" i="1">
                <a:latin typeface="Times New Roman" panose="02020603050405020304" pitchFamily="18" charset="0"/>
                <a:cs typeface="Times New Roman" panose="02020603050405020304" pitchFamily="18" charset="0"/>
              </a:rPr>
              <a:t>3.1.1. Khái niệm</a:t>
            </a:r>
          </a:p>
          <a:p>
            <a:pPr algn="ctr"/>
            <a:endParaRPr lang="en-US"/>
          </a:p>
        </p:txBody>
      </p:sp>
      <p:sp>
        <p:nvSpPr>
          <p:cNvPr id="4" name="Rounded Rectangle 3"/>
          <p:cNvSpPr/>
          <p:nvPr/>
        </p:nvSpPr>
        <p:spPr>
          <a:xfrm>
            <a:off x="2286000" y="1524000"/>
            <a:ext cx="4495800" cy="7620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Vấn đề nghiên cứu là:</a:t>
            </a:r>
            <a:endParaRPr lang="en-US" sz="3600">
              <a:solidFill>
                <a:srgbClr val="FF0000"/>
              </a:solidFill>
            </a:endParaRPr>
          </a:p>
        </p:txBody>
      </p:sp>
      <p:sp>
        <p:nvSpPr>
          <p:cNvPr id="6" name="Rounded Rectangle 5"/>
          <p:cNvSpPr/>
          <p:nvPr/>
        </p:nvSpPr>
        <p:spPr>
          <a:xfrm>
            <a:off x="2057400" y="2743200"/>
            <a:ext cx="2133600" cy="373380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 giả thuyết mà nhà NC cần phải chứng minh</a:t>
            </a:r>
          </a:p>
        </p:txBody>
      </p:sp>
      <p:sp>
        <p:nvSpPr>
          <p:cNvPr id="8" name="Rounded Rectangle 7"/>
          <p:cNvSpPr/>
          <p:nvPr/>
        </p:nvSpPr>
        <p:spPr>
          <a:xfrm>
            <a:off x="168058" y="2743200"/>
            <a:ext cx="1736942" cy="366856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câu hỏi mà nhà nghiên cứu cần trả lời</a:t>
            </a:r>
          </a:p>
        </p:txBody>
      </p:sp>
      <p:sp>
        <p:nvSpPr>
          <p:cNvPr id="9" name="Rounded Rectangle 8"/>
          <p:cNvSpPr/>
          <p:nvPr/>
        </p:nvSpPr>
        <p:spPr>
          <a:xfrm>
            <a:off x="4343400" y="2743200"/>
            <a:ext cx="2057400" cy="373380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 hiện tượng mà nhà NC cần điều tra trong NC </a:t>
            </a:r>
          </a:p>
        </p:txBody>
      </p:sp>
      <p:sp>
        <p:nvSpPr>
          <p:cNvPr id="10" name="Rounded Rectangle 9"/>
          <p:cNvSpPr/>
          <p:nvPr/>
        </p:nvSpPr>
        <p:spPr>
          <a:xfrm>
            <a:off x="6543805" y="2743200"/>
            <a:ext cx="2514600" cy="39624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000">
                <a:solidFill>
                  <a:srgbClr val="FF0000"/>
                </a:solidFill>
                <a:latin typeface="Times New Roman" panose="02020603050405020304" pitchFamily="18" charset="0"/>
                <a:cs typeface="Times New Roman" panose="02020603050405020304" pitchFamily="18" charset="0"/>
              </a:rPr>
              <a:t>  </a:t>
            </a:r>
            <a:r>
              <a:rPr lang="en-US" sz="3200">
                <a:solidFill>
                  <a:srgbClr val="FF0000"/>
                </a:solidFill>
                <a:latin typeface="Times New Roman" panose="02020603050405020304" pitchFamily="18" charset="0"/>
                <a:cs typeface="Times New Roman" panose="02020603050405020304" pitchFamily="18" charset="0"/>
              </a:rPr>
              <a:t>những thiếu sót trong LT cần được bổ sung, những vấn đề trong CS cần được giải quyết</a:t>
            </a:r>
          </a:p>
        </p:txBody>
      </p:sp>
      <p:cxnSp>
        <p:nvCxnSpPr>
          <p:cNvPr id="17" name="Straight Arrow Connector 16"/>
          <p:cNvCxnSpPr>
            <a:stCxn id="4" idx="2"/>
          </p:cNvCxnSpPr>
          <p:nvPr/>
        </p:nvCxnSpPr>
        <p:spPr>
          <a:xfrm flipH="1">
            <a:off x="1219200" y="2286000"/>
            <a:ext cx="3314700" cy="381000"/>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2"/>
            <a:endCxn id="6" idx="0"/>
          </p:cNvCxnSpPr>
          <p:nvPr/>
        </p:nvCxnSpPr>
        <p:spPr>
          <a:xfrm flipH="1">
            <a:off x="3124200" y="2286000"/>
            <a:ext cx="1409700"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4" idx="2"/>
          </p:cNvCxnSpPr>
          <p:nvPr/>
        </p:nvCxnSpPr>
        <p:spPr>
          <a:xfrm>
            <a:off x="4533900" y="2286000"/>
            <a:ext cx="30861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4" idx="2"/>
          </p:cNvCxnSpPr>
          <p:nvPr/>
        </p:nvCxnSpPr>
        <p:spPr>
          <a:xfrm>
            <a:off x="4533900" y="2286000"/>
            <a:ext cx="6477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circle(in)">
                                      <p:cBhvr>
                                        <p:cTn id="29" dur="20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b="1">
                <a:solidFill>
                  <a:srgbClr val="FF0000"/>
                </a:solidFill>
                <a:latin typeface="Times New Roman" panose="02020603050405020304" pitchFamily="18" charset="0"/>
                <a:cs typeface="Times New Roman" panose="02020603050405020304" pitchFamily="18" charset="0"/>
              </a:rPr>
              <a:t>3.1. XÁC ĐỊNH VẤN ĐỀ NGHIÊN CỨU</a:t>
            </a:r>
            <a:endParaRPr lang="en-US" sz="3200"/>
          </a:p>
        </p:txBody>
      </p:sp>
      <p:sp>
        <p:nvSpPr>
          <p:cNvPr id="3" name="Content Placeholder 2"/>
          <p:cNvSpPr>
            <a:spLocks noGrp="1"/>
          </p:cNvSpPr>
          <p:nvPr>
            <p:ph idx="1"/>
          </p:nvPr>
        </p:nvSpPr>
        <p:spPr>
          <a:xfrm>
            <a:off x="457200" y="990600"/>
            <a:ext cx="8229600" cy="5135563"/>
          </a:xfrm>
        </p:spPr>
        <p:txBody>
          <a:bodyPr/>
          <a:lstStyle/>
          <a:p>
            <a:pPr marL="0" indent="0" algn="ctr">
              <a:buNone/>
            </a:pPr>
            <a:r>
              <a:rPr lang="en-US" b="1">
                <a:latin typeface="Times New Roman" panose="02020603050405020304" pitchFamily="18" charset="0"/>
                <a:cs typeface="Times New Roman" panose="02020603050405020304" pitchFamily="18" charset="0"/>
              </a:rPr>
              <a:t>2.1.2. Tầm quan trọng của xác định vấn đề nghiên cứu</a:t>
            </a:r>
          </a:p>
        </p:txBody>
      </p:sp>
      <p:sp>
        <p:nvSpPr>
          <p:cNvPr id="4" name="Vertical Scroll 3"/>
          <p:cNvSpPr/>
          <p:nvPr/>
        </p:nvSpPr>
        <p:spPr>
          <a:xfrm>
            <a:off x="381000" y="2286000"/>
            <a:ext cx="2667000" cy="3810000"/>
          </a:xfrm>
          <a:prstGeom prst="verticalScroll">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tx1"/>
                </a:solidFill>
                <a:latin typeface="Times New Roman" panose="02020603050405020304" pitchFamily="18" charset="0"/>
                <a:cs typeface="Times New Roman" panose="02020603050405020304" pitchFamily="18" charset="0"/>
              </a:rPr>
              <a:t>Vấn đề NC đặt nền móng cho NC</a:t>
            </a:r>
          </a:p>
        </p:txBody>
      </p:sp>
      <p:sp>
        <p:nvSpPr>
          <p:cNvPr id="5" name="Vertical Scroll 4"/>
          <p:cNvSpPr/>
          <p:nvPr/>
        </p:nvSpPr>
        <p:spPr>
          <a:xfrm>
            <a:off x="3048000" y="2286000"/>
            <a:ext cx="2667000" cy="3810000"/>
          </a:xfrm>
          <a:prstGeom prst="verticalScroll">
            <a:avLst/>
          </a:prstGeom>
          <a:solidFill>
            <a:schemeClr val="accent3">
              <a:lumMod val="5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latin typeface="Times New Roman" panose="02020603050405020304" pitchFamily="18" charset="0"/>
                <a:cs typeface="Times New Roman" panose="02020603050405020304" pitchFamily="18" charset="0"/>
              </a:rPr>
              <a:t>Giúp nhà NC xác định hướng đi cho NC của mình</a:t>
            </a:r>
          </a:p>
        </p:txBody>
      </p:sp>
      <p:sp>
        <p:nvSpPr>
          <p:cNvPr id="6" name="Vertical Scroll 5"/>
          <p:cNvSpPr/>
          <p:nvPr/>
        </p:nvSpPr>
        <p:spPr>
          <a:xfrm>
            <a:off x="5721927" y="2286000"/>
            <a:ext cx="2667000" cy="3810000"/>
          </a:xfrm>
          <a:prstGeom prst="verticalScroll">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C00000"/>
                </a:solidFill>
                <a:latin typeface="Times New Roman" panose="02020603050405020304" pitchFamily="18" charset="0"/>
                <a:cs typeface="Times New Roman" panose="02020603050405020304" pitchFamily="18" charset="0"/>
              </a:rPr>
              <a:t>Quyết định tất cả các bước tiếp theo của NC</a:t>
            </a:r>
          </a:p>
        </p:txBody>
      </p:sp>
      <p:cxnSp>
        <p:nvCxnSpPr>
          <p:cNvPr id="8" name="Straight Arrow Connector 7"/>
          <p:cNvCxnSpPr/>
          <p:nvPr/>
        </p:nvCxnSpPr>
        <p:spPr>
          <a:xfrm flipH="1">
            <a:off x="1714500" y="1981200"/>
            <a:ext cx="2667000" cy="228600"/>
          </a:xfrm>
          <a:prstGeom prst="straightConnector1">
            <a:avLst/>
          </a:prstGeom>
          <a:ln>
            <a:solidFill>
              <a:schemeClr val="bg2">
                <a:lumMod val="1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381500" y="1981200"/>
            <a:ext cx="2673927" cy="228600"/>
          </a:xfrm>
          <a:prstGeom prst="straightConnector1">
            <a:avLst/>
          </a:prstGeom>
          <a:ln>
            <a:solidFill>
              <a:schemeClr val="bg2">
                <a:lumMod val="1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5" idx="0"/>
          </p:cNvCxnSpPr>
          <p:nvPr/>
        </p:nvCxnSpPr>
        <p:spPr>
          <a:xfrm>
            <a:off x="4381500" y="1981200"/>
            <a:ext cx="0" cy="304800"/>
          </a:xfrm>
          <a:prstGeom prst="straightConnector1">
            <a:avLst/>
          </a:prstGeom>
          <a:ln>
            <a:solidFill>
              <a:schemeClr val="bg2">
                <a:lumMod val="1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20" dur="1000"/>
                                        <p:tgtEl>
                                          <p:spTgt spid="4">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1)">
                                      <p:cBhvr>
                                        <p:cTn id="25" dur="2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531495"/>
          </a:xfrm>
          <a:ln>
            <a:solidFill>
              <a:schemeClr val="accent2">
                <a:lumMod val="50000"/>
              </a:schemeClr>
            </a:solidFill>
          </a:ln>
        </p:spPr>
        <p:txBody>
          <a:bodyPr>
            <a:normAutofit fontScale="90000"/>
          </a:bodyPr>
          <a:lstStyle/>
          <a:p>
            <a:r>
              <a:rPr lang="en-US" sz="3200" b="1">
                <a:solidFill>
                  <a:srgbClr val="FF0000"/>
                </a:solidFill>
                <a:latin typeface="Times New Roman" panose="02020603050405020304" pitchFamily="18" charset="0"/>
                <a:cs typeface="Times New Roman" panose="02020603050405020304" pitchFamily="18" charset="0"/>
              </a:rPr>
              <a:t>3.1. XÁC ĐỊNH VẤN ĐỀ NGHIÊN CỨU</a:t>
            </a:r>
            <a:endParaRPr lang="en-US" sz="3200"/>
          </a:p>
        </p:txBody>
      </p:sp>
      <p:sp>
        <p:nvSpPr>
          <p:cNvPr id="3" name="Content Placeholder 2"/>
          <p:cNvSpPr>
            <a:spLocks noGrp="1"/>
          </p:cNvSpPr>
          <p:nvPr>
            <p:ph idx="1"/>
          </p:nvPr>
        </p:nvSpPr>
        <p:spPr>
          <a:xfrm>
            <a:off x="457200" y="1295400"/>
            <a:ext cx="8229600" cy="4830763"/>
          </a:xfrm>
        </p:spPr>
        <p:txBody>
          <a:bodyPr/>
          <a:lstStyle/>
          <a:p>
            <a:pPr marL="0" indent="0" algn="ctr">
              <a:buNone/>
            </a:pPr>
            <a:r>
              <a:rPr lang="en-US" b="1">
                <a:latin typeface="Times New Roman" panose="02020603050405020304" pitchFamily="18" charset="0"/>
                <a:cs typeface="Times New Roman" panose="02020603050405020304" pitchFamily="18" charset="0"/>
              </a:rPr>
              <a:t>3.1.2. Tầm quan trọng của xác định vấn đề nghiên cứu</a:t>
            </a:r>
          </a:p>
          <a:p>
            <a:pPr marL="0" indent="0" algn="just">
              <a:buNone/>
            </a:pPr>
            <a:r>
              <a:rPr lang="en-US"/>
              <a:t>   </a:t>
            </a:r>
            <a:r>
              <a:rPr lang="en-US">
                <a:latin typeface="Times New Roman" panose="02020603050405020304" pitchFamily="18" charset="0"/>
                <a:cs typeface="Times New Roman" panose="02020603050405020304" pitchFamily="18" charset="0"/>
              </a:rPr>
              <a:t>Cách xác định vấn đề NC sẽ quyết định tất cả các bước tiếp theo của NC như:</a:t>
            </a:r>
          </a:p>
          <a:p>
            <a:pPr marL="0" indent="0" algn="just">
              <a:buNone/>
            </a:pPr>
            <a:r>
              <a:rPr lang="en-US">
                <a:latin typeface="Times New Roman" panose="02020603050405020304" pitchFamily="18" charset="0"/>
                <a:cs typeface="Times New Roman" panose="02020603050405020304" pitchFamily="18" charset="0"/>
              </a:rPr>
              <a:t>           Lựa chọn thiết kế NC</a:t>
            </a:r>
          </a:p>
          <a:p>
            <a:pPr marL="0" indent="0" algn="just">
              <a:buNone/>
            </a:pPr>
            <a:r>
              <a:rPr lang="en-US">
                <a:latin typeface="Times New Roman" panose="02020603050405020304" pitchFamily="18" charset="0"/>
                <a:cs typeface="Times New Roman" panose="02020603050405020304" pitchFamily="18" charset="0"/>
              </a:rPr>
              <a:t>           Xây dựng chiến lược chọn mẫu</a:t>
            </a:r>
          </a:p>
          <a:p>
            <a:pPr marL="0" indent="0" algn="just">
              <a:buNone/>
            </a:pPr>
            <a:r>
              <a:rPr lang="en-US">
                <a:latin typeface="Times New Roman" panose="02020603050405020304" pitchFamily="18" charset="0"/>
                <a:cs typeface="Times New Roman" panose="02020603050405020304" pitchFamily="18" charset="0"/>
              </a:rPr>
              <a:t>           Thiết kế công cụ đo lường</a:t>
            </a:r>
          </a:p>
          <a:p>
            <a:pPr marL="0" indent="0" algn="just">
              <a:buNone/>
            </a:pPr>
            <a:r>
              <a:rPr lang="en-US">
                <a:latin typeface="Times New Roman" panose="02020603050405020304" pitchFamily="18" charset="0"/>
                <a:cs typeface="Times New Roman" panose="02020603050405020304" pitchFamily="18" charset="0"/>
              </a:rPr>
              <a:t>            Phương pháp phân tích dữ liệu</a:t>
            </a:r>
          </a:p>
        </p:txBody>
      </p:sp>
      <p:sp>
        <p:nvSpPr>
          <p:cNvPr id="4" name="5-Point Star 3"/>
          <p:cNvSpPr/>
          <p:nvPr/>
        </p:nvSpPr>
        <p:spPr>
          <a:xfrm>
            <a:off x="962890" y="3657600"/>
            <a:ext cx="533400" cy="1524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1039090" y="4253345"/>
            <a:ext cx="533400" cy="1524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flipV="1">
            <a:off x="987136" y="4876800"/>
            <a:ext cx="533400" cy="1524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rot="389778" flipV="1">
            <a:off x="1048294" y="5476621"/>
            <a:ext cx="492480" cy="19065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5"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2000"/>
                                        <p:tgtEl>
                                          <p:spTgt spid="3">
                                            <p:txEl>
                                              <p:pRg st="4" end="4"/>
                                            </p:txEl>
                                          </p:spTgt>
                                        </p:tgtEl>
                                      </p:cBhvr>
                                    </p:animEffect>
                                    <p:anim calcmode="lin" valueType="num">
                                      <p:cBhvr>
                                        <p:cTn id="35"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6"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wipe(down)">
                                      <p:cBhvr>
                                        <p:cTn id="4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152400"/>
            <a:ext cx="6400800" cy="381000"/>
          </a:xfrm>
          <a:ln>
            <a:solidFill>
              <a:schemeClr val="accent2">
                <a:lumMod val="50000"/>
              </a:schemeClr>
            </a:solidFill>
          </a:ln>
        </p:spPr>
        <p:txBody>
          <a:bodyPr>
            <a:normAutofit/>
          </a:bodyPr>
          <a:lstStyle/>
          <a:p>
            <a:r>
              <a:rPr lang="en-US" sz="1800" b="1">
                <a:solidFill>
                  <a:srgbClr val="FF0000"/>
                </a:solidFill>
                <a:latin typeface="Times New Roman" panose="02020603050405020304" pitchFamily="18" charset="0"/>
                <a:cs typeface="Times New Roman" panose="02020603050405020304" pitchFamily="18" charset="0"/>
              </a:rPr>
              <a:t>3.1. XÁC ĐỊNH VẤN ĐỀ NGHIÊN CỨU</a:t>
            </a:r>
            <a:endParaRPr lang="en-US" sz="1800"/>
          </a:p>
        </p:txBody>
      </p:sp>
      <p:sp>
        <p:nvSpPr>
          <p:cNvPr id="3" name="Content Placeholder 2"/>
          <p:cNvSpPr>
            <a:spLocks noGrp="1"/>
          </p:cNvSpPr>
          <p:nvPr>
            <p:ph idx="1"/>
          </p:nvPr>
        </p:nvSpPr>
        <p:spPr>
          <a:xfrm>
            <a:off x="457200" y="685800"/>
            <a:ext cx="8229600" cy="5440363"/>
          </a:xfrm>
        </p:spPr>
        <p:txBody>
          <a:bodyPr>
            <a:normAutofit lnSpcReduction="10000"/>
          </a:bodyPr>
          <a:lstStyle/>
          <a:p>
            <a:pPr marL="0" indent="0" algn="ctr">
              <a:buNone/>
            </a:pPr>
            <a:r>
              <a:rPr lang="en-US" b="1">
                <a:latin typeface="Times New Roman" panose="02020603050405020304" pitchFamily="18" charset="0"/>
                <a:cs typeface="Times New Roman" panose="02020603050405020304" pitchFamily="18" charset="0"/>
              </a:rPr>
              <a:t>3.1.2. Tầm quan trọng của xác định vấn đề nghiên cứu</a:t>
            </a:r>
          </a:p>
          <a:p>
            <a:pPr marL="0" indent="0" algn="ctr">
              <a:buNone/>
            </a:pPr>
            <a:r>
              <a:rPr lang="en-US" sz="3600" b="1" u="sng">
                <a:solidFill>
                  <a:srgbClr val="7030A0"/>
                </a:solidFill>
                <a:latin typeface="Times New Roman" panose="02020603050405020304" pitchFamily="18" charset="0"/>
                <a:cs typeface="Times New Roman" panose="02020603050405020304" pitchFamily="18" charset="0"/>
              </a:rPr>
              <a:t>Ví dụ</a:t>
            </a:r>
            <a:r>
              <a:rPr lang="en-US" sz="3600" b="1">
                <a:solidFill>
                  <a:srgbClr val="7030A0"/>
                </a:solidFill>
                <a:latin typeface="Times New Roman" panose="02020603050405020304" pitchFamily="18" charset="0"/>
                <a:cs typeface="Times New Roman" panose="02020603050405020304" pitchFamily="18" charset="0"/>
              </a:rPr>
              <a:t>: </a:t>
            </a:r>
          </a:p>
          <a:p>
            <a:pPr marL="0" indent="0" algn="just">
              <a:buNone/>
            </a:pPr>
            <a:r>
              <a:rPr lang="en-US" sz="2800">
                <a:latin typeface="Times New Roman" panose="02020603050405020304" pitchFamily="18" charset="0"/>
                <a:cs typeface="Times New Roman" panose="02020603050405020304" pitchFamily="18" charset="0"/>
              </a:rPr>
              <a:t>Nhà NC quan tâm đến các hoạt động, dịch vụ hỗ trợ nhà trường dành cho sv. Nếu nhà NC muốn:</a:t>
            </a:r>
          </a:p>
          <a:p>
            <a:pPr marL="0" indent="0" algn="just">
              <a:buNone/>
            </a:pPr>
            <a:r>
              <a:rPr lang="en-US" sz="2800">
                <a:latin typeface="Times New Roman" panose="02020603050405020304" pitchFamily="18" charset="0"/>
                <a:cs typeface="Times New Roman" panose="02020603050405020304" pitchFamily="18" charset="0"/>
              </a:rPr>
              <a:t>- </a:t>
            </a:r>
            <a:r>
              <a:rPr lang="en-US" sz="3000">
                <a:latin typeface="Times New Roman" panose="02020603050405020304" pitchFamily="18" charset="0"/>
                <a:cs typeface="Times New Roman" panose="02020603050405020304" pitchFamily="18" charset="0"/>
              </a:rPr>
              <a:t>Tìm hiểu hoạt động, dịch vụ hỗ trợ nhà trường dành cho sv, khi đó nhà NC có thể chọn loại thiết kế NC</a:t>
            </a:r>
            <a:endParaRPr lang="en-US" sz="3000" i="1">
              <a:latin typeface="Times New Roman" panose="02020603050405020304" pitchFamily="18" charset="0"/>
              <a:cs typeface="Times New Roman" panose="02020603050405020304" pitchFamily="18" charset="0"/>
            </a:endParaRPr>
          </a:p>
          <a:p>
            <a:pPr marL="0" indent="0" algn="just">
              <a:buNone/>
            </a:pPr>
            <a:r>
              <a:rPr lang="en-US" sz="2800">
                <a:latin typeface="Times New Roman" panose="02020603050405020304" pitchFamily="18" charset="0"/>
                <a:cs typeface="Times New Roman" panose="02020603050405020304" pitchFamily="18" charset="0"/>
              </a:rPr>
              <a:t>- </a:t>
            </a:r>
            <a:r>
              <a:rPr lang="en-US" sz="3000">
                <a:latin typeface="Times New Roman" panose="02020603050405020304" pitchFamily="18" charset="0"/>
                <a:cs typeface="Times New Roman" panose="02020603050405020304" pitchFamily="18" charset="0"/>
              </a:rPr>
              <a:t>Tìm hiểu mức độ sử dụng của sv đối với các hoạt động, dịch vụ hỗ trợ của nhà trường, khi đó thiết kế</a:t>
            </a:r>
          </a:p>
          <a:p>
            <a:pPr marL="0" indent="0" algn="just">
              <a:buNone/>
            </a:pPr>
            <a:r>
              <a:rPr lang="en-US" sz="3000">
                <a:latin typeface="Times New Roman" panose="02020603050405020304" pitchFamily="18" charset="0"/>
                <a:cs typeface="Times New Roman" panose="02020603050405020304" pitchFamily="18" charset="0"/>
              </a:rPr>
              <a:t>                        có thể là lựa chọn phù hợp nhất</a:t>
            </a:r>
          </a:p>
        </p:txBody>
      </p:sp>
      <p:sp>
        <p:nvSpPr>
          <p:cNvPr id="5" name="Rectangle 4"/>
          <p:cNvSpPr/>
          <p:nvPr/>
        </p:nvSpPr>
        <p:spPr>
          <a:xfrm>
            <a:off x="1143000" y="4037330"/>
            <a:ext cx="2621915" cy="27559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i="1">
                <a:solidFill>
                  <a:srgbClr val="7030A0"/>
                </a:solidFill>
                <a:latin typeface="Times New Roman" panose="02020603050405020304" pitchFamily="18" charset="0"/>
                <a:cs typeface="Times New Roman" panose="02020603050405020304" pitchFamily="18" charset="0"/>
              </a:rPr>
              <a:t>mô tả, định tính</a:t>
            </a:r>
            <a:endParaRPr lang="en-US" sz="3000">
              <a:solidFill>
                <a:srgbClr val="7030A0"/>
              </a:solidFill>
            </a:endParaRPr>
          </a:p>
        </p:txBody>
      </p:sp>
      <p:sp>
        <p:nvSpPr>
          <p:cNvPr id="6" name="Rectangle 5"/>
          <p:cNvSpPr/>
          <p:nvPr/>
        </p:nvSpPr>
        <p:spPr>
          <a:xfrm>
            <a:off x="228600" y="5423535"/>
            <a:ext cx="2623820" cy="37401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i="1">
                <a:solidFill>
                  <a:schemeClr val="accent2">
                    <a:lumMod val="50000"/>
                  </a:schemeClr>
                </a:solidFill>
                <a:highlight>
                  <a:srgbClr val="00FF00"/>
                </a:highlight>
                <a:latin typeface="Times New Roman" panose="02020603050405020304" pitchFamily="18" charset="0"/>
                <a:cs typeface="Times New Roman" panose="02020603050405020304" pitchFamily="18" charset="0"/>
              </a:rPr>
              <a:t>NC định lượng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2710"/>
            <a:ext cx="8229600" cy="480060"/>
          </a:xfrm>
        </p:spPr>
        <p:txBody>
          <a:bodyPr>
            <a:normAutofit/>
          </a:bodyPr>
          <a:lstStyle/>
          <a:p>
            <a:r>
              <a:rPr lang="en-US" sz="2400" b="1">
                <a:solidFill>
                  <a:srgbClr val="FF0000"/>
                </a:solidFill>
                <a:latin typeface="Times New Roman" panose="02020603050405020304" pitchFamily="18" charset="0"/>
                <a:cs typeface="Times New Roman" panose="02020603050405020304" pitchFamily="18" charset="0"/>
              </a:rPr>
              <a:t>3.1. XÁC ĐỊNH VẤN ĐỀ NGHIÊN CỨU</a:t>
            </a:r>
            <a:endParaRPr lang="en-US" sz="2400"/>
          </a:p>
        </p:txBody>
      </p:sp>
      <p:sp>
        <p:nvSpPr>
          <p:cNvPr id="3" name="Content Placeholder 2"/>
          <p:cNvSpPr>
            <a:spLocks noGrp="1"/>
          </p:cNvSpPr>
          <p:nvPr>
            <p:ph idx="1"/>
          </p:nvPr>
        </p:nvSpPr>
        <p:spPr>
          <a:xfrm>
            <a:off x="533400" y="572135"/>
            <a:ext cx="8229600" cy="6096000"/>
          </a:xfrm>
        </p:spPr>
        <p:txBody>
          <a:bodyPr>
            <a:normAutofit/>
          </a:bodyPr>
          <a:lstStyle/>
          <a:p>
            <a:pPr marL="0" indent="0">
              <a:buNone/>
            </a:pPr>
            <a:r>
              <a:rPr lang="en-US" sz="2800">
                <a:latin typeface="Times New Roman" panose="02020603050405020304" pitchFamily="18" charset="0"/>
                <a:cs typeface="Times New Roman" panose="02020603050405020304" pitchFamily="18" charset="0"/>
              </a:rPr>
              <a:t>- Xác định mối liên hệ giữa mức độ sử dụng hoạt động, dịch vụ hỗ trợ của nhà trường và đặc điểm của sv, thiết kế NC có thể chọn là</a:t>
            </a:r>
            <a:endParaRPr lang="en-US" sz="2800" i="1">
              <a:latin typeface="Times New Roman" panose="02020603050405020304" pitchFamily="18" charset="0"/>
              <a:cs typeface="Times New Roman" panose="02020603050405020304" pitchFamily="18" charset="0"/>
            </a:endParaRPr>
          </a:p>
          <a:p>
            <a:pPr marL="0" indent="0">
              <a:buNone/>
            </a:pPr>
            <a:r>
              <a:rPr lang="en-US" sz="2800">
                <a:latin typeface="Times New Roman" panose="02020603050405020304" pitchFamily="18" charset="0"/>
                <a:cs typeface="Times New Roman" panose="02020603050405020304" pitchFamily="18" charset="0"/>
              </a:rPr>
              <a:t>- So sánh hiệu quả của các hoạt động, dịch vụ hỗ trợ sv của nhà trường, có thể sử dụng thiết kế nghiên cứu</a:t>
            </a:r>
            <a:endParaRPr lang="en-US" sz="2800" i="1">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3388360"/>
            <a:ext cx="7848600" cy="3012440"/>
          </a:xfrm>
          <a:prstGeom prst="rect">
            <a:avLst/>
          </a:prstGeom>
        </p:spPr>
      </p:pic>
      <p:sp>
        <p:nvSpPr>
          <p:cNvPr id="5" name="Rectangle 4"/>
          <p:cNvSpPr/>
          <p:nvPr/>
        </p:nvSpPr>
        <p:spPr>
          <a:xfrm>
            <a:off x="3581400" y="1491615"/>
            <a:ext cx="4197350" cy="32321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i="1">
                <a:solidFill>
                  <a:srgbClr val="C00000"/>
                </a:solidFill>
                <a:latin typeface="Times New Roman" panose="02020603050405020304" pitchFamily="18" charset="0"/>
                <a:cs typeface="Times New Roman" panose="02020603050405020304" pitchFamily="18" charset="0"/>
              </a:rPr>
              <a:t>NC tương quan, định lượng</a:t>
            </a:r>
            <a:endParaRPr lang="en-US" sz="2800">
              <a:solidFill>
                <a:srgbClr val="C00000"/>
              </a:solidFill>
            </a:endParaRPr>
          </a:p>
        </p:txBody>
      </p:sp>
      <p:sp>
        <p:nvSpPr>
          <p:cNvPr id="6" name="Rectangle 5"/>
          <p:cNvSpPr/>
          <p:nvPr/>
        </p:nvSpPr>
        <p:spPr>
          <a:xfrm>
            <a:off x="685800" y="2894330"/>
            <a:ext cx="3604895" cy="4387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i="1">
                <a:solidFill>
                  <a:srgbClr val="C00000"/>
                </a:solidFill>
                <a:latin typeface="Times New Roman" panose="02020603050405020304" pitchFamily="18" charset="0"/>
                <a:cs typeface="Times New Roman" panose="02020603050405020304" pitchFamily="18" charset="0"/>
              </a:rPr>
              <a:t>so sánh, định lượng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228600"/>
            <a:ext cx="8229600" cy="685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C00000"/>
                </a:solidFill>
                <a:latin typeface="Times New Roman" panose="02020603050405020304" pitchFamily="18" charset="0"/>
                <a:cs typeface="Times New Roman" panose="02020603050405020304" pitchFamily="18" charset="0"/>
              </a:rPr>
              <a:t>3.1.3. NGUỒN ĐỂ XÁC ĐỊNH VẤN ĐỀ NC</a:t>
            </a:r>
            <a:endParaRPr lang="en-US" sz="2800"/>
          </a:p>
        </p:txBody>
      </p:sp>
      <p:sp>
        <p:nvSpPr>
          <p:cNvPr id="3" name="Rounded Rectangle 2"/>
          <p:cNvSpPr/>
          <p:nvPr/>
        </p:nvSpPr>
        <p:spPr>
          <a:xfrm>
            <a:off x="3796144" y="3352800"/>
            <a:ext cx="1614055" cy="9906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FF0000"/>
                </a:solidFill>
                <a:latin typeface="Times New Roman" panose="02020603050405020304" pitchFamily="18" charset="0"/>
                <a:cs typeface="Times New Roman" panose="02020603050405020304" pitchFamily="18" charset="0"/>
              </a:rPr>
              <a:t>Nguồn</a:t>
            </a:r>
          </a:p>
        </p:txBody>
      </p:sp>
      <p:sp>
        <p:nvSpPr>
          <p:cNvPr id="4" name="Rounded Rectangle 3"/>
          <p:cNvSpPr/>
          <p:nvPr/>
        </p:nvSpPr>
        <p:spPr>
          <a:xfrm>
            <a:off x="893617" y="1143000"/>
            <a:ext cx="3013365" cy="137160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accent2">
                    <a:lumMod val="50000"/>
                  </a:schemeClr>
                </a:solidFill>
                <a:latin typeface="Times New Roman" panose="02020603050405020304" pitchFamily="18" charset="0"/>
                <a:cs typeface="Times New Roman" panose="02020603050405020304" pitchFamily="18" charset="0"/>
              </a:rPr>
              <a:t>Từ trải nghiệm cá nhân, từ các quan sát</a:t>
            </a:r>
          </a:p>
        </p:txBody>
      </p:sp>
      <p:sp>
        <p:nvSpPr>
          <p:cNvPr id="5" name="Rounded Rectangle 4"/>
          <p:cNvSpPr/>
          <p:nvPr/>
        </p:nvSpPr>
        <p:spPr>
          <a:xfrm>
            <a:off x="4752109" y="1143000"/>
            <a:ext cx="2902527" cy="137160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Từ thực tiễn công việc</a:t>
            </a:r>
          </a:p>
        </p:txBody>
      </p:sp>
      <p:sp>
        <p:nvSpPr>
          <p:cNvPr id="6" name="Rounded Rectangle 5"/>
          <p:cNvSpPr/>
          <p:nvPr/>
        </p:nvSpPr>
        <p:spPr>
          <a:xfrm>
            <a:off x="5943601" y="2933700"/>
            <a:ext cx="2514600" cy="1562100"/>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Từ các vấn đề nổi bật trong XH</a:t>
            </a:r>
          </a:p>
        </p:txBody>
      </p:sp>
      <p:sp>
        <p:nvSpPr>
          <p:cNvPr id="8" name="Rounded Rectangle 7"/>
          <p:cNvSpPr/>
          <p:nvPr/>
        </p:nvSpPr>
        <p:spPr>
          <a:xfrm>
            <a:off x="609600" y="2933700"/>
            <a:ext cx="2313709" cy="156210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7030A0"/>
                </a:solidFill>
                <a:latin typeface="Times New Roman" panose="02020603050405020304" pitchFamily="18" charset="0"/>
                <a:cs typeface="Times New Roman" panose="02020603050405020304" pitchFamily="18" charset="0"/>
              </a:rPr>
              <a:t>Từ trực giác</a:t>
            </a:r>
          </a:p>
        </p:txBody>
      </p:sp>
      <p:sp>
        <p:nvSpPr>
          <p:cNvPr id="9" name="Rounded Rectangle 8"/>
          <p:cNvSpPr/>
          <p:nvPr/>
        </p:nvSpPr>
        <p:spPr>
          <a:xfrm>
            <a:off x="893618" y="5029200"/>
            <a:ext cx="2902527" cy="13716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Từ ý kiến chuyên gia</a:t>
            </a:r>
          </a:p>
        </p:txBody>
      </p:sp>
      <p:sp>
        <p:nvSpPr>
          <p:cNvPr id="10" name="Rounded Rectangle 9"/>
          <p:cNvSpPr/>
          <p:nvPr/>
        </p:nvSpPr>
        <p:spPr>
          <a:xfrm>
            <a:off x="5181600" y="4994564"/>
            <a:ext cx="2902527" cy="13716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Từ tài liệu chuyên ngành</a:t>
            </a:r>
            <a:endParaRPr lang="en-US" sz="3200"/>
          </a:p>
        </p:txBody>
      </p:sp>
      <p:cxnSp>
        <p:nvCxnSpPr>
          <p:cNvPr id="12" name="Straight Arrow Connector 11"/>
          <p:cNvCxnSpPr>
            <a:stCxn id="3" idx="3"/>
          </p:cNvCxnSpPr>
          <p:nvPr/>
        </p:nvCxnSpPr>
        <p:spPr>
          <a:xfrm>
            <a:off x="5410199" y="3848100"/>
            <a:ext cx="457200" cy="0"/>
          </a:xfrm>
          <a:prstGeom prst="straightConnector1">
            <a:avLst/>
          </a:prstGeom>
          <a:ln>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5105400" y="2514600"/>
            <a:ext cx="990600" cy="838200"/>
          </a:xfrm>
          <a:prstGeom prst="straightConnector1">
            <a:avLst/>
          </a:prstGeom>
          <a:ln>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flipV="1">
            <a:off x="2455719" y="2514600"/>
            <a:ext cx="1430481" cy="838200"/>
          </a:xfrm>
          <a:prstGeom prst="straightConnector1">
            <a:avLst/>
          </a:prstGeom>
          <a:ln>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3" idx="1"/>
          </p:cNvCxnSpPr>
          <p:nvPr/>
        </p:nvCxnSpPr>
        <p:spPr>
          <a:xfrm flipH="1">
            <a:off x="2923310" y="3848100"/>
            <a:ext cx="872834" cy="0"/>
          </a:xfrm>
          <a:prstGeom prst="straightConnector1">
            <a:avLst/>
          </a:prstGeom>
          <a:ln>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2455720" y="4343400"/>
            <a:ext cx="1430480" cy="651164"/>
          </a:xfrm>
          <a:prstGeom prst="straightConnector1">
            <a:avLst/>
          </a:prstGeom>
          <a:ln>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5105400" y="4343400"/>
            <a:ext cx="1527463" cy="651164"/>
          </a:xfrm>
          <a:prstGeom prst="straightConnector1">
            <a:avLst/>
          </a:prstGeom>
          <a:ln>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a:ln>
            <a:solidFill>
              <a:srgbClr val="7030A0"/>
            </a:solidFill>
          </a:ln>
        </p:spPr>
        <p:txBody>
          <a:bodyPr>
            <a:normAutofit/>
          </a:bodyPr>
          <a:lstStyle/>
          <a:p>
            <a:r>
              <a:rPr lang="en-US" sz="3200" b="1">
                <a:solidFill>
                  <a:srgbClr val="7030A0"/>
                </a:solidFill>
                <a:latin typeface="Times New Roman" panose="02020603050405020304" pitchFamily="18" charset="0"/>
                <a:cs typeface="Times New Roman" panose="02020603050405020304" pitchFamily="18" charset="0"/>
              </a:rPr>
              <a:t>3.1.4. NHỮNG LƯU Ý KHI CHỌN VẤN ĐỀ NC</a:t>
            </a:r>
          </a:p>
        </p:txBody>
      </p:sp>
      <p:sp>
        <p:nvSpPr>
          <p:cNvPr id="3" name="Content Placeholder 2"/>
          <p:cNvSpPr>
            <a:spLocks noGrp="1"/>
          </p:cNvSpPr>
          <p:nvPr>
            <p:ph idx="1"/>
          </p:nvPr>
        </p:nvSpPr>
        <p:spPr>
          <a:xfrm>
            <a:off x="457200" y="1524000"/>
            <a:ext cx="8229600" cy="4572000"/>
          </a:xfrm>
        </p:spPr>
        <p:txBody>
          <a:bodyPr/>
          <a:lstStyle/>
          <a:p>
            <a:endParaRPr lang="en-US"/>
          </a:p>
        </p:txBody>
      </p:sp>
      <p:sp>
        <p:nvSpPr>
          <p:cNvPr id="10" name="Folded Corner 9"/>
          <p:cNvSpPr/>
          <p:nvPr/>
        </p:nvSpPr>
        <p:spPr>
          <a:xfrm>
            <a:off x="651164" y="1981200"/>
            <a:ext cx="1447800" cy="3505200"/>
          </a:xfrm>
          <a:prstGeom prst="foldedCorner">
            <a:avLst/>
          </a:prstGeom>
          <a:solidFill>
            <a:schemeClr val="bg1">
              <a:lumMod val="85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7030A0"/>
                </a:solidFill>
              </a:rPr>
              <a:t>HỨNG THÚ</a:t>
            </a:r>
          </a:p>
        </p:txBody>
      </p:sp>
      <p:sp>
        <p:nvSpPr>
          <p:cNvPr id="11" name="Folded Corner 10"/>
          <p:cNvSpPr/>
          <p:nvPr/>
        </p:nvSpPr>
        <p:spPr>
          <a:xfrm>
            <a:off x="2286000" y="1981200"/>
            <a:ext cx="1447800" cy="3505200"/>
          </a:xfrm>
          <a:prstGeom prst="foldedCorner">
            <a:avLst/>
          </a:prstGeom>
          <a:solidFill>
            <a:schemeClr val="bg2">
              <a:lumMod val="9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rPr>
              <a:t>PHẠM VI ĐỀ TÀI</a:t>
            </a:r>
          </a:p>
        </p:txBody>
      </p:sp>
      <p:sp>
        <p:nvSpPr>
          <p:cNvPr id="12" name="Folded Corner 11"/>
          <p:cNvSpPr/>
          <p:nvPr/>
        </p:nvSpPr>
        <p:spPr>
          <a:xfrm>
            <a:off x="3872345" y="1981200"/>
            <a:ext cx="1447800" cy="3539836"/>
          </a:xfrm>
          <a:prstGeom prst="foldedCorner">
            <a:avLst/>
          </a:prstGeom>
          <a:solidFill>
            <a:schemeClr val="accent4">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accent2">
                    <a:lumMod val="50000"/>
                  </a:schemeClr>
                </a:solidFill>
              </a:rPr>
              <a:t>ĐO LƯỜNG CÁC KHÁI NIỆM</a:t>
            </a:r>
          </a:p>
        </p:txBody>
      </p:sp>
      <p:sp>
        <p:nvSpPr>
          <p:cNvPr id="13" name="Folded Corner 12"/>
          <p:cNvSpPr/>
          <p:nvPr/>
        </p:nvSpPr>
        <p:spPr>
          <a:xfrm>
            <a:off x="5486400" y="1981200"/>
            <a:ext cx="1447800" cy="3505200"/>
          </a:xfrm>
          <a:prstGeom prst="foldedCorner">
            <a:avLst/>
          </a:prstGeom>
          <a:solidFill>
            <a:schemeClr val="bg2">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accent3">
                    <a:lumMod val="50000"/>
                  </a:schemeClr>
                </a:solidFill>
              </a:rPr>
              <a:t>KIẾN THỨC VÀ KĨ NĂNG NC</a:t>
            </a:r>
          </a:p>
        </p:txBody>
      </p:sp>
      <p:sp>
        <p:nvSpPr>
          <p:cNvPr id="14" name="Folded Corner 13"/>
          <p:cNvSpPr/>
          <p:nvPr/>
        </p:nvSpPr>
        <p:spPr>
          <a:xfrm>
            <a:off x="7086600" y="1981200"/>
            <a:ext cx="1371600" cy="3505200"/>
          </a:xfrm>
          <a:prstGeom prst="foldedCorner">
            <a:avLst/>
          </a:prstGeom>
          <a:solidFill>
            <a:schemeClr val="accent2">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accent6">
                    <a:lumMod val="75000"/>
                  </a:schemeClr>
                </a:solidFill>
              </a:rPr>
              <a:t>SỰ SẴN CÓ CỦA TÀI LIỆU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heel(1)">
                                      <p:cBhvr>
                                        <p:cTn id="32" dur="20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in)">
                                      <p:cBhvr>
                                        <p:cTn id="3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just"/>
            <a:r>
              <a:rPr lang="en-US" sz="32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3200"/>
          </a:p>
        </p:txBody>
      </p:sp>
      <p:sp>
        <p:nvSpPr>
          <p:cNvPr id="3" name="Content Placeholder 2"/>
          <p:cNvSpPr>
            <a:spLocks noGrp="1"/>
          </p:cNvSpPr>
          <p:nvPr>
            <p:ph idx="1"/>
          </p:nvPr>
        </p:nvSpPr>
        <p:spPr>
          <a:xfrm>
            <a:off x="228600" y="990600"/>
            <a:ext cx="8686800" cy="5135563"/>
          </a:xfrm>
        </p:spPr>
        <p:txBody>
          <a:bodyPr/>
          <a:lstStyle/>
          <a:p>
            <a:pPr marL="0" indent="0">
              <a:buNone/>
            </a:pPr>
            <a:r>
              <a:rPr lang="en-US"/>
              <a:t>a</a:t>
            </a:r>
          </a:p>
        </p:txBody>
      </p:sp>
      <p:sp>
        <p:nvSpPr>
          <p:cNvPr id="4" name="Rounded Rectangle 3"/>
          <p:cNvSpPr/>
          <p:nvPr/>
        </p:nvSpPr>
        <p:spPr>
          <a:xfrm>
            <a:off x="104140" y="1174750"/>
            <a:ext cx="2514600" cy="169100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Xác định một lĩnh vực rộng nhà NC quan tâm</a:t>
            </a:r>
          </a:p>
        </p:txBody>
      </p:sp>
      <p:sp>
        <p:nvSpPr>
          <p:cNvPr id="5" name="Rounded Rectangle 4"/>
          <p:cNvSpPr/>
          <p:nvPr/>
        </p:nvSpPr>
        <p:spPr>
          <a:xfrm>
            <a:off x="3252470" y="1143000"/>
            <a:ext cx="2514600" cy="1711325"/>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Chia nhỏ thành những nội dung nhỏ hơn</a:t>
            </a:r>
          </a:p>
        </p:txBody>
      </p:sp>
      <p:sp>
        <p:nvSpPr>
          <p:cNvPr id="6" name="Rounded Rectangle 5"/>
          <p:cNvSpPr/>
          <p:nvPr/>
        </p:nvSpPr>
        <p:spPr>
          <a:xfrm>
            <a:off x="6400800" y="1143000"/>
            <a:ext cx="2514600" cy="167957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Chọn nội dung thấy hứng thú nhất</a:t>
            </a:r>
          </a:p>
        </p:txBody>
      </p:sp>
      <p:sp>
        <p:nvSpPr>
          <p:cNvPr id="7" name="Right Arrow 6"/>
          <p:cNvSpPr/>
          <p:nvPr/>
        </p:nvSpPr>
        <p:spPr>
          <a:xfrm flipV="1">
            <a:off x="2718954" y="1757795"/>
            <a:ext cx="533400" cy="3809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flipV="1">
            <a:off x="5867400" y="1757795"/>
            <a:ext cx="533400" cy="3809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6138718" y="3343909"/>
            <a:ext cx="2514600" cy="1388919"/>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latin typeface="Times New Roman" panose="02020603050405020304" pitchFamily="18" charset="0"/>
                <a:cs typeface="Times New Roman" panose="02020603050405020304" pitchFamily="18" charset="0"/>
              </a:rPr>
              <a:t>Đặt câu hỏi về những gì muốn tìm hiểu</a:t>
            </a:r>
          </a:p>
        </p:txBody>
      </p:sp>
      <p:sp>
        <p:nvSpPr>
          <p:cNvPr id="11" name="Rounded Rectangle 10"/>
          <p:cNvSpPr/>
          <p:nvPr/>
        </p:nvSpPr>
        <p:spPr>
          <a:xfrm>
            <a:off x="1066800" y="3352626"/>
            <a:ext cx="2514600" cy="1388919"/>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Xây dựng mục tiêu nghiên cứu</a:t>
            </a:r>
          </a:p>
        </p:txBody>
      </p:sp>
      <p:sp>
        <p:nvSpPr>
          <p:cNvPr id="15" name="Rounded Rectangle 14"/>
          <p:cNvSpPr/>
          <p:nvPr/>
        </p:nvSpPr>
        <p:spPr>
          <a:xfrm>
            <a:off x="1067031" y="5265246"/>
            <a:ext cx="2514600" cy="1388919"/>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Đánh giá tính khả thi của mục tiêu</a:t>
            </a:r>
          </a:p>
        </p:txBody>
      </p:sp>
      <p:sp>
        <p:nvSpPr>
          <p:cNvPr id="16" name="Rounded Rectangle 15"/>
          <p:cNvSpPr/>
          <p:nvPr/>
        </p:nvSpPr>
        <p:spPr>
          <a:xfrm>
            <a:off x="6096231" y="5224837"/>
            <a:ext cx="2514600" cy="141662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Kiểm tra lại</a:t>
            </a:r>
          </a:p>
        </p:txBody>
      </p:sp>
      <p:sp>
        <p:nvSpPr>
          <p:cNvPr id="18" name="Right Arrow 17"/>
          <p:cNvSpPr/>
          <p:nvPr/>
        </p:nvSpPr>
        <p:spPr>
          <a:xfrm flipV="1">
            <a:off x="3931920" y="5647055"/>
            <a:ext cx="1173480" cy="6470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own Arrow 13"/>
          <p:cNvSpPr/>
          <p:nvPr/>
        </p:nvSpPr>
        <p:spPr>
          <a:xfrm>
            <a:off x="7162800" y="2871470"/>
            <a:ext cx="466090" cy="4724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Left Arrow 18"/>
          <p:cNvSpPr/>
          <p:nvPr/>
        </p:nvSpPr>
        <p:spPr>
          <a:xfrm>
            <a:off x="4267200" y="3886200"/>
            <a:ext cx="838200" cy="685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Down Arrow 19"/>
          <p:cNvSpPr/>
          <p:nvPr/>
        </p:nvSpPr>
        <p:spPr>
          <a:xfrm>
            <a:off x="1828800" y="4800600"/>
            <a:ext cx="5334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ppt_x"/>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9" grpId="0" bldLvl="0" animBg="1"/>
      <p:bldP spid="11" grpId="0" bldLvl="0" animBg="1"/>
      <p:bldP spid="15" grpId="0" bldLvl="0" animBg="1"/>
      <p:bldP spid="16"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a:bodyPr>
          <a:lstStyle/>
          <a:p>
            <a:r>
              <a:rPr lang="en-US" sz="20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2000"/>
          </a:p>
        </p:txBody>
      </p:sp>
      <p:sp>
        <p:nvSpPr>
          <p:cNvPr id="3" name="Content Placeholder 2"/>
          <p:cNvSpPr>
            <a:spLocks noGrp="1"/>
          </p:cNvSpPr>
          <p:nvPr>
            <p:ph idx="1"/>
          </p:nvPr>
        </p:nvSpPr>
        <p:spPr>
          <a:xfrm>
            <a:off x="457200" y="685800"/>
            <a:ext cx="8229600" cy="5440363"/>
          </a:xfrm>
        </p:spPr>
        <p:txBody>
          <a:bodyPr/>
          <a:lstStyle/>
          <a:p>
            <a:pPr marL="0" indent="0" algn="ctr">
              <a:buNone/>
            </a:pPr>
            <a:r>
              <a:rPr lang="en-US" b="1" i="1" u="sng"/>
              <a:t>Ví dụ: 3.2.1</a:t>
            </a:r>
          </a:p>
          <a:p>
            <a:pPr marL="0" indent="0" algn="just">
              <a:buNone/>
            </a:pPr>
            <a:r>
              <a:rPr lang="en-US">
                <a:latin typeface="Times New Roman" panose="02020603050405020304" pitchFamily="18" charset="0"/>
                <a:cs typeface="Times New Roman" panose="02020603050405020304" pitchFamily="18" charset="0"/>
              </a:rPr>
              <a:t>Nhà NC quan tâm về </a:t>
            </a:r>
            <a:r>
              <a:rPr lang="en-US" i="1">
                <a:latin typeface="Times New Roman" panose="02020603050405020304" pitchFamily="18" charset="0"/>
                <a:cs typeface="Times New Roman" panose="02020603050405020304" pitchFamily="18" charset="0"/>
              </a:rPr>
              <a:t>bạo lực học đường</a:t>
            </a:r>
            <a:r>
              <a:rPr lang="en-US">
                <a:latin typeface="Times New Roman" panose="02020603050405020304" pitchFamily="18" charset="0"/>
                <a:cs typeface="Times New Roman" panose="02020603050405020304" pitchFamily="18" charset="0"/>
              </a:rPr>
              <a:t>. Các bước xác định vấn đề Nc liên quan đến bạo lực học đường có thể được tiến hành như sau:</a:t>
            </a:r>
          </a:p>
          <a:p>
            <a:pPr marL="0" indent="0" algn="ctr">
              <a:buNone/>
            </a:pPr>
            <a:r>
              <a:rPr lang="en-US">
                <a:latin typeface="Times New Roman" panose="02020603050405020304" pitchFamily="18" charset="0"/>
                <a:cs typeface="Times New Roman" panose="02020603050405020304" pitchFamily="18" charset="0"/>
              </a:rPr>
              <a:t> </a:t>
            </a:r>
            <a:r>
              <a:rPr lang="en-US" b="1" i="1">
                <a:solidFill>
                  <a:srgbClr val="FF0000"/>
                </a:solidFill>
                <a:latin typeface="Times New Roman" panose="02020603050405020304" pitchFamily="18" charset="0"/>
                <a:cs typeface="Times New Roman" panose="02020603050405020304" pitchFamily="18" charset="0"/>
              </a:rPr>
              <a:t>Bước 1:</a:t>
            </a:r>
            <a:r>
              <a:rPr lang="en-US">
                <a:latin typeface="Times New Roman" panose="02020603050405020304" pitchFamily="18" charset="0"/>
                <a:cs typeface="Times New Roman" panose="02020603050405020304" pitchFamily="18" charset="0"/>
              </a:rPr>
              <a:t> </a:t>
            </a:r>
          </a:p>
          <a:p>
            <a:pPr marL="0" indent="0" algn="just">
              <a:buNone/>
            </a:pPr>
            <a:r>
              <a:rPr lang="en-US">
                <a:solidFill>
                  <a:srgbClr val="FF0000"/>
                </a:solidFill>
                <a:latin typeface="Times New Roman" panose="02020603050405020304" pitchFamily="18" charset="0"/>
                <a:cs typeface="Times New Roman" panose="02020603050405020304" pitchFamily="18" charset="0"/>
              </a:rPr>
              <a:t>Xác định lĩnh vực rộng</a:t>
            </a:r>
            <a:r>
              <a:rPr lang="en-US">
                <a:latin typeface="Times New Roman" panose="02020603050405020304" pitchFamily="18" charset="0"/>
                <a:cs typeface="Times New Roman" panose="02020603050405020304" pitchFamily="18" charset="0"/>
              </a:rPr>
              <a:t>: Bạo lực học đường ở Việt Nam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04800"/>
          </a:xfrm>
        </p:spPr>
        <p:txBody>
          <a:bodyPr>
            <a:noAutofit/>
          </a:bodyPr>
          <a:lstStyle/>
          <a:p>
            <a:r>
              <a:rPr lang="en-US" sz="20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2000"/>
          </a:p>
        </p:txBody>
      </p:sp>
      <p:sp>
        <p:nvSpPr>
          <p:cNvPr id="3" name="Content Placeholder 2"/>
          <p:cNvSpPr>
            <a:spLocks noGrp="1"/>
          </p:cNvSpPr>
          <p:nvPr>
            <p:ph idx="1"/>
          </p:nvPr>
        </p:nvSpPr>
        <p:spPr>
          <a:xfrm>
            <a:off x="457200" y="381000"/>
            <a:ext cx="8229600" cy="5745163"/>
          </a:xfrm>
        </p:spPr>
        <p:txBody>
          <a:bodyPr/>
          <a:lstStyle/>
          <a:p>
            <a:pPr marL="0" indent="0" algn="ctr">
              <a:buNone/>
            </a:pPr>
            <a:r>
              <a:rPr lang="en-US" sz="3600" b="1" i="1">
                <a:solidFill>
                  <a:srgbClr val="FF0000"/>
                </a:solidFill>
                <a:latin typeface="Times New Roman" panose="02020603050405020304" pitchFamily="18" charset="0"/>
                <a:cs typeface="Times New Roman" panose="02020603050405020304" pitchFamily="18" charset="0"/>
              </a:rPr>
              <a:t>Bước </a:t>
            </a:r>
            <a:r>
              <a:rPr lang="en-US" b="1" i="1">
                <a:solidFill>
                  <a:srgbClr val="FF0000"/>
                </a:solidFill>
                <a:latin typeface="Times New Roman" panose="02020603050405020304" pitchFamily="18" charset="0"/>
                <a:cs typeface="Times New Roman" panose="02020603050405020304" pitchFamily="18" charset="0"/>
              </a:rPr>
              <a:t>2</a:t>
            </a:r>
            <a:r>
              <a:rPr lang="en-US" b="1">
                <a:solidFill>
                  <a:srgbClr val="FF0000"/>
                </a:solidFill>
              </a:rPr>
              <a:t>: </a:t>
            </a:r>
            <a:r>
              <a:rPr lang="en-US" b="1">
                <a:solidFill>
                  <a:srgbClr val="FF0000"/>
                </a:solidFill>
                <a:latin typeface="Times New Roman" panose="02020603050405020304" pitchFamily="18" charset="0"/>
                <a:cs typeface="Times New Roman" panose="02020603050405020304" pitchFamily="18" charset="0"/>
              </a:rPr>
              <a:t>Chia nhỏ: </a:t>
            </a:r>
          </a:p>
          <a:p>
            <a:pPr marL="0" indent="0" algn="ctr">
              <a:buNone/>
            </a:pPr>
            <a:r>
              <a:rPr lang="en-US">
                <a:latin typeface="Times New Roman" panose="02020603050405020304" pitchFamily="18" charset="0"/>
                <a:cs typeface="Times New Roman" panose="02020603050405020304" pitchFamily="18" charset="0"/>
              </a:rPr>
              <a:t>- Hình thức: BL về vật chất, BL về thể chất, BL về tâm lý - tình cảm</a:t>
            </a:r>
          </a:p>
          <a:p>
            <a:pPr marL="0" indent="0" algn="just">
              <a:buNone/>
            </a:pPr>
            <a:r>
              <a:rPr lang="en-US">
                <a:latin typeface="Times New Roman" panose="02020603050405020304" pitchFamily="18" charset="0"/>
                <a:cs typeface="Times New Roman" panose="02020603050405020304" pitchFamily="18" charset="0"/>
              </a:rPr>
              <a:t>- Chủ thể - đối tượng: Hs - hs, Giáo viên - hs</a:t>
            </a:r>
          </a:p>
          <a:p>
            <a:pPr marL="0" indent="0" algn="just">
              <a:buNone/>
            </a:pPr>
            <a:r>
              <a:rPr lang="en-US">
                <a:latin typeface="Times New Roman" panose="02020603050405020304" pitchFamily="18" charset="0"/>
                <a:cs typeface="Times New Roman" panose="02020603050405020304" pitchFamily="18" charset="0"/>
              </a:rPr>
              <a:t>- cấp học: Tiểu học, THCS, THPT</a:t>
            </a:r>
          </a:p>
          <a:p>
            <a:pPr marL="0" indent="0" algn="ctr">
              <a:buNone/>
            </a:pPr>
            <a:r>
              <a:rPr lang="en-US" b="1" i="1">
                <a:solidFill>
                  <a:srgbClr val="FF0000"/>
                </a:solidFill>
                <a:latin typeface="Times New Roman" panose="02020603050405020304" pitchFamily="18" charset="0"/>
                <a:cs typeface="Times New Roman" panose="02020603050405020304" pitchFamily="18" charset="0"/>
              </a:rPr>
              <a:t>Bước 3</a:t>
            </a:r>
            <a:r>
              <a:rPr lang="en-US" b="1">
                <a:solidFill>
                  <a:srgbClr val="FF0000"/>
                </a:solidFill>
                <a:latin typeface="Times New Roman" panose="02020603050405020304" pitchFamily="18" charset="0"/>
                <a:cs typeface="Times New Roman" panose="02020603050405020304" pitchFamily="18" charset="0"/>
              </a:rPr>
              <a:t>: Chọn lựa</a:t>
            </a:r>
          </a:p>
          <a:p>
            <a:pPr marL="0" indent="0" algn="just">
              <a:buNone/>
            </a:pPr>
            <a:r>
              <a:rPr lang="en-US">
                <a:latin typeface="Times New Roman" panose="02020603050405020304" pitchFamily="18" charset="0"/>
                <a:cs typeface="Times New Roman" panose="02020603050405020304" pitchFamily="18" charset="0"/>
              </a:rPr>
              <a:t>NC về BL thể chất giữa HS với HS trong trường THCS. Đối chiếu với quỹ thời gian để tiến hành NC, các nguồn lực, nhà NC có thể thực hiện NC tại 1 địa phương cụ thể. Ví dụ tại Đồng Nai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8762"/>
          </a:xfrm>
        </p:spPr>
        <p:txBody>
          <a:bodyPr>
            <a:normAutofit fontScale="90000"/>
          </a:bodyPr>
          <a:lstStyle/>
          <a:p>
            <a:r>
              <a:rPr lang="en-US" sz="18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1800"/>
          </a:p>
        </p:txBody>
      </p:sp>
      <p:sp>
        <p:nvSpPr>
          <p:cNvPr id="3" name="Content Placeholder 2"/>
          <p:cNvSpPr>
            <a:spLocks noGrp="1"/>
          </p:cNvSpPr>
          <p:nvPr>
            <p:ph idx="1"/>
          </p:nvPr>
        </p:nvSpPr>
        <p:spPr>
          <a:xfrm>
            <a:off x="457200" y="533400"/>
            <a:ext cx="8229600" cy="5592763"/>
          </a:xfrm>
        </p:spPr>
        <p:txBody>
          <a:bodyPr/>
          <a:lstStyle/>
          <a:p>
            <a:pPr marL="0" indent="0" algn="ctr">
              <a:buNone/>
            </a:pPr>
            <a:r>
              <a:rPr lang="en-US" sz="3600" b="1" i="1">
                <a:solidFill>
                  <a:srgbClr val="FF0000"/>
                </a:solidFill>
                <a:latin typeface="Times New Roman" panose="02020603050405020304" pitchFamily="18" charset="0"/>
                <a:cs typeface="Times New Roman" panose="02020603050405020304" pitchFamily="18" charset="0"/>
              </a:rPr>
              <a:t>Bước 4</a:t>
            </a:r>
            <a:r>
              <a:rPr lang="en-US" sz="3600" b="1">
                <a:solidFill>
                  <a:srgbClr val="FF0000"/>
                </a:solidFill>
                <a:latin typeface="Times New Roman" panose="02020603050405020304" pitchFamily="18" charset="0"/>
                <a:cs typeface="Times New Roman" panose="02020603050405020304" pitchFamily="18" charset="0"/>
              </a:rPr>
              <a:t>: đặt câu hỏi</a:t>
            </a:r>
          </a:p>
          <a:p>
            <a:pPr marL="0" indent="0" algn="just">
              <a:buNone/>
            </a:pPr>
            <a:r>
              <a:rPr lang="en-US">
                <a:latin typeface="Times New Roman" panose="02020603050405020304" pitchFamily="18" charset="0"/>
                <a:cs typeface="Times New Roman" panose="02020603050405020304" pitchFamily="18" charset="0"/>
              </a:rPr>
              <a:t>a. Thực trạng nạn bạo lực về thể chất giữa hs với hs tại các trường THCS ở tỉnh ĐN hiện nay như thế nào?</a:t>
            </a:r>
          </a:p>
          <a:p>
            <a:pPr marL="0" indent="0" algn="just">
              <a:buNone/>
            </a:pPr>
            <a:r>
              <a:rPr lang="en-US">
                <a:latin typeface="Times New Roman" panose="02020603050405020304" pitchFamily="18" charset="0"/>
                <a:cs typeface="Times New Roman" panose="02020603050405020304" pitchFamily="18" charset="0"/>
              </a:rPr>
              <a:t>b. Nguyên nhân nào đến nạn bạo lực về thể chất giữa hs với hs  tại các trường THCS tại ĐN?</a:t>
            </a:r>
          </a:p>
          <a:p>
            <a:pPr marL="0" indent="0" algn="just">
              <a:buNone/>
            </a:pPr>
            <a:r>
              <a:rPr lang="en-US">
                <a:latin typeface="Times New Roman" panose="02020603050405020304" pitchFamily="18" charset="0"/>
                <a:cs typeface="Times New Roman" panose="02020603050405020304" pitchFamily="18" charset="0"/>
              </a:rPr>
              <a:t>c. Làm sao để có thể hạn chế nạn bạo lực về thể chất giữa hs với hs tại các trường THCS tại tỉnh ĐN?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r>
              <a:rPr lang="en-US" sz="20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2000"/>
          </a:p>
        </p:txBody>
      </p:sp>
      <p:sp>
        <p:nvSpPr>
          <p:cNvPr id="3" name="Content Placeholder 2"/>
          <p:cNvSpPr>
            <a:spLocks noGrp="1"/>
          </p:cNvSpPr>
          <p:nvPr>
            <p:ph idx="1"/>
          </p:nvPr>
        </p:nvSpPr>
        <p:spPr>
          <a:xfrm>
            <a:off x="457200" y="685800"/>
            <a:ext cx="8229600" cy="5791200"/>
          </a:xfrm>
        </p:spPr>
        <p:txBody>
          <a:bodyPr>
            <a:normAutofit/>
          </a:bodyPr>
          <a:lstStyle/>
          <a:p>
            <a:pPr marL="0" indent="0" algn="ctr">
              <a:buNone/>
            </a:pPr>
            <a:r>
              <a:rPr lang="en-US" sz="3600" b="1" i="1">
                <a:solidFill>
                  <a:srgbClr val="FF0000"/>
                </a:solidFill>
                <a:latin typeface="Times New Roman" panose="02020603050405020304" pitchFamily="18" charset="0"/>
                <a:cs typeface="Times New Roman" panose="02020603050405020304" pitchFamily="18" charset="0"/>
              </a:rPr>
              <a:t>Bước 5: </a:t>
            </a:r>
            <a:r>
              <a:rPr lang="en-US" sz="3600" b="1">
                <a:solidFill>
                  <a:srgbClr val="FF0000"/>
                </a:solidFill>
                <a:latin typeface="Times New Roman" panose="02020603050405020304" pitchFamily="18" charset="0"/>
                <a:cs typeface="Times New Roman" panose="02020603050405020304" pitchFamily="18" charset="0"/>
              </a:rPr>
              <a:t>Xây dựng mục tiêu</a:t>
            </a:r>
          </a:p>
          <a:p>
            <a:pPr marL="0" indent="0" algn="just">
              <a:buNone/>
            </a:pPr>
            <a:r>
              <a:rPr lang="en-US" sz="3600" b="1" i="1">
                <a:latin typeface="Times New Roman" panose="02020603050405020304" pitchFamily="18" charset="0"/>
                <a:cs typeface="Times New Roman" panose="02020603050405020304" pitchFamily="18" charset="0"/>
              </a:rPr>
              <a:t>-</a:t>
            </a:r>
            <a:r>
              <a:rPr lang="en-US" sz="3600" b="1" i="1">
                <a:solidFill>
                  <a:srgbClr val="FF0000"/>
                </a:solidFill>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Mục tiêu chính</a:t>
            </a:r>
            <a:r>
              <a:rPr lang="en-US" b="1">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Tìm hiểu nạn BL về thể chất giữa hs với hs tại các trường THCS tại tỉnh ĐN</a:t>
            </a:r>
          </a:p>
          <a:p>
            <a:pPr marL="0" indent="0" algn="just">
              <a:buNone/>
            </a:pPr>
            <a:r>
              <a:rPr lang="en-US" b="1" i="1">
                <a:latin typeface="Times New Roman" panose="02020603050405020304" pitchFamily="18" charset="0"/>
                <a:cs typeface="Times New Roman" panose="02020603050405020304" pitchFamily="18" charset="0"/>
              </a:rPr>
              <a:t>- Mục tiêu cụ thể: </a:t>
            </a:r>
          </a:p>
          <a:p>
            <a:pPr marL="0" indent="0" algn="just">
              <a:buNone/>
            </a:pPr>
            <a:r>
              <a:rPr lang="en-US">
                <a:latin typeface="Times New Roman" panose="02020603050405020304" pitchFamily="18" charset="0"/>
                <a:cs typeface="Times New Roman" panose="02020603050405020304" pitchFamily="18" charset="0"/>
              </a:rPr>
              <a:t>a. Khảo sát thực trạng về nạn BL về thể chất giữa hs với hs tại các trường THCS tại ĐN.</a:t>
            </a:r>
          </a:p>
          <a:p>
            <a:pPr marL="0" indent="0" algn="just">
              <a:buNone/>
            </a:pPr>
            <a:r>
              <a:rPr lang="en-US">
                <a:latin typeface="Times New Roman" panose="02020603050405020304" pitchFamily="18" charset="0"/>
                <a:cs typeface="Times New Roman" panose="02020603050405020304" pitchFamily="18" charset="0"/>
              </a:rPr>
              <a:t>b. Tìm hiểu nguyên nhân gây ra nạn bạo lực,...</a:t>
            </a:r>
          </a:p>
          <a:p>
            <a:pPr marL="0" indent="0" algn="just">
              <a:buNone/>
            </a:pPr>
            <a:r>
              <a:rPr lang="en-US">
                <a:latin typeface="Times New Roman" panose="02020603050405020304" pitchFamily="18" charset="0"/>
                <a:cs typeface="Times New Roman" panose="02020603050405020304" pitchFamily="18" charset="0"/>
              </a:rPr>
              <a:t>c. Đề xuất các giải pháp nhằm hạn chế nạn BL về...</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a:bodyPr>
          <a:lstStyle/>
          <a:p>
            <a:r>
              <a:rPr lang="en-US" sz="20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2000"/>
          </a:p>
        </p:txBody>
      </p:sp>
      <p:sp>
        <p:nvSpPr>
          <p:cNvPr id="3" name="Content Placeholder 2"/>
          <p:cNvSpPr>
            <a:spLocks noGrp="1"/>
          </p:cNvSpPr>
          <p:nvPr>
            <p:ph idx="1"/>
          </p:nvPr>
        </p:nvSpPr>
        <p:spPr>
          <a:xfrm>
            <a:off x="457200" y="762000"/>
            <a:ext cx="8229600" cy="5364163"/>
          </a:xfrm>
        </p:spPr>
        <p:txBody>
          <a:bodyPr/>
          <a:lstStyle/>
          <a:p>
            <a:pPr marL="0" indent="0" algn="ctr">
              <a:buNone/>
            </a:pPr>
            <a:r>
              <a:rPr lang="en-US" sz="3600" b="1" i="1">
                <a:solidFill>
                  <a:srgbClr val="C00000"/>
                </a:solidFill>
                <a:latin typeface="Times New Roman" panose="02020603050405020304" pitchFamily="18" charset="0"/>
                <a:cs typeface="Times New Roman" panose="02020603050405020304" pitchFamily="18" charset="0"/>
              </a:rPr>
              <a:t>Bước 6</a:t>
            </a:r>
            <a:r>
              <a:rPr lang="en-US" sz="3600" b="1">
                <a:solidFill>
                  <a:srgbClr val="C00000"/>
                </a:solidFill>
                <a:latin typeface="Times New Roman" panose="02020603050405020304" pitchFamily="18" charset="0"/>
                <a:cs typeface="Times New Roman" panose="02020603050405020304" pitchFamily="18" charset="0"/>
              </a:rPr>
              <a:t>: Đánh giá tính khả thi của mục tiêu</a:t>
            </a:r>
          </a:p>
          <a:p>
            <a:pPr marL="0" indent="0" algn="ctr">
              <a:buNone/>
            </a:pPr>
            <a:r>
              <a:rPr lang="en-US" b="1" i="1">
                <a:latin typeface="Times New Roman" panose="02020603050405020304" pitchFamily="18" charset="0"/>
                <a:cs typeface="Times New Roman" panose="02020603050405020304" pitchFamily="18" charset="0"/>
              </a:rPr>
              <a:t>Nhà NC đặt ra các câu hỏi</a:t>
            </a:r>
            <a:r>
              <a:rPr lang="en-US" b="1">
                <a:latin typeface="Times New Roman" panose="02020603050405020304" pitchFamily="18" charset="0"/>
                <a:cs typeface="Times New Roman" panose="02020603050405020304" pitchFamily="18" charset="0"/>
              </a:rPr>
              <a:t>:</a:t>
            </a:r>
          </a:p>
          <a:p>
            <a:pPr marL="0" indent="0" algn="just">
              <a:buNone/>
            </a:pPr>
            <a:r>
              <a:rPr lang="en-US">
                <a:latin typeface="Times New Roman" panose="02020603050405020304" pitchFamily="18" charset="0"/>
                <a:cs typeface="Times New Roman" panose="02020603050405020304" pitchFamily="18" charset="0"/>
              </a:rPr>
              <a:t>-Tôi có đủ thời gian, nguồn lực để thực hiện mục tiêu NC đề ra hay không?</a:t>
            </a:r>
          </a:p>
          <a:p>
            <a:pPr marL="0" indent="0" algn="just">
              <a:buNone/>
            </a:pPr>
            <a:r>
              <a:rPr lang="en-US">
                <a:latin typeface="Times New Roman" panose="02020603050405020304" pitchFamily="18" charset="0"/>
                <a:cs typeface="Times New Roman" panose="02020603050405020304" pitchFamily="18" charset="0"/>
              </a:rPr>
              <a:t>- Tôi có thể tìm kiếm, truy cập nguồn tài liệu và thu thập thông tin cần thiết về đề tài NC không?</a:t>
            </a:r>
          </a:p>
          <a:p>
            <a:pPr marL="0" indent="0" algn="just">
              <a:buNone/>
            </a:pPr>
            <a:r>
              <a:rPr lang="en-US">
                <a:latin typeface="Times New Roman" panose="02020603050405020304" pitchFamily="18" charset="0"/>
                <a:cs typeface="Times New Roman" panose="02020603050405020304" pitchFamily="18" charset="0"/>
              </a:rPr>
              <a:t>- Tôi có đủ kiến thức, kĩ năng cần thiết để tiến hành NC trên hay không?</a:t>
            </a:r>
          </a:p>
          <a:p>
            <a:pPr marL="0" indent="0" algn="just">
              <a:buNone/>
            </a:pPr>
            <a:endParaRPr lang="en-US"/>
          </a:p>
          <a:p>
            <a:pPr marL="0" indent="0" algn="ctr">
              <a:buNone/>
            </a:pPr>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a:bodyPr>
          <a:lstStyle/>
          <a:p>
            <a:r>
              <a:rPr lang="en-US" sz="20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2000"/>
          </a:p>
        </p:txBody>
      </p:sp>
      <p:sp>
        <p:nvSpPr>
          <p:cNvPr id="3" name="Content Placeholder 2"/>
          <p:cNvSpPr>
            <a:spLocks noGrp="1"/>
          </p:cNvSpPr>
          <p:nvPr>
            <p:ph idx="1"/>
          </p:nvPr>
        </p:nvSpPr>
        <p:spPr>
          <a:xfrm>
            <a:off x="457200" y="762000"/>
            <a:ext cx="8229600" cy="5562600"/>
          </a:xfrm>
        </p:spPr>
        <p:txBody>
          <a:bodyPr/>
          <a:lstStyle/>
          <a:p>
            <a:pPr marL="0" indent="0" algn="ctr">
              <a:buNone/>
            </a:pPr>
            <a:r>
              <a:rPr lang="en-US" sz="3600" b="1" i="1">
                <a:solidFill>
                  <a:srgbClr val="C00000"/>
                </a:solidFill>
                <a:latin typeface="Times New Roman" panose="02020603050405020304" pitchFamily="18" charset="0"/>
                <a:cs typeface="Times New Roman" panose="02020603050405020304" pitchFamily="18" charset="0"/>
              </a:rPr>
              <a:t>Bước 7</a:t>
            </a:r>
            <a:r>
              <a:rPr lang="en-US" sz="3600" b="1">
                <a:solidFill>
                  <a:srgbClr val="C00000"/>
                </a:solidFill>
                <a:latin typeface="Times New Roman" panose="02020603050405020304" pitchFamily="18" charset="0"/>
                <a:cs typeface="Times New Roman" panose="02020603050405020304" pitchFamily="18" charset="0"/>
              </a:rPr>
              <a:t>: Kiểm tra lại</a:t>
            </a:r>
          </a:p>
          <a:p>
            <a:pPr marL="0" indent="0" algn="just">
              <a:buNone/>
            </a:pPr>
            <a:r>
              <a:rPr lang="en-US">
                <a:latin typeface="Times New Roman" panose="02020603050405020304" pitchFamily="18" charset="0"/>
                <a:cs typeface="Times New Roman" panose="02020603050405020304" pitchFamily="18" charset="0"/>
              </a:rPr>
              <a:t>- Tôi có còn hứng thú với đề tài không?</a:t>
            </a:r>
          </a:p>
          <a:p>
            <a:pPr marL="0" indent="0" algn="just">
              <a:buNone/>
            </a:pPr>
            <a:r>
              <a:rPr lang="en-US">
                <a:latin typeface="Times New Roman" panose="02020603050405020304" pitchFamily="18" charset="0"/>
                <a:cs typeface="Times New Roman" panose="02020603050405020304" pitchFamily="18" charset="0"/>
              </a:rPr>
              <a:t>- Tôi có còn đồng ý với mục tiêu đề ra ban đầu không?</a:t>
            </a:r>
          </a:p>
          <a:p>
            <a:pPr marL="0" indent="0" algn="just">
              <a:buNone/>
            </a:pPr>
            <a:r>
              <a:rPr lang="en-US">
                <a:latin typeface="Times New Roman" panose="02020603050405020304" pitchFamily="18" charset="0"/>
                <a:cs typeface="Times New Roman" panose="02020603050405020304" pitchFamily="18" charset="0"/>
              </a:rPr>
              <a:t>- Thời gian và nguồn lực hiện có có đủ để hoàn thành đề tài không?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800" b="1">
                <a:solidFill>
                  <a:srgbClr val="C00000"/>
                </a:solidFill>
                <a:latin typeface="Times New Roman" panose="02020603050405020304" pitchFamily="18" charset="0"/>
                <a:cs typeface="Times New Roman" panose="02020603050405020304" pitchFamily="18" charset="0"/>
              </a:rPr>
              <a:t>3.1.5. CÁC BƯỚC XÁC ĐỊNH VẤN ĐỀ NC</a:t>
            </a:r>
            <a:endParaRPr lang="en-US" sz="2800"/>
          </a:p>
        </p:txBody>
      </p:sp>
      <p:sp>
        <p:nvSpPr>
          <p:cNvPr id="3" name="Content Placeholder 2"/>
          <p:cNvSpPr>
            <a:spLocks noGrp="1"/>
          </p:cNvSpPr>
          <p:nvPr>
            <p:ph idx="1"/>
          </p:nvPr>
        </p:nvSpPr>
        <p:spPr>
          <a:xfrm>
            <a:off x="457200" y="838200"/>
            <a:ext cx="8229600" cy="5715000"/>
          </a:xfrm>
        </p:spPr>
        <p:txBody>
          <a:bodyPr>
            <a:normAutofit/>
          </a:bodyPr>
          <a:lstStyle/>
          <a:p>
            <a:pPr marL="0" indent="0" algn="just">
              <a:buNone/>
            </a:pPr>
            <a:r>
              <a:rPr lang="en-US" sz="3600" b="1" i="1">
                <a:latin typeface="Times New Roman" panose="02020603050405020304" pitchFamily="18" charset="0"/>
                <a:cs typeface="Times New Roman" panose="02020603050405020304" pitchFamily="18" charset="0"/>
              </a:rPr>
              <a:t>Ví dụ 3.2.2</a:t>
            </a:r>
            <a:r>
              <a:rPr lang="en-US" sz="2800">
                <a:latin typeface="Times New Roman" panose="02020603050405020304" pitchFamily="18" charset="0"/>
                <a:cs typeface="Times New Roman" panose="02020603050405020304" pitchFamily="18" charset="0"/>
              </a:rPr>
              <a:t>: Giả sử nhà NC quan tâm đến </a:t>
            </a:r>
            <a:r>
              <a:rPr lang="en-US" sz="2800" b="1" i="1">
                <a:latin typeface="Times New Roman" panose="02020603050405020304" pitchFamily="18" charset="0"/>
                <a:cs typeface="Times New Roman" panose="02020603050405020304" pitchFamily="18" charset="0"/>
              </a:rPr>
              <a:t>vấn đề người trẻ tuổi phạm tội hình sự</a:t>
            </a:r>
            <a:r>
              <a:rPr lang="en-US" sz="2800">
                <a:latin typeface="Times New Roman" panose="02020603050405020304" pitchFamily="18" charset="0"/>
                <a:cs typeface="Times New Roman" panose="02020603050405020304" pitchFamily="18" charset="0"/>
              </a:rPr>
              <a:t>. Các bước xác định vấn đề NC liên quan đến tội phạm hình sự ở lứa tuổi thanh niên có thể được tiến hành như sau:</a:t>
            </a:r>
          </a:p>
          <a:p>
            <a:pPr marL="0" indent="0" algn="just">
              <a:buNone/>
            </a:pPr>
            <a:r>
              <a:rPr lang="en-US" sz="2800" b="1" i="1">
                <a:solidFill>
                  <a:srgbClr val="FF0000"/>
                </a:solidFill>
                <a:latin typeface="Times New Roman" panose="02020603050405020304" pitchFamily="18" charset="0"/>
                <a:cs typeface="Times New Roman" panose="02020603050405020304" pitchFamily="18" charset="0"/>
              </a:rPr>
              <a:t>B1: xác định lĩnh vực rộng</a:t>
            </a:r>
            <a:r>
              <a:rPr lang="en-US" sz="2800">
                <a:latin typeface="Times New Roman" panose="02020603050405020304" pitchFamily="18" charset="0"/>
                <a:cs typeface="Times New Roman" panose="02020603050405020304" pitchFamily="18" charset="0"/>
              </a:rPr>
              <a:t>: người trẻ tuổi phạm tội hình sự ở VN.</a:t>
            </a:r>
          </a:p>
          <a:p>
            <a:pPr marL="0" indent="0" algn="just">
              <a:buNone/>
            </a:pPr>
            <a:r>
              <a:rPr lang="en-US" sz="2800" b="1" i="1">
                <a:solidFill>
                  <a:srgbClr val="FF0000"/>
                </a:solidFill>
                <a:latin typeface="Times New Roman" panose="02020603050405020304" pitchFamily="18" charset="0"/>
                <a:cs typeface="Times New Roman" panose="02020603050405020304" pitchFamily="18" charset="0"/>
              </a:rPr>
              <a:t>B2: Chia nhỏ:</a:t>
            </a:r>
          </a:p>
          <a:p>
            <a:pPr marL="0" indent="0" algn="just">
              <a:buNone/>
            </a:pPr>
            <a:r>
              <a:rPr lang="en-US" sz="2800">
                <a:latin typeface="Times New Roman" panose="02020603050405020304" pitchFamily="18" charset="0"/>
                <a:cs typeface="Times New Roman" panose="02020603050405020304" pitchFamily="18" charset="0"/>
              </a:rPr>
              <a:t>- Hình thức phạm tội: trộm cắp, cướp giật, buôn bán ma túy, giết người, xúc phạm thân thể, danh dự người khác, lừa đảo,..</a:t>
            </a:r>
          </a:p>
          <a:p>
            <a:pPr marL="0" indent="0" algn="just">
              <a:buNone/>
            </a:pPr>
            <a:r>
              <a:rPr lang="en-US" sz="2800">
                <a:latin typeface="Times New Roman" panose="02020603050405020304" pitchFamily="18" charset="0"/>
                <a:cs typeface="Times New Roman" panose="02020603050405020304" pitchFamily="18" charset="0"/>
              </a:rPr>
              <a:t>- Chủ thể: thanh niên nói chung, trong đó có sv, hs,... </a:t>
            </a:r>
          </a:p>
          <a:p>
            <a:pPr marL="0" indent="0" algn="just">
              <a:buNone/>
            </a:pPr>
            <a:endParaRPr lang="en-US" sz="28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0" dur="500"/>
                                        <p:tgtEl>
                                          <p:spTgt spid="3">
                                            <p:txEl>
                                              <p:pRg st="3" end="3"/>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a:normAutofit/>
          </a:bodyPr>
          <a:lstStyle/>
          <a:p>
            <a:r>
              <a:rPr lang="en-US" sz="3200" b="1">
                <a:latin typeface="Times New Roman" panose="02020603050405020304" pitchFamily="18" charset="0"/>
                <a:cs typeface="Times New Roman" panose="02020603050405020304" pitchFamily="18" charset="0"/>
              </a:rPr>
              <a:t>Ví dụ 3.2</a:t>
            </a:r>
            <a:r>
              <a:rPr lang="en-US" sz="3200"/>
              <a:t>:</a:t>
            </a:r>
          </a:p>
        </p:txBody>
      </p:sp>
      <p:sp>
        <p:nvSpPr>
          <p:cNvPr id="3" name="Content Placeholder 2"/>
          <p:cNvSpPr>
            <a:spLocks noGrp="1"/>
          </p:cNvSpPr>
          <p:nvPr>
            <p:ph idx="1"/>
          </p:nvPr>
        </p:nvSpPr>
        <p:spPr>
          <a:xfrm>
            <a:off x="457200" y="838200"/>
            <a:ext cx="8382000" cy="5715000"/>
          </a:xfrm>
        </p:spPr>
        <p:txBody>
          <a:bodyPr>
            <a:noAutofit/>
          </a:bodyPr>
          <a:lstStyle/>
          <a:p>
            <a:pPr marL="0" indent="0" algn="ctr">
              <a:buNone/>
            </a:pPr>
            <a:r>
              <a:rPr lang="en-US" b="1" i="1">
                <a:solidFill>
                  <a:srgbClr val="FF0000"/>
                </a:solidFill>
                <a:latin typeface="Times New Roman" panose="02020603050405020304" pitchFamily="18" charset="0"/>
                <a:cs typeface="Times New Roman" panose="02020603050405020304" pitchFamily="18" charset="0"/>
              </a:rPr>
              <a:t>B3: Chọn lựa</a:t>
            </a:r>
            <a:r>
              <a:rPr lang="en-US">
                <a:latin typeface="Times New Roman" panose="02020603050405020304" pitchFamily="18" charset="0"/>
                <a:cs typeface="Times New Roman" panose="02020603050405020304" pitchFamily="18" charset="0"/>
              </a:rPr>
              <a:t>:</a:t>
            </a:r>
          </a:p>
          <a:p>
            <a:pPr marL="0" indent="0" algn="just">
              <a:buNone/>
            </a:pPr>
            <a:r>
              <a:rPr lang="en-US" sz="2700">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Nghiên cứu về thực trạng phạm tội cướp giật ở thanh niên hiện nay</a:t>
            </a:r>
            <a:r>
              <a:rPr lang="en-US">
                <a:latin typeface="Times New Roman" panose="02020603050405020304" pitchFamily="18" charset="0"/>
                <a:cs typeface="Times New Roman" panose="02020603050405020304" pitchFamily="18" charset="0"/>
              </a:rPr>
              <a:t>. </a:t>
            </a:r>
          </a:p>
          <a:p>
            <a:pPr marL="0" indent="0" algn="just">
              <a:buNone/>
            </a:pPr>
            <a:r>
              <a:rPr lang="en-US">
                <a:latin typeface="Times New Roman" panose="02020603050405020304" pitchFamily="18" charset="0"/>
                <a:cs typeface="Times New Roman" panose="02020603050405020304" pitchFamily="18" charset="0"/>
              </a:rPr>
              <a:t>Đối chiếu với quỹ thời gian để tiến hành nghiên cứu và các nguồn lực, nhà NC có thể thực hiện nghiên cứu ở một số TP, </a:t>
            </a:r>
            <a:r>
              <a:rPr lang="en-US" b="1">
                <a:latin typeface="Times New Roman" panose="02020603050405020304" pitchFamily="18" charset="0"/>
                <a:cs typeface="Times New Roman" panose="02020603050405020304" pitchFamily="18" charset="0"/>
              </a:rPr>
              <a:t>như tại TP.HCM, cụ thể các quận nội thành tp.HCM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normAutofit fontScale="90000"/>
          </a:bodyPr>
          <a:lstStyle/>
          <a:p>
            <a:r>
              <a:rPr lang="en-US" b="1">
                <a:latin typeface="Times New Roman" panose="02020603050405020304" pitchFamily="18" charset="0"/>
                <a:cs typeface="Times New Roman" panose="02020603050405020304" pitchFamily="18" charset="0"/>
              </a:rPr>
              <a:t>Ví dụ 3.2</a:t>
            </a:r>
            <a:endParaRPr lang="en-US"/>
          </a:p>
        </p:txBody>
      </p:sp>
      <p:sp>
        <p:nvSpPr>
          <p:cNvPr id="3" name="Content Placeholder 2"/>
          <p:cNvSpPr>
            <a:spLocks noGrp="1"/>
          </p:cNvSpPr>
          <p:nvPr>
            <p:ph idx="1"/>
          </p:nvPr>
        </p:nvSpPr>
        <p:spPr>
          <a:xfrm>
            <a:off x="381000" y="762000"/>
            <a:ext cx="8229600" cy="5638800"/>
          </a:xfrm>
        </p:spPr>
        <p:txBody>
          <a:bodyPr>
            <a:normAutofit fontScale="85000" lnSpcReduction="10000"/>
          </a:bodyPr>
          <a:lstStyle/>
          <a:p>
            <a:pPr marL="0" indent="0" algn="ctr">
              <a:buNone/>
            </a:pPr>
            <a:r>
              <a:rPr lang="en-US" sz="3500" b="1" i="1">
                <a:solidFill>
                  <a:srgbClr val="FF0000"/>
                </a:solidFill>
                <a:latin typeface="Times New Roman" panose="02020603050405020304" pitchFamily="18" charset="0"/>
                <a:cs typeface="Times New Roman" panose="02020603050405020304" pitchFamily="18" charset="0"/>
              </a:rPr>
              <a:t>B4: Đặt câu hỏi</a:t>
            </a:r>
            <a:r>
              <a:rPr lang="en-US" sz="3500">
                <a:latin typeface="Times New Roman" panose="02020603050405020304" pitchFamily="18" charset="0"/>
                <a:cs typeface="Times New Roman" panose="02020603050405020304" pitchFamily="18" charset="0"/>
              </a:rPr>
              <a:t>: </a:t>
            </a:r>
          </a:p>
          <a:p>
            <a:pPr marL="0" indent="0" algn="just">
              <a:buNone/>
            </a:pPr>
            <a:r>
              <a:rPr lang="en-US" sz="3500">
                <a:latin typeface="Times New Roman" panose="02020603050405020304" pitchFamily="18" charset="0"/>
                <a:cs typeface="Times New Roman" panose="02020603050405020304" pitchFamily="18" charset="0"/>
              </a:rPr>
              <a:t>Các câu hỏi nhà NC có thể đặt ra cho đề tài nghiên cứu của mình:</a:t>
            </a:r>
          </a:p>
          <a:p>
            <a:pPr marL="0" indent="0" algn="just">
              <a:buNone/>
            </a:pPr>
            <a:r>
              <a:rPr lang="en-US" sz="3500">
                <a:solidFill>
                  <a:schemeClr val="tx2">
                    <a:lumMod val="50000"/>
                  </a:schemeClr>
                </a:solidFill>
                <a:latin typeface="Times New Roman" panose="02020603050405020304" pitchFamily="18" charset="0"/>
                <a:cs typeface="Times New Roman" panose="02020603050405020304" pitchFamily="18" charset="0"/>
              </a:rPr>
              <a:t>  </a:t>
            </a:r>
          </a:p>
          <a:p>
            <a:pPr marL="0" indent="0" algn="just">
              <a:buNone/>
            </a:pPr>
            <a:r>
              <a:rPr lang="en-US" sz="3500">
                <a:solidFill>
                  <a:schemeClr val="tx2">
                    <a:lumMod val="50000"/>
                  </a:schemeClr>
                </a:solidFill>
                <a:latin typeface="Times New Roman" panose="02020603050405020304" pitchFamily="18" charset="0"/>
                <a:cs typeface="Times New Roman" panose="02020603050405020304" pitchFamily="18" charset="0"/>
              </a:rPr>
              <a:t> 1. Thực trạng về tình hình thanh niên phạm tội cướp giật ở các quận nội thành, TP.HCM hiện nay như thế nào?</a:t>
            </a:r>
          </a:p>
          <a:p>
            <a:pPr marL="0" indent="0" algn="just">
              <a:buNone/>
            </a:pPr>
            <a:r>
              <a:rPr lang="en-US" sz="3500">
                <a:solidFill>
                  <a:srgbClr val="7030A0"/>
                </a:solidFill>
                <a:latin typeface="Times New Roman" panose="02020603050405020304" pitchFamily="18" charset="0"/>
                <a:cs typeface="Times New Roman" panose="02020603050405020304" pitchFamily="18" charset="0"/>
              </a:rPr>
              <a:t>  </a:t>
            </a:r>
          </a:p>
          <a:p>
            <a:pPr marL="0" indent="0" algn="just">
              <a:buNone/>
            </a:pPr>
            <a:r>
              <a:rPr lang="en-US" sz="3500">
                <a:solidFill>
                  <a:srgbClr val="7030A0"/>
                </a:solidFill>
                <a:latin typeface="Times New Roman" panose="02020603050405020304" pitchFamily="18" charset="0"/>
                <a:cs typeface="Times New Roman" panose="02020603050405020304" pitchFamily="18" charset="0"/>
              </a:rPr>
              <a:t> 2. Nguyên nhân nào dẫn đến tình trạng thanh niên phạm tội cướp giật ở </a:t>
            </a:r>
            <a:r>
              <a:rPr lang="en-US" sz="3500">
                <a:solidFill>
                  <a:schemeClr val="tx2">
                    <a:lumMod val="50000"/>
                  </a:schemeClr>
                </a:solidFill>
                <a:latin typeface="Times New Roman" panose="02020603050405020304" pitchFamily="18" charset="0"/>
                <a:cs typeface="Times New Roman" panose="02020603050405020304" pitchFamily="18" charset="0"/>
              </a:rPr>
              <a:t>các quận nội thành</a:t>
            </a:r>
            <a:r>
              <a:rPr lang="en-US" sz="3500">
                <a:solidFill>
                  <a:srgbClr val="7030A0"/>
                </a:solidFill>
                <a:latin typeface="Times New Roman" panose="02020603050405020304" pitchFamily="18" charset="0"/>
                <a:cs typeface="Times New Roman" panose="02020603050405020304" pitchFamily="18" charset="0"/>
              </a:rPr>
              <a:t> tp. HCM?</a:t>
            </a:r>
          </a:p>
          <a:p>
            <a:pPr marL="0" indent="0" algn="just">
              <a:buNone/>
            </a:pPr>
            <a:r>
              <a:rPr lang="en-US" sz="3500">
                <a:solidFill>
                  <a:srgbClr val="C00000"/>
                </a:solidFill>
                <a:latin typeface="Times New Roman" panose="02020603050405020304" pitchFamily="18" charset="0"/>
                <a:cs typeface="Times New Roman" panose="02020603050405020304" pitchFamily="18" charset="0"/>
              </a:rPr>
              <a:t>   3. Làm thế nào để hạn chế vấn đề thanh niên phạm tội cướp  giật ở</a:t>
            </a:r>
            <a:r>
              <a:rPr lang="en-US" sz="3500">
                <a:solidFill>
                  <a:schemeClr val="tx2">
                    <a:lumMod val="50000"/>
                  </a:schemeClr>
                </a:solidFill>
                <a:latin typeface="Times New Roman" panose="02020603050405020304" pitchFamily="18" charset="0"/>
                <a:cs typeface="Times New Roman" panose="02020603050405020304" pitchFamily="18" charset="0"/>
              </a:rPr>
              <a:t> các quận nội thành</a:t>
            </a:r>
            <a:r>
              <a:rPr lang="en-US" sz="3500">
                <a:solidFill>
                  <a:srgbClr val="C00000"/>
                </a:solidFill>
                <a:latin typeface="Times New Roman" panose="02020603050405020304" pitchFamily="18" charset="0"/>
                <a:cs typeface="Times New Roman" panose="02020603050405020304" pitchFamily="18" charset="0"/>
              </a:rPr>
              <a:t> tp.HCM</a:t>
            </a:r>
            <a:r>
              <a:rPr lang="en-US">
                <a:solidFill>
                  <a:srgbClr val="C00000"/>
                </a:solidFill>
              </a:rPr>
              <a:t>?</a:t>
            </a:r>
            <a:endParaRPr lang="en-US" sz="350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199"/>
            <a:ext cx="8229600" cy="228601"/>
          </a:xfrm>
        </p:spPr>
        <p:txBody>
          <a:bodyPr>
            <a:noAutofit/>
          </a:bodyPr>
          <a:lstStyle/>
          <a:p>
            <a:r>
              <a:rPr lang="en-US" sz="2400" b="1">
                <a:latin typeface="Times New Roman" panose="02020603050405020304" pitchFamily="18" charset="0"/>
                <a:cs typeface="Times New Roman" panose="02020603050405020304" pitchFamily="18" charset="0"/>
              </a:rPr>
              <a:t>Ví dụ 3.2</a:t>
            </a:r>
            <a:r>
              <a:rPr lang="en-US" sz="2400"/>
              <a:t>:</a:t>
            </a:r>
          </a:p>
        </p:txBody>
      </p:sp>
      <p:sp>
        <p:nvSpPr>
          <p:cNvPr id="3" name="Content Placeholder 2"/>
          <p:cNvSpPr>
            <a:spLocks noGrp="1"/>
          </p:cNvSpPr>
          <p:nvPr>
            <p:ph idx="1"/>
          </p:nvPr>
        </p:nvSpPr>
        <p:spPr>
          <a:xfrm>
            <a:off x="76200" y="304800"/>
            <a:ext cx="8991600" cy="6477000"/>
          </a:xfrm>
        </p:spPr>
        <p:txBody>
          <a:bodyPr>
            <a:normAutofit fontScale="92500" lnSpcReduction="20000"/>
          </a:bodyPr>
          <a:lstStyle/>
          <a:p>
            <a:pPr marL="0" indent="0" algn="ctr">
              <a:buNone/>
            </a:pPr>
            <a:r>
              <a:rPr lang="en-US" sz="3500" b="1" i="1">
                <a:solidFill>
                  <a:srgbClr val="FF0000"/>
                </a:solidFill>
                <a:latin typeface="Times New Roman" panose="02020603050405020304" pitchFamily="18" charset="0"/>
                <a:cs typeface="Times New Roman" panose="02020603050405020304" pitchFamily="18" charset="0"/>
              </a:rPr>
              <a:t>B5</a:t>
            </a:r>
            <a:r>
              <a:rPr lang="en-US" sz="3500">
                <a:latin typeface="Times New Roman" panose="02020603050405020304" pitchFamily="18" charset="0"/>
                <a:cs typeface="Times New Roman" panose="02020603050405020304" pitchFamily="18" charset="0"/>
              </a:rPr>
              <a:t>: </a:t>
            </a:r>
            <a:r>
              <a:rPr lang="en-US" sz="3500" b="1" i="1">
                <a:solidFill>
                  <a:srgbClr val="FF0000"/>
                </a:solidFill>
                <a:latin typeface="Times New Roman" panose="02020603050405020304" pitchFamily="18" charset="0"/>
                <a:cs typeface="Times New Roman" panose="02020603050405020304" pitchFamily="18" charset="0"/>
              </a:rPr>
              <a:t>Xây dựng mục tiêu nghiên cứu</a:t>
            </a:r>
            <a:r>
              <a:rPr lang="en-US" sz="3500">
                <a:latin typeface="Times New Roman" panose="02020603050405020304" pitchFamily="18" charset="0"/>
                <a:cs typeface="Times New Roman" panose="02020603050405020304" pitchFamily="18" charset="0"/>
              </a:rPr>
              <a:t>:</a:t>
            </a:r>
          </a:p>
          <a:p>
            <a:pPr marL="0" indent="0" algn="just">
              <a:buNone/>
            </a:pPr>
            <a:r>
              <a:rPr lang="en-US" sz="2800">
                <a:latin typeface="Times New Roman" panose="02020603050405020304" pitchFamily="18" charset="0"/>
                <a:cs typeface="Times New Roman" panose="02020603050405020304" pitchFamily="18" charset="0"/>
              </a:rPr>
              <a:t> </a:t>
            </a:r>
          </a:p>
          <a:p>
            <a:pPr marL="0" indent="0" algn="just">
              <a:buNone/>
            </a:pPr>
            <a:r>
              <a:rPr lang="en-US" sz="2800">
                <a:latin typeface="Times New Roman" panose="02020603050405020304" pitchFamily="18" charset="0"/>
                <a:cs typeface="Times New Roman" panose="02020603050405020304" pitchFamily="18" charset="0"/>
              </a:rPr>
              <a:t>  - </a:t>
            </a:r>
            <a:r>
              <a:rPr lang="en-US" sz="3500" b="1">
                <a:solidFill>
                  <a:schemeClr val="accent6">
                    <a:lumMod val="50000"/>
                  </a:schemeClr>
                </a:solidFill>
                <a:latin typeface="Times New Roman" panose="02020603050405020304" pitchFamily="18" charset="0"/>
                <a:cs typeface="Times New Roman" panose="02020603050405020304" pitchFamily="18" charset="0"/>
              </a:rPr>
              <a:t>Mục tiêu chính</a:t>
            </a:r>
            <a:r>
              <a:rPr lang="en-US" sz="3500">
                <a:latin typeface="Times New Roman" panose="02020603050405020304" pitchFamily="18" charset="0"/>
                <a:cs typeface="Times New Roman" panose="02020603050405020304" pitchFamily="18" charset="0"/>
              </a:rPr>
              <a:t>: Tìm hiểu về thực trạng thanh niên phạm tội cướp giật tại địa bàn các quận nội thành ở tp.HCM</a:t>
            </a:r>
          </a:p>
          <a:p>
            <a:pPr marL="0" indent="0" algn="just">
              <a:buNone/>
            </a:pPr>
            <a:r>
              <a:rPr lang="en-US" sz="3500" b="1">
                <a:solidFill>
                  <a:srgbClr val="002060"/>
                </a:solidFill>
                <a:latin typeface="Times New Roman" panose="02020603050405020304" pitchFamily="18" charset="0"/>
                <a:cs typeface="Times New Roman" panose="02020603050405020304" pitchFamily="18" charset="0"/>
              </a:rPr>
              <a:t>- Mục tiêu cụ thể:</a:t>
            </a:r>
          </a:p>
          <a:p>
            <a:pPr marL="0" indent="0" algn="just">
              <a:buNone/>
            </a:pPr>
            <a:r>
              <a:rPr lang="en-US" sz="3500">
                <a:latin typeface="Times New Roman" panose="02020603050405020304" pitchFamily="18" charset="0"/>
                <a:cs typeface="Times New Roman" panose="02020603050405020304" pitchFamily="18" charset="0"/>
              </a:rPr>
              <a:t>    1. Khảo sát thực trạng vấn đề thanh niên phạm tội  cướp giật tại địa bàn các quận nội thành ở TP.HCM</a:t>
            </a:r>
          </a:p>
          <a:p>
            <a:pPr marL="0" indent="0" algn="just">
              <a:buNone/>
            </a:pPr>
            <a:r>
              <a:rPr lang="en-US" sz="3500">
                <a:latin typeface="Times New Roman" panose="02020603050405020304" pitchFamily="18" charset="0"/>
                <a:cs typeface="Times New Roman" panose="02020603050405020304" pitchFamily="18" charset="0"/>
              </a:rPr>
              <a:t>     </a:t>
            </a:r>
            <a:r>
              <a:rPr lang="en-US" sz="3500">
                <a:solidFill>
                  <a:schemeClr val="accent2">
                    <a:lumMod val="50000"/>
                  </a:schemeClr>
                </a:solidFill>
                <a:latin typeface="Times New Roman" panose="02020603050405020304" pitchFamily="18" charset="0"/>
                <a:cs typeface="Times New Roman" panose="02020603050405020304" pitchFamily="18" charset="0"/>
              </a:rPr>
              <a:t>2. Tìm hiểu nguyên nhân dẫn đến tình trạng thanh niên phạm tội cướp giật tại địa bàn các quận nội thành ở TP.HCM</a:t>
            </a:r>
          </a:p>
          <a:p>
            <a:pPr marL="0" indent="0" algn="just">
              <a:buNone/>
            </a:pPr>
            <a:r>
              <a:rPr lang="en-US" sz="3500">
                <a:solidFill>
                  <a:srgbClr val="002060"/>
                </a:solidFill>
                <a:latin typeface="Times New Roman" panose="02020603050405020304" pitchFamily="18" charset="0"/>
                <a:cs typeface="Times New Roman" panose="02020603050405020304" pitchFamily="18" charset="0"/>
              </a:rPr>
              <a:t>     3. Đề xuất các giải  hạn chế tình trạng thanh niên phạm tội  cướp giật tại địa bàn các quận nội thành ở TP.HCM</a:t>
            </a:r>
          </a:p>
          <a:p>
            <a:pPr marL="0" indent="0" algn="just">
              <a:buNone/>
            </a:pPr>
            <a:endParaRPr lang="en-US" sz="3500">
              <a:latin typeface="Times New Roman" panose="02020603050405020304" pitchFamily="18" charset="0"/>
              <a:cs typeface="Times New Roman" panose="02020603050405020304" pitchFamily="18" charset="0"/>
            </a:endParaRPr>
          </a:p>
          <a:p>
            <a:pPr marL="0" indent="0" algn="just">
              <a:buNone/>
            </a:pPr>
            <a:endParaRPr lang="en-US" sz="2800">
              <a:latin typeface="Times New Roman" panose="02020603050405020304" pitchFamily="18" charset="0"/>
              <a:cs typeface="Times New Roman" panose="02020603050405020304" pitchFamily="18" charset="0"/>
            </a:endParaRPr>
          </a:p>
          <a:p>
            <a:pPr marL="0" indent="0" algn="just">
              <a:buNone/>
            </a:pPr>
            <a:endParaRPr lang="en-US">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Vertical)">
                                      <p:cBhvr>
                                        <p:cTn id="24" dur="500"/>
                                        <p:tgtEl>
                                          <p:spTgt spid="3">
                                            <p:txEl>
                                              <p:pRg st="3" end="3"/>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
                                        <p:tgtEl>
                                          <p:spTgt spid="3">
                                            <p:txEl>
                                              <p:pRg st="6" end="6"/>
                                            </p:txEl>
                                          </p:spTgt>
                                        </p:tgtEl>
                                      </p:cBhvr>
                                    </p:animEffect>
                                    <p:anim calcmode="lin" valueType="num">
                                      <p:cBhvr>
                                        <p:cTn id="3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a:bodyPr>
          <a:lstStyle/>
          <a:p>
            <a:r>
              <a:rPr lang="en-US" sz="3600" b="1">
                <a:latin typeface="Times New Roman" panose="02020603050405020304" pitchFamily="18" charset="0"/>
                <a:cs typeface="Times New Roman" panose="02020603050405020304" pitchFamily="18" charset="0"/>
              </a:rPr>
              <a:t>Ví dụ 3.2</a:t>
            </a:r>
            <a:endParaRPr lang="en-US" sz="3600"/>
          </a:p>
        </p:txBody>
      </p:sp>
      <p:sp>
        <p:nvSpPr>
          <p:cNvPr id="3" name="Content Placeholder 2"/>
          <p:cNvSpPr>
            <a:spLocks noGrp="1"/>
          </p:cNvSpPr>
          <p:nvPr>
            <p:ph idx="1"/>
          </p:nvPr>
        </p:nvSpPr>
        <p:spPr>
          <a:xfrm>
            <a:off x="457200" y="838200"/>
            <a:ext cx="8229600" cy="5287963"/>
          </a:xfrm>
        </p:spPr>
        <p:txBody>
          <a:bodyPr/>
          <a:lstStyle/>
          <a:p>
            <a:pPr marL="0" indent="0">
              <a:buNone/>
            </a:pPr>
            <a:r>
              <a:rPr lang="en-US" b="1" i="1">
                <a:solidFill>
                  <a:srgbClr val="FF0000"/>
                </a:solidFill>
                <a:latin typeface="Times New Roman" panose="02020603050405020304" pitchFamily="18" charset="0"/>
                <a:cs typeface="Times New Roman" panose="02020603050405020304" pitchFamily="18" charset="0"/>
              </a:rPr>
              <a:t>B6: Đánh giá tính khả thi của mục tiêu</a:t>
            </a:r>
            <a:endParaRPr lang="en-US">
              <a:latin typeface="Times New Roman" panose="02020603050405020304" pitchFamily="18" charset="0"/>
              <a:cs typeface="Times New Roman" panose="02020603050405020304" pitchFamily="18" charset="0"/>
            </a:endParaRPr>
          </a:p>
          <a:p>
            <a:pPr marL="0" indent="0">
              <a:buNone/>
            </a:pPr>
            <a:r>
              <a:rPr lang="en-US">
                <a:latin typeface="Times New Roman" panose="02020603050405020304" pitchFamily="18" charset="0"/>
                <a:cs typeface="Times New Roman" panose="02020603050405020304" pitchFamily="18" charset="0"/>
              </a:rPr>
              <a:t> Nhà NC đặt ra các câu hỏi:</a:t>
            </a:r>
          </a:p>
          <a:p>
            <a:pPr marL="0" indent="0">
              <a:buNone/>
            </a:pPr>
            <a:r>
              <a:rPr lang="en-US">
                <a:latin typeface="Times New Roman" panose="02020603050405020304" pitchFamily="18" charset="0"/>
                <a:cs typeface="Times New Roman" panose="02020603050405020304" pitchFamily="18" charset="0"/>
              </a:rPr>
              <a:t>- Tôi có đủ thời gian, nguồn lực để thực hiện mục tiêu NC đề ra hay không? </a:t>
            </a:r>
          </a:p>
          <a:p>
            <a:pPr marL="0" indent="0">
              <a:buNone/>
            </a:pPr>
            <a:r>
              <a:rPr lang="en-US">
                <a:latin typeface="Times New Roman" panose="02020603050405020304" pitchFamily="18" charset="0"/>
                <a:cs typeface="Times New Roman" panose="02020603050405020304" pitchFamily="18" charset="0"/>
              </a:rPr>
              <a:t>- Tôi có thể tìm kiếm, truy cập nguồn tài liệu và thu thập thông tin cần thiết về đề tài NC không? - Tôi có đủ kiến thức và kĩ năng cần thiết để tiến hành NC trên không?</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sz="3600" b="1">
                <a:latin typeface="Times New Roman" panose="02020603050405020304" pitchFamily="18" charset="0"/>
                <a:cs typeface="Times New Roman" panose="02020603050405020304" pitchFamily="18" charset="0"/>
              </a:rPr>
              <a:t>Ví dụ 3.2</a:t>
            </a:r>
            <a:endParaRPr lang="en-US" sz="3600"/>
          </a:p>
        </p:txBody>
      </p:sp>
      <p:sp>
        <p:nvSpPr>
          <p:cNvPr id="3" name="Content Placeholder 2"/>
          <p:cNvSpPr>
            <a:spLocks noGrp="1"/>
          </p:cNvSpPr>
          <p:nvPr>
            <p:ph idx="1"/>
          </p:nvPr>
        </p:nvSpPr>
        <p:spPr>
          <a:xfrm>
            <a:off x="457200" y="990600"/>
            <a:ext cx="8229600" cy="5135563"/>
          </a:xfrm>
        </p:spPr>
        <p:txBody>
          <a:bodyPr/>
          <a:lstStyle/>
          <a:p>
            <a:pPr marL="0" indent="0">
              <a:buNone/>
            </a:pPr>
            <a:r>
              <a:rPr lang="en-US" b="1" i="1">
                <a:solidFill>
                  <a:srgbClr val="FF0000"/>
                </a:solidFill>
                <a:latin typeface="Times New Roman" panose="02020603050405020304" pitchFamily="18" charset="0"/>
                <a:cs typeface="Times New Roman" panose="02020603050405020304" pitchFamily="18" charset="0"/>
              </a:rPr>
              <a:t>B7: Kiểm tra lại</a:t>
            </a:r>
            <a:r>
              <a:rPr lang="en-US">
                <a:latin typeface="Times New Roman" panose="02020603050405020304" pitchFamily="18" charset="0"/>
                <a:cs typeface="Times New Roman" panose="02020603050405020304" pitchFamily="18" charset="0"/>
              </a:rPr>
              <a:t>: </a:t>
            </a:r>
          </a:p>
          <a:p>
            <a:pPr marL="0" indent="0">
              <a:buNone/>
            </a:pPr>
            <a:r>
              <a:rPr lang="en-US">
                <a:latin typeface="Times New Roman" panose="02020603050405020304" pitchFamily="18" charset="0"/>
                <a:cs typeface="Times New Roman" panose="02020603050405020304" pitchFamily="18" charset="0"/>
              </a:rPr>
              <a:t>Nhà NC đặt câu hỏi:</a:t>
            </a:r>
          </a:p>
          <a:p>
            <a:pPr marL="0" indent="0">
              <a:buNone/>
            </a:pPr>
            <a:r>
              <a:rPr lang="en-US">
                <a:latin typeface="Times New Roman" panose="02020603050405020304" pitchFamily="18" charset="0"/>
                <a:cs typeface="Times New Roman" panose="02020603050405020304" pitchFamily="18" charset="0"/>
              </a:rPr>
              <a:t>- Tôi có hứng thú với đề tài không?</a:t>
            </a:r>
          </a:p>
          <a:p>
            <a:pPr marL="0" indent="0">
              <a:buNone/>
            </a:pPr>
            <a:r>
              <a:rPr lang="en-US">
                <a:latin typeface="Times New Roman" panose="02020603050405020304" pitchFamily="18" charset="0"/>
                <a:cs typeface="Times New Roman" panose="02020603050405020304" pitchFamily="18" charset="0"/>
              </a:rPr>
              <a:t>- Tôi có còn đồng ý với mục tiêu đề ra ban đầu hay không? Thời gian và nguồn lực hiện có có đủ để hoàn thành đề tài không?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
            <a:ext cx="8229600" cy="394970"/>
          </a:xfrm>
        </p:spPr>
        <p:txBody>
          <a:bodyPr>
            <a:normAutofit fontScale="90000"/>
          </a:bodyPr>
          <a:lstStyle/>
          <a:p>
            <a:r>
              <a:rPr lang="vi-VN" altLang="en-US"/>
              <a:t>ôn tập </a:t>
            </a:r>
            <a:endParaRPr lang="en-US"/>
          </a:p>
        </p:txBody>
      </p:sp>
      <p:sp>
        <p:nvSpPr>
          <p:cNvPr id="3" name="Content Placeholder 2"/>
          <p:cNvSpPr>
            <a:spLocks noGrp="1"/>
          </p:cNvSpPr>
          <p:nvPr>
            <p:ph idx="1"/>
          </p:nvPr>
        </p:nvSpPr>
        <p:spPr>
          <a:xfrm>
            <a:off x="163195" y="723265"/>
            <a:ext cx="8819515" cy="5941060"/>
          </a:xfrm>
        </p:spPr>
        <p:txBody>
          <a:bodyPr/>
          <a:lstStyle/>
          <a:p>
            <a:endParaRPr lang="en-US"/>
          </a:p>
        </p:txBody>
      </p:sp>
      <p:sp>
        <p:nvSpPr>
          <p:cNvPr id="5" name="Rectangles 4"/>
          <p:cNvSpPr/>
          <p:nvPr/>
        </p:nvSpPr>
        <p:spPr>
          <a:xfrm>
            <a:off x="6829425" y="5344795"/>
            <a:ext cx="1710690" cy="92329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7030A0"/>
                </a:solidFill>
              </a:rPr>
              <a:t>4</a:t>
            </a:r>
          </a:p>
        </p:txBody>
      </p:sp>
      <p:sp>
        <p:nvSpPr>
          <p:cNvPr id="6" name="Rectangles 5"/>
          <p:cNvSpPr/>
          <p:nvPr/>
        </p:nvSpPr>
        <p:spPr>
          <a:xfrm>
            <a:off x="6793865" y="3162935"/>
            <a:ext cx="1746250" cy="1063625"/>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C00000"/>
                </a:solidFill>
              </a:rPr>
              <a:t>5</a:t>
            </a:r>
          </a:p>
        </p:txBody>
      </p:sp>
      <p:sp>
        <p:nvSpPr>
          <p:cNvPr id="7" name="Rectangles 6"/>
          <p:cNvSpPr/>
          <p:nvPr/>
        </p:nvSpPr>
        <p:spPr>
          <a:xfrm>
            <a:off x="6828790" y="990600"/>
            <a:ext cx="1711325" cy="103505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2060"/>
                </a:solidFill>
              </a:rPr>
              <a:t>7</a:t>
            </a:r>
          </a:p>
        </p:txBody>
      </p:sp>
      <p:sp>
        <p:nvSpPr>
          <p:cNvPr id="9" name="Cloud Callout 8"/>
          <p:cNvSpPr/>
          <p:nvPr/>
        </p:nvSpPr>
        <p:spPr>
          <a:xfrm>
            <a:off x="228600" y="2590800"/>
            <a:ext cx="4378960" cy="2052320"/>
          </a:xfrm>
          <a:prstGeom prst="cloudCallout">
            <a:avLst>
              <a:gd name="adj1" fmla="val 95446"/>
              <a:gd name="adj2" fmla="val 12809"/>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sym typeface="+mn-ea"/>
              </a:rPr>
              <a:t>Xây dựng mục tiêu nghiên cứu là bước thứ mấy?</a:t>
            </a:r>
            <a:endParaRPr lang="en-US" sz="2800"/>
          </a:p>
        </p:txBody>
      </p:sp>
      <p:sp>
        <p:nvSpPr>
          <p:cNvPr id="10" name="Cloud Callout 9"/>
          <p:cNvSpPr/>
          <p:nvPr/>
        </p:nvSpPr>
        <p:spPr>
          <a:xfrm>
            <a:off x="228600" y="4770120"/>
            <a:ext cx="4378960" cy="2082800"/>
          </a:xfrm>
          <a:prstGeom prst="cloudCallout">
            <a:avLst>
              <a:gd name="adj1" fmla="val 95446"/>
              <a:gd name="adj2" fmla="val 12809"/>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latin typeface="Times New Roman" panose="02020603050405020304" pitchFamily="18" charset="0"/>
                <a:cs typeface="Times New Roman" panose="02020603050405020304" pitchFamily="18" charset="0"/>
                <a:sym typeface="+mn-ea"/>
              </a:rPr>
              <a:t>Đặt câu hỏi về những gì muốn tìm hiểu là bước thứ mấy?</a:t>
            </a:r>
            <a:endParaRPr lang="en-US" sz="2800"/>
          </a:p>
        </p:txBody>
      </p:sp>
      <p:sp>
        <p:nvSpPr>
          <p:cNvPr id="11" name="Cloud Callout 10"/>
          <p:cNvSpPr/>
          <p:nvPr/>
        </p:nvSpPr>
        <p:spPr>
          <a:xfrm>
            <a:off x="228600" y="539750"/>
            <a:ext cx="4378960" cy="2052320"/>
          </a:xfrm>
          <a:prstGeom prst="cloudCallout">
            <a:avLst>
              <a:gd name="adj1" fmla="val 95446"/>
              <a:gd name="adj2" fmla="val 12809"/>
            </a:avLst>
          </a:prstGeom>
          <a:solidFill>
            <a:schemeClr val="accent6">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rPr>
              <a:t>Có mấy bước xác định vấn đề?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animBg="1"/>
      <p:bldP spid="6" grpId="0" bldLvl="0" animBg="1"/>
      <p:bldP spid="6" grpId="1" animBg="1"/>
      <p:bldP spid="7" grpId="0" bldLvl="0" animBg="1"/>
      <p:bldP spid="7"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685800"/>
          </a:xfrm>
        </p:spPr>
        <p:txBody>
          <a:bodyPr>
            <a:normAutofit fontScale="90000"/>
          </a:bodyPr>
          <a:lstStyle/>
          <a:p>
            <a:r>
              <a:rPr lang="vi-VN" altLang="en-US"/>
              <a:t>Ôn tập</a:t>
            </a:r>
          </a:p>
        </p:txBody>
      </p:sp>
      <p:sp>
        <p:nvSpPr>
          <p:cNvPr id="3" name="Content Placeholder 2"/>
          <p:cNvSpPr>
            <a:spLocks noGrp="1"/>
          </p:cNvSpPr>
          <p:nvPr>
            <p:ph idx="1"/>
          </p:nvPr>
        </p:nvSpPr>
        <p:spPr>
          <a:xfrm>
            <a:off x="457200" y="1148715"/>
            <a:ext cx="8229600" cy="4977765"/>
          </a:xfrm>
        </p:spPr>
        <p:txBody>
          <a:bodyPr/>
          <a:lstStyle/>
          <a:p>
            <a:r>
              <a:rPr lang="vi-VN" altLang="en-US">
                <a:latin typeface="Times New Roman" panose="02020603050405020304" pitchFamily="18" charset="0"/>
                <a:cs typeface="Times New Roman" panose="02020603050405020304" pitchFamily="18" charset="0"/>
              </a:rPr>
              <a:t>Vấn đề NC là gì?</a:t>
            </a:r>
          </a:p>
          <a:p>
            <a:r>
              <a:rPr lang="vi-VN" altLang="en-US">
                <a:latin typeface="Times New Roman" panose="02020603050405020304" pitchFamily="18" charset="0"/>
                <a:cs typeface="Times New Roman" panose="02020603050405020304" pitchFamily="18" charset="0"/>
              </a:rPr>
              <a:t>Chức năng chính của xác định vấn đề NC là gì?</a:t>
            </a:r>
          </a:p>
          <a:p>
            <a:r>
              <a:rPr lang="vi-VN" altLang="en-US">
                <a:latin typeface="Times New Roman" panose="02020603050405020304" pitchFamily="18" charset="0"/>
                <a:cs typeface="Times New Roman" panose="02020603050405020304" pitchFamily="18" charset="0"/>
              </a:rPr>
              <a:t>Nêu tầm quan trọng của vấn đề NC</a:t>
            </a:r>
          </a:p>
          <a:p>
            <a:r>
              <a:rPr lang="vi-VN" altLang="en-US">
                <a:latin typeface="Times New Roman" panose="02020603050405020304" pitchFamily="18" charset="0"/>
                <a:cs typeface="Times New Roman" panose="02020603050405020304" pitchFamily="18" charset="0"/>
              </a:rPr>
              <a:t>Có những nguồn nào để xác định vấn đề NC?</a:t>
            </a:r>
          </a:p>
          <a:p>
            <a:r>
              <a:rPr lang="vi-VN" altLang="en-US">
                <a:latin typeface="Times New Roman" panose="02020603050405020304" pitchFamily="18" charset="0"/>
                <a:cs typeface="Times New Roman" panose="02020603050405020304" pitchFamily="18" charset="0"/>
              </a:rPr>
              <a:t>Nêu trình tự các bước xác định vấn đề NC</a:t>
            </a:r>
          </a:p>
          <a:p>
            <a:r>
              <a:rPr lang="vi-VN" altLang="en-US">
                <a:latin typeface="Times New Roman" panose="02020603050405020304" pitchFamily="18" charset="0"/>
                <a:cs typeface="Times New Roman" panose="02020603050405020304" pitchFamily="18" charset="0"/>
              </a:rPr>
              <a:t>Khi chọn vấn đề NC, nhà NC cần lưu ý điều gì?</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6200" y="1512174"/>
            <a:ext cx="8915400" cy="4615815"/>
          </a:xfrm>
          <a:prstGeom prst="rect">
            <a:avLst/>
          </a:prstGeom>
        </p:spPr>
        <p:txBody>
          <a:bodyPr wrap="square">
            <a:spAutoFit/>
          </a:bodyPr>
          <a:lstStyle/>
          <a:p>
            <a:pPr algn="just">
              <a:lnSpc>
                <a:spcPct val="150000"/>
              </a:lnSpc>
            </a:pPr>
            <a:r>
              <a:rPr lang="vi-VN" sz="2800" b="1">
                <a:latin typeface="+mj-lt"/>
              </a:rPr>
              <a:t>- </a:t>
            </a:r>
            <a:r>
              <a:rPr lang="en-US" sz="2800" b="1">
                <a:latin typeface="Times New Roman" panose="02020603050405020304" pitchFamily="18" charset="0"/>
                <a:cs typeface="Times New Roman" panose="02020603050405020304" pitchFamily="18" charset="0"/>
              </a:rPr>
              <a:t>V</a:t>
            </a:r>
            <a:r>
              <a:rPr lang="vi-VN" sz="2800">
                <a:latin typeface="Times New Roman" panose="02020603050405020304" pitchFamily="18" charset="0"/>
                <a:cs typeface="Times New Roman" panose="02020603050405020304" pitchFamily="18" charset="0"/>
              </a:rPr>
              <a:t>ấn đề sử dụng facebook</a:t>
            </a:r>
            <a:r>
              <a:rPr lang="en-US" sz="2800">
                <a:latin typeface="Times New Roman" panose="02020603050405020304" pitchFamily="18" charset="0"/>
                <a:cs typeface="Times New Roman" panose="02020603050405020304" pitchFamily="18" charset="0"/>
              </a:rPr>
              <a:t> của thanh niên VN</a:t>
            </a:r>
            <a:endParaRPr lang="vi-VN" sz="2800">
              <a:latin typeface="Times New Roman" panose="02020603050405020304" pitchFamily="18" charset="0"/>
              <a:cs typeface="Times New Roman" panose="02020603050405020304" pitchFamily="18" charset="0"/>
            </a:endParaRPr>
          </a:p>
          <a:p>
            <a:pPr algn="just">
              <a:lnSpc>
                <a:spcPct val="150000"/>
              </a:lnSpc>
            </a:pPr>
            <a:r>
              <a:rPr lang="vi-VN"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N</a:t>
            </a:r>
            <a:r>
              <a:rPr lang="vi-VN" sz="2800">
                <a:latin typeface="Times New Roman" panose="02020603050405020304" pitchFamily="18" charset="0"/>
                <a:cs typeface="Times New Roman" panose="02020603050405020304" pitchFamily="18" charset="0"/>
              </a:rPr>
              <a:t>ạn nghiện rượu</a:t>
            </a:r>
            <a:r>
              <a:rPr lang="en-US" sz="2800">
                <a:latin typeface="Times New Roman" panose="02020603050405020304" pitchFamily="18" charset="0"/>
                <a:cs typeface="Times New Roman" panose="02020603050405020304" pitchFamily="18" charset="0"/>
              </a:rPr>
              <a:t> ở thanh niên tại tp. HCM</a:t>
            </a:r>
            <a:endParaRPr lang="vi-VN" sz="2800">
              <a:latin typeface="Times New Roman" panose="02020603050405020304" pitchFamily="18" charset="0"/>
              <a:cs typeface="Times New Roman" panose="02020603050405020304" pitchFamily="18" charset="0"/>
            </a:endParaRPr>
          </a:p>
          <a:p>
            <a:pPr algn="just">
              <a:lnSpc>
                <a:spcPct val="150000"/>
              </a:lnSpc>
            </a:pPr>
            <a:r>
              <a:rPr lang="vi-VN"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T</a:t>
            </a:r>
            <a:r>
              <a:rPr lang="vi-VN" sz="2800">
                <a:latin typeface="Times New Roman" panose="02020603050405020304" pitchFamily="18" charset="0"/>
                <a:cs typeface="Times New Roman" panose="02020603050405020304" pitchFamily="18" charset="0"/>
              </a:rPr>
              <a:t>ình trạng sống thử của thanh niên ở </a:t>
            </a:r>
            <a:r>
              <a:rPr lang="en-US" sz="2800">
                <a:latin typeface="Times New Roman" panose="02020603050405020304" pitchFamily="18" charset="0"/>
                <a:cs typeface="Times New Roman" panose="02020603050405020304" pitchFamily="18" charset="0"/>
              </a:rPr>
              <a:t>tp. HCM</a:t>
            </a:r>
            <a:endParaRPr lang="vi-VN" sz="2800">
              <a:latin typeface="Times New Roman" panose="02020603050405020304" pitchFamily="18" charset="0"/>
              <a:cs typeface="Times New Roman" panose="02020603050405020304" pitchFamily="18" charset="0"/>
            </a:endParaRPr>
          </a:p>
          <a:p>
            <a:pPr algn="just">
              <a:lnSpc>
                <a:spcPct val="150000"/>
              </a:lnSpc>
            </a:pPr>
            <a:r>
              <a:rPr lang="vi-VN"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N</a:t>
            </a:r>
            <a:r>
              <a:rPr lang="vi-VN" sz="2800">
                <a:latin typeface="Times New Roman" panose="02020603050405020304" pitchFamily="18" charset="0"/>
                <a:cs typeface="Times New Roman" panose="02020603050405020304" pitchFamily="18" charset="0"/>
              </a:rPr>
              <a:t>ạn bạo lực gia đình</a:t>
            </a:r>
            <a:r>
              <a:rPr lang="en-US" sz="2800">
                <a:latin typeface="Times New Roman" panose="02020603050405020304" pitchFamily="18" charset="0"/>
                <a:cs typeface="Times New Roman" panose="02020603050405020304" pitchFamily="18" charset="0"/>
              </a:rPr>
              <a:t> ở Việt Nam</a:t>
            </a:r>
          </a:p>
          <a:p>
            <a:pPr algn="just">
              <a:lnSpc>
                <a:spcPct val="150000"/>
              </a:lnSpc>
            </a:pPr>
            <a:r>
              <a:rPr lang="en-US" sz="2800">
                <a:latin typeface="Times New Roman" panose="02020603050405020304" pitchFamily="18" charset="0"/>
                <a:cs typeface="Times New Roman" panose="02020603050405020304" pitchFamily="18" charset="0"/>
              </a:rPr>
              <a:t>- Tình trạng ô nhiễm ở sông hồ Việt Nam</a:t>
            </a:r>
          </a:p>
          <a:p>
            <a:pPr algn="just">
              <a:lnSpc>
                <a:spcPct val="150000"/>
              </a:lnSpc>
            </a:pPr>
            <a:r>
              <a:rPr lang="en-US" sz="2800">
                <a:latin typeface="Times New Roman" panose="02020603050405020304" pitchFamily="18" charset="0"/>
                <a:cs typeface="Times New Roman" panose="02020603050405020304" pitchFamily="18" charset="0"/>
              </a:rPr>
              <a:t>- Thực trạng mất vệ sinh an toàn thực phẩm ở các thành phố lớn </a:t>
            </a:r>
            <a:endParaRPr lang="vi-VN" sz="2800">
              <a:latin typeface="Times New Roman" panose="02020603050405020304" pitchFamily="18" charset="0"/>
              <a:cs typeface="Times New Roman" panose="02020603050405020304" pitchFamily="18" charset="0"/>
            </a:endParaRPr>
          </a:p>
        </p:txBody>
      </p:sp>
      <p:sp>
        <p:nvSpPr>
          <p:cNvPr id="5" name="Rectangle 4"/>
          <p:cNvSpPr/>
          <p:nvPr/>
        </p:nvSpPr>
        <p:spPr>
          <a:xfrm>
            <a:off x="0" y="1"/>
            <a:ext cx="9144000" cy="1200329"/>
          </a:xfrm>
          <a:prstGeom prst="rect">
            <a:avLst/>
          </a:prstGeom>
        </p:spPr>
        <p:txBody>
          <a:bodyPr wrap="square">
            <a:spAutoFit/>
          </a:bodyPr>
          <a:lstStyle/>
          <a:p>
            <a:pPr algn="ctr"/>
            <a:r>
              <a:rPr lang="vi-VN" sz="3600" b="1">
                <a:solidFill>
                  <a:srgbClr val="002060"/>
                </a:solidFill>
                <a:latin typeface="+mj-lt"/>
              </a:rPr>
              <a:t>BT1. Thực hiện các bước xác định vấn đề nghiên cứu với các gợi ý sau</a:t>
            </a:r>
            <a:r>
              <a:rPr lang="vi-VN" sz="3200" b="1">
                <a:solidFill>
                  <a:srgbClr val="002060"/>
                </a:solidFill>
                <a:latin typeface="+mj-lt"/>
              </a:rPr>
              <a:t>:</a:t>
            </a:r>
            <a:endParaRPr lang="vi-VN" sz="3200">
              <a:solidFill>
                <a:srgbClr val="002060"/>
              </a:solidFill>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anim calcmode="lin" valueType="num">
                                      <p:cBhvr>
                                        <p:cTn id="1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1000"/>
                                        <p:tgtEl>
                                          <p:spTgt spid="7">
                                            <p:txEl>
                                              <p:pRg st="1" end="1"/>
                                            </p:txEl>
                                          </p:spTgt>
                                        </p:tgtEl>
                                      </p:cBhvr>
                                    </p:animEffect>
                                    <p:anim calcmode="lin" valueType="num">
                                      <p:cBhvr>
                                        <p:cTn id="20"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xEl>
                                              <p:pRg st="2" end="2"/>
                                            </p:txEl>
                                          </p:spTgt>
                                        </p:tgtEl>
                                        <p:attrNameLst>
                                          <p:attrName>style.visibility</p:attrName>
                                        </p:attrNameLst>
                                      </p:cBhvr>
                                      <p:to>
                                        <p:strVal val="visible"/>
                                      </p:to>
                                    </p:set>
                                    <p:animEffect transition="in" filter="fade">
                                      <p:cBhvr>
                                        <p:cTn id="26" dur="1000"/>
                                        <p:tgtEl>
                                          <p:spTgt spid="7">
                                            <p:txEl>
                                              <p:pRg st="2" end="2"/>
                                            </p:txEl>
                                          </p:spTgt>
                                        </p:tgtEl>
                                      </p:cBhvr>
                                    </p:animEffect>
                                    <p:anim calcmode="lin" valueType="num">
                                      <p:cBhvr>
                                        <p:cTn id="27"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animEffect transition="in" filter="fade">
                                      <p:cBhvr>
                                        <p:cTn id="33" dur="1000"/>
                                        <p:tgtEl>
                                          <p:spTgt spid="7">
                                            <p:txEl>
                                              <p:pRg st="3" end="3"/>
                                            </p:txEl>
                                          </p:spTgt>
                                        </p:tgtEl>
                                      </p:cBhvr>
                                    </p:animEffect>
                                    <p:anim calcmode="lin" valueType="num">
                                      <p:cBhvr>
                                        <p:cTn id="34"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7">
                                            <p:txEl>
                                              <p:pRg st="4" end="4"/>
                                            </p:txEl>
                                          </p:spTgt>
                                        </p:tgtEl>
                                        <p:attrNameLst>
                                          <p:attrName>style.visibility</p:attrName>
                                        </p:attrNameLst>
                                      </p:cBhvr>
                                      <p:to>
                                        <p:strVal val="visible"/>
                                      </p:to>
                                    </p:set>
                                    <p:animEffect transition="in" filter="fade">
                                      <p:cBhvr>
                                        <p:cTn id="40" dur="1000"/>
                                        <p:tgtEl>
                                          <p:spTgt spid="7">
                                            <p:txEl>
                                              <p:pRg st="4" end="4"/>
                                            </p:txEl>
                                          </p:spTgt>
                                        </p:tgtEl>
                                      </p:cBhvr>
                                    </p:animEffect>
                                    <p:anim calcmode="lin" valueType="num">
                                      <p:cBhvr>
                                        <p:cTn id="41"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7">
                                            <p:txEl>
                                              <p:pRg st="5" end="5"/>
                                            </p:txEl>
                                          </p:spTgt>
                                        </p:tgtEl>
                                        <p:attrNameLst>
                                          <p:attrName>style.visibility</p:attrName>
                                        </p:attrNameLst>
                                      </p:cBhvr>
                                      <p:to>
                                        <p:strVal val="visible"/>
                                      </p:to>
                                    </p:set>
                                    <p:animEffect transition="in" filter="fade">
                                      <p:cBhvr>
                                        <p:cTn id="47" dur="1000"/>
                                        <p:tgtEl>
                                          <p:spTgt spid="7">
                                            <p:txEl>
                                              <p:pRg st="5" end="5"/>
                                            </p:txEl>
                                          </p:spTgt>
                                        </p:tgtEl>
                                      </p:cBhvr>
                                    </p:animEffect>
                                    <p:anim calcmode="lin" valueType="num">
                                      <p:cBhvr>
                                        <p:cTn id="48"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solidFill>
            <a:schemeClr val="accent2">
              <a:lumMod val="40000"/>
              <a:lumOff val="60000"/>
            </a:schemeClr>
          </a:solidFill>
        </p:spPr>
        <p:txBody>
          <a:bodyPr>
            <a:normAutofit/>
          </a:bodyPr>
          <a:lstStyle/>
          <a:p>
            <a:r>
              <a:rPr lang="en-US" sz="3200" b="1">
                <a:latin typeface="Times New Roman" panose="02020603050405020304" pitchFamily="18" charset="0"/>
                <a:cs typeface="Times New Roman" panose="02020603050405020304" pitchFamily="18" charset="0"/>
              </a:rPr>
              <a:t>3.1.6. XÂY DỰNG MỤC TIÊU NC</a:t>
            </a:r>
          </a:p>
        </p:txBody>
      </p:sp>
      <p:sp>
        <p:nvSpPr>
          <p:cNvPr id="3" name="Content Placeholder 2"/>
          <p:cNvSpPr>
            <a:spLocks noGrp="1"/>
          </p:cNvSpPr>
          <p:nvPr>
            <p:ph idx="1"/>
          </p:nvPr>
        </p:nvSpPr>
        <p:spPr>
          <a:xfrm>
            <a:off x="457200" y="990600"/>
            <a:ext cx="8229600" cy="5135563"/>
          </a:xfrm>
        </p:spPr>
        <p:txBody>
          <a:bodyPr/>
          <a:lstStyle/>
          <a:p>
            <a:pPr marL="0" indent="0" algn="ctr">
              <a:buNone/>
            </a:pPr>
            <a:r>
              <a:rPr lang="en-US" b="1">
                <a:solidFill>
                  <a:srgbClr val="002060"/>
                </a:solidFill>
              </a:rPr>
              <a:t>* Mục tiêu chính</a:t>
            </a:r>
          </a:p>
        </p:txBody>
      </p:sp>
      <p:sp>
        <p:nvSpPr>
          <p:cNvPr id="6" name="Rounded Rectangle 5"/>
          <p:cNvSpPr/>
          <p:nvPr/>
        </p:nvSpPr>
        <p:spPr>
          <a:xfrm>
            <a:off x="609600" y="2590800"/>
            <a:ext cx="3657600" cy="2667000"/>
          </a:xfrm>
          <a:prstGeom prst="roundRect">
            <a:avLst/>
          </a:prstGeom>
          <a:solidFill>
            <a:schemeClr val="accent3">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rPr>
              <a:t>Là câu khái quát về mục tiêu chính của NC</a:t>
            </a:r>
          </a:p>
        </p:txBody>
      </p:sp>
      <p:sp>
        <p:nvSpPr>
          <p:cNvPr id="9" name="Rounded Rectangle 8"/>
          <p:cNvSpPr/>
          <p:nvPr/>
        </p:nvSpPr>
        <p:spPr>
          <a:xfrm>
            <a:off x="4668982" y="2590800"/>
            <a:ext cx="3810000" cy="2667000"/>
          </a:xfrm>
          <a:prstGeom prst="roundRect">
            <a:avLst/>
          </a:prstGeom>
          <a:solidFill>
            <a:schemeClr val="accent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accent4">
                    <a:lumMod val="50000"/>
                  </a:schemeClr>
                </a:solidFill>
              </a:rPr>
              <a:t>Nó cũng nêu lên các mối liên hệ, quan hệ mà nhà NC muốn khám phá hay thiết lập trong NC</a:t>
            </a:r>
          </a:p>
        </p:txBody>
      </p:sp>
      <p:cxnSp>
        <p:nvCxnSpPr>
          <p:cNvPr id="11" name="Straight Arrow Connector 10"/>
          <p:cNvCxnSpPr/>
          <p:nvPr/>
        </p:nvCxnSpPr>
        <p:spPr>
          <a:xfrm>
            <a:off x="4648200" y="1447800"/>
            <a:ext cx="1752600" cy="11430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2743200" y="1447800"/>
            <a:ext cx="1905000" cy="11430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chemeClr val="accent2">
              <a:lumMod val="40000"/>
              <a:lumOff val="60000"/>
            </a:schemeClr>
          </a:solidFill>
        </p:spPr>
        <p:txBody>
          <a:bodyPr>
            <a:normAutofit/>
          </a:bodyPr>
          <a:lstStyle/>
          <a:p>
            <a:r>
              <a:rPr lang="en-US" sz="3200" b="1">
                <a:latin typeface="Times New Roman" panose="02020603050405020304" pitchFamily="18" charset="0"/>
                <a:cs typeface="Times New Roman" panose="02020603050405020304" pitchFamily="18" charset="0"/>
              </a:rPr>
              <a:t>3.1.6. XÂY DỰNG MỤC TIÊU NC</a:t>
            </a:r>
            <a:endParaRPr lang="en-US" sz="3200"/>
          </a:p>
        </p:txBody>
      </p:sp>
      <p:sp>
        <p:nvSpPr>
          <p:cNvPr id="3" name="Content Placeholder 2"/>
          <p:cNvSpPr>
            <a:spLocks noGrp="1"/>
          </p:cNvSpPr>
          <p:nvPr>
            <p:ph idx="1"/>
          </p:nvPr>
        </p:nvSpPr>
        <p:spPr>
          <a:xfrm>
            <a:off x="457200" y="1143000"/>
            <a:ext cx="8229600" cy="4983163"/>
          </a:xfrm>
        </p:spPr>
        <p:txBody>
          <a:bodyPr>
            <a:normAutofit/>
          </a:bodyPr>
          <a:lstStyle/>
          <a:p>
            <a:pPr marL="0" indent="0" algn="ctr">
              <a:buNone/>
            </a:pPr>
            <a:r>
              <a:rPr lang="en-US" sz="3600" b="1" i="1">
                <a:latin typeface="Times New Roman" panose="02020603050405020304" pitchFamily="18" charset="0"/>
                <a:cs typeface="Times New Roman" panose="02020603050405020304" pitchFamily="18" charset="0"/>
              </a:rPr>
              <a:t>* Mục tiêu cụ thể</a:t>
            </a:r>
          </a:p>
        </p:txBody>
      </p:sp>
      <p:sp>
        <p:nvSpPr>
          <p:cNvPr id="4" name="Rounded Rectangle 3"/>
          <p:cNvSpPr/>
          <p:nvPr/>
        </p:nvSpPr>
        <p:spPr>
          <a:xfrm>
            <a:off x="457200" y="2285999"/>
            <a:ext cx="2362200" cy="3657601"/>
          </a:xfrm>
          <a:prstGeom prst="roundRect">
            <a:avLst/>
          </a:prstGeom>
          <a:solidFill>
            <a:schemeClr val="accent6">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Nêu các khía cạnh cụ thể trong đề tài</a:t>
            </a:r>
          </a:p>
        </p:txBody>
      </p:sp>
      <p:sp>
        <p:nvSpPr>
          <p:cNvPr id="5" name="Rounded Rectangle 4"/>
          <p:cNvSpPr/>
          <p:nvPr/>
        </p:nvSpPr>
        <p:spPr>
          <a:xfrm>
            <a:off x="3352800" y="2286000"/>
            <a:ext cx="2438400" cy="3657600"/>
          </a:xfrm>
          <a:prstGeom prst="roundRect">
            <a:avLst/>
          </a:prstGeom>
          <a:solidFill>
            <a:schemeClr val="accent3">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Các mục tiêu cần được đánh số thứ tự , diễn đạt rõ ràng</a:t>
            </a:r>
          </a:p>
        </p:txBody>
      </p:sp>
      <p:sp>
        <p:nvSpPr>
          <p:cNvPr id="6" name="Rounded Rectangle 5"/>
          <p:cNvSpPr/>
          <p:nvPr/>
        </p:nvSpPr>
        <p:spPr>
          <a:xfrm>
            <a:off x="6400800" y="2286000"/>
            <a:ext cx="2209800" cy="3657599"/>
          </a:xfrm>
          <a:prstGeom prst="roundRect">
            <a:avLst/>
          </a:prstGeom>
          <a:solidFill>
            <a:schemeClr val="accent4">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Mỗi mục tiêu chỉ  chứa một khía cạnh của NC</a:t>
            </a:r>
          </a:p>
        </p:txBody>
      </p:sp>
      <p:cxnSp>
        <p:nvCxnSpPr>
          <p:cNvPr id="8" name="Straight Arrow Connector 7"/>
          <p:cNvCxnSpPr>
            <a:endCxn id="5" idx="0"/>
          </p:cNvCxnSpPr>
          <p:nvPr/>
        </p:nvCxnSpPr>
        <p:spPr>
          <a:xfrm>
            <a:off x="4533900" y="1600200"/>
            <a:ext cx="38100" cy="6858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1562100" y="1614052"/>
            <a:ext cx="2990850" cy="519548"/>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4540827" y="1614052"/>
            <a:ext cx="2971800" cy="685801"/>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in)">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chemeClr val="accent2">
              <a:lumMod val="40000"/>
              <a:lumOff val="60000"/>
            </a:schemeClr>
          </a:solidFill>
        </p:spPr>
        <p:txBody>
          <a:bodyPr>
            <a:normAutofit/>
          </a:bodyPr>
          <a:lstStyle/>
          <a:p>
            <a:r>
              <a:rPr lang="en-US" sz="3200" b="1">
                <a:latin typeface="Times New Roman" panose="02020603050405020304" pitchFamily="18" charset="0"/>
                <a:cs typeface="Times New Roman" panose="02020603050405020304" pitchFamily="18" charset="0"/>
              </a:rPr>
              <a:t>3.1.6. XÂY DỰNG MỤC TIÊU NC</a:t>
            </a:r>
            <a:endParaRPr lang="en-US" sz="3200"/>
          </a:p>
        </p:txBody>
      </p:sp>
      <p:sp>
        <p:nvSpPr>
          <p:cNvPr id="3" name="Content Placeholder 2"/>
          <p:cNvSpPr>
            <a:spLocks noGrp="1"/>
          </p:cNvSpPr>
          <p:nvPr>
            <p:ph idx="1"/>
          </p:nvPr>
        </p:nvSpPr>
        <p:spPr>
          <a:xfrm>
            <a:off x="457200" y="1143000"/>
            <a:ext cx="8229600" cy="5105400"/>
          </a:xfrm>
        </p:spPr>
        <p:txBody>
          <a:bodyPr>
            <a:noAutofit/>
          </a:bodyPr>
          <a:lstStyle/>
          <a:p>
            <a:pPr marL="0" indent="0" algn="just">
              <a:buNone/>
            </a:pPr>
            <a:r>
              <a:rPr lang="en-US" sz="2800">
                <a:latin typeface="Times New Roman" panose="02020603050405020304" pitchFamily="18" charset="0"/>
                <a:cs typeface="Times New Roman" panose="02020603050405020304" pitchFamily="18" charset="0"/>
              </a:rPr>
              <a:t>- Sử dụng các động từ hành động: </a:t>
            </a:r>
            <a:r>
              <a:rPr lang="en-US" sz="2800" i="1">
                <a:solidFill>
                  <a:srgbClr val="C00000"/>
                </a:solidFill>
                <a:latin typeface="Times New Roman" panose="02020603050405020304" pitchFamily="18" charset="0"/>
                <a:cs typeface="Times New Roman" panose="02020603050405020304" pitchFamily="18" charset="0"/>
              </a:rPr>
              <a:t>Xác định, Nhận diện, Tìm hiểu, Khám phá, Đo lường, Phân tích, Đánh giá, Đề xuất, Khảo sát,...</a:t>
            </a:r>
          </a:p>
          <a:p>
            <a:pPr marL="0" indent="0" algn="just">
              <a:buNone/>
            </a:pPr>
            <a:r>
              <a:rPr lang="en-US" sz="2800" i="1">
                <a:latin typeface="Times New Roman" panose="02020603050405020304" pitchFamily="18" charset="0"/>
                <a:cs typeface="Times New Roman" panose="02020603050405020304" pitchFamily="18" charset="0"/>
              </a:rPr>
              <a:t>-</a:t>
            </a:r>
            <a:r>
              <a:rPr lang="en-US" sz="2800" i="1">
                <a:solidFill>
                  <a:srgbClr val="C00000"/>
                </a:solidFill>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Câu từ thông tin đến người đọc ý định của nhà NC một cách</a:t>
            </a:r>
            <a:r>
              <a:rPr lang="en-US" sz="2800" i="1">
                <a:solidFill>
                  <a:srgbClr val="C00000"/>
                </a:solidFill>
                <a:latin typeface="Times New Roman" panose="02020603050405020304" pitchFamily="18" charset="0"/>
                <a:cs typeface="Times New Roman" panose="02020603050405020304" pitchFamily="18" charset="0"/>
              </a:rPr>
              <a:t> rõ ràng, hoàn chỉnh và cụ thể.</a:t>
            </a:r>
            <a:endParaRPr lang="en-US" sz="2800" i="1">
              <a:latin typeface="Times New Roman" panose="02020603050405020304" pitchFamily="18" charset="0"/>
              <a:cs typeface="Times New Roman" panose="02020603050405020304" pitchFamily="18" charset="0"/>
            </a:endParaRPr>
          </a:p>
          <a:p>
            <a:pPr marL="0" indent="0">
              <a:buNone/>
            </a:pPr>
            <a:r>
              <a:rPr lang="en-US" sz="2800">
                <a:latin typeface="Times New Roman" panose="02020603050405020304" pitchFamily="18" charset="0"/>
                <a:cs typeface="Times New Roman" panose="02020603050405020304" pitchFamily="18" charset="0"/>
              </a:rPr>
              <a:t>- Nếu là NC mô tả: phải mô tả rõ ràng trọng tâm chính của NC.</a:t>
            </a:r>
          </a:p>
          <a:p>
            <a:pPr marL="0" indent="0">
              <a:buNone/>
            </a:pPr>
            <a:r>
              <a:rPr lang="en-US" sz="2800">
                <a:latin typeface="Times New Roman" panose="02020603050405020304" pitchFamily="18" charset="0"/>
                <a:cs typeface="Times New Roman" panose="02020603050405020304" pitchFamily="18" charset="0"/>
              </a:rPr>
              <a:t>- Nếu là NC tương quan: phải nêu rõ các biến số chính có tương quan với nhau</a:t>
            </a:r>
          </a:p>
          <a:p>
            <a:pPr marL="0" indent="0" algn="just">
              <a:buNone/>
            </a:pPr>
            <a:r>
              <a:rPr lang="en-US" sz="2800">
                <a:latin typeface="Times New Roman" panose="02020603050405020304" pitchFamily="18" charset="0"/>
                <a:cs typeface="Times New Roman" panose="02020603050405020304" pitchFamily="18" charset="0"/>
              </a:rPr>
              <a:t>- Nếu NC nhằm kiểm tra giả thuyết, mục tiêu còn phải chỉ ra chiều hướng của MQH được kiểm tra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ltLang="en-US"/>
              <a:t>Câu hỏi ôn tập:</a:t>
            </a:r>
          </a:p>
        </p:txBody>
      </p:sp>
      <p:sp>
        <p:nvSpPr>
          <p:cNvPr id="3" name="Content Placeholder 2"/>
          <p:cNvSpPr>
            <a:spLocks noGrp="1"/>
          </p:cNvSpPr>
          <p:nvPr>
            <p:ph idx="1"/>
          </p:nvPr>
        </p:nvSpPr>
        <p:spPr/>
        <p:txBody>
          <a:bodyPr/>
          <a:lstStyle/>
          <a:p>
            <a:pPr marL="0" indent="0">
              <a:buNone/>
            </a:pPr>
            <a:r>
              <a:rPr lang="vi-VN" altLang="en-US" dirty="0">
                <a:latin typeface="+mj-lt"/>
              </a:rPr>
              <a:t>Mục tiêu NC là gì?</a:t>
            </a:r>
          </a:p>
          <a:p>
            <a:pPr marL="0" indent="0">
              <a:buNone/>
            </a:pPr>
            <a:r>
              <a:rPr lang="vi-VN" altLang="en-US" dirty="0">
                <a:latin typeface="+mj-lt"/>
              </a:rPr>
              <a:t>Mục tiêu NC chính là gì?</a:t>
            </a:r>
          </a:p>
          <a:p>
            <a:pPr marL="0" indent="0">
              <a:buNone/>
            </a:pPr>
            <a:r>
              <a:rPr lang="vi-VN" altLang="en-US" dirty="0">
                <a:latin typeface="+mj-lt"/>
              </a:rPr>
              <a:t>Mục tiêu NC </a:t>
            </a:r>
            <a:r>
              <a:rPr lang="en-US" altLang="vi-VN" dirty="0" err="1">
                <a:latin typeface="Times New Roman" panose="02020603050405020304" pitchFamily="18" charset="0"/>
                <a:cs typeface="Times New Roman" panose="02020603050405020304" pitchFamily="18" charset="0"/>
              </a:rPr>
              <a:t>thường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được</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thể</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hiện</a:t>
            </a:r>
            <a:r>
              <a:rPr lang="en-US" altLang="vi-VN" dirty="0">
                <a:latin typeface="+mj-lt"/>
              </a:rPr>
              <a:t> </a:t>
            </a:r>
            <a:r>
              <a:rPr lang="vi-VN" altLang="en-US" dirty="0">
                <a:latin typeface="+mj-lt"/>
              </a:rPr>
              <a:t>dưới dạng tiêu đề nào?</a:t>
            </a:r>
          </a:p>
          <a:p>
            <a:pPr marL="0" indent="0">
              <a:buNone/>
            </a:pPr>
            <a:r>
              <a:rPr lang="en-US" altLang="vi-VN" dirty="0" err="1">
                <a:latin typeface="Times New Roman" panose="02020603050405020304" pitchFamily="18" charset="0"/>
                <a:cs typeface="Times New Roman" panose="02020603050405020304" pitchFamily="18" charset="0"/>
              </a:rPr>
              <a:t>Loại</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từ</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nào</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được</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dùng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khi</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ngay</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khi</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bắt</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đầu</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trình</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bày</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mục</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tiêu</a:t>
            </a:r>
            <a:r>
              <a:rPr lang="en-US" altLang="vi-VN" dirty="0">
                <a:latin typeface="Times New Roman" panose="02020603050405020304" pitchFamily="18" charset="0"/>
                <a:cs typeface="Times New Roman" panose="02020603050405020304" pitchFamily="18" charset="0"/>
              </a:rPr>
              <a:t>?</a:t>
            </a:r>
          </a:p>
          <a:p>
            <a:pPr marL="0" indent="0">
              <a:buNone/>
            </a:pPr>
            <a:r>
              <a:rPr lang="vi-VN" altLang="en-US" dirty="0">
                <a:latin typeface="+mj-lt"/>
              </a:rPr>
              <a:t>Cách trình bày mục tiêu sẽ quyết định điều gì?</a:t>
            </a:r>
            <a:r>
              <a:rPr lang="en-US" altLang="vi-VN" dirty="0">
                <a:latin typeface="+mj-lt"/>
              </a:rPr>
              <a:t>  </a:t>
            </a:r>
            <a:r>
              <a:rPr lang="en-US" altLang="vi-VN" dirty="0">
                <a:latin typeface="Times New Roman" panose="02020603050405020304" pitchFamily="18" charset="0"/>
                <a:cs typeface="Times New Roman" panose="02020603050405020304" pitchFamily="18" charset="0"/>
              </a:rPr>
              <a:t>(</a:t>
            </a:r>
            <a:r>
              <a:rPr lang="en-US" altLang="vi-VN" dirty="0" err="1">
                <a:latin typeface="Times New Roman" panose="02020603050405020304" pitchFamily="18" charset="0"/>
                <a:cs typeface="Times New Roman" panose="02020603050405020304" pitchFamily="18" charset="0"/>
              </a:rPr>
              <a:t>quyết</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định</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dạng</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thiết</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kế</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nghiên</a:t>
            </a: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cứu</a:t>
            </a:r>
            <a:r>
              <a:rPr lang="en-US" altLang="vi-VN" dirty="0">
                <a:latin typeface="Times New Roman" panose="02020603050405020304" pitchFamily="18" charset="0"/>
                <a:cs typeface="Times New Roman" panose="02020603050405020304" pitchFamily="18" charset="0"/>
              </a:rPr>
              <a:t>)</a:t>
            </a:r>
          </a:p>
          <a:p>
            <a:pPr marL="0" indent="0">
              <a:buNone/>
            </a:pPr>
            <a:endParaRPr lang="vi-VN"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Autofit/>
          </a:bodyPr>
          <a:lstStyle/>
          <a:p>
            <a:r>
              <a:rPr lang="en-US" sz="4000" b="1">
                <a:solidFill>
                  <a:schemeClr val="accent6">
                    <a:lumMod val="50000"/>
                  </a:schemeClr>
                </a:solidFill>
              </a:rPr>
              <a:t>Bài tập</a:t>
            </a:r>
          </a:p>
        </p:txBody>
      </p:sp>
      <p:sp>
        <p:nvSpPr>
          <p:cNvPr id="3" name="Content Placeholder 2"/>
          <p:cNvSpPr>
            <a:spLocks noGrp="1"/>
          </p:cNvSpPr>
          <p:nvPr>
            <p:ph idx="1"/>
          </p:nvPr>
        </p:nvSpPr>
        <p:spPr>
          <a:xfrm>
            <a:off x="18415" y="511175"/>
            <a:ext cx="9118600" cy="6259830"/>
          </a:xfrm>
        </p:spPr>
        <p:txBody>
          <a:bodyPr>
            <a:noAutofit/>
          </a:bodyPr>
          <a:lstStyle/>
          <a:p>
            <a:pPr marL="0" indent="0" algn="just">
              <a:lnSpc>
                <a:spcPct val="90000"/>
              </a:lnSpc>
              <a:buNone/>
            </a:pPr>
            <a:r>
              <a:rPr lang="en-US" sz="2800" b="1" i="1" dirty="0" err="1">
                <a:latin typeface="Times New Roman" panose="02020603050405020304" pitchFamily="18" charset="0"/>
                <a:cs typeface="Times New Roman" panose="02020603050405020304" pitchFamily="18" charset="0"/>
              </a:rPr>
              <a:t>Xác</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định</a:t>
            </a:r>
            <a:r>
              <a:rPr lang="en-US" sz="2800" b="1" i="1" dirty="0">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mục</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tiêu</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và</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đặt</a:t>
            </a:r>
            <a:r>
              <a:rPr lang="en-US" sz="2800" b="1" i="1" dirty="0">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câu</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cs typeface="Times New Roman" panose="02020603050405020304" pitchFamily="18" charset="0"/>
              </a:rPr>
              <a:t>hỏi</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nghiên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cứu</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cho</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vấn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đề</a:t>
            </a:r>
            <a:r>
              <a:rPr lang="en-US" sz="2800" b="1" i="1" dirty="0">
                <a:latin typeface="Times New Roman" panose="02020603050405020304" pitchFamily="18" charset="0"/>
                <a:cs typeface="Times New Roman" panose="02020603050405020304" pitchFamily="18" charset="0"/>
              </a:rPr>
              <a:t> Nc </a:t>
            </a:r>
            <a:r>
              <a:rPr lang="en-US" sz="2800" b="1" i="1" dirty="0" err="1">
                <a:latin typeface="Times New Roman" panose="02020603050405020304" pitchFamily="18" charset="0"/>
                <a:cs typeface="Times New Roman" panose="02020603050405020304" pitchFamily="18" charset="0"/>
              </a:rPr>
              <a:t>sau</a:t>
            </a:r>
            <a:r>
              <a:rPr lang="en-US" sz="2800" b="1" i="1" dirty="0">
                <a:latin typeface="Times New Roman" panose="02020603050405020304" pitchFamily="18" charset="0"/>
                <a:cs typeface="Times New Roman" panose="02020603050405020304" pitchFamily="18" charset="0"/>
              </a:rPr>
              <a:t>:</a:t>
            </a:r>
          </a:p>
          <a:p>
            <a:pPr marL="0" indent="0" algn="just">
              <a:buNone/>
            </a:pPr>
            <a:endParaRPr lang="en-US" sz="2800" dirty="0">
              <a:solidFill>
                <a:schemeClr val="accent2">
                  <a:lumMod val="50000"/>
                </a:schemeClr>
              </a:solidFill>
              <a:latin typeface="Times New Roman" panose="02020603050405020304" pitchFamily="18" charset="0"/>
              <a:cs typeface="Times New Roman" panose="02020603050405020304" pitchFamily="18" charset="0"/>
            </a:endParaRPr>
          </a:p>
          <a:p>
            <a:pPr marL="0" indent="0" algn="just">
              <a:buNone/>
            </a:pPr>
            <a:r>
              <a:rPr lang="en-US" sz="2800" dirty="0">
                <a:solidFill>
                  <a:schemeClr val="accent2">
                    <a:lumMod val="50000"/>
                  </a:schemeClr>
                </a:solidFill>
                <a:latin typeface="Times New Roman" panose="02020603050405020304" pitchFamily="18" charset="0"/>
                <a:cs typeface="Times New Roman" panose="02020603050405020304" pitchFamily="18" charset="0"/>
              </a:rPr>
              <a:t>1.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Những</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tác</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động</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tích</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cực</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của</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ứng</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dụng</a:t>
            </a:r>
            <a:r>
              <a:rPr lang="en-US" sz="2800" dirty="0">
                <a:solidFill>
                  <a:schemeClr val="accent2">
                    <a:lumMod val="50000"/>
                  </a:schemeClr>
                </a:solidFill>
                <a:latin typeface="Times New Roman" panose="02020603050405020304" pitchFamily="18" charset="0"/>
                <a:cs typeface="Times New Roman" panose="02020603050405020304" pitchFamily="18" charset="0"/>
              </a:rPr>
              <a:t> Facebook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đối</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với</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việc</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học</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của</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sinh</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viên</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trường</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ĐH</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Công</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nghiệp</a:t>
            </a:r>
            <a:r>
              <a:rPr lang="en-US" sz="2800" dirty="0">
                <a:solidFill>
                  <a:schemeClr val="accent2">
                    <a:lumMod val="50000"/>
                  </a:schemeClr>
                </a:solidFill>
                <a:latin typeface="Times New Roman" panose="02020603050405020304" pitchFamily="18" charset="0"/>
                <a:cs typeface="Times New Roman" panose="02020603050405020304" pitchFamily="18" charset="0"/>
              </a:rPr>
              <a:t> TP. </a:t>
            </a:r>
            <a:r>
              <a:rPr lang="en-US" sz="2800" dirty="0" err="1">
                <a:solidFill>
                  <a:schemeClr val="accent2">
                    <a:lumMod val="50000"/>
                  </a:schemeClr>
                </a:solidFill>
                <a:latin typeface="Times New Roman" panose="02020603050405020304" pitchFamily="18" charset="0"/>
                <a:cs typeface="Times New Roman" panose="02020603050405020304" pitchFamily="18" charset="0"/>
              </a:rPr>
              <a:t>HCM</a:t>
            </a:r>
            <a:endParaRPr lang="en-US" sz="2800" dirty="0">
              <a:solidFill>
                <a:schemeClr val="accent2">
                  <a:lumMod val="50000"/>
                </a:schemeClr>
              </a:solidFill>
              <a:latin typeface="Times New Roman" panose="02020603050405020304" pitchFamily="18" charset="0"/>
              <a:cs typeface="Times New Roman" panose="02020603050405020304" pitchFamily="18" charset="0"/>
            </a:endParaRPr>
          </a:p>
          <a:p>
            <a:pPr marL="0" indent="0" algn="just">
              <a:buNone/>
            </a:pPr>
            <a:r>
              <a:rPr lang="en-US" sz="2800" dirty="0">
                <a:solidFill>
                  <a:srgbClr val="00B050"/>
                </a:solidFill>
                <a:latin typeface="Times New Roman" panose="02020603050405020304" pitchFamily="18" charset="0"/>
                <a:cs typeface="Times New Roman" panose="02020603050405020304" pitchFamily="18" charset="0"/>
              </a:rPr>
              <a:t>2. </a:t>
            </a:r>
            <a:r>
              <a:rPr lang="en-US" sz="2800" dirty="0" err="1">
                <a:solidFill>
                  <a:srgbClr val="00B050"/>
                </a:solidFill>
                <a:latin typeface="Times New Roman" panose="02020603050405020304" pitchFamily="18" charset="0"/>
                <a:cs typeface="Times New Roman" panose="02020603050405020304" pitchFamily="18" charset="0"/>
              </a:rPr>
              <a:t>Những</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khó</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khăn</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trong</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học</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tiếng</a:t>
            </a:r>
            <a:r>
              <a:rPr lang="en-US" sz="2800" dirty="0">
                <a:solidFill>
                  <a:srgbClr val="00B050"/>
                </a:solidFill>
                <a:latin typeface="Times New Roman" panose="02020603050405020304" pitchFamily="18" charset="0"/>
                <a:cs typeface="Times New Roman" panose="02020603050405020304" pitchFamily="18" charset="0"/>
              </a:rPr>
              <a:t> Anh </a:t>
            </a:r>
            <a:r>
              <a:rPr lang="en-US" sz="2800" dirty="0" err="1">
                <a:solidFill>
                  <a:srgbClr val="00B050"/>
                </a:solidFill>
                <a:latin typeface="Times New Roman" panose="02020603050405020304" pitchFamily="18" charset="0"/>
                <a:cs typeface="Times New Roman" panose="02020603050405020304" pitchFamily="18" charset="0"/>
              </a:rPr>
              <a:t>của</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sinh</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viên</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Trường</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đại</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học</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CNTP</a:t>
            </a:r>
            <a:r>
              <a:rPr lang="en-US" sz="2800" dirty="0">
                <a:solidFill>
                  <a:srgbClr val="00B050"/>
                </a:solidFill>
                <a:latin typeface="Times New Roman" panose="02020603050405020304" pitchFamily="18" charset="0"/>
                <a:cs typeface="Times New Roman" panose="02020603050405020304" pitchFamily="18" charset="0"/>
              </a:rPr>
              <a:t>. </a:t>
            </a:r>
            <a:r>
              <a:rPr lang="en-US" sz="2800" dirty="0" err="1">
                <a:solidFill>
                  <a:srgbClr val="00B050"/>
                </a:solidFill>
                <a:latin typeface="Times New Roman" panose="02020603050405020304" pitchFamily="18" charset="0"/>
                <a:cs typeface="Times New Roman" panose="02020603050405020304" pitchFamily="18" charset="0"/>
              </a:rPr>
              <a:t>HCM</a:t>
            </a:r>
            <a:r>
              <a:rPr lang="en-US" sz="2800" dirty="0">
                <a:solidFill>
                  <a:srgbClr val="00B050"/>
                </a:solidFill>
                <a:latin typeface="Times New Roman" panose="02020603050405020304" pitchFamily="18" charset="0"/>
                <a:cs typeface="Times New Roman" panose="02020603050405020304" pitchFamily="18" charset="0"/>
              </a:rPr>
              <a:t>.</a:t>
            </a:r>
          </a:p>
          <a:p>
            <a:pPr marL="0" indent="0" algn="just">
              <a:buNone/>
            </a:pPr>
            <a:r>
              <a:rPr lang="en-US" sz="2800" dirty="0">
                <a:solidFill>
                  <a:srgbClr val="002060"/>
                </a:solidFill>
                <a:latin typeface="Times New Roman" panose="02020603050405020304" pitchFamily="18" charset="0"/>
                <a:cs typeface="Times New Roman" panose="02020603050405020304" pitchFamily="18" charset="0"/>
              </a:rPr>
              <a:t>3. </a:t>
            </a:r>
            <a:r>
              <a:rPr lang="en-US" sz="2800" dirty="0" err="1">
                <a:solidFill>
                  <a:srgbClr val="002060"/>
                </a:solidFill>
                <a:latin typeface="Times New Roman" panose="02020603050405020304" pitchFamily="18" charset="0"/>
                <a:cs typeface="Times New Roman" panose="02020603050405020304" pitchFamily="18" charset="0"/>
              </a:rPr>
              <a:t>Thực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trạng</a:t>
            </a:r>
            <a:r>
              <a:rPr lang="en-US" sz="2800" dirty="0">
                <a:solidFill>
                  <a:srgbClr val="002060"/>
                </a:solidFill>
                <a:latin typeface="Times New Roman" panose="02020603050405020304" pitchFamily="18" charset="0"/>
                <a:cs typeface="Times New Roman" panose="02020603050405020304" pitchFamily="18" charset="0"/>
              </a:rPr>
              <a:t> ô </a:t>
            </a:r>
            <a:r>
              <a:rPr lang="en-US" sz="2800" dirty="0" err="1">
                <a:solidFill>
                  <a:srgbClr val="002060"/>
                </a:solidFill>
                <a:latin typeface="Times New Roman" panose="02020603050405020304" pitchFamily="18" charset="0"/>
                <a:cs typeface="Times New Roman" panose="02020603050405020304" pitchFamily="18" charset="0"/>
              </a:rPr>
              <a:t>nhiễm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khí</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thải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tại</a:t>
            </a:r>
            <a:r>
              <a:rPr lang="en-US" sz="2800" dirty="0">
                <a:solidFill>
                  <a:srgbClr val="002060"/>
                </a:solidFill>
                <a:latin typeface="Times New Roman" panose="02020603050405020304" pitchFamily="18" charset="0"/>
                <a:cs typeface="Times New Roman" panose="02020603050405020304" pitchFamily="18" charset="0"/>
              </a:rPr>
              <a:t> TP. </a:t>
            </a:r>
            <a:r>
              <a:rPr lang="en-US" sz="2800" dirty="0" err="1">
                <a:solidFill>
                  <a:srgbClr val="002060"/>
                </a:solidFill>
                <a:latin typeface="Times New Roman" panose="02020603050405020304" pitchFamily="18" charset="0"/>
                <a:cs typeface="Times New Roman" panose="02020603050405020304" pitchFamily="18" charset="0"/>
              </a:rPr>
              <a:t>Hồ</a:t>
            </a:r>
            <a:r>
              <a:rPr lang="en-US" sz="2800" dirty="0">
                <a:solidFill>
                  <a:srgbClr val="002060"/>
                </a:solidFill>
                <a:latin typeface="Times New Roman" panose="02020603050405020304" pitchFamily="18" charset="0"/>
                <a:cs typeface="Times New Roman" panose="02020603050405020304" pitchFamily="18" charset="0"/>
              </a:rPr>
              <a:t> Chí Minh</a:t>
            </a:r>
            <a:r>
              <a:rPr lang="en-US" sz="2800" dirty="0">
                <a:latin typeface="Times New Roman" panose="02020603050405020304" pitchFamily="18" charset="0"/>
                <a:cs typeface="Times New Roman" panose="02020603050405020304" pitchFamily="18" charset="0"/>
              </a:rPr>
              <a:t>.</a:t>
            </a:r>
          </a:p>
          <a:p>
            <a:pPr marL="0" indent="0" algn="just">
              <a:buNone/>
            </a:pPr>
            <a:r>
              <a:rPr lang="en-US" sz="2800" dirty="0">
                <a:solidFill>
                  <a:srgbClr val="C00000"/>
                </a:solidFill>
                <a:latin typeface="Times New Roman" panose="02020603050405020304" pitchFamily="18" charset="0"/>
                <a:cs typeface="Times New Roman" panose="02020603050405020304" pitchFamily="18" charset="0"/>
              </a:rPr>
              <a:t>4. </a:t>
            </a:r>
            <a:r>
              <a:rPr lang="en-US" sz="2800" dirty="0" err="1">
                <a:solidFill>
                  <a:srgbClr val="C00000"/>
                </a:solidFill>
                <a:latin typeface="Times New Roman" panose="02020603050405020304" pitchFamily="18" charset="0"/>
                <a:cs typeface="Times New Roman" panose="02020603050405020304" pitchFamily="18" charset="0"/>
              </a:rPr>
              <a:t>Nguyên</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nhân</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dẫn</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đến</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tình</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trạng</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tự</a:t>
            </a:r>
            <a:r>
              <a:rPr lang="en-US" sz="2800" dirty="0">
                <a:solidFill>
                  <a:srgbClr val="C00000"/>
                </a:solidFill>
                <a:latin typeface="Times New Roman" panose="02020603050405020304" pitchFamily="18" charset="0"/>
                <a:cs typeface="Times New Roman" panose="02020603050405020304" pitchFamily="18" charset="0"/>
              </a:rPr>
              <a:t> ý </a:t>
            </a:r>
            <a:r>
              <a:rPr lang="en-US" sz="2800" dirty="0" err="1">
                <a:solidFill>
                  <a:srgbClr val="C00000"/>
                </a:solidFill>
                <a:latin typeface="Times New Roman" panose="02020603050405020304" pitchFamily="18" charset="0"/>
                <a:cs typeface="Times New Roman" panose="02020603050405020304" pitchFamily="18" charset="0"/>
              </a:rPr>
              <a:t>bỏ</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học</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của</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sinh</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viên</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năm</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nhất</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tại</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các</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trường</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đại</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học</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trên</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địa</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solidFill>
                  <a:srgbClr val="C00000"/>
                </a:solidFill>
                <a:latin typeface="Times New Roman" panose="02020603050405020304" pitchFamily="18" charset="0"/>
                <a:cs typeface="Times New Roman" panose="02020603050405020304" pitchFamily="18" charset="0"/>
              </a:rPr>
              <a:t>bàn</a:t>
            </a:r>
            <a:r>
              <a:rPr lang="en-US" sz="2800" dirty="0">
                <a:solidFill>
                  <a:srgbClr val="C00000"/>
                </a:solidFill>
                <a:latin typeface="Times New Roman" panose="02020603050405020304" pitchFamily="18" charset="0"/>
                <a:cs typeface="Times New Roman" panose="02020603050405020304" pitchFamily="18" charset="0"/>
              </a:rPr>
              <a:t> TP. </a:t>
            </a:r>
            <a:r>
              <a:rPr lang="en-US" sz="2800" dirty="0" err="1">
                <a:solidFill>
                  <a:srgbClr val="C00000"/>
                </a:solidFill>
                <a:latin typeface="Times New Roman" panose="02020603050405020304" pitchFamily="18" charset="0"/>
                <a:cs typeface="Times New Roman" panose="02020603050405020304" pitchFamily="18" charset="0"/>
              </a:rPr>
              <a:t>HCM</a:t>
            </a:r>
            <a:r>
              <a:rPr lang="en-US" sz="2800" dirty="0">
                <a:solidFill>
                  <a:srgbClr val="C00000"/>
                </a:solidFill>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5.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trẻ</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muốn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tỉnh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endParaRPr lang="en-US" sz="2800" dirty="0">
              <a:latin typeface="Times New Roman" panose="02020603050405020304" pitchFamily="18" charset="0"/>
              <a:cs typeface="Times New Roman" panose="02020603050405020304" pitchFamily="18" charset="0"/>
            </a:endParaRPr>
          </a:p>
          <a:p>
            <a:pPr marL="0" indent="0" algn="just">
              <a:buNone/>
            </a:pPr>
            <a:endParaRPr 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2395"/>
            <a:ext cx="8229600" cy="125095"/>
          </a:xfrm>
        </p:spPr>
        <p:txBody>
          <a:bodyPr>
            <a:normAutofit fontScale="90000"/>
          </a:bodyPr>
          <a:lstStyle/>
          <a:p>
            <a:endParaRPr lang="en-US" sz="2665"/>
          </a:p>
        </p:txBody>
      </p:sp>
      <p:sp>
        <p:nvSpPr>
          <p:cNvPr id="3" name="Content Placeholder 2"/>
          <p:cNvSpPr>
            <a:spLocks noGrp="1"/>
          </p:cNvSpPr>
          <p:nvPr>
            <p:ph idx="1"/>
          </p:nvPr>
        </p:nvSpPr>
        <p:spPr>
          <a:xfrm>
            <a:off x="158115" y="137160"/>
            <a:ext cx="8889365" cy="6426200"/>
          </a:xfrm>
        </p:spPr>
        <p:txBody>
          <a:bodyPr>
            <a:noAutofit/>
          </a:bodyPr>
          <a:lstStyle/>
          <a:p>
            <a:pPr marL="0" indent="0" algn="just">
              <a:buNone/>
            </a:pPr>
            <a:endParaRPr lang="en-US" sz="3000" dirty="0">
              <a:latin typeface="Times New Roman" panose="02020603050405020304" pitchFamily="18" charset="0"/>
              <a:cs typeface="Times New Roman" panose="02020603050405020304" pitchFamily="18" charset="0"/>
            </a:endParaRPr>
          </a:p>
          <a:p>
            <a:pPr marL="0" indent="0" algn="just">
              <a:buNone/>
            </a:pPr>
            <a:endParaRPr lang="en-US" sz="3000" dirty="0">
              <a:latin typeface="Times New Roman" panose="02020603050405020304" pitchFamily="18" charset="0"/>
              <a:cs typeface="Times New Roman" panose="02020603050405020304" pitchFamily="18" charset="0"/>
            </a:endParaRPr>
          </a:p>
          <a:p>
            <a:pPr marL="0" indent="0" algn="just">
              <a:buNone/>
            </a:pPr>
            <a:r>
              <a:rPr lang="en-US" sz="3000" dirty="0">
                <a:latin typeface="Times New Roman" panose="02020603050405020304" pitchFamily="18" charset="0"/>
                <a:cs typeface="Times New Roman" panose="02020603050405020304" pitchFamily="18" charset="0"/>
              </a:rPr>
              <a:t>6. </a:t>
            </a:r>
            <a:r>
              <a:rPr lang="en-US" sz="3000" dirty="0" err="1">
                <a:latin typeface="Times New Roman" panose="02020603050405020304" pitchFamily="18" charset="0"/>
                <a:cs typeface="Times New Roman" panose="02020603050405020304" pitchFamily="18" charset="0"/>
              </a:rPr>
              <a:t>Các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yếu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tố</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ảnh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hưởng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đến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quyết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định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xe</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oto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người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dân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tp.HCM</a:t>
            </a:r>
            <a:endParaRPr lang="en-US" sz="3000" dirty="0">
              <a:latin typeface="Times New Roman" panose="02020603050405020304" pitchFamily="18" charset="0"/>
              <a:cs typeface="Times New Roman" panose="02020603050405020304" pitchFamily="18" charset="0"/>
            </a:endParaRPr>
          </a:p>
          <a:p>
            <a:pPr marL="0" indent="0" algn="just">
              <a:buNone/>
            </a:pPr>
            <a:r>
              <a:rPr lang="en-US" sz="3000" dirty="0">
                <a:latin typeface="Times New Roman" panose="02020603050405020304" pitchFamily="18" charset="0"/>
                <a:cs typeface="Times New Roman" panose="02020603050405020304" pitchFamily="18" charset="0"/>
              </a:rPr>
              <a:t>7. </a:t>
            </a:r>
            <a:r>
              <a:rPr lang="en-US" sz="3000" dirty="0" err="1">
                <a:latin typeface="Times New Roman" panose="02020603050405020304" pitchFamily="18" charset="0"/>
                <a:cs typeface="Times New Roman" panose="02020603050405020304" pitchFamily="18" charset="0"/>
              </a:rPr>
              <a:t>Những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khó</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khăn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trong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việc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học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tập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theo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nhóm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SV </a:t>
            </a:r>
            <a:r>
              <a:rPr lang="en-US" sz="3000" dirty="0" err="1">
                <a:latin typeface="Times New Roman" panose="02020603050405020304" pitchFamily="18" charset="0"/>
                <a:cs typeface="Times New Roman" panose="02020603050405020304" pitchFamily="18" charset="0"/>
              </a:rPr>
              <a:t>năm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nhất</a:t>
            </a:r>
            <a:r>
              <a:rPr lang="en-US" sz="3000" dirty="0">
                <a:latin typeface="Times New Roman" panose="02020603050405020304" pitchFamily="18" charset="0"/>
                <a:cs typeface="Times New Roman" panose="02020603050405020304" pitchFamily="18" charset="0"/>
              </a:rPr>
              <a:t> DH </a:t>
            </a:r>
            <a:r>
              <a:rPr lang="en-US" sz="3000" dirty="0" err="1">
                <a:latin typeface="Times New Roman" panose="02020603050405020304" pitchFamily="18" charset="0"/>
                <a:cs typeface="Times New Roman" panose="02020603050405020304" pitchFamily="18" charset="0"/>
              </a:rPr>
              <a:t>IUH</a:t>
            </a:r>
            <a:r>
              <a:rPr lang="en-US" sz="3000" dirty="0">
                <a:latin typeface="Times New Roman" panose="02020603050405020304" pitchFamily="18" charset="0"/>
                <a:cs typeface="Times New Roman" panose="02020603050405020304" pitchFamily="18" charset="0"/>
              </a:rPr>
              <a:t>.</a:t>
            </a:r>
          </a:p>
          <a:p>
            <a:pPr marL="0" indent="0" algn="just">
              <a:buNone/>
            </a:pPr>
            <a:r>
              <a:rPr lang="en-US" sz="3000" dirty="0">
                <a:latin typeface="Times New Roman" panose="02020603050405020304" pitchFamily="18" charset="0"/>
                <a:cs typeface="Times New Roman" panose="02020603050405020304" pitchFamily="18" charset="0"/>
              </a:rPr>
              <a:t>8. </a:t>
            </a:r>
            <a:r>
              <a:rPr lang="en-US" sz="3000" dirty="0" err="1">
                <a:latin typeface="Times New Roman" panose="02020603050405020304" pitchFamily="18" charset="0"/>
                <a:cs typeface="Times New Roman" panose="02020603050405020304" pitchFamily="18" charset="0"/>
              </a:rPr>
              <a:t>Nhận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thức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SV </a:t>
            </a:r>
            <a:r>
              <a:rPr lang="en-US" sz="3000" dirty="0" err="1">
                <a:latin typeface="Times New Roman" panose="02020603050405020304" pitchFamily="18" charset="0"/>
                <a:cs typeface="Times New Roman" panose="02020603050405020304" pitchFamily="18" charset="0"/>
              </a:rPr>
              <a:t>trường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IUH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trong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việc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nâng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cao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sức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khỏe</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thể</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chất</a:t>
            </a:r>
            <a:endParaRPr lang="en-US" sz="3000"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9</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Ảnh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hưởng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chiến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quảng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đến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sữa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ty </a:t>
            </a:r>
            <a:r>
              <a:rPr lang="en-US" sz="3200" dirty="0" err="1">
                <a:latin typeface="Times New Roman" panose="02020603050405020304" pitchFamily="18" charset="0"/>
                <a:cs typeface="Times New Roman" panose="02020603050405020304" pitchFamily="18" charset="0"/>
              </a:rPr>
              <a:t>sữa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Vinamilk</a:t>
            </a:r>
            <a:endParaRPr lang="en-US" sz="3200" dirty="0">
              <a:latin typeface="Times New Roman" panose="02020603050405020304" pitchFamily="18" charset="0"/>
              <a:cs typeface="Times New Roman" panose="02020603050405020304" pitchFamily="18" charset="0"/>
            </a:endParaRPr>
          </a:p>
          <a:p>
            <a:pPr algn="just"/>
            <a:endParaRPr lang="en-US" sz="3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52400"/>
          </a:xfrm>
        </p:spPr>
        <p:txBody>
          <a:bodyPr>
            <a:normAutofit fontScale="90000"/>
          </a:bodyPr>
          <a:lstStyle/>
          <a:p>
            <a:endParaRPr lang="en-US" dirty="0"/>
          </a:p>
        </p:txBody>
      </p:sp>
      <p:sp>
        <p:nvSpPr>
          <p:cNvPr id="3" name="Content Placeholder 2"/>
          <p:cNvSpPr>
            <a:spLocks noGrp="1"/>
          </p:cNvSpPr>
          <p:nvPr>
            <p:ph idx="1"/>
          </p:nvPr>
        </p:nvSpPr>
        <p:spPr>
          <a:xfrm>
            <a:off x="457200" y="533400"/>
            <a:ext cx="8229600" cy="5943600"/>
          </a:xfrm>
        </p:spPr>
        <p:txBody>
          <a:bodyPr>
            <a:normAutofit fontScale="25000" lnSpcReduction="20000"/>
          </a:bodyPr>
          <a:lstStyle/>
          <a:p>
            <a:pPr marL="0" indent="0" algn="just">
              <a:lnSpc>
                <a:spcPct val="120000"/>
              </a:lnSpc>
              <a:buNone/>
            </a:pPr>
            <a:r>
              <a:rPr lang="en-US" sz="9000" dirty="0" err="1">
                <a:latin typeface="Times New Roman" panose="02020603050405020304" pitchFamily="18" charset="0"/>
                <a:cs typeface="Times New Roman" panose="02020603050405020304" pitchFamily="18" charset="0"/>
              </a:rPr>
              <a:t>Đề</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tài</a:t>
            </a:r>
            <a:r>
              <a:rPr lang="en-US" sz="9000"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Những</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tác</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động</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tích</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cực</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của</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ứng</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dụng</a:t>
            </a:r>
            <a:r>
              <a:rPr lang="en-US" sz="9000" i="1" dirty="0">
                <a:latin typeface="Times New Roman" panose="02020603050405020304" pitchFamily="18" charset="0"/>
                <a:cs typeface="Times New Roman" panose="02020603050405020304" pitchFamily="18" charset="0"/>
              </a:rPr>
              <a:t> Facebook </a:t>
            </a:r>
            <a:r>
              <a:rPr lang="en-US" sz="9000" i="1" dirty="0" err="1">
                <a:latin typeface="Times New Roman" panose="02020603050405020304" pitchFamily="18" charset="0"/>
                <a:cs typeface="Times New Roman" panose="02020603050405020304" pitchFamily="18" charset="0"/>
              </a:rPr>
              <a:t>đối</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với</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việc</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học</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của</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sinh</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viên</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Trường</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ĐH</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Công</a:t>
            </a:r>
            <a:r>
              <a:rPr lang="en-US" sz="9000" i="1" dirty="0">
                <a:latin typeface="Times New Roman" panose="02020603050405020304" pitchFamily="18" charset="0"/>
                <a:cs typeface="Times New Roman" panose="02020603050405020304" pitchFamily="18" charset="0"/>
              </a:rPr>
              <a:t> </a:t>
            </a:r>
            <a:r>
              <a:rPr lang="en-US" sz="9000" i="1" dirty="0" err="1">
                <a:latin typeface="Times New Roman" panose="02020603050405020304" pitchFamily="18" charset="0"/>
                <a:cs typeface="Times New Roman" panose="02020603050405020304" pitchFamily="18" charset="0"/>
              </a:rPr>
              <a:t>nghiệp</a:t>
            </a:r>
            <a:r>
              <a:rPr lang="en-US" sz="9000" i="1" dirty="0">
                <a:latin typeface="Times New Roman" panose="02020603050405020304" pitchFamily="18" charset="0"/>
                <a:cs typeface="Times New Roman" panose="02020603050405020304" pitchFamily="18" charset="0"/>
              </a:rPr>
              <a:t> TP. </a:t>
            </a:r>
            <a:r>
              <a:rPr lang="en-US" sz="9000" i="1" dirty="0" err="1">
                <a:latin typeface="Times New Roman" panose="02020603050405020304" pitchFamily="18" charset="0"/>
                <a:cs typeface="Times New Roman" panose="02020603050405020304" pitchFamily="18" charset="0"/>
              </a:rPr>
              <a:t>HCM</a:t>
            </a:r>
            <a:r>
              <a:rPr lang="en-US" sz="9000" i="1" dirty="0">
                <a:latin typeface="Times New Roman" panose="02020603050405020304" pitchFamily="18" charset="0"/>
                <a:cs typeface="Times New Roman" panose="02020603050405020304" pitchFamily="18" charset="0"/>
              </a:rPr>
              <a:t>.</a:t>
            </a:r>
          </a:p>
          <a:p>
            <a:pPr marL="0" indent="0" algn="just">
              <a:lnSpc>
                <a:spcPct val="120000"/>
              </a:lnSpc>
              <a:buNone/>
            </a:pPr>
            <a:endParaRPr lang="en-US" sz="9000" b="1" dirty="0">
              <a:solidFill>
                <a:srgbClr val="FF0000"/>
              </a:solidFill>
              <a:latin typeface="Times New Roman" panose="02020603050405020304" pitchFamily="18" charset="0"/>
              <a:cs typeface="Times New Roman" panose="02020603050405020304" pitchFamily="18" charset="0"/>
            </a:endParaRPr>
          </a:p>
          <a:p>
            <a:pPr marL="0" indent="0" algn="just">
              <a:lnSpc>
                <a:spcPct val="120000"/>
              </a:lnSpc>
              <a:buNone/>
            </a:pPr>
            <a:r>
              <a:rPr lang="en-US" sz="9000" b="1" dirty="0" err="1">
                <a:solidFill>
                  <a:srgbClr val="FF0000"/>
                </a:solidFill>
                <a:latin typeface="Times New Roman" panose="02020603050405020304" pitchFamily="18" charset="0"/>
                <a:cs typeface="Times New Roman" panose="02020603050405020304" pitchFamily="18" charset="0"/>
              </a:rPr>
              <a:t>Mục</a:t>
            </a:r>
            <a:r>
              <a:rPr lang="en-US" sz="9000" b="1" dirty="0">
                <a:solidFill>
                  <a:srgbClr val="FF0000"/>
                </a:solidFill>
                <a:latin typeface="Times New Roman" panose="02020603050405020304" pitchFamily="18" charset="0"/>
                <a:cs typeface="Times New Roman" panose="02020603050405020304" pitchFamily="18" charset="0"/>
              </a:rPr>
              <a:t> </a:t>
            </a:r>
            <a:r>
              <a:rPr lang="en-US" sz="9000" b="1" dirty="0" err="1">
                <a:solidFill>
                  <a:srgbClr val="FF0000"/>
                </a:solidFill>
                <a:latin typeface="Times New Roman" panose="02020603050405020304" pitchFamily="18" charset="0"/>
                <a:cs typeface="Times New Roman" panose="02020603050405020304" pitchFamily="18" charset="0"/>
              </a:rPr>
              <a:t>tiêu</a:t>
            </a:r>
            <a:r>
              <a:rPr lang="en-US" sz="9000" b="1" dirty="0">
                <a:solidFill>
                  <a:srgbClr val="FF0000"/>
                </a:solidFill>
                <a:latin typeface="Times New Roman" panose="02020603050405020304" pitchFamily="18" charset="0"/>
                <a:cs typeface="Times New Roman" panose="02020603050405020304" pitchFamily="18" charset="0"/>
              </a:rPr>
              <a:t>: </a:t>
            </a:r>
          </a:p>
          <a:p>
            <a:pPr marL="0" indent="0" algn="just">
              <a:lnSpc>
                <a:spcPct val="120000"/>
              </a:lnSpc>
              <a:buNone/>
            </a:pPr>
            <a:r>
              <a:rPr lang="en-US" sz="9000" i="1" dirty="0">
                <a:solidFill>
                  <a:srgbClr val="C00000"/>
                </a:solidFill>
                <a:latin typeface="Times New Roman" panose="02020603050405020304" pitchFamily="18" charset="0"/>
                <a:cs typeface="Times New Roman" panose="02020603050405020304" pitchFamily="18" charset="0"/>
              </a:rPr>
              <a:t>- </a:t>
            </a:r>
            <a:r>
              <a:rPr lang="en-US" sz="9000" i="1" dirty="0" err="1">
                <a:solidFill>
                  <a:srgbClr val="C00000"/>
                </a:solidFill>
                <a:latin typeface="Times New Roman" panose="02020603050405020304" pitchFamily="18" charset="0"/>
                <a:cs typeface="Times New Roman" panose="02020603050405020304" pitchFamily="18" charset="0"/>
              </a:rPr>
              <a:t>Mục</a:t>
            </a:r>
            <a:r>
              <a:rPr lang="en-US" sz="9000" i="1" dirty="0">
                <a:solidFill>
                  <a:srgbClr val="C00000"/>
                </a:solidFill>
                <a:latin typeface="Times New Roman" panose="02020603050405020304" pitchFamily="18" charset="0"/>
                <a:cs typeface="Times New Roman" panose="02020603050405020304" pitchFamily="18" charset="0"/>
              </a:rPr>
              <a:t> </a:t>
            </a:r>
            <a:r>
              <a:rPr lang="en-US" sz="9000" i="1" dirty="0" err="1">
                <a:solidFill>
                  <a:srgbClr val="C00000"/>
                </a:solidFill>
                <a:latin typeface="Times New Roman" panose="02020603050405020304" pitchFamily="18" charset="0"/>
                <a:cs typeface="Times New Roman" panose="02020603050405020304" pitchFamily="18" charset="0"/>
              </a:rPr>
              <a:t>tiêu</a:t>
            </a:r>
            <a:r>
              <a:rPr lang="en-US" sz="9000" i="1" dirty="0">
                <a:solidFill>
                  <a:srgbClr val="C00000"/>
                </a:solidFill>
                <a:latin typeface="Times New Roman" panose="02020603050405020304" pitchFamily="18" charset="0"/>
                <a:cs typeface="Times New Roman" panose="02020603050405020304" pitchFamily="18" charset="0"/>
              </a:rPr>
              <a:t> </a:t>
            </a:r>
            <a:r>
              <a:rPr lang="en-US" sz="9000" i="1" dirty="0" err="1">
                <a:solidFill>
                  <a:srgbClr val="C00000"/>
                </a:solidFill>
                <a:latin typeface="Times New Roman" panose="02020603050405020304" pitchFamily="18" charset="0"/>
                <a:cs typeface="Times New Roman" panose="02020603050405020304" pitchFamily="18" charset="0"/>
              </a:rPr>
              <a:t>chính</a:t>
            </a:r>
            <a:r>
              <a:rPr lang="en-US" sz="9000" i="1" dirty="0">
                <a:solidFill>
                  <a:srgbClr val="C00000"/>
                </a:solidFill>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Tìm</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hiểu</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những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tác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động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tích</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cực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của</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ứng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dụng</a:t>
            </a:r>
            <a:r>
              <a:rPr lang="en-US" sz="9000" dirty="0">
                <a:latin typeface="Times New Roman" panose="02020603050405020304" pitchFamily="18" charset="0"/>
                <a:cs typeface="Times New Roman" panose="02020603050405020304" pitchFamily="18" charset="0"/>
              </a:rPr>
              <a:t> Facebook </a:t>
            </a:r>
            <a:r>
              <a:rPr lang="en-US" sz="9000" dirty="0" err="1">
                <a:latin typeface="Times New Roman" panose="02020603050405020304" pitchFamily="18" charset="0"/>
                <a:cs typeface="Times New Roman" panose="02020603050405020304" pitchFamily="18" charset="0"/>
              </a:rPr>
              <a:t>đối</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với</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việc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học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của</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sinh</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viên</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Trường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ĐH</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Công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nghiệp</a:t>
            </a:r>
            <a:r>
              <a:rPr lang="en-US" sz="9000" dirty="0">
                <a:latin typeface="Times New Roman" panose="02020603050405020304" pitchFamily="18" charset="0"/>
                <a:cs typeface="Times New Roman" panose="02020603050405020304" pitchFamily="18" charset="0"/>
              </a:rPr>
              <a:t> TP. </a:t>
            </a:r>
            <a:r>
              <a:rPr lang="en-US" sz="9000" dirty="0" err="1">
                <a:latin typeface="Times New Roman" panose="02020603050405020304" pitchFamily="18" charset="0"/>
                <a:cs typeface="Times New Roman" panose="02020603050405020304" pitchFamily="18" charset="0"/>
              </a:rPr>
              <a:t>HCM</a:t>
            </a:r>
            <a:r>
              <a:rPr lang="en-US" sz="9000" dirty="0">
                <a:latin typeface="Times New Roman" panose="02020603050405020304" pitchFamily="18" charset="0"/>
                <a:cs typeface="Times New Roman" panose="02020603050405020304" pitchFamily="18" charset="0"/>
              </a:rPr>
              <a:t>.</a:t>
            </a:r>
          </a:p>
          <a:p>
            <a:pPr marL="0" indent="0" algn="just">
              <a:lnSpc>
                <a:spcPct val="120000"/>
              </a:lnSpc>
              <a:buNone/>
            </a:pPr>
            <a:r>
              <a:rPr lang="en-US" sz="9000" i="1" dirty="0">
                <a:solidFill>
                  <a:srgbClr val="C00000"/>
                </a:solidFill>
                <a:latin typeface="Times New Roman" panose="02020603050405020304" pitchFamily="18" charset="0"/>
                <a:cs typeface="Times New Roman" panose="02020603050405020304" pitchFamily="18" charset="0"/>
              </a:rPr>
              <a:t>- </a:t>
            </a:r>
            <a:r>
              <a:rPr lang="en-US" sz="9000" i="1" dirty="0" err="1">
                <a:solidFill>
                  <a:srgbClr val="C00000"/>
                </a:solidFill>
                <a:latin typeface="Times New Roman" panose="02020603050405020304" pitchFamily="18" charset="0"/>
                <a:cs typeface="Times New Roman" panose="02020603050405020304" pitchFamily="18" charset="0"/>
              </a:rPr>
              <a:t>Mục</a:t>
            </a:r>
            <a:r>
              <a:rPr lang="en-US" sz="9000" i="1" dirty="0">
                <a:solidFill>
                  <a:srgbClr val="C00000"/>
                </a:solidFill>
                <a:latin typeface="Times New Roman" panose="02020603050405020304" pitchFamily="18" charset="0"/>
                <a:cs typeface="Times New Roman" panose="02020603050405020304" pitchFamily="18" charset="0"/>
              </a:rPr>
              <a:t> </a:t>
            </a:r>
            <a:r>
              <a:rPr lang="en-US" sz="9000" i="1" dirty="0" err="1">
                <a:solidFill>
                  <a:srgbClr val="C00000"/>
                </a:solidFill>
                <a:latin typeface="Times New Roman" panose="02020603050405020304" pitchFamily="18" charset="0"/>
                <a:cs typeface="Times New Roman" panose="02020603050405020304" pitchFamily="18" charset="0"/>
              </a:rPr>
              <a:t>tiêu</a:t>
            </a:r>
            <a:r>
              <a:rPr lang="en-US" sz="9000" i="1" dirty="0">
                <a:solidFill>
                  <a:srgbClr val="C00000"/>
                </a:solidFill>
                <a:latin typeface="Times New Roman" panose="02020603050405020304" pitchFamily="18" charset="0"/>
                <a:cs typeface="Times New Roman" panose="02020603050405020304" pitchFamily="18" charset="0"/>
              </a:rPr>
              <a:t> </a:t>
            </a:r>
            <a:r>
              <a:rPr lang="en-US" sz="9000" i="1" dirty="0" err="1">
                <a:solidFill>
                  <a:srgbClr val="C00000"/>
                </a:solidFill>
                <a:latin typeface="Times New Roman" panose="02020603050405020304" pitchFamily="18" charset="0"/>
                <a:cs typeface="Times New Roman" panose="02020603050405020304" pitchFamily="18" charset="0"/>
              </a:rPr>
              <a:t>cụ</a:t>
            </a:r>
            <a:r>
              <a:rPr lang="en-US" sz="9000" i="1" dirty="0">
                <a:solidFill>
                  <a:srgbClr val="C00000"/>
                </a:solidFill>
                <a:latin typeface="Times New Roman" panose="02020603050405020304" pitchFamily="18" charset="0"/>
                <a:cs typeface="Times New Roman" panose="02020603050405020304" pitchFamily="18" charset="0"/>
              </a:rPr>
              <a:t> </a:t>
            </a:r>
            <a:r>
              <a:rPr lang="en-US" sz="9000" i="1" dirty="0" err="1">
                <a:solidFill>
                  <a:srgbClr val="C00000"/>
                </a:solidFill>
                <a:latin typeface="Times New Roman" panose="02020603050405020304" pitchFamily="18" charset="0"/>
                <a:cs typeface="Times New Roman" panose="02020603050405020304" pitchFamily="18" charset="0"/>
              </a:rPr>
              <a:t>thể</a:t>
            </a:r>
            <a:r>
              <a:rPr lang="en-US" sz="9000" i="1" dirty="0">
                <a:solidFill>
                  <a:srgbClr val="C00000"/>
                </a:solidFill>
                <a:latin typeface="Times New Roman" panose="02020603050405020304" pitchFamily="18" charset="0"/>
                <a:cs typeface="Times New Roman" panose="02020603050405020304" pitchFamily="18" charset="0"/>
              </a:rPr>
              <a:t>: </a:t>
            </a:r>
          </a:p>
          <a:p>
            <a:pPr marL="0" indent="0" algn="just">
              <a:lnSpc>
                <a:spcPct val="120000"/>
              </a:lnSpc>
              <a:buNone/>
            </a:pPr>
            <a:r>
              <a:rPr lang="en-US" sz="9000" dirty="0">
                <a:latin typeface="Times New Roman" panose="02020603050405020304" pitchFamily="18" charset="0"/>
                <a:cs typeface="Times New Roman" panose="02020603050405020304" pitchFamily="18" charset="0"/>
              </a:rPr>
              <a:t>1. </a:t>
            </a:r>
            <a:r>
              <a:rPr lang="en-US" sz="9000" dirty="0" err="1">
                <a:latin typeface="Times New Roman" panose="02020603050405020304" pitchFamily="18" charset="0"/>
                <a:cs typeface="Times New Roman" panose="02020603050405020304" pitchFamily="18" charset="0"/>
              </a:rPr>
              <a:t>Khảo</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sát</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thực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trạng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sử</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dụng</a:t>
            </a:r>
            <a:r>
              <a:rPr lang="en-US" sz="9000" dirty="0">
                <a:latin typeface="Times New Roman" panose="02020603050405020304" pitchFamily="18" charset="0"/>
                <a:cs typeface="Times New Roman" panose="02020603050405020304" pitchFamily="18" charset="0"/>
              </a:rPr>
              <a:t> Facebook </a:t>
            </a:r>
            <a:r>
              <a:rPr lang="en-US" sz="9000" dirty="0" err="1">
                <a:latin typeface="Times New Roman" panose="02020603050405020304" pitchFamily="18" charset="0"/>
                <a:cs typeface="Times New Roman" panose="02020603050405020304" pitchFamily="18" charset="0"/>
              </a:rPr>
              <a:t>của</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sinh</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viên</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Trường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Đại</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học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Công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nghiệp</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TP.HCM</a:t>
            </a:r>
            <a:r>
              <a:rPr lang="en-US" sz="9000" dirty="0">
                <a:latin typeface="Times New Roman" panose="02020603050405020304" pitchFamily="18" charset="0"/>
                <a:cs typeface="Times New Roman" panose="02020603050405020304" pitchFamily="18" charset="0"/>
              </a:rPr>
              <a:t>.</a:t>
            </a:r>
          </a:p>
          <a:p>
            <a:pPr marL="0" indent="0" algn="just">
              <a:lnSpc>
                <a:spcPct val="120000"/>
              </a:lnSpc>
              <a:buNone/>
            </a:pPr>
            <a:r>
              <a:rPr lang="en-US" sz="9000" dirty="0">
                <a:latin typeface="Times New Roman" panose="02020603050405020304" pitchFamily="18" charset="0"/>
                <a:cs typeface="Times New Roman" panose="02020603050405020304" pitchFamily="18" charset="0"/>
              </a:rPr>
              <a:t>2. </a:t>
            </a:r>
            <a:r>
              <a:rPr lang="en-US" sz="9000" dirty="0" err="1">
                <a:latin typeface="Times New Roman" panose="02020603050405020304" pitchFamily="18" charset="0"/>
                <a:cs typeface="Times New Roman" panose="02020603050405020304" pitchFamily="18" charset="0"/>
              </a:rPr>
              <a:t>Đánh</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giá</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những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tác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động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tích</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cực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của</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ứng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dụng</a:t>
            </a:r>
            <a:r>
              <a:rPr lang="en-US" sz="9000" dirty="0">
                <a:latin typeface="Times New Roman" panose="02020603050405020304" pitchFamily="18" charset="0"/>
                <a:cs typeface="Times New Roman" panose="02020603050405020304" pitchFamily="18" charset="0"/>
              </a:rPr>
              <a:t> Facebook </a:t>
            </a:r>
            <a:r>
              <a:rPr lang="en-US" sz="9000" dirty="0" err="1">
                <a:latin typeface="Times New Roman" panose="02020603050405020304" pitchFamily="18" charset="0"/>
                <a:cs typeface="Times New Roman" panose="02020603050405020304" pitchFamily="18" charset="0"/>
              </a:rPr>
              <a:t>đến</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việc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học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của</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sinh</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viên</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Trường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Đại</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học</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Công</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nghiệp</a:t>
            </a:r>
            <a:r>
              <a:rPr lang="en-US" sz="9000" dirty="0">
                <a:latin typeface="Times New Roman" panose="02020603050405020304" pitchFamily="18" charset="0"/>
                <a:cs typeface="Times New Roman" panose="02020603050405020304" pitchFamily="18" charset="0"/>
              </a:rPr>
              <a:t> </a:t>
            </a:r>
            <a:r>
              <a:rPr lang="en-US" sz="9000" dirty="0" err="1">
                <a:latin typeface="Times New Roman" panose="02020603050405020304" pitchFamily="18" charset="0"/>
                <a:cs typeface="Times New Roman" panose="02020603050405020304" pitchFamily="18" charset="0"/>
              </a:rPr>
              <a:t>TP.HCM</a:t>
            </a:r>
            <a:endParaRPr lang="en-US" sz="9000" dirty="0">
              <a:latin typeface="Times New Roman" panose="02020603050405020304" pitchFamily="18" charset="0"/>
              <a:cs typeface="Times New Roman" panose="02020603050405020304" pitchFamily="18" charset="0"/>
            </a:endParaRPr>
          </a:p>
          <a:p>
            <a:pPr marL="0" indent="0" algn="just">
              <a:lnSpc>
                <a:spcPct val="120000"/>
              </a:lnSpc>
              <a:buNone/>
            </a:pPr>
            <a:r>
              <a:rPr lang="en-US" sz="9000" dirty="0">
                <a:latin typeface="Times New Roman" panose="02020603050405020304" pitchFamily="18" charset="0"/>
                <a:cs typeface="Times New Roman" panose="02020603050405020304" pitchFamily="18" charset="0"/>
                <a:sym typeface="+mn-ea"/>
              </a:rPr>
              <a:t>3. </a:t>
            </a:r>
            <a:r>
              <a:rPr lang="en-US" sz="9000" dirty="0" err="1">
                <a:latin typeface="Times New Roman" panose="02020603050405020304" pitchFamily="18" charset="0"/>
                <a:cs typeface="Times New Roman" panose="02020603050405020304" pitchFamily="18" charset="0"/>
                <a:sym typeface="+mn-ea"/>
              </a:rPr>
              <a:t>Đưa</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ra</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một</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số</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biện</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pháp</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giúp</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sinh</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viên</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IUH</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sử</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dụng</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ứng</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dụng</a:t>
            </a:r>
            <a:r>
              <a:rPr lang="en-US" sz="9000" dirty="0">
                <a:latin typeface="Times New Roman" panose="02020603050405020304" pitchFamily="18" charset="0"/>
                <a:cs typeface="Times New Roman" panose="02020603050405020304" pitchFamily="18" charset="0"/>
                <a:sym typeface="+mn-ea"/>
              </a:rPr>
              <a:t> FB </a:t>
            </a:r>
            <a:r>
              <a:rPr lang="en-US" sz="9000" dirty="0" err="1">
                <a:latin typeface="Times New Roman" panose="02020603050405020304" pitchFamily="18" charset="0"/>
                <a:cs typeface="Times New Roman" panose="02020603050405020304" pitchFamily="18" charset="0"/>
                <a:sym typeface="+mn-ea"/>
              </a:rPr>
              <a:t>vào</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việc</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học</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có</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hiệu</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quả</a:t>
            </a:r>
            <a:r>
              <a:rPr lang="en-US" sz="9000" dirty="0">
                <a:latin typeface="Times New Roman" panose="02020603050405020304" pitchFamily="18" charset="0"/>
                <a:cs typeface="Times New Roman" panose="02020603050405020304" pitchFamily="18" charset="0"/>
                <a:sym typeface="+mn-ea"/>
              </a:rPr>
              <a:t> </a:t>
            </a:r>
            <a:r>
              <a:rPr lang="en-US" sz="9000" dirty="0" err="1">
                <a:latin typeface="Times New Roman" panose="02020603050405020304" pitchFamily="18" charset="0"/>
                <a:cs typeface="Times New Roman" panose="02020603050405020304" pitchFamily="18" charset="0"/>
                <a:sym typeface="+mn-ea"/>
              </a:rPr>
              <a:t>hơn</a:t>
            </a:r>
            <a:r>
              <a:rPr lang="en-US" sz="9000" dirty="0">
                <a:latin typeface="Times New Roman" panose="02020603050405020304" pitchFamily="18" charset="0"/>
                <a:cs typeface="Times New Roman" panose="02020603050405020304" pitchFamily="18" charset="0"/>
                <a:sym typeface="+mn-ea"/>
              </a:rPr>
              <a:t>.</a:t>
            </a:r>
            <a:endParaRPr lang="en-US" sz="9000" dirty="0">
              <a:latin typeface="Times New Roman" panose="02020603050405020304" pitchFamily="18" charset="0"/>
              <a:cs typeface="Times New Roman" panose="02020603050405020304" pitchFamily="18" charset="0"/>
            </a:endParaRPr>
          </a:p>
          <a:p>
            <a:pPr marL="0" indent="0" algn="just">
              <a:lnSpc>
                <a:spcPct val="120000"/>
              </a:lnSpc>
              <a:buNone/>
            </a:pPr>
            <a:r>
              <a:rPr lang="en-US" sz="29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228600"/>
          </a:xfrm>
        </p:spPr>
        <p:txBody>
          <a:bodyPr>
            <a:normAutofit fontScale="90000"/>
          </a:bodyPr>
          <a:lstStyle/>
          <a:p>
            <a:endParaRPr lang="en-US"/>
          </a:p>
        </p:txBody>
      </p:sp>
      <p:sp>
        <p:nvSpPr>
          <p:cNvPr id="3" name="Content Placeholder 2"/>
          <p:cNvSpPr>
            <a:spLocks noGrp="1"/>
          </p:cNvSpPr>
          <p:nvPr>
            <p:ph idx="1"/>
          </p:nvPr>
        </p:nvSpPr>
        <p:spPr>
          <a:xfrm>
            <a:off x="304800" y="381000"/>
            <a:ext cx="8610600" cy="6172200"/>
          </a:xfrm>
        </p:spPr>
        <p:txBody>
          <a:bodyPr/>
          <a:lstStyle/>
          <a:p>
            <a:pPr marL="0" indent="0" algn="just">
              <a:buNone/>
            </a:pPr>
            <a:endParaRPr lang="en-US" sz="2800">
              <a:latin typeface="Times New Roman" panose="02020603050405020304" pitchFamily="18" charset="0"/>
              <a:cs typeface="Times New Roman" panose="02020603050405020304" pitchFamily="18" charset="0"/>
            </a:endParaRPr>
          </a:p>
          <a:p>
            <a:pPr marL="0" indent="0" algn="just">
              <a:buNone/>
            </a:pPr>
            <a:r>
              <a:rPr lang="en-US" sz="2800">
                <a:latin typeface="Times New Roman" panose="02020603050405020304" pitchFamily="18" charset="0"/>
                <a:cs typeface="Times New Roman" panose="02020603050405020304" pitchFamily="18" charset="0"/>
              </a:rPr>
              <a:t> </a:t>
            </a:r>
            <a:r>
              <a:rPr lang="en-US" sz="2800" b="1">
                <a:solidFill>
                  <a:srgbClr val="FF0000"/>
                </a:solidFill>
                <a:latin typeface="Times New Roman" panose="02020603050405020304" pitchFamily="18" charset="0"/>
                <a:cs typeface="Times New Roman" panose="02020603050405020304" pitchFamily="18" charset="0"/>
              </a:rPr>
              <a:t>Câu hỏi NC:</a:t>
            </a:r>
          </a:p>
          <a:p>
            <a:pPr marL="0" indent="0" algn="just">
              <a:buNone/>
            </a:pPr>
            <a:r>
              <a:rPr lang="en-US" sz="2800">
                <a:latin typeface="Times New Roman" panose="02020603050405020304" pitchFamily="18" charset="0"/>
                <a:cs typeface="Times New Roman" panose="02020603050405020304" pitchFamily="18" charset="0"/>
              </a:rPr>
              <a:t>1. Thực trạng sử dụng Facebook của sinh  viên Trường Đại học Công nghiệp TP.HCM hiện nay như thế nào?</a:t>
            </a:r>
          </a:p>
          <a:p>
            <a:pPr marL="0" indent="0" algn="just">
              <a:buNone/>
            </a:pPr>
            <a:r>
              <a:rPr lang="en-US" sz="2800">
                <a:latin typeface="Times New Roman" panose="02020603050405020304" pitchFamily="18" charset="0"/>
                <a:cs typeface="Times New Roman" panose="02020603050405020304" pitchFamily="18" charset="0"/>
              </a:rPr>
              <a:t>2. Ứng dụng Facebook có tác động tích cực như thế nào đến việc học tập của sinh viên Trường Đại học Công nghiệp TP.HCM?</a:t>
            </a:r>
          </a:p>
          <a:p>
            <a:pPr marL="0" indent="0" algn="just">
              <a:buNone/>
            </a:pPr>
            <a:r>
              <a:rPr lang="en-US" sz="2800">
                <a:latin typeface="Times New Roman" panose="02020603050405020304" pitchFamily="18" charset="0"/>
                <a:cs typeface="Times New Roman" panose="02020603050405020304" pitchFamily="18" charset="0"/>
              </a:rPr>
              <a:t>3. Làm thế nào để sử dụng ứng dụng Facebook vào việc học tập có hiệu quả cho sinh viên Trường Đại học Công nghiệp TP.HCM?</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52400"/>
          </a:xfrm>
        </p:spPr>
        <p:txBody>
          <a:bodyPr>
            <a:normAutofit fontScale="90000"/>
          </a:bodyPr>
          <a:lstStyle/>
          <a:p>
            <a:endParaRPr lang="en-US"/>
          </a:p>
        </p:txBody>
      </p:sp>
      <p:sp>
        <p:nvSpPr>
          <p:cNvPr id="3" name="Content Placeholder 2"/>
          <p:cNvSpPr>
            <a:spLocks noGrp="1"/>
          </p:cNvSpPr>
          <p:nvPr>
            <p:ph idx="1"/>
          </p:nvPr>
        </p:nvSpPr>
        <p:spPr>
          <a:xfrm>
            <a:off x="228600" y="304800"/>
            <a:ext cx="8686800" cy="6324600"/>
          </a:xfrm>
        </p:spPr>
        <p:txBody>
          <a:bodyPr>
            <a:normAutofit fontScale="92500" lnSpcReduction="10000"/>
          </a:bodyPr>
          <a:lstStyle/>
          <a:p>
            <a:pPr marL="0" indent="0" algn="just">
              <a:buNone/>
            </a:pPr>
            <a:r>
              <a:rPr lang="en-US" sz="2700" dirty="0" err="1">
                <a:latin typeface="Times New Roman" panose="02020603050405020304" pitchFamily="18" charset="0"/>
                <a:cs typeface="Times New Roman" panose="02020603050405020304" pitchFamily="18" charset="0"/>
              </a:rPr>
              <a:t>Đề</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tài</a:t>
            </a:r>
            <a:r>
              <a:rPr lang="en-US" sz="2700"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Ảnh</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hưởng</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của</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các</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chiến</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dịch</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quảng</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cáo</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đến</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tình</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hình</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tiêu</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thụ</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sản</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phẩm</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sữa</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của</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công</a:t>
            </a:r>
            <a:r>
              <a:rPr lang="en-US" sz="2700" i="1" dirty="0">
                <a:latin typeface="Times New Roman" panose="02020603050405020304" pitchFamily="18" charset="0"/>
                <a:cs typeface="Times New Roman" panose="02020603050405020304" pitchFamily="18" charset="0"/>
              </a:rPr>
              <a:t> ty </a:t>
            </a:r>
            <a:r>
              <a:rPr lang="en-US" sz="2700" i="1" dirty="0" err="1">
                <a:latin typeface="Times New Roman" panose="02020603050405020304" pitchFamily="18" charset="0"/>
                <a:cs typeface="Times New Roman" panose="02020603050405020304" pitchFamily="18" charset="0"/>
              </a:rPr>
              <a:t>sữa</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Vinamilk</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tại</a:t>
            </a:r>
            <a:r>
              <a:rPr lang="en-US" sz="2700" i="1" dirty="0">
                <a:latin typeface="Times New Roman" panose="02020603050405020304" pitchFamily="18" charset="0"/>
                <a:cs typeface="Times New Roman" panose="02020603050405020304" pitchFamily="18" charset="0"/>
              </a:rPr>
              <a:t> </a:t>
            </a:r>
            <a:r>
              <a:rPr lang="en-US" sz="2700" i="1" dirty="0" err="1">
                <a:latin typeface="Times New Roman" panose="02020603050405020304" pitchFamily="18" charset="0"/>
                <a:cs typeface="Times New Roman" panose="02020603050405020304" pitchFamily="18" charset="0"/>
              </a:rPr>
              <a:t>Việt</a:t>
            </a:r>
            <a:r>
              <a:rPr lang="en-US" sz="2700" i="1" dirty="0">
                <a:latin typeface="Times New Roman" panose="02020603050405020304" pitchFamily="18" charset="0"/>
                <a:cs typeface="Times New Roman" panose="02020603050405020304" pitchFamily="18" charset="0"/>
              </a:rPr>
              <a:t> Nam</a:t>
            </a:r>
          </a:p>
          <a:p>
            <a:pPr marL="0" indent="0" algn="just">
              <a:buNone/>
            </a:pPr>
            <a:r>
              <a:rPr lang="en-US" sz="2700" b="1" dirty="0" err="1">
                <a:solidFill>
                  <a:srgbClr val="FF0000"/>
                </a:solidFill>
                <a:latin typeface="Times New Roman" panose="02020603050405020304" pitchFamily="18" charset="0"/>
                <a:cs typeface="Times New Roman" panose="02020603050405020304" pitchFamily="18" charset="0"/>
              </a:rPr>
              <a:t>Mục</a:t>
            </a:r>
            <a:r>
              <a:rPr lang="en-US" sz="2700" b="1" dirty="0">
                <a:solidFill>
                  <a:srgbClr val="FF0000"/>
                </a:solidFill>
                <a:latin typeface="Times New Roman" panose="02020603050405020304" pitchFamily="18" charset="0"/>
                <a:cs typeface="Times New Roman" panose="02020603050405020304" pitchFamily="18" charset="0"/>
              </a:rPr>
              <a:t> </a:t>
            </a:r>
            <a:r>
              <a:rPr lang="en-US" sz="2700" b="1" dirty="0" err="1">
                <a:solidFill>
                  <a:srgbClr val="FF0000"/>
                </a:solidFill>
                <a:latin typeface="Times New Roman" panose="02020603050405020304" pitchFamily="18" charset="0"/>
                <a:cs typeface="Times New Roman" panose="02020603050405020304" pitchFamily="18" charset="0"/>
              </a:rPr>
              <a:t>tiêu</a:t>
            </a:r>
            <a:r>
              <a:rPr lang="en-US" sz="2700" b="1" dirty="0">
                <a:solidFill>
                  <a:srgbClr val="FF0000"/>
                </a:solidFill>
                <a:latin typeface="Times New Roman" panose="02020603050405020304" pitchFamily="18" charset="0"/>
                <a:cs typeface="Times New Roman" panose="02020603050405020304" pitchFamily="18" charset="0"/>
              </a:rPr>
              <a:t>: </a:t>
            </a:r>
          </a:p>
          <a:p>
            <a:pPr marL="0" indent="0" algn="just">
              <a:buNone/>
            </a:pPr>
            <a:r>
              <a:rPr lang="en-US" sz="2700" i="1" dirty="0">
                <a:solidFill>
                  <a:srgbClr val="C00000"/>
                </a:solidFill>
                <a:latin typeface="Times New Roman" panose="02020603050405020304" pitchFamily="18" charset="0"/>
                <a:cs typeface="Times New Roman" panose="02020603050405020304" pitchFamily="18" charset="0"/>
              </a:rPr>
              <a:t>- </a:t>
            </a:r>
            <a:r>
              <a:rPr lang="en-US" sz="2700" i="1" dirty="0" err="1">
                <a:solidFill>
                  <a:srgbClr val="C00000"/>
                </a:solidFill>
                <a:latin typeface="Times New Roman" panose="02020603050405020304" pitchFamily="18" charset="0"/>
                <a:cs typeface="Times New Roman" panose="02020603050405020304" pitchFamily="18" charset="0"/>
              </a:rPr>
              <a:t>Mục</a:t>
            </a:r>
            <a:r>
              <a:rPr lang="en-US" sz="2700" i="1" dirty="0">
                <a:solidFill>
                  <a:srgbClr val="C00000"/>
                </a:solidFill>
                <a:latin typeface="Times New Roman" panose="02020603050405020304" pitchFamily="18" charset="0"/>
                <a:cs typeface="Times New Roman" panose="02020603050405020304" pitchFamily="18" charset="0"/>
              </a:rPr>
              <a:t> </a:t>
            </a:r>
            <a:r>
              <a:rPr lang="en-US" sz="2700" i="1" dirty="0" err="1">
                <a:solidFill>
                  <a:srgbClr val="C00000"/>
                </a:solidFill>
                <a:latin typeface="Times New Roman" panose="02020603050405020304" pitchFamily="18" charset="0"/>
                <a:cs typeface="Times New Roman" panose="02020603050405020304" pitchFamily="18" charset="0"/>
              </a:rPr>
              <a:t>tiêu</a:t>
            </a:r>
            <a:r>
              <a:rPr lang="en-US" sz="2700" i="1" dirty="0">
                <a:solidFill>
                  <a:srgbClr val="C00000"/>
                </a:solidFill>
                <a:latin typeface="Times New Roman" panose="02020603050405020304" pitchFamily="18" charset="0"/>
                <a:cs typeface="Times New Roman" panose="02020603050405020304" pitchFamily="18" charset="0"/>
              </a:rPr>
              <a:t> </a:t>
            </a:r>
            <a:r>
              <a:rPr lang="en-US" sz="2700" i="1" dirty="0" err="1">
                <a:solidFill>
                  <a:srgbClr val="C00000"/>
                </a:solidFill>
                <a:latin typeface="Times New Roman" panose="02020603050405020304" pitchFamily="18" charset="0"/>
                <a:cs typeface="Times New Roman" panose="02020603050405020304" pitchFamily="18" charset="0"/>
              </a:rPr>
              <a:t>chính</a:t>
            </a:r>
            <a:r>
              <a:rPr lang="en-US" sz="2700" i="1" dirty="0">
                <a:solidFill>
                  <a:srgbClr val="C00000"/>
                </a:solidFill>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Tìm</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hiểu</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những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ảnh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hưởng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các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chiến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dịch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quảng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cáo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đến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tiêu</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thụ</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sản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phẩm</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sữa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công</a:t>
            </a:r>
            <a:r>
              <a:rPr lang="en-US" sz="2700" dirty="0">
                <a:latin typeface="Times New Roman" panose="02020603050405020304" pitchFamily="18" charset="0"/>
                <a:cs typeface="Times New Roman" panose="02020603050405020304" pitchFamily="18" charset="0"/>
              </a:rPr>
              <a:t> ty </a:t>
            </a:r>
            <a:r>
              <a:rPr lang="en-US" sz="2700" dirty="0" err="1">
                <a:latin typeface="Times New Roman" panose="02020603050405020304" pitchFamily="18" charset="0"/>
                <a:cs typeface="Times New Roman" panose="02020603050405020304" pitchFamily="18" charset="0"/>
              </a:rPr>
              <a:t>sữa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Vinamilk</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tại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Việt</a:t>
            </a:r>
            <a:r>
              <a:rPr lang="en-US" sz="2700" dirty="0">
                <a:latin typeface="Times New Roman" panose="02020603050405020304" pitchFamily="18" charset="0"/>
                <a:cs typeface="Times New Roman" panose="02020603050405020304" pitchFamily="18" charset="0"/>
              </a:rPr>
              <a:t> Nam</a:t>
            </a:r>
          </a:p>
          <a:p>
            <a:pPr marL="0" indent="0" algn="just">
              <a:buNone/>
            </a:pPr>
            <a:r>
              <a:rPr lang="en-US" sz="2700" i="1" dirty="0">
                <a:solidFill>
                  <a:srgbClr val="C00000"/>
                </a:solidFill>
                <a:latin typeface="Times New Roman" panose="02020603050405020304" pitchFamily="18" charset="0"/>
                <a:cs typeface="Times New Roman" panose="02020603050405020304" pitchFamily="18" charset="0"/>
              </a:rPr>
              <a:t>- </a:t>
            </a:r>
            <a:r>
              <a:rPr lang="en-US" sz="2700" i="1" dirty="0" err="1">
                <a:solidFill>
                  <a:srgbClr val="C00000"/>
                </a:solidFill>
                <a:latin typeface="Times New Roman" panose="02020603050405020304" pitchFamily="18" charset="0"/>
                <a:cs typeface="Times New Roman" panose="02020603050405020304" pitchFamily="18" charset="0"/>
              </a:rPr>
              <a:t>Mục</a:t>
            </a:r>
            <a:r>
              <a:rPr lang="en-US" sz="2700" i="1" dirty="0">
                <a:solidFill>
                  <a:srgbClr val="C00000"/>
                </a:solidFill>
                <a:latin typeface="Times New Roman" panose="02020603050405020304" pitchFamily="18" charset="0"/>
                <a:cs typeface="Times New Roman" panose="02020603050405020304" pitchFamily="18" charset="0"/>
              </a:rPr>
              <a:t> </a:t>
            </a:r>
            <a:r>
              <a:rPr lang="en-US" sz="2700" i="1" dirty="0" err="1">
                <a:solidFill>
                  <a:srgbClr val="C00000"/>
                </a:solidFill>
                <a:latin typeface="Times New Roman" panose="02020603050405020304" pitchFamily="18" charset="0"/>
                <a:cs typeface="Times New Roman" panose="02020603050405020304" pitchFamily="18" charset="0"/>
              </a:rPr>
              <a:t>tiêu</a:t>
            </a:r>
            <a:r>
              <a:rPr lang="en-US" sz="2700" i="1" dirty="0">
                <a:solidFill>
                  <a:srgbClr val="C00000"/>
                </a:solidFill>
                <a:latin typeface="Times New Roman" panose="02020603050405020304" pitchFamily="18" charset="0"/>
                <a:cs typeface="Times New Roman" panose="02020603050405020304" pitchFamily="18" charset="0"/>
              </a:rPr>
              <a:t> </a:t>
            </a:r>
            <a:r>
              <a:rPr lang="en-US" sz="2700" i="1" dirty="0" err="1">
                <a:solidFill>
                  <a:srgbClr val="C00000"/>
                </a:solidFill>
                <a:latin typeface="Times New Roman" panose="02020603050405020304" pitchFamily="18" charset="0"/>
                <a:cs typeface="Times New Roman" panose="02020603050405020304" pitchFamily="18" charset="0"/>
              </a:rPr>
              <a:t>cụ</a:t>
            </a:r>
            <a:r>
              <a:rPr lang="en-US" sz="2700" i="1" dirty="0">
                <a:solidFill>
                  <a:srgbClr val="C00000"/>
                </a:solidFill>
                <a:latin typeface="Times New Roman" panose="02020603050405020304" pitchFamily="18" charset="0"/>
                <a:cs typeface="Times New Roman" panose="02020603050405020304" pitchFamily="18" charset="0"/>
              </a:rPr>
              <a:t> </a:t>
            </a:r>
            <a:r>
              <a:rPr lang="en-US" sz="2700" i="1" dirty="0" err="1">
                <a:solidFill>
                  <a:srgbClr val="C00000"/>
                </a:solidFill>
                <a:latin typeface="Times New Roman" panose="02020603050405020304" pitchFamily="18" charset="0"/>
                <a:cs typeface="Times New Roman" panose="02020603050405020304" pitchFamily="18" charset="0"/>
              </a:rPr>
              <a:t>thể</a:t>
            </a:r>
            <a:r>
              <a:rPr lang="en-US" sz="2700" i="1" dirty="0">
                <a:solidFill>
                  <a:srgbClr val="C00000"/>
                </a:solidFill>
                <a:latin typeface="Times New Roman" panose="02020603050405020304" pitchFamily="18" charset="0"/>
                <a:cs typeface="Times New Roman" panose="02020603050405020304" pitchFamily="18" charset="0"/>
              </a:rPr>
              <a:t>: </a:t>
            </a:r>
          </a:p>
          <a:p>
            <a:pPr marL="0" indent="0" algn="just">
              <a:buNone/>
            </a:pPr>
            <a:r>
              <a:rPr lang="en-US" sz="2700" dirty="0">
                <a:latin typeface="Times New Roman" panose="02020603050405020304" pitchFamily="18" charset="0"/>
                <a:cs typeface="Times New Roman" panose="02020603050405020304" pitchFamily="18" charset="0"/>
              </a:rPr>
              <a:t>   1. </a:t>
            </a:r>
            <a:r>
              <a:rPr lang="en-US" sz="2700" dirty="0" err="1">
                <a:latin typeface="Times New Roman" panose="02020603050405020304" pitchFamily="18" charset="0"/>
                <a:cs typeface="Times New Roman" panose="02020603050405020304" pitchFamily="18" charset="0"/>
              </a:rPr>
              <a:t>Khảo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sát</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tiêu</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thụ</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sản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phẩm</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sữa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công</a:t>
            </a:r>
            <a:r>
              <a:rPr lang="en-US" sz="2700" dirty="0">
                <a:latin typeface="Times New Roman" panose="02020603050405020304" pitchFamily="18" charset="0"/>
                <a:cs typeface="Times New Roman" panose="02020603050405020304" pitchFamily="18" charset="0"/>
              </a:rPr>
              <a:t> ty </a:t>
            </a:r>
            <a:r>
              <a:rPr lang="en-US" sz="2700" dirty="0" err="1">
                <a:latin typeface="Times New Roman" panose="02020603050405020304" pitchFamily="18" charset="0"/>
                <a:cs typeface="Times New Roman" panose="02020603050405020304" pitchFamily="18" charset="0"/>
              </a:rPr>
              <a:t>Vinamilk</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tại</a:t>
            </a:r>
            <a:r>
              <a:rPr lang="en-US" sz="2700" dirty="0">
                <a:latin typeface="Times New Roman" panose="02020603050405020304" pitchFamily="18" charset="0"/>
                <a:cs typeface="Times New Roman" panose="02020603050405020304" pitchFamily="18" charset="0"/>
              </a:rPr>
              <a:t> VN.</a:t>
            </a:r>
          </a:p>
          <a:p>
            <a:pPr marL="0" indent="0" algn="just">
              <a:buNone/>
            </a:pPr>
            <a:r>
              <a:rPr lang="en-US" sz="2700" dirty="0">
                <a:latin typeface="Times New Roman" panose="02020603050405020304" pitchFamily="18" charset="0"/>
                <a:cs typeface="Times New Roman" panose="02020603050405020304" pitchFamily="18" charset="0"/>
              </a:rPr>
              <a:t>2. </a:t>
            </a:r>
            <a:r>
              <a:rPr lang="en-US" sz="2700" dirty="0" err="1">
                <a:latin typeface="Times New Roman" panose="02020603050405020304" pitchFamily="18" charset="0"/>
                <a:cs typeface="Times New Roman" panose="02020603050405020304" pitchFamily="18" charset="0"/>
              </a:rPr>
              <a:t>Khảo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sát</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sử</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dụng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các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chiến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lược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quảng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cáo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Cty</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Vinamilk</a:t>
            </a:r>
            <a:endParaRPr lang="en-US" sz="2700" dirty="0">
              <a:latin typeface="Times New Roman" panose="02020603050405020304" pitchFamily="18" charset="0"/>
              <a:cs typeface="Times New Roman" panose="02020603050405020304" pitchFamily="18" charset="0"/>
            </a:endParaRPr>
          </a:p>
          <a:p>
            <a:pPr marL="0" indent="0" algn="just">
              <a:buNone/>
            </a:pPr>
            <a:r>
              <a:rPr lang="en-US" sz="2700" dirty="0">
                <a:latin typeface="Times New Roman" panose="02020603050405020304" pitchFamily="18" charset="0"/>
                <a:cs typeface="Times New Roman" panose="02020603050405020304" pitchFamily="18" charset="0"/>
              </a:rPr>
              <a:t>   3. </a:t>
            </a:r>
            <a:r>
              <a:rPr lang="en-US" sz="2700" dirty="0" err="1">
                <a:latin typeface="Times New Roman" panose="02020603050405020304" pitchFamily="18" charset="0"/>
                <a:cs typeface="Times New Roman" panose="02020603050405020304" pitchFamily="18" charset="0"/>
              </a:rPr>
              <a:t>Đánh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giá</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ảnh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hưởng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các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chiến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dịch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quảng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cáo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đến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hình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tiêu</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thụ</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sản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phẩm</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sữa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công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tyVinamilk</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tại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Việt</a:t>
            </a:r>
            <a:r>
              <a:rPr lang="en-US" sz="2700" dirty="0">
                <a:latin typeface="Times New Roman" panose="02020603050405020304" pitchFamily="18" charset="0"/>
                <a:cs typeface="Times New Roman" panose="02020603050405020304" pitchFamily="18" charset="0"/>
              </a:rPr>
              <a:t> Nam</a:t>
            </a:r>
          </a:p>
          <a:p>
            <a:pPr marL="0" indent="0" algn="just">
              <a:buNone/>
            </a:pPr>
            <a:r>
              <a:rPr lang="en-US" sz="2700" dirty="0">
                <a:latin typeface="Times New Roman" panose="02020603050405020304" pitchFamily="18" charset="0"/>
                <a:cs typeface="Times New Roman" panose="02020603050405020304" pitchFamily="18" charset="0"/>
              </a:rPr>
              <a:t>   4. </a:t>
            </a:r>
            <a:r>
              <a:rPr lang="en-US" sz="2700" dirty="0" err="1">
                <a:latin typeface="Times New Roman" panose="02020603050405020304" pitchFamily="18" charset="0"/>
                <a:cs typeface="Times New Roman" panose="02020603050405020304" pitchFamily="18" charset="0"/>
              </a:rPr>
              <a:t>Gợi</a:t>
            </a:r>
            <a:r>
              <a:rPr lang="en-US" sz="2700" dirty="0">
                <a:latin typeface="Times New Roman" panose="02020603050405020304" pitchFamily="18" charset="0"/>
                <a:cs typeface="Times New Roman" panose="02020603050405020304" pitchFamily="18" charset="0"/>
              </a:rPr>
              <a:t> ý </a:t>
            </a:r>
            <a:r>
              <a:rPr lang="en-US" sz="2700" dirty="0" err="1">
                <a:latin typeface="Times New Roman" panose="02020603050405020304" pitchFamily="18" charset="0"/>
                <a:cs typeface="Times New Roman" panose="02020603050405020304" pitchFamily="18" charset="0"/>
              </a:rPr>
              <a:t>một</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số</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chiến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lược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để</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tăng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cường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hiệu</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quả</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tiêu</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thụ</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sản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phẩm</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sữa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của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công</a:t>
            </a:r>
            <a:r>
              <a:rPr lang="en-US" sz="2700" dirty="0">
                <a:latin typeface="Times New Roman" panose="02020603050405020304" pitchFamily="18" charset="0"/>
                <a:cs typeface="Times New Roman" panose="02020603050405020304" pitchFamily="18" charset="0"/>
              </a:rPr>
              <a:t> ty </a:t>
            </a:r>
            <a:r>
              <a:rPr lang="en-US" sz="2700" dirty="0" err="1">
                <a:latin typeface="Times New Roman" panose="02020603050405020304" pitchFamily="18" charset="0"/>
                <a:cs typeface="Times New Roman" panose="02020603050405020304" pitchFamily="18" charset="0"/>
              </a:rPr>
              <a:t>Vinamilk</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tại</a:t>
            </a:r>
            <a:r>
              <a:rPr lang="en-US" sz="2700" dirty="0">
                <a:latin typeface="Times New Roman" panose="02020603050405020304" pitchFamily="18" charset="0"/>
                <a:cs typeface="Times New Roman" panose="02020603050405020304" pitchFamily="18" charset="0"/>
              </a:rPr>
              <a:t> VN</a:t>
            </a:r>
            <a:r>
              <a:rPr lang="en-US" dirty="0">
                <a:latin typeface="Times New Roman" panose="02020603050405020304" pitchFamily="18" charset="0"/>
                <a:cs typeface="Times New Roman" panose="02020603050405020304" pitchFamily="18" charset="0"/>
              </a:rPr>
              <a:t>. </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228600"/>
          </a:xfrm>
        </p:spPr>
        <p:txBody>
          <a:bodyPr>
            <a:normAutofit fontScale="90000"/>
          </a:bodyPr>
          <a:lstStyle/>
          <a:p>
            <a:endParaRPr lang="en-US"/>
          </a:p>
        </p:txBody>
      </p:sp>
      <p:sp>
        <p:nvSpPr>
          <p:cNvPr id="3" name="Content Placeholder 2"/>
          <p:cNvSpPr>
            <a:spLocks noGrp="1"/>
          </p:cNvSpPr>
          <p:nvPr>
            <p:ph idx="1"/>
          </p:nvPr>
        </p:nvSpPr>
        <p:spPr>
          <a:xfrm>
            <a:off x="304800" y="381000"/>
            <a:ext cx="8610600" cy="6172200"/>
          </a:xfrm>
        </p:spPr>
        <p:txBody>
          <a:bodyPr/>
          <a:lstStyle/>
          <a:p>
            <a:pPr marL="0" indent="0" algn="just">
              <a:buNone/>
            </a:pPr>
            <a:r>
              <a:rPr lang="en-US" sz="2800" b="1" dirty="0" err="1">
                <a:solidFill>
                  <a:srgbClr val="FF0000"/>
                </a:solidFill>
                <a:latin typeface="Times New Roman" panose="02020603050405020304" pitchFamily="18" charset="0"/>
                <a:cs typeface="Times New Roman" panose="02020603050405020304" pitchFamily="18" charset="0"/>
              </a:rPr>
              <a:t>Câu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hỏi</a:t>
            </a:r>
            <a:r>
              <a:rPr lang="en-US" sz="2800" b="1" dirty="0">
                <a:solidFill>
                  <a:srgbClr val="FF0000"/>
                </a:solidFill>
                <a:latin typeface="Times New Roman" panose="02020603050405020304" pitchFamily="18" charset="0"/>
                <a:cs typeface="Times New Roman" panose="02020603050405020304" pitchFamily="18" charset="0"/>
              </a:rPr>
              <a:t> NC:</a:t>
            </a:r>
          </a:p>
          <a:p>
            <a:pPr marL="0" indent="0" algn="just">
              <a:buNone/>
            </a:pPr>
            <a:r>
              <a:rPr lang="en-US" sz="2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Tình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phẩm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ty </a:t>
            </a:r>
            <a:r>
              <a:rPr lang="en-US" dirty="0" err="1">
                <a:latin typeface="Times New Roman" panose="02020603050405020304" pitchFamily="18" charset="0"/>
                <a:cs typeface="Times New Roman" panose="02020603050405020304" pitchFamily="18" charset="0"/>
              </a:rPr>
              <a:t>sữa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Vinamilk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tại</a:t>
            </a:r>
            <a:r>
              <a:rPr lang="en-US" dirty="0">
                <a:latin typeface="Times New Roman" panose="02020603050405020304" pitchFamily="18" charset="0"/>
                <a:cs typeface="Times New Roman" panose="02020603050405020304" pitchFamily="18" charset="0"/>
              </a:rPr>
              <a:t> VN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nay </a:t>
            </a:r>
            <a:r>
              <a:rPr lang="en-US" dirty="0" err="1">
                <a:latin typeface="Times New Roman" panose="02020603050405020304" pitchFamily="18" charset="0"/>
                <a:cs typeface="Times New Roman" panose="02020603050405020304" pitchFamily="18" charset="0"/>
              </a:rPr>
              <a:t>như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nào</a:t>
            </a:r>
            <a:r>
              <a:rPr lang="en-US" dirty="0">
                <a:latin typeface="Times New Roman" panose="02020603050405020304" pitchFamily="18" charset="0"/>
                <a:cs typeface="Times New Roman" panose="02020603050405020304" pitchFamily="18" charset="0"/>
              </a:rPr>
              <a:t>?</a:t>
            </a:r>
          </a:p>
          <a:p>
            <a:pPr marL="0" indent="0" algn="just">
              <a:buNone/>
            </a:pPr>
            <a:r>
              <a:rPr lang="en-US" dirty="0">
                <a:latin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nay </a:t>
            </a:r>
            <a:r>
              <a:rPr lang="en-US" dirty="0" err="1">
                <a:latin typeface="Times New Roman" panose="02020603050405020304" pitchFamily="18" charset="0"/>
                <a:cs typeface="Times New Roman" panose="02020603050405020304" pitchFamily="18" charset="0"/>
              </a:rPr>
              <a:t>Cty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Vinamilk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sao</a:t>
            </a:r>
            <a:r>
              <a:rPr lang="en-US" dirty="0">
                <a:latin typeface="Times New Roman" panose="02020603050405020304" pitchFamily="18" charset="0"/>
                <a:cs typeface="Times New Roman" panose="02020603050405020304" pitchFamily="18" charset="0"/>
              </a:rPr>
              <a:t>?</a:t>
            </a:r>
          </a:p>
          <a:p>
            <a:pPr marL="0" indent="0" algn="just">
              <a:buNone/>
            </a:pP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ảnh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hưởng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phẩm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ty </a:t>
            </a:r>
            <a:r>
              <a:rPr lang="en-US" dirty="0" err="1">
                <a:latin typeface="Times New Roman" panose="02020603050405020304" pitchFamily="18" charset="0"/>
                <a:cs typeface="Times New Roman" panose="02020603050405020304" pitchFamily="18" charset="0"/>
              </a:rPr>
              <a:t>sữa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Vinamilk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Việt</a:t>
            </a:r>
            <a:r>
              <a:rPr lang="en-US" dirty="0">
                <a:latin typeface="Times New Roman" panose="02020603050405020304" pitchFamily="18" charset="0"/>
                <a:cs typeface="Times New Roman" panose="02020603050405020304" pitchFamily="18" charset="0"/>
              </a:rPr>
              <a:t> Nam?</a:t>
            </a:r>
          </a:p>
          <a:p>
            <a:pPr marL="0" indent="0" algn="just">
              <a:buNone/>
            </a:pPr>
            <a:r>
              <a:rPr lang="en-US" dirty="0">
                <a:latin typeface="Times New Roman" panose="02020603050405020304" pitchFamily="18" charset="0"/>
                <a:cs typeface="Times New Roman" panose="02020603050405020304" pitchFamily="18" charset="0"/>
              </a:rPr>
              <a:t>   4.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nâng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phẩm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tyVinamilk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tại</a:t>
            </a:r>
            <a:r>
              <a:rPr lang="en-US" dirty="0">
                <a:latin typeface="Times New Roman" panose="02020603050405020304" pitchFamily="18" charset="0"/>
                <a:cs typeface="Times New Roman" panose="02020603050405020304" pitchFamily="18" charset="0"/>
              </a:rPr>
              <a:t> VN?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493" y="-25400"/>
            <a:ext cx="9144000" cy="1569660"/>
          </a:xfrm>
          <a:prstGeom prst="rect">
            <a:avLst/>
          </a:prstGeom>
        </p:spPr>
        <p:txBody>
          <a:bodyPr wrap="square">
            <a:spAutoFit/>
          </a:bodyPr>
          <a:lstStyle/>
          <a:p>
            <a:pPr algn="ctr"/>
            <a:endParaRPr lang="en-US" sz="3200" b="1">
              <a:solidFill>
                <a:schemeClr val="accent4">
                  <a:lumMod val="50000"/>
                </a:schemeClr>
              </a:solidFill>
              <a:latin typeface="+mj-lt"/>
            </a:endParaRPr>
          </a:p>
          <a:p>
            <a:pPr algn="ctr"/>
            <a:r>
              <a:rPr lang="vi-VN" sz="3200" b="1">
                <a:solidFill>
                  <a:schemeClr val="accent4">
                    <a:lumMod val="50000"/>
                  </a:schemeClr>
                </a:solidFill>
                <a:latin typeface="+mj-lt"/>
              </a:rPr>
              <a:t>BT2. Làm việc theo nhóm, thực hiện các công việc sau:</a:t>
            </a:r>
            <a:endParaRPr lang="vi-VN" sz="3200">
              <a:solidFill>
                <a:schemeClr val="accent4">
                  <a:lumMod val="50000"/>
                </a:schemeClr>
              </a:solidFill>
              <a:latin typeface="+mj-lt"/>
            </a:endParaRPr>
          </a:p>
        </p:txBody>
      </p:sp>
      <p:sp>
        <p:nvSpPr>
          <p:cNvPr id="9" name="Rectangle 8"/>
          <p:cNvSpPr/>
          <p:nvPr/>
        </p:nvSpPr>
        <p:spPr>
          <a:xfrm>
            <a:off x="609600" y="584200"/>
            <a:ext cx="7391400" cy="3416320"/>
          </a:xfrm>
          <a:prstGeom prst="rect">
            <a:avLst/>
          </a:prstGeom>
        </p:spPr>
        <p:txBody>
          <a:bodyPr wrap="square">
            <a:spAutoFit/>
          </a:bodyPr>
          <a:lstStyle/>
          <a:p>
            <a:pPr algn="ctr"/>
            <a:endParaRPr lang="en-US" sz="2800" b="1" dirty="0">
              <a:latin typeface="+mj-lt"/>
            </a:endParaRPr>
          </a:p>
          <a:p>
            <a:endParaRPr lang="en-US" sz="2800" b="1" dirty="0">
              <a:latin typeface="+mj-lt"/>
            </a:endParaRPr>
          </a:p>
          <a:p>
            <a:endParaRPr lang="en-US" sz="3200" b="1" dirty="0">
              <a:latin typeface="+mj-lt"/>
            </a:endParaRPr>
          </a:p>
          <a:p>
            <a:r>
              <a:rPr lang="en-US" sz="3200" dirty="0">
                <a:latin typeface="Times New Roman" panose="02020603050405020304" pitchFamily="18" charset="0"/>
                <a:cs typeface="Times New Roman" panose="02020603050405020304" pitchFamily="18" charset="0"/>
              </a:rPr>
              <a:t>1.</a:t>
            </a:r>
            <a:r>
              <a:rPr lang="vi-VN" sz="32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do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endParaRPr lang="en-US" sz="28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2.</a:t>
            </a:r>
            <a:r>
              <a:rPr lang="vi-VN" sz="3200" dirty="0">
                <a:latin typeface="Times New Roman" panose="02020603050405020304" pitchFamily="18" charset="0"/>
                <a:cs typeface="Times New Roman" panose="02020603050405020304" pitchFamily="18" charset="0"/>
              </a:rPr>
              <a:t>Viết câu hỏi n/c</a:t>
            </a:r>
          </a:p>
          <a:p>
            <a:r>
              <a:rPr lang="en-US" sz="3200" dirty="0">
                <a:latin typeface="Times New Roman" panose="02020603050405020304" pitchFamily="18" charset="0"/>
                <a:cs typeface="Times New Roman" panose="02020603050405020304" pitchFamily="18" charset="0"/>
              </a:rPr>
              <a:t>3.</a:t>
            </a:r>
            <a:r>
              <a:rPr lang="vi-VN" sz="3200" dirty="0">
                <a:latin typeface="Times New Roman" panose="02020603050405020304" pitchFamily="18" charset="0"/>
                <a:cs typeface="Times New Roman" panose="02020603050405020304" pitchFamily="18" charset="0"/>
              </a:rPr>
              <a:t> Viết mục tiêu n/c</a:t>
            </a:r>
          </a:p>
          <a:p>
            <a:r>
              <a:rPr lang="en-US" sz="3200" dirty="0">
                <a:latin typeface="Times New Roman" panose="02020603050405020304" pitchFamily="18" charset="0"/>
                <a:cs typeface="Times New Roman" panose="02020603050405020304" pitchFamily="18" charset="0"/>
              </a:rPr>
              <a:t>4.</a:t>
            </a:r>
            <a:r>
              <a:rPr lang="vi-VN" sz="3200" dirty="0">
                <a:latin typeface="Times New Roman" panose="02020603050405020304" pitchFamily="18" charset="0"/>
                <a:cs typeface="Times New Roman" panose="02020603050405020304" pitchFamily="18" charset="0"/>
              </a:rPr>
              <a:t> Xây dựng giả thuyết n/c</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fade">
                                      <p:cBhvr>
                                        <p:cTn id="12" dur="1000"/>
                                        <p:tgtEl>
                                          <p:spTgt spid="9">
                                            <p:txEl>
                                              <p:pRg st="3" end="3"/>
                                            </p:txEl>
                                          </p:spTgt>
                                        </p:tgtEl>
                                      </p:cBhvr>
                                    </p:animEffect>
                                    <p:anim calcmode="lin" valueType="num">
                                      <p:cBhvr>
                                        <p:cTn id="13"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Effect transition="in" filter="fade">
                                      <p:cBhvr>
                                        <p:cTn id="19" dur="1000"/>
                                        <p:tgtEl>
                                          <p:spTgt spid="9">
                                            <p:txEl>
                                              <p:pRg st="4" end="4"/>
                                            </p:txEl>
                                          </p:spTgt>
                                        </p:tgtEl>
                                      </p:cBhvr>
                                    </p:animEffect>
                                    <p:anim calcmode="lin" valueType="num">
                                      <p:cBhvr>
                                        <p:cTn id="20"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xEl>
                                              <p:pRg st="5" end="5"/>
                                            </p:txEl>
                                          </p:spTgt>
                                        </p:tgtEl>
                                        <p:attrNameLst>
                                          <p:attrName>style.visibility</p:attrName>
                                        </p:attrNameLst>
                                      </p:cBhvr>
                                      <p:to>
                                        <p:strVal val="visible"/>
                                      </p:to>
                                    </p:set>
                                    <p:animEffect transition="in" filter="fade">
                                      <p:cBhvr>
                                        <p:cTn id="26" dur="1000"/>
                                        <p:tgtEl>
                                          <p:spTgt spid="9">
                                            <p:txEl>
                                              <p:pRg st="5" end="5"/>
                                            </p:txEl>
                                          </p:spTgt>
                                        </p:tgtEl>
                                      </p:cBhvr>
                                    </p:animEffect>
                                    <p:anim calcmode="lin" valueType="num">
                                      <p:cBhvr>
                                        <p:cTn id="27"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xEl>
                                              <p:pRg st="6" end="6"/>
                                            </p:txEl>
                                          </p:spTgt>
                                        </p:tgtEl>
                                        <p:attrNameLst>
                                          <p:attrName>style.visibility</p:attrName>
                                        </p:attrNameLst>
                                      </p:cBhvr>
                                      <p:to>
                                        <p:strVal val="visible"/>
                                      </p:to>
                                    </p:set>
                                    <p:animEffect transition="in" filter="fade">
                                      <p:cBhvr>
                                        <p:cTn id="33" dur="1000"/>
                                        <p:tgtEl>
                                          <p:spTgt spid="9">
                                            <p:txEl>
                                              <p:pRg st="6" end="6"/>
                                            </p:txEl>
                                          </p:spTgt>
                                        </p:tgtEl>
                                      </p:cBhvr>
                                    </p:animEffect>
                                    <p:anim calcmode="lin" valueType="num">
                                      <p:cBhvr>
                                        <p:cTn id="34"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232410"/>
          </a:xfrm>
        </p:spPr>
        <p:txBody>
          <a:bodyPr>
            <a:normAutofit fontScale="90000"/>
          </a:bodyPr>
          <a:lstStyle/>
          <a:p>
            <a:endParaRPr lang="en-US"/>
          </a:p>
        </p:txBody>
      </p:sp>
      <p:sp>
        <p:nvSpPr>
          <p:cNvPr id="3" name="Content Placeholder 2"/>
          <p:cNvSpPr>
            <a:spLocks noGrp="1"/>
          </p:cNvSpPr>
          <p:nvPr>
            <p:ph idx="1"/>
          </p:nvPr>
        </p:nvSpPr>
        <p:spPr>
          <a:xfrm>
            <a:off x="457200" y="2343785"/>
            <a:ext cx="8229600" cy="1392555"/>
          </a:xfrm>
        </p:spPr>
        <p:txBody>
          <a:bodyPr>
            <a:prstTxWarp prst="textChevron">
              <a:avLst/>
            </a:prstTxWarp>
          </a:bodyPr>
          <a:lstStyle/>
          <a:p>
            <a:pPr marL="0" indent="0" algn="ctr">
              <a:buNone/>
            </a:pPr>
            <a:r>
              <a:rPr lang="en-US" b="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3.2.  XÂY DỰNG CƠ SỞ LÝ THUYẾT </a:t>
            </a:r>
          </a:p>
          <a:p>
            <a:pPr marL="0" indent="0" algn="ctr">
              <a:buNone/>
            </a:pPr>
            <a:r>
              <a:rPr lang="en-US" b="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CHO ĐỀ TÀI NC</a:t>
            </a:r>
          </a:p>
        </p:txBody>
      </p:sp>
    </p:spTree>
  </p:cSld>
  <p:clrMapOvr>
    <a:masterClrMapping/>
  </p:clrMapOvr>
  <mc:AlternateContent xmlns:mc="http://schemas.openxmlformats.org/markup-compatibility/2006" xmlns:p14="http://schemas.microsoft.com/office/powerpoint/2010/main">
    <mc:Choice Requires="p14">
      <p:transition spd="med">
        <p:newsflash/>
      </p:transition>
    </mc:Choice>
    <mc:Fallback xmlns="">
      <p:transition spd="med">
        <p:newsflash/>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a:ln>
            <a:solidFill>
              <a:schemeClr val="accent1"/>
            </a:solidFill>
          </a:ln>
          <a:effectLst>
            <a:outerShdw blurRad="44450" dist="27940" dir="5400000" algn="ctr">
              <a:srgbClr val="000000">
                <a:alpha val="32000"/>
              </a:srgbClr>
            </a:outerShdw>
          </a:effectLst>
        </p:spPr>
        <p:txBody>
          <a:bodyPr>
            <a:normAutofit fontScale="90000"/>
          </a:bodyPr>
          <a:lstStyle/>
          <a:p>
            <a:r>
              <a:rPr lang="en-US" sz="3200" b="1">
                <a:solidFill>
                  <a:srgbClr val="FF0000"/>
                </a:solidFill>
                <a:latin typeface="Times New Roman" panose="02020603050405020304" pitchFamily="18" charset="0"/>
                <a:cs typeface="Times New Roman" panose="02020603050405020304" pitchFamily="18" charset="0"/>
              </a:rPr>
              <a:t>3. 2. XÂY DỰNG CƠ SỞ LÝ THUYẾT CHO ĐỀ TÀI NC</a:t>
            </a:r>
          </a:p>
        </p:txBody>
      </p:sp>
      <p:sp>
        <p:nvSpPr>
          <p:cNvPr id="3" name="Content Placeholder 2"/>
          <p:cNvSpPr>
            <a:spLocks noGrp="1"/>
          </p:cNvSpPr>
          <p:nvPr>
            <p:ph idx="1"/>
          </p:nvPr>
        </p:nvSpPr>
        <p:spPr>
          <a:xfrm>
            <a:off x="457200" y="1371600"/>
            <a:ext cx="8229600" cy="5029200"/>
          </a:xfrm>
        </p:spPr>
        <p:txBody>
          <a:bodyPr/>
          <a:lstStyle/>
          <a:p>
            <a:pPr marL="0" indent="0" algn="ctr">
              <a:buNone/>
            </a:pPr>
            <a:r>
              <a:rPr lang="en-US" b="1">
                <a:latin typeface="Times New Roman" panose="02020603050405020304" pitchFamily="18" charset="0"/>
                <a:cs typeface="Times New Roman" panose="02020603050405020304" pitchFamily="18" charset="0"/>
              </a:rPr>
              <a:t>2.3.1. Khái niệm "tham khảo tài liệu"</a:t>
            </a:r>
          </a:p>
          <a:p>
            <a:pPr marL="0" indent="0" algn="just">
              <a:buNone/>
            </a:pPr>
            <a:r>
              <a:rPr lang="en-US">
                <a:latin typeface="Times New Roman" panose="02020603050405020304" pitchFamily="18" charset="0"/>
                <a:cs typeface="Times New Roman" panose="02020603050405020304" pitchFamily="18" charset="0"/>
              </a:rPr>
              <a:t>- Tham khảo TL là thực hiện việc </a:t>
            </a:r>
            <a:r>
              <a:rPr lang="en-US" i="1" u="sng">
                <a:solidFill>
                  <a:srgbClr val="FF0000"/>
                </a:solidFill>
                <a:latin typeface="Times New Roman" panose="02020603050405020304" pitchFamily="18" charset="0"/>
                <a:cs typeface="Times New Roman" panose="02020603050405020304" pitchFamily="18" charset="0"/>
              </a:rPr>
              <a:t>chọn lựa</a:t>
            </a:r>
            <a:r>
              <a:rPr lang="en-US" u="sng">
                <a:solidFill>
                  <a:srgbClr val="FF0000"/>
                </a:solidFill>
                <a:latin typeface="Times New Roman" panose="02020603050405020304" pitchFamily="18" charset="0"/>
                <a:cs typeface="Times New Roman" panose="02020603050405020304" pitchFamily="18" charset="0"/>
              </a:rPr>
              <a:t>, </a:t>
            </a:r>
            <a:r>
              <a:rPr lang="en-US" i="1" u="sng">
                <a:solidFill>
                  <a:srgbClr val="FF0000"/>
                </a:solidFill>
                <a:latin typeface="Times New Roman" panose="02020603050405020304" pitchFamily="18" charset="0"/>
                <a:cs typeface="Times New Roman" panose="02020603050405020304" pitchFamily="18" charset="0"/>
              </a:rPr>
              <a:t>đọc</a:t>
            </a:r>
            <a:r>
              <a:rPr lang="en-US" u="sng">
                <a:solidFill>
                  <a:srgbClr val="FF0000"/>
                </a:solidFill>
                <a:latin typeface="Times New Roman" panose="02020603050405020304" pitchFamily="18" charset="0"/>
                <a:cs typeface="Times New Roman" panose="02020603050405020304" pitchFamily="18" charset="0"/>
              </a:rPr>
              <a:t>, </a:t>
            </a:r>
            <a:r>
              <a:rPr lang="en-US" i="1" u="sng">
                <a:solidFill>
                  <a:srgbClr val="FF0000"/>
                </a:solidFill>
                <a:latin typeface="Times New Roman" panose="02020603050405020304" pitchFamily="18" charset="0"/>
                <a:cs typeface="Times New Roman" panose="02020603050405020304" pitchFamily="18" charset="0"/>
              </a:rPr>
              <a:t>phân loại</a:t>
            </a:r>
            <a:r>
              <a:rPr lang="en-US" u="sng">
                <a:solidFill>
                  <a:srgbClr val="FF0000"/>
                </a:solidFill>
                <a:latin typeface="Times New Roman" panose="02020603050405020304" pitchFamily="18" charset="0"/>
                <a:cs typeface="Times New Roman" panose="02020603050405020304" pitchFamily="18" charset="0"/>
              </a:rPr>
              <a:t>, </a:t>
            </a:r>
            <a:r>
              <a:rPr lang="en-US" i="1" u="sng">
                <a:solidFill>
                  <a:srgbClr val="FF0000"/>
                </a:solidFill>
                <a:latin typeface="Times New Roman" panose="02020603050405020304" pitchFamily="18" charset="0"/>
                <a:cs typeface="Times New Roman" panose="02020603050405020304" pitchFamily="18" charset="0"/>
              </a:rPr>
              <a:t>trình bày, diễn giải</a:t>
            </a:r>
            <a:r>
              <a:rPr lang="en-US" u="sng">
                <a:solidFill>
                  <a:srgbClr val="FF0000"/>
                </a:solidFill>
                <a:latin typeface="Times New Roman" panose="02020603050405020304" pitchFamily="18" charset="0"/>
                <a:cs typeface="Times New Roman" panose="02020603050405020304" pitchFamily="18" charset="0"/>
              </a:rPr>
              <a:t>, </a:t>
            </a:r>
            <a:r>
              <a:rPr lang="en-US" i="1" u="sng">
                <a:solidFill>
                  <a:srgbClr val="FF0000"/>
                </a:solidFill>
                <a:latin typeface="Times New Roman" panose="02020603050405020304" pitchFamily="18" charset="0"/>
                <a:cs typeface="Times New Roman" panose="02020603050405020304" pitchFamily="18" charset="0"/>
              </a:rPr>
              <a:t>và đánh giá</a:t>
            </a:r>
            <a:r>
              <a:rPr lang="en-US" i="1">
                <a:solidFill>
                  <a:srgbClr val="FF0000"/>
                </a:solidFill>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các tài liệu viết về một đề tài nào đó.</a:t>
            </a:r>
          </a:p>
          <a:p>
            <a:pPr marL="0" indent="0" algn="just">
              <a:buNone/>
            </a:pPr>
            <a:r>
              <a:rPr lang="en-US">
                <a:latin typeface="Times New Roman" panose="02020603050405020304" pitchFamily="18" charset="0"/>
                <a:cs typeface="Times New Roman" panose="02020603050405020304" pitchFamily="18" charset="0"/>
              </a:rPr>
              <a:t>- TL ở đây bao gồm: Sách, giáo trình, tạp chí, báo chuyên ngành, báo cáo công trình khoa học, báo cáo của chính phủ, bài đăng trên các website chuyên ngành,..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ln>
            <a:solidFill>
              <a:schemeClr val="accent1"/>
            </a:solidFill>
          </a:ln>
        </p:spPr>
        <p:txBody>
          <a:bodyPr>
            <a:normAutofit/>
          </a:bodyPr>
          <a:lstStyle/>
          <a:p>
            <a:r>
              <a:rPr lang="en-US" sz="24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400"/>
          </a:p>
        </p:txBody>
      </p:sp>
      <p:sp>
        <p:nvSpPr>
          <p:cNvPr id="3" name="Content Placeholder 2"/>
          <p:cNvSpPr>
            <a:spLocks noGrp="1"/>
          </p:cNvSpPr>
          <p:nvPr>
            <p:ph idx="1"/>
          </p:nvPr>
        </p:nvSpPr>
        <p:spPr>
          <a:xfrm>
            <a:off x="457200" y="1066800"/>
            <a:ext cx="8229600" cy="5059363"/>
          </a:xfrm>
        </p:spPr>
        <p:txBody>
          <a:bodyPr/>
          <a:lstStyle/>
          <a:p>
            <a:pPr marL="0" indent="0" algn="ctr">
              <a:buNone/>
            </a:pPr>
            <a:r>
              <a:rPr lang="en-US" b="1"/>
              <a:t>- Tham khảo tài liệu giúp nhà NC</a:t>
            </a:r>
            <a:r>
              <a:rPr lang="en-US"/>
              <a:t>:</a:t>
            </a:r>
          </a:p>
        </p:txBody>
      </p:sp>
      <p:sp>
        <p:nvSpPr>
          <p:cNvPr id="4" name="Rectangle 3"/>
          <p:cNvSpPr/>
          <p:nvPr/>
        </p:nvSpPr>
        <p:spPr>
          <a:xfrm>
            <a:off x="533400" y="2514600"/>
            <a:ext cx="1905000" cy="32004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latin typeface="Times New Roman" panose="02020603050405020304" pitchFamily="18" charset="0"/>
                <a:cs typeface="Times New Roman" panose="02020603050405020304" pitchFamily="18" charset="0"/>
              </a:rPr>
              <a:t>Làm rõ và xác định trọng tâm của vấn đề NC</a:t>
            </a:r>
          </a:p>
        </p:txBody>
      </p:sp>
      <p:sp>
        <p:nvSpPr>
          <p:cNvPr id="5" name="Rectangle 4"/>
          <p:cNvSpPr/>
          <p:nvPr/>
        </p:nvSpPr>
        <p:spPr>
          <a:xfrm>
            <a:off x="2743200" y="2514600"/>
            <a:ext cx="1905000" cy="32004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latin typeface="Times New Roman" panose="02020603050405020304" pitchFamily="18" charset="0"/>
                <a:cs typeface="Times New Roman" panose="02020603050405020304" pitchFamily="18" charset="0"/>
              </a:rPr>
              <a:t>Cải thiện phương pháp luận NC của nhà NC</a:t>
            </a:r>
          </a:p>
        </p:txBody>
      </p:sp>
      <p:sp>
        <p:nvSpPr>
          <p:cNvPr id="6" name="Rectangle 5"/>
          <p:cNvSpPr/>
          <p:nvPr/>
        </p:nvSpPr>
        <p:spPr>
          <a:xfrm>
            <a:off x="4876800" y="2514600"/>
            <a:ext cx="1905000" cy="32004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latin typeface="Times New Roman" panose="02020603050405020304" pitchFamily="18" charset="0"/>
                <a:cs typeface="Times New Roman" panose="02020603050405020304" pitchFamily="18" charset="0"/>
              </a:rPr>
              <a:t>Mở rộng kiến thức nền tảng của nhà NC về lĩnh vực đang NC</a:t>
            </a:r>
          </a:p>
        </p:txBody>
      </p:sp>
      <p:sp>
        <p:nvSpPr>
          <p:cNvPr id="7" name="Rectangle 6"/>
          <p:cNvSpPr/>
          <p:nvPr/>
        </p:nvSpPr>
        <p:spPr>
          <a:xfrm>
            <a:off x="7010400" y="2514600"/>
            <a:ext cx="1905000" cy="32004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latin typeface="Times New Roman" panose="02020603050405020304" pitchFamily="18" charset="0"/>
                <a:cs typeface="Times New Roman" panose="02020603050405020304" pitchFamily="18" charset="0"/>
              </a:rPr>
              <a:t>Thiết lập MQH giữa kết quả NC và hệ thống tri thức hiện có về vấn đề NC</a:t>
            </a:r>
          </a:p>
        </p:txBody>
      </p:sp>
      <p:cxnSp>
        <p:nvCxnSpPr>
          <p:cNvPr id="9" name="Straight Arrow Connector 8"/>
          <p:cNvCxnSpPr>
            <a:endCxn id="4" idx="0"/>
          </p:cNvCxnSpPr>
          <p:nvPr/>
        </p:nvCxnSpPr>
        <p:spPr>
          <a:xfrm flipH="1">
            <a:off x="1485900" y="1541318"/>
            <a:ext cx="2933700" cy="973282"/>
          </a:xfrm>
          <a:prstGeom prst="straightConnector1">
            <a:avLst/>
          </a:prstGeom>
          <a:ln>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4391891" y="1536123"/>
            <a:ext cx="3571009" cy="957695"/>
          </a:xfrm>
          <a:prstGeom prst="straightConnector1">
            <a:avLst/>
          </a:prstGeom>
          <a:ln>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419601" y="1536123"/>
            <a:ext cx="1295399" cy="957695"/>
          </a:xfrm>
          <a:prstGeom prst="straightConnector1">
            <a:avLst/>
          </a:prstGeom>
          <a:ln>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endCxn id="5" idx="0"/>
          </p:cNvCxnSpPr>
          <p:nvPr/>
        </p:nvCxnSpPr>
        <p:spPr>
          <a:xfrm flipH="1">
            <a:off x="3695700" y="1541318"/>
            <a:ext cx="723901" cy="973282"/>
          </a:xfrm>
          <a:prstGeom prst="straightConnector1">
            <a:avLst/>
          </a:prstGeom>
          <a:ln>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a:ln>
            <a:solidFill>
              <a:srgbClr val="7030A0"/>
            </a:solidFill>
          </a:ln>
        </p:spPr>
        <p:txBody>
          <a:bodyPr>
            <a:noAutofit/>
          </a:bodyPr>
          <a:lstStyle/>
          <a:p>
            <a:r>
              <a:rPr lang="en-US" sz="24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400"/>
          </a:p>
        </p:txBody>
      </p:sp>
      <p:sp>
        <p:nvSpPr>
          <p:cNvPr id="3" name="Content Placeholder 2"/>
          <p:cNvSpPr>
            <a:spLocks noGrp="1"/>
          </p:cNvSpPr>
          <p:nvPr>
            <p:ph idx="1"/>
          </p:nvPr>
        </p:nvSpPr>
        <p:spPr>
          <a:xfrm>
            <a:off x="330835" y="838200"/>
            <a:ext cx="8508365" cy="5943600"/>
          </a:xfrm>
          <a:ln>
            <a:solidFill>
              <a:srgbClr val="7030A0"/>
            </a:solidFill>
          </a:ln>
        </p:spPr>
        <p:txBody>
          <a:bodyPr/>
          <a:lstStyle/>
          <a:p>
            <a:pPr marL="0" indent="0" algn="ctr">
              <a:buNone/>
            </a:pPr>
            <a:r>
              <a:rPr lang="en-US" b="1"/>
              <a:t>3.2.2. Các bước tiến hành tham khảo tài liệu</a:t>
            </a:r>
          </a:p>
          <a:p>
            <a:pPr marL="0" indent="0" algn="ctr">
              <a:buNone/>
            </a:pPr>
            <a:r>
              <a:rPr lang="en-US" sz="2800" b="1" i="1">
                <a:latin typeface="Times New Roman" panose="02020603050405020304" pitchFamily="18" charset="0"/>
                <a:cs typeface="Times New Roman" panose="02020603050405020304" pitchFamily="18" charset="0"/>
              </a:rPr>
              <a:t>Bước 1: Tìm kiếm tài liệu</a:t>
            </a:r>
          </a:p>
          <a:p>
            <a:pPr marL="0" indent="0" algn="just">
              <a:buNone/>
            </a:pPr>
            <a:r>
              <a:rPr lang="en-US" sz="2600">
                <a:latin typeface="Times New Roman" panose="02020603050405020304" pitchFamily="18" charset="0"/>
                <a:cs typeface="Times New Roman" panose="02020603050405020304" pitchFamily="18" charset="0"/>
              </a:rPr>
              <a:t>- Định ra giới hạn cho việc tìm kiếm</a:t>
            </a:r>
          </a:p>
          <a:p>
            <a:pPr marL="0" indent="0" algn="just">
              <a:buNone/>
            </a:pPr>
            <a:r>
              <a:rPr lang="en-US" sz="2600">
                <a:latin typeface="Times New Roman" panose="02020603050405020304" pitchFamily="18" charset="0"/>
                <a:cs typeface="Times New Roman" panose="02020603050405020304" pitchFamily="18" charset="0"/>
              </a:rPr>
              <a:t>- Xây dựng thư mục cho các TL liên quan đến lĩnh vực chuyên ngành rộng.</a:t>
            </a:r>
          </a:p>
          <a:p>
            <a:pPr marL="0" indent="0" algn="just">
              <a:buNone/>
            </a:pPr>
            <a:r>
              <a:rPr lang="en-US" sz="2600">
                <a:latin typeface="Times New Roman" panose="02020603050405020304" pitchFamily="18" charset="0"/>
                <a:cs typeface="Times New Roman" panose="02020603050405020304" pitchFamily="18" charset="0"/>
              </a:rPr>
              <a:t>- Các nguồn như: sách, tạp chí chuyên ngành, báo cáo hội thảo và từ internet.</a:t>
            </a:r>
          </a:p>
          <a:p>
            <a:pPr marL="0" indent="0" algn="just">
              <a:buNone/>
            </a:pPr>
            <a:r>
              <a:rPr lang="en-US" sz="2600">
                <a:latin typeface="Times New Roman" panose="02020603050405020304" pitchFamily="18" charset="0"/>
                <a:cs typeface="Times New Roman" panose="02020603050405020304" pitchFamily="18" charset="0"/>
              </a:rPr>
              <a:t>- Mỗi nguồn TL có ưu, khuyết điểm riêng:</a:t>
            </a:r>
          </a:p>
          <a:p>
            <a:pPr marL="0" indent="0" algn="just">
              <a:buNone/>
            </a:pPr>
            <a:r>
              <a:rPr lang="en-US" sz="2600">
                <a:latin typeface="Times New Roman" panose="02020603050405020304" pitchFamily="18" charset="0"/>
                <a:cs typeface="Times New Roman" panose="02020603050405020304" pitchFamily="18" charset="0"/>
              </a:rPr>
              <a:t>+ Xét về chất lượng: sách &gt;tạp chí chuyên ngành&gt;báo cáo hội thảo&gt;internet.</a:t>
            </a:r>
          </a:p>
          <a:p>
            <a:pPr marL="0" indent="0" algn="just">
              <a:buNone/>
            </a:pPr>
            <a:r>
              <a:rPr lang="en-US" sz="2600">
                <a:latin typeface="Times New Roman" panose="02020603050405020304" pitchFamily="18" charset="0"/>
                <a:cs typeface="Times New Roman" panose="02020603050405020304" pitchFamily="18" charset="0"/>
              </a:rPr>
              <a:t>+ Xét về tính cập nhật: Internet&gt;báo cáo hội thảo&gt;tạp chí chuyên ngành&gt;sách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wheel(1)">
                                      <p:cBhvr>
                                        <p:cTn id="13" dur="2000"/>
                                        <p:tgtEl>
                                          <p:spTgt spid="3">
                                            <p:txEl>
                                              <p:pRg st="1" end="1"/>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heel(1)">
                                      <p:cBhvr>
                                        <p:cTn id="16" dur="2000"/>
                                        <p:tgtEl>
                                          <p:spTgt spid="3">
                                            <p:txEl>
                                              <p:pRg st="2" end="2"/>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heel(1)">
                                      <p:cBhvr>
                                        <p:cTn id="19" dur="2000"/>
                                        <p:tgtEl>
                                          <p:spTgt spid="3">
                                            <p:txEl>
                                              <p:pRg st="3" end="3"/>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2000"/>
                                        <p:tgtEl>
                                          <p:spTgt spid="3">
                                            <p:txEl>
                                              <p:pRg st="5" end="5"/>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wheel(1)">
                                      <p:cBhvr>
                                        <p:cTn id="30" dur="2000"/>
                                        <p:tgtEl>
                                          <p:spTgt spid="3">
                                            <p:txEl>
                                              <p:pRg st="6" end="6"/>
                                            </p:txEl>
                                          </p:spTgt>
                                        </p:tgtEl>
                                      </p:cBhvr>
                                    </p:animEffect>
                                  </p:childTnLst>
                                </p:cTn>
                              </p:par>
                              <p:par>
                                <p:cTn id="31" presetID="21" presetClass="entr" presetSubtype="1"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wheel(1)">
                                      <p:cBhvr>
                                        <p:cTn id="3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a:ln>
            <a:solidFill>
              <a:srgbClr val="7030A0"/>
            </a:solidFill>
          </a:ln>
        </p:spPr>
        <p:txBody>
          <a:bodyPr>
            <a:normAutofit/>
          </a:bodyPr>
          <a:lstStyle/>
          <a:p>
            <a:r>
              <a:rPr lang="en-US" sz="28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800"/>
          </a:p>
        </p:txBody>
      </p:sp>
      <p:sp>
        <p:nvSpPr>
          <p:cNvPr id="3" name="Content Placeholder 2"/>
          <p:cNvSpPr>
            <a:spLocks noGrp="1"/>
          </p:cNvSpPr>
          <p:nvPr>
            <p:ph idx="1"/>
          </p:nvPr>
        </p:nvSpPr>
        <p:spPr>
          <a:xfrm>
            <a:off x="457200" y="1143000"/>
            <a:ext cx="8229600" cy="4983163"/>
          </a:xfrm>
        </p:spPr>
        <p:txBody>
          <a:bodyPr/>
          <a:lstStyle/>
          <a:p>
            <a:pPr marL="0" indent="0" algn="ctr">
              <a:buNone/>
            </a:pPr>
            <a:r>
              <a:rPr lang="en-US" b="1"/>
              <a:t>3.2.2. Các bước tiến hành tham khảo tài liệu</a:t>
            </a:r>
          </a:p>
          <a:p>
            <a:pPr marL="0" indent="0" algn="ctr">
              <a:buNone/>
            </a:pPr>
            <a:r>
              <a:rPr lang="en-US" b="1" i="1">
                <a:latin typeface="Times New Roman" panose="02020603050405020304" pitchFamily="18" charset="0"/>
                <a:cs typeface="Times New Roman" panose="02020603050405020304" pitchFamily="18" charset="0"/>
              </a:rPr>
              <a:t>Bước 1: Tìm kiếm tài liệu</a:t>
            </a:r>
          </a:p>
          <a:p>
            <a:pPr marL="0" indent="0" algn="just">
              <a:buNone/>
            </a:pPr>
            <a:r>
              <a:rPr lang="en-US"/>
              <a:t> </a:t>
            </a:r>
            <a:r>
              <a:rPr lang="en-US" sz="2800">
                <a:latin typeface="Times New Roman" panose="02020603050405020304" pitchFamily="18" charset="0"/>
                <a:cs typeface="Times New Roman" panose="02020603050405020304" pitchFamily="18" charset="0"/>
              </a:rPr>
              <a:t>Các TL có thể được đánh giá dựa vào các tiêu chí sau:</a:t>
            </a:r>
          </a:p>
          <a:p>
            <a:pPr marL="0" indent="0" algn="just">
              <a:buNone/>
            </a:pPr>
            <a:r>
              <a:rPr lang="en-US" sz="2800">
                <a:latin typeface="Times New Roman" panose="02020603050405020304" pitchFamily="18" charset="0"/>
                <a:cs typeface="Times New Roman" panose="02020603050405020304" pitchFamily="18" charset="0"/>
              </a:rPr>
              <a:t>          Uy tín</a:t>
            </a:r>
          </a:p>
          <a:p>
            <a:pPr marL="0" indent="0" algn="just">
              <a:buNone/>
            </a:pPr>
            <a:r>
              <a:rPr lang="en-US" sz="2800">
                <a:latin typeface="Times New Roman" panose="02020603050405020304" pitchFamily="18" charset="0"/>
                <a:cs typeface="Times New Roman" panose="02020603050405020304" pitchFamily="18" charset="0"/>
              </a:rPr>
              <a:t>          Độ tin cậy</a:t>
            </a:r>
          </a:p>
          <a:p>
            <a:pPr marL="0" indent="0" algn="just">
              <a:buNone/>
            </a:pPr>
            <a:r>
              <a:rPr lang="en-US" sz="2800">
                <a:latin typeface="Times New Roman" panose="02020603050405020304" pitchFamily="18" charset="0"/>
                <a:cs typeface="Times New Roman" panose="02020603050405020304" pitchFamily="18" charset="0"/>
              </a:rPr>
              <a:t>          Tính chính xác</a:t>
            </a:r>
          </a:p>
          <a:p>
            <a:pPr marL="0" indent="0" algn="just">
              <a:buNone/>
            </a:pPr>
            <a:r>
              <a:rPr lang="en-US" sz="2800">
                <a:latin typeface="Times New Roman" panose="02020603050405020304" pitchFamily="18" charset="0"/>
                <a:cs typeface="Times New Roman" panose="02020603050405020304" pitchFamily="18" charset="0"/>
              </a:rPr>
              <a:t>          Tính khách quan</a:t>
            </a:r>
          </a:p>
          <a:p>
            <a:pPr marL="0" indent="0" algn="just">
              <a:buNone/>
            </a:pPr>
            <a:r>
              <a:rPr lang="en-US" sz="2800">
                <a:latin typeface="Times New Roman" panose="02020603050405020304" pitchFamily="18" charset="0"/>
                <a:cs typeface="Times New Roman" panose="02020603050405020304" pitchFamily="18" charset="0"/>
              </a:rPr>
              <a:t>          Tính cập  nhật</a:t>
            </a:r>
          </a:p>
          <a:p>
            <a:pPr marL="0" indent="0" algn="just">
              <a:buNone/>
            </a:pPr>
            <a:r>
              <a:rPr lang="en-US" sz="2800">
                <a:latin typeface="Times New Roman" panose="02020603050405020304" pitchFamily="18" charset="0"/>
                <a:cs typeface="Times New Roman" panose="02020603050405020304" pitchFamily="18" charset="0"/>
              </a:rPr>
              <a:t>           Phạm vi bao quát</a:t>
            </a:r>
          </a:p>
        </p:txBody>
      </p:sp>
      <p:sp>
        <p:nvSpPr>
          <p:cNvPr id="4" name="4-Point Star 3"/>
          <p:cNvSpPr/>
          <p:nvPr/>
        </p:nvSpPr>
        <p:spPr>
          <a:xfrm>
            <a:off x="890154" y="3103418"/>
            <a:ext cx="381000" cy="1524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4-Point Star 4"/>
          <p:cNvSpPr/>
          <p:nvPr/>
        </p:nvSpPr>
        <p:spPr>
          <a:xfrm>
            <a:off x="890153" y="3581400"/>
            <a:ext cx="381000" cy="1524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4-Point Star 5"/>
          <p:cNvSpPr/>
          <p:nvPr/>
        </p:nvSpPr>
        <p:spPr>
          <a:xfrm>
            <a:off x="876298" y="4114800"/>
            <a:ext cx="381000" cy="1524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4-Point Star 6"/>
          <p:cNvSpPr/>
          <p:nvPr/>
        </p:nvSpPr>
        <p:spPr>
          <a:xfrm>
            <a:off x="876298" y="4648200"/>
            <a:ext cx="381000" cy="1524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4-Point Star 8"/>
          <p:cNvSpPr/>
          <p:nvPr/>
        </p:nvSpPr>
        <p:spPr>
          <a:xfrm>
            <a:off x="876296" y="5181600"/>
            <a:ext cx="381000" cy="1524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4-Point Star 9"/>
          <p:cNvSpPr/>
          <p:nvPr/>
        </p:nvSpPr>
        <p:spPr>
          <a:xfrm>
            <a:off x="876296" y="5638800"/>
            <a:ext cx="381000" cy="1524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Vertical)">
                                      <p:cBhvr>
                                        <p:cTn id="24" dur="5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ipe(down)">
                                      <p:cBhvr>
                                        <p:cTn id="29" dur="500"/>
                                        <p:tgtEl>
                                          <p:spTgt spid="3">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wipe(down)">
                                      <p:cBhvr>
                                        <p:cTn id="34" dur="5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down)">
                                      <p:cBhvr>
                                        <p:cTn id="39" dur="500"/>
                                        <p:tgtEl>
                                          <p:spTgt spid="3">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circle(in)">
                                      <p:cBhvr>
                                        <p:cTn id="44" dur="2000"/>
                                        <p:tgtEl>
                                          <p:spTgt spid="3">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wipe(down)">
                                      <p:cBhvr>
                                        <p:cTn id="49"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normAutofit/>
          </a:bodyPr>
          <a:lstStyle/>
          <a:p>
            <a:r>
              <a:rPr lang="en-US" sz="28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800"/>
          </a:p>
        </p:txBody>
      </p:sp>
      <p:sp>
        <p:nvSpPr>
          <p:cNvPr id="3" name="Content Placeholder 2"/>
          <p:cNvSpPr>
            <a:spLocks noGrp="1"/>
          </p:cNvSpPr>
          <p:nvPr>
            <p:ph idx="1"/>
          </p:nvPr>
        </p:nvSpPr>
        <p:spPr>
          <a:xfrm>
            <a:off x="533400" y="1219200"/>
            <a:ext cx="8229600" cy="5257800"/>
          </a:xfrm>
        </p:spPr>
        <p:txBody>
          <a:bodyPr>
            <a:normAutofit lnSpcReduction="10000"/>
          </a:bodyPr>
          <a:lstStyle/>
          <a:p>
            <a:pPr marL="0" indent="0" algn="ctr">
              <a:buNone/>
            </a:pPr>
            <a:r>
              <a:rPr lang="en-US" b="1"/>
              <a:t>3.2.2. Các bước tiến hành tham khảo tài liệu</a:t>
            </a:r>
          </a:p>
          <a:p>
            <a:pPr marL="0" indent="0" algn="ctr">
              <a:buNone/>
            </a:pPr>
            <a:r>
              <a:rPr lang="en-US" b="1" i="1" u="sng">
                <a:latin typeface="Times New Roman" panose="02020603050405020304" pitchFamily="18" charset="0"/>
                <a:cs typeface="Times New Roman" panose="02020603050405020304" pitchFamily="18" charset="0"/>
              </a:rPr>
              <a:t>Bước 1: Tìm kiếm tài liệu</a:t>
            </a:r>
          </a:p>
          <a:p>
            <a:pPr marL="0" indent="0">
              <a:buNone/>
            </a:pPr>
            <a:r>
              <a:rPr lang="en-US" sz="2800">
                <a:solidFill>
                  <a:schemeClr val="accent6">
                    <a:lumMod val="50000"/>
                  </a:schemeClr>
                </a:solidFill>
                <a:latin typeface="Times New Roman" panose="02020603050405020304" pitchFamily="18" charset="0"/>
                <a:cs typeface="Times New Roman" panose="02020603050405020304" pitchFamily="18" charset="0"/>
              </a:rPr>
              <a:t>*Cách tìm kiếm TL:</a:t>
            </a:r>
          </a:p>
          <a:p>
            <a:pPr marL="0" indent="0" algn="just">
              <a:buNone/>
            </a:pPr>
            <a:r>
              <a:rPr lang="en-US" sz="3000">
                <a:latin typeface="Times New Roman" panose="02020603050405020304" pitchFamily="18" charset="0"/>
                <a:cs typeface="Times New Roman" panose="02020603050405020304" pitchFamily="18" charset="0"/>
              </a:rPr>
              <a:t>     Sử dụng từ khóa để tìm TL trong cơ sở dữ liệu</a:t>
            </a:r>
          </a:p>
          <a:p>
            <a:pPr marL="0" indent="0" algn="just">
              <a:buNone/>
            </a:pPr>
            <a:r>
              <a:rPr lang="en-US" sz="3000">
                <a:latin typeface="Times New Roman" panose="02020603050405020304" pitchFamily="18" charset="0"/>
                <a:cs typeface="Times New Roman" panose="02020603050405020304" pitchFamily="18" charset="0"/>
              </a:rPr>
              <a:t>     Phải tìm các TL chính hay các tác giả có uy tín trong lĩnh vực NC.</a:t>
            </a:r>
          </a:p>
          <a:p>
            <a:pPr marL="0" indent="0" algn="just">
              <a:buNone/>
            </a:pPr>
            <a:r>
              <a:rPr lang="en-US" sz="3000">
                <a:latin typeface="Times New Roman" panose="02020603050405020304" pitchFamily="18" charset="0"/>
                <a:cs typeface="Times New Roman" panose="02020603050405020304" pitchFamily="18" charset="0"/>
              </a:rPr>
              <a:t>     Dựa trên danh mục TL, tìm kiếm những TL liên quan</a:t>
            </a:r>
          </a:p>
          <a:p>
            <a:pPr marL="0" indent="0" algn="just">
              <a:buNone/>
            </a:pPr>
            <a:r>
              <a:rPr lang="en-US" sz="3000">
                <a:latin typeface="Times New Roman" panose="02020603050405020304" pitchFamily="18" charset="0"/>
                <a:cs typeface="Times New Roman" panose="02020603050405020304" pitchFamily="18" charset="0"/>
              </a:rPr>
              <a:t>     Xác định nội dung chính của TL</a:t>
            </a:r>
          </a:p>
          <a:p>
            <a:pPr marL="0" indent="0" algn="just">
              <a:buNone/>
            </a:pPr>
            <a:r>
              <a:rPr lang="en-US" sz="3000">
                <a:latin typeface="Times New Roman" panose="02020603050405020304" pitchFamily="18" charset="0"/>
                <a:cs typeface="Times New Roman" panose="02020603050405020304" pitchFamily="18" charset="0"/>
              </a:rPr>
              <a:t>     Chốt lại danh sách các TL thiết yếu cần phải đọc</a:t>
            </a:r>
          </a:p>
          <a:p>
            <a:pPr marL="0" indent="0">
              <a:buNone/>
            </a:pPr>
            <a:endParaRPr lang="en-US" sz="2800">
              <a:latin typeface="Times New Roman" panose="02020603050405020304" pitchFamily="18" charset="0"/>
              <a:cs typeface="Times New Roman" panose="02020603050405020304" pitchFamily="18" charset="0"/>
            </a:endParaRPr>
          </a:p>
        </p:txBody>
      </p:sp>
      <p:sp>
        <p:nvSpPr>
          <p:cNvPr id="5" name="Explosion 1 4"/>
          <p:cNvSpPr/>
          <p:nvPr/>
        </p:nvSpPr>
        <p:spPr>
          <a:xfrm>
            <a:off x="685800" y="2895600"/>
            <a:ext cx="304800" cy="152400"/>
          </a:xfrm>
          <a:prstGeom prst="irregularSeal1">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Explosion 1 5"/>
          <p:cNvSpPr/>
          <p:nvPr/>
        </p:nvSpPr>
        <p:spPr>
          <a:xfrm>
            <a:off x="716280" y="3387436"/>
            <a:ext cx="304800" cy="152400"/>
          </a:xfrm>
          <a:prstGeom prst="irregularSeal1">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Explosion 1 6"/>
          <p:cNvSpPr/>
          <p:nvPr/>
        </p:nvSpPr>
        <p:spPr>
          <a:xfrm>
            <a:off x="685800" y="4305300"/>
            <a:ext cx="304800" cy="152400"/>
          </a:xfrm>
          <a:prstGeom prst="irregularSeal1">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Explosion 1 7"/>
          <p:cNvSpPr/>
          <p:nvPr/>
        </p:nvSpPr>
        <p:spPr>
          <a:xfrm>
            <a:off x="716280" y="5225934"/>
            <a:ext cx="304800" cy="152400"/>
          </a:xfrm>
          <a:prstGeom prst="irregularSeal1">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Explosion 1 8"/>
          <p:cNvSpPr/>
          <p:nvPr/>
        </p:nvSpPr>
        <p:spPr>
          <a:xfrm>
            <a:off x="716280" y="5737167"/>
            <a:ext cx="304800" cy="152400"/>
          </a:xfrm>
          <a:prstGeom prst="irregularSeal1">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arn(inVertical)">
                                      <p:cBhvr>
                                        <p:cTn id="18" dur="500"/>
                                        <p:tgtEl>
                                          <p:spTgt spid="3">
                                            <p:txEl>
                                              <p:pRg st="3" end="3"/>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arn(inVertical)">
                                      <p:cBhvr>
                                        <p:cTn id="21" dur="500"/>
                                        <p:tgtEl>
                                          <p:spTgt spid="3">
                                            <p:txEl>
                                              <p:pRg st="4" end="4"/>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arn(inVertical)">
                                      <p:cBhvr>
                                        <p:cTn id="24" dur="500"/>
                                        <p:tgtEl>
                                          <p:spTgt spid="3">
                                            <p:txEl>
                                              <p:pRg st="5" end="5"/>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barn(inVertical)">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p:spPr>
        <p:txBody>
          <a:bodyPr>
            <a:normAutofit fontScale="90000"/>
          </a:bodyPr>
          <a:lstStyle/>
          <a:p>
            <a:r>
              <a:rPr lang="en-US" sz="28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800"/>
          </a:p>
        </p:txBody>
      </p:sp>
      <p:sp>
        <p:nvSpPr>
          <p:cNvPr id="3" name="Content Placeholder 2"/>
          <p:cNvSpPr>
            <a:spLocks noGrp="1"/>
          </p:cNvSpPr>
          <p:nvPr>
            <p:ph idx="1"/>
          </p:nvPr>
        </p:nvSpPr>
        <p:spPr>
          <a:xfrm>
            <a:off x="457200" y="990600"/>
            <a:ext cx="8229600" cy="5715000"/>
          </a:xfrm>
        </p:spPr>
        <p:txBody>
          <a:bodyPr/>
          <a:lstStyle/>
          <a:p>
            <a:pPr marL="0" indent="0" algn="just">
              <a:buNone/>
            </a:pPr>
            <a:r>
              <a:rPr lang="en-US" b="1"/>
              <a:t>3.2.2. Các bước tiến hành tham khảo tài liệu</a:t>
            </a:r>
          </a:p>
          <a:p>
            <a:pPr marL="0" indent="0" algn="ctr">
              <a:buNone/>
            </a:pPr>
            <a:r>
              <a:rPr lang="en-US" b="1" i="1">
                <a:latin typeface="Times New Roman" panose="02020603050405020304" pitchFamily="18" charset="0"/>
                <a:cs typeface="Times New Roman" panose="02020603050405020304" pitchFamily="18" charset="0"/>
              </a:rPr>
              <a:t>Bước 2: Đọc tài liệu</a:t>
            </a:r>
          </a:p>
          <a:p>
            <a:pPr marL="0" indent="0" algn="just">
              <a:buNone/>
            </a:pPr>
            <a:r>
              <a:rPr lang="en-US"/>
              <a:t> </a:t>
            </a:r>
            <a:r>
              <a:rPr lang="en-US">
                <a:latin typeface="Times New Roman" panose="02020603050405020304" pitchFamily="18" charset="0"/>
                <a:cs typeface="Times New Roman" panose="02020603050405020304" pitchFamily="18" charset="0"/>
              </a:rPr>
              <a:t>      Đọc một cách phản biện để tìm ra các chủ đề phù hợp</a:t>
            </a:r>
          </a:p>
          <a:p>
            <a:pPr marL="0" indent="0" algn="just">
              <a:buNone/>
            </a:pPr>
            <a:r>
              <a:rPr lang="en-US">
                <a:latin typeface="Times New Roman" panose="02020603050405020304" pitchFamily="18" charset="0"/>
                <a:cs typeface="Times New Roman" panose="02020603050405020304" pitchFamily="18" charset="0"/>
              </a:rPr>
              <a:t>       Đọc chi tiết để tìm các thông tin sau:</a:t>
            </a:r>
          </a:p>
          <a:p>
            <a:pPr algn="just">
              <a:buFontTx/>
              <a:buChar char="-"/>
            </a:pPr>
            <a:r>
              <a:rPr lang="en-US">
                <a:latin typeface="Times New Roman" panose="02020603050405020304" pitchFamily="18" charset="0"/>
                <a:cs typeface="Times New Roman" panose="02020603050405020304" pitchFamily="18" charset="0"/>
              </a:rPr>
              <a:t>Luận điểm, lý thuyết, các câu hỏi NC</a:t>
            </a:r>
          </a:p>
          <a:p>
            <a:pPr algn="just">
              <a:buFontTx/>
              <a:buChar char="-"/>
            </a:pPr>
            <a:r>
              <a:rPr lang="en-US">
                <a:latin typeface="Times New Roman" panose="02020603050405020304" pitchFamily="18" charset="0"/>
                <a:cs typeface="Times New Roman" panose="02020603050405020304" pitchFamily="18" charset="0"/>
              </a:rPr>
              <a:t>Luận cứ</a:t>
            </a:r>
          </a:p>
          <a:p>
            <a:pPr algn="just">
              <a:buFontTx/>
              <a:buChar char="-"/>
            </a:pPr>
            <a:r>
              <a:rPr lang="en-US">
                <a:latin typeface="Times New Roman" panose="02020603050405020304" pitchFamily="18" charset="0"/>
                <a:cs typeface="Times New Roman" panose="02020603050405020304" pitchFamily="18" charset="0"/>
              </a:rPr>
              <a:t>Các phương pháp được sử dụng, </a:t>
            </a:r>
          </a:p>
          <a:p>
            <a:pPr algn="just">
              <a:buFontTx/>
              <a:buChar char="-"/>
            </a:pPr>
            <a:r>
              <a:rPr lang="en-US">
                <a:latin typeface="Times New Roman" panose="02020603050405020304" pitchFamily="18" charset="0"/>
                <a:cs typeface="Times New Roman" panose="02020603050405020304" pitchFamily="18" charset="0"/>
              </a:rPr>
              <a:t>Các kết luận, đề xuất,.. </a:t>
            </a:r>
          </a:p>
        </p:txBody>
      </p:sp>
      <p:sp>
        <p:nvSpPr>
          <p:cNvPr id="14" name="Quad Arrow 13"/>
          <p:cNvSpPr/>
          <p:nvPr/>
        </p:nvSpPr>
        <p:spPr>
          <a:xfrm>
            <a:off x="685800" y="2514600"/>
            <a:ext cx="381000" cy="228600"/>
          </a:xfrm>
          <a:prstGeom prst="quadArrow">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Quad Arrow 14"/>
          <p:cNvSpPr/>
          <p:nvPr/>
        </p:nvSpPr>
        <p:spPr>
          <a:xfrm>
            <a:off x="685800" y="3581400"/>
            <a:ext cx="381000" cy="228600"/>
          </a:xfrm>
          <a:prstGeom prst="quadArrow">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38200"/>
          </a:xfrm>
          <a:ln>
            <a:solidFill>
              <a:schemeClr val="accent6">
                <a:lumMod val="75000"/>
              </a:schemeClr>
            </a:solidFill>
          </a:ln>
        </p:spPr>
        <p:txBody>
          <a:bodyPr>
            <a:normAutofit fontScale="90000"/>
          </a:bodyPr>
          <a:lstStyle/>
          <a:p>
            <a:r>
              <a:rPr lang="en-US" sz="28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800"/>
          </a:p>
        </p:txBody>
      </p:sp>
      <p:sp>
        <p:nvSpPr>
          <p:cNvPr id="3" name="Content Placeholder 2"/>
          <p:cNvSpPr>
            <a:spLocks noGrp="1"/>
          </p:cNvSpPr>
          <p:nvPr>
            <p:ph idx="1"/>
          </p:nvPr>
        </p:nvSpPr>
        <p:spPr>
          <a:xfrm>
            <a:off x="533400" y="1066800"/>
            <a:ext cx="8229600" cy="5562600"/>
          </a:xfrm>
        </p:spPr>
        <p:txBody>
          <a:bodyPr>
            <a:normAutofit lnSpcReduction="10000"/>
          </a:bodyPr>
          <a:lstStyle/>
          <a:p>
            <a:pPr marL="0" indent="0" algn="just">
              <a:buNone/>
            </a:pPr>
            <a:r>
              <a:rPr lang="en-US"/>
              <a:t>       </a:t>
            </a:r>
            <a:r>
              <a:rPr lang="en-US" sz="2800" i="1"/>
              <a:t>Khi đọc TL cần xem xét cẩn thận và phân biệt các phương diện sau:</a:t>
            </a:r>
          </a:p>
          <a:p>
            <a:pPr marL="0" indent="0" algn="just">
              <a:buNone/>
            </a:pPr>
            <a:r>
              <a:rPr lang="en-US" sz="2800">
                <a:latin typeface="Times New Roman" panose="02020603050405020304" pitchFamily="18" charset="0"/>
                <a:cs typeface="Times New Roman" panose="02020603050405020304" pitchFamily="18" charset="0"/>
              </a:rPr>
              <a:t>- Khái niệm, định nghĩa, luận điểm, ý tưởng chính nào được tác giả trình bày trong TL</a:t>
            </a:r>
          </a:p>
          <a:p>
            <a:pPr marL="0" indent="0" algn="just">
              <a:buNone/>
            </a:pPr>
            <a:r>
              <a:rPr lang="en-US" sz="2800">
                <a:latin typeface="Times New Roman" panose="02020603050405020304" pitchFamily="18" charset="0"/>
                <a:cs typeface="Times New Roman" panose="02020603050405020304" pitchFamily="18" charset="0"/>
              </a:rPr>
              <a:t>- Các ý kiến, luận điểm,...được trình bày có giống với ý kiến, luận điểm của tác giả khác không?</a:t>
            </a:r>
          </a:p>
          <a:p>
            <a:pPr marL="0" indent="0" algn="just">
              <a:buNone/>
            </a:pPr>
            <a:r>
              <a:rPr lang="en-US" sz="2800">
                <a:latin typeface="Times New Roman" panose="02020603050405020304" pitchFamily="18" charset="0"/>
                <a:cs typeface="Times New Roman" panose="02020603050405020304" pitchFamily="18" charset="0"/>
              </a:rPr>
              <a:t>- Có qua điểm nào mà các nhà NC tranh cãi không?</a:t>
            </a:r>
          </a:p>
          <a:p>
            <a:pPr marL="0" indent="0" algn="just">
              <a:buNone/>
            </a:pPr>
            <a:r>
              <a:rPr lang="en-US" sz="2800">
                <a:latin typeface="Times New Roman" panose="02020603050405020304" pitchFamily="18" charset="0"/>
                <a:cs typeface="Times New Roman" panose="02020603050405020304" pitchFamily="18" charset="0"/>
              </a:rPr>
              <a:t>- Những khái niệm, ý kiến, kết quả NC và kết luận có phù hợp với NC của tôi hay không?</a:t>
            </a:r>
          </a:p>
          <a:p>
            <a:pPr marL="0" indent="0" algn="just">
              <a:buNone/>
            </a:pPr>
            <a:r>
              <a:rPr lang="en-US" sz="2800">
                <a:latin typeface="Times New Roman" panose="02020603050405020304" pitchFamily="18" charset="0"/>
                <a:cs typeface="Times New Roman" panose="02020603050405020304" pitchFamily="18" charset="0"/>
              </a:rPr>
              <a:t>- Thông tin của tài liệu này được thu thập bằng PP nào?</a:t>
            </a:r>
          </a:p>
          <a:p>
            <a:pPr marL="0" indent="0" algn="just">
              <a:buNone/>
            </a:pPr>
            <a:r>
              <a:rPr lang="en-US" sz="2800">
                <a:latin typeface="Times New Roman" panose="02020603050405020304" pitchFamily="18" charset="0"/>
                <a:cs typeface="Times New Roman" panose="02020603050405020304" pitchFamily="18" charset="0"/>
              </a:rPr>
              <a:t>- Có các lĩnh vực có ít hoặc không có thông tin (những lỗ hổng)</a:t>
            </a:r>
          </a:p>
        </p:txBody>
      </p:sp>
      <p:sp>
        <p:nvSpPr>
          <p:cNvPr id="4" name="Quad Arrow 3"/>
          <p:cNvSpPr/>
          <p:nvPr/>
        </p:nvSpPr>
        <p:spPr>
          <a:xfrm>
            <a:off x="838200" y="1295400"/>
            <a:ext cx="304800" cy="228600"/>
          </a:xfrm>
          <a:prstGeom prst="quadArrow">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additive="base">
                                        <p:cTn id="2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anim calcmode="lin" valueType="num">
                                      <p:cBhvr>
                                        <p:cTn id="3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04800"/>
          </a:xfrm>
        </p:spPr>
        <p:txBody>
          <a:bodyPr>
            <a:noAutofit/>
          </a:bodyPr>
          <a:lstStyle/>
          <a:p>
            <a:r>
              <a:rPr lang="en-US" sz="3200" b="1">
                <a:solidFill>
                  <a:srgbClr val="C00000"/>
                </a:solidFill>
                <a:latin typeface="Times New Roman" panose="02020603050405020304" pitchFamily="18" charset="0"/>
                <a:cs typeface="Times New Roman" panose="02020603050405020304" pitchFamily="18" charset="0"/>
              </a:rPr>
              <a:t>Lưu ý:</a:t>
            </a:r>
          </a:p>
        </p:txBody>
      </p:sp>
      <p:sp>
        <p:nvSpPr>
          <p:cNvPr id="3" name="Content Placeholder 2"/>
          <p:cNvSpPr>
            <a:spLocks noGrp="1"/>
          </p:cNvSpPr>
          <p:nvPr>
            <p:ph idx="1"/>
          </p:nvPr>
        </p:nvSpPr>
        <p:spPr>
          <a:xfrm>
            <a:off x="457200" y="457200"/>
            <a:ext cx="8305800" cy="6019800"/>
          </a:xfrm>
        </p:spPr>
        <p:txBody>
          <a:bodyPr/>
          <a:lstStyle/>
          <a:p>
            <a:pPr marL="0" indent="0" algn="just">
              <a:buNone/>
            </a:pPr>
            <a:r>
              <a:rPr lang="en-US" b="1">
                <a:solidFill>
                  <a:srgbClr val="C00000"/>
                </a:solidFill>
              </a:rPr>
              <a:t>* </a:t>
            </a:r>
            <a:r>
              <a:rPr lang="en-US" sz="2700" b="1">
                <a:solidFill>
                  <a:srgbClr val="C00000"/>
                </a:solidFill>
                <a:latin typeface="Times New Roman" panose="02020603050405020304" pitchFamily="18" charset="0"/>
                <a:cs typeface="Times New Roman" panose="02020603050405020304" pitchFamily="18" charset="0"/>
              </a:rPr>
              <a:t>Luận điểm: </a:t>
            </a:r>
            <a:r>
              <a:rPr lang="en-US" sz="2700">
                <a:latin typeface="Times New Roman" panose="02020603050405020304" pitchFamily="18" charset="0"/>
                <a:cs typeface="Times New Roman" panose="02020603050405020304" pitchFamily="18" charset="0"/>
              </a:rPr>
              <a:t>Là điều cần chứng minh trong khoa học. Là một phán đoán mà tính chân thực của nó cần được chứng minh</a:t>
            </a:r>
          </a:p>
          <a:p>
            <a:pPr marL="0" indent="0" algn="just">
              <a:buNone/>
            </a:pPr>
            <a:r>
              <a:rPr lang="en-US" sz="2700">
                <a:latin typeface="Times New Roman" panose="02020603050405020304" pitchFamily="18" charset="0"/>
                <a:cs typeface="Times New Roman" panose="02020603050405020304" pitchFamily="18" charset="0"/>
              </a:rPr>
              <a:t>- Luận điểm trả lời câu hỏi: </a:t>
            </a:r>
            <a:r>
              <a:rPr lang="en-US" sz="2700" b="1" i="1">
                <a:solidFill>
                  <a:srgbClr val="C00000"/>
                </a:solidFill>
                <a:latin typeface="Times New Roman" panose="02020603050405020304" pitchFamily="18" charset="0"/>
                <a:cs typeface="Times New Roman" panose="02020603050405020304" pitchFamily="18" charset="0"/>
              </a:rPr>
              <a:t>Cần chứng minh điều gì?</a:t>
            </a:r>
          </a:p>
          <a:p>
            <a:pPr marL="0" indent="0" algn="just">
              <a:buNone/>
            </a:pPr>
            <a:r>
              <a:rPr lang="en-US" sz="2700" b="1">
                <a:solidFill>
                  <a:schemeClr val="accent6">
                    <a:lumMod val="50000"/>
                  </a:schemeClr>
                </a:solidFill>
                <a:latin typeface="Times New Roman" panose="02020603050405020304" pitchFamily="18" charset="0"/>
                <a:cs typeface="Times New Roman" panose="02020603050405020304" pitchFamily="18" charset="0"/>
              </a:rPr>
              <a:t>* Luận cứ: </a:t>
            </a:r>
            <a:r>
              <a:rPr lang="en-US" sz="2700">
                <a:latin typeface="Times New Roman" panose="02020603050405020304" pitchFamily="18" charset="0"/>
                <a:cs typeface="Times New Roman" panose="02020603050405020304" pitchFamily="18" charset="0"/>
              </a:rPr>
              <a:t>- Là bằng chứng đưa ra để chứng minh luận điểm. </a:t>
            </a:r>
          </a:p>
          <a:p>
            <a:pPr marL="0" indent="0" algn="just">
              <a:buNone/>
            </a:pPr>
            <a:r>
              <a:rPr lang="en-US" sz="2700">
                <a:latin typeface="Times New Roman" panose="02020603050405020304" pitchFamily="18" charset="0"/>
                <a:cs typeface="Times New Roman" panose="02020603050405020304" pitchFamily="18" charset="0"/>
              </a:rPr>
              <a:t> - Có 2 loại luận cứ: Luận cứ lý thuyết và luận cứ thực tiễn</a:t>
            </a:r>
          </a:p>
          <a:p>
            <a:pPr marL="0" indent="0" algn="just">
              <a:buNone/>
            </a:pPr>
            <a:r>
              <a:rPr lang="en-US" sz="2700">
                <a:latin typeface="Times New Roman" panose="02020603050405020304" pitchFamily="18" charset="0"/>
                <a:cs typeface="Times New Roman" panose="02020603050405020304" pitchFamily="18" charset="0"/>
              </a:rPr>
              <a:t>- Luận cứ trả lời cho câu hỏi: </a:t>
            </a:r>
            <a:r>
              <a:rPr lang="en-US" sz="2700" b="1" i="1">
                <a:solidFill>
                  <a:schemeClr val="accent6">
                    <a:lumMod val="50000"/>
                  </a:schemeClr>
                </a:solidFill>
                <a:latin typeface="Times New Roman" panose="02020603050405020304" pitchFamily="18" charset="0"/>
                <a:cs typeface="Times New Roman" panose="02020603050405020304" pitchFamily="18" charset="0"/>
              </a:rPr>
              <a:t>Chứng minh bằng cái gì?</a:t>
            </a:r>
          </a:p>
          <a:p>
            <a:pPr marL="0" indent="0" algn="just">
              <a:buNone/>
            </a:pPr>
            <a:r>
              <a:rPr lang="en-US" sz="2700" b="1">
                <a:solidFill>
                  <a:srgbClr val="00B050"/>
                </a:solidFill>
                <a:latin typeface="Times New Roman" panose="02020603050405020304" pitchFamily="18" charset="0"/>
                <a:cs typeface="Times New Roman" panose="02020603050405020304" pitchFamily="18" charset="0"/>
              </a:rPr>
              <a:t>* Luận chứng</a:t>
            </a:r>
            <a:r>
              <a:rPr lang="en-US" sz="2700">
                <a:latin typeface="Times New Roman" panose="02020603050405020304" pitchFamily="18" charset="0"/>
                <a:cs typeface="Times New Roman" panose="02020603050405020304" pitchFamily="18" charset="0"/>
              </a:rPr>
              <a:t>:</a:t>
            </a:r>
            <a:r>
              <a:rPr lang="vi-VN" sz="2700">
                <a:latin typeface="Times New Roman" panose="02020603050405020304" pitchFamily="18" charset="0"/>
                <a:cs typeface="Times New Roman" panose="02020603050405020304" pitchFamily="18" charset="0"/>
              </a:rPr>
              <a:t>. </a:t>
            </a:r>
            <a:r>
              <a:rPr lang="en-US" sz="2700">
                <a:latin typeface="Times New Roman" panose="02020603050405020304" pitchFamily="18" charset="0"/>
                <a:cs typeface="Times New Roman" panose="02020603050405020304" pitchFamily="18" charset="0"/>
              </a:rPr>
              <a:t>L</a:t>
            </a:r>
            <a:r>
              <a:rPr lang="vi-VN" sz="2700">
                <a:latin typeface="Times New Roman" panose="02020603050405020304" pitchFamily="18" charset="0"/>
                <a:cs typeface="Times New Roman" panose="02020603050405020304" pitchFamily="18" charset="0"/>
              </a:rPr>
              <a:t>à phương pháp tiếp cận và thu thập thông tin làm luận cứ khoa học, thu thập số liệu thống kê trong thực nghiệm hay trong các loại nghiên cứu điều tra.</a:t>
            </a:r>
            <a:endParaRPr lang="en-US" sz="2700" i="1">
              <a:latin typeface="Times New Roman" panose="02020603050405020304" pitchFamily="18" charset="0"/>
              <a:cs typeface="Times New Roman" panose="02020603050405020304" pitchFamily="18" charset="0"/>
            </a:endParaRPr>
          </a:p>
          <a:p>
            <a:pPr marL="0" indent="0">
              <a:buNone/>
            </a:pPr>
            <a:r>
              <a:rPr lang="vi-VN" sz="2700">
                <a:latin typeface="Times New Roman" panose="02020603050405020304" pitchFamily="18" charset="0"/>
                <a:cs typeface="Times New Roman" panose="02020603050405020304" pitchFamily="18" charset="0"/>
              </a:rPr>
              <a:t>Luận chứng trả lời câu hỏi</a:t>
            </a:r>
            <a:r>
              <a:rPr lang="en-US" sz="2700">
                <a:latin typeface="Times New Roman" panose="02020603050405020304" pitchFamily="18" charset="0"/>
                <a:cs typeface="Times New Roman" panose="02020603050405020304" pitchFamily="18" charset="0"/>
              </a:rPr>
              <a:t>: </a:t>
            </a:r>
            <a:r>
              <a:rPr lang="vi-VN" sz="2700" b="1" i="1">
                <a:solidFill>
                  <a:srgbClr val="00B050"/>
                </a:solidFill>
                <a:latin typeface="Times New Roman" panose="02020603050405020304" pitchFamily="18" charset="0"/>
                <a:cs typeface="Times New Roman" panose="02020603050405020304" pitchFamily="18" charset="0"/>
              </a:rPr>
              <a:t>Chứng minh bằng cách nào?</a:t>
            </a:r>
            <a:endParaRPr lang="en-US" sz="2700" b="1" i="1">
              <a:solidFill>
                <a:srgbClr val="00B05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493" y="-25400"/>
            <a:ext cx="9144000" cy="523220"/>
          </a:xfrm>
          <a:prstGeom prst="rect">
            <a:avLst/>
          </a:prstGeom>
        </p:spPr>
        <p:txBody>
          <a:bodyPr wrap="square">
            <a:spAutoFit/>
          </a:bodyPr>
          <a:lstStyle/>
          <a:p>
            <a:r>
              <a:rPr lang="vi-VN" sz="2800" b="1" dirty="0">
                <a:solidFill>
                  <a:srgbClr val="92D050"/>
                </a:solidFill>
                <a:latin typeface="+mj-lt"/>
              </a:rPr>
              <a:t>VÍ DỤ: </a:t>
            </a:r>
            <a:r>
              <a:rPr lang="vi-VN" sz="2800" b="1" dirty="0" err="1">
                <a:solidFill>
                  <a:srgbClr val="FFC000"/>
                </a:solidFill>
                <a:latin typeface="+mj-lt"/>
              </a:rPr>
              <a:t>Đọc</a:t>
            </a:r>
            <a:r>
              <a:rPr lang="vi-VN" sz="2800" b="1" dirty="0">
                <a:solidFill>
                  <a:srgbClr val="FFC000"/>
                </a:solidFill>
                <a:latin typeface="+mj-lt"/>
              </a:rPr>
              <a:t> 1 </a:t>
            </a:r>
            <a:r>
              <a:rPr lang="vi-VN" sz="2800" b="1" dirty="0" err="1">
                <a:solidFill>
                  <a:srgbClr val="FFC000"/>
                </a:solidFill>
                <a:latin typeface="+mj-lt"/>
              </a:rPr>
              <a:t>bài</a:t>
            </a:r>
            <a:r>
              <a:rPr lang="vi-VN" sz="2800" b="1" dirty="0">
                <a:solidFill>
                  <a:srgbClr val="FFC000"/>
                </a:solidFill>
                <a:latin typeface="+mj-lt"/>
              </a:rPr>
              <a:t> </a:t>
            </a:r>
            <a:r>
              <a:rPr lang="vi-VN" sz="2800" b="1" dirty="0" err="1">
                <a:solidFill>
                  <a:srgbClr val="FFC000"/>
                </a:solidFill>
                <a:latin typeface="+mj-lt"/>
              </a:rPr>
              <a:t>báo</a:t>
            </a:r>
            <a:r>
              <a:rPr lang="vi-VN" sz="2800" b="1" dirty="0">
                <a:solidFill>
                  <a:srgbClr val="FFC000"/>
                </a:solidFill>
                <a:latin typeface="+mj-lt"/>
              </a:rPr>
              <a:t> </a:t>
            </a:r>
            <a:r>
              <a:rPr lang="vi-VN" sz="2800" b="1" dirty="0" err="1">
                <a:solidFill>
                  <a:srgbClr val="FFC000"/>
                </a:solidFill>
                <a:latin typeface="+mj-lt"/>
              </a:rPr>
              <a:t>và</a:t>
            </a:r>
            <a:r>
              <a:rPr lang="vi-VN" sz="2800" b="1" dirty="0">
                <a:solidFill>
                  <a:srgbClr val="FFC000"/>
                </a:solidFill>
                <a:latin typeface="+mj-lt"/>
              </a:rPr>
              <a:t> </a:t>
            </a:r>
            <a:r>
              <a:rPr lang="vi-VN" sz="2800" b="1" dirty="0" err="1">
                <a:solidFill>
                  <a:srgbClr val="FFC000"/>
                </a:solidFill>
                <a:latin typeface="+mj-lt"/>
              </a:rPr>
              <a:t>điền</a:t>
            </a:r>
            <a:r>
              <a:rPr lang="vi-VN" sz="2800" b="1" dirty="0">
                <a:solidFill>
                  <a:srgbClr val="FFC000"/>
                </a:solidFill>
                <a:latin typeface="+mj-lt"/>
              </a:rPr>
              <a:t> thông tin </a:t>
            </a:r>
            <a:r>
              <a:rPr lang="vi-VN" sz="2800" b="1" dirty="0" err="1">
                <a:solidFill>
                  <a:srgbClr val="FFC000"/>
                </a:solidFill>
                <a:latin typeface="+mj-lt"/>
              </a:rPr>
              <a:t>vào</a:t>
            </a:r>
            <a:r>
              <a:rPr lang="vi-VN" sz="2800" b="1" dirty="0">
                <a:solidFill>
                  <a:srgbClr val="FFC000"/>
                </a:solidFill>
                <a:latin typeface="+mj-lt"/>
              </a:rPr>
              <a:t> </a:t>
            </a:r>
            <a:r>
              <a:rPr lang="vi-VN" sz="2800" b="1" dirty="0" err="1">
                <a:solidFill>
                  <a:srgbClr val="FFC000"/>
                </a:solidFill>
                <a:latin typeface="+mj-lt"/>
              </a:rPr>
              <a:t>bảng</a:t>
            </a:r>
            <a:r>
              <a:rPr lang="vi-VN" sz="2800" b="1" dirty="0">
                <a:solidFill>
                  <a:srgbClr val="FFC000"/>
                </a:solidFill>
                <a:latin typeface="+mj-lt"/>
              </a:rPr>
              <a:t>:</a:t>
            </a:r>
            <a:endParaRPr lang="vi-VN" sz="2800" dirty="0">
              <a:solidFill>
                <a:srgbClr val="FFC000"/>
              </a:solidFill>
              <a:latin typeface="+mj-lt"/>
            </a:endParaRPr>
          </a:p>
        </p:txBody>
      </p:sp>
      <p:graphicFrame>
        <p:nvGraphicFramePr>
          <p:cNvPr id="2" name="Table 1"/>
          <p:cNvGraphicFramePr>
            <a:graphicFrameLocks noGrp="1"/>
          </p:cNvGraphicFramePr>
          <p:nvPr/>
        </p:nvGraphicFramePr>
        <p:xfrm>
          <a:off x="-19493" y="773829"/>
          <a:ext cx="9143999" cy="6424247"/>
        </p:xfrm>
        <a:graphic>
          <a:graphicData uri="http://schemas.openxmlformats.org/drawingml/2006/table">
            <a:tbl>
              <a:tblPr firstRow="1" bandRow="1">
                <a:tableStyleId>{5C22544A-7EE6-4342-B048-85BDC9FD1C3A}</a:tableStyleId>
              </a:tblPr>
              <a:tblGrid>
                <a:gridCol w="4591493">
                  <a:extLst>
                    <a:ext uri="{9D8B030D-6E8A-4147-A177-3AD203B41FA5}">
                      <a16:colId xmlns:a16="http://schemas.microsoft.com/office/drawing/2014/main" val="20000"/>
                    </a:ext>
                  </a:extLst>
                </a:gridCol>
                <a:gridCol w="2087258">
                  <a:extLst>
                    <a:ext uri="{9D8B030D-6E8A-4147-A177-3AD203B41FA5}">
                      <a16:colId xmlns:a16="http://schemas.microsoft.com/office/drawing/2014/main" val="20001"/>
                    </a:ext>
                  </a:extLst>
                </a:gridCol>
                <a:gridCol w="2465248">
                  <a:extLst>
                    <a:ext uri="{9D8B030D-6E8A-4147-A177-3AD203B41FA5}">
                      <a16:colId xmlns:a16="http://schemas.microsoft.com/office/drawing/2014/main" val="20002"/>
                    </a:ext>
                  </a:extLst>
                </a:gridCol>
              </a:tblGrid>
              <a:tr h="696161">
                <a:tc gridSpan="3">
                  <a:txBody>
                    <a:bodyPr/>
                    <a:lstStyle/>
                    <a:p>
                      <a:r>
                        <a:rPr lang="vi-VN" sz="3200" b="1">
                          <a:solidFill>
                            <a:srgbClr val="FFFF00"/>
                          </a:solidFill>
                          <a:latin typeface="+mj-lt"/>
                        </a:rPr>
                        <a:t>Nội</a:t>
                      </a:r>
                      <a:r>
                        <a:rPr lang="vi-VN" sz="3200" b="1" baseline="0">
                          <a:solidFill>
                            <a:srgbClr val="FFFF00"/>
                          </a:solidFill>
                          <a:latin typeface="+mj-lt"/>
                        </a:rPr>
                        <a:t> dung chính</a:t>
                      </a:r>
                      <a:endParaRPr lang="vi-VN" sz="3200" b="1">
                        <a:solidFill>
                          <a:srgbClr val="FFFF00"/>
                        </a:solidFill>
                        <a:latin typeface="+mj-lt"/>
                      </a:endParaRPr>
                    </a:p>
                  </a:txBody>
                  <a:tcPr marT="60960" marB="6096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81001">
                <a:tc>
                  <a:txBody>
                    <a:bodyPr/>
                    <a:lstStyle/>
                    <a:p>
                      <a:r>
                        <a:rPr lang="en-US" altLang="vi-VN" sz="3200" dirty="0">
                          <a:solidFill>
                            <a:schemeClr val="tx1"/>
                          </a:solidFill>
                          <a:latin typeface="Times New Roman" panose="02020603050405020304" pitchFamily="18" charset="0"/>
                          <a:cs typeface="Times New Roman" panose="02020603050405020304" pitchFamily="18" charset="0"/>
                        </a:rPr>
                        <a:t>Tên bài báo</a:t>
                      </a:r>
                    </a:p>
                  </a:txBody>
                  <a:tcPr marT="60960" marB="60960">
                    <a:solidFill>
                      <a:schemeClr val="accent2"/>
                    </a:solidFill>
                  </a:tcPr>
                </a:tc>
                <a:tc gridSpan="2">
                  <a:txBody>
                    <a:bodyPr/>
                    <a:lstStyle/>
                    <a:p>
                      <a:endParaRPr lang="vi-VN" sz="3200"/>
                    </a:p>
                  </a:txBody>
                  <a:tcPr marT="60960" marB="60960">
                    <a:solidFill>
                      <a:schemeClr val="accent2"/>
                    </a:solidFill>
                  </a:tcPr>
                </a:tc>
                <a:tc hMerge="1">
                  <a:txBody>
                    <a:bodyPr/>
                    <a:lstStyle/>
                    <a:p>
                      <a:endParaRPr lang="en-US"/>
                    </a:p>
                  </a:txBody>
                  <a:tcPr>
                    <a:solidFill>
                      <a:schemeClr val="accent2"/>
                    </a:solidFill>
                  </a:tcPr>
                </a:tc>
                <a:extLst>
                  <a:ext uri="{0D108BD9-81ED-4DB2-BD59-A6C34878D82A}">
                    <a16:rowId xmlns:a16="http://schemas.microsoft.com/office/drawing/2014/main" val="10001"/>
                  </a:ext>
                </a:extLst>
              </a:tr>
              <a:tr h="681001">
                <a:tc>
                  <a:txBody>
                    <a:bodyPr/>
                    <a:lstStyle/>
                    <a:p>
                      <a:r>
                        <a:rPr lang="vi-VN" sz="3200" dirty="0" err="1">
                          <a:solidFill>
                            <a:schemeClr val="tx1"/>
                          </a:solidFill>
                          <a:latin typeface="Times New Roman" panose="02020603050405020304" pitchFamily="18" charset="0"/>
                          <a:cs typeface="Times New Roman" panose="02020603050405020304" pitchFamily="18" charset="0"/>
                        </a:rPr>
                        <a:t>Tác</a:t>
                      </a:r>
                      <a:r>
                        <a:rPr lang="vi-VN" sz="3200" baseline="0" dirty="0">
                          <a:solidFill>
                            <a:schemeClr val="tx1"/>
                          </a:solidFill>
                          <a:latin typeface="Times New Roman" panose="02020603050405020304" pitchFamily="18" charset="0"/>
                          <a:cs typeface="Times New Roman" panose="02020603050405020304" pitchFamily="18" charset="0"/>
                        </a:rPr>
                        <a:t> </a:t>
                      </a:r>
                      <a:r>
                        <a:rPr lang="vi-VN" sz="3200" baseline="0" dirty="0" err="1">
                          <a:solidFill>
                            <a:schemeClr val="tx1"/>
                          </a:solidFill>
                          <a:latin typeface="Times New Roman" panose="02020603050405020304" pitchFamily="18" charset="0"/>
                          <a:cs typeface="Times New Roman" panose="02020603050405020304" pitchFamily="18" charset="0"/>
                        </a:rPr>
                        <a:t>giả</a:t>
                      </a:r>
                      <a:r>
                        <a:rPr lang="vi-VN" sz="3200" baseline="0" dirty="0">
                          <a:solidFill>
                            <a:schemeClr val="tx1"/>
                          </a:solidFill>
                          <a:latin typeface="Times New Roman" panose="02020603050405020304" pitchFamily="18" charset="0"/>
                          <a:cs typeface="Times New Roman" panose="02020603050405020304" pitchFamily="18" charset="0"/>
                        </a:rPr>
                        <a:t>, năm </a:t>
                      </a:r>
                      <a:r>
                        <a:rPr lang="vi-VN" sz="3200" baseline="0" dirty="0" err="1">
                          <a:solidFill>
                            <a:schemeClr val="tx1"/>
                          </a:solidFill>
                          <a:latin typeface="Times New Roman" panose="02020603050405020304" pitchFamily="18" charset="0"/>
                          <a:cs typeface="Times New Roman" panose="02020603050405020304" pitchFamily="18" charset="0"/>
                        </a:rPr>
                        <a:t>xuất</a:t>
                      </a:r>
                      <a:r>
                        <a:rPr lang="vi-VN" sz="3200" baseline="0" dirty="0">
                          <a:solidFill>
                            <a:schemeClr val="tx1"/>
                          </a:solidFill>
                          <a:latin typeface="Times New Roman" panose="02020603050405020304" pitchFamily="18" charset="0"/>
                          <a:cs typeface="Times New Roman" panose="02020603050405020304" pitchFamily="18" charset="0"/>
                        </a:rPr>
                        <a:t> </a:t>
                      </a:r>
                      <a:r>
                        <a:rPr lang="vi-VN" sz="3200" baseline="0" dirty="0" err="1">
                          <a:solidFill>
                            <a:schemeClr val="tx1"/>
                          </a:solidFill>
                          <a:latin typeface="Times New Roman" panose="02020603050405020304" pitchFamily="18" charset="0"/>
                          <a:cs typeface="Times New Roman" panose="02020603050405020304" pitchFamily="18" charset="0"/>
                        </a:rPr>
                        <a:t>bản</a:t>
                      </a:r>
                      <a:r>
                        <a:rPr lang="en-US" altLang="vi-VN" sz="3200" baseline="0" dirty="0" err="1">
                          <a:solidFill>
                            <a:schemeClr val="tx1"/>
                          </a:solidFill>
                          <a:latin typeface="Times New Roman" panose="02020603050405020304" pitchFamily="18" charset="0"/>
                          <a:cs typeface="Times New Roman" panose="02020603050405020304" pitchFamily="18" charset="0"/>
                        </a:rPr>
                        <a:t>, </a:t>
                      </a:r>
                    </a:p>
                  </a:txBody>
                  <a:tcPr marT="60960" marB="60960">
                    <a:solidFill>
                      <a:schemeClr val="accent2"/>
                    </a:solidFill>
                  </a:tcPr>
                </a:tc>
                <a:tc gridSpan="2">
                  <a:txBody>
                    <a:bodyPr/>
                    <a:lstStyle/>
                    <a:p>
                      <a:endParaRPr lang="vi-VN" sz="3200" dirty="0"/>
                    </a:p>
                  </a:txBody>
                  <a:tcPr marT="60960" marB="60960">
                    <a:solidFill>
                      <a:schemeClr val="accent2"/>
                    </a:solidFill>
                  </a:tcPr>
                </a:tc>
                <a:tc hMerge="1">
                  <a:txBody>
                    <a:bodyPr/>
                    <a:lstStyle/>
                    <a:p>
                      <a:endParaRPr lang="en-US"/>
                    </a:p>
                  </a:txBody>
                  <a:tcPr>
                    <a:solidFill>
                      <a:schemeClr val="accent2"/>
                    </a:solidFill>
                  </a:tcPr>
                </a:tc>
                <a:extLst>
                  <a:ext uri="{0D108BD9-81ED-4DB2-BD59-A6C34878D82A}">
                    <a16:rowId xmlns:a16="http://schemas.microsoft.com/office/drawing/2014/main" val="10002"/>
                  </a:ext>
                </a:extLst>
              </a:tr>
              <a:tr h="681001">
                <a:tc>
                  <a:txBody>
                    <a:bodyPr/>
                    <a:lstStyle/>
                    <a:p>
                      <a:r>
                        <a:rPr lang="en-US" altLang="vi-VN" sz="3200" dirty="0" err="1">
                          <a:solidFill>
                            <a:schemeClr val="tx1"/>
                          </a:solidFill>
                          <a:latin typeface="Times New Roman" panose="02020603050405020304" pitchFamily="18" charset="0"/>
                          <a:cs typeface="Times New Roman" panose="02020603050405020304" pitchFamily="18" charset="0"/>
                          <a:sym typeface="+mn-ea"/>
                        </a:rPr>
                        <a:t>Các khái niệm</a:t>
                      </a:r>
                    </a:p>
                  </a:txBody>
                  <a:tcPr marT="60960" marB="60960">
                    <a:solidFill>
                      <a:schemeClr val="accent2"/>
                    </a:solidFill>
                  </a:tcPr>
                </a:tc>
                <a:tc gridSpan="2">
                  <a:txBody>
                    <a:bodyPr/>
                    <a:lstStyle/>
                    <a:p>
                      <a:endParaRPr lang="vi-VN" sz="3200"/>
                    </a:p>
                  </a:txBody>
                  <a:tcPr marT="60960" marB="60960">
                    <a:solidFill>
                      <a:schemeClr val="accent2"/>
                    </a:solidFill>
                  </a:tcPr>
                </a:tc>
                <a:tc hMerge="1">
                  <a:txBody>
                    <a:bodyPr/>
                    <a:lstStyle/>
                    <a:p>
                      <a:endParaRPr lang="en-US"/>
                    </a:p>
                  </a:txBody>
                  <a:tcPr>
                    <a:solidFill>
                      <a:schemeClr val="accent2"/>
                    </a:solidFill>
                  </a:tcPr>
                </a:tc>
                <a:extLst>
                  <a:ext uri="{0D108BD9-81ED-4DB2-BD59-A6C34878D82A}">
                    <a16:rowId xmlns:a16="http://schemas.microsoft.com/office/drawing/2014/main" val="10003"/>
                  </a:ext>
                </a:extLst>
              </a:tr>
              <a:tr h="681001">
                <a:tc>
                  <a:txBody>
                    <a:bodyPr/>
                    <a:lstStyle/>
                    <a:p>
                      <a:r>
                        <a:rPr lang="vi-VN" sz="3200" dirty="0">
                          <a:solidFill>
                            <a:schemeClr val="tx1"/>
                          </a:solidFill>
                          <a:latin typeface="Times New Roman" panose="02020603050405020304" pitchFamily="18" charset="0"/>
                          <a:cs typeface="Times New Roman" panose="02020603050405020304" pitchFamily="18" charset="0"/>
                        </a:rPr>
                        <a:t>Phương</a:t>
                      </a:r>
                      <a:r>
                        <a:rPr lang="vi-VN" sz="3200" baseline="0" dirty="0">
                          <a:solidFill>
                            <a:schemeClr val="tx1"/>
                          </a:solidFill>
                          <a:latin typeface="Times New Roman" panose="02020603050405020304" pitchFamily="18" charset="0"/>
                          <a:cs typeface="Times New Roman" panose="02020603050405020304" pitchFamily="18" charset="0"/>
                        </a:rPr>
                        <a:t> </a:t>
                      </a:r>
                      <a:r>
                        <a:rPr lang="vi-VN" sz="3200" baseline="0" dirty="0" err="1">
                          <a:solidFill>
                            <a:schemeClr val="tx1"/>
                          </a:solidFill>
                          <a:latin typeface="Times New Roman" panose="02020603050405020304" pitchFamily="18" charset="0"/>
                          <a:cs typeface="Times New Roman" panose="02020603050405020304" pitchFamily="18" charset="0"/>
                        </a:rPr>
                        <a:t>pháp</a:t>
                      </a:r>
                      <a:r>
                        <a:rPr lang="vi-VN" sz="3200" baseline="0" dirty="0">
                          <a:solidFill>
                            <a:schemeClr val="tx1"/>
                          </a:solidFill>
                          <a:latin typeface="Times New Roman" panose="02020603050405020304" pitchFamily="18" charset="0"/>
                          <a:cs typeface="Times New Roman" panose="02020603050405020304" pitchFamily="18" charset="0"/>
                        </a:rPr>
                        <a:t> nghiên </a:t>
                      </a:r>
                      <a:r>
                        <a:rPr lang="vi-VN" sz="3200" baseline="0" dirty="0" err="1">
                          <a:solidFill>
                            <a:schemeClr val="tx1"/>
                          </a:solidFill>
                          <a:latin typeface="Times New Roman" panose="02020603050405020304" pitchFamily="18" charset="0"/>
                          <a:cs typeface="Times New Roman" panose="02020603050405020304" pitchFamily="18" charset="0"/>
                        </a:rPr>
                        <a:t>cứu</a:t>
                      </a:r>
                      <a:endParaRPr lang="vi-VN" sz="3200" dirty="0">
                        <a:solidFill>
                          <a:schemeClr val="tx1"/>
                        </a:solidFill>
                        <a:latin typeface="Times New Roman" panose="02020603050405020304" pitchFamily="18" charset="0"/>
                        <a:cs typeface="Times New Roman" panose="02020603050405020304" pitchFamily="18" charset="0"/>
                      </a:endParaRPr>
                    </a:p>
                  </a:txBody>
                  <a:tcPr marT="60960" marB="60960">
                    <a:solidFill>
                      <a:schemeClr val="accent2"/>
                    </a:solidFill>
                  </a:tcPr>
                </a:tc>
                <a:tc gridSpan="2">
                  <a:txBody>
                    <a:bodyPr/>
                    <a:lstStyle/>
                    <a:p>
                      <a:endParaRPr lang="vi-VN" sz="3200"/>
                    </a:p>
                  </a:txBody>
                  <a:tcPr marT="60960" marB="60960">
                    <a:solidFill>
                      <a:schemeClr val="accent2"/>
                    </a:solidFill>
                  </a:tcPr>
                </a:tc>
                <a:tc hMerge="1">
                  <a:txBody>
                    <a:bodyPr/>
                    <a:lstStyle/>
                    <a:p>
                      <a:endParaRPr lang="en-US"/>
                    </a:p>
                  </a:txBody>
                  <a:tcPr>
                    <a:solidFill>
                      <a:schemeClr val="accent2"/>
                    </a:solidFill>
                  </a:tcPr>
                </a:tc>
                <a:extLst>
                  <a:ext uri="{0D108BD9-81ED-4DB2-BD59-A6C34878D82A}">
                    <a16:rowId xmlns:a16="http://schemas.microsoft.com/office/drawing/2014/main" val="10004"/>
                  </a:ext>
                </a:extLst>
              </a:tr>
              <a:tr h="681001">
                <a:tc>
                  <a:txBody>
                    <a:bodyPr/>
                    <a:lstStyle/>
                    <a:p>
                      <a:r>
                        <a:rPr lang="vi-VN" sz="3200" dirty="0" err="1">
                          <a:solidFill>
                            <a:schemeClr val="tx1"/>
                          </a:solidFill>
                          <a:latin typeface="Times New Roman" panose="02020603050405020304" pitchFamily="18" charset="0"/>
                          <a:cs typeface="Times New Roman" panose="02020603050405020304" pitchFamily="18" charset="0"/>
                          <a:sym typeface="+mn-ea"/>
                        </a:rPr>
                        <a:t>Tóm</a:t>
                      </a:r>
                      <a:r>
                        <a:rPr lang="vi-VN" sz="3200" dirty="0">
                          <a:solidFill>
                            <a:schemeClr val="tx1"/>
                          </a:solidFill>
                          <a:latin typeface="Times New Roman" panose="02020603050405020304" pitchFamily="18" charset="0"/>
                          <a:cs typeface="Times New Roman" panose="02020603050405020304" pitchFamily="18" charset="0"/>
                          <a:sym typeface="+mn-ea"/>
                        </a:rPr>
                        <a:t> </a:t>
                      </a:r>
                      <a:r>
                        <a:rPr lang="vi-VN" sz="3200" dirty="0" err="1">
                          <a:solidFill>
                            <a:schemeClr val="tx1"/>
                          </a:solidFill>
                          <a:latin typeface="Times New Roman" panose="02020603050405020304" pitchFamily="18" charset="0"/>
                          <a:cs typeface="Times New Roman" panose="02020603050405020304" pitchFamily="18" charset="0"/>
                          <a:sym typeface="+mn-ea"/>
                        </a:rPr>
                        <a:t>tắt</a:t>
                      </a:r>
                      <a:r>
                        <a:rPr lang="vi-VN" sz="3200" dirty="0">
                          <a:solidFill>
                            <a:schemeClr val="tx1"/>
                          </a:solidFill>
                          <a:latin typeface="Times New Roman" panose="02020603050405020304" pitchFamily="18" charset="0"/>
                          <a:cs typeface="Times New Roman" panose="02020603050405020304" pitchFamily="18" charset="0"/>
                          <a:sym typeface="+mn-ea"/>
                        </a:rPr>
                        <a:t> ý </a:t>
                      </a:r>
                      <a:r>
                        <a:rPr lang="vi-VN" sz="3200" dirty="0" err="1">
                          <a:solidFill>
                            <a:schemeClr val="tx1"/>
                          </a:solidFill>
                          <a:latin typeface="Times New Roman" panose="02020603050405020304" pitchFamily="18" charset="0"/>
                          <a:cs typeface="Times New Roman" panose="02020603050405020304" pitchFamily="18" charset="0"/>
                          <a:sym typeface="+mn-ea"/>
                        </a:rPr>
                        <a:t>chính</a:t>
                      </a:r>
                      <a:r>
                        <a:rPr lang="vi-VN" sz="3200" dirty="0">
                          <a:solidFill>
                            <a:schemeClr val="tx1"/>
                          </a:solidFill>
                          <a:latin typeface="Times New Roman" panose="02020603050405020304" pitchFamily="18" charset="0"/>
                          <a:cs typeface="Times New Roman" panose="02020603050405020304" pitchFamily="18" charset="0"/>
                          <a:sym typeface="+mn-ea"/>
                        </a:rPr>
                        <a:t>/</a:t>
                      </a:r>
                      <a:r>
                        <a:rPr lang="vi-VN" sz="3200" dirty="0" err="1">
                          <a:solidFill>
                            <a:schemeClr val="tx1"/>
                          </a:solidFill>
                          <a:latin typeface="Times New Roman" panose="02020603050405020304" pitchFamily="18" charset="0"/>
                          <a:cs typeface="Times New Roman" panose="02020603050405020304" pitchFamily="18" charset="0"/>
                          <a:sym typeface="+mn-ea"/>
                        </a:rPr>
                        <a:t>luận</a:t>
                      </a:r>
                      <a:r>
                        <a:rPr lang="vi-VN" sz="3200" dirty="0">
                          <a:solidFill>
                            <a:schemeClr val="tx1"/>
                          </a:solidFill>
                          <a:latin typeface="Times New Roman" panose="02020603050405020304" pitchFamily="18" charset="0"/>
                          <a:cs typeface="Times New Roman" panose="02020603050405020304" pitchFamily="18" charset="0"/>
                          <a:sym typeface="+mn-ea"/>
                        </a:rPr>
                        <a:t> </a:t>
                      </a:r>
                      <a:r>
                        <a:rPr lang="vi-VN" sz="3200" dirty="0" err="1">
                          <a:solidFill>
                            <a:schemeClr val="tx1"/>
                          </a:solidFill>
                          <a:latin typeface="Times New Roman" panose="02020603050405020304" pitchFamily="18" charset="0"/>
                          <a:cs typeface="Times New Roman" panose="02020603050405020304" pitchFamily="18" charset="0"/>
                          <a:sym typeface="+mn-ea"/>
                        </a:rPr>
                        <a:t>điểm</a:t>
                      </a:r>
                      <a:endParaRPr lang="vi-VN" sz="3200" dirty="0">
                        <a:solidFill>
                          <a:schemeClr val="tx1"/>
                        </a:solidFill>
                        <a:latin typeface="Times New Roman" panose="02020603050405020304" pitchFamily="18" charset="0"/>
                        <a:cs typeface="Times New Roman" panose="02020603050405020304" pitchFamily="18" charset="0"/>
                      </a:endParaRPr>
                    </a:p>
                  </a:txBody>
                  <a:tcPr marT="60960" marB="60960">
                    <a:solidFill>
                      <a:schemeClr val="accent2"/>
                    </a:solidFill>
                  </a:tcPr>
                </a:tc>
                <a:tc gridSpan="2">
                  <a:txBody>
                    <a:bodyPr/>
                    <a:lstStyle/>
                    <a:p>
                      <a:endParaRPr lang="vi-VN" sz="3200"/>
                    </a:p>
                  </a:txBody>
                  <a:tcPr marT="60960" marB="60960">
                    <a:solidFill>
                      <a:schemeClr val="accent2"/>
                    </a:solidFill>
                  </a:tcPr>
                </a:tc>
                <a:tc hMerge="1">
                  <a:txBody>
                    <a:bodyPr/>
                    <a:lstStyle/>
                    <a:p>
                      <a:endParaRPr lang="en-US"/>
                    </a:p>
                  </a:txBody>
                  <a:tcPr>
                    <a:solidFill>
                      <a:schemeClr val="accent2"/>
                    </a:solidFill>
                  </a:tcPr>
                </a:tc>
                <a:extLst>
                  <a:ext uri="{0D108BD9-81ED-4DB2-BD59-A6C34878D82A}">
                    <a16:rowId xmlns:a16="http://schemas.microsoft.com/office/drawing/2014/main" val="10005"/>
                  </a:ext>
                </a:extLst>
              </a:tr>
              <a:tr h="681001">
                <a:tc gridSpan="3">
                  <a:txBody>
                    <a:bodyPr/>
                    <a:lstStyle/>
                    <a:p>
                      <a:r>
                        <a:rPr lang="vi-VN" sz="3200" dirty="0" err="1">
                          <a:solidFill>
                            <a:schemeClr val="tx1"/>
                          </a:solidFill>
                          <a:latin typeface="Times New Roman" panose="02020603050405020304" pitchFamily="18" charset="0"/>
                          <a:cs typeface="Times New Roman" panose="02020603050405020304" pitchFamily="18" charset="0"/>
                          <a:sym typeface="+mn-ea"/>
                        </a:rPr>
                        <a:t>Kết</a:t>
                      </a:r>
                      <a:r>
                        <a:rPr lang="vi-VN" sz="3200" dirty="0">
                          <a:solidFill>
                            <a:schemeClr val="tx1"/>
                          </a:solidFill>
                          <a:latin typeface="Times New Roman" panose="02020603050405020304" pitchFamily="18" charset="0"/>
                          <a:cs typeface="Times New Roman" panose="02020603050405020304" pitchFamily="18" charset="0"/>
                          <a:sym typeface="+mn-ea"/>
                        </a:rPr>
                        <a:t> </a:t>
                      </a:r>
                      <a:r>
                        <a:rPr lang="en-US" altLang="vi-VN" sz="3200" dirty="0">
                          <a:solidFill>
                            <a:schemeClr val="tx1"/>
                          </a:solidFill>
                          <a:latin typeface="Times New Roman" panose="02020603050405020304" pitchFamily="18" charset="0"/>
                          <a:cs typeface="Times New Roman" panose="02020603050405020304" pitchFamily="18" charset="0"/>
                          <a:sym typeface="+mn-ea"/>
                        </a:rPr>
                        <a:t>luận</a:t>
                      </a:r>
                      <a:endParaRPr lang="vi-VN" sz="3200" dirty="0">
                        <a:solidFill>
                          <a:schemeClr val="tx1"/>
                        </a:solidFill>
                        <a:latin typeface="Times New Roman" panose="02020603050405020304" pitchFamily="18" charset="0"/>
                        <a:cs typeface="Times New Roman" panose="02020603050405020304" pitchFamily="18" charset="0"/>
                      </a:endParaRPr>
                    </a:p>
                    <a:p>
                      <a:endParaRPr lang="vi-VN" sz="3200" b="1" dirty="0">
                        <a:solidFill>
                          <a:srgbClr val="FFFF00"/>
                        </a:solidFill>
                        <a:latin typeface="Times New Roman" panose="02020603050405020304" pitchFamily="18" charset="0"/>
                        <a:cs typeface="Times New Roman" panose="02020603050405020304" pitchFamily="18" charset="0"/>
                      </a:endParaRPr>
                    </a:p>
                  </a:txBody>
                  <a:tcPr marT="60960" marB="60960">
                    <a:solidFill>
                      <a:schemeClr val="accent2"/>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r h="1225801">
                <a:tc gridSpan="2">
                  <a:txBody>
                    <a:bodyPr/>
                    <a:lstStyle/>
                    <a:p>
                      <a:endParaRPr lang="vi-VN" sz="3200" dirty="0">
                        <a:solidFill>
                          <a:schemeClr val="tx1"/>
                        </a:solidFill>
                        <a:latin typeface="+mj-lt"/>
                      </a:endParaRPr>
                    </a:p>
                  </a:txBody>
                  <a:tcPr marT="60960" marB="60960">
                    <a:solidFill>
                      <a:schemeClr val="accent2"/>
                    </a:solidFill>
                  </a:tcPr>
                </a:tc>
                <a:tc hMerge="1">
                  <a:txBody>
                    <a:bodyPr/>
                    <a:lstStyle/>
                    <a:p>
                      <a:endParaRPr lang="en-US"/>
                    </a:p>
                  </a:txBody>
                  <a:tcPr/>
                </a:tc>
                <a:tc>
                  <a:txBody>
                    <a:bodyPr/>
                    <a:lstStyle/>
                    <a:p>
                      <a:endParaRPr lang="vi-VN" sz="3700" dirty="0">
                        <a:solidFill>
                          <a:schemeClr val="tx1"/>
                        </a:solidFill>
                        <a:latin typeface="+mj-lt"/>
                      </a:endParaRPr>
                    </a:p>
                  </a:txBody>
                  <a:tcPr marT="60960" marB="60960">
                    <a:solidFill>
                      <a:schemeClr val="accent2"/>
                    </a:solidFill>
                  </a:tcPr>
                </a:tc>
                <a:extLst>
                  <a:ext uri="{0D108BD9-81ED-4DB2-BD59-A6C34878D82A}">
                    <a16:rowId xmlns:a16="http://schemas.microsoft.com/office/drawing/2014/main" val="10007"/>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493" y="-25400"/>
            <a:ext cx="9144000" cy="523220"/>
          </a:xfrm>
          <a:prstGeom prst="rect">
            <a:avLst/>
          </a:prstGeom>
        </p:spPr>
        <p:txBody>
          <a:bodyPr wrap="square">
            <a:spAutoFit/>
          </a:bodyPr>
          <a:lstStyle/>
          <a:p>
            <a:pPr algn="ctr"/>
            <a:r>
              <a:rPr lang="vi-VN" sz="2800" b="1" dirty="0">
                <a:solidFill>
                  <a:schemeClr val="accent1">
                    <a:lumMod val="50000"/>
                  </a:schemeClr>
                </a:solidFill>
                <a:latin typeface="+mj-lt"/>
              </a:rPr>
              <a:t>VÍ DỤ: </a:t>
            </a:r>
            <a:r>
              <a:rPr lang="vi-VN" sz="2800" b="1" dirty="0" err="1">
                <a:solidFill>
                  <a:schemeClr val="accent1">
                    <a:lumMod val="50000"/>
                  </a:schemeClr>
                </a:solidFill>
                <a:latin typeface="+mj-lt"/>
              </a:rPr>
              <a:t>Đọc</a:t>
            </a:r>
            <a:r>
              <a:rPr lang="vi-VN" sz="2800" b="1" dirty="0">
                <a:solidFill>
                  <a:schemeClr val="accent1">
                    <a:lumMod val="50000"/>
                  </a:schemeClr>
                </a:solidFill>
                <a:latin typeface="+mj-lt"/>
              </a:rPr>
              <a:t> 1 </a:t>
            </a:r>
            <a:r>
              <a:rPr lang="vi-VN" sz="2800" b="1" dirty="0" err="1">
                <a:solidFill>
                  <a:schemeClr val="accent1">
                    <a:lumMod val="50000"/>
                  </a:schemeClr>
                </a:solidFill>
                <a:latin typeface="+mj-lt"/>
              </a:rPr>
              <a:t>bài</a:t>
            </a:r>
            <a:r>
              <a:rPr lang="vi-VN" sz="2800" b="1" dirty="0">
                <a:solidFill>
                  <a:schemeClr val="accent1">
                    <a:lumMod val="50000"/>
                  </a:schemeClr>
                </a:solidFill>
                <a:latin typeface="+mj-lt"/>
              </a:rPr>
              <a:t> </a:t>
            </a:r>
            <a:r>
              <a:rPr lang="vi-VN" sz="2800" b="1" dirty="0" err="1">
                <a:solidFill>
                  <a:schemeClr val="accent1">
                    <a:lumMod val="50000"/>
                  </a:schemeClr>
                </a:solidFill>
                <a:latin typeface="+mj-lt"/>
              </a:rPr>
              <a:t>báo</a:t>
            </a:r>
            <a:r>
              <a:rPr lang="vi-VN" sz="2800" b="1" dirty="0">
                <a:solidFill>
                  <a:schemeClr val="accent1">
                    <a:lumMod val="50000"/>
                  </a:schemeClr>
                </a:solidFill>
                <a:latin typeface="+mj-lt"/>
              </a:rPr>
              <a:t> </a:t>
            </a:r>
            <a:r>
              <a:rPr lang="vi-VN" sz="2800" b="1" dirty="0" err="1">
                <a:solidFill>
                  <a:schemeClr val="accent1">
                    <a:lumMod val="50000"/>
                  </a:schemeClr>
                </a:solidFill>
                <a:latin typeface="+mj-lt"/>
              </a:rPr>
              <a:t>và</a:t>
            </a:r>
            <a:r>
              <a:rPr lang="vi-VN" sz="2800" b="1" dirty="0">
                <a:solidFill>
                  <a:schemeClr val="accent1">
                    <a:lumMod val="50000"/>
                  </a:schemeClr>
                </a:solidFill>
                <a:latin typeface="+mj-lt"/>
              </a:rPr>
              <a:t> </a:t>
            </a:r>
            <a:r>
              <a:rPr lang="vi-VN" sz="2800" b="1" dirty="0" err="1">
                <a:solidFill>
                  <a:schemeClr val="accent1">
                    <a:lumMod val="50000"/>
                  </a:schemeClr>
                </a:solidFill>
                <a:latin typeface="+mj-lt"/>
              </a:rPr>
              <a:t>điền</a:t>
            </a:r>
            <a:r>
              <a:rPr lang="vi-VN" sz="2800" b="1" dirty="0">
                <a:solidFill>
                  <a:schemeClr val="accent1">
                    <a:lumMod val="50000"/>
                  </a:schemeClr>
                </a:solidFill>
                <a:latin typeface="+mj-lt"/>
              </a:rPr>
              <a:t> thông tin </a:t>
            </a:r>
            <a:r>
              <a:rPr lang="vi-VN" sz="2800" b="1" err="1">
                <a:solidFill>
                  <a:schemeClr val="accent1">
                    <a:lumMod val="50000"/>
                  </a:schemeClr>
                </a:solidFill>
                <a:latin typeface="+mj-lt"/>
              </a:rPr>
              <a:t>vào</a:t>
            </a:r>
            <a:r>
              <a:rPr lang="vi-VN" sz="2800" b="1">
                <a:solidFill>
                  <a:schemeClr val="accent1">
                    <a:lumMod val="50000"/>
                  </a:schemeClr>
                </a:solidFill>
                <a:latin typeface="+mj-lt"/>
              </a:rPr>
              <a:t> bảng</a:t>
            </a:r>
            <a:endParaRPr lang="vi-VN" sz="2800" dirty="0">
              <a:solidFill>
                <a:schemeClr val="accent1">
                  <a:lumMod val="50000"/>
                </a:schemeClr>
              </a:solidFill>
              <a:latin typeface="+mj-lt"/>
            </a:endParaRPr>
          </a:p>
        </p:txBody>
      </p:sp>
      <p:sp>
        <p:nvSpPr>
          <p:cNvPr id="3" name="Rectangle 2"/>
          <p:cNvSpPr/>
          <p:nvPr/>
        </p:nvSpPr>
        <p:spPr>
          <a:xfrm>
            <a:off x="76201" y="784193"/>
            <a:ext cx="1608133" cy="523220"/>
          </a:xfrm>
          <a:prstGeom prst="rect">
            <a:avLst/>
          </a:prstGeom>
        </p:spPr>
        <p:txBody>
          <a:bodyPr wrap="none">
            <a:spAutoFit/>
          </a:bodyPr>
          <a:lstStyle/>
          <a:p>
            <a:r>
              <a:rPr lang="vi-VN" sz="2800" b="1" dirty="0" err="1">
                <a:solidFill>
                  <a:srgbClr val="7030A0"/>
                </a:solidFill>
                <a:latin typeface="+mj-lt"/>
              </a:rPr>
              <a:t>Từ</a:t>
            </a:r>
            <a:r>
              <a:rPr lang="vi-VN" sz="2800" b="1" dirty="0">
                <a:solidFill>
                  <a:srgbClr val="7030A0"/>
                </a:solidFill>
                <a:latin typeface="+mj-lt"/>
              </a:rPr>
              <a:t> </a:t>
            </a:r>
            <a:r>
              <a:rPr lang="vi-VN" sz="2800" b="1" dirty="0" err="1">
                <a:solidFill>
                  <a:srgbClr val="7030A0"/>
                </a:solidFill>
                <a:latin typeface="+mj-lt"/>
              </a:rPr>
              <a:t>khóa</a:t>
            </a:r>
            <a:r>
              <a:rPr lang="vi-VN" sz="2800" b="1" dirty="0">
                <a:solidFill>
                  <a:srgbClr val="7030A0"/>
                </a:solidFill>
                <a:latin typeface="+mj-lt"/>
              </a:rPr>
              <a:t>:</a:t>
            </a:r>
          </a:p>
        </p:txBody>
      </p:sp>
      <p:sp>
        <p:nvSpPr>
          <p:cNvPr id="4" name="Rectangle 3"/>
          <p:cNvSpPr/>
          <p:nvPr/>
        </p:nvSpPr>
        <p:spPr>
          <a:xfrm>
            <a:off x="92230" y="1498600"/>
            <a:ext cx="3728906" cy="523220"/>
          </a:xfrm>
          <a:prstGeom prst="rect">
            <a:avLst/>
          </a:prstGeom>
        </p:spPr>
        <p:txBody>
          <a:bodyPr wrap="none">
            <a:spAutoFit/>
          </a:bodyPr>
          <a:lstStyle/>
          <a:p>
            <a:r>
              <a:rPr lang="vi-VN" sz="2800" b="1" dirty="0" err="1">
                <a:solidFill>
                  <a:srgbClr val="7030A0"/>
                </a:solidFill>
                <a:latin typeface="+mj-lt"/>
              </a:rPr>
              <a:t>Tác</a:t>
            </a:r>
            <a:r>
              <a:rPr lang="vi-VN" sz="2800" b="1" dirty="0">
                <a:solidFill>
                  <a:srgbClr val="7030A0"/>
                </a:solidFill>
                <a:latin typeface="+mj-lt"/>
              </a:rPr>
              <a:t> </a:t>
            </a:r>
            <a:r>
              <a:rPr lang="vi-VN" sz="2800" b="1" dirty="0" err="1">
                <a:solidFill>
                  <a:srgbClr val="7030A0"/>
                </a:solidFill>
                <a:latin typeface="+mj-lt"/>
              </a:rPr>
              <a:t>giả</a:t>
            </a:r>
            <a:r>
              <a:rPr lang="vi-VN" sz="2800" b="1" dirty="0">
                <a:solidFill>
                  <a:srgbClr val="7030A0"/>
                </a:solidFill>
                <a:latin typeface="+mj-lt"/>
              </a:rPr>
              <a:t>, năm </a:t>
            </a:r>
            <a:r>
              <a:rPr lang="vi-VN" sz="2800" b="1" dirty="0" err="1">
                <a:solidFill>
                  <a:srgbClr val="7030A0"/>
                </a:solidFill>
                <a:latin typeface="+mj-lt"/>
              </a:rPr>
              <a:t>xuất</a:t>
            </a:r>
            <a:r>
              <a:rPr lang="vi-VN" sz="2800" b="1" dirty="0">
                <a:solidFill>
                  <a:srgbClr val="7030A0"/>
                </a:solidFill>
                <a:latin typeface="+mj-lt"/>
              </a:rPr>
              <a:t> </a:t>
            </a:r>
            <a:r>
              <a:rPr lang="vi-VN" sz="2800" b="1" dirty="0" err="1">
                <a:solidFill>
                  <a:srgbClr val="7030A0"/>
                </a:solidFill>
                <a:latin typeface="+mj-lt"/>
              </a:rPr>
              <a:t>bản</a:t>
            </a:r>
            <a:r>
              <a:rPr lang="vi-VN" sz="2800" b="1" dirty="0">
                <a:solidFill>
                  <a:srgbClr val="7030A0"/>
                </a:solidFill>
                <a:latin typeface="+mj-lt"/>
              </a:rPr>
              <a:t>:</a:t>
            </a:r>
            <a:endParaRPr lang="vi-VN" sz="2800" dirty="0">
              <a:solidFill>
                <a:srgbClr val="7030A0"/>
              </a:solidFill>
              <a:latin typeface="+mj-lt"/>
            </a:endParaRPr>
          </a:p>
        </p:txBody>
      </p:sp>
      <p:sp>
        <p:nvSpPr>
          <p:cNvPr id="5" name="Rectangle 4"/>
          <p:cNvSpPr/>
          <p:nvPr/>
        </p:nvSpPr>
        <p:spPr>
          <a:xfrm>
            <a:off x="76200" y="2311400"/>
            <a:ext cx="4378122" cy="523220"/>
          </a:xfrm>
          <a:prstGeom prst="rect">
            <a:avLst/>
          </a:prstGeom>
        </p:spPr>
        <p:txBody>
          <a:bodyPr wrap="none">
            <a:spAutoFit/>
          </a:bodyPr>
          <a:lstStyle/>
          <a:p>
            <a:r>
              <a:rPr lang="vi-VN" sz="2800" b="1" dirty="0" err="1">
                <a:solidFill>
                  <a:srgbClr val="7030A0"/>
                </a:solidFill>
                <a:latin typeface="+mj-lt"/>
              </a:rPr>
              <a:t>Tóm</a:t>
            </a:r>
            <a:r>
              <a:rPr lang="vi-VN" sz="2800" b="1" dirty="0">
                <a:solidFill>
                  <a:srgbClr val="7030A0"/>
                </a:solidFill>
                <a:latin typeface="+mj-lt"/>
              </a:rPr>
              <a:t> </a:t>
            </a:r>
            <a:r>
              <a:rPr lang="vi-VN" sz="2800" b="1" dirty="0" err="1">
                <a:solidFill>
                  <a:srgbClr val="7030A0"/>
                </a:solidFill>
                <a:latin typeface="+mj-lt"/>
              </a:rPr>
              <a:t>tắt</a:t>
            </a:r>
            <a:r>
              <a:rPr lang="vi-VN" sz="2800" b="1" dirty="0">
                <a:solidFill>
                  <a:srgbClr val="7030A0"/>
                </a:solidFill>
                <a:latin typeface="+mj-lt"/>
              </a:rPr>
              <a:t> ý </a:t>
            </a:r>
            <a:r>
              <a:rPr lang="vi-VN" sz="2800" b="1" dirty="0" err="1">
                <a:solidFill>
                  <a:srgbClr val="7030A0"/>
                </a:solidFill>
                <a:latin typeface="+mj-lt"/>
              </a:rPr>
              <a:t>chính</a:t>
            </a:r>
            <a:r>
              <a:rPr lang="vi-VN" sz="2800" b="1" dirty="0">
                <a:solidFill>
                  <a:srgbClr val="7030A0"/>
                </a:solidFill>
                <a:latin typeface="+mj-lt"/>
              </a:rPr>
              <a:t>/</a:t>
            </a:r>
            <a:r>
              <a:rPr lang="vi-VN" sz="2800" b="1" dirty="0" err="1">
                <a:solidFill>
                  <a:srgbClr val="7030A0"/>
                </a:solidFill>
                <a:latin typeface="+mj-lt"/>
              </a:rPr>
              <a:t>luận</a:t>
            </a:r>
            <a:r>
              <a:rPr lang="vi-VN" sz="2800" b="1" dirty="0">
                <a:solidFill>
                  <a:srgbClr val="7030A0"/>
                </a:solidFill>
                <a:latin typeface="+mj-lt"/>
              </a:rPr>
              <a:t> </a:t>
            </a:r>
            <a:r>
              <a:rPr lang="vi-VN" sz="2800" b="1" dirty="0" err="1">
                <a:solidFill>
                  <a:srgbClr val="7030A0"/>
                </a:solidFill>
                <a:latin typeface="+mj-lt"/>
              </a:rPr>
              <a:t>điểm</a:t>
            </a:r>
            <a:r>
              <a:rPr lang="vi-VN" sz="2800" b="1" dirty="0">
                <a:solidFill>
                  <a:srgbClr val="7030A0"/>
                </a:solidFill>
                <a:latin typeface="+mj-lt"/>
              </a:rPr>
              <a:t>:</a:t>
            </a:r>
          </a:p>
        </p:txBody>
      </p:sp>
      <p:sp>
        <p:nvSpPr>
          <p:cNvPr id="10" name="Rectangle 9"/>
          <p:cNvSpPr/>
          <p:nvPr/>
        </p:nvSpPr>
        <p:spPr>
          <a:xfrm>
            <a:off x="1676400" y="787400"/>
            <a:ext cx="7239000" cy="523220"/>
          </a:xfrm>
          <a:prstGeom prst="rect">
            <a:avLst/>
          </a:prstGeom>
        </p:spPr>
        <p:txBody>
          <a:bodyPr wrap="square">
            <a:spAutoFit/>
          </a:bodyPr>
          <a:lstStyle/>
          <a:p>
            <a:r>
              <a:rPr lang="vi-VN" sz="2800" dirty="0" err="1">
                <a:latin typeface="+mj-lt"/>
              </a:rPr>
              <a:t>Xử</a:t>
            </a:r>
            <a:r>
              <a:rPr lang="vi-VN" sz="2800" dirty="0">
                <a:latin typeface="+mj-lt"/>
              </a:rPr>
              <a:t> </a:t>
            </a:r>
            <a:r>
              <a:rPr lang="vi-VN" sz="2800" dirty="0" err="1">
                <a:latin typeface="+mj-lt"/>
              </a:rPr>
              <a:t>lí</a:t>
            </a:r>
            <a:r>
              <a:rPr lang="vi-VN" sz="2800" dirty="0">
                <a:latin typeface="+mj-lt"/>
              </a:rPr>
              <a:t>, </a:t>
            </a:r>
            <a:r>
              <a:rPr lang="vi-VN" sz="2800" dirty="0" err="1">
                <a:latin typeface="+mj-lt"/>
              </a:rPr>
              <a:t>Asen</a:t>
            </a:r>
            <a:r>
              <a:rPr lang="vi-VN" sz="2800" dirty="0">
                <a:latin typeface="+mj-lt"/>
              </a:rPr>
              <a:t>, </a:t>
            </a:r>
            <a:r>
              <a:rPr lang="vi-VN" sz="2800" dirty="0" err="1">
                <a:latin typeface="+mj-lt"/>
              </a:rPr>
              <a:t>nước</a:t>
            </a:r>
            <a:r>
              <a:rPr lang="vi-VN" sz="2800" dirty="0">
                <a:latin typeface="+mj-lt"/>
              </a:rPr>
              <a:t> ô </a:t>
            </a:r>
            <a:r>
              <a:rPr lang="vi-VN" sz="2800" dirty="0" err="1">
                <a:latin typeface="+mj-lt"/>
              </a:rPr>
              <a:t>nhiễm</a:t>
            </a:r>
            <a:r>
              <a:rPr lang="vi-VN" sz="2800" dirty="0">
                <a:latin typeface="+mj-lt"/>
              </a:rPr>
              <a:t>, </a:t>
            </a:r>
            <a:r>
              <a:rPr lang="vi-VN" sz="2800" dirty="0" err="1">
                <a:latin typeface="+mj-lt"/>
              </a:rPr>
              <a:t>đất</a:t>
            </a:r>
            <a:r>
              <a:rPr lang="vi-VN" sz="2800" dirty="0">
                <a:latin typeface="+mj-lt"/>
              </a:rPr>
              <a:t> phong </a:t>
            </a:r>
            <a:r>
              <a:rPr lang="vi-VN" sz="2800" dirty="0" err="1">
                <a:latin typeface="+mj-lt"/>
              </a:rPr>
              <a:t>hóa</a:t>
            </a:r>
            <a:endParaRPr lang="vi-VN" sz="2800" dirty="0">
              <a:latin typeface="+mj-lt"/>
            </a:endParaRPr>
          </a:p>
        </p:txBody>
      </p:sp>
      <p:sp>
        <p:nvSpPr>
          <p:cNvPr id="11" name="Rectangle 10"/>
          <p:cNvSpPr/>
          <p:nvPr/>
        </p:nvSpPr>
        <p:spPr>
          <a:xfrm>
            <a:off x="3657600" y="1526981"/>
            <a:ext cx="5394170" cy="523220"/>
          </a:xfrm>
          <a:prstGeom prst="rect">
            <a:avLst/>
          </a:prstGeom>
        </p:spPr>
        <p:txBody>
          <a:bodyPr wrap="square">
            <a:spAutoFit/>
          </a:bodyPr>
          <a:lstStyle/>
          <a:p>
            <a:r>
              <a:rPr lang="vi-VN" sz="2800" dirty="0" err="1">
                <a:latin typeface="+mj-lt"/>
              </a:rPr>
              <a:t>Nguyễn</a:t>
            </a:r>
            <a:r>
              <a:rPr lang="vi-VN" sz="2800" dirty="0">
                <a:latin typeface="+mj-lt"/>
              </a:rPr>
              <a:t> </a:t>
            </a:r>
            <a:r>
              <a:rPr lang="vi-VN" sz="2800" dirty="0" err="1">
                <a:latin typeface="+mj-lt"/>
              </a:rPr>
              <a:t>Thị</a:t>
            </a:r>
            <a:r>
              <a:rPr lang="vi-VN" sz="2800" dirty="0">
                <a:latin typeface="+mj-lt"/>
              </a:rPr>
              <a:t> </a:t>
            </a:r>
            <a:r>
              <a:rPr lang="vi-VN" sz="2800" dirty="0" err="1">
                <a:latin typeface="+mj-lt"/>
              </a:rPr>
              <a:t>Hằng</a:t>
            </a:r>
            <a:r>
              <a:rPr lang="vi-VN" sz="2800" dirty="0">
                <a:latin typeface="+mj-lt"/>
              </a:rPr>
              <a:t> Nga, 2014</a:t>
            </a:r>
          </a:p>
        </p:txBody>
      </p:sp>
      <p:sp>
        <p:nvSpPr>
          <p:cNvPr id="12" name="Rectangle 11"/>
          <p:cNvSpPr/>
          <p:nvPr/>
        </p:nvSpPr>
        <p:spPr>
          <a:xfrm>
            <a:off x="92230" y="3009027"/>
            <a:ext cx="9051770" cy="2677656"/>
          </a:xfrm>
          <a:prstGeom prst="rect">
            <a:avLst/>
          </a:prstGeom>
        </p:spPr>
        <p:txBody>
          <a:bodyPr wrap="square">
            <a:spAutoFit/>
          </a:bodyPr>
          <a:lstStyle/>
          <a:p>
            <a:r>
              <a:rPr lang="vi-VN" sz="2800" dirty="0">
                <a:latin typeface="+mj-lt"/>
              </a:rPr>
              <a:t>     Ô </a:t>
            </a:r>
            <a:r>
              <a:rPr lang="vi-VN" sz="2800" dirty="0" err="1">
                <a:latin typeface="+mj-lt"/>
              </a:rPr>
              <a:t>nhiễm</a:t>
            </a:r>
            <a:r>
              <a:rPr lang="vi-VN" sz="2800" dirty="0">
                <a:latin typeface="+mj-lt"/>
              </a:rPr>
              <a:t> </a:t>
            </a:r>
            <a:r>
              <a:rPr lang="vi-VN" sz="2800" dirty="0" err="1">
                <a:latin typeface="+mj-lt"/>
              </a:rPr>
              <a:t>Asen</a:t>
            </a:r>
            <a:r>
              <a:rPr lang="vi-VN" sz="2800" dirty="0">
                <a:latin typeface="+mj-lt"/>
              </a:rPr>
              <a:t> trong </a:t>
            </a:r>
            <a:r>
              <a:rPr lang="vi-VN" sz="2800" dirty="0" err="1">
                <a:latin typeface="+mj-lt"/>
              </a:rPr>
              <a:t>nước</a:t>
            </a:r>
            <a:r>
              <a:rPr lang="vi-VN" sz="2800" dirty="0">
                <a:latin typeface="+mj-lt"/>
              </a:rPr>
              <a:t> gây </a:t>
            </a:r>
            <a:r>
              <a:rPr lang="vi-VN" sz="2800" dirty="0" err="1">
                <a:latin typeface="+mj-lt"/>
              </a:rPr>
              <a:t>những</a:t>
            </a:r>
            <a:r>
              <a:rPr lang="vi-VN" sz="2800" dirty="0">
                <a:latin typeface="+mj-lt"/>
              </a:rPr>
              <a:t> căn </a:t>
            </a:r>
            <a:r>
              <a:rPr lang="vi-VN" sz="2800" dirty="0" err="1">
                <a:latin typeface="+mj-lt"/>
              </a:rPr>
              <a:t>bệnh</a:t>
            </a:r>
            <a:r>
              <a:rPr lang="vi-VN" sz="2800" dirty="0">
                <a:latin typeface="+mj-lt"/>
              </a:rPr>
              <a:t> nguy </a:t>
            </a:r>
            <a:r>
              <a:rPr lang="vi-VN" sz="2800" dirty="0" err="1">
                <a:latin typeface="+mj-lt"/>
              </a:rPr>
              <a:t>hiểm</a:t>
            </a:r>
            <a:r>
              <a:rPr lang="vi-VN" sz="2800" dirty="0">
                <a:latin typeface="+mj-lt"/>
              </a:rPr>
              <a:t> cho con </a:t>
            </a:r>
            <a:r>
              <a:rPr lang="vi-VN" sz="2800" dirty="0" err="1">
                <a:latin typeface="+mj-lt"/>
              </a:rPr>
              <a:t>người</a:t>
            </a:r>
            <a:r>
              <a:rPr lang="vi-VN" sz="2800" dirty="0">
                <a:latin typeface="+mj-lt"/>
              </a:rPr>
              <a:t>. </a:t>
            </a:r>
            <a:r>
              <a:rPr lang="vi-VN" sz="2800" dirty="0" err="1">
                <a:latin typeface="+mj-lt"/>
              </a:rPr>
              <a:t>Trước</a:t>
            </a:r>
            <a:r>
              <a:rPr lang="vi-VN" sz="2800" dirty="0">
                <a:latin typeface="+mj-lt"/>
              </a:rPr>
              <a:t> đây, </a:t>
            </a:r>
            <a:r>
              <a:rPr lang="vi-VN" sz="2800">
                <a:latin typeface="+mj-lt"/>
              </a:rPr>
              <a:t>ở </a:t>
            </a:r>
            <a:r>
              <a:rPr lang="en-US" sz="2800" dirty="0" err="1">
                <a:latin typeface="+mj-lt"/>
              </a:rPr>
              <a:t>V</a:t>
            </a:r>
            <a:r>
              <a:rPr lang="vi-VN" sz="2800">
                <a:latin typeface="+mj-lt"/>
              </a:rPr>
              <a:t>iệt </a:t>
            </a:r>
            <a:r>
              <a:rPr lang="vi-VN" sz="2800" dirty="0">
                <a:latin typeface="+mj-lt"/>
              </a:rPr>
              <a:t>Nam </a:t>
            </a:r>
            <a:r>
              <a:rPr lang="vi-VN" sz="2800" dirty="0" err="1">
                <a:latin typeface="+mj-lt"/>
              </a:rPr>
              <a:t>đã</a:t>
            </a:r>
            <a:r>
              <a:rPr lang="vi-VN" sz="2800" dirty="0">
                <a:latin typeface="+mj-lt"/>
              </a:rPr>
              <a:t> </a:t>
            </a:r>
            <a:r>
              <a:rPr lang="vi-VN" sz="2800" dirty="0" err="1">
                <a:latin typeface="+mj-lt"/>
              </a:rPr>
              <a:t>có</a:t>
            </a:r>
            <a:r>
              <a:rPr lang="vi-VN" sz="2800" dirty="0">
                <a:latin typeface="+mj-lt"/>
              </a:rPr>
              <a:t> </a:t>
            </a:r>
            <a:r>
              <a:rPr lang="vi-VN" sz="2800" dirty="0" err="1">
                <a:latin typeface="+mj-lt"/>
              </a:rPr>
              <a:t>nhiều</a:t>
            </a:r>
            <a:r>
              <a:rPr lang="vi-VN" sz="2800" dirty="0">
                <a:latin typeface="+mj-lt"/>
              </a:rPr>
              <a:t> công </a:t>
            </a:r>
            <a:r>
              <a:rPr lang="vi-VN" sz="2800" dirty="0" err="1">
                <a:latin typeface="+mj-lt"/>
              </a:rPr>
              <a:t>nghệ</a:t>
            </a:r>
            <a:r>
              <a:rPr lang="vi-VN" sz="2800" dirty="0">
                <a:latin typeface="+mj-lt"/>
              </a:rPr>
              <a:t> </a:t>
            </a:r>
            <a:r>
              <a:rPr lang="vi-VN" sz="2800" dirty="0" err="1">
                <a:latin typeface="+mj-lt"/>
              </a:rPr>
              <a:t>xử</a:t>
            </a:r>
            <a:r>
              <a:rPr lang="vi-VN" sz="2800" dirty="0">
                <a:latin typeface="+mj-lt"/>
              </a:rPr>
              <a:t> </a:t>
            </a:r>
            <a:r>
              <a:rPr lang="vi-VN" sz="2800" dirty="0" err="1">
                <a:latin typeface="+mj-lt"/>
              </a:rPr>
              <a:t>lí</a:t>
            </a:r>
            <a:r>
              <a:rPr lang="vi-VN" sz="2800" dirty="0">
                <a:latin typeface="+mj-lt"/>
              </a:rPr>
              <a:t> </a:t>
            </a:r>
            <a:r>
              <a:rPr lang="vi-VN" sz="2800" dirty="0" err="1">
                <a:latin typeface="+mj-lt"/>
              </a:rPr>
              <a:t>Asen</a:t>
            </a:r>
            <a:r>
              <a:rPr lang="vi-VN" sz="2800" dirty="0">
                <a:latin typeface="+mj-lt"/>
              </a:rPr>
              <a:t> nhưng </a:t>
            </a:r>
            <a:r>
              <a:rPr lang="vi-VN" sz="2800" dirty="0" err="1">
                <a:latin typeface="+mj-lt"/>
              </a:rPr>
              <a:t>hiệu</a:t>
            </a:r>
            <a:r>
              <a:rPr lang="vi-VN" sz="2800" dirty="0">
                <a:latin typeface="+mj-lt"/>
              </a:rPr>
              <a:t> </a:t>
            </a:r>
            <a:r>
              <a:rPr lang="vi-VN" sz="2800" dirty="0" err="1">
                <a:latin typeface="+mj-lt"/>
              </a:rPr>
              <a:t>quả</a:t>
            </a:r>
            <a:r>
              <a:rPr lang="vi-VN" sz="2800" dirty="0">
                <a:latin typeface="+mj-lt"/>
              </a:rPr>
              <a:t> </a:t>
            </a:r>
            <a:r>
              <a:rPr lang="vi-VN" sz="2800" dirty="0" err="1">
                <a:latin typeface="+mj-lt"/>
              </a:rPr>
              <a:t>đạt</a:t>
            </a:r>
            <a:r>
              <a:rPr lang="vi-VN" sz="2800" dirty="0">
                <a:latin typeface="+mj-lt"/>
              </a:rPr>
              <a:t> </a:t>
            </a:r>
            <a:r>
              <a:rPr lang="vi-VN" sz="2800" dirty="0" err="1">
                <a:latin typeface="+mj-lt"/>
              </a:rPr>
              <a:t>được</a:t>
            </a:r>
            <a:r>
              <a:rPr lang="vi-VN" sz="2800" dirty="0">
                <a:latin typeface="+mj-lt"/>
              </a:rPr>
              <a:t> không cao. </a:t>
            </a:r>
            <a:r>
              <a:rPr lang="vi-VN" sz="2800" dirty="0" err="1">
                <a:latin typeface="+mj-lt"/>
              </a:rPr>
              <a:t>Tác</a:t>
            </a:r>
            <a:r>
              <a:rPr lang="vi-VN" sz="2800" dirty="0">
                <a:latin typeface="+mj-lt"/>
              </a:rPr>
              <a:t> </a:t>
            </a:r>
            <a:r>
              <a:rPr lang="vi-VN" sz="2800" dirty="0" err="1">
                <a:latin typeface="+mj-lt"/>
              </a:rPr>
              <a:t>giả</a:t>
            </a:r>
            <a:r>
              <a:rPr lang="vi-VN" sz="2800" dirty="0">
                <a:latin typeface="+mj-lt"/>
              </a:rPr>
              <a:t> </a:t>
            </a:r>
            <a:r>
              <a:rPr lang="vi-VN" sz="2800" dirty="0" err="1">
                <a:latin typeface="+mj-lt"/>
              </a:rPr>
              <a:t>đề</a:t>
            </a:r>
            <a:r>
              <a:rPr lang="vi-VN" sz="2800" dirty="0">
                <a:latin typeface="+mj-lt"/>
              </a:rPr>
              <a:t> </a:t>
            </a:r>
            <a:r>
              <a:rPr lang="vi-VN" sz="2800" dirty="0" err="1">
                <a:latin typeface="+mj-lt"/>
              </a:rPr>
              <a:t>xuất</a:t>
            </a:r>
            <a:r>
              <a:rPr lang="vi-VN" sz="2800" dirty="0">
                <a:latin typeface="+mj-lt"/>
              </a:rPr>
              <a:t> </a:t>
            </a:r>
            <a:r>
              <a:rPr lang="vi-VN" sz="2800" dirty="0" err="1">
                <a:latin typeface="+mj-lt"/>
              </a:rPr>
              <a:t>giải</a:t>
            </a:r>
            <a:r>
              <a:rPr lang="vi-VN" sz="2800" dirty="0">
                <a:latin typeface="+mj-lt"/>
              </a:rPr>
              <a:t> </a:t>
            </a:r>
            <a:r>
              <a:rPr lang="vi-VN" sz="2800" dirty="0" err="1">
                <a:latin typeface="+mj-lt"/>
              </a:rPr>
              <a:t>pháp</a:t>
            </a:r>
            <a:r>
              <a:rPr lang="vi-VN" sz="2800" dirty="0">
                <a:latin typeface="+mj-lt"/>
              </a:rPr>
              <a:t> </a:t>
            </a:r>
            <a:r>
              <a:rPr lang="vi-VN" sz="2800" dirty="0" err="1">
                <a:latin typeface="+mj-lt"/>
              </a:rPr>
              <a:t>dùng</a:t>
            </a:r>
            <a:r>
              <a:rPr lang="vi-VN" sz="2800" dirty="0">
                <a:latin typeface="+mj-lt"/>
              </a:rPr>
              <a:t> </a:t>
            </a:r>
            <a:r>
              <a:rPr lang="vi-VN" sz="2800" dirty="0" err="1">
                <a:latin typeface="+mj-lt"/>
              </a:rPr>
              <a:t>Laterit</a:t>
            </a:r>
            <a:r>
              <a:rPr lang="vi-VN" sz="2800" dirty="0">
                <a:latin typeface="+mj-lt"/>
              </a:rPr>
              <a:t> </a:t>
            </a:r>
            <a:r>
              <a:rPr lang="vi-VN" sz="2800" dirty="0" err="1">
                <a:latin typeface="+mj-lt"/>
              </a:rPr>
              <a:t>để</a:t>
            </a:r>
            <a:r>
              <a:rPr lang="vi-VN" sz="2800" dirty="0">
                <a:latin typeface="+mj-lt"/>
              </a:rPr>
              <a:t> </a:t>
            </a:r>
            <a:r>
              <a:rPr lang="vi-VN" sz="2800" dirty="0" err="1">
                <a:latin typeface="+mj-lt"/>
              </a:rPr>
              <a:t>loại</a:t>
            </a:r>
            <a:r>
              <a:rPr lang="vi-VN" sz="2800" dirty="0">
                <a:latin typeface="+mj-lt"/>
              </a:rPr>
              <a:t> </a:t>
            </a:r>
            <a:r>
              <a:rPr lang="vi-VN" sz="2800" dirty="0" err="1">
                <a:latin typeface="+mj-lt"/>
              </a:rPr>
              <a:t>bỏ</a:t>
            </a:r>
            <a:r>
              <a:rPr lang="vi-VN" sz="2800" dirty="0">
                <a:latin typeface="+mj-lt"/>
              </a:rPr>
              <a:t> </a:t>
            </a:r>
            <a:r>
              <a:rPr lang="vi-VN" sz="2800" dirty="0" err="1">
                <a:latin typeface="+mj-lt"/>
              </a:rPr>
              <a:t>tất</a:t>
            </a:r>
            <a:r>
              <a:rPr lang="vi-VN" sz="2800" dirty="0">
                <a:latin typeface="+mj-lt"/>
              </a:rPr>
              <a:t> </a:t>
            </a:r>
            <a:r>
              <a:rPr lang="vi-VN" sz="2800" dirty="0" err="1">
                <a:latin typeface="+mj-lt"/>
              </a:rPr>
              <a:t>cả</a:t>
            </a:r>
            <a:r>
              <a:rPr lang="vi-VN" sz="2800" dirty="0">
                <a:latin typeface="+mj-lt"/>
              </a:rPr>
              <a:t> </a:t>
            </a:r>
            <a:r>
              <a:rPr lang="vi-VN" sz="2800" dirty="0" err="1">
                <a:latin typeface="+mj-lt"/>
              </a:rPr>
              <a:t>các</a:t>
            </a:r>
            <a:r>
              <a:rPr lang="vi-VN" sz="2800" dirty="0">
                <a:latin typeface="+mj-lt"/>
              </a:rPr>
              <a:t> </a:t>
            </a:r>
            <a:r>
              <a:rPr lang="vi-VN" sz="2800" dirty="0" err="1">
                <a:latin typeface="+mj-lt"/>
              </a:rPr>
              <a:t>ion</a:t>
            </a:r>
            <a:r>
              <a:rPr lang="vi-VN" sz="2800" dirty="0">
                <a:latin typeface="+mj-lt"/>
              </a:rPr>
              <a:t> </a:t>
            </a:r>
            <a:r>
              <a:rPr lang="vi-VN" sz="2800" dirty="0" err="1">
                <a:latin typeface="+mj-lt"/>
              </a:rPr>
              <a:t>hóa</a:t>
            </a:r>
            <a:r>
              <a:rPr lang="vi-VN" sz="2800" dirty="0">
                <a:latin typeface="+mj-lt"/>
              </a:rPr>
              <a:t> </a:t>
            </a:r>
            <a:r>
              <a:rPr lang="vi-VN" sz="2800" dirty="0" err="1">
                <a:latin typeface="+mj-lt"/>
              </a:rPr>
              <a:t>học</a:t>
            </a:r>
            <a:r>
              <a:rPr lang="vi-VN" sz="2800" dirty="0">
                <a:latin typeface="+mj-lt"/>
              </a:rPr>
              <a:t> gây ô </a:t>
            </a:r>
            <a:r>
              <a:rPr lang="vi-VN" sz="2800" dirty="0" err="1">
                <a:latin typeface="+mj-lt"/>
              </a:rPr>
              <a:t>nhiễm</a:t>
            </a:r>
            <a:r>
              <a:rPr lang="vi-VN" sz="2800" dirty="0">
                <a:latin typeface="+mj-lt"/>
              </a:rPr>
              <a:t> </a:t>
            </a:r>
            <a:r>
              <a:rPr lang="vi-VN" sz="2800" dirty="0" err="1">
                <a:latin typeface="+mj-lt"/>
              </a:rPr>
              <a:t>nước</a:t>
            </a:r>
            <a:r>
              <a:rPr lang="vi-VN" sz="2800" dirty="0">
                <a:latin typeface="+mj-lt"/>
              </a:rPr>
              <a:t>. Công </a:t>
            </a:r>
            <a:r>
              <a:rPr lang="vi-VN" sz="2800" dirty="0" err="1">
                <a:latin typeface="+mj-lt"/>
              </a:rPr>
              <a:t>nghệ</a:t>
            </a:r>
            <a:r>
              <a:rPr lang="vi-VN" sz="2800" dirty="0">
                <a:latin typeface="+mj-lt"/>
              </a:rPr>
              <a:t> </a:t>
            </a:r>
            <a:r>
              <a:rPr lang="vi-VN" sz="2800" dirty="0" err="1">
                <a:latin typeface="+mj-lt"/>
              </a:rPr>
              <a:t>này</a:t>
            </a:r>
            <a:r>
              <a:rPr lang="vi-VN" sz="2800" dirty="0">
                <a:latin typeface="+mj-lt"/>
              </a:rPr>
              <a:t> </a:t>
            </a:r>
            <a:r>
              <a:rPr lang="vi-VN" sz="2800" dirty="0" err="1">
                <a:latin typeface="+mj-lt"/>
              </a:rPr>
              <a:t>rất</a:t>
            </a:r>
            <a:r>
              <a:rPr lang="vi-VN" sz="2800" dirty="0">
                <a:latin typeface="+mj-lt"/>
              </a:rPr>
              <a:t> thân </a:t>
            </a:r>
            <a:r>
              <a:rPr lang="vi-VN" sz="2800" dirty="0" err="1">
                <a:latin typeface="+mj-lt"/>
              </a:rPr>
              <a:t>thiện</a:t>
            </a:r>
            <a:r>
              <a:rPr lang="vi-VN" sz="2800" dirty="0">
                <a:latin typeface="+mj-lt"/>
              </a:rPr>
              <a:t> </a:t>
            </a:r>
            <a:r>
              <a:rPr lang="vi-VN" sz="2800" dirty="0" err="1">
                <a:latin typeface="+mj-lt"/>
              </a:rPr>
              <a:t>với</a:t>
            </a:r>
            <a:r>
              <a:rPr lang="vi-VN" sz="2800" dirty="0">
                <a:latin typeface="+mj-lt"/>
              </a:rPr>
              <a:t> môi </a:t>
            </a:r>
            <a:r>
              <a:rPr lang="vi-VN" sz="2800" dirty="0" err="1">
                <a:latin typeface="+mj-lt"/>
              </a:rPr>
              <a:t>trường</a:t>
            </a:r>
            <a:r>
              <a:rPr lang="vi-VN" sz="2800" dirty="0">
                <a:latin typeface="+mj-lt"/>
              </a:rPr>
              <a:t>, </a:t>
            </a:r>
            <a:r>
              <a:rPr lang="vi-VN" sz="2800" dirty="0" err="1">
                <a:latin typeface="+mj-lt"/>
              </a:rPr>
              <a:t>có</a:t>
            </a:r>
            <a:r>
              <a:rPr lang="vi-VN" sz="2800" dirty="0">
                <a:latin typeface="+mj-lt"/>
              </a:rPr>
              <a:t> chi </a:t>
            </a:r>
            <a:r>
              <a:rPr lang="vi-VN" sz="2800" dirty="0" err="1">
                <a:latin typeface="+mj-lt"/>
              </a:rPr>
              <a:t>phí</a:t>
            </a:r>
            <a:r>
              <a:rPr lang="vi-VN" sz="2800" dirty="0">
                <a:latin typeface="+mj-lt"/>
              </a:rPr>
              <a:t> </a:t>
            </a:r>
            <a:r>
              <a:rPr lang="vi-VN" sz="2800" dirty="0" err="1">
                <a:latin typeface="+mj-lt"/>
              </a:rPr>
              <a:t>xử</a:t>
            </a:r>
            <a:r>
              <a:rPr lang="vi-VN" sz="2800" dirty="0">
                <a:latin typeface="+mj-lt"/>
              </a:rPr>
              <a:t> </a:t>
            </a:r>
            <a:r>
              <a:rPr lang="vi-VN" sz="2800" dirty="0" err="1">
                <a:latin typeface="+mj-lt"/>
              </a:rPr>
              <a:t>lí</a:t>
            </a:r>
            <a:r>
              <a:rPr lang="vi-VN" sz="2800" dirty="0">
                <a:latin typeface="+mj-lt"/>
              </a:rPr>
              <a:t> </a:t>
            </a:r>
            <a:r>
              <a:rPr lang="vi-VN" sz="2800" dirty="0" err="1">
                <a:latin typeface="+mj-lt"/>
              </a:rPr>
              <a:t>thấp</a:t>
            </a:r>
            <a:r>
              <a:rPr lang="vi-VN" sz="2800" dirty="0">
                <a:latin typeface="+mj-lt"/>
              </a:rPr>
              <a:t> </a:t>
            </a:r>
            <a:r>
              <a:rPr lang="vi-VN" sz="2800" dirty="0" err="1">
                <a:latin typeface="+mj-lt"/>
              </a:rPr>
              <a:t>mà</a:t>
            </a:r>
            <a:r>
              <a:rPr lang="vi-VN" sz="2800" dirty="0">
                <a:latin typeface="+mj-lt"/>
              </a:rPr>
              <a:t> </a:t>
            </a:r>
            <a:r>
              <a:rPr lang="vi-VN" sz="2800" dirty="0" err="1">
                <a:latin typeface="+mj-lt"/>
              </a:rPr>
              <a:t>hiệu</a:t>
            </a:r>
            <a:r>
              <a:rPr lang="vi-VN" sz="2800" dirty="0">
                <a:latin typeface="+mj-lt"/>
              </a:rPr>
              <a:t> </a:t>
            </a:r>
            <a:r>
              <a:rPr lang="vi-VN" sz="2800" dirty="0" err="1">
                <a:latin typeface="+mj-lt"/>
              </a:rPr>
              <a:t>quả</a:t>
            </a:r>
            <a:r>
              <a:rPr lang="vi-VN" sz="2800" dirty="0">
                <a:latin typeface="+mj-lt"/>
              </a:rPr>
              <a:t> </a:t>
            </a:r>
            <a:r>
              <a:rPr lang="vi-VN" sz="2800" dirty="0" err="1">
                <a:latin typeface="+mj-lt"/>
              </a:rPr>
              <a:t>đạt</a:t>
            </a:r>
            <a:r>
              <a:rPr lang="vi-VN" sz="2800" dirty="0">
                <a:latin typeface="+mj-lt"/>
              </a:rPr>
              <a:t> </a:t>
            </a:r>
            <a:r>
              <a:rPr lang="vi-VN" sz="2800" dirty="0" err="1">
                <a:latin typeface="+mj-lt"/>
              </a:rPr>
              <a:t>được</a:t>
            </a:r>
            <a:r>
              <a:rPr lang="vi-VN" sz="2800" dirty="0">
                <a:latin typeface="+mj-lt"/>
              </a:rPr>
              <a:t> </a:t>
            </a:r>
            <a:r>
              <a:rPr lang="vi-VN" sz="2800" dirty="0" err="1">
                <a:latin typeface="+mj-lt"/>
              </a:rPr>
              <a:t>rất</a:t>
            </a:r>
            <a:r>
              <a:rPr lang="vi-VN" sz="2800" dirty="0">
                <a:latin typeface="+mj-lt"/>
              </a:rPr>
              <a:t> cao.</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0" grpId="0"/>
      <p:bldP spid="11" grpId="0"/>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493" y="-25400"/>
            <a:ext cx="9144000" cy="523220"/>
          </a:xfrm>
          <a:prstGeom prst="rect">
            <a:avLst/>
          </a:prstGeom>
        </p:spPr>
        <p:txBody>
          <a:bodyPr wrap="square">
            <a:spAutoFit/>
          </a:bodyPr>
          <a:lstStyle/>
          <a:p>
            <a:pPr algn="ctr"/>
            <a:r>
              <a:rPr lang="vi-VN" sz="2800" b="1" dirty="0">
                <a:solidFill>
                  <a:schemeClr val="accent6">
                    <a:lumMod val="50000"/>
                  </a:schemeClr>
                </a:solidFill>
                <a:latin typeface="+mj-lt"/>
              </a:rPr>
              <a:t>VÍ DỤ: </a:t>
            </a:r>
            <a:r>
              <a:rPr lang="vi-VN" sz="2800" b="1" dirty="0" err="1">
                <a:solidFill>
                  <a:schemeClr val="accent6">
                    <a:lumMod val="50000"/>
                  </a:schemeClr>
                </a:solidFill>
                <a:latin typeface="+mj-lt"/>
              </a:rPr>
              <a:t>Đọc</a:t>
            </a:r>
            <a:r>
              <a:rPr lang="vi-VN" sz="2800" b="1" dirty="0">
                <a:solidFill>
                  <a:schemeClr val="accent6">
                    <a:lumMod val="50000"/>
                  </a:schemeClr>
                </a:solidFill>
                <a:latin typeface="+mj-lt"/>
              </a:rPr>
              <a:t> 1 </a:t>
            </a:r>
            <a:r>
              <a:rPr lang="vi-VN" sz="2800" b="1" dirty="0" err="1">
                <a:solidFill>
                  <a:schemeClr val="accent6">
                    <a:lumMod val="50000"/>
                  </a:schemeClr>
                </a:solidFill>
                <a:latin typeface="+mj-lt"/>
              </a:rPr>
              <a:t>bài</a:t>
            </a:r>
            <a:r>
              <a:rPr lang="vi-VN" sz="2800" b="1" dirty="0">
                <a:solidFill>
                  <a:schemeClr val="accent6">
                    <a:lumMod val="50000"/>
                  </a:schemeClr>
                </a:solidFill>
                <a:latin typeface="+mj-lt"/>
              </a:rPr>
              <a:t> </a:t>
            </a:r>
            <a:r>
              <a:rPr lang="vi-VN" sz="2800" b="1" dirty="0" err="1">
                <a:solidFill>
                  <a:schemeClr val="accent6">
                    <a:lumMod val="50000"/>
                  </a:schemeClr>
                </a:solidFill>
                <a:latin typeface="+mj-lt"/>
              </a:rPr>
              <a:t>báo</a:t>
            </a:r>
            <a:r>
              <a:rPr lang="vi-VN" sz="2800" b="1" dirty="0">
                <a:solidFill>
                  <a:schemeClr val="accent6">
                    <a:lumMod val="50000"/>
                  </a:schemeClr>
                </a:solidFill>
                <a:latin typeface="+mj-lt"/>
              </a:rPr>
              <a:t> </a:t>
            </a:r>
            <a:r>
              <a:rPr lang="vi-VN" sz="2800" b="1" dirty="0" err="1">
                <a:solidFill>
                  <a:schemeClr val="accent6">
                    <a:lumMod val="50000"/>
                  </a:schemeClr>
                </a:solidFill>
                <a:latin typeface="+mj-lt"/>
              </a:rPr>
              <a:t>và</a:t>
            </a:r>
            <a:r>
              <a:rPr lang="vi-VN" sz="2800" b="1" dirty="0">
                <a:solidFill>
                  <a:schemeClr val="accent6">
                    <a:lumMod val="50000"/>
                  </a:schemeClr>
                </a:solidFill>
                <a:latin typeface="+mj-lt"/>
              </a:rPr>
              <a:t> </a:t>
            </a:r>
            <a:r>
              <a:rPr lang="vi-VN" sz="2800" b="1" dirty="0" err="1">
                <a:solidFill>
                  <a:schemeClr val="accent6">
                    <a:lumMod val="50000"/>
                  </a:schemeClr>
                </a:solidFill>
                <a:latin typeface="+mj-lt"/>
              </a:rPr>
              <a:t>điền</a:t>
            </a:r>
            <a:r>
              <a:rPr lang="vi-VN" sz="2800" b="1" dirty="0">
                <a:solidFill>
                  <a:schemeClr val="accent6">
                    <a:lumMod val="50000"/>
                  </a:schemeClr>
                </a:solidFill>
                <a:latin typeface="+mj-lt"/>
              </a:rPr>
              <a:t> thông tin </a:t>
            </a:r>
            <a:r>
              <a:rPr lang="vi-VN" sz="2800" b="1" err="1">
                <a:solidFill>
                  <a:schemeClr val="accent6">
                    <a:lumMod val="50000"/>
                  </a:schemeClr>
                </a:solidFill>
                <a:latin typeface="+mj-lt"/>
              </a:rPr>
              <a:t>vào</a:t>
            </a:r>
            <a:r>
              <a:rPr lang="vi-VN" sz="2800" b="1">
                <a:solidFill>
                  <a:schemeClr val="accent6">
                    <a:lumMod val="50000"/>
                  </a:schemeClr>
                </a:solidFill>
                <a:latin typeface="+mj-lt"/>
              </a:rPr>
              <a:t> bảng</a:t>
            </a:r>
            <a:endParaRPr lang="vi-VN" sz="2800" dirty="0">
              <a:solidFill>
                <a:srgbClr val="FFC000"/>
              </a:solidFill>
              <a:latin typeface="+mj-lt"/>
            </a:endParaRPr>
          </a:p>
        </p:txBody>
      </p:sp>
      <p:sp>
        <p:nvSpPr>
          <p:cNvPr id="7" name="Rectangle 6"/>
          <p:cNvSpPr/>
          <p:nvPr/>
        </p:nvSpPr>
        <p:spPr>
          <a:xfrm>
            <a:off x="37346" y="584200"/>
            <a:ext cx="4180953" cy="523220"/>
          </a:xfrm>
          <a:prstGeom prst="rect">
            <a:avLst/>
          </a:prstGeom>
        </p:spPr>
        <p:txBody>
          <a:bodyPr wrap="none">
            <a:spAutoFit/>
          </a:bodyPr>
          <a:lstStyle/>
          <a:p>
            <a:r>
              <a:rPr lang="vi-VN" sz="2800" b="1" dirty="0">
                <a:solidFill>
                  <a:srgbClr val="00B050"/>
                </a:solidFill>
                <a:latin typeface="+mj-lt"/>
              </a:rPr>
              <a:t>Phương </a:t>
            </a:r>
            <a:r>
              <a:rPr lang="vi-VN" sz="2800" b="1" dirty="0" err="1">
                <a:solidFill>
                  <a:srgbClr val="00B050"/>
                </a:solidFill>
                <a:latin typeface="+mj-lt"/>
              </a:rPr>
              <a:t>pháp</a:t>
            </a:r>
            <a:r>
              <a:rPr lang="vi-VN" sz="2800" b="1" dirty="0">
                <a:solidFill>
                  <a:srgbClr val="00B050"/>
                </a:solidFill>
                <a:latin typeface="+mj-lt"/>
              </a:rPr>
              <a:t> nghiên </a:t>
            </a:r>
            <a:r>
              <a:rPr lang="vi-VN" sz="2800" b="1" dirty="0" err="1">
                <a:solidFill>
                  <a:srgbClr val="00B050"/>
                </a:solidFill>
                <a:latin typeface="+mj-lt"/>
              </a:rPr>
              <a:t>cứu</a:t>
            </a:r>
            <a:r>
              <a:rPr lang="vi-VN" sz="2800" b="1" dirty="0">
                <a:solidFill>
                  <a:srgbClr val="00B050"/>
                </a:solidFill>
                <a:latin typeface="+mj-lt"/>
              </a:rPr>
              <a:t>:</a:t>
            </a:r>
          </a:p>
        </p:txBody>
      </p:sp>
      <p:sp>
        <p:nvSpPr>
          <p:cNvPr id="13" name="Rectangle 12"/>
          <p:cNvSpPr/>
          <p:nvPr/>
        </p:nvSpPr>
        <p:spPr>
          <a:xfrm>
            <a:off x="457200" y="2666525"/>
            <a:ext cx="8763001" cy="1538883"/>
          </a:xfrm>
          <a:prstGeom prst="rect">
            <a:avLst/>
          </a:prstGeom>
        </p:spPr>
        <p:txBody>
          <a:bodyPr wrap="square">
            <a:spAutoFit/>
          </a:bodyPr>
          <a:lstStyle/>
          <a:p>
            <a:r>
              <a:rPr lang="vi-VN" sz="2800" dirty="0">
                <a:solidFill>
                  <a:schemeClr val="tx1">
                    <a:lumMod val="95000"/>
                  </a:schemeClr>
                </a:solidFill>
                <a:latin typeface="+mj-lt"/>
              </a:rPr>
              <a:t> - </a:t>
            </a:r>
            <a:r>
              <a:rPr lang="vi-VN" sz="2800" dirty="0" err="1">
                <a:solidFill>
                  <a:schemeClr val="tx1">
                    <a:lumMod val="95000"/>
                  </a:schemeClr>
                </a:solidFill>
                <a:latin typeface="+mj-lt"/>
              </a:rPr>
              <a:t>Dùng</a:t>
            </a:r>
            <a:r>
              <a:rPr lang="vi-VN" sz="2800" dirty="0">
                <a:solidFill>
                  <a:schemeClr val="tx1">
                    <a:lumMod val="95000"/>
                  </a:schemeClr>
                </a:solidFill>
                <a:latin typeface="+mj-lt"/>
              </a:rPr>
              <a:t> </a:t>
            </a:r>
            <a:r>
              <a:rPr lang="vi-VN" sz="2800" dirty="0" err="1">
                <a:solidFill>
                  <a:schemeClr val="tx1">
                    <a:lumMod val="95000"/>
                  </a:schemeClr>
                </a:solidFill>
                <a:latin typeface="+mj-lt"/>
              </a:rPr>
              <a:t>máy</a:t>
            </a:r>
            <a:r>
              <a:rPr lang="vi-VN" sz="2800" dirty="0">
                <a:solidFill>
                  <a:schemeClr val="tx1">
                    <a:lumMod val="95000"/>
                  </a:schemeClr>
                </a:solidFill>
                <a:latin typeface="+mj-lt"/>
              </a:rPr>
              <a:t> quang </a:t>
            </a:r>
            <a:r>
              <a:rPr lang="vi-VN" sz="2800" dirty="0" err="1">
                <a:solidFill>
                  <a:schemeClr val="tx1">
                    <a:lumMod val="95000"/>
                  </a:schemeClr>
                </a:solidFill>
                <a:latin typeface="+mj-lt"/>
              </a:rPr>
              <a:t>phổ</a:t>
            </a:r>
            <a:r>
              <a:rPr lang="vi-VN" sz="2800" dirty="0">
                <a:solidFill>
                  <a:schemeClr val="tx1">
                    <a:lumMod val="95000"/>
                  </a:schemeClr>
                </a:solidFill>
                <a:latin typeface="+mj-lt"/>
              </a:rPr>
              <a:t> </a:t>
            </a:r>
            <a:r>
              <a:rPr lang="vi-VN" sz="2800" dirty="0" err="1">
                <a:solidFill>
                  <a:schemeClr val="tx1">
                    <a:lumMod val="95000"/>
                  </a:schemeClr>
                </a:solidFill>
                <a:latin typeface="+mj-lt"/>
              </a:rPr>
              <a:t>để</a:t>
            </a:r>
            <a:r>
              <a:rPr lang="vi-VN" sz="2800" dirty="0">
                <a:solidFill>
                  <a:schemeClr val="tx1">
                    <a:lumMod val="95000"/>
                  </a:schemeClr>
                </a:solidFill>
                <a:latin typeface="+mj-lt"/>
              </a:rPr>
              <a:t> đo </a:t>
            </a:r>
            <a:r>
              <a:rPr lang="vi-VN" sz="2800" dirty="0" err="1">
                <a:solidFill>
                  <a:schemeClr val="tx1">
                    <a:lumMod val="95000"/>
                  </a:schemeClr>
                </a:solidFill>
                <a:latin typeface="+mj-lt"/>
              </a:rPr>
              <a:t>nồng</a:t>
            </a:r>
            <a:r>
              <a:rPr lang="vi-VN" sz="2800" dirty="0">
                <a:solidFill>
                  <a:schemeClr val="tx1">
                    <a:lumMod val="95000"/>
                  </a:schemeClr>
                </a:solidFill>
                <a:latin typeface="+mj-lt"/>
              </a:rPr>
              <a:t> </a:t>
            </a:r>
            <a:r>
              <a:rPr lang="vi-VN" sz="2800" dirty="0" err="1">
                <a:solidFill>
                  <a:schemeClr val="tx1">
                    <a:lumMod val="95000"/>
                  </a:schemeClr>
                </a:solidFill>
                <a:latin typeface="+mj-lt"/>
              </a:rPr>
              <a:t>độ</a:t>
            </a:r>
            <a:r>
              <a:rPr lang="vi-VN" sz="2800" dirty="0">
                <a:solidFill>
                  <a:schemeClr val="tx1">
                    <a:lumMod val="95000"/>
                  </a:schemeClr>
                </a:solidFill>
                <a:latin typeface="+mj-lt"/>
              </a:rPr>
              <a:t> </a:t>
            </a:r>
            <a:r>
              <a:rPr lang="vi-VN" sz="2800" dirty="0" err="1">
                <a:solidFill>
                  <a:schemeClr val="tx1">
                    <a:lumMod val="95000"/>
                  </a:schemeClr>
                </a:solidFill>
                <a:latin typeface="+mj-lt"/>
              </a:rPr>
              <a:t>Asen</a:t>
            </a:r>
            <a:r>
              <a:rPr lang="vi-VN" sz="2800" dirty="0">
                <a:solidFill>
                  <a:schemeClr val="tx1">
                    <a:lumMod val="95000"/>
                  </a:schemeClr>
                </a:solidFill>
                <a:latin typeface="+mj-lt"/>
              </a:rPr>
              <a:t>.</a:t>
            </a:r>
          </a:p>
          <a:p>
            <a:pPr>
              <a:spcBef>
                <a:spcPts val="1200"/>
              </a:spcBef>
            </a:pPr>
            <a:r>
              <a:rPr lang="vi-VN" sz="2800" dirty="0">
                <a:solidFill>
                  <a:schemeClr val="tx1">
                    <a:lumMod val="95000"/>
                  </a:schemeClr>
                </a:solidFill>
                <a:latin typeface="+mj-lt"/>
              </a:rPr>
              <a:t> - </a:t>
            </a:r>
            <a:r>
              <a:rPr lang="vi-VN" sz="2800" dirty="0" err="1">
                <a:solidFill>
                  <a:schemeClr val="tx1">
                    <a:lumMod val="95000"/>
                  </a:schemeClr>
                </a:solidFill>
                <a:latin typeface="+mj-lt"/>
              </a:rPr>
              <a:t>Dùng</a:t>
            </a:r>
            <a:r>
              <a:rPr lang="vi-VN" sz="2800" dirty="0">
                <a:solidFill>
                  <a:schemeClr val="tx1">
                    <a:lumMod val="95000"/>
                  </a:schemeClr>
                </a:solidFill>
                <a:latin typeface="+mj-lt"/>
              </a:rPr>
              <a:t> phương </a:t>
            </a:r>
            <a:r>
              <a:rPr lang="vi-VN" sz="2800" dirty="0" err="1">
                <a:solidFill>
                  <a:schemeClr val="tx1">
                    <a:lumMod val="95000"/>
                  </a:schemeClr>
                </a:solidFill>
                <a:latin typeface="+mj-lt"/>
              </a:rPr>
              <a:t>pháp</a:t>
            </a:r>
            <a:r>
              <a:rPr lang="vi-VN" sz="2800" dirty="0">
                <a:solidFill>
                  <a:schemeClr val="tx1">
                    <a:lumMod val="95000"/>
                  </a:schemeClr>
                </a:solidFill>
                <a:latin typeface="+mj-lt"/>
              </a:rPr>
              <a:t> </a:t>
            </a:r>
            <a:r>
              <a:rPr lang="vi-VN" sz="2800" dirty="0" err="1">
                <a:solidFill>
                  <a:schemeClr val="tx1">
                    <a:lumMod val="95000"/>
                  </a:schemeClr>
                </a:solidFill>
                <a:latin typeface="+mj-lt"/>
              </a:rPr>
              <a:t>nhiễu</a:t>
            </a:r>
            <a:r>
              <a:rPr lang="vi-VN" sz="2800" dirty="0">
                <a:solidFill>
                  <a:schemeClr val="tx1">
                    <a:lumMod val="95000"/>
                  </a:schemeClr>
                </a:solidFill>
                <a:latin typeface="+mj-lt"/>
              </a:rPr>
              <a:t> </a:t>
            </a:r>
            <a:r>
              <a:rPr lang="vi-VN" sz="2800" dirty="0" err="1">
                <a:solidFill>
                  <a:schemeClr val="tx1">
                    <a:lumMod val="95000"/>
                  </a:schemeClr>
                </a:solidFill>
                <a:latin typeface="+mj-lt"/>
              </a:rPr>
              <a:t>xạ</a:t>
            </a:r>
            <a:r>
              <a:rPr lang="vi-VN" sz="2800" dirty="0">
                <a:solidFill>
                  <a:schemeClr val="tx1">
                    <a:lumMod val="95000"/>
                  </a:schemeClr>
                </a:solidFill>
                <a:latin typeface="+mj-lt"/>
              </a:rPr>
              <a:t> tia X </a:t>
            </a:r>
            <a:r>
              <a:rPr lang="vi-VN" sz="2800" dirty="0" err="1">
                <a:solidFill>
                  <a:schemeClr val="tx1">
                    <a:lumMod val="95000"/>
                  </a:schemeClr>
                </a:solidFill>
                <a:latin typeface="+mj-lt"/>
              </a:rPr>
              <a:t>để</a:t>
            </a:r>
            <a:r>
              <a:rPr lang="vi-VN" sz="2800" dirty="0">
                <a:solidFill>
                  <a:schemeClr val="tx1">
                    <a:lumMod val="95000"/>
                  </a:schemeClr>
                </a:solidFill>
                <a:latin typeface="+mj-lt"/>
              </a:rPr>
              <a:t> phân </a:t>
            </a:r>
            <a:r>
              <a:rPr lang="vi-VN" sz="2800" dirty="0" err="1">
                <a:solidFill>
                  <a:schemeClr val="tx1">
                    <a:lumMod val="95000"/>
                  </a:schemeClr>
                </a:solidFill>
                <a:latin typeface="+mj-lt"/>
              </a:rPr>
              <a:t>tích</a:t>
            </a:r>
            <a:r>
              <a:rPr lang="vi-VN" sz="2800" dirty="0">
                <a:solidFill>
                  <a:schemeClr val="tx1">
                    <a:lumMod val="95000"/>
                  </a:schemeClr>
                </a:solidFill>
                <a:latin typeface="+mj-lt"/>
              </a:rPr>
              <a:t> </a:t>
            </a:r>
            <a:r>
              <a:rPr lang="vi-VN" sz="2800" dirty="0" err="1">
                <a:solidFill>
                  <a:schemeClr val="tx1">
                    <a:lumMod val="95000"/>
                  </a:schemeClr>
                </a:solidFill>
                <a:latin typeface="+mj-lt"/>
              </a:rPr>
              <a:t>khóang</a:t>
            </a:r>
            <a:r>
              <a:rPr lang="vi-VN" sz="2800" dirty="0">
                <a:solidFill>
                  <a:schemeClr val="tx1">
                    <a:lumMod val="95000"/>
                  </a:schemeClr>
                </a:solidFill>
                <a:latin typeface="+mj-lt"/>
              </a:rPr>
              <a:t> </a:t>
            </a:r>
            <a:r>
              <a:rPr lang="vi-VN" sz="2800" dirty="0" err="1">
                <a:solidFill>
                  <a:schemeClr val="tx1">
                    <a:lumMod val="95000"/>
                  </a:schemeClr>
                </a:solidFill>
                <a:latin typeface="+mj-lt"/>
              </a:rPr>
              <a:t>vật</a:t>
            </a:r>
            <a:r>
              <a:rPr lang="vi-VN" sz="2800" dirty="0">
                <a:solidFill>
                  <a:schemeClr val="tx1">
                    <a:lumMod val="95000"/>
                  </a:schemeClr>
                </a:solidFill>
                <a:latin typeface="+mj-lt"/>
              </a:rPr>
              <a:t> </a:t>
            </a:r>
            <a:r>
              <a:rPr lang="vi-VN" sz="2800" dirty="0" err="1">
                <a:solidFill>
                  <a:schemeClr val="tx1">
                    <a:lumMod val="95000"/>
                  </a:schemeClr>
                </a:solidFill>
                <a:latin typeface="+mj-lt"/>
              </a:rPr>
              <a:t>học</a:t>
            </a:r>
            <a:r>
              <a:rPr lang="vi-VN" sz="2800" dirty="0">
                <a:solidFill>
                  <a:schemeClr val="tx1">
                    <a:lumMod val="95000"/>
                  </a:schemeClr>
                </a:solidFill>
                <a:latin typeface="+mj-lt"/>
              </a:rPr>
              <a:t> </a:t>
            </a:r>
            <a:r>
              <a:rPr lang="vi-VN" sz="2800" dirty="0" err="1">
                <a:solidFill>
                  <a:schemeClr val="tx1">
                    <a:lumMod val="95000"/>
                  </a:schemeClr>
                </a:solidFill>
                <a:latin typeface="+mj-lt"/>
              </a:rPr>
              <a:t>của</a:t>
            </a:r>
            <a:r>
              <a:rPr lang="vi-VN" sz="2800" dirty="0">
                <a:solidFill>
                  <a:schemeClr val="tx1">
                    <a:lumMod val="95000"/>
                  </a:schemeClr>
                </a:solidFill>
                <a:latin typeface="+mj-lt"/>
              </a:rPr>
              <a:t> </a:t>
            </a:r>
            <a:r>
              <a:rPr lang="vi-VN" sz="2800" dirty="0" err="1">
                <a:solidFill>
                  <a:schemeClr val="tx1">
                    <a:lumMod val="95000"/>
                  </a:schemeClr>
                </a:solidFill>
                <a:latin typeface="+mj-lt"/>
              </a:rPr>
              <a:t>vật</a:t>
            </a:r>
            <a:r>
              <a:rPr lang="vi-VN" sz="2800" dirty="0">
                <a:solidFill>
                  <a:schemeClr val="tx1">
                    <a:lumMod val="95000"/>
                  </a:schemeClr>
                </a:solidFill>
                <a:latin typeface="+mj-lt"/>
              </a:rPr>
              <a:t> </a:t>
            </a:r>
            <a:r>
              <a:rPr lang="vi-VN" sz="2800" dirty="0" err="1">
                <a:solidFill>
                  <a:schemeClr val="tx1">
                    <a:lumMod val="95000"/>
                  </a:schemeClr>
                </a:solidFill>
                <a:latin typeface="+mj-lt"/>
              </a:rPr>
              <a:t>liệu</a:t>
            </a:r>
            <a:r>
              <a:rPr lang="vi-VN" sz="2800" dirty="0">
                <a:solidFill>
                  <a:schemeClr val="tx1">
                    <a:lumMod val="95000"/>
                  </a:schemeClr>
                </a:solidFill>
                <a:latin typeface="+mj-lt"/>
              </a:rPr>
              <a:t> </a:t>
            </a:r>
            <a:r>
              <a:rPr lang="vi-VN" sz="2800" err="1">
                <a:solidFill>
                  <a:schemeClr val="tx1">
                    <a:lumMod val="95000"/>
                  </a:schemeClr>
                </a:solidFill>
                <a:latin typeface="+mj-lt"/>
              </a:rPr>
              <a:t>laterit</a:t>
            </a:r>
            <a:r>
              <a:rPr lang="vi-VN" sz="2800">
                <a:solidFill>
                  <a:schemeClr val="tx1">
                    <a:lumMod val="95000"/>
                  </a:schemeClr>
                </a:solidFill>
                <a:latin typeface="+mj-lt"/>
              </a:rPr>
              <a:t>.</a:t>
            </a:r>
            <a:endParaRPr lang="vi-VN" sz="2800" dirty="0">
              <a:solidFill>
                <a:schemeClr val="tx1">
                  <a:lumMod val="95000"/>
                </a:schemeClr>
              </a:solidFill>
              <a:latin typeface="+mj-lt"/>
            </a:endParaRPr>
          </a:p>
        </p:txBody>
      </p:sp>
      <p:sp>
        <p:nvSpPr>
          <p:cNvPr id="14" name="Rectangle 13"/>
          <p:cNvSpPr/>
          <p:nvPr/>
        </p:nvSpPr>
        <p:spPr>
          <a:xfrm>
            <a:off x="-228600" y="1281827"/>
            <a:ext cx="3461204" cy="523220"/>
          </a:xfrm>
          <a:prstGeom prst="rect">
            <a:avLst/>
          </a:prstGeom>
        </p:spPr>
        <p:txBody>
          <a:bodyPr wrap="none">
            <a:spAutoFit/>
          </a:bodyPr>
          <a:lstStyle/>
          <a:p>
            <a:r>
              <a:rPr lang="vi-VN" sz="2800" dirty="0">
                <a:solidFill>
                  <a:schemeClr val="tx1">
                    <a:lumMod val="95000"/>
                  </a:schemeClr>
                </a:solidFill>
                <a:latin typeface="+mj-lt"/>
              </a:rPr>
              <a:t>     * </a:t>
            </a:r>
            <a:r>
              <a:rPr lang="vi-VN" sz="2800" dirty="0" err="1">
                <a:solidFill>
                  <a:schemeClr val="tx1">
                    <a:lumMod val="95000"/>
                  </a:schemeClr>
                </a:solidFill>
                <a:latin typeface="+mj-lt"/>
              </a:rPr>
              <a:t>Chuẩn</a:t>
            </a:r>
            <a:r>
              <a:rPr lang="vi-VN" sz="2800" dirty="0">
                <a:solidFill>
                  <a:schemeClr val="tx1">
                    <a:lumMod val="95000"/>
                  </a:schemeClr>
                </a:solidFill>
                <a:latin typeface="+mj-lt"/>
              </a:rPr>
              <a:t> </a:t>
            </a:r>
            <a:r>
              <a:rPr lang="vi-VN" sz="2800" dirty="0" err="1">
                <a:solidFill>
                  <a:schemeClr val="tx1">
                    <a:lumMod val="95000"/>
                  </a:schemeClr>
                </a:solidFill>
                <a:latin typeface="+mj-lt"/>
              </a:rPr>
              <a:t>bị</a:t>
            </a:r>
            <a:r>
              <a:rPr lang="vi-VN" sz="2800" dirty="0">
                <a:solidFill>
                  <a:schemeClr val="tx1">
                    <a:lumMod val="95000"/>
                  </a:schemeClr>
                </a:solidFill>
                <a:latin typeface="+mj-lt"/>
              </a:rPr>
              <a:t> </a:t>
            </a:r>
            <a:r>
              <a:rPr lang="vi-VN" sz="2800" dirty="0" err="1">
                <a:solidFill>
                  <a:schemeClr val="tx1">
                    <a:lumMod val="95000"/>
                  </a:schemeClr>
                </a:solidFill>
                <a:latin typeface="+mj-lt"/>
              </a:rPr>
              <a:t>vật</a:t>
            </a:r>
            <a:r>
              <a:rPr lang="vi-VN" sz="2800" dirty="0">
                <a:solidFill>
                  <a:schemeClr val="tx1">
                    <a:lumMod val="95000"/>
                  </a:schemeClr>
                </a:solidFill>
                <a:latin typeface="+mj-lt"/>
              </a:rPr>
              <a:t> </a:t>
            </a:r>
            <a:r>
              <a:rPr lang="vi-VN" sz="2800" dirty="0" err="1">
                <a:solidFill>
                  <a:schemeClr val="tx1">
                    <a:lumMod val="95000"/>
                  </a:schemeClr>
                </a:solidFill>
                <a:latin typeface="+mj-lt"/>
              </a:rPr>
              <a:t>liệu</a:t>
            </a:r>
            <a:r>
              <a:rPr lang="vi-VN" sz="2800" dirty="0">
                <a:solidFill>
                  <a:schemeClr val="tx1">
                    <a:lumMod val="95000"/>
                  </a:schemeClr>
                </a:solidFill>
                <a:latin typeface="+mj-lt"/>
              </a:rPr>
              <a:t>:</a:t>
            </a:r>
          </a:p>
        </p:txBody>
      </p:sp>
      <p:sp>
        <p:nvSpPr>
          <p:cNvPr id="15" name="Rectangle 14"/>
          <p:cNvSpPr/>
          <p:nvPr/>
        </p:nvSpPr>
        <p:spPr>
          <a:xfrm>
            <a:off x="-228600" y="1918573"/>
            <a:ext cx="7346306" cy="523220"/>
          </a:xfrm>
          <a:prstGeom prst="rect">
            <a:avLst/>
          </a:prstGeom>
        </p:spPr>
        <p:txBody>
          <a:bodyPr wrap="none">
            <a:spAutoFit/>
          </a:bodyPr>
          <a:lstStyle/>
          <a:p>
            <a:r>
              <a:rPr lang="vi-VN" sz="2800" dirty="0">
                <a:solidFill>
                  <a:schemeClr val="tx1">
                    <a:lumMod val="95000"/>
                  </a:schemeClr>
                </a:solidFill>
                <a:latin typeface="+mj-lt"/>
              </a:rPr>
              <a:t>     * Phân </a:t>
            </a:r>
            <a:r>
              <a:rPr lang="vi-VN" sz="2800" dirty="0" err="1">
                <a:solidFill>
                  <a:schemeClr val="tx1">
                    <a:lumMod val="95000"/>
                  </a:schemeClr>
                </a:solidFill>
                <a:latin typeface="+mj-lt"/>
              </a:rPr>
              <a:t>tích</a:t>
            </a:r>
            <a:r>
              <a:rPr lang="vi-VN" sz="2800" dirty="0">
                <a:solidFill>
                  <a:schemeClr val="tx1">
                    <a:lumMod val="95000"/>
                  </a:schemeClr>
                </a:solidFill>
                <a:latin typeface="+mj-lt"/>
              </a:rPr>
              <a:t> </a:t>
            </a:r>
            <a:r>
              <a:rPr lang="vi-VN" sz="2800" dirty="0" err="1">
                <a:solidFill>
                  <a:schemeClr val="tx1">
                    <a:lumMod val="95000"/>
                  </a:schemeClr>
                </a:solidFill>
                <a:latin typeface="+mj-lt"/>
              </a:rPr>
              <a:t>tính</a:t>
            </a:r>
            <a:r>
              <a:rPr lang="vi-VN" sz="2800" dirty="0">
                <a:solidFill>
                  <a:schemeClr val="tx1">
                    <a:lumMod val="95000"/>
                  </a:schemeClr>
                </a:solidFill>
                <a:latin typeface="+mj-lt"/>
              </a:rPr>
              <a:t> </a:t>
            </a:r>
            <a:r>
              <a:rPr lang="vi-VN" sz="2800" dirty="0" err="1">
                <a:solidFill>
                  <a:schemeClr val="tx1">
                    <a:lumMod val="95000"/>
                  </a:schemeClr>
                </a:solidFill>
                <a:latin typeface="+mj-lt"/>
              </a:rPr>
              <a:t>chất</a:t>
            </a:r>
            <a:r>
              <a:rPr lang="vi-VN" sz="2800" dirty="0">
                <a:solidFill>
                  <a:schemeClr val="tx1">
                    <a:lumMod val="95000"/>
                  </a:schemeClr>
                </a:solidFill>
                <a:latin typeface="+mj-lt"/>
              </a:rPr>
              <a:t> </a:t>
            </a:r>
            <a:r>
              <a:rPr lang="vi-VN" sz="2800" dirty="0" err="1">
                <a:solidFill>
                  <a:schemeClr val="tx1">
                    <a:lumMod val="95000"/>
                  </a:schemeClr>
                </a:solidFill>
                <a:latin typeface="+mj-lt"/>
              </a:rPr>
              <a:t>của</a:t>
            </a:r>
            <a:r>
              <a:rPr lang="vi-VN" sz="2800" dirty="0">
                <a:solidFill>
                  <a:schemeClr val="tx1">
                    <a:lumMod val="95000"/>
                  </a:schemeClr>
                </a:solidFill>
                <a:latin typeface="+mj-lt"/>
              </a:rPr>
              <a:t> </a:t>
            </a:r>
            <a:r>
              <a:rPr lang="vi-VN" sz="2800" dirty="0" err="1">
                <a:solidFill>
                  <a:schemeClr val="tx1">
                    <a:lumMod val="95000"/>
                  </a:schemeClr>
                </a:solidFill>
                <a:latin typeface="+mj-lt"/>
              </a:rPr>
              <a:t>laterit</a:t>
            </a:r>
            <a:r>
              <a:rPr lang="vi-VN" sz="2800" dirty="0">
                <a:solidFill>
                  <a:schemeClr val="tx1">
                    <a:lumMod val="95000"/>
                  </a:schemeClr>
                </a:solidFill>
                <a:latin typeface="+mj-lt"/>
              </a:rPr>
              <a:t> </a:t>
            </a:r>
            <a:r>
              <a:rPr lang="vi-VN" sz="2800" dirty="0" err="1">
                <a:solidFill>
                  <a:schemeClr val="tx1">
                    <a:lumMod val="95000"/>
                  </a:schemeClr>
                </a:solidFill>
                <a:latin typeface="+mj-lt"/>
              </a:rPr>
              <a:t>và</a:t>
            </a:r>
            <a:r>
              <a:rPr lang="vi-VN" sz="2800" dirty="0">
                <a:solidFill>
                  <a:schemeClr val="tx1">
                    <a:lumMod val="95000"/>
                  </a:schemeClr>
                </a:solidFill>
                <a:latin typeface="+mj-lt"/>
              </a:rPr>
              <a:t> </a:t>
            </a:r>
            <a:r>
              <a:rPr lang="vi-VN" sz="2800" dirty="0" err="1">
                <a:solidFill>
                  <a:schemeClr val="tx1">
                    <a:lumMod val="95000"/>
                  </a:schemeClr>
                </a:solidFill>
                <a:latin typeface="+mj-lt"/>
              </a:rPr>
              <a:t>nồng</a:t>
            </a:r>
            <a:r>
              <a:rPr lang="vi-VN" sz="2800" dirty="0">
                <a:solidFill>
                  <a:schemeClr val="tx1">
                    <a:lumMod val="95000"/>
                  </a:schemeClr>
                </a:solidFill>
                <a:latin typeface="+mj-lt"/>
              </a:rPr>
              <a:t> </a:t>
            </a:r>
            <a:r>
              <a:rPr lang="vi-VN" sz="2800" dirty="0" err="1">
                <a:solidFill>
                  <a:schemeClr val="tx1">
                    <a:lumMod val="95000"/>
                  </a:schemeClr>
                </a:solidFill>
                <a:latin typeface="+mj-lt"/>
              </a:rPr>
              <a:t>độ</a:t>
            </a:r>
            <a:r>
              <a:rPr lang="vi-VN" sz="2800" dirty="0">
                <a:solidFill>
                  <a:schemeClr val="tx1">
                    <a:lumMod val="95000"/>
                  </a:schemeClr>
                </a:solidFill>
                <a:latin typeface="+mj-lt"/>
              </a:rPr>
              <a:t> </a:t>
            </a:r>
            <a:r>
              <a:rPr lang="vi-VN" sz="2800" dirty="0" err="1">
                <a:solidFill>
                  <a:schemeClr val="tx1">
                    <a:lumMod val="95000"/>
                  </a:schemeClr>
                </a:solidFill>
                <a:latin typeface="+mj-lt"/>
              </a:rPr>
              <a:t>As</a:t>
            </a:r>
            <a:r>
              <a:rPr lang="vi-VN" sz="2800" dirty="0">
                <a:solidFill>
                  <a:schemeClr val="tx1">
                    <a:lumMod val="95000"/>
                  </a:schemeClr>
                </a:solidFill>
                <a:latin typeface="+mj-lt"/>
              </a:rPr>
              <a:t>:</a:t>
            </a:r>
          </a:p>
        </p:txBody>
      </p:sp>
      <p:sp>
        <p:nvSpPr>
          <p:cNvPr id="4" name="TextBox 3"/>
          <p:cNvSpPr txBox="1"/>
          <p:nvPr/>
        </p:nvSpPr>
        <p:spPr>
          <a:xfrm>
            <a:off x="457200" y="5486400"/>
            <a:ext cx="5333590" cy="523220"/>
          </a:xfrm>
          <a:prstGeom prst="rect">
            <a:avLst/>
          </a:prstGeom>
          <a:noFill/>
        </p:spPr>
        <p:txBody>
          <a:bodyPr wrap="square" rtlCol="0">
            <a:spAutoFit/>
          </a:bodyPr>
          <a:lstStyle/>
          <a:p>
            <a:r>
              <a:rPr lang="en-US" sz="2800">
                <a:solidFill>
                  <a:schemeClr val="tx1">
                    <a:lumMod val="95000"/>
                  </a:schemeClr>
                </a:solidFill>
                <a:latin typeface="+mj-lt"/>
              </a:rPr>
              <a:t>*</a:t>
            </a:r>
            <a:r>
              <a:rPr lang="vi-VN" sz="2800">
                <a:solidFill>
                  <a:schemeClr val="tx1">
                    <a:lumMod val="95000"/>
                  </a:schemeClr>
                </a:solidFill>
                <a:latin typeface="+mj-lt"/>
              </a:rPr>
              <a:t>Thí nghiệm hấp thụ Asen</a:t>
            </a:r>
            <a:endParaRPr lang="en-US" sz="280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xEl>
                                              <p:pRg st="0" end="0"/>
                                            </p:txEl>
                                          </p:spTgt>
                                        </p:tgtEl>
                                        <p:attrNameLst>
                                          <p:attrName>style.visibility</p:attrName>
                                        </p:attrNameLst>
                                      </p:cBhvr>
                                      <p:to>
                                        <p:strVal val="visible"/>
                                      </p:to>
                                    </p:set>
                                    <p:animEffect transition="in" filter="wipe(down)">
                                      <p:cBhvr>
                                        <p:cTn id="22" dur="500"/>
                                        <p:tgtEl>
                                          <p:spTgt spid="1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3">
                                            <p:txEl>
                                              <p:pRg st="1" end="1"/>
                                            </p:txEl>
                                          </p:spTgt>
                                        </p:tgtEl>
                                        <p:attrNameLst>
                                          <p:attrName>style.visibility</p:attrName>
                                        </p:attrNameLst>
                                      </p:cBhvr>
                                      <p:to>
                                        <p:strVal val="visible"/>
                                      </p:to>
                                    </p:set>
                                    <p:animEffect transition="in" filter="wipe(down)">
                                      <p:cBhvr>
                                        <p:cTn id="2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build="p"/>
      <p:bldP spid="14" grpId="0"/>
      <p:bldP spid="1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493" y="-25400"/>
            <a:ext cx="9144000" cy="523220"/>
          </a:xfrm>
          <a:prstGeom prst="rect">
            <a:avLst/>
          </a:prstGeom>
        </p:spPr>
        <p:txBody>
          <a:bodyPr wrap="square">
            <a:spAutoFit/>
          </a:bodyPr>
          <a:lstStyle/>
          <a:p>
            <a:pPr algn="ctr"/>
            <a:r>
              <a:rPr lang="vi-VN" sz="2800" b="1" dirty="0">
                <a:solidFill>
                  <a:srgbClr val="00B050"/>
                </a:solidFill>
                <a:latin typeface="+mj-lt"/>
              </a:rPr>
              <a:t>VÍ DỤ: </a:t>
            </a:r>
            <a:r>
              <a:rPr lang="vi-VN" sz="2800" b="1" dirty="0" err="1">
                <a:solidFill>
                  <a:srgbClr val="00B050"/>
                </a:solidFill>
                <a:latin typeface="+mj-lt"/>
              </a:rPr>
              <a:t>Đọc</a:t>
            </a:r>
            <a:r>
              <a:rPr lang="vi-VN" sz="2800" b="1" dirty="0">
                <a:solidFill>
                  <a:srgbClr val="00B050"/>
                </a:solidFill>
                <a:latin typeface="+mj-lt"/>
              </a:rPr>
              <a:t> 1 </a:t>
            </a:r>
            <a:r>
              <a:rPr lang="vi-VN" sz="2800" b="1" dirty="0" err="1">
                <a:solidFill>
                  <a:srgbClr val="00B050"/>
                </a:solidFill>
                <a:latin typeface="+mj-lt"/>
              </a:rPr>
              <a:t>bài</a:t>
            </a:r>
            <a:r>
              <a:rPr lang="vi-VN" sz="2800" b="1" dirty="0">
                <a:solidFill>
                  <a:srgbClr val="00B050"/>
                </a:solidFill>
                <a:latin typeface="+mj-lt"/>
              </a:rPr>
              <a:t> </a:t>
            </a:r>
            <a:r>
              <a:rPr lang="vi-VN" sz="2800" b="1" dirty="0" err="1">
                <a:solidFill>
                  <a:srgbClr val="00B050"/>
                </a:solidFill>
                <a:latin typeface="+mj-lt"/>
              </a:rPr>
              <a:t>báo</a:t>
            </a:r>
            <a:r>
              <a:rPr lang="vi-VN" sz="2800" b="1" dirty="0">
                <a:solidFill>
                  <a:srgbClr val="00B050"/>
                </a:solidFill>
                <a:latin typeface="+mj-lt"/>
              </a:rPr>
              <a:t> </a:t>
            </a:r>
            <a:r>
              <a:rPr lang="vi-VN" sz="2800" b="1" dirty="0" err="1">
                <a:solidFill>
                  <a:srgbClr val="00B050"/>
                </a:solidFill>
                <a:latin typeface="+mj-lt"/>
              </a:rPr>
              <a:t>và</a:t>
            </a:r>
            <a:r>
              <a:rPr lang="vi-VN" sz="2800" b="1" dirty="0">
                <a:solidFill>
                  <a:srgbClr val="00B050"/>
                </a:solidFill>
                <a:latin typeface="+mj-lt"/>
              </a:rPr>
              <a:t> </a:t>
            </a:r>
            <a:r>
              <a:rPr lang="vi-VN" sz="2800" b="1" dirty="0" err="1">
                <a:solidFill>
                  <a:srgbClr val="00B050"/>
                </a:solidFill>
                <a:latin typeface="+mj-lt"/>
              </a:rPr>
              <a:t>điền</a:t>
            </a:r>
            <a:r>
              <a:rPr lang="vi-VN" sz="2800" b="1" dirty="0">
                <a:solidFill>
                  <a:srgbClr val="00B050"/>
                </a:solidFill>
                <a:latin typeface="+mj-lt"/>
              </a:rPr>
              <a:t> thông tin </a:t>
            </a:r>
            <a:r>
              <a:rPr lang="vi-VN" sz="2800" b="1" err="1">
                <a:solidFill>
                  <a:srgbClr val="00B050"/>
                </a:solidFill>
                <a:latin typeface="+mj-lt"/>
              </a:rPr>
              <a:t>vào</a:t>
            </a:r>
            <a:r>
              <a:rPr lang="vi-VN" sz="2800" b="1">
                <a:solidFill>
                  <a:srgbClr val="00B050"/>
                </a:solidFill>
                <a:latin typeface="+mj-lt"/>
              </a:rPr>
              <a:t> bảng</a:t>
            </a:r>
            <a:endParaRPr lang="vi-VN" sz="2800" dirty="0">
              <a:solidFill>
                <a:srgbClr val="92D050"/>
              </a:solidFill>
              <a:latin typeface="+mj-lt"/>
            </a:endParaRPr>
          </a:p>
        </p:txBody>
      </p:sp>
      <p:sp>
        <p:nvSpPr>
          <p:cNvPr id="8" name="Rectangle 7"/>
          <p:cNvSpPr/>
          <p:nvPr/>
        </p:nvSpPr>
        <p:spPr>
          <a:xfrm>
            <a:off x="37346" y="685800"/>
            <a:ext cx="3324949" cy="523220"/>
          </a:xfrm>
          <a:prstGeom prst="rect">
            <a:avLst/>
          </a:prstGeom>
        </p:spPr>
        <p:txBody>
          <a:bodyPr wrap="none">
            <a:spAutoFit/>
          </a:bodyPr>
          <a:lstStyle/>
          <a:p>
            <a:r>
              <a:rPr lang="vi-VN" sz="2800" b="1" dirty="0" err="1">
                <a:solidFill>
                  <a:schemeClr val="accent6">
                    <a:lumMod val="50000"/>
                  </a:schemeClr>
                </a:solidFill>
                <a:latin typeface="+mj-lt"/>
              </a:rPr>
              <a:t>Kết</a:t>
            </a:r>
            <a:r>
              <a:rPr lang="vi-VN" sz="2800" b="1" dirty="0">
                <a:solidFill>
                  <a:schemeClr val="accent6">
                    <a:lumMod val="50000"/>
                  </a:schemeClr>
                </a:solidFill>
                <a:latin typeface="+mj-lt"/>
              </a:rPr>
              <a:t> </a:t>
            </a:r>
            <a:r>
              <a:rPr lang="vi-VN" sz="2800" b="1" dirty="0" err="1">
                <a:solidFill>
                  <a:schemeClr val="accent6">
                    <a:lumMod val="50000"/>
                  </a:schemeClr>
                </a:solidFill>
                <a:latin typeface="+mj-lt"/>
              </a:rPr>
              <a:t>quả</a:t>
            </a:r>
            <a:r>
              <a:rPr lang="vi-VN" sz="2800" b="1" dirty="0">
                <a:solidFill>
                  <a:schemeClr val="accent6">
                    <a:lumMod val="50000"/>
                  </a:schemeClr>
                </a:solidFill>
                <a:latin typeface="+mj-lt"/>
              </a:rPr>
              <a:t> nghiên </a:t>
            </a:r>
            <a:r>
              <a:rPr lang="vi-VN" sz="2800" b="1" dirty="0" err="1">
                <a:solidFill>
                  <a:schemeClr val="accent6">
                    <a:lumMod val="50000"/>
                  </a:schemeClr>
                </a:solidFill>
                <a:latin typeface="+mj-lt"/>
              </a:rPr>
              <a:t>cứu</a:t>
            </a:r>
            <a:r>
              <a:rPr lang="vi-VN" sz="2800" b="1" dirty="0">
                <a:solidFill>
                  <a:schemeClr val="accent6">
                    <a:lumMod val="50000"/>
                  </a:schemeClr>
                </a:solidFill>
                <a:latin typeface="+mj-lt"/>
              </a:rPr>
              <a:t>:</a:t>
            </a:r>
          </a:p>
        </p:txBody>
      </p:sp>
      <p:sp>
        <p:nvSpPr>
          <p:cNvPr id="10" name="Rectangle 9"/>
          <p:cNvSpPr/>
          <p:nvPr/>
        </p:nvSpPr>
        <p:spPr>
          <a:xfrm>
            <a:off x="76200" y="1591144"/>
            <a:ext cx="9067800" cy="3847207"/>
          </a:xfrm>
          <a:prstGeom prst="rect">
            <a:avLst/>
          </a:prstGeom>
        </p:spPr>
        <p:txBody>
          <a:bodyPr wrap="square">
            <a:spAutoFit/>
          </a:bodyPr>
          <a:lstStyle/>
          <a:p>
            <a:r>
              <a:rPr lang="vi-VN" sz="2800" dirty="0">
                <a:latin typeface="+mj-lt"/>
              </a:rPr>
              <a:t> - </a:t>
            </a:r>
            <a:r>
              <a:rPr lang="vi-VN" sz="2800" dirty="0" err="1">
                <a:latin typeface="+mj-lt"/>
              </a:rPr>
              <a:t>Laterit</a:t>
            </a:r>
            <a:r>
              <a:rPr lang="vi-VN" sz="2800" dirty="0">
                <a:latin typeface="+mj-lt"/>
              </a:rPr>
              <a:t> </a:t>
            </a:r>
            <a:r>
              <a:rPr lang="vi-VN" sz="2800" dirty="0" err="1">
                <a:latin typeface="+mj-lt"/>
              </a:rPr>
              <a:t>có</a:t>
            </a:r>
            <a:r>
              <a:rPr lang="vi-VN" sz="2800" dirty="0">
                <a:latin typeface="+mj-lt"/>
              </a:rPr>
              <a:t> </a:t>
            </a:r>
            <a:r>
              <a:rPr lang="vi-VN" sz="2800" dirty="0" err="1">
                <a:latin typeface="+mj-lt"/>
              </a:rPr>
              <a:t>hàm</a:t>
            </a:r>
            <a:r>
              <a:rPr lang="vi-VN" sz="2800" dirty="0">
                <a:latin typeface="+mj-lt"/>
              </a:rPr>
              <a:t> </a:t>
            </a:r>
            <a:r>
              <a:rPr lang="vi-VN" sz="2800" dirty="0" err="1">
                <a:latin typeface="+mj-lt"/>
              </a:rPr>
              <a:t>lượng</a:t>
            </a:r>
            <a:r>
              <a:rPr lang="vi-VN" sz="2800" dirty="0">
                <a:latin typeface="+mj-lt"/>
              </a:rPr>
              <a:t> </a:t>
            </a:r>
            <a:r>
              <a:rPr lang="vi-VN" sz="2800" dirty="0" err="1">
                <a:latin typeface="+mj-lt"/>
              </a:rPr>
              <a:t>chất</a:t>
            </a:r>
            <a:r>
              <a:rPr lang="vi-VN" sz="2800" dirty="0">
                <a:latin typeface="+mj-lt"/>
              </a:rPr>
              <a:t> </a:t>
            </a:r>
            <a:r>
              <a:rPr lang="vi-VN" sz="2800" dirty="0" err="1">
                <a:latin typeface="+mj-lt"/>
              </a:rPr>
              <a:t>hữu</a:t>
            </a:r>
            <a:r>
              <a:rPr lang="vi-VN" sz="2800" dirty="0">
                <a:latin typeface="+mj-lt"/>
              </a:rPr>
              <a:t> cơ </a:t>
            </a:r>
            <a:r>
              <a:rPr lang="vi-VN" sz="2800" dirty="0" err="1">
                <a:latin typeface="+mj-lt"/>
              </a:rPr>
              <a:t>thấp</a:t>
            </a:r>
            <a:r>
              <a:rPr lang="vi-VN" sz="2800" dirty="0">
                <a:latin typeface="+mj-lt"/>
              </a:rPr>
              <a:t>, </a:t>
            </a:r>
            <a:r>
              <a:rPr lang="vi-VN" sz="2800" dirty="0" err="1">
                <a:latin typeface="+mj-lt"/>
              </a:rPr>
              <a:t>thuộc</a:t>
            </a:r>
            <a:r>
              <a:rPr lang="vi-VN" sz="2800" dirty="0">
                <a:latin typeface="+mj-lt"/>
              </a:rPr>
              <a:t> trung </a:t>
            </a:r>
            <a:r>
              <a:rPr lang="vi-VN" sz="2800" dirty="0" err="1">
                <a:latin typeface="+mj-lt"/>
              </a:rPr>
              <a:t>bình</a:t>
            </a:r>
            <a:r>
              <a:rPr lang="vi-VN" sz="2800" dirty="0">
                <a:latin typeface="+mj-lt"/>
              </a:rPr>
              <a:t> so </a:t>
            </a:r>
            <a:r>
              <a:rPr lang="vi-VN" sz="2800" dirty="0" err="1">
                <a:latin typeface="+mj-lt"/>
              </a:rPr>
              <a:t>với</a:t>
            </a:r>
            <a:r>
              <a:rPr lang="vi-VN" sz="2800" dirty="0">
                <a:latin typeface="+mj-lt"/>
              </a:rPr>
              <a:t> </a:t>
            </a:r>
            <a:r>
              <a:rPr lang="vi-VN" sz="2800" dirty="0" err="1">
                <a:latin typeface="+mj-lt"/>
              </a:rPr>
              <a:t>một</a:t>
            </a:r>
            <a:r>
              <a:rPr lang="vi-VN" sz="2800" dirty="0">
                <a:latin typeface="+mj-lt"/>
              </a:rPr>
              <a:t> </a:t>
            </a:r>
            <a:r>
              <a:rPr lang="vi-VN" sz="2800" dirty="0" err="1">
                <a:latin typeface="+mj-lt"/>
              </a:rPr>
              <a:t>số</a:t>
            </a:r>
            <a:r>
              <a:rPr lang="vi-VN" sz="2800" dirty="0">
                <a:latin typeface="+mj-lt"/>
              </a:rPr>
              <a:t> </a:t>
            </a:r>
            <a:r>
              <a:rPr lang="vi-VN" sz="2800" dirty="0" err="1">
                <a:latin typeface="+mj-lt"/>
              </a:rPr>
              <a:t>loại</a:t>
            </a:r>
            <a:r>
              <a:rPr lang="vi-VN" sz="2800" dirty="0">
                <a:latin typeface="+mj-lt"/>
              </a:rPr>
              <a:t> </a:t>
            </a:r>
            <a:r>
              <a:rPr lang="vi-VN" sz="2800" dirty="0" err="1">
                <a:latin typeface="+mj-lt"/>
              </a:rPr>
              <a:t>vật</a:t>
            </a:r>
            <a:r>
              <a:rPr lang="vi-VN" sz="2800" dirty="0">
                <a:latin typeface="+mj-lt"/>
              </a:rPr>
              <a:t> </a:t>
            </a:r>
            <a:r>
              <a:rPr lang="vi-VN" sz="2800" dirty="0" err="1">
                <a:latin typeface="+mj-lt"/>
              </a:rPr>
              <a:t>liệu</a:t>
            </a:r>
            <a:r>
              <a:rPr lang="vi-VN" sz="2800" dirty="0">
                <a:latin typeface="+mj-lt"/>
              </a:rPr>
              <a:t> </a:t>
            </a:r>
            <a:r>
              <a:rPr lang="vi-VN" sz="2800" dirty="0" err="1">
                <a:latin typeface="+mj-lt"/>
              </a:rPr>
              <a:t>xử</a:t>
            </a:r>
            <a:r>
              <a:rPr lang="vi-VN" sz="2800" dirty="0">
                <a:latin typeface="+mj-lt"/>
              </a:rPr>
              <a:t> </a:t>
            </a:r>
            <a:r>
              <a:rPr lang="vi-VN" sz="2800" dirty="0" err="1">
                <a:latin typeface="+mj-lt"/>
              </a:rPr>
              <a:t>lí</a:t>
            </a:r>
            <a:r>
              <a:rPr lang="vi-VN" sz="2800" dirty="0">
                <a:latin typeface="+mj-lt"/>
              </a:rPr>
              <a:t> môi </a:t>
            </a:r>
            <a:r>
              <a:rPr lang="vi-VN" sz="2800" dirty="0" err="1">
                <a:latin typeface="+mj-lt"/>
              </a:rPr>
              <a:t>trường</a:t>
            </a:r>
            <a:r>
              <a:rPr lang="vi-VN" sz="2800" dirty="0">
                <a:latin typeface="+mj-lt"/>
              </a:rPr>
              <a:t> </a:t>
            </a:r>
            <a:r>
              <a:rPr lang="vi-VN" sz="2800" dirty="0" err="1">
                <a:latin typeface="+mj-lt"/>
              </a:rPr>
              <a:t>hiện</a:t>
            </a:r>
            <a:r>
              <a:rPr lang="vi-VN" sz="2800" dirty="0">
                <a:latin typeface="+mj-lt"/>
              </a:rPr>
              <a:t> nay. </a:t>
            </a:r>
            <a:r>
              <a:rPr lang="vi-VN" sz="2800" dirty="0" err="1">
                <a:latin typeface="+mj-lt"/>
              </a:rPr>
              <a:t>Laterit</a:t>
            </a:r>
            <a:r>
              <a:rPr lang="vi-VN" sz="2800" dirty="0">
                <a:latin typeface="+mj-lt"/>
              </a:rPr>
              <a:t> </a:t>
            </a:r>
            <a:r>
              <a:rPr lang="vi-VN" sz="2800" dirty="0" err="1">
                <a:latin typeface="+mj-lt"/>
              </a:rPr>
              <a:t>có</a:t>
            </a:r>
            <a:r>
              <a:rPr lang="vi-VN" sz="2800" dirty="0">
                <a:latin typeface="+mj-lt"/>
              </a:rPr>
              <a:t> </a:t>
            </a:r>
            <a:r>
              <a:rPr lang="vi-VN" sz="2800" dirty="0" err="1">
                <a:latin typeface="+mj-lt"/>
              </a:rPr>
              <a:t>khả</a:t>
            </a:r>
            <a:r>
              <a:rPr lang="vi-VN" sz="2800" dirty="0">
                <a:latin typeface="+mj-lt"/>
              </a:rPr>
              <a:t> năng </a:t>
            </a:r>
            <a:r>
              <a:rPr lang="vi-VN" sz="2800" dirty="0" err="1">
                <a:latin typeface="+mj-lt"/>
              </a:rPr>
              <a:t>hấp</a:t>
            </a:r>
            <a:r>
              <a:rPr lang="vi-VN" sz="2800" dirty="0">
                <a:latin typeface="+mj-lt"/>
              </a:rPr>
              <a:t> </a:t>
            </a:r>
            <a:r>
              <a:rPr lang="vi-VN" sz="2800" dirty="0" err="1">
                <a:latin typeface="+mj-lt"/>
              </a:rPr>
              <a:t>thụ</a:t>
            </a:r>
            <a:r>
              <a:rPr lang="vi-VN" sz="2800" dirty="0">
                <a:latin typeface="+mj-lt"/>
              </a:rPr>
              <a:t> </a:t>
            </a:r>
            <a:r>
              <a:rPr lang="vi-VN" sz="2800" dirty="0" err="1">
                <a:latin typeface="+mj-lt"/>
              </a:rPr>
              <a:t>As</a:t>
            </a:r>
            <a:r>
              <a:rPr lang="vi-VN" sz="2800" dirty="0">
                <a:latin typeface="+mj-lt"/>
              </a:rPr>
              <a:t> </a:t>
            </a:r>
            <a:r>
              <a:rPr lang="vi-VN" sz="2800" dirty="0" err="1">
                <a:latin typeface="+mj-lt"/>
              </a:rPr>
              <a:t>nhờ</a:t>
            </a:r>
            <a:r>
              <a:rPr lang="vi-VN" sz="2800" dirty="0">
                <a:latin typeface="+mj-lt"/>
              </a:rPr>
              <a:t> </a:t>
            </a:r>
            <a:r>
              <a:rPr lang="vi-VN" sz="2800" dirty="0" err="1">
                <a:latin typeface="+mj-lt"/>
              </a:rPr>
              <a:t>phức</a:t>
            </a:r>
            <a:r>
              <a:rPr lang="vi-VN" sz="2800" dirty="0">
                <a:latin typeface="+mj-lt"/>
              </a:rPr>
              <a:t> </a:t>
            </a:r>
            <a:r>
              <a:rPr lang="vi-VN" sz="2800" dirty="0" err="1">
                <a:latin typeface="+mj-lt"/>
              </a:rPr>
              <a:t>chất</a:t>
            </a:r>
            <a:r>
              <a:rPr lang="vi-VN" sz="2800" dirty="0">
                <a:latin typeface="+mj-lt"/>
              </a:rPr>
              <a:t> </a:t>
            </a:r>
            <a:r>
              <a:rPr lang="vi-VN" sz="2800" dirty="0" err="1">
                <a:latin typeface="+mj-lt"/>
              </a:rPr>
              <a:t>tạo</a:t>
            </a:r>
            <a:r>
              <a:rPr lang="vi-VN" sz="2800" dirty="0">
                <a:latin typeface="+mj-lt"/>
              </a:rPr>
              <a:t> ra </a:t>
            </a:r>
            <a:r>
              <a:rPr lang="vi-VN" sz="2800" dirty="0" err="1">
                <a:latin typeface="+mj-lt"/>
              </a:rPr>
              <a:t>với</a:t>
            </a:r>
            <a:r>
              <a:rPr lang="vi-VN" sz="2800" dirty="0">
                <a:latin typeface="+mj-lt"/>
              </a:rPr>
              <a:t> nhôm </a:t>
            </a:r>
            <a:r>
              <a:rPr lang="vi-VN" sz="2800" dirty="0" err="1">
                <a:latin typeface="+mj-lt"/>
              </a:rPr>
              <a:t>và</a:t>
            </a:r>
            <a:r>
              <a:rPr lang="vi-VN" sz="2800" dirty="0">
                <a:latin typeface="+mj-lt"/>
              </a:rPr>
              <a:t> </a:t>
            </a:r>
            <a:r>
              <a:rPr lang="vi-VN" sz="2800" dirty="0" err="1">
                <a:latin typeface="+mj-lt"/>
              </a:rPr>
              <a:t>sắt</a:t>
            </a:r>
            <a:r>
              <a:rPr lang="vi-VN" sz="2800" dirty="0">
                <a:latin typeface="+mj-lt"/>
              </a:rPr>
              <a:t> trên </a:t>
            </a:r>
            <a:r>
              <a:rPr lang="vi-VN" sz="2800" dirty="0" err="1">
                <a:latin typeface="+mj-lt"/>
              </a:rPr>
              <a:t>bề</a:t>
            </a:r>
            <a:r>
              <a:rPr lang="vi-VN" sz="2800" dirty="0">
                <a:latin typeface="+mj-lt"/>
              </a:rPr>
              <a:t> </a:t>
            </a:r>
            <a:r>
              <a:rPr lang="vi-VN" sz="2800" dirty="0" err="1">
                <a:latin typeface="+mj-lt"/>
              </a:rPr>
              <a:t>mặt</a:t>
            </a:r>
            <a:r>
              <a:rPr lang="vi-VN" sz="2800" dirty="0">
                <a:latin typeface="+mj-lt"/>
              </a:rPr>
              <a:t> </a:t>
            </a:r>
            <a:r>
              <a:rPr lang="vi-VN" sz="2800" dirty="0" err="1">
                <a:latin typeface="+mj-lt"/>
              </a:rPr>
              <a:t>khoáng</a:t>
            </a:r>
            <a:r>
              <a:rPr lang="vi-VN" sz="2800" dirty="0">
                <a:latin typeface="+mj-lt"/>
              </a:rPr>
              <a:t> </a:t>
            </a:r>
            <a:r>
              <a:rPr lang="vi-VN" sz="2800" dirty="0" err="1">
                <a:latin typeface="+mj-lt"/>
              </a:rPr>
              <a:t>goethite</a:t>
            </a:r>
            <a:r>
              <a:rPr lang="vi-VN" sz="2800" dirty="0">
                <a:latin typeface="+mj-lt"/>
              </a:rPr>
              <a:t>.</a:t>
            </a:r>
          </a:p>
          <a:p>
            <a:pPr>
              <a:spcBef>
                <a:spcPts val="1200"/>
              </a:spcBef>
            </a:pPr>
            <a:r>
              <a:rPr lang="vi-VN" sz="2800" dirty="0">
                <a:latin typeface="+mj-lt"/>
              </a:rPr>
              <a:t>- </a:t>
            </a:r>
            <a:r>
              <a:rPr lang="vi-VN" sz="2800" dirty="0" err="1">
                <a:latin typeface="+mj-lt"/>
              </a:rPr>
              <a:t>Laterit</a:t>
            </a:r>
            <a:r>
              <a:rPr lang="vi-VN" sz="2800" dirty="0">
                <a:latin typeface="+mj-lt"/>
              </a:rPr>
              <a:t> </a:t>
            </a:r>
            <a:r>
              <a:rPr lang="vi-VN" sz="2800" dirty="0" err="1">
                <a:latin typeface="+mj-lt"/>
              </a:rPr>
              <a:t>có</a:t>
            </a:r>
            <a:r>
              <a:rPr lang="vi-VN" sz="2800" dirty="0">
                <a:latin typeface="+mj-lt"/>
              </a:rPr>
              <a:t> </a:t>
            </a:r>
            <a:r>
              <a:rPr lang="vi-VN" sz="2800" dirty="0" err="1">
                <a:latin typeface="+mj-lt"/>
              </a:rPr>
              <a:t>khả</a:t>
            </a:r>
            <a:r>
              <a:rPr lang="vi-VN" sz="2800" dirty="0">
                <a:latin typeface="+mj-lt"/>
              </a:rPr>
              <a:t> năng </a:t>
            </a:r>
            <a:r>
              <a:rPr lang="vi-VN" sz="2800" dirty="0" err="1">
                <a:latin typeface="+mj-lt"/>
              </a:rPr>
              <a:t>hấp</a:t>
            </a:r>
            <a:r>
              <a:rPr lang="vi-VN" sz="2800" dirty="0">
                <a:latin typeface="+mj-lt"/>
              </a:rPr>
              <a:t> </a:t>
            </a:r>
            <a:r>
              <a:rPr lang="vi-VN" sz="2800" dirty="0" err="1">
                <a:latin typeface="+mj-lt"/>
              </a:rPr>
              <a:t>thụ</a:t>
            </a:r>
            <a:r>
              <a:rPr lang="vi-VN" sz="2800" dirty="0">
                <a:latin typeface="+mj-lt"/>
              </a:rPr>
              <a:t> </a:t>
            </a:r>
            <a:r>
              <a:rPr lang="vi-VN" sz="2800" dirty="0" err="1">
                <a:latin typeface="+mj-lt"/>
              </a:rPr>
              <a:t>As</a:t>
            </a:r>
            <a:r>
              <a:rPr lang="vi-VN" sz="2800" dirty="0">
                <a:latin typeface="+mj-lt"/>
              </a:rPr>
              <a:t> trên 90% ở môi </a:t>
            </a:r>
            <a:r>
              <a:rPr lang="vi-VN" sz="2800" dirty="0" err="1">
                <a:latin typeface="+mj-lt"/>
              </a:rPr>
              <a:t>trường</a:t>
            </a:r>
            <a:r>
              <a:rPr lang="vi-VN" sz="2800" dirty="0">
                <a:latin typeface="+mj-lt"/>
              </a:rPr>
              <a:t> </a:t>
            </a:r>
            <a:r>
              <a:rPr lang="vi-VN" sz="2800" dirty="0" err="1">
                <a:latin typeface="+mj-lt"/>
              </a:rPr>
              <a:t>nước</a:t>
            </a:r>
            <a:r>
              <a:rPr lang="vi-VN" sz="2800" dirty="0">
                <a:latin typeface="+mj-lt"/>
              </a:rPr>
              <a:t> </a:t>
            </a:r>
            <a:r>
              <a:rPr lang="vi-VN" sz="2800" dirty="0" err="1">
                <a:latin typeface="+mj-lt"/>
              </a:rPr>
              <a:t>có</a:t>
            </a:r>
            <a:r>
              <a:rPr lang="vi-VN" sz="2800" dirty="0">
                <a:latin typeface="+mj-lt"/>
              </a:rPr>
              <a:t> </a:t>
            </a:r>
            <a:r>
              <a:rPr lang="vi-VN" sz="2800" dirty="0" err="1">
                <a:latin typeface="+mj-lt"/>
              </a:rPr>
              <a:t>pH</a:t>
            </a:r>
            <a:r>
              <a:rPr lang="vi-VN" sz="2800" dirty="0">
                <a:latin typeface="+mj-lt"/>
              </a:rPr>
              <a:t> </a:t>
            </a:r>
            <a:r>
              <a:rPr lang="vi-VN" sz="2800" dirty="0" err="1">
                <a:latin typeface="+mj-lt"/>
              </a:rPr>
              <a:t>dưới</a:t>
            </a:r>
            <a:r>
              <a:rPr lang="vi-VN" sz="2800" dirty="0">
                <a:latin typeface="+mj-lt"/>
              </a:rPr>
              <a:t> 6 </a:t>
            </a:r>
            <a:r>
              <a:rPr lang="vi-VN" sz="2800" dirty="0" err="1">
                <a:latin typeface="+mj-lt"/>
              </a:rPr>
              <a:t>và</a:t>
            </a:r>
            <a:r>
              <a:rPr lang="vi-VN" sz="2800" dirty="0">
                <a:latin typeface="+mj-lt"/>
              </a:rPr>
              <a:t> </a:t>
            </a:r>
            <a:r>
              <a:rPr lang="vi-VN" sz="2800" dirty="0" err="1">
                <a:latin typeface="+mj-lt"/>
              </a:rPr>
              <a:t>khoảng</a:t>
            </a:r>
            <a:r>
              <a:rPr lang="vi-VN" sz="2800" dirty="0">
                <a:latin typeface="+mj-lt"/>
              </a:rPr>
              <a:t> 80% </a:t>
            </a:r>
            <a:r>
              <a:rPr lang="vi-VN" sz="2800" dirty="0" err="1">
                <a:latin typeface="+mj-lt"/>
              </a:rPr>
              <a:t>với</a:t>
            </a:r>
            <a:r>
              <a:rPr lang="vi-VN" sz="2800" dirty="0">
                <a:latin typeface="+mj-lt"/>
              </a:rPr>
              <a:t> </a:t>
            </a:r>
            <a:r>
              <a:rPr lang="vi-VN" sz="2800" dirty="0" err="1">
                <a:latin typeface="+mj-lt"/>
              </a:rPr>
              <a:t>pH</a:t>
            </a:r>
            <a:r>
              <a:rPr lang="vi-VN" sz="2800" dirty="0">
                <a:latin typeface="+mj-lt"/>
              </a:rPr>
              <a:t> 6 -10.</a:t>
            </a:r>
          </a:p>
          <a:p>
            <a:pPr>
              <a:spcBef>
                <a:spcPts val="1200"/>
              </a:spcBef>
            </a:pPr>
            <a:r>
              <a:rPr lang="vi-VN" sz="2800" dirty="0">
                <a:latin typeface="+mj-lt"/>
              </a:rPr>
              <a:t> - </a:t>
            </a:r>
            <a:r>
              <a:rPr lang="vi-VN" sz="2800" dirty="0" err="1">
                <a:latin typeface="+mj-lt"/>
              </a:rPr>
              <a:t>Khả</a:t>
            </a:r>
            <a:r>
              <a:rPr lang="vi-VN" sz="2800" dirty="0">
                <a:latin typeface="+mj-lt"/>
              </a:rPr>
              <a:t> năng </a:t>
            </a:r>
            <a:r>
              <a:rPr lang="vi-VN" sz="2800" dirty="0" err="1">
                <a:latin typeface="+mj-lt"/>
              </a:rPr>
              <a:t>hấp</a:t>
            </a:r>
            <a:r>
              <a:rPr lang="vi-VN" sz="2800" dirty="0">
                <a:latin typeface="+mj-lt"/>
              </a:rPr>
              <a:t> </a:t>
            </a:r>
            <a:r>
              <a:rPr lang="vi-VN" sz="2800" dirty="0" err="1">
                <a:latin typeface="+mj-lt"/>
              </a:rPr>
              <a:t>thụ</a:t>
            </a:r>
            <a:r>
              <a:rPr lang="vi-VN" sz="2800" dirty="0">
                <a:latin typeface="+mj-lt"/>
              </a:rPr>
              <a:t> </a:t>
            </a:r>
            <a:r>
              <a:rPr lang="vi-VN" sz="2800" dirty="0" err="1">
                <a:latin typeface="+mj-lt"/>
              </a:rPr>
              <a:t>của</a:t>
            </a:r>
            <a:r>
              <a:rPr lang="vi-VN" sz="2800" dirty="0">
                <a:latin typeface="+mj-lt"/>
              </a:rPr>
              <a:t> </a:t>
            </a:r>
            <a:r>
              <a:rPr lang="vi-VN" sz="2800" dirty="0" err="1">
                <a:latin typeface="+mj-lt"/>
              </a:rPr>
              <a:t>laterit</a:t>
            </a:r>
            <a:r>
              <a:rPr lang="vi-VN" sz="2800" dirty="0">
                <a:latin typeface="+mj-lt"/>
              </a:rPr>
              <a:t> không </a:t>
            </a:r>
            <a:r>
              <a:rPr lang="vi-VN" sz="2800" dirty="0" err="1">
                <a:latin typeface="+mj-lt"/>
              </a:rPr>
              <a:t>bị</a:t>
            </a:r>
            <a:r>
              <a:rPr lang="vi-VN" sz="2800" dirty="0">
                <a:latin typeface="+mj-lt"/>
              </a:rPr>
              <a:t> </a:t>
            </a:r>
            <a:r>
              <a:rPr lang="vi-VN" sz="2800" dirty="0" err="1">
                <a:latin typeface="+mj-lt"/>
              </a:rPr>
              <a:t>ảnh</a:t>
            </a:r>
            <a:r>
              <a:rPr lang="vi-VN" sz="2800" dirty="0">
                <a:latin typeface="+mj-lt"/>
              </a:rPr>
              <a:t> </a:t>
            </a:r>
            <a:r>
              <a:rPr lang="vi-VN" sz="2800" dirty="0" err="1">
                <a:latin typeface="+mj-lt"/>
              </a:rPr>
              <a:t>hưởng</a:t>
            </a:r>
            <a:r>
              <a:rPr lang="vi-VN" sz="2800" dirty="0">
                <a:latin typeface="+mj-lt"/>
              </a:rPr>
              <a:t> </a:t>
            </a:r>
            <a:r>
              <a:rPr lang="vi-VN" sz="2800" dirty="0" err="1">
                <a:latin typeface="+mj-lt"/>
              </a:rPr>
              <a:t>nhiều</a:t>
            </a:r>
            <a:r>
              <a:rPr lang="vi-VN" sz="2800" dirty="0">
                <a:latin typeface="+mj-lt"/>
              </a:rPr>
              <a:t> </a:t>
            </a:r>
            <a:r>
              <a:rPr lang="vi-VN" sz="2800" dirty="0" err="1">
                <a:latin typeface="+mj-lt"/>
              </a:rPr>
              <a:t>bởi</a:t>
            </a:r>
            <a:r>
              <a:rPr lang="vi-VN" sz="2800" dirty="0">
                <a:latin typeface="+mj-lt"/>
              </a:rPr>
              <a:t> </a:t>
            </a:r>
            <a:r>
              <a:rPr lang="vi-VN" sz="2800" dirty="0" err="1">
                <a:latin typeface="+mj-lt"/>
              </a:rPr>
              <a:t>sự</a:t>
            </a:r>
            <a:r>
              <a:rPr lang="vi-VN" sz="2800" dirty="0">
                <a:latin typeface="+mj-lt"/>
              </a:rPr>
              <a:t> thay </a:t>
            </a:r>
            <a:r>
              <a:rPr lang="vi-VN" sz="2800" dirty="0" err="1">
                <a:latin typeface="+mj-lt"/>
              </a:rPr>
              <a:t>đổi</a:t>
            </a:r>
            <a:r>
              <a:rPr lang="vi-VN" sz="2800" dirty="0">
                <a:latin typeface="+mj-lt"/>
              </a:rPr>
              <a:t> </a:t>
            </a:r>
            <a:r>
              <a:rPr lang="vi-VN" sz="2800" dirty="0" err="1">
                <a:latin typeface="+mj-lt"/>
              </a:rPr>
              <a:t>pH</a:t>
            </a:r>
            <a:r>
              <a:rPr lang="vi-VN" sz="2800" dirty="0">
                <a:latin typeface="+mj-lt"/>
              </a:rPr>
              <a:t> trong môi </a:t>
            </a:r>
            <a:r>
              <a:rPr lang="vi-VN" sz="2800" dirty="0" err="1">
                <a:latin typeface="+mj-lt"/>
              </a:rPr>
              <a:t>trường</a:t>
            </a:r>
            <a:r>
              <a:rPr lang="vi-VN" sz="2800" dirty="0">
                <a:latin typeface="+mj-lt"/>
              </a:rPr>
              <a:t> </a:t>
            </a:r>
            <a:r>
              <a:rPr lang="vi-VN" sz="2800" dirty="0" err="1">
                <a:latin typeface="+mj-lt"/>
              </a:rPr>
              <a:t>nước</a:t>
            </a:r>
            <a:r>
              <a:rPr lang="vi-VN" sz="2800" dirty="0">
                <a:latin typeface="+mj-lt"/>
              </a:rPr>
              <a:t>.</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down)">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wipe(down)">
                                      <p:cBhvr>
                                        <p:cTn id="17" dur="5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Effect transition="in" filter="wipe(down)">
                                      <p:cBhvr>
                                        <p:cTn id="2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14400"/>
          </a:xfrm>
        </p:spPr>
        <p:txBody>
          <a:bodyPr>
            <a:normAutofit fontScale="90000"/>
          </a:bodyPr>
          <a:lstStyle/>
          <a:p>
            <a:r>
              <a:rPr lang="en-US" sz="28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800"/>
          </a:p>
        </p:txBody>
      </p:sp>
      <p:sp>
        <p:nvSpPr>
          <p:cNvPr id="3" name="Content Placeholder 2"/>
          <p:cNvSpPr>
            <a:spLocks noGrp="1"/>
          </p:cNvSpPr>
          <p:nvPr>
            <p:ph idx="1"/>
          </p:nvPr>
        </p:nvSpPr>
        <p:spPr>
          <a:xfrm>
            <a:off x="381000" y="1066800"/>
            <a:ext cx="8458200" cy="5257800"/>
          </a:xfrm>
        </p:spPr>
        <p:txBody>
          <a:bodyPr/>
          <a:lstStyle/>
          <a:p>
            <a:pPr marL="0" indent="0" algn="ctr">
              <a:buNone/>
            </a:pPr>
            <a:r>
              <a:rPr lang="en-US" b="1"/>
              <a:t>3.2.2. Các bước tiến hành tham khảo tài liệu</a:t>
            </a:r>
          </a:p>
          <a:p>
            <a:pPr marL="0" indent="0" algn="ctr">
              <a:buNone/>
            </a:pPr>
            <a:r>
              <a:rPr lang="en-US" b="1" i="1">
                <a:solidFill>
                  <a:srgbClr val="C00000"/>
                </a:solidFill>
                <a:latin typeface="Times New Roman" panose="02020603050405020304" pitchFamily="18" charset="0"/>
                <a:cs typeface="Times New Roman" panose="02020603050405020304" pitchFamily="18" charset="0"/>
              </a:rPr>
              <a:t>Bước 3: Phát triển khung lý thuyết:</a:t>
            </a:r>
          </a:p>
          <a:p>
            <a:pPr marL="0" indent="0" algn="just">
              <a:buNone/>
            </a:pPr>
            <a:r>
              <a:rPr lang="en-US" sz="3000">
                <a:latin typeface="Times New Roman" panose="02020603050405020304" pitchFamily="18" charset="0"/>
                <a:cs typeface="Times New Roman" panose="02020603050405020304" pitchFamily="18" charset="0"/>
              </a:rPr>
              <a:t>       Xác định những lĩnh vực tri thức chính liên quan đến vấn đề NC</a:t>
            </a:r>
            <a:endParaRPr lang="en-US" sz="3000" b="1" i="1" u="sng">
              <a:latin typeface="Times New Roman" panose="02020603050405020304" pitchFamily="18" charset="0"/>
              <a:cs typeface="Times New Roman" panose="02020603050405020304" pitchFamily="18" charset="0"/>
            </a:endParaRPr>
          </a:p>
          <a:p>
            <a:pPr marL="0" indent="0" algn="just">
              <a:buNone/>
            </a:pPr>
            <a:r>
              <a:rPr lang="en-US" sz="3000">
                <a:latin typeface="Times New Roman" panose="02020603050405020304" pitchFamily="18" charset="0"/>
                <a:cs typeface="Times New Roman" panose="02020603050405020304" pitchFamily="18" charset="0"/>
              </a:rPr>
              <a:t>       Xác định chủ đề, khía cạnh chính của vấn đề NC để phát triển khung lý thuyết</a:t>
            </a:r>
          </a:p>
          <a:p>
            <a:pPr marL="0" indent="0">
              <a:buNone/>
            </a:pPr>
            <a:r>
              <a:rPr lang="en-US" sz="3000">
                <a:latin typeface="Times New Roman" panose="02020603050405020304" pitchFamily="18" charset="0"/>
                <a:cs typeface="Times New Roman" panose="02020603050405020304" pitchFamily="18" charset="0"/>
              </a:rPr>
              <a:t>       Dựa vào khung lý thuyết để tìm tài liệu</a:t>
            </a:r>
          </a:p>
          <a:p>
            <a:pPr marL="0" indent="0">
              <a:buNone/>
            </a:pPr>
            <a:r>
              <a:rPr lang="en-US" sz="3000">
                <a:latin typeface="Times New Roman" panose="02020603050405020304" pitchFamily="18" charset="0"/>
                <a:cs typeface="Times New Roman" panose="02020603050405020304" pitchFamily="18" charset="0"/>
              </a:rPr>
              <a:t>       Các thông tin tìm được từ TL sẽ sắp xếp vào các chủ đề phù hợp</a:t>
            </a:r>
          </a:p>
        </p:txBody>
      </p:sp>
      <p:sp>
        <p:nvSpPr>
          <p:cNvPr id="4" name="Sun 3"/>
          <p:cNvSpPr/>
          <p:nvPr/>
        </p:nvSpPr>
        <p:spPr>
          <a:xfrm>
            <a:off x="685800" y="2438400"/>
            <a:ext cx="381000" cy="228600"/>
          </a:xfrm>
          <a:prstGeom prst="su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un 4"/>
          <p:cNvSpPr/>
          <p:nvPr/>
        </p:nvSpPr>
        <p:spPr>
          <a:xfrm>
            <a:off x="685800" y="3429000"/>
            <a:ext cx="381000" cy="228600"/>
          </a:xfrm>
          <a:prstGeom prst="su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un 5"/>
          <p:cNvSpPr/>
          <p:nvPr/>
        </p:nvSpPr>
        <p:spPr>
          <a:xfrm>
            <a:off x="685800" y="4419600"/>
            <a:ext cx="381000" cy="228600"/>
          </a:xfrm>
          <a:prstGeom prst="su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un 6"/>
          <p:cNvSpPr/>
          <p:nvPr/>
        </p:nvSpPr>
        <p:spPr>
          <a:xfrm>
            <a:off x="685800" y="4953000"/>
            <a:ext cx="381000" cy="228600"/>
          </a:xfrm>
          <a:prstGeom prst="su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anim calcmode="lin" valueType="num">
                                      <p:cBhvr>
                                        <p:cTn id="1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ipe(down)">
                                      <p:cBhvr>
                                        <p:cTn id="29" dur="500"/>
                                        <p:tgtEl>
                                          <p:spTgt spid="3">
                                            <p:txEl>
                                              <p:pRg st="4" end="4"/>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ormAutofit fontScale="90000"/>
          </a:bodyPr>
          <a:lstStyle/>
          <a:p>
            <a:r>
              <a:rPr lang="en-US" sz="28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800"/>
          </a:p>
        </p:txBody>
      </p:sp>
      <p:sp>
        <p:nvSpPr>
          <p:cNvPr id="3" name="Content Placeholder 2"/>
          <p:cNvSpPr>
            <a:spLocks noGrp="1"/>
          </p:cNvSpPr>
          <p:nvPr>
            <p:ph idx="1"/>
          </p:nvPr>
        </p:nvSpPr>
        <p:spPr>
          <a:xfrm>
            <a:off x="457200" y="1143000"/>
            <a:ext cx="8229600" cy="5181600"/>
          </a:xfrm>
        </p:spPr>
        <p:txBody>
          <a:bodyPr>
            <a:normAutofit lnSpcReduction="10000"/>
          </a:bodyPr>
          <a:lstStyle/>
          <a:p>
            <a:pPr marL="0" indent="0" algn="just">
              <a:buNone/>
            </a:pPr>
            <a:r>
              <a:rPr lang="en-US" sz="4000" b="1" i="1" u="sng">
                <a:latin typeface="Times New Roman" panose="02020603050405020304" pitchFamily="18" charset="0"/>
                <a:cs typeface="Times New Roman" panose="02020603050405020304" pitchFamily="18" charset="0"/>
              </a:rPr>
              <a:t>Ví dụ</a:t>
            </a:r>
            <a:r>
              <a:rPr lang="en-US" sz="3000">
                <a:latin typeface="Times New Roman" panose="02020603050405020304" pitchFamily="18" charset="0"/>
                <a:cs typeface="Times New Roman" panose="02020603050405020304" pitchFamily="18" charset="0"/>
              </a:rPr>
              <a:t>: Giả sử nhà NC muốn tìm hiểu về ảnh hưởng của nỗ lực học tập đối với kết quả học tập của Sv Việt Nam</a:t>
            </a:r>
          </a:p>
          <a:p>
            <a:pPr marL="0" indent="0" algn="just">
              <a:buNone/>
            </a:pPr>
            <a:r>
              <a:rPr lang="en-US" sz="3000">
                <a:latin typeface="Times New Roman" panose="02020603050405020304" pitchFamily="18" charset="0"/>
                <a:cs typeface="Times New Roman" panose="02020603050405020304" pitchFamily="18" charset="0"/>
              </a:rPr>
              <a:t> Với đề tài trên, nhà NC cần tìm đọc tài liệu trong 4 lĩnh vực:</a:t>
            </a:r>
          </a:p>
          <a:p>
            <a:pPr marL="0" indent="0" algn="just">
              <a:buNone/>
            </a:pPr>
            <a:r>
              <a:rPr lang="en-US" sz="3000">
                <a:latin typeface="Times New Roman" panose="02020603050405020304" pitchFamily="18" charset="0"/>
                <a:cs typeface="Times New Roman" panose="02020603050405020304" pitchFamily="18" charset="0"/>
              </a:rPr>
              <a:t>- Nỗ lực học tập của Sv</a:t>
            </a:r>
          </a:p>
          <a:p>
            <a:pPr marL="0" indent="0" algn="just">
              <a:buNone/>
            </a:pPr>
            <a:r>
              <a:rPr lang="en-US" sz="3000">
                <a:latin typeface="Times New Roman" panose="02020603050405020304" pitchFamily="18" charset="0"/>
                <a:cs typeface="Times New Roman" panose="02020603050405020304" pitchFamily="18" charset="0"/>
              </a:rPr>
              <a:t>- Kết quả học tập của sv</a:t>
            </a:r>
          </a:p>
          <a:p>
            <a:pPr marL="0" indent="0" algn="just">
              <a:buNone/>
            </a:pPr>
            <a:r>
              <a:rPr lang="en-US" sz="3000">
                <a:latin typeface="Times New Roman" panose="02020603050405020304" pitchFamily="18" charset="0"/>
                <a:cs typeface="Times New Roman" panose="02020603050405020304" pitchFamily="18" charset="0"/>
              </a:rPr>
              <a:t>- Ảnh hưởng của nỗ lực học tập của SV đối với kết quả học tập của Sv</a:t>
            </a:r>
          </a:p>
          <a:p>
            <a:pPr marL="0" indent="0" algn="just">
              <a:buNone/>
            </a:pPr>
            <a:r>
              <a:rPr lang="en-US" sz="3000">
                <a:latin typeface="Times New Roman" panose="02020603050405020304" pitchFamily="18" charset="0"/>
                <a:cs typeface="Times New Roman" panose="02020603050405020304" pitchFamily="18" charset="0"/>
              </a:rPr>
              <a:t>- Giáo dục ĐH Việt Nam</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0"/>
            <a:ext cx="762000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FF0000"/>
                </a:solidFill>
                <a:latin typeface="Times New Roman" panose="02020603050405020304" pitchFamily="18" charset="0"/>
                <a:cs typeface="Times New Roman" panose="02020603050405020304" pitchFamily="18" charset="0"/>
              </a:rPr>
              <a:t>Khung lý thuyết có dạng như sau:</a:t>
            </a:r>
          </a:p>
        </p:txBody>
      </p:sp>
      <p:sp>
        <p:nvSpPr>
          <p:cNvPr id="3" name="Rectangle 2"/>
          <p:cNvSpPr/>
          <p:nvPr/>
        </p:nvSpPr>
        <p:spPr>
          <a:xfrm>
            <a:off x="533400" y="685800"/>
            <a:ext cx="8077200" cy="838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a:solidFill>
                  <a:schemeClr val="tx1"/>
                </a:solidFill>
                <a:latin typeface="Times New Roman" panose="02020603050405020304" pitchFamily="18" charset="0"/>
                <a:cs typeface="Times New Roman" panose="02020603050405020304" pitchFamily="18" charset="0"/>
              </a:rPr>
              <a:t>Ảnh hưởng của nỗ lực học tập đối với kết quả học tập của SV  đại học VN</a:t>
            </a:r>
          </a:p>
        </p:txBody>
      </p:sp>
      <p:sp>
        <p:nvSpPr>
          <p:cNvPr id="4" name="Rectangle 3"/>
          <p:cNvSpPr/>
          <p:nvPr/>
        </p:nvSpPr>
        <p:spPr>
          <a:xfrm>
            <a:off x="76200" y="2022763"/>
            <a:ext cx="2133600" cy="438842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latin typeface="Times New Roman" panose="02020603050405020304" pitchFamily="18" charset="0"/>
                <a:cs typeface="Times New Roman" panose="02020603050405020304" pitchFamily="18" charset="0"/>
              </a:rPr>
              <a:t>Nỗ lực học tập</a:t>
            </a:r>
          </a:p>
          <a:p>
            <a:pPr algn="just"/>
            <a:r>
              <a:rPr lang="en-US" sz="2300">
                <a:solidFill>
                  <a:schemeClr val="tx1"/>
                </a:solidFill>
                <a:latin typeface="Times New Roman" panose="02020603050405020304" pitchFamily="18" charset="0"/>
                <a:cs typeface="Times New Roman" panose="02020603050405020304" pitchFamily="18" charset="0"/>
              </a:rPr>
              <a:t>- Khái niệm, quan điểm tiếp cận</a:t>
            </a:r>
          </a:p>
          <a:p>
            <a:pPr algn="just"/>
            <a:r>
              <a:rPr lang="en-US" sz="2300">
                <a:solidFill>
                  <a:schemeClr val="tx1"/>
                </a:solidFill>
                <a:latin typeface="Times New Roman" panose="02020603050405020304" pitchFamily="18" charset="0"/>
                <a:cs typeface="Times New Roman" panose="02020603050405020304" pitchFamily="18" charset="0"/>
              </a:rPr>
              <a:t>- Lý thuyết về NLHT, các ý kiến bất đồng, các phê bình về lý thuyết NLHT</a:t>
            </a:r>
          </a:p>
          <a:p>
            <a:pPr algn="just"/>
            <a:r>
              <a:rPr lang="en-US" sz="2300">
                <a:solidFill>
                  <a:schemeClr val="tx1"/>
                </a:solidFill>
                <a:latin typeface="Times New Roman" panose="02020603050405020304" pitchFamily="18" charset="0"/>
                <a:cs typeface="Times New Roman" panose="02020603050405020304" pitchFamily="18" charset="0"/>
              </a:rPr>
              <a:t>- Các công cụ đo lường NLHT</a:t>
            </a:r>
          </a:p>
        </p:txBody>
      </p:sp>
      <p:sp>
        <p:nvSpPr>
          <p:cNvPr id="5" name="Rectangle 4"/>
          <p:cNvSpPr/>
          <p:nvPr/>
        </p:nvSpPr>
        <p:spPr>
          <a:xfrm>
            <a:off x="2313709" y="2022762"/>
            <a:ext cx="2182092" cy="438842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latin typeface="Times New Roman" panose="02020603050405020304" pitchFamily="18" charset="0"/>
                <a:cs typeface="Times New Roman" panose="02020603050405020304" pitchFamily="18" charset="0"/>
              </a:rPr>
              <a:t>Kết quả học tập</a:t>
            </a:r>
          </a:p>
          <a:p>
            <a:pPr algn="just"/>
            <a:r>
              <a:rPr lang="en-US" sz="2400">
                <a:solidFill>
                  <a:schemeClr val="tx1"/>
                </a:solidFill>
                <a:latin typeface="Times New Roman" panose="02020603050405020304" pitchFamily="18" charset="0"/>
                <a:cs typeface="Times New Roman" panose="02020603050405020304" pitchFamily="18" charset="0"/>
              </a:rPr>
              <a:t>- Khái niệm</a:t>
            </a:r>
          </a:p>
          <a:p>
            <a:pPr algn="just"/>
            <a:r>
              <a:rPr lang="en-US" sz="2400">
                <a:solidFill>
                  <a:schemeClr val="tx1"/>
                </a:solidFill>
                <a:latin typeface="Times New Roman" panose="02020603050405020304" pitchFamily="18" charset="0"/>
                <a:cs typeface="Times New Roman" panose="02020603050405020304" pitchFamily="18" charset="0"/>
              </a:rPr>
              <a:t>- Lý thuyết về KQHT, các ý kiến bất đồng, các phê bình</a:t>
            </a:r>
          </a:p>
          <a:p>
            <a:pPr algn="just"/>
            <a:r>
              <a:rPr lang="en-US" sz="2400">
                <a:solidFill>
                  <a:schemeClr val="tx1"/>
                </a:solidFill>
                <a:latin typeface="Times New Roman" panose="02020603050405020304" pitchFamily="18" charset="0"/>
                <a:cs typeface="Times New Roman" panose="02020603050405020304" pitchFamily="18" charset="0"/>
              </a:rPr>
              <a:t>- Phân loại</a:t>
            </a:r>
          </a:p>
          <a:p>
            <a:pPr algn="just"/>
            <a:r>
              <a:rPr lang="en-US" sz="2400">
                <a:solidFill>
                  <a:schemeClr val="tx1"/>
                </a:solidFill>
                <a:latin typeface="Times New Roman" panose="02020603050405020304" pitchFamily="18" charset="0"/>
                <a:cs typeface="Times New Roman" panose="02020603050405020304" pitchFamily="18" charset="0"/>
              </a:rPr>
              <a:t>- Công cụ đo lường</a:t>
            </a:r>
          </a:p>
        </p:txBody>
      </p:sp>
      <p:sp>
        <p:nvSpPr>
          <p:cNvPr id="6" name="Rectangle 5"/>
          <p:cNvSpPr/>
          <p:nvPr/>
        </p:nvSpPr>
        <p:spPr>
          <a:xfrm>
            <a:off x="4572000" y="2022763"/>
            <a:ext cx="2209800" cy="440921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latin typeface="Times New Roman" panose="02020603050405020304" pitchFamily="18" charset="0"/>
                <a:cs typeface="Times New Roman" panose="02020603050405020304" pitchFamily="18" charset="0"/>
              </a:rPr>
              <a:t>Ảnh hưởng của NLHT đối với </a:t>
            </a:r>
            <a:r>
              <a:rPr lang="en-US" sz="2200" b="1">
                <a:solidFill>
                  <a:schemeClr val="tx1"/>
                </a:solidFill>
                <a:latin typeface="Times New Roman" panose="02020603050405020304" pitchFamily="18" charset="0"/>
                <a:cs typeface="Times New Roman" panose="02020603050405020304" pitchFamily="18" charset="0"/>
              </a:rPr>
              <a:t>KQHT</a:t>
            </a:r>
          </a:p>
          <a:p>
            <a:pPr algn="just"/>
            <a:r>
              <a:rPr lang="en-US" sz="2200">
                <a:solidFill>
                  <a:schemeClr val="tx1"/>
                </a:solidFill>
                <a:latin typeface="Times New Roman" panose="02020603050405020304" pitchFamily="18" charset="0"/>
                <a:cs typeface="Times New Roman" panose="02020603050405020304" pitchFamily="18" charset="0"/>
              </a:rPr>
              <a:t>- Mô hình NC về mối ảnh hưởng giữa NLHT và KQHT</a:t>
            </a:r>
          </a:p>
          <a:p>
            <a:pPr algn="just"/>
            <a:r>
              <a:rPr lang="en-US" sz="2200">
                <a:solidFill>
                  <a:schemeClr val="tx1"/>
                </a:solidFill>
                <a:latin typeface="Times New Roman" panose="02020603050405020304" pitchFamily="18" charset="0"/>
                <a:cs typeface="Times New Roman" panose="02020603050405020304" pitchFamily="18" charset="0"/>
              </a:rPr>
              <a:t>- Các NC về mối liên hệ giữa NLHT và KQHT</a:t>
            </a:r>
          </a:p>
          <a:p>
            <a:pPr algn="just"/>
            <a:r>
              <a:rPr lang="en-US" sz="2200">
                <a:solidFill>
                  <a:schemeClr val="tx1"/>
                </a:solidFill>
                <a:latin typeface="Times New Roman" panose="02020603050405020304" pitchFamily="18" charset="0"/>
                <a:cs typeface="Times New Roman" panose="02020603050405020304" pitchFamily="18" charset="0"/>
              </a:rPr>
              <a:t>- Các  ý kiến tranh cãi</a:t>
            </a:r>
          </a:p>
        </p:txBody>
      </p:sp>
      <p:sp>
        <p:nvSpPr>
          <p:cNvPr id="7" name="Rectangle 6"/>
          <p:cNvSpPr/>
          <p:nvPr/>
        </p:nvSpPr>
        <p:spPr>
          <a:xfrm>
            <a:off x="6858000" y="2022763"/>
            <a:ext cx="2209800" cy="44092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latin typeface="Times New Roman" panose="02020603050405020304" pitchFamily="18" charset="0"/>
                <a:cs typeface="Times New Roman" panose="02020603050405020304" pitchFamily="18" charset="0"/>
              </a:rPr>
              <a:t>Giáo dục đại học VN</a:t>
            </a:r>
          </a:p>
          <a:p>
            <a:pPr algn="just"/>
            <a:endParaRPr lang="en-US" sz="2400">
              <a:solidFill>
                <a:schemeClr val="tx1"/>
              </a:solidFill>
              <a:latin typeface="Times New Roman" panose="02020603050405020304" pitchFamily="18" charset="0"/>
              <a:cs typeface="Times New Roman" panose="02020603050405020304" pitchFamily="18" charset="0"/>
            </a:endParaRPr>
          </a:p>
          <a:p>
            <a:pPr algn="just"/>
            <a:endParaRPr lang="en-US" sz="2400">
              <a:solidFill>
                <a:schemeClr val="tx1"/>
              </a:solidFill>
              <a:latin typeface="Times New Roman" panose="02020603050405020304" pitchFamily="18" charset="0"/>
              <a:cs typeface="Times New Roman" panose="02020603050405020304" pitchFamily="18" charset="0"/>
            </a:endParaRPr>
          </a:p>
          <a:p>
            <a:pPr algn="just"/>
            <a:endParaRPr lang="en-US" sz="2400">
              <a:solidFill>
                <a:schemeClr val="tx1"/>
              </a:solidFill>
              <a:latin typeface="Times New Roman" panose="02020603050405020304" pitchFamily="18" charset="0"/>
              <a:cs typeface="Times New Roman" panose="02020603050405020304" pitchFamily="18" charset="0"/>
            </a:endParaRPr>
          </a:p>
          <a:p>
            <a:pPr algn="just"/>
            <a:endParaRPr lang="en-US" sz="2400">
              <a:solidFill>
                <a:schemeClr val="tx1"/>
              </a:solidFill>
              <a:latin typeface="Times New Roman" panose="02020603050405020304" pitchFamily="18" charset="0"/>
              <a:cs typeface="Times New Roman" panose="02020603050405020304" pitchFamily="18" charset="0"/>
            </a:endParaRPr>
          </a:p>
          <a:p>
            <a:pPr algn="just"/>
            <a:r>
              <a:rPr lang="en-US" sz="2400">
                <a:solidFill>
                  <a:schemeClr val="tx1"/>
                </a:solidFill>
                <a:latin typeface="Times New Roman" panose="02020603050405020304" pitchFamily="18" charset="0"/>
                <a:cs typeface="Times New Roman" panose="02020603050405020304" pitchFamily="18" charset="0"/>
              </a:rPr>
              <a:t>- Cấu trúc, quy mô</a:t>
            </a:r>
          </a:p>
          <a:p>
            <a:pPr algn="just"/>
            <a:r>
              <a:rPr lang="en-US" sz="2400">
                <a:solidFill>
                  <a:schemeClr val="tx1"/>
                </a:solidFill>
                <a:latin typeface="Times New Roman" panose="02020603050405020304" pitchFamily="18" charset="0"/>
                <a:cs typeface="Times New Roman" panose="02020603050405020304" pitchFamily="18" charset="0"/>
              </a:rPr>
              <a:t>- Đặc điểm</a:t>
            </a:r>
          </a:p>
          <a:p>
            <a:pPr algn="just"/>
            <a:r>
              <a:rPr lang="en-US" sz="2400">
                <a:solidFill>
                  <a:schemeClr val="tx1"/>
                </a:solidFill>
                <a:latin typeface="Times New Roman" panose="02020603050405020304" pitchFamily="18" charset="0"/>
                <a:cs typeface="Times New Roman" panose="02020603050405020304" pitchFamily="18" charset="0"/>
              </a:rPr>
              <a:t>- Yếu tố văn hóa</a:t>
            </a:r>
          </a:p>
        </p:txBody>
      </p:sp>
      <p:cxnSp>
        <p:nvCxnSpPr>
          <p:cNvPr id="11" name="Straight Connector 10"/>
          <p:cNvCxnSpPr/>
          <p:nvPr/>
        </p:nvCxnSpPr>
        <p:spPr>
          <a:xfrm>
            <a:off x="1333500" y="1759527"/>
            <a:ext cx="6477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371600" y="1752600"/>
            <a:ext cx="0" cy="270163"/>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3276600" y="1752600"/>
            <a:ext cx="0" cy="270163"/>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676900" y="1759527"/>
            <a:ext cx="0" cy="263236"/>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7810500" y="1759527"/>
            <a:ext cx="0" cy="263236"/>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3" idx="2"/>
          </p:cNvCxnSpPr>
          <p:nvPr/>
        </p:nvCxnSpPr>
        <p:spPr>
          <a:xfrm>
            <a:off x="4572000" y="1524000"/>
            <a:ext cx="0" cy="2286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400" b="1">
                <a:solidFill>
                  <a:srgbClr val="FF0000"/>
                </a:solidFill>
                <a:latin typeface="Times New Roman" panose="02020603050405020304" pitchFamily="18" charset="0"/>
                <a:cs typeface="Times New Roman" panose="02020603050405020304" pitchFamily="18" charset="0"/>
              </a:rPr>
              <a:t>3.2. XÂY DỰNG CƠ SỞ LÝ THUYẾT CHO ĐỀ  TÀI NC</a:t>
            </a:r>
            <a:endParaRPr lang="en-US" sz="2400"/>
          </a:p>
        </p:txBody>
      </p:sp>
      <p:sp>
        <p:nvSpPr>
          <p:cNvPr id="3" name="Content Placeholder 2"/>
          <p:cNvSpPr>
            <a:spLocks noGrp="1"/>
          </p:cNvSpPr>
          <p:nvPr>
            <p:ph idx="1"/>
          </p:nvPr>
        </p:nvSpPr>
        <p:spPr>
          <a:xfrm>
            <a:off x="457200" y="1295400"/>
            <a:ext cx="8229600" cy="4830763"/>
          </a:xfrm>
        </p:spPr>
        <p:txBody>
          <a:bodyPr>
            <a:normAutofit/>
          </a:bodyPr>
          <a:lstStyle/>
          <a:p>
            <a:pPr marL="0" indent="0" algn="ctr">
              <a:buNone/>
            </a:pPr>
            <a:r>
              <a:rPr lang="en-US" sz="3400" b="1"/>
              <a:t>3.2.2. Các bước tiến hành tham khảo tài liệu</a:t>
            </a:r>
          </a:p>
          <a:p>
            <a:pPr marL="0" indent="0" algn="ctr">
              <a:buNone/>
            </a:pPr>
            <a:r>
              <a:rPr lang="en-US" b="1" i="1">
                <a:latin typeface="Times New Roman" panose="02020603050405020304" pitchFamily="18" charset="0"/>
                <a:cs typeface="Times New Roman" panose="02020603050405020304" pitchFamily="18" charset="0"/>
              </a:rPr>
              <a:t>Bước 4: Phát triển khung khái niệm</a:t>
            </a:r>
          </a:p>
          <a:p>
            <a:pPr marL="0" indent="0" algn="just">
              <a:buNone/>
            </a:pPr>
            <a:r>
              <a:rPr lang="en-US">
                <a:latin typeface="Times New Roman" panose="02020603050405020304" pitchFamily="18" charset="0"/>
                <a:cs typeface="Times New Roman" panose="02020603050405020304" pitchFamily="18" charset="0"/>
              </a:rPr>
              <a:t>         Khung khái niệm là cơ sở cho vấn đề NC</a:t>
            </a:r>
          </a:p>
          <a:p>
            <a:pPr marL="0" indent="0" algn="just">
              <a:buNone/>
            </a:pPr>
            <a:r>
              <a:rPr lang="en-US">
                <a:latin typeface="Times New Roman" panose="02020603050405020304" pitchFamily="18" charset="0"/>
                <a:cs typeface="Times New Roman" panose="02020603050405020304" pitchFamily="18" charset="0"/>
              </a:rPr>
              <a:t>         Khung khái niệm được phát triển dựa trên khung lý thuyết</a:t>
            </a:r>
          </a:p>
          <a:p>
            <a:pPr marL="0" indent="0" algn="just">
              <a:buNone/>
            </a:pPr>
            <a:r>
              <a:rPr lang="en-US">
                <a:latin typeface="Times New Roman" panose="02020603050405020304" pitchFamily="18" charset="0"/>
                <a:cs typeface="Times New Roman" panose="02020603050405020304" pitchFamily="18" charset="0"/>
              </a:rPr>
              <a:t>         Khung khái niệm mô tả khía cạnh được chọn lựa từ khung lý thuyết</a:t>
            </a:r>
          </a:p>
        </p:txBody>
      </p:sp>
      <p:sp>
        <p:nvSpPr>
          <p:cNvPr id="4" name="Right Arrow 3"/>
          <p:cNvSpPr/>
          <p:nvPr/>
        </p:nvSpPr>
        <p:spPr>
          <a:xfrm>
            <a:off x="838200" y="3352800"/>
            <a:ext cx="457200" cy="15240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a:off x="838200" y="2743200"/>
            <a:ext cx="457200" cy="15240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838200" y="4419600"/>
            <a:ext cx="457200" cy="15240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heel(1)">
                                      <p:cBhvr>
                                        <p:cTn id="2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77165"/>
            <a:ext cx="9060815" cy="1066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solidFill>
                  <a:srgbClr val="002060"/>
                </a:solidFill>
                <a:latin typeface="Times New Roman" panose="02020603050405020304" pitchFamily="18" charset="0"/>
                <a:cs typeface="Times New Roman" panose="02020603050405020304" pitchFamily="18" charset="0"/>
              </a:rPr>
              <a:t>ÔN TẬP: </a:t>
            </a:r>
            <a:r>
              <a:rPr lang="en-US" sz="3200" b="1">
                <a:solidFill>
                  <a:srgbClr val="002060"/>
                </a:solidFill>
                <a:latin typeface="Times New Roman" panose="02020603050405020304" pitchFamily="18" charset="0"/>
                <a:cs typeface="Times New Roman" panose="02020603050405020304" pitchFamily="18" charset="0"/>
              </a:rPr>
              <a:t>Tham khảo tài liệu là 1 công cụ hữu hiệu giúp nhà NC</a:t>
            </a:r>
            <a:r>
              <a:rPr lang="vi-VN" altLang="en-US" sz="3200" b="1">
                <a:solidFill>
                  <a:srgbClr val="002060"/>
                </a:solidFill>
                <a:latin typeface="Times New Roman" panose="02020603050405020304" pitchFamily="18" charset="0"/>
                <a:cs typeface="Times New Roman" panose="02020603050405020304" pitchFamily="18" charset="0"/>
              </a:rPr>
              <a:t>:</a:t>
            </a:r>
          </a:p>
        </p:txBody>
      </p:sp>
      <p:sp>
        <p:nvSpPr>
          <p:cNvPr id="17" name="Right Arrow 16"/>
          <p:cNvSpPr/>
          <p:nvPr/>
        </p:nvSpPr>
        <p:spPr>
          <a:xfrm>
            <a:off x="838200" y="53340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 Diagonal Corner Rectangle 19"/>
          <p:cNvSpPr/>
          <p:nvPr/>
        </p:nvSpPr>
        <p:spPr>
          <a:xfrm>
            <a:off x="2057400" y="1447800"/>
            <a:ext cx="7002780" cy="904240"/>
          </a:xfrm>
          <a:prstGeom prst="round2DiagRect">
            <a:avLst>
              <a:gd name="adj1" fmla="val 33426"/>
              <a:gd name="adj2" fmla="val 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Làm rõ và xác định trọng tâm của vấn đề NC</a:t>
            </a:r>
          </a:p>
        </p:txBody>
      </p:sp>
      <p:sp>
        <p:nvSpPr>
          <p:cNvPr id="26" name="Right Arrow 25"/>
          <p:cNvSpPr/>
          <p:nvPr/>
        </p:nvSpPr>
        <p:spPr>
          <a:xfrm>
            <a:off x="812800" y="14224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a:off x="812800" y="2539365"/>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a:off x="838200" y="372364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1046480" y="170243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1</a:t>
            </a:r>
          </a:p>
        </p:txBody>
      </p:sp>
      <p:sp>
        <p:nvSpPr>
          <p:cNvPr id="31" name="Oval 30"/>
          <p:cNvSpPr/>
          <p:nvPr/>
        </p:nvSpPr>
        <p:spPr>
          <a:xfrm>
            <a:off x="1066800" y="557339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4</a:t>
            </a:r>
          </a:p>
        </p:txBody>
      </p:sp>
      <p:sp>
        <p:nvSpPr>
          <p:cNvPr id="32" name="Oval 31"/>
          <p:cNvSpPr/>
          <p:nvPr/>
        </p:nvSpPr>
        <p:spPr>
          <a:xfrm>
            <a:off x="1071880" y="399288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3</a:t>
            </a:r>
          </a:p>
        </p:txBody>
      </p:sp>
      <p:sp>
        <p:nvSpPr>
          <p:cNvPr id="33" name="Oval 32"/>
          <p:cNvSpPr/>
          <p:nvPr/>
        </p:nvSpPr>
        <p:spPr>
          <a:xfrm>
            <a:off x="1071880" y="283019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2</a:t>
            </a:r>
          </a:p>
        </p:txBody>
      </p:sp>
      <p:sp>
        <p:nvSpPr>
          <p:cNvPr id="34" name="Round Diagonal Corner Rectangle 33"/>
          <p:cNvSpPr/>
          <p:nvPr/>
        </p:nvSpPr>
        <p:spPr>
          <a:xfrm>
            <a:off x="2093595" y="5292090"/>
            <a:ext cx="6932295" cy="1409065"/>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solidFill>
                  <a:srgbClr val="C00000"/>
                </a:solidFill>
                <a:latin typeface="Times New Roman" panose="02020603050405020304" pitchFamily="18" charset="0"/>
                <a:cs typeface="Times New Roman" panose="02020603050405020304" pitchFamily="18" charset="0"/>
              </a:rPr>
              <a:t>Thiết lập mối quan hệ giữa kết quả  NC của mình và hệ thống tri thức hiện có </a:t>
            </a:r>
          </a:p>
        </p:txBody>
      </p:sp>
      <p:sp>
        <p:nvSpPr>
          <p:cNvPr id="38" name="Round Diagonal Corner Rectangle 37"/>
          <p:cNvSpPr/>
          <p:nvPr/>
        </p:nvSpPr>
        <p:spPr>
          <a:xfrm>
            <a:off x="2075815" y="3810000"/>
            <a:ext cx="6950075" cy="1122680"/>
          </a:xfrm>
          <a:prstGeom prst="round2DiagRect">
            <a:avLst>
              <a:gd name="adj1" fmla="val 33426"/>
              <a:gd name="adj2" fmla="val 0"/>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Mở rộng kiến thức nền tảng của n</a:t>
            </a:r>
            <a:r>
              <a:rPr lang="vi-VN" sz="3200" b="1">
                <a:solidFill>
                  <a:srgbClr val="C00000"/>
                </a:solidFill>
                <a:latin typeface="Times New Roman" panose="02020603050405020304" pitchFamily="18" charset="0"/>
                <a:cs typeface="Times New Roman" panose="02020603050405020304" pitchFamily="18" charset="0"/>
              </a:rPr>
              <a:t>hà NC về lĩnh vực đang NC</a:t>
            </a:r>
          </a:p>
        </p:txBody>
      </p:sp>
      <p:sp>
        <p:nvSpPr>
          <p:cNvPr id="39" name="Round Diagonal Corner Rectangle 38"/>
          <p:cNvSpPr/>
          <p:nvPr/>
        </p:nvSpPr>
        <p:spPr>
          <a:xfrm>
            <a:off x="2029460" y="2555875"/>
            <a:ext cx="6996430" cy="894080"/>
          </a:xfrm>
          <a:prstGeom prst="round2DiagRect">
            <a:avLst>
              <a:gd name="adj1" fmla="val 33426"/>
              <a:gd name="adj2" fmla="val 0"/>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Cải thiện các PP luận NC của nhà NC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900" decel="100000" fill="hold"/>
                                        <p:tgtEl>
                                          <p:spTgt spid="38"/>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0" grpId="1" animBg="1"/>
      <p:bldP spid="34" grpId="0" bldLvl="0" animBg="1"/>
      <p:bldP spid="34" grpId="1" animBg="1"/>
      <p:bldP spid="38" grpId="0" bldLvl="0" animBg="1"/>
      <p:bldP spid="38" grpId="1" animBg="1"/>
      <p:bldP spid="39" grpId="0" bldLvl="0" animBg="1"/>
      <p:bldP spid="39" grpId="1"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600"/>
            <a:ext cx="9060872" cy="10153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solidFill>
                  <a:srgbClr val="002060"/>
                </a:solidFill>
                <a:latin typeface="Times New Roman" panose="02020603050405020304" pitchFamily="18" charset="0"/>
                <a:cs typeface="Times New Roman" panose="02020603050405020304" pitchFamily="18" charset="0"/>
              </a:rPr>
              <a:t>ÔN TẬP: </a:t>
            </a:r>
            <a:r>
              <a:rPr lang="en-US" sz="3200" b="1">
                <a:solidFill>
                  <a:srgbClr val="002060"/>
                </a:solidFill>
                <a:latin typeface="Times New Roman" panose="02020603050405020304" pitchFamily="18" charset="0"/>
                <a:cs typeface="Times New Roman" panose="02020603050405020304" pitchFamily="18" charset="0"/>
              </a:rPr>
              <a:t>Điền tên các bước tiến hành khi tham khảo tài liệu</a:t>
            </a:r>
          </a:p>
        </p:txBody>
      </p:sp>
      <p:sp>
        <p:nvSpPr>
          <p:cNvPr id="17" name="Right Arrow 16"/>
          <p:cNvSpPr/>
          <p:nvPr/>
        </p:nvSpPr>
        <p:spPr>
          <a:xfrm>
            <a:off x="838200" y="55626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 Diagonal Corner Rectangle 19"/>
          <p:cNvSpPr/>
          <p:nvPr/>
        </p:nvSpPr>
        <p:spPr>
          <a:xfrm>
            <a:off x="2057400" y="1447800"/>
            <a:ext cx="6003290" cy="782955"/>
          </a:xfrm>
          <a:prstGeom prst="round2DiagRect">
            <a:avLst>
              <a:gd name="adj1" fmla="val 33426"/>
              <a:gd name="adj2" fmla="val 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Tìm tài liệu</a:t>
            </a:r>
          </a:p>
        </p:txBody>
      </p:sp>
      <p:sp>
        <p:nvSpPr>
          <p:cNvPr id="26" name="Right Arrow 25"/>
          <p:cNvSpPr/>
          <p:nvPr/>
        </p:nvSpPr>
        <p:spPr>
          <a:xfrm>
            <a:off x="812800" y="14224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a:off x="812800" y="28194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a:off x="812800" y="41910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1046480" y="170243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1</a:t>
            </a:r>
          </a:p>
        </p:txBody>
      </p:sp>
      <p:sp>
        <p:nvSpPr>
          <p:cNvPr id="31" name="Oval 30"/>
          <p:cNvSpPr/>
          <p:nvPr/>
        </p:nvSpPr>
        <p:spPr>
          <a:xfrm>
            <a:off x="1046480" y="584263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4</a:t>
            </a:r>
          </a:p>
        </p:txBody>
      </p:sp>
      <p:sp>
        <p:nvSpPr>
          <p:cNvPr id="32" name="Oval 31"/>
          <p:cNvSpPr/>
          <p:nvPr/>
        </p:nvSpPr>
        <p:spPr>
          <a:xfrm>
            <a:off x="1071880" y="44704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3</a:t>
            </a:r>
          </a:p>
        </p:txBody>
      </p:sp>
      <p:sp>
        <p:nvSpPr>
          <p:cNvPr id="33" name="Oval 32"/>
          <p:cNvSpPr/>
          <p:nvPr/>
        </p:nvSpPr>
        <p:spPr>
          <a:xfrm>
            <a:off x="1046480" y="31242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2</a:t>
            </a:r>
          </a:p>
        </p:txBody>
      </p:sp>
      <p:sp>
        <p:nvSpPr>
          <p:cNvPr id="34" name="Round Diagonal Corner Rectangle 33"/>
          <p:cNvSpPr/>
          <p:nvPr/>
        </p:nvSpPr>
        <p:spPr>
          <a:xfrm>
            <a:off x="2057400" y="5638800"/>
            <a:ext cx="5967095" cy="782955"/>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Phát triển khung khái niệm</a:t>
            </a:r>
          </a:p>
        </p:txBody>
      </p:sp>
      <p:sp>
        <p:nvSpPr>
          <p:cNvPr id="38" name="Round Diagonal Corner Rectangle 37"/>
          <p:cNvSpPr/>
          <p:nvPr/>
        </p:nvSpPr>
        <p:spPr>
          <a:xfrm>
            <a:off x="2057400" y="4279900"/>
            <a:ext cx="5967095" cy="782955"/>
          </a:xfrm>
          <a:prstGeom prst="round2DiagRect">
            <a:avLst>
              <a:gd name="adj1" fmla="val 33426"/>
              <a:gd name="adj2" fmla="val 0"/>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Phát triển khung lý thuyết</a:t>
            </a:r>
          </a:p>
        </p:txBody>
      </p:sp>
      <p:sp>
        <p:nvSpPr>
          <p:cNvPr id="39" name="Round Diagonal Corner Rectangle 38"/>
          <p:cNvSpPr/>
          <p:nvPr/>
        </p:nvSpPr>
        <p:spPr>
          <a:xfrm>
            <a:off x="2133600" y="2860040"/>
            <a:ext cx="5926455" cy="782955"/>
          </a:xfrm>
          <a:prstGeom prst="round2DiagRect">
            <a:avLst>
              <a:gd name="adj1" fmla="val 33426"/>
              <a:gd name="adj2" fmla="val 0"/>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Đọc tài liệu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900" decel="100000" fill="hold"/>
                                        <p:tgtEl>
                                          <p:spTgt spid="38"/>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34" grpId="0" animBg="1"/>
      <p:bldP spid="34" grpId="1" animBg="1"/>
      <p:bldP spid="38" grpId="0" animBg="1"/>
      <p:bldP spid="38" grpId="1" animBg="1"/>
      <p:bldP spid="39" grpId="0" animBg="1"/>
      <p:bldP spid="39" grpId="1"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600"/>
            <a:ext cx="9060872" cy="10153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ym typeface="+mn-ea"/>
              </a:rPr>
              <a:t>Các nguồn tin cậy để tìm tài liệu là (sắp xếp theo mức </a:t>
            </a:r>
            <a:r>
              <a:rPr lang="vi-VN" altLang="en-US" sz="3200">
                <a:solidFill>
                  <a:schemeClr val="tx1"/>
                </a:solidFill>
                <a:sym typeface="+mn-ea"/>
              </a:rPr>
              <a:t>ÔN TẬP: </a:t>
            </a:r>
            <a:r>
              <a:rPr lang="en-US" sz="2800" b="1">
                <a:solidFill>
                  <a:schemeClr val="tx1"/>
                </a:solidFill>
                <a:latin typeface="Times New Roman" panose="02020603050405020304" pitchFamily="18" charset="0"/>
                <a:cs typeface="Times New Roman" panose="02020603050405020304" pitchFamily="18" charset="0"/>
                <a:sym typeface="+mn-ea"/>
              </a:rPr>
              <a:t>Các nguồn tin cậy để tìm tài liệu là (sắp xếp theo mức độ chất lượng)</a:t>
            </a:r>
            <a:endParaRPr lang="en-US" sz="2800" b="1">
              <a:solidFill>
                <a:schemeClr val="tx1"/>
              </a:solidFill>
              <a:latin typeface="Times New Roman" panose="02020603050405020304" pitchFamily="18" charset="0"/>
              <a:cs typeface="Times New Roman" panose="02020603050405020304" pitchFamily="18" charset="0"/>
            </a:endParaRPr>
          </a:p>
          <a:p>
            <a:pPr algn="ctr"/>
            <a:r>
              <a:rPr lang="en-US" sz="3200">
                <a:sym typeface="+mn-ea"/>
              </a:rPr>
              <a:t>ộ chất lượng)</a:t>
            </a:r>
            <a:endParaRPr lang="en-US" sz="3200" b="1">
              <a:solidFill>
                <a:srgbClr val="002060"/>
              </a:solidFill>
              <a:latin typeface="Times New Roman" panose="02020603050405020304" pitchFamily="18" charset="0"/>
              <a:cs typeface="Times New Roman" panose="02020603050405020304" pitchFamily="18" charset="0"/>
            </a:endParaRPr>
          </a:p>
        </p:txBody>
      </p:sp>
      <p:sp>
        <p:nvSpPr>
          <p:cNvPr id="17" name="Right Arrow 16"/>
          <p:cNvSpPr/>
          <p:nvPr/>
        </p:nvSpPr>
        <p:spPr>
          <a:xfrm>
            <a:off x="838200" y="55626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 Diagonal Corner Rectangle 19"/>
          <p:cNvSpPr/>
          <p:nvPr/>
        </p:nvSpPr>
        <p:spPr>
          <a:xfrm>
            <a:off x="2794635" y="1447800"/>
            <a:ext cx="4327525" cy="782955"/>
          </a:xfrm>
          <a:prstGeom prst="round2DiagRect">
            <a:avLst>
              <a:gd name="adj1" fmla="val 33426"/>
              <a:gd name="adj2" fmla="val 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Sách </a:t>
            </a:r>
          </a:p>
        </p:txBody>
      </p:sp>
      <p:sp>
        <p:nvSpPr>
          <p:cNvPr id="26" name="Right Arrow 25"/>
          <p:cNvSpPr/>
          <p:nvPr/>
        </p:nvSpPr>
        <p:spPr>
          <a:xfrm>
            <a:off x="812800" y="14224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a:off x="812800" y="28194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a:off x="812800" y="41910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1046480" y="170243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1</a:t>
            </a:r>
          </a:p>
        </p:txBody>
      </p:sp>
      <p:sp>
        <p:nvSpPr>
          <p:cNvPr id="31" name="Oval 30"/>
          <p:cNvSpPr/>
          <p:nvPr/>
        </p:nvSpPr>
        <p:spPr>
          <a:xfrm>
            <a:off x="1046480" y="584263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4</a:t>
            </a:r>
          </a:p>
        </p:txBody>
      </p:sp>
      <p:sp>
        <p:nvSpPr>
          <p:cNvPr id="32" name="Oval 31"/>
          <p:cNvSpPr/>
          <p:nvPr/>
        </p:nvSpPr>
        <p:spPr>
          <a:xfrm>
            <a:off x="1071880" y="44704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3</a:t>
            </a:r>
          </a:p>
        </p:txBody>
      </p:sp>
      <p:sp>
        <p:nvSpPr>
          <p:cNvPr id="33" name="Oval 32"/>
          <p:cNvSpPr/>
          <p:nvPr/>
        </p:nvSpPr>
        <p:spPr>
          <a:xfrm>
            <a:off x="1046480" y="31242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2</a:t>
            </a:r>
          </a:p>
        </p:txBody>
      </p:sp>
      <p:sp>
        <p:nvSpPr>
          <p:cNvPr id="34" name="Round Diagonal Corner Rectangle 33"/>
          <p:cNvSpPr/>
          <p:nvPr/>
        </p:nvSpPr>
        <p:spPr>
          <a:xfrm>
            <a:off x="2749550" y="5638800"/>
            <a:ext cx="4377690" cy="782955"/>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Internet</a:t>
            </a:r>
          </a:p>
        </p:txBody>
      </p:sp>
      <p:sp>
        <p:nvSpPr>
          <p:cNvPr id="38" name="Round Diagonal Corner Rectangle 37"/>
          <p:cNvSpPr/>
          <p:nvPr/>
        </p:nvSpPr>
        <p:spPr>
          <a:xfrm>
            <a:off x="2719070" y="4279900"/>
            <a:ext cx="4407535" cy="782955"/>
          </a:xfrm>
          <a:prstGeom prst="round2DiagRect">
            <a:avLst>
              <a:gd name="adj1" fmla="val 33426"/>
              <a:gd name="adj2" fmla="val 0"/>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Báo cáo hội thảo</a:t>
            </a:r>
          </a:p>
        </p:txBody>
      </p:sp>
      <p:sp>
        <p:nvSpPr>
          <p:cNvPr id="39" name="Round Diagonal Corner Rectangle 38"/>
          <p:cNvSpPr/>
          <p:nvPr/>
        </p:nvSpPr>
        <p:spPr>
          <a:xfrm>
            <a:off x="2794635" y="2863850"/>
            <a:ext cx="4380230" cy="782955"/>
          </a:xfrm>
          <a:prstGeom prst="round2DiagRect">
            <a:avLst>
              <a:gd name="adj1" fmla="val 33426"/>
              <a:gd name="adj2" fmla="val 0"/>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Tạp chí chuyên ngành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900" decel="100000" fill="hold"/>
                                        <p:tgtEl>
                                          <p:spTgt spid="38"/>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0" grpId="1" animBg="1"/>
      <p:bldP spid="34" grpId="0" bldLvl="0" animBg="1"/>
      <p:bldP spid="34" grpId="1" animBg="1"/>
      <p:bldP spid="38" grpId="0" bldLvl="0" animBg="1"/>
      <p:bldP spid="38" grpId="1" animBg="1"/>
      <p:bldP spid="39" grpId="0" bldLvl="0" animBg="1"/>
      <p:bldP spid="39"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830" y="228600"/>
            <a:ext cx="8491220" cy="10153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ym typeface="+mn-ea"/>
              </a:rPr>
              <a:t>Các nguồn tin cậy để tìm tài liệu là (sắp xếp t</a:t>
            </a:r>
          </a:p>
          <a:p>
            <a:pPr algn="ctr"/>
            <a:r>
              <a:rPr lang="vi-VN" altLang="en-US" sz="3200">
                <a:solidFill>
                  <a:schemeClr val="tx1"/>
                </a:solidFill>
                <a:sym typeface="+mn-ea"/>
              </a:rPr>
              <a:t>ÔN TẬP: </a:t>
            </a:r>
            <a:r>
              <a:rPr lang="en-US" sz="2800" b="1">
                <a:solidFill>
                  <a:schemeClr val="tx1"/>
                </a:solidFill>
                <a:latin typeface="Times New Roman" panose="02020603050405020304" pitchFamily="18" charset="0"/>
                <a:cs typeface="Times New Roman" panose="02020603050405020304" pitchFamily="18" charset="0"/>
                <a:sym typeface="+mn-ea"/>
              </a:rPr>
              <a:t>Những thông tin nhà NC cần tìm khi đọc tài liệu</a:t>
            </a:r>
            <a:endParaRPr lang="en-US" sz="2800" b="1">
              <a:solidFill>
                <a:schemeClr val="tx1"/>
              </a:solidFill>
              <a:latin typeface="Times New Roman" panose="02020603050405020304" pitchFamily="18" charset="0"/>
              <a:cs typeface="Times New Roman" panose="02020603050405020304" pitchFamily="18" charset="0"/>
            </a:endParaRPr>
          </a:p>
          <a:p>
            <a:pPr algn="ctr"/>
            <a:r>
              <a:rPr lang="en-US" sz="3200">
                <a:sym typeface="+mn-ea"/>
              </a:rPr>
              <a:t>ộ chất lượng)</a:t>
            </a:r>
            <a:endParaRPr lang="en-US" sz="3200" b="1">
              <a:solidFill>
                <a:srgbClr val="002060"/>
              </a:solidFill>
              <a:latin typeface="Times New Roman" panose="02020603050405020304" pitchFamily="18" charset="0"/>
              <a:cs typeface="Times New Roman" panose="02020603050405020304" pitchFamily="18" charset="0"/>
            </a:endParaRPr>
          </a:p>
        </p:txBody>
      </p:sp>
      <p:sp>
        <p:nvSpPr>
          <p:cNvPr id="17" name="Right Arrow 16"/>
          <p:cNvSpPr/>
          <p:nvPr/>
        </p:nvSpPr>
        <p:spPr>
          <a:xfrm>
            <a:off x="914400" y="47117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 Diagonal Corner Rectangle 19"/>
          <p:cNvSpPr/>
          <p:nvPr/>
        </p:nvSpPr>
        <p:spPr>
          <a:xfrm>
            <a:off x="2847340" y="1295400"/>
            <a:ext cx="4946650" cy="782955"/>
          </a:xfrm>
          <a:prstGeom prst="round2DiagRect">
            <a:avLst>
              <a:gd name="adj1" fmla="val 33426"/>
              <a:gd name="adj2" fmla="val 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Luận điểm </a:t>
            </a:r>
          </a:p>
        </p:txBody>
      </p:sp>
      <p:sp>
        <p:nvSpPr>
          <p:cNvPr id="26" name="Right Arrow 25"/>
          <p:cNvSpPr/>
          <p:nvPr/>
        </p:nvSpPr>
        <p:spPr>
          <a:xfrm>
            <a:off x="914400" y="1218565"/>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a:off x="914400" y="2348865"/>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a:off x="914400" y="35814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1071880" y="14986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1</a:t>
            </a:r>
          </a:p>
        </p:txBody>
      </p:sp>
      <p:sp>
        <p:nvSpPr>
          <p:cNvPr id="31" name="Oval 30"/>
          <p:cNvSpPr/>
          <p:nvPr/>
        </p:nvSpPr>
        <p:spPr>
          <a:xfrm>
            <a:off x="1143000" y="499237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4</a:t>
            </a:r>
          </a:p>
        </p:txBody>
      </p:sp>
      <p:sp>
        <p:nvSpPr>
          <p:cNvPr id="32" name="Oval 31"/>
          <p:cNvSpPr/>
          <p:nvPr/>
        </p:nvSpPr>
        <p:spPr>
          <a:xfrm>
            <a:off x="1148080" y="381063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3</a:t>
            </a:r>
          </a:p>
        </p:txBody>
      </p:sp>
      <p:sp>
        <p:nvSpPr>
          <p:cNvPr id="33" name="Oval 32"/>
          <p:cNvSpPr/>
          <p:nvPr/>
        </p:nvSpPr>
        <p:spPr>
          <a:xfrm>
            <a:off x="1219200" y="26289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2</a:t>
            </a:r>
          </a:p>
        </p:txBody>
      </p:sp>
      <p:sp>
        <p:nvSpPr>
          <p:cNvPr id="34" name="Round Diagonal Corner Rectangle 33"/>
          <p:cNvSpPr/>
          <p:nvPr/>
        </p:nvSpPr>
        <p:spPr>
          <a:xfrm>
            <a:off x="2743200" y="4533265"/>
            <a:ext cx="5052060" cy="974090"/>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Các PP được sử dụng để tìm thông tin</a:t>
            </a:r>
          </a:p>
        </p:txBody>
      </p:sp>
      <p:sp>
        <p:nvSpPr>
          <p:cNvPr id="38" name="Round Diagonal Corner Rectangle 37"/>
          <p:cNvSpPr/>
          <p:nvPr/>
        </p:nvSpPr>
        <p:spPr>
          <a:xfrm>
            <a:off x="2833370" y="3581400"/>
            <a:ext cx="4961255" cy="782955"/>
          </a:xfrm>
          <a:prstGeom prst="round2DiagRect">
            <a:avLst>
              <a:gd name="adj1" fmla="val 33426"/>
              <a:gd name="adj2" fmla="val 0"/>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Các câu hỏi NC</a:t>
            </a:r>
          </a:p>
        </p:txBody>
      </p:sp>
      <p:sp>
        <p:nvSpPr>
          <p:cNvPr id="39" name="Round Diagonal Corner Rectangle 38"/>
          <p:cNvSpPr/>
          <p:nvPr/>
        </p:nvSpPr>
        <p:spPr>
          <a:xfrm>
            <a:off x="2847340" y="2438400"/>
            <a:ext cx="4946015" cy="782955"/>
          </a:xfrm>
          <a:prstGeom prst="round2DiagRect">
            <a:avLst>
              <a:gd name="adj1" fmla="val 33426"/>
              <a:gd name="adj2" fmla="val 0"/>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Lý thuyết</a:t>
            </a:r>
          </a:p>
        </p:txBody>
      </p:sp>
      <p:sp>
        <p:nvSpPr>
          <p:cNvPr id="3" name="Right Arrow 2"/>
          <p:cNvSpPr/>
          <p:nvPr/>
        </p:nvSpPr>
        <p:spPr>
          <a:xfrm>
            <a:off x="914400" y="57912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p:cNvSpPr/>
          <p:nvPr/>
        </p:nvSpPr>
        <p:spPr>
          <a:xfrm>
            <a:off x="1071880" y="606425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5</a:t>
            </a:r>
          </a:p>
        </p:txBody>
      </p:sp>
      <p:sp>
        <p:nvSpPr>
          <p:cNvPr id="5" name="Round Diagonal Corner Rectangle 4"/>
          <p:cNvSpPr/>
          <p:nvPr/>
        </p:nvSpPr>
        <p:spPr>
          <a:xfrm>
            <a:off x="2818765" y="5777865"/>
            <a:ext cx="4976495" cy="902970"/>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Luận cứ các kết luận và đề xuất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900" decel="100000" fill="hold"/>
                                        <p:tgtEl>
                                          <p:spTgt spid="38"/>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500"/>
                                        <p:tgtEl>
                                          <p:spTgt spid="3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0" grpId="1" animBg="1"/>
      <p:bldP spid="34" grpId="0" bldLvl="0" animBg="1"/>
      <p:bldP spid="34" grpId="1" animBg="1"/>
      <p:bldP spid="38" grpId="0" bldLvl="0" animBg="1"/>
      <p:bldP spid="38" grpId="1" animBg="1"/>
      <p:bldP spid="39" grpId="0" bldLvl="0" animBg="1"/>
      <p:bldP spid="39" grpId="1" animBg="1"/>
      <p:bldP spid="5" grpId="0" bldLvl="0" animBg="1"/>
      <p:bldP spid="5" grpId="1"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2390"/>
            <a:ext cx="9060815" cy="4895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ltLang="en-US" sz="3200">
              <a:sym typeface="+mn-ea"/>
            </a:endParaRPr>
          </a:p>
          <a:p>
            <a:pPr algn="ctr"/>
            <a:r>
              <a:rPr lang="vi-VN" altLang="en-US" sz="3200">
                <a:solidFill>
                  <a:schemeClr val="tx1"/>
                </a:solidFill>
                <a:sym typeface="+mn-ea"/>
              </a:rPr>
              <a:t>ÔN TẬP: </a:t>
            </a:r>
            <a:r>
              <a:rPr lang="en-US" sz="3200" b="1">
                <a:solidFill>
                  <a:schemeClr val="tx1"/>
                </a:solidFill>
                <a:latin typeface="Times New Roman" panose="02020603050405020304" pitchFamily="18" charset="0"/>
                <a:cs typeface="Times New Roman" panose="02020603050405020304" pitchFamily="18" charset="0"/>
                <a:sym typeface="+mn-ea"/>
              </a:rPr>
              <a:t>Tiêu chí để đánh giá một tài liệu là:</a:t>
            </a:r>
            <a:endParaRPr lang="en-US" sz="2800" b="1">
              <a:solidFill>
                <a:schemeClr val="tx1"/>
              </a:solidFill>
              <a:latin typeface="Times New Roman" panose="02020603050405020304" pitchFamily="18" charset="0"/>
              <a:cs typeface="Times New Roman" panose="02020603050405020304" pitchFamily="18" charset="0"/>
            </a:endParaRPr>
          </a:p>
          <a:p>
            <a:pPr algn="ctr"/>
            <a:r>
              <a:rPr lang="en-US" sz="3200">
                <a:sym typeface="+mn-ea"/>
              </a:rPr>
              <a:t>ộ chất lượng)</a:t>
            </a:r>
            <a:endParaRPr lang="en-US" sz="3200" b="1">
              <a:solidFill>
                <a:srgbClr val="002060"/>
              </a:solidFill>
              <a:latin typeface="Times New Roman" panose="02020603050405020304" pitchFamily="18" charset="0"/>
              <a:cs typeface="Times New Roman" panose="02020603050405020304" pitchFamily="18" charset="0"/>
            </a:endParaRPr>
          </a:p>
        </p:txBody>
      </p:sp>
      <p:sp>
        <p:nvSpPr>
          <p:cNvPr id="17" name="Right Arrow 16"/>
          <p:cNvSpPr/>
          <p:nvPr/>
        </p:nvSpPr>
        <p:spPr>
          <a:xfrm>
            <a:off x="838200" y="3759835"/>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 Diagonal Corner Rectangle 19"/>
          <p:cNvSpPr/>
          <p:nvPr/>
        </p:nvSpPr>
        <p:spPr>
          <a:xfrm>
            <a:off x="2286000" y="762000"/>
            <a:ext cx="4327525" cy="782955"/>
          </a:xfrm>
          <a:prstGeom prst="round2DiagRect">
            <a:avLst>
              <a:gd name="adj1" fmla="val 33426"/>
              <a:gd name="adj2" fmla="val 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Uy tín </a:t>
            </a:r>
          </a:p>
        </p:txBody>
      </p:sp>
      <p:sp>
        <p:nvSpPr>
          <p:cNvPr id="26" name="Right Arrow 25"/>
          <p:cNvSpPr/>
          <p:nvPr/>
        </p:nvSpPr>
        <p:spPr>
          <a:xfrm>
            <a:off x="838200" y="6858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Arrow 26"/>
          <p:cNvSpPr/>
          <p:nvPr/>
        </p:nvSpPr>
        <p:spPr>
          <a:xfrm>
            <a:off x="838200" y="1676400"/>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Arrow 27"/>
          <p:cNvSpPr/>
          <p:nvPr/>
        </p:nvSpPr>
        <p:spPr>
          <a:xfrm>
            <a:off x="838200" y="2694305"/>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1046480" y="96583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1</a:t>
            </a:r>
          </a:p>
        </p:txBody>
      </p:sp>
      <p:sp>
        <p:nvSpPr>
          <p:cNvPr id="31" name="Oval 30"/>
          <p:cNvSpPr/>
          <p:nvPr/>
        </p:nvSpPr>
        <p:spPr>
          <a:xfrm>
            <a:off x="990600" y="4034155"/>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4</a:t>
            </a:r>
          </a:p>
        </p:txBody>
      </p:sp>
      <p:sp>
        <p:nvSpPr>
          <p:cNvPr id="32" name="Oval 31"/>
          <p:cNvSpPr/>
          <p:nvPr/>
        </p:nvSpPr>
        <p:spPr>
          <a:xfrm>
            <a:off x="1046480" y="29718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3</a:t>
            </a:r>
          </a:p>
        </p:txBody>
      </p:sp>
      <p:sp>
        <p:nvSpPr>
          <p:cNvPr id="33" name="Oval 32"/>
          <p:cNvSpPr/>
          <p:nvPr/>
        </p:nvSpPr>
        <p:spPr>
          <a:xfrm>
            <a:off x="1066800" y="19558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2</a:t>
            </a:r>
          </a:p>
        </p:txBody>
      </p:sp>
      <p:sp>
        <p:nvSpPr>
          <p:cNvPr id="34" name="Round Diagonal Corner Rectangle 33"/>
          <p:cNvSpPr/>
          <p:nvPr/>
        </p:nvSpPr>
        <p:spPr>
          <a:xfrm>
            <a:off x="2205990" y="3870960"/>
            <a:ext cx="4377690" cy="782955"/>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Tính khách quan</a:t>
            </a:r>
          </a:p>
        </p:txBody>
      </p:sp>
      <p:sp>
        <p:nvSpPr>
          <p:cNvPr id="38" name="Round Diagonal Corner Rectangle 37"/>
          <p:cNvSpPr/>
          <p:nvPr/>
        </p:nvSpPr>
        <p:spPr>
          <a:xfrm>
            <a:off x="2205990" y="2819400"/>
            <a:ext cx="4407535" cy="782955"/>
          </a:xfrm>
          <a:prstGeom prst="round2DiagRect">
            <a:avLst>
              <a:gd name="adj1" fmla="val 33426"/>
              <a:gd name="adj2" fmla="val 0"/>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Tính chính xác</a:t>
            </a:r>
          </a:p>
        </p:txBody>
      </p:sp>
      <p:sp>
        <p:nvSpPr>
          <p:cNvPr id="39" name="Round Diagonal Corner Rectangle 38"/>
          <p:cNvSpPr/>
          <p:nvPr/>
        </p:nvSpPr>
        <p:spPr>
          <a:xfrm>
            <a:off x="2233295" y="1786890"/>
            <a:ext cx="4380230" cy="782955"/>
          </a:xfrm>
          <a:prstGeom prst="round2DiagRect">
            <a:avLst>
              <a:gd name="adj1" fmla="val 33426"/>
              <a:gd name="adj2" fmla="val 0"/>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Độ tin cậy</a:t>
            </a:r>
          </a:p>
        </p:txBody>
      </p:sp>
      <p:sp>
        <p:nvSpPr>
          <p:cNvPr id="3" name="Right Arrow 2"/>
          <p:cNvSpPr/>
          <p:nvPr/>
        </p:nvSpPr>
        <p:spPr>
          <a:xfrm>
            <a:off x="812800" y="4750435"/>
            <a:ext cx="1106170" cy="1016635"/>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ight Arrow 3"/>
          <p:cNvSpPr/>
          <p:nvPr/>
        </p:nvSpPr>
        <p:spPr>
          <a:xfrm>
            <a:off x="804545" y="5767705"/>
            <a:ext cx="1114425" cy="963930"/>
          </a:xfrm>
          <a:prstGeom prst="rightArrow">
            <a:avLst>
              <a:gd name="adj1" fmla="val 50000"/>
              <a:gd name="adj2" fmla="val 502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990600" y="601980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6</a:t>
            </a:r>
          </a:p>
        </p:txBody>
      </p:sp>
      <p:sp>
        <p:nvSpPr>
          <p:cNvPr id="6" name="Oval 5"/>
          <p:cNvSpPr/>
          <p:nvPr/>
        </p:nvSpPr>
        <p:spPr>
          <a:xfrm>
            <a:off x="990600" y="5043170"/>
            <a:ext cx="638810" cy="4572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5</a:t>
            </a:r>
          </a:p>
        </p:txBody>
      </p:sp>
      <p:sp>
        <p:nvSpPr>
          <p:cNvPr id="7" name="Round Diagonal Corner Rectangle 6"/>
          <p:cNvSpPr/>
          <p:nvPr/>
        </p:nvSpPr>
        <p:spPr>
          <a:xfrm>
            <a:off x="2205990" y="4876800"/>
            <a:ext cx="4377690" cy="782955"/>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Tính cập nhật</a:t>
            </a:r>
          </a:p>
        </p:txBody>
      </p:sp>
      <p:sp>
        <p:nvSpPr>
          <p:cNvPr id="8" name="Round Diagonal Corner Rectangle 7"/>
          <p:cNvSpPr/>
          <p:nvPr/>
        </p:nvSpPr>
        <p:spPr>
          <a:xfrm>
            <a:off x="2233295" y="5859780"/>
            <a:ext cx="4377690" cy="782955"/>
          </a:xfrm>
          <a:prstGeom prst="round2DiagRect">
            <a:avLst>
              <a:gd name="adj1" fmla="val 33426"/>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Phạm vi bao quát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1000"/>
                                        <p:tgtEl>
                                          <p:spTgt spid="38"/>
                                        </p:tgtEl>
                                      </p:cBhvr>
                                    </p:animEffect>
                                    <p:anim calcmode="lin" valueType="num">
                                      <p:cBhvr>
                                        <p:cTn id="21" dur="1000" fill="hold"/>
                                        <p:tgtEl>
                                          <p:spTgt spid="38"/>
                                        </p:tgtEl>
                                        <p:attrNameLst>
                                          <p:attrName>ppt_x</p:attrName>
                                        </p:attrNameLst>
                                      </p:cBhvr>
                                      <p:tavLst>
                                        <p:tav tm="0">
                                          <p:val>
                                            <p:strVal val="#ppt_x"/>
                                          </p:val>
                                        </p:tav>
                                        <p:tav tm="100000">
                                          <p:val>
                                            <p:strVal val="#ppt_x"/>
                                          </p:val>
                                        </p:tav>
                                      </p:tavLst>
                                    </p:anim>
                                    <p:anim calcmode="lin" valueType="num">
                                      <p:cBhvr>
                                        <p:cTn id="22" dur="900" decel="100000" fill="hold"/>
                                        <p:tgtEl>
                                          <p:spTgt spid="38"/>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500"/>
                                        <p:tgtEl>
                                          <p:spTgt spid="3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down)">
                                      <p:cBhvr>
                                        <p:cTn id="3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0" grpId="1" animBg="1"/>
      <p:bldP spid="34" grpId="0" bldLvl="0" animBg="1"/>
      <p:bldP spid="34" grpId="1" animBg="1"/>
      <p:bldP spid="38" grpId="0" bldLvl="0" animBg="1"/>
      <p:bldP spid="38" grpId="1" animBg="1"/>
      <p:bldP spid="39" grpId="0" bldLvl="0" animBg="1"/>
      <p:bldP spid="39" grpId="1" animBg="1"/>
      <p:bldP spid="7" grpId="0" bldLvl="0" animBg="1"/>
      <p:bldP spid="7" grpId="1" animBg="1"/>
      <p:bldP spid="8" grpId="0" bldLvl="0" animBg="1"/>
      <p:bldP spid="8"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775"/>
            <a:ext cx="8229600" cy="532765"/>
          </a:xfrm>
        </p:spPr>
        <p:txBody>
          <a:bodyPr>
            <a:normAutofit fontScale="90000"/>
          </a:bodyPr>
          <a:lstStyle/>
          <a:p>
            <a:endParaRPr lang="en-US"/>
          </a:p>
        </p:txBody>
      </p:sp>
      <p:pic>
        <p:nvPicPr>
          <p:cNvPr id="4" name="Content Placeholder 3" descr="z4565565488026_643d76ded6a758c727f40fcbc98ead2d"/>
          <p:cNvPicPr>
            <a:picLocks noGrp="1" noChangeAspect="1"/>
          </p:cNvPicPr>
          <p:nvPr>
            <p:ph idx="1"/>
          </p:nvPr>
        </p:nvPicPr>
        <p:blipFill>
          <a:blip r:embed="rId2"/>
          <a:srcRect l="2414" t="2009" b="2154"/>
          <a:stretch>
            <a:fillRect/>
          </a:stretch>
        </p:blipFill>
        <p:spPr>
          <a:xfrm>
            <a:off x="685800" y="166370"/>
            <a:ext cx="7907020" cy="6487160"/>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7475"/>
            <a:ext cx="8229600" cy="488950"/>
          </a:xfrm>
        </p:spPr>
        <p:txBody>
          <a:bodyPr>
            <a:normAutofit fontScale="90000"/>
          </a:bodyPr>
          <a:lstStyle/>
          <a:p>
            <a:r>
              <a:rPr lang="en-US">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223520" y="606425"/>
            <a:ext cx="8742680" cy="5956935"/>
          </a:xfrm>
        </p:spPr>
        <p:txBody>
          <a:bodyPr>
            <a:normAutofit/>
          </a:bodyPr>
          <a:lstStyle/>
          <a:p>
            <a:pPr marL="0" indent="0">
              <a:buNone/>
            </a:pPr>
            <a:r>
              <a:rPr lang="en-US" sz="2800">
                <a:latin typeface="Times New Roman" panose="02020603050405020304" pitchFamily="18" charset="0"/>
                <a:cs typeface="Times New Roman" panose="02020603050405020304" pitchFamily="18" charset="0"/>
              </a:rPr>
              <a:t>Tham khảo tài liệu gì?</a:t>
            </a:r>
          </a:p>
          <a:p>
            <a:pPr marL="0" indent="0">
              <a:buNone/>
            </a:pPr>
            <a:r>
              <a:rPr lang="en-US" sz="2800">
                <a:latin typeface="Times New Roman" panose="02020603050405020304" pitchFamily="18" charset="0"/>
                <a:cs typeface="Times New Roman" panose="02020603050405020304" pitchFamily="18" charset="0"/>
              </a:rPr>
              <a:t>Tài liệu tham khảo là công cụ giúp gì cho nhà NC?</a:t>
            </a:r>
          </a:p>
          <a:p>
            <a:pPr marL="0" indent="0">
              <a:buNone/>
            </a:pPr>
            <a:r>
              <a:rPr lang="en-US" sz="2800">
                <a:latin typeface="Times New Roman" panose="02020603050405020304" pitchFamily="18" charset="0"/>
                <a:cs typeface="Times New Roman" panose="02020603050405020304" pitchFamily="18" charset="0"/>
              </a:rPr>
              <a:t>Nêu trình tự các bước tiến hành tham khảo tài liệu</a:t>
            </a:r>
          </a:p>
          <a:p>
            <a:pPr marL="0" indent="0">
              <a:buNone/>
            </a:pPr>
            <a:r>
              <a:rPr lang="en-US" sz="2800">
                <a:latin typeface="Times New Roman" panose="02020603050405020304" pitchFamily="18" charset="0"/>
                <a:cs typeface="Times New Roman" panose="02020603050405020304" pitchFamily="18" charset="0"/>
              </a:rPr>
              <a:t>Có những nguồn tham khảo tài liệu tin cậy nào?</a:t>
            </a:r>
          </a:p>
          <a:p>
            <a:pPr marL="0" indent="0">
              <a:buNone/>
            </a:pPr>
            <a:r>
              <a:rPr lang="en-US" sz="2800">
                <a:latin typeface="Times New Roman" panose="02020603050405020304" pitchFamily="18" charset="0"/>
                <a:cs typeface="Times New Roman" panose="02020603050405020304" pitchFamily="18" charset="0"/>
              </a:rPr>
              <a:t>Nêu các tiêu chí để đánh giá tài liệu.</a:t>
            </a:r>
          </a:p>
          <a:p>
            <a:pPr marL="0" indent="0">
              <a:buNone/>
            </a:pPr>
            <a:r>
              <a:rPr lang="en-US" sz="2800">
                <a:latin typeface="Times New Roman" panose="02020603050405020304" pitchFamily="18" charset="0"/>
                <a:cs typeface="Times New Roman" panose="02020603050405020304" pitchFamily="18" charset="0"/>
              </a:rPr>
              <a:t>Nêu đúng trình tự về chất lượng và tính cập nhật của các nguồn tài liệu.</a:t>
            </a:r>
          </a:p>
          <a:p>
            <a:pPr marL="0" indent="0">
              <a:buNone/>
            </a:pPr>
            <a:r>
              <a:rPr lang="en-US" sz="2800">
                <a:latin typeface="Times New Roman" panose="02020603050405020304" pitchFamily="18" charset="0"/>
                <a:cs typeface="Times New Roman" panose="02020603050405020304" pitchFamily="18" charset="0"/>
              </a:rPr>
              <a:t>Thông tin nào nhà nghiên cứu cần tìm khi đọc tài liệu?</a:t>
            </a:r>
          </a:p>
          <a:p>
            <a:pPr marL="0" indent="0">
              <a:buNone/>
            </a:pPr>
            <a:r>
              <a:rPr lang="en-US" sz="2800">
                <a:latin typeface="Times New Roman" panose="02020603050405020304" pitchFamily="18" charset="0"/>
                <a:cs typeface="Times New Roman" panose="02020603050405020304" pitchFamily="18" charset="0"/>
              </a:rPr>
              <a:t>Khung lý thuyết có vai trò gì?</a:t>
            </a:r>
          </a:p>
          <a:p>
            <a:pPr marL="0" indent="0">
              <a:buNone/>
            </a:pPr>
            <a:r>
              <a:rPr lang="en-US" sz="2800">
                <a:latin typeface="Times New Roman" panose="02020603050405020304" pitchFamily="18" charset="0"/>
                <a:cs typeface="Times New Roman" panose="02020603050405020304" pitchFamily="18" charset="0"/>
              </a:rPr>
              <a:t>Sự khác nhau của khung lý thuyết và khung khái niệm</a:t>
            </a:r>
          </a:p>
          <a:p>
            <a:pPr marL="0" indent="0">
              <a:buNone/>
            </a:pPr>
            <a:r>
              <a:rPr lang="en-US" sz="2800">
                <a:latin typeface="Times New Roman" panose="02020603050405020304" pitchFamily="18" charset="0"/>
                <a:cs typeface="Times New Roman" panose="02020603050405020304" pitchFamily="18" charset="0"/>
              </a:rPr>
              <a:t>Khung lý thuyết được xây dựng dựa trên khung khái niệm?</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0"/>
            <a:ext cx="8229600" cy="1702435"/>
          </a:xfrm>
          <a:solidFill>
            <a:schemeClr val="bg1"/>
          </a:solidFill>
        </p:spPr>
        <p:txBody>
          <a:bodyPr>
            <a:prstTxWarp prst="textWave1">
              <a:avLst/>
            </a:prstTxWarp>
            <a:normAutofit/>
            <a:scene3d>
              <a:camera prst="isometricOffAxis2Left"/>
              <a:lightRig rig="threePt" dir="t"/>
            </a:scene3d>
          </a:bodyPr>
          <a:lstStyle/>
          <a:p>
            <a:r>
              <a:rPr lang="en-US" sz="3600" b="1">
                <a:ln w="12700">
                  <a:solidFill>
                    <a:schemeClr val="tx2">
                      <a:lumMod val="75000"/>
                    </a:schemeClr>
                  </a:solidFill>
                  <a:prstDash val="solid"/>
                </a:ln>
                <a:solidFill>
                  <a:srgbClr val="002060"/>
                </a:solid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3.3. VẬN HÀNH HÓA KHÁI NIỆM</a:t>
            </a:r>
          </a:p>
        </p:txBody>
      </p:sp>
      <p:sp>
        <p:nvSpPr>
          <p:cNvPr id="3" name="Content Placeholder 2"/>
          <p:cNvSpPr>
            <a:spLocks noGrp="1"/>
          </p:cNvSpPr>
          <p:nvPr>
            <p:ph idx="1"/>
          </p:nvPr>
        </p:nvSpPr>
        <p:spPr>
          <a:xfrm>
            <a:off x="457200" y="5407025"/>
            <a:ext cx="8229600" cy="789305"/>
          </a:xfrm>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600" b="1">
                <a:latin typeface="Times New Roman" panose="02020603050405020304" pitchFamily="18" charset="0"/>
                <a:cs typeface="Times New Roman" panose="02020603050405020304" pitchFamily="18" charset="0"/>
              </a:rPr>
              <a:t>3.1. VẬN HÀNH HÓA KHÁI NIỆM</a:t>
            </a:r>
          </a:p>
        </p:txBody>
      </p:sp>
      <p:sp>
        <p:nvSpPr>
          <p:cNvPr id="3" name="Content Placeholder 2"/>
          <p:cNvSpPr>
            <a:spLocks noGrp="1"/>
          </p:cNvSpPr>
          <p:nvPr>
            <p:ph idx="1"/>
          </p:nvPr>
        </p:nvSpPr>
        <p:spPr>
          <a:xfrm>
            <a:off x="457200" y="1066800"/>
            <a:ext cx="8229600" cy="5059363"/>
          </a:xfrm>
        </p:spPr>
        <p:txBody>
          <a:bodyPr/>
          <a:lstStyle/>
          <a:p>
            <a:pPr marL="0" indent="0" algn="ctr">
              <a:buNone/>
            </a:pPr>
            <a:r>
              <a:rPr lang="en-US">
                <a:latin typeface="Times New Roman" panose="02020603050405020304" pitchFamily="18" charset="0"/>
                <a:cs typeface="Times New Roman" panose="02020603050405020304" pitchFamily="18" charset="0"/>
              </a:rPr>
              <a:t>3.1.1. ĐỊNH NGHĨA VẬN HÀNH</a:t>
            </a:r>
          </a:p>
          <a:p>
            <a:pPr marL="0" indent="0" algn="just">
              <a:buNone/>
            </a:pPr>
            <a:r>
              <a:rPr lang="en-US">
                <a:latin typeface="Times New Roman" panose="02020603050405020304" pitchFamily="18" charset="0"/>
                <a:cs typeface="Times New Roman" panose="02020603050405020304" pitchFamily="18" charset="0"/>
              </a:rPr>
              <a:t>              Là các định nghĩa chi tiết, chuẩn xác về các khái niệm được sử dụng trong ngữ cảnh NC cụ thể,</a:t>
            </a:r>
          </a:p>
          <a:p>
            <a:pPr marL="0" indent="0" algn="just">
              <a:buNone/>
            </a:pPr>
            <a:r>
              <a:rPr lang="en-US">
                <a:latin typeface="Times New Roman" panose="02020603050405020304" pitchFamily="18" charset="0"/>
                <a:cs typeface="Times New Roman" panose="02020603050405020304" pitchFamily="18" charset="0"/>
              </a:rPr>
              <a:t>              Đồng thời định nghĩa phải xác định các khái niệm này được đo lường như thế nào và được phân tích ở cấp độ nào</a:t>
            </a:r>
          </a:p>
        </p:txBody>
      </p:sp>
      <p:sp>
        <p:nvSpPr>
          <p:cNvPr id="4" name="5-Point Star 3"/>
          <p:cNvSpPr/>
          <p:nvPr/>
        </p:nvSpPr>
        <p:spPr>
          <a:xfrm flipV="1">
            <a:off x="1084118" y="1835728"/>
            <a:ext cx="533400" cy="297871"/>
          </a:xfrm>
          <a:prstGeom prst="star5">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flipV="1">
            <a:off x="1146463" y="3429000"/>
            <a:ext cx="533400" cy="297871"/>
          </a:xfrm>
          <a:prstGeom prst="star5">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533400" y="152400"/>
            <a:ext cx="84582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600" b="1">
                <a:solidFill>
                  <a:srgbClr val="FF0000"/>
                </a:solidFill>
                <a:latin typeface="Times New Roman" panose="02020603050405020304" pitchFamily="18" charset="0"/>
                <a:cs typeface="Times New Roman" panose="02020603050405020304" pitchFamily="18" charset="0"/>
              </a:rPr>
              <a:t>3.1. VẬN HÀNH HÓA KHÁI NIỆM</a:t>
            </a:r>
          </a:p>
        </p:txBody>
      </p:sp>
      <p:sp>
        <p:nvSpPr>
          <p:cNvPr id="3" name="TextBox 2"/>
          <p:cNvSpPr txBox="1"/>
          <p:nvPr/>
        </p:nvSpPr>
        <p:spPr>
          <a:xfrm>
            <a:off x="76200" y="1103293"/>
            <a:ext cx="8991600" cy="1569660"/>
          </a:xfrm>
          <a:prstGeom prst="rect">
            <a:avLst/>
          </a:prstGeom>
          <a:noFill/>
        </p:spPr>
        <p:txBody>
          <a:bodyPr wrap="square" rtlCol="0">
            <a:spAutoFit/>
          </a:bodyPr>
          <a:lstStyle/>
          <a:p>
            <a:pPr algn="just"/>
            <a:r>
              <a:rPr lang="vi-VN" sz="3200" b="1">
                <a:latin typeface="+mj-lt"/>
              </a:rPr>
              <a:t>Vận hành hóa khái niệm </a:t>
            </a:r>
            <a:r>
              <a:rPr lang="vi-VN" sz="3200">
                <a:latin typeface="+mj-lt"/>
              </a:rPr>
              <a:t>là quá trình thiết kế các công cụ đo lường cho các khái niệm lý thuyết</a:t>
            </a:r>
            <a:r>
              <a:rPr lang="en-US" sz="3200">
                <a:latin typeface="+mj-lt"/>
              </a:rPr>
              <a:t> </a:t>
            </a:r>
            <a:r>
              <a:rPr lang="en-US" sz="3200">
                <a:latin typeface="Times New Roman" panose="02020603050405020304" pitchFamily="18" charset="0"/>
                <a:cs typeface="Times New Roman" panose="02020603050405020304" pitchFamily="18" charset="0"/>
              </a:rPr>
              <a:t>trừu tượng</a:t>
            </a:r>
            <a:r>
              <a:rPr lang="vi-VN" sz="2800">
                <a:latin typeface="Times New Roman" panose="02020603050405020304" pitchFamily="18" charset="0"/>
                <a:cs typeface="Times New Roman" panose="02020603050405020304" pitchFamily="18" charset="0"/>
              </a:rPr>
              <a:t>.</a:t>
            </a:r>
          </a:p>
        </p:txBody>
      </p:sp>
      <p:sp>
        <p:nvSpPr>
          <p:cNvPr id="4" name="Rectangle 5"/>
          <p:cNvSpPr>
            <a:spLocks noChangeArrowheads="1"/>
          </p:cNvSpPr>
          <p:nvPr/>
        </p:nvSpPr>
        <p:spPr bwMode="auto">
          <a:xfrm>
            <a:off x="0" y="2717290"/>
            <a:ext cx="6248400" cy="585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609600" indent="-609600" algn="just">
              <a:lnSpc>
                <a:spcPct val="80000"/>
              </a:lnSpc>
            </a:pPr>
            <a:r>
              <a:rPr lang="en-US" sz="28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Các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bước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của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hành</a:t>
            </a:r>
            <a:r>
              <a:rPr lang="en-US" sz="3200" b="1" dirty="0">
                <a:latin typeface="Times New Roman" panose="02020603050405020304" pitchFamily="18" charset="0"/>
                <a:cs typeface="Times New Roman" panose="02020603050405020304" pitchFamily="18" charset="0"/>
              </a:rPr>
              <a:t> </a:t>
            </a:r>
            <a:r>
              <a:rPr lang="vi-VN" sz="3200" b="1" dirty="0" err="1">
                <a:latin typeface="Times New Roman" panose="02020603050405020304" pitchFamily="18" charset="0"/>
                <a:cs typeface="Times New Roman" panose="02020603050405020304" pitchFamily="18" charset="0"/>
              </a:rPr>
              <a:t>hóa</a:t>
            </a:r>
            <a:r>
              <a:rPr lang="vi-VN" sz="3200" b="1" dirty="0">
                <a:latin typeface="Times New Roman" panose="02020603050405020304" pitchFamily="18" charset="0"/>
                <a:cs typeface="Times New Roman" panose="02020603050405020304" pitchFamily="18" charset="0"/>
              </a:rPr>
              <a:t> KN</a:t>
            </a:r>
            <a:r>
              <a:rPr lang="en-US" sz="2800" b="1" dirty="0">
                <a:latin typeface="Times New Roman" panose="02020603050405020304" pitchFamily="18" charset="0"/>
                <a:cs typeface="Times New Roman" panose="02020603050405020304" pitchFamily="18" charset="0"/>
              </a:rPr>
              <a:t>:</a:t>
            </a:r>
          </a:p>
        </p:txBody>
      </p:sp>
      <p:sp>
        <p:nvSpPr>
          <p:cNvPr id="5" name="Rectangle 4"/>
          <p:cNvSpPr/>
          <p:nvPr/>
        </p:nvSpPr>
        <p:spPr>
          <a:xfrm>
            <a:off x="136977" y="3810000"/>
            <a:ext cx="2193471" cy="2209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ĐN </a:t>
            </a:r>
            <a:r>
              <a:rPr lang="vi-VN" sz="2800" b="1" dirty="0">
                <a:solidFill>
                  <a:schemeClr val="tx1"/>
                </a:solidFill>
                <a:latin typeface="Times New Roman" panose="02020603050405020304" pitchFamily="18" charset="0"/>
                <a:cs typeface="Times New Roman" panose="02020603050405020304" pitchFamily="18" charset="0"/>
              </a:rPr>
              <a:t>VẬN </a:t>
            </a:r>
            <a:r>
              <a:rPr lang="vi-VN" sz="2800" b="1">
                <a:solidFill>
                  <a:schemeClr val="tx1"/>
                </a:solidFill>
                <a:latin typeface="Times New Roman" panose="02020603050405020304" pitchFamily="18" charset="0"/>
                <a:cs typeface="Times New Roman" panose="02020603050405020304" pitchFamily="18" charset="0"/>
              </a:rPr>
              <a:t>HÀNH </a:t>
            </a:r>
            <a:r>
              <a:rPr lang="en-US" sz="2800" b="1">
                <a:solidFill>
                  <a:schemeClr val="tx1"/>
                </a:solidFill>
                <a:latin typeface="Times New Roman" panose="02020603050405020304" pitchFamily="18" charset="0"/>
                <a:cs typeface="Times New Roman" panose="02020603050405020304" pitchFamily="18" charset="0"/>
              </a:rPr>
              <a:t>CỦA </a:t>
            </a:r>
            <a:r>
              <a:rPr lang="vi-VN" sz="2800" b="1">
                <a:solidFill>
                  <a:schemeClr val="tx1"/>
                </a:solidFill>
                <a:latin typeface="Times New Roman" panose="02020603050405020304" pitchFamily="18" charset="0"/>
                <a:cs typeface="Times New Roman" panose="02020603050405020304" pitchFamily="18" charset="0"/>
              </a:rPr>
              <a:t>CÁC </a:t>
            </a:r>
            <a:r>
              <a:rPr lang="vi-VN" sz="2800" b="1" dirty="0">
                <a:solidFill>
                  <a:schemeClr val="tx1"/>
                </a:solidFill>
                <a:latin typeface="Times New Roman" panose="02020603050405020304" pitchFamily="18" charset="0"/>
                <a:cs typeface="Times New Roman" panose="02020603050405020304" pitchFamily="18" charset="0"/>
              </a:rPr>
              <a:t>KN</a:t>
            </a:r>
          </a:p>
        </p:txBody>
      </p:sp>
      <p:sp>
        <p:nvSpPr>
          <p:cNvPr id="6" name="Right Arrow 5"/>
          <p:cNvSpPr/>
          <p:nvPr/>
        </p:nvSpPr>
        <p:spPr>
          <a:xfrm>
            <a:off x="2440814" y="4768319"/>
            <a:ext cx="381000" cy="2286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8" name="Rectangle 7"/>
          <p:cNvSpPr/>
          <p:nvPr/>
        </p:nvSpPr>
        <p:spPr>
          <a:xfrm>
            <a:off x="2895600" y="3842345"/>
            <a:ext cx="2041648" cy="2209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dirty="0">
                <a:solidFill>
                  <a:schemeClr val="tx1"/>
                </a:solidFill>
                <a:latin typeface="Times New Roman" panose="02020603050405020304" pitchFamily="18" charset="0"/>
                <a:cs typeface="Times New Roman" panose="02020603050405020304" pitchFamily="18" charset="0"/>
              </a:rPr>
              <a:t>XÁC ĐỊNH </a:t>
            </a:r>
            <a:r>
              <a:rPr lang="en-US" sz="2800" b="1" dirty="0">
                <a:solidFill>
                  <a:schemeClr val="tx1"/>
                </a:solidFill>
                <a:latin typeface="Times New Roman" panose="02020603050405020304" pitchFamily="18" charset="0"/>
                <a:cs typeface="Times New Roman" panose="02020603050405020304" pitchFamily="18" charset="0"/>
              </a:rPr>
              <a:t>CÁC BIẾN SỐ</a:t>
            </a:r>
            <a:endParaRPr lang="vi-VN" sz="2800" b="1" dirty="0">
              <a:solidFill>
                <a:schemeClr val="tx1"/>
              </a:solidFill>
              <a:latin typeface="Times New Roman" panose="02020603050405020304" pitchFamily="18" charset="0"/>
              <a:cs typeface="Times New Roman" panose="02020603050405020304" pitchFamily="18" charset="0"/>
            </a:endParaRPr>
          </a:p>
        </p:txBody>
      </p:sp>
      <p:sp>
        <p:nvSpPr>
          <p:cNvPr id="9" name="Right Arrow 8"/>
          <p:cNvSpPr/>
          <p:nvPr/>
        </p:nvSpPr>
        <p:spPr>
          <a:xfrm>
            <a:off x="4963884" y="4718645"/>
            <a:ext cx="449944" cy="2286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0" name="Rectangle 9"/>
          <p:cNvSpPr/>
          <p:nvPr/>
        </p:nvSpPr>
        <p:spPr>
          <a:xfrm>
            <a:off x="5493657" y="3810000"/>
            <a:ext cx="3497943" cy="2209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b="1" dirty="0">
                <a:solidFill>
                  <a:schemeClr val="tx1"/>
                </a:solidFill>
                <a:latin typeface="Times New Roman" panose="02020603050405020304" pitchFamily="18" charset="0"/>
                <a:cs typeface="Times New Roman" panose="02020603050405020304" pitchFamily="18" charset="0"/>
              </a:rPr>
              <a:t>XÁC ĐỊNH CÔNG CỤ THU THẬP TT &amp;</a:t>
            </a:r>
            <a:r>
              <a:rPr lang="en-US" sz="2800" b="1" dirty="0">
                <a:solidFill>
                  <a:schemeClr val="tx1"/>
                </a:solidFill>
                <a:latin typeface="Times New Roman" panose="02020603050405020304" pitchFamily="18" charset="0"/>
                <a:cs typeface="Times New Roman" panose="02020603050405020304" pitchFamily="18" charset="0"/>
              </a:rPr>
              <a:t> THANG ĐO BIẾN SỐ</a:t>
            </a:r>
            <a:endParaRPr lang="vi-VN" sz="28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arn(inVertical)">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uild="p"/>
      <p:bldP spid="4" grpId="0" bldLvl="0" animBg="1"/>
      <p:bldP spid="5" grpId="0" bldLvl="0" animBg="1"/>
      <p:bldP spid="6" grpId="0" bldLvl="0" animBg="1"/>
      <p:bldP spid="8" grpId="0" bldLvl="0" animBg="1"/>
      <p:bldP spid="9" grpId="0" bldLvl="0" animBg="1"/>
      <p:bldP spid="10" grpId="0" bldLvl="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a:bodyPr>
          <a:lstStyle/>
          <a:p>
            <a:r>
              <a:rPr lang="en-US" sz="2400" b="1">
                <a:latin typeface="Times New Roman" panose="02020603050405020304" pitchFamily="18" charset="0"/>
                <a:cs typeface="Times New Roman" panose="02020603050405020304" pitchFamily="18" charset="0"/>
              </a:rPr>
              <a:t>3.1. VẬN HÀNH HÓA KHÁI NIỆM</a:t>
            </a:r>
            <a:endParaRPr lang="en-US" sz="2400"/>
          </a:p>
        </p:txBody>
      </p:sp>
      <p:sp>
        <p:nvSpPr>
          <p:cNvPr id="3" name="Content Placeholder 2"/>
          <p:cNvSpPr>
            <a:spLocks noGrp="1"/>
          </p:cNvSpPr>
          <p:nvPr>
            <p:ph idx="1"/>
          </p:nvPr>
        </p:nvSpPr>
        <p:spPr>
          <a:xfrm>
            <a:off x="228600" y="609600"/>
            <a:ext cx="8839200" cy="5867400"/>
          </a:xfrm>
        </p:spPr>
        <p:txBody>
          <a:bodyPr>
            <a:noAutofit/>
          </a:bodyPr>
          <a:lstStyle/>
          <a:p>
            <a:pPr marL="0" indent="0" algn="ctr">
              <a:buNone/>
            </a:pPr>
            <a:r>
              <a:rPr lang="en-US" sz="2800">
                <a:solidFill>
                  <a:srgbClr val="FF0000"/>
                </a:solidFill>
                <a:latin typeface="Times New Roman" panose="02020603050405020304" pitchFamily="18" charset="0"/>
                <a:cs typeface="Times New Roman" panose="02020603050405020304" pitchFamily="18" charset="0"/>
              </a:rPr>
              <a:t>3.1.1. ĐỊNH NGHĨA VẬN HÀNH</a:t>
            </a:r>
          </a:p>
          <a:p>
            <a:pPr marL="0" indent="0" algn="just">
              <a:buNone/>
            </a:pPr>
            <a:r>
              <a:rPr lang="en-US" sz="2800" b="1" i="1">
                <a:latin typeface="Times New Roman" panose="02020603050405020304" pitchFamily="18" charset="0"/>
                <a:cs typeface="Times New Roman" panose="02020603050405020304" pitchFamily="18" charset="0"/>
              </a:rPr>
              <a:t>Ví dụ: </a:t>
            </a:r>
            <a:r>
              <a:rPr lang="en-US" sz="2800">
                <a:latin typeface="Times New Roman" panose="02020603050405020304" pitchFamily="18" charset="0"/>
                <a:cs typeface="Times New Roman" panose="02020603050405020304" pitchFamily="18" charset="0"/>
              </a:rPr>
              <a:t>Giả sử nhà NC muốn tiến hành một NC nhằm tìm hiểu số lượng </a:t>
            </a:r>
            <a:r>
              <a:rPr lang="en-US" sz="2800" b="1" u="sng">
                <a:latin typeface="Times New Roman" panose="02020603050405020304" pitchFamily="18" charset="0"/>
                <a:cs typeface="Times New Roman" panose="02020603050405020304" pitchFamily="18" charset="0"/>
              </a:rPr>
              <a:t>trẻ em </a:t>
            </a:r>
            <a:r>
              <a:rPr lang="en-US" sz="2800">
                <a:latin typeface="Times New Roman" panose="02020603050405020304" pitchFamily="18" charset="0"/>
                <a:cs typeface="Times New Roman" panose="02020603050405020304" pitchFamily="18" charset="0"/>
              </a:rPr>
              <a:t>sống dưới </a:t>
            </a:r>
            <a:r>
              <a:rPr lang="en-US" sz="2800" b="1" u="sng">
                <a:latin typeface="Times New Roman" panose="02020603050405020304" pitchFamily="18" charset="0"/>
                <a:cs typeface="Times New Roman" panose="02020603050405020304" pitchFamily="18" charset="0"/>
              </a:rPr>
              <a:t>mức nghèo khổ </a:t>
            </a:r>
            <a:r>
              <a:rPr lang="en-US" sz="2800">
                <a:latin typeface="Times New Roman" panose="02020603050405020304" pitchFamily="18" charset="0"/>
                <a:cs typeface="Times New Roman" panose="02020603050405020304" pitchFamily="18" charset="0"/>
              </a:rPr>
              <a:t>ở miền Tây Nam Bộ, Việt Nam.</a:t>
            </a:r>
          </a:p>
          <a:p>
            <a:pPr marL="0" indent="0" algn="ctr">
              <a:buNone/>
            </a:pPr>
            <a:r>
              <a:rPr lang="en-US" sz="2800" b="1" i="1">
                <a:solidFill>
                  <a:schemeClr val="accent2">
                    <a:lumMod val="50000"/>
                  </a:schemeClr>
                </a:solidFill>
                <a:latin typeface="Times New Roman" panose="02020603050405020304" pitchFamily="18" charset="0"/>
                <a:cs typeface="Times New Roman" panose="02020603050405020304" pitchFamily="18" charset="0"/>
              </a:rPr>
              <a:t>Định nghĩa các khái niệm</a:t>
            </a:r>
            <a:r>
              <a:rPr lang="en-US" sz="2800">
                <a:latin typeface="Times New Roman" panose="02020603050405020304" pitchFamily="18" charset="0"/>
                <a:cs typeface="Times New Roman" panose="02020603050405020304" pitchFamily="18" charset="0"/>
              </a:rPr>
              <a:t>:</a:t>
            </a:r>
          </a:p>
          <a:p>
            <a:pPr marL="0" indent="0" algn="just">
              <a:buNone/>
            </a:pPr>
            <a:r>
              <a:rPr lang="en-US" sz="2800" b="1">
                <a:solidFill>
                  <a:srgbClr val="FF0000"/>
                </a:solidFill>
                <a:latin typeface="Times New Roman" panose="02020603050405020304" pitchFamily="18" charset="0"/>
                <a:cs typeface="Times New Roman" panose="02020603050405020304" pitchFamily="18" charset="0"/>
              </a:rPr>
              <a:t>* Trẻ em</a:t>
            </a:r>
            <a:r>
              <a:rPr lang="en-US" sz="2800">
                <a:latin typeface="Times New Roman" panose="02020603050405020304" pitchFamily="18" charset="0"/>
                <a:cs typeface="Times New Roman" panose="02020603050405020304" pitchFamily="18" charset="0"/>
              </a:rPr>
              <a:t>: là những ng</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ời d</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ới 13, hoặc d</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ới 16 tuổi</a:t>
            </a:r>
          </a:p>
          <a:p>
            <a:pPr marL="0" indent="0" algn="just">
              <a:buNone/>
            </a:pPr>
            <a:r>
              <a:rPr lang="en-US" sz="2800" b="1">
                <a:solidFill>
                  <a:srgbClr val="0070C0"/>
                </a:solidFill>
                <a:latin typeface="Times New Roman" panose="02020603050405020304" pitchFamily="18" charset="0"/>
                <a:cs typeface="Times New Roman" panose="02020603050405020304" pitchFamily="18" charset="0"/>
              </a:rPr>
              <a:t>* Mức nghèo khổ</a:t>
            </a:r>
            <a:r>
              <a:rPr lang="en-US" sz="2800">
                <a:latin typeface="Times New Roman" panose="02020603050405020304" pitchFamily="18" charset="0"/>
                <a:cs typeface="Times New Roman" panose="02020603050405020304" pitchFamily="18" charset="0"/>
              </a:rPr>
              <a:t>: mức thu nhập trung bình d</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ới 200k/ng</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ời/tháng</a:t>
            </a:r>
          </a:p>
          <a:p>
            <a:pPr marL="0" indent="0" algn="just">
              <a:buNone/>
            </a:pPr>
            <a:r>
              <a:rPr lang="en-US" sz="2800" b="1">
                <a:solidFill>
                  <a:srgbClr val="00B050"/>
                </a:solidFill>
                <a:latin typeface="Times New Roman" panose="02020603050405020304" pitchFamily="18" charset="0"/>
                <a:cs typeface="Times New Roman" panose="02020603050405020304" pitchFamily="18" charset="0"/>
              </a:rPr>
              <a:t>* Trẻ em sống d</a:t>
            </a:r>
            <a:r>
              <a:rPr lang="vi-VN" sz="2800" b="1">
                <a:solidFill>
                  <a:srgbClr val="00B050"/>
                </a:solidFill>
                <a:latin typeface="Times New Roman" panose="02020603050405020304" pitchFamily="18" charset="0"/>
                <a:cs typeface="Times New Roman" panose="02020603050405020304" pitchFamily="18" charset="0"/>
              </a:rPr>
              <a:t>ư</a:t>
            </a:r>
            <a:r>
              <a:rPr lang="en-US" sz="2800" b="1">
                <a:solidFill>
                  <a:srgbClr val="00B050"/>
                </a:solidFill>
                <a:latin typeface="Times New Roman" panose="02020603050405020304" pitchFamily="18" charset="0"/>
                <a:cs typeface="Times New Roman" panose="02020603050405020304" pitchFamily="18" charset="0"/>
              </a:rPr>
              <a:t>ới mức nghèo khổ</a:t>
            </a:r>
            <a:r>
              <a:rPr lang="en-US" sz="2800">
                <a:latin typeface="Times New Roman" panose="02020603050405020304" pitchFamily="18" charset="0"/>
                <a:cs typeface="Times New Roman" panose="02020603050405020304" pitchFamily="18" charset="0"/>
              </a:rPr>
              <a:t>: là những trẻ em ch</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a đ</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ợc đáp ứng đầy đủ 7 loại nhu cầu c</a:t>
            </a:r>
            <a:r>
              <a:rPr lang="vi-VN" sz="2800">
                <a:latin typeface="Times New Roman" panose="02020603050405020304" pitchFamily="18" charset="0"/>
                <a:cs typeface="Times New Roman" panose="02020603050405020304" pitchFamily="18" charset="0"/>
              </a:rPr>
              <a:t>ơ</a:t>
            </a:r>
            <a:r>
              <a:rPr lang="en-US" sz="2800">
                <a:latin typeface="Times New Roman" panose="02020603050405020304" pitchFamily="18" charset="0"/>
                <a:cs typeface="Times New Roman" panose="02020603050405020304" pitchFamily="18" charset="0"/>
              </a:rPr>
              <a:t> bản</a:t>
            </a:r>
            <a:r>
              <a:rPr lang="vi-VN" sz="2800"/>
              <a:t> </a:t>
            </a:r>
            <a:r>
              <a:rPr lang="en-US" sz="2800">
                <a:latin typeface="Times New Roman" panose="02020603050405020304" pitchFamily="18" charset="0"/>
                <a:cs typeface="Times New Roman" panose="02020603050405020304" pitchFamily="18" charset="0"/>
              </a:rPr>
              <a:t>như </a:t>
            </a:r>
            <a:r>
              <a:rPr lang="vi-VN" sz="2800">
                <a:latin typeface="+mj-lt"/>
              </a:rPr>
              <a:t>giáo dục; chăm sóc y tế; nơi ở; nước sạch và vệ sinh; lao động; vui chơi giải trí; cơ hội tham gia xã hội và được bảo vệ.</a:t>
            </a:r>
            <a:endParaRPr lang="en-US" sz="2800">
              <a:latin typeface="+mj-lt"/>
              <a:cs typeface="Times New Roman" panose="02020603050405020304" pitchFamily="18" charset="0"/>
            </a:endParaRPr>
          </a:p>
          <a:p>
            <a:pPr marL="0" indent="0" algn="just">
              <a:buNone/>
            </a:pPr>
            <a:r>
              <a:rPr lang="en-US" sz="2800">
                <a:latin typeface="Times New Roman" panose="02020603050405020304" pitchFamily="18" charset="0"/>
                <a:cs typeface="Times New Roman" panose="02020603050405020304"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 calcmode="lin" valueType="num">
                                      <p:cBhvr additive="base">
                                        <p:cTn id="1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 calcmode="lin" valueType="num">
                                      <p:cBhvr additive="base">
                                        <p:cTn id="2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a:latin typeface="Times New Roman" panose="02020603050405020304" pitchFamily="18" charset="0"/>
                <a:cs typeface="Times New Roman" panose="02020603050405020304" pitchFamily="18" charset="0"/>
              </a:rPr>
              <a:t>3.1. VẬN HÀNH HÓA KHÁI NIỆM</a:t>
            </a:r>
            <a:endParaRPr lang="en-US" sz="3200"/>
          </a:p>
        </p:txBody>
      </p:sp>
      <p:sp>
        <p:nvSpPr>
          <p:cNvPr id="3" name="Content Placeholder 2"/>
          <p:cNvSpPr>
            <a:spLocks noGrp="1"/>
          </p:cNvSpPr>
          <p:nvPr>
            <p:ph idx="1"/>
          </p:nvPr>
        </p:nvSpPr>
        <p:spPr>
          <a:xfrm>
            <a:off x="457200" y="990600"/>
            <a:ext cx="8229600" cy="5135563"/>
          </a:xfrm>
        </p:spPr>
        <p:txBody>
          <a:bodyPr/>
          <a:lstStyle/>
          <a:p>
            <a:pPr marL="0" indent="0" algn="ctr">
              <a:buNone/>
            </a:pPr>
            <a:r>
              <a:rPr lang="en-US">
                <a:solidFill>
                  <a:srgbClr val="FF0000"/>
                </a:solidFill>
                <a:latin typeface="Times New Roman" panose="02020603050405020304" pitchFamily="18" charset="0"/>
                <a:cs typeface="Times New Roman" panose="02020603050405020304" pitchFamily="18" charset="0"/>
              </a:rPr>
              <a:t>3.1.1. ĐỊNH NGHĨA VẬN HÀNH</a:t>
            </a:r>
          </a:p>
          <a:p>
            <a:pPr marL="0" indent="0" algn="ctr">
              <a:buNone/>
            </a:pPr>
            <a:r>
              <a:rPr lang="en-US" b="1" i="1"/>
              <a:t>Lưu ý khi xây dựng các định nghĩa vận hành:</a:t>
            </a:r>
          </a:p>
          <a:p>
            <a:pPr marL="0" indent="0" algn="just">
              <a:buNone/>
            </a:pPr>
            <a:endParaRPr lang="en-US" b="1" i="1"/>
          </a:p>
        </p:txBody>
      </p:sp>
      <p:sp>
        <p:nvSpPr>
          <p:cNvPr id="4" name="Rounded Rectangle 3"/>
          <p:cNvSpPr/>
          <p:nvPr/>
        </p:nvSpPr>
        <p:spPr>
          <a:xfrm>
            <a:off x="2895600" y="2209800"/>
            <a:ext cx="3429000" cy="4343400"/>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accent2">
                    <a:lumMod val="75000"/>
                  </a:schemeClr>
                </a:solidFill>
                <a:latin typeface="Times New Roman" panose="02020603050405020304" pitchFamily="18" charset="0"/>
                <a:cs typeface="Times New Roman" panose="02020603050405020304" pitchFamily="18" charset="0"/>
              </a:rPr>
              <a:t>Định nghĩa vận hành của một khái niệm trong một NC có thể khác với định nghĩa được sử dụng trong từ điển, văn bản hay cuộc sống hằng ngày</a:t>
            </a:r>
          </a:p>
        </p:txBody>
      </p:sp>
      <p:sp>
        <p:nvSpPr>
          <p:cNvPr id="5" name="Rounded Rectangle 4"/>
          <p:cNvSpPr/>
          <p:nvPr/>
        </p:nvSpPr>
        <p:spPr>
          <a:xfrm>
            <a:off x="6477000" y="2209800"/>
            <a:ext cx="2362200" cy="4343400"/>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75000"/>
                  </a:schemeClr>
                </a:solidFill>
                <a:latin typeface="Times New Roman" panose="02020603050405020304" pitchFamily="18" charset="0"/>
                <a:cs typeface="Times New Roman" panose="02020603050405020304" pitchFamily="18" charset="0"/>
              </a:rPr>
              <a:t>Không có quy luật nào để xác định một định nghĩa vận hành hợp lý hay không</a:t>
            </a:r>
          </a:p>
        </p:txBody>
      </p:sp>
      <p:sp>
        <p:nvSpPr>
          <p:cNvPr id="6" name="Rounded Rectangle 5"/>
          <p:cNvSpPr/>
          <p:nvPr/>
        </p:nvSpPr>
        <p:spPr>
          <a:xfrm>
            <a:off x="228600" y="2209800"/>
            <a:ext cx="2514600" cy="4343400"/>
          </a:xfrm>
          <a:prstGeom prst="round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2">
                    <a:lumMod val="75000"/>
                  </a:schemeClr>
                </a:solidFill>
                <a:latin typeface="Times New Roman" panose="02020603050405020304" pitchFamily="18" charset="0"/>
                <a:cs typeface="Times New Roman" panose="02020603050405020304" pitchFamily="18" charset="0"/>
              </a:rPr>
              <a:t>Định nghĩa vận hành có thể thiết lập cho các khái niệm chính sử dụng trong NC cũng như cho dân số NC</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600" b="1">
                <a:latin typeface="Times New Roman" panose="02020603050405020304" pitchFamily="18" charset="0"/>
                <a:cs typeface="Times New Roman" panose="02020603050405020304" pitchFamily="18" charset="0"/>
              </a:rPr>
              <a:t>3.1. VẬN HÀNH HÓA KHÁI NIỆM</a:t>
            </a:r>
            <a:endParaRPr lang="en-US" sz="3600"/>
          </a:p>
        </p:txBody>
      </p:sp>
      <p:sp>
        <p:nvSpPr>
          <p:cNvPr id="3" name="Content Placeholder 2"/>
          <p:cNvSpPr>
            <a:spLocks noGrp="1"/>
          </p:cNvSpPr>
          <p:nvPr>
            <p:ph idx="1"/>
          </p:nvPr>
        </p:nvSpPr>
        <p:spPr>
          <a:xfrm>
            <a:off x="457200" y="990600"/>
            <a:ext cx="8229600" cy="5135563"/>
          </a:xfrm>
        </p:spPr>
        <p:txBody>
          <a:bodyPr/>
          <a:lstStyle/>
          <a:p>
            <a:pPr marL="0" indent="0" algn="ctr">
              <a:buNone/>
            </a:pPr>
            <a:r>
              <a:rPr lang="en-US" sz="3600">
                <a:solidFill>
                  <a:srgbClr val="C00000"/>
                </a:solidFill>
                <a:latin typeface="Times New Roman" panose="02020603050405020304" pitchFamily="18" charset="0"/>
                <a:cs typeface="Times New Roman" panose="02020603050405020304" pitchFamily="18" charset="0"/>
              </a:rPr>
              <a:t>3.1.2. XÁC ĐỊNH BIẾN SỐ</a:t>
            </a:r>
          </a:p>
          <a:p>
            <a:pPr marL="0" indent="0" algn="just">
              <a:buNone/>
            </a:pPr>
            <a:r>
              <a:rPr lang="en-US" sz="4000" b="1">
                <a:solidFill>
                  <a:srgbClr val="002060"/>
                </a:solidFill>
                <a:latin typeface="Times New Roman" panose="02020603050405020304" pitchFamily="18" charset="0"/>
                <a:cs typeface="Times New Roman" panose="02020603050405020304" pitchFamily="18" charset="0"/>
              </a:rPr>
              <a:t>* </a:t>
            </a:r>
            <a:r>
              <a:rPr lang="en-US" sz="4000" b="1" i="1">
                <a:solidFill>
                  <a:srgbClr val="002060"/>
                </a:solidFill>
                <a:latin typeface="Times New Roman" panose="02020603050405020304" pitchFamily="18" charset="0"/>
                <a:cs typeface="Times New Roman" panose="02020603050405020304" pitchFamily="18" charset="0"/>
              </a:rPr>
              <a:t>Khái niệm</a:t>
            </a:r>
            <a:endParaRPr lang="en-US" sz="4000" b="1">
              <a:solidFill>
                <a:srgbClr val="002060"/>
              </a:solidFill>
              <a:latin typeface="Times New Roman" panose="02020603050405020304" pitchFamily="18" charset="0"/>
              <a:cs typeface="Times New Roman" panose="02020603050405020304" pitchFamily="18" charset="0"/>
            </a:endParaRPr>
          </a:p>
          <a:p>
            <a:pPr marL="0" indent="0" algn="just">
              <a:buNone/>
            </a:pPr>
            <a:r>
              <a:rPr lang="en-US">
                <a:latin typeface="Times New Roman" panose="02020603050405020304" pitchFamily="18" charset="0"/>
                <a:cs typeface="Times New Roman" panose="02020603050405020304" pitchFamily="18" charset="0"/>
              </a:rPr>
              <a:t>- Biến số là sự biểu thị ở dạng đo lường được của một khái niệm trừu tượng</a:t>
            </a:r>
          </a:p>
          <a:p>
            <a:pPr marL="0" indent="0" algn="just">
              <a:buNone/>
            </a:pPr>
            <a:r>
              <a:rPr lang="en-US">
                <a:latin typeface="Times New Roman" panose="02020603050405020304" pitchFamily="18" charset="0"/>
                <a:cs typeface="Times New Roman" panose="02020603050405020304" pitchFamily="18" charset="0"/>
              </a:rPr>
              <a:t>- Biến số có thể nhận các giá trị khác nhau.</a:t>
            </a:r>
          </a:p>
          <a:p>
            <a:pPr marL="0" indent="0" algn="just">
              <a:buNone/>
            </a:pPr>
            <a:r>
              <a:rPr lang="en-US">
                <a:latin typeface="Times New Roman" panose="02020603050405020304" pitchFamily="18" charset="0"/>
                <a:cs typeface="Times New Roman" panose="02020603050405020304" pitchFamily="18" charset="0"/>
              </a:rPr>
              <a:t>- Biến số được đo lường thông qua các thang đo</a:t>
            </a:r>
          </a:p>
          <a:p>
            <a:pPr marL="0" indent="0" algn="just">
              <a:buNone/>
            </a:pPr>
            <a:r>
              <a:rPr lang="en-US">
                <a:latin typeface="Times New Roman" panose="02020603050405020304" pitchFamily="18" charset="0"/>
                <a:cs typeface="Times New Roman" panose="02020603050405020304" pitchFamily="18" charset="0"/>
              </a:rPr>
              <a:t>- Trong NC định lượng, biến số là đơn vị phân tích số liệu</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904"/>
            <a:ext cx="9067800" cy="713096"/>
          </a:xfrm>
        </p:spPr>
        <p:txBody>
          <a:bodyPr>
            <a:noAutofit/>
          </a:bodyPr>
          <a:lstStyle/>
          <a:p>
            <a:r>
              <a:rPr lang="en-US" sz="3400" b="1">
                <a:solidFill>
                  <a:srgbClr val="C00000"/>
                </a:solidFill>
                <a:latin typeface="Times New Roman" panose="02020603050405020304" pitchFamily="18" charset="0"/>
                <a:cs typeface="Times New Roman" panose="02020603050405020304" pitchFamily="18" charset="0"/>
              </a:rPr>
              <a:t>Khác biệt giữa khái niệm và biến số</a:t>
            </a:r>
          </a:p>
        </p:txBody>
      </p:sp>
      <p:graphicFrame>
        <p:nvGraphicFramePr>
          <p:cNvPr id="3" name="Table 2"/>
          <p:cNvGraphicFramePr>
            <a:graphicFrameLocks noGrp="1"/>
          </p:cNvGraphicFramePr>
          <p:nvPr/>
        </p:nvGraphicFramePr>
        <p:xfrm>
          <a:off x="76200" y="762000"/>
          <a:ext cx="8991600" cy="6400800"/>
        </p:xfrm>
        <a:graphic>
          <a:graphicData uri="http://schemas.openxmlformats.org/drawingml/2006/table">
            <a:tbl>
              <a:tblPr firstRow="1" bandRow="1">
                <a:tableStyleId>{5C22544A-7EE6-4342-B048-85BDC9FD1C3A}</a:tableStyleId>
              </a:tblPr>
              <a:tblGrid>
                <a:gridCol w="4185745">
                  <a:extLst>
                    <a:ext uri="{9D8B030D-6E8A-4147-A177-3AD203B41FA5}">
                      <a16:colId xmlns:a16="http://schemas.microsoft.com/office/drawing/2014/main" val="20000"/>
                    </a:ext>
                  </a:extLst>
                </a:gridCol>
                <a:gridCol w="4805855">
                  <a:extLst>
                    <a:ext uri="{9D8B030D-6E8A-4147-A177-3AD203B41FA5}">
                      <a16:colId xmlns:a16="http://schemas.microsoft.com/office/drawing/2014/main" val="20001"/>
                    </a:ext>
                  </a:extLst>
                </a:gridCol>
              </a:tblGrid>
              <a:tr h="538681">
                <a:tc>
                  <a:txBody>
                    <a:bodyPr/>
                    <a:lstStyle/>
                    <a:p>
                      <a:pPr algn="ctr"/>
                      <a:r>
                        <a:rPr lang="en-US" sz="2800">
                          <a:solidFill>
                            <a:schemeClr val="tx1"/>
                          </a:solidFill>
                          <a:latin typeface="Times New Roman" panose="02020603050405020304" pitchFamily="18" charset="0"/>
                          <a:cs typeface="Times New Roman" panose="02020603050405020304" pitchFamily="18" charset="0"/>
                        </a:rPr>
                        <a:t>Khái</a:t>
                      </a:r>
                      <a:r>
                        <a:rPr lang="en-US" sz="2800" baseline="0">
                          <a:solidFill>
                            <a:schemeClr val="tx1"/>
                          </a:solidFill>
                          <a:latin typeface="Times New Roman" panose="02020603050405020304" pitchFamily="18" charset="0"/>
                          <a:cs typeface="Times New Roman" panose="02020603050405020304" pitchFamily="18" charset="0"/>
                        </a:rPr>
                        <a:t> niệm</a:t>
                      </a:r>
                      <a:endParaRPr lang="en-US" sz="280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2800">
                          <a:solidFill>
                            <a:schemeClr val="tx1"/>
                          </a:solidFill>
                          <a:latin typeface="Times New Roman" panose="02020603050405020304" pitchFamily="18" charset="0"/>
                          <a:cs typeface="Times New Roman" panose="02020603050405020304" pitchFamily="18" charset="0"/>
                        </a:rPr>
                        <a:t>Biến số</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0"/>
                  </a:ext>
                </a:extLst>
              </a:tr>
              <a:tr h="5862119">
                <a:tc>
                  <a:txBody>
                    <a:bodyPr/>
                    <a:lstStyle/>
                    <a:p>
                      <a:pPr algn="just"/>
                      <a:r>
                        <a:rPr lang="en-US" sz="2800">
                          <a:solidFill>
                            <a:srgbClr val="C00000"/>
                          </a:solidFill>
                          <a:latin typeface="Times New Roman" panose="02020603050405020304" pitchFamily="18" charset="0"/>
                          <a:cs typeface="Times New Roman" panose="02020603050405020304" pitchFamily="18" charset="0"/>
                        </a:rPr>
                        <a:t>- Biểu đạt</a:t>
                      </a:r>
                      <a:r>
                        <a:rPr lang="en-US" sz="2800" baseline="0">
                          <a:solidFill>
                            <a:srgbClr val="C00000"/>
                          </a:solidFill>
                          <a:latin typeface="Times New Roman" panose="02020603050405020304" pitchFamily="18" charset="0"/>
                          <a:cs typeface="Times New Roman" panose="02020603050405020304" pitchFamily="18" charset="0"/>
                        </a:rPr>
                        <a:t> </a:t>
                      </a:r>
                      <a:r>
                        <a:rPr lang="en-US" sz="2800" baseline="0">
                          <a:latin typeface="Times New Roman" panose="02020603050405020304" pitchFamily="18" charset="0"/>
                          <a:cs typeface="Times New Roman" panose="02020603050405020304" pitchFamily="18" charset="0"/>
                        </a:rPr>
                        <a:t>có tính chủ quan về sự vật, hiện tượng,...mỗi người có thể có cách hiểu khác nhau về ý nghĩa của một khái niệm.</a:t>
                      </a:r>
                    </a:p>
                    <a:p>
                      <a:pPr algn="just"/>
                      <a:endParaRPr lang="en-US" sz="2800" baseline="0">
                        <a:latin typeface="Times New Roman" panose="02020603050405020304" pitchFamily="18" charset="0"/>
                        <a:cs typeface="Times New Roman" panose="02020603050405020304" pitchFamily="18" charset="0"/>
                      </a:endParaRPr>
                    </a:p>
                    <a:p>
                      <a:pPr algn="just"/>
                      <a:r>
                        <a:rPr lang="en-US" sz="2800" baseline="0">
                          <a:solidFill>
                            <a:srgbClr val="C00000"/>
                          </a:solidFill>
                          <a:latin typeface="Times New Roman" panose="02020603050405020304" pitchFamily="18" charset="0"/>
                          <a:cs typeface="Times New Roman" panose="02020603050405020304" pitchFamily="18" charset="0"/>
                        </a:rPr>
                        <a:t>- Không thể </a:t>
                      </a:r>
                      <a:r>
                        <a:rPr lang="en-US" sz="2800" baseline="0">
                          <a:latin typeface="Times New Roman" panose="02020603050405020304" pitchFamily="18" charset="0"/>
                          <a:cs typeface="Times New Roman" panose="02020603050405020304" pitchFamily="18" charset="0"/>
                        </a:rPr>
                        <a:t>đo lường được</a:t>
                      </a:r>
                    </a:p>
                    <a:p>
                      <a:pPr algn="just"/>
                      <a:endParaRPr lang="en-US" sz="2800" baseline="0">
                        <a:latin typeface="Times New Roman" panose="02020603050405020304" pitchFamily="18" charset="0"/>
                        <a:cs typeface="Times New Roman" panose="02020603050405020304" pitchFamily="18" charset="0"/>
                      </a:endParaRPr>
                    </a:p>
                    <a:p>
                      <a:pPr algn="just"/>
                      <a:endParaRPr lang="en-US" sz="2800" baseline="0">
                        <a:latin typeface="Times New Roman" panose="02020603050405020304" pitchFamily="18" charset="0"/>
                        <a:cs typeface="Times New Roman" panose="02020603050405020304" pitchFamily="18" charset="0"/>
                      </a:endParaRPr>
                    </a:p>
                    <a:p>
                      <a:pPr algn="just"/>
                      <a:r>
                        <a:rPr lang="en-US" sz="2800" baseline="0">
                          <a:solidFill>
                            <a:srgbClr val="C00000"/>
                          </a:solidFill>
                          <a:latin typeface="Times New Roman" panose="02020603050405020304" pitchFamily="18" charset="0"/>
                          <a:cs typeface="Times New Roman" panose="02020603050405020304" pitchFamily="18" charset="0"/>
                        </a:rPr>
                        <a:t>- Ví dụ</a:t>
                      </a:r>
                      <a:r>
                        <a:rPr lang="en-US" sz="2800" baseline="0">
                          <a:latin typeface="Times New Roman" panose="02020603050405020304" pitchFamily="18" charset="0"/>
                          <a:cs typeface="Times New Roman" panose="02020603050405020304" pitchFamily="18" charset="0"/>
                        </a:rPr>
                        <a:t>: Tính hiệu quả, sự hài lòng, ảnh hưởng giàu nghèo</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just"/>
                      <a:r>
                        <a:rPr lang="en-US" sz="2800">
                          <a:solidFill>
                            <a:srgbClr val="C00000"/>
                          </a:solidFill>
                          <a:latin typeface="Times New Roman" panose="02020603050405020304" pitchFamily="18" charset="0"/>
                          <a:cs typeface="Times New Roman" panose="02020603050405020304" pitchFamily="18" charset="0"/>
                        </a:rPr>
                        <a:t>- Biểu thị</a:t>
                      </a:r>
                      <a:r>
                        <a:rPr lang="en-US" sz="2800" baseline="0">
                          <a:solidFill>
                            <a:srgbClr val="C00000"/>
                          </a:solidFill>
                          <a:latin typeface="Times New Roman" panose="02020603050405020304" pitchFamily="18" charset="0"/>
                          <a:cs typeface="Times New Roman" panose="02020603050405020304" pitchFamily="18" charset="0"/>
                        </a:rPr>
                        <a:t> </a:t>
                      </a:r>
                      <a:r>
                        <a:rPr lang="en-US" sz="2800" baseline="0">
                          <a:latin typeface="Times New Roman" panose="02020603050405020304" pitchFamily="18" charset="0"/>
                          <a:cs typeface="Times New Roman" panose="02020603050405020304" pitchFamily="18" charset="0"/>
                        </a:rPr>
                        <a:t>ở dạng đo lường được của một khái niệm, giúp hạn chế sự khác biệt trong cách hiểu một khái niệm được sử dụng trong một NC cụ thể</a:t>
                      </a:r>
                    </a:p>
                    <a:p>
                      <a:pPr algn="just"/>
                      <a:r>
                        <a:rPr lang="en-US" sz="2800" baseline="0">
                          <a:solidFill>
                            <a:srgbClr val="C00000"/>
                          </a:solidFill>
                          <a:latin typeface="Times New Roman" panose="02020603050405020304" pitchFamily="18" charset="0"/>
                          <a:cs typeface="Times New Roman" panose="02020603050405020304" pitchFamily="18" charset="0"/>
                        </a:rPr>
                        <a:t>- Có thể </a:t>
                      </a:r>
                      <a:r>
                        <a:rPr lang="en-US" sz="2800" baseline="0">
                          <a:latin typeface="Times New Roman" panose="02020603050405020304" pitchFamily="18" charset="0"/>
                          <a:cs typeface="Times New Roman" panose="02020603050405020304" pitchFamily="18" charset="0"/>
                        </a:rPr>
                        <a:t>đo lường được, mức độ chính xác  phụ thuộc vào loại biến số hay loại thang đo sử dụng để đo lường biến số.</a:t>
                      </a:r>
                    </a:p>
                    <a:p>
                      <a:pPr algn="just"/>
                      <a:r>
                        <a:rPr lang="en-US" sz="2800" baseline="0">
                          <a:solidFill>
                            <a:srgbClr val="C00000"/>
                          </a:solidFill>
                          <a:latin typeface="Times New Roman" panose="02020603050405020304" pitchFamily="18" charset="0"/>
                          <a:cs typeface="Times New Roman" panose="02020603050405020304" pitchFamily="18" charset="0"/>
                        </a:rPr>
                        <a:t>- Ví dụ</a:t>
                      </a:r>
                      <a:r>
                        <a:rPr lang="en-US" sz="2800" baseline="0">
                          <a:latin typeface="Times New Roman" panose="02020603050405020304" pitchFamily="18" charset="0"/>
                          <a:cs typeface="Times New Roman" panose="02020603050405020304" pitchFamily="18" charset="0"/>
                        </a:rPr>
                        <a:t>: tuổi (năm), giới tính(nam/nữ), thu nhập ($/year), thái độ (đo bằng thang đo Likert)</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rmAutofit/>
          </a:bodyPr>
          <a:lstStyle/>
          <a:p>
            <a:r>
              <a:rPr lang="en-US" sz="1800" b="1">
                <a:solidFill>
                  <a:srgbClr val="002060"/>
                </a:solidFill>
                <a:latin typeface="Times New Roman" panose="02020603050405020304" pitchFamily="18" charset="0"/>
                <a:cs typeface="Times New Roman" panose="02020603050405020304" pitchFamily="18" charset="0"/>
              </a:rPr>
              <a:t>3.1. VẬN HÀNH HÓA KHÁI NIỆM</a:t>
            </a:r>
            <a:endParaRPr lang="en-US" sz="1800">
              <a:solidFill>
                <a:srgbClr val="002060"/>
              </a:solidFill>
            </a:endParaRPr>
          </a:p>
        </p:txBody>
      </p:sp>
      <p:sp>
        <p:nvSpPr>
          <p:cNvPr id="3" name="Content Placeholder 2"/>
          <p:cNvSpPr>
            <a:spLocks noGrp="1"/>
          </p:cNvSpPr>
          <p:nvPr>
            <p:ph idx="1"/>
          </p:nvPr>
        </p:nvSpPr>
        <p:spPr>
          <a:xfrm>
            <a:off x="457200" y="486103"/>
            <a:ext cx="8229600" cy="6019800"/>
          </a:xfrm>
        </p:spPr>
        <p:txBody>
          <a:bodyPr/>
          <a:lstStyle/>
          <a:p>
            <a:pPr marL="0" indent="0" algn="ctr">
              <a:buNone/>
            </a:pPr>
            <a:r>
              <a:rPr lang="en-US">
                <a:solidFill>
                  <a:srgbClr val="C00000"/>
                </a:solidFill>
                <a:latin typeface="Times New Roman" panose="02020603050405020304" pitchFamily="18" charset="0"/>
                <a:cs typeface="Times New Roman" panose="02020603050405020304" pitchFamily="18" charset="0"/>
              </a:rPr>
              <a:t>3.1.2. XÁC ĐỊNH BIẾN SỐ</a:t>
            </a:r>
          </a:p>
          <a:p>
            <a:pPr marL="0" indent="0" algn="ctr">
              <a:buNone/>
            </a:pPr>
            <a:r>
              <a:rPr lang="en-US" sz="3600" b="1" i="1">
                <a:solidFill>
                  <a:srgbClr val="C00000"/>
                </a:solidFill>
                <a:latin typeface="Times New Roman" panose="02020603050405020304" pitchFamily="18" charset="0"/>
                <a:cs typeface="Times New Roman" panose="02020603050405020304" pitchFamily="18" charset="0"/>
              </a:rPr>
              <a:t>* Chuyển đổi khái niệm thành biến số</a:t>
            </a:r>
          </a:p>
          <a:p>
            <a:pPr marL="0" indent="0" algn="just">
              <a:buNone/>
            </a:pPr>
            <a:endParaRPr lang="en-US"/>
          </a:p>
        </p:txBody>
      </p:sp>
      <p:sp>
        <p:nvSpPr>
          <p:cNvPr id="7" name="Speech Bubble: Oval 6"/>
          <p:cNvSpPr/>
          <p:nvPr/>
        </p:nvSpPr>
        <p:spPr>
          <a:xfrm>
            <a:off x="1981200" y="1680006"/>
            <a:ext cx="6705600" cy="994541"/>
          </a:xfrm>
          <a:prstGeom prst="wedgeEllipseCallout">
            <a:avLst>
              <a:gd name="adj1" fmla="val -37728"/>
              <a:gd name="adj2" fmla="val 78894"/>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accent3">
                    <a:lumMod val="50000"/>
                  </a:schemeClr>
                </a:solidFill>
                <a:latin typeface="Times New Roman" panose="02020603050405020304" pitchFamily="18" charset="0"/>
                <a:cs typeface="Times New Roman" panose="02020603050405020304" pitchFamily="18" charset="0"/>
              </a:rPr>
              <a:t>Để vận hành 1 khái </a:t>
            </a:r>
            <a:r>
              <a:rPr lang="en-US" sz="3200">
                <a:solidFill>
                  <a:schemeClr val="accent3">
                    <a:lumMod val="50000"/>
                  </a:schemeClr>
                </a:solidFill>
                <a:latin typeface="Times New Roman" panose="02020603050405020304" pitchFamily="18" charset="0"/>
                <a:cs typeface="Times New Roman" panose="02020603050405020304" pitchFamily="18" charset="0"/>
              </a:rPr>
              <a:t>niệm</a:t>
            </a:r>
          </a:p>
        </p:txBody>
      </p:sp>
      <p:sp>
        <p:nvSpPr>
          <p:cNvPr id="8" name="Rectangle: Rounded Corners 7"/>
          <p:cNvSpPr/>
          <p:nvPr/>
        </p:nvSpPr>
        <p:spPr>
          <a:xfrm>
            <a:off x="800100" y="2991505"/>
            <a:ext cx="7658100" cy="672005"/>
          </a:xfrm>
          <a:prstGeom prst="round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7030A0"/>
                </a:solidFill>
                <a:latin typeface="Times New Roman" panose="02020603050405020304" pitchFamily="18" charset="0"/>
                <a:cs typeface="Times New Roman" panose="02020603050405020304" pitchFamily="18" charset="0"/>
              </a:rPr>
              <a:t>Tr</a:t>
            </a:r>
            <a:r>
              <a:rPr lang="vi-VN" sz="3600">
                <a:solidFill>
                  <a:srgbClr val="7030A0"/>
                </a:solidFill>
                <a:latin typeface="Times New Roman" panose="02020603050405020304" pitchFamily="18" charset="0"/>
                <a:cs typeface="Times New Roman" panose="02020603050405020304" pitchFamily="18" charset="0"/>
              </a:rPr>
              <a:t>ư</a:t>
            </a:r>
            <a:r>
              <a:rPr lang="en-US" sz="3600">
                <a:solidFill>
                  <a:srgbClr val="7030A0"/>
                </a:solidFill>
                <a:latin typeface="Times New Roman" panose="02020603050405020304" pitchFamily="18" charset="0"/>
                <a:cs typeface="Times New Roman" panose="02020603050405020304" pitchFamily="18" charset="0"/>
              </a:rPr>
              <a:t>ớc tiên, cần phải xác định các chỉ số</a:t>
            </a:r>
          </a:p>
        </p:txBody>
      </p:sp>
      <p:sp>
        <p:nvSpPr>
          <p:cNvPr id="9" name="Rectangle: Rounded Corners 8"/>
          <p:cNvSpPr/>
          <p:nvPr/>
        </p:nvSpPr>
        <p:spPr>
          <a:xfrm>
            <a:off x="908488" y="4297426"/>
            <a:ext cx="7778312" cy="702212"/>
          </a:xfrm>
          <a:prstGeom prst="roundRect">
            <a:avLst/>
          </a:prstGeom>
          <a:solidFill>
            <a:schemeClr val="accent3">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accent4">
                    <a:lumMod val="50000"/>
                  </a:schemeClr>
                </a:solidFill>
                <a:latin typeface="Times New Roman" panose="02020603050405020304" pitchFamily="18" charset="0"/>
                <a:cs typeface="Times New Roman" panose="02020603050405020304" pitchFamily="18" charset="0"/>
              </a:rPr>
              <a:t>Sau đó, chuyển chỉ số này thành biến số</a:t>
            </a:r>
          </a:p>
        </p:txBody>
      </p:sp>
      <p:sp>
        <p:nvSpPr>
          <p:cNvPr id="10" name="Arrow: Down 9"/>
          <p:cNvSpPr/>
          <p:nvPr/>
        </p:nvSpPr>
        <p:spPr>
          <a:xfrm>
            <a:off x="4000500" y="3787668"/>
            <a:ext cx="1143000" cy="3856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50000"/>
                </a:schemeClr>
              </a:solidFill>
            </a:endParaRPr>
          </a:p>
        </p:txBody>
      </p:sp>
      <p:sp>
        <p:nvSpPr>
          <p:cNvPr id="11" name="Rectangle: Rounded Corners 10"/>
          <p:cNvSpPr/>
          <p:nvPr/>
        </p:nvSpPr>
        <p:spPr>
          <a:xfrm>
            <a:off x="908488" y="5602010"/>
            <a:ext cx="7778312" cy="1103591"/>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accent2">
                    <a:lumMod val="50000"/>
                  </a:schemeClr>
                </a:solidFill>
                <a:latin typeface="Times New Roman" panose="02020603050405020304" pitchFamily="18" charset="0"/>
                <a:cs typeface="Times New Roman" panose="02020603050405020304" pitchFamily="18" charset="0"/>
              </a:rPr>
              <a:t>Sau cùng, xác định các biến số này đ</a:t>
            </a:r>
            <a:r>
              <a:rPr lang="vi-VN" sz="3600">
                <a:solidFill>
                  <a:schemeClr val="accent2">
                    <a:lumMod val="50000"/>
                  </a:schemeClr>
                </a:solidFill>
                <a:latin typeface="Times New Roman" panose="02020603050405020304" pitchFamily="18" charset="0"/>
                <a:cs typeface="Times New Roman" panose="02020603050405020304" pitchFamily="18" charset="0"/>
              </a:rPr>
              <a:t>ư</a:t>
            </a:r>
            <a:r>
              <a:rPr lang="en-US" sz="3600">
                <a:solidFill>
                  <a:schemeClr val="accent2">
                    <a:lumMod val="50000"/>
                  </a:schemeClr>
                </a:solidFill>
                <a:latin typeface="Times New Roman" panose="02020603050405020304" pitchFamily="18" charset="0"/>
                <a:cs typeface="Times New Roman" panose="02020603050405020304" pitchFamily="18" charset="0"/>
              </a:rPr>
              <a:t>ợc đo l</a:t>
            </a:r>
            <a:r>
              <a:rPr lang="vi-VN" sz="3600">
                <a:solidFill>
                  <a:schemeClr val="accent2">
                    <a:lumMod val="50000"/>
                  </a:schemeClr>
                </a:solidFill>
                <a:latin typeface="Times New Roman" panose="02020603050405020304" pitchFamily="18" charset="0"/>
                <a:cs typeface="Times New Roman" panose="02020603050405020304" pitchFamily="18" charset="0"/>
              </a:rPr>
              <a:t>ư</a:t>
            </a:r>
            <a:r>
              <a:rPr lang="en-US" sz="3600">
                <a:solidFill>
                  <a:schemeClr val="accent2">
                    <a:lumMod val="50000"/>
                  </a:schemeClr>
                </a:solidFill>
                <a:latin typeface="Times New Roman" panose="02020603050405020304" pitchFamily="18" charset="0"/>
                <a:cs typeface="Times New Roman" panose="02020603050405020304" pitchFamily="18" charset="0"/>
              </a:rPr>
              <a:t>ờng ra sao</a:t>
            </a:r>
          </a:p>
        </p:txBody>
      </p:sp>
      <p:sp>
        <p:nvSpPr>
          <p:cNvPr id="12" name="Arrow: Down 11"/>
          <p:cNvSpPr/>
          <p:nvPr/>
        </p:nvSpPr>
        <p:spPr>
          <a:xfrm>
            <a:off x="4000500" y="5108024"/>
            <a:ext cx="1143000" cy="3856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P spid="11" grpId="0" bldLvl="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838200"/>
            <a:ext cx="8229600" cy="76200"/>
          </a:xfrm>
          <a:solidFill>
            <a:schemeClr val="accent2">
              <a:lumMod val="20000"/>
              <a:lumOff val="80000"/>
            </a:schemeClr>
          </a:solidFill>
        </p:spPr>
        <p:txBody>
          <a:bodyPr>
            <a:normAutofit fontScale="90000"/>
          </a:bodyPr>
          <a:lstStyle/>
          <a:p>
            <a:r>
              <a:rPr lang="en-US" sz="3200" b="1">
                <a:solidFill>
                  <a:srgbClr val="C00000"/>
                </a:solidFill>
              </a:rPr>
              <a:t>3.1.2. XÁC ĐỊNH BIẾN SỐ</a:t>
            </a:r>
            <a:br>
              <a:rPr lang="en-US" sz="3200" b="1">
                <a:solidFill>
                  <a:srgbClr val="C00000"/>
                </a:solidFill>
              </a:rPr>
            </a:br>
            <a:endParaRPr lang="en-US" sz="3200"/>
          </a:p>
        </p:txBody>
      </p:sp>
      <p:sp>
        <p:nvSpPr>
          <p:cNvPr id="3" name="Content Placeholder 2"/>
          <p:cNvSpPr>
            <a:spLocks noGrp="1"/>
          </p:cNvSpPr>
          <p:nvPr>
            <p:ph idx="1"/>
          </p:nvPr>
        </p:nvSpPr>
        <p:spPr>
          <a:xfrm>
            <a:off x="457200" y="914400"/>
            <a:ext cx="8229600" cy="5562600"/>
          </a:xfrm>
        </p:spPr>
        <p:txBody>
          <a:bodyPr>
            <a:normAutofit lnSpcReduction="10000"/>
          </a:bodyPr>
          <a:lstStyle/>
          <a:p>
            <a:pPr marL="0" indent="0" algn="just">
              <a:buNone/>
            </a:pPr>
            <a:r>
              <a:rPr lang="en-US" sz="3600" b="1">
                <a:latin typeface="Times New Roman" panose="02020603050405020304" pitchFamily="18" charset="0"/>
                <a:cs typeface="Times New Roman" panose="02020603050405020304" pitchFamily="18" charset="0"/>
              </a:rPr>
              <a:t>* </a:t>
            </a:r>
            <a:r>
              <a:rPr lang="en-US" sz="3600" b="1" i="1">
                <a:latin typeface="Times New Roman" panose="02020603050405020304" pitchFamily="18" charset="0"/>
                <a:cs typeface="Times New Roman" panose="02020603050405020304" pitchFamily="18" charset="0"/>
              </a:rPr>
              <a:t>Chuyển đổi khái niệm thành biến số</a:t>
            </a:r>
          </a:p>
          <a:p>
            <a:pPr marL="0" indent="0" algn="just">
              <a:buNone/>
            </a:pPr>
            <a:r>
              <a:rPr lang="en-US" sz="2700" b="1" i="1">
                <a:latin typeface="Times New Roman" panose="02020603050405020304" pitchFamily="18" charset="0"/>
                <a:cs typeface="Times New Roman" panose="02020603050405020304" pitchFamily="18" charset="0"/>
              </a:rPr>
              <a:t>Ví dụ: </a:t>
            </a:r>
            <a:r>
              <a:rPr lang="en-US" sz="2700">
                <a:latin typeface="Times New Roman" panose="02020603050405020304" pitchFamily="18" charset="0"/>
                <a:cs typeface="Times New Roman" panose="02020603050405020304" pitchFamily="18" charset="0"/>
              </a:rPr>
              <a:t>Giả sử nhà NC muốn NC về hiệu quả của một phương pháp giảng dạy mới. Nhà NC cần phải chuyển đổi khái niệm                  thành các biến số có thể đo lường được</a:t>
            </a:r>
          </a:p>
          <a:p>
            <a:pPr marL="0" indent="0">
              <a:buNone/>
            </a:pPr>
            <a:r>
              <a:rPr lang="en-US" sz="2700">
                <a:latin typeface="Times New Roman" panose="02020603050405020304" pitchFamily="18" charset="0"/>
                <a:cs typeface="Times New Roman" panose="02020603050405020304" pitchFamily="18" charset="0"/>
              </a:rPr>
              <a:t>Quá trình chuyển đổi diễn ra như sau:</a:t>
            </a:r>
          </a:p>
          <a:p>
            <a:pPr marL="0" indent="0" algn="just">
              <a:buNone/>
            </a:pPr>
            <a:r>
              <a:rPr lang="en-US" sz="2700">
                <a:latin typeface="Times New Roman" panose="02020603050405020304" pitchFamily="18" charset="0"/>
                <a:cs typeface="Times New Roman" panose="02020603050405020304" pitchFamily="18" charset="0"/>
              </a:rPr>
              <a:t>- Xác định các chỉ số phản ánh tính hiệu quả của phương pháp giảng dạy mới bao gồm: </a:t>
            </a:r>
            <a:r>
              <a:rPr lang="en-US" sz="2700" u="sng">
                <a:solidFill>
                  <a:srgbClr val="002060"/>
                </a:solidFill>
                <a:latin typeface="Times New Roman" panose="02020603050405020304" pitchFamily="18" charset="0"/>
                <a:cs typeface="Times New Roman" panose="02020603050405020304" pitchFamily="18" charset="0"/>
              </a:rPr>
              <a:t>điểm số</a:t>
            </a:r>
            <a:r>
              <a:rPr lang="en-US" sz="2700">
                <a:solidFill>
                  <a:srgbClr val="002060"/>
                </a:solidFill>
                <a:latin typeface="Times New Roman" panose="02020603050405020304" pitchFamily="18" charset="0"/>
                <a:cs typeface="Times New Roman" panose="02020603050405020304" pitchFamily="18" charset="0"/>
              </a:rPr>
              <a:t>, </a:t>
            </a:r>
            <a:r>
              <a:rPr lang="en-US" sz="2700" u="sng">
                <a:solidFill>
                  <a:srgbClr val="002060"/>
                </a:solidFill>
                <a:latin typeface="Times New Roman" panose="02020603050405020304" pitchFamily="18" charset="0"/>
                <a:cs typeface="Times New Roman" panose="02020603050405020304" pitchFamily="18" charset="0"/>
              </a:rPr>
              <a:t>sự thay đổi trong điểm số của Sv trước và sau khi áp dụng PP mới,</a:t>
            </a:r>
            <a:r>
              <a:rPr lang="en-US" sz="2400" i="1">
                <a:solidFill>
                  <a:srgbClr val="002060"/>
                </a:solidFill>
                <a:latin typeface="Times New Roman" panose="02020603050405020304" pitchFamily="18" charset="0"/>
                <a:cs typeface="Times New Roman" panose="02020603050405020304" pitchFamily="18" charset="0"/>
              </a:rPr>
              <a:t> </a:t>
            </a:r>
            <a:r>
              <a:rPr lang="en-US" sz="2800" u="sng">
                <a:solidFill>
                  <a:srgbClr val="002060"/>
                </a:solidFill>
                <a:latin typeface="Times New Roman" panose="02020603050405020304" pitchFamily="18" charset="0"/>
                <a:cs typeface="Times New Roman" panose="02020603050405020304" pitchFamily="18" charset="0"/>
              </a:rPr>
              <a:t>sự hứng thú của Sv</a:t>
            </a:r>
            <a:r>
              <a:rPr lang="en-US" sz="2800">
                <a:solidFill>
                  <a:srgbClr val="002060"/>
                </a:solidFill>
                <a:latin typeface="Times New Roman" panose="02020603050405020304" pitchFamily="18" charset="0"/>
                <a:cs typeface="Times New Roman" panose="02020603050405020304" pitchFamily="18" charset="0"/>
              </a:rPr>
              <a:t>, </a:t>
            </a:r>
            <a:r>
              <a:rPr lang="en-US" sz="2800" u="sng">
                <a:solidFill>
                  <a:srgbClr val="002060"/>
                </a:solidFill>
                <a:latin typeface="Times New Roman" panose="02020603050405020304" pitchFamily="18" charset="0"/>
                <a:cs typeface="Times New Roman" panose="02020603050405020304" pitchFamily="18" charset="0"/>
              </a:rPr>
              <a:t>sự hài lòng của Sv</a:t>
            </a:r>
          </a:p>
          <a:p>
            <a:pPr marL="0" indent="0" algn="just">
              <a:buNone/>
            </a:pPr>
            <a:r>
              <a:rPr lang="en-US" sz="2700">
                <a:latin typeface="Times New Roman" panose="02020603050405020304" pitchFamily="18" charset="0"/>
                <a:cs typeface="Times New Roman" panose="02020603050405020304" pitchFamily="18" charset="0"/>
              </a:rPr>
              <a:t>- Nhà NC chuyển đổi các chỉ số trên thành các biến số tương ứng: </a:t>
            </a:r>
            <a:r>
              <a:rPr lang="en-US" sz="2700" i="1">
                <a:solidFill>
                  <a:srgbClr val="FF0000"/>
                </a:solidFill>
                <a:latin typeface="Times New Roman" panose="02020603050405020304" pitchFamily="18" charset="0"/>
                <a:cs typeface="Times New Roman" panose="02020603050405020304" pitchFamily="18" charset="0"/>
              </a:rPr>
              <a:t>điểm</a:t>
            </a:r>
            <a:r>
              <a:rPr lang="en-US" sz="2700">
                <a:solidFill>
                  <a:srgbClr val="FF0000"/>
                </a:solidFill>
                <a:latin typeface="Times New Roman" panose="02020603050405020304" pitchFamily="18" charset="0"/>
                <a:cs typeface="Times New Roman" panose="02020603050405020304" pitchFamily="18" charset="0"/>
              </a:rPr>
              <a:t>, </a:t>
            </a:r>
            <a:r>
              <a:rPr lang="en-US" sz="2700" i="1">
                <a:solidFill>
                  <a:srgbClr val="FF0000"/>
                </a:solidFill>
                <a:latin typeface="Times New Roman" panose="02020603050405020304" pitchFamily="18" charset="0"/>
                <a:cs typeface="Times New Roman" panose="02020603050405020304" pitchFamily="18" charset="0"/>
              </a:rPr>
              <a:t>thay đổi về điểm số</a:t>
            </a:r>
            <a:r>
              <a:rPr lang="en-US" sz="2700">
                <a:solidFill>
                  <a:srgbClr val="FF0000"/>
                </a:solidFill>
                <a:latin typeface="Times New Roman" panose="02020603050405020304" pitchFamily="18" charset="0"/>
                <a:cs typeface="Times New Roman" panose="02020603050405020304" pitchFamily="18" charset="0"/>
              </a:rPr>
              <a:t>, </a:t>
            </a:r>
            <a:r>
              <a:rPr lang="en-US" sz="2700" i="1">
                <a:solidFill>
                  <a:srgbClr val="FF0000"/>
                </a:solidFill>
                <a:latin typeface="Times New Roman" panose="02020603050405020304" pitchFamily="18" charset="0"/>
                <a:cs typeface="Times New Roman" panose="02020603050405020304" pitchFamily="18" charset="0"/>
              </a:rPr>
              <a:t>mức độ hứng thú của </a:t>
            </a:r>
            <a:r>
              <a:rPr lang="en-US" sz="2800" i="1">
                <a:solidFill>
                  <a:srgbClr val="FF0000"/>
                </a:solidFill>
                <a:latin typeface="Times New Roman" panose="02020603050405020304" pitchFamily="18" charset="0"/>
                <a:cs typeface="Times New Roman" panose="02020603050405020304" pitchFamily="18" charset="0"/>
              </a:rPr>
              <a:t>Sv</a:t>
            </a:r>
            <a:r>
              <a:rPr lang="en-US" sz="2800">
                <a:solidFill>
                  <a:srgbClr val="FF0000"/>
                </a:solidFill>
                <a:latin typeface="Times New Roman" panose="02020603050405020304" pitchFamily="18" charset="0"/>
                <a:cs typeface="Times New Roman" panose="02020603050405020304" pitchFamily="18" charset="0"/>
              </a:rPr>
              <a:t>, </a:t>
            </a:r>
            <a:r>
              <a:rPr lang="en-US" sz="2800" i="1">
                <a:solidFill>
                  <a:srgbClr val="FF0000"/>
                </a:solidFill>
                <a:latin typeface="Times New Roman" panose="02020603050405020304" pitchFamily="18" charset="0"/>
                <a:cs typeface="Times New Roman" panose="02020603050405020304" pitchFamily="18" charset="0"/>
              </a:rPr>
              <a:t>mức độ hài lòng của Sv</a:t>
            </a:r>
          </a:p>
        </p:txBody>
      </p:sp>
      <p:sp>
        <p:nvSpPr>
          <p:cNvPr id="5" name="Rectangle 4"/>
          <p:cNvSpPr/>
          <p:nvPr/>
        </p:nvSpPr>
        <p:spPr>
          <a:xfrm>
            <a:off x="1981200" y="2286000"/>
            <a:ext cx="18288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a:solidFill>
                  <a:srgbClr val="FF0000"/>
                </a:solidFill>
                <a:latin typeface="Times New Roman" panose="02020603050405020304" pitchFamily="18" charset="0"/>
                <a:cs typeface="Times New Roman" panose="02020603050405020304" pitchFamily="18" charset="0"/>
              </a:rPr>
              <a:t>"hiệu quả" </a:t>
            </a:r>
            <a:endParaRPr lang="en-US" sz="2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25400"/>
            <a:ext cx="9144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000" b="1">
                <a:solidFill>
                  <a:srgbClr val="FF0000"/>
                </a:solidFill>
                <a:latin typeface="Times New Roman" panose="02020603050405020304" pitchFamily="18" charset="0"/>
                <a:cs typeface="Times New Roman" panose="02020603050405020304" pitchFamily="18" charset="0"/>
              </a:rPr>
              <a:t>3.1.2. Xác định các biến số</a:t>
            </a:r>
          </a:p>
        </p:txBody>
      </p:sp>
      <p:sp>
        <p:nvSpPr>
          <p:cNvPr id="5" name="Rectangle 4"/>
          <p:cNvSpPr/>
          <p:nvPr/>
        </p:nvSpPr>
        <p:spPr>
          <a:xfrm>
            <a:off x="-76200" y="670344"/>
            <a:ext cx="1007007" cy="523220"/>
          </a:xfrm>
          <a:prstGeom prst="rect">
            <a:avLst/>
          </a:prstGeom>
        </p:spPr>
        <p:txBody>
          <a:bodyPr wrap="none">
            <a:spAutoFit/>
          </a:bodyPr>
          <a:lstStyle/>
          <a:p>
            <a:r>
              <a:rPr lang="vi-VN" sz="2800" b="1">
                <a:latin typeface="+mj-lt"/>
              </a:rPr>
              <a:t>VD</a:t>
            </a:r>
            <a:r>
              <a:rPr lang="en-US" sz="2800" b="1">
                <a:latin typeface="+mj-lt"/>
              </a:rPr>
              <a:t>1</a:t>
            </a:r>
            <a:r>
              <a:rPr lang="vi-VN" sz="2800" b="1">
                <a:latin typeface="+mj-lt"/>
              </a:rPr>
              <a:t>:</a:t>
            </a:r>
            <a:endParaRPr lang="vi-VN" sz="2800" dirty="0">
              <a:latin typeface="+mj-lt"/>
            </a:endParaRPr>
          </a:p>
        </p:txBody>
      </p:sp>
      <p:sp>
        <p:nvSpPr>
          <p:cNvPr id="6" name="Rectangle 5"/>
          <p:cNvSpPr/>
          <p:nvPr/>
        </p:nvSpPr>
        <p:spPr>
          <a:xfrm>
            <a:off x="685800" y="685800"/>
            <a:ext cx="8458200" cy="523220"/>
          </a:xfrm>
          <a:prstGeom prst="rect">
            <a:avLst/>
          </a:prstGeom>
        </p:spPr>
        <p:txBody>
          <a:bodyPr wrap="square">
            <a:spAutoFit/>
          </a:bodyPr>
          <a:lstStyle/>
          <a:p>
            <a:pPr algn="just"/>
            <a:r>
              <a:rPr lang="vi-VN" sz="2800">
                <a:solidFill>
                  <a:srgbClr val="000099"/>
                </a:solidFill>
                <a:latin typeface="+mj-lt"/>
              </a:rPr>
              <a:t> </a:t>
            </a:r>
            <a:r>
              <a:rPr lang="en-US" sz="2800">
                <a:solidFill>
                  <a:srgbClr val="000099"/>
                </a:solidFill>
                <a:latin typeface="+mj-lt"/>
              </a:rPr>
              <a:t> </a:t>
            </a:r>
            <a:r>
              <a:rPr lang="vi-VN" sz="2800" b="1" i="1" spc="-60">
                <a:solidFill>
                  <a:srgbClr val="000099"/>
                </a:solidFill>
                <a:latin typeface="+mj-lt"/>
              </a:rPr>
              <a:t>N</a:t>
            </a:r>
            <a:r>
              <a:rPr lang="vi-VN" sz="2800" b="1" i="1" spc="-60" dirty="0">
                <a:solidFill>
                  <a:srgbClr val="000099"/>
                </a:solidFill>
                <a:latin typeface="+mj-lt"/>
              </a:rPr>
              <a:t>/c </a:t>
            </a:r>
            <a:r>
              <a:rPr lang="vi-VN" sz="2800" b="1" i="1" spc="-60" dirty="0" err="1">
                <a:solidFill>
                  <a:srgbClr val="000099"/>
                </a:solidFill>
                <a:latin typeface="+mj-lt"/>
              </a:rPr>
              <a:t>về</a:t>
            </a:r>
            <a:r>
              <a:rPr lang="vi-VN" sz="2800" b="1" i="1" spc="-60" dirty="0">
                <a:solidFill>
                  <a:srgbClr val="000099"/>
                </a:solidFill>
                <a:latin typeface="+mj-lt"/>
              </a:rPr>
              <a:t> </a:t>
            </a:r>
            <a:r>
              <a:rPr lang="vi-VN" sz="2800" b="1" i="1" spc="-60" dirty="0" err="1">
                <a:solidFill>
                  <a:srgbClr val="000099"/>
                </a:solidFill>
                <a:latin typeface="+mj-lt"/>
              </a:rPr>
              <a:t>tính</a:t>
            </a:r>
            <a:r>
              <a:rPr lang="vi-VN" sz="2800" b="1" i="1" spc="-60" dirty="0">
                <a:solidFill>
                  <a:srgbClr val="000099"/>
                </a:solidFill>
                <a:latin typeface="+mj-lt"/>
              </a:rPr>
              <a:t> </a:t>
            </a:r>
            <a:r>
              <a:rPr lang="vi-VN" sz="2800" b="1" i="1" spc="-60" dirty="0" err="1">
                <a:solidFill>
                  <a:srgbClr val="C00000"/>
                </a:solidFill>
                <a:latin typeface="+mj-lt"/>
              </a:rPr>
              <a:t>hiệu</a:t>
            </a:r>
            <a:r>
              <a:rPr lang="vi-VN" sz="2800" b="1" i="1" spc="-60" dirty="0">
                <a:solidFill>
                  <a:srgbClr val="C00000"/>
                </a:solidFill>
                <a:latin typeface="+mj-lt"/>
              </a:rPr>
              <a:t> </a:t>
            </a:r>
            <a:r>
              <a:rPr lang="vi-VN" sz="2800" b="1" i="1" spc="-60" dirty="0" err="1">
                <a:solidFill>
                  <a:srgbClr val="C00000"/>
                </a:solidFill>
                <a:latin typeface="+mj-lt"/>
              </a:rPr>
              <a:t>quả</a:t>
            </a:r>
            <a:r>
              <a:rPr lang="vi-VN" sz="2800" b="1" i="1" spc="-60" dirty="0">
                <a:solidFill>
                  <a:srgbClr val="C00000"/>
                </a:solidFill>
                <a:latin typeface="+mj-lt"/>
              </a:rPr>
              <a:t> </a:t>
            </a:r>
            <a:r>
              <a:rPr lang="vi-VN" sz="2800" b="1" i="1" spc="-60" dirty="0" err="1">
                <a:solidFill>
                  <a:srgbClr val="000099"/>
                </a:solidFill>
                <a:latin typeface="+mj-lt"/>
              </a:rPr>
              <a:t>của</a:t>
            </a:r>
            <a:r>
              <a:rPr lang="vi-VN" sz="2800" b="1" i="1" spc="-60" dirty="0">
                <a:solidFill>
                  <a:srgbClr val="000099"/>
                </a:solidFill>
                <a:latin typeface="+mj-lt"/>
              </a:rPr>
              <a:t> 1 phương </a:t>
            </a:r>
            <a:r>
              <a:rPr lang="vi-VN" sz="2800" b="1" i="1" spc="-60" dirty="0" err="1">
                <a:solidFill>
                  <a:srgbClr val="000099"/>
                </a:solidFill>
                <a:latin typeface="+mj-lt"/>
              </a:rPr>
              <a:t>pháp</a:t>
            </a:r>
            <a:r>
              <a:rPr lang="vi-VN" sz="2800" b="1" i="1" spc="-60" dirty="0">
                <a:solidFill>
                  <a:srgbClr val="000099"/>
                </a:solidFill>
                <a:latin typeface="+mj-lt"/>
              </a:rPr>
              <a:t> </a:t>
            </a:r>
            <a:r>
              <a:rPr lang="vi-VN" sz="2800" b="1" i="1" spc="-60" dirty="0" err="1">
                <a:solidFill>
                  <a:srgbClr val="000099"/>
                </a:solidFill>
                <a:latin typeface="+mj-lt"/>
              </a:rPr>
              <a:t>giảng</a:t>
            </a:r>
            <a:r>
              <a:rPr lang="vi-VN" sz="2800" b="1" i="1" spc="-60" dirty="0">
                <a:solidFill>
                  <a:srgbClr val="000099"/>
                </a:solidFill>
                <a:latin typeface="+mj-lt"/>
              </a:rPr>
              <a:t> </a:t>
            </a:r>
            <a:r>
              <a:rPr lang="vi-VN" sz="2800" b="1" i="1" spc="-60" err="1">
                <a:solidFill>
                  <a:srgbClr val="000099"/>
                </a:solidFill>
                <a:latin typeface="+mj-lt"/>
              </a:rPr>
              <a:t>dạy</a:t>
            </a:r>
            <a:r>
              <a:rPr lang="vi-VN" sz="2800" b="1" i="1" spc="-60">
                <a:solidFill>
                  <a:srgbClr val="000099"/>
                </a:solidFill>
                <a:latin typeface="+mj-lt"/>
              </a:rPr>
              <a:t> mới</a:t>
            </a:r>
            <a:endParaRPr lang="vi-VN" sz="2800" b="1" i="1" dirty="0">
              <a:solidFill>
                <a:srgbClr val="000099"/>
              </a:solidFill>
              <a:latin typeface="+mj-lt"/>
            </a:endParaRPr>
          </a:p>
        </p:txBody>
      </p:sp>
      <p:sp>
        <p:nvSpPr>
          <p:cNvPr id="3" name="Oval 2"/>
          <p:cNvSpPr/>
          <p:nvPr/>
        </p:nvSpPr>
        <p:spPr>
          <a:xfrm>
            <a:off x="1" y="3405367"/>
            <a:ext cx="1257299" cy="1078283"/>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200" b="1" dirty="0" err="1">
                <a:solidFill>
                  <a:srgbClr val="C00000"/>
                </a:solidFill>
                <a:latin typeface="+mj-lt"/>
              </a:rPr>
              <a:t>Hiệu</a:t>
            </a:r>
            <a:r>
              <a:rPr lang="vi-VN" sz="2200" b="1" dirty="0">
                <a:solidFill>
                  <a:srgbClr val="C00000"/>
                </a:solidFill>
                <a:latin typeface="+mj-lt"/>
              </a:rPr>
              <a:t> </a:t>
            </a:r>
            <a:r>
              <a:rPr lang="vi-VN" sz="2200" b="1" dirty="0" err="1">
                <a:solidFill>
                  <a:srgbClr val="C00000"/>
                </a:solidFill>
                <a:latin typeface="+mj-lt"/>
              </a:rPr>
              <a:t>quả</a:t>
            </a:r>
            <a:endParaRPr lang="vi-VN" sz="2200" b="1" dirty="0">
              <a:solidFill>
                <a:srgbClr val="C00000"/>
              </a:solidFill>
              <a:latin typeface="+mj-lt"/>
            </a:endParaRPr>
          </a:p>
        </p:txBody>
      </p:sp>
      <p:sp>
        <p:nvSpPr>
          <p:cNvPr id="4" name="Rectangle 3"/>
          <p:cNvSpPr/>
          <p:nvPr/>
        </p:nvSpPr>
        <p:spPr>
          <a:xfrm>
            <a:off x="1527312" y="2525627"/>
            <a:ext cx="1905000" cy="963433"/>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err="1">
                <a:solidFill>
                  <a:srgbClr val="006600"/>
                </a:solidFill>
                <a:latin typeface="+mj-lt"/>
              </a:rPr>
              <a:t>Điểm</a:t>
            </a:r>
            <a:r>
              <a:rPr lang="vi-VN" sz="2400" dirty="0">
                <a:solidFill>
                  <a:srgbClr val="006600"/>
                </a:solidFill>
                <a:latin typeface="+mj-lt"/>
              </a:rPr>
              <a:t> </a:t>
            </a:r>
            <a:r>
              <a:rPr lang="vi-VN" sz="2400" dirty="0" err="1">
                <a:solidFill>
                  <a:srgbClr val="006600"/>
                </a:solidFill>
                <a:latin typeface="+mj-lt"/>
              </a:rPr>
              <a:t>kiểm</a:t>
            </a:r>
            <a:r>
              <a:rPr lang="vi-VN" sz="2400" dirty="0">
                <a:solidFill>
                  <a:srgbClr val="006600"/>
                </a:solidFill>
                <a:latin typeface="+mj-lt"/>
              </a:rPr>
              <a:t> tra/thi</a:t>
            </a:r>
          </a:p>
        </p:txBody>
      </p:sp>
      <p:sp>
        <p:nvSpPr>
          <p:cNvPr id="13" name="Rectangle 12"/>
          <p:cNvSpPr/>
          <p:nvPr/>
        </p:nvSpPr>
        <p:spPr>
          <a:xfrm>
            <a:off x="1510575" y="4366747"/>
            <a:ext cx="1905000" cy="988833"/>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rgbClr val="006600"/>
                </a:solidFill>
                <a:latin typeface="+mj-lt"/>
              </a:rPr>
              <a:t>Sự hứng thú của SV</a:t>
            </a:r>
          </a:p>
        </p:txBody>
      </p:sp>
      <p:sp>
        <p:nvSpPr>
          <p:cNvPr id="14" name="Rectangle 13"/>
          <p:cNvSpPr/>
          <p:nvPr/>
        </p:nvSpPr>
        <p:spPr>
          <a:xfrm>
            <a:off x="1551318" y="5516023"/>
            <a:ext cx="1905000" cy="861833"/>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rgbClr val="006600"/>
                </a:solidFill>
                <a:latin typeface="+mj-lt"/>
              </a:rPr>
              <a:t>Sự hài lòng của SV</a:t>
            </a:r>
          </a:p>
        </p:txBody>
      </p:sp>
      <p:sp>
        <p:nvSpPr>
          <p:cNvPr id="15" name="Rectangle 14"/>
          <p:cNvSpPr/>
          <p:nvPr/>
        </p:nvSpPr>
        <p:spPr>
          <a:xfrm>
            <a:off x="4038599" y="2236304"/>
            <a:ext cx="1905000" cy="7620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chemeClr val="tx1"/>
                </a:solidFill>
                <a:latin typeface="+mj-lt"/>
              </a:rPr>
              <a:t>Điểm số</a:t>
            </a:r>
          </a:p>
        </p:txBody>
      </p:sp>
      <p:sp>
        <p:nvSpPr>
          <p:cNvPr id="16" name="Rectangle 15"/>
          <p:cNvSpPr/>
          <p:nvPr/>
        </p:nvSpPr>
        <p:spPr>
          <a:xfrm>
            <a:off x="4038599" y="3200401"/>
            <a:ext cx="1905000" cy="990599"/>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chemeClr val="tx1"/>
                </a:solidFill>
                <a:latin typeface="+mj-lt"/>
              </a:rPr>
              <a:t>Độ tăng/giảm của điểm số</a:t>
            </a:r>
          </a:p>
        </p:txBody>
      </p:sp>
      <p:sp>
        <p:nvSpPr>
          <p:cNvPr id="17" name="Rectangle 16"/>
          <p:cNvSpPr/>
          <p:nvPr/>
        </p:nvSpPr>
        <p:spPr>
          <a:xfrm>
            <a:off x="4052046" y="4303209"/>
            <a:ext cx="1905000" cy="1041399"/>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chemeClr val="tx1"/>
                </a:solidFill>
                <a:latin typeface="+mj-lt"/>
              </a:rPr>
              <a:t>Mức độ hứng thú của SV</a:t>
            </a:r>
          </a:p>
        </p:txBody>
      </p:sp>
      <p:sp>
        <p:nvSpPr>
          <p:cNvPr id="18" name="Rectangle 17"/>
          <p:cNvSpPr/>
          <p:nvPr/>
        </p:nvSpPr>
        <p:spPr>
          <a:xfrm>
            <a:off x="4052046" y="5499759"/>
            <a:ext cx="1905000" cy="98377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err="1">
                <a:solidFill>
                  <a:schemeClr val="tx1"/>
                </a:solidFill>
                <a:latin typeface="+mj-lt"/>
              </a:rPr>
              <a:t>Mức</a:t>
            </a:r>
            <a:r>
              <a:rPr lang="vi-VN" sz="2400" dirty="0">
                <a:solidFill>
                  <a:schemeClr val="tx1"/>
                </a:solidFill>
                <a:latin typeface="+mj-lt"/>
              </a:rPr>
              <a:t> </a:t>
            </a:r>
            <a:r>
              <a:rPr lang="vi-VN" sz="2400" dirty="0" err="1">
                <a:solidFill>
                  <a:schemeClr val="tx1"/>
                </a:solidFill>
                <a:latin typeface="+mj-lt"/>
              </a:rPr>
              <a:t>độ</a:t>
            </a:r>
            <a:r>
              <a:rPr lang="vi-VN" sz="2400" dirty="0">
                <a:solidFill>
                  <a:schemeClr val="tx1"/>
                </a:solidFill>
                <a:latin typeface="+mj-lt"/>
              </a:rPr>
              <a:t> </a:t>
            </a:r>
            <a:r>
              <a:rPr lang="vi-VN" sz="2400" dirty="0" err="1">
                <a:solidFill>
                  <a:schemeClr val="tx1"/>
                </a:solidFill>
                <a:latin typeface="+mj-lt"/>
              </a:rPr>
              <a:t>hài</a:t>
            </a:r>
            <a:r>
              <a:rPr lang="vi-VN" sz="2400" dirty="0">
                <a:solidFill>
                  <a:schemeClr val="tx1"/>
                </a:solidFill>
                <a:latin typeface="+mj-lt"/>
              </a:rPr>
              <a:t> </a:t>
            </a:r>
            <a:r>
              <a:rPr lang="vi-VN" sz="2400" dirty="0" err="1">
                <a:solidFill>
                  <a:schemeClr val="tx1"/>
                </a:solidFill>
                <a:latin typeface="+mj-lt"/>
              </a:rPr>
              <a:t>lòng</a:t>
            </a:r>
            <a:r>
              <a:rPr lang="vi-VN" sz="2400" dirty="0">
                <a:solidFill>
                  <a:schemeClr val="tx1"/>
                </a:solidFill>
                <a:latin typeface="+mj-lt"/>
              </a:rPr>
              <a:t> </a:t>
            </a:r>
            <a:r>
              <a:rPr lang="vi-VN" sz="2400" dirty="0" err="1">
                <a:solidFill>
                  <a:schemeClr val="tx1"/>
                </a:solidFill>
                <a:latin typeface="+mj-lt"/>
              </a:rPr>
              <a:t>của</a:t>
            </a:r>
            <a:r>
              <a:rPr lang="vi-VN" sz="2400" dirty="0">
                <a:solidFill>
                  <a:schemeClr val="tx1"/>
                </a:solidFill>
                <a:latin typeface="+mj-lt"/>
              </a:rPr>
              <a:t> SV</a:t>
            </a:r>
          </a:p>
        </p:txBody>
      </p:sp>
      <p:sp>
        <p:nvSpPr>
          <p:cNvPr id="19" name="Rectangle 18"/>
          <p:cNvSpPr/>
          <p:nvPr/>
        </p:nvSpPr>
        <p:spPr>
          <a:xfrm>
            <a:off x="6642434" y="2209800"/>
            <a:ext cx="2425368" cy="903025"/>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err="1">
                <a:solidFill>
                  <a:srgbClr val="C00000"/>
                </a:solidFill>
                <a:latin typeface="+mj-lt"/>
              </a:rPr>
              <a:t>Điểm</a:t>
            </a:r>
            <a:r>
              <a:rPr lang="vi-VN" sz="2400" dirty="0">
                <a:solidFill>
                  <a:srgbClr val="C00000"/>
                </a:solidFill>
                <a:latin typeface="+mj-lt"/>
              </a:rPr>
              <a:t> </a:t>
            </a:r>
            <a:r>
              <a:rPr lang="vi-VN" sz="2400" dirty="0" err="1">
                <a:solidFill>
                  <a:srgbClr val="C00000"/>
                </a:solidFill>
                <a:latin typeface="+mj-lt"/>
              </a:rPr>
              <a:t>của</a:t>
            </a:r>
            <a:r>
              <a:rPr lang="vi-VN" sz="2400" dirty="0">
                <a:solidFill>
                  <a:srgbClr val="C00000"/>
                </a:solidFill>
                <a:latin typeface="+mj-lt"/>
              </a:rPr>
              <a:t> </a:t>
            </a:r>
            <a:r>
              <a:rPr lang="vi-VN" sz="2400" dirty="0" err="1">
                <a:solidFill>
                  <a:srgbClr val="C00000"/>
                </a:solidFill>
                <a:latin typeface="+mj-lt"/>
              </a:rPr>
              <a:t>bài</a:t>
            </a:r>
            <a:r>
              <a:rPr lang="vi-VN" sz="2400" dirty="0">
                <a:solidFill>
                  <a:srgbClr val="C00000"/>
                </a:solidFill>
                <a:latin typeface="+mj-lt"/>
              </a:rPr>
              <a:t> </a:t>
            </a:r>
            <a:r>
              <a:rPr lang="vi-VN" sz="2400" dirty="0" err="1">
                <a:solidFill>
                  <a:srgbClr val="C00000"/>
                </a:solidFill>
                <a:latin typeface="+mj-lt"/>
              </a:rPr>
              <a:t>ktra</a:t>
            </a:r>
            <a:r>
              <a:rPr lang="vi-VN" sz="2400" dirty="0">
                <a:solidFill>
                  <a:srgbClr val="C00000"/>
                </a:solidFill>
                <a:latin typeface="+mj-lt"/>
              </a:rPr>
              <a:t>/</a:t>
            </a:r>
            <a:r>
              <a:rPr lang="vi-VN" sz="2400" dirty="0">
                <a:solidFill>
                  <a:srgbClr val="C00000"/>
                </a:solidFill>
              </a:rPr>
              <a:t> </a:t>
            </a:r>
            <a:r>
              <a:rPr lang="vi-VN" sz="2400" dirty="0">
                <a:solidFill>
                  <a:srgbClr val="C00000"/>
                </a:solidFill>
                <a:latin typeface="+mj-lt"/>
              </a:rPr>
              <a:t>thi</a:t>
            </a:r>
          </a:p>
        </p:txBody>
      </p:sp>
      <p:sp>
        <p:nvSpPr>
          <p:cNvPr id="20" name="Rectangle 19"/>
          <p:cNvSpPr/>
          <p:nvPr/>
        </p:nvSpPr>
        <p:spPr>
          <a:xfrm>
            <a:off x="6629400" y="3200401"/>
            <a:ext cx="2438402" cy="112533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solidFill>
                  <a:srgbClr val="C00000"/>
                </a:solidFill>
                <a:latin typeface="+mj-lt"/>
              </a:rPr>
              <a:t>So </a:t>
            </a:r>
            <a:r>
              <a:rPr lang="vi-VN" sz="2400" dirty="0" err="1">
                <a:solidFill>
                  <a:srgbClr val="C00000"/>
                </a:solidFill>
                <a:latin typeface="+mj-lt"/>
              </a:rPr>
              <a:t>sánh</a:t>
            </a:r>
            <a:r>
              <a:rPr lang="vi-VN" sz="2400" dirty="0">
                <a:solidFill>
                  <a:srgbClr val="C00000"/>
                </a:solidFill>
                <a:latin typeface="+mj-lt"/>
              </a:rPr>
              <a:t> </a:t>
            </a:r>
            <a:r>
              <a:rPr lang="vi-VN" sz="2400" dirty="0" err="1">
                <a:solidFill>
                  <a:srgbClr val="C00000"/>
                </a:solidFill>
                <a:latin typeface="+mj-lt"/>
              </a:rPr>
              <a:t>điểm</a:t>
            </a:r>
            <a:r>
              <a:rPr lang="vi-VN" sz="2400" dirty="0">
                <a:solidFill>
                  <a:srgbClr val="C00000"/>
                </a:solidFill>
                <a:latin typeface="+mj-lt"/>
              </a:rPr>
              <a:t> </a:t>
            </a:r>
            <a:r>
              <a:rPr lang="vi-VN" sz="2400" dirty="0" err="1">
                <a:solidFill>
                  <a:srgbClr val="C00000"/>
                </a:solidFill>
                <a:latin typeface="+mj-lt"/>
              </a:rPr>
              <a:t>trước</a:t>
            </a:r>
            <a:r>
              <a:rPr lang="vi-VN" sz="2400" dirty="0">
                <a:solidFill>
                  <a:srgbClr val="C00000"/>
                </a:solidFill>
                <a:latin typeface="+mj-lt"/>
              </a:rPr>
              <a:t> </a:t>
            </a:r>
            <a:r>
              <a:rPr lang="vi-VN" sz="2400" dirty="0" err="1">
                <a:solidFill>
                  <a:srgbClr val="C00000"/>
                </a:solidFill>
                <a:latin typeface="+mj-lt"/>
              </a:rPr>
              <a:t>và</a:t>
            </a:r>
            <a:r>
              <a:rPr lang="vi-VN" sz="2400" dirty="0">
                <a:solidFill>
                  <a:srgbClr val="C00000"/>
                </a:solidFill>
                <a:latin typeface="+mj-lt"/>
              </a:rPr>
              <a:t> sau khi </a:t>
            </a:r>
            <a:r>
              <a:rPr lang="vi-VN" sz="2400" dirty="0" err="1">
                <a:solidFill>
                  <a:srgbClr val="C00000"/>
                </a:solidFill>
                <a:latin typeface="+mj-lt"/>
              </a:rPr>
              <a:t>áp</a:t>
            </a:r>
            <a:r>
              <a:rPr lang="vi-VN" sz="2400" dirty="0">
                <a:solidFill>
                  <a:srgbClr val="C00000"/>
                </a:solidFill>
                <a:latin typeface="+mj-lt"/>
              </a:rPr>
              <a:t> </a:t>
            </a:r>
            <a:r>
              <a:rPr lang="vi-VN" sz="2400" dirty="0" err="1">
                <a:solidFill>
                  <a:srgbClr val="C00000"/>
                </a:solidFill>
                <a:latin typeface="+mj-lt"/>
              </a:rPr>
              <a:t>dụng</a:t>
            </a:r>
            <a:r>
              <a:rPr lang="vi-VN" sz="2400" dirty="0">
                <a:solidFill>
                  <a:srgbClr val="C00000"/>
                </a:solidFill>
                <a:latin typeface="+mj-lt"/>
              </a:rPr>
              <a:t> PP </a:t>
            </a:r>
            <a:r>
              <a:rPr lang="vi-VN" sz="2400" dirty="0" err="1">
                <a:solidFill>
                  <a:srgbClr val="C00000"/>
                </a:solidFill>
                <a:latin typeface="+mj-lt"/>
              </a:rPr>
              <a:t>mới</a:t>
            </a:r>
            <a:endParaRPr lang="vi-VN" sz="2400" dirty="0">
              <a:solidFill>
                <a:srgbClr val="C00000"/>
              </a:solidFill>
              <a:latin typeface="+mj-lt"/>
            </a:endParaRPr>
          </a:p>
        </p:txBody>
      </p:sp>
      <p:sp>
        <p:nvSpPr>
          <p:cNvPr id="21" name="Rectangle 20"/>
          <p:cNvSpPr/>
          <p:nvPr/>
        </p:nvSpPr>
        <p:spPr>
          <a:xfrm>
            <a:off x="6629400" y="4413315"/>
            <a:ext cx="2438402" cy="1004307"/>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err="1">
                <a:solidFill>
                  <a:srgbClr val="C00000"/>
                </a:solidFill>
                <a:latin typeface="+mj-lt"/>
              </a:rPr>
              <a:t>Sự</a:t>
            </a:r>
            <a:r>
              <a:rPr lang="vi-VN" sz="2400" dirty="0">
                <a:solidFill>
                  <a:srgbClr val="C00000"/>
                </a:solidFill>
                <a:latin typeface="+mj-lt"/>
              </a:rPr>
              <a:t> năng </a:t>
            </a:r>
            <a:r>
              <a:rPr lang="vi-VN" sz="2400" dirty="0" err="1">
                <a:solidFill>
                  <a:srgbClr val="C00000"/>
                </a:solidFill>
                <a:latin typeface="+mj-lt"/>
              </a:rPr>
              <a:t>động</a:t>
            </a:r>
            <a:r>
              <a:rPr lang="vi-VN" sz="2400" dirty="0">
                <a:solidFill>
                  <a:srgbClr val="C00000"/>
                </a:solidFill>
                <a:latin typeface="+mj-lt"/>
              </a:rPr>
              <a:t> </a:t>
            </a:r>
            <a:r>
              <a:rPr lang="vi-VN" sz="2400" dirty="0" err="1">
                <a:solidFill>
                  <a:srgbClr val="C00000"/>
                </a:solidFill>
                <a:latin typeface="+mj-lt"/>
              </a:rPr>
              <a:t>của</a:t>
            </a:r>
            <a:r>
              <a:rPr lang="vi-VN" sz="2400" dirty="0">
                <a:solidFill>
                  <a:srgbClr val="C00000"/>
                </a:solidFill>
                <a:latin typeface="+mj-lt"/>
              </a:rPr>
              <a:t> SV trong </a:t>
            </a:r>
            <a:r>
              <a:rPr lang="vi-VN" sz="2400" err="1">
                <a:solidFill>
                  <a:srgbClr val="C00000"/>
                </a:solidFill>
                <a:latin typeface="+mj-lt"/>
              </a:rPr>
              <a:t>giờ</a:t>
            </a:r>
            <a:r>
              <a:rPr lang="vi-VN" sz="2400">
                <a:solidFill>
                  <a:srgbClr val="C00000"/>
                </a:solidFill>
                <a:latin typeface="+mj-lt"/>
              </a:rPr>
              <a:t> học</a:t>
            </a:r>
            <a:endParaRPr lang="vi-VN" sz="2400" dirty="0">
              <a:solidFill>
                <a:srgbClr val="C00000"/>
              </a:solidFill>
              <a:latin typeface="+mj-lt"/>
            </a:endParaRPr>
          </a:p>
        </p:txBody>
      </p:sp>
      <p:sp>
        <p:nvSpPr>
          <p:cNvPr id="22" name="Rectangle 21"/>
          <p:cNvSpPr/>
          <p:nvPr/>
        </p:nvSpPr>
        <p:spPr>
          <a:xfrm>
            <a:off x="6642434" y="5528186"/>
            <a:ext cx="2438402" cy="952983"/>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rgbClr val="C00000"/>
                </a:solidFill>
                <a:latin typeface="+mj-lt"/>
              </a:rPr>
              <a:t>Đo bằng phiếu khảo sát</a:t>
            </a:r>
          </a:p>
        </p:txBody>
      </p:sp>
      <p:cxnSp>
        <p:nvCxnSpPr>
          <p:cNvPr id="23" name="Straight Arrow Connector 22"/>
          <p:cNvCxnSpPr>
            <a:stCxn id="3" idx="7"/>
            <a:endCxn id="4" idx="1"/>
          </p:cNvCxnSpPr>
          <p:nvPr/>
        </p:nvCxnSpPr>
        <p:spPr>
          <a:xfrm flipV="1">
            <a:off x="1073173" y="3007344"/>
            <a:ext cx="454139" cy="555934"/>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3" idx="5"/>
            <a:endCxn id="13" idx="1"/>
          </p:cNvCxnSpPr>
          <p:nvPr/>
        </p:nvCxnSpPr>
        <p:spPr>
          <a:xfrm>
            <a:off x="1073173" y="4325739"/>
            <a:ext cx="437402" cy="535425"/>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3" idx="4"/>
            <a:endCxn id="14" idx="1"/>
          </p:cNvCxnSpPr>
          <p:nvPr/>
        </p:nvCxnSpPr>
        <p:spPr>
          <a:xfrm>
            <a:off x="628651" y="4483650"/>
            <a:ext cx="922667" cy="1463290"/>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4" idx="3"/>
            <a:endCxn id="15" idx="1"/>
          </p:cNvCxnSpPr>
          <p:nvPr/>
        </p:nvCxnSpPr>
        <p:spPr>
          <a:xfrm flipV="1">
            <a:off x="3432312" y="2617304"/>
            <a:ext cx="606287" cy="390040"/>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4" idx="3"/>
            <a:endCxn id="16" idx="1"/>
          </p:cNvCxnSpPr>
          <p:nvPr/>
        </p:nvCxnSpPr>
        <p:spPr>
          <a:xfrm>
            <a:off x="3432312" y="3007344"/>
            <a:ext cx="606287" cy="688357"/>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endCxn id="17" idx="1"/>
          </p:cNvCxnSpPr>
          <p:nvPr/>
        </p:nvCxnSpPr>
        <p:spPr>
          <a:xfrm>
            <a:off x="3456318" y="4823908"/>
            <a:ext cx="595728" cy="1"/>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3456318" y="5932778"/>
            <a:ext cx="595728" cy="28322"/>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5957046" y="4926520"/>
            <a:ext cx="687459" cy="885"/>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5982272" y="3728055"/>
            <a:ext cx="660162" cy="4871"/>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5943601" y="2590800"/>
            <a:ext cx="685801" cy="26504"/>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a:off x="5943599" y="5945389"/>
            <a:ext cx="687459" cy="885"/>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76200" y="1362119"/>
            <a:ext cx="1790875" cy="523220"/>
          </a:xfrm>
          <a:prstGeom prst="rect">
            <a:avLst/>
          </a:prstGeom>
        </p:spPr>
        <p:txBody>
          <a:bodyPr wrap="none">
            <a:spAutoFit/>
          </a:bodyPr>
          <a:lstStyle/>
          <a:p>
            <a:r>
              <a:rPr lang="vi-VN" sz="2800" b="1" dirty="0" err="1">
                <a:solidFill>
                  <a:srgbClr val="C00000"/>
                </a:solidFill>
                <a:latin typeface="+mj-lt"/>
              </a:rPr>
              <a:t>Khái</a:t>
            </a:r>
            <a:r>
              <a:rPr lang="vi-VN" sz="2800" b="1" dirty="0">
                <a:solidFill>
                  <a:srgbClr val="C00000"/>
                </a:solidFill>
                <a:latin typeface="+mj-lt"/>
              </a:rPr>
              <a:t> </a:t>
            </a:r>
            <a:r>
              <a:rPr lang="vi-VN" sz="2800" b="1" dirty="0" err="1">
                <a:solidFill>
                  <a:srgbClr val="C00000"/>
                </a:solidFill>
                <a:latin typeface="+mj-lt"/>
              </a:rPr>
              <a:t>niệm</a:t>
            </a:r>
            <a:endParaRPr lang="vi-VN" sz="2800" b="1" dirty="0">
              <a:solidFill>
                <a:srgbClr val="C00000"/>
              </a:solidFill>
              <a:latin typeface="+mj-lt"/>
            </a:endParaRPr>
          </a:p>
        </p:txBody>
      </p:sp>
      <p:sp>
        <p:nvSpPr>
          <p:cNvPr id="61" name="Rectangle 60"/>
          <p:cNvSpPr/>
          <p:nvPr/>
        </p:nvSpPr>
        <p:spPr>
          <a:xfrm>
            <a:off x="1971320" y="1375692"/>
            <a:ext cx="1152880" cy="523220"/>
          </a:xfrm>
          <a:prstGeom prst="rect">
            <a:avLst/>
          </a:prstGeom>
        </p:spPr>
        <p:txBody>
          <a:bodyPr wrap="none">
            <a:spAutoFit/>
          </a:bodyPr>
          <a:lstStyle/>
          <a:p>
            <a:r>
              <a:rPr lang="vi-VN" sz="2800" b="1">
                <a:solidFill>
                  <a:srgbClr val="006600"/>
                </a:solidFill>
                <a:latin typeface="+mj-lt"/>
              </a:rPr>
              <a:t>Chỉ số</a:t>
            </a:r>
          </a:p>
        </p:txBody>
      </p:sp>
      <p:sp>
        <p:nvSpPr>
          <p:cNvPr id="62" name="Rectangle 61"/>
          <p:cNvSpPr/>
          <p:nvPr/>
        </p:nvSpPr>
        <p:spPr>
          <a:xfrm>
            <a:off x="4257321" y="1442411"/>
            <a:ext cx="1290738" cy="523220"/>
          </a:xfrm>
          <a:prstGeom prst="rect">
            <a:avLst/>
          </a:prstGeom>
        </p:spPr>
        <p:txBody>
          <a:bodyPr wrap="none">
            <a:spAutoFit/>
          </a:bodyPr>
          <a:lstStyle/>
          <a:p>
            <a:r>
              <a:rPr lang="vi-VN" sz="2800" b="1">
                <a:latin typeface="+mj-lt"/>
              </a:rPr>
              <a:t>Biến số</a:t>
            </a:r>
          </a:p>
        </p:txBody>
      </p:sp>
      <p:sp>
        <p:nvSpPr>
          <p:cNvPr id="63" name="Rectangle 62"/>
          <p:cNvSpPr/>
          <p:nvPr/>
        </p:nvSpPr>
        <p:spPr>
          <a:xfrm>
            <a:off x="6553201" y="1442411"/>
            <a:ext cx="2514601" cy="523220"/>
          </a:xfrm>
          <a:prstGeom prst="rect">
            <a:avLst/>
          </a:prstGeom>
        </p:spPr>
        <p:txBody>
          <a:bodyPr wrap="square">
            <a:spAutoFit/>
          </a:bodyPr>
          <a:lstStyle/>
          <a:p>
            <a:pPr algn="r"/>
            <a:r>
              <a:rPr lang="vi-VN" sz="2800" b="1">
                <a:solidFill>
                  <a:srgbClr val="C00000"/>
                </a:solidFill>
                <a:latin typeface="+mj-lt"/>
              </a:rPr>
              <a:t>Cách đo lường</a:t>
            </a:r>
          </a:p>
        </p:txBody>
      </p:sp>
      <p:sp>
        <p:nvSpPr>
          <p:cNvPr id="38" name="Right Arrow 37"/>
          <p:cNvSpPr/>
          <p:nvPr/>
        </p:nvSpPr>
        <p:spPr>
          <a:xfrm>
            <a:off x="3278256" y="1505188"/>
            <a:ext cx="762000" cy="39766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9" name="Right Arrow 38"/>
          <p:cNvSpPr/>
          <p:nvPr/>
        </p:nvSpPr>
        <p:spPr>
          <a:xfrm>
            <a:off x="5783626" y="1514916"/>
            <a:ext cx="762000" cy="39766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0" name="Right Arrow 39"/>
          <p:cNvSpPr/>
          <p:nvPr/>
        </p:nvSpPr>
        <p:spPr>
          <a:xfrm>
            <a:off x="1706792" y="1485203"/>
            <a:ext cx="360234" cy="39766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wipe(down)">
                                      <p:cBhvr>
                                        <p:cTn id="15" dur="500"/>
                                        <p:tgtEl>
                                          <p:spTgt spid="6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barn(inVertical)">
                                      <p:cBhvr>
                                        <p:cTn id="25" dur="500"/>
                                        <p:tgtEl>
                                          <p:spTgt spid="4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wipe(down)">
                                      <p:cBhvr>
                                        <p:cTn id="30" dur="500"/>
                                        <p:tgtEl>
                                          <p:spTgt spid="61"/>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par>
                                <p:cTn id="36" presetID="22" presetClass="entr" presetSubtype="4"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down)">
                                      <p:cBhvr>
                                        <p:cTn id="38" dur="50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down)">
                                      <p:cBhvr>
                                        <p:cTn id="54" dur="500"/>
                                        <p:tgtEl>
                                          <p:spTgt spid="14"/>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barn(inVertical)">
                                      <p:cBhvr>
                                        <p:cTn id="59" dur="500"/>
                                        <p:tgtEl>
                                          <p:spTgt spid="3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down)">
                                      <p:cBhvr>
                                        <p:cTn id="64" dur="500"/>
                                        <p:tgtEl>
                                          <p:spTgt spid="62"/>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wipe(down)">
                                      <p:cBhvr>
                                        <p:cTn id="69" dur="500"/>
                                        <p:tgtEl>
                                          <p:spTgt spid="36"/>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wipe(down)">
                                      <p:cBhvr>
                                        <p:cTn id="72" dur="500"/>
                                        <p:tgtEl>
                                          <p:spTgt spid="1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down)">
                                      <p:cBhvr>
                                        <p:cTn id="77" dur="500"/>
                                        <p:tgtEl>
                                          <p:spTgt spid="43"/>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wipe(down)">
                                      <p:cBhvr>
                                        <p:cTn id="80" dur="500"/>
                                        <p:tgtEl>
                                          <p:spTgt spid="16"/>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nodeType="click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wipe(down)">
                                      <p:cBhvr>
                                        <p:cTn id="85" dur="500"/>
                                        <p:tgtEl>
                                          <p:spTgt spid="44"/>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wipe(down)">
                                      <p:cBhvr>
                                        <p:cTn id="88" dur="500"/>
                                        <p:tgtEl>
                                          <p:spTgt spid="17"/>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nodeType="click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500"/>
                                        <p:tgtEl>
                                          <p:spTgt spid="45"/>
                                        </p:tgtEl>
                                      </p:cBhvr>
                                    </p:animEffect>
                                  </p:childTnLst>
                                </p:cTn>
                              </p:par>
                              <p:par>
                                <p:cTn id="94" presetID="22" presetClass="entr" presetSubtype="4" fill="hold" grpId="0"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down)">
                                      <p:cBhvr>
                                        <p:cTn id="96" dur="500"/>
                                        <p:tgtEl>
                                          <p:spTgt spid="18"/>
                                        </p:tgtEl>
                                      </p:cBhvr>
                                    </p:animEffect>
                                  </p:childTnLst>
                                </p:cTn>
                              </p:par>
                            </p:childTnLst>
                          </p:cTn>
                        </p:par>
                      </p:childTnLst>
                    </p:cTn>
                  </p:par>
                  <p:par>
                    <p:cTn id="97" fill="hold">
                      <p:stCondLst>
                        <p:cond delay="indefinite"/>
                      </p:stCondLst>
                      <p:childTnLst>
                        <p:par>
                          <p:cTn id="98" fill="hold">
                            <p:stCondLst>
                              <p:cond delay="0"/>
                            </p:stCondLst>
                            <p:childTnLst>
                              <p:par>
                                <p:cTn id="99" presetID="16" presetClass="entr" presetSubtype="21" fill="hold" grpId="0" nodeType="click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barn(inVertical)">
                                      <p:cBhvr>
                                        <p:cTn id="101" dur="500"/>
                                        <p:tgtEl>
                                          <p:spTgt spid="39"/>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63"/>
                                        </p:tgtEl>
                                        <p:attrNameLst>
                                          <p:attrName>style.visibility</p:attrName>
                                        </p:attrNameLst>
                                      </p:cBhvr>
                                      <p:to>
                                        <p:strVal val="visible"/>
                                      </p:to>
                                    </p:set>
                                    <p:animEffect transition="in" filter="wipe(down)">
                                      <p:cBhvr>
                                        <p:cTn id="106" dur="500"/>
                                        <p:tgtEl>
                                          <p:spTgt spid="63"/>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4" fill="hold" nodeType="click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down)">
                                      <p:cBhvr>
                                        <p:cTn id="111" dur="500"/>
                                        <p:tgtEl>
                                          <p:spTgt spid="48"/>
                                        </p:tgtEl>
                                      </p:cBhvr>
                                    </p:animEffect>
                                  </p:childTnLst>
                                </p:cTn>
                              </p:par>
                              <p:par>
                                <p:cTn id="112" presetID="22" presetClass="entr" presetSubtype="4"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wipe(down)">
                                      <p:cBhvr>
                                        <p:cTn id="114" dur="500"/>
                                        <p:tgtEl>
                                          <p:spTgt spid="19"/>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4" fill="hold" nodeType="clickEffect">
                                  <p:stCondLst>
                                    <p:cond delay="0"/>
                                  </p:stCondLst>
                                  <p:childTnLst>
                                    <p:set>
                                      <p:cBhvr>
                                        <p:cTn id="118" dur="1" fill="hold">
                                          <p:stCondLst>
                                            <p:cond delay="0"/>
                                          </p:stCondLst>
                                        </p:cTn>
                                        <p:tgtEl>
                                          <p:spTgt spid="47"/>
                                        </p:tgtEl>
                                        <p:attrNameLst>
                                          <p:attrName>style.visibility</p:attrName>
                                        </p:attrNameLst>
                                      </p:cBhvr>
                                      <p:to>
                                        <p:strVal val="visible"/>
                                      </p:to>
                                    </p:set>
                                    <p:animEffect transition="in" filter="wipe(down)">
                                      <p:cBhvr>
                                        <p:cTn id="119" dur="500"/>
                                        <p:tgtEl>
                                          <p:spTgt spid="47"/>
                                        </p:tgtEl>
                                      </p:cBhvr>
                                    </p:animEffect>
                                  </p:childTnLst>
                                </p:cTn>
                              </p:par>
                              <p:par>
                                <p:cTn id="120" presetID="22" presetClass="entr" presetSubtype="4" fill="hold" grpId="0"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childTnLst>
                          </p:cTn>
                        </p:par>
                      </p:childTnLst>
                    </p:cTn>
                  </p:par>
                  <p:par>
                    <p:cTn id="123" fill="hold">
                      <p:stCondLst>
                        <p:cond delay="indefinite"/>
                      </p:stCondLst>
                      <p:childTnLst>
                        <p:par>
                          <p:cTn id="124" fill="hold">
                            <p:stCondLst>
                              <p:cond delay="0"/>
                            </p:stCondLst>
                            <p:childTnLst>
                              <p:par>
                                <p:cTn id="125" presetID="22" presetClass="entr" presetSubtype="4" fill="hold" nodeType="click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wipe(down)">
                                      <p:cBhvr>
                                        <p:cTn id="127" dur="500"/>
                                        <p:tgtEl>
                                          <p:spTgt spid="46"/>
                                        </p:tgtEl>
                                      </p:cBhvr>
                                    </p:animEffect>
                                  </p:childTnLst>
                                </p:cTn>
                              </p:par>
                              <p:par>
                                <p:cTn id="128" presetID="22" presetClass="entr" presetSubtype="4" fill="hold" grpId="0"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wipe(down)">
                                      <p:cBhvr>
                                        <p:cTn id="130" dur="500"/>
                                        <p:tgtEl>
                                          <p:spTgt spid="21"/>
                                        </p:tgtEl>
                                      </p:cBhvr>
                                    </p:animEffect>
                                  </p:childTnLst>
                                </p:cTn>
                              </p:par>
                            </p:childTnLst>
                          </p:cTn>
                        </p:par>
                      </p:childTnLst>
                    </p:cTn>
                  </p:par>
                  <p:par>
                    <p:cTn id="131" fill="hold">
                      <p:stCondLst>
                        <p:cond delay="indefinite"/>
                      </p:stCondLst>
                      <p:childTnLst>
                        <p:par>
                          <p:cTn id="132" fill="hold">
                            <p:stCondLst>
                              <p:cond delay="0"/>
                            </p:stCondLst>
                            <p:childTnLst>
                              <p:par>
                                <p:cTn id="133" presetID="22" presetClass="entr" presetSubtype="4" fill="hold" nodeType="clickEffect">
                                  <p:stCondLst>
                                    <p:cond delay="0"/>
                                  </p:stCondLst>
                                  <p:childTnLst>
                                    <p:set>
                                      <p:cBhvr>
                                        <p:cTn id="134" dur="1" fill="hold">
                                          <p:stCondLst>
                                            <p:cond delay="0"/>
                                          </p:stCondLst>
                                        </p:cTn>
                                        <p:tgtEl>
                                          <p:spTgt spid="56"/>
                                        </p:tgtEl>
                                        <p:attrNameLst>
                                          <p:attrName>style.visibility</p:attrName>
                                        </p:attrNameLst>
                                      </p:cBhvr>
                                      <p:to>
                                        <p:strVal val="visible"/>
                                      </p:to>
                                    </p:set>
                                    <p:animEffect transition="in" filter="wipe(down)">
                                      <p:cBhvr>
                                        <p:cTn id="135" dur="500"/>
                                        <p:tgtEl>
                                          <p:spTgt spid="56"/>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wipe(down)">
                                      <p:cBhvr>
                                        <p:cTn id="1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 grpId="0" bldLvl="0" animBg="1"/>
      <p:bldP spid="4"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60" grpId="0"/>
      <p:bldP spid="61" grpId="0"/>
      <p:bldP spid="62" grpId="0"/>
      <p:bldP spid="63" grpId="0"/>
      <p:bldP spid="38" grpId="0" bldLvl="0" animBg="1"/>
      <p:bldP spid="39" grpId="0" bldLvl="0" animBg="1"/>
      <p:bldP spid="40" grpId="0" bldLvl="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04800"/>
          </a:xfrm>
        </p:spPr>
        <p:txBody>
          <a:bodyPr>
            <a:normAutofit fontScale="90000"/>
          </a:bodyPr>
          <a:lstStyle/>
          <a:p>
            <a:r>
              <a:rPr lang="en-US"/>
              <a:t>Ví dụ 2</a:t>
            </a:r>
          </a:p>
        </p:txBody>
      </p:sp>
      <p:sp>
        <p:nvSpPr>
          <p:cNvPr id="3" name="Content Placeholder 2"/>
          <p:cNvSpPr>
            <a:spLocks noGrp="1"/>
          </p:cNvSpPr>
          <p:nvPr>
            <p:ph idx="1"/>
          </p:nvPr>
        </p:nvSpPr>
        <p:spPr>
          <a:xfrm>
            <a:off x="228600" y="457200"/>
            <a:ext cx="8763000" cy="6248400"/>
          </a:xfrm>
        </p:spPr>
        <p:txBody>
          <a:bodyPr>
            <a:normAutofit fontScale="92500" lnSpcReduction="10000"/>
          </a:bodyPr>
          <a:lstStyle/>
          <a:p>
            <a:pPr marL="0" indent="0" algn="just">
              <a:buNone/>
            </a:pPr>
            <a:r>
              <a:rPr lang="en-US" sz="2800" b="1" dirty="0" err="1">
                <a:solidFill>
                  <a:srgbClr val="002060"/>
                </a:solidFill>
                <a:latin typeface="Times New Roman" panose="02020603050405020304" pitchFamily="18" charset="0"/>
                <a:cs typeface="Times New Roman" panose="02020603050405020304" pitchFamily="18" charset="0"/>
              </a:rPr>
              <a:t>Một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nhằm</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đánh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giá</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mức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độ</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thiệt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hại</a:t>
            </a:r>
            <a:r>
              <a:rPr lang="en-US" sz="2800" b="1" dirty="0">
                <a:solidFill>
                  <a:srgbClr val="002060"/>
                </a:solidFill>
                <a:latin typeface="Times New Roman" panose="02020603050405020304" pitchFamily="18" charset="0"/>
                <a:cs typeface="Times New Roman" panose="02020603050405020304" pitchFamily="18" charset="0"/>
              </a:rPr>
              <a:t> ở </a:t>
            </a:r>
            <a:r>
              <a:rPr lang="en-US" sz="2800" b="1" dirty="0" err="1">
                <a:solidFill>
                  <a:srgbClr val="002060"/>
                </a:solidFill>
                <a:latin typeface="Times New Roman" panose="02020603050405020304" pitchFamily="18" charset="0"/>
                <a:cs typeface="Times New Roman" panose="02020603050405020304" pitchFamily="18" charset="0"/>
              </a:rPr>
              <a:t>các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tỉnh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miềm</a:t>
            </a:r>
            <a:r>
              <a:rPr lang="en-US" sz="2800" b="1" dirty="0">
                <a:solidFill>
                  <a:srgbClr val="002060"/>
                </a:solidFill>
                <a:latin typeface="Times New Roman" panose="02020603050405020304" pitchFamily="18" charset="0"/>
                <a:cs typeface="Times New Roman" panose="02020603050405020304" pitchFamily="18" charset="0"/>
              </a:rPr>
              <a:t> Trung do c</a:t>
            </a:r>
            <a:r>
              <a:rPr lang="vi-VN" sz="2800" b="1" dirty="0">
                <a:solidFill>
                  <a:srgbClr val="002060"/>
                </a:solidFill>
                <a:latin typeface="Times New Roman" panose="02020603050405020304" pitchFamily="18" charset="0"/>
                <a:cs typeface="Times New Roman" panose="02020603050405020304" pitchFamily="18" charset="0"/>
              </a:rPr>
              <a:t>ơ</a:t>
            </a:r>
            <a:r>
              <a:rPr lang="en-US" sz="2800" b="1" dirty="0">
                <a:solidFill>
                  <a:srgbClr val="002060"/>
                </a:solidFill>
                <a:latin typeface="Times New Roman" panose="02020603050405020304" pitchFamily="18" charset="0"/>
                <a:cs typeface="Times New Roman" panose="02020603050405020304" pitchFamily="18" charset="0"/>
              </a:rPr>
              <a:t>n </a:t>
            </a:r>
            <a:r>
              <a:rPr lang="en-US" sz="2800" b="1" dirty="0" err="1">
                <a:solidFill>
                  <a:srgbClr val="002060"/>
                </a:solidFill>
                <a:latin typeface="Times New Roman" panose="02020603050405020304" pitchFamily="18" charset="0"/>
                <a:cs typeface="Times New Roman" panose="02020603050405020304" pitchFamily="18" charset="0"/>
              </a:rPr>
              <a:t>bão</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số</a:t>
            </a:r>
            <a:r>
              <a:rPr lang="en-US" sz="2800" b="1" dirty="0">
                <a:solidFill>
                  <a:srgbClr val="002060"/>
                </a:solidFill>
                <a:latin typeface="Times New Roman" panose="02020603050405020304" pitchFamily="18" charset="0"/>
                <a:cs typeface="Times New Roman" panose="02020603050405020304" pitchFamily="18" charset="0"/>
              </a:rPr>
              <a:t> 2 </a:t>
            </a:r>
            <a:r>
              <a:rPr lang="en-US" sz="2800" b="1" dirty="0" err="1">
                <a:solidFill>
                  <a:srgbClr val="002060"/>
                </a:solidFill>
                <a:latin typeface="Times New Roman" panose="02020603050405020304" pitchFamily="18" charset="0"/>
                <a:cs typeface="Times New Roman" panose="02020603050405020304" pitchFamily="18" charset="0"/>
              </a:rPr>
              <a:t>gây</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ra.</a:t>
            </a:r>
            <a:r>
              <a:rPr lang="en-US" sz="2800" b="1" dirty="0">
                <a:solidFill>
                  <a:srgbClr val="002060"/>
                </a:solidFill>
                <a:latin typeface="Times New Roman" panose="02020603050405020304" pitchFamily="18" charset="0"/>
                <a:cs typeface="Times New Roman" panose="02020603050405020304" pitchFamily="18" charset="0"/>
              </a:rPr>
              <a:t> </a:t>
            </a:r>
          </a:p>
          <a:p>
            <a:pPr marL="0" indent="0" algn="just">
              <a:buNone/>
            </a:pPr>
            <a:r>
              <a:rPr lang="en-US" sz="2800" dirty="0" err="1">
                <a:latin typeface="Times New Roman" panose="02020603050405020304" pitchFamily="18" charset="0"/>
                <a:cs typeface="Times New Roman" panose="02020603050405020304" pitchFamily="18" charset="0"/>
              </a:rPr>
              <a:t>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niệm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hóa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niệm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hãy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niệm</a:t>
            </a:r>
            <a:r>
              <a:rPr lang="en-US" sz="2800" dirty="0">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mức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độ</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thiệt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hại</a:t>
            </a:r>
            <a:r>
              <a:rPr lang="en-US" sz="2800" b="1" dirty="0">
                <a:solidFill>
                  <a:srgbClr val="FF000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sang </a:t>
            </a:r>
            <a:r>
              <a:rPr lang="en-US" sz="2800" dirty="0" err="1">
                <a:latin typeface="Times New Roman" panose="02020603050405020304" pitchFamily="18" charset="0"/>
                <a:cs typeface="Times New Roman" panose="02020603050405020304" pitchFamily="18" charset="0"/>
              </a:rPr>
              <a:t>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3 </a:t>
            </a:r>
            <a:r>
              <a:rPr lang="en-US" sz="2800" dirty="0" err="1">
                <a:latin typeface="Times New Roman" panose="02020603050405020304" pitchFamily="18" charset="0"/>
                <a:cs typeface="Times New Roman" panose="02020603050405020304" pitchFamily="18" charset="0"/>
              </a:rPr>
              <a:t>biến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a:t>
            </a:r>
            <a:r>
              <a:rPr lang="en-US" sz="2800" dirty="0">
                <a:latin typeface="Times New Roman" panose="02020603050405020304" pitchFamily="18" charset="0"/>
                <a:cs typeface="Times New Roman" panose="02020603050405020304" pitchFamily="18" charset="0"/>
              </a:rPr>
              <a:t> đ</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endParaRPr lang="en-US" sz="2800" dirty="0">
              <a:latin typeface="Times New Roman" panose="02020603050405020304" pitchFamily="18" charset="0"/>
              <a:cs typeface="Times New Roman" panose="02020603050405020304" pitchFamily="18" charset="0"/>
            </a:endParaRP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màu</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đo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endParaRPr lang="en-US" sz="2800" dirty="0">
              <a:latin typeface="Times New Roman" panose="02020603050405020304" pitchFamily="18" charset="0"/>
              <a:cs typeface="Times New Roman" panose="02020603050405020304" pitchFamily="18" charset="0"/>
            </a:endParaRP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cửa</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Đo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endParaRPr lang="en-US" sz="2800" dirty="0">
              <a:latin typeface="Times New Roman" panose="02020603050405020304" pitchFamily="18" charset="0"/>
              <a:cs typeface="Times New Roman" panose="02020603050405020304" pitchFamily="18" charset="0"/>
            </a:endParaRP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cầm</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endParaRPr lang="en-US" sz="2800" dirty="0">
              <a:latin typeface="Times New Roman" panose="02020603050405020304" pitchFamily="18" charset="0"/>
              <a:cs typeface="Times New Roman" panose="02020603050405020304" pitchFamily="18" charset="0"/>
            </a:endParaRP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cống</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km,..</a:t>
            </a: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con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Thống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kê</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thương</a:t>
            </a:r>
            <a:r>
              <a:rPr lang="en-US" sz="2800" dirty="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thần</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Phiếu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sát</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Phỏng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vấn</a:t>
            </a:r>
            <a:endParaRPr lang="en-US" sz="2800"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arn(inVertical)">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barn(inVertical)">
                                      <p:cBhvr>
                                        <p:cTn id="36" dur="500"/>
                                        <p:tgtEl>
                                          <p:spTgt spid="3">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1000"/>
                                        <p:tgtEl>
                                          <p:spTgt spid="3">
                                            <p:txEl>
                                              <p:pRg st="8" end="8"/>
                                            </p:txEl>
                                          </p:spTgt>
                                        </p:tgtEl>
                                      </p:cBhvr>
                                    </p:animEffect>
                                    <p:anim calcmode="lin" valueType="num">
                                      <p:cBhvr>
                                        <p:cTn id="4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04800"/>
          </a:xfrm>
        </p:spPr>
        <p:txBody>
          <a:bodyPr>
            <a:normAutofit fontScale="90000"/>
          </a:bodyPr>
          <a:lstStyle/>
          <a:p>
            <a:endParaRPr lang="en-US"/>
          </a:p>
        </p:txBody>
      </p:sp>
      <p:sp>
        <p:nvSpPr>
          <p:cNvPr id="3" name="Content Placeholder 2"/>
          <p:cNvSpPr>
            <a:spLocks noGrp="1"/>
          </p:cNvSpPr>
          <p:nvPr>
            <p:ph idx="1"/>
          </p:nvPr>
        </p:nvSpPr>
        <p:spPr>
          <a:xfrm>
            <a:off x="152400" y="152400"/>
            <a:ext cx="8839200" cy="6400800"/>
          </a:xfrm>
        </p:spPr>
        <p:txBody>
          <a:bodyPr>
            <a:noAutofit/>
          </a:bodyPr>
          <a:lstStyle/>
          <a:p>
            <a:pPr marL="0" indent="0">
              <a:buNone/>
            </a:pPr>
            <a:endParaRPr lang="en-US" sz="2700" b="1" i="1">
              <a:latin typeface="Times New Roman" panose="02020603050405020304" pitchFamily="18" charset="0"/>
              <a:cs typeface="Times New Roman" panose="02020603050405020304" pitchFamily="18" charset="0"/>
            </a:endParaRPr>
          </a:p>
          <a:p>
            <a:pPr marL="0" indent="0">
              <a:buNone/>
            </a:pPr>
            <a:r>
              <a:rPr lang="en-US" sz="2800" b="1" i="1">
                <a:latin typeface="Times New Roman" panose="02020603050405020304" pitchFamily="18" charset="0"/>
                <a:cs typeface="Times New Roman" panose="02020603050405020304" pitchFamily="18" charset="0"/>
              </a:rPr>
              <a:t>Thực trạng nhận thức của người dân về đại dịch CoV- 19</a:t>
            </a:r>
          </a:p>
          <a:p>
            <a:pPr marL="0" indent="0" algn="just">
              <a:buNone/>
            </a:pPr>
            <a:r>
              <a:rPr lang="en-US" sz="2800">
                <a:latin typeface="Times New Roman" panose="02020603050405020304" pitchFamily="18" charset="0"/>
                <a:cs typeface="Times New Roman" panose="02020603050405020304" pitchFamily="18" charset="0"/>
              </a:rPr>
              <a:t>*  Khái niệm:</a:t>
            </a:r>
          </a:p>
          <a:p>
            <a:pPr marL="0" indent="0" algn="just">
              <a:buNone/>
            </a:pPr>
            <a:r>
              <a:rPr lang="en-US" sz="2800">
                <a:latin typeface="Times New Roman" panose="02020603050405020304" pitchFamily="18" charset="0"/>
                <a:cs typeface="Times New Roman" panose="02020603050405020304" pitchFamily="18" charset="0"/>
              </a:rPr>
              <a:t>* Biến số:</a:t>
            </a:r>
          </a:p>
          <a:p>
            <a:pPr marL="0" indent="0" algn="just">
              <a:buNone/>
            </a:pPr>
            <a:r>
              <a:rPr lang="en-US" sz="2800">
                <a:latin typeface="Times New Roman" panose="02020603050405020304" pitchFamily="18" charset="0"/>
                <a:cs typeface="Times New Roman" panose="02020603050405020304" pitchFamily="18" charset="0"/>
              </a:rPr>
              <a:t> - Nhận thức về mức độ nguy hiểm của dịch bệnh</a:t>
            </a:r>
          </a:p>
          <a:p>
            <a:pPr marL="0" indent="0" algn="just">
              <a:buNone/>
            </a:pPr>
            <a:r>
              <a:rPr lang="en-US" sz="2800">
                <a:latin typeface="Times New Roman" panose="02020603050405020304" pitchFamily="18" charset="0"/>
                <a:cs typeface="Times New Roman" panose="02020603050405020304" pitchFamily="18" charset="0"/>
              </a:rPr>
              <a:t>+  Nhận thức về nguồn gốc, cách thức lây lan, tốc độ lây lan - Phỏng vấn; Khảo sát</a:t>
            </a:r>
          </a:p>
          <a:p>
            <a:pPr marL="0" indent="0" algn="just">
              <a:buNone/>
            </a:pPr>
            <a:r>
              <a:rPr lang="en-US" sz="2800">
                <a:latin typeface="Times New Roman" panose="02020603050405020304" pitchFamily="18" charset="0"/>
                <a:cs typeface="Times New Roman" panose="02020603050405020304" pitchFamily="18" charset="0"/>
              </a:rPr>
              <a:t>+  Nhận thức về ảnh hưởng của dịch bệnh tới sức khỏe, tinh thần - Khảo sát - Phỏng vấn</a:t>
            </a:r>
          </a:p>
          <a:p>
            <a:pPr marL="0" indent="0" algn="just">
              <a:buNone/>
            </a:pPr>
            <a:r>
              <a:rPr lang="en-US" sz="2800">
                <a:latin typeface="Times New Roman" panose="02020603050405020304" pitchFamily="18" charset="0"/>
                <a:cs typeface="Times New Roman" panose="02020603050405020304" pitchFamily="18" charset="0"/>
              </a:rPr>
              <a:t>-  Nhận thức được cách phòng chống dịch bệnh - Phỏng vấn - Khảo sát</a:t>
            </a:r>
          </a:p>
        </p:txBody>
      </p:sp>
      <p:sp>
        <p:nvSpPr>
          <p:cNvPr id="4" name="Rectangle 3"/>
          <p:cNvSpPr/>
          <p:nvPr/>
        </p:nvSpPr>
        <p:spPr>
          <a:xfrm>
            <a:off x="2128344" y="1600200"/>
            <a:ext cx="41148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1">
                <a:solidFill>
                  <a:srgbClr val="C00000"/>
                </a:solidFill>
                <a:latin typeface="Times New Roman" panose="02020603050405020304" pitchFamily="18" charset="0"/>
                <a:cs typeface="Times New Roman" panose="02020603050405020304" pitchFamily="18" charset="0"/>
              </a:rPr>
              <a:t>Nhận thức của người dân</a:t>
            </a:r>
            <a:endParaRPr lang="en-US" sz="2800" b="1" i="1">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1000"/>
                                        <p:tgtEl>
                                          <p:spTgt spid="3">
                                            <p:txEl>
                                              <p:pRg st="7" end="7"/>
                                            </p:txEl>
                                          </p:spTgt>
                                        </p:tgtEl>
                                      </p:cBhvr>
                                    </p:animEffect>
                                    <p:anim calcmode="lin" valueType="num">
                                      <p:cBhvr>
                                        <p:cTn id="3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152400"/>
            <a:ext cx="9144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000" b="1">
                <a:solidFill>
                  <a:srgbClr val="FF0000"/>
                </a:solidFill>
                <a:latin typeface="Times New Roman" panose="02020603050405020304" pitchFamily="18" charset="0"/>
                <a:cs typeface="Times New Roman" panose="02020603050405020304" pitchFamily="18" charset="0"/>
              </a:rPr>
              <a:t>3.1.2. Xác định các biến số</a:t>
            </a:r>
          </a:p>
        </p:txBody>
      </p:sp>
      <p:sp>
        <p:nvSpPr>
          <p:cNvPr id="5" name="Rectangle 4"/>
          <p:cNvSpPr/>
          <p:nvPr/>
        </p:nvSpPr>
        <p:spPr>
          <a:xfrm>
            <a:off x="76202" y="787400"/>
            <a:ext cx="4076757" cy="523220"/>
          </a:xfrm>
          <a:prstGeom prst="rect">
            <a:avLst/>
          </a:prstGeom>
        </p:spPr>
        <p:txBody>
          <a:bodyPr wrap="none">
            <a:spAutoFit/>
          </a:bodyPr>
          <a:lstStyle/>
          <a:p>
            <a:r>
              <a:rPr lang="vi-VN" sz="2800" b="1">
                <a:latin typeface="+mj-lt"/>
              </a:rPr>
              <a:t>3.1.2.3. Phân loại biến số:</a:t>
            </a:r>
            <a:endParaRPr lang="vi-VN" sz="2800">
              <a:latin typeface="+mj-lt"/>
            </a:endParaRPr>
          </a:p>
        </p:txBody>
      </p:sp>
      <p:sp>
        <p:nvSpPr>
          <p:cNvPr id="3" name="Rectangle 2"/>
          <p:cNvSpPr/>
          <p:nvPr/>
        </p:nvSpPr>
        <p:spPr>
          <a:xfrm>
            <a:off x="2971800" y="1310620"/>
            <a:ext cx="2971800" cy="59438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err="1">
                <a:solidFill>
                  <a:schemeClr val="tx1"/>
                </a:solidFill>
                <a:latin typeface="+mj-lt"/>
              </a:rPr>
              <a:t>Các</a:t>
            </a:r>
            <a:r>
              <a:rPr lang="vi-VN" sz="2800" dirty="0">
                <a:solidFill>
                  <a:schemeClr val="tx1"/>
                </a:solidFill>
                <a:latin typeface="+mj-lt"/>
              </a:rPr>
              <a:t> </a:t>
            </a:r>
            <a:r>
              <a:rPr lang="vi-VN" sz="2800" dirty="0" err="1">
                <a:solidFill>
                  <a:schemeClr val="tx1"/>
                </a:solidFill>
                <a:latin typeface="+mj-lt"/>
              </a:rPr>
              <a:t>loại</a:t>
            </a:r>
            <a:r>
              <a:rPr lang="vi-VN" sz="2800" dirty="0">
                <a:solidFill>
                  <a:schemeClr val="tx1"/>
                </a:solidFill>
                <a:latin typeface="+mj-lt"/>
              </a:rPr>
              <a:t> </a:t>
            </a:r>
            <a:r>
              <a:rPr lang="vi-VN" sz="2800" dirty="0" err="1">
                <a:solidFill>
                  <a:schemeClr val="tx1"/>
                </a:solidFill>
                <a:latin typeface="+mj-lt"/>
              </a:rPr>
              <a:t>biến</a:t>
            </a:r>
            <a:r>
              <a:rPr lang="vi-VN" sz="2800" dirty="0">
                <a:solidFill>
                  <a:schemeClr val="tx1"/>
                </a:solidFill>
                <a:latin typeface="+mj-lt"/>
              </a:rPr>
              <a:t> </a:t>
            </a:r>
            <a:r>
              <a:rPr lang="vi-VN" sz="2800" dirty="0" err="1">
                <a:solidFill>
                  <a:schemeClr val="tx1"/>
                </a:solidFill>
                <a:latin typeface="+mj-lt"/>
              </a:rPr>
              <a:t>số</a:t>
            </a:r>
            <a:endParaRPr lang="vi-VN" sz="2800" dirty="0">
              <a:solidFill>
                <a:schemeClr val="tx1"/>
              </a:solidFill>
              <a:latin typeface="+mj-lt"/>
            </a:endParaRPr>
          </a:p>
        </p:txBody>
      </p:sp>
      <p:cxnSp>
        <p:nvCxnSpPr>
          <p:cNvPr id="14" name="Straight Connector 13"/>
          <p:cNvCxnSpPr/>
          <p:nvPr/>
        </p:nvCxnSpPr>
        <p:spPr>
          <a:xfrm>
            <a:off x="4457700" y="1905000"/>
            <a:ext cx="0" cy="7933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209800" y="2709587"/>
            <a:ext cx="4724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209800" y="2709587"/>
            <a:ext cx="0" cy="51322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17712" y="3264705"/>
            <a:ext cx="3699061" cy="1120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17712" y="3264705"/>
            <a:ext cx="0" cy="518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676400" y="3257205"/>
            <a:ext cx="0"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29" idx="0"/>
          </p:cNvCxnSpPr>
          <p:nvPr/>
        </p:nvCxnSpPr>
        <p:spPr>
          <a:xfrm>
            <a:off x="2873749" y="3299735"/>
            <a:ext cx="0" cy="5146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flipV="1">
            <a:off x="4191000" y="3275912"/>
            <a:ext cx="25774" cy="48366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6723" y="3783104"/>
            <a:ext cx="1066800" cy="254149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độc lập (IV)</a:t>
            </a:r>
          </a:p>
        </p:txBody>
      </p:sp>
      <p:sp>
        <p:nvSpPr>
          <p:cNvPr id="27" name="Rectangle 26"/>
          <p:cNvSpPr/>
          <p:nvPr/>
        </p:nvSpPr>
        <p:spPr>
          <a:xfrm>
            <a:off x="1182907" y="3790604"/>
            <a:ext cx="1066800" cy="253399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phụ thuộc (DV</a:t>
            </a:r>
            <a:r>
              <a:rPr lang="vi-VN" sz="2200">
                <a:solidFill>
                  <a:schemeClr val="tx1"/>
                </a:solidFill>
                <a:latin typeface="+mj-lt"/>
              </a:rPr>
              <a:t>)</a:t>
            </a:r>
          </a:p>
        </p:txBody>
      </p:sp>
      <p:sp>
        <p:nvSpPr>
          <p:cNvPr id="29" name="Rectangle 28"/>
          <p:cNvSpPr/>
          <p:nvPr/>
        </p:nvSpPr>
        <p:spPr>
          <a:xfrm>
            <a:off x="2340349" y="3814427"/>
            <a:ext cx="1066800" cy="2510171"/>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trung gian (MV)</a:t>
            </a:r>
          </a:p>
        </p:txBody>
      </p:sp>
      <p:sp>
        <p:nvSpPr>
          <p:cNvPr id="30" name="Rectangle 29"/>
          <p:cNvSpPr/>
          <p:nvPr/>
        </p:nvSpPr>
        <p:spPr>
          <a:xfrm>
            <a:off x="3581400" y="3814428"/>
            <a:ext cx="1143000" cy="251017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ngoại lai (EV)</a:t>
            </a:r>
          </a:p>
        </p:txBody>
      </p:sp>
      <p:sp>
        <p:nvSpPr>
          <p:cNvPr id="34" name="Rectangle 33"/>
          <p:cNvSpPr/>
          <p:nvPr/>
        </p:nvSpPr>
        <p:spPr>
          <a:xfrm>
            <a:off x="914400" y="2108200"/>
            <a:ext cx="3581400" cy="482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dirty="0">
                <a:solidFill>
                  <a:srgbClr val="000099"/>
                </a:solidFill>
                <a:latin typeface="+mj-lt"/>
              </a:rPr>
              <a:t>Theo quan </a:t>
            </a:r>
            <a:r>
              <a:rPr lang="vi-VN" sz="2600" dirty="0" err="1">
                <a:solidFill>
                  <a:srgbClr val="000099"/>
                </a:solidFill>
                <a:latin typeface="+mj-lt"/>
              </a:rPr>
              <a:t>hệ</a:t>
            </a:r>
            <a:r>
              <a:rPr lang="vi-VN" sz="2600" dirty="0">
                <a:solidFill>
                  <a:srgbClr val="000099"/>
                </a:solidFill>
                <a:latin typeface="+mj-lt"/>
              </a:rPr>
              <a:t> nhân - </a:t>
            </a:r>
            <a:r>
              <a:rPr lang="vi-VN" sz="2600" dirty="0" err="1">
                <a:solidFill>
                  <a:srgbClr val="000099"/>
                </a:solidFill>
                <a:latin typeface="+mj-lt"/>
              </a:rPr>
              <a:t>quả</a:t>
            </a:r>
            <a:endParaRPr lang="vi-VN" sz="2600" dirty="0">
              <a:solidFill>
                <a:srgbClr val="000099"/>
              </a:solidFill>
              <a:latin typeface="+mj-lt"/>
            </a:endParaRPr>
          </a:p>
        </p:txBody>
      </p:sp>
      <p:sp>
        <p:nvSpPr>
          <p:cNvPr id="35" name="Rectangle 34"/>
          <p:cNvSpPr/>
          <p:nvPr/>
        </p:nvSpPr>
        <p:spPr>
          <a:xfrm>
            <a:off x="4343400" y="2108200"/>
            <a:ext cx="2971800" cy="482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rgbClr val="C00000"/>
                </a:solidFill>
                <a:latin typeface="+mj-lt"/>
              </a:rPr>
              <a:t>Theo đơn vị đo</a:t>
            </a:r>
          </a:p>
        </p:txBody>
      </p:sp>
      <p:cxnSp>
        <p:nvCxnSpPr>
          <p:cNvPr id="36" name="Straight Connector 35"/>
          <p:cNvCxnSpPr/>
          <p:nvPr/>
        </p:nvCxnSpPr>
        <p:spPr>
          <a:xfrm>
            <a:off x="6898942" y="2709587"/>
            <a:ext cx="0" cy="62040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5723782" y="3299735"/>
            <a:ext cx="2531408" cy="3025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5728447" y="3329991"/>
            <a:ext cx="0"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5279792" y="2879915"/>
            <a:ext cx="1501995" cy="4500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dirty="0" err="1">
                <a:solidFill>
                  <a:srgbClr val="FF0000"/>
                </a:solidFill>
                <a:latin typeface="+mj-lt"/>
              </a:rPr>
              <a:t>Cách</a:t>
            </a:r>
            <a:r>
              <a:rPr lang="vi-VN" sz="2600" dirty="0">
                <a:solidFill>
                  <a:srgbClr val="FF0000"/>
                </a:solidFill>
                <a:latin typeface="+mj-lt"/>
              </a:rPr>
              <a:t> 1</a:t>
            </a:r>
          </a:p>
        </p:txBody>
      </p:sp>
      <p:cxnSp>
        <p:nvCxnSpPr>
          <p:cNvPr id="45" name="Straight Connector 44"/>
          <p:cNvCxnSpPr/>
          <p:nvPr/>
        </p:nvCxnSpPr>
        <p:spPr>
          <a:xfrm flipV="1">
            <a:off x="5279792" y="3868508"/>
            <a:ext cx="1121008" cy="17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5279792" y="3863391"/>
            <a:ext cx="0"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6400800" y="3868508"/>
            <a:ext cx="0" cy="58674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Rectangle 47"/>
          <p:cNvSpPr/>
          <p:nvPr/>
        </p:nvSpPr>
        <p:spPr>
          <a:xfrm>
            <a:off x="5984543" y="4403673"/>
            <a:ext cx="914399" cy="1927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liên tục</a:t>
            </a:r>
          </a:p>
        </p:txBody>
      </p:sp>
      <p:sp>
        <p:nvSpPr>
          <p:cNvPr id="49" name="Rectangle 48"/>
          <p:cNvSpPr/>
          <p:nvPr/>
        </p:nvSpPr>
        <p:spPr>
          <a:xfrm>
            <a:off x="4953000" y="4396790"/>
            <a:ext cx="887296" cy="192780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phân loại</a:t>
            </a:r>
          </a:p>
        </p:txBody>
      </p:sp>
      <p:cxnSp>
        <p:nvCxnSpPr>
          <p:cNvPr id="50" name="Straight Connector 49"/>
          <p:cNvCxnSpPr/>
          <p:nvPr/>
        </p:nvCxnSpPr>
        <p:spPr>
          <a:xfrm>
            <a:off x="8222810" y="3329991"/>
            <a:ext cx="0" cy="48443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7001997" y="2921805"/>
            <a:ext cx="1303808" cy="408186"/>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dirty="0" err="1">
                <a:solidFill>
                  <a:srgbClr val="C00000"/>
                </a:solidFill>
                <a:latin typeface="+mj-lt"/>
              </a:rPr>
              <a:t>Cách</a:t>
            </a:r>
            <a:r>
              <a:rPr lang="vi-VN" sz="2600" dirty="0">
                <a:solidFill>
                  <a:srgbClr val="C00000"/>
                </a:solidFill>
                <a:latin typeface="+mj-lt"/>
              </a:rPr>
              <a:t> 2</a:t>
            </a:r>
          </a:p>
        </p:txBody>
      </p:sp>
      <p:cxnSp>
        <p:nvCxnSpPr>
          <p:cNvPr id="54" name="Straight Connector 53"/>
          <p:cNvCxnSpPr/>
          <p:nvPr/>
        </p:nvCxnSpPr>
        <p:spPr>
          <a:xfrm>
            <a:off x="7620000" y="3863391"/>
            <a:ext cx="12954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615518" y="3870273"/>
            <a:ext cx="0"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8915400" y="3870273"/>
            <a:ext cx="0" cy="72839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8077200" y="4403673"/>
            <a:ext cx="990600" cy="19209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định lượng</a:t>
            </a:r>
          </a:p>
        </p:txBody>
      </p:sp>
      <p:sp>
        <p:nvSpPr>
          <p:cNvPr id="58" name="Rectangle 57"/>
          <p:cNvSpPr/>
          <p:nvPr/>
        </p:nvSpPr>
        <p:spPr>
          <a:xfrm>
            <a:off x="7162801" y="4403673"/>
            <a:ext cx="838200" cy="19209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600">
                <a:solidFill>
                  <a:schemeClr val="tx1"/>
                </a:solidFill>
                <a:latin typeface="+mj-lt"/>
              </a:rPr>
              <a:t>B/s định tính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down)">
                                      <p:cBhvr>
                                        <p:cTn id="15" dur="500"/>
                                        <p:tgtEl>
                                          <p:spTgt spid="14"/>
                                        </p:tgtEl>
                                      </p:cBhvr>
                                    </p:animEffect>
                                  </p:childTnLst>
                                </p:cTn>
                              </p:par>
                              <p:par>
                                <p:cTn id="16" presetID="22" presetClass="entr" presetSubtype="4"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down)">
                                      <p:cBhvr>
                                        <p:cTn id="18" dur="500"/>
                                        <p:tgtEl>
                                          <p:spTgt spid="16"/>
                                        </p:tgtEl>
                                      </p:cBhvr>
                                    </p:animEffect>
                                  </p:childTnLst>
                                </p:cTn>
                              </p:par>
                              <p:par>
                                <p:cTn id="19" presetID="22" presetClass="entr" presetSubtype="4"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down)">
                                      <p:cBhvr>
                                        <p:cTn id="21" dur="500"/>
                                        <p:tgtEl>
                                          <p:spTgt spid="18"/>
                                        </p:tgtEl>
                                      </p:cBhvr>
                                    </p:animEffect>
                                  </p:childTnLst>
                                </p:cTn>
                              </p:par>
                              <p:par>
                                <p:cTn id="22" presetID="22" presetClass="entr" presetSubtype="4" fill="hold"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down)">
                                      <p:cBhvr>
                                        <p:cTn id="24" dur="500"/>
                                        <p:tgtEl>
                                          <p:spTgt spid="3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down)">
                                      <p:cBhvr>
                                        <p:cTn id="29" dur="500"/>
                                        <p:tgtEl>
                                          <p:spTgt spid="34"/>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down)">
                                      <p:cBhvr>
                                        <p:cTn id="34" dur="500"/>
                                        <p:tgtEl>
                                          <p:spTgt spid="3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down)">
                                      <p:cBhvr>
                                        <p:cTn id="39" dur="500"/>
                                        <p:tgtEl>
                                          <p:spTgt spid="20"/>
                                        </p:tgtEl>
                                      </p:cBhvr>
                                    </p:animEffect>
                                  </p:childTnLst>
                                </p:cTn>
                              </p:par>
                              <p:par>
                                <p:cTn id="40" presetID="22" presetClass="entr" presetSubtype="4"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down)">
                                      <p:cBhvr>
                                        <p:cTn id="42" dur="500"/>
                                        <p:tgtEl>
                                          <p:spTgt spid="21"/>
                                        </p:tgtEl>
                                      </p:cBhvr>
                                    </p:animEffect>
                                  </p:childTnLst>
                                </p:cTn>
                              </p:par>
                              <p:par>
                                <p:cTn id="43" presetID="2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down)">
                                      <p:cBhvr>
                                        <p:cTn id="45" dur="500"/>
                                        <p:tgtEl>
                                          <p:spTgt spid="2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wipe(down)">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down)">
                                      <p:cBhvr>
                                        <p:cTn id="55" dur="500"/>
                                        <p:tgtEl>
                                          <p:spTgt spid="27"/>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nodeType="click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wipe(down)">
                                      <p:cBhvr>
                                        <p:cTn id="60" dur="500"/>
                                        <p:tgtEl>
                                          <p:spTgt spid="23"/>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wipe(down)">
                                      <p:cBhvr>
                                        <p:cTn id="63" dur="500"/>
                                        <p:tgtEl>
                                          <p:spTgt spid="29"/>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ipe(down)">
                                      <p:cBhvr>
                                        <p:cTn id="68" dur="500"/>
                                        <p:tgtEl>
                                          <p:spTgt spid="24"/>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down)">
                                      <p:cBhvr>
                                        <p:cTn id="71" dur="500"/>
                                        <p:tgtEl>
                                          <p:spTgt spid="30"/>
                                        </p:tgtEl>
                                      </p:cBhvr>
                                    </p:animEffect>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nodeType="clickEffect">
                                  <p:stCondLst>
                                    <p:cond delay="0"/>
                                  </p:stCondLst>
                                  <p:childTnLst>
                                    <p:set>
                                      <p:cBhvr>
                                        <p:cTn id="75" dur="1" fill="hold">
                                          <p:stCondLst>
                                            <p:cond delay="0"/>
                                          </p:stCondLst>
                                        </p:cTn>
                                        <p:tgtEl>
                                          <p:spTgt spid="37"/>
                                        </p:tgtEl>
                                        <p:attrNameLst>
                                          <p:attrName>style.visibility</p:attrName>
                                        </p:attrNameLst>
                                      </p:cBhvr>
                                      <p:to>
                                        <p:strVal val="visible"/>
                                      </p:to>
                                    </p:set>
                                    <p:animEffect transition="in" filter="barn(inVertical)">
                                      <p:cBhvr>
                                        <p:cTn id="76" dur="500"/>
                                        <p:tgtEl>
                                          <p:spTgt spid="37"/>
                                        </p:tgtEl>
                                      </p:cBhvr>
                                    </p:animEffect>
                                  </p:childTnLst>
                                </p:cTn>
                              </p:par>
                              <p:par>
                                <p:cTn id="77" presetID="16" presetClass="entr" presetSubtype="21" fill="hold"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barn(inVertical)">
                                      <p:cBhvr>
                                        <p:cTn id="79" dur="500"/>
                                        <p:tgtEl>
                                          <p:spTgt spid="42"/>
                                        </p:tgtEl>
                                      </p:cBhvr>
                                    </p:animEffect>
                                  </p:childTnLst>
                                </p:cTn>
                              </p:par>
                              <p:par>
                                <p:cTn id="80" presetID="16" presetClass="entr" presetSubtype="21" fill="hold" nodeType="withEffect">
                                  <p:stCondLst>
                                    <p:cond delay="0"/>
                                  </p:stCondLst>
                                  <p:childTnLst>
                                    <p:set>
                                      <p:cBhvr>
                                        <p:cTn id="81" dur="1" fill="hold">
                                          <p:stCondLst>
                                            <p:cond delay="0"/>
                                          </p:stCondLst>
                                        </p:cTn>
                                        <p:tgtEl>
                                          <p:spTgt spid="50"/>
                                        </p:tgtEl>
                                        <p:attrNameLst>
                                          <p:attrName>style.visibility</p:attrName>
                                        </p:attrNameLst>
                                      </p:cBhvr>
                                      <p:to>
                                        <p:strVal val="visible"/>
                                      </p:to>
                                    </p:set>
                                    <p:animEffect transition="in" filter="barn(inVertical)">
                                      <p:cBhvr>
                                        <p:cTn id="82" dur="500"/>
                                        <p:tgtEl>
                                          <p:spTgt spid="50"/>
                                        </p:tgtEl>
                                      </p:cBhvr>
                                    </p:animEffect>
                                  </p:childTnLst>
                                </p:cTn>
                              </p:par>
                              <p:par>
                                <p:cTn id="83" presetID="16" presetClass="entr" presetSubtype="21" fill="hold" grpId="0" nodeType="with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barn(inVertical)">
                                      <p:cBhvr>
                                        <p:cTn id="85" dur="500"/>
                                        <p:tgtEl>
                                          <p:spTgt spid="52"/>
                                        </p:tgtEl>
                                      </p:cBhvr>
                                    </p:animEffect>
                                  </p:childTnLst>
                                </p:cTn>
                              </p:par>
                              <p:par>
                                <p:cTn id="86" presetID="16" presetClass="entr" presetSubtype="21" fill="hold" grpId="0" nodeType="with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barn(inVertical)">
                                      <p:cBhvr>
                                        <p:cTn id="88" dur="500"/>
                                        <p:tgtEl>
                                          <p:spTgt spid="43"/>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nodeType="click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500"/>
                                        <p:tgtEl>
                                          <p:spTgt spid="45"/>
                                        </p:tgtEl>
                                      </p:cBhvr>
                                    </p:animEffect>
                                  </p:childTnLst>
                                </p:cTn>
                              </p:par>
                              <p:par>
                                <p:cTn id="94" presetID="22" presetClass="entr" presetSubtype="4" fill="hold" nodeType="with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wipe(down)">
                                      <p:cBhvr>
                                        <p:cTn id="96" dur="500"/>
                                        <p:tgtEl>
                                          <p:spTgt spid="46"/>
                                        </p:tgtEl>
                                      </p:cBhvr>
                                    </p:animEffect>
                                  </p:childTnLst>
                                </p:cTn>
                              </p:par>
                              <p:par>
                                <p:cTn id="97" presetID="22" presetClass="entr" presetSubtype="4" fill="hold" nodeType="withEffect">
                                  <p:stCondLst>
                                    <p:cond delay="0"/>
                                  </p:stCondLst>
                                  <p:childTnLst>
                                    <p:set>
                                      <p:cBhvr>
                                        <p:cTn id="98" dur="1" fill="hold">
                                          <p:stCondLst>
                                            <p:cond delay="0"/>
                                          </p:stCondLst>
                                        </p:cTn>
                                        <p:tgtEl>
                                          <p:spTgt spid="47"/>
                                        </p:tgtEl>
                                        <p:attrNameLst>
                                          <p:attrName>style.visibility</p:attrName>
                                        </p:attrNameLst>
                                      </p:cBhvr>
                                      <p:to>
                                        <p:strVal val="visible"/>
                                      </p:to>
                                    </p:set>
                                    <p:animEffect transition="in" filter="wipe(down)">
                                      <p:cBhvr>
                                        <p:cTn id="99" dur="500"/>
                                        <p:tgtEl>
                                          <p:spTgt spid="47"/>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48"/>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22" presetClass="entr" presetSubtype="4" fill="hold" nodeType="clickEffect">
                                  <p:stCondLst>
                                    <p:cond delay="0"/>
                                  </p:stCondLst>
                                  <p:childTnLst>
                                    <p:set>
                                      <p:cBhvr>
                                        <p:cTn id="112" dur="1" fill="hold">
                                          <p:stCondLst>
                                            <p:cond delay="0"/>
                                          </p:stCondLst>
                                        </p:cTn>
                                        <p:tgtEl>
                                          <p:spTgt spid="55"/>
                                        </p:tgtEl>
                                        <p:attrNameLst>
                                          <p:attrName>style.visibility</p:attrName>
                                        </p:attrNameLst>
                                      </p:cBhvr>
                                      <p:to>
                                        <p:strVal val="visible"/>
                                      </p:to>
                                    </p:set>
                                    <p:animEffect transition="in" filter="wipe(down)">
                                      <p:cBhvr>
                                        <p:cTn id="113" dur="500"/>
                                        <p:tgtEl>
                                          <p:spTgt spid="55"/>
                                        </p:tgtEl>
                                      </p:cBhvr>
                                    </p:animEffect>
                                  </p:childTnLst>
                                </p:cTn>
                              </p:par>
                              <p:par>
                                <p:cTn id="114" presetID="22" presetClass="entr" presetSubtype="4" fill="hold" nodeType="with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par>
                                <p:cTn id="117" presetID="22" presetClass="entr" presetSubtype="4" fill="hold" nodeType="withEffect">
                                  <p:stCondLst>
                                    <p:cond delay="0"/>
                                  </p:stCondLst>
                                  <p:childTnLst>
                                    <p:set>
                                      <p:cBhvr>
                                        <p:cTn id="118" dur="1" fill="hold">
                                          <p:stCondLst>
                                            <p:cond delay="0"/>
                                          </p:stCondLst>
                                        </p:cTn>
                                        <p:tgtEl>
                                          <p:spTgt spid="56"/>
                                        </p:tgtEl>
                                        <p:attrNameLst>
                                          <p:attrName>style.visibility</p:attrName>
                                        </p:attrNameLst>
                                      </p:cBhvr>
                                      <p:to>
                                        <p:strVal val="visible"/>
                                      </p:to>
                                    </p:set>
                                    <p:animEffect transition="in" filter="wipe(down)">
                                      <p:cBhvr>
                                        <p:cTn id="119" dur="500"/>
                                        <p:tgtEl>
                                          <p:spTgt spid="56"/>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4" fill="hold" grpId="0" nodeType="clickEffect">
                                  <p:stCondLst>
                                    <p:cond delay="0"/>
                                  </p:stCondLst>
                                  <p:childTnLst>
                                    <p:set>
                                      <p:cBhvr>
                                        <p:cTn id="123" dur="1" fill="hold">
                                          <p:stCondLst>
                                            <p:cond delay="0"/>
                                          </p:stCondLst>
                                        </p:cTn>
                                        <p:tgtEl>
                                          <p:spTgt spid="58"/>
                                        </p:tgtEl>
                                        <p:attrNameLst>
                                          <p:attrName>style.visibility</p:attrName>
                                        </p:attrNameLst>
                                      </p:cBhvr>
                                      <p:to>
                                        <p:strVal val="visible"/>
                                      </p:to>
                                    </p:set>
                                    <p:animEffect transition="in" filter="wipe(down)">
                                      <p:cBhvr>
                                        <p:cTn id="124" dur="500"/>
                                        <p:tgtEl>
                                          <p:spTgt spid="58"/>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57"/>
                                        </p:tgtEl>
                                        <p:attrNameLst>
                                          <p:attrName>style.visibility</p:attrName>
                                        </p:attrNameLst>
                                      </p:cBhvr>
                                      <p:to>
                                        <p:strVal val="visible"/>
                                      </p:to>
                                    </p:set>
                                    <p:animEffect transition="in" filter="wipe(down)">
                                      <p:cBhvr>
                                        <p:cTn id="12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bldLvl="0" animBg="1"/>
      <p:bldP spid="26" grpId="0" bldLvl="0" animBg="1"/>
      <p:bldP spid="27" grpId="0" bldLvl="0" animBg="1"/>
      <p:bldP spid="29" grpId="0" bldLvl="0" animBg="1"/>
      <p:bldP spid="30" grpId="0" bldLvl="0" animBg="1"/>
      <p:bldP spid="34" grpId="0" bldLvl="0" animBg="1"/>
      <p:bldP spid="35" grpId="0" bldLvl="0" animBg="1"/>
      <p:bldP spid="43" grpId="0" bldLvl="0" animBg="1"/>
      <p:bldP spid="48" grpId="0" bldLvl="0" animBg="1"/>
      <p:bldP spid="49" grpId="0" bldLvl="0" animBg="1"/>
      <p:bldP spid="52" grpId="0" bldLvl="0" animBg="1"/>
      <p:bldP spid="57" grpId="0" bldLvl="0" animBg="1"/>
      <p:bldP spid="58" grpId="0" bldLvl="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ln>
            <a:solidFill>
              <a:schemeClr val="accent2"/>
            </a:solidFill>
          </a:ln>
        </p:spPr>
        <p:txBody>
          <a:bodyPr>
            <a:normAutofit/>
          </a:bodyPr>
          <a:lstStyle/>
          <a:p>
            <a:r>
              <a:rPr lang="en-US" sz="3200" b="1">
                <a:solidFill>
                  <a:schemeClr val="accent2"/>
                </a:solidFill>
                <a:latin typeface="Times New Roman" panose="02020603050405020304" pitchFamily="18" charset="0"/>
                <a:cs typeface="Times New Roman" panose="02020603050405020304" pitchFamily="18" charset="0"/>
              </a:rPr>
              <a:t>3.1.2. XÁC ĐỊNH BIẾN SỐ</a:t>
            </a:r>
          </a:p>
        </p:txBody>
      </p:sp>
      <p:sp>
        <p:nvSpPr>
          <p:cNvPr id="3" name="Content Placeholder 2"/>
          <p:cNvSpPr>
            <a:spLocks noGrp="1"/>
          </p:cNvSpPr>
          <p:nvPr>
            <p:ph idx="1"/>
          </p:nvPr>
        </p:nvSpPr>
        <p:spPr>
          <a:xfrm>
            <a:off x="533400" y="914400"/>
            <a:ext cx="8229600" cy="5486400"/>
          </a:xfrm>
        </p:spPr>
        <p:txBody>
          <a:bodyPr>
            <a:normAutofit/>
          </a:bodyPr>
          <a:lstStyle/>
          <a:p>
            <a:pPr marL="0" indent="0" algn="ctr">
              <a:buNone/>
            </a:pPr>
            <a:r>
              <a:rPr lang="en-US" sz="3600" b="1" i="1">
                <a:latin typeface="Times New Roman" panose="02020603050405020304" pitchFamily="18" charset="0"/>
                <a:cs typeface="Times New Roman" panose="02020603050405020304" pitchFamily="18" charset="0"/>
              </a:rPr>
              <a:t>* Phân loại biến số</a:t>
            </a:r>
          </a:p>
          <a:p>
            <a:pPr marL="0" indent="0" algn="just">
              <a:buNone/>
            </a:pPr>
            <a:r>
              <a:rPr lang="en-US" b="1" i="1">
                <a:latin typeface="Times New Roman" panose="02020603050405020304" pitchFamily="18" charset="0"/>
                <a:cs typeface="Times New Roman" panose="02020603050405020304" pitchFamily="18" charset="0"/>
              </a:rPr>
              <a:t>Phân loại theo quan hệ nhân - quả</a:t>
            </a:r>
          </a:p>
          <a:p>
            <a:pPr marL="0" indent="0" algn="just">
              <a:buNone/>
            </a:pPr>
            <a:r>
              <a:rPr lang="en-US" i="1">
                <a:solidFill>
                  <a:srgbClr val="FF0000"/>
                </a:solidFill>
                <a:latin typeface="Times New Roman" panose="02020603050405020304" pitchFamily="18" charset="0"/>
                <a:cs typeface="Times New Roman" panose="02020603050405020304" pitchFamily="18" charset="0"/>
              </a:rPr>
              <a:t>- </a:t>
            </a:r>
            <a:r>
              <a:rPr lang="en-US" sz="2800">
                <a:solidFill>
                  <a:srgbClr val="FF0000"/>
                </a:solidFill>
                <a:latin typeface="Times New Roman" panose="02020603050405020304" pitchFamily="18" charset="0"/>
                <a:cs typeface="Times New Roman" panose="02020603050405020304" pitchFamily="18" charset="0"/>
              </a:rPr>
              <a:t>Biến số độc lập</a:t>
            </a:r>
            <a:r>
              <a:rPr lang="en-US" sz="2800">
                <a:latin typeface="Times New Roman" panose="02020603050405020304" pitchFamily="18" charset="0"/>
                <a:cs typeface="Times New Roman" panose="02020603050405020304" pitchFamily="18" charset="0"/>
              </a:rPr>
              <a:t>: BS gây ra thay đổi trong một hiện tượng, tình huống</a:t>
            </a:r>
          </a:p>
          <a:p>
            <a:pPr marL="0" indent="0" algn="just">
              <a:buNone/>
            </a:pPr>
            <a:r>
              <a:rPr lang="en-US" sz="2800">
                <a:solidFill>
                  <a:srgbClr val="FF0000"/>
                </a:solidFill>
                <a:latin typeface="Times New Roman" panose="02020603050405020304" pitchFamily="18" charset="0"/>
                <a:cs typeface="Times New Roman" panose="02020603050405020304" pitchFamily="18" charset="0"/>
              </a:rPr>
              <a:t>- Biến số phụ thuộc</a:t>
            </a:r>
            <a:r>
              <a:rPr lang="en-US" sz="2800">
                <a:latin typeface="Times New Roman" panose="02020603050405020304" pitchFamily="18" charset="0"/>
                <a:cs typeface="Times New Roman" panose="02020603050405020304" pitchFamily="18" charset="0"/>
              </a:rPr>
              <a:t>: Bs biểu thị cho các kết quả, hoặc sự thay đổi của sự vật, hiện tượng, tình huống xảy ra do tác động của BS độc lập</a:t>
            </a:r>
          </a:p>
          <a:p>
            <a:pPr marL="0" indent="0" algn="just">
              <a:buNone/>
            </a:pPr>
            <a:r>
              <a:rPr lang="en-US" sz="2800">
                <a:solidFill>
                  <a:srgbClr val="FF0000"/>
                </a:solidFill>
                <a:latin typeface="Times New Roman" panose="02020603050405020304" pitchFamily="18" charset="0"/>
                <a:cs typeface="Times New Roman" panose="02020603050405020304" pitchFamily="18" charset="0"/>
              </a:rPr>
              <a:t>- Biến số trung gian</a:t>
            </a:r>
            <a:r>
              <a:rPr lang="en-US" sz="2800">
                <a:latin typeface="Times New Roman" panose="02020603050405020304" pitchFamily="18" charset="0"/>
                <a:cs typeface="Times New Roman" panose="02020603050405020304" pitchFamily="18" charset="0"/>
              </a:rPr>
              <a:t>: Kết nối biến độc lập và biến phụ thuộc</a:t>
            </a:r>
          </a:p>
          <a:p>
            <a:pPr marL="0" indent="0" algn="just">
              <a:buNone/>
            </a:pPr>
            <a:r>
              <a:rPr lang="en-US" sz="2800">
                <a:solidFill>
                  <a:srgbClr val="FF0000"/>
                </a:solidFill>
                <a:latin typeface="Times New Roman" panose="02020603050405020304" pitchFamily="18" charset="0"/>
                <a:cs typeface="Times New Roman" panose="02020603050405020304" pitchFamily="18" charset="0"/>
              </a:rPr>
              <a:t>- Biến ngoại lai: </a:t>
            </a:r>
            <a:r>
              <a:rPr lang="en-US" sz="2800">
                <a:latin typeface="Times New Roman" panose="02020603050405020304" pitchFamily="18" charset="0"/>
                <a:cs typeface="Times New Roman" panose="02020603050405020304" pitchFamily="18" charset="0"/>
              </a:rPr>
              <a:t>một số yếu tố </a:t>
            </a:r>
            <a:r>
              <a:rPr lang="vi-VN" altLang="en-US" sz="2800">
                <a:latin typeface="Times New Roman" panose="02020603050405020304" pitchFamily="18" charset="0"/>
                <a:cs typeface="Times New Roman" panose="02020603050405020304" pitchFamily="18" charset="0"/>
              </a:rPr>
              <a:t>có </a:t>
            </a:r>
            <a:r>
              <a:rPr lang="en-US" sz="2800">
                <a:latin typeface="Times New Roman" panose="02020603050405020304" pitchFamily="18" charset="0"/>
                <a:cs typeface="Times New Roman" panose="02020603050405020304" pitchFamily="18" charset="0"/>
              </a:rPr>
              <a:t>trong thực tế có</a:t>
            </a:r>
            <a:r>
              <a:rPr lang="vi-VN" altLang="en-US" sz="2800">
                <a:latin typeface="Times New Roman" panose="02020603050405020304" pitchFamily="18" charset="0"/>
                <a:cs typeface="Times New Roman" panose="02020603050405020304" pitchFamily="18" charset="0"/>
              </a:rPr>
              <a:t> thể có </a:t>
            </a:r>
            <a:r>
              <a:rPr lang="en-US" sz="2800">
                <a:latin typeface="Times New Roman" panose="02020603050405020304" pitchFamily="18" charset="0"/>
                <a:cs typeface="Times New Roman" panose="02020603050405020304" pitchFamily="18" charset="0"/>
              </a:rPr>
              <a:t> ảnh hưởng đến </a:t>
            </a:r>
            <a:r>
              <a:rPr lang="vi-VN" altLang="en-US" sz="2800">
                <a:latin typeface="Times New Roman" panose="02020603050405020304" pitchFamily="18" charset="0"/>
                <a:cs typeface="Times New Roman" panose="02020603050405020304" pitchFamily="18" charset="0"/>
              </a:rPr>
              <a:t>mối quan hệ giữa biến ĐL và biến PT</a:t>
            </a:r>
            <a:endParaRPr lang="en-US" sz="2800">
              <a:latin typeface="Times New Roman" panose="02020603050405020304" pitchFamily="18" charset="0"/>
              <a:cs typeface="Times New Roman" panose="02020603050405020304" pitchFamily="18" charset="0"/>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152400"/>
            <a:ext cx="9144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000" b="1">
                <a:solidFill>
                  <a:srgbClr val="FF0000"/>
                </a:solidFill>
                <a:latin typeface="Times New Roman" panose="02020603050405020304" pitchFamily="18" charset="0"/>
                <a:cs typeface="Times New Roman" panose="02020603050405020304" pitchFamily="18" charset="0"/>
              </a:rPr>
              <a:t>3.1.2. Xác định các biến số</a:t>
            </a:r>
          </a:p>
        </p:txBody>
      </p:sp>
      <p:sp>
        <p:nvSpPr>
          <p:cNvPr id="11" name="Rectangle 10"/>
          <p:cNvSpPr/>
          <p:nvPr/>
        </p:nvSpPr>
        <p:spPr>
          <a:xfrm>
            <a:off x="304800" y="1701800"/>
            <a:ext cx="2057400" cy="1320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Biến  độc lập (IV)</a:t>
            </a:r>
          </a:p>
        </p:txBody>
      </p:sp>
      <p:sp>
        <p:nvSpPr>
          <p:cNvPr id="14" name="Rectangle 13"/>
          <p:cNvSpPr/>
          <p:nvPr/>
        </p:nvSpPr>
        <p:spPr>
          <a:xfrm>
            <a:off x="6324600" y="1701800"/>
            <a:ext cx="2057400" cy="1320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Biến phụ thuộc (DV)</a:t>
            </a:r>
          </a:p>
        </p:txBody>
      </p:sp>
      <p:sp>
        <p:nvSpPr>
          <p:cNvPr id="5" name="Right Arrow 4"/>
          <p:cNvSpPr/>
          <p:nvPr/>
        </p:nvSpPr>
        <p:spPr>
          <a:xfrm>
            <a:off x="2362200" y="2108200"/>
            <a:ext cx="3962400" cy="2540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Rectangle 14"/>
          <p:cNvSpPr/>
          <p:nvPr/>
        </p:nvSpPr>
        <p:spPr>
          <a:xfrm>
            <a:off x="228600" y="924580"/>
            <a:ext cx="2233304" cy="523220"/>
          </a:xfrm>
          <a:prstGeom prst="rect">
            <a:avLst/>
          </a:prstGeom>
        </p:spPr>
        <p:txBody>
          <a:bodyPr wrap="none">
            <a:spAutoFit/>
          </a:bodyPr>
          <a:lstStyle/>
          <a:p>
            <a:r>
              <a:rPr lang="vi-VN" sz="2800" b="1" dirty="0">
                <a:latin typeface="+mj-lt"/>
              </a:rPr>
              <a:t>Nguyên nhân</a:t>
            </a:r>
            <a:endParaRPr lang="vi-VN" sz="2800" dirty="0">
              <a:latin typeface="+mj-lt"/>
            </a:endParaRPr>
          </a:p>
        </p:txBody>
      </p:sp>
      <p:sp>
        <p:nvSpPr>
          <p:cNvPr id="16" name="Rectangle 15"/>
          <p:cNvSpPr/>
          <p:nvPr/>
        </p:nvSpPr>
        <p:spPr>
          <a:xfrm>
            <a:off x="6705600" y="889000"/>
            <a:ext cx="1412566" cy="523220"/>
          </a:xfrm>
          <a:prstGeom prst="rect">
            <a:avLst/>
          </a:prstGeom>
        </p:spPr>
        <p:txBody>
          <a:bodyPr wrap="none">
            <a:spAutoFit/>
          </a:bodyPr>
          <a:lstStyle/>
          <a:p>
            <a:r>
              <a:rPr lang="vi-VN" sz="2800" b="1" dirty="0" err="1">
                <a:latin typeface="+mj-lt"/>
              </a:rPr>
              <a:t>Kết</a:t>
            </a:r>
            <a:r>
              <a:rPr lang="vi-VN" sz="2800" b="1" dirty="0">
                <a:latin typeface="+mj-lt"/>
              </a:rPr>
              <a:t> </a:t>
            </a:r>
            <a:r>
              <a:rPr lang="vi-VN" sz="2800" b="1" dirty="0" err="1">
                <a:latin typeface="+mj-lt"/>
              </a:rPr>
              <a:t>quả</a:t>
            </a:r>
            <a:endParaRPr lang="vi-VN" sz="2800" dirty="0">
              <a:latin typeface="+mj-lt"/>
            </a:endParaRPr>
          </a:p>
        </p:txBody>
      </p:sp>
      <p:sp>
        <p:nvSpPr>
          <p:cNvPr id="17" name="Rectangle 16"/>
          <p:cNvSpPr/>
          <p:nvPr/>
        </p:nvSpPr>
        <p:spPr>
          <a:xfrm>
            <a:off x="3543300" y="4851400"/>
            <a:ext cx="2057400" cy="1320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Biến  trung gian (MV)</a:t>
            </a:r>
          </a:p>
        </p:txBody>
      </p:sp>
      <p:sp>
        <p:nvSpPr>
          <p:cNvPr id="18" name="Right Arrow 17"/>
          <p:cNvSpPr/>
          <p:nvPr/>
        </p:nvSpPr>
        <p:spPr>
          <a:xfrm rot="2590127">
            <a:off x="1179783" y="4244772"/>
            <a:ext cx="2715406" cy="20924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9" name="Right Arrow 18"/>
          <p:cNvSpPr/>
          <p:nvPr/>
        </p:nvSpPr>
        <p:spPr>
          <a:xfrm rot="18885679">
            <a:off x="5180139" y="4070874"/>
            <a:ext cx="3114760" cy="20877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0" name="Rectangle 19"/>
          <p:cNvSpPr/>
          <p:nvPr/>
        </p:nvSpPr>
        <p:spPr>
          <a:xfrm>
            <a:off x="5588386" y="5474573"/>
            <a:ext cx="583814" cy="523220"/>
          </a:xfrm>
          <a:prstGeom prst="rect">
            <a:avLst/>
          </a:prstGeom>
        </p:spPr>
        <p:txBody>
          <a:bodyPr wrap="none">
            <a:spAutoFit/>
          </a:bodyPr>
          <a:lstStyle/>
          <a:p>
            <a:r>
              <a:rPr lang="vi-VN" sz="2800" b="1">
                <a:latin typeface="+mj-lt"/>
              </a:rPr>
              <a:t>IV</a:t>
            </a:r>
            <a:endParaRPr lang="vi-VN" sz="2800">
              <a:latin typeface="+mj-lt"/>
            </a:endParaRPr>
          </a:p>
        </p:txBody>
      </p:sp>
      <p:sp>
        <p:nvSpPr>
          <p:cNvPr id="21" name="Rectangle 20"/>
          <p:cNvSpPr/>
          <p:nvPr/>
        </p:nvSpPr>
        <p:spPr>
          <a:xfrm>
            <a:off x="2877361" y="5474573"/>
            <a:ext cx="704039" cy="523220"/>
          </a:xfrm>
          <a:prstGeom prst="rect">
            <a:avLst/>
          </a:prstGeom>
        </p:spPr>
        <p:txBody>
          <a:bodyPr wrap="none">
            <a:spAutoFit/>
          </a:bodyPr>
          <a:lstStyle/>
          <a:p>
            <a:r>
              <a:rPr lang="vi-VN" sz="2800" b="1">
                <a:latin typeface="+mj-lt"/>
              </a:rPr>
              <a:t>DV</a:t>
            </a:r>
            <a:endParaRPr lang="vi-VN" sz="2800">
              <a:latin typeface="+mj-lt"/>
            </a:endParaRPr>
          </a:p>
        </p:txBody>
      </p:sp>
      <p:sp>
        <p:nvSpPr>
          <p:cNvPr id="22" name="Rectangle 21"/>
          <p:cNvSpPr/>
          <p:nvPr/>
        </p:nvSpPr>
        <p:spPr>
          <a:xfrm>
            <a:off x="3107357" y="3225800"/>
            <a:ext cx="2971800" cy="11176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err="1">
                <a:solidFill>
                  <a:schemeClr val="tx1"/>
                </a:solidFill>
                <a:latin typeface="+mj-lt"/>
              </a:rPr>
              <a:t>Biến</a:t>
            </a:r>
            <a:r>
              <a:rPr lang="vi-VN" sz="2800" dirty="0">
                <a:solidFill>
                  <a:schemeClr val="tx1"/>
                </a:solidFill>
                <a:latin typeface="+mj-lt"/>
              </a:rPr>
              <a:t> </a:t>
            </a:r>
            <a:r>
              <a:rPr lang="vi-VN" sz="2800" dirty="0" err="1">
                <a:solidFill>
                  <a:schemeClr val="tx1"/>
                </a:solidFill>
                <a:latin typeface="+mj-lt"/>
              </a:rPr>
              <a:t>số</a:t>
            </a:r>
            <a:r>
              <a:rPr lang="vi-VN" sz="2800" dirty="0">
                <a:solidFill>
                  <a:schemeClr val="tx1"/>
                </a:solidFill>
                <a:latin typeface="+mj-lt"/>
              </a:rPr>
              <a:t> </a:t>
            </a:r>
            <a:r>
              <a:rPr lang="vi-VN" sz="2800" dirty="0" err="1">
                <a:solidFill>
                  <a:schemeClr val="tx1"/>
                </a:solidFill>
                <a:latin typeface="+mj-lt"/>
              </a:rPr>
              <a:t>ngoại</a:t>
            </a:r>
            <a:r>
              <a:rPr lang="vi-VN" sz="2800" dirty="0">
                <a:solidFill>
                  <a:schemeClr val="tx1"/>
                </a:solidFill>
                <a:latin typeface="+mj-lt"/>
              </a:rPr>
              <a:t> lai (EV)</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down)">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down)">
                                      <p:cBhvr>
                                        <p:cTn id="45" dur="500"/>
                                        <p:tgtEl>
                                          <p:spTgt spid="1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500"/>
                                        <p:tgtEl>
                                          <p:spTgt spid="20"/>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down)">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4" grpId="0" bldLvl="0" animBg="1"/>
      <p:bldP spid="5" grpId="0" bldLvl="0" animBg="1"/>
      <p:bldP spid="15" grpId="0"/>
      <p:bldP spid="16" grpId="0"/>
      <p:bldP spid="17" grpId="0" bldLvl="0" animBg="1"/>
      <p:bldP spid="18" grpId="0" bldLvl="0" animBg="1"/>
      <p:bldP spid="19" grpId="0" bldLvl="0" animBg="1"/>
      <p:bldP spid="20" grpId="0"/>
      <p:bldP spid="21" grpId="0"/>
      <p:bldP spid="22" grpId="0" bldLvl="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73354"/>
            <a:ext cx="5867400" cy="336079"/>
          </a:xfrm>
          <a:prstGeom prst="rect">
            <a:avLst/>
          </a:prstGeom>
          <a:solidFill>
            <a:schemeClr val="bg1"/>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latin typeface="Times New Roman" panose="02020603050405020304" pitchFamily="18" charset="0"/>
                <a:cs typeface="Times New Roman" panose="02020603050405020304" pitchFamily="18" charset="0"/>
              </a:rPr>
              <a:t>3.1.2. Xác định các biến số</a:t>
            </a:r>
          </a:p>
        </p:txBody>
      </p:sp>
      <p:sp>
        <p:nvSpPr>
          <p:cNvPr id="3" name="Rectangle 2"/>
          <p:cNvSpPr/>
          <p:nvPr/>
        </p:nvSpPr>
        <p:spPr>
          <a:xfrm>
            <a:off x="0" y="644857"/>
            <a:ext cx="9067801" cy="80294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a:solidFill>
                  <a:schemeClr val="accent1">
                    <a:lumMod val="50000"/>
                  </a:schemeClr>
                </a:solidFill>
                <a:latin typeface="+mj-lt"/>
              </a:rPr>
              <a:t> </a:t>
            </a:r>
            <a:r>
              <a:rPr lang="vi-VN" sz="2800" b="1">
                <a:solidFill>
                  <a:schemeClr val="accent1">
                    <a:lumMod val="50000"/>
                  </a:schemeClr>
                </a:solidFill>
                <a:latin typeface="+mj-lt"/>
              </a:rPr>
              <a:t>VD</a:t>
            </a:r>
            <a:r>
              <a:rPr lang="en-US" sz="2800" b="1">
                <a:solidFill>
                  <a:schemeClr val="accent1">
                    <a:lumMod val="50000"/>
                  </a:schemeClr>
                </a:solidFill>
                <a:latin typeface="+mj-lt"/>
              </a:rPr>
              <a:t>4</a:t>
            </a:r>
            <a:r>
              <a:rPr lang="vi-VN" sz="2800" b="1">
                <a:solidFill>
                  <a:schemeClr val="accent1">
                    <a:lumMod val="50000"/>
                  </a:schemeClr>
                </a:solidFill>
                <a:latin typeface="+mj-lt"/>
              </a:rPr>
              <a:t>: </a:t>
            </a:r>
            <a:r>
              <a:rPr lang="vi-VN" sz="2800" b="1" i="1">
                <a:solidFill>
                  <a:srgbClr val="000099"/>
                </a:solidFill>
                <a:latin typeface="+mj-lt"/>
              </a:rPr>
              <a:t>N/c mối quan hệ giữa trí thông minh của sinh viên và </a:t>
            </a:r>
            <a:r>
              <a:rPr lang="en-US" sz="2800" b="1" i="1">
                <a:solidFill>
                  <a:srgbClr val="000099"/>
                </a:solidFill>
                <a:latin typeface="Times New Roman" panose="02020603050405020304" pitchFamily="18" charset="0"/>
                <a:cs typeface="Times New Roman" panose="02020603050405020304" pitchFamily="18" charset="0"/>
              </a:rPr>
              <a:t>mức thu nhập có thể đạt được sau khi tốt nghiệp</a:t>
            </a:r>
            <a:r>
              <a:rPr lang="vi-VN" sz="2800" b="1" i="1">
                <a:solidFill>
                  <a:srgbClr val="000099"/>
                </a:solidFill>
                <a:latin typeface="Times New Roman" panose="02020603050405020304" pitchFamily="18" charset="0"/>
                <a:cs typeface="Times New Roman" panose="02020603050405020304" pitchFamily="18" charset="0"/>
              </a:rPr>
              <a:t> của </a:t>
            </a:r>
            <a:r>
              <a:rPr lang="en-US" sz="2800" b="1" i="1">
                <a:solidFill>
                  <a:srgbClr val="000099"/>
                </a:solidFill>
                <a:latin typeface="Times New Roman" panose="02020603050405020304" pitchFamily="18" charset="0"/>
                <a:cs typeface="Times New Roman" panose="02020603050405020304" pitchFamily="18" charset="0"/>
              </a:rPr>
              <a:t>họ</a:t>
            </a:r>
            <a:endParaRPr lang="vi-VN" sz="2800" b="1" i="1" dirty="0">
              <a:solidFill>
                <a:srgbClr val="000099"/>
              </a:solidFill>
              <a:latin typeface="Times New Roman" panose="02020603050405020304" pitchFamily="18" charset="0"/>
              <a:cs typeface="Times New Roman" panose="02020603050405020304" pitchFamily="18" charset="0"/>
            </a:endParaRPr>
          </a:p>
        </p:txBody>
      </p:sp>
      <p:sp>
        <p:nvSpPr>
          <p:cNvPr id="4" name="Rectangle 3"/>
          <p:cNvSpPr/>
          <p:nvPr/>
        </p:nvSpPr>
        <p:spPr>
          <a:xfrm>
            <a:off x="241111" y="1673553"/>
            <a:ext cx="3352800" cy="5334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3200" b="1">
                <a:solidFill>
                  <a:schemeClr val="accent6">
                    <a:lumMod val="50000"/>
                  </a:schemeClr>
                </a:solidFill>
                <a:latin typeface="Times New Roman" panose="02020603050405020304" pitchFamily="18" charset="0"/>
                <a:cs typeface="Times New Roman" panose="02020603050405020304" pitchFamily="18" charset="0"/>
              </a:rPr>
              <a:t>Biến độc lập (IV)</a:t>
            </a:r>
            <a:endParaRPr lang="vi-VN" sz="32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5" name="Rectangle 4"/>
          <p:cNvSpPr/>
          <p:nvPr/>
        </p:nvSpPr>
        <p:spPr>
          <a:xfrm>
            <a:off x="5181600" y="1752600"/>
            <a:ext cx="3962400" cy="4190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a:solidFill>
                  <a:srgbClr val="7030A0"/>
                </a:solidFill>
                <a:latin typeface="Times New Roman" panose="02020603050405020304" pitchFamily="18" charset="0"/>
                <a:cs typeface="Times New Roman" panose="02020603050405020304" pitchFamily="18" charset="0"/>
              </a:rPr>
              <a:t>Biến  phụ thuộc (DV</a:t>
            </a:r>
            <a:r>
              <a:rPr lang="en-US" sz="3200" b="1">
                <a:solidFill>
                  <a:srgbClr val="7030A0"/>
                </a:solidFill>
                <a:latin typeface="Times New Roman" panose="02020603050405020304" pitchFamily="18" charset="0"/>
                <a:cs typeface="Times New Roman" panose="02020603050405020304" pitchFamily="18" charset="0"/>
              </a:rPr>
              <a:t>)</a:t>
            </a:r>
            <a:endParaRPr lang="en-US" sz="3200">
              <a:solidFill>
                <a:srgbClr val="7030A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438400" y="3046860"/>
            <a:ext cx="3705936" cy="5345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a:solidFill>
                  <a:schemeClr val="tx1"/>
                </a:solidFill>
                <a:latin typeface="Times New Roman" panose="02020603050405020304" pitchFamily="18" charset="0"/>
                <a:cs typeface="Times New Roman" panose="02020603050405020304" pitchFamily="18" charset="0"/>
              </a:rPr>
              <a:t>Biến  ngoại lai (EV)</a:t>
            </a:r>
            <a:endParaRPr lang="vi-VN" sz="3200" b="1" dirty="0">
              <a:solidFill>
                <a:schemeClr val="tx1"/>
              </a:solidFill>
              <a:latin typeface="Times New Roman" panose="02020603050405020304" pitchFamily="18" charset="0"/>
              <a:cs typeface="Times New Roman" panose="02020603050405020304" pitchFamily="18" charset="0"/>
            </a:endParaRPr>
          </a:p>
        </p:txBody>
      </p:sp>
      <p:sp>
        <p:nvSpPr>
          <p:cNvPr id="7" name="Rectangle 6"/>
          <p:cNvSpPr/>
          <p:nvPr/>
        </p:nvSpPr>
        <p:spPr>
          <a:xfrm>
            <a:off x="4888177" y="2206954"/>
            <a:ext cx="4179624" cy="687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000">
                <a:solidFill>
                  <a:srgbClr val="7030A0"/>
                </a:solidFill>
                <a:latin typeface="Times New Roman" panose="02020603050405020304" pitchFamily="18" charset="0"/>
                <a:cs typeface="Times New Roman" panose="02020603050405020304" pitchFamily="18" charset="0"/>
              </a:rPr>
              <a:t>Mức thu nhập sau khi TN</a:t>
            </a:r>
            <a:endParaRPr lang="vi-VN" sz="3000" dirty="0">
              <a:solidFill>
                <a:srgbClr val="7030A0"/>
              </a:solidFill>
              <a:latin typeface="Times New Roman" panose="02020603050405020304" pitchFamily="18" charset="0"/>
              <a:ea typeface="Arial" panose="020B0604020202020204"/>
              <a:cs typeface="Times New Roman" panose="02020603050405020304" pitchFamily="18" charset="0"/>
            </a:endParaRPr>
          </a:p>
        </p:txBody>
      </p:sp>
      <p:sp>
        <p:nvSpPr>
          <p:cNvPr id="8" name="Rectangle 7"/>
          <p:cNvSpPr/>
          <p:nvPr/>
        </p:nvSpPr>
        <p:spPr>
          <a:xfrm>
            <a:off x="152400" y="2206954"/>
            <a:ext cx="2895600" cy="687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200">
                <a:solidFill>
                  <a:schemeClr val="accent6">
                    <a:lumMod val="50000"/>
                  </a:schemeClr>
                </a:solidFill>
                <a:latin typeface="Times New Roman" panose="02020603050405020304" pitchFamily="18" charset="0"/>
                <a:cs typeface="Times New Roman" panose="02020603050405020304" pitchFamily="18" charset="0"/>
              </a:rPr>
              <a:t>Trí thông minh</a:t>
            </a:r>
            <a:endParaRPr lang="en-US" sz="32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9" name="Rectangle 8"/>
          <p:cNvSpPr/>
          <p:nvPr/>
        </p:nvSpPr>
        <p:spPr>
          <a:xfrm>
            <a:off x="2562936" y="3733800"/>
            <a:ext cx="3332897" cy="1295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a:solidFill>
                  <a:srgbClr val="C00000"/>
                </a:solidFill>
                <a:latin typeface="Times New Roman" panose="02020603050405020304" pitchFamily="18" charset="0"/>
                <a:cs typeface="Times New Roman" panose="02020603050405020304" pitchFamily="18" charset="0"/>
              </a:rPr>
              <a:t>- Nỗ lực học tập</a:t>
            </a:r>
          </a:p>
          <a:p>
            <a:r>
              <a:rPr lang="en-US" sz="3200">
                <a:solidFill>
                  <a:srgbClr val="C00000"/>
                </a:solidFill>
                <a:latin typeface="Times New Roman" panose="02020603050405020304" pitchFamily="18" charset="0"/>
                <a:cs typeface="Times New Roman" panose="02020603050405020304" pitchFamily="18" charset="0"/>
              </a:rPr>
              <a:t>- Kĩ năng mềm</a:t>
            </a:r>
          </a:p>
          <a:p>
            <a:r>
              <a:rPr lang="en-US" sz="2800">
                <a:solidFill>
                  <a:schemeClr val="accent1">
                    <a:lumMod val="50000"/>
                  </a:schemeClr>
                </a:solidFill>
                <a:latin typeface="Times New Roman" panose="02020603050405020304" pitchFamily="18" charset="0"/>
                <a:cs typeface="Times New Roman" panose="02020603050405020304" pitchFamily="18" charset="0"/>
              </a:rPr>
              <a:t>- .....</a:t>
            </a:r>
            <a:endParaRPr lang="en-US" sz="28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p:cNvSpPr/>
          <p:nvPr/>
        </p:nvSpPr>
        <p:spPr>
          <a:xfrm>
            <a:off x="2195868" y="5181600"/>
            <a:ext cx="43434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a:solidFill>
                  <a:schemeClr val="tx1"/>
                </a:solidFill>
                <a:latin typeface="Times New Roman" panose="02020603050405020304" pitchFamily="18" charset="0"/>
                <a:cs typeface="Times New Roman" panose="02020603050405020304" pitchFamily="18" charset="0"/>
              </a:rPr>
              <a:t>Biến  trung gian (MV</a:t>
            </a:r>
            <a:endParaRPr lang="en-US" sz="3200" b="1">
              <a:latin typeface="Times New Roman" panose="02020603050405020304" pitchFamily="18" charset="0"/>
              <a:cs typeface="Times New Roman" panose="02020603050405020304" pitchFamily="18" charset="0"/>
            </a:endParaRPr>
          </a:p>
        </p:txBody>
      </p:sp>
      <p:sp>
        <p:nvSpPr>
          <p:cNvPr id="11" name="Rectangle 10"/>
          <p:cNvSpPr/>
          <p:nvPr/>
        </p:nvSpPr>
        <p:spPr>
          <a:xfrm>
            <a:off x="2562936" y="5791200"/>
            <a:ext cx="3456864" cy="685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Thành tích học tập</a:t>
            </a:r>
          </a:p>
        </p:txBody>
      </p:sp>
      <p:sp>
        <p:nvSpPr>
          <p:cNvPr id="12" name="Right Arrow 11"/>
          <p:cNvSpPr/>
          <p:nvPr/>
        </p:nvSpPr>
        <p:spPr>
          <a:xfrm flipV="1">
            <a:off x="3124201" y="2359353"/>
            <a:ext cx="1687774" cy="5351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Arrow Connector 22"/>
          <p:cNvCxnSpPr>
            <a:stCxn id="8" idx="2"/>
            <a:endCxn id="11" idx="1"/>
          </p:cNvCxnSpPr>
          <p:nvPr/>
        </p:nvCxnSpPr>
        <p:spPr>
          <a:xfrm>
            <a:off x="1600200" y="2894458"/>
            <a:ext cx="962736" cy="323964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1" idx="3"/>
          </p:cNvCxnSpPr>
          <p:nvPr/>
        </p:nvCxnSpPr>
        <p:spPr>
          <a:xfrm flipV="1">
            <a:off x="6019800" y="2894460"/>
            <a:ext cx="1371600" cy="32396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wipe(down)">
                                      <p:cBhvr>
                                        <p:cTn id="14" dur="500"/>
                                        <p:tgtEl>
                                          <p:spTgt spid="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fade">
                                      <p:cBhvr>
                                        <p:cTn id="19" dur="1000"/>
                                        <p:tgtEl>
                                          <p:spTgt spid="11">
                                            <p:txEl>
                                              <p:pRg st="0" end="0"/>
                                            </p:txEl>
                                          </p:spTgt>
                                        </p:tgtEl>
                                      </p:cBhvr>
                                    </p:animEffect>
                                    <p:anim calcmode="lin" valueType="num">
                                      <p:cBhvr>
                                        <p:cTn id="20"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additive="base">
                                        <p:cTn id="2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9">
                                            <p:txEl>
                                              <p:pRg st="0" end="0"/>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9">
                                            <p:txEl>
                                              <p:pRg st="1" end="1"/>
                                            </p:txEl>
                                          </p:spTgt>
                                        </p:tgtEl>
                                        <p:attrNameLst>
                                          <p:attrName>style.visibility</p:attrName>
                                        </p:attrNameLst>
                                      </p:cBhvr>
                                      <p:to>
                                        <p:strVal val="visible"/>
                                      </p:to>
                                    </p:set>
                                    <p:anim calcmode="lin" valueType="num">
                                      <p:cBhvr additive="base">
                                        <p:cTn id="30"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2667000" y="-25400"/>
            <a:ext cx="4572000" cy="554683"/>
          </a:xfrm>
          <a:prstGeom prst="rect">
            <a:avLst/>
          </a:prstGeom>
          <a:noFill/>
          <a:ln w="9525">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000" b="1">
                <a:solidFill>
                  <a:srgbClr val="FF0000"/>
                </a:solidFill>
                <a:latin typeface="Times New Roman" panose="02020603050405020304" pitchFamily="18" charset="0"/>
                <a:cs typeface="Times New Roman" panose="02020603050405020304" pitchFamily="18" charset="0"/>
              </a:rPr>
              <a:t>3.1.2. Xác định các biến số</a:t>
            </a:r>
          </a:p>
        </p:txBody>
      </p:sp>
      <p:sp>
        <p:nvSpPr>
          <p:cNvPr id="3" name="Rectangle 2"/>
          <p:cNvSpPr/>
          <p:nvPr/>
        </p:nvSpPr>
        <p:spPr>
          <a:xfrm>
            <a:off x="152400" y="734458"/>
            <a:ext cx="8915400" cy="1077218"/>
          </a:xfrm>
          <a:prstGeom prst="rect">
            <a:avLst/>
          </a:prstGeom>
        </p:spPr>
        <p:txBody>
          <a:bodyPr wrap="square">
            <a:spAutoFit/>
          </a:bodyPr>
          <a:lstStyle/>
          <a:p>
            <a:pPr algn="just"/>
            <a:r>
              <a:rPr lang="vi-VN" sz="3200" b="1" dirty="0">
                <a:latin typeface="+mj-lt"/>
              </a:rPr>
              <a:t>VD3:</a:t>
            </a:r>
            <a:r>
              <a:rPr lang="vi-VN" sz="3200" b="1" dirty="0"/>
              <a:t> </a:t>
            </a:r>
            <a:r>
              <a:rPr lang="vi-VN" sz="3200" b="1" i="1" dirty="0">
                <a:solidFill>
                  <a:schemeClr val="accent6">
                    <a:lumMod val="50000"/>
                  </a:schemeClr>
                </a:solidFill>
                <a:latin typeface="+mj-lt"/>
              </a:rPr>
              <a:t>N/c </a:t>
            </a:r>
            <a:r>
              <a:rPr lang="vi-VN" sz="3200" b="1" i="1" dirty="0" err="1">
                <a:solidFill>
                  <a:schemeClr val="accent6">
                    <a:lumMod val="50000"/>
                  </a:schemeClr>
                </a:solidFill>
                <a:latin typeface="+mj-lt"/>
              </a:rPr>
              <a:t>mối</a:t>
            </a:r>
            <a:r>
              <a:rPr lang="vi-VN" sz="3200" b="1" i="1" dirty="0">
                <a:solidFill>
                  <a:schemeClr val="accent6">
                    <a:lumMod val="50000"/>
                  </a:schemeClr>
                </a:solidFill>
                <a:latin typeface="+mj-lt"/>
              </a:rPr>
              <a:t> quan </a:t>
            </a:r>
            <a:r>
              <a:rPr lang="vi-VN" sz="3200" b="1" i="1" dirty="0" err="1">
                <a:solidFill>
                  <a:schemeClr val="accent6">
                    <a:lumMod val="50000"/>
                  </a:schemeClr>
                </a:solidFill>
                <a:latin typeface="+mj-lt"/>
              </a:rPr>
              <a:t>hệ</a:t>
            </a:r>
            <a:r>
              <a:rPr lang="vi-VN" sz="3200" b="1" i="1" dirty="0">
                <a:solidFill>
                  <a:schemeClr val="accent6">
                    <a:lumMod val="50000"/>
                  </a:schemeClr>
                </a:solidFill>
                <a:latin typeface="+mj-lt"/>
              </a:rPr>
              <a:t> </a:t>
            </a:r>
            <a:r>
              <a:rPr lang="vi-VN" sz="3200" b="1" i="1" dirty="0" err="1">
                <a:solidFill>
                  <a:schemeClr val="accent6">
                    <a:lumMod val="50000"/>
                  </a:schemeClr>
                </a:solidFill>
                <a:latin typeface="+mj-lt"/>
              </a:rPr>
              <a:t>giữa</a:t>
            </a:r>
            <a:r>
              <a:rPr lang="vi-VN" sz="3200" b="1" i="1" dirty="0">
                <a:solidFill>
                  <a:schemeClr val="accent6">
                    <a:lumMod val="50000"/>
                  </a:schemeClr>
                </a:solidFill>
                <a:latin typeface="+mj-lt"/>
              </a:rPr>
              <a:t> </a:t>
            </a:r>
            <a:r>
              <a:rPr lang="vi-VN" sz="3200" b="1" i="1" dirty="0" err="1">
                <a:solidFill>
                  <a:schemeClr val="accent6">
                    <a:lumMod val="50000"/>
                  </a:schemeClr>
                </a:solidFill>
                <a:latin typeface="+mj-lt"/>
              </a:rPr>
              <a:t>trí</a:t>
            </a:r>
            <a:r>
              <a:rPr lang="vi-VN" sz="3200" b="1" i="1" dirty="0">
                <a:solidFill>
                  <a:schemeClr val="accent6">
                    <a:lumMod val="50000"/>
                  </a:schemeClr>
                </a:solidFill>
                <a:latin typeface="+mj-lt"/>
              </a:rPr>
              <a:t> thông minh </a:t>
            </a:r>
            <a:r>
              <a:rPr lang="vi-VN" sz="3200" b="1" i="1" dirty="0" err="1">
                <a:solidFill>
                  <a:schemeClr val="accent6">
                    <a:lumMod val="50000"/>
                  </a:schemeClr>
                </a:solidFill>
                <a:latin typeface="+mj-lt"/>
              </a:rPr>
              <a:t>của</a:t>
            </a:r>
            <a:r>
              <a:rPr lang="vi-VN" sz="3200" b="1" i="1" dirty="0">
                <a:solidFill>
                  <a:schemeClr val="accent6">
                    <a:lumMod val="50000"/>
                  </a:schemeClr>
                </a:solidFill>
                <a:latin typeface="+mj-lt"/>
              </a:rPr>
              <a:t> sinh viên </a:t>
            </a:r>
            <a:r>
              <a:rPr lang="vi-VN" sz="3200" b="1" i="1" err="1">
                <a:solidFill>
                  <a:schemeClr val="accent6">
                    <a:lumMod val="50000"/>
                  </a:schemeClr>
                </a:solidFill>
                <a:latin typeface="+mj-lt"/>
              </a:rPr>
              <a:t>và</a:t>
            </a:r>
            <a:r>
              <a:rPr lang="vi-VN" sz="3200" b="1" i="1">
                <a:solidFill>
                  <a:schemeClr val="accent6">
                    <a:lumMod val="50000"/>
                  </a:schemeClr>
                </a:solidFill>
                <a:latin typeface="+mj-lt"/>
              </a:rPr>
              <a:t> </a:t>
            </a:r>
            <a:r>
              <a:rPr lang="en-US" sz="3200" b="1" i="1">
                <a:solidFill>
                  <a:schemeClr val="accent6">
                    <a:lumMod val="50000"/>
                  </a:schemeClr>
                </a:solidFill>
                <a:latin typeface="Times New Roman" panose="02020603050405020304" pitchFamily="18" charset="0"/>
                <a:cs typeface="Times New Roman" panose="02020603050405020304" pitchFamily="18" charset="0"/>
              </a:rPr>
              <a:t>thành tích học tập </a:t>
            </a:r>
            <a:r>
              <a:rPr lang="vi-VN" sz="3200" b="1" i="1">
                <a:solidFill>
                  <a:schemeClr val="accent6">
                    <a:lumMod val="50000"/>
                  </a:schemeClr>
                </a:solidFill>
                <a:latin typeface="Times New Roman" panose="02020603050405020304" pitchFamily="18" charset="0"/>
                <a:cs typeface="Times New Roman" panose="02020603050405020304" pitchFamily="18" charset="0"/>
              </a:rPr>
              <a:t>của SV</a:t>
            </a:r>
            <a:endParaRPr lang="vi-VN" sz="3200" b="1" i="1" dirty="0">
              <a:solidFill>
                <a:schemeClr val="accent6">
                  <a:lumMod val="50000"/>
                </a:schemeClr>
              </a:solidFill>
              <a:latin typeface="+mj-lt"/>
            </a:endParaRPr>
          </a:p>
        </p:txBody>
      </p:sp>
      <p:sp>
        <p:nvSpPr>
          <p:cNvPr id="10" name="Rectangle 9"/>
          <p:cNvSpPr/>
          <p:nvPr/>
        </p:nvSpPr>
        <p:spPr>
          <a:xfrm>
            <a:off x="0" y="2223373"/>
            <a:ext cx="3505200" cy="584775"/>
          </a:xfrm>
          <a:prstGeom prst="rect">
            <a:avLst/>
          </a:prstGeom>
        </p:spPr>
        <p:txBody>
          <a:bodyPr wrap="square">
            <a:spAutoFit/>
          </a:bodyPr>
          <a:lstStyle/>
          <a:p>
            <a:pPr algn="just"/>
            <a:r>
              <a:rPr lang="vi-VN" sz="3200" b="1" dirty="0" err="1">
                <a:latin typeface="+mj-lt"/>
                <a:cs typeface="Times New Roman" panose="02020603050405020304" pitchFamily="18" charset="0"/>
              </a:rPr>
              <a:t>Biến</a:t>
            </a:r>
            <a:r>
              <a:rPr lang="vi-VN" sz="3200" b="1" dirty="0">
                <a:latin typeface="+mj-lt"/>
                <a:cs typeface="Times New Roman" panose="02020603050405020304" pitchFamily="18" charset="0"/>
              </a:rPr>
              <a:t> </a:t>
            </a:r>
            <a:r>
              <a:rPr lang="vi-VN" sz="3200" b="1" dirty="0" err="1">
                <a:latin typeface="+mj-lt"/>
                <a:cs typeface="Times New Roman" panose="02020603050405020304" pitchFamily="18" charset="0"/>
              </a:rPr>
              <a:t>độc</a:t>
            </a:r>
            <a:r>
              <a:rPr lang="vi-VN" sz="3200" b="1" dirty="0">
                <a:latin typeface="+mj-lt"/>
                <a:cs typeface="Times New Roman" panose="02020603050405020304" pitchFamily="18" charset="0"/>
              </a:rPr>
              <a:t> </a:t>
            </a:r>
            <a:r>
              <a:rPr lang="vi-VN" sz="3200" b="1" dirty="0" err="1">
                <a:latin typeface="+mj-lt"/>
                <a:cs typeface="Times New Roman" panose="02020603050405020304" pitchFamily="18" charset="0"/>
              </a:rPr>
              <a:t>lập</a:t>
            </a:r>
            <a:r>
              <a:rPr lang="vi-VN" sz="3200" b="1" dirty="0">
                <a:latin typeface="+mj-lt"/>
                <a:cs typeface="Times New Roman" panose="02020603050405020304" pitchFamily="18" charset="0"/>
              </a:rPr>
              <a:t> </a:t>
            </a:r>
            <a:r>
              <a:rPr lang="vi-VN" sz="3200" b="1">
                <a:latin typeface="+mj-lt"/>
                <a:cs typeface="Times New Roman" panose="02020603050405020304" pitchFamily="18" charset="0"/>
              </a:rPr>
              <a:t>(IV</a:t>
            </a:r>
            <a:r>
              <a:rPr lang="en-US" sz="3200" b="1">
                <a:latin typeface="+mj-lt"/>
                <a:cs typeface="Times New Roman" panose="02020603050405020304" pitchFamily="18" charset="0"/>
              </a:rPr>
              <a:t>)</a:t>
            </a:r>
          </a:p>
        </p:txBody>
      </p:sp>
      <p:sp>
        <p:nvSpPr>
          <p:cNvPr id="18" name="Rectangle 17"/>
          <p:cNvSpPr/>
          <p:nvPr/>
        </p:nvSpPr>
        <p:spPr>
          <a:xfrm>
            <a:off x="152400" y="3022601"/>
            <a:ext cx="3048000" cy="742511"/>
          </a:xfrm>
          <a:prstGeom prst="rect">
            <a:avLst/>
          </a:prstGeom>
          <a:ln w="12700">
            <a:solidFill>
              <a:srgbClr val="FF0000"/>
            </a:solidFill>
          </a:ln>
        </p:spPr>
        <p:txBody>
          <a:bodyPr wrap="square">
            <a:spAutoFit/>
          </a:bodyPr>
          <a:lstStyle/>
          <a:p>
            <a:pPr algn="ctr">
              <a:lnSpc>
                <a:spcPct val="150000"/>
              </a:lnSpc>
            </a:pPr>
            <a:r>
              <a:rPr lang="en-US" sz="3200" dirty="0" err="1">
                <a:solidFill>
                  <a:srgbClr val="C00000"/>
                </a:solidFill>
                <a:latin typeface="Times New Roman" panose="02020603050405020304" pitchFamily="18" charset="0"/>
                <a:cs typeface="Times New Roman" panose="02020603050405020304" pitchFamily="18" charset="0"/>
              </a:rPr>
              <a:t>Trí</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thông</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minh</a:t>
            </a:r>
            <a:endParaRPr lang="en-US" sz="3200" dirty="0">
              <a:solidFill>
                <a:srgbClr val="C00000"/>
              </a:solidFill>
              <a:latin typeface="Times New Roman" panose="02020603050405020304" pitchFamily="18" charset="0"/>
              <a:cs typeface="Times New Roman" panose="02020603050405020304" pitchFamily="18" charset="0"/>
            </a:endParaRPr>
          </a:p>
        </p:txBody>
      </p:sp>
      <p:sp>
        <p:nvSpPr>
          <p:cNvPr id="19" name="Rectangle 18"/>
          <p:cNvSpPr/>
          <p:nvPr/>
        </p:nvSpPr>
        <p:spPr>
          <a:xfrm>
            <a:off x="5257800" y="2984265"/>
            <a:ext cx="3456296" cy="742511"/>
          </a:xfrm>
          <a:prstGeom prst="rect">
            <a:avLst/>
          </a:prstGeom>
          <a:ln w="12700">
            <a:solidFill>
              <a:srgbClr val="002060"/>
            </a:solidFill>
          </a:ln>
        </p:spPr>
        <p:txBody>
          <a:bodyPr wrap="square">
            <a:spAutoFit/>
          </a:bodyPr>
          <a:lstStyle/>
          <a:p>
            <a:pPr algn="ctr">
              <a:lnSpc>
                <a:spcPct val="150000"/>
              </a:lnSpc>
            </a:pPr>
            <a:r>
              <a:rPr lang="vi-VN" sz="3200" dirty="0" err="1">
                <a:solidFill>
                  <a:srgbClr val="002060"/>
                </a:solidFill>
                <a:latin typeface="Times New Roman" panose="02020603050405020304" pitchFamily="18" charset="0"/>
                <a:cs typeface="Times New Roman" panose="02020603050405020304" pitchFamily="18" charset="0"/>
              </a:rPr>
              <a:t>Thành</a:t>
            </a:r>
            <a:r>
              <a:rPr lang="vi-VN" sz="3200" dirty="0">
                <a:solidFill>
                  <a:srgbClr val="002060"/>
                </a:solidFill>
                <a:latin typeface="Times New Roman" panose="02020603050405020304" pitchFamily="18" charset="0"/>
                <a:cs typeface="Times New Roman" panose="02020603050405020304" pitchFamily="18" charset="0"/>
              </a:rPr>
              <a:t> </a:t>
            </a:r>
            <a:r>
              <a:rPr lang="vi-VN" sz="3200" dirty="0" err="1">
                <a:solidFill>
                  <a:srgbClr val="002060"/>
                </a:solidFill>
                <a:latin typeface="Times New Roman" panose="02020603050405020304" pitchFamily="18" charset="0"/>
                <a:cs typeface="Times New Roman" panose="02020603050405020304" pitchFamily="18" charset="0"/>
              </a:rPr>
              <a:t>tích</a:t>
            </a:r>
            <a:r>
              <a:rPr lang="vi-VN" sz="3200" dirty="0">
                <a:solidFill>
                  <a:srgbClr val="002060"/>
                </a:solidFill>
                <a:latin typeface="Times New Roman" panose="02020603050405020304" pitchFamily="18" charset="0"/>
                <a:cs typeface="Times New Roman" panose="02020603050405020304" pitchFamily="18" charset="0"/>
              </a:rPr>
              <a:t> HT</a:t>
            </a:r>
            <a:endParaRPr lang="vi-VN" sz="3200" dirty="0">
              <a:solidFill>
                <a:srgbClr val="002060"/>
              </a:solidFill>
              <a:latin typeface="Times New Roman" panose="02020603050405020304" pitchFamily="18" charset="0"/>
              <a:ea typeface="Arial" panose="020B0604020202020204"/>
              <a:cs typeface="Times New Roman" panose="02020603050405020304" pitchFamily="18" charset="0"/>
            </a:endParaRPr>
          </a:p>
        </p:txBody>
      </p:sp>
      <p:sp>
        <p:nvSpPr>
          <p:cNvPr id="20" name="Rectangle 19"/>
          <p:cNvSpPr/>
          <p:nvPr/>
        </p:nvSpPr>
        <p:spPr>
          <a:xfrm>
            <a:off x="2438400" y="3975398"/>
            <a:ext cx="4343400" cy="584775"/>
          </a:xfrm>
          <a:prstGeom prst="rect">
            <a:avLst/>
          </a:prstGeom>
        </p:spPr>
        <p:txBody>
          <a:bodyPr wrap="square">
            <a:spAutoFit/>
          </a:bodyPr>
          <a:lstStyle/>
          <a:p>
            <a:pPr algn="ctr"/>
            <a:r>
              <a:rPr lang="vi-VN" sz="3200" b="1" dirty="0" err="1">
                <a:latin typeface="+mj-lt"/>
              </a:rPr>
              <a:t>Biến</a:t>
            </a:r>
            <a:r>
              <a:rPr lang="vi-VN" sz="3200" b="1" dirty="0">
                <a:latin typeface="+mj-lt"/>
              </a:rPr>
              <a:t>  </a:t>
            </a:r>
            <a:r>
              <a:rPr lang="vi-VN" sz="3200" b="1" dirty="0" err="1">
                <a:latin typeface="+mj-lt"/>
              </a:rPr>
              <a:t>ngoại</a:t>
            </a:r>
            <a:r>
              <a:rPr lang="vi-VN" sz="3200" b="1" dirty="0">
                <a:latin typeface="+mj-lt"/>
              </a:rPr>
              <a:t> lai (EV)</a:t>
            </a:r>
          </a:p>
        </p:txBody>
      </p:sp>
      <p:sp>
        <p:nvSpPr>
          <p:cNvPr id="21" name="Rectangle 20"/>
          <p:cNvSpPr/>
          <p:nvPr/>
        </p:nvSpPr>
        <p:spPr>
          <a:xfrm>
            <a:off x="5105400" y="2209800"/>
            <a:ext cx="3962400" cy="584775"/>
          </a:xfrm>
          <a:prstGeom prst="rect">
            <a:avLst/>
          </a:prstGeom>
        </p:spPr>
        <p:txBody>
          <a:bodyPr wrap="square">
            <a:spAutoFit/>
          </a:bodyPr>
          <a:lstStyle/>
          <a:p>
            <a:pPr algn="just"/>
            <a:r>
              <a:rPr lang="vi-VN" sz="3200" b="1" dirty="0" err="1">
                <a:latin typeface="+mj-lt"/>
              </a:rPr>
              <a:t>Biến</a:t>
            </a:r>
            <a:r>
              <a:rPr lang="vi-VN" sz="3200" b="1" dirty="0">
                <a:latin typeface="+mj-lt"/>
              </a:rPr>
              <a:t>  </a:t>
            </a:r>
            <a:r>
              <a:rPr lang="vi-VN" sz="3200" b="1" dirty="0" err="1">
                <a:latin typeface="+mj-lt"/>
              </a:rPr>
              <a:t>phụ</a:t>
            </a:r>
            <a:r>
              <a:rPr lang="vi-VN" sz="3200" b="1" dirty="0">
                <a:latin typeface="+mj-lt"/>
              </a:rPr>
              <a:t> </a:t>
            </a:r>
            <a:r>
              <a:rPr lang="vi-VN" sz="3200" b="1" dirty="0" err="1">
                <a:latin typeface="+mj-lt"/>
              </a:rPr>
              <a:t>thuộc</a:t>
            </a:r>
            <a:r>
              <a:rPr lang="vi-VN" sz="3200" b="1" dirty="0">
                <a:latin typeface="+mj-lt"/>
              </a:rPr>
              <a:t> (DV</a:t>
            </a:r>
            <a:r>
              <a:rPr lang="vi-VN" sz="2800" b="1" dirty="0">
                <a:latin typeface="+mj-lt"/>
              </a:rPr>
              <a:t>)</a:t>
            </a:r>
          </a:p>
        </p:txBody>
      </p:sp>
      <p:sp>
        <p:nvSpPr>
          <p:cNvPr id="22" name="Rectangle 21"/>
          <p:cNvSpPr/>
          <p:nvPr/>
        </p:nvSpPr>
        <p:spPr>
          <a:xfrm>
            <a:off x="1752600" y="4546600"/>
            <a:ext cx="5486400" cy="2554545"/>
          </a:xfrm>
          <a:prstGeom prst="rect">
            <a:avLst/>
          </a:prstGeom>
          <a:ln w="12700">
            <a:solidFill>
              <a:schemeClr val="tx1"/>
            </a:solidFill>
          </a:ln>
        </p:spPr>
        <p:txBody>
          <a:bodyPr wrap="square">
            <a:spAutoFit/>
          </a:bodyPr>
          <a:lstStyle/>
          <a:p>
            <a:pPr algn="just"/>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Sự</a:t>
            </a:r>
            <a:r>
              <a:rPr lang="vi-VN" sz="3200" dirty="0">
                <a:solidFill>
                  <a:srgbClr val="00B050"/>
                </a:solidFill>
                <a:latin typeface="Times New Roman" panose="02020603050405020304" pitchFamily="18" charset="0"/>
                <a:cs typeface="Times New Roman" panose="02020603050405020304" pitchFamily="18" charset="0"/>
              </a:rPr>
              <a:t> chuyên </a:t>
            </a:r>
            <a:r>
              <a:rPr lang="vi-VN" sz="3200" dirty="0" err="1">
                <a:solidFill>
                  <a:srgbClr val="00B050"/>
                </a:solidFill>
                <a:latin typeface="Times New Roman" panose="02020603050405020304" pitchFamily="18" charset="0"/>
                <a:cs typeface="Times New Roman" panose="02020603050405020304" pitchFamily="18" charset="0"/>
              </a:rPr>
              <a:t>cần</a:t>
            </a:r>
            <a:r>
              <a:rPr lang="vi-VN" sz="3200" dirty="0">
                <a:solidFill>
                  <a:srgbClr val="00B050"/>
                </a:solidFill>
                <a:latin typeface="Times New Roman" panose="02020603050405020304" pitchFamily="18" charset="0"/>
                <a:cs typeface="Times New Roman" panose="02020603050405020304" pitchFamily="18" charset="0"/>
              </a:rPr>
              <a:t>.</a:t>
            </a:r>
          </a:p>
          <a:p>
            <a:pPr algn="just"/>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Pp</a:t>
            </a:r>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học</a:t>
            </a:r>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tập</a:t>
            </a:r>
            <a:r>
              <a:rPr lang="vi-VN" sz="3200" dirty="0">
                <a:solidFill>
                  <a:srgbClr val="00B050"/>
                </a:solidFill>
                <a:latin typeface="Times New Roman" panose="02020603050405020304" pitchFamily="18" charset="0"/>
                <a:cs typeface="Times New Roman" panose="02020603050405020304" pitchFamily="18" charset="0"/>
              </a:rPr>
              <a:t>.</a:t>
            </a:r>
          </a:p>
          <a:p>
            <a:pPr algn="just"/>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Điều</a:t>
            </a:r>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kiện</a:t>
            </a:r>
            <a:r>
              <a:rPr lang="vi-VN" sz="3200" dirty="0">
                <a:solidFill>
                  <a:srgbClr val="00B050"/>
                </a:solidFill>
                <a:latin typeface="Times New Roman" panose="02020603050405020304" pitchFamily="18" charset="0"/>
                <a:cs typeface="Times New Roman" panose="02020603050405020304" pitchFamily="18" charset="0"/>
              </a:rPr>
              <a:t> KT.</a:t>
            </a:r>
          </a:p>
          <a:p>
            <a:pPr indent="3175" algn="just">
              <a:buFontTx/>
              <a:buChar char="-"/>
            </a:pPr>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Ảnh</a:t>
            </a:r>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hưởng</a:t>
            </a:r>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của</a:t>
            </a:r>
            <a:r>
              <a:rPr lang="vi-VN" sz="3200" dirty="0">
                <a:solidFill>
                  <a:srgbClr val="00B050"/>
                </a:solidFill>
                <a:latin typeface="Times New Roman" panose="02020603050405020304" pitchFamily="18" charset="0"/>
                <a:cs typeface="Times New Roman" panose="02020603050405020304" pitchFamily="18" charset="0"/>
              </a:rPr>
              <a:t> </a:t>
            </a:r>
            <a:r>
              <a:rPr lang="vi-VN" sz="3200" dirty="0" err="1">
                <a:solidFill>
                  <a:srgbClr val="00B050"/>
                </a:solidFill>
                <a:latin typeface="Times New Roman" panose="02020603050405020304" pitchFamily="18" charset="0"/>
                <a:cs typeface="Times New Roman" panose="02020603050405020304" pitchFamily="18" charset="0"/>
              </a:rPr>
              <a:t>gd</a:t>
            </a:r>
            <a:r>
              <a:rPr lang="vi-VN" sz="3200" dirty="0">
                <a:solidFill>
                  <a:srgbClr val="00B050"/>
                </a:solidFill>
                <a:latin typeface="Times New Roman" panose="02020603050405020304" pitchFamily="18" charset="0"/>
                <a:cs typeface="Times New Roman" panose="02020603050405020304" pitchFamily="18" charset="0"/>
              </a:rPr>
              <a:t>, </a:t>
            </a:r>
            <a:r>
              <a:rPr lang="vi-VN" sz="3200" err="1">
                <a:solidFill>
                  <a:srgbClr val="00B050"/>
                </a:solidFill>
                <a:latin typeface="Times New Roman" panose="02020603050405020304" pitchFamily="18" charset="0"/>
                <a:cs typeface="Times New Roman" panose="02020603050405020304" pitchFamily="18" charset="0"/>
              </a:rPr>
              <a:t>bạn</a:t>
            </a:r>
            <a:r>
              <a:rPr lang="vi-VN" sz="3200">
                <a:solidFill>
                  <a:srgbClr val="00B050"/>
                </a:solidFill>
                <a:latin typeface="Times New Roman" panose="02020603050405020304" pitchFamily="18" charset="0"/>
                <a:cs typeface="Times New Roman" panose="02020603050405020304" pitchFamily="18" charset="0"/>
              </a:rPr>
              <a:t> bè</a:t>
            </a:r>
            <a:endParaRPr lang="en-US" sz="3200" dirty="0">
              <a:solidFill>
                <a:srgbClr val="00B050"/>
              </a:solidFill>
              <a:latin typeface="Times New Roman" panose="02020603050405020304" pitchFamily="18" charset="0"/>
              <a:cs typeface="Times New Roman" panose="02020603050405020304" pitchFamily="18" charset="0"/>
            </a:endParaRPr>
          </a:p>
          <a:p>
            <a:pPr indent="3175" algn="just">
              <a:buFontTx/>
              <a:buChar char="-"/>
            </a:pPr>
            <a:r>
              <a:rPr lang="en-US" sz="3200">
                <a:solidFill>
                  <a:srgbClr val="00B050"/>
                </a:solidFill>
                <a:latin typeface="Times New Roman" panose="02020603050405020304" pitchFamily="18" charset="0"/>
                <a:cs typeface="Times New Roman" panose="02020603050405020304" pitchFamily="18" charset="0"/>
              </a:rPr>
              <a:t>........</a:t>
            </a:r>
            <a:endParaRPr lang="vi-VN" sz="3200" dirty="0">
              <a:solidFill>
                <a:srgbClr val="00B050"/>
              </a:solidFill>
              <a:latin typeface="Times New Roman" panose="02020603050405020304" pitchFamily="18" charset="0"/>
              <a:cs typeface="Times New Roman" panose="02020603050405020304" pitchFamily="18" charset="0"/>
            </a:endParaRPr>
          </a:p>
        </p:txBody>
      </p:sp>
      <p:sp>
        <p:nvSpPr>
          <p:cNvPr id="23" name="Arrow: Right 22"/>
          <p:cNvSpPr/>
          <p:nvPr/>
        </p:nvSpPr>
        <p:spPr>
          <a:xfrm>
            <a:off x="3352800" y="3192699"/>
            <a:ext cx="1752600" cy="38721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down)">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arn(inVertic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down)">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2">
                                            <p:bg/>
                                          </p:spTgt>
                                        </p:tgtEl>
                                        <p:attrNameLst>
                                          <p:attrName>style.visibility</p:attrName>
                                        </p:attrNameLst>
                                      </p:cBhvr>
                                      <p:to>
                                        <p:strVal val="visible"/>
                                      </p:to>
                                    </p:set>
                                    <p:animEffect transition="in" filter="wipe(down)">
                                      <p:cBhvr>
                                        <p:cTn id="42" dur="500"/>
                                        <p:tgtEl>
                                          <p:spTgt spid="22">
                                            <p:bg/>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2">
                                            <p:txEl>
                                              <p:pRg st="0" end="0"/>
                                            </p:txEl>
                                          </p:spTgt>
                                        </p:tgtEl>
                                        <p:attrNameLst>
                                          <p:attrName>style.visibility</p:attrName>
                                        </p:attrNameLst>
                                      </p:cBhvr>
                                      <p:to>
                                        <p:strVal val="visible"/>
                                      </p:to>
                                    </p:set>
                                    <p:animEffect transition="in" filter="wipe(down)">
                                      <p:cBhvr>
                                        <p:cTn id="47" dur="500"/>
                                        <p:tgtEl>
                                          <p:spTgt spid="22">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2">
                                            <p:txEl>
                                              <p:pRg st="1" end="1"/>
                                            </p:txEl>
                                          </p:spTgt>
                                        </p:tgtEl>
                                        <p:attrNameLst>
                                          <p:attrName>style.visibility</p:attrName>
                                        </p:attrNameLst>
                                      </p:cBhvr>
                                      <p:to>
                                        <p:strVal val="visible"/>
                                      </p:to>
                                    </p:set>
                                    <p:animEffect transition="in" filter="wipe(down)">
                                      <p:cBhvr>
                                        <p:cTn id="52" dur="500"/>
                                        <p:tgtEl>
                                          <p:spTgt spid="22">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22">
                                            <p:txEl>
                                              <p:pRg st="2" end="2"/>
                                            </p:txEl>
                                          </p:spTgt>
                                        </p:tgtEl>
                                        <p:attrNameLst>
                                          <p:attrName>style.visibility</p:attrName>
                                        </p:attrNameLst>
                                      </p:cBhvr>
                                      <p:to>
                                        <p:strVal val="visible"/>
                                      </p:to>
                                    </p:set>
                                    <p:animEffect transition="in" filter="wipe(down)">
                                      <p:cBhvr>
                                        <p:cTn id="57" dur="500"/>
                                        <p:tgtEl>
                                          <p:spTgt spid="22">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22">
                                            <p:txEl>
                                              <p:pRg st="3" end="3"/>
                                            </p:txEl>
                                          </p:spTgt>
                                        </p:tgtEl>
                                        <p:attrNameLst>
                                          <p:attrName>style.visibility</p:attrName>
                                        </p:attrNameLst>
                                      </p:cBhvr>
                                      <p:to>
                                        <p:strVal val="visible"/>
                                      </p:to>
                                    </p:set>
                                    <p:animEffect transition="in" filter="wipe(down)">
                                      <p:cBhvr>
                                        <p:cTn id="62" dur="500"/>
                                        <p:tgtEl>
                                          <p:spTgt spid="22">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22">
                                            <p:txEl>
                                              <p:pRg st="4" end="4"/>
                                            </p:txEl>
                                          </p:spTgt>
                                        </p:tgtEl>
                                        <p:attrNameLst>
                                          <p:attrName>style.visibility</p:attrName>
                                        </p:attrNameLst>
                                      </p:cBhvr>
                                      <p:to>
                                        <p:strVal val="visible"/>
                                      </p:to>
                                    </p:set>
                                    <p:animEffect transition="in" filter="wipe(down)">
                                      <p:cBhvr>
                                        <p:cTn id="67" dur="500"/>
                                        <p:tgtEl>
                                          <p:spTgt spid="22">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22">
                                            <p:txEl>
                                              <p:pRg st="0" end="0"/>
                                            </p:txEl>
                                          </p:spTgt>
                                        </p:tgtEl>
                                        <p:attrNameLst>
                                          <p:attrName>style.visibility</p:attrName>
                                        </p:attrNameLst>
                                      </p:cBhvr>
                                      <p:to>
                                        <p:strVal val="visible"/>
                                      </p:to>
                                    </p:set>
                                    <p:animEffect transition="in" filter="wipe(down)">
                                      <p:cBhvr>
                                        <p:cTn id="72" dur="500"/>
                                        <p:tgtEl>
                                          <p:spTgt spid="22">
                                            <p:txEl>
                                              <p:pRg st="0" end="0"/>
                                            </p:txEl>
                                          </p:spTgt>
                                        </p:tgtEl>
                                      </p:cBhvr>
                                    </p:animEffect>
                                  </p:childTnLst>
                                </p:cTn>
                              </p:par>
                              <p:par>
                                <p:cTn id="73" presetID="22" presetClass="entr" presetSubtype="4" fill="hold" nodeType="withEffect">
                                  <p:stCondLst>
                                    <p:cond delay="0"/>
                                  </p:stCondLst>
                                  <p:childTnLst>
                                    <p:set>
                                      <p:cBhvr>
                                        <p:cTn id="74" dur="1" fill="hold">
                                          <p:stCondLst>
                                            <p:cond delay="0"/>
                                          </p:stCondLst>
                                        </p:cTn>
                                        <p:tgtEl>
                                          <p:spTgt spid="22">
                                            <p:txEl>
                                              <p:pRg st="1" end="1"/>
                                            </p:txEl>
                                          </p:spTgt>
                                        </p:tgtEl>
                                        <p:attrNameLst>
                                          <p:attrName>style.visibility</p:attrName>
                                        </p:attrNameLst>
                                      </p:cBhvr>
                                      <p:to>
                                        <p:strVal val="visible"/>
                                      </p:to>
                                    </p:set>
                                    <p:animEffect transition="in" filter="wipe(down)">
                                      <p:cBhvr>
                                        <p:cTn id="75" dur="500"/>
                                        <p:tgtEl>
                                          <p:spTgt spid="22">
                                            <p:txEl>
                                              <p:pRg st="1" end="1"/>
                                            </p:txEl>
                                          </p:spTgt>
                                        </p:tgtEl>
                                      </p:cBhvr>
                                    </p:animEffect>
                                  </p:childTnLst>
                                </p:cTn>
                              </p:par>
                              <p:par>
                                <p:cTn id="76" presetID="22" presetClass="entr" presetSubtype="4" fill="hold" nodeType="withEffect">
                                  <p:stCondLst>
                                    <p:cond delay="0"/>
                                  </p:stCondLst>
                                  <p:childTnLst>
                                    <p:set>
                                      <p:cBhvr>
                                        <p:cTn id="77" dur="1" fill="hold">
                                          <p:stCondLst>
                                            <p:cond delay="0"/>
                                          </p:stCondLst>
                                        </p:cTn>
                                        <p:tgtEl>
                                          <p:spTgt spid="22">
                                            <p:txEl>
                                              <p:pRg st="2" end="2"/>
                                            </p:txEl>
                                          </p:spTgt>
                                        </p:tgtEl>
                                        <p:attrNameLst>
                                          <p:attrName>style.visibility</p:attrName>
                                        </p:attrNameLst>
                                      </p:cBhvr>
                                      <p:to>
                                        <p:strVal val="visible"/>
                                      </p:to>
                                    </p:set>
                                    <p:animEffect transition="in" filter="wipe(down)">
                                      <p:cBhvr>
                                        <p:cTn id="78" dur="500"/>
                                        <p:tgtEl>
                                          <p:spTgt spid="22">
                                            <p:txEl>
                                              <p:pRg st="2" end="2"/>
                                            </p:txEl>
                                          </p:spTgt>
                                        </p:tgtEl>
                                      </p:cBhvr>
                                    </p:animEffect>
                                  </p:childTnLst>
                                </p:cTn>
                              </p:par>
                              <p:par>
                                <p:cTn id="79" presetID="22" presetClass="entr" presetSubtype="4" fill="hold" nodeType="withEffect">
                                  <p:stCondLst>
                                    <p:cond delay="0"/>
                                  </p:stCondLst>
                                  <p:childTnLst>
                                    <p:set>
                                      <p:cBhvr>
                                        <p:cTn id="80" dur="1" fill="hold">
                                          <p:stCondLst>
                                            <p:cond delay="0"/>
                                          </p:stCondLst>
                                        </p:cTn>
                                        <p:tgtEl>
                                          <p:spTgt spid="22">
                                            <p:txEl>
                                              <p:pRg st="3" end="3"/>
                                            </p:txEl>
                                          </p:spTgt>
                                        </p:tgtEl>
                                        <p:attrNameLst>
                                          <p:attrName>style.visibility</p:attrName>
                                        </p:attrNameLst>
                                      </p:cBhvr>
                                      <p:to>
                                        <p:strVal val="visible"/>
                                      </p:to>
                                    </p:set>
                                    <p:animEffect transition="in" filter="wipe(down)">
                                      <p:cBhvr>
                                        <p:cTn id="81" dur="500"/>
                                        <p:tgtEl>
                                          <p:spTgt spid="22">
                                            <p:txEl>
                                              <p:pRg st="3" end="3"/>
                                            </p:txEl>
                                          </p:spTgt>
                                        </p:tgtEl>
                                      </p:cBhvr>
                                    </p:animEffect>
                                  </p:childTnLst>
                                </p:cTn>
                              </p:par>
                              <p:par>
                                <p:cTn id="82" presetID="22" presetClass="entr" presetSubtype="4" fill="hold" nodeType="withEffect">
                                  <p:stCondLst>
                                    <p:cond delay="0"/>
                                  </p:stCondLst>
                                  <p:childTnLst>
                                    <p:set>
                                      <p:cBhvr>
                                        <p:cTn id="83" dur="1" fill="hold">
                                          <p:stCondLst>
                                            <p:cond delay="0"/>
                                          </p:stCondLst>
                                        </p:cTn>
                                        <p:tgtEl>
                                          <p:spTgt spid="22">
                                            <p:txEl>
                                              <p:pRg st="4" end="4"/>
                                            </p:txEl>
                                          </p:spTgt>
                                        </p:tgtEl>
                                        <p:attrNameLst>
                                          <p:attrName>style.visibility</p:attrName>
                                        </p:attrNameLst>
                                      </p:cBhvr>
                                      <p:to>
                                        <p:strVal val="visible"/>
                                      </p:to>
                                    </p:set>
                                    <p:animEffect transition="in" filter="wipe(down)">
                                      <p:cBhvr>
                                        <p:cTn id="84" dur="500"/>
                                        <p:tgtEl>
                                          <p:spTgt spid="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8" grpId="0" bldLvl="0" animBg="1"/>
      <p:bldP spid="19" grpId="0" bldLvl="0" animBg="1"/>
      <p:bldP spid="20" grpId="0"/>
      <p:bldP spid="21" grpId="0"/>
      <p:bldP spid="22" grpId="0" build="p" animBg="1"/>
      <p:bldP spid="23" grpId="0" bldLvl="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152400"/>
            <a:ext cx="9144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en-US" sz="3000" b="1">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304800" y="1701800"/>
            <a:ext cx="2057400" cy="1320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Nạn phá rừng</a:t>
            </a:r>
            <a:endParaRPr lang="vi-VN" sz="2800">
              <a:solidFill>
                <a:srgbClr val="C00000"/>
              </a:solidFill>
              <a:latin typeface="+mj-lt"/>
            </a:endParaRPr>
          </a:p>
        </p:txBody>
      </p:sp>
      <p:sp>
        <p:nvSpPr>
          <p:cNvPr id="14" name="Rectangle 13"/>
          <p:cNvSpPr/>
          <p:nvPr/>
        </p:nvSpPr>
        <p:spPr>
          <a:xfrm>
            <a:off x="6324600" y="1701800"/>
            <a:ext cx="2057400" cy="1320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Suy giảm mùa màng</a:t>
            </a:r>
            <a:endParaRPr lang="vi-VN" sz="2800">
              <a:solidFill>
                <a:srgbClr val="002060"/>
              </a:solidFill>
              <a:latin typeface="+mj-lt"/>
            </a:endParaRPr>
          </a:p>
        </p:txBody>
      </p:sp>
      <p:sp>
        <p:nvSpPr>
          <p:cNvPr id="5" name="Right Arrow 4"/>
          <p:cNvSpPr/>
          <p:nvPr/>
        </p:nvSpPr>
        <p:spPr>
          <a:xfrm>
            <a:off x="2362200" y="2108200"/>
            <a:ext cx="3962400" cy="2540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Rectangle 14"/>
          <p:cNvSpPr/>
          <p:nvPr/>
        </p:nvSpPr>
        <p:spPr>
          <a:xfrm>
            <a:off x="228600" y="924580"/>
            <a:ext cx="2233304" cy="523220"/>
          </a:xfrm>
          <a:prstGeom prst="rect">
            <a:avLst/>
          </a:prstGeom>
        </p:spPr>
        <p:txBody>
          <a:bodyPr wrap="none">
            <a:spAutoFit/>
          </a:bodyPr>
          <a:lstStyle/>
          <a:p>
            <a:r>
              <a:rPr lang="vi-VN" sz="2800" b="1" dirty="0">
                <a:latin typeface="+mj-lt"/>
              </a:rPr>
              <a:t>Nguyên nhân</a:t>
            </a:r>
            <a:endParaRPr lang="vi-VN" sz="2800" dirty="0">
              <a:latin typeface="+mj-lt"/>
            </a:endParaRPr>
          </a:p>
        </p:txBody>
      </p:sp>
      <p:sp>
        <p:nvSpPr>
          <p:cNvPr id="16" name="Rectangle 15"/>
          <p:cNvSpPr/>
          <p:nvPr/>
        </p:nvSpPr>
        <p:spPr>
          <a:xfrm>
            <a:off x="6705600" y="889000"/>
            <a:ext cx="1412566" cy="523220"/>
          </a:xfrm>
          <a:prstGeom prst="rect">
            <a:avLst/>
          </a:prstGeom>
        </p:spPr>
        <p:txBody>
          <a:bodyPr wrap="none">
            <a:spAutoFit/>
          </a:bodyPr>
          <a:lstStyle/>
          <a:p>
            <a:r>
              <a:rPr lang="vi-VN" sz="2800" b="1" dirty="0" err="1">
                <a:latin typeface="+mj-lt"/>
              </a:rPr>
              <a:t>Kết</a:t>
            </a:r>
            <a:r>
              <a:rPr lang="vi-VN" sz="2800" b="1" dirty="0">
                <a:latin typeface="+mj-lt"/>
              </a:rPr>
              <a:t> </a:t>
            </a:r>
            <a:r>
              <a:rPr lang="vi-VN" sz="2800" b="1" dirty="0" err="1">
                <a:latin typeface="+mj-lt"/>
              </a:rPr>
              <a:t>quả</a:t>
            </a:r>
            <a:endParaRPr lang="vi-VN" sz="2800" dirty="0">
              <a:latin typeface="+mj-lt"/>
            </a:endParaRPr>
          </a:p>
        </p:txBody>
      </p:sp>
      <p:sp>
        <p:nvSpPr>
          <p:cNvPr id="17" name="Rectangle 16"/>
          <p:cNvSpPr/>
          <p:nvPr/>
        </p:nvSpPr>
        <p:spPr>
          <a:xfrm>
            <a:off x="3295085" y="4851400"/>
            <a:ext cx="2585207" cy="1320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Lũ lụt;  xói mòn đất đai</a:t>
            </a:r>
            <a:endParaRPr lang="vi-VN" sz="2800">
              <a:solidFill>
                <a:srgbClr val="C00000"/>
              </a:solidFill>
              <a:latin typeface="+mj-lt"/>
            </a:endParaRPr>
          </a:p>
        </p:txBody>
      </p:sp>
      <p:sp>
        <p:nvSpPr>
          <p:cNvPr id="18" name="Right Arrow 17"/>
          <p:cNvSpPr/>
          <p:nvPr/>
        </p:nvSpPr>
        <p:spPr>
          <a:xfrm rot="2590127" flipV="1">
            <a:off x="639810" y="4160705"/>
            <a:ext cx="2927973" cy="36115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9" name="Right Arrow 18"/>
          <p:cNvSpPr/>
          <p:nvPr/>
        </p:nvSpPr>
        <p:spPr>
          <a:xfrm rot="18885679">
            <a:off x="5464148" y="4106241"/>
            <a:ext cx="2682509" cy="36576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2" name="Rectangle 21"/>
          <p:cNvSpPr/>
          <p:nvPr/>
        </p:nvSpPr>
        <p:spPr>
          <a:xfrm>
            <a:off x="2781300" y="3124200"/>
            <a:ext cx="3581400" cy="12700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accent2">
                    <a:lumMod val="50000"/>
                  </a:schemeClr>
                </a:solidFill>
                <a:latin typeface="Times New Roman" panose="02020603050405020304" pitchFamily="18" charset="0"/>
                <a:cs typeface="Times New Roman" panose="02020603050405020304" pitchFamily="18" charset="0"/>
              </a:rPr>
              <a:t>- Khí hậu;</a:t>
            </a:r>
            <a:r>
              <a:rPr lang="vi-VN" altLang="en-US" sz="2800">
                <a:solidFill>
                  <a:schemeClr val="accent2">
                    <a:lumMod val="50000"/>
                  </a:schemeClr>
                </a:solidFill>
                <a:latin typeface="Times New Roman" panose="02020603050405020304" pitchFamily="18" charset="0"/>
                <a:cs typeface="Times New Roman" panose="02020603050405020304" pitchFamily="18" charset="0"/>
              </a:rPr>
              <a:t> Sâu bệnh;</a:t>
            </a:r>
            <a:r>
              <a:rPr lang="en-US" sz="2800">
                <a:solidFill>
                  <a:schemeClr val="accent2">
                    <a:lumMod val="50000"/>
                  </a:schemeClr>
                </a:solidFill>
                <a:latin typeface="Times New Roman" panose="02020603050405020304" pitchFamily="18" charset="0"/>
                <a:cs typeface="Times New Roman" panose="02020603050405020304" pitchFamily="18" charset="0"/>
              </a:rPr>
              <a:t> Phương pháp canh tác,... </a:t>
            </a:r>
            <a:endParaRPr lang="vi-VN" sz="2800" dirty="0">
              <a:solidFill>
                <a:schemeClr val="accent2">
                  <a:lumMod val="50000"/>
                </a:schemeClr>
              </a:solidFill>
              <a:latin typeface="+mj-lt"/>
            </a:endParaRPr>
          </a:p>
        </p:txBody>
      </p:sp>
      <p:sp>
        <p:nvSpPr>
          <p:cNvPr id="3" name="Rectangle 2"/>
          <p:cNvSpPr/>
          <p:nvPr/>
        </p:nvSpPr>
        <p:spPr>
          <a:xfrm>
            <a:off x="457200" y="242669"/>
            <a:ext cx="7924800" cy="954107"/>
          </a:xfrm>
          <a:prstGeom prst="rect">
            <a:avLst/>
          </a:prstGeom>
        </p:spPr>
        <p:txBody>
          <a:bodyPr wrap="square">
            <a:spAutoFit/>
          </a:bodyPr>
          <a:lstStyle/>
          <a:p>
            <a:pPr algn="ctr"/>
            <a:r>
              <a:rPr lang="en-US" sz="2800" i="1">
                <a:latin typeface="Times New Roman" panose="02020603050405020304" pitchFamily="18" charset="0"/>
                <a:cs typeface="Times New Roman" panose="02020603050405020304" pitchFamily="18" charset="0"/>
              </a:rPr>
              <a:t>NC tìm hiểu về ảnh hưởng của nạn phá rừng đối với sự suy giảm mùa màng</a:t>
            </a:r>
            <a:endParaRPr lang="en-US" sz="2800">
              <a:latin typeface="Times New Roman" panose="02020603050405020304" pitchFamily="18" charset="0"/>
              <a:cs typeface="Times New Roman" panose="02020603050405020304" pitchFamily="18" charset="0"/>
            </a:endParaRPr>
          </a:p>
        </p:txBody>
      </p:sp>
      <p:sp>
        <p:nvSpPr>
          <p:cNvPr id="4" name="Rectangle 3"/>
          <p:cNvSpPr/>
          <p:nvPr/>
        </p:nvSpPr>
        <p:spPr>
          <a:xfrm>
            <a:off x="3467100" y="2675876"/>
            <a:ext cx="2133600" cy="3466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latin typeface="Times New Roman" panose="02020603050405020304" pitchFamily="18" charset="0"/>
                <a:cs typeface="Times New Roman" panose="02020603050405020304" pitchFamily="18" charset="0"/>
              </a:rPr>
              <a:t>Ngoại</a:t>
            </a:r>
            <a:r>
              <a:rPr lang="en-US" sz="2800" dirty="0">
                <a:solidFill>
                  <a:schemeClr val="tx1"/>
                </a:solidFill>
                <a:latin typeface="Times New Roman" panose="02020603050405020304" pitchFamily="18" charset="0"/>
                <a:cs typeface="Times New Roman" panose="02020603050405020304" pitchFamily="18" charset="0"/>
              </a:rPr>
              <a:t> lai</a:t>
            </a:r>
          </a:p>
        </p:txBody>
      </p:sp>
      <p:sp>
        <p:nvSpPr>
          <p:cNvPr id="23" name="Rectangle 22"/>
          <p:cNvSpPr/>
          <p:nvPr/>
        </p:nvSpPr>
        <p:spPr>
          <a:xfrm>
            <a:off x="3467100" y="6285865"/>
            <a:ext cx="2133600" cy="3943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Times New Roman" panose="02020603050405020304" pitchFamily="18" charset="0"/>
                <a:cs typeface="Times New Roman" panose="02020603050405020304" pitchFamily="18" charset="0"/>
              </a:rPr>
              <a:t>Trung </a:t>
            </a:r>
            <a:r>
              <a:rPr lang="en-US" sz="2800" dirty="0" err="1">
                <a:solidFill>
                  <a:schemeClr val="tx1"/>
                </a:solidFill>
                <a:latin typeface="Times New Roman" panose="02020603050405020304" pitchFamily="18" charset="0"/>
                <a:cs typeface="Times New Roman" panose="02020603050405020304" pitchFamily="18" charset="0"/>
              </a:rPr>
              <a:t>gian</a:t>
            </a:r>
            <a:endParaRPr lang="en-US"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down)">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ppt_x"/>
                                          </p:val>
                                        </p:tav>
                                        <p:tav tm="100000">
                                          <p:val>
                                            <p:strVal val="#ppt_x"/>
                                          </p:val>
                                        </p:tav>
                                      </p:tavLst>
                                    </p:anim>
                                    <p:anim calcmode="lin" valueType="num">
                                      <p:cBhvr additive="base">
                                        <p:cTn id="3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4" grpId="0" bldLvl="0" animBg="1"/>
      <p:bldP spid="5" grpId="0" bldLvl="0" animBg="1"/>
      <p:bldP spid="17" grpId="0" bldLvl="0" animBg="1"/>
      <p:bldP spid="18" grpId="0" bldLvl="0" animBg="1"/>
      <p:bldP spid="19" grpId="0" bldLvl="0" animBg="1"/>
      <p:bldP spid="22" grpId="0" bldLvl="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a:t>VD4</a:t>
            </a:r>
          </a:p>
        </p:txBody>
      </p:sp>
      <p:sp>
        <p:nvSpPr>
          <p:cNvPr id="3" name="Content Placeholder 2"/>
          <p:cNvSpPr>
            <a:spLocks noGrp="1"/>
          </p:cNvSpPr>
          <p:nvPr>
            <p:ph idx="1"/>
          </p:nvPr>
        </p:nvSpPr>
        <p:spPr>
          <a:xfrm>
            <a:off x="457200" y="762000"/>
            <a:ext cx="8229600" cy="5364163"/>
          </a:xfrm>
        </p:spPr>
        <p:txBody>
          <a:bodyPr/>
          <a:lstStyle/>
          <a:p>
            <a:pPr marL="0" indent="0">
              <a:buNone/>
            </a:pPr>
            <a:r>
              <a:rPr lang="en-US" sz="2400">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Thương hiệu ảnh hưởng đến quyết định mua xe oto của khách hàng tại TP. HCM. </a:t>
            </a:r>
            <a:endParaRPr lang="en-US">
              <a:latin typeface="Times New Roman" panose="02020603050405020304" pitchFamily="18" charset="0"/>
              <a:cs typeface="Times New Roman" panose="02020603050405020304" pitchFamily="18" charset="0"/>
            </a:endParaRPr>
          </a:p>
          <a:p>
            <a:r>
              <a:rPr lang="en-US" sz="2800">
                <a:latin typeface="Times New Roman" panose="02020603050405020304" pitchFamily="18" charset="0"/>
                <a:cs typeface="Times New Roman" panose="02020603050405020304" pitchFamily="18" charset="0"/>
              </a:rPr>
              <a:t>Biến độc lập: Thương hiệu</a:t>
            </a:r>
          </a:p>
          <a:p>
            <a:r>
              <a:rPr lang="en-US" sz="2800">
                <a:latin typeface="Times New Roman" panose="02020603050405020304" pitchFamily="18" charset="0"/>
                <a:cs typeface="Times New Roman" panose="02020603050405020304" pitchFamily="18" charset="0"/>
              </a:rPr>
              <a:t>Biến phụ thuộc: quyết định mua xe oto của khách hàng</a:t>
            </a:r>
          </a:p>
          <a:p>
            <a:r>
              <a:rPr lang="en-US" sz="2800">
                <a:latin typeface="Times New Roman" panose="02020603050405020304" pitchFamily="18" charset="0"/>
                <a:cs typeface="Times New Roman" panose="02020603050405020304" pitchFamily="18" charset="0"/>
              </a:rPr>
              <a:t>Biến ngoại lai: Sở thích, thu nhập, người tư vấn, chính sách khuyến mại,....</a:t>
            </a:r>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barn(inVertical)">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3355"/>
            <a:ext cx="8229600" cy="447040"/>
          </a:xfrm>
        </p:spPr>
        <p:txBody>
          <a:bodyPr>
            <a:normAutofit fontScale="90000"/>
          </a:bodyPr>
          <a:lstStyle/>
          <a:p>
            <a:r>
              <a:rPr lang="vi-VN" altLang="en-US" sz="3200" b="1"/>
              <a:t>Điền biến số phù hợp với phát biểu</a:t>
            </a:r>
          </a:p>
        </p:txBody>
      </p:sp>
      <p:sp>
        <p:nvSpPr>
          <p:cNvPr id="3" name="Content Placeholder 2"/>
          <p:cNvSpPr>
            <a:spLocks noGrp="1"/>
          </p:cNvSpPr>
          <p:nvPr>
            <p:ph idx="1"/>
          </p:nvPr>
        </p:nvSpPr>
        <p:spPr>
          <a:xfrm>
            <a:off x="457200" y="1174115"/>
            <a:ext cx="8229600" cy="5073650"/>
          </a:xfrm>
        </p:spPr>
        <p:txBody>
          <a:bodyPr/>
          <a:lstStyle/>
          <a:p>
            <a:endParaRPr lang="en-US"/>
          </a:p>
        </p:txBody>
      </p:sp>
      <p:sp>
        <p:nvSpPr>
          <p:cNvPr id="4" name="Rounded Rectangular Callout 3"/>
          <p:cNvSpPr/>
          <p:nvPr/>
        </p:nvSpPr>
        <p:spPr>
          <a:xfrm>
            <a:off x="152400" y="685800"/>
            <a:ext cx="2438400" cy="1167765"/>
          </a:xfrm>
          <a:prstGeom prst="wedgeRoundRectCallout">
            <a:avLst>
              <a:gd name="adj1" fmla="val 67916"/>
              <a:gd name="adj2" fmla="val 3793"/>
              <a:gd name="adj3" fmla="val 16667"/>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solidFill>
                  <a:schemeClr val="accent6">
                    <a:lumMod val="50000"/>
                  </a:schemeClr>
                </a:solidFill>
                <a:latin typeface="Times New Roman" panose="02020603050405020304" pitchFamily="18" charset="0"/>
                <a:cs typeface="Times New Roman" panose="02020603050405020304" pitchFamily="18" charset="0"/>
              </a:rPr>
              <a:t>Trung gian</a:t>
            </a:r>
          </a:p>
        </p:txBody>
      </p:sp>
      <p:sp>
        <p:nvSpPr>
          <p:cNvPr id="5" name="Rounded Rectangular Callout 4"/>
          <p:cNvSpPr/>
          <p:nvPr/>
        </p:nvSpPr>
        <p:spPr>
          <a:xfrm>
            <a:off x="152400" y="1950720"/>
            <a:ext cx="2438400" cy="1167765"/>
          </a:xfrm>
          <a:prstGeom prst="wedgeRoundRectCallout">
            <a:avLst>
              <a:gd name="adj1" fmla="val 67916"/>
              <a:gd name="adj2" fmla="val 3793"/>
              <a:gd name="adj3" fmla="val 16667"/>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solidFill>
                  <a:schemeClr val="accent6">
                    <a:lumMod val="50000"/>
                  </a:schemeClr>
                </a:solidFill>
                <a:latin typeface="Times New Roman" panose="02020603050405020304" pitchFamily="18" charset="0"/>
                <a:cs typeface="Times New Roman" panose="02020603050405020304" pitchFamily="18" charset="0"/>
              </a:rPr>
              <a:t>Độc lập</a:t>
            </a:r>
          </a:p>
        </p:txBody>
      </p:sp>
      <p:sp>
        <p:nvSpPr>
          <p:cNvPr id="6" name="Rounded Rectangular Callout 5"/>
          <p:cNvSpPr/>
          <p:nvPr/>
        </p:nvSpPr>
        <p:spPr>
          <a:xfrm>
            <a:off x="152400" y="3718560"/>
            <a:ext cx="2438400" cy="1167765"/>
          </a:xfrm>
          <a:prstGeom prst="wedgeRoundRectCallout">
            <a:avLst>
              <a:gd name="adj1" fmla="val 67916"/>
              <a:gd name="adj2" fmla="val 3793"/>
              <a:gd name="adj3" fmla="val 16667"/>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solidFill>
                  <a:srgbClr val="C00000"/>
                </a:solidFill>
                <a:latin typeface="Times New Roman" panose="02020603050405020304" pitchFamily="18" charset="0"/>
                <a:cs typeface="Times New Roman" panose="02020603050405020304" pitchFamily="18" charset="0"/>
              </a:rPr>
              <a:t>Phụ thuộc</a:t>
            </a:r>
          </a:p>
        </p:txBody>
      </p:sp>
      <p:sp>
        <p:nvSpPr>
          <p:cNvPr id="7" name="Rounded Rectangular Callout 6"/>
          <p:cNvSpPr/>
          <p:nvPr/>
        </p:nvSpPr>
        <p:spPr>
          <a:xfrm>
            <a:off x="228600" y="5486400"/>
            <a:ext cx="2438400" cy="1167765"/>
          </a:xfrm>
          <a:prstGeom prst="wedgeRoundRectCallout">
            <a:avLst>
              <a:gd name="adj1" fmla="val 67916"/>
              <a:gd name="adj2" fmla="val 3793"/>
              <a:gd name="adj3" fmla="val 16667"/>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solidFill>
                  <a:srgbClr val="C00000"/>
                </a:solidFill>
                <a:latin typeface="Times New Roman" panose="02020603050405020304" pitchFamily="18" charset="0"/>
                <a:cs typeface="Times New Roman" panose="02020603050405020304" pitchFamily="18" charset="0"/>
              </a:rPr>
              <a:t>Ngoại lai</a:t>
            </a:r>
          </a:p>
        </p:txBody>
      </p:sp>
      <p:sp>
        <p:nvSpPr>
          <p:cNvPr id="8" name="Round Diagonal Corner Rectangle 7"/>
          <p:cNvSpPr/>
          <p:nvPr/>
        </p:nvSpPr>
        <p:spPr>
          <a:xfrm>
            <a:off x="3124200" y="762000"/>
            <a:ext cx="5942965" cy="1167765"/>
          </a:xfrm>
          <a:prstGeom prst="round2DiagRect">
            <a:avLst>
              <a:gd name="adj1" fmla="val 44222"/>
              <a:gd name="adj2" fmla="val 0"/>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a:buNone/>
            </a:pPr>
            <a:r>
              <a:rPr lang="en-US" sz="3200">
                <a:solidFill>
                  <a:schemeClr val="tx1"/>
                </a:solidFill>
                <a:latin typeface="Times New Roman" panose="02020603050405020304" pitchFamily="18" charset="0"/>
                <a:cs typeface="Times New Roman" panose="02020603050405020304" pitchFamily="18" charset="0"/>
                <a:sym typeface="+mn-ea"/>
              </a:rPr>
              <a:t>Kết nối biến độc lập và biến phụ thuộc</a:t>
            </a:r>
          </a:p>
        </p:txBody>
      </p:sp>
      <p:sp>
        <p:nvSpPr>
          <p:cNvPr id="9" name="Round Diagonal Corner Rectangle 8"/>
          <p:cNvSpPr/>
          <p:nvPr/>
        </p:nvSpPr>
        <p:spPr>
          <a:xfrm>
            <a:off x="3048000" y="2057400"/>
            <a:ext cx="5942965" cy="1167765"/>
          </a:xfrm>
          <a:prstGeom prst="round2DiagRect">
            <a:avLst>
              <a:gd name="adj1" fmla="val 44222"/>
              <a:gd name="adj2" fmla="val 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a:buNone/>
            </a:pPr>
            <a:r>
              <a:rPr lang="en-US" sz="3200">
                <a:solidFill>
                  <a:schemeClr val="tx1"/>
                </a:solidFill>
                <a:latin typeface="Times New Roman" panose="02020603050405020304" pitchFamily="18" charset="0"/>
                <a:cs typeface="Times New Roman" panose="02020603050405020304" pitchFamily="18" charset="0"/>
                <a:sym typeface="+mn-ea"/>
              </a:rPr>
              <a:t>BS gây ra thay đổi trong một hiện tượng, tình huống</a:t>
            </a:r>
          </a:p>
        </p:txBody>
      </p:sp>
      <p:sp>
        <p:nvSpPr>
          <p:cNvPr id="10" name="Round Diagonal Corner Rectangle 9"/>
          <p:cNvSpPr/>
          <p:nvPr/>
        </p:nvSpPr>
        <p:spPr>
          <a:xfrm>
            <a:off x="3027680" y="3347085"/>
            <a:ext cx="6019165" cy="1829435"/>
          </a:xfrm>
          <a:prstGeom prst="round2DiagRect">
            <a:avLst>
              <a:gd name="adj1" fmla="val 44222"/>
              <a:gd name="adj2" fmla="val 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900">
                <a:solidFill>
                  <a:schemeClr val="tx1"/>
                </a:solidFill>
                <a:latin typeface="Times New Roman" panose="02020603050405020304" pitchFamily="18" charset="0"/>
                <a:cs typeface="Times New Roman" panose="02020603050405020304" pitchFamily="18" charset="0"/>
                <a:sym typeface="+mn-ea"/>
              </a:rPr>
              <a:t>Bs biểu thị cho các kết quả, hoặc sự thay đổi của sự vật, hiện tượng, tình huống xảy ra do tác động của BS độc lập</a:t>
            </a:r>
          </a:p>
        </p:txBody>
      </p:sp>
      <p:sp>
        <p:nvSpPr>
          <p:cNvPr id="11" name="Round Diagonal Corner Rectangle 10"/>
          <p:cNvSpPr/>
          <p:nvPr/>
        </p:nvSpPr>
        <p:spPr>
          <a:xfrm>
            <a:off x="3124200" y="5374640"/>
            <a:ext cx="5942965" cy="1292860"/>
          </a:xfrm>
          <a:prstGeom prst="round2DiagRect">
            <a:avLst>
              <a:gd name="adj1" fmla="val 44222"/>
              <a:gd name="adj2" fmla="val 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a:solidFill>
                  <a:schemeClr val="tx1"/>
                </a:solidFill>
                <a:latin typeface="Times New Roman" panose="02020603050405020304" pitchFamily="18" charset="0"/>
                <a:cs typeface="Times New Roman" panose="02020603050405020304" pitchFamily="18" charset="0"/>
                <a:sym typeface="+mn-ea"/>
              </a:rPr>
              <a:t>M</a:t>
            </a:r>
            <a:r>
              <a:rPr lang="en-US" sz="2800">
                <a:solidFill>
                  <a:schemeClr val="tx1"/>
                </a:solidFill>
                <a:latin typeface="Times New Roman" panose="02020603050405020304" pitchFamily="18" charset="0"/>
                <a:cs typeface="Times New Roman" panose="02020603050405020304" pitchFamily="18" charset="0"/>
                <a:sym typeface="+mn-ea"/>
              </a:rPr>
              <a:t>ột số yếu tố </a:t>
            </a:r>
            <a:r>
              <a:rPr lang="vi-VN" altLang="en-US" sz="2800">
                <a:solidFill>
                  <a:schemeClr val="tx1"/>
                </a:solidFill>
                <a:latin typeface="Times New Roman" panose="02020603050405020304" pitchFamily="18" charset="0"/>
                <a:cs typeface="Times New Roman" panose="02020603050405020304" pitchFamily="18" charset="0"/>
                <a:sym typeface="+mn-ea"/>
              </a:rPr>
              <a:t>có </a:t>
            </a:r>
            <a:r>
              <a:rPr lang="en-US" sz="2800">
                <a:solidFill>
                  <a:schemeClr val="tx1"/>
                </a:solidFill>
                <a:latin typeface="Times New Roman" panose="02020603050405020304" pitchFamily="18" charset="0"/>
                <a:cs typeface="Times New Roman" panose="02020603050405020304" pitchFamily="18" charset="0"/>
                <a:sym typeface="+mn-ea"/>
              </a:rPr>
              <a:t>trong thực tế có</a:t>
            </a:r>
            <a:r>
              <a:rPr lang="vi-VN" altLang="en-US" sz="2800">
                <a:solidFill>
                  <a:schemeClr val="tx1"/>
                </a:solidFill>
                <a:latin typeface="Times New Roman" panose="02020603050405020304" pitchFamily="18" charset="0"/>
                <a:cs typeface="Times New Roman" panose="02020603050405020304" pitchFamily="18" charset="0"/>
                <a:sym typeface="+mn-ea"/>
              </a:rPr>
              <a:t> thể có </a:t>
            </a:r>
            <a:r>
              <a:rPr lang="en-US" sz="2800">
                <a:solidFill>
                  <a:schemeClr val="tx1"/>
                </a:solidFill>
                <a:latin typeface="Times New Roman" panose="02020603050405020304" pitchFamily="18" charset="0"/>
                <a:cs typeface="Times New Roman" panose="02020603050405020304" pitchFamily="18" charset="0"/>
                <a:sym typeface="+mn-ea"/>
              </a:rPr>
              <a:t> ảnh hưởng đến </a:t>
            </a:r>
            <a:r>
              <a:rPr lang="vi-VN" altLang="en-US" sz="2800">
                <a:solidFill>
                  <a:schemeClr val="tx1"/>
                </a:solidFill>
                <a:latin typeface="Times New Roman" panose="02020603050405020304" pitchFamily="18" charset="0"/>
                <a:cs typeface="Times New Roman" panose="02020603050405020304" pitchFamily="18" charset="0"/>
                <a:sym typeface="+mn-ea"/>
              </a:rPr>
              <a:t>mối quan hệ giữa biến ĐL và biến PT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7"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900" decel="100000" fill="hold"/>
                                        <p:tgtEl>
                                          <p:spTgt spid="7"/>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5" grpId="0" bldLvl="0" animBg="1"/>
      <p:bldP spid="5" grpId="1" animBg="1"/>
      <p:bldP spid="6" grpId="0" bldLvl="0" animBg="1"/>
      <p:bldP spid="6" grpId="1" animBg="1"/>
      <p:bldP spid="7" grpId="0" animBg="1"/>
      <p:bldP spid="7" grpId="1"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25400"/>
            <a:ext cx="9144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000" b="1">
                <a:solidFill>
                  <a:srgbClr val="FF0000"/>
                </a:solidFill>
                <a:latin typeface="Times New Roman" panose="02020603050405020304" pitchFamily="18" charset="0"/>
                <a:cs typeface="Times New Roman" panose="02020603050405020304" pitchFamily="18" charset="0"/>
              </a:rPr>
              <a:t>3.1.2. Xác định các biến số</a:t>
            </a:r>
          </a:p>
        </p:txBody>
      </p:sp>
      <p:sp>
        <p:nvSpPr>
          <p:cNvPr id="3" name="Rectangle 2"/>
          <p:cNvSpPr/>
          <p:nvPr/>
        </p:nvSpPr>
        <p:spPr>
          <a:xfrm>
            <a:off x="0" y="699373"/>
            <a:ext cx="9067800" cy="523220"/>
          </a:xfrm>
          <a:prstGeom prst="rect">
            <a:avLst/>
          </a:prstGeom>
        </p:spPr>
        <p:txBody>
          <a:bodyPr wrap="square">
            <a:spAutoFit/>
          </a:bodyPr>
          <a:lstStyle/>
          <a:p>
            <a:pPr algn="just"/>
            <a:r>
              <a:rPr lang="vi-VN" sz="2800" b="1">
                <a:latin typeface="+mj-lt"/>
              </a:rPr>
              <a:t>BT1:</a:t>
            </a:r>
            <a:r>
              <a:rPr lang="vi-VN" sz="2800" b="1"/>
              <a:t> </a:t>
            </a:r>
            <a:r>
              <a:rPr lang="vi-VN" sz="2800" b="1">
                <a:solidFill>
                  <a:schemeClr val="tx2"/>
                </a:solidFill>
                <a:latin typeface="+mj-lt"/>
              </a:rPr>
              <a:t>Xác định các loại biến số trong các n/c sau:</a:t>
            </a:r>
          </a:p>
        </p:txBody>
      </p:sp>
      <p:sp>
        <p:nvSpPr>
          <p:cNvPr id="5" name="Rectangle 4"/>
          <p:cNvSpPr/>
          <p:nvPr/>
        </p:nvSpPr>
        <p:spPr>
          <a:xfrm>
            <a:off x="0" y="1417876"/>
            <a:ext cx="9067800" cy="4739005"/>
          </a:xfrm>
          <a:prstGeom prst="rect">
            <a:avLst/>
          </a:prstGeom>
        </p:spPr>
        <p:txBody>
          <a:bodyPr wrap="square">
            <a:spAutoFit/>
          </a:bodyPr>
          <a:lstStyle/>
          <a:p>
            <a:pPr marL="514350" indent="-514350" algn="just">
              <a:spcBef>
                <a:spcPts val="1200"/>
              </a:spcBef>
              <a:buAutoNum type="arabicPeriod"/>
            </a:pPr>
            <a:r>
              <a:rPr lang="en-US" sz="2800" baseline="0" dirty="0" err="1">
                <a:solidFill>
                  <a:schemeClr val="tx1"/>
                </a:solidFill>
                <a:latin typeface="Times New Roman" panose="02020603050405020304" pitchFamily="18" charset="0"/>
                <a:cs typeface="Times New Roman" panose="02020603050405020304" pitchFamily="18" charset="0"/>
              </a:rPr>
              <a:t>Tỉ</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lệ</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mắc</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bệnh</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sốt</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xuất</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huyết</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cao</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là</a:t>
            </a:r>
            <a:r>
              <a:rPr lang="en-US" sz="2800" baseline="0" dirty="0">
                <a:solidFill>
                  <a:schemeClr val="tx1"/>
                </a:solidFill>
                <a:latin typeface="Times New Roman" panose="02020603050405020304" pitchFamily="18" charset="0"/>
                <a:cs typeface="Times New Roman" panose="02020603050405020304" pitchFamily="18" charset="0"/>
              </a:rPr>
              <a:t> do </a:t>
            </a:r>
            <a:r>
              <a:rPr lang="en-US" sz="2800" baseline="0" dirty="0" err="1">
                <a:solidFill>
                  <a:schemeClr val="tx1"/>
                </a:solidFill>
                <a:latin typeface="Times New Roman" panose="02020603050405020304" pitchFamily="18" charset="0"/>
                <a:cs typeface="Times New Roman" panose="02020603050405020304" pitchFamily="18" charset="0"/>
              </a:rPr>
              <a:t>nước</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đọng</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ao</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tù</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nhiều</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tại</a:t>
            </a:r>
            <a:r>
              <a:rPr lang="en-US" sz="2800" baseline="0" dirty="0">
                <a:solidFill>
                  <a:schemeClr val="tx1"/>
                </a:solidFill>
                <a:latin typeface="Times New Roman" panose="02020603050405020304" pitchFamily="18" charset="0"/>
                <a:cs typeface="Times New Roman" panose="02020603050405020304" pitchFamily="18" charset="0"/>
              </a:rPr>
              <a:t> 1 </a:t>
            </a:r>
            <a:r>
              <a:rPr lang="en-US" sz="2800" baseline="0" dirty="0" err="1">
                <a:solidFill>
                  <a:schemeClr val="tx1"/>
                </a:solidFill>
                <a:latin typeface="Times New Roman" panose="02020603050405020304" pitchFamily="18" charset="0"/>
                <a:cs typeface="Times New Roman" panose="02020603050405020304" pitchFamily="18" charset="0"/>
              </a:rPr>
              <a:t>địa</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phương</a:t>
            </a:r>
            <a:r>
              <a:rPr lang="en-US" sz="2800" baseline="0" dirty="0">
                <a:solidFill>
                  <a:schemeClr val="tx1"/>
                </a:solidFill>
                <a:latin typeface="Times New Roman" panose="02020603050405020304" pitchFamily="18" charset="0"/>
                <a:cs typeface="Times New Roman" panose="02020603050405020304" pitchFamily="18" charset="0"/>
              </a:rPr>
              <a:t> A).</a:t>
            </a:r>
          </a:p>
          <a:p>
            <a:pPr marL="514350" indent="-514350" algn="just">
              <a:spcBef>
                <a:spcPts val="1200"/>
              </a:spcBef>
              <a:buFontTx/>
              <a:buAutoNum type="arabicPeriod"/>
            </a:pPr>
            <a:r>
              <a:rPr lang="en-US" sz="2800" dirty="0" err="1">
                <a:solidFill>
                  <a:schemeClr val="tx1"/>
                </a:solidFill>
                <a:latin typeface="Times New Roman" panose="02020603050405020304" pitchFamily="18" charset="0"/>
                <a:cs typeface="Times New Roman" panose="02020603050405020304" pitchFamily="18" charset="0"/>
              </a:rPr>
              <a:t>Hút</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thuốc</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lá</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dẫn</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đến</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ung</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thư</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phổi</a:t>
            </a:r>
            <a:r>
              <a:rPr lang="en-US" sz="2800" baseline="0" dirty="0">
                <a:solidFill>
                  <a:schemeClr val="tx1"/>
                </a:solidFill>
                <a:latin typeface="Times New Roman" panose="02020603050405020304" pitchFamily="18" charset="0"/>
                <a:cs typeface="Times New Roman" panose="02020603050405020304" pitchFamily="18" charset="0"/>
              </a:rPr>
              <a:t>.</a:t>
            </a:r>
            <a:endParaRPr lang="vi-VN" sz="2800" dirty="0">
              <a:solidFill>
                <a:schemeClr val="tx1"/>
              </a:solidFill>
              <a:latin typeface="Times New Roman" panose="02020603050405020304" pitchFamily="18" charset="0"/>
              <a:cs typeface="Times New Roman" panose="02020603050405020304" pitchFamily="18" charset="0"/>
            </a:endParaRPr>
          </a:p>
          <a:p>
            <a:pPr marL="514350" indent="-514350" algn="just">
              <a:spcBef>
                <a:spcPts val="1200"/>
              </a:spcBef>
              <a:buFontTx/>
              <a:buAutoNum type="arabicPeriod"/>
            </a:pPr>
            <a:r>
              <a:rPr lang="en-US" sz="2800" dirty="0" err="1">
                <a:solidFill>
                  <a:schemeClr val="tx1"/>
                </a:solidFill>
                <a:latin typeface="Times New Roman" panose="02020603050405020304" pitchFamily="18" charset="0"/>
                <a:cs typeface="Times New Roman" panose="02020603050405020304" pitchFamily="18" charset="0"/>
              </a:rPr>
              <a:t>Mức</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độ</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gia</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tăng</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tỉ</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lệ</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phạm</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tội</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của</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thanh</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thiếu</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niên</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là</a:t>
            </a:r>
            <a:r>
              <a:rPr lang="en-US" sz="2800" baseline="0" dirty="0">
                <a:solidFill>
                  <a:schemeClr val="tx1"/>
                </a:solidFill>
                <a:latin typeface="Times New Roman" panose="02020603050405020304" pitchFamily="18" charset="0"/>
                <a:cs typeface="Times New Roman" panose="02020603050405020304" pitchFamily="18" charset="0"/>
              </a:rPr>
              <a:t> do </a:t>
            </a:r>
            <a:r>
              <a:rPr lang="en-US" sz="2800" baseline="0" dirty="0" err="1">
                <a:solidFill>
                  <a:schemeClr val="tx1"/>
                </a:solidFill>
                <a:latin typeface="Times New Roman" panose="02020603050405020304" pitchFamily="18" charset="0"/>
                <a:cs typeface="Times New Roman" panose="02020603050405020304" pitchFamily="18" charset="0"/>
              </a:rPr>
              <a:t>mức</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độ</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gia</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tăng</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của</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bạo</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lực</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gia</a:t>
            </a:r>
            <a:r>
              <a:rPr lang="en-US" sz="2800" baseline="0" dirty="0">
                <a:solidFill>
                  <a:schemeClr val="tx1"/>
                </a:solidFill>
                <a:latin typeface="Times New Roman" panose="02020603050405020304" pitchFamily="18" charset="0"/>
                <a:cs typeface="Times New Roman" panose="02020603050405020304" pitchFamily="18" charset="0"/>
              </a:rPr>
              <a:t> </a:t>
            </a:r>
            <a:r>
              <a:rPr lang="en-US" sz="2800" baseline="0" dirty="0" err="1">
                <a:solidFill>
                  <a:schemeClr val="tx1"/>
                </a:solidFill>
                <a:latin typeface="Times New Roman" panose="02020603050405020304" pitchFamily="18" charset="0"/>
                <a:cs typeface="Times New Roman" panose="02020603050405020304" pitchFamily="18" charset="0"/>
              </a:rPr>
              <a:t>đình</a:t>
            </a:r>
            <a:r>
              <a:rPr lang="en-US" sz="2800" baseline="0" dirty="0">
                <a:solidFill>
                  <a:schemeClr val="tx1"/>
                </a:solidFill>
                <a:latin typeface="Times New Roman" panose="02020603050405020304" pitchFamily="18" charset="0"/>
                <a:cs typeface="Times New Roman" panose="02020603050405020304" pitchFamily="18" charset="0"/>
              </a:rPr>
              <a:t>.</a:t>
            </a:r>
            <a:endParaRPr lang="vi-VN" sz="2800" dirty="0">
              <a:solidFill>
                <a:schemeClr val="tx1"/>
              </a:solidFill>
              <a:latin typeface="Times New Roman" panose="02020603050405020304" pitchFamily="18" charset="0"/>
              <a:cs typeface="Times New Roman" panose="02020603050405020304" pitchFamily="18" charset="0"/>
            </a:endParaRPr>
          </a:p>
          <a:p>
            <a:pPr marL="514350" indent="-514350" algn="just">
              <a:spcBef>
                <a:spcPts val="1200"/>
              </a:spcBef>
              <a:buFontTx/>
              <a:buAutoNum type="arabicPeriod"/>
            </a:pPr>
            <a:r>
              <a:rPr lang="en-US" sz="2800">
                <a:latin typeface="Times New Roman" panose="02020603050405020304" pitchFamily="18" charset="0"/>
                <a:cs typeface="Times New Roman" panose="02020603050405020304" pitchFamily="18" charset="0"/>
              </a:rPr>
              <a:t>Mối quan hệ giữa trình độ hiểu biết của người mẹ với sức khỏe trẻ em</a:t>
            </a:r>
          </a:p>
          <a:p>
            <a:pPr marL="514350" indent="-514350" algn="just">
              <a:spcBef>
                <a:spcPts val="1200"/>
              </a:spcBef>
              <a:buFontTx/>
              <a:buAutoNum type="arabicPeriod"/>
            </a:pPr>
            <a:r>
              <a:rPr lang="vi-VN" altLang="en-US" sz="2800" baseline="0">
                <a:solidFill>
                  <a:schemeClr val="tx1"/>
                </a:solidFill>
                <a:latin typeface="Times New Roman" panose="02020603050405020304" pitchFamily="18" charset="0"/>
                <a:cs typeface="Times New Roman" panose="02020603050405020304" pitchFamily="18" charset="0"/>
              </a:rPr>
              <a:t>Mối quan hệ của rượu bia và bệnh ung thư gan</a:t>
            </a:r>
            <a:endParaRPr lang="en-US" sz="2800" baseline="0">
              <a:solidFill>
                <a:schemeClr val="tx1"/>
              </a:solidFill>
              <a:latin typeface="Times New Roman" panose="02020603050405020304" pitchFamily="18" charset="0"/>
              <a:cs typeface="Times New Roman" panose="02020603050405020304" pitchFamily="18" charset="0"/>
            </a:endParaRPr>
          </a:p>
          <a:p>
            <a:pPr marL="514350" indent="-514350" algn="just">
              <a:spcBef>
                <a:spcPts val="1200"/>
              </a:spcBef>
              <a:buFontTx/>
              <a:buAutoNum type="arabicPeriod"/>
            </a:pPr>
            <a:endParaRPr lang="vi-VN"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dow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down)">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down)">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down)">
                                      <p:cBhvr>
                                        <p:cTn id="3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25400"/>
            <a:ext cx="9144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000" b="1" dirty="0">
                <a:solidFill>
                  <a:srgbClr val="FF0000"/>
                </a:solidFill>
                <a:latin typeface="Times New Roman" panose="02020603050405020304" pitchFamily="18" charset="0"/>
                <a:cs typeface="Times New Roman" panose="02020603050405020304" pitchFamily="18" charset="0"/>
              </a:rPr>
              <a:t>3.1.2. </a:t>
            </a:r>
            <a:r>
              <a:rPr lang="en-US" sz="3000" b="1" dirty="0" err="1">
                <a:solidFill>
                  <a:srgbClr val="FF0000"/>
                </a:solidFill>
                <a:latin typeface="Times New Roman" panose="02020603050405020304" pitchFamily="18" charset="0"/>
                <a:cs typeface="Times New Roman" panose="02020603050405020304" pitchFamily="18" charset="0"/>
              </a:rPr>
              <a:t>Xác</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định</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các</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biến</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số</a:t>
            </a:r>
            <a:endParaRPr lang="en-US" sz="30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971800" y="990600"/>
            <a:ext cx="2971800" cy="685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Phân loại biến số</a:t>
            </a:r>
          </a:p>
        </p:txBody>
      </p:sp>
      <p:cxnSp>
        <p:nvCxnSpPr>
          <p:cNvPr id="14" name="Straight Connector 13"/>
          <p:cNvCxnSpPr>
            <a:stCxn id="3" idx="2"/>
          </p:cNvCxnSpPr>
          <p:nvPr/>
        </p:nvCxnSpPr>
        <p:spPr>
          <a:xfrm>
            <a:off x="4457700" y="1676400"/>
            <a:ext cx="0" cy="5334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209800" y="2209800"/>
            <a:ext cx="5232586" cy="246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209800" y="2234453"/>
            <a:ext cx="0" cy="5535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2209800" y="1633153"/>
            <a:ext cx="3741588"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a:solidFill>
                  <a:schemeClr val="tx1"/>
                </a:solidFill>
                <a:latin typeface="+mj-lt"/>
              </a:rPr>
              <a:t>Theo đơn vị đo lường</a:t>
            </a:r>
          </a:p>
        </p:txBody>
      </p:sp>
      <p:cxnSp>
        <p:nvCxnSpPr>
          <p:cNvPr id="36" name="Straight Connector 35"/>
          <p:cNvCxnSpPr/>
          <p:nvPr/>
        </p:nvCxnSpPr>
        <p:spPr>
          <a:xfrm>
            <a:off x="7415049" y="2227729"/>
            <a:ext cx="0" cy="5782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1430662" y="2102224"/>
            <a:ext cx="1541138" cy="68580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a:solidFill>
                  <a:schemeClr val="tx1"/>
                </a:solidFill>
                <a:latin typeface="+mj-lt"/>
              </a:rPr>
              <a:t>Cách 1</a:t>
            </a:r>
          </a:p>
        </p:txBody>
      </p:sp>
      <p:cxnSp>
        <p:nvCxnSpPr>
          <p:cNvPr id="45" name="Straight Connector 44"/>
          <p:cNvCxnSpPr/>
          <p:nvPr/>
        </p:nvCxnSpPr>
        <p:spPr>
          <a:xfrm>
            <a:off x="1101258" y="2794000"/>
            <a:ext cx="2708742" cy="256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1101258" y="2788093"/>
            <a:ext cx="0" cy="2933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810817" y="2819625"/>
            <a:ext cx="0" cy="2933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Rectangle 47"/>
          <p:cNvSpPr/>
          <p:nvPr/>
        </p:nvSpPr>
        <p:spPr>
          <a:xfrm>
            <a:off x="2947709" y="3124200"/>
            <a:ext cx="2121832" cy="68680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B/s liên tục</a:t>
            </a:r>
          </a:p>
        </p:txBody>
      </p:sp>
      <p:sp>
        <p:nvSpPr>
          <p:cNvPr id="49" name="Rectangle 48"/>
          <p:cNvSpPr/>
          <p:nvPr/>
        </p:nvSpPr>
        <p:spPr>
          <a:xfrm>
            <a:off x="76200" y="3065928"/>
            <a:ext cx="2286000" cy="74508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B/s phân loại</a:t>
            </a:r>
          </a:p>
        </p:txBody>
      </p:sp>
      <p:sp>
        <p:nvSpPr>
          <p:cNvPr id="52" name="Rectangle 51"/>
          <p:cNvSpPr/>
          <p:nvPr/>
        </p:nvSpPr>
        <p:spPr>
          <a:xfrm>
            <a:off x="6534712" y="2108200"/>
            <a:ext cx="1237689"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err="1">
                <a:solidFill>
                  <a:schemeClr val="tx1"/>
                </a:solidFill>
                <a:latin typeface="+mj-lt"/>
              </a:rPr>
              <a:t>Cách</a:t>
            </a:r>
            <a:r>
              <a:rPr lang="vi-VN" sz="2800" dirty="0">
                <a:solidFill>
                  <a:schemeClr val="tx1"/>
                </a:solidFill>
                <a:latin typeface="+mj-lt"/>
              </a:rPr>
              <a:t> 2</a:t>
            </a:r>
          </a:p>
        </p:txBody>
      </p:sp>
      <p:cxnSp>
        <p:nvCxnSpPr>
          <p:cNvPr id="54" name="Straight Connector 53"/>
          <p:cNvCxnSpPr/>
          <p:nvPr/>
        </p:nvCxnSpPr>
        <p:spPr>
          <a:xfrm>
            <a:off x="6324600" y="2788024"/>
            <a:ext cx="1752600" cy="313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6324600" y="2777581"/>
            <a:ext cx="0" cy="5334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8077200" y="2819625"/>
            <a:ext cx="0" cy="5867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7391400" y="3312683"/>
            <a:ext cx="1562100" cy="1373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B/s định lượng</a:t>
            </a:r>
          </a:p>
        </p:txBody>
      </p:sp>
      <p:sp>
        <p:nvSpPr>
          <p:cNvPr id="58" name="Rectangle 57"/>
          <p:cNvSpPr/>
          <p:nvPr/>
        </p:nvSpPr>
        <p:spPr>
          <a:xfrm>
            <a:off x="5581652" y="3312683"/>
            <a:ext cx="1428749" cy="1373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mj-lt"/>
              </a:rPr>
              <a:t>B/s định tính</a:t>
            </a:r>
          </a:p>
        </p:txBody>
      </p:sp>
      <p:cxnSp>
        <p:nvCxnSpPr>
          <p:cNvPr id="51" name="Straight Connector 50"/>
          <p:cNvCxnSpPr/>
          <p:nvPr/>
        </p:nvCxnSpPr>
        <p:spPr>
          <a:xfrm flipV="1">
            <a:off x="381001" y="4277659"/>
            <a:ext cx="2120153" cy="27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1219200" y="3816948"/>
            <a:ext cx="0" cy="4634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1524000" y="4280386"/>
            <a:ext cx="0" cy="4694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381000" y="4277659"/>
            <a:ext cx="0" cy="4721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2514600" y="4277659"/>
            <a:ext cx="0" cy="4487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Rectangle 63"/>
          <p:cNvSpPr/>
          <p:nvPr/>
        </p:nvSpPr>
        <p:spPr>
          <a:xfrm>
            <a:off x="2135281" y="4749800"/>
            <a:ext cx="812427" cy="1373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chemeClr val="tx1"/>
                </a:solidFill>
                <a:latin typeface="+mj-lt"/>
              </a:rPr>
              <a:t>Đa cực</a:t>
            </a:r>
          </a:p>
        </p:txBody>
      </p:sp>
      <p:sp>
        <p:nvSpPr>
          <p:cNvPr id="65" name="Rectangle 64"/>
          <p:cNvSpPr/>
          <p:nvPr/>
        </p:nvSpPr>
        <p:spPr>
          <a:xfrm>
            <a:off x="1005551" y="4721717"/>
            <a:ext cx="1006034" cy="1373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chemeClr val="tx1"/>
                </a:solidFill>
                <a:latin typeface="+mj-lt"/>
              </a:rPr>
              <a:t>Lưỡng cực</a:t>
            </a:r>
          </a:p>
        </p:txBody>
      </p:sp>
      <p:sp>
        <p:nvSpPr>
          <p:cNvPr id="66" name="Rectangle 65"/>
          <p:cNvSpPr/>
          <p:nvPr/>
        </p:nvSpPr>
        <p:spPr>
          <a:xfrm>
            <a:off x="1" y="4726416"/>
            <a:ext cx="888627" cy="137361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solidFill>
                  <a:schemeClr val="tx1"/>
                </a:solidFill>
                <a:latin typeface="+mj-lt"/>
              </a:rPr>
              <a:t>Hằng số</a:t>
            </a:r>
          </a:p>
        </p:txBody>
      </p:sp>
      <p:sp>
        <p:nvSpPr>
          <p:cNvPr id="41" name="Down Arrow Callout 40"/>
          <p:cNvSpPr/>
          <p:nvPr/>
        </p:nvSpPr>
        <p:spPr>
          <a:xfrm>
            <a:off x="42663" y="854399"/>
            <a:ext cx="2510117" cy="2132592"/>
          </a:xfrm>
          <a:prstGeom prst="downArrowCallout">
            <a:avLst>
              <a:gd name="adj1" fmla="val 10921"/>
              <a:gd name="adj2" fmla="val 14761"/>
              <a:gd name="adj3" fmla="val 25000"/>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a:latin typeface="+mj-lt"/>
              </a:rPr>
              <a:t>Đo </a:t>
            </a:r>
            <a:r>
              <a:rPr lang="vi-VN" sz="2800" dirty="0" err="1">
                <a:latin typeface="+mj-lt"/>
              </a:rPr>
              <a:t>bằng</a:t>
            </a:r>
            <a:r>
              <a:rPr lang="vi-VN" sz="2800" dirty="0">
                <a:latin typeface="+mj-lt"/>
              </a:rPr>
              <a:t> thang đo </a:t>
            </a:r>
            <a:r>
              <a:rPr lang="vi-VN" sz="2800" dirty="0" err="1">
                <a:latin typeface="+mj-lt"/>
              </a:rPr>
              <a:t>định</a:t>
            </a:r>
            <a:r>
              <a:rPr lang="vi-VN" sz="2800" dirty="0">
                <a:latin typeface="+mj-lt"/>
              </a:rPr>
              <a:t> danh </a:t>
            </a:r>
            <a:r>
              <a:rPr lang="vi-VN" sz="2800" dirty="0" err="1">
                <a:latin typeface="+mj-lt"/>
              </a:rPr>
              <a:t>hoặc</a:t>
            </a:r>
            <a:r>
              <a:rPr lang="vi-VN" sz="2800" dirty="0">
                <a:latin typeface="+mj-lt"/>
              </a:rPr>
              <a:t> </a:t>
            </a:r>
            <a:r>
              <a:rPr lang="vi-VN" sz="2800" dirty="0" err="1">
                <a:latin typeface="+mj-lt"/>
              </a:rPr>
              <a:t>thứ</a:t>
            </a:r>
            <a:r>
              <a:rPr lang="vi-VN" sz="2800" dirty="0">
                <a:latin typeface="+mj-lt"/>
              </a:rPr>
              <a:t> </a:t>
            </a:r>
            <a:r>
              <a:rPr lang="vi-VN" sz="2800" dirty="0" err="1">
                <a:latin typeface="+mj-lt"/>
              </a:rPr>
              <a:t>tự</a:t>
            </a:r>
            <a:endParaRPr lang="vi-VN" sz="2800" dirty="0">
              <a:latin typeface="+mj-lt"/>
            </a:endParaRPr>
          </a:p>
        </p:txBody>
      </p:sp>
      <p:sp>
        <p:nvSpPr>
          <p:cNvPr id="44" name="Up Arrow Callout 43"/>
          <p:cNvSpPr/>
          <p:nvPr/>
        </p:nvSpPr>
        <p:spPr>
          <a:xfrm>
            <a:off x="2514600" y="3835400"/>
            <a:ext cx="3276600" cy="2438400"/>
          </a:xfrm>
          <a:prstGeom prst="upArrowCallout">
            <a:avLst>
              <a:gd name="adj1" fmla="val 12687"/>
              <a:gd name="adj2" fmla="val 13806"/>
              <a:gd name="adj3" fmla="val 25000"/>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a:latin typeface="+mj-lt"/>
              </a:rPr>
              <a:t>Đo </a:t>
            </a:r>
            <a:r>
              <a:rPr lang="vi-VN" sz="2800" dirty="0" err="1">
                <a:latin typeface="+mj-lt"/>
              </a:rPr>
              <a:t>bằng</a:t>
            </a:r>
            <a:r>
              <a:rPr lang="vi-VN" sz="2800" dirty="0">
                <a:latin typeface="+mj-lt"/>
              </a:rPr>
              <a:t> thang đo </a:t>
            </a:r>
            <a:r>
              <a:rPr lang="vi-VN" sz="2800" dirty="0" err="1">
                <a:latin typeface="+mj-lt"/>
              </a:rPr>
              <a:t>quãng</a:t>
            </a:r>
            <a:r>
              <a:rPr lang="vi-VN" sz="2800" dirty="0">
                <a:latin typeface="+mj-lt"/>
              </a:rPr>
              <a:t> hay </a:t>
            </a:r>
            <a:r>
              <a:rPr lang="vi-VN" sz="2800" dirty="0" err="1">
                <a:latin typeface="+mj-lt"/>
              </a:rPr>
              <a:t>tỉ</a:t>
            </a:r>
            <a:r>
              <a:rPr lang="vi-VN" sz="2800" dirty="0">
                <a:latin typeface="+mj-lt"/>
              </a:rPr>
              <a:t> </a:t>
            </a:r>
            <a:r>
              <a:rPr lang="vi-VN" sz="2800" dirty="0" err="1">
                <a:latin typeface="+mj-lt"/>
              </a:rPr>
              <a:t>lệ</a:t>
            </a:r>
            <a:endParaRPr lang="vi-VN" sz="2800" dirty="0">
              <a:latin typeface="+mj-lt"/>
            </a:endParaRPr>
          </a:p>
        </p:txBody>
      </p:sp>
      <p:sp>
        <p:nvSpPr>
          <p:cNvPr id="68" name="Up Arrow Callout 67"/>
          <p:cNvSpPr/>
          <p:nvPr/>
        </p:nvSpPr>
        <p:spPr>
          <a:xfrm>
            <a:off x="6645090" y="4744570"/>
            <a:ext cx="2498911" cy="2037231"/>
          </a:xfrm>
          <a:prstGeom prst="upArrowCallout">
            <a:avLst>
              <a:gd name="adj1" fmla="val 11602"/>
              <a:gd name="adj2" fmla="val 12941"/>
              <a:gd name="adj3" fmla="val 25000"/>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latin typeface="+mj-lt"/>
              </a:rPr>
              <a:t>đo bằng thang đo quãng hay tỉ lệ</a:t>
            </a:r>
          </a:p>
        </p:txBody>
      </p:sp>
      <p:sp>
        <p:nvSpPr>
          <p:cNvPr id="69" name="Down Arrow Callout 68"/>
          <p:cNvSpPr/>
          <p:nvPr/>
        </p:nvSpPr>
        <p:spPr>
          <a:xfrm>
            <a:off x="5069541" y="1161433"/>
            <a:ext cx="2510117" cy="2132592"/>
          </a:xfrm>
          <a:prstGeom prst="downArrowCallout">
            <a:avLst>
              <a:gd name="adj1" fmla="val 13481"/>
              <a:gd name="adj2" fmla="val 14761"/>
              <a:gd name="adj3" fmla="val 25000"/>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a:latin typeface="+mj-lt"/>
              </a:rPr>
              <a:t>Đo </a:t>
            </a:r>
            <a:r>
              <a:rPr lang="vi-VN" sz="2800" dirty="0" err="1">
                <a:latin typeface="+mj-lt"/>
              </a:rPr>
              <a:t>bằng</a:t>
            </a:r>
            <a:r>
              <a:rPr lang="vi-VN" sz="2800" dirty="0">
                <a:latin typeface="+mj-lt"/>
              </a:rPr>
              <a:t> thang đo </a:t>
            </a:r>
            <a:r>
              <a:rPr lang="vi-VN" sz="2800" dirty="0" err="1">
                <a:latin typeface="+mj-lt"/>
              </a:rPr>
              <a:t>định</a:t>
            </a:r>
            <a:r>
              <a:rPr lang="vi-VN" sz="2800" dirty="0">
                <a:latin typeface="+mj-lt"/>
              </a:rPr>
              <a:t> danh </a:t>
            </a:r>
            <a:r>
              <a:rPr lang="vi-VN" sz="2800" dirty="0" err="1">
                <a:latin typeface="+mj-lt"/>
              </a:rPr>
              <a:t>hoặc</a:t>
            </a:r>
            <a:r>
              <a:rPr lang="vi-VN" sz="2800" dirty="0">
                <a:latin typeface="+mj-lt"/>
              </a:rPr>
              <a:t> </a:t>
            </a:r>
            <a:r>
              <a:rPr lang="vi-VN" sz="2800" dirty="0" err="1">
                <a:latin typeface="+mj-lt"/>
              </a:rPr>
              <a:t>thứ</a:t>
            </a:r>
            <a:r>
              <a:rPr lang="vi-VN" sz="2800" dirty="0">
                <a:latin typeface="+mj-lt"/>
              </a:rPr>
              <a:t> </a:t>
            </a:r>
            <a:r>
              <a:rPr lang="vi-VN" sz="2800" dirty="0" err="1">
                <a:latin typeface="+mj-lt"/>
              </a:rPr>
              <a:t>tự</a:t>
            </a:r>
            <a:endParaRPr lang="vi-VN" sz="28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barn(inVertical)">
                                      <p:cBhvr>
                                        <p:cTn id="7" dur="500"/>
                                        <p:tgtEl>
                                          <p:spTgt spid="53"/>
                                        </p:tgtEl>
                                      </p:cBhvr>
                                    </p:animEffect>
                                  </p:childTnLst>
                                </p:cTn>
                              </p:par>
                              <p:par>
                                <p:cTn id="8" presetID="16" presetClass="entr" presetSubtype="21"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barn(inVertical)">
                                      <p:cBhvr>
                                        <p:cTn id="10" dur="500"/>
                                        <p:tgtEl>
                                          <p:spTgt spid="51"/>
                                        </p:tgtEl>
                                      </p:cBhvr>
                                    </p:animEffect>
                                  </p:childTnLst>
                                </p:cTn>
                              </p:par>
                              <p:par>
                                <p:cTn id="11" presetID="16" presetClass="entr" presetSubtype="21" fill="hold" nodeType="with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barn(inVertical)">
                                      <p:cBhvr>
                                        <p:cTn id="13" dur="500"/>
                                        <p:tgtEl>
                                          <p:spTgt spid="60"/>
                                        </p:tgtEl>
                                      </p:cBhvr>
                                    </p:animEffect>
                                  </p:childTnLst>
                                </p:cTn>
                              </p:par>
                              <p:par>
                                <p:cTn id="14" presetID="16" presetClass="entr" presetSubtype="21" fill="hold"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barn(inVertical)">
                                      <p:cBhvr>
                                        <p:cTn id="16" dur="500"/>
                                        <p:tgtEl>
                                          <p:spTgt spid="59"/>
                                        </p:tgtEl>
                                      </p:cBhvr>
                                    </p:animEffect>
                                  </p:childTnLst>
                                </p:cTn>
                              </p:par>
                              <p:par>
                                <p:cTn id="17" presetID="16" presetClass="entr" presetSubtype="21" fill="hold" nodeType="with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barn(inVertical)">
                                      <p:cBhvr>
                                        <p:cTn id="19" dur="500"/>
                                        <p:tgtEl>
                                          <p:spTgt spid="61"/>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6"/>
                                        </p:tgtEl>
                                        <p:attrNameLst>
                                          <p:attrName>style.visibility</p:attrName>
                                        </p:attrNameLst>
                                      </p:cBhvr>
                                      <p:to>
                                        <p:strVal val="visible"/>
                                      </p:to>
                                    </p:set>
                                    <p:animEffect transition="in" filter="barn(inVertical)">
                                      <p:cBhvr>
                                        <p:cTn id="24" dur="500"/>
                                        <p:tgtEl>
                                          <p:spTgt spid="6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barn(inVertical)">
                                      <p:cBhvr>
                                        <p:cTn id="29" dur="500"/>
                                        <p:tgtEl>
                                          <p:spTgt spid="6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barn(inVertical)">
                                      <p:cBhvr>
                                        <p:cTn id="34" dur="500"/>
                                        <p:tgtEl>
                                          <p:spTgt spid="6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down)">
                                      <p:cBhvr>
                                        <p:cTn id="39" dur="500"/>
                                        <p:tgtEl>
                                          <p:spTgt spid="4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wipe(down)">
                                      <p:cBhvr>
                                        <p:cTn id="44" dur="500"/>
                                        <p:tgtEl>
                                          <p:spTgt spid="44"/>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wipe(down)">
                                      <p:cBhvr>
                                        <p:cTn id="49" dur="500"/>
                                        <p:tgtEl>
                                          <p:spTgt spid="69"/>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wipe(down)">
                                      <p:cBhvr>
                                        <p:cTn id="54"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bldLvl="0" animBg="1"/>
      <p:bldP spid="65" grpId="0" bldLvl="0" animBg="1"/>
      <p:bldP spid="66" grpId="0" bldLvl="0" animBg="1"/>
      <p:bldP spid="41" grpId="0" bldLvl="0" animBg="1"/>
      <p:bldP spid="44" grpId="0" bldLvl="0" animBg="1"/>
      <p:bldP spid="68" grpId="0" bldLvl="0" animBg="1"/>
      <p:bldP spid="69" grpId="0" bldLvl="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23190"/>
            <a:ext cx="8229600" cy="415925"/>
          </a:xfrm>
        </p:spPr>
        <p:txBody>
          <a:bodyPr>
            <a:normAutofit fontScale="90000"/>
          </a:bodyPr>
          <a:lstStyle/>
          <a:p>
            <a:r>
              <a:rPr lang="vi-VN" altLang="en-US"/>
              <a:t>Trả lời câu hỏi</a:t>
            </a:r>
          </a:p>
        </p:txBody>
      </p:sp>
      <p:sp>
        <p:nvSpPr>
          <p:cNvPr id="5" name="Content Placeholder 4"/>
          <p:cNvSpPr>
            <a:spLocks noGrp="1"/>
          </p:cNvSpPr>
          <p:nvPr>
            <p:ph idx="1"/>
          </p:nvPr>
        </p:nvSpPr>
        <p:spPr>
          <a:xfrm>
            <a:off x="294640" y="661035"/>
            <a:ext cx="8564245" cy="6064885"/>
          </a:xfr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12.Được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bằng</a:t>
            </a:r>
            <a:r>
              <a:rPr lang="en-US" dirty="0">
                <a:latin typeface="Times New Roman" panose="02020603050405020304" pitchFamily="18" charset="0"/>
                <a:cs typeface="Times New Roman" panose="02020603050405020304" pitchFamily="18" charset="0"/>
              </a:rPr>
              <a:t> thang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danh</a:t>
            </a:r>
            <a:r>
              <a:rPr lang="en-US" dirty="0">
                <a:latin typeface="Times New Roman" panose="02020603050405020304" pitchFamily="18" charset="0"/>
                <a:cs typeface="Times New Roman" panose="02020603050405020304" pitchFamily="18" charset="0"/>
              </a:rPr>
              <a:t> hay thang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nào</a:t>
            </a:r>
            <a:r>
              <a:rPr lang="en-US" dirty="0">
                <a:latin typeface="Times New Roman" panose="02020603050405020304" pitchFamily="18" charset="0"/>
                <a:cs typeface="Times New Roman" panose="02020603050405020304" pitchFamily="18" charset="0"/>
              </a:rPr>
              <a:t>?</a:t>
            </a:r>
          </a:p>
          <a:p>
            <a:pPr marL="0" indent="0">
              <a:buNone/>
            </a:pPr>
            <a:r>
              <a:rPr lang="en-US" dirty="0">
                <a:latin typeface="Times New Roman" panose="02020603050405020304" pitchFamily="18" charset="0"/>
                <a:cs typeface="Times New Roman" panose="02020603050405020304" pitchFamily="18" charset="0"/>
              </a:rPr>
              <a:t>A.</a:t>
            </a:r>
            <a:r>
              <a:rPr lang="vi-VN" alt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vi-VN" altLang="en-US" dirty="0">
                <a:latin typeface="Times New Roman" panose="02020603050405020304" pitchFamily="18" charset="0"/>
                <a:cs typeface="Times New Roman" panose="02020603050405020304" pitchFamily="18" charset="0"/>
              </a:rPr>
              <a:t>, Biến định tính</a:t>
            </a: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B.</a:t>
            </a:r>
            <a:r>
              <a:rPr lang="vi-VN" alt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tục</a:t>
            </a:r>
            <a:r>
              <a:rPr lang="vi-VN" altLang="en-US" dirty="0">
                <a:latin typeface="Times New Roman" panose="02020603050405020304" pitchFamily="18" charset="0"/>
                <a:cs typeface="Times New Roman" panose="02020603050405020304" pitchFamily="18" charset="0"/>
              </a:rPr>
              <a:t>, Biến định lượng</a:t>
            </a: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C.</a:t>
            </a:r>
            <a:r>
              <a:rPr lang="vi-VN" alt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A, B đều sai</a:t>
            </a: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D.</a:t>
            </a:r>
            <a:r>
              <a:rPr lang="vi-VN" altLang="en-US" dirty="0">
                <a:latin typeface="Times New Roman" panose="02020603050405020304" pitchFamily="18" charset="0"/>
                <a:cs typeface="Times New Roman" panose="02020603050405020304" pitchFamily="18" charset="0"/>
              </a:rPr>
              <a:t> A,B,C đều đúng</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13.Được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bằng</a:t>
            </a:r>
            <a:r>
              <a:rPr lang="en-US" dirty="0">
                <a:latin typeface="Times New Roman" panose="02020603050405020304" pitchFamily="18" charset="0"/>
                <a:cs typeface="Times New Roman" panose="02020603050405020304" pitchFamily="18" charset="0"/>
              </a:rPr>
              <a:t> thang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quãng</a:t>
            </a:r>
            <a:r>
              <a:rPr lang="en-US" dirty="0">
                <a:latin typeface="Times New Roman" panose="02020603050405020304" pitchFamily="18" charset="0"/>
                <a:cs typeface="Times New Roman" panose="02020603050405020304" pitchFamily="18" charset="0"/>
              </a:rPr>
              <a:t> hay thang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nào</a:t>
            </a:r>
            <a:r>
              <a:rPr lang="en-US" dirty="0">
                <a:latin typeface="Times New Roman" panose="02020603050405020304" pitchFamily="18" charset="0"/>
                <a:cs typeface="Times New Roman" panose="02020603050405020304" pitchFamily="18" charset="0"/>
              </a:rPr>
              <a:t>?</a:t>
            </a:r>
          </a:p>
          <a:p>
            <a:pPr marL="0" indent="0">
              <a:buNone/>
            </a:pPr>
            <a:r>
              <a:rPr lang="en-US" dirty="0">
                <a:latin typeface="Times New Roman" panose="02020603050405020304" pitchFamily="18" charset="0"/>
                <a:cs typeface="Times New Roman" panose="02020603050405020304" pitchFamily="18" charset="0"/>
                <a:sym typeface="+mn-ea"/>
              </a:rPr>
              <a:t>A.</a:t>
            </a:r>
            <a:r>
              <a:rPr lang="vi-VN" alt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Biến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số</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phân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loại</a:t>
            </a:r>
            <a:r>
              <a:rPr lang="vi-VN" altLang="en-US" dirty="0">
                <a:latin typeface="Times New Roman" panose="02020603050405020304" pitchFamily="18" charset="0"/>
                <a:cs typeface="Times New Roman" panose="02020603050405020304" pitchFamily="18" charset="0"/>
                <a:sym typeface="+mn-ea"/>
              </a:rPr>
              <a:t>, Biến định tính</a:t>
            </a: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sym typeface="+mn-ea"/>
              </a:rPr>
              <a:t>B.</a:t>
            </a:r>
            <a:r>
              <a:rPr lang="vi-VN" alt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Biến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số</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liên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tục</a:t>
            </a:r>
            <a:r>
              <a:rPr lang="vi-VN" altLang="en-US" dirty="0">
                <a:latin typeface="Times New Roman" panose="02020603050405020304" pitchFamily="18" charset="0"/>
                <a:cs typeface="Times New Roman" panose="02020603050405020304" pitchFamily="18" charset="0"/>
                <a:sym typeface="+mn-ea"/>
              </a:rPr>
              <a:t>, Biến định lượng</a:t>
            </a: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sym typeface="+mn-ea"/>
              </a:rPr>
              <a:t>C.</a:t>
            </a:r>
            <a:r>
              <a:rPr lang="vi-VN" altLang="en-US" dirty="0">
                <a:latin typeface="Times New Roman" panose="02020603050405020304" pitchFamily="18" charset="0"/>
                <a:cs typeface="Times New Roman" panose="02020603050405020304" pitchFamily="18" charset="0"/>
                <a:sym typeface="+mn-ea"/>
              </a:rPr>
              <a:t> </a:t>
            </a:r>
            <a:r>
              <a:rPr lang="vi-VN" dirty="0">
                <a:latin typeface="Times New Roman" panose="02020603050405020304" pitchFamily="18" charset="0"/>
                <a:cs typeface="Times New Roman" panose="02020603050405020304" pitchFamily="18" charset="0"/>
                <a:sym typeface="+mn-ea"/>
              </a:rPr>
              <a:t>A,B đều sai</a:t>
            </a: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sym typeface="+mn-ea"/>
              </a:rPr>
              <a:t>D.</a:t>
            </a:r>
            <a:r>
              <a:rPr lang="vi-VN" altLang="en-US" dirty="0">
                <a:latin typeface="Times New Roman" panose="02020603050405020304" pitchFamily="18" charset="0"/>
                <a:cs typeface="Times New Roman" panose="02020603050405020304" pitchFamily="18" charset="0"/>
                <a:sym typeface="+mn-ea"/>
              </a:rPr>
              <a:t> A,B,C đều đúng</a:t>
            </a:r>
            <a:endParaRPr lang="en-US" dirty="0">
              <a:latin typeface="Times New Roman" panose="02020603050405020304" pitchFamily="18" charset="0"/>
              <a:cs typeface="Times New Roman" panose="02020603050405020304" pitchFamily="18" charset="0"/>
            </a:endParaRPr>
          </a:p>
        </p:txBody>
      </p:sp>
      <p:sp>
        <p:nvSpPr>
          <p:cNvPr id="6" name="Oval 5"/>
          <p:cNvSpPr/>
          <p:nvPr/>
        </p:nvSpPr>
        <p:spPr>
          <a:xfrm>
            <a:off x="311150" y="1488440"/>
            <a:ext cx="434975" cy="487045"/>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solidFill>
                  <a:schemeClr val="tx1"/>
                </a:solidFill>
                <a:latin typeface="Times New Roman" panose="02020603050405020304" pitchFamily="18" charset="0"/>
                <a:cs typeface="Times New Roman" panose="02020603050405020304" pitchFamily="18" charset="0"/>
              </a:rPr>
              <a:t>A</a:t>
            </a:r>
          </a:p>
        </p:txBody>
      </p:sp>
      <p:sp>
        <p:nvSpPr>
          <p:cNvPr id="7" name="Oval 6"/>
          <p:cNvSpPr/>
          <p:nvPr/>
        </p:nvSpPr>
        <p:spPr>
          <a:xfrm>
            <a:off x="233293" y="4912333"/>
            <a:ext cx="533400" cy="522605"/>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solidFill>
                  <a:schemeClr val="tx1"/>
                </a:solidFill>
                <a:latin typeface="Times New Roman" panose="02020603050405020304" pitchFamily="18" charset="0"/>
                <a:cs typeface="Times New Roman" panose="02020603050405020304" pitchFamily="18" charset="0"/>
              </a:rPr>
              <a:t>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900" decel="100000" fill="hold"/>
                                        <p:tgtEl>
                                          <p:spTgt spid="7"/>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249362"/>
          </a:xfrm>
        </p:spPr>
        <p:txBody>
          <a:bodyPr>
            <a:normAutofit fontScale="90000"/>
          </a:bodyPr>
          <a:lstStyle/>
          <a:p>
            <a:r>
              <a:rPr lang="en-US" sz="3200" b="1">
                <a:solidFill>
                  <a:schemeClr val="accent2"/>
                </a:solidFill>
                <a:latin typeface="Times New Roman" panose="02020603050405020304" pitchFamily="18" charset="0"/>
                <a:cs typeface="Times New Roman" panose="02020603050405020304" pitchFamily="18" charset="0"/>
              </a:rPr>
              <a:t>3.1.2. XÁC ĐỊNH </a:t>
            </a:r>
            <a:r>
              <a:rPr lang="en-US" sz="3600" b="1">
                <a:solidFill>
                  <a:schemeClr val="accent2"/>
                </a:solidFill>
                <a:latin typeface="Times New Roman" panose="02020603050405020304" pitchFamily="18" charset="0"/>
                <a:cs typeface="Times New Roman" panose="02020603050405020304" pitchFamily="18" charset="0"/>
              </a:rPr>
              <a:t>BIẾN SỐ</a:t>
            </a:r>
            <a:br>
              <a:rPr lang="en-US" sz="3600" b="1">
                <a:solidFill>
                  <a:schemeClr val="accent2"/>
                </a:solidFill>
                <a:latin typeface="Times New Roman" panose="02020603050405020304" pitchFamily="18" charset="0"/>
                <a:cs typeface="Times New Roman" panose="02020603050405020304" pitchFamily="18" charset="0"/>
              </a:rPr>
            </a:br>
            <a:r>
              <a:rPr lang="en-US" sz="3600" b="1" i="1">
                <a:latin typeface="Times New Roman" panose="02020603050405020304" pitchFamily="18" charset="0"/>
                <a:cs typeface="Times New Roman" panose="02020603050405020304" pitchFamily="18" charset="0"/>
              </a:rPr>
              <a:t>* Các loại thang </a:t>
            </a:r>
            <a:r>
              <a:rPr lang="en-US" sz="3200" b="1" i="1">
                <a:latin typeface="Times New Roman" panose="02020603050405020304" pitchFamily="18" charset="0"/>
                <a:cs typeface="Times New Roman" panose="02020603050405020304" pitchFamily="18" charset="0"/>
              </a:rPr>
              <a:t>đo</a:t>
            </a:r>
            <a:br>
              <a:rPr lang="en-US" sz="3200" b="1" i="1">
                <a:latin typeface="Times New Roman" panose="02020603050405020304" pitchFamily="18" charset="0"/>
                <a:cs typeface="Times New Roman" panose="02020603050405020304" pitchFamily="18" charset="0"/>
              </a:rPr>
            </a:br>
            <a:endParaRPr lang="en-US" sz="3200"/>
          </a:p>
        </p:txBody>
      </p:sp>
      <p:sp>
        <p:nvSpPr>
          <p:cNvPr id="3" name="Text Placeholder 2"/>
          <p:cNvSpPr>
            <a:spLocks noGrp="1"/>
          </p:cNvSpPr>
          <p:nvPr>
            <p:ph type="body" idx="1"/>
          </p:nvPr>
        </p:nvSpPr>
        <p:spPr>
          <a:xfrm>
            <a:off x="457200" y="1447800"/>
            <a:ext cx="4038600" cy="533399"/>
          </a:xfrm>
          <a:solidFill>
            <a:schemeClr val="accent2">
              <a:lumMod val="20000"/>
              <a:lumOff val="80000"/>
            </a:schemeClr>
          </a:solidFill>
        </p:spPr>
        <p:txBody>
          <a:bodyPr>
            <a:noAutofit/>
          </a:bodyPr>
          <a:lstStyle/>
          <a:p>
            <a:pPr algn="ctr"/>
            <a:r>
              <a:rPr lang="en-US" sz="3200">
                <a:solidFill>
                  <a:srgbClr val="C00000"/>
                </a:solidFill>
                <a:latin typeface="Times New Roman" panose="02020603050405020304" pitchFamily="18" charset="0"/>
                <a:cs typeface="Times New Roman" panose="02020603050405020304" pitchFamily="18" charset="0"/>
              </a:rPr>
              <a:t>Thang đo định danh</a:t>
            </a:r>
            <a:endParaRPr lang="en-US" sz="3200"/>
          </a:p>
        </p:txBody>
      </p:sp>
      <p:sp>
        <p:nvSpPr>
          <p:cNvPr id="4" name="Content Placeholder 3"/>
          <p:cNvSpPr>
            <a:spLocks noGrp="1"/>
          </p:cNvSpPr>
          <p:nvPr>
            <p:ph sz="half" idx="2"/>
          </p:nvPr>
        </p:nvSpPr>
        <p:spPr>
          <a:xfrm>
            <a:off x="457200" y="2057400"/>
            <a:ext cx="4040188" cy="4114800"/>
          </a:xfrm>
          <a:ln>
            <a:solidFill>
              <a:schemeClr val="accent1"/>
            </a:solidFill>
          </a:ln>
        </p:spPr>
        <p:txBody>
          <a:bodyPr/>
          <a:lstStyle/>
          <a:p>
            <a:pPr marL="0" indent="0" algn="just">
              <a:buNone/>
            </a:pPr>
            <a:r>
              <a:rPr lang="en-US" sz="2800">
                <a:solidFill>
                  <a:srgbClr val="C00000"/>
                </a:solidFill>
                <a:latin typeface="Times New Roman" panose="02020603050405020304" pitchFamily="18" charset="0"/>
                <a:cs typeface="Times New Roman" panose="02020603050405020304" pitchFamily="18" charset="0"/>
              </a:rPr>
              <a:t>      </a:t>
            </a:r>
            <a:r>
              <a:rPr lang="en-US">
                <a:solidFill>
                  <a:srgbClr val="C00000"/>
                </a:solidFill>
                <a:latin typeface="Times New Roman" panose="02020603050405020304" pitchFamily="18" charset="0"/>
                <a:cs typeface="Times New Roman" panose="02020603050405020304" pitchFamily="18" charset="0"/>
              </a:rPr>
              <a:t>Phân chia các cá thể, đối tượng, câu trả lời thành các nhóm nhỏ dựa trên một đặc điểm/tính chất chung</a:t>
            </a:r>
          </a:p>
          <a:p>
            <a:pPr marL="0" indent="0" algn="just">
              <a:buNone/>
            </a:pPr>
            <a:r>
              <a:rPr lang="en-US"/>
              <a:t>   </a:t>
            </a:r>
            <a:r>
              <a:rPr lang="en-US">
                <a:latin typeface="Times New Roman" panose="02020603050405020304" pitchFamily="18" charset="0"/>
                <a:cs typeface="Times New Roman" panose="02020603050405020304" pitchFamily="18" charset="0"/>
              </a:rPr>
              <a:t>Ví dụ: Giới tính (2 nhóm): Nam 1; Nữ 2</a:t>
            </a:r>
          </a:p>
          <a:p>
            <a:pPr marL="0" indent="0" algn="just">
              <a:buNone/>
            </a:pPr>
            <a:r>
              <a:rPr lang="en-US">
                <a:latin typeface="Times New Roman" panose="02020603050405020304" pitchFamily="18" charset="0"/>
                <a:cs typeface="Times New Roman" panose="02020603050405020304" pitchFamily="18" charset="0"/>
              </a:rPr>
              <a:t>Tôn giáo (nhiều nhóm): Phật giáo 1; Thiên chúa giáo 2; Hồi giáo 3; Hindu giáo 4</a:t>
            </a:r>
          </a:p>
        </p:txBody>
      </p:sp>
      <p:sp>
        <p:nvSpPr>
          <p:cNvPr id="5" name="Text Placeholder 4"/>
          <p:cNvSpPr>
            <a:spLocks noGrp="1"/>
          </p:cNvSpPr>
          <p:nvPr>
            <p:ph type="body" sz="quarter" idx="3"/>
          </p:nvPr>
        </p:nvSpPr>
        <p:spPr>
          <a:xfrm>
            <a:off x="4648200" y="1447800"/>
            <a:ext cx="4038600" cy="533400"/>
          </a:xfrm>
          <a:solidFill>
            <a:schemeClr val="accent2">
              <a:lumMod val="20000"/>
              <a:lumOff val="80000"/>
            </a:schemeClr>
          </a:solidFill>
        </p:spPr>
        <p:txBody>
          <a:bodyPr>
            <a:normAutofit fontScale="25000" lnSpcReduction="20000"/>
          </a:bodyPr>
          <a:lstStyle/>
          <a:p>
            <a:endParaRPr lang="en-US">
              <a:solidFill>
                <a:srgbClr val="C00000"/>
              </a:solidFill>
              <a:latin typeface="Times New Roman" panose="02020603050405020304" pitchFamily="18" charset="0"/>
              <a:cs typeface="Times New Roman" panose="02020603050405020304" pitchFamily="18" charset="0"/>
            </a:endParaRPr>
          </a:p>
          <a:p>
            <a:pPr algn="ctr"/>
            <a:r>
              <a:rPr lang="en-US" sz="12800">
                <a:solidFill>
                  <a:srgbClr val="FF0000"/>
                </a:solidFill>
                <a:latin typeface="Times New Roman" panose="02020603050405020304" pitchFamily="18" charset="0"/>
                <a:cs typeface="Times New Roman" panose="02020603050405020304" pitchFamily="18" charset="0"/>
              </a:rPr>
              <a:t>Thang đo thứ tự</a:t>
            </a:r>
          </a:p>
        </p:txBody>
      </p:sp>
      <p:sp>
        <p:nvSpPr>
          <p:cNvPr id="6" name="Content Placeholder 5"/>
          <p:cNvSpPr>
            <a:spLocks noGrp="1"/>
          </p:cNvSpPr>
          <p:nvPr>
            <p:ph sz="quarter" idx="4"/>
          </p:nvPr>
        </p:nvSpPr>
        <p:spPr>
          <a:xfrm>
            <a:off x="4645025" y="2057400"/>
            <a:ext cx="4041775" cy="4114800"/>
          </a:xfrm>
          <a:ln>
            <a:solidFill>
              <a:schemeClr val="accent1"/>
            </a:solidFill>
          </a:ln>
        </p:spPr>
        <p:txBody>
          <a:bodyPr>
            <a:normAutofit/>
          </a:bodyPr>
          <a:lstStyle/>
          <a:p>
            <a:pPr marL="0" indent="0" algn="just">
              <a:buNone/>
            </a:pPr>
            <a:r>
              <a:rPr lang="en-US">
                <a:solidFill>
                  <a:srgbClr val="C00000"/>
                </a:solidFill>
                <a:latin typeface="Times New Roman" panose="02020603050405020304" pitchFamily="18" charset="0"/>
                <a:cs typeface="Times New Roman" panose="02020603050405020304" pitchFamily="18" charset="0"/>
              </a:rPr>
              <a:t>Giống thang định danh. </a:t>
            </a:r>
          </a:p>
          <a:p>
            <a:pPr marL="0" indent="0" algn="just">
              <a:buNone/>
            </a:pPr>
            <a:r>
              <a:rPr lang="en-US">
                <a:solidFill>
                  <a:srgbClr val="C00000"/>
                </a:solidFill>
                <a:latin typeface="Times New Roman" panose="02020603050405020304" pitchFamily="18" charset="0"/>
                <a:cs typeface="Times New Roman" panose="02020603050405020304" pitchFamily="18" charset="0"/>
              </a:rPr>
              <a:t>Tuy nhiên, các nhóm nhỏ được sắp xếp theo thứ tự nhất định dựa trên mức độ, độ lớn tăng hay giảm dần</a:t>
            </a:r>
          </a:p>
          <a:p>
            <a:pPr marL="0" indent="0">
              <a:buNone/>
            </a:pPr>
            <a:r>
              <a:rPr lang="en-US">
                <a:latin typeface="Times New Roman" panose="02020603050405020304" pitchFamily="18" charset="0"/>
                <a:cs typeface="Times New Roman" panose="02020603050405020304" pitchFamily="18" charset="0"/>
              </a:rPr>
              <a:t>Ví dụ:  Thứ hạng của SV trong lớp; Thu nhập; Thái độ</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rmAutofit fontScale="90000"/>
          </a:bodyPr>
          <a:lstStyle/>
          <a:p>
            <a:r>
              <a:rPr lang="en-US" dirty="0" err="1">
                <a:latin typeface="Times New Roman" panose="02020603050405020304" pitchFamily="18" charset="0"/>
                <a:cs typeface="Times New Roman" panose="02020603050405020304" pitchFamily="18" charset="0"/>
              </a:rPr>
              <a:t>Ví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thang </a:t>
            </a:r>
            <a:r>
              <a:rPr lang="en-US" dirty="0" err="1">
                <a:latin typeface="Times New Roman" panose="02020603050405020304" pitchFamily="18" charset="0"/>
                <a:cs typeface="Times New Roman" panose="02020603050405020304" pitchFamily="18" charset="0"/>
              </a:rPr>
              <a:t>đo</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228600" y="762000"/>
            <a:ext cx="4267200" cy="5791200"/>
          </a:xfrm>
          <a:solidFill>
            <a:schemeClr val="accent6">
              <a:lumMod val="20000"/>
              <a:lumOff val="80000"/>
            </a:schemeClr>
          </a:solidFill>
        </p:spPr>
        <p:txBody>
          <a:bodyPr/>
          <a:lstStyle/>
          <a:p>
            <a:r>
              <a:rPr lang="en-US" b="1" dirty="0">
                <a:latin typeface="Times New Roman" panose="02020603050405020304" pitchFamily="18" charset="0"/>
                <a:cs typeface="Times New Roman" panose="02020603050405020304" pitchFamily="18" charset="0"/>
              </a:rPr>
              <a:t>Thang </a:t>
            </a:r>
            <a:r>
              <a:rPr lang="en-US" b="1" dirty="0" err="1">
                <a:latin typeface="Times New Roman" panose="02020603050405020304" pitchFamily="18" charset="0"/>
                <a:cs typeface="Times New Roman" panose="02020603050405020304" pitchFamily="18" charset="0"/>
              </a:rPr>
              <a:t>đo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định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danh</a:t>
            </a:r>
            <a:endParaRPr lang="en-US" b="1" dirty="0">
              <a:latin typeface="Times New Roman" panose="02020603050405020304" pitchFamily="18" charset="0"/>
              <a:cs typeface="Times New Roman" panose="02020603050405020304" pitchFamily="18" charset="0"/>
            </a:endParaRPr>
          </a:p>
          <a:p>
            <a:pPr marL="0" indent="0">
              <a:buNone/>
            </a:pPr>
            <a:r>
              <a:rPr lang="en-US" i="1" dirty="0" err="1">
                <a:latin typeface="Times New Roman" panose="02020603050405020304" pitchFamily="18" charset="0"/>
                <a:cs typeface="Times New Roman" panose="02020603050405020304" pitchFamily="18" charset="0"/>
              </a:rPr>
              <a:t>Tình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trạng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hôn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nhân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của</a:t>
            </a:r>
            <a:r>
              <a:rPr lang="en-US" i="1" dirty="0">
                <a:latin typeface="Times New Roman" panose="02020603050405020304" pitchFamily="18" charset="0"/>
                <a:cs typeface="Times New Roman" panose="02020603050405020304" pitchFamily="18" charset="0"/>
              </a:rPr>
              <a:t> ng</a:t>
            </a:r>
            <a:r>
              <a:rPr lang="vi-VN" i="1" dirty="0">
                <a:latin typeface="Times New Roman" panose="02020603050405020304" pitchFamily="18" charset="0"/>
                <a:cs typeface="Times New Roman" panose="02020603050405020304" pitchFamily="18" charset="0"/>
              </a:rPr>
              <a:t>ư</a:t>
            </a:r>
            <a:r>
              <a:rPr lang="en-US" i="1" dirty="0" err="1">
                <a:latin typeface="Times New Roman" panose="02020603050405020304" pitchFamily="18" charset="0"/>
                <a:cs typeface="Times New Roman" panose="02020603050405020304" pitchFamily="18" charset="0"/>
              </a:rPr>
              <a:t>ời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trả</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lời</a:t>
            </a:r>
            <a:r>
              <a:rPr lang="en-US" i="1" dirty="0">
                <a:latin typeface="Times New Roman" panose="02020603050405020304" pitchFamily="18" charset="0"/>
                <a:cs typeface="Times New Roman" panose="02020603050405020304" pitchFamily="18" charset="0"/>
              </a:rPr>
              <a:t>:</a:t>
            </a:r>
          </a:p>
          <a:p>
            <a:pPr marL="0" indent="0">
              <a:buNone/>
            </a:pPr>
            <a:r>
              <a:rPr lang="en-US" dirty="0" err="1">
                <a:latin typeface="Times New Roman" panose="02020603050405020304" pitchFamily="18" charset="0"/>
                <a:cs typeface="Times New Roman" panose="02020603050405020304" pitchFamily="18" charset="0"/>
              </a:rPr>
              <a:t>Đã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đình</a:t>
            </a:r>
            <a:r>
              <a:rPr lang="en-US" dirty="0">
                <a:latin typeface="Times New Roman" panose="02020603050405020304" pitchFamily="18" charset="0"/>
                <a:cs typeface="Times New Roman" panose="02020603050405020304" pitchFamily="18" charset="0"/>
              </a:rPr>
              <a:t> (0)</a:t>
            </a:r>
          </a:p>
          <a:p>
            <a:pPr marL="0" indent="0">
              <a:buNone/>
            </a:pPr>
            <a:r>
              <a:rPr lang="en-US" dirty="0" err="1">
                <a:latin typeface="Times New Roman" panose="02020603050405020304" pitchFamily="18" charset="0"/>
                <a:cs typeface="Times New Roman" panose="02020603050405020304" pitchFamily="18" charset="0"/>
              </a:rPr>
              <a:t>Chưa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đình</a:t>
            </a:r>
            <a:r>
              <a:rPr lang="en-US" dirty="0">
                <a:latin typeface="Times New Roman" panose="02020603050405020304" pitchFamily="18" charset="0"/>
                <a:cs typeface="Times New Roman" panose="02020603050405020304" pitchFamily="18" charset="0"/>
              </a:rPr>
              <a:t> (1)</a:t>
            </a:r>
          </a:p>
          <a:p>
            <a:pPr marL="0" indent="0">
              <a:buNone/>
            </a:pPr>
            <a:r>
              <a:rPr lang="en-US" dirty="0">
                <a:latin typeface="Times New Roman" panose="02020603050405020304" pitchFamily="18" charset="0"/>
                <a:cs typeface="Times New Roman" panose="02020603050405020304" pitchFamily="18" charset="0"/>
              </a:rPr>
              <a:t>Ly </a:t>
            </a:r>
            <a:r>
              <a:rPr lang="en-US" dirty="0" err="1">
                <a:latin typeface="Times New Roman" panose="02020603050405020304" pitchFamily="18" charset="0"/>
                <a:cs typeface="Times New Roman" panose="02020603050405020304" pitchFamily="18" charset="0"/>
              </a:rPr>
              <a:t>hôn</a:t>
            </a:r>
            <a:r>
              <a:rPr lang="en-US" dirty="0">
                <a:latin typeface="Times New Roman" panose="02020603050405020304" pitchFamily="18" charset="0"/>
                <a:cs typeface="Times New Roman" panose="02020603050405020304" pitchFamily="18" charset="0"/>
              </a:rPr>
              <a:t> (3)</a:t>
            </a:r>
          </a:p>
          <a:p>
            <a:pPr marL="0" indent="0">
              <a:buNone/>
            </a:pPr>
            <a:r>
              <a:rPr lang="en-US" dirty="0" err="1">
                <a:latin typeface="Times New Roman" panose="02020603050405020304" pitchFamily="18" charset="0"/>
                <a:cs typeface="Times New Roman" panose="02020603050405020304" pitchFamily="18" charset="0"/>
              </a:rPr>
              <a:t>Góa</a:t>
            </a:r>
            <a:r>
              <a:rPr lang="en-US" dirty="0">
                <a:latin typeface="Times New Roman" panose="02020603050405020304" pitchFamily="18" charset="0"/>
                <a:cs typeface="Times New Roman" panose="02020603050405020304" pitchFamily="18" charset="0"/>
              </a:rPr>
              <a:t> (4)</a:t>
            </a:r>
          </a:p>
          <a:p>
            <a:pPr marL="0" indent="0">
              <a:buNone/>
            </a:pPr>
            <a:r>
              <a:rPr lang="en-US" i="1" dirty="0" err="1">
                <a:latin typeface="Times New Roman" panose="02020603050405020304" pitchFamily="18" charset="0"/>
                <a:cs typeface="Times New Roman" panose="02020603050405020304" pitchFamily="18" charset="0"/>
              </a:rPr>
              <a:t>Giới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tính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của</a:t>
            </a:r>
            <a:r>
              <a:rPr lang="en-US" i="1" dirty="0">
                <a:latin typeface="Times New Roman" panose="02020603050405020304" pitchFamily="18" charset="0"/>
                <a:cs typeface="Times New Roman" panose="02020603050405020304" pitchFamily="18" charset="0"/>
              </a:rPr>
              <a:t> ng</a:t>
            </a:r>
            <a:r>
              <a:rPr lang="vi-VN" i="1" dirty="0">
                <a:latin typeface="Times New Roman" panose="02020603050405020304" pitchFamily="18" charset="0"/>
                <a:cs typeface="Times New Roman" panose="02020603050405020304" pitchFamily="18" charset="0"/>
              </a:rPr>
              <a:t>ư</a:t>
            </a:r>
            <a:r>
              <a:rPr lang="en-US" i="1" dirty="0" err="1">
                <a:latin typeface="Times New Roman" panose="02020603050405020304" pitchFamily="18" charset="0"/>
                <a:cs typeface="Times New Roman" panose="02020603050405020304" pitchFamily="18" charset="0"/>
              </a:rPr>
              <a:t>ời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trả</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lời</a:t>
            </a:r>
            <a:r>
              <a:rPr lang="en-US" dirty="0">
                <a:latin typeface="Times New Roman" panose="02020603050405020304" pitchFamily="18" charset="0"/>
                <a:cs typeface="Times New Roman" panose="02020603050405020304" pitchFamily="18" charset="0"/>
              </a:rPr>
              <a:t>:</a:t>
            </a:r>
          </a:p>
          <a:p>
            <a:pPr marL="0" indent="0">
              <a:buNone/>
            </a:pPr>
            <a:r>
              <a:rPr lang="en-US" dirty="0">
                <a:latin typeface="Times New Roman" panose="02020603050405020304" pitchFamily="18" charset="0"/>
                <a:cs typeface="Times New Roman" panose="02020603050405020304" pitchFamily="18" charset="0"/>
              </a:rPr>
              <a:t>Nam (1)</a:t>
            </a:r>
          </a:p>
          <a:p>
            <a:pPr marL="0" indent="0">
              <a:buNone/>
            </a:pPr>
            <a:r>
              <a:rPr lang="en-US" dirty="0" err="1">
                <a:latin typeface="Times New Roman" panose="02020603050405020304" pitchFamily="18" charset="0"/>
                <a:cs typeface="Times New Roman" panose="02020603050405020304" pitchFamily="18" charset="0"/>
              </a:rPr>
              <a:t>Nữ</a:t>
            </a:r>
            <a:r>
              <a:rPr lang="en-US" dirty="0">
                <a:latin typeface="Times New Roman" panose="02020603050405020304" pitchFamily="18" charset="0"/>
                <a:cs typeface="Times New Roman" panose="02020603050405020304" pitchFamily="18" charset="0"/>
              </a:rPr>
              <a:t> (2)</a:t>
            </a:r>
          </a:p>
        </p:txBody>
      </p:sp>
      <p:sp>
        <p:nvSpPr>
          <p:cNvPr id="4" name="Content Placeholder 3"/>
          <p:cNvSpPr>
            <a:spLocks noGrp="1"/>
          </p:cNvSpPr>
          <p:nvPr>
            <p:ph sz="half" idx="2"/>
          </p:nvPr>
        </p:nvSpPr>
        <p:spPr>
          <a:xfrm>
            <a:off x="4648200" y="762000"/>
            <a:ext cx="4267200" cy="5791200"/>
          </a:xfrm>
          <a:solidFill>
            <a:schemeClr val="accent2">
              <a:lumMod val="20000"/>
              <a:lumOff val="80000"/>
            </a:schemeClr>
          </a:solidFill>
        </p:spPr>
        <p:txBody>
          <a:bodyPr/>
          <a:lstStyle/>
          <a:p>
            <a:r>
              <a:rPr lang="en-US" b="1" dirty="0">
                <a:latin typeface="Times New Roman" panose="02020603050405020304" pitchFamily="18" charset="0"/>
                <a:cs typeface="Times New Roman" panose="02020603050405020304" pitchFamily="18" charset="0"/>
              </a:rPr>
              <a:t>Thang </a:t>
            </a:r>
            <a:r>
              <a:rPr lang="en-US" b="1" dirty="0" err="1">
                <a:latin typeface="Times New Roman" panose="02020603050405020304" pitchFamily="18" charset="0"/>
                <a:cs typeface="Times New Roman" panose="02020603050405020304" pitchFamily="18" charset="0"/>
              </a:rPr>
              <a:t>đo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thứ</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tự</a:t>
            </a:r>
            <a:endParaRPr lang="en-US" b="1" dirty="0">
              <a:latin typeface="Times New Roman" panose="02020603050405020304" pitchFamily="18" charset="0"/>
              <a:cs typeface="Times New Roman" panose="02020603050405020304" pitchFamily="18" charset="0"/>
            </a:endParaRPr>
          </a:p>
          <a:p>
            <a:pPr marL="0" indent="0" algn="just">
              <a:buNone/>
            </a:pPr>
            <a:r>
              <a:rPr lang="en-US" dirty="0" err="1">
                <a:latin typeface="Times New Roman" panose="02020603050405020304" pitchFamily="18" charset="0"/>
                <a:cs typeface="Times New Roman" panose="02020603050405020304" pitchFamily="18" charset="0"/>
              </a:rPr>
              <a:t>Câu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hỏi</a:t>
            </a: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Học lực của người trả lời?</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1.  </a:t>
            </a:r>
            <a:r>
              <a:rPr lang="vi-VN" altLang="en-US" dirty="0">
                <a:latin typeface="Times New Roman" panose="02020603050405020304" pitchFamily="18" charset="0"/>
                <a:cs typeface="Times New Roman" panose="02020603050405020304" pitchFamily="18" charset="0"/>
              </a:rPr>
              <a:t>Giỏi</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2. </a:t>
            </a:r>
            <a:r>
              <a:rPr lang="vi-VN" altLang="en-US" dirty="0">
                <a:latin typeface="Times New Roman" panose="02020603050405020304" pitchFamily="18" charset="0"/>
                <a:cs typeface="Times New Roman" panose="02020603050405020304" pitchFamily="18" charset="0"/>
              </a:rPr>
              <a:t>Khá</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3. </a:t>
            </a:r>
            <a:r>
              <a:rPr lang="vi-VN" altLang="en-US" dirty="0">
                <a:latin typeface="Times New Roman" panose="02020603050405020304" pitchFamily="18" charset="0"/>
                <a:cs typeface="Times New Roman" panose="02020603050405020304" pitchFamily="18" charset="0"/>
              </a:rPr>
              <a:t>Trung bình</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4. </a:t>
            </a:r>
            <a:r>
              <a:rPr lang="vi-VN" altLang="en-US" dirty="0">
                <a:latin typeface="Times New Roman" panose="02020603050405020304" pitchFamily="18" charset="0"/>
                <a:cs typeface="Times New Roman" panose="02020603050405020304" pitchFamily="18" charset="0"/>
              </a:rPr>
              <a:t>Yếu - kém</a:t>
            </a:r>
            <a:endParaRPr lang="en-US" dirty="0">
              <a:latin typeface="Times New Roman" panose="02020603050405020304" pitchFamily="18" charset="0"/>
              <a:cs typeface="Times New Roman" panose="02020603050405020304" pitchFamily="18" charset="0"/>
            </a:endParaRPr>
          </a:p>
          <a:p>
            <a:pPr marL="0" indent="0" algn="just">
              <a:buNone/>
            </a:pPr>
            <a:endParaRPr lang="en-US"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Autofit/>
          </a:bodyPr>
          <a:lstStyle/>
          <a:p>
            <a:r>
              <a:rPr lang="en-US" sz="2800" b="1">
                <a:solidFill>
                  <a:schemeClr val="accent2"/>
                </a:solidFill>
                <a:latin typeface="Times New Roman" panose="02020603050405020304" pitchFamily="18" charset="0"/>
                <a:cs typeface="Times New Roman" panose="02020603050405020304" pitchFamily="18" charset="0"/>
              </a:rPr>
              <a:t>3.1.2. XÁC ĐỊNH BIẾN SỐ</a:t>
            </a:r>
            <a:br>
              <a:rPr lang="en-US" sz="2800" b="1">
                <a:solidFill>
                  <a:schemeClr val="accent2"/>
                </a:solidFill>
                <a:latin typeface="Times New Roman" panose="02020603050405020304" pitchFamily="18" charset="0"/>
                <a:cs typeface="Times New Roman" panose="02020603050405020304" pitchFamily="18" charset="0"/>
              </a:rPr>
            </a:br>
            <a:r>
              <a:rPr lang="en-US" sz="2800" b="1" i="1">
                <a:latin typeface="Times New Roman" panose="02020603050405020304" pitchFamily="18" charset="0"/>
                <a:cs typeface="Times New Roman" panose="02020603050405020304" pitchFamily="18" charset="0"/>
              </a:rPr>
              <a:t>* Các loại thang đo</a:t>
            </a:r>
            <a:br>
              <a:rPr lang="en-US" sz="2800" b="1" i="1">
                <a:latin typeface="Times New Roman" panose="02020603050405020304" pitchFamily="18" charset="0"/>
                <a:cs typeface="Times New Roman" panose="02020603050405020304" pitchFamily="18" charset="0"/>
              </a:rPr>
            </a:br>
            <a:endParaRPr lang="en-US" sz="2800"/>
          </a:p>
        </p:txBody>
      </p:sp>
      <p:sp>
        <p:nvSpPr>
          <p:cNvPr id="3" name="Text Placeholder 2"/>
          <p:cNvSpPr>
            <a:spLocks noGrp="1"/>
          </p:cNvSpPr>
          <p:nvPr>
            <p:ph type="body" idx="1"/>
          </p:nvPr>
        </p:nvSpPr>
        <p:spPr>
          <a:xfrm>
            <a:off x="457200" y="1524000"/>
            <a:ext cx="4040188" cy="457200"/>
          </a:xfrm>
          <a:solidFill>
            <a:schemeClr val="accent2">
              <a:lumMod val="20000"/>
              <a:lumOff val="80000"/>
            </a:schemeClr>
          </a:solidFill>
        </p:spPr>
        <p:txBody>
          <a:bodyPr>
            <a:normAutofit fontScale="92500" lnSpcReduction="10000"/>
          </a:bodyPr>
          <a:lstStyle/>
          <a:p>
            <a:pPr algn="ctr"/>
            <a:r>
              <a:rPr lang="en-US" sz="2800">
                <a:latin typeface="Times New Roman" panose="02020603050405020304" pitchFamily="18" charset="0"/>
                <a:cs typeface="Times New Roman" panose="02020603050405020304" pitchFamily="18" charset="0"/>
              </a:rPr>
              <a:t>Thang đo quãng</a:t>
            </a:r>
            <a:endParaRPr lang="en-US" sz="2800">
              <a:solidFill>
                <a:srgbClr val="C00000"/>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457200" y="1981200"/>
            <a:ext cx="4040188" cy="4343400"/>
          </a:xfrm>
          <a:ln>
            <a:solidFill>
              <a:schemeClr val="accent1"/>
            </a:solidFill>
          </a:ln>
        </p:spPr>
        <p:txBody>
          <a:bodyPr/>
          <a:lstStyle/>
          <a:p>
            <a:pPr marL="0" indent="0" algn="just">
              <a:buNone/>
            </a:pPr>
            <a:r>
              <a:rPr lang="en-US">
                <a:solidFill>
                  <a:srgbClr val="C00000"/>
                </a:solidFill>
                <a:latin typeface="Times New Roman" panose="02020603050405020304" pitchFamily="18" charset="0"/>
                <a:cs typeface="Times New Roman" panose="02020603050405020304" pitchFamily="18" charset="0"/>
              </a:rPr>
              <a:t>    Phân chia đối tượng thành các nhóm nhỏ có cùng đặc điểm, các nhóm được sắp xếp theo thứ tự tăng hay giảm dần theo độ lớn/mức độ của đặc điểm</a:t>
            </a:r>
          </a:p>
          <a:p>
            <a:pPr marL="0" indent="0" algn="just">
              <a:buNone/>
            </a:pPr>
            <a:r>
              <a:rPr lang="en-US">
                <a:latin typeface="Times New Roman" panose="02020603050405020304" pitchFamily="18" charset="0"/>
                <a:cs typeface="Times New Roman" panose="02020603050405020304" pitchFamily="18" charset="0"/>
              </a:rPr>
              <a:t>Ví dụ: thang đo độ C và thang đo độ F cùng dùng để đo nhiệt độ nh</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ng có điểm bắt đầu, kết thúc và số lượng quãng khác nhau</a:t>
            </a:r>
          </a:p>
          <a:p>
            <a:endParaRPr lang="en-US"/>
          </a:p>
        </p:txBody>
      </p:sp>
      <p:sp>
        <p:nvSpPr>
          <p:cNvPr id="5" name="Text Placeholder 4"/>
          <p:cNvSpPr>
            <a:spLocks noGrp="1"/>
          </p:cNvSpPr>
          <p:nvPr>
            <p:ph type="body" sz="quarter" idx="3"/>
          </p:nvPr>
        </p:nvSpPr>
        <p:spPr>
          <a:xfrm>
            <a:off x="4645025" y="1535113"/>
            <a:ext cx="4041775" cy="446087"/>
          </a:xfrm>
          <a:solidFill>
            <a:schemeClr val="accent2">
              <a:lumMod val="20000"/>
              <a:lumOff val="80000"/>
            </a:schemeClr>
          </a:solidFill>
        </p:spPr>
        <p:txBody>
          <a:bodyPr>
            <a:normAutofit fontScale="92500" lnSpcReduction="20000"/>
          </a:bodyPr>
          <a:lstStyle/>
          <a:p>
            <a:pPr algn="ctr"/>
            <a:r>
              <a:rPr lang="en-US" sz="2800">
                <a:latin typeface="Times New Roman" panose="02020603050405020304" pitchFamily="18" charset="0"/>
                <a:cs typeface="Times New Roman" panose="02020603050405020304" pitchFamily="18" charset="0"/>
              </a:rPr>
              <a:t>Thang đo tỉ lệ</a:t>
            </a:r>
          </a:p>
        </p:txBody>
      </p:sp>
      <p:sp>
        <p:nvSpPr>
          <p:cNvPr id="6" name="Content Placeholder 5"/>
          <p:cNvSpPr>
            <a:spLocks noGrp="1"/>
          </p:cNvSpPr>
          <p:nvPr>
            <p:ph sz="quarter" idx="4"/>
          </p:nvPr>
        </p:nvSpPr>
        <p:spPr>
          <a:xfrm>
            <a:off x="4645025" y="1981200"/>
            <a:ext cx="4041775" cy="4343400"/>
          </a:xfrm>
          <a:ln>
            <a:solidFill>
              <a:schemeClr val="accent1"/>
            </a:solidFill>
          </a:ln>
        </p:spPr>
        <p:txBody>
          <a:bodyPr/>
          <a:lstStyle/>
          <a:p>
            <a:pPr marL="0" indent="0" algn="just">
              <a:buNone/>
            </a:pPr>
            <a:r>
              <a:rPr lang="en-US" sz="2800">
                <a:solidFill>
                  <a:srgbClr val="C00000"/>
                </a:solidFill>
                <a:latin typeface="Times New Roman" panose="02020603050405020304" pitchFamily="18" charset="0"/>
                <a:cs typeface="Times New Roman" panose="02020603050405020304" pitchFamily="18" charset="0"/>
              </a:rPr>
              <a:t>    </a:t>
            </a:r>
            <a:r>
              <a:rPr lang="en-US">
                <a:solidFill>
                  <a:srgbClr val="C00000"/>
                </a:solidFill>
                <a:latin typeface="Times New Roman" panose="02020603050405020304" pitchFamily="18" charset="0"/>
                <a:cs typeface="Times New Roman" panose="02020603050405020304" pitchFamily="18" charset="0"/>
              </a:rPr>
              <a:t>Phân đối tượng thành các nhóm nhỏ có cùng đặc điểm, các nhóm được sắp xếp theo  thứ tự, thang đo có điểm bắt đầu và kết thúc, được chia thành các quãng/đơn vị bằng nhau</a:t>
            </a:r>
          </a:p>
          <a:p>
            <a:pPr marL="0" indent="0" algn="just">
              <a:buNone/>
            </a:pPr>
            <a:r>
              <a:rPr lang="en-US">
                <a:latin typeface="Times New Roman" panose="02020603050405020304" pitchFamily="18" charset="0"/>
                <a:cs typeface="Times New Roman" panose="02020603050405020304" pitchFamily="18" charset="0"/>
              </a:rPr>
              <a:t>Ví dụ: tuổi, chiều cao, cân nặng, thu nhập, số lượng nhân công</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rmAutofit fontScale="90000"/>
          </a:bodyPr>
          <a:lstStyle/>
          <a:p>
            <a:r>
              <a:rPr lang="en-US" dirty="0" err="1">
                <a:latin typeface="Times New Roman" panose="02020603050405020304" pitchFamily="18" charset="0"/>
                <a:cs typeface="Times New Roman" panose="02020603050405020304" pitchFamily="18" charset="0"/>
              </a:rPr>
              <a:t>Ví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a:t>
            </a:r>
            <a:r>
              <a:rPr lang="en-US" dirty="0">
                <a:latin typeface="Times New Roman" panose="02020603050405020304" pitchFamily="18" charset="0"/>
                <a:cs typeface="Times New Roman" panose="02020603050405020304" pitchFamily="18" charset="0"/>
              </a:rPr>
              <a:t> thang </a:t>
            </a:r>
            <a:r>
              <a:rPr lang="en-US" dirty="0" err="1">
                <a:latin typeface="Times New Roman" panose="02020603050405020304" pitchFamily="18" charset="0"/>
                <a:cs typeface="Times New Roman" panose="02020603050405020304" pitchFamily="18" charset="0"/>
              </a:rPr>
              <a:t>quãng</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31750" y="777240"/>
            <a:ext cx="8959850" cy="6004560"/>
          </a:xfrm>
        </p:spPr>
        <p:txBody>
          <a:bodyPr>
            <a:normAutofit/>
          </a:bodyPr>
          <a:lstStyle/>
          <a:p>
            <a:pPr marL="0" indent="0" algn="just">
              <a:buNone/>
            </a:pPr>
            <a:r>
              <a:rPr lang="en-US" sz="3200" dirty="0" err="1">
                <a:latin typeface="Times New Roman" panose="02020603050405020304" pitchFamily="18" charset="0"/>
                <a:cs typeface="Times New Roman" panose="02020603050405020304" pitchFamily="18" charset="0"/>
              </a:rPr>
              <a:t>Đo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khoảng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hài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lòng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bằng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trên</a:t>
            </a:r>
            <a:r>
              <a:rPr lang="en-US" sz="3200" dirty="0">
                <a:latin typeface="Times New Roman" panose="02020603050405020304" pitchFamily="18" charset="0"/>
                <a:cs typeface="Times New Roman" panose="02020603050405020304" pitchFamily="18" charset="0"/>
              </a:rPr>
              <a:t> thang </a:t>
            </a:r>
            <a:r>
              <a:rPr lang="en-US" sz="3200" dirty="0" err="1">
                <a:latin typeface="Times New Roman" panose="02020603050405020304" pitchFamily="18" charset="0"/>
                <a:cs typeface="Times New Roman" panose="02020603050405020304" pitchFamily="18" charset="0"/>
              </a:rPr>
              <a:t>từ</a:t>
            </a:r>
            <a:r>
              <a:rPr lang="en-US" sz="3200" dirty="0">
                <a:latin typeface="Times New Roman" panose="02020603050405020304" pitchFamily="18" charset="0"/>
                <a:cs typeface="Times New Roman" panose="02020603050405020304" pitchFamily="18" charset="0"/>
              </a:rPr>
              <a:t> 0 </a:t>
            </a:r>
            <a:r>
              <a:rPr lang="en-US" sz="3200" dirty="0" err="1">
                <a:latin typeface="Times New Roman" panose="02020603050405020304" pitchFamily="18" charset="0"/>
                <a:cs typeface="Times New Roman" panose="02020603050405020304" pitchFamily="18" charset="0"/>
              </a:rPr>
              <a:t>đến</a:t>
            </a:r>
            <a:r>
              <a:rPr lang="en-US" sz="3200" dirty="0">
                <a:latin typeface="Times New Roman" panose="02020603050405020304" pitchFamily="18" charset="0"/>
                <a:cs typeface="Times New Roman" panose="02020603050405020304" pitchFamily="18" charset="0"/>
              </a:rPr>
              <a:t> 7</a:t>
            </a:r>
          </a:p>
          <a:p>
            <a:pPr marL="0" indent="0" algn="just">
              <a:buNone/>
            </a:pPr>
            <a:r>
              <a:rPr lang="en-US" sz="3200" i="1" dirty="0" err="1">
                <a:latin typeface="Times New Roman" panose="02020603050405020304" pitchFamily="18" charset="0"/>
                <a:cs typeface="Times New Roman" panose="02020603050405020304" pitchFamily="18" charset="0"/>
              </a:rPr>
              <a:t>Hãy</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cho</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biết</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mức</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độ</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hài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lòng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của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anh</a:t>
            </a:r>
            <a:r>
              <a:rPr lang="en-US" sz="3200" i="1" dirty="0">
                <a:latin typeface="Times New Roman" panose="02020603050405020304" pitchFamily="18" charset="0"/>
                <a:cs typeface="Times New Roman" panose="02020603050405020304" pitchFamily="18" charset="0"/>
              </a:rPr>
              <a:t>/</a:t>
            </a:r>
            <a:r>
              <a:rPr lang="en-US" sz="3200" i="1" dirty="0" err="1">
                <a:latin typeface="Times New Roman" panose="02020603050405020304" pitchFamily="18" charset="0"/>
                <a:cs typeface="Times New Roman" panose="02020603050405020304" pitchFamily="18" charset="0"/>
              </a:rPr>
              <a:t>chị</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về</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giá</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cả</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của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nhà</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hàng</a:t>
            </a:r>
            <a:r>
              <a:rPr lang="en-US" sz="3200" i="1" dirty="0">
                <a:latin typeface="Times New Roman" panose="02020603050405020304" pitchFamily="18" charset="0"/>
                <a:cs typeface="Times New Roman" panose="02020603050405020304" pitchFamily="18" charset="0"/>
              </a:rPr>
              <a:t> A </a:t>
            </a:r>
            <a:r>
              <a:rPr lang="en-US" sz="3200" i="1" dirty="0" err="1">
                <a:latin typeface="Times New Roman" panose="02020603050405020304" pitchFamily="18" charset="0"/>
                <a:cs typeface="Times New Roman" panose="02020603050405020304" pitchFamily="18" charset="0"/>
              </a:rPr>
              <a:t>bằng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cách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khoanh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tròn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số</a:t>
            </a:r>
            <a:r>
              <a:rPr lang="en-US" sz="3200" i="1" dirty="0">
                <a:latin typeface="Times New Roman" panose="02020603050405020304" pitchFamily="18" charset="0"/>
                <a:cs typeface="Times New Roman" panose="02020603050405020304" pitchFamily="18" charset="0"/>
              </a:rPr>
              <a:t> t</a:t>
            </a:r>
            <a:r>
              <a:rPr lang="vi-VN" sz="3200" i="1" dirty="0">
                <a:latin typeface="Times New Roman" panose="02020603050405020304" pitchFamily="18" charset="0"/>
                <a:cs typeface="Times New Roman" panose="02020603050405020304" pitchFamily="18" charset="0"/>
              </a:rPr>
              <a:t>ư</a:t>
            </a:r>
            <a:r>
              <a:rPr lang="en-US" sz="3200" i="1" dirty="0" err="1">
                <a:latin typeface="Times New Roman" panose="02020603050405020304" pitchFamily="18" charset="0"/>
                <a:cs typeface="Times New Roman" panose="02020603050405020304" pitchFamily="18" charset="0"/>
              </a:rPr>
              <a:t>ơng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ứng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với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lựa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chọn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của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anh</a:t>
            </a:r>
            <a:r>
              <a:rPr lang="en-US" sz="3200" i="1" dirty="0">
                <a:latin typeface="Times New Roman" panose="02020603050405020304" pitchFamily="18" charset="0"/>
                <a:cs typeface="Times New Roman" panose="02020603050405020304" pitchFamily="18" charset="0"/>
              </a:rPr>
              <a:t>/</a:t>
            </a:r>
            <a:r>
              <a:rPr lang="en-US" sz="3200" i="1" dirty="0" err="1">
                <a:latin typeface="Times New Roman" panose="02020603050405020304" pitchFamily="18" charset="0"/>
                <a:cs typeface="Times New Roman" panose="02020603050405020304" pitchFamily="18" charset="0"/>
              </a:rPr>
              <a:t>chị</a:t>
            </a:r>
            <a:endParaRPr lang="en-US" sz="3200" i="1"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818634390"/>
              </p:ext>
            </p:extLst>
          </p:nvPr>
        </p:nvGraphicFramePr>
        <p:xfrm>
          <a:off x="228600" y="3657600"/>
          <a:ext cx="8686800" cy="1798320"/>
        </p:xfrm>
        <a:graphic>
          <a:graphicData uri="http://schemas.openxmlformats.org/drawingml/2006/table">
            <a:tbl>
              <a:tblPr firstRow="1" bandRow="1">
                <a:tableStyleId>{5C22544A-7EE6-4342-B048-85BDC9FD1C3A}</a:tableStyleId>
              </a:tblPr>
              <a:tblGrid>
                <a:gridCol w="1482812">
                  <a:extLst>
                    <a:ext uri="{9D8B030D-6E8A-4147-A177-3AD203B41FA5}">
                      <a16:colId xmlns:a16="http://schemas.microsoft.com/office/drawing/2014/main" val="20000"/>
                    </a:ext>
                  </a:extLst>
                </a:gridCol>
                <a:gridCol w="775755">
                  <a:extLst>
                    <a:ext uri="{9D8B030D-6E8A-4147-A177-3AD203B41FA5}">
                      <a16:colId xmlns:a16="http://schemas.microsoft.com/office/drawing/2014/main" val="20001"/>
                    </a:ext>
                  </a:extLst>
                </a:gridCol>
                <a:gridCol w="781812">
                  <a:extLst>
                    <a:ext uri="{9D8B030D-6E8A-4147-A177-3AD203B41FA5}">
                      <a16:colId xmlns:a16="http://schemas.microsoft.com/office/drawing/2014/main" val="20002"/>
                    </a:ext>
                  </a:extLst>
                </a:gridCol>
                <a:gridCol w="694944">
                  <a:extLst>
                    <a:ext uri="{9D8B030D-6E8A-4147-A177-3AD203B41FA5}">
                      <a16:colId xmlns:a16="http://schemas.microsoft.com/office/drawing/2014/main" val="20003"/>
                    </a:ext>
                  </a:extLst>
                </a:gridCol>
                <a:gridCol w="753463">
                  <a:extLst>
                    <a:ext uri="{9D8B030D-6E8A-4147-A177-3AD203B41FA5}">
                      <a16:colId xmlns:a16="http://schemas.microsoft.com/office/drawing/2014/main" val="20004"/>
                    </a:ext>
                  </a:extLst>
                </a:gridCol>
                <a:gridCol w="745036">
                  <a:extLst>
                    <a:ext uri="{9D8B030D-6E8A-4147-A177-3AD203B41FA5}">
                      <a16:colId xmlns:a16="http://schemas.microsoft.com/office/drawing/2014/main" val="20005"/>
                    </a:ext>
                  </a:extLst>
                </a:gridCol>
                <a:gridCol w="673202">
                  <a:extLst>
                    <a:ext uri="{9D8B030D-6E8A-4147-A177-3AD203B41FA5}">
                      <a16:colId xmlns:a16="http://schemas.microsoft.com/office/drawing/2014/main" val="20006"/>
                    </a:ext>
                  </a:extLst>
                </a:gridCol>
                <a:gridCol w="868680">
                  <a:extLst>
                    <a:ext uri="{9D8B030D-6E8A-4147-A177-3AD203B41FA5}">
                      <a16:colId xmlns:a16="http://schemas.microsoft.com/office/drawing/2014/main" val="20007"/>
                    </a:ext>
                  </a:extLst>
                </a:gridCol>
                <a:gridCol w="1911096">
                  <a:extLst>
                    <a:ext uri="{9D8B030D-6E8A-4147-A177-3AD203B41FA5}">
                      <a16:colId xmlns:a16="http://schemas.microsoft.com/office/drawing/2014/main" val="20008"/>
                    </a:ext>
                  </a:extLst>
                </a:gridCol>
              </a:tblGrid>
              <a:tr h="1676400">
                <a:tc>
                  <a:txBody>
                    <a:bodyPr/>
                    <a:lstStyle/>
                    <a:p>
                      <a:pPr algn="ctr"/>
                      <a:r>
                        <a:rPr lang="en-US" sz="2800" dirty="0">
                          <a:latin typeface="Times New Roman" panose="02020603050405020304" pitchFamily="18" charset="0"/>
                          <a:cs typeface="Times New Roman" panose="02020603050405020304" pitchFamily="18" charset="0"/>
                        </a:rPr>
                        <a:t>Hoàn </a:t>
                      </a:r>
                      <a:r>
                        <a:rPr lang="en-US" sz="2800" dirty="0" err="1">
                          <a:latin typeface="Times New Roman" panose="02020603050405020304" pitchFamily="18" charset="0"/>
                          <a:cs typeface="Times New Roman" panose="02020603050405020304" pitchFamily="18" charset="0"/>
                        </a:rPr>
                        <a:t>toàn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lòng</a:t>
                      </a:r>
                      <a:endParaRPr lang="en-US" sz="2800" dirty="0">
                        <a:latin typeface="Times New Roman" panose="02020603050405020304" pitchFamily="18" charset="0"/>
                        <a:cs typeface="Times New Roman" panose="02020603050405020304" pitchFamily="18" charset="0"/>
                      </a:endParaRPr>
                    </a:p>
                  </a:txBody>
                  <a:tcPr/>
                </a:tc>
                <a:tc>
                  <a:txBody>
                    <a:bodyPr/>
                    <a:lstStyle/>
                    <a:p>
                      <a:pPr algn="ctr"/>
                      <a:r>
                        <a:rPr lang="en-US" sz="2800" dirty="0">
                          <a:latin typeface="Times New Roman" panose="02020603050405020304" pitchFamily="18" charset="0"/>
                          <a:cs typeface="Times New Roman" panose="02020603050405020304" pitchFamily="18" charset="0"/>
                        </a:rPr>
                        <a:t>1</a:t>
                      </a:r>
                    </a:p>
                  </a:txBody>
                  <a:tcPr/>
                </a:tc>
                <a:tc>
                  <a:txBody>
                    <a:bodyPr/>
                    <a:lstStyle/>
                    <a:p>
                      <a:pPr algn="ctr"/>
                      <a:r>
                        <a:rPr lang="en-US" sz="2800" dirty="0">
                          <a:latin typeface="Times New Roman" panose="02020603050405020304" pitchFamily="18" charset="0"/>
                          <a:cs typeface="Times New Roman" panose="02020603050405020304" pitchFamily="18" charset="0"/>
                        </a:rPr>
                        <a:t>2</a:t>
                      </a:r>
                    </a:p>
                  </a:txBody>
                  <a:tcPr/>
                </a:tc>
                <a:tc>
                  <a:txBody>
                    <a:bodyPr/>
                    <a:lstStyle/>
                    <a:p>
                      <a:pPr algn="ctr"/>
                      <a:r>
                        <a:rPr lang="en-US" sz="2800" dirty="0">
                          <a:latin typeface="Times New Roman" panose="02020603050405020304" pitchFamily="18" charset="0"/>
                          <a:cs typeface="Times New Roman" panose="02020603050405020304" pitchFamily="18" charset="0"/>
                        </a:rPr>
                        <a:t>3</a:t>
                      </a:r>
                    </a:p>
                  </a:txBody>
                  <a:tcPr/>
                </a:tc>
                <a:tc>
                  <a:txBody>
                    <a:bodyPr/>
                    <a:lstStyle/>
                    <a:p>
                      <a:pPr algn="ctr"/>
                      <a:r>
                        <a:rPr lang="en-US" sz="2800" dirty="0">
                          <a:latin typeface="Times New Roman" panose="02020603050405020304" pitchFamily="18" charset="0"/>
                          <a:cs typeface="Times New Roman" panose="02020603050405020304" pitchFamily="18" charset="0"/>
                        </a:rPr>
                        <a:t>4</a:t>
                      </a:r>
                    </a:p>
                  </a:txBody>
                  <a:tcPr/>
                </a:tc>
                <a:tc>
                  <a:txBody>
                    <a:bodyPr/>
                    <a:lstStyle/>
                    <a:p>
                      <a:pPr algn="ctr"/>
                      <a:r>
                        <a:rPr lang="en-US" sz="2800" dirty="0">
                          <a:latin typeface="Times New Roman" panose="02020603050405020304" pitchFamily="18" charset="0"/>
                          <a:cs typeface="Times New Roman" panose="02020603050405020304" pitchFamily="18" charset="0"/>
                        </a:rPr>
                        <a:t>5</a:t>
                      </a:r>
                    </a:p>
                  </a:txBody>
                  <a:tcPr/>
                </a:tc>
                <a:tc>
                  <a:txBody>
                    <a:bodyPr/>
                    <a:lstStyle/>
                    <a:p>
                      <a:pPr algn="ctr"/>
                      <a:r>
                        <a:rPr lang="en-US" sz="2800" dirty="0">
                          <a:latin typeface="Times New Roman" panose="02020603050405020304" pitchFamily="18" charset="0"/>
                          <a:cs typeface="Times New Roman" panose="02020603050405020304" pitchFamily="18" charset="0"/>
                        </a:rPr>
                        <a:t>6</a:t>
                      </a:r>
                    </a:p>
                  </a:txBody>
                  <a:tcPr/>
                </a:tc>
                <a:tc>
                  <a:txBody>
                    <a:bodyPr/>
                    <a:lstStyle/>
                    <a:p>
                      <a:pPr algn="ctr"/>
                      <a:r>
                        <a:rPr lang="en-US" sz="2800" dirty="0">
                          <a:latin typeface="Times New Roman" panose="02020603050405020304" pitchFamily="18" charset="0"/>
                          <a:cs typeface="Times New Roman" panose="02020603050405020304" pitchFamily="18" charset="0"/>
                        </a:rPr>
                        <a:t>7</a:t>
                      </a:r>
                    </a:p>
                  </a:txBody>
                  <a:tcPr/>
                </a:tc>
                <a:tc>
                  <a:txBody>
                    <a:bodyPr/>
                    <a:lstStyle/>
                    <a:p>
                      <a:pPr algn="ctr"/>
                      <a:r>
                        <a:rPr lang="en-US" sz="2800" dirty="0" err="1">
                          <a:latin typeface="Times New Roman" panose="02020603050405020304" pitchFamily="18" charset="0"/>
                          <a:cs typeface="Times New Roman" panose="02020603050405020304" pitchFamily="18" charset="0"/>
                        </a:rPr>
                        <a:t>Rất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lòng</a:t>
                      </a: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err="1">
                <a:latin typeface="Times New Roman" panose="02020603050405020304" pitchFamily="18" charset="0"/>
                <a:cs typeface="Times New Roman" panose="02020603050405020304" pitchFamily="18" charset="0"/>
              </a:rPr>
              <a:t>Ví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a:t>
            </a:r>
            <a:r>
              <a:rPr lang="en-US" dirty="0">
                <a:latin typeface="Times New Roman" panose="02020603050405020304" pitchFamily="18" charset="0"/>
                <a:cs typeface="Times New Roman" panose="02020603050405020304" pitchFamily="18" charset="0"/>
              </a:rPr>
              <a:t> thang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lệ</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066800"/>
            <a:ext cx="8229600" cy="5059363"/>
          </a:xfrm>
        </p:spPr>
        <p:txBody>
          <a:bodyPr/>
          <a:lstStyle/>
          <a:p>
            <a:r>
              <a:rPr lang="vi-VN" altLang="en-US" dirty="0">
                <a:latin typeface="+mj-lt"/>
                <a:cs typeface="Arial" panose="020B0604020202020204" pitchFamily="34" charset="0"/>
              </a:rPr>
              <a:t>Thu nhập hàng tháng của anh/chị?.....</a:t>
            </a:r>
            <a:endParaRPr lang="en-US" dirty="0">
              <a:latin typeface="+mj-lt"/>
              <a:cs typeface="Arial" panose="020B0604020202020204" pitchFamily="34" charset="0"/>
            </a:endParaRPr>
          </a:p>
          <a:p>
            <a:r>
              <a:rPr lang="en-US" dirty="0">
                <a:latin typeface="Times New Roman" panose="02020603050405020304" pitchFamily="18" charset="0"/>
                <a:cs typeface="Times New Roman" panose="02020603050405020304" pitchFamily="18" charset="0"/>
              </a:rPr>
              <a:t>Sau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phỏng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vấn</a:t>
            </a:r>
            <a:r>
              <a:rPr lang="en-US" dirty="0">
                <a:latin typeface="Times New Roman" panose="02020603050405020304" pitchFamily="18" charset="0"/>
                <a:cs typeface="Times New Roman" panose="02020603050405020304" pitchFamily="18" charset="0"/>
              </a:rPr>
              <a:t> 1 ng</a:t>
            </a:r>
            <a:r>
              <a:rPr lang="vi-VN" dirty="0">
                <a:latin typeface="Times New Roman" panose="02020603050405020304" pitchFamily="18" charset="0"/>
                <a:cs typeface="Times New Roman" panose="02020603050405020304" pitchFamily="18" charset="0"/>
              </a:rPr>
              <a:t>ư</a:t>
            </a:r>
            <a:r>
              <a:rPr lang="en-US" dirty="0" err="1">
                <a:latin typeface="Times New Roman" panose="02020603050405020304" pitchFamily="18" charset="0"/>
                <a:cs typeface="Times New Roman" panose="02020603050405020304" pitchFamily="18" charset="0"/>
              </a:rPr>
              <a:t>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đ</a:t>
            </a:r>
            <a:r>
              <a:rPr lang="vi-VN" dirty="0">
                <a:latin typeface="Times New Roman" panose="02020603050405020304" pitchFamily="18" charset="0"/>
                <a:cs typeface="Times New Roman" panose="02020603050405020304" pitchFamily="18" charset="0"/>
              </a:rPr>
              <a:t>ư</a:t>
            </a:r>
            <a:r>
              <a:rPr lang="en-US" dirty="0" err="1">
                <a:latin typeface="Times New Roman" panose="02020603050405020304" pitchFamily="18" charset="0"/>
                <a:cs typeface="Times New Roman" panose="02020603050405020304" pitchFamily="18" charset="0"/>
              </a:rPr>
              <a:t>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sau</a:t>
            </a:r>
            <a:r>
              <a:rPr lang="en-US" dirty="0">
                <a:latin typeface="Times New Roman" panose="02020603050405020304" pitchFamily="18" charset="0"/>
                <a:cs typeface="Times New Roman" panose="02020603050405020304" pitchFamily="18" charset="0"/>
              </a:rPr>
              <a:t>: chia 100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a:t>
            </a:r>
            <a:r>
              <a:rPr lang="vi-VN" dirty="0">
                <a:latin typeface="Times New Roman" panose="02020603050405020304" pitchFamily="18" charset="0"/>
                <a:cs typeface="Times New Roman" panose="02020603050405020304" pitchFamily="18" charset="0"/>
              </a:rPr>
              <a:t>ư</a:t>
            </a:r>
            <a:r>
              <a:rPr lang="en-US" dirty="0" err="1">
                <a:latin typeface="Times New Roman" panose="02020603050405020304" pitchFamily="18" charset="0"/>
                <a:cs typeface="Times New Roman" panose="02020603050405020304" pitchFamily="18" charset="0"/>
              </a:rPr>
              <a:t>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đánh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bạn</a:t>
            </a:r>
            <a:endParaRPr lang="en-US"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026500506"/>
              </p:ext>
            </p:extLst>
          </p:nvPr>
        </p:nvGraphicFramePr>
        <p:xfrm>
          <a:off x="525145" y="3962400"/>
          <a:ext cx="8093075" cy="1483360"/>
        </p:xfrm>
        <a:graphic>
          <a:graphicData uri="http://schemas.openxmlformats.org/drawingml/2006/table">
            <a:tbl>
              <a:tblPr firstRow="1" bandRow="1">
                <a:tableStyleId>{5C22544A-7EE6-4342-B048-85BDC9FD1C3A}</a:tableStyleId>
              </a:tblPr>
              <a:tblGrid>
                <a:gridCol w="1618615">
                  <a:extLst>
                    <a:ext uri="{9D8B030D-6E8A-4147-A177-3AD203B41FA5}">
                      <a16:colId xmlns:a16="http://schemas.microsoft.com/office/drawing/2014/main" val="20000"/>
                    </a:ext>
                  </a:extLst>
                </a:gridCol>
                <a:gridCol w="1618615">
                  <a:extLst>
                    <a:ext uri="{9D8B030D-6E8A-4147-A177-3AD203B41FA5}">
                      <a16:colId xmlns:a16="http://schemas.microsoft.com/office/drawing/2014/main" val="20001"/>
                    </a:ext>
                  </a:extLst>
                </a:gridCol>
                <a:gridCol w="1618615">
                  <a:extLst>
                    <a:ext uri="{9D8B030D-6E8A-4147-A177-3AD203B41FA5}">
                      <a16:colId xmlns:a16="http://schemas.microsoft.com/office/drawing/2014/main" val="20002"/>
                    </a:ext>
                  </a:extLst>
                </a:gridCol>
                <a:gridCol w="1618615">
                  <a:extLst>
                    <a:ext uri="{9D8B030D-6E8A-4147-A177-3AD203B41FA5}">
                      <a16:colId xmlns:a16="http://schemas.microsoft.com/office/drawing/2014/main" val="20003"/>
                    </a:ext>
                  </a:extLst>
                </a:gridCol>
                <a:gridCol w="1618615">
                  <a:extLst>
                    <a:ext uri="{9D8B030D-6E8A-4147-A177-3AD203B41FA5}">
                      <a16:colId xmlns:a16="http://schemas.microsoft.com/office/drawing/2014/main" val="20004"/>
                    </a:ext>
                  </a:extLst>
                </a:gridCol>
              </a:tblGrid>
              <a:tr h="944880">
                <a:tc>
                  <a:txBody>
                    <a:bodyPr/>
                    <a:lstStyle/>
                    <a:p>
                      <a:pPr algn="ctr"/>
                      <a:r>
                        <a:rPr lang="en-US" sz="2800" dirty="0">
                          <a:latin typeface="Times New Roman" panose="02020603050405020304" pitchFamily="18" charset="0"/>
                          <a:cs typeface="Times New Roman" panose="02020603050405020304" pitchFamily="18" charset="0"/>
                        </a:rPr>
                        <a:t>Th</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hiệu</a:t>
                      </a:r>
                      <a:endParaRPr lang="en-US" sz="2800" dirty="0">
                        <a:latin typeface="Times New Roman" panose="02020603050405020304" pitchFamily="18" charset="0"/>
                        <a:cs typeface="Times New Roman" panose="02020603050405020304" pitchFamily="18" charset="0"/>
                      </a:endParaRPr>
                    </a:p>
                  </a:txBody>
                  <a:tcPr/>
                </a:tc>
                <a:tc>
                  <a:txBody>
                    <a:bodyPr/>
                    <a:lstStyle/>
                    <a:p>
                      <a:pPr algn="ctr"/>
                      <a:r>
                        <a:rPr lang="en-US" sz="2800">
                          <a:latin typeface="Times New Roman" panose="02020603050405020304" pitchFamily="18" charset="0"/>
                          <a:cs typeface="Times New Roman" panose="02020603050405020304" pitchFamily="18" charset="0"/>
                        </a:rPr>
                        <a:t>viettel</a:t>
                      </a:r>
                    </a:p>
                  </a:txBody>
                  <a:tcPr/>
                </a:tc>
                <a:tc>
                  <a:txBody>
                    <a:bodyPr/>
                    <a:lstStyle/>
                    <a:p>
                      <a:pPr algn="ctr"/>
                      <a:r>
                        <a:rPr lang="en-US" sz="2800">
                          <a:latin typeface="Times New Roman" panose="02020603050405020304" pitchFamily="18" charset="0"/>
                          <a:cs typeface="Times New Roman" panose="02020603050405020304" pitchFamily="18" charset="0"/>
                        </a:rPr>
                        <a:t>mobifone</a:t>
                      </a:r>
                    </a:p>
                  </a:txBody>
                  <a:tcPr/>
                </a:tc>
                <a:tc>
                  <a:txBody>
                    <a:bodyPr/>
                    <a:lstStyle/>
                    <a:p>
                      <a:pPr algn="ctr"/>
                      <a:r>
                        <a:rPr lang="en-US" sz="2800">
                          <a:latin typeface="Times New Roman" panose="02020603050405020304" pitchFamily="18" charset="0"/>
                          <a:cs typeface="Times New Roman" panose="02020603050405020304" pitchFamily="18" charset="0"/>
                        </a:rPr>
                        <a:t>vinafone</a:t>
                      </a:r>
                    </a:p>
                  </a:txBody>
                  <a:tcPr/>
                </a:tc>
                <a:tc>
                  <a:txBody>
                    <a:bodyPr/>
                    <a:lstStyle/>
                    <a:p>
                      <a:pPr algn="ctr"/>
                      <a:r>
                        <a:rPr lang="en-US" sz="2800">
                          <a:latin typeface="Times New Roman" panose="02020603050405020304" pitchFamily="18" charset="0"/>
                          <a:cs typeface="Times New Roman" panose="02020603050405020304" pitchFamily="18" charset="0"/>
                        </a:rPr>
                        <a:t>FPT</a:t>
                      </a:r>
                    </a:p>
                  </a:txBody>
                  <a:tcPr/>
                </a:tc>
                <a:extLst>
                  <a:ext uri="{0D108BD9-81ED-4DB2-BD59-A6C34878D82A}">
                    <a16:rowId xmlns:a16="http://schemas.microsoft.com/office/drawing/2014/main" val="10000"/>
                  </a:ext>
                </a:extLst>
              </a:tr>
              <a:tr h="538480">
                <a:tc>
                  <a:txBody>
                    <a:bodyPr/>
                    <a:lstStyle/>
                    <a:p>
                      <a:pPr algn="ct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p>
                  </a:txBody>
                  <a:tcPr/>
                </a:tc>
                <a:tc>
                  <a:txBody>
                    <a:bodyPr/>
                    <a:lstStyle/>
                    <a:p>
                      <a:pPr algn="ctr"/>
                      <a:r>
                        <a:rPr lang="en-US" sz="2800" dirty="0">
                          <a:latin typeface="Times New Roman" panose="02020603050405020304" pitchFamily="18" charset="0"/>
                          <a:cs typeface="Times New Roman" panose="02020603050405020304" pitchFamily="18" charset="0"/>
                        </a:rPr>
                        <a:t>30</a:t>
                      </a:r>
                    </a:p>
                  </a:txBody>
                  <a:tcPr/>
                </a:tc>
                <a:tc>
                  <a:txBody>
                    <a:bodyPr/>
                    <a:lstStyle/>
                    <a:p>
                      <a:pPr algn="ctr"/>
                      <a:r>
                        <a:rPr lang="en-US" sz="2800" dirty="0">
                          <a:latin typeface="Times New Roman" panose="02020603050405020304" pitchFamily="18" charset="0"/>
                          <a:cs typeface="Times New Roman" panose="02020603050405020304" pitchFamily="18" charset="0"/>
                        </a:rPr>
                        <a:t>25</a:t>
                      </a:r>
                    </a:p>
                  </a:txBody>
                  <a:tcPr/>
                </a:tc>
                <a:tc>
                  <a:txBody>
                    <a:bodyPr/>
                    <a:lstStyle/>
                    <a:p>
                      <a:pPr algn="ctr"/>
                      <a:r>
                        <a:rPr lang="en-US" sz="2800" dirty="0">
                          <a:latin typeface="Times New Roman" panose="02020603050405020304" pitchFamily="18" charset="0"/>
                          <a:cs typeface="Times New Roman" panose="02020603050405020304" pitchFamily="18" charset="0"/>
                        </a:rPr>
                        <a:t>35</a:t>
                      </a:r>
                    </a:p>
                  </a:txBody>
                  <a:tcPr/>
                </a:tc>
                <a:tc>
                  <a:txBody>
                    <a:bodyPr/>
                    <a:lstStyle/>
                    <a:p>
                      <a:pPr algn="ctr"/>
                      <a:r>
                        <a:rPr lang="en-US" sz="2800" dirty="0">
                          <a:latin typeface="Times New Roman" panose="02020603050405020304" pitchFamily="18" charset="0"/>
                          <a:cs typeface="Times New Roman" panose="02020603050405020304" pitchFamily="18" charset="0"/>
                        </a:rPr>
                        <a:t>10</a:t>
                      </a:r>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5104"/>
            <a:ext cx="8229600" cy="381000"/>
          </a:xfrm>
        </p:spPr>
        <p:txBody>
          <a:bodyPr>
            <a:normAutofit fontScale="90000"/>
          </a:bodyPr>
          <a:lstStyle/>
          <a:p>
            <a:r>
              <a:rPr lang="en-US" sz="3600" dirty="0" err="1">
                <a:latin typeface="Times New Roman" panose="02020603050405020304" pitchFamily="18" charset="0"/>
                <a:cs typeface="Times New Roman" panose="02020603050405020304" pitchFamily="18" charset="0"/>
              </a:rPr>
              <a:t>Đặc</a:t>
            </a:r>
            <a:r>
              <a:rPr lang="en-US" sz="3600" dirty="0">
                <a:latin typeface="Times New Roman" panose="02020603050405020304" pitchFamily="18" charset="0"/>
                <a:cs typeface="Times New Roman" panose="02020603050405020304" pitchFamily="18" charset="0"/>
              </a:rPr>
              <a:t> tr</a:t>
            </a:r>
            <a:r>
              <a:rPr lang="vi-VN" sz="3600" dirty="0">
                <a:latin typeface="Times New Roman" panose="02020603050405020304" pitchFamily="18" charset="0"/>
                <a:cs typeface="Times New Roman" panose="02020603050405020304" pitchFamily="18" charset="0"/>
              </a:rPr>
              <a:t>ư</a:t>
            </a:r>
            <a:r>
              <a:rPr lang="en-US" sz="3600" dirty="0">
                <a:latin typeface="Times New Roman" panose="02020603050405020304" pitchFamily="18" charset="0"/>
                <a:cs typeface="Times New Roman" panose="02020603050405020304" pitchFamily="18" charset="0"/>
              </a:rPr>
              <a:t>ng </a:t>
            </a:r>
            <a:r>
              <a:rPr lang="en-US" sz="3600" dirty="0" err="1">
                <a:latin typeface="Times New Roman" panose="02020603050405020304" pitchFamily="18" charset="0"/>
                <a:cs typeface="Times New Roman" panose="02020603050405020304" pitchFamily="18" charset="0"/>
              </a:rPr>
              <a:t>của</a:t>
            </a:r>
            <a:r>
              <a:rPr lang="en-US" sz="3600" dirty="0">
                <a:latin typeface="Times New Roman" panose="02020603050405020304" pitchFamily="18" charset="0"/>
                <a:cs typeface="Times New Roman" panose="02020603050405020304" pitchFamily="18" charset="0"/>
              </a:rPr>
              <a:t> 4 </a:t>
            </a:r>
            <a:r>
              <a:rPr lang="en-US" sz="3600" dirty="0" err="1">
                <a:latin typeface="Times New Roman" panose="02020603050405020304" pitchFamily="18" charset="0"/>
                <a:cs typeface="Times New Roman" panose="02020603050405020304" pitchFamily="18" charset="0"/>
              </a:rPr>
              <a:t>mức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đo</a:t>
            </a:r>
            <a:r>
              <a:rPr lang="en-US" sz="3600" dirty="0">
                <a:latin typeface="Times New Roman" panose="02020603050405020304" pitchFamily="18" charset="0"/>
                <a:cs typeface="Times New Roman" panose="02020603050405020304" pitchFamily="18" charset="0"/>
              </a:rPr>
              <a:t> l</a:t>
            </a:r>
            <a:r>
              <a:rPr lang="vi-VN" sz="3600" dirty="0">
                <a:latin typeface="Times New Roman" panose="02020603050405020304" pitchFamily="18" charset="0"/>
                <a:cs typeface="Times New Roman" panose="02020603050405020304" pitchFamily="18" charset="0"/>
              </a:rPr>
              <a:t>ư</a:t>
            </a:r>
            <a:r>
              <a:rPr lang="en-US" sz="3600" dirty="0" err="1">
                <a:latin typeface="Times New Roman" panose="02020603050405020304" pitchFamily="18" charset="0"/>
                <a:cs typeface="Times New Roman" panose="02020603050405020304" pitchFamily="18" charset="0"/>
              </a:rPr>
              <a:t>ờng</a:t>
            </a:r>
            <a:endParaRPr lang="en-US" sz="3600" dirty="0">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90465508"/>
              </p:ext>
            </p:extLst>
          </p:nvPr>
        </p:nvGraphicFramePr>
        <p:xfrm>
          <a:off x="0" y="685800"/>
          <a:ext cx="9144000" cy="6057569"/>
        </p:xfrm>
        <a:graphic>
          <a:graphicData uri="http://schemas.openxmlformats.org/drawingml/2006/table">
            <a:tbl>
              <a:tblPr firstRow="1" bandRow="1">
                <a:tableStyleId>{00A15C55-8517-42AA-B614-E9B94910E393}</a:tableStyleId>
              </a:tblPr>
              <a:tblGrid>
                <a:gridCol w="1317356">
                  <a:extLst>
                    <a:ext uri="{9D8B030D-6E8A-4147-A177-3AD203B41FA5}">
                      <a16:colId xmlns:a16="http://schemas.microsoft.com/office/drawing/2014/main" val="20000"/>
                    </a:ext>
                  </a:extLst>
                </a:gridCol>
                <a:gridCol w="2340244">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gridCol w="1828800">
                  <a:extLst>
                    <a:ext uri="{9D8B030D-6E8A-4147-A177-3AD203B41FA5}">
                      <a16:colId xmlns:a16="http://schemas.microsoft.com/office/drawing/2014/main" val="20004"/>
                    </a:ext>
                  </a:extLst>
                </a:gridCol>
              </a:tblGrid>
              <a:tr h="413364">
                <a:tc rowSpan="2">
                  <a:txBody>
                    <a:bodyPr/>
                    <a:lstStyle/>
                    <a:p>
                      <a:pPr algn="ctr"/>
                      <a:r>
                        <a:rPr lang="en-US" sz="2100" dirty="0" err="1">
                          <a:latin typeface="Times New Roman" panose="02020603050405020304" pitchFamily="18" charset="0"/>
                          <a:cs typeface="Times New Roman" panose="02020603050405020304" pitchFamily="18" charset="0"/>
                        </a:rPr>
                        <a:t>Các</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đặc</a:t>
                      </a:r>
                      <a:r>
                        <a:rPr lang="en-US" sz="2100" dirty="0">
                          <a:latin typeface="Times New Roman" panose="02020603050405020304" pitchFamily="18" charset="0"/>
                          <a:cs typeface="Times New Roman" panose="02020603050405020304" pitchFamily="18" charset="0"/>
                        </a:rPr>
                        <a:t> tr</a:t>
                      </a:r>
                      <a:r>
                        <a:rPr lang="vi-VN" sz="2100" dirty="0">
                          <a:latin typeface="Times New Roman" panose="02020603050405020304" pitchFamily="18" charset="0"/>
                          <a:cs typeface="Times New Roman" panose="02020603050405020304" pitchFamily="18" charset="0"/>
                        </a:rPr>
                        <a:t>ư</a:t>
                      </a:r>
                      <a:r>
                        <a:rPr lang="en-US" sz="2100" dirty="0">
                          <a:latin typeface="Times New Roman" panose="02020603050405020304" pitchFamily="18" charset="0"/>
                          <a:cs typeface="Times New Roman" panose="02020603050405020304" pitchFamily="18" charset="0"/>
                        </a:rPr>
                        <a:t>ng </a:t>
                      </a:r>
                      <a:r>
                        <a:rPr lang="en-US" sz="2100" dirty="0" err="1">
                          <a:latin typeface="Times New Roman" panose="02020603050405020304" pitchFamily="18" charset="0"/>
                          <a:cs typeface="Times New Roman" panose="02020603050405020304" pitchFamily="18" charset="0"/>
                        </a:rPr>
                        <a:t>của</a:t>
                      </a:r>
                      <a:r>
                        <a:rPr lang="en-US" sz="2100" dirty="0">
                          <a:latin typeface="Times New Roman" panose="02020603050405020304" pitchFamily="18" charset="0"/>
                          <a:cs typeface="Times New Roman" panose="02020603050405020304" pitchFamily="18" charset="0"/>
                        </a:rPr>
                        <a:t> thang </a:t>
                      </a:r>
                      <a:r>
                        <a:rPr lang="en-US" sz="2100" dirty="0" err="1">
                          <a:latin typeface="Times New Roman" panose="02020603050405020304" pitchFamily="18" charset="0"/>
                          <a:cs typeface="Times New Roman" panose="02020603050405020304" pitchFamily="18" charset="0"/>
                        </a:rPr>
                        <a:t>đo</a:t>
                      </a: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algn="ctr"/>
                      <a:r>
                        <a:rPr lang="en-US" sz="2100">
                          <a:latin typeface="Times New Roman" panose="02020603050405020304" pitchFamily="18" charset="0"/>
                          <a:cs typeface="Times New Roman" panose="02020603050405020304" pitchFamily="18" charset="0"/>
                        </a:rPr>
                        <a:t>Thang đo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14562">
                <a:tc vMerge="1">
                  <a:txBody>
                    <a:bodyPr/>
                    <a:lstStyle/>
                    <a:p>
                      <a:endParaRPr lang="en-US"/>
                    </a:p>
                  </a:txBody>
                  <a:tcPr/>
                </a:tc>
                <a:tc>
                  <a:txBody>
                    <a:bodyPr/>
                    <a:lstStyle/>
                    <a:p>
                      <a:pPr algn="ctr"/>
                      <a:r>
                        <a:rPr lang="en-US" sz="2100" dirty="0" err="1">
                          <a:latin typeface="Times New Roman" panose="02020603050405020304" pitchFamily="18" charset="0"/>
                          <a:cs typeface="Times New Roman" panose="02020603050405020304" pitchFamily="18" charset="0"/>
                        </a:rPr>
                        <a:t>Định</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danh</a:t>
                      </a: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a:latin typeface="Times New Roman" panose="02020603050405020304" pitchFamily="18" charset="0"/>
                          <a:cs typeface="Times New Roman" panose="02020603050405020304" pitchFamily="18" charset="0"/>
                        </a:rPr>
                        <a:t>Thứ tự</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a:latin typeface="Times New Roman" panose="02020603050405020304" pitchFamily="18" charset="0"/>
                          <a:cs typeface="Times New Roman" panose="02020603050405020304" pitchFamily="18" charset="0"/>
                        </a:rPr>
                        <a:t>Quãng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a:latin typeface="Times New Roman" panose="02020603050405020304" pitchFamily="18" charset="0"/>
                          <a:cs typeface="Times New Roman" panose="02020603050405020304" pitchFamily="18" charset="0"/>
                        </a:rPr>
                        <a:t>Tỉ lệ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121374">
                <a:tc>
                  <a:txBody>
                    <a:bodyPr/>
                    <a:lstStyle/>
                    <a:p>
                      <a:pPr algn="ctr"/>
                      <a:r>
                        <a:rPr lang="en-US" sz="2100">
                          <a:latin typeface="Times New Roman" panose="02020603050405020304" pitchFamily="18" charset="0"/>
                          <a:cs typeface="Times New Roman" panose="02020603050405020304" pitchFamily="18" charset="0"/>
                        </a:rPr>
                        <a:t>Đặc điểm số đo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2100" dirty="0" err="1">
                          <a:latin typeface="Times New Roman" panose="02020603050405020304" pitchFamily="18" charset="0"/>
                          <a:cs typeface="Times New Roman" panose="02020603050405020304" pitchFamily="18" charset="0"/>
                        </a:rPr>
                        <a:t>Để</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xếp</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loại</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không</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có</a:t>
                      </a:r>
                      <a:r>
                        <a:rPr lang="en-US" sz="2100" dirty="0">
                          <a:latin typeface="Times New Roman" panose="02020603050405020304" pitchFamily="18" charset="0"/>
                          <a:cs typeface="Times New Roman" panose="02020603050405020304" pitchFamily="18" charset="0"/>
                        </a:rPr>
                        <a:t> ý </a:t>
                      </a:r>
                      <a:r>
                        <a:rPr lang="en-US" sz="2100" dirty="0" err="1">
                          <a:latin typeface="Times New Roman" panose="02020603050405020304" pitchFamily="18" charset="0"/>
                          <a:cs typeface="Times New Roman" panose="02020603050405020304" pitchFamily="18" charset="0"/>
                        </a:rPr>
                        <a:t>nghĩa</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về</a:t>
                      </a:r>
                      <a:r>
                        <a:rPr lang="en-US" sz="2100" dirty="0">
                          <a:latin typeface="Times New Roman" panose="02020603050405020304" pitchFamily="18" charset="0"/>
                          <a:cs typeface="Times New Roman" panose="02020603050405020304" pitchFamily="18" charset="0"/>
                        </a:rPr>
                        <a:t> l</a:t>
                      </a:r>
                      <a:r>
                        <a:rPr lang="vi-VN" sz="2100" dirty="0">
                          <a:latin typeface="Times New Roman" panose="02020603050405020304" pitchFamily="18" charset="0"/>
                          <a:cs typeface="Times New Roman" panose="02020603050405020304" pitchFamily="18" charset="0"/>
                        </a:rPr>
                        <a:t>ư</a:t>
                      </a:r>
                      <a:r>
                        <a:rPr lang="en-US" sz="2100" dirty="0" err="1">
                          <a:latin typeface="Times New Roman" panose="02020603050405020304" pitchFamily="18" charset="0"/>
                          <a:cs typeface="Times New Roman" panose="02020603050405020304" pitchFamily="18" charset="0"/>
                        </a:rPr>
                        <a:t>ợng</a:t>
                      </a:r>
                      <a:endParaRPr lang="en-US" sz="2100" dirty="0">
                        <a:latin typeface="Times New Roman" panose="02020603050405020304" pitchFamily="18" charset="0"/>
                        <a:cs typeface="Times New Roman" panose="02020603050405020304" pitchFamily="18" charset="0"/>
                      </a:endParaRPr>
                    </a:p>
                    <a:p>
                      <a:pPr algn="ct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dirty="0" err="1">
                          <a:latin typeface="Times New Roman" panose="02020603050405020304" pitchFamily="18" charset="0"/>
                          <a:cs typeface="Times New Roman" panose="02020603050405020304" pitchFamily="18" charset="0"/>
                        </a:rPr>
                        <a:t>Để</a:t>
                      </a:r>
                      <a:r>
                        <a:rPr lang="en-US" sz="2100" dirty="0">
                          <a:latin typeface="Times New Roman" panose="02020603050405020304" pitchFamily="18" charset="0"/>
                          <a:cs typeface="Times New Roman" panose="02020603050405020304" pitchFamily="18" charset="0"/>
                        </a:rPr>
                        <a:t> so </a:t>
                      </a:r>
                      <a:r>
                        <a:rPr lang="en-US" sz="2100" dirty="0" err="1">
                          <a:latin typeface="Times New Roman" panose="02020603050405020304" pitchFamily="18" charset="0"/>
                          <a:cs typeface="Times New Roman" panose="02020603050405020304" pitchFamily="18" charset="0"/>
                        </a:rPr>
                        <a:t>sánh</a:t>
                      </a:r>
                      <a:endParaRPr lang="en-US" sz="2100" dirty="0">
                        <a:latin typeface="Times New Roman" panose="02020603050405020304" pitchFamily="18" charset="0"/>
                        <a:cs typeface="Times New Roman" panose="02020603050405020304" pitchFamily="18" charset="0"/>
                      </a:endParaRPr>
                    </a:p>
                    <a:p>
                      <a:pPr algn="ctr"/>
                      <a:r>
                        <a:rPr lang="en-US" sz="2100" dirty="0" err="1">
                          <a:latin typeface="Times New Roman" panose="02020603050405020304" pitchFamily="18" charset="0"/>
                          <a:cs typeface="Times New Roman" panose="02020603050405020304" pitchFamily="18" charset="0"/>
                        </a:rPr>
                        <a:t>Không</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có</a:t>
                      </a:r>
                      <a:r>
                        <a:rPr lang="en-US" sz="2100" dirty="0">
                          <a:latin typeface="Times New Roman" panose="02020603050405020304" pitchFamily="18" charset="0"/>
                          <a:cs typeface="Times New Roman" panose="02020603050405020304" pitchFamily="18" charset="0"/>
                        </a:rPr>
                        <a:t> ý </a:t>
                      </a:r>
                      <a:r>
                        <a:rPr lang="en-US" sz="2100" dirty="0" err="1">
                          <a:latin typeface="Times New Roman" panose="02020603050405020304" pitchFamily="18" charset="0"/>
                          <a:cs typeface="Times New Roman" panose="02020603050405020304" pitchFamily="18" charset="0"/>
                        </a:rPr>
                        <a:t>nghĩa</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về</a:t>
                      </a:r>
                      <a:r>
                        <a:rPr lang="en-US" sz="2100" dirty="0">
                          <a:latin typeface="Times New Roman" panose="02020603050405020304" pitchFamily="18" charset="0"/>
                          <a:cs typeface="Times New Roman" panose="02020603050405020304" pitchFamily="18" charset="0"/>
                        </a:rPr>
                        <a:t> l</a:t>
                      </a:r>
                      <a:r>
                        <a:rPr lang="vi-VN" sz="2100" dirty="0">
                          <a:latin typeface="Times New Roman" panose="02020603050405020304" pitchFamily="18" charset="0"/>
                          <a:cs typeface="Times New Roman" panose="02020603050405020304" pitchFamily="18" charset="0"/>
                        </a:rPr>
                        <a:t>ư</a:t>
                      </a:r>
                      <a:r>
                        <a:rPr lang="en-US" sz="2100" dirty="0" err="1">
                          <a:latin typeface="Times New Roman" panose="02020603050405020304" pitchFamily="18" charset="0"/>
                          <a:cs typeface="Times New Roman" panose="02020603050405020304" pitchFamily="18" charset="0"/>
                        </a:rPr>
                        <a:t>ợng</a:t>
                      </a: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2100">
                          <a:latin typeface="Times New Roman" panose="02020603050405020304" pitchFamily="18" charset="0"/>
                          <a:cs typeface="Times New Roman" panose="02020603050405020304" pitchFamily="18" charset="0"/>
                        </a:rPr>
                        <a:t>Để đo khoảng cách, gốc 0 không có ý nghĩa</a:t>
                      </a:r>
                    </a:p>
                    <a:p>
                      <a:pPr algn="ctr"/>
                      <a:endParaRPr lang="en-US" sz="21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2100">
                          <a:latin typeface="Times New Roman" panose="02020603050405020304" pitchFamily="18" charset="0"/>
                          <a:cs typeface="Times New Roman" panose="02020603050405020304" pitchFamily="18" charset="0"/>
                        </a:rPr>
                        <a:t>Để đo độ lớn, gốc 0 có ý nghĩa</a:t>
                      </a:r>
                    </a:p>
                    <a:p>
                      <a:pPr algn="ctr"/>
                      <a:endParaRPr lang="en-US" sz="21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431656">
                <a:tc>
                  <a:txBody>
                    <a:bodyPr/>
                    <a:lstStyle/>
                    <a:p>
                      <a:pPr algn="ctr"/>
                      <a:r>
                        <a:rPr lang="en-US" sz="2100">
                          <a:latin typeface="Times New Roman" panose="02020603050405020304" pitchFamily="18" charset="0"/>
                          <a:cs typeface="Times New Roman" panose="02020603050405020304" pitchFamily="18" charset="0"/>
                        </a:rPr>
                        <a:t>Hệ thống số đo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a:latin typeface="Times New Roman" panose="02020603050405020304" pitchFamily="18" charset="0"/>
                          <a:cs typeface="Times New Roman" panose="02020603050405020304" pitchFamily="18" charset="0"/>
                        </a:rPr>
                        <a:t>Mỗi con số biểu thị một khái  niệm</a:t>
                      </a:r>
                    </a:p>
                    <a:p>
                      <a:pPr algn="ctr"/>
                      <a:r>
                        <a:rPr lang="en-US" sz="2100">
                          <a:latin typeface="Times New Roman" panose="02020603050405020304" pitchFamily="18" charset="0"/>
                          <a:cs typeface="Times New Roman" panose="02020603050405020304" pitchFamily="18" charset="0"/>
                        </a:rPr>
                        <a:t>(0123......9)</a:t>
                      </a:r>
                    </a:p>
                    <a:p>
                      <a:pPr algn="ctr"/>
                      <a:endParaRPr lang="en-US" sz="21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dirty="0" err="1">
                          <a:latin typeface="Times New Roman" panose="02020603050405020304" pitchFamily="18" charset="0"/>
                          <a:cs typeface="Times New Roman" panose="02020603050405020304" pitchFamily="18" charset="0"/>
                        </a:rPr>
                        <a:t>Thứ</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tự</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những</a:t>
                      </a:r>
                      <a:r>
                        <a:rPr lang="en-US" sz="2100" dirty="0">
                          <a:latin typeface="Times New Roman" panose="02020603050405020304" pitchFamily="18" charset="0"/>
                          <a:cs typeface="Times New Roman" panose="02020603050405020304" pitchFamily="18" charset="0"/>
                        </a:rPr>
                        <a:t> con </a:t>
                      </a:r>
                      <a:r>
                        <a:rPr lang="en-US" sz="2100" dirty="0" err="1">
                          <a:latin typeface="Times New Roman" panose="02020603050405020304" pitchFamily="18" charset="0"/>
                          <a:cs typeface="Times New Roman" panose="02020603050405020304" pitchFamily="18" charset="0"/>
                        </a:rPr>
                        <a:t>số</a:t>
                      </a:r>
                      <a:endParaRPr lang="en-US" sz="2100" dirty="0">
                        <a:latin typeface="Times New Roman" panose="02020603050405020304" pitchFamily="18" charset="0"/>
                        <a:cs typeface="Times New Roman" panose="02020603050405020304" pitchFamily="18" charset="0"/>
                      </a:endParaRPr>
                    </a:p>
                    <a:p>
                      <a:pPr algn="ctr"/>
                      <a:r>
                        <a:rPr lang="en-US" sz="2100" dirty="0">
                          <a:latin typeface="Times New Roman" panose="02020603050405020304" pitchFamily="18" charset="0"/>
                          <a:cs typeface="Times New Roman" panose="02020603050405020304" pitchFamily="18" charset="0"/>
                        </a:rPr>
                        <a:t>0&lt;1&lt;2&lt;3......&lt;9</a:t>
                      </a:r>
                    </a:p>
                    <a:p>
                      <a:pPr algn="ct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dirty="0" err="1">
                          <a:latin typeface="Times New Roman" panose="02020603050405020304" pitchFamily="18" charset="0"/>
                          <a:cs typeface="Times New Roman" panose="02020603050405020304" pitchFamily="18" charset="0"/>
                        </a:rPr>
                        <a:t>Đẳng</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thức</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về</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hiệu</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số</a:t>
                      </a:r>
                      <a:endParaRPr lang="en-US" sz="2100" dirty="0">
                        <a:latin typeface="Times New Roman" panose="02020603050405020304" pitchFamily="18" charset="0"/>
                        <a:cs typeface="Times New Roman" panose="02020603050405020304" pitchFamily="18" charset="0"/>
                      </a:endParaRPr>
                    </a:p>
                    <a:p>
                      <a:pPr algn="ctr"/>
                      <a:r>
                        <a:rPr lang="en-US" sz="2100" dirty="0">
                          <a:latin typeface="Times New Roman" panose="02020603050405020304" pitchFamily="18" charset="0"/>
                          <a:cs typeface="Times New Roman" panose="02020603050405020304" pitchFamily="18" charset="0"/>
                        </a:rPr>
                        <a:t>(4-2)=(5-3)</a:t>
                      </a:r>
                    </a:p>
                    <a:p>
                      <a:pPr algn="ct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100">
                          <a:latin typeface="Times New Roman" panose="02020603050405020304" pitchFamily="18" charset="0"/>
                          <a:cs typeface="Times New Roman" panose="02020603050405020304" pitchFamily="18" charset="0"/>
                        </a:rPr>
                        <a:t>Đẳng thức về tỉ lệ</a:t>
                      </a:r>
                    </a:p>
                    <a:p>
                      <a:pPr algn="ctr"/>
                      <a:r>
                        <a:rPr lang="en-US" sz="2100">
                          <a:latin typeface="Times New Roman" panose="02020603050405020304" pitchFamily="18" charset="0"/>
                          <a:cs typeface="Times New Roman" panose="02020603050405020304" pitchFamily="18" charset="0"/>
                        </a:rPr>
                        <a:t>(4/2=8/4)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446363">
                <a:tc>
                  <a:txBody>
                    <a:bodyPr/>
                    <a:lstStyle/>
                    <a:p>
                      <a:pPr algn="ctr"/>
                      <a:r>
                        <a:rPr lang="en-US" sz="2100">
                          <a:latin typeface="Times New Roman" panose="02020603050405020304" pitchFamily="18" charset="0"/>
                          <a:cs typeface="Times New Roman" panose="02020603050405020304" pitchFamily="18" charset="0"/>
                        </a:rPr>
                        <a:t>Ví dụ</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vi-VN" sz="2100">
                          <a:latin typeface="Times New Roman" panose="02020603050405020304" pitchFamily="18" charset="0"/>
                          <a:cs typeface="Times New Roman" panose="02020603050405020304" pitchFamily="18" charset="0"/>
                        </a:rPr>
                        <a:t>Giới tính, dân tộc, tôn giáo</a:t>
                      </a:r>
                      <a:r>
                        <a:rPr lang="en-US" sz="2100">
                          <a:latin typeface="Times New Roman" panose="02020603050405020304" pitchFamily="18" charset="0"/>
                          <a:cs typeface="Times New Roman" panose="02020603050405020304" pitchFamily="18" charset="0"/>
                        </a:rPr>
                        <a:t>, tình trạng hôn nhân</a:t>
                      </a:r>
                      <a:endParaRPr lang="en-US" sz="210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vi-VN" sz="2100">
                          <a:latin typeface="Times New Roman" panose="02020603050405020304" pitchFamily="18" charset="0"/>
                          <a:cs typeface="Times New Roman" panose="02020603050405020304" pitchFamily="18" charset="0"/>
                        </a:rPr>
                        <a:t>Xếp hạng, thu nhập, thái độ, sở thích</a:t>
                      </a:r>
                    </a:p>
                    <a:p>
                      <a:pPr algn="ctr"/>
                      <a:endParaRPr lang="en-US" sz="21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vi-VN" sz="2100" dirty="0">
                          <a:latin typeface="Times New Roman" panose="02020603050405020304" pitchFamily="18" charset="0"/>
                          <a:cs typeface="Times New Roman" panose="02020603050405020304" pitchFamily="18" charset="0"/>
                        </a:rPr>
                        <a:t>Đo nhiệt độ, IQ</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thái</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độ</a:t>
                      </a:r>
                      <a:endParaRPr lang="vi-VN" sz="2100" dirty="0">
                        <a:latin typeface="Times New Roman" panose="02020603050405020304" pitchFamily="18" charset="0"/>
                        <a:cs typeface="Times New Roman" panose="02020603050405020304" pitchFamily="18" charset="0"/>
                      </a:endParaRPr>
                    </a:p>
                    <a:p>
                      <a:pPr algn="ct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vi-VN" sz="2100" dirty="0">
                          <a:latin typeface="Times New Roman" panose="02020603050405020304" pitchFamily="18" charset="0"/>
                          <a:cs typeface="Times New Roman" panose="02020603050405020304" pitchFamily="18" charset="0"/>
                        </a:rPr>
                        <a:t>Đo chiều dài, rộng, cao, thu nhập.</a:t>
                      </a:r>
                    </a:p>
                    <a:p>
                      <a:pPr algn="ctr"/>
                      <a:endParaRPr lang="en-US" sz="2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862965"/>
          </a:xfrm>
        </p:spPr>
        <p:txBody>
          <a:bodyPr>
            <a:normAutofit fontScale="90000"/>
          </a:bodyPr>
          <a:lstStyle/>
          <a:p>
            <a:r>
              <a:rPr lang="en-US" altLang="vi-VN" sz="3555" dirty="0" err="1">
                <a:latin typeface="Times New Roman" panose="02020603050405020304" pitchFamily="18" charset="0"/>
                <a:cs typeface="Times New Roman" panose="02020603050405020304" pitchFamily="18" charset="0"/>
              </a:rPr>
              <a:t>Ôn</a:t>
            </a:r>
            <a:r>
              <a:rPr lang="en-US" altLang="vi-VN" sz="3555" dirty="0">
                <a:latin typeface="Times New Roman" panose="02020603050405020304" pitchFamily="18" charset="0"/>
                <a:cs typeface="Times New Roman" panose="02020603050405020304" pitchFamily="18" charset="0"/>
              </a:rPr>
              <a:t> </a:t>
            </a:r>
            <a:r>
              <a:rPr lang="en-US" altLang="vi-VN" sz="3555" dirty="0" err="1">
                <a:latin typeface="Times New Roman" panose="02020603050405020304" pitchFamily="18" charset="0"/>
                <a:cs typeface="Times New Roman" panose="02020603050405020304" pitchFamily="18" charset="0"/>
              </a:rPr>
              <a:t>tập</a:t>
            </a:r>
            <a:r>
              <a:rPr lang="en-US" altLang="vi-VN" sz="3555" dirty="0">
                <a:latin typeface="Times New Roman" panose="02020603050405020304" pitchFamily="18" charset="0"/>
                <a:cs typeface="Times New Roman" panose="02020603050405020304" pitchFamily="18" charset="0"/>
              </a:rPr>
              <a:t>: </a:t>
            </a:r>
            <a:r>
              <a:rPr lang="vi-VN" altLang="en-US" sz="3555" dirty="0">
                <a:latin typeface="Times New Roman" panose="02020603050405020304" pitchFamily="18" charset="0"/>
                <a:cs typeface="Times New Roman" panose="02020603050405020304" pitchFamily="18" charset="0"/>
              </a:rPr>
              <a:t>Điền loại thang đo phù hợp với phát biểu</a:t>
            </a:r>
          </a:p>
        </p:txBody>
      </p:sp>
      <p:sp>
        <p:nvSpPr>
          <p:cNvPr id="3" name="Content Placeholder 2"/>
          <p:cNvSpPr>
            <a:spLocks noGrp="1"/>
          </p:cNvSpPr>
          <p:nvPr>
            <p:ph idx="1"/>
          </p:nvPr>
        </p:nvSpPr>
        <p:spPr>
          <a:xfrm>
            <a:off x="457200" y="1143000"/>
            <a:ext cx="8229600" cy="5206365"/>
          </a:xfrm>
        </p:spPr>
        <p:txBody>
          <a:bodyPr/>
          <a:lstStyle/>
          <a:p>
            <a:endParaRPr lang="en-US"/>
          </a:p>
        </p:txBody>
      </p:sp>
      <p:sp>
        <p:nvSpPr>
          <p:cNvPr id="4" name="Rounded Rectangle 3"/>
          <p:cNvSpPr/>
          <p:nvPr/>
        </p:nvSpPr>
        <p:spPr>
          <a:xfrm>
            <a:off x="457200" y="1275715"/>
            <a:ext cx="2120265" cy="1087120"/>
          </a:xfrm>
          <a:prstGeom prst="roundRect">
            <a:avLst/>
          </a:prstGeom>
          <a:solidFill>
            <a:schemeClr val="bg2">
              <a:lumMod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dirty="0">
                <a:solidFill>
                  <a:srgbClr val="FF0000"/>
                </a:solidFill>
                <a:latin typeface="Times New Roman" panose="02020603050405020304" pitchFamily="18" charset="0"/>
                <a:cs typeface="Times New Roman" panose="02020603050405020304" pitchFamily="18" charset="0"/>
              </a:rPr>
              <a:t>Tỉ lệ</a:t>
            </a:r>
          </a:p>
        </p:txBody>
      </p:sp>
      <p:sp>
        <p:nvSpPr>
          <p:cNvPr id="5" name="Rounded Rectangle 4"/>
          <p:cNvSpPr/>
          <p:nvPr/>
        </p:nvSpPr>
        <p:spPr>
          <a:xfrm>
            <a:off x="457200" y="5130800"/>
            <a:ext cx="2120265" cy="1087120"/>
          </a:xfrm>
          <a:prstGeom prst="roundRect">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dirty="0">
                <a:solidFill>
                  <a:srgbClr val="FF0000"/>
                </a:solidFill>
                <a:latin typeface="Times New Roman" panose="02020603050405020304" pitchFamily="18" charset="0"/>
                <a:cs typeface="Times New Roman" panose="02020603050405020304" pitchFamily="18" charset="0"/>
              </a:rPr>
              <a:t>Quãng</a:t>
            </a:r>
          </a:p>
        </p:txBody>
      </p:sp>
      <p:sp>
        <p:nvSpPr>
          <p:cNvPr id="6" name="Rounded Rectangle 5"/>
          <p:cNvSpPr/>
          <p:nvPr/>
        </p:nvSpPr>
        <p:spPr>
          <a:xfrm>
            <a:off x="457200" y="3810000"/>
            <a:ext cx="2120265" cy="1087120"/>
          </a:xfrm>
          <a:prstGeom prst="roundRect">
            <a:avLst/>
          </a:prstGeom>
          <a:solidFill>
            <a:schemeClr val="accent3">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dirty="0">
                <a:solidFill>
                  <a:srgbClr val="FF0000"/>
                </a:solidFill>
                <a:latin typeface="+mj-lt"/>
              </a:rPr>
              <a:t>Định danh</a:t>
            </a:r>
          </a:p>
        </p:txBody>
      </p:sp>
      <p:sp>
        <p:nvSpPr>
          <p:cNvPr id="7" name="Rounded Rectangle 6"/>
          <p:cNvSpPr/>
          <p:nvPr/>
        </p:nvSpPr>
        <p:spPr>
          <a:xfrm>
            <a:off x="457200" y="2590800"/>
            <a:ext cx="2120265" cy="1087120"/>
          </a:xfrm>
          <a:prstGeom prst="roundRect">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dirty="0">
                <a:solidFill>
                  <a:srgbClr val="FF0000"/>
                </a:solidFill>
                <a:latin typeface="Times New Roman" panose="02020603050405020304" pitchFamily="18" charset="0"/>
                <a:cs typeface="Times New Roman" panose="02020603050405020304" pitchFamily="18" charset="0"/>
              </a:rPr>
              <a:t>Thứ tự</a:t>
            </a:r>
          </a:p>
        </p:txBody>
      </p:sp>
      <p:sp>
        <p:nvSpPr>
          <p:cNvPr id="8" name="Rectangles 7"/>
          <p:cNvSpPr/>
          <p:nvPr/>
        </p:nvSpPr>
        <p:spPr>
          <a:xfrm>
            <a:off x="2895600" y="1295400"/>
            <a:ext cx="5791200" cy="1047750"/>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sz="3200" dirty="0" err="1">
                <a:solidFill>
                  <a:srgbClr val="7030A0"/>
                </a:solidFill>
                <a:latin typeface="Times New Roman" panose="02020603050405020304" pitchFamily="18" charset="0"/>
                <a:cs typeface="Times New Roman" panose="02020603050405020304" pitchFamily="18" charset="0"/>
                <a:sym typeface="+mn-ea"/>
              </a:rPr>
              <a:t>Để</a:t>
            </a:r>
            <a:r>
              <a:rPr lang="en-US" sz="3200" dirty="0">
                <a:solidFill>
                  <a:srgbClr val="7030A0"/>
                </a:solidFill>
                <a:latin typeface="Times New Roman" panose="02020603050405020304" pitchFamily="18" charset="0"/>
                <a:cs typeface="Times New Roman" panose="02020603050405020304" pitchFamily="18" charset="0"/>
                <a:sym typeface="+mn-ea"/>
              </a:rPr>
              <a:t> </a:t>
            </a:r>
            <a:r>
              <a:rPr lang="en-US" sz="3200" dirty="0" err="1">
                <a:solidFill>
                  <a:srgbClr val="7030A0"/>
                </a:solidFill>
                <a:latin typeface="Times New Roman" panose="02020603050405020304" pitchFamily="18" charset="0"/>
                <a:cs typeface="Times New Roman" panose="02020603050405020304" pitchFamily="18" charset="0"/>
                <a:sym typeface="+mn-ea"/>
              </a:rPr>
              <a:t>đo</a:t>
            </a:r>
            <a:r>
              <a:rPr lang="en-US" sz="3200" dirty="0">
                <a:solidFill>
                  <a:srgbClr val="7030A0"/>
                </a:solidFill>
                <a:latin typeface="Times New Roman" panose="02020603050405020304" pitchFamily="18" charset="0"/>
                <a:cs typeface="Times New Roman" panose="02020603050405020304" pitchFamily="18" charset="0"/>
                <a:sym typeface="+mn-ea"/>
              </a:rPr>
              <a:t> </a:t>
            </a:r>
            <a:r>
              <a:rPr lang="en-US" sz="3200" dirty="0" err="1">
                <a:solidFill>
                  <a:srgbClr val="7030A0"/>
                </a:solidFill>
                <a:latin typeface="Times New Roman" panose="02020603050405020304" pitchFamily="18" charset="0"/>
                <a:cs typeface="Times New Roman" panose="02020603050405020304" pitchFamily="18" charset="0"/>
                <a:sym typeface="+mn-ea"/>
              </a:rPr>
              <a:t>độ</a:t>
            </a:r>
            <a:r>
              <a:rPr lang="en-US" sz="3200" dirty="0">
                <a:solidFill>
                  <a:srgbClr val="7030A0"/>
                </a:solidFill>
                <a:latin typeface="Times New Roman" panose="02020603050405020304" pitchFamily="18" charset="0"/>
                <a:cs typeface="Times New Roman" panose="02020603050405020304" pitchFamily="18" charset="0"/>
                <a:sym typeface="+mn-ea"/>
              </a:rPr>
              <a:t> </a:t>
            </a:r>
            <a:r>
              <a:rPr lang="en-US" sz="3200" dirty="0" err="1">
                <a:solidFill>
                  <a:srgbClr val="7030A0"/>
                </a:solidFill>
                <a:latin typeface="Times New Roman" panose="02020603050405020304" pitchFamily="18" charset="0"/>
                <a:cs typeface="Times New Roman" panose="02020603050405020304" pitchFamily="18" charset="0"/>
                <a:sym typeface="+mn-ea"/>
              </a:rPr>
              <a:t>lớn</a:t>
            </a:r>
            <a:r>
              <a:rPr lang="en-US" sz="3200" dirty="0">
                <a:solidFill>
                  <a:srgbClr val="7030A0"/>
                </a:solidFill>
                <a:latin typeface="Times New Roman" panose="02020603050405020304" pitchFamily="18" charset="0"/>
                <a:cs typeface="Times New Roman" panose="02020603050405020304" pitchFamily="18" charset="0"/>
                <a:sym typeface="+mn-ea"/>
              </a:rPr>
              <a:t>, </a:t>
            </a:r>
            <a:r>
              <a:rPr lang="en-US" sz="3200" dirty="0" err="1">
                <a:solidFill>
                  <a:srgbClr val="7030A0"/>
                </a:solidFill>
                <a:latin typeface="Times New Roman" panose="02020603050405020304" pitchFamily="18" charset="0"/>
                <a:cs typeface="Times New Roman" panose="02020603050405020304" pitchFamily="18" charset="0"/>
                <a:sym typeface="+mn-ea"/>
              </a:rPr>
              <a:t>gốc</a:t>
            </a:r>
            <a:r>
              <a:rPr lang="en-US" sz="3200" dirty="0">
                <a:solidFill>
                  <a:srgbClr val="7030A0"/>
                </a:solidFill>
                <a:latin typeface="Times New Roman" panose="02020603050405020304" pitchFamily="18" charset="0"/>
                <a:cs typeface="Times New Roman" panose="02020603050405020304" pitchFamily="18" charset="0"/>
                <a:sym typeface="+mn-ea"/>
              </a:rPr>
              <a:t> 0 </a:t>
            </a:r>
            <a:r>
              <a:rPr lang="en-US" sz="3200" dirty="0" err="1">
                <a:solidFill>
                  <a:srgbClr val="7030A0"/>
                </a:solidFill>
                <a:latin typeface="Times New Roman" panose="02020603050405020304" pitchFamily="18" charset="0"/>
                <a:cs typeface="Times New Roman" panose="02020603050405020304" pitchFamily="18" charset="0"/>
                <a:sym typeface="+mn-ea"/>
              </a:rPr>
              <a:t>có</a:t>
            </a:r>
            <a:r>
              <a:rPr lang="en-US" sz="3200" dirty="0">
                <a:solidFill>
                  <a:srgbClr val="7030A0"/>
                </a:solidFill>
                <a:latin typeface="Times New Roman" panose="02020603050405020304" pitchFamily="18" charset="0"/>
                <a:cs typeface="Times New Roman" panose="02020603050405020304" pitchFamily="18" charset="0"/>
                <a:sym typeface="+mn-ea"/>
              </a:rPr>
              <a:t> ý </a:t>
            </a:r>
            <a:r>
              <a:rPr lang="en-US" sz="3200" dirty="0" err="1">
                <a:solidFill>
                  <a:srgbClr val="7030A0"/>
                </a:solidFill>
                <a:latin typeface="Times New Roman" panose="02020603050405020304" pitchFamily="18" charset="0"/>
                <a:cs typeface="Times New Roman" panose="02020603050405020304" pitchFamily="18" charset="0"/>
                <a:sym typeface="+mn-ea"/>
              </a:rPr>
              <a:t>nghĩa</a:t>
            </a:r>
            <a:endParaRPr lang="en-US" sz="3200" dirty="0">
              <a:solidFill>
                <a:srgbClr val="7030A0"/>
              </a:solidFill>
              <a:latin typeface="Times New Roman" panose="02020603050405020304" pitchFamily="18" charset="0"/>
              <a:cs typeface="Times New Roman" panose="02020603050405020304" pitchFamily="18" charset="0"/>
              <a:sym typeface="+mn-ea"/>
            </a:endParaRPr>
          </a:p>
        </p:txBody>
      </p:sp>
      <p:sp>
        <p:nvSpPr>
          <p:cNvPr id="9" name="Rectangles 8"/>
          <p:cNvSpPr/>
          <p:nvPr/>
        </p:nvSpPr>
        <p:spPr>
          <a:xfrm>
            <a:off x="2895600" y="2576195"/>
            <a:ext cx="5791200" cy="104775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accent5">
                    <a:lumMod val="50000"/>
                  </a:schemeClr>
                </a:solidFill>
                <a:latin typeface="Times New Roman" panose="02020603050405020304" pitchFamily="18" charset="0"/>
                <a:cs typeface="Times New Roman" panose="02020603050405020304" pitchFamily="18" charset="0"/>
                <a:sym typeface="+mn-ea"/>
              </a:rPr>
              <a:t>Để</a:t>
            </a:r>
            <a:r>
              <a:rPr lang="en-US" sz="3200" dirty="0">
                <a:solidFill>
                  <a:schemeClr val="accent5">
                    <a:lumMod val="50000"/>
                  </a:schemeClr>
                </a:solidFill>
                <a:latin typeface="Times New Roman" panose="02020603050405020304" pitchFamily="18" charset="0"/>
                <a:cs typeface="Times New Roman" panose="02020603050405020304" pitchFamily="18" charset="0"/>
                <a:sym typeface="+mn-ea"/>
              </a:rPr>
              <a:t> so </a:t>
            </a:r>
            <a:r>
              <a:rPr lang="en-US" sz="3200" dirty="0" err="1">
                <a:solidFill>
                  <a:schemeClr val="accent5">
                    <a:lumMod val="50000"/>
                  </a:schemeClr>
                </a:solidFill>
                <a:latin typeface="Times New Roman" panose="02020603050405020304" pitchFamily="18" charset="0"/>
                <a:cs typeface="Times New Roman" panose="02020603050405020304" pitchFamily="18" charset="0"/>
                <a:sym typeface="+mn-ea"/>
              </a:rPr>
              <a:t>sánh</a:t>
            </a:r>
            <a:endParaRPr lang="en-US" sz="3200" dirty="0">
              <a:solidFill>
                <a:schemeClr val="accent5">
                  <a:lumMod val="50000"/>
                </a:schemeClr>
              </a:solidFill>
              <a:latin typeface="Times New Roman" panose="02020603050405020304" pitchFamily="18" charset="0"/>
              <a:cs typeface="Times New Roman" panose="02020603050405020304" pitchFamily="18" charset="0"/>
            </a:endParaRPr>
          </a:p>
          <a:p>
            <a:pPr algn="ctr"/>
            <a:r>
              <a:rPr lang="en-US" sz="3200" dirty="0" err="1">
                <a:solidFill>
                  <a:schemeClr val="accent5">
                    <a:lumMod val="50000"/>
                  </a:schemeClr>
                </a:solidFill>
                <a:latin typeface="Times New Roman" panose="02020603050405020304" pitchFamily="18" charset="0"/>
                <a:cs typeface="Times New Roman" panose="02020603050405020304" pitchFamily="18" charset="0"/>
                <a:sym typeface="+mn-ea"/>
              </a:rPr>
              <a:t>Không</a:t>
            </a:r>
            <a:r>
              <a:rPr lang="en-US" sz="3200" dirty="0">
                <a:solidFill>
                  <a:schemeClr val="accent5">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5">
                    <a:lumMod val="50000"/>
                  </a:schemeClr>
                </a:solidFill>
                <a:latin typeface="Times New Roman" panose="02020603050405020304" pitchFamily="18" charset="0"/>
                <a:cs typeface="Times New Roman" panose="02020603050405020304" pitchFamily="18" charset="0"/>
                <a:sym typeface="+mn-ea"/>
              </a:rPr>
              <a:t>có</a:t>
            </a:r>
            <a:r>
              <a:rPr lang="en-US" sz="3200" dirty="0">
                <a:solidFill>
                  <a:schemeClr val="accent5">
                    <a:lumMod val="50000"/>
                  </a:schemeClr>
                </a:solidFill>
                <a:latin typeface="Times New Roman" panose="02020603050405020304" pitchFamily="18" charset="0"/>
                <a:cs typeface="Times New Roman" panose="02020603050405020304" pitchFamily="18" charset="0"/>
                <a:sym typeface="+mn-ea"/>
              </a:rPr>
              <a:t> ý </a:t>
            </a:r>
            <a:r>
              <a:rPr lang="en-US" sz="3200" dirty="0" err="1">
                <a:solidFill>
                  <a:schemeClr val="accent5">
                    <a:lumMod val="50000"/>
                  </a:schemeClr>
                </a:solidFill>
                <a:latin typeface="Times New Roman" panose="02020603050405020304" pitchFamily="18" charset="0"/>
                <a:cs typeface="Times New Roman" panose="02020603050405020304" pitchFamily="18" charset="0"/>
                <a:sym typeface="+mn-ea"/>
              </a:rPr>
              <a:t>nghĩa</a:t>
            </a:r>
            <a:r>
              <a:rPr lang="en-US" sz="3200" dirty="0">
                <a:solidFill>
                  <a:schemeClr val="accent5">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5">
                    <a:lumMod val="50000"/>
                  </a:schemeClr>
                </a:solidFill>
                <a:latin typeface="Times New Roman" panose="02020603050405020304" pitchFamily="18" charset="0"/>
                <a:cs typeface="Times New Roman" panose="02020603050405020304" pitchFamily="18" charset="0"/>
                <a:sym typeface="+mn-ea"/>
              </a:rPr>
              <a:t>về</a:t>
            </a:r>
            <a:r>
              <a:rPr lang="en-US" sz="3200" dirty="0">
                <a:solidFill>
                  <a:schemeClr val="accent5">
                    <a:lumMod val="50000"/>
                  </a:schemeClr>
                </a:solidFill>
                <a:latin typeface="Times New Roman" panose="02020603050405020304" pitchFamily="18" charset="0"/>
                <a:cs typeface="Times New Roman" panose="02020603050405020304" pitchFamily="18" charset="0"/>
                <a:sym typeface="+mn-ea"/>
              </a:rPr>
              <a:t> l</a:t>
            </a:r>
            <a:r>
              <a:rPr lang="vi-VN" sz="3200" dirty="0">
                <a:solidFill>
                  <a:schemeClr val="accent5">
                    <a:lumMod val="50000"/>
                  </a:schemeClr>
                </a:solidFill>
                <a:latin typeface="Times New Roman" panose="02020603050405020304" pitchFamily="18" charset="0"/>
                <a:cs typeface="Times New Roman" panose="02020603050405020304" pitchFamily="18" charset="0"/>
                <a:sym typeface="+mn-ea"/>
              </a:rPr>
              <a:t>ư</a:t>
            </a:r>
            <a:r>
              <a:rPr lang="en-US" sz="3200" dirty="0" err="1">
                <a:solidFill>
                  <a:schemeClr val="accent5">
                    <a:lumMod val="50000"/>
                  </a:schemeClr>
                </a:solidFill>
                <a:latin typeface="Times New Roman" panose="02020603050405020304" pitchFamily="18" charset="0"/>
                <a:cs typeface="Times New Roman" panose="02020603050405020304" pitchFamily="18" charset="0"/>
                <a:sym typeface="+mn-ea"/>
              </a:rPr>
              <a:t>ợng</a:t>
            </a:r>
            <a:endParaRPr lang="en-US" altLang="en-US" sz="3200" dirty="0">
              <a:solidFill>
                <a:schemeClr val="accent5">
                  <a:lumMod val="50000"/>
                </a:schemeClr>
              </a:solidFill>
              <a:latin typeface="Times New Roman" panose="02020603050405020304" pitchFamily="18" charset="0"/>
              <a:cs typeface="Times New Roman" panose="02020603050405020304" pitchFamily="18" charset="0"/>
              <a:sym typeface="+mn-ea"/>
            </a:endParaRPr>
          </a:p>
        </p:txBody>
      </p:sp>
      <p:sp>
        <p:nvSpPr>
          <p:cNvPr id="10" name="Rectangles 9"/>
          <p:cNvSpPr/>
          <p:nvPr/>
        </p:nvSpPr>
        <p:spPr>
          <a:xfrm>
            <a:off x="2895600" y="3886200"/>
            <a:ext cx="5791200" cy="104775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tx1"/>
                </a:solidFill>
                <a:latin typeface="Times New Roman" panose="02020603050405020304" pitchFamily="18" charset="0"/>
                <a:cs typeface="Times New Roman" panose="02020603050405020304" pitchFamily="18" charset="0"/>
                <a:sym typeface="+mn-ea"/>
              </a:rPr>
              <a:t>Để</a:t>
            </a:r>
            <a:r>
              <a:rPr lang="en-US" sz="3200" dirty="0">
                <a:solidFill>
                  <a:schemeClr val="tx1"/>
                </a:solidFill>
                <a:latin typeface="Times New Roman" panose="02020603050405020304" pitchFamily="18" charset="0"/>
                <a:cs typeface="Times New Roman" panose="02020603050405020304" pitchFamily="18" charset="0"/>
                <a:sym typeface="+mn-ea"/>
              </a:rPr>
              <a:t> </a:t>
            </a:r>
            <a:r>
              <a:rPr lang="en-US" sz="3200" dirty="0" err="1">
                <a:solidFill>
                  <a:schemeClr val="tx1"/>
                </a:solidFill>
                <a:latin typeface="Times New Roman" panose="02020603050405020304" pitchFamily="18" charset="0"/>
                <a:cs typeface="Times New Roman" panose="02020603050405020304" pitchFamily="18" charset="0"/>
                <a:sym typeface="+mn-ea"/>
              </a:rPr>
              <a:t>xếp</a:t>
            </a:r>
            <a:r>
              <a:rPr lang="en-US" sz="3200" dirty="0">
                <a:solidFill>
                  <a:schemeClr val="tx1"/>
                </a:solidFill>
                <a:latin typeface="Times New Roman" panose="02020603050405020304" pitchFamily="18" charset="0"/>
                <a:cs typeface="Times New Roman" panose="02020603050405020304" pitchFamily="18" charset="0"/>
                <a:sym typeface="+mn-ea"/>
              </a:rPr>
              <a:t> </a:t>
            </a:r>
            <a:r>
              <a:rPr lang="en-US" sz="3200" dirty="0" err="1">
                <a:solidFill>
                  <a:schemeClr val="tx1"/>
                </a:solidFill>
                <a:latin typeface="Times New Roman" panose="02020603050405020304" pitchFamily="18" charset="0"/>
                <a:cs typeface="Times New Roman" panose="02020603050405020304" pitchFamily="18" charset="0"/>
                <a:sym typeface="+mn-ea"/>
              </a:rPr>
              <a:t>loại</a:t>
            </a:r>
            <a:r>
              <a:rPr lang="en-US" sz="3200" dirty="0">
                <a:solidFill>
                  <a:schemeClr val="tx1"/>
                </a:solidFill>
                <a:latin typeface="Times New Roman" panose="02020603050405020304" pitchFamily="18" charset="0"/>
                <a:cs typeface="Times New Roman" panose="02020603050405020304" pitchFamily="18" charset="0"/>
                <a:sym typeface="+mn-ea"/>
              </a:rPr>
              <a:t>, </a:t>
            </a:r>
            <a:r>
              <a:rPr lang="en-US" sz="3200" dirty="0" err="1">
                <a:solidFill>
                  <a:schemeClr val="tx1"/>
                </a:solidFill>
                <a:latin typeface="Times New Roman" panose="02020603050405020304" pitchFamily="18" charset="0"/>
                <a:cs typeface="Times New Roman" panose="02020603050405020304" pitchFamily="18" charset="0"/>
                <a:sym typeface="+mn-ea"/>
              </a:rPr>
              <a:t>không</a:t>
            </a:r>
            <a:r>
              <a:rPr lang="en-US" sz="3200" dirty="0">
                <a:solidFill>
                  <a:schemeClr val="tx1"/>
                </a:solidFill>
                <a:latin typeface="Times New Roman" panose="02020603050405020304" pitchFamily="18" charset="0"/>
                <a:cs typeface="Times New Roman" panose="02020603050405020304" pitchFamily="18" charset="0"/>
                <a:sym typeface="+mn-ea"/>
              </a:rPr>
              <a:t> </a:t>
            </a:r>
            <a:r>
              <a:rPr lang="en-US" sz="3200" dirty="0" err="1">
                <a:solidFill>
                  <a:schemeClr val="tx1"/>
                </a:solidFill>
                <a:latin typeface="Times New Roman" panose="02020603050405020304" pitchFamily="18" charset="0"/>
                <a:cs typeface="Times New Roman" panose="02020603050405020304" pitchFamily="18" charset="0"/>
                <a:sym typeface="+mn-ea"/>
              </a:rPr>
              <a:t>có</a:t>
            </a:r>
            <a:r>
              <a:rPr lang="en-US" sz="3200" dirty="0">
                <a:solidFill>
                  <a:schemeClr val="tx1"/>
                </a:solidFill>
                <a:latin typeface="Times New Roman" panose="02020603050405020304" pitchFamily="18" charset="0"/>
                <a:cs typeface="Times New Roman" panose="02020603050405020304" pitchFamily="18" charset="0"/>
                <a:sym typeface="+mn-ea"/>
              </a:rPr>
              <a:t> ý </a:t>
            </a:r>
            <a:r>
              <a:rPr lang="en-US" sz="3200" dirty="0" err="1">
                <a:solidFill>
                  <a:schemeClr val="tx1"/>
                </a:solidFill>
                <a:latin typeface="Times New Roman" panose="02020603050405020304" pitchFamily="18" charset="0"/>
                <a:cs typeface="Times New Roman" panose="02020603050405020304" pitchFamily="18" charset="0"/>
                <a:sym typeface="+mn-ea"/>
              </a:rPr>
              <a:t>nghĩa</a:t>
            </a:r>
            <a:r>
              <a:rPr lang="en-US" sz="3200" dirty="0">
                <a:solidFill>
                  <a:schemeClr val="tx1"/>
                </a:solidFill>
                <a:latin typeface="Times New Roman" panose="02020603050405020304" pitchFamily="18" charset="0"/>
                <a:cs typeface="Times New Roman" panose="02020603050405020304" pitchFamily="18" charset="0"/>
                <a:sym typeface="+mn-ea"/>
              </a:rPr>
              <a:t> </a:t>
            </a:r>
            <a:r>
              <a:rPr lang="en-US" sz="3200" dirty="0" err="1">
                <a:solidFill>
                  <a:schemeClr val="tx1"/>
                </a:solidFill>
                <a:latin typeface="Times New Roman" panose="02020603050405020304" pitchFamily="18" charset="0"/>
                <a:cs typeface="Times New Roman" panose="02020603050405020304" pitchFamily="18" charset="0"/>
                <a:sym typeface="+mn-ea"/>
              </a:rPr>
              <a:t>về</a:t>
            </a:r>
            <a:r>
              <a:rPr lang="en-US" sz="3200" dirty="0">
                <a:solidFill>
                  <a:schemeClr val="tx1"/>
                </a:solidFill>
                <a:latin typeface="Times New Roman" panose="02020603050405020304" pitchFamily="18" charset="0"/>
                <a:cs typeface="Times New Roman" panose="02020603050405020304" pitchFamily="18" charset="0"/>
                <a:sym typeface="+mn-ea"/>
              </a:rPr>
              <a:t> l</a:t>
            </a:r>
            <a:r>
              <a:rPr lang="vi-VN" sz="3200" dirty="0">
                <a:solidFill>
                  <a:schemeClr val="tx1"/>
                </a:solidFill>
                <a:latin typeface="Times New Roman" panose="02020603050405020304" pitchFamily="18" charset="0"/>
                <a:cs typeface="Times New Roman" panose="02020603050405020304" pitchFamily="18" charset="0"/>
                <a:sym typeface="+mn-ea"/>
              </a:rPr>
              <a:t>ư</a:t>
            </a:r>
            <a:r>
              <a:rPr lang="en-US" sz="3200" dirty="0" err="1">
                <a:solidFill>
                  <a:schemeClr val="tx1"/>
                </a:solidFill>
                <a:latin typeface="Times New Roman" panose="02020603050405020304" pitchFamily="18" charset="0"/>
                <a:cs typeface="Times New Roman" panose="02020603050405020304" pitchFamily="18" charset="0"/>
                <a:sym typeface="+mn-ea"/>
              </a:rPr>
              <a:t>ợng</a:t>
            </a:r>
            <a:endParaRPr lang="en-US" sz="3200" dirty="0">
              <a:solidFill>
                <a:schemeClr val="tx1"/>
              </a:solidFill>
              <a:latin typeface="Times New Roman" panose="02020603050405020304" pitchFamily="18" charset="0"/>
              <a:cs typeface="Times New Roman" panose="02020603050405020304" pitchFamily="18" charset="0"/>
              <a:sym typeface="+mn-ea"/>
            </a:endParaRPr>
          </a:p>
        </p:txBody>
      </p:sp>
      <p:sp>
        <p:nvSpPr>
          <p:cNvPr id="11" name="Rectangles 10"/>
          <p:cNvSpPr/>
          <p:nvPr/>
        </p:nvSpPr>
        <p:spPr>
          <a:xfrm>
            <a:off x="2895600" y="5170170"/>
            <a:ext cx="5791200" cy="10477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Để</a:t>
            </a:r>
            <a:r>
              <a:rPr lang="en-US" sz="3200" dirty="0">
                <a:solidFill>
                  <a:schemeClr val="accent6">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đo</a:t>
            </a:r>
            <a:r>
              <a:rPr lang="en-US" sz="3200" dirty="0">
                <a:solidFill>
                  <a:schemeClr val="accent6">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khoảng</a:t>
            </a:r>
            <a:r>
              <a:rPr lang="en-US" sz="3200" dirty="0">
                <a:solidFill>
                  <a:schemeClr val="accent6">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cách</a:t>
            </a:r>
            <a:r>
              <a:rPr lang="en-US" sz="3200" dirty="0">
                <a:solidFill>
                  <a:schemeClr val="accent6">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gốc</a:t>
            </a:r>
            <a:r>
              <a:rPr lang="en-US" sz="3200" dirty="0">
                <a:solidFill>
                  <a:schemeClr val="accent6">
                    <a:lumMod val="50000"/>
                  </a:schemeClr>
                </a:solidFill>
                <a:latin typeface="Times New Roman" panose="02020603050405020304" pitchFamily="18" charset="0"/>
                <a:cs typeface="Times New Roman" panose="02020603050405020304" pitchFamily="18" charset="0"/>
                <a:sym typeface="+mn-ea"/>
              </a:rPr>
              <a:t> 0 </a:t>
            </a: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không</a:t>
            </a:r>
            <a:r>
              <a:rPr lang="en-US" sz="3200" dirty="0">
                <a:solidFill>
                  <a:schemeClr val="accent6">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có</a:t>
            </a:r>
            <a:r>
              <a:rPr lang="en-US" sz="3200" dirty="0">
                <a:solidFill>
                  <a:schemeClr val="accent6">
                    <a:lumMod val="50000"/>
                  </a:schemeClr>
                </a:solidFill>
                <a:latin typeface="Times New Roman" panose="02020603050405020304" pitchFamily="18" charset="0"/>
                <a:cs typeface="Times New Roman" panose="02020603050405020304" pitchFamily="18" charset="0"/>
                <a:sym typeface="+mn-ea"/>
              </a:rPr>
              <a:t> ý </a:t>
            </a:r>
            <a:r>
              <a:rPr lang="en-US" sz="3200" dirty="0" err="1">
                <a:solidFill>
                  <a:schemeClr val="accent6">
                    <a:lumMod val="50000"/>
                  </a:schemeClr>
                </a:solidFill>
                <a:latin typeface="Times New Roman" panose="02020603050405020304" pitchFamily="18" charset="0"/>
                <a:cs typeface="Times New Roman" panose="02020603050405020304" pitchFamily="18" charset="0"/>
                <a:sym typeface="+mn-ea"/>
              </a:rPr>
              <a:t>nghĩa</a:t>
            </a:r>
            <a:endParaRPr lang="en-US" sz="3200" dirty="0">
              <a:solidFill>
                <a:schemeClr val="accent6">
                  <a:lumMod val="50000"/>
                </a:schemeClr>
              </a:solidFill>
              <a:latin typeface="Times New Roman" panose="02020603050405020304" pitchFamily="18" charset="0"/>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3"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
                                        <p:tgtEl>
                                          <p:spTgt spid="7"/>
                                        </p:tgtEl>
                                      </p:cBhvr>
                                    </p:animEffect>
                                    <p:anim calcmode="lin" valueType="num">
                                      <p:cBhvr>
                                        <p:cTn id="14" dur="400" fill="hold"/>
                                        <p:tgtEl>
                                          <p:spTgt spid="7"/>
                                        </p:tgtEl>
                                        <p:attrNameLst>
                                          <p:attrName>ppt_x</p:attrName>
                                        </p:attrNameLst>
                                      </p:cBhvr>
                                      <p:tavLst>
                                        <p:tav tm="0">
                                          <p:val>
                                            <p:strVal val="#ppt_x"/>
                                          </p:val>
                                        </p:tav>
                                        <p:tav tm="100000">
                                          <p:val>
                                            <p:strVal val="#ppt_x"/>
                                          </p:val>
                                        </p:tav>
                                      </p:tavLst>
                                    </p:anim>
                                    <p:anim calcmode="lin" valueType="num">
                                      <p:cBhvr>
                                        <p:cTn id="15" dur="400" fill="hold"/>
                                        <p:tgtEl>
                                          <p:spTgt spid="7"/>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7795"/>
            <a:ext cx="8229600" cy="259715"/>
          </a:xfrm>
        </p:spPr>
        <p:txBody>
          <a:bodyPr>
            <a:normAutofit fontScale="90000"/>
          </a:bodyPr>
          <a:lstStyle/>
          <a:p>
            <a:endParaRPr lang="en-US"/>
          </a:p>
        </p:txBody>
      </p:sp>
      <p:sp>
        <p:nvSpPr>
          <p:cNvPr id="3" name="Content Placeholder 2"/>
          <p:cNvSpPr>
            <a:spLocks noGrp="1"/>
          </p:cNvSpPr>
          <p:nvPr>
            <p:ph idx="1"/>
          </p:nvPr>
        </p:nvSpPr>
        <p:spPr>
          <a:xfrm>
            <a:off x="147320" y="375285"/>
            <a:ext cx="8838565" cy="6283325"/>
          </a:xfrm>
        </p:spPr>
        <p:txBody>
          <a:bodyPr>
            <a:normAutofit lnSpcReduction="10000"/>
          </a:bodyPr>
          <a:lstStyle/>
          <a:p>
            <a:pPr marL="0" indent="0" algn="just">
              <a:buNone/>
            </a:pPr>
            <a:r>
              <a:rPr lang="en-US" sz="2800"/>
              <a:t>Một nhà NC muốn tìm hiểu mqh giữa điểm thi đầu vào tiếng Anh và trình độ tiếng Anh của sv trường DH X. Nhà NC đã sử dụng một bảng câu hỏi kháo sát để thu thập thông tin. Đọc câu hỏi khảo sát dưới đây và cho biết nhà NC có thể sử dụng loại thang đo nào để đo lường các biến số?</a:t>
            </a:r>
          </a:p>
          <a:p>
            <a:pPr marL="0" indent="0" algn="just">
              <a:buNone/>
            </a:pPr>
            <a:r>
              <a:rPr lang="en-US" sz="2800"/>
              <a:t>1. Điểm thi tiếng Anh đầu vào của bạn là bao nhiêu?......</a:t>
            </a:r>
          </a:p>
          <a:p>
            <a:pPr marL="0" indent="0" algn="just">
              <a:buNone/>
            </a:pPr>
            <a:r>
              <a:rPr lang="en-US" sz="2800"/>
              <a:t>2. Chuyên ngành học của bạn là gì?.......</a:t>
            </a:r>
          </a:p>
          <a:p>
            <a:pPr marL="0" indent="0" algn="just">
              <a:buNone/>
            </a:pPr>
            <a:r>
              <a:rPr lang="en-US" sz="2800"/>
              <a:t>3. Theo khung phân loại tiếng Anh của nhà trường, hiện trình độ tiếng Anh của bạn đang ở mức nào?</a:t>
            </a:r>
          </a:p>
          <a:p>
            <a:pPr marL="0" indent="0" algn="just">
              <a:buNone/>
            </a:pPr>
            <a:r>
              <a:rPr lang="en-US" sz="2800"/>
              <a:t>A1                        A2                                    A3</a:t>
            </a:r>
          </a:p>
          <a:p>
            <a:pPr marL="0" indent="0" algn="just">
              <a:buNone/>
            </a:pPr>
            <a:r>
              <a:rPr lang="en-US" sz="2800"/>
              <a:t>4. Bạn đánh giá ra sao về hiệu quả của các chương trình học tiếng Anh tại trường? </a:t>
            </a:r>
          </a:p>
          <a:p>
            <a:pPr marL="0" indent="0" algn="just">
              <a:buNone/>
            </a:pPr>
            <a:r>
              <a:rPr lang="en-US" sz="2800"/>
              <a:t>(không hiệu quả)1      2       3        4       5     6       7 (rất hiệu quả)</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2235"/>
            <a:ext cx="8229600" cy="483235"/>
          </a:xfrm>
        </p:spPr>
        <p:txBody>
          <a:bodyPr>
            <a:normAutofit fontScale="90000"/>
          </a:bodyPr>
          <a:lstStyle/>
          <a:p>
            <a:r>
              <a:rPr lang="en-US"/>
              <a:t>Ôn tập</a:t>
            </a:r>
          </a:p>
        </p:txBody>
      </p:sp>
      <p:sp>
        <p:nvSpPr>
          <p:cNvPr id="3" name="Content Placeholder 2"/>
          <p:cNvSpPr>
            <a:spLocks noGrp="1"/>
          </p:cNvSpPr>
          <p:nvPr>
            <p:ph idx="1"/>
          </p:nvPr>
        </p:nvSpPr>
        <p:spPr>
          <a:xfrm>
            <a:off x="137795" y="607241"/>
            <a:ext cx="8868410" cy="6024245"/>
          </a:xfrm>
        </p:spPr>
        <p:txBody>
          <a:bodyPr>
            <a:normAutofit/>
          </a:bodyPr>
          <a:lstStyle/>
          <a:p>
            <a:pPr marL="0" indent="0">
              <a:buNone/>
            </a:pPr>
            <a:r>
              <a:rPr lang="en-US" sz="2400">
                <a:latin typeface="Times New Roman" panose="02020603050405020304" pitchFamily="18" charset="0"/>
                <a:cs typeface="Times New Roman" panose="02020603050405020304" pitchFamily="18" charset="0"/>
              </a:rPr>
              <a:t>Vận hành hóa khái niệm là gi?</a:t>
            </a:r>
          </a:p>
          <a:p>
            <a:pPr marL="0" indent="0">
              <a:buNone/>
            </a:pPr>
            <a:r>
              <a:rPr lang="en-US" sz="2400">
                <a:latin typeface="Times New Roman" panose="02020603050405020304" pitchFamily="18" charset="0"/>
                <a:cs typeface="Times New Roman" panose="02020603050405020304" pitchFamily="18" charset="0"/>
              </a:rPr>
              <a:t>Định nghĩa vận hành khái niệm là gi?</a:t>
            </a:r>
          </a:p>
          <a:p>
            <a:pPr marL="0" indent="0">
              <a:buNone/>
            </a:pPr>
            <a:r>
              <a:rPr lang="en-US" sz="2400">
                <a:latin typeface="Times New Roman" panose="02020603050405020304" pitchFamily="18" charset="0"/>
                <a:cs typeface="Times New Roman" panose="02020603050405020304" pitchFamily="18" charset="0"/>
              </a:rPr>
              <a:t>Nhà NC cần lưu ý điều gì khi vận hành hóa KN?</a:t>
            </a:r>
          </a:p>
          <a:p>
            <a:pPr marL="0" indent="0">
              <a:buNone/>
            </a:pPr>
            <a:r>
              <a:rPr lang="en-US" sz="2400">
                <a:latin typeface="Times New Roman" panose="02020603050405020304" pitchFamily="18" charset="0"/>
                <a:cs typeface="Times New Roman" panose="02020603050405020304" pitchFamily="18" charset="0"/>
              </a:rPr>
              <a:t>Để đo lường được, các khái niệm cần chuyển sang dạng nào?</a:t>
            </a:r>
          </a:p>
          <a:p>
            <a:pPr marL="0" indent="0">
              <a:buNone/>
            </a:pPr>
            <a:r>
              <a:rPr lang="en-US" sz="2400">
                <a:latin typeface="Times New Roman" panose="02020603050405020304" pitchFamily="18" charset="0"/>
                <a:cs typeface="Times New Roman" panose="02020603050405020304" pitchFamily="18" charset="0"/>
              </a:rPr>
              <a:t>Biến số là gì?</a:t>
            </a:r>
          </a:p>
          <a:p>
            <a:pPr marL="0" indent="0">
              <a:buNone/>
            </a:pPr>
            <a:r>
              <a:rPr lang="en-US" sz="2400">
                <a:latin typeface="Times New Roman" panose="02020603050405020304" pitchFamily="18" charset="0"/>
                <a:cs typeface="Times New Roman" panose="02020603050405020304" pitchFamily="18" charset="0"/>
              </a:rPr>
              <a:t>Nêu trình tự các bước vận hành hóa khái niệm (chuyển KN thành biến số)</a:t>
            </a:r>
          </a:p>
          <a:p>
            <a:pPr marL="0" indent="0">
              <a:buNone/>
            </a:pPr>
            <a:r>
              <a:rPr lang="en-US" sz="2400">
                <a:latin typeface="Times New Roman" panose="02020603050405020304" pitchFamily="18" charset="0"/>
                <a:cs typeface="Times New Roman" panose="02020603050405020304" pitchFamily="18" charset="0"/>
              </a:rPr>
              <a:t>Phân loại theo quan hệ nhân quả, gồm có những biến số nào?</a:t>
            </a:r>
          </a:p>
          <a:p>
            <a:pPr marL="0" indent="0">
              <a:buNone/>
            </a:pPr>
            <a:r>
              <a:rPr lang="en-US" sz="2400">
                <a:latin typeface="Times New Roman" panose="02020603050405020304" pitchFamily="18" charset="0"/>
                <a:cs typeface="Times New Roman" panose="02020603050405020304" pitchFamily="18" charset="0"/>
              </a:rPr>
              <a:t>Thế nào là biến độc lập? Biến phụ thuộc? Biến trung gian? Biến ngoại lai?</a:t>
            </a:r>
          </a:p>
          <a:p>
            <a:pPr marL="0" indent="0">
              <a:buNone/>
            </a:pPr>
            <a:r>
              <a:rPr lang="en-US" sz="2400">
                <a:latin typeface="Times New Roman" panose="02020603050405020304" pitchFamily="18" charset="0"/>
                <a:cs typeface="Times New Roman" panose="02020603050405020304" pitchFamily="18" charset="0"/>
              </a:rPr>
              <a:t>Biến phân loại và biến định tính được đo bằng thang đo nào?</a:t>
            </a:r>
          </a:p>
          <a:p>
            <a:pPr marL="0" indent="0">
              <a:buNone/>
            </a:pPr>
            <a:r>
              <a:rPr lang="en-US" sz="2400">
                <a:latin typeface="Times New Roman" panose="02020603050405020304" pitchFamily="18" charset="0"/>
                <a:cs typeface="Times New Roman" panose="02020603050405020304" pitchFamily="18" charset="0"/>
              </a:rPr>
              <a:t>Biến liên tục và biến định lượng được đo bằng thang đo nào?</a:t>
            </a:r>
          </a:p>
          <a:p>
            <a:pPr marL="0" indent="0">
              <a:buNone/>
            </a:pPr>
            <a:r>
              <a:rPr lang="en-US" sz="2400">
                <a:latin typeface="Times New Roman" panose="02020603050405020304" pitchFamily="18" charset="0"/>
                <a:cs typeface="Times New Roman" panose="02020603050405020304" pitchFamily="18" charset="0"/>
              </a:rPr>
              <a:t>Điểm giống nhau của thang đo định danh và thang đo thứ tự là gì?</a:t>
            </a:r>
          </a:p>
          <a:p>
            <a:pPr marL="0" indent="0">
              <a:buNone/>
            </a:pPr>
            <a:r>
              <a:rPr lang="en-US" sz="2400">
                <a:latin typeface="Times New Roman" panose="02020603050405020304" pitchFamily="18" charset="0"/>
                <a:cs typeface="Times New Roman" panose="02020603050405020304" pitchFamily="18" charset="0"/>
              </a:rPr>
              <a:t>Điểm giống nhau của thang đo quãng và thang đo tỉ lệ là gì?</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7795"/>
            <a:ext cx="8229600" cy="259715"/>
          </a:xfrm>
        </p:spPr>
        <p:txBody>
          <a:bodyPr>
            <a:normAutofit fontScale="90000"/>
          </a:bodyPr>
          <a:lstStyle/>
          <a:p>
            <a:endParaRPr lang="en-US"/>
          </a:p>
        </p:txBody>
      </p:sp>
      <p:sp>
        <p:nvSpPr>
          <p:cNvPr id="3" name="Content Placeholder 2"/>
          <p:cNvSpPr>
            <a:spLocks noGrp="1"/>
          </p:cNvSpPr>
          <p:nvPr>
            <p:ph idx="1"/>
          </p:nvPr>
        </p:nvSpPr>
        <p:spPr>
          <a:xfrm>
            <a:off x="147320" y="375285"/>
            <a:ext cx="8838565" cy="6283325"/>
          </a:xfrm>
        </p:spPr>
        <p:txBody>
          <a:bodyPr>
            <a:normAutofit lnSpcReduction="10000"/>
          </a:bodyPr>
          <a:lstStyle/>
          <a:p>
            <a:pPr marL="0" indent="0" algn="just">
              <a:buNone/>
            </a:pPr>
            <a:r>
              <a:rPr lang="en-US" sz="2800">
                <a:latin typeface="Times New Roman" panose="02020603050405020304" pitchFamily="18" charset="0"/>
                <a:cs typeface="Times New Roman" panose="02020603050405020304" pitchFamily="18" charset="0"/>
              </a:rPr>
              <a:t>Một nhà NC muốn tìm hiểu mqh giữa điểm thi đàu vào tiếng Anh và trình độ tiếng Anh của sv trường DH X. Nhà NC đã sử dụng một bảng câu hỏi kháo sát để thu thập thông tin. Đọc câu hỏi khảo sát dưới đây và cho biết nhà NC có thể sử dụng loại thang đo nào để đo lường các biến số?</a:t>
            </a:r>
          </a:p>
          <a:p>
            <a:pPr marL="0" indent="0" algn="just">
              <a:buNone/>
            </a:pPr>
            <a:r>
              <a:rPr lang="en-US" sz="2800">
                <a:latin typeface="Times New Roman" panose="02020603050405020304" pitchFamily="18" charset="0"/>
                <a:cs typeface="Times New Roman" panose="02020603050405020304" pitchFamily="18" charset="0"/>
              </a:rPr>
              <a:t>1. Điểm thi tiếng Anh đầu vào của bạn là bao nhiêu?......</a:t>
            </a:r>
          </a:p>
          <a:p>
            <a:pPr marL="0" indent="0" algn="just">
              <a:buNone/>
            </a:pPr>
            <a:r>
              <a:rPr lang="en-US" sz="2800">
                <a:latin typeface="Times New Roman" panose="02020603050405020304" pitchFamily="18" charset="0"/>
                <a:cs typeface="Times New Roman" panose="02020603050405020304" pitchFamily="18" charset="0"/>
              </a:rPr>
              <a:t>2. Chuyên ngành học của bạn là gì?.......</a:t>
            </a:r>
          </a:p>
          <a:p>
            <a:pPr marL="0" indent="0" algn="just">
              <a:buNone/>
            </a:pPr>
            <a:r>
              <a:rPr lang="en-US" sz="2800">
                <a:latin typeface="Times New Roman" panose="02020603050405020304" pitchFamily="18" charset="0"/>
                <a:cs typeface="Times New Roman" panose="02020603050405020304" pitchFamily="18" charset="0"/>
              </a:rPr>
              <a:t>3. Theo khung phân loại tiếng Anh của nhà trường, hiện trình độ tiếng Anh của bạn đang ở mức nào?</a:t>
            </a:r>
          </a:p>
          <a:p>
            <a:pPr marL="0" indent="0" algn="just">
              <a:buNone/>
            </a:pPr>
            <a:r>
              <a:rPr lang="en-US" sz="2800">
                <a:latin typeface="Times New Roman" panose="02020603050405020304" pitchFamily="18" charset="0"/>
                <a:cs typeface="Times New Roman" panose="02020603050405020304" pitchFamily="18" charset="0"/>
              </a:rPr>
              <a:t>A1                        A2                                    A3</a:t>
            </a:r>
          </a:p>
          <a:p>
            <a:pPr marL="0" indent="0" algn="just">
              <a:buNone/>
            </a:pPr>
            <a:r>
              <a:rPr lang="en-US" sz="2800">
                <a:latin typeface="Times New Roman" panose="02020603050405020304" pitchFamily="18" charset="0"/>
                <a:cs typeface="Times New Roman" panose="02020603050405020304" pitchFamily="18" charset="0"/>
              </a:rPr>
              <a:t>4. Bạn đánh giá ra sao về hiệu quả của các chương trình học tiếng Anh tại trường? </a:t>
            </a:r>
          </a:p>
          <a:p>
            <a:pPr marL="0" indent="0" algn="just">
              <a:buNone/>
            </a:pPr>
            <a:r>
              <a:rPr lang="en-US" sz="2800">
                <a:latin typeface="Times New Roman" panose="02020603050405020304" pitchFamily="18" charset="0"/>
                <a:cs typeface="Times New Roman" panose="02020603050405020304" pitchFamily="18" charset="0"/>
              </a:rPr>
              <a:t>(không hiệu quả)1      2       3        4       5     6       7 (rất hiệu quả)</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38680"/>
            <a:ext cx="8229600" cy="2110105"/>
          </a:xfrm>
        </p:spPr>
        <p:txBody>
          <a:bodyPr>
            <a:prstTxWarp prst="textFadeLeft">
              <a:avLst/>
            </a:prstTxWarp>
            <a:scene3d>
              <a:camera prst="orthographicFront"/>
              <a:lightRig rig="threePt" dir="t"/>
            </a:scene3d>
          </a:bodyPr>
          <a:lstStyle/>
          <a:p>
            <a:r>
              <a:rPr lang="en-US" sz="360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3.4. XÂY DỰNG GIẢ THUYẾT</a:t>
            </a:r>
          </a:p>
        </p:txBody>
      </p:sp>
      <p:sp>
        <p:nvSpPr>
          <p:cNvPr id="3" name="Content Placeholder 2"/>
          <p:cNvSpPr>
            <a:spLocks noGrp="1"/>
          </p:cNvSpPr>
          <p:nvPr>
            <p:ph idx="1"/>
          </p:nvPr>
        </p:nvSpPr>
        <p:spPr>
          <a:xfrm>
            <a:off x="457200" y="5360670"/>
            <a:ext cx="8229600" cy="765810"/>
          </a:xfrm>
        </p:spPr>
        <p:txBody>
          <a:bodyPr/>
          <a:lstStyle/>
          <a:p>
            <a:endParaRPr lang="en-US"/>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a:latin typeface="Times New Roman" panose="02020603050405020304" pitchFamily="18" charset="0"/>
                <a:cs typeface="Times New Roman" panose="02020603050405020304" pitchFamily="18" charset="0"/>
              </a:rPr>
              <a:t>PHÂN BIỆT </a:t>
            </a:r>
            <a:r>
              <a:rPr lang="en-US" sz="3200" b="1" i="1">
                <a:latin typeface="Times New Roman" panose="02020603050405020304" pitchFamily="18" charset="0"/>
                <a:cs typeface="Times New Roman" panose="02020603050405020304" pitchFamily="18" charset="0"/>
              </a:rPr>
              <a:t>GIẢ THUYẾT </a:t>
            </a:r>
            <a:r>
              <a:rPr lang="en-US" sz="3200">
                <a:latin typeface="Times New Roman" panose="02020603050405020304" pitchFamily="18" charset="0"/>
                <a:cs typeface="Times New Roman" panose="02020603050405020304" pitchFamily="18" charset="0"/>
              </a:rPr>
              <a:t>VỚI </a:t>
            </a:r>
            <a:r>
              <a:rPr lang="en-US" sz="3200" b="1" i="1">
                <a:latin typeface="Times New Roman" panose="02020603050405020304" pitchFamily="18" charset="0"/>
                <a:cs typeface="Times New Roman" panose="02020603050405020304" pitchFamily="18" charset="0"/>
              </a:rPr>
              <a:t>GIẢ THIẾT</a:t>
            </a:r>
          </a:p>
        </p:txBody>
      </p:sp>
      <p:sp>
        <p:nvSpPr>
          <p:cNvPr id="3" name="Content Placeholder 2"/>
          <p:cNvSpPr>
            <a:spLocks noGrp="1"/>
          </p:cNvSpPr>
          <p:nvPr>
            <p:ph idx="1"/>
          </p:nvPr>
        </p:nvSpPr>
        <p:spPr>
          <a:xfrm>
            <a:off x="457200" y="1143000"/>
            <a:ext cx="8229600" cy="5334000"/>
          </a:xfrm>
        </p:spPr>
        <p:txBody>
          <a:bodyPr/>
          <a:lstStyle/>
          <a:p>
            <a:endParaRPr lang="en-US"/>
          </a:p>
        </p:txBody>
      </p:sp>
      <p:sp>
        <p:nvSpPr>
          <p:cNvPr id="5" name="Oval Callout 4"/>
          <p:cNvSpPr/>
          <p:nvPr/>
        </p:nvSpPr>
        <p:spPr>
          <a:xfrm>
            <a:off x="5334000" y="1219200"/>
            <a:ext cx="2969525" cy="685800"/>
          </a:xfrm>
          <a:prstGeom prst="wedgeEllipseCallout">
            <a:avLst>
              <a:gd name="adj1" fmla="val -9684"/>
              <a:gd name="adj2" fmla="val 8333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002060"/>
                </a:solidFill>
                <a:latin typeface="Times New Roman" panose="02020603050405020304" pitchFamily="18" charset="0"/>
                <a:cs typeface="Times New Roman" panose="02020603050405020304" pitchFamily="18" charset="0"/>
              </a:rPr>
              <a:t>GIẢ THIẾT</a:t>
            </a:r>
          </a:p>
        </p:txBody>
      </p:sp>
      <p:sp>
        <p:nvSpPr>
          <p:cNvPr id="6" name="Oval Callout 5"/>
          <p:cNvSpPr/>
          <p:nvPr/>
        </p:nvSpPr>
        <p:spPr>
          <a:xfrm>
            <a:off x="1074761" y="1219200"/>
            <a:ext cx="3075864" cy="685800"/>
          </a:xfrm>
          <a:prstGeom prst="wedgeEllipseCallout">
            <a:avLst>
              <a:gd name="adj1" fmla="val -15508"/>
              <a:gd name="adj2" fmla="val 7842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FF0000"/>
                </a:solidFill>
                <a:latin typeface="Times New Roman" panose="02020603050405020304" pitchFamily="18" charset="0"/>
                <a:cs typeface="Times New Roman" panose="02020603050405020304" pitchFamily="18" charset="0"/>
              </a:rPr>
              <a:t>GIẢ THUYẾT</a:t>
            </a:r>
          </a:p>
        </p:txBody>
      </p:sp>
      <p:sp>
        <p:nvSpPr>
          <p:cNvPr id="7" name="Rounded Rectangle 6"/>
          <p:cNvSpPr/>
          <p:nvPr/>
        </p:nvSpPr>
        <p:spPr>
          <a:xfrm>
            <a:off x="767686" y="2209801"/>
            <a:ext cx="3417627" cy="144780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Là một nhận định có tính phỏng đoán về vấn đề NC</a:t>
            </a:r>
          </a:p>
        </p:txBody>
      </p:sp>
      <p:sp>
        <p:nvSpPr>
          <p:cNvPr id="8" name="Rounded Rectangle 7"/>
          <p:cNvSpPr/>
          <p:nvPr/>
        </p:nvSpPr>
        <p:spPr>
          <a:xfrm>
            <a:off x="5181600" y="2209800"/>
            <a:ext cx="3352800" cy="1447801"/>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Là một điều kiện giả định trong quan sát thực nghiệm</a:t>
            </a:r>
          </a:p>
        </p:txBody>
      </p:sp>
      <p:sp>
        <p:nvSpPr>
          <p:cNvPr id="10" name="Rounded Rectangle 9"/>
          <p:cNvSpPr/>
          <p:nvPr/>
        </p:nvSpPr>
        <p:spPr>
          <a:xfrm>
            <a:off x="559061" y="4572000"/>
            <a:ext cx="3236652" cy="167640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Cây keo tai tượng sinh trưởng nhanh hơn cây keo lá tràm</a:t>
            </a:r>
          </a:p>
        </p:txBody>
      </p:sp>
      <p:sp>
        <p:nvSpPr>
          <p:cNvPr id="11" name="Rounded Rectangle 10"/>
          <p:cNvSpPr/>
          <p:nvPr/>
        </p:nvSpPr>
        <p:spPr>
          <a:xfrm>
            <a:off x="5562600" y="4419600"/>
            <a:ext cx="3200400" cy="198120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a:solidFill>
                  <a:srgbClr val="002060"/>
                </a:solidFill>
                <a:latin typeface="Times New Roman" panose="02020603050405020304" pitchFamily="18" charset="0"/>
                <a:cs typeface="Times New Roman" panose="02020603050405020304" pitchFamily="18" charset="0"/>
              </a:rPr>
              <a:t>Hai loài keo này được trồng trong cùng một điều kiện khí hậu và có cùng đk chăm sóc</a:t>
            </a:r>
          </a:p>
        </p:txBody>
      </p:sp>
      <p:sp>
        <p:nvSpPr>
          <p:cNvPr id="12" name="Rectangle 11"/>
          <p:cNvSpPr/>
          <p:nvPr/>
        </p:nvSpPr>
        <p:spPr>
          <a:xfrm>
            <a:off x="3962400" y="3810000"/>
            <a:ext cx="1371600" cy="381000"/>
          </a:xfrm>
          <a:prstGeom prst="rect">
            <a:avLst/>
          </a:prstGeom>
          <a:solidFill>
            <a:schemeClr val="accent6">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tx1"/>
                </a:solidFill>
                <a:latin typeface="Times New Roman" panose="02020603050405020304" pitchFamily="18" charset="0"/>
                <a:cs typeface="Times New Roman" panose="02020603050405020304" pitchFamily="18" charset="0"/>
              </a:rPr>
              <a:t>Ví dụ</a:t>
            </a:r>
          </a:p>
        </p:txBody>
      </p:sp>
      <p:sp>
        <p:nvSpPr>
          <p:cNvPr id="13" name="Right Arrow 12"/>
          <p:cNvSpPr/>
          <p:nvPr/>
        </p:nvSpPr>
        <p:spPr>
          <a:xfrm>
            <a:off x="3962401" y="4419600"/>
            <a:ext cx="1447800" cy="1981200"/>
          </a:xfrm>
          <a:prstGeom prst="rightArrow">
            <a:avLst>
              <a:gd name="adj1" fmla="val 50000"/>
              <a:gd name="adj2" fmla="val 22368"/>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latin typeface="Times New Roman" panose="02020603050405020304" pitchFamily="18" charset="0"/>
                <a:cs typeface="Times New Roman" panose="02020603050405020304" pitchFamily="18" charset="0"/>
              </a:rPr>
              <a:t>Với giả thiết rằng</a:t>
            </a:r>
          </a:p>
        </p:txBody>
      </p:sp>
      <p:cxnSp>
        <p:nvCxnSpPr>
          <p:cNvPr id="16" name="Straight Arrow Connector 15"/>
          <p:cNvCxnSpPr/>
          <p:nvPr/>
        </p:nvCxnSpPr>
        <p:spPr>
          <a:xfrm>
            <a:off x="5372100" y="4061112"/>
            <a:ext cx="952500" cy="282287"/>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cxnSp>
        <p:nvCxnSpPr>
          <p:cNvPr id="18" name="Straight Arrow Connector 17"/>
          <p:cNvCxnSpPr>
            <a:stCxn id="12" idx="1"/>
          </p:cNvCxnSpPr>
          <p:nvPr/>
        </p:nvCxnSpPr>
        <p:spPr>
          <a:xfrm flipH="1">
            <a:off x="3124200" y="4000500"/>
            <a:ext cx="838200" cy="419100"/>
          </a:xfrm>
          <a:prstGeom prst="straightConnector1">
            <a:avLst/>
          </a:prstGeom>
          <a:ln>
            <a:tailEnd type="arrow"/>
          </a:ln>
        </p:spPr>
        <p:style>
          <a:lnRef idx="1">
            <a:schemeClr val="accent2"/>
          </a:lnRef>
          <a:fillRef idx="0">
            <a:schemeClr val="accent2"/>
          </a:fillRef>
          <a:effectRef idx="0">
            <a:schemeClr val="accent2"/>
          </a:effectRef>
          <a:fontRef idx="minor">
            <a:schemeClr val="tx1"/>
          </a:fontRef>
        </p:style>
      </p:cxnSp>
      <p:sp>
        <p:nvSpPr>
          <p:cNvPr id="19" name="Down Arrow 18"/>
          <p:cNvSpPr/>
          <p:nvPr/>
        </p:nvSpPr>
        <p:spPr>
          <a:xfrm>
            <a:off x="6858000" y="3809999"/>
            <a:ext cx="210935" cy="5333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Down Arrow 19"/>
          <p:cNvSpPr/>
          <p:nvPr/>
        </p:nvSpPr>
        <p:spPr>
          <a:xfrm>
            <a:off x="1981201" y="3810000"/>
            <a:ext cx="270826" cy="5333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10" grpId="0" bldLvl="0" animBg="1"/>
      <p:bldP spid="11" grpId="0" bldLvl="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ln>
            <a:solidFill>
              <a:srgbClr val="C00000"/>
            </a:solidFill>
          </a:ln>
        </p:spPr>
        <p:txBody>
          <a:bodyPr>
            <a:normAutofit/>
          </a:bodyPr>
          <a:lstStyle/>
          <a:p>
            <a:r>
              <a:rPr lang="en-US" sz="3200" b="1">
                <a:latin typeface="Times New Roman" panose="02020603050405020304" pitchFamily="18" charset="0"/>
                <a:cs typeface="Times New Roman" panose="02020603050405020304" pitchFamily="18" charset="0"/>
              </a:rPr>
              <a:t>3.4. XÂY DỰNG GIẢ THUYẾT NC</a:t>
            </a:r>
            <a:endParaRPr lang="en-US" sz="3200"/>
          </a:p>
        </p:txBody>
      </p:sp>
      <p:sp>
        <p:nvSpPr>
          <p:cNvPr id="3" name="Content Placeholder 2"/>
          <p:cNvSpPr>
            <a:spLocks noGrp="1"/>
          </p:cNvSpPr>
          <p:nvPr>
            <p:ph idx="1"/>
          </p:nvPr>
        </p:nvSpPr>
        <p:spPr>
          <a:xfrm>
            <a:off x="457200" y="1143000"/>
            <a:ext cx="8229600" cy="5334000"/>
          </a:xfrm>
        </p:spPr>
        <p:txBody>
          <a:bodyPr>
            <a:normAutofit/>
          </a:bodyPr>
          <a:lstStyle/>
          <a:p>
            <a:pPr marL="0" indent="0" algn="ctr">
              <a:buNone/>
            </a:pPr>
            <a:r>
              <a:rPr lang="en-US" sz="3600" b="1" i="1"/>
              <a:t>3.4.1.Chức năng của giả thuyết:</a:t>
            </a:r>
          </a:p>
        </p:txBody>
      </p:sp>
      <p:sp>
        <p:nvSpPr>
          <p:cNvPr id="4" name="Vertical Scroll 3"/>
          <p:cNvSpPr/>
          <p:nvPr/>
        </p:nvSpPr>
        <p:spPr>
          <a:xfrm>
            <a:off x="533400" y="2296391"/>
            <a:ext cx="1981200" cy="3266209"/>
          </a:xfrm>
          <a:prstGeom prst="verticalScroll">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latin typeface="Times New Roman" panose="02020603050405020304" pitchFamily="18" charset="0"/>
                <a:cs typeface="Times New Roman" panose="02020603050405020304" pitchFamily="18" charset="0"/>
              </a:rPr>
              <a:t>Giúp nhà NC xác định được trọng tâm NC</a:t>
            </a:r>
          </a:p>
        </p:txBody>
      </p:sp>
      <p:sp>
        <p:nvSpPr>
          <p:cNvPr id="5" name="Vertical Scroll 4"/>
          <p:cNvSpPr/>
          <p:nvPr/>
        </p:nvSpPr>
        <p:spPr>
          <a:xfrm>
            <a:off x="2514600" y="2296391"/>
            <a:ext cx="1981200" cy="3266209"/>
          </a:xfrm>
          <a:prstGeom prst="verticalScroll">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Giúp Xác định được những dữ liệu cần thu thập</a:t>
            </a:r>
          </a:p>
        </p:txBody>
      </p:sp>
      <p:sp>
        <p:nvSpPr>
          <p:cNvPr id="6" name="Vertical Scroll 5"/>
          <p:cNvSpPr/>
          <p:nvPr/>
        </p:nvSpPr>
        <p:spPr>
          <a:xfrm>
            <a:off x="4495800" y="2296391"/>
            <a:ext cx="1981200" cy="3266209"/>
          </a:xfrm>
          <a:prstGeom prst="verticalScroll">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Làm tăng tính khách quan của NC</a:t>
            </a:r>
          </a:p>
        </p:txBody>
      </p:sp>
      <p:sp>
        <p:nvSpPr>
          <p:cNvPr id="7" name="Vertical Scroll 6"/>
          <p:cNvSpPr/>
          <p:nvPr/>
        </p:nvSpPr>
        <p:spPr>
          <a:xfrm>
            <a:off x="6463145" y="2296391"/>
            <a:ext cx="1981200" cy="3266209"/>
          </a:xfrm>
          <a:prstGeom prst="verticalScroll">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2">
                    <a:lumMod val="50000"/>
                  </a:schemeClr>
                </a:solidFill>
                <a:latin typeface="Times New Roman" panose="02020603050405020304" pitchFamily="18" charset="0"/>
                <a:cs typeface="Times New Roman" panose="02020603050405020304" pitchFamily="18" charset="0"/>
              </a:rPr>
              <a:t>Cho phép nhà NC đóng góp vào việc phát triển lý thuyết</a:t>
            </a:r>
          </a:p>
        </p:txBody>
      </p:sp>
      <p:cxnSp>
        <p:nvCxnSpPr>
          <p:cNvPr id="9" name="Straight Arrow Connector 8"/>
          <p:cNvCxnSpPr/>
          <p:nvPr/>
        </p:nvCxnSpPr>
        <p:spPr>
          <a:xfrm>
            <a:off x="4495800" y="1524000"/>
            <a:ext cx="9906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1524000" y="1524000"/>
            <a:ext cx="29718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3657600" y="1524000"/>
            <a:ext cx="8382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495800" y="1524000"/>
            <a:ext cx="2957945"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1000" fill="hold"/>
                                        <p:tgtEl>
                                          <p:spTgt spid="7"/>
                                        </p:tgtEl>
                                        <p:attrNameLst>
                                          <p:attrName>ppt_w</p:attrName>
                                        </p:attrNameLst>
                                      </p:cBhvr>
                                      <p:tavLst>
                                        <p:tav tm="0">
                                          <p:val>
                                            <p:fltVal val="0"/>
                                          </p:val>
                                        </p:tav>
                                        <p:tav tm="100000">
                                          <p:val>
                                            <p:strVal val="#ppt_w"/>
                                          </p:val>
                                        </p:tav>
                                      </p:tavLst>
                                    </p:anim>
                                    <p:anim calcmode="lin" valueType="num">
                                      <p:cBhvr>
                                        <p:cTn id="35" dur="1000" fill="hold"/>
                                        <p:tgtEl>
                                          <p:spTgt spid="7"/>
                                        </p:tgtEl>
                                        <p:attrNameLst>
                                          <p:attrName>ppt_h</p:attrName>
                                        </p:attrNameLst>
                                      </p:cBhvr>
                                      <p:tavLst>
                                        <p:tav tm="0">
                                          <p:val>
                                            <p:fltVal val="0"/>
                                          </p:val>
                                        </p:tav>
                                        <p:tav tm="100000">
                                          <p:val>
                                            <p:strVal val="#ppt_h"/>
                                          </p:val>
                                        </p:tav>
                                      </p:tavLst>
                                    </p:anim>
                                    <p:anim calcmode="lin" valueType="num">
                                      <p:cBhvr>
                                        <p:cTn id="36" dur="1000" fill="hold"/>
                                        <p:tgtEl>
                                          <p:spTgt spid="7"/>
                                        </p:tgtEl>
                                        <p:attrNameLst>
                                          <p:attrName>style.rotation</p:attrName>
                                        </p:attrNameLst>
                                      </p:cBhvr>
                                      <p:tavLst>
                                        <p:tav tm="0">
                                          <p:val>
                                            <p:fltVal val="90"/>
                                          </p:val>
                                        </p:tav>
                                        <p:tav tm="100000">
                                          <p:val>
                                            <p:fltVal val="0"/>
                                          </p:val>
                                        </p:tav>
                                      </p:tavLst>
                                    </p:anim>
                                    <p:animEffect transition="in" filter="fade">
                                      <p:cBhvr>
                                        <p:cTn id="3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38200"/>
          </a:xfrm>
          <a:solidFill>
            <a:schemeClr val="bg1"/>
          </a:solidFill>
          <a:ln>
            <a:solidFill>
              <a:schemeClr val="accent2">
                <a:lumMod val="50000"/>
              </a:schemeClr>
            </a:solidFill>
          </a:ln>
        </p:spPr>
        <p:txBody>
          <a:bodyPr>
            <a:normAutofit/>
          </a:bodyPr>
          <a:lstStyle/>
          <a:p>
            <a:r>
              <a:rPr lang="en-US" sz="3600" b="1">
                <a:latin typeface="Times New Roman" panose="02020603050405020304" pitchFamily="18" charset="0"/>
                <a:cs typeface="Times New Roman" panose="02020603050405020304" pitchFamily="18" charset="0"/>
              </a:rPr>
              <a:t>3.4. XÂY DỰNG GIẢ THUYẾT NC</a:t>
            </a:r>
            <a:endParaRPr lang="en-US" sz="3600"/>
          </a:p>
        </p:txBody>
      </p:sp>
      <p:sp>
        <p:nvSpPr>
          <p:cNvPr id="3" name="Content Placeholder 2"/>
          <p:cNvSpPr>
            <a:spLocks noGrp="1"/>
          </p:cNvSpPr>
          <p:nvPr>
            <p:ph idx="1"/>
          </p:nvPr>
        </p:nvSpPr>
        <p:spPr>
          <a:xfrm>
            <a:off x="533400" y="1371600"/>
            <a:ext cx="8229600" cy="4830763"/>
          </a:xfrm>
          <a:ln>
            <a:solidFill>
              <a:schemeClr val="accent2">
                <a:lumMod val="50000"/>
              </a:schemeClr>
            </a:solidFill>
          </a:ln>
        </p:spPr>
        <p:txBody>
          <a:bodyPr>
            <a:normAutofit/>
          </a:bodyPr>
          <a:lstStyle/>
          <a:p>
            <a:pPr marL="0" indent="0" algn="ctr">
              <a:buNone/>
            </a:pPr>
            <a:r>
              <a:rPr lang="en-US" sz="4000" b="1">
                <a:latin typeface="Times New Roman" panose="02020603050405020304" pitchFamily="18" charset="0"/>
                <a:cs typeface="Times New Roman" panose="02020603050405020304" pitchFamily="18" charset="0"/>
              </a:rPr>
              <a:t>3.4.2. Thuộc tính của giả thuyết</a:t>
            </a:r>
          </a:p>
        </p:txBody>
      </p:sp>
      <p:sp>
        <p:nvSpPr>
          <p:cNvPr id="4" name="Folded Corner 3"/>
          <p:cNvSpPr/>
          <p:nvPr/>
        </p:nvSpPr>
        <p:spPr>
          <a:xfrm>
            <a:off x="838200" y="2317173"/>
            <a:ext cx="1600200" cy="3169227"/>
          </a:xfrm>
          <a:prstGeom prst="foldedCorner">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Đơn giản, cụ thể và rõ ràng  về mặt khái niệm</a:t>
            </a:r>
          </a:p>
        </p:txBody>
      </p:sp>
      <p:sp>
        <p:nvSpPr>
          <p:cNvPr id="5" name="Folded Corner 4"/>
          <p:cNvSpPr/>
          <p:nvPr/>
        </p:nvSpPr>
        <p:spPr>
          <a:xfrm>
            <a:off x="2819400" y="2289464"/>
            <a:ext cx="1600200" cy="3196936"/>
          </a:xfrm>
          <a:prstGeom prst="foldedCorner">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Phải kiểm chứng được</a:t>
            </a:r>
          </a:p>
        </p:txBody>
      </p:sp>
      <p:sp>
        <p:nvSpPr>
          <p:cNvPr id="6" name="Folded Corner 5"/>
          <p:cNvSpPr/>
          <p:nvPr/>
        </p:nvSpPr>
        <p:spPr>
          <a:xfrm>
            <a:off x="4800600" y="2286000"/>
            <a:ext cx="1600200" cy="3276600"/>
          </a:xfrm>
          <a:prstGeom prst="foldedCorner">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Có quan hệ với hệ thống  tri thức hiện có về đối tượng NC</a:t>
            </a:r>
          </a:p>
        </p:txBody>
      </p:sp>
      <p:sp>
        <p:nvSpPr>
          <p:cNvPr id="7" name="Folded Corner 6"/>
          <p:cNvSpPr/>
          <p:nvPr/>
        </p:nvSpPr>
        <p:spPr>
          <a:xfrm>
            <a:off x="6812973" y="2286000"/>
            <a:ext cx="1600200" cy="3276600"/>
          </a:xfrm>
          <a:prstGeom prst="foldedCorner">
            <a:avLst/>
          </a:prstGeom>
          <a:solidFill>
            <a:schemeClr val="accent2">
              <a:lumMod val="20000"/>
              <a:lumOff val="8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Có thể vận hành được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a:latin typeface="Times New Roman" panose="02020603050405020304" pitchFamily="18" charset="0"/>
                <a:cs typeface="Times New Roman" panose="02020603050405020304" pitchFamily="18" charset="0"/>
              </a:rPr>
              <a:t>3.4.2. Thuộc tính của giả thuyết</a:t>
            </a:r>
            <a:br>
              <a:rPr lang="en-US" b="1">
                <a:latin typeface="Times New Roman" panose="02020603050405020304" pitchFamily="18" charset="0"/>
                <a:cs typeface="Times New Roman" panose="02020603050405020304" pitchFamily="18" charset="0"/>
              </a:rPr>
            </a:br>
            <a:endParaRPr lang="en-US"/>
          </a:p>
        </p:txBody>
      </p:sp>
      <p:sp>
        <p:nvSpPr>
          <p:cNvPr id="3" name="Content Placeholder 2"/>
          <p:cNvSpPr>
            <a:spLocks noGrp="1"/>
          </p:cNvSpPr>
          <p:nvPr>
            <p:ph idx="1"/>
          </p:nvPr>
        </p:nvSpPr>
        <p:spPr>
          <a:xfrm>
            <a:off x="457200" y="1143000"/>
            <a:ext cx="8229600" cy="4983163"/>
          </a:xfrm>
        </p:spPr>
        <p:txBody>
          <a:bodyPr/>
          <a:lstStyle/>
          <a:p>
            <a:pPr marL="0" indent="0" algn="ctr">
              <a:buNone/>
            </a:pPr>
            <a:r>
              <a:rPr lang="en-US" b="1">
                <a:latin typeface="Times New Roman" panose="02020603050405020304" pitchFamily="18" charset="0"/>
                <a:cs typeface="Times New Roman" panose="02020603050405020304" pitchFamily="18" charset="0"/>
              </a:rPr>
              <a:t>Ví dụ: So sánh 2 giả thuyết dưới đây</a:t>
            </a:r>
            <a:r>
              <a:rPr lang="en-US">
                <a:latin typeface="Times New Roman" panose="02020603050405020304" pitchFamily="18" charset="0"/>
                <a:cs typeface="Times New Roman" panose="02020603050405020304" pitchFamily="18" charset="0"/>
              </a:rPr>
              <a:t>:</a:t>
            </a:r>
          </a:p>
          <a:p>
            <a:pPr marL="0" indent="0" algn="just">
              <a:buNone/>
            </a:pPr>
            <a:r>
              <a:rPr lang="en-US">
                <a:latin typeface="Times New Roman" panose="02020603050405020304" pitchFamily="18" charset="0"/>
                <a:cs typeface="Times New Roman" panose="02020603050405020304" pitchFamily="18" charset="0"/>
              </a:rPr>
              <a:t>(a) Nam sinh có thành tích học tập trong môn toán cao hơn nữ sinh</a:t>
            </a:r>
          </a:p>
          <a:p>
            <a:pPr marL="0" indent="0" algn="just">
              <a:buNone/>
            </a:pPr>
            <a:r>
              <a:rPr lang="en-US">
                <a:latin typeface="Times New Roman" panose="02020603050405020304" pitchFamily="18" charset="0"/>
                <a:cs typeface="Times New Roman" panose="02020603050405020304" pitchFamily="18" charset="0"/>
              </a:rPr>
              <a:t>(b) Nỗ lực học tập của SV có ảnh hưởng tích cực đến thành tích học tập của Sv</a:t>
            </a:r>
          </a:p>
          <a:p>
            <a:pPr marL="0" indent="0">
              <a:buNone/>
            </a:pPr>
            <a:r>
              <a:rPr lang="en-US">
                <a:latin typeface="Times New Roman" panose="02020603050405020304" pitchFamily="18" charset="0"/>
                <a:cs typeface="Times New Roman" panose="02020603050405020304" pitchFamily="18" charset="0"/>
              </a:rPr>
              <a:t>- Giả thuyết (a) cụ thể, rõ ràng, dễ kiểm chứng</a:t>
            </a:r>
          </a:p>
          <a:p>
            <a:pPr marL="0" indent="0">
              <a:buNone/>
            </a:pPr>
            <a:r>
              <a:rPr lang="en-US">
                <a:latin typeface="Times New Roman" panose="02020603050405020304" pitchFamily="18" charset="0"/>
                <a:cs typeface="Times New Roman" panose="02020603050405020304" pitchFamily="18" charset="0"/>
              </a:rPr>
              <a:t>- Giả thuyết (b) cụ thể, rõ ràng nhưng khó kiểm chứng hơn nhiều</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rmAutofit fontScale="90000"/>
          </a:bodyPr>
          <a:lstStyle/>
          <a:p>
            <a:r>
              <a:rPr lang="en-US" sz="2000" b="1">
                <a:latin typeface="Times New Roman" panose="02020603050405020304" pitchFamily="18" charset="0"/>
                <a:cs typeface="Times New Roman" panose="02020603050405020304" pitchFamily="18" charset="0"/>
              </a:rPr>
              <a:t>2.2. XÂY DỰNG GIẢ THUYẾT NC</a:t>
            </a:r>
            <a:endParaRPr lang="en-US" sz="2000"/>
          </a:p>
        </p:txBody>
      </p:sp>
      <p:sp>
        <p:nvSpPr>
          <p:cNvPr id="3" name="Content Placeholder 2"/>
          <p:cNvSpPr>
            <a:spLocks noGrp="1"/>
          </p:cNvSpPr>
          <p:nvPr>
            <p:ph idx="1"/>
          </p:nvPr>
        </p:nvSpPr>
        <p:spPr>
          <a:xfrm>
            <a:off x="457200" y="533400"/>
            <a:ext cx="8229600" cy="5592763"/>
          </a:xfrm>
          <a:ln>
            <a:solidFill>
              <a:schemeClr val="bg1"/>
            </a:solidFill>
          </a:ln>
        </p:spPr>
        <p:txBody>
          <a:bodyPr>
            <a:normAutofit/>
          </a:bodyPr>
          <a:lstStyle/>
          <a:p>
            <a:pPr marL="0" indent="0" algn="ctr">
              <a:buNone/>
            </a:pPr>
            <a:r>
              <a:rPr lang="en-US" sz="4000" b="1">
                <a:latin typeface="Times New Roman" panose="02020603050405020304" pitchFamily="18" charset="0"/>
                <a:cs typeface="Times New Roman" panose="02020603050405020304" pitchFamily="18" charset="0"/>
              </a:rPr>
              <a:t>3.4.3. Phân loại giả thuyết </a:t>
            </a:r>
          </a:p>
          <a:p>
            <a:pPr marL="0" indent="0" algn="ctr">
              <a:buNone/>
            </a:pPr>
            <a:r>
              <a:rPr lang="en-US" sz="3600" b="1" i="1">
                <a:solidFill>
                  <a:srgbClr val="002060"/>
                </a:solidFill>
                <a:latin typeface="Times New Roman" panose="02020603050405020304" pitchFamily="18" charset="0"/>
                <a:cs typeface="Times New Roman" panose="02020603050405020304" pitchFamily="18" charset="0"/>
              </a:rPr>
              <a:t>Phân loại theo chức năng NCKH</a:t>
            </a:r>
            <a:r>
              <a:rPr lang="en-US" sz="3600" b="1" i="1">
                <a:latin typeface="Times New Roman" panose="02020603050405020304" pitchFamily="18" charset="0"/>
                <a:cs typeface="Times New Roman" panose="02020603050405020304" pitchFamily="18" charset="0"/>
              </a:rPr>
              <a:t>:</a:t>
            </a:r>
          </a:p>
        </p:txBody>
      </p:sp>
      <p:sp>
        <p:nvSpPr>
          <p:cNvPr id="4" name="Cloud 3"/>
          <p:cNvSpPr/>
          <p:nvPr/>
        </p:nvSpPr>
        <p:spPr>
          <a:xfrm>
            <a:off x="228599" y="2514601"/>
            <a:ext cx="1905001" cy="10668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 thuyết mô tả</a:t>
            </a:r>
            <a:endParaRPr lang="en-US" sz="3200">
              <a:latin typeface="Times New Roman" panose="02020603050405020304" pitchFamily="18" charset="0"/>
              <a:cs typeface="Times New Roman" panose="02020603050405020304" pitchFamily="18" charset="0"/>
            </a:endParaRPr>
          </a:p>
        </p:txBody>
      </p:sp>
      <p:sp>
        <p:nvSpPr>
          <p:cNvPr id="5" name="Cloud 4"/>
          <p:cNvSpPr/>
          <p:nvPr/>
        </p:nvSpPr>
        <p:spPr>
          <a:xfrm>
            <a:off x="2133601" y="2514600"/>
            <a:ext cx="2743200" cy="1066801"/>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 thuyết giải thích</a:t>
            </a:r>
          </a:p>
        </p:txBody>
      </p:sp>
      <p:sp>
        <p:nvSpPr>
          <p:cNvPr id="6" name="Cloud 5"/>
          <p:cNvSpPr/>
          <p:nvPr/>
        </p:nvSpPr>
        <p:spPr>
          <a:xfrm>
            <a:off x="4343400" y="2154376"/>
            <a:ext cx="2819400" cy="184266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 thuyết giải pháp</a:t>
            </a:r>
          </a:p>
        </p:txBody>
      </p:sp>
      <p:sp>
        <p:nvSpPr>
          <p:cNvPr id="7" name="Cloud 6"/>
          <p:cNvSpPr/>
          <p:nvPr/>
        </p:nvSpPr>
        <p:spPr>
          <a:xfrm>
            <a:off x="6677891" y="2362200"/>
            <a:ext cx="2237510" cy="152400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 thuyết dự báo</a:t>
            </a:r>
          </a:p>
        </p:txBody>
      </p:sp>
      <p:sp>
        <p:nvSpPr>
          <p:cNvPr id="8" name="Down Arrow 7"/>
          <p:cNvSpPr/>
          <p:nvPr/>
        </p:nvSpPr>
        <p:spPr>
          <a:xfrm>
            <a:off x="942111" y="1911925"/>
            <a:ext cx="304800" cy="3602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a:off x="3352801" y="1911924"/>
            <a:ext cx="304800" cy="3602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a:off x="5514109" y="1974267"/>
            <a:ext cx="304800" cy="3602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own Arrow 13"/>
          <p:cNvSpPr/>
          <p:nvPr/>
        </p:nvSpPr>
        <p:spPr>
          <a:xfrm>
            <a:off x="7644246" y="1974267"/>
            <a:ext cx="304800" cy="3602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90052" y="4287982"/>
            <a:ext cx="2182091" cy="23622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Không khí ảnh hưởng đến tốc độ rơi của các vật</a:t>
            </a:r>
          </a:p>
        </p:txBody>
      </p:sp>
      <p:sp>
        <p:nvSpPr>
          <p:cNvPr id="16" name="Rectangle 15"/>
          <p:cNvSpPr/>
          <p:nvPr/>
        </p:nvSpPr>
        <p:spPr>
          <a:xfrm>
            <a:off x="2381251" y="4267200"/>
            <a:ext cx="2247899" cy="2382982"/>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Sự khác biệt về lối sống là nguyên nhân ly hôn trong giới trẻ tp</a:t>
            </a:r>
          </a:p>
        </p:txBody>
      </p:sp>
      <p:sp>
        <p:nvSpPr>
          <p:cNvPr id="18" name="Rectangle 17"/>
          <p:cNvSpPr/>
          <p:nvPr/>
        </p:nvSpPr>
        <p:spPr>
          <a:xfrm>
            <a:off x="4724400" y="4267200"/>
            <a:ext cx="2057400" cy="2382982"/>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Tạo ra sự miễn dịch bằng cách tiêm vi khuẩn yếu</a:t>
            </a:r>
          </a:p>
        </p:txBody>
      </p:sp>
      <p:sp>
        <p:nvSpPr>
          <p:cNvPr id="19" name="Rectangle 18"/>
          <p:cNvSpPr/>
          <p:nvPr/>
        </p:nvSpPr>
        <p:spPr>
          <a:xfrm>
            <a:off x="6906491" y="4253345"/>
            <a:ext cx="2085109" cy="2382982"/>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Đến năm 2030 băng tan, tp.HCM  ngập sâu 1m</a:t>
            </a:r>
          </a:p>
        </p:txBody>
      </p:sp>
      <p:sp>
        <p:nvSpPr>
          <p:cNvPr id="20" name="Rectangle 19"/>
          <p:cNvSpPr/>
          <p:nvPr/>
        </p:nvSpPr>
        <p:spPr>
          <a:xfrm>
            <a:off x="304800" y="3886200"/>
            <a:ext cx="1600200" cy="367145"/>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FF0000"/>
                </a:solidFill>
              </a:rPr>
              <a:t>Ví dụ</a:t>
            </a:r>
          </a:p>
        </p:txBody>
      </p:sp>
      <p:sp>
        <p:nvSpPr>
          <p:cNvPr id="21" name="Rectangle 20"/>
          <p:cNvSpPr/>
          <p:nvPr/>
        </p:nvSpPr>
        <p:spPr>
          <a:xfrm>
            <a:off x="2705100" y="3855027"/>
            <a:ext cx="1600200" cy="367145"/>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FF0000"/>
                </a:solidFill>
              </a:rPr>
              <a:t>Ví dụ</a:t>
            </a:r>
          </a:p>
        </p:txBody>
      </p:sp>
      <p:sp>
        <p:nvSpPr>
          <p:cNvPr id="22" name="Rectangle 21"/>
          <p:cNvSpPr/>
          <p:nvPr/>
        </p:nvSpPr>
        <p:spPr>
          <a:xfrm>
            <a:off x="4953000" y="3855027"/>
            <a:ext cx="1600200" cy="367145"/>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FF0000"/>
                </a:solidFill>
              </a:rPr>
              <a:t>Ví dụ</a:t>
            </a:r>
          </a:p>
        </p:txBody>
      </p:sp>
      <p:sp>
        <p:nvSpPr>
          <p:cNvPr id="23" name="Rectangle 22"/>
          <p:cNvSpPr/>
          <p:nvPr/>
        </p:nvSpPr>
        <p:spPr>
          <a:xfrm>
            <a:off x="7142018" y="3848099"/>
            <a:ext cx="1600200" cy="367145"/>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FF0000"/>
                </a:solidFill>
              </a:rPr>
              <a:t>Ví dụ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barn(inVertical)">
                                      <p:cBhvr>
                                        <p:cTn id="31" dur="500"/>
                                        <p:tgtEl>
                                          <p:spTgt spid="1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down)">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down)">
                                      <p:cBhvr>
                                        <p:cTn id="41" dur="50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arn(inVertical)">
                                      <p:cBhvr>
                                        <p:cTn id="46" dur="500"/>
                                        <p:tgtEl>
                                          <p:spTgt spid="7"/>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15" grpId="0" bldLvl="0" animBg="1"/>
      <p:bldP spid="16" grpId="0" bldLvl="0" animBg="1"/>
      <p:bldP spid="18" grpId="0" bldLvl="0" animBg="1"/>
      <p:bldP spid="19" grpId="0" bldLvl="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b="1">
                <a:latin typeface="Times New Roman" panose="02020603050405020304" pitchFamily="18" charset="0"/>
                <a:cs typeface="Times New Roman" panose="02020603050405020304" pitchFamily="18" charset="0"/>
              </a:rPr>
              <a:t>3.4.3. Phân loại giả thuyết </a:t>
            </a:r>
            <a:br>
              <a:rPr lang="en-US" b="1">
                <a:latin typeface="Times New Roman" panose="02020603050405020304" pitchFamily="18" charset="0"/>
                <a:cs typeface="Times New Roman" panose="02020603050405020304" pitchFamily="18" charset="0"/>
              </a:rPr>
            </a:br>
            <a:endParaRPr lang="en-US"/>
          </a:p>
        </p:txBody>
      </p:sp>
      <p:sp>
        <p:nvSpPr>
          <p:cNvPr id="3" name="Content Placeholder 2"/>
          <p:cNvSpPr>
            <a:spLocks noGrp="1"/>
          </p:cNvSpPr>
          <p:nvPr>
            <p:ph idx="1"/>
          </p:nvPr>
        </p:nvSpPr>
        <p:spPr>
          <a:xfrm>
            <a:off x="457200" y="762000"/>
            <a:ext cx="8229600" cy="5791200"/>
          </a:xfrm>
          <a:ln>
            <a:solidFill>
              <a:schemeClr val="accent2"/>
            </a:solidFill>
          </a:ln>
        </p:spPr>
        <p:txBody>
          <a:bodyPr>
            <a:normAutofit/>
          </a:bodyPr>
          <a:lstStyle/>
          <a:p>
            <a:pPr marL="0" indent="0" algn="ctr">
              <a:buNone/>
            </a:pPr>
            <a:r>
              <a:rPr lang="en-US" sz="3600" b="1" i="1">
                <a:latin typeface="Times New Roman" panose="02020603050405020304" pitchFamily="18" charset="0"/>
                <a:cs typeface="Times New Roman" panose="02020603050405020304" pitchFamily="18" charset="0"/>
              </a:rPr>
              <a:t>Phân loại theo cấu trúc logic</a:t>
            </a:r>
          </a:p>
        </p:txBody>
      </p:sp>
      <p:sp>
        <p:nvSpPr>
          <p:cNvPr id="4" name="Oval Callout 3"/>
          <p:cNvSpPr/>
          <p:nvPr/>
        </p:nvSpPr>
        <p:spPr>
          <a:xfrm>
            <a:off x="1981200" y="1371600"/>
            <a:ext cx="5562600" cy="609600"/>
          </a:xfrm>
          <a:prstGeom prst="wedgeEllipseCallout">
            <a:avLst>
              <a:gd name="adj1" fmla="val -4907"/>
              <a:gd name="adj2" fmla="val 13130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Giả thuyết phán đoán đơn</a:t>
            </a:r>
          </a:p>
        </p:txBody>
      </p:sp>
      <p:sp>
        <p:nvSpPr>
          <p:cNvPr id="5" name="Rounded Rectangle 4"/>
          <p:cNvSpPr/>
          <p:nvPr/>
        </p:nvSpPr>
        <p:spPr>
          <a:xfrm>
            <a:off x="228600" y="2286000"/>
            <a:ext cx="4267200" cy="43434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500" b="1" i="1">
                <a:solidFill>
                  <a:srgbClr val="002060"/>
                </a:solidFill>
                <a:latin typeface="Times New Roman" panose="02020603050405020304" pitchFamily="18" charset="0"/>
                <a:cs typeface="Times New Roman" panose="02020603050405020304" pitchFamily="18" charset="0"/>
              </a:rPr>
              <a:t>Nếu phán đoán theo chất, GT có thể được phát biểu dưới  dạng:</a:t>
            </a:r>
          </a:p>
          <a:p>
            <a:pPr algn="ctr"/>
            <a:r>
              <a:rPr lang="en-US" sz="2500">
                <a:solidFill>
                  <a:srgbClr val="002060"/>
                </a:solidFill>
              </a:rPr>
              <a:t>- Phán đoán khẳng định (</a:t>
            </a:r>
            <a:r>
              <a:rPr lang="en-US" sz="2500" i="1">
                <a:solidFill>
                  <a:srgbClr val="002060"/>
                </a:solidFill>
              </a:rPr>
              <a:t>S là P)</a:t>
            </a:r>
          </a:p>
          <a:p>
            <a:pPr algn="ctr"/>
            <a:r>
              <a:rPr lang="en-US" sz="2500">
                <a:solidFill>
                  <a:srgbClr val="002060"/>
                </a:solidFill>
              </a:rPr>
              <a:t>- Phán đoán phủ định (</a:t>
            </a:r>
            <a:r>
              <a:rPr lang="en-US" sz="2500" i="1">
                <a:solidFill>
                  <a:srgbClr val="002060"/>
                </a:solidFill>
              </a:rPr>
              <a:t>S không là P)</a:t>
            </a:r>
          </a:p>
          <a:p>
            <a:pPr algn="ctr"/>
            <a:r>
              <a:rPr lang="en-US" sz="2500">
                <a:solidFill>
                  <a:srgbClr val="002060"/>
                </a:solidFill>
              </a:rPr>
              <a:t>- Phán đoán xác suất ( </a:t>
            </a:r>
            <a:r>
              <a:rPr lang="en-US" sz="2500" i="1">
                <a:solidFill>
                  <a:srgbClr val="002060"/>
                </a:solidFill>
              </a:rPr>
              <a:t>S có lẽ là P)</a:t>
            </a:r>
          </a:p>
          <a:p>
            <a:pPr algn="ctr"/>
            <a:r>
              <a:rPr lang="en-US" sz="2500">
                <a:solidFill>
                  <a:srgbClr val="002060"/>
                </a:solidFill>
              </a:rPr>
              <a:t>- Phán đoán tất nhiên </a:t>
            </a:r>
            <a:r>
              <a:rPr lang="en-US" sz="2500" i="1">
                <a:solidFill>
                  <a:srgbClr val="002060"/>
                </a:solidFill>
              </a:rPr>
              <a:t>(S chắc chắn là P)</a:t>
            </a:r>
          </a:p>
        </p:txBody>
      </p:sp>
      <p:sp>
        <p:nvSpPr>
          <p:cNvPr id="6" name="Rounded Rectangle 5"/>
          <p:cNvSpPr/>
          <p:nvPr/>
        </p:nvSpPr>
        <p:spPr>
          <a:xfrm>
            <a:off x="4610100" y="2292927"/>
            <a:ext cx="4381500" cy="43434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1">
                <a:solidFill>
                  <a:srgbClr val="002060"/>
                </a:solidFill>
                <a:latin typeface="Times New Roman" panose="02020603050405020304" pitchFamily="18" charset="0"/>
                <a:cs typeface="Times New Roman" panose="02020603050405020304" pitchFamily="18" charset="0"/>
              </a:rPr>
              <a:t>Nếu phán đoán theo lượng, GT có thể được phát biểu dưới dạng:</a:t>
            </a:r>
          </a:p>
          <a:p>
            <a:pPr algn="ctr"/>
            <a:r>
              <a:rPr lang="en-US" sz="2400">
                <a:solidFill>
                  <a:srgbClr val="002060"/>
                </a:solidFill>
                <a:latin typeface="25"/>
                <a:cs typeface="Times New Roman" panose="02020603050405020304" pitchFamily="18" charset="0"/>
              </a:rPr>
              <a:t>- Phán đoán chung (</a:t>
            </a:r>
            <a:r>
              <a:rPr lang="en-US" sz="2400" i="1">
                <a:solidFill>
                  <a:srgbClr val="002060"/>
                </a:solidFill>
                <a:latin typeface="25"/>
                <a:cs typeface="Times New Roman" panose="02020603050405020304" pitchFamily="18" charset="0"/>
              </a:rPr>
              <a:t>mọi S là hoặc không là P)</a:t>
            </a:r>
          </a:p>
          <a:p>
            <a:pPr algn="ctr"/>
            <a:r>
              <a:rPr lang="en-US" sz="2400">
                <a:solidFill>
                  <a:srgbClr val="002060"/>
                </a:solidFill>
                <a:latin typeface="25"/>
                <a:cs typeface="Times New Roman" panose="02020603050405020304" pitchFamily="18" charset="0"/>
              </a:rPr>
              <a:t>- Phán đoán riêng (</a:t>
            </a:r>
            <a:r>
              <a:rPr lang="en-US" sz="2400" i="1">
                <a:solidFill>
                  <a:srgbClr val="002060"/>
                </a:solidFill>
                <a:latin typeface="25"/>
                <a:cs typeface="Times New Roman" panose="02020603050405020304" pitchFamily="18" charset="0"/>
              </a:rPr>
              <a:t>có một số S là hoặc không là P</a:t>
            </a:r>
            <a:r>
              <a:rPr lang="en-US" sz="2400">
                <a:solidFill>
                  <a:srgbClr val="002060"/>
                </a:solidFill>
                <a:latin typeface="25"/>
                <a:cs typeface="Times New Roman" panose="02020603050405020304" pitchFamily="18" charset="0"/>
              </a:rPr>
              <a:t>)</a:t>
            </a:r>
          </a:p>
          <a:p>
            <a:pPr algn="ctr"/>
            <a:r>
              <a:rPr lang="en-US" sz="2400">
                <a:solidFill>
                  <a:srgbClr val="002060"/>
                </a:solidFill>
                <a:latin typeface="25"/>
                <a:cs typeface="Times New Roman" panose="02020603050405020304" pitchFamily="18" charset="0"/>
              </a:rPr>
              <a:t>- Phán đoán đơn nhất </a:t>
            </a:r>
            <a:r>
              <a:rPr lang="en-US" sz="2400" i="1">
                <a:solidFill>
                  <a:srgbClr val="002060"/>
                </a:solidFill>
                <a:latin typeface="25"/>
                <a:cs typeface="Times New Roman" panose="02020603050405020304" pitchFamily="18" charset="0"/>
              </a:rPr>
              <a:t>(chỉ có S là hoặc không là P</a:t>
            </a:r>
            <a:r>
              <a:rPr lang="en-US" i="1">
                <a:solidFill>
                  <a:srgbClr val="002060"/>
                </a:solidFill>
                <a:latin typeface="25"/>
                <a:cs typeface="Times New Roman" panose="02020603050405020304" pitchFamily="18" charset="0"/>
              </a:rPr>
              <a:t>)</a:t>
            </a:r>
          </a:p>
          <a:p>
            <a:pPr algn="ctr"/>
            <a:endParaRPr lang="en-US" i="1">
              <a:solidFill>
                <a:srgbClr val="002060"/>
              </a:solidFill>
              <a:latin typeface="25"/>
              <a:cs typeface="Times New Roman" panose="02020603050405020304" pitchFamily="18" charset="0"/>
            </a:endParaRPr>
          </a:p>
          <a:p>
            <a:pPr algn="ctr"/>
            <a:endParaRPr lang="en-US" i="1">
              <a:solidFill>
                <a:srgbClr val="002060"/>
              </a:solidFill>
              <a:latin typeface="25"/>
              <a:cs typeface="Times New Roman" panose="02020603050405020304" pitchFamily="18" charset="0"/>
            </a:endParaRPr>
          </a:p>
          <a:p>
            <a:pPr algn="ctr"/>
            <a:endParaRPr lang="en-US" i="1">
              <a:solidFill>
                <a:srgbClr val="002060"/>
              </a:solidFill>
              <a:latin typeface="25"/>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80">
                                          <p:stCondLst>
                                            <p:cond delay="0"/>
                                          </p:stCondLst>
                                        </p:cTn>
                                        <p:tgtEl>
                                          <p:spTgt spid="5"/>
                                        </p:tgtEl>
                                      </p:cBhvr>
                                    </p:animEffect>
                                    <p:anim calcmode="lin" valueType="num">
                                      <p:cBhvr>
                                        <p:cTn id="3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6" dur="26">
                                          <p:stCondLst>
                                            <p:cond delay="650"/>
                                          </p:stCondLst>
                                        </p:cTn>
                                        <p:tgtEl>
                                          <p:spTgt spid="5"/>
                                        </p:tgtEl>
                                      </p:cBhvr>
                                      <p:to x="100000" y="60000"/>
                                    </p:animScale>
                                    <p:animScale>
                                      <p:cBhvr>
                                        <p:cTn id="37" dur="166" decel="50000">
                                          <p:stCondLst>
                                            <p:cond delay="676"/>
                                          </p:stCondLst>
                                        </p:cTn>
                                        <p:tgtEl>
                                          <p:spTgt spid="5"/>
                                        </p:tgtEl>
                                      </p:cBhvr>
                                      <p:to x="100000" y="100000"/>
                                    </p:animScale>
                                    <p:animScale>
                                      <p:cBhvr>
                                        <p:cTn id="38" dur="26">
                                          <p:stCondLst>
                                            <p:cond delay="1312"/>
                                          </p:stCondLst>
                                        </p:cTn>
                                        <p:tgtEl>
                                          <p:spTgt spid="5"/>
                                        </p:tgtEl>
                                      </p:cBhvr>
                                      <p:to x="100000" y="80000"/>
                                    </p:animScale>
                                    <p:animScale>
                                      <p:cBhvr>
                                        <p:cTn id="39" dur="166" decel="50000">
                                          <p:stCondLst>
                                            <p:cond delay="1338"/>
                                          </p:stCondLst>
                                        </p:cTn>
                                        <p:tgtEl>
                                          <p:spTgt spid="5"/>
                                        </p:tgtEl>
                                      </p:cBhvr>
                                      <p:to x="100000" y="100000"/>
                                    </p:animScale>
                                    <p:animScale>
                                      <p:cBhvr>
                                        <p:cTn id="40" dur="26">
                                          <p:stCondLst>
                                            <p:cond delay="1642"/>
                                          </p:stCondLst>
                                        </p:cTn>
                                        <p:tgtEl>
                                          <p:spTgt spid="5"/>
                                        </p:tgtEl>
                                      </p:cBhvr>
                                      <p:to x="100000" y="90000"/>
                                    </p:animScale>
                                    <p:animScale>
                                      <p:cBhvr>
                                        <p:cTn id="41" dur="166" decel="50000">
                                          <p:stCondLst>
                                            <p:cond delay="1668"/>
                                          </p:stCondLst>
                                        </p:cTn>
                                        <p:tgtEl>
                                          <p:spTgt spid="5"/>
                                        </p:tgtEl>
                                      </p:cBhvr>
                                      <p:to x="100000" y="100000"/>
                                    </p:animScale>
                                    <p:animScale>
                                      <p:cBhvr>
                                        <p:cTn id="42" dur="26">
                                          <p:stCondLst>
                                            <p:cond delay="1808"/>
                                          </p:stCondLst>
                                        </p:cTn>
                                        <p:tgtEl>
                                          <p:spTgt spid="5"/>
                                        </p:tgtEl>
                                      </p:cBhvr>
                                      <p:to x="100000" y="95000"/>
                                    </p:animScale>
                                    <p:animScale>
                                      <p:cBhvr>
                                        <p:cTn id="43" dur="166" decel="50000">
                                          <p:stCondLst>
                                            <p:cond delay="1834"/>
                                          </p:stCondLst>
                                        </p:cTn>
                                        <p:tgtEl>
                                          <p:spTgt spid="5"/>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500" fill="hold"/>
                                        <p:tgtEl>
                                          <p:spTgt spid="6"/>
                                        </p:tgtEl>
                                        <p:attrNameLst>
                                          <p:attrName>ppt_w</p:attrName>
                                        </p:attrNameLst>
                                      </p:cBhvr>
                                      <p:tavLst>
                                        <p:tav tm="0">
                                          <p:val>
                                            <p:fltVal val="0"/>
                                          </p:val>
                                        </p:tav>
                                        <p:tav tm="100000">
                                          <p:val>
                                            <p:strVal val="#ppt_w"/>
                                          </p:val>
                                        </p:tav>
                                      </p:tavLst>
                                    </p:anim>
                                    <p:anim calcmode="lin" valueType="num">
                                      <p:cBhvr>
                                        <p:cTn id="49" dur="500" fill="hold"/>
                                        <p:tgtEl>
                                          <p:spTgt spid="6"/>
                                        </p:tgtEl>
                                        <p:attrNameLst>
                                          <p:attrName>ppt_h</p:attrName>
                                        </p:attrNameLst>
                                      </p:cBhvr>
                                      <p:tavLst>
                                        <p:tav tm="0">
                                          <p:val>
                                            <p:fltVal val="0"/>
                                          </p:val>
                                        </p:tav>
                                        <p:tav tm="100000">
                                          <p:val>
                                            <p:strVal val="#ppt_h"/>
                                          </p:val>
                                        </p:tav>
                                      </p:tavLst>
                                    </p:anim>
                                    <p:animEffect transition="in" filter="fade">
                                      <p:cBhvr>
                                        <p:cTn id="5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09600"/>
          </a:xfrm>
        </p:spPr>
        <p:txBody>
          <a:bodyPr>
            <a:normAutofit fontScale="90000"/>
          </a:bodyPr>
          <a:lstStyle/>
          <a:p>
            <a:r>
              <a:rPr lang="en-US" b="1">
                <a:latin typeface="Times New Roman" panose="02020603050405020304" pitchFamily="18" charset="0"/>
                <a:cs typeface="Times New Roman" panose="02020603050405020304" pitchFamily="18" charset="0"/>
              </a:rPr>
              <a:t>3.4.3. Phân loại giả thuyết </a:t>
            </a:r>
            <a:br>
              <a:rPr lang="en-US" b="1">
                <a:latin typeface="Times New Roman" panose="02020603050405020304" pitchFamily="18" charset="0"/>
                <a:cs typeface="Times New Roman" panose="02020603050405020304" pitchFamily="18" charset="0"/>
              </a:rPr>
            </a:br>
            <a:endParaRPr lang="en-US"/>
          </a:p>
        </p:txBody>
      </p:sp>
      <p:sp>
        <p:nvSpPr>
          <p:cNvPr id="3" name="Content Placeholder 2"/>
          <p:cNvSpPr>
            <a:spLocks noGrp="1"/>
          </p:cNvSpPr>
          <p:nvPr>
            <p:ph idx="1"/>
          </p:nvPr>
        </p:nvSpPr>
        <p:spPr>
          <a:xfrm>
            <a:off x="533400" y="685800"/>
            <a:ext cx="8229600" cy="5715000"/>
          </a:xfrm>
        </p:spPr>
        <p:txBody>
          <a:bodyPr/>
          <a:lstStyle/>
          <a:p>
            <a:pPr marL="0" indent="0" algn="ctr">
              <a:buNone/>
            </a:pPr>
            <a:r>
              <a:rPr lang="en-US" b="1" i="1">
                <a:latin typeface="Times New Roman" panose="02020603050405020304" pitchFamily="18" charset="0"/>
                <a:cs typeface="Times New Roman" panose="02020603050405020304" pitchFamily="18" charset="0"/>
              </a:rPr>
              <a:t>Phân loại theo cấu trúc logic</a:t>
            </a:r>
          </a:p>
          <a:p>
            <a:endParaRPr lang="en-US"/>
          </a:p>
        </p:txBody>
      </p:sp>
      <p:sp>
        <p:nvSpPr>
          <p:cNvPr id="4" name="Oval Callout 3"/>
          <p:cNvSpPr/>
          <p:nvPr/>
        </p:nvSpPr>
        <p:spPr>
          <a:xfrm>
            <a:off x="990600" y="1447800"/>
            <a:ext cx="6705600" cy="609600"/>
          </a:xfrm>
          <a:prstGeom prst="wedgeEllipseCallout">
            <a:avLst>
              <a:gd name="adj1" fmla="val -11122"/>
              <a:gd name="adj2" fmla="val 16477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C00000"/>
                </a:solidFill>
                <a:latin typeface="Times New Roman" panose="02020603050405020304" pitchFamily="18" charset="0"/>
                <a:cs typeface="Times New Roman" panose="02020603050405020304" pitchFamily="18" charset="0"/>
              </a:rPr>
              <a:t>Giả thuyết là phán đoán phức</a:t>
            </a:r>
          </a:p>
        </p:txBody>
      </p:sp>
      <p:sp>
        <p:nvSpPr>
          <p:cNvPr id="5" name="Rectangle 4"/>
          <p:cNvSpPr/>
          <p:nvPr/>
        </p:nvSpPr>
        <p:spPr>
          <a:xfrm>
            <a:off x="533400" y="2514600"/>
            <a:ext cx="2209800" cy="3581400"/>
          </a:xfrm>
          <a:prstGeom prst="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GT được hình thành bởi nhiều phán đoán đơn, và được kết hợp bởi:</a:t>
            </a:r>
          </a:p>
        </p:txBody>
      </p:sp>
      <p:sp>
        <p:nvSpPr>
          <p:cNvPr id="7" name="Right Arrow 6"/>
          <p:cNvSpPr/>
          <p:nvPr/>
        </p:nvSpPr>
        <p:spPr>
          <a:xfrm>
            <a:off x="3096491" y="3217714"/>
            <a:ext cx="7620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906982" y="2743200"/>
            <a:ext cx="4475018"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rgbClr val="C00000"/>
                </a:solidFill>
                <a:latin typeface="Times New Roman" panose="02020603050405020304" pitchFamily="18" charset="0"/>
                <a:cs typeface="Times New Roman" panose="02020603050405020304" pitchFamily="18" charset="0"/>
              </a:rPr>
              <a:t>Liên từ logic "</a:t>
            </a:r>
            <a:r>
              <a:rPr lang="en-US" sz="2800" i="1">
                <a:solidFill>
                  <a:srgbClr val="C00000"/>
                </a:solidFill>
                <a:latin typeface="Times New Roman" panose="02020603050405020304" pitchFamily="18" charset="0"/>
                <a:cs typeface="Times New Roman" panose="02020603050405020304" pitchFamily="18" charset="0"/>
              </a:rPr>
              <a:t>hoặc</a:t>
            </a:r>
            <a:r>
              <a:rPr lang="en-US" sz="2800">
                <a:solidFill>
                  <a:srgbClr val="C00000"/>
                </a:solidFill>
                <a:latin typeface="Times New Roman" panose="02020603050405020304" pitchFamily="18" charset="0"/>
                <a:cs typeface="Times New Roman" panose="02020603050405020304" pitchFamily="18" charset="0"/>
              </a:rPr>
              <a:t>" (phán đoán phân liệt</a:t>
            </a:r>
            <a:r>
              <a:rPr lang="en-US">
                <a:solidFill>
                  <a:srgbClr val="C00000"/>
                </a:solidFill>
              </a:rPr>
              <a:t>)</a:t>
            </a:r>
          </a:p>
        </p:txBody>
      </p:sp>
      <p:sp>
        <p:nvSpPr>
          <p:cNvPr id="9" name="Rectangle 8"/>
          <p:cNvSpPr/>
          <p:nvPr/>
        </p:nvSpPr>
        <p:spPr>
          <a:xfrm>
            <a:off x="3906982" y="3886200"/>
            <a:ext cx="4475018" cy="1219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rgbClr val="C00000"/>
                </a:solidFill>
                <a:latin typeface="Times New Roman" panose="02020603050405020304" pitchFamily="18" charset="0"/>
                <a:cs typeface="Times New Roman" panose="02020603050405020304" pitchFamily="18" charset="0"/>
              </a:rPr>
              <a:t>Liên từ "</a:t>
            </a:r>
            <a:r>
              <a:rPr lang="en-US" sz="2800" i="1">
                <a:solidFill>
                  <a:srgbClr val="C00000"/>
                </a:solidFill>
                <a:latin typeface="Times New Roman" panose="02020603050405020304" pitchFamily="18" charset="0"/>
                <a:cs typeface="Times New Roman" panose="02020603050405020304" pitchFamily="18" charset="0"/>
              </a:rPr>
              <a:t>và", "cũng","nhưng", "đồng thời</a:t>
            </a:r>
            <a:r>
              <a:rPr lang="en-US" sz="2800">
                <a:solidFill>
                  <a:srgbClr val="C00000"/>
                </a:solidFill>
                <a:latin typeface="Times New Roman" panose="02020603050405020304" pitchFamily="18" charset="0"/>
                <a:cs typeface="Times New Roman" panose="02020603050405020304" pitchFamily="18" charset="0"/>
              </a:rPr>
              <a:t>" (phán đoán liên kết</a:t>
            </a:r>
            <a:r>
              <a:rPr lang="en-US" sz="2800">
                <a:solidFill>
                  <a:srgbClr val="C00000"/>
                </a:solidFill>
              </a:rPr>
              <a:t>)                     </a:t>
            </a:r>
          </a:p>
        </p:txBody>
      </p:sp>
      <p:sp>
        <p:nvSpPr>
          <p:cNvPr id="10" name="Rectangle 9"/>
          <p:cNvSpPr/>
          <p:nvPr/>
        </p:nvSpPr>
        <p:spPr>
          <a:xfrm>
            <a:off x="3906982" y="5105400"/>
            <a:ext cx="4475018" cy="990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rgbClr val="C00000"/>
                </a:solidFill>
                <a:latin typeface="Times New Roman" panose="02020603050405020304" pitchFamily="18" charset="0"/>
                <a:cs typeface="Times New Roman" panose="02020603050405020304" pitchFamily="18" charset="0"/>
              </a:rPr>
              <a:t>Hoặc cấu trúc: "</a:t>
            </a:r>
            <a:r>
              <a:rPr lang="en-US" sz="2800" i="1">
                <a:solidFill>
                  <a:srgbClr val="C00000"/>
                </a:solidFill>
                <a:latin typeface="Times New Roman" panose="02020603050405020304" pitchFamily="18" charset="0"/>
                <a:cs typeface="Times New Roman" panose="02020603050405020304" pitchFamily="18" charset="0"/>
              </a:rPr>
              <a:t>Nếu...thì</a:t>
            </a:r>
            <a:r>
              <a:rPr lang="en-US" sz="2800">
                <a:solidFill>
                  <a:srgbClr val="C00000"/>
                </a:solidFill>
                <a:latin typeface="Times New Roman" panose="02020603050405020304" pitchFamily="18" charset="0"/>
                <a:cs typeface="Times New Roman" panose="02020603050405020304" pitchFamily="18" charset="0"/>
              </a:rPr>
              <a:t>"</a:t>
            </a:r>
          </a:p>
        </p:txBody>
      </p:sp>
      <p:sp>
        <p:nvSpPr>
          <p:cNvPr id="11" name="Right Arrow 10"/>
          <p:cNvSpPr/>
          <p:nvPr/>
        </p:nvSpPr>
        <p:spPr>
          <a:xfrm>
            <a:off x="3096491" y="4042064"/>
            <a:ext cx="7620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a:off x="3110346" y="5614555"/>
            <a:ext cx="7620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80">
                                          <p:stCondLst>
                                            <p:cond delay="0"/>
                                          </p:stCondLst>
                                        </p:cTn>
                                        <p:tgtEl>
                                          <p:spTgt spid="8"/>
                                        </p:tgtEl>
                                      </p:cBhvr>
                                    </p:animEffect>
                                    <p:anim calcmode="lin" valueType="num">
                                      <p:cBhvr>
                                        <p:cTn id="2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8" dur="26">
                                          <p:stCondLst>
                                            <p:cond delay="650"/>
                                          </p:stCondLst>
                                        </p:cTn>
                                        <p:tgtEl>
                                          <p:spTgt spid="8"/>
                                        </p:tgtEl>
                                      </p:cBhvr>
                                      <p:to x="100000" y="60000"/>
                                    </p:animScale>
                                    <p:animScale>
                                      <p:cBhvr>
                                        <p:cTn id="29" dur="166" decel="50000">
                                          <p:stCondLst>
                                            <p:cond delay="676"/>
                                          </p:stCondLst>
                                        </p:cTn>
                                        <p:tgtEl>
                                          <p:spTgt spid="8"/>
                                        </p:tgtEl>
                                      </p:cBhvr>
                                      <p:to x="100000" y="100000"/>
                                    </p:animScale>
                                    <p:animScale>
                                      <p:cBhvr>
                                        <p:cTn id="30" dur="26">
                                          <p:stCondLst>
                                            <p:cond delay="1312"/>
                                          </p:stCondLst>
                                        </p:cTn>
                                        <p:tgtEl>
                                          <p:spTgt spid="8"/>
                                        </p:tgtEl>
                                      </p:cBhvr>
                                      <p:to x="100000" y="80000"/>
                                    </p:animScale>
                                    <p:animScale>
                                      <p:cBhvr>
                                        <p:cTn id="31" dur="166" decel="50000">
                                          <p:stCondLst>
                                            <p:cond delay="1338"/>
                                          </p:stCondLst>
                                        </p:cTn>
                                        <p:tgtEl>
                                          <p:spTgt spid="8"/>
                                        </p:tgtEl>
                                      </p:cBhvr>
                                      <p:to x="100000" y="100000"/>
                                    </p:animScale>
                                    <p:animScale>
                                      <p:cBhvr>
                                        <p:cTn id="32" dur="26">
                                          <p:stCondLst>
                                            <p:cond delay="1642"/>
                                          </p:stCondLst>
                                        </p:cTn>
                                        <p:tgtEl>
                                          <p:spTgt spid="8"/>
                                        </p:tgtEl>
                                      </p:cBhvr>
                                      <p:to x="100000" y="90000"/>
                                    </p:animScale>
                                    <p:animScale>
                                      <p:cBhvr>
                                        <p:cTn id="33" dur="166" decel="50000">
                                          <p:stCondLst>
                                            <p:cond delay="1668"/>
                                          </p:stCondLst>
                                        </p:cTn>
                                        <p:tgtEl>
                                          <p:spTgt spid="8"/>
                                        </p:tgtEl>
                                      </p:cBhvr>
                                      <p:to x="100000" y="100000"/>
                                    </p:animScale>
                                    <p:animScale>
                                      <p:cBhvr>
                                        <p:cTn id="34" dur="26">
                                          <p:stCondLst>
                                            <p:cond delay="1808"/>
                                          </p:stCondLst>
                                        </p:cTn>
                                        <p:tgtEl>
                                          <p:spTgt spid="8"/>
                                        </p:tgtEl>
                                      </p:cBhvr>
                                      <p:to x="100000" y="95000"/>
                                    </p:animScale>
                                    <p:animScale>
                                      <p:cBhvr>
                                        <p:cTn id="35" dur="166" decel="50000">
                                          <p:stCondLst>
                                            <p:cond delay="1834"/>
                                          </p:stCondLst>
                                        </p:cTn>
                                        <p:tgtEl>
                                          <p:spTgt spid="8"/>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45"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2000"/>
                                        <p:tgtEl>
                                          <p:spTgt spid="9"/>
                                        </p:tgtEl>
                                      </p:cBhvr>
                                    </p:animEffect>
                                    <p:anim calcmode="lin" valueType="num">
                                      <p:cBhvr>
                                        <p:cTn id="41" dur="2000" fill="hold"/>
                                        <p:tgtEl>
                                          <p:spTgt spid="9"/>
                                        </p:tgtEl>
                                        <p:attrNameLst>
                                          <p:attrName>ppt_w</p:attrName>
                                        </p:attrNameLst>
                                      </p:cBhvr>
                                      <p:tavLst>
                                        <p:tav tm="0" fmla="#ppt_w*sin(2.5*pi*$)">
                                          <p:val>
                                            <p:fltVal val="0"/>
                                          </p:val>
                                        </p:tav>
                                        <p:tav tm="100000">
                                          <p:val>
                                            <p:fltVal val="1"/>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randombar(horizontal)">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8" grpId="0" bldLvl="0" animBg="1"/>
      <p:bldP spid="9" grpId="0" bldLvl="0" animBg="1"/>
      <p:bldP spid="10" grpId="0" bldLvl="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fontScale="90000"/>
          </a:bodyPr>
          <a:lstStyle/>
          <a:p>
            <a:r>
              <a:rPr lang="en-US" b="1">
                <a:latin typeface="Times New Roman" panose="02020603050405020304" pitchFamily="18" charset="0"/>
                <a:cs typeface="Times New Roman" panose="02020603050405020304" pitchFamily="18" charset="0"/>
              </a:rPr>
              <a:t>3.4.3. Phân loại giả thuyết </a:t>
            </a:r>
            <a:br>
              <a:rPr lang="en-US" b="1">
                <a:latin typeface="Times New Roman" panose="02020603050405020304" pitchFamily="18" charset="0"/>
                <a:cs typeface="Times New Roman" panose="02020603050405020304" pitchFamily="18" charset="0"/>
              </a:rPr>
            </a:br>
            <a:endParaRPr lang="en-US"/>
          </a:p>
        </p:txBody>
      </p:sp>
      <p:sp>
        <p:nvSpPr>
          <p:cNvPr id="3" name="Content Placeholder 2"/>
          <p:cNvSpPr>
            <a:spLocks noGrp="1"/>
          </p:cNvSpPr>
          <p:nvPr>
            <p:ph idx="1"/>
          </p:nvPr>
        </p:nvSpPr>
        <p:spPr>
          <a:xfrm>
            <a:off x="457200" y="838200"/>
            <a:ext cx="8229600" cy="5287963"/>
          </a:xfrm>
        </p:spPr>
        <p:txBody>
          <a:bodyPr/>
          <a:lstStyle/>
          <a:p>
            <a:pPr marL="0" indent="0" algn="ctr">
              <a:buNone/>
            </a:pPr>
            <a:r>
              <a:rPr lang="en-US" b="1" i="1">
                <a:solidFill>
                  <a:srgbClr val="C00000"/>
                </a:solidFill>
                <a:latin typeface="Times New Roman" panose="02020603050405020304" pitchFamily="18" charset="0"/>
                <a:cs typeface="Times New Roman" panose="02020603050405020304" pitchFamily="18" charset="0"/>
              </a:rPr>
              <a:t>Phân loại theo kiểm định giả thuyết</a:t>
            </a:r>
          </a:p>
          <a:p>
            <a:pPr marL="0" indent="0" algn="ctr">
              <a:buNone/>
            </a:pPr>
            <a:r>
              <a:rPr lang="en-US" sz="3000" b="1">
                <a:latin typeface="Times New Roman" panose="02020603050405020304" pitchFamily="18" charset="0"/>
                <a:cs typeface="Times New Roman" panose="02020603050405020304" pitchFamily="18" charset="0"/>
              </a:rPr>
              <a:t>Chia làm 2 loại:</a:t>
            </a:r>
          </a:p>
          <a:p>
            <a:pPr marL="0" indent="0" algn="ctr">
              <a:buNone/>
            </a:pPr>
            <a:endParaRPr lang="en-US"/>
          </a:p>
        </p:txBody>
      </p:sp>
      <p:sp>
        <p:nvSpPr>
          <p:cNvPr id="5" name="Flowchart: Alternate Process 4"/>
          <p:cNvSpPr/>
          <p:nvPr/>
        </p:nvSpPr>
        <p:spPr>
          <a:xfrm>
            <a:off x="533400" y="2514600"/>
            <a:ext cx="3810000" cy="3962400"/>
          </a:xfrm>
          <a:prstGeom prst="flowChartAlternateProcess">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2060"/>
                </a:solidFill>
                <a:latin typeface="Times New Roman" panose="02020603050405020304" pitchFamily="18" charset="0"/>
                <a:cs typeface="Times New Roman" panose="02020603050405020304" pitchFamily="18" charset="0"/>
              </a:rPr>
              <a:t>- </a:t>
            </a:r>
            <a:r>
              <a:rPr lang="en-US" sz="3200" u="sng">
                <a:solidFill>
                  <a:srgbClr val="FF0000"/>
                </a:solidFill>
                <a:latin typeface="Times New Roman" panose="02020603050405020304" pitchFamily="18" charset="0"/>
                <a:cs typeface="Times New Roman" panose="02020603050405020304" pitchFamily="18" charset="0"/>
              </a:rPr>
              <a:t>GT nghiên cứu</a:t>
            </a:r>
            <a:r>
              <a:rPr lang="en-US" sz="3200">
                <a:solidFill>
                  <a:srgbClr val="002060"/>
                </a:solidFill>
                <a:latin typeface="Times New Roman" panose="02020603050405020304" pitchFamily="18" charset="0"/>
                <a:cs typeface="Times New Roman" panose="02020603050405020304" pitchFamily="18" charset="0"/>
              </a:rPr>
              <a:t>: những phỏng đoán về những  MQH giữa các biến số mà nhà NC </a:t>
            </a:r>
            <a:r>
              <a:rPr lang="en-US" sz="3200" i="1">
                <a:solidFill>
                  <a:srgbClr val="002060"/>
                </a:solidFill>
                <a:latin typeface="Times New Roman" panose="02020603050405020304" pitchFamily="18" charset="0"/>
                <a:cs typeface="Times New Roman" panose="02020603050405020304" pitchFamily="18" charset="0"/>
              </a:rPr>
              <a:t>thực sự </a:t>
            </a:r>
            <a:r>
              <a:rPr lang="en-US" sz="3200">
                <a:solidFill>
                  <a:srgbClr val="002060"/>
                </a:solidFill>
                <a:latin typeface="Times New Roman" panose="02020603050405020304" pitchFamily="18" charset="0"/>
                <a:cs typeface="Times New Roman" panose="02020603050405020304" pitchFamily="18" charset="0"/>
              </a:rPr>
              <a:t>muốn kiểm tra trong NC của mình</a:t>
            </a:r>
          </a:p>
        </p:txBody>
      </p:sp>
      <p:sp>
        <p:nvSpPr>
          <p:cNvPr id="6" name="Flowchart: Alternate Process 5"/>
          <p:cNvSpPr/>
          <p:nvPr/>
        </p:nvSpPr>
        <p:spPr>
          <a:xfrm>
            <a:off x="4572000" y="2514600"/>
            <a:ext cx="3886200" cy="3962400"/>
          </a:xfrm>
          <a:prstGeom prst="flowChartAlternateProcess">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00">
                <a:solidFill>
                  <a:srgbClr val="002060"/>
                </a:solidFill>
                <a:latin typeface="Times New Roman" panose="02020603050405020304" pitchFamily="18" charset="0"/>
                <a:cs typeface="Times New Roman" panose="02020603050405020304" pitchFamily="18" charset="0"/>
              </a:rPr>
              <a:t>- </a:t>
            </a:r>
            <a:r>
              <a:rPr lang="en-US" sz="3100" u="sng">
                <a:solidFill>
                  <a:srgbClr val="FF0000"/>
                </a:solidFill>
                <a:latin typeface="Times New Roman" panose="02020603050405020304" pitchFamily="18" charset="0"/>
                <a:cs typeface="Times New Roman" panose="02020603050405020304" pitchFamily="18" charset="0"/>
              </a:rPr>
              <a:t>GT không/GT vô hiệu</a:t>
            </a:r>
            <a:r>
              <a:rPr lang="en-US" sz="3100">
                <a:solidFill>
                  <a:srgbClr val="002060"/>
                </a:solidFill>
                <a:latin typeface="Times New Roman" panose="02020603050405020304" pitchFamily="18" charset="0"/>
                <a:cs typeface="Times New Roman" panose="02020603050405020304" pitchFamily="18" charset="0"/>
              </a:rPr>
              <a:t>: </a:t>
            </a:r>
          </a:p>
          <a:p>
            <a:pPr algn="ctr"/>
            <a:r>
              <a:rPr lang="en-US" sz="3100">
                <a:solidFill>
                  <a:srgbClr val="002060"/>
                </a:solidFill>
                <a:latin typeface="Times New Roman" panose="02020603050405020304" pitchFamily="18" charset="0"/>
                <a:cs typeface="Times New Roman" panose="02020603050405020304" pitchFamily="18" charset="0"/>
              </a:rPr>
              <a:t>GT trái ngược với GT nghiên cứu. GT không chỉ ra sự </a:t>
            </a:r>
            <a:r>
              <a:rPr lang="en-US" sz="3100" i="1">
                <a:solidFill>
                  <a:srgbClr val="002060"/>
                </a:solidFill>
                <a:latin typeface="Times New Roman" panose="02020603050405020304" pitchFamily="18" charset="0"/>
                <a:cs typeface="Times New Roman" panose="02020603050405020304" pitchFamily="18" charset="0"/>
              </a:rPr>
              <a:t>không</a:t>
            </a:r>
            <a:r>
              <a:rPr lang="en-US" sz="3100">
                <a:solidFill>
                  <a:srgbClr val="002060"/>
                </a:solidFill>
                <a:latin typeface="Times New Roman" panose="02020603050405020304" pitchFamily="18" charset="0"/>
                <a:cs typeface="Times New Roman" panose="02020603050405020304" pitchFamily="18" charset="0"/>
              </a:rPr>
              <a:t> khác biệt hay sự </a:t>
            </a:r>
            <a:r>
              <a:rPr lang="en-US" sz="3100" i="1">
                <a:solidFill>
                  <a:srgbClr val="002060"/>
                </a:solidFill>
                <a:latin typeface="Times New Roman" panose="02020603050405020304" pitchFamily="18" charset="0"/>
                <a:cs typeface="Times New Roman" panose="02020603050405020304" pitchFamily="18" charset="0"/>
              </a:rPr>
              <a:t>không</a:t>
            </a:r>
            <a:r>
              <a:rPr lang="en-US" sz="3100">
                <a:solidFill>
                  <a:srgbClr val="002060"/>
                </a:solidFill>
                <a:latin typeface="Times New Roman" panose="02020603050405020304" pitchFamily="18" charset="0"/>
                <a:cs typeface="Times New Roman" panose="02020603050405020304" pitchFamily="18" charset="0"/>
              </a:rPr>
              <a:t> có quan hệ giữa các biến số</a:t>
            </a:r>
          </a:p>
        </p:txBody>
      </p:sp>
      <p:cxnSp>
        <p:nvCxnSpPr>
          <p:cNvPr id="8" name="Straight Arrow Connector 7"/>
          <p:cNvCxnSpPr/>
          <p:nvPr/>
        </p:nvCxnSpPr>
        <p:spPr>
          <a:xfrm flipH="1">
            <a:off x="2514600" y="1905000"/>
            <a:ext cx="2057400" cy="5334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4572000" y="1905000"/>
            <a:ext cx="1943100" cy="5334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a:ln>
            <a:solidFill>
              <a:srgbClr val="C00000"/>
            </a:solidFill>
          </a:ln>
        </p:spPr>
        <p:txBody>
          <a:bodyPr>
            <a:normAutofit fontScale="90000"/>
          </a:bodyPr>
          <a:lstStyle/>
          <a:p>
            <a:r>
              <a:rPr lang="en-US" sz="3600" b="1">
                <a:latin typeface="Times New Roman" panose="02020603050405020304" pitchFamily="18" charset="0"/>
                <a:cs typeface="Times New Roman" panose="02020603050405020304" pitchFamily="18" charset="0"/>
              </a:rPr>
              <a:t>3.4.3. Phân loại giả thuyết</a:t>
            </a:r>
          </a:p>
        </p:txBody>
      </p:sp>
      <p:sp>
        <p:nvSpPr>
          <p:cNvPr id="3" name="Content Placeholder 2"/>
          <p:cNvSpPr>
            <a:spLocks noGrp="1"/>
          </p:cNvSpPr>
          <p:nvPr>
            <p:ph idx="1"/>
          </p:nvPr>
        </p:nvSpPr>
        <p:spPr>
          <a:xfrm>
            <a:off x="304800" y="990600"/>
            <a:ext cx="8534400" cy="5486400"/>
          </a:xfrm>
        </p:spPr>
        <p:txBody>
          <a:bodyPr/>
          <a:lstStyle/>
          <a:p>
            <a:pPr marL="0" indent="0" algn="ctr">
              <a:buNone/>
            </a:pPr>
            <a:r>
              <a:rPr lang="en-US" b="1"/>
              <a:t>Ví dụ: </a:t>
            </a:r>
          </a:p>
          <a:p>
            <a:pPr marL="0" indent="0" algn="just">
              <a:buNone/>
            </a:pPr>
            <a:r>
              <a:rPr lang="en-US">
                <a:latin typeface="Times New Roman" panose="02020603050405020304" pitchFamily="18" charset="0"/>
                <a:cs typeface="Times New Roman" panose="02020603050405020304" pitchFamily="18" charset="0"/>
              </a:rPr>
              <a:t>a) </a:t>
            </a:r>
            <a:r>
              <a:rPr lang="en-US">
                <a:solidFill>
                  <a:schemeClr val="accent6">
                    <a:lumMod val="50000"/>
                  </a:schemeClr>
                </a:solidFill>
                <a:latin typeface="Times New Roman" panose="02020603050405020304" pitchFamily="18" charset="0"/>
                <a:cs typeface="Times New Roman" panose="02020603050405020304" pitchFamily="18" charset="0"/>
              </a:rPr>
              <a:t>*GT nghiên cứu</a:t>
            </a:r>
            <a:r>
              <a:rPr lang="en-US">
                <a:latin typeface="Times New Roman" panose="02020603050405020304" pitchFamily="18" charset="0"/>
                <a:cs typeface="Times New Roman" panose="02020603050405020304" pitchFamily="18" charset="0"/>
              </a:rPr>
              <a:t>: Thành tích học tập môn toán của nam sinh cao hơn nữ sinh</a:t>
            </a:r>
          </a:p>
          <a:p>
            <a:pPr marL="0" indent="0">
              <a:buNone/>
            </a:pPr>
            <a:r>
              <a:rPr lang="en-US">
                <a:solidFill>
                  <a:srgbClr val="7030A0"/>
                </a:solidFill>
                <a:latin typeface="Times New Roman" panose="02020603050405020304" pitchFamily="18" charset="0"/>
                <a:cs typeface="Times New Roman" panose="02020603050405020304" pitchFamily="18" charset="0"/>
              </a:rPr>
              <a:t>*Gt không</a:t>
            </a:r>
            <a:r>
              <a:rPr lang="en-US">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không có sự khác biệt</a:t>
            </a:r>
            <a:r>
              <a:rPr lang="en-US">
                <a:latin typeface="Times New Roman" panose="02020603050405020304" pitchFamily="18" charset="0"/>
                <a:cs typeface="Times New Roman" panose="02020603050405020304" pitchFamily="18" charset="0"/>
              </a:rPr>
              <a:t> giữa thành tích học tập môn toán của nam sinh và nữ sinh</a:t>
            </a:r>
          </a:p>
          <a:p>
            <a:pPr marL="0" indent="0">
              <a:buNone/>
            </a:pPr>
            <a:endParaRPr lang="en-US">
              <a:latin typeface="Times New Roman" panose="02020603050405020304" pitchFamily="18" charset="0"/>
              <a:cs typeface="Times New Roman" panose="02020603050405020304" pitchFamily="18" charset="0"/>
            </a:endParaRPr>
          </a:p>
          <a:p>
            <a:pPr marL="0" indent="0">
              <a:buNone/>
            </a:pPr>
            <a:r>
              <a:rPr lang="en-US">
                <a:latin typeface="Times New Roman" panose="02020603050405020304" pitchFamily="18" charset="0"/>
                <a:cs typeface="Times New Roman" panose="02020603050405020304" pitchFamily="18" charset="0"/>
              </a:rPr>
              <a:t>b) </a:t>
            </a:r>
            <a:r>
              <a:rPr lang="en-US">
                <a:solidFill>
                  <a:schemeClr val="accent6">
                    <a:lumMod val="50000"/>
                  </a:schemeClr>
                </a:solidFill>
                <a:latin typeface="Times New Roman" panose="02020603050405020304" pitchFamily="18" charset="0"/>
                <a:cs typeface="Times New Roman" panose="02020603050405020304" pitchFamily="18" charset="0"/>
              </a:rPr>
              <a:t>*GT nghiên cứu</a:t>
            </a:r>
            <a:r>
              <a:rPr lang="en-US">
                <a:latin typeface="Times New Roman" panose="02020603050405020304" pitchFamily="18" charset="0"/>
                <a:cs typeface="Times New Roman" panose="02020603050405020304" pitchFamily="18" charset="0"/>
              </a:rPr>
              <a:t>: Nỗ lực học tập của Sv có ảnh hưởng tích cực đến thành tích học tập của Sv</a:t>
            </a:r>
          </a:p>
          <a:p>
            <a:pPr marL="0" indent="0" algn="just">
              <a:buNone/>
            </a:pPr>
            <a:r>
              <a:rPr lang="en-US">
                <a:solidFill>
                  <a:srgbClr val="7030A0"/>
                </a:solidFill>
                <a:latin typeface="Times New Roman" panose="02020603050405020304" pitchFamily="18" charset="0"/>
                <a:cs typeface="Times New Roman" panose="02020603050405020304" pitchFamily="18" charset="0"/>
              </a:rPr>
              <a:t>*Gt không</a:t>
            </a:r>
            <a:r>
              <a:rPr lang="en-US">
                <a:latin typeface="Times New Roman" panose="02020603050405020304" pitchFamily="18" charset="0"/>
                <a:cs typeface="Times New Roman" panose="02020603050405020304" pitchFamily="18" charset="0"/>
              </a:rPr>
              <a:t>: Nỗ lực học tập của sv </a:t>
            </a:r>
            <a:r>
              <a:rPr lang="en-US" i="1">
                <a:latin typeface="Times New Roman" panose="02020603050405020304" pitchFamily="18" charset="0"/>
                <a:cs typeface="Times New Roman" panose="02020603050405020304" pitchFamily="18" charset="0"/>
              </a:rPr>
              <a:t>không ảnh hưởng</a:t>
            </a:r>
            <a:r>
              <a:rPr lang="en-US">
                <a:latin typeface="Times New Roman" panose="02020603050405020304" pitchFamily="18" charset="0"/>
                <a:cs typeface="Times New Roman" panose="02020603050405020304" pitchFamily="18" charset="0"/>
              </a:rPr>
              <a:t> đến thành tích học tập của sv</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0600"/>
          </a:xfrm>
          <a:ln>
            <a:solidFill>
              <a:schemeClr val="accent1"/>
            </a:solidFill>
          </a:ln>
        </p:spPr>
        <p:txBody>
          <a:bodyPr>
            <a:noAutofit/>
          </a:bodyPr>
          <a:lstStyle/>
          <a:p>
            <a:r>
              <a:rPr lang="en-US" sz="2800" b="1">
                <a:solidFill>
                  <a:srgbClr val="002060"/>
                </a:solidFill>
                <a:latin typeface="Times New Roman" panose="02020603050405020304" pitchFamily="18" charset="0"/>
                <a:cs typeface="Times New Roman" panose="02020603050405020304" pitchFamily="18" charset="0"/>
              </a:rPr>
              <a:t>3.4.4. XÂY DỰNG VÀ KIỂM CHỨNG GIẢ THUYẾT</a:t>
            </a:r>
            <a:endParaRPr lang="en-US" sz="2800">
              <a:solidFill>
                <a:srgbClr val="002060"/>
              </a:solidFill>
            </a:endParaRPr>
          </a:p>
        </p:txBody>
      </p:sp>
      <p:sp>
        <p:nvSpPr>
          <p:cNvPr id="3" name="Content Placeholder 2"/>
          <p:cNvSpPr>
            <a:spLocks noGrp="1"/>
          </p:cNvSpPr>
          <p:nvPr>
            <p:ph idx="1"/>
          </p:nvPr>
        </p:nvSpPr>
        <p:spPr>
          <a:xfrm>
            <a:off x="304800" y="1295400"/>
            <a:ext cx="8534400" cy="5287962"/>
          </a:xfrm>
        </p:spPr>
        <p:txBody>
          <a:bodyPr>
            <a:normAutofit/>
          </a:bodyPr>
          <a:lstStyle/>
          <a:p>
            <a:pPr algn="ctr"/>
            <a:r>
              <a:rPr lang="en-US" sz="2800" b="1">
                <a:solidFill>
                  <a:srgbClr val="FF0000"/>
                </a:solidFill>
                <a:latin typeface="Times New Roman" panose="02020603050405020304" pitchFamily="18" charset="0"/>
                <a:cs typeface="Times New Roman" panose="02020603050405020304" pitchFamily="18" charset="0"/>
              </a:rPr>
              <a:t>XÂY DỰNG GIẢ THUYẾT</a:t>
            </a:r>
          </a:p>
          <a:p>
            <a:pPr algn="just"/>
            <a:endParaRPr lang="en-US" sz="2800" b="1">
              <a:solidFill>
                <a:srgbClr val="FF0000"/>
              </a:solidFill>
              <a:latin typeface="Times New Roman" panose="02020603050405020304" pitchFamily="18" charset="0"/>
              <a:cs typeface="Times New Roman" panose="02020603050405020304" pitchFamily="18" charset="0"/>
            </a:endParaRPr>
          </a:p>
        </p:txBody>
      </p:sp>
      <p:sp>
        <p:nvSpPr>
          <p:cNvPr id="5" name="Arrow: Right 4"/>
          <p:cNvSpPr/>
          <p:nvPr/>
        </p:nvSpPr>
        <p:spPr>
          <a:xfrm>
            <a:off x="152400" y="1981200"/>
            <a:ext cx="4229100" cy="4495800"/>
          </a:xfrm>
          <a:prstGeom prst="rightArrow">
            <a:avLst>
              <a:gd name="adj1" fmla="val 50000"/>
              <a:gd name="adj2" fmla="val 2794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100">
                <a:solidFill>
                  <a:srgbClr val="7030A0"/>
                </a:solidFill>
                <a:latin typeface="Times New Roman" panose="02020603050405020304" pitchFamily="18" charset="0"/>
                <a:cs typeface="Times New Roman" panose="02020603050405020304" pitchFamily="18" charset="0"/>
              </a:rPr>
              <a:t>Dựa trên các luận cứ khoa học thu đ</a:t>
            </a:r>
            <a:r>
              <a:rPr lang="vi-VN" sz="3100">
                <a:solidFill>
                  <a:srgbClr val="7030A0"/>
                </a:solidFill>
                <a:latin typeface="Times New Roman" panose="02020603050405020304" pitchFamily="18" charset="0"/>
                <a:cs typeface="Times New Roman" panose="02020603050405020304" pitchFamily="18" charset="0"/>
              </a:rPr>
              <a:t>ư</a:t>
            </a:r>
            <a:r>
              <a:rPr lang="en-US" sz="3100">
                <a:solidFill>
                  <a:srgbClr val="7030A0"/>
                </a:solidFill>
                <a:latin typeface="Times New Roman" panose="02020603050405020304" pitchFamily="18" charset="0"/>
                <a:cs typeface="Times New Roman" panose="02020603050405020304" pitchFamily="18" charset="0"/>
              </a:rPr>
              <a:t>ợc từ quan sát và hệ thống tri thức hiện có </a:t>
            </a:r>
          </a:p>
        </p:txBody>
      </p:sp>
      <p:sp>
        <p:nvSpPr>
          <p:cNvPr id="6" name="Arrow: Right 5"/>
          <p:cNvSpPr/>
          <p:nvPr/>
        </p:nvSpPr>
        <p:spPr>
          <a:xfrm>
            <a:off x="4533900" y="1981200"/>
            <a:ext cx="4305300" cy="4495800"/>
          </a:xfrm>
          <a:prstGeom prst="rightArrow">
            <a:avLst>
              <a:gd name="adj1" fmla="val 50000"/>
              <a:gd name="adj2" fmla="val 28709"/>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100">
                <a:solidFill>
                  <a:srgbClr val="002060"/>
                </a:solidFill>
                <a:latin typeface="Times New Roman" panose="02020603050405020304" pitchFamily="18" charset="0"/>
                <a:cs typeface="Times New Roman" panose="02020603050405020304" pitchFamily="18" charset="0"/>
              </a:rPr>
              <a:t>Sử dụng suy luận logic để đ</a:t>
            </a:r>
            <a:r>
              <a:rPr lang="vi-VN" sz="3100">
                <a:solidFill>
                  <a:srgbClr val="002060"/>
                </a:solidFill>
                <a:latin typeface="Times New Roman" panose="02020603050405020304" pitchFamily="18" charset="0"/>
                <a:cs typeface="Times New Roman" panose="02020603050405020304" pitchFamily="18" charset="0"/>
              </a:rPr>
              <a:t>ư</a:t>
            </a:r>
            <a:r>
              <a:rPr lang="en-US" sz="3100">
                <a:solidFill>
                  <a:srgbClr val="002060"/>
                </a:solidFill>
                <a:latin typeface="Times New Roman" panose="02020603050405020304" pitchFamily="18" charset="0"/>
                <a:cs typeface="Times New Roman" panose="02020603050405020304" pitchFamily="18" charset="0"/>
              </a:rPr>
              <a:t>a ra các phỏng đoán, câu trả lời sơ bộ về câu hỏi Nc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ln>
            <a:solidFill>
              <a:srgbClr val="C00000"/>
            </a:solidFill>
          </a:ln>
        </p:spPr>
        <p:txBody>
          <a:bodyPr>
            <a:noAutofit/>
          </a:bodyPr>
          <a:lstStyle/>
          <a:p>
            <a:r>
              <a:rPr lang="en-US" sz="2000" b="1">
                <a:latin typeface="Times New Roman" panose="02020603050405020304" pitchFamily="18" charset="0"/>
                <a:cs typeface="Times New Roman" panose="02020603050405020304" pitchFamily="18" charset="0"/>
              </a:rPr>
              <a:t>3.4.4. XÂY DỰNG VÀ KIỂM CHỨNG GIẢ THUYẾT</a:t>
            </a:r>
          </a:p>
        </p:txBody>
      </p:sp>
      <p:sp>
        <p:nvSpPr>
          <p:cNvPr id="3" name="Content Placeholder 2"/>
          <p:cNvSpPr>
            <a:spLocks noGrp="1"/>
          </p:cNvSpPr>
          <p:nvPr>
            <p:ph idx="1"/>
          </p:nvPr>
        </p:nvSpPr>
        <p:spPr>
          <a:xfrm>
            <a:off x="457200" y="1066800"/>
            <a:ext cx="8229600" cy="5562600"/>
          </a:xfrm>
          <a:ln>
            <a:solidFill>
              <a:srgbClr val="C00000"/>
            </a:solidFill>
          </a:ln>
        </p:spPr>
        <p:txBody>
          <a:bodyPr>
            <a:noAutofit/>
          </a:bodyPr>
          <a:lstStyle/>
          <a:p>
            <a:pPr marL="0" indent="0" algn="just">
              <a:buNone/>
            </a:pPr>
            <a:endParaRPr lang="en-US" sz="2800">
              <a:latin typeface="Times New Roman" panose="02020603050405020304" pitchFamily="18" charset="0"/>
              <a:cs typeface="Times New Roman" panose="02020603050405020304" pitchFamily="18" charset="0"/>
            </a:endParaRPr>
          </a:p>
          <a:p>
            <a:pPr algn="just">
              <a:buFontTx/>
              <a:buChar char="-"/>
            </a:pPr>
            <a:endParaRPr lang="en-US" sz="2800">
              <a:latin typeface="Times New Roman" panose="02020603050405020304" pitchFamily="18" charset="0"/>
              <a:cs typeface="Times New Roman" panose="02020603050405020304" pitchFamily="18" charset="0"/>
            </a:endParaRPr>
          </a:p>
          <a:p>
            <a:pPr algn="just">
              <a:buFontTx/>
              <a:buChar char="-"/>
            </a:pPr>
            <a:endParaRPr lang="en-US" sz="2800">
              <a:latin typeface="Times New Roman" panose="02020603050405020304" pitchFamily="18" charset="0"/>
              <a:cs typeface="Times New Roman" panose="02020603050405020304" pitchFamily="18" charset="0"/>
            </a:endParaRPr>
          </a:p>
          <a:p>
            <a:pPr algn="just">
              <a:buFontTx/>
              <a:buChar char="-"/>
            </a:pPr>
            <a:endParaRPr lang="en-US" sz="2800">
              <a:latin typeface="Times New Roman" panose="02020603050405020304" pitchFamily="18" charset="0"/>
              <a:cs typeface="Times New Roman" panose="02020603050405020304" pitchFamily="18" charset="0"/>
            </a:endParaRPr>
          </a:p>
          <a:p>
            <a:pPr algn="just">
              <a:buFontTx/>
              <a:buChar char="-"/>
            </a:pPr>
            <a:endParaRPr lang="en-US" sz="2800">
              <a:latin typeface="Times New Roman" panose="02020603050405020304" pitchFamily="18" charset="0"/>
              <a:cs typeface="Times New Roman" panose="02020603050405020304" pitchFamily="18" charset="0"/>
            </a:endParaRPr>
          </a:p>
          <a:p>
            <a:pPr algn="just">
              <a:buFontTx/>
              <a:buChar char="-"/>
            </a:pPr>
            <a:endParaRPr lang="en-US" sz="2800">
              <a:latin typeface="Times New Roman" panose="02020603050405020304" pitchFamily="18" charset="0"/>
              <a:cs typeface="Times New Roman" panose="02020603050405020304" pitchFamily="18" charset="0"/>
            </a:endParaRPr>
          </a:p>
          <a:p>
            <a:pPr marL="0" indent="0" algn="just">
              <a:buNone/>
            </a:pPr>
            <a:endParaRPr lang="en-US" sz="2800">
              <a:latin typeface="Times New Roman" panose="02020603050405020304" pitchFamily="18" charset="0"/>
              <a:cs typeface="Times New Roman" panose="02020603050405020304" pitchFamily="18" charset="0"/>
            </a:endParaRPr>
          </a:p>
          <a:p>
            <a:pPr marL="0" indent="0" algn="just">
              <a:buNone/>
            </a:pPr>
            <a:endParaRPr lang="en-US" sz="2800">
              <a:latin typeface="Times New Roman" panose="02020603050405020304" pitchFamily="18" charset="0"/>
              <a:cs typeface="Times New Roman" panose="02020603050405020304" pitchFamily="18" charset="0"/>
            </a:endParaRPr>
          </a:p>
        </p:txBody>
      </p:sp>
      <p:sp>
        <p:nvSpPr>
          <p:cNvPr id="4" name="Thought Bubble: Cloud 3"/>
          <p:cNvSpPr/>
          <p:nvPr/>
        </p:nvSpPr>
        <p:spPr>
          <a:xfrm>
            <a:off x="1295400" y="1066800"/>
            <a:ext cx="6553200" cy="1918648"/>
          </a:xfrm>
          <a:prstGeom prst="cloudCallout">
            <a:avLst>
              <a:gd name="adj1" fmla="val -7451"/>
              <a:gd name="adj2" fmla="val 66862"/>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Các bước kiểm chứng Gt hiệu quả, nhà NC cần:</a:t>
            </a:r>
            <a:endParaRPr lang="en-US" sz="3200">
              <a:solidFill>
                <a:schemeClr val="accent6">
                  <a:lumMod val="50000"/>
                </a:schemeClr>
              </a:solidFill>
            </a:endParaRPr>
          </a:p>
        </p:txBody>
      </p:sp>
      <p:sp>
        <p:nvSpPr>
          <p:cNvPr id="5" name="Rectangle: Rounded Corners 4"/>
          <p:cNvSpPr/>
          <p:nvPr/>
        </p:nvSpPr>
        <p:spPr>
          <a:xfrm>
            <a:off x="457200" y="3276600"/>
            <a:ext cx="2321560" cy="3306445"/>
          </a:xfrm>
          <a:prstGeom prst="roundRect">
            <a:avLst/>
          </a:prstGeom>
          <a:solidFill>
            <a:schemeClr val="bg1"/>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50000"/>
                  </a:schemeClr>
                </a:solidFill>
                <a:latin typeface="Times New Roman" panose="02020603050405020304" pitchFamily="18" charset="0"/>
                <a:cs typeface="Times New Roman" panose="02020603050405020304" pitchFamily="18" charset="0"/>
              </a:rPr>
              <a:t>Đưa ra các GT rõ ràng, chính xác và ở dạng có thể kiểm tra được</a:t>
            </a:r>
            <a:endParaRPr lang="en-US" sz="3200">
              <a:solidFill>
                <a:schemeClr val="accent2">
                  <a:lumMod val="50000"/>
                </a:schemeClr>
              </a:solidFill>
            </a:endParaRPr>
          </a:p>
        </p:txBody>
      </p:sp>
      <p:sp>
        <p:nvSpPr>
          <p:cNvPr id="6" name="Rectangle: Rounded Corners 5"/>
          <p:cNvSpPr/>
          <p:nvPr/>
        </p:nvSpPr>
        <p:spPr>
          <a:xfrm>
            <a:off x="3505200" y="3275965"/>
            <a:ext cx="2276475" cy="3297555"/>
          </a:xfrm>
          <a:prstGeom prst="roundRect">
            <a:avLst/>
          </a:prstGeom>
          <a:solidFill>
            <a:schemeClr val="bg1"/>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50000"/>
                  </a:schemeClr>
                </a:solidFill>
                <a:latin typeface="Times New Roman" panose="02020603050405020304" pitchFamily="18" charset="0"/>
                <a:cs typeface="Times New Roman" panose="02020603050405020304" pitchFamily="18" charset="0"/>
              </a:rPr>
              <a:t>Chọn cách thu thập và phân tích dữ liệu phù hợp </a:t>
            </a:r>
            <a:endParaRPr lang="en-US" sz="3200">
              <a:solidFill>
                <a:schemeClr val="accent2">
                  <a:lumMod val="50000"/>
                </a:schemeClr>
              </a:solidFill>
            </a:endParaRPr>
          </a:p>
        </p:txBody>
      </p:sp>
      <p:sp>
        <p:nvSpPr>
          <p:cNvPr id="7" name="Rectangle: Rounded Corners 4"/>
          <p:cNvSpPr/>
          <p:nvPr/>
        </p:nvSpPr>
        <p:spPr>
          <a:xfrm>
            <a:off x="6345555" y="3267075"/>
            <a:ext cx="2321560" cy="3306445"/>
          </a:xfrm>
          <a:prstGeom prst="roundRect">
            <a:avLst/>
          </a:prstGeom>
          <a:solidFill>
            <a:schemeClr val="bg1"/>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50000"/>
                  </a:schemeClr>
                </a:solidFill>
                <a:latin typeface="Times New Roman" panose="02020603050405020304" pitchFamily="18" charset="0"/>
                <a:cs typeface="Times New Roman" panose="02020603050405020304" pitchFamily="18" charset="0"/>
              </a:rPr>
              <a:t>Rút ra kết luận về tính hợp lệ của giả thuyết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a:noAutofit/>
          </a:bodyPr>
          <a:lstStyle/>
          <a:p>
            <a:r>
              <a:rPr lang="en-US" sz="3600" b="1">
                <a:solidFill>
                  <a:schemeClr val="accent4">
                    <a:lumMod val="50000"/>
                  </a:schemeClr>
                </a:solidFill>
                <a:latin typeface="Times New Roman" panose="02020603050405020304" pitchFamily="18" charset="0"/>
                <a:cs typeface="Times New Roman" panose="02020603050405020304" pitchFamily="18" charset="0"/>
              </a:rPr>
              <a:t>Ví dụ</a:t>
            </a:r>
          </a:p>
        </p:txBody>
      </p:sp>
      <p:sp>
        <p:nvSpPr>
          <p:cNvPr id="3" name="Content Placeholder 2"/>
          <p:cNvSpPr>
            <a:spLocks noGrp="1"/>
          </p:cNvSpPr>
          <p:nvPr>
            <p:ph idx="1"/>
          </p:nvPr>
        </p:nvSpPr>
        <p:spPr>
          <a:xfrm>
            <a:off x="152400" y="685800"/>
            <a:ext cx="8839200" cy="6019800"/>
          </a:xfrm>
        </p:spPr>
        <p:txBody>
          <a:bodyPr>
            <a:noAutofit/>
          </a:bodyPr>
          <a:lstStyle/>
          <a:p>
            <a:pPr marL="0" indent="0" algn="just">
              <a:buNone/>
            </a:pPr>
            <a:r>
              <a:rPr lang="en-US" sz="3000">
                <a:latin typeface="Times New Roman" panose="02020603050405020304" pitchFamily="18" charset="0"/>
                <a:cs typeface="Times New Roman" panose="02020603050405020304" pitchFamily="18" charset="0"/>
              </a:rPr>
              <a:t>K</a:t>
            </a:r>
            <a:r>
              <a:rPr lang="vi-VN" sz="3000">
                <a:latin typeface="Times New Roman" panose="02020603050405020304" pitchFamily="18" charset="0"/>
                <a:cs typeface="Times New Roman" panose="02020603050405020304" pitchFamily="18" charset="0"/>
              </a:rPr>
              <a:t>hi quan sát sự nẩy mầm của các hạt đậu hoặc dựa trên các tài liệu nghiên cứu khoa học</a:t>
            </a:r>
            <a:r>
              <a:rPr lang="en-US" sz="3000">
                <a:latin typeface="Times New Roman" panose="02020603050405020304" pitchFamily="18" charset="0"/>
                <a:cs typeface="Times New Roman" panose="02020603050405020304" pitchFamily="18" charset="0"/>
              </a:rPr>
              <a:t>, nhà NC</a:t>
            </a:r>
            <a:r>
              <a:rPr lang="vi-VN" sz="3000">
                <a:latin typeface="Times New Roman" panose="02020603050405020304" pitchFamily="18" charset="0"/>
                <a:cs typeface="Times New Roman" panose="02020603050405020304" pitchFamily="18" charset="0"/>
              </a:rPr>
              <a:t> nhận thấy ở hạt đậu bình thường, hạt no, vỏ hạt bóng láng thì nẩy mầm tốt và đều (đây là một kết quả được biết qua lý thuyết, tài liệu nghiên cứu trước đây,…). </a:t>
            </a:r>
            <a:endParaRPr lang="en-US" sz="3000">
              <a:latin typeface="Times New Roman" panose="02020603050405020304" pitchFamily="18" charset="0"/>
              <a:cs typeface="Times New Roman" panose="02020603050405020304" pitchFamily="18" charset="0"/>
            </a:endParaRPr>
          </a:p>
          <a:p>
            <a:pPr marL="0" indent="0" algn="just">
              <a:buNone/>
            </a:pPr>
            <a:r>
              <a:rPr lang="vi-VN" sz="3000">
                <a:latin typeface="Times New Roman" panose="02020603050405020304" pitchFamily="18" charset="0"/>
                <a:cs typeface="Times New Roman" panose="02020603050405020304" pitchFamily="18" charset="0"/>
              </a:rPr>
              <a:t>Như vậy, </a:t>
            </a:r>
            <a:r>
              <a:rPr lang="en-US" sz="3000">
                <a:latin typeface="Times New Roman" panose="02020603050405020304" pitchFamily="18" charset="0"/>
                <a:cs typeface="Times New Roman" panose="02020603050405020304" pitchFamily="18" charset="0"/>
              </a:rPr>
              <a:t>nhà NC</a:t>
            </a:r>
            <a:r>
              <a:rPr lang="vi-VN" sz="3000">
                <a:latin typeface="Times New Roman" panose="02020603050405020304" pitchFamily="18" charset="0"/>
                <a:cs typeface="Times New Roman" panose="02020603050405020304" pitchFamily="18" charset="0"/>
              </a:rPr>
              <a:t> có thể </a:t>
            </a:r>
            <a:r>
              <a:rPr lang="vi-VN" sz="3000" i="1">
                <a:latin typeface="Times New Roman" panose="02020603050405020304" pitchFamily="18" charset="0"/>
                <a:cs typeface="Times New Roman" panose="02020603050405020304" pitchFamily="18" charset="0"/>
              </a:rPr>
              <a:t>suy luận </a:t>
            </a:r>
            <a:r>
              <a:rPr lang="vi-VN" sz="3000">
                <a:latin typeface="Times New Roman" panose="02020603050405020304" pitchFamily="18" charset="0"/>
                <a:cs typeface="Times New Roman" panose="02020603050405020304" pitchFamily="18" charset="0"/>
              </a:rPr>
              <a:t>để đặt ra câu hỏi đối với các hạt đậu có vỏ bị nhăn nheo thì nẩy mầm như thế nào? </a:t>
            </a:r>
            <a:endParaRPr lang="en-US" sz="3000">
              <a:latin typeface="Times New Roman" panose="02020603050405020304" pitchFamily="18" charset="0"/>
              <a:cs typeface="Times New Roman" panose="02020603050405020304" pitchFamily="18" charset="0"/>
            </a:endParaRPr>
          </a:p>
          <a:p>
            <a:pPr marL="0" indent="0" algn="just">
              <a:buNone/>
            </a:pPr>
            <a:r>
              <a:rPr lang="vi-VN" sz="3000">
                <a:latin typeface="Times New Roman" panose="02020603050405020304" pitchFamily="18" charset="0"/>
                <a:cs typeface="Times New Roman" panose="02020603050405020304" pitchFamily="18" charset="0"/>
              </a:rPr>
              <a:t>Giả thuyết được đặt ra là “</a:t>
            </a:r>
            <a:r>
              <a:rPr lang="vi-VN" sz="3000" b="1" i="1">
                <a:solidFill>
                  <a:srgbClr val="002060"/>
                </a:solidFill>
                <a:latin typeface="Times New Roman" panose="02020603050405020304" pitchFamily="18" charset="0"/>
                <a:cs typeface="Times New Roman" panose="02020603050405020304" pitchFamily="18" charset="0"/>
              </a:rPr>
              <a:t>Nếu sự nẩy mầm của hạt đậu có liên quan tới vỏ hạt, vậy thì hạt đậu có vỏ nhăn có thể không nẩy mầm</a:t>
            </a:r>
            <a:r>
              <a:rPr lang="vi-VN" sz="3000">
                <a:latin typeface="Times New Roman" panose="02020603050405020304" pitchFamily="18" charset="0"/>
                <a:cs typeface="Times New Roman" panose="02020603050405020304" pitchFamily="18" charset="0"/>
              </a:rPr>
              <a:t>”. Đây là một giả thuyết mà có thể</a:t>
            </a:r>
            <a:r>
              <a:rPr lang="en-US" sz="3000">
                <a:latin typeface="Times New Roman" panose="02020603050405020304" pitchFamily="18" charset="0"/>
                <a:cs typeface="Times New Roman" panose="02020603050405020304" pitchFamily="18" charset="0"/>
              </a:rPr>
              <a:t> </a:t>
            </a:r>
            <a:r>
              <a:rPr lang="vi-VN" sz="3000">
                <a:latin typeface="Times New Roman" panose="02020603050405020304" pitchFamily="18" charset="0"/>
                <a:cs typeface="Times New Roman" panose="02020603050405020304" pitchFamily="18" charset="0"/>
              </a:rPr>
              <a:t>dễ dàng làm thí nghiệm để kiểm chứng</a:t>
            </a:r>
            <a:r>
              <a:rPr lang="en-US" sz="3000">
                <a:latin typeface="Times New Roman" panose="02020603050405020304" pitchFamily="18" charset="0"/>
                <a:cs typeface="Times New Roman" panose="02020603050405020304" pitchFamily="18" charset="0"/>
              </a:rPr>
              <a:t>	</a:t>
            </a:r>
            <a:r>
              <a:rPr lang="vi-VN" sz="3000">
                <a:latin typeface="Times New Roman" panose="02020603050405020304" pitchFamily="18" charset="0"/>
                <a:cs typeface="Times New Roman" panose="02020603050405020304" pitchFamily="18" charset="0"/>
              </a:rPr>
              <a:t>.</a:t>
            </a:r>
            <a:br>
              <a:rPr lang="vi-VN" sz="3000">
                <a:latin typeface="Times New Roman" panose="02020603050405020304" pitchFamily="18" charset="0"/>
                <a:cs typeface="Times New Roman" panose="02020603050405020304" pitchFamily="18" charset="0"/>
              </a:rPr>
            </a:br>
            <a:r>
              <a:rPr lang="en-US" sz="3000">
                <a:latin typeface="Times New Roman" panose="02020603050405020304" pitchFamily="18" charset="0"/>
                <a:cs typeface="Times New Roman" panose="02020603050405020304" pitchFamily="18" charset="0"/>
              </a:rPr>
              <a:t>	</a:t>
            </a:r>
          </a:p>
          <a:p>
            <a:pPr marL="0" indent="0" algn="just">
              <a:buNone/>
            </a:pPr>
            <a:endParaRPr lang="en-US" sz="300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71450" y="838200"/>
            <a:ext cx="1219200" cy="1905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Xđ vấn đề NC</a:t>
            </a:r>
          </a:p>
        </p:txBody>
      </p:sp>
      <p:sp>
        <p:nvSpPr>
          <p:cNvPr id="5" name="Rounded Rectangle 4"/>
          <p:cNvSpPr/>
          <p:nvPr/>
        </p:nvSpPr>
        <p:spPr>
          <a:xfrm>
            <a:off x="1908463" y="830573"/>
            <a:ext cx="1291937" cy="191262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Đặt câu hỏi NC</a:t>
            </a:r>
          </a:p>
        </p:txBody>
      </p:sp>
      <p:sp>
        <p:nvSpPr>
          <p:cNvPr id="6" name="Rounded Rectangle 5"/>
          <p:cNvSpPr/>
          <p:nvPr/>
        </p:nvSpPr>
        <p:spPr>
          <a:xfrm>
            <a:off x="5372100" y="883919"/>
            <a:ext cx="1447800" cy="185928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Viết giả thuyết NC</a:t>
            </a:r>
          </a:p>
        </p:txBody>
      </p:sp>
      <p:sp>
        <p:nvSpPr>
          <p:cNvPr id="7" name="Rounded Rectangle 6"/>
          <p:cNvSpPr/>
          <p:nvPr/>
        </p:nvSpPr>
        <p:spPr>
          <a:xfrm>
            <a:off x="7315200" y="914400"/>
            <a:ext cx="1447800" cy="1905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Thu thập dữ liệu</a:t>
            </a:r>
          </a:p>
        </p:txBody>
      </p:sp>
      <p:sp>
        <p:nvSpPr>
          <p:cNvPr id="8" name="Rounded Rectangle 7"/>
          <p:cNvSpPr/>
          <p:nvPr/>
        </p:nvSpPr>
        <p:spPr>
          <a:xfrm>
            <a:off x="7335982" y="3945079"/>
            <a:ext cx="1447800" cy="207472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Phân tích dữ liệu</a:t>
            </a:r>
          </a:p>
        </p:txBody>
      </p:sp>
      <p:sp>
        <p:nvSpPr>
          <p:cNvPr id="9" name="Rounded Rectangle 8"/>
          <p:cNvSpPr/>
          <p:nvPr/>
        </p:nvSpPr>
        <p:spPr>
          <a:xfrm>
            <a:off x="4777491" y="4058730"/>
            <a:ext cx="1527464" cy="19812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Kết luận</a:t>
            </a:r>
          </a:p>
        </p:txBody>
      </p:sp>
      <p:sp>
        <p:nvSpPr>
          <p:cNvPr id="10" name="Rounded Rectangle 9"/>
          <p:cNvSpPr/>
          <p:nvPr/>
        </p:nvSpPr>
        <p:spPr>
          <a:xfrm>
            <a:off x="152399" y="3987193"/>
            <a:ext cx="1905000" cy="82580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Bác bỏ  GT</a:t>
            </a:r>
            <a:r>
              <a:rPr lang="en-US" sz="2800">
                <a:latin typeface="Times New Roman" panose="02020603050405020304" pitchFamily="18" charset="0"/>
                <a:cs typeface="Times New Roman" panose="02020603050405020304" pitchFamily="18" charset="0"/>
              </a:rPr>
              <a:t>T</a:t>
            </a:r>
          </a:p>
        </p:txBody>
      </p:sp>
      <p:sp>
        <p:nvSpPr>
          <p:cNvPr id="12" name="Right Arrow 11"/>
          <p:cNvSpPr/>
          <p:nvPr/>
        </p:nvSpPr>
        <p:spPr>
          <a:xfrm>
            <a:off x="1444336" y="1927859"/>
            <a:ext cx="368877" cy="1288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Arrow 12"/>
          <p:cNvSpPr/>
          <p:nvPr/>
        </p:nvSpPr>
        <p:spPr>
          <a:xfrm>
            <a:off x="3581400" y="1950719"/>
            <a:ext cx="1524000" cy="10598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Arrow 13"/>
          <p:cNvSpPr/>
          <p:nvPr/>
        </p:nvSpPr>
        <p:spPr>
          <a:xfrm flipV="1">
            <a:off x="6873586" y="1904999"/>
            <a:ext cx="419100" cy="9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Down Arrow 15"/>
          <p:cNvSpPr/>
          <p:nvPr/>
        </p:nvSpPr>
        <p:spPr>
          <a:xfrm>
            <a:off x="8001000" y="2968333"/>
            <a:ext cx="104601" cy="9178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Left Arrow 16"/>
          <p:cNvSpPr/>
          <p:nvPr/>
        </p:nvSpPr>
        <p:spPr>
          <a:xfrm flipV="1">
            <a:off x="6324600" y="4952999"/>
            <a:ext cx="990600" cy="11776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3235036" y="1233746"/>
            <a:ext cx="2098964"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sz="2800">
                <a:solidFill>
                  <a:schemeClr val="tx1"/>
                </a:solidFill>
                <a:latin typeface="Times New Roman" panose="02020603050405020304" pitchFamily="18" charset="0"/>
                <a:cs typeface="Times New Roman" panose="02020603050405020304" pitchFamily="18" charset="0"/>
              </a:rPr>
              <a:t>Luận cứ KH</a:t>
            </a:r>
          </a:p>
        </p:txBody>
      </p:sp>
      <p:sp>
        <p:nvSpPr>
          <p:cNvPr id="20" name="Rectangle 19"/>
          <p:cNvSpPr/>
          <p:nvPr/>
        </p:nvSpPr>
        <p:spPr>
          <a:xfrm>
            <a:off x="3581400" y="2102417"/>
            <a:ext cx="1600200" cy="4121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sz="2800">
                <a:solidFill>
                  <a:schemeClr val="tx1"/>
                </a:solidFill>
                <a:latin typeface="Times New Roman" panose="02020603050405020304" pitchFamily="18" charset="0"/>
                <a:cs typeface="Times New Roman" panose="02020603050405020304" pitchFamily="18" charset="0"/>
              </a:rPr>
              <a:t>Suy luận</a:t>
            </a:r>
          </a:p>
        </p:txBody>
      </p:sp>
      <p:sp>
        <p:nvSpPr>
          <p:cNvPr id="21" name="Rounded Rectangle 20"/>
          <p:cNvSpPr/>
          <p:nvPr/>
        </p:nvSpPr>
        <p:spPr>
          <a:xfrm>
            <a:off x="152399" y="5358794"/>
            <a:ext cx="1905000" cy="88960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Chấp nhận  GT</a:t>
            </a:r>
            <a:r>
              <a:rPr lang="en-US" sz="2800">
                <a:latin typeface="Times New Roman" panose="02020603050405020304" pitchFamily="18" charset="0"/>
                <a:cs typeface="Times New Roman" panose="02020603050405020304" pitchFamily="18" charset="0"/>
              </a:rPr>
              <a:t>T</a:t>
            </a:r>
          </a:p>
        </p:txBody>
      </p:sp>
      <p:cxnSp>
        <p:nvCxnSpPr>
          <p:cNvPr id="4" name="Straight Arrow Connector 3"/>
          <p:cNvCxnSpPr>
            <a:stCxn id="9" idx="1"/>
            <a:endCxn id="10" idx="3"/>
          </p:cNvCxnSpPr>
          <p:nvPr/>
        </p:nvCxnSpPr>
        <p:spPr>
          <a:xfrm flipH="1" flipV="1">
            <a:off x="2057399" y="4400095"/>
            <a:ext cx="2720092" cy="6492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9" idx="1"/>
            <a:endCxn id="21" idx="3"/>
          </p:cNvCxnSpPr>
          <p:nvPr/>
        </p:nvCxnSpPr>
        <p:spPr>
          <a:xfrm flipH="1">
            <a:off x="2057399" y="5049330"/>
            <a:ext cx="2720092" cy="7542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flipH="1">
            <a:off x="2202431" y="4043683"/>
            <a:ext cx="2313710" cy="46166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Không phù hợp</a:t>
            </a:r>
          </a:p>
        </p:txBody>
      </p:sp>
      <p:sp>
        <p:nvSpPr>
          <p:cNvPr id="27" name="TextBox 26"/>
          <p:cNvSpPr txBox="1"/>
          <p:nvPr/>
        </p:nvSpPr>
        <p:spPr>
          <a:xfrm>
            <a:off x="2798540" y="5410200"/>
            <a:ext cx="1627909" cy="46166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Phù hợp</a:t>
            </a:r>
          </a:p>
        </p:txBody>
      </p:sp>
      <p:sp>
        <p:nvSpPr>
          <p:cNvPr id="3" name="Rectangles 2"/>
          <p:cNvSpPr/>
          <p:nvPr/>
        </p:nvSpPr>
        <p:spPr>
          <a:xfrm>
            <a:off x="190500" y="79375"/>
            <a:ext cx="8763000" cy="685800"/>
          </a:xfrm>
          <a:prstGeom prst="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FF0000"/>
                </a:solidFill>
                <a:latin typeface="Times New Roman" panose="02020603050405020304" pitchFamily="18" charset="0"/>
                <a:cs typeface="Times New Roman" panose="02020603050405020304" pitchFamily="18" charset="0"/>
              </a:rPr>
              <a:t>Quá trình xây dựng và kiểm chứng giả thuyết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down)">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heel(1)">
                                      <p:cBhvr>
                                        <p:cTn id="29" dur="20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1)">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circle(in)">
                                      <p:cBhvr>
                                        <p:cTn id="46" dur="20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arn(inVertical)">
                                      <p:cBhvr>
                                        <p:cTn id="51" dur="5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barn(inVertical)">
                                      <p:cBhvr>
                                        <p:cTn id="5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 grpId="0" bldLvl="0" animBg="1"/>
      <p:bldP spid="6" grpId="0" bldLvl="0" animBg="1"/>
      <p:bldP spid="7" grpId="0" bldLvl="0" animBg="1"/>
      <p:bldP spid="8" grpId="0" bldLvl="0" animBg="1"/>
      <p:bldP spid="9" grpId="0" bldLvl="0" animBg="1"/>
      <p:bldP spid="10" grpId="0" bldLvl="0" animBg="1"/>
      <p:bldP spid="19" grpId="0" bldLvl="0" animBg="1"/>
      <p:bldP spid="20" grpId="0" bldLvl="0" animBg="1"/>
      <p:bldP spid="21" grpId="0" bldLvl="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0650"/>
            <a:ext cx="8229600" cy="360680"/>
          </a:xfrm>
        </p:spPr>
        <p:txBody>
          <a:bodyPr>
            <a:normAutofit fontScale="90000"/>
          </a:bodyPr>
          <a:lstStyle/>
          <a:p>
            <a:r>
              <a:rPr lang="en-US" altLang="vi-VN"/>
              <a:t>Ôn tập: </a:t>
            </a:r>
            <a:endParaRPr lang="vi-VN" altLang="en-US"/>
          </a:p>
        </p:txBody>
      </p:sp>
      <p:sp>
        <p:nvSpPr>
          <p:cNvPr id="3" name="Content Placeholder 2"/>
          <p:cNvSpPr>
            <a:spLocks noGrp="1"/>
          </p:cNvSpPr>
          <p:nvPr>
            <p:ph idx="1"/>
          </p:nvPr>
        </p:nvSpPr>
        <p:spPr>
          <a:xfrm>
            <a:off x="184150" y="758825"/>
            <a:ext cx="8736330" cy="5829935"/>
          </a:xfrm>
        </p:spPr>
        <p:txBody>
          <a:bodyPr>
            <a:normAutofit lnSpcReduction="10000"/>
          </a:bodyPr>
          <a:lstStyle/>
          <a:p>
            <a:pPr marL="0" indent="0" algn="l">
              <a:buNone/>
            </a:pPr>
            <a:r>
              <a:rPr lang="vi-VN" altLang="en-US" sz="2800">
                <a:latin typeface="Arial" panose="020B0604020202020204" pitchFamily="34" charset="0"/>
                <a:cs typeface="Arial" panose="020B0604020202020204" pitchFamily="34" charset="0"/>
                <a:sym typeface="+mn-ea"/>
              </a:rPr>
              <a:t>Giả thuyết là gì?</a:t>
            </a:r>
            <a:r>
              <a:rPr lang="en-US" altLang="vi-VN" sz="2800">
                <a:latin typeface="Arial" panose="020B0604020202020204" pitchFamily="34" charset="0"/>
                <a:cs typeface="Arial" panose="020B0604020202020204" pitchFamily="34" charset="0"/>
              </a:rPr>
              <a:t> Có mấy cách phân loại giả thuyết?</a:t>
            </a:r>
          </a:p>
          <a:p>
            <a:pPr marL="0" indent="0" algn="l">
              <a:buNone/>
            </a:pPr>
            <a:r>
              <a:rPr lang="vi-VN" altLang="en-US" sz="2800">
                <a:latin typeface="Arial" panose="020B0604020202020204" pitchFamily="34" charset="0"/>
                <a:cs typeface="Arial" panose="020B0604020202020204" pitchFamily="34" charset="0"/>
              </a:rPr>
              <a:t>Phân loại theo cấu trúc logic giả thuyết bao gồm</a:t>
            </a:r>
            <a:r>
              <a:rPr lang="en-US" altLang="vi-VN" sz="2800">
                <a:latin typeface="Arial" panose="020B0604020202020204" pitchFamily="34" charset="0"/>
                <a:cs typeface="Arial" panose="020B0604020202020204" pitchFamily="34" charset="0"/>
              </a:rPr>
              <a:t> những loại nào? Nêu đặc điểm của từng loại GT.</a:t>
            </a:r>
          </a:p>
          <a:p>
            <a:pPr marL="0" indent="0" algn="l">
              <a:buNone/>
            </a:pPr>
            <a:r>
              <a:rPr lang="en-US" sz="2800">
                <a:solidFill>
                  <a:srgbClr val="002060"/>
                </a:solidFill>
                <a:latin typeface="Arial" panose="020B0604020202020204" pitchFamily="34" charset="0"/>
                <a:cs typeface="Arial" panose="020B0604020202020204" pitchFamily="34" charset="0"/>
                <a:sym typeface="+mn-ea"/>
              </a:rPr>
              <a:t>Phân loại theo chức năng NCKH</a:t>
            </a:r>
            <a:r>
              <a:rPr lang="vi-VN" altLang="en-US" sz="2800">
                <a:solidFill>
                  <a:srgbClr val="002060"/>
                </a:solidFill>
                <a:latin typeface="Arial" panose="020B0604020202020204" pitchFamily="34" charset="0"/>
                <a:cs typeface="Arial" panose="020B0604020202020204" pitchFamily="34" charset="0"/>
                <a:sym typeface="+mn-ea"/>
              </a:rPr>
              <a:t>, giả thuyết bao g</a:t>
            </a:r>
            <a:r>
              <a:rPr lang="en-US" altLang="vi-VN" sz="2800">
                <a:solidFill>
                  <a:srgbClr val="002060"/>
                </a:solidFill>
                <a:latin typeface="Arial" panose="020B0604020202020204" pitchFamily="34" charset="0"/>
                <a:cs typeface="Arial" panose="020B0604020202020204" pitchFamily="34" charset="0"/>
                <a:sym typeface="+mn-ea"/>
              </a:rPr>
              <a:t>ồm những loại nào? </a:t>
            </a:r>
            <a:r>
              <a:rPr lang="en-US" altLang="vi-VN" sz="2800">
                <a:latin typeface="Arial" panose="020B0604020202020204" pitchFamily="34" charset="0"/>
                <a:cs typeface="Arial" panose="020B0604020202020204" pitchFamily="34" charset="0"/>
                <a:sym typeface="+mn-ea"/>
              </a:rPr>
              <a:t>Nêu đặc điểm của từng loại GT.</a:t>
            </a:r>
            <a:endParaRPr lang="en-US" altLang="vi-VN" sz="2800">
              <a:solidFill>
                <a:srgbClr val="002060"/>
              </a:solidFill>
              <a:latin typeface="Arial" panose="020B0604020202020204" pitchFamily="34" charset="0"/>
              <a:cs typeface="Arial" panose="020B0604020202020204" pitchFamily="34" charset="0"/>
              <a:sym typeface="+mn-ea"/>
            </a:endParaRPr>
          </a:p>
          <a:p>
            <a:pPr marL="0" indent="0" algn="l">
              <a:buNone/>
            </a:pPr>
            <a:r>
              <a:rPr lang="en-US" sz="2800">
                <a:solidFill>
                  <a:srgbClr val="C00000"/>
                </a:solidFill>
                <a:latin typeface="Arial" panose="020B0604020202020204" pitchFamily="34" charset="0"/>
                <a:cs typeface="Arial" panose="020B0604020202020204" pitchFamily="34" charset="0"/>
                <a:sym typeface="+mn-ea"/>
              </a:rPr>
              <a:t>Phân loại theo kiểm định giả thuyết</a:t>
            </a:r>
            <a:r>
              <a:rPr lang="vi-VN" altLang="en-US" sz="2800">
                <a:solidFill>
                  <a:srgbClr val="C00000"/>
                </a:solidFill>
                <a:latin typeface="Arial" panose="020B0604020202020204" pitchFamily="34" charset="0"/>
                <a:cs typeface="Arial" panose="020B0604020202020204" pitchFamily="34" charset="0"/>
                <a:sym typeface="+mn-ea"/>
              </a:rPr>
              <a:t>, giả thuyết bao gồm</a:t>
            </a:r>
            <a:r>
              <a:rPr lang="en-US" altLang="vi-VN" sz="2800">
                <a:solidFill>
                  <a:srgbClr val="C00000"/>
                </a:solidFill>
                <a:latin typeface="Arial" panose="020B0604020202020204" pitchFamily="34" charset="0"/>
                <a:cs typeface="Arial" panose="020B0604020202020204" pitchFamily="34" charset="0"/>
                <a:sym typeface="+mn-ea"/>
              </a:rPr>
              <a:t> những nào? </a:t>
            </a:r>
            <a:r>
              <a:rPr lang="en-US" altLang="vi-VN" sz="2800">
                <a:latin typeface="Arial" panose="020B0604020202020204" pitchFamily="34" charset="0"/>
                <a:cs typeface="Arial" panose="020B0604020202020204" pitchFamily="34" charset="0"/>
                <a:sym typeface="+mn-ea"/>
              </a:rPr>
              <a:t>Nêu đặc điểm của từng loại GT.</a:t>
            </a:r>
            <a:endParaRPr lang="en-US" altLang="vi-VN" sz="2800">
              <a:solidFill>
                <a:srgbClr val="C00000"/>
              </a:solidFill>
              <a:latin typeface="Arial" panose="020B0604020202020204" pitchFamily="34" charset="0"/>
              <a:cs typeface="Arial" panose="020B0604020202020204" pitchFamily="34" charset="0"/>
              <a:sym typeface="+mn-ea"/>
            </a:endParaRPr>
          </a:p>
          <a:p>
            <a:pPr marL="0" indent="0" algn="l">
              <a:buNone/>
            </a:pPr>
            <a:r>
              <a:rPr lang="en-US" altLang="vi-VN" sz="2800">
                <a:solidFill>
                  <a:srgbClr val="C00000"/>
                </a:solidFill>
                <a:latin typeface="Arial" panose="020B0604020202020204" pitchFamily="34" charset="0"/>
                <a:cs typeface="Arial" panose="020B0604020202020204" pitchFamily="34" charset="0"/>
                <a:sym typeface="+mn-ea"/>
              </a:rPr>
              <a:t>Nêu các chức năng của giả thuyết.</a:t>
            </a:r>
          </a:p>
          <a:p>
            <a:pPr marL="0" indent="0" algn="l">
              <a:buNone/>
            </a:pPr>
            <a:r>
              <a:rPr lang="en-US" altLang="vi-VN" sz="2800">
                <a:solidFill>
                  <a:srgbClr val="C00000"/>
                </a:solidFill>
                <a:latin typeface="Arial" panose="020B0604020202020204" pitchFamily="34" charset="0"/>
                <a:cs typeface="Arial" panose="020B0604020202020204" pitchFamily="34" charset="0"/>
                <a:sym typeface="+mn-ea"/>
              </a:rPr>
              <a:t>Nêu thuộc tính của giả thuyết.</a:t>
            </a:r>
          </a:p>
          <a:p>
            <a:pPr marL="0" indent="0" algn="l">
              <a:buNone/>
            </a:pPr>
            <a:r>
              <a:rPr lang="en-US" altLang="vi-VN" sz="2800">
                <a:solidFill>
                  <a:srgbClr val="C00000"/>
                </a:solidFill>
                <a:latin typeface="Arial" panose="020B0604020202020204" pitchFamily="34" charset="0"/>
                <a:cs typeface="Arial" panose="020B0604020202020204" pitchFamily="34" charset="0"/>
                <a:sym typeface="+mn-ea"/>
              </a:rPr>
              <a:t>Khi xây dựng giải thuyết, nhà NC dùng những hình thức suy luận nào?</a:t>
            </a:r>
          </a:p>
          <a:p>
            <a:pPr marL="0" indent="0" algn="l">
              <a:buNone/>
            </a:pPr>
            <a:r>
              <a:rPr lang="en-US" altLang="vi-VN" sz="2800">
                <a:solidFill>
                  <a:srgbClr val="C00000"/>
                </a:solidFill>
                <a:latin typeface="Arial" panose="020B0604020202020204" pitchFamily="34" charset="0"/>
                <a:cs typeface="Arial" panose="020B0604020202020204" pitchFamily="34" charset="0"/>
                <a:sym typeface="+mn-ea"/>
              </a:rPr>
              <a:t>Sau khi xây dựng gải thuyết nhà NC cần làm gì?</a:t>
            </a:r>
          </a:p>
          <a:p>
            <a:pPr marL="0" indent="0" algn="l">
              <a:buNone/>
            </a:pPr>
            <a:r>
              <a:rPr lang="en-US" altLang="vi-VN" sz="2800">
                <a:solidFill>
                  <a:srgbClr val="C00000"/>
                </a:solidFill>
                <a:latin typeface="Arial" panose="020B0604020202020204" pitchFamily="34" charset="0"/>
                <a:cs typeface="Arial" panose="020B0604020202020204" pitchFamily="34" charset="0"/>
                <a:sym typeface="+mn-ea"/>
              </a:rPr>
              <a:t>Nêu các bước kiểm chứng giải thuyết</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rmAutofit fontScale="90000"/>
          </a:bodyPr>
          <a:lstStyle/>
          <a:p>
            <a:endParaRPr lang="en-US" sz="2000"/>
          </a:p>
        </p:txBody>
      </p:sp>
      <p:sp>
        <p:nvSpPr>
          <p:cNvPr id="3" name="Content Placeholder 2"/>
          <p:cNvSpPr>
            <a:spLocks noGrp="1"/>
          </p:cNvSpPr>
          <p:nvPr>
            <p:ph idx="1"/>
          </p:nvPr>
        </p:nvSpPr>
        <p:spPr>
          <a:xfrm>
            <a:off x="457200" y="246380"/>
            <a:ext cx="8229600" cy="6494780"/>
          </a:xfrm>
          <a:ln>
            <a:solidFill>
              <a:schemeClr val="bg1"/>
            </a:solidFill>
          </a:ln>
        </p:spPr>
        <p:txBody>
          <a:bodyPr>
            <a:normAutofit/>
          </a:bodyPr>
          <a:lstStyle/>
          <a:p>
            <a:pPr marL="0" indent="0" algn="ctr">
              <a:buNone/>
            </a:pPr>
            <a:r>
              <a:rPr lang="en-US" b="1" i="1">
                <a:solidFill>
                  <a:srgbClr val="002060"/>
                </a:solidFill>
                <a:latin typeface="Times New Roman" panose="02020603050405020304" pitchFamily="18" charset="0"/>
                <a:cs typeface="Times New Roman" panose="02020603050405020304" pitchFamily="18" charset="0"/>
              </a:rPr>
              <a:t>Phân loại theo chức năng NCKH</a:t>
            </a:r>
            <a:r>
              <a:rPr lang="vi-VN" altLang="en-US" b="1" i="1">
                <a:solidFill>
                  <a:srgbClr val="002060"/>
                </a:solidFill>
                <a:latin typeface="Times New Roman" panose="02020603050405020304" pitchFamily="18" charset="0"/>
                <a:cs typeface="Times New Roman" panose="02020603050405020304" pitchFamily="18" charset="0"/>
              </a:rPr>
              <a:t>, giả thuyết bao gồm:</a:t>
            </a:r>
          </a:p>
        </p:txBody>
      </p:sp>
      <p:sp>
        <p:nvSpPr>
          <p:cNvPr id="4" name="Cloud 3"/>
          <p:cNvSpPr/>
          <p:nvPr/>
        </p:nvSpPr>
        <p:spPr>
          <a:xfrm>
            <a:off x="457200" y="1246505"/>
            <a:ext cx="4474845" cy="53975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a:t>
            </a:r>
            <a:r>
              <a:rPr lang="vi-VN" altLang="en-US" sz="3200">
                <a:solidFill>
                  <a:schemeClr val="tx1"/>
                </a:solidFill>
                <a:latin typeface="Times New Roman" panose="02020603050405020304" pitchFamily="18" charset="0"/>
                <a:cs typeface="Times New Roman" panose="02020603050405020304" pitchFamily="18" charset="0"/>
              </a:rPr>
              <a:t> </a:t>
            </a:r>
            <a:r>
              <a:rPr lang="en-US" sz="3200">
                <a:solidFill>
                  <a:schemeClr val="tx1"/>
                </a:solidFill>
                <a:latin typeface="Times New Roman" panose="02020603050405020304" pitchFamily="18" charset="0"/>
                <a:cs typeface="Times New Roman" panose="02020603050405020304" pitchFamily="18" charset="0"/>
              </a:rPr>
              <a:t>thuyết mô tả</a:t>
            </a:r>
            <a:endParaRPr lang="en-US" sz="3200">
              <a:latin typeface="Times New Roman" panose="02020603050405020304" pitchFamily="18" charset="0"/>
              <a:cs typeface="Times New Roman" panose="02020603050405020304" pitchFamily="18" charset="0"/>
            </a:endParaRPr>
          </a:p>
        </p:txBody>
      </p:sp>
      <p:sp>
        <p:nvSpPr>
          <p:cNvPr id="5" name="Cloud 4"/>
          <p:cNvSpPr/>
          <p:nvPr/>
        </p:nvSpPr>
        <p:spPr>
          <a:xfrm>
            <a:off x="914400" y="1842770"/>
            <a:ext cx="5505450" cy="466725"/>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 thuyết giải thích</a:t>
            </a:r>
          </a:p>
        </p:txBody>
      </p:sp>
      <p:sp>
        <p:nvSpPr>
          <p:cNvPr id="6" name="Cloud 5"/>
          <p:cNvSpPr/>
          <p:nvPr/>
        </p:nvSpPr>
        <p:spPr>
          <a:xfrm>
            <a:off x="1828800" y="2413000"/>
            <a:ext cx="5839460" cy="45085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 thuyết giải pháp</a:t>
            </a:r>
          </a:p>
        </p:txBody>
      </p:sp>
      <p:sp>
        <p:nvSpPr>
          <p:cNvPr id="7" name="Cloud 6"/>
          <p:cNvSpPr/>
          <p:nvPr/>
        </p:nvSpPr>
        <p:spPr>
          <a:xfrm>
            <a:off x="3810000" y="2985770"/>
            <a:ext cx="5084445" cy="506730"/>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Giả thuyết dự báo</a:t>
            </a:r>
          </a:p>
        </p:txBody>
      </p:sp>
      <p:sp>
        <p:nvSpPr>
          <p:cNvPr id="9" name="Text Box 8"/>
          <p:cNvSpPr txBox="1"/>
          <p:nvPr/>
        </p:nvSpPr>
        <p:spPr>
          <a:xfrm>
            <a:off x="511810" y="3794760"/>
            <a:ext cx="8174990" cy="1353185"/>
          </a:xfrm>
          <a:prstGeom prst="rect">
            <a:avLst/>
          </a:prstGeom>
          <a:noFill/>
        </p:spPr>
        <p:txBody>
          <a:bodyPr wrap="square" rtlCol="0">
            <a:spAutoFit/>
          </a:bodyPr>
          <a:lstStyle/>
          <a:p>
            <a:pPr algn="ctr"/>
            <a:r>
              <a:rPr lang="en-US" sz="3200" b="1" i="1">
                <a:solidFill>
                  <a:srgbClr val="C00000"/>
                </a:solidFill>
                <a:latin typeface="Times New Roman" panose="02020603050405020304" pitchFamily="18" charset="0"/>
                <a:cs typeface="Times New Roman" panose="02020603050405020304" pitchFamily="18" charset="0"/>
                <a:sym typeface="+mn-ea"/>
              </a:rPr>
              <a:t>Phân loại theo kiểm định giả thuyết</a:t>
            </a:r>
            <a:r>
              <a:rPr lang="vi-VN" altLang="en-US" sz="3200" b="1" i="1">
                <a:solidFill>
                  <a:srgbClr val="C00000"/>
                </a:solidFill>
                <a:latin typeface="Times New Roman" panose="02020603050405020304" pitchFamily="18" charset="0"/>
                <a:cs typeface="Times New Roman" panose="02020603050405020304" pitchFamily="18" charset="0"/>
                <a:sym typeface="+mn-ea"/>
              </a:rPr>
              <a:t>, giả thuyết bao gồm:</a:t>
            </a:r>
            <a:endParaRPr lang="en-US" b="1" i="1">
              <a:solidFill>
                <a:srgbClr val="C00000"/>
              </a:solidFill>
              <a:latin typeface="Times New Roman" panose="02020603050405020304" pitchFamily="18" charset="0"/>
              <a:cs typeface="Times New Roman" panose="02020603050405020304" pitchFamily="18" charset="0"/>
            </a:endParaRPr>
          </a:p>
          <a:p>
            <a:pPr algn="ctr"/>
            <a:endParaRPr lang="vi-VN" altLang="en-US"/>
          </a:p>
        </p:txBody>
      </p:sp>
      <p:sp>
        <p:nvSpPr>
          <p:cNvPr id="10" name="Text Box 9"/>
          <p:cNvSpPr txBox="1"/>
          <p:nvPr/>
        </p:nvSpPr>
        <p:spPr>
          <a:xfrm>
            <a:off x="1447800" y="5351780"/>
            <a:ext cx="2553335" cy="583565"/>
          </a:xfrm>
          <a:prstGeom prst="rect">
            <a:avLst/>
          </a:prstGeom>
          <a:noFill/>
        </p:spPr>
        <p:txBody>
          <a:bodyPr wrap="none" rtlCol="0">
            <a:spAutoFit/>
          </a:bodyPr>
          <a:lstStyle/>
          <a:p>
            <a:r>
              <a:rPr lang="vi-VN" altLang="en-US" sz="3200">
                <a:solidFill>
                  <a:srgbClr val="7030A0"/>
                </a:solidFill>
                <a:latin typeface="Times New Roman" panose="02020603050405020304" pitchFamily="18" charset="0"/>
                <a:cs typeface="Times New Roman" panose="02020603050405020304" pitchFamily="18" charset="0"/>
              </a:rPr>
              <a:t>Giả thuyết NC</a:t>
            </a:r>
          </a:p>
        </p:txBody>
      </p:sp>
      <p:sp>
        <p:nvSpPr>
          <p:cNvPr id="11" name="Text Box 10"/>
          <p:cNvSpPr txBox="1"/>
          <p:nvPr/>
        </p:nvSpPr>
        <p:spPr>
          <a:xfrm>
            <a:off x="4191000" y="5105400"/>
            <a:ext cx="4625340" cy="1076325"/>
          </a:xfrm>
          <a:prstGeom prst="rect">
            <a:avLst/>
          </a:prstGeom>
          <a:noFill/>
        </p:spPr>
        <p:txBody>
          <a:bodyPr wrap="square" rtlCol="0">
            <a:spAutoFit/>
          </a:bodyPr>
          <a:lstStyle/>
          <a:p>
            <a:pPr algn="ctr"/>
            <a:r>
              <a:rPr lang="vi-VN" altLang="en-US" sz="3200">
                <a:solidFill>
                  <a:schemeClr val="accent3">
                    <a:lumMod val="50000"/>
                  </a:schemeClr>
                </a:solidFill>
                <a:latin typeface="Times New Roman" panose="02020603050405020304" pitchFamily="18" charset="0"/>
                <a:cs typeface="Times New Roman" panose="02020603050405020304" pitchFamily="18" charset="0"/>
              </a:rPr>
              <a:t>Giả thuyết không/</a:t>
            </a:r>
          </a:p>
          <a:p>
            <a:pPr algn="ctr"/>
            <a:r>
              <a:rPr lang="vi-VN" altLang="en-US" sz="3200">
                <a:solidFill>
                  <a:schemeClr val="accent3">
                    <a:lumMod val="50000"/>
                  </a:schemeClr>
                </a:solidFill>
                <a:latin typeface="Times New Roman" panose="02020603050405020304" pitchFamily="18" charset="0"/>
                <a:cs typeface="Times New Roman" panose="02020603050405020304" pitchFamily="18" charset="0"/>
              </a:rPr>
              <a:t> GT vô hiệu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randombar(horizont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heel(1)">
                                      <p:cBhvr>
                                        <p:cTn id="29" dur="20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20"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edge">
                                      <p:cBhvr>
                                        <p:cTn id="3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10" grpId="0"/>
      <p:bldP spid="10" grpId="1"/>
      <p:bldP spid="11" grpId="0"/>
      <p:bldP spid="11" grpId="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325"/>
            <a:ext cx="8229600" cy="536575"/>
          </a:xfrm>
          <a:ln>
            <a:solidFill>
              <a:schemeClr val="bg1"/>
            </a:solidFill>
          </a:ln>
        </p:spPr>
        <p:txBody>
          <a:bodyPr>
            <a:normAutofit fontScale="90000"/>
          </a:bodyPr>
          <a:lstStyle/>
          <a:p>
            <a:endParaRPr lang="en-US" sz="3200"/>
          </a:p>
        </p:txBody>
      </p:sp>
      <p:sp>
        <p:nvSpPr>
          <p:cNvPr id="3" name="Content Placeholder 2"/>
          <p:cNvSpPr>
            <a:spLocks noGrp="1"/>
          </p:cNvSpPr>
          <p:nvPr>
            <p:ph idx="1"/>
          </p:nvPr>
        </p:nvSpPr>
        <p:spPr>
          <a:xfrm>
            <a:off x="457200" y="257810"/>
            <a:ext cx="8229600" cy="6219190"/>
          </a:xfrm>
        </p:spPr>
        <p:txBody>
          <a:bodyPr>
            <a:normAutofit/>
          </a:bodyPr>
          <a:lstStyle/>
          <a:p>
            <a:pPr marL="0" indent="0" algn="ctr">
              <a:buNone/>
            </a:pPr>
            <a:r>
              <a:rPr lang="en-US" sz="3600" b="1" i="1"/>
              <a:t>Ý nào dưới đây không phải là chức năng của giả thuyết?</a:t>
            </a:r>
            <a:endParaRPr lang="vi-VN" altLang="en-US" sz="3600" b="1" i="1"/>
          </a:p>
        </p:txBody>
      </p:sp>
      <p:sp>
        <p:nvSpPr>
          <p:cNvPr id="4" name="Vertical Scroll 3"/>
          <p:cNvSpPr/>
          <p:nvPr/>
        </p:nvSpPr>
        <p:spPr>
          <a:xfrm>
            <a:off x="533400" y="2296391"/>
            <a:ext cx="1981200" cy="3266209"/>
          </a:xfrm>
          <a:prstGeom prst="verticalScroll">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Giúp nhà NC xác định được trọng tâm NC</a:t>
            </a:r>
          </a:p>
        </p:txBody>
      </p:sp>
      <p:sp>
        <p:nvSpPr>
          <p:cNvPr id="5" name="Vertical Scroll 4"/>
          <p:cNvSpPr/>
          <p:nvPr/>
        </p:nvSpPr>
        <p:spPr>
          <a:xfrm>
            <a:off x="2514600" y="2296391"/>
            <a:ext cx="1981200" cy="3266209"/>
          </a:xfrm>
          <a:prstGeom prst="verticalScroll">
            <a:avLst/>
          </a:prstGeom>
          <a:solidFill>
            <a:schemeClr val="accent3">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Giúp Xác định được những dữ liệu cần thu thập</a:t>
            </a:r>
          </a:p>
        </p:txBody>
      </p:sp>
      <p:sp>
        <p:nvSpPr>
          <p:cNvPr id="6" name="Vertical Scroll 5"/>
          <p:cNvSpPr/>
          <p:nvPr/>
        </p:nvSpPr>
        <p:spPr>
          <a:xfrm>
            <a:off x="4495800" y="2296391"/>
            <a:ext cx="1981200" cy="3266209"/>
          </a:xfrm>
          <a:prstGeom prst="verticalScroll">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Làm tăng tính chủ quan của NC</a:t>
            </a:r>
          </a:p>
        </p:txBody>
      </p:sp>
      <p:sp>
        <p:nvSpPr>
          <p:cNvPr id="7" name="Vertical Scroll 6"/>
          <p:cNvSpPr/>
          <p:nvPr/>
        </p:nvSpPr>
        <p:spPr>
          <a:xfrm>
            <a:off x="6463145" y="2296391"/>
            <a:ext cx="1981200" cy="3266209"/>
          </a:xfrm>
          <a:prstGeom prst="verticalScroll">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Cho phép nhà NC đóng góp vào việc phát triển lý thuyết</a:t>
            </a:r>
          </a:p>
        </p:txBody>
      </p:sp>
      <p:cxnSp>
        <p:nvCxnSpPr>
          <p:cNvPr id="9" name="Straight Arrow Connector 8"/>
          <p:cNvCxnSpPr/>
          <p:nvPr/>
        </p:nvCxnSpPr>
        <p:spPr>
          <a:xfrm>
            <a:off x="4495800" y="1524000"/>
            <a:ext cx="9906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1524000" y="1524000"/>
            <a:ext cx="29718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3657600" y="1524000"/>
            <a:ext cx="8382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495800" y="1524000"/>
            <a:ext cx="2957945"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 Box 7"/>
          <p:cNvSpPr txBox="1"/>
          <p:nvPr/>
        </p:nvSpPr>
        <p:spPr>
          <a:xfrm>
            <a:off x="5029200" y="2590800"/>
            <a:ext cx="1112520" cy="583565"/>
          </a:xfrm>
          <a:prstGeom prst="rect">
            <a:avLst/>
          </a:prstGeom>
          <a:noFill/>
        </p:spPr>
        <p:txBody>
          <a:bodyPr wrap="square" rtlCol="0">
            <a:spAutoFit/>
          </a:bodyPr>
          <a:lstStyle/>
          <a:p>
            <a:pPr algn="ctr"/>
            <a:r>
              <a:rPr lang="en-US" sz="3200" b="1">
                <a:solidFill>
                  <a:srgbClr val="C00000"/>
                </a:solidFill>
              </a:rPr>
              <a:t>Sai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ppt_x</p:attrName>
                                        </p:attrNameLst>
                                      </p:cBhvr>
                                      <p:tavLst>
                                        <p:tav tm="0">
                                          <p:val>
                                            <p:strVal val="#ppt_x-.2"/>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37"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900" decel="100000" fill="hold"/>
                                        <p:tgtEl>
                                          <p:spTgt spid="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5" grpId="0" bldLvl="0" animBg="1"/>
      <p:bldP spid="5" grpId="1" animBg="1"/>
      <p:bldP spid="6" grpId="0" bldLvl="0" animBg="1"/>
      <p:bldP spid="6" grpId="1" animBg="1"/>
      <p:bldP spid="7" grpId="0" bldLvl="0" animBg="1"/>
      <p:bldP spid="7" grpId="1" animBg="1"/>
      <p:bldP spid="8" grpId="0"/>
      <p:bldP spid="8" grpId="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38200"/>
          </a:xfrm>
          <a:solidFill>
            <a:schemeClr val="bg1"/>
          </a:solidFill>
          <a:ln>
            <a:solidFill>
              <a:schemeClr val="bg1"/>
            </a:solidFill>
          </a:ln>
        </p:spPr>
        <p:txBody>
          <a:bodyPr>
            <a:normAutofit/>
          </a:bodyPr>
          <a:lstStyle/>
          <a:p>
            <a:endParaRPr lang="en-US" sz="3600"/>
          </a:p>
        </p:txBody>
      </p:sp>
      <p:sp>
        <p:nvSpPr>
          <p:cNvPr id="3" name="Content Placeholder 2"/>
          <p:cNvSpPr>
            <a:spLocks noGrp="1"/>
          </p:cNvSpPr>
          <p:nvPr>
            <p:ph idx="1"/>
          </p:nvPr>
        </p:nvSpPr>
        <p:spPr>
          <a:xfrm>
            <a:off x="533400" y="391795"/>
            <a:ext cx="8229600" cy="5963920"/>
          </a:xfrm>
          <a:ln>
            <a:solidFill>
              <a:schemeClr val="accent2">
                <a:lumMod val="50000"/>
              </a:schemeClr>
            </a:solidFill>
          </a:ln>
        </p:spPr>
        <p:txBody>
          <a:bodyPr>
            <a:normAutofit/>
          </a:bodyPr>
          <a:lstStyle/>
          <a:p>
            <a:pPr marL="0" indent="0" algn="ctr">
              <a:buNone/>
            </a:pPr>
            <a:r>
              <a:rPr lang="en-US" sz="4000" b="1">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Chọn đáp án sai: Đâu không phải là thuộc tính của giả thuyết?</a:t>
            </a:r>
          </a:p>
        </p:txBody>
      </p:sp>
      <p:sp>
        <p:nvSpPr>
          <p:cNvPr id="4" name="Folded Corner 3"/>
          <p:cNvSpPr/>
          <p:nvPr/>
        </p:nvSpPr>
        <p:spPr>
          <a:xfrm>
            <a:off x="697865" y="1752600"/>
            <a:ext cx="1740535" cy="4015105"/>
          </a:xfrm>
          <a:prstGeom prst="foldedCorner">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Đơn giản, cụ thể và rõ ràng  về mặt khái niệm</a:t>
            </a:r>
          </a:p>
        </p:txBody>
      </p:sp>
      <p:sp>
        <p:nvSpPr>
          <p:cNvPr id="5" name="Folded Corner 4"/>
          <p:cNvSpPr/>
          <p:nvPr/>
        </p:nvSpPr>
        <p:spPr>
          <a:xfrm>
            <a:off x="2733040" y="1753235"/>
            <a:ext cx="1686560" cy="4016375"/>
          </a:xfrm>
          <a:prstGeom prst="foldedCorner">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tx1"/>
              </a:solidFill>
              <a:latin typeface="Times New Roman" panose="02020603050405020304" pitchFamily="18" charset="0"/>
              <a:cs typeface="Times New Roman" panose="02020603050405020304" pitchFamily="18" charset="0"/>
            </a:endParaRPr>
          </a:p>
          <a:p>
            <a:pPr algn="ctr"/>
            <a:r>
              <a:rPr lang="en-US" sz="3200">
                <a:solidFill>
                  <a:schemeClr val="tx1"/>
                </a:solidFill>
                <a:latin typeface="Times New Roman" panose="02020603050405020304" pitchFamily="18" charset="0"/>
                <a:cs typeface="Times New Roman" panose="02020603050405020304" pitchFamily="18" charset="0"/>
              </a:rPr>
              <a:t>Không cần phải kiểm chứng được</a:t>
            </a:r>
          </a:p>
        </p:txBody>
      </p:sp>
      <p:sp>
        <p:nvSpPr>
          <p:cNvPr id="6" name="Folded Corner 5"/>
          <p:cNvSpPr/>
          <p:nvPr/>
        </p:nvSpPr>
        <p:spPr>
          <a:xfrm>
            <a:off x="4674235" y="1752600"/>
            <a:ext cx="1891665" cy="4016375"/>
          </a:xfrm>
          <a:prstGeom prst="foldedCorner">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Có quan hệ với hệ thống  tri thức hiện có về đối tượng NC</a:t>
            </a:r>
          </a:p>
        </p:txBody>
      </p:sp>
      <p:sp>
        <p:nvSpPr>
          <p:cNvPr id="7" name="Folded Corner 6"/>
          <p:cNvSpPr/>
          <p:nvPr/>
        </p:nvSpPr>
        <p:spPr>
          <a:xfrm>
            <a:off x="6812915" y="1752600"/>
            <a:ext cx="1762125" cy="4048760"/>
          </a:xfrm>
          <a:prstGeom prst="foldedCorner">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Có thể vận hành được</a:t>
            </a:r>
          </a:p>
        </p:txBody>
      </p:sp>
      <p:sp>
        <p:nvSpPr>
          <p:cNvPr id="8" name="Text Box 7"/>
          <p:cNvSpPr txBox="1"/>
          <p:nvPr/>
        </p:nvSpPr>
        <p:spPr>
          <a:xfrm>
            <a:off x="2890520" y="1910080"/>
            <a:ext cx="1452880" cy="583565"/>
          </a:xfrm>
          <a:prstGeom prst="rect">
            <a:avLst/>
          </a:prstGeom>
          <a:noFill/>
        </p:spPr>
        <p:txBody>
          <a:bodyPr wrap="square" rtlCol="0">
            <a:spAutoFit/>
          </a:bodyPr>
          <a:lstStyle/>
          <a:p>
            <a:pPr algn="ctr"/>
            <a:r>
              <a:rPr lang="en-US" sz="3200" b="1">
                <a:solidFill>
                  <a:srgbClr val="C00000"/>
                </a:solidFill>
              </a:rPr>
              <a:t>Sai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
                                        <p:tgtEl>
                                          <p:spTgt spid="7"/>
                                        </p:tgtEl>
                                      </p:cBhvr>
                                    </p:animEffect>
                                    <p:anim calcmode="lin" valueType="num">
                                      <p:cBhvr>
                                        <p:cTn id="31" dur="400" fill="hold"/>
                                        <p:tgtEl>
                                          <p:spTgt spid="7"/>
                                        </p:tgtEl>
                                        <p:attrNameLst>
                                          <p:attrName>ppt_x</p:attrName>
                                        </p:attrNameLst>
                                      </p:cBhvr>
                                      <p:tavLst>
                                        <p:tav tm="0">
                                          <p:val>
                                            <p:strVal val="#ppt_x"/>
                                          </p:val>
                                        </p:tav>
                                        <p:tav tm="100000">
                                          <p:val>
                                            <p:strVal val="#ppt_x"/>
                                          </p:val>
                                        </p:tav>
                                      </p:tavLst>
                                    </p:anim>
                                    <p:anim calcmode="lin" valueType="num">
                                      <p:cBhvr>
                                        <p:cTn id="32" dur="400" fill="hold"/>
                                        <p:tgtEl>
                                          <p:spTgt spid="7"/>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5" grpId="0" bldLvl="0" animBg="1"/>
      <p:bldP spid="5" grpId="1" animBg="1"/>
      <p:bldP spid="6" grpId="0" bldLvl="0" animBg="1"/>
      <p:bldP spid="6" grpId="1" animBg="1"/>
      <p:bldP spid="7" grpId="0" bldLvl="0" animBg="1"/>
      <p:bldP spid="7" grpId="1" animBg="1"/>
      <p:bldP spid="8" grpId="0"/>
      <p:bldP spid="8" grpId="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228600"/>
            <a:ext cx="8001000" cy="1600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rgbClr val="FF0000"/>
                </a:solidFill>
                <a:latin typeface="! PEPSI !" pitchFamily="2" charset="0"/>
              </a:rPr>
              <a:t>THE END</a:t>
            </a:r>
          </a:p>
          <a:p>
            <a:pPr algn="ctr"/>
            <a:r>
              <a:rPr lang="en-US" sz="4000" b="1">
                <a:solidFill>
                  <a:srgbClr val="FF0000"/>
                </a:solidFill>
                <a:latin typeface="! PEPSI !" pitchFamily="2" charset="0"/>
              </a:rPr>
              <a:t>THANK YOU!</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1600200"/>
            <a:ext cx="8534400" cy="48768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861</TotalTime>
  <Words>9640</Words>
  <Application>Microsoft Office PowerPoint</Application>
  <PresentationFormat>On-screen Show (4:3)</PresentationFormat>
  <Paragraphs>936</Paragraphs>
  <Slides>114</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114</vt:i4>
      </vt:variant>
    </vt:vector>
  </HeadingPairs>
  <TitlesOfParts>
    <vt:vector size="121" baseType="lpstr">
      <vt:lpstr>! PEPSI !</vt:lpstr>
      <vt:lpstr>.VnAvantH</vt:lpstr>
      <vt:lpstr>25</vt:lpstr>
      <vt:lpstr>Arial</vt:lpstr>
      <vt:lpstr>Calibri</vt:lpstr>
      <vt:lpstr>Times New Roman</vt:lpstr>
      <vt:lpstr>Office Theme</vt:lpstr>
      <vt:lpstr>  BỘ CÔNG THƯƠNG                   TRƯỜNG ĐẠI HỌC CÔNG NGHIỆP TP. HỒ CHÍ MINH         KHOA KHOA HỌC CƠ BẢN</vt:lpstr>
      <vt:lpstr>Chương 3:</vt:lpstr>
      <vt:lpstr>Mục tiêu chương 2</vt:lpstr>
      <vt:lpstr>Chương 3 bao gồm 4 nội dung:</vt:lpstr>
      <vt:lpstr>3.1. XÁC ĐỊNH VẤN ĐỀ NGHIÊN CỨU</vt:lpstr>
      <vt:lpstr>3.1. XÁC ĐỊNH VẤN ĐỀ NGHIÊN CỨU</vt:lpstr>
      <vt:lpstr>3.1. XÁC ĐỊNH VẤN ĐỀ NGHIÊN CỨU</vt:lpstr>
      <vt:lpstr>3.1. XÁC ĐỊNH VẤN ĐỀ NGHIÊN CỨU</vt:lpstr>
      <vt:lpstr>3.1. XÁC ĐỊNH VẤN ĐỀ NGHIÊN CỨU</vt:lpstr>
      <vt:lpstr>PowerPoint Presentation</vt:lpstr>
      <vt:lpstr>3.1.4. NHỮNG LƯU Ý KHI CHỌN VẤN ĐỀ NC</vt:lpstr>
      <vt:lpstr>3.1.5. CÁC BƯỚC XÁC ĐỊNH VẤN ĐỀ NC</vt:lpstr>
      <vt:lpstr>3.1.5. CÁC BƯỚC XÁC ĐỊNH VẤN ĐỀ NC</vt:lpstr>
      <vt:lpstr>3.1.5. CÁC BƯỚC XÁC ĐỊNH VẤN ĐỀ NC</vt:lpstr>
      <vt:lpstr>3.1.5. CÁC BƯỚC XÁC ĐỊNH VẤN ĐỀ NC</vt:lpstr>
      <vt:lpstr>3.1.5. CÁC BƯỚC XÁC ĐỊNH VẤN ĐỀ NC</vt:lpstr>
      <vt:lpstr>3.1.5. CÁC BƯỚC XÁC ĐỊNH VẤN ĐỀ NC</vt:lpstr>
      <vt:lpstr>3.1.5. CÁC BƯỚC XÁC ĐỊNH VẤN ĐỀ NC</vt:lpstr>
      <vt:lpstr>3.1.5. CÁC BƯỚC XÁC ĐỊNH VẤN ĐỀ NC</vt:lpstr>
      <vt:lpstr>Ví dụ 3.2:</vt:lpstr>
      <vt:lpstr>Ví dụ 3.2</vt:lpstr>
      <vt:lpstr>Ví dụ 3.2:</vt:lpstr>
      <vt:lpstr>Ví dụ 3.2</vt:lpstr>
      <vt:lpstr>Ví dụ 3.2</vt:lpstr>
      <vt:lpstr>ôn tập </vt:lpstr>
      <vt:lpstr>Ôn tập</vt:lpstr>
      <vt:lpstr>PowerPoint Presentation</vt:lpstr>
      <vt:lpstr>3.1.6. XÂY DỰNG MỤC TIÊU NC</vt:lpstr>
      <vt:lpstr>3.1.6. XÂY DỰNG MỤC TIÊU NC</vt:lpstr>
      <vt:lpstr>3.1.6. XÂY DỰNG MỤC TIÊU NC</vt:lpstr>
      <vt:lpstr>Câu hỏi ôn tập:</vt:lpstr>
      <vt:lpstr>Bài tập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2. XÂY DỰNG CƠ SỞ LÝ THUYẾT CHO ĐỀ TÀI NC</vt:lpstr>
      <vt:lpstr>3.2. XÂY DỰNG CƠ SỞ LÝ THUYẾT CHO ĐỀ TÀI NC</vt:lpstr>
      <vt:lpstr>3.2. XÂY DỰNG CƠ SỞ LÝ THUYẾT CHO ĐỀ TÀI NC</vt:lpstr>
      <vt:lpstr>3.2. XÂY DỰNG CƠ SỞ LÝ THUYẾT CHO ĐỀ TÀI NC</vt:lpstr>
      <vt:lpstr>3.2. XÂY DỰNG CƠ SỞ LÝ THUYẾT CHO ĐỀ TÀI NC</vt:lpstr>
      <vt:lpstr>3.2. XÂY DỰNG CƠ SỞ LÝ THUYẾT CHO ĐỀ TÀI NC</vt:lpstr>
      <vt:lpstr>3.2. XÂY DỰNG CƠ SỞ LÝ THUYẾT CHO ĐỀ TÀI NC</vt:lpstr>
      <vt:lpstr>Lưu ý:</vt:lpstr>
      <vt:lpstr>PowerPoint Presentation</vt:lpstr>
      <vt:lpstr>PowerPoint Presentation</vt:lpstr>
      <vt:lpstr>PowerPoint Presentation</vt:lpstr>
      <vt:lpstr>PowerPoint Presentation</vt:lpstr>
      <vt:lpstr>3.2. XÂY DỰNG CƠ SỞ LÝ THUYẾT CHO ĐỀ TÀI NC</vt:lpstr>
      <vt:lpstr>3.2. XÂY DỰNG CƠ SỞ LÝ THUYẾT CHO ĐỀ  TÀI NC</vt:lpstr>
      <vt:lpstr>PowerPoint Presentation</vt:lpstr>
      <vt:lpstr>3.2. XÂY DỰNG CƠ SỞ LÝ THUYẾT CHO ĐỀ  TÀI NC</vt:lpstr>
      <vt:lpstr>PowerPoint Presentation</vt:lpstr>
      <vt:lpstr>PowerPoint Presentation</vt:lpstr>
      <vt:lpstr>PowerPoint Presentation</vt:lpstr>
      <vt:lpstr>PowerPoint Presentation</vt:lpstr>
      <vt:lpstr>PowerPoint Presentation</vt:lpstr>
      <vt:lpstr>PowerPoint Presentation</vt:lpstr>
      <vt:lpstr>Ôn tập</vt:lpstr>
      <vt:lpstr>3.3. VẬN HÀNH HÓA KHÁI NIỆM</vt:lpstr>
      <vt:lpstr>3.1. VẬN HÀNH HÓA KHÁI NIỆM</vt:lpstr>
      <vt:lpstr>PowerPoint Presentation</vt:lpstr>
      <vt:lpstr>3.1. VẬN HÀNH HÓA KHÁI NIỆM</vt:lpstr>
      <vt:lpstr>3.1. VẬN HÀNH HÓA KHÁI NIỆM</vt:lpstr>
      <vt:lpstr>3.1. VẬN HÀNH HÓA KHÁI NIỆM</vt:lpstr>
      <vt:lpstr>Khác biệt giữa khái niệm và biến số</vt:lpstr>
      <vt:lpstr>3.1. VẬN HÀNH HÓA KHÁI NIỆM</vt:lpstr>
      <vt:lpstr>3.1.2. XÁC ĐỊNH BIẾN SỐ </vt:lpstr>
      <vt:lpstr>PowerPoint Presentation</vt:lpstr>
      <vt:lpstr>Ví dụ 2</vt:lpstr>
      <vt:lpstr>PowerPoint Presentation</vt:lpstr>
      <vt:lpstr>PowerPoint Presentation</vt:lpstr>
      <vt:lpstr>3.1.2. XÁC ĐỊNH BIẾN SỐ</vt:lpstr>
      <vt:lpstr>PowerPoint Presentation</vt:lpstr>
      <vt:lpstr>PowerPoint Presentation</vt:lpstr>
      <vt:lpstr>PowerPoint Presentation</vt:lpstr>
      <vt:lpstr>PowerPoint Presentation</vt:lpstr>
      <vt:lpstr>VD4</vt:lpstr>
      <vt:lpstr>Điền biến số phù hợp với phát biểu</vt:lpstr>
      <vt:lpstr>PowerPoint Presentation</vt:lpstr>
      <vt:lpstr>PowerPoint Presentation</vt:lpstr>
      <vt:lpstr>Trả lời câu hỏi</vt:lpstr>
      <vt:lpstr>3.1.2. XÁC ĐỊNH BIẾN SỐ * Các loại thang đo </vt:lpstr>
      <vt:lpstr>Ví dụ về thang đo</vt:lpstr>
      <vt:lpstr>3.1.2. XÁC ĐỊNH BIẾN SỐ * Các loại thang đo </vt:lpstr>
      <vt:lpstr>Ví dụ thang quãng</vt:lpstr>
      <vt:lpstr>Ví dụ thang đo tỉ lệ</vt:lpstr>
      <vt:lpstr>Đặc trưng của 4 mức đo lường</vt:lpstr>
      <vt:lpstr>Ôn tập: Điền loại thang đo phù hợp với phát biểu</vt:lpstr>
      <vt:lpstr>PowerPoint Presentation</vt:lpstr>
      <vt:lpstr>Ôn tập</vt:lpstr>
      <vt:lpstr>PowerPoint Presentation</vt:lpstr>
      <vt:lpstr>3.4. XÂY DỰNG GIẢ THUYẾT</vt:lpstr>
      <vt:lpstr>PHÂN BIỆT GIẢ THUYẾT VỚI GIẢ THIẾT</vt:lpstr>
      <vt:lpstr>3.4. XÂY DỰNG GIẢ THUYẾT NC</vt:lpstr>
      <vt:lpstr>3.4. XÂY DỰNG GIẢ THUYẾT NC</vt:lpstr>
      <vt:lpstr>3.4.2. Thuộc tính của giả thuyết </vt:lpstr>
      <vt:lpstr>2.2. XÂY DỰNG GIẢ THUYẾT NC</vt:lpstr>
      <vt:lpstr>3.4.3. Phân loại giả thuyết  </vt:lpstr>
      <vt:lpstr>3.4.3. Phân loại giả thuyết  </vt:lpstr>
      <vt:lpstr>3.4.3. Phân loại giả thuyết  </vt:lpstr>
      <vt:lpstr>3.4.3. Phân loại giả thuyết</vt:lpstr>
      <vt:lpstr>3.4.4. XÂY DỰNG VÀ KIỂM CHỨNG GIẢ THUYẾT</vt:lpstr>
      <vt:lpstr>3.4.4. XÂY DỰNG VÀ KIỂM CHỨNG GIẢ THUYẾT</vt:lpstr>
      <vt:lpstr>Ví dụ</vt:lpstr>
      <vt:lpstr>PowerPoint Presentation</vt:lpstr>
      <vt:lpstr>Ôn tập: </vt:lpstr>
      <vt:lpstr>PowerPoint Presentation</vt:lpstr>
      <vt:lpstr>PowerPoint Presentation</vt:lpstr>
      <vt:lpstr>PowerPoint Presentation</vt:lpstr>
      <vt:lpstr>PowerPoint Presentation</vt:lpstr>
    </vt:vector>
  </TitlesOfParts>
  <Company>Boycaonguyen88</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Anh Dao Thi Nguyet</cp:lastModifiedBy>
  <cp:revision>332</cp:revision>
  <dcterms:created xsi:type="dcterms:W3CDTF">2019-10-29T04:12:00Z</dcterms:created>
  <dcterms:modified xsi:type="dcterms:W3CDTF">2025-03-10T03:17:47Z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10F2D2299AE244A89A7B202824FE1433</vt:lpwstr>
  </property>
  <property fmtid="{D5CDD505-2E9C-101B-9397-08002B2CF9AE}" pid="3" name="KSOProductBuildVer">
    <vt:lpwstr>1033-12.2.0.13201</vt:lpwstr>
  </property>
</Properties>
</file>