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3"/>
  </p:notesMasterIdLst>
  <p:sldIdLst>
    <p:sldId id="320" r:id="rId2"/>
    <p:sldId id="257" r:id="rId3"/>
    <p:sldId id="370" r:id="rId4"/>
    <p:sldId id="371" r:id="rId5"/>
    <p:sldId id="541" r:id="rId6"/>
    <p:sldId id="613" r:id="rId7"/>
    <p:sldId id="614" r:id="rId8"/>
    <p:sldId id="615" r:id="rId9"/>
    <p:sldId id="688" r:id="rId10"/>
    <p:sldId id="689" r:id="rId11"/>
    <p:sldId id="690" r:id="rId12"/>
    <p:sldId id="1052" r:id="rId13"/>
    <p:sldId id="802" r:id="rId14"/>
    <p:sldId id="803" r:id="rId15"/>
    <p:sldId id="804" r:id="rId16"/>
    <p:sldId id="968" r:id="rId17"/>
    <p:sldId id="274" r:id="rId18"/>
    <p:sldId id="275" r:id="rId19"/>
    <p:sldId id="276" r:id="rId20"/>
    <p:sldId id="340" r:id="rId21"/>
    <p:sldId id="277" r:id="rId22"/>
    <p:sldId id="341" r:id="rId23"/>
    <p:sldId id="278" r:id="rId24"/>
    <p:sldId id="342" r:id="rId25"/>
    <p:sldId id="279" r:id="rId26"/>
    <p:sldId id="343" r:id="rId27"/>
    <p:sldId id="344" r:id="rId28"/>
    <p:sldId id="280" r:id="rId29"/>
    <p:sldId id="281" r:id="rId30"/>
    <p:sldId id="282" r:id="rId31"/>
    <p:sldId id="882" r:id="rId32"/>
    <p:sldId id="1053" r:id="rId33"/>
    <p:sldId id="1143" r:id="rId34"/>
    <p:sldId id="807" r:id="rId35"/>
    <p:sldId id="884" r:id="rId36"/>
    <p:sldId id="879" r:id="rId37"/>
    <p:sldId id="880" r:id="rId38"/>
    <p:sldId id="969" r:id="rId39"/>
    <p:sldId id="283" r:id="rId40"/>
    <p:sldId id="345" r:id="rId41"/>
    <p:sldId id="346" r:id="rId42"/>
    <p:sldId id="284" r:id="rId43"/>
    <p:sldId id="285" r:id="rId44"/>
    <p:sldId id="286" r:id="rId45"/>
    <p:sldId id="287" r:id="rId46"/>
    <p:sldId id="288" r:id="rId47"/>
    <p:sldId id="289" r:id="rId48"/>
    <p:sldId id="290" r:id="rId49"/>
    <p:sldId id="291" r:id="rId50"/>
    <p:sldId id="292" r:id="rId51"/>
    <p:sldId id="347" r:id="rId52"/>
    <p:sldId id="348" r:id="rId53"/>
    <p:sldId id="349" r:id="rId54"/>
    <p:sldId id="350" r:id="rId55"/>
    <p:sldId id="352" r:id="rId56"/>
    <p:sldId id="293" r:id="rId57"/>
    <p:sldId id="1056" r:id="rId58"/>
    <p:sldId id="1058" r:id="rId59"/>
    <p:sldId id="762" r:id="rId60"/>
    <p:sldId id="295" r:id="rId61"/>
    <p:sldId id="296" r:id="rId62"/>
    <p:sldId id="297" r:id="rId63"/>
    <p:sldId id="298" r:id="rId64"/>
    <p:sldId id="299" r:id="rId65"/>
    <p:sldId id="300" r:id="rId66"/>
    <p:sldId id="302" r:id="rId67"/>
    <p:sldId id="303" r:id="rId68"/>
    <p:sldId id="305" r:id="rId69"/>
    <p:sldId id="306" r:id="rId70"/>
    <p:sldId id="307" r:id="rId71"/>
    <p:sldId id="945" r:id="rId72"/>
    <p:sldId id="309" r:id="rId73"/>
    <p:sldId id="946" r:id="rId74"/>
    <p:sldId id="947" r:id="rId75"/>
    <p:sldId id="949" r:id="rId76"/>
    <p:sldId id="950" r:id="rId77"/>
    <p:sldId id="1145" r:id="rId78"/>
    <p:sldId id="952" r:id="rId79"/>
    <p:sldId id="953" r:id="rId80"/>
    <p:sldId id="957" r:id="rId81"/>
    <p:sldId id="958" r:id="rId82"/>
    <p:sldId id="1146" r:id="rId83"/>
    <p:sldId id="360" r:id="rId84"/>
    <p:sldId id="354" r:id="rId85"/>
    <p:sldId id="959" r:id="rId86"/>
    <p:sldId id="960" r:id="rId87"/>
    <p:sldId id="961" r:id="rId88"/>
    <p:sldId id="962" r:id="rId89"/>
    <p:sldId id="963" r:id="rId90"/>
    <p:sldId id="964" r:id="rId91"/>
    <p:sldId id="965" r:id="rId92"/>
    <p:sldId id="967" r:id="rId93"/>
    <p:sldId id="966" r:id="rId94"/>
    <p:sldId id="329" r:id="rId95"/>
    <p:sldId id="330" r:id="rId96"/>
    <p:sldId id="367" r:id="rId97"/>
    <p:sldId id="317" r:id="rId98"/>
    <p:sldId id="318" r:id="rId99"/>
    <p:sldId id="369" r:id="rId100"/>
    <p:sldId id="1057" r:id="rId101"/>
    <p:sldId id="1051" r:id="rId10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94" userDrawn="1">
          <p15:clr>
            <a:srgbClr val="A4A3A4"/>
          </p15:clr>
        </p15:guide>
        <p15:guide id="2" pos="285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rang Nguyễn Thị Thu" initials="TNTT"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浅色样式 1 - 强调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7" autoAdjust="0"/>
    <p:restoredTop sz="88604" autoAdjust="0"/>
  </p:normalViewPr>
  <p:slideViewPr>
    <p:cSldViewPr showGuides="1">
      <p:cViewPr varScale="1">
        <p:scale>
          <a:sx n="56" d="100"/>
          <a:sy n="56" d="100"/>
        </p:scale>
        <p:origin x="1580" y="44"/>
      </p:cViewPr>
      <p:guideLst>
        <p:guide orient="horz" pos="2194"/>
        <p:guide pos="2858"/>
      </p:guideLst>
    </p:cSldViewPr>
  </p:slideViewPr>
  <p:notesTextViewPr>
    <p:cViewPr>
      <p:scale>
        <a:sx n="1" d="1"/>
        <a:sy n="1" d="1"/>
      </p:scale>
      <p:origin x="0" y="0"/>
    </p:cViewPr>
  </p:notesTextViewPr>
  <p:sorterViewPr>
    <p:cViewPr>
      <p:scale>
        <a:sx n="100" d="100"/>
        <a:sy n="100" d="100"/>
      </p:scale>
      <p:origin x="0" y="912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theme" Target="theme/theme1.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notesMaster" Target="notesMasters/notesMaster1.xml"/><Relationship Id="rId108"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commentAuthors" Target="commentAuthor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1B005E56-2CC5-4209-B2E2-5F293859366E}" type="doc">
      <dgm:prSet loTypeId="urn:microsoft.com/office/officeart/2005/8/layout/vProcess5" loCatId="process" qsTypeId="urn:microsoft.com/office/officeart/2005/8/quickstyle/simple1#1" qsCatId="simple" csTypeId="urn:microsoft.com/office/officeart/2005/8/colors/accent1_2#1" csCatId="accent1" phldr="1"/>
      <dgm:spPr/>
      <dgm:t>
        <a:bodyPr/>
        <a:lstStyle/>
        <a:p>
          <a:endParaRPr lang="en-US"/>
        </a:p>
      </dgm:t>
    </dgm:pt>
    <dgm:pt modelId="{2CEEAD99-09AB-497C-BC06-F81C52948ACB}">
      <dgm:prSet phldrT="[Text]" phldr="0" custT="1"/>
      <dgm:spPr>
        <a:solidFill>
          <a:srgbClr val="FFFFCC"/>
        </a:solidFill>
      </dgm:spPr>
      <dgm:t>
        <a:bodyPr vert="horz" wrap="square"/>
        <a:lstStyle/>
        <a:p>
          <a:pPr algn="ctr">
            <a:lnSpc>
              <a:spcPct val="100000"/>
            </a:lnSpc>
            <a:spcBef>
              <a:spcPct val="0"/>
            </a:spcBef>
            <a:spcAft>
              <a:spcPct val="35000"/>
            </a:spcAft>
          </a:pPr>
          <a:r>
            <a:rPr lang="en-US" sz="2800">
              <a:solidFill>
                <a:schemeClr val="tx2"/>
              </a:solidFill>
              <a:latin typeface="Times New Roman" panose="02020603050405020304" pitchFamily="18" charset="0"/>
              <a:cs typeface="Times New Roman" panose="02020603050405020304" pitchFamily="18" charset="0"/>
            </a:rPr>
            <a:t>1: Chia dân số </a:t>
          </a:r>
          <a:r>
            <a:rPr lang="en-US" sz="2400">
              <a:solidFill>
                <a:schemeClr val="tx2"/>
              </a:solidFill>
              <a:latin typeface="Times New Roman" panose="02020603050405020304" pitchFamily="18" charset="0"/>
              <a:cs typeface="Times New Roman" panose="02020603050405020304" pitchFamily="18" charset="0"/>
            </a:rPr>
            <a:t>thành</a:t>
          </a:r>
          <a:r>
            <a:rPr lang="en-US" sz="2800">
              <a:solidFill>
                <a:schemeClr val="tx2"/>
              </a:solidFill>
              <a:latin typeface="Times New Roman" panose="02020603050405020304" pitchFamily="18" charset="0"/>
              <a:cs typeface="Times New Roman" panose="02020603050405020304" pitchFamily="18" charset="0"/>
            </a:rPr>
            <a:t> các cụm</a:t>
          </a:r>
          <a:endParaRPr sz="2800">
            <a:latin typeface="Times New Roman" panose="02020603050405020304" pitchFamily="18" charset="0"/>
            <a:cs typeface="Times New Roman" panose="02020603050405020304" pitchFamily="18" charset="0"/>
          </a:endParaRPr>
        </a:p>
      </dgm:t>
    </dgm:pt>
    <dgm:pt modelId="{81007B1D-B13C-45D0-9172-D6DA80DABE25}" type="parTrans" cxnId="{E1F29B25-352A-4B72-A09D-BBCF11C7CB7A}">
      <dgm:prSet/>
      <dgm:spPr/>
      <dgm:t>
        <a:bodyPr/>
        <a:lstStyle/>
        <a:p>
          <a:endParaRPr lang="en-US"/>
        </a:p>
      </dgm:t>
    </dgm:pt>
    <dgm:pt modelId="{C8117456-90A0-445B-B6B1-2B5F5E9D9824}" type="sibTrans" cxnId="{E1F29B25-352A-4B72-A09D-BBCF11C7CB7A}">
      <dgm:prSet/>
      <dgm:spPr>
        <a:solidFill>
          <a:schemeClr val="accent3">
            <a:lumMod val="60000"/>
            <a:lumOff val="40000"/>
            <a:alpha val="90000"/>
          </a:schemeClr>
        </a:solidFill>
      </dgm:spPr>
      <dgm:t>
        <a:bodyPr/>
        <a:lstStyle/>
        <a:p>
          <a:endParaRPr lang="en-US"/>
        </a:p>
      </dgm:t>
    </dgm:pt>
    <dgm:pt modelId="{AD7718C1-A47B-4B9A-8D0A-89DEDD121699}">
      <dgm:prSet phldrT="[Text]" phldr="0" custT="1"/>
      <dgm:spPr>
        <a:solidFill>
          <a:srgbClr val="FFFFCC"/>
        </a:solidFill>
      </dgm:spPr>
      <dgm:t>
        <a:bodyPr vert="horz" wrap="square"/>
        <a:lstStyle/>
        <a:p>
          <a:pPr algn="just">
            <a:lnSpc>
              <a:spcPct val="100000"/>
            </a:lnSpc>
            <a:spcBef>
              <a:spcPct val="0"/>
            </a:spcBef>
            <a:spcAft>
              <a:spcPct val="35000"/>
            </a:spcAft>
          </a:pPr>
          <a:r>
            <a:rPr lang="en-US" sz="2400" dirty="0">
              <a:solidFill>
                <a:schemeClr val="tx2"/>
              </a:solidFill>
              <a:latin typeface="Times New Roman" panose="02020603050405020304" pitchFamily="18" charset="0"/>
              <a:cs typeface="Times New Roman" panose="02020603050405020304" pitchFamily="18" charset="0"/>
            </a:rPr>
            <a:t>2: Dựa trên kích thước mẫu, quyết định số cụm cần chọn từ khung mẫu</a:t>
          </a:r>
          <a:endParaRPr sz="6500">
            <a:latin typeface="Times New Roman" panose="02020603050405020304" pitchFamily="18" charset="0"/>
            <a:cs typeface="Times New Roman" panose="02020603050405020304" pitchFamily="18" charset="0"/>
          </a:endParaRPr>
        </a:p>
      </dgm:t>
    </dgm:pt>
    <dgm:pt modelId="{F27E8CB2-7342-404F-9C1D-7EA3E7142219}" type="parTrans" cxnId="{E473B626-31E8-4E0E-BEF7-AD63B48433AC}">
      <dgm:prSet/>
      <dgm:spPr/>
      <dgm:t>
        <a:bodyPr/>
        <a:lstStyle/>
        <a:p>
          <a:endParaRPr lang="en-US"/>
        </a:p>
      </dgm:t>
    </dgm:pt>
    <dgm:pt modelId="{B632FDF9-CF24-4C6E-A55E-42170EE32151}" type="sibTrans" cxnId="{E473B626-31E8-4E0E-BEF7-AD63B48433AC}">
      <dgm:prSet/>
      <dgm:spPr>
        <a:solidFill>
          <a:schemeClr val="accent3">
            <a:lumMod val="60000"/>
            <a:lumOff val="40000"/>
            <a:alpha val="90000"/>
          </a:schemeClr>
        </a:solidFill>
      </dgm:spPr>
      <dgm:t>
        <a:bodyPr/>
        <a:lstStyle/>
        <a:p>
          <a:endParaRPr lang="en-US"/>
        </a:p>
      </dgm:t>
    </dgm:pt>
    <dgm:pt modelId="{096B817F-2B6E-4439-937E-7F2AE868B59F}">
      <dgm:prSet phldrT="[Text]" phldr="0" custT="1"/>
      <dgm:spPr>
        <a:solidFill>
          <a:srgbClr val="FFFFCC"/>
        </a:solidFill>
      </dgm:spPr>
      <dgm:t>
        <a:bodyPr vert="horz" wrap="square"/>
        <a:lstStyle/>
        <a:p>
          <a:pPr algn="just">
            <a:lnSpc>
              <a:spcPct val="100000"/>
            </a:lnSpc>
            <a:spcBef>
              <a:spcPct val="0"/>
            </a:spcBef>
            <a:spcAft>
              <a:spcPct val="35000"/>
            </a:spcAft>
          </a:pPr>
          <a:r>
            <a:rPr lang="en-US" sz="2400" dirty="0">
              <a:solidFill>
                <a:schemeClr val="tx2"/>
              </a:solidFill>
              <a:latin typeface="Times New Ro"/>
            </a:rPr>
            <a:t>3. Từ khung mẫu của các cụm, dùng chiến lược chọn mẫu xác suất đơn giản chọn ra các cụm mẫu.</a:t>
          </a:r>
        </a:p>
      </dgm:t>
    </dgm:pt>
    <dgm:pt modelId="{7FE5E7C7-9515-4755-83C4-6017015DB0C4}" type="parTrans" cxnId="{BFA202E9-E680-473F-9D9D-1368CDF909A0}">
      <dgm:prSet/>
      <dgm:spPr/>
      <dgm:t>
        <a:bodyPr/>
        <a:lstStyle/>
        <a:p>
          <a:endParaRPr lang="en-US"/>
        </a:p>
      </dgm:t>
    </dgm:pt>
    <dgm:pt modelId="{60B3199A-BAC1-45DF-ACBD-9DEE3830158E}" type="sibTrans" cxnId="{BFA202E9-E680-473F-9D9D-1368CDF909A0}">
      <dgm:prSet/>
      <dgm:spPr>
        <a:solidFill>
          <a:schemeClr val="accent3">
            <a:lumMod val="60000"/>
            <a:lumOff val="40000"/>
          </a:schemeClr>
        </a:solidFill>
      </dgm:spPr>
      <dgm:t>
        <a:bodyPr/>
        <a:lstStyle/>
        <a:p>
          <a:endParaRPr lang="en-US"/>
        </a:p>
      </dgm:t>
    </dgm:pt>
    <dgm:pt modelId="{F0E724F8-D067-4F4D-A1DB-E056880F3EB0}">
      <dgm:prSet phldr="0" custT="1"/>
      <dgm:spPr>
        <a:solidFill>
          <a:srgbClr val="FFFFCC"/>
        </a:solidFill>
      </dgm:spPr>
      <dgm:t>
        <a:bodyPr vert="horz" wrap="square"/>
        <a:lstStyle/>
        <a:p>
          <a:pPr algn="just">
            <a:lnSpc>
              <a:spcPct val="100000"/>
            </a:lnSpc>
            <a:spcBef>
              <a:spcPct val="0"/>
            </a:spcBef>
            <a:spcAft>
              <a:spcPct val="35000"/>
            </a:spcAft>
          </a:pPr>
          <a:r>
            <a:rPr lang="en-US" sz="2400" dirty="0">
              <a:solidFill>
                <a:schemeClr val="tx2"/>
              </a:solidFill>
              <a:latin typeface="Times New Ro"/>
            </a:rPr>
            <a:t>4. Dùng chọn mẫu xác suất đơn giản chọn ra các phần tử trong từng cụm.</a:t>
          </a:r>
          <a:endParaRPr sz="6500"/>
        </a:p>
      </dgm:t>
    </dgm:pt>
    <dgm:pt modelId="{904C48A9-2E00-432F-93BA-D430BA964E95}" type="parTrans" cxnId="{BF58A945-C94B-4BE8-B481-86894F7C2516}">
      <dgm:prSet/>
      <dgm:spPr/>
      <dgm:t>
        <a:bodyPr/>
        <a:lstStyle/>
        <a:p>
          <a:endParaRPr lang="en-US"/>
        </a:p>
      </dgm:t>
    </dgm:pt>
    <dgm:pt modelId="{20264916-4B18-42F3-B7F1-5407762C456D}" type="sibTrans" cxnId="{BF58A945-C94B-4BE8-B481-86894F7C2516}">
      <dgm:prSet/>
      <dgm:spPr/>
      <dgm:t>
        <a:bodyPr/>
        <a:lstStyle/>
        <a:p>
          <a:endParaRPr lang="en-US"/>
        </a:p>
      </dgm:t>
    </dgm:pt>
    <dgm:pt modelId="{60D1DC4E-9C9C-4695-BADA-47684EC64C73}" type="pres">
      <dgm:prSet presAssocID="{1B005E56-2CC5-4209-B2E2-5F293859366E}" presName="outerComposite" presStyleCnt="0">
        <dgm:presLayoutVars>
          <dgm:chMax val="5"/>
          <dgm:dir/>
          <dgm:resizeHandles val="exact"/>
        </dgm:presLayoutVars>
      </dgm:prSet>
      <dgm:spPr/>
    </dgm:pt>
    <dgm:pt modelId="{0229DAEF-76A3-4C49-8C35-A91EA9B7A5D1}" type="pres">
      <dgm:prSet presAssocID="{1B005E56-2CC5-4209-B2E2-5F293859366E}" presName="dummyMaxCanvas" presStyleCnt="0">
        <dgm:presLayoutVars/>
      </dgm:prSet>
      <dgm:spPr/>
    </dgm:pt>
    <dgm:pt modelId="{0D91A460-598E-4A27-8D40-50FAF6C7D93E}" type="pres">
      <dgm:prSet presAssocID="{1B005E56-2CC5-4209-B2E2-5F293859366E}" presName="FourNodes_1" presStyleLbl="node1" presStyleIdx="0" presStyleCnt="4" custScaleX="87822" custScaleY="87739">
        <dgm:presLayoutVars>
          <dgm:bulletEnabled val="1"/>
        </dgm:presLayoutVars>
      </dgm:prSet>
      <dgm:spPr/>
    </dgm:pt>
    <dgm:pt modelId="{DF78E282-B1F7-4654-B615-5959AE314514}" type="pres">
      <dgm:prSet presAssocID="{1B005E56-2CC5-4209-B2E2-5F293859366E}" presName="FourNodes_2" presStyleLbl="node1" presStyleIdx="1" presStyleCnt="4" custLinFactNeighborX="-529" custLinFactNeighborY="-7441">
        <dgm:presLayoutVars>
          <dgm:bulletEnabled val="1"/>
        </dgm:presLayoutVars>
      </dgm:prSet>
      <dgm:spPr/>
    </dgm:pt>
    <dgm:pt modelId="{524EA004-FF6C-48BC-8179-F4262E184B0B}" type="pres">
      <dgm:prSet presAssocID="{1B005E56-2CC5-4209-B2E2-5F293859366E}" presName="FourNodes_3" presStyleLbl="node1" presStyleIdx="2" presStyleCnt="4" custScaleX="107114" custLinFactNeighborX="363" custLinFactNeighborY="-14415">
        <dgm:presLayoutVars>
          <dgm:bulletEnabled val="1"/>
        </dgm:presLayoutVars>
      </dgm:prSet>
      <dgm:spPr/>
    </dgm:pt>
    <dgm:pt modelId="{592CF629-8743-4986-974B-C932CB8F2BE4}" type="pres">
      <dgm:prSet presAssocID="{1B005E56-2CC5-4209-B2E2-5F293859366E}" presName="FourNodes_4" presStyleLbl="node1" presStyleIdx="3" presStyleCnt="4" custScaleX="107903" custLinFactNeighborX="-210" custLinFactNeighborY="-15089">
        <dgm:presLayoutVars>
          <dgm:bulletEnabled val="1"/>
        </dgm:presLayoutVars>
      </dgm:prSet>
      <dgm:spPr/>
    </dgm:pt>
    <dgm:pt modelId="{602F7949-9BD9-49B6-8A52-3C25D4AC846B}" type="pres">
      <dgm:prSet presAssocID="{1B005E56-2CC5-4209-B2E2-5F293859366E}" presName="FourConn_1-2" presStyleLbl="fgAccFollowNode1" presStyleIdx="0" presStyleCnt="3">
        <dgm:presLayoutVars>
          <dgm:bulletEnabled val="1"/>
        </dgm:presLayoutVars>
      </dgm:prSet>
      <dgm:spPr/>
    </dgm:pt>
    <dgm:pt modelId="{23C82116-B09A-45D4-A65E-5488D8180211}" type="pres">
      <dgm:prSet presAssocID="{1B005E56-2CC5-4209-B2E2-5F293859366E}" presName="FourConn_2-3" presStyleLbl="fgAccFollowNode1" presStyleIdx="1" presStyleCnt="3" custLinFactNeighborX="76681" custLinFactNeighborY="9229">
        <dgm:presLayoutVars>
          <dgm:bulletEnabled val="1"/>
        </dgm:presLayoutVars>
      </dgm:prSet>
      <dgm:spPr/>
    </dgm:pt>
    <dgm:pt modelId="{21F77749-D51E-4C60-9AA2-ED92FEB0490F}" type="pres">
      <dgm:prSet presAssocID="{1B005E56-2CC5-4209-B2E2-5F293859366E}" presName="FourConn_3-4" presStyleLbl="fgAccFollowNode1" presStyleIdx="2" presStyleCnt="3" custLinFactNeighborX="76288" custLinFactNeighborY="-7193">
        <dgm:presLayoutVars>
          <dgm:bulletEnabled val="1"/>
        </dgm:presLayoutVars>
      </dgm:prSet>
      <dgm:spPr/>
    </dgm:pt>
    <dgm:pt modelId="{D3E9FC5F-9A09-4192-9F7D-C743C14C460F}" type="pres">
      <dgm:prSet presAssocID="{1B005E56-2CC5-4209-B2E2-5F293859366E}" presName="FourNodes_1_text" presStyleLbl="node1" presStyleIdx="3" presStyleCnt="4">
        <dgm:presLayoutVars>
          <dgm:bulletEnabled val="1"/>
        </dgm:presLayoutVars>
      </dgm:prSet>
      <dgm:spPr/>
    </dgm:pt>
    <dgm:pt modelId="{E7D5CD41-6053-4656-9CCE-8CE5C86DDD91}" type="pres">
      <dgm:prSet presAssocID="{1B005E56-2CC5-4209-B2E2-5F293859366E}" presName="FourNodes_2_text" presStyleLbl="node1" presStyleIdx="3" presStyleCnt="4">
        <dgm:presLayoutVars>
          <dgm:bulletEnabled val="1"/>
        </dgm:presLayoutVars>
      </dgm:prSet>
      <dgm:spPr/>
    </dgm:pt>
    <dgm:pt modelId="{D7552E28-A1EC-4A0D-BD7D-E0A913037D34}" type="pres">
      <dgm:prSet presAssocID="{1B005E56-2CC5-4209-B2E2-5F293859366E}" presName="FourNodes_3_text" presStyleLbl="node1" presStyleIdx="3" presStyleCnt="4">
        <dgm:presLayoutVars>
          <dgm:bulletEnabled val="1"/>
        </dgm:presLayoutVars>
      </dgm:prSet>
      <dgm:spPr/>
    </dgm:pt>
    <dgm:pt modelId="{4EFED927-E3A9-4F69-9AF5-1ADD6D825710}" type="pres">
      <dgm:prSet presAssocID="{1B005E56-2CC5-4209-B2E2-5F293859366E}" presName="FourNodes_4_text" presStyleLbl="node1" presStyleIdx="3" presStyleCnt="4">
        <dgm:presLayoutVars>
          <dgm:bulletEnabled val="1"/>
        </dgm:presLayoutVars>
      </dgm:prSet>
      <dgm:spPr/>
    </dgm:pt>
  </dgm:ptLst>
  <dgm:cxnLst>
    <dgm:cxn modelId="{A11D6307-43BF-4B3E-A6BF-3F6A7C0840BE}" type="presOf" srcId="{AD7718C1-A47B-4B9A-8D0A-89DEDD121699}" destId="{E7D5CD41-6053-4656-9CCE-8CE5C86DDD91}" srcOrd="1" destOrd="0" presId="urn:microsoft.com/office/officeart/2005/8/layout/vProcess5"/>
    <dgm:cxn modelId="{977AE311-02DD-46AC-BDAA-296B1D2B685B}" type="presOf" srcId="{096B817F-2B6E-4439-937E-7F2AE868B59F}" destId="{D7552E28-A1EC-4A0D-BD7D-E0A913037D34}" srcOrd="1" destOrd="0" presId="urn:microsoft.com/office/officeart/2005/8/layout/vProcess5"/>
    <dgm:cxn modelId="{03FA8F16-071E-42AC-AFAD-12C3DD7A355A}" type="presOf" srcId="{1B005E56-2CC5-4209-B2E2-5F293859366E}" destId="{60D1DC4E-9C9C-4695-BADA-47684EC64C73}" srcOrd="0" destOrd="0" presId="urn:microsoft.com/office/officeart/2005/8/layout/vProcess5"/>
    <dgm:cxn modelId="{E1F29B25-352A-4B72-A09D-BBCF11C7CB7A}" srcId="{1B005E56-2CC5-4209-B2E2-5F293859366E}" destId="{2CEEAD99-09AB-497C-BC06-F81C52948ACB}" srcOrd="0" destOrd="0" parTransId="{81007B1D-B13C-45D0-9172-D6DA80DABE25}" sibTransId="{C8117456-90A0-445B-B6B1-2B5F5E9D9824}"/>
    <dgm:cxn modelId="{E473B626-31E8-4E0E-BEF7-AD63B48433AC}" srcId="{1B005E56-2CC5-4209-B2E2-5F293859366E}" destId="{AD7718C1-A47B-4B9A-8D0A-89DEDD121699}" srcOrd="1" destOrd="0" parTransId="{F27E8CB2-7342-404F-9C1D-7EA3E7142219}" sibTransId="{B632FDF9-CF24-4C6E-A55E-42170EE32151}"/>
    <dgm:cxn modelId="{E4326635-1607-4150-B302-D42834C8D5EB}" type="presOf" srcId="{60B3199A-BAC1-45DF-ACBD-9DEE3830158E}" destId="{21F77749-D51E-4C60-9AA2-ED92FEB0490F}" srcOrd="0" destOrd="0" presId="urn:microsoft.com/office/officeart/2005/8/layout/vProcess5"/>
    <dgm:cxn modelId="{BF58A945-C94B-4BE8-B481-86894F7C2516}" srcId="{1B005E56-2CC5-4209-B2E2-5F293859366E}" destId="{F0E724F8-D067-4F4D-A1DB-E056880F3EB0}" srcOrd="3" destOrd="0" parTransId="{904C48A9-2E00-432F-93BA-D430BA964E95}" sibTransId="{20264916-4B18-42F3-B7F1-5407762C456D}"/>
    <dgm:cxn modelId="{2609D168-BA81-441F-84D6-45843C8FF158}" type="presOf" srcId="{2CEEAD99-09AB-497C-BC06-F81C52948ACB}" destId="{D3E9FC5F-9A09-4192-9F7D-C743C14C460F}" srcOrd="1" destOrd="0" presId="urn:microsoft.com/office/officeart/2005/8/layout/vProcess5"/>
    <dgm:cxn modelId="{F0714F69-7980-4F78-9887-2762A04E11A1}" type="presOf" srcId="{C8117456-90A0-445B-B6B1-2B5F5E9D9824}" destId="{602F7949-9BD9-49B6-8A52-3C25D4AC846B}" srcOrd="0" destOrd="0" presId="urn:microsoft.com/office/officeart/2005/8/layout/vProcess5"/>
    <dgm:cxn modelId="{D0515569-390C-41BC-8D12-97C99F2409B4}" type="presOf" srcId="{F0E724F8-D067-4F4D-A1DB-E056880F3EB0}" destId="{4EFED927-E3A9-4F69-9AF5-1ADD6D825710}" srcOrd="1" destOrd="0" presId="urn:microsoft.com/office/officeart/2005/8/layout/vProcess5"/>
    <dgm:cxn modelId="{B60B7F76-A0A4-4CDE-8E7A-0955F6D543E0}" type="presOf" srcId="{AD7718C1-A47B-4B9A-8D0A-89DEDD121699}" destId="{DF78E282-B1F7-4654-B615-5959AE314514}" srcOrd="0" destOrd="0" presId="urn:microsoft.com/office/officeart/2005/8/layout/vProcess5"/>
    <dgm:cxn modelId="{3DDB3F59-050F-4FA6-B5E0-808B00D608E4}" type="presOf" srcId="{2CEEAD99-09AB-497C-BC06-F81C52948ACB}" destId="{0D91A460-598E-4A27-8D40-50FAF6C7D93E}" srcOrd="0" destOrd="0" presId="urn:microsoft.com/office/officeart/2005/8/layout/vProcess5"/>
    <dgm:cxn modelId="{6978C78B-D938-43D0-A63F-D1925354B332}" type="presOf" srcId="{096B817F-2B6E-4439-937E-7F2AE868B59F}" destId="{524EA004-FF6C-48BC-8179-F4262E184B0B}" srcOrd="0" destOrd="0" presId="urn:microsoft.com/office/officeart/2005/8/layout/vProcess5"/>
    <dgm:cxn modelId="{02665C91-898B-40F7-B63F-58A0DA152973}" type="presOf" srcId="{B632FDF9-CF24-4C6E-A55E-42170EE32151}" destId="{23C82116-B09A-45D4-A65E-5488D8180211}" srcOrd="0" destOrd="0" presId="urn:microsoft.com/office/officeart/2005/8/layout/vProcess5"/>
    <dgm:cxn modelId="{D50C5ABD-C28B-450C-A62F-F7E451ED5D43}" type="presOf" srcId="{F0E724F8-D067-4F4D-A1DB-E056880F3EB0}" destId="{592CF629-8743-4986-974B-C932CB8F2BE4}" srcOrd="0" destOrd="0" presId="urn:microsoft.com/office/officeart/2005/8/layout/vProcess5"/>
    <dgm:cxn modelId="{BFA202E9-E680-473F-9D9D-1368CDF909A0}" srcId="{1B005E56-2CC5-4209-B2E2-5F293859366E}" destId="{096B817F-2B6E-4439-937E-7F2AE868B59F}" srcOrd="2" destOrd="0" parTransId="{7FE5E7C7-9515-4755-83C4-6017015DB0C4}" sibTransId="{60B3199A-BAC1-45DF-ACBD-9DEE3830158E}"/>
    <dgm:cxn modelId="{E9D6B866-2CD0-44E9-A048-9B4F73AE1CB7}" type="presParOf" srcId="{60D1DC4E-9C9C-4695-BADA-47684EC64C73}" destId="{0229DAEF-76A3-4C49-8C35-A91EA9B7A5D1}" srcOrd="0" destOrd="0" presId="urn:microsoft.com/office/officeart/2005/8/layout/vProcess5"/>
    <dgm:cxn modelId="{7179D31B-50D2-44B9-B2F6-19FB37B3292A}" type="presParOf" srcId="{60D1DC4E-9C9C-4695-BADA-47684EC64C73}" destId="{0D91A460-598E-4A27-8D40-50FAF6C7D93E}" srcOrd="1" destOrd="0" presId="urn:microsoft.com/office/officeart/2005/8/layout/vProcess5"/>
    <dgm:cxn modelId="{4F0EF124-C18F-4C03-A686-B8AF816F7481}" type="presParOf" srcId="{60D1DC4E-9C9C-4695-BADA-47684EC64C73}" destId="{DF78E282-B1F7-4654-B615-5959AE314514}" srcOrd="2" destOrd="0" presId="urn:microsoft.com/office/officeart/2005/8/layout/vProcess5"/>
    <dgm:cxn modelId="{227EA970-877D-4154-B9F2-207DCEBEF421}" type="presParOf" srcId="{60D1DC4E-9C9C-4695-BADA-47684EC64C73}" destId="{524EA004-FF6C-48BC-8179-F4262E184B0B}" srcOrd="3" destOrd="0" presId="urn:microsoft.com/office/officeart/2005/8/layout/vProcess5"/>
    <dgm:cxn modelId="{0C702270-C27F-43E0-889F-7B82FAAFEADD}" type="presParOf" srcId="{60D1DC4E-9C9C-4695-BADA-47684EC64C73}" destId="{592CF629-8743-4986-974B-C932CB8F2BE4}" srcOrd="4" destOrd="0" presId="urn:microsoft.com/office/officeart/2005/8/layout/vProcess5"/>
    <dgm:cxn modelId="{83835AF1-B877-42C0-A437-D45561833E70}" type="presParOf" srcId="{60D1DC4E-9C9C-4695-BADA-47684EC64C73}" destId="{602F7949-9BD9-49B6-8A52-3C25D4AC846B}" srcOrd="5" destOrd="0" presId="urn:microsoft.com/office/officeart/2005/8/layout/vProcess5"/>
    <dgm:cxn modelId="{8FC64F02-8739-4050-AC26-811BFEDFED7A}" type="presParOf" srcId="{60D1DC4E-9C9C-4695-BADA-47684EC64C73}" destId="{23C82116-B09A-45D4-A65E-5488D8180211}" srcOrd="6" destOrd="0" presId="urn:microsoft.com/office/officeart/2005/8/layout/vProcess5"/>
    <dgm:cxn modelId="{6FF995C8-6701-4DF7-A1E2-3F81A90DF4AE}" type="presParOf" srcId="{60D1DC4E-9C9C-4695-BADA-47684EC64C73}" destId="{21F77749-D51E-4C60-9AA2-ED92FEB0490F}" srcOrd="7" destOrd="0" presId="urn:microsoft.com/office/officeart/2005/8/layout/vProcess5"/>
    <dgm:cxn modelId="{408BEB64-DF7C-402B-8564-D53DB3E4C0DE}" type="presParOf" srcId="{60D1DC4E-9C9C-4695-BADA-47684EC64C73}" destId="{D3E9FC5F-9A09-4192-9F7D-C743C14C460F}" srcOrd="8" destOrd="0" presId="urn:microsoft.com/office/officeart/2005/8/layout/vProcess5"/>
    <dgm:cxn modelId="{368458D5-2154-4C3E-8B7E-98C1FBE98138}" type="presParOf" srcId="{60D1DC4E-9C9C-4695-BADA-47684EC64C73}" destId="{E7D5CD41-6053-4656-9CCE-8CE5C86DDD91}" srcOrd="9" destOrd="0" presId="urn:microsoft.com/office/officeart/2005/8/layout/vProcess5"/>
    <dgm:cxn modelId="{B8BB7B22-FC14-43A8-99C5-CA5074BAD52C}" type="presParOf" srcId="{60D1DC4E-9C9C-4695-BADA-47684EC64C73}" destId="{D7552E28-A1EC-4A0D-BD7D-E0A913037D34}" srcOrd="10" destOrd="0" presId="urn:microsoft.com/office/officeart/2005/8/layout/vProcess5"/>
    <dgm:cxn modelId="{7EA0691C-54C0-4F85-BACC-5098C6CAF46F}" type="presParOf" srcId="{60D1DC4E-9C9C-4695-BADA-47684EC64C73}" destId="{4EFED927-E3A9-4F69-9AF5-1ADD6D825710}"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005E56-2CC5-4209-B2E2-5F293859366E}" type="doc">
      <dgm:prSet loTypeId="urn:microsoft.com/office/officeart/2005/8/layout/vProcess5" loCatId="process" qsTypeId="urn:microsoft.com/office/officeart/2005/8/quickstyle/simple3#1" qsCatId="simple" csTypeId="urn:microsoft.com/office/officeart/2005/8/colors/colorful2#1" csCatId="accent1" phldr="1"/>
      <dgm:spPr/>
      <dgm:t>
        <a:bodyPr/>
        <a:lstStyle/>
        <a:p>
          <a:endParaRPr lang="en-US"/>
        </a:p>
      </dgm:t>
    </dgm:pt>
    <dgm:pt modelId="{2CEEAD99-09AB-497C-BC06-F81C52948ACB}">
      <dgm:prSet phldrT="[Text]" phldr="0" custT="1"/>
      <dgm:spPr/>
      <dgm:t>
        <a:bodyPr vert="horz" wrap="square"/>
        <a:lstStyle/>
        <a:p>
          <a:pPr algn="ctr">
            <a:lnSpc>
              <a:spcPct val="100000"/>
            </a:lnSpc>
            <a:spcBef>
              <a:spcPct val="0"/>
            </a:spcBef>
            <a:spcAft>
              <a:spcPct val="35000"/>
            </a:spcAft>
          </a:pPr>
          <a:r>
            <a:rPr lang="en-US" sz="2600" b="1">
              <a:latin typeface="Times New Ro"/>
            </a:rPr>
            <a:t>1</a:t>
          </a:r>
          <a:r>
            <a:rPr lang="en-US" sz="2600">
              <a:latin typeface="Times New Ro"/>
            </a:rPr>
            <a:t>. </a:t>
          </a:r>
          <a:r>
            <a:rPr lang="en-US" sz="2600" dirty="0">
              <a:latin typeface="Times New Ro"/>
            </a:rPr>
            <a:t>Tính hệ số k </a:t>
          </a:r>
          <a:r>
            <a:rPr lang="en-US" sz="2600" b="1" i="1" dirty="0">
              <a:latin typeface="Times New Ro"/>
            </a:rPr>
            <a:t>k=N/n</a:t>
          </a:r>
          <a:endParaRPr sz="2600"/>
        </a:p>
      </dgm:t>
    </dgm:pt>
    <dgm:pt modelId="{81007B1D-B13C-45D0-9172-D6DA80DABE25}" type="parTrans" cxnId="{D86C2631-7F7C-4E80-BF38-1994945181BD}">
      <dgm:prSet/>
      <dgm:spPr/>
      <dgm:t>
        <a:bodyPr/>
        <a:lstStyle/>
        <a:p>
          <a:endParaRPr lang="en-US"/>
        </a:p>
      </dgm:t>
    </dgm:pt>
    <dgm:pt modelId="{C8117456-90A0-445B-B6B1-2B5F5E9D9824}" type="sibTrans" cxnId="{D86C2631-7F7C-4E80-BF38-1994945181BD}">
      <dgm:prSet/>
      <dgm:spPr/>
      <dgm:t>
        <a:bodyPr/>
        <a:lstStyle/>
        <a:p>
          <a:endParaRPr lang="en-US"/>
        </a:p>
      </dgm:t>
    </dgm:pt>
    <dgm:pt modelId="{AD7718C1-A47B-4B9A-8D0A-89DEDD121699}">
      <dgm:prSet phldrT="[Text]" phldr="0" custT="1"/>
      <dgm:spPr/>
      <dgm:t>
        <a:bodyPr vert="horz" wrap="square"/>
        <a:lstStyle/>
        <a:p>
          <a:pPr algn="just">
            <a:lnSpc>
              <a:spcPct val="100000"/>
            </a:lnSpc>
            <a:spcBef>
              <a:spcPct val="0"/>
            </a:spcBef>
            <a:spcAft>
              <a:spcPct val="35000"/>
            </a:spcAft>
          </a:pPr>
          <a:r>
            <a:rPr lang="en-US" sz="2600" b="1" dirty="0">
              <a:latin typeface="Times New Ro"/>
            </a:rPr>
            <a:t>2</a:t>
          </a:r>
          <a:r>
            <a:rPr lang="en-US" sz="2600" b="1">
              <a:latin typeface="Times New Ro"/>
            </a:rPr>
            <a:t>. </a:t>
          </a:r>
          <a:r>
            <a:rPr lang="en-US" sz="2600">
              <a:latin typeface="Times New Ro"/>
            </a:rPr>
            <a:t>Chia khung mẫu thành các khoảng bằng nhau theo hệ số k</a:t>
          </a:r>
          <a:endParaRPr sz="2600"/>
        </a:p>
      </dgm:t>
    </dgm:pt>
    <dgm:pt modelId="{F27E8CB2-7342-404F-9C1D-7EA3E7142219}" type="parTrans" cxnId="{40E98854-784A-48B7-963B-816D4B1A56D4}">
      <dgm:prSet/>
      <dgm:spPr/>
      <dgm:t>
        <a:bodyPr/>
        <a:lstStyle/>
        <a:p>
          <a:endParaRPr lang="en-US"/>
        </a:p>
      </dgm:t>
    </dgm:pt>
    <dgm:pt modelId="{B632FDF9-CF24-4C6E-A55E-42170EE32151}" type="sibTrans" cxnId="{40E98854-784A-48B7-963B-816D4B1A56D4}">
      <dgm:prSet/>
      <dgm:spPr/>
      <dgm:t>
        <a:bodyPr/>
        <a:lstStyle/>
        <a:p>
          <a:endParaRPr lang="en-US"/>
        </a:p>
      </dgm:t>
    </dgm:pt>
    <dgm:pt modelId="{096B817F-2B6E-4439-937E-7F2AE868B59F}">
      <dgm:prSet phldrT="[Text]" custT="1"/>
      <dgm:spPr/>
      <dgm:t>
        <a:bodyPr/>
        <a:lstStyle/>
        <a:p>
          <a:pPr algn="just"/>
          <a:r>
            <a:rPr lang="en-US" sz="2600" b="1" dirty="0">
              <a:latin typeface="Times New Ro"/>
            </a:rPr>
            <a:t>3. </a:t>
          </a:r>
          <a:r>
            <a:rPr lang="en-US" sz="2600" dirty="0">
              <a:latin typeface="Times New Ro"/>
            </a:rPr>
            <a:t>Dùng phương pháp chọn mẫu xác suất đơn giản chọn phần tử đầu tiên trong khoảng thứ nhất</a:t>
          </a:r>
        </a:p>
      </dgm:t>
    </dgm:pt>
    <dgm:pt modelId="{7FE5E7C7-9515-4755-83C4-6017015DB0C4}" type="parTrans" cxnId="{C4DB2FFF-ED18-487B-A068-4D91AD149A27}">
      <dgm:prSet/>
      <dgm:spPr/>
      <dgm:t>
        <a:bodyPr/>
        <a:lstStyle/>
        <a:p>
          <a:endParaRPr lang="en-US"/>
        </a:p>
      </dgm:t>
    </dgm:pt>
    <dgm:pt modelId="{60B3199A-BAC1-45DF-ACBD-9DEE3830158E}" type="sibTrans" cxnId="{C4DB2FFF-ED18-487B-A068-4D91AD149A27}">
      <dgm:prSet/>
      <dgm:spPr/>
      <dgm:t>
        <a:bodyPr/>
        <a:lstStyle/>
        <a:p>
          <a:endParaRPr lang="en-US"/>
        </a:p>
      </dgm:t>
    </dgm:pt>
    <dgm:pt modelId="{F0E724F8-D067-4F4D-A1DB-E056880F3EB0}">
      <dgm:prSet custT="1"/>
      <dgm:spPr/>
      <dgm:t>
        <a:bodyPr/>
        <a:lstStyle/>
        <a:p>
          <a:pPr algn="just"/>
          <a:r>
            <a:rPr lang="en-US" sz="2600" b="1" dirty="0">
              <a:latin typeface="Times New Ro"/>
            </a:rPr>
            <a:t>4. </a:t>
          </a:r>
          <a:r>
            <a:rPr lang="en-US" sz="2600" dirty="0">
              <a:latin typeface="Times New Ro"/>
            </a:rPr>
            <a:t>Lấy số thứ tự của phần tử được chọn trong quãng thứ nhất + k để xác định phần tử được chọn trong các quãng còn lại.</a:t>
          </a:r>
        </a:p>
      </dgm:t>
    </dgm:pt>
    <dgm:pt modelId="{904C48A9-2E00-432F-93BA-D430BA964E95}" type="parTrans" cxnId="{54AE9AB9-4949-42CC-8D0E-E71D41AE448D}">
      <dgm:prSet/>
      <dgm:spPr/>
      <dgm:t>
        <a:bodyPr/>
        <a:lstStyle/>
        <a:p>
          <a:endParaRPr lang="en-US"/>
        </a:p>
      </dgm:t>
    </dgm:pt>
    <dgm:pt modelId="{20264916-4B18-42F3-B7F1-5407762C456D}" type="sibTrans" cxnId="{54AE9AB9-4949-42CC-8D0E-E71D41AE448D}">
      <dgm:prSet/>
      <dgm:spPr/>
      <dgm:t>
        <a:bodyPr/>
        <a:lstStyle/>
        <a:p>
          <a:endParaRPr lang="en-US"/>
        </a:p>
      </dgm:t>
    </dgm:pt>
    <dgm:pt modelId="{60D1DC4E-9C9C-4695-BADA-47684EC64C73}" type="pres">
      <dgm:prSet presAssocID="{1B005E56-2CC5-4209-B2E2-5F293859366E}" presName="outerComposite" presStyleCnt="0">
        <dgm:presLayoutVars>
          <dgm:chMax val="5"/>
          <dgm:dir/>
          <dgm:resizeHandles val="exact"/>
        </dgm:presLayoutVars>
      </dgm:prSet>
      <dgm:spPr/>
    </dgm:pt>
    <dgm:pt modelId="{0229DAEF-76A3-4C49-8C35-A91EA9B7A5D1}" type="pres">
      <dgm:prSet presAssocID="{1B005E56-2CC5-4209-B2E2-5F293859366E}" presName="dummyMaxCanvas" presStyleCnt="0">
        <dgm:presLayoutVars/>
      </dgm:prSet>
      <dgm:spPr/>
    </dgm:pt>
    <dgm:pt modelId="{0A7F00C8-0A5A-4B0A-BB25-2C5E4DCDB3F9}" type="pres">
      <dgm:prSet presAssocID="{1B005E56-2CC5-4209-B2E2-5F293859366E}" presName="FourNodes_1" presStyleLbl="node1" presStyleIdx="0" presStyleCnt="4" custScaleX="85627" custScaleY="76011">
        <dgm:presLayoutVars>
          <dgm:bulletEnabled val="1"/>
        </dgm:presLayoutVars>
      </dgm:prSet>
      <dgm:spPr/>
    </dgm:pt>
    <dgm:pt modelId="{4B5DC2F6-2A7B-41AC-B08D-8AC67567D813}" type="pres">
      <dgm:prSet presAssocID="{1B005E56-2CC5-4209-B2E2-5F293859366E}" presName="FourNodes_2" presStyleLbl="node1" presStyleIdx="1" presStyleCnt="4" custScaleX="93594" custLinFactNeighborX="947" custLinFactNeighborY="-22225">
        <dgm:presLayoutVars>
          <dgm:bulletEnabled val="1"/>
        </dgm:presLayoutVars>
      </dgm:prSet>
      <dgm:spPr/>
    </dgm:pt>
    <dgm:pt modelId="{73FB1185-6FD4-4789-9209-434610A802D2}" type="pres">
      <dgm:prSet presAssocID="{1B005E56-2CC5-4209-B2E2-5F293859366E}" presName="FourNodes_3" presStyleLbl="node1" presStyleIdx="2" presStyleCnt="4" custScaleX="96100" custLinFactNeighborX="-2050" custLinFactNeighborY="-28947">
        <dgm:presLayoutVars>
          <dgm:bulletEnabled val="1"/>
        </dgm:presLayoutVars>
      </dgm:prSet>
      <dgm:spPr/>
    </dgm:pt>
    <dgm:pt modelId="{91D1278B-4774-4708-AFE2-EDBDA3EC4212}" type="pres">
      <dgm:prSet presAssocID="{1B005E56-2CC5-4209-B2E2-5F293859366E}" presName="FourNodes_4" presStyleLbl="node1" presStyleIdx="3" presStyleCnt="4" custScaleX="100078" custScaleY="114035" custLinFactNeighborX="-3917" custLinFactNeighborY="-26162">
        <dgm:presLayoutVars>
          <dgm:bulletEnabled val="1"/>
        </dgm:presLayoutVars>
      </dgm:prSet>
      <dgm:spPr/>
    </dgm:pt>
    <dgm:pt modelId="{9C4B12A9-EEEF-47D8-91B3-2124C9414267}" type="pres">
      <dgm:prSet presAssocID="{1B005E56-2CC5-4209-B2E2-5F293859366E}" presName="FourConn_1-2" presStyleLbl="fgAccFollowNode1" presStyleIdx="0" presStyleCnt="3">
        <dgm:presLayoutVars>
          <dgm:bulletEnabled val="1"/>
        </dgm:presLayoutVars>
      </dgm:prSet>
      <dgm:spPr/>
    </dgm:pt>
    <dgm:pt modelId="{B9D8CD37-8078-46EE-B153-C84018B54027}" type="pres">
      <dgm:prSet presAssocID="{1B005E56-2CC5-4209-B2E2-5F293859366E}" presName="FourConn_2-3" presStyleLbl="fgAccFollowNode1" presStyleIdx="1" presStyleCnt="3">
        <dgm:presLayoutVars>
          <dgm:bulletEnabled val="1"/>
        </dgm:presLayoutVars>
      </dgm:prSet>
      <dgm:spPr/>
    </dgm:pt>
    <dgm:pt modelId="{AB24B6A0-7535-4F25-9B4E-B7DF3A7A3C15}" type="pres">
      <dgm:prSet presAssocID="{1B005E56-2CC5-4209-B2E2-5F293859366E}" presName="FourConn_3-4" presStyleLbl="fgAccFollowNode1" presStyleIdx="2" presStyleCnt="3">
        <dgm:presLayoutVars>
          <dgm:bulletEnabled val="1"/>
        </dgm:presLayoutVars>
      </dgm:prSet>
      <dgm:spPr/>
    </dgm:pt>
    <dgm:pt modelId="{53B69001-BC05-44B2-BB9C-6EEB1E212212}" type="pres">
      <dgm:prSet presAssocID="{1B005E56-2CC5-4209-B2E2-5F293859366E}" presName="FourNodes_1_text" presStyleLbl="node1" presStyleIdx="3" presStyleCnt="4">
        <dgm:presLayoutVars>
          <dgm:bulletEnabled val="1"/>
        </dgm:presLayoutVars>
      </dgm:prSet>
      <dgm:spPr/>
    </dgm:pt>
    <dgm:pt modelId="{94E758D9-CE61-4ED8-8A1B-A9AD7A1E2989}" type="pres">
      <dgm:prSet presAssocID="{1B005E56-2CC5-4209-B2E2-5F293859366E}" presName="FourNodes_2_text" presStyleLbl="node1" presStyleIdx="3" presStyleCnt="4">
        <dgm:presLayoutVars>
          <dgm:bulletEnabled val="1"/>
        </dgm:presLayoutVars>
      </dgm:prSet>
      <dgm:spPr/>
    </dgm:pt>
    <dgm:pt modelId="{D93FD203-17D2-451C-A3D7-FE36A1C13774}" type="pres">
      <dgm:prSet presAssocID="{1B005E56-2CC5-4209-B2E2-5F293859366E}" presName="FourNodes_3_text" presStyleLbl="node1" presStyleIdx="3" presStyleCnt="4">
        <dgm:presLayoutVars>
          <dgm:bulletEnabled val="1"/>
        </dgm:presLayoutVars>
      </dgm:prSet>
      <dgm:spPr/>
    </dgm:pt>
    <dgm:pt modelId="{34D92817-048E-4A72-9ED3-ED6192D2D214}" type="pres">
      <dgm:prSet presAssocID="{1B005E56-2CC5-4209-B2E2-5F293859366E}" presName="FourNodes_4_text" presStyleLbl="node1" presStyleIdx="3" presStyleCnt="4">
        <dgm:presLayoutVars>
          <dgm:bulletEnabled val="1"/>
        </dgm:presLayoutVars>
      </dgm:prSet>
      <dgm:spPr/>
    </dgm:pt>
  </dgm:ptLst>
  <dgm:cxnLst>
    <dgm:cxn modelId="{CF9B7001-B4E0-4EEB-A7A2-A2E91E7F93F3}" type="presOf" srcId="{096B817F-2B6E-4439-937E-7F2AE868B59F}" destId="{73FB1185-6FD4-4789-9209-434610A802D2}" srcOrd="0" destOrd="0" presId="urn:microsoft.com/office/officeart/2005/8/layout/vProcess5"/>
    <dgm:cxn modelId="{75A9371B-ACFB-4E7C-931E-CCEF09B566FC}" type="presOf" srcId="{C8117456-90A0-445B-B6B1-2B5F5E9D9824}" destId="{9C4B12A9-EEEF-47D8-91B3-2124C9414267}" srcOrd="0" destOrd="0" presId="urn:microsoft.com/office/officeart/2005/8/layout/vProcess5"/>
    <dgm:cxn modelId="{C3411020-A8A9-4C45-A08D-D04F658FD442}" type="presOf" srcId="{F0E724F8-D067-4F4D-A1DB-E056880F3EB0}" destId="{91D1278B-4774-4708-AFE2-EDBDA3EC4212}" srcOrd="0" destOrd="0" presId="urn:microsoft.com/office/officeart/2005/8/layout/vProcess5"/>
    <dgm:cxn modelId="{C538EA2E-3CEB-4D60-8C42-993D20007B3D}" type="presOf" srcId="{2CEEAD99-09AB-497C-BC06-F81C52948ACB}" destId="{53B69001-BC05-44B2-BB9C-6EEB1E212212}" srcOrd="1" destOrd="0" presId="urn:microsoft.com/office/officeart/2005/8/layout/vProcess5"/>
    <dgm:cxn modelId="{D86C2631-7F7C-4E80-BF38-1994945181BD}" srcId="{1B005E56-2CC5-4209-B2E2-5F293859366E}" destId="{2CEEAD99-09AB-497C-BC06-F81C52948ACB}" srcOrd="0" destOrd="0" parTransId="{81007B1D-B13C-45D0-9172-D6DA80DABE25}" sibTransId="{C8117456-90A0-445B-B6B1-2B5F5E9D9824}"/>
    <dgm:cxn modelId="{B5127D44-71D0-42B1-B8D3-8A3EA3AAB271}" type="presOf" srcId="{AD7718C1-A47B-4B9A-8D0A-89DEDD121699}" destId="{94E758D9-CE61-4ED8-8A1B-A9AD7A1E2989}" srcOrd="1" destOrd="0" presId="urn:microsoft.com/office/officeart/2005/8/layout/vProcess5"/>
    <dgm:cxn modelId="{3D6B1766-AD03-4C21-AA95-A214AD7F8CFC}" type="presOf" srcId="{1B005E56-2CC5-4209-B2E2-5F293859366E}" destId="{60D1DC4E-9C9C-4695-BADA-47684EC64C73}" srcOrd="0" destOrd="0" presId="urn:microsoft.com/office/officeart/2005/8/layout/vProcess5"/>
    <dgm:cxn modelId="{3C2B5C4B-73A2-472B-A5EF-355AE0815201}" type="presOf" srcId="{B632FDF9-CF24-4C6E-A55E-42170EE32151}" destId="{B9D8CD37-8078-46EE-B153-C84018B54027}" srcOrd="0" destOrd="0" presId="urn:microsoft.com/office/officeart/2005/8/layout/vProcess5"/>
    <dgm:cxn modelId="{97C2C56C-5532-4064-BD2C-CE7239553742}" type="presOf" srcId="{60B3199A-BAC1-45DF-ACBD-9DEE3830158E}" destId="{AB24B6A0-7535-4F25-9B4E-B7DF3A7A3C15}" srcOrd="0" destOrd="0" presId="urn:microsoft.com/office/officeart/2005/8/layout/vProcess5"/>
    <dgm:cxn modelId="{EE8CD352-3035-45A9-8B8A-F02607F817C7}" type="presOf" srcId="{F0E724F8-D067-4F4D-A1DB-E056880F3EB0}" destId="{34D92817-048E-4A72-9ED3-ED6192D2D214}" srcOrd="1" destOrd="0" presId="urn:microsoft.com/office/officeart/2005/8/layout/vProcess5"/>
    <dgm:cxn modelId="{795D4F53-B842-40A5-B4D6-8444AC732894}" type="presOf" srcId="{2CEEAD99-09AB-497C-BC06-F81C52948ACB}" destId="{0A7F00C8-0A5A-4B0A-BB25-2C5E4DCDB3F9}" srcOrd="0" destOrd="0" presId="urn:microsoft.com/office/officeart/2005/8/layout/vProcess5"/>
    <dgm:cxn modelId="{40E98854-784A-48B7-963B-816D4B1A56D4}" srcId="{1B005E56-2CC5-4209-B2E2-5F293859366E}" destId="{AD7718C1-A47B-4B9A-8D0A-89DEDD121699}" srcOrd="1" destOrd="0" parTransId="{F27E8CB2-7342-404F-9C1D-7EA3E7142219}" sibTransId="{B632FDF9-CF24-4C6E-A55E-42170EE32151}"/>
    <dgm:cxn modelId="{74B4877C-6771-4327-8A6C-38EFA3D94098}" type="presOf" srcId="{AD7718C1-A47B-4B9A-8D0A-89DEDD121699}" destId="{4B5DC2F6-2A7B-41AC-B08D-8AC67567D813}" srcOrd="0" destOrd="0" presId="urn:microsoft.com/office/officeart/2005/8/layout/vProcess5"/>
    <dgm:cxn modelId="{54AE9AB9-4949-42CC-8D0E-E71D41AE448D}" srcId="{1B005E56-2CC5-4209-B2E2-5F293859366E}" destId="{F0E724F8-D067-4F4D-A1DB-E056880F3EB0}" srcOrd="3" destOrd="0" parTransId="{904C48A9-2E00-432F-93BA-D430BA964E95}" sibTransId="{20264916-4B18-42F3-B7F1-5407762C456D}"/>
    <dgm:cxn modelId="{021963F2-7EBC-4F08-B9BB-250F91452E1C}" type="presOf" srcId="{096B817F-2B6E-4439-937E-7F2AE868B59F}" destId="{D93FD203-17D2-451C-A3D7-FE36A1C13774}" srcOrd="1" destOrd="0" presId="urn:microsoft.com/office/officeart/2005/8/layout/vProcess5"/>
    <dgm:cxn modelId="{C4DB2FFF-ED18-487B-A068-4D91AD149A27}" srcId="{1B005E56-2CC5-4209-B2E2-5F293859366E}" destId="{096B817F-2B6E-4439-937E-7F2AE868B59F}" srcOrd="2" destOrd="0" parTransId="{7FE5E7C7-9515-4755-83C4-6017015DB0C4}" sibTransId="{60B3199A-BAC1-45DF-ACBD-9DEE3830158E}"/>
    <dgm:cxn modelId="{13F14239-E1F4-430A-8ECB-A50152D88174}" type="presParOf" srcId="{60D1DC4E-9C9C-4695-BADA-47684EC64C73}" destId="{0229DAEF-76A3-4C49-8C35-A91EA9B7A5D1}" srcOrd="0" destOrd="0" presId="urn:microsoft.com/office/officeart/2005/8/layout/vProcess5"/>
    <dgm:cxn modelId="{804C1C85-F42A-4D3A-8D64-4C7924F3AACA}" type="presParOf" srcId="{60D1DC4E-9C9C-4695-BADA-47684EC64C73}" destId="{0A7F00C8-0A5A-4B0A-BB25-2C5E4DCDB3F9}" srcOrd="1" destOrd="0" presId="urn:microsoft.com/office/officeart/2005/8/layout/vProcess5"/>
    <dgm:cxn modelId="{34FC6E4D-F9D6-493F-BD07-A262FCD7C0B4}" type="presParOf" srcId="{60D1DC4E-9C9C-4695-BADA-47684EC64C73}" destId="{4B5DC2F6-2A7B-41AC-B08D-8AC67567D813}" srcOrd="2" destOrd="0" presId="urn:microsoft.com/office/officeart/2005/8/layout/vProcess5"/>
    <dgm:cxn modelId="{D5FEB5C6-FF4B-4EC0-9E08-7899A2B0756A}" type="presParOf" srcId="{60D1DC4E-9C9C-4695-BADA-47684EC64C73}" destId="{73FB1185-6FD4-4789-9209-434610A802D2}" srcOrd="3" destOrd="0" presId="urn:microsoft.com/office/officeart/2005/8/layout/vProcess5"/>
    <dgm:cxn modelId="{6D98F552-8445-46EA-A674-DAB17C6F00E1}" type="presParOf" srcId="{60D1DC4E-9C9C-4695-BADA-47684EC64C73}" destId="{91D1278B-4774-4708-AFE2-EDBDA3EC4212}" srcOrd="4" destOrd="0" presId="urn:microsoft.com/office/officeart/2005/8/layout/vProcess5"/>
    <dgm:cxn modelId="{3EDB2EE8-A78C-4954-A0AF-7477E5305A69}" type="presParOf" srcId="{60D1DC4E-9C9C-4695-BADA-47684EC64C73}" destId="{9C4B12A9-EEEF-47D8-91B3-2124C9414267}" srcOrd="5" destOrd="0" presId="urn:microsoft.com/office/officeart/2005/8/layout/vProcess5"/>
    <dgm:cxn modelId="{CF277CE9-3CD6-4ACA-ADC4-7C175845E5DE}" type="presParOf" srcId="{60D1DC4E-9C9C-4695-BADA-47684EC64C73}" destId="{B9D8CD37-8078-46EE-B153-C84018B54027}" srcOrd="6" destOrd="0" presId="urn:microsoft.com/office/officeart/2005/8/layout/vProcess5"/>
    <dgm:cxn modelId="{0AC6D91A-8947-4B9D-ACF8-438D780BA9DC}" type="presParOf" srcId="{60D1DC4E-9C9C-4695-BADA-47684EC64C73}" destId="{AB24B6A0-7535-4F25-9B4E-B7DF3A7A3C15}" srcOrd="7" destOrd="0" presId="urn:microsoft.com/office/officeart/2005/8/layout/vProcess5"/>
    <dgm:cxn modelId="{9F4B9660-8243-49DA-936A-047B6ABDFC8F}" type="presParOf" srcId="{60D1DC4E-9C9C-4695-BADA-47684EC64C73}" destId="{53B69001-BC05-44B2-BB9C-6EEB1E212212}" srcOrd="8" destOrd="0" presId="urn:microsoft.com/office/officeart/2005/8/layout/vProcess5"/>
    <dgm:cxn modelId="{B35E7BE4-1318-4AD4-8AC9-4CEE482F5CC1}" type="presParOf" srcId="{60D1DC4E-9C9C-4695-BADA-47684EC64C73}" destId="{94E758D9-CE61-4ED8-8A1B-A9AD7A1E2989}" srcOrd="9" destOrd="0" presId="urn:microsoft.com/office/officeart/2005/8/layout/vProcess5"/>
    <dgm:cxn modelId="{3D1996E4-3A7D-4494-B462-0162FA6B32EE}" type="presParOf" srcId="{60D1DC4E-9C9C-4695-BADA-47684EC64C73}" destId="{D93FD203-17D2-451C-A3D7-FE36A1C13774}" srcOrd="10" destOrd="0" presId="urn:microsoft.com/office/officeart/2005/8/layout/vProcess5"/>
    <dgm:cxn modelId="{3E51E147-0D58-4AF0-88AF-90AB0BBA4935}" type="presParOf" srcId="{60D1DC4E-9C9C-4695-BADA-47684EC64C73}" destId="{34D92817-048E-4A72-9ED3-ED6192D2D214}"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91A460-598E-4A27-8D40-50FAF6C7D93E}">
      <dsp:nvSpPr>
        <dsp:cNvPr id="0" name=""/>
        <dsp:cNvSpPr/>
      </dsp:nvSpPr>
      <dsp:spPr bwMode="white">
        <a:xfrm>
          <a:off x="280018" y="62639"/>
          <a:ext cx="5978665" cy="896487"/>
        </a:xfrm>
        <a:prstGeom prst="roundRect">
          <a:avLst>
            <a:gd name="adj" fmla="val 10000"/>
          </a:avLst>
        </a:prstGeom>
        <a:solidFill>
          <a:srgbClr val="FF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100000"/>
            </a:lnSpc>
            <a:spcBef>
              <a:spcPct val="0"/>
            </a:spcBef>
            <a:spcAft>
              <a:spcPct val="35000"/>
            </a:spcAft>
            <a:buNone/>
          </a:pPr>
          <a:r>
            <a:rPr lang="en-US" sz="2800" kern="1200">
              <a:solidFill>
                <a:schemeClr val="tx2"/>
              </a:solidFill>
              <a:latin typeface="Times New Roman" panose="02020603050405020304" pitchFamily="18" charset="0"/>
              <a:cs typeface="Times New Roman" panose="02020603050405020304" pitchFamily="18" charset="0"/>
            </a:rPr>
            <a:t>1: Chia dân số </a:t>
          </a:r>
          <a:r>
            <a:rPr lang="en-US" sz="2400" kern="1200">
              <a:solidFill>
                <a:schemeClr val="tx2"/>
              </a:solidFill>
              <a:latin typeface="Times New Roman" panose="02020603050405020304" pitchFamily="18" charset="0"/>
              <a:cs typeface="Times New Roman" panose="02020603050405020304" pitchFamily="18" charset="0"/>
            </a:rPr>
            <a:t>thành</a:t>
          </a:r>
          <a:r>
            <a:rPr lang="en-US" sz="2800" kern="1200">
              <a:solidFill>
                <a:schemeClr val="tx2"/>
              </a:solidFill>
              <a:latin typeface="Times New Roman" panose="02020603050405020304" pitchFamily="18" charset="0"/>
              <a:cs typeface="Times New Roman" panose="02020603050405020304" pitchFamily="18" charset="0"/>
            </a:rPr>
            <a:t> các cụm</a:t>
          </a:r>
          <a:endParaRPr sz="2800" kern="1200">
            <a:latin typeface="Times New Roman" panose="02020603050405020304" pitchFamily="18" charset="0"/>
            <a:cs typeface="Times New Roman" panose="02020603050405020304" pitchFamily="18" charset="0"/>
          </a:endParaRPr>
        </a:p>
      </dsp:txBody>
      <dsp:txXfrm>
        <a:off x="306275" y="88896"/>
        <a:ext cx="4934595" cy="843973"/>
      </dsp:txXfrm>
    </dsp:sp>
    <dsp:sp modelId="{DF78E282-B1F7-4654-B615-5959AE314514}">
      <dsp:nvSpPr>
        <dsp:cNvPr id="0" name=""/>
        <dsp:cNvSpPr/>
      </dsp:nvSpPr>
      <dsp:spPr bwMode="white">
        <a:xfrm>
          <a:off x="399629" y="1131511"/>
          <a:ext cx="6807708" cy="1021765"/>
        </a:xfrm>
        <a:prstGeom prst="roundRect">
          <a:avLst>
            <a:gd name="adj" fmla="val 10000"/>
          </a:avLst>
        </a:prstGeom>
        <a:solidFill>
          <a:srgbClr val="FF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dirty="0">
              <a:solidFill>
                <a:schemeClr val="tx2"/>
              </a:solidFill>
              <a:latin typeface="Times New Roman" panose="02020603050405020304" pitchFamily="18" charset="0"/>
              <a:cs typeface="Times New Roman" panose="02020603050405020304" pitchFamily="18" charset="0"/>
            </a:rPr>
            <a:t>2: Dựa trên kích thước mẫu, quyết định số cụm cần chọn từ khung mẫu</a:t>
          </a:r>
          <a:endParaRPr sz="6500" kern="1200">
            <a:latin typeface="Times New Roman" panose="02020603050405020304" pitchFamily="18" charset="0"/>
            <a:cs typeface="Times New Roman" panose="02020603050405020304" pitchFamily="18" charset="0"/>
          </a:endParaRPr>
        </a:p>
      </dsp:txBody>
      <dsp:txXfrm>
        <a:off x="429555" y="1161437"/>
        <a:ext cx="5513562" cy="961913"/>
      </dsp:txXfrm>
    </dsp:sp>
    <dsp:sp modelId="{524EA004-FF6C-48BC-8179-F4262E184B0B}">
      <dsp:nvSpPr>
        <dsp:cNvPr id="0" name=""/>
        <dsp:cNvSpPr/>
      </dsp:nvSpPr>
      <dsp:spPr bwMode="white">
        <a:xfrm>
          <a:off x="779839" y="2267795"/>
          <a:ext cx="7292008" cy="1021765"/>
        </a:xfrm>
        <a:prstGeom prst="roundRect">
          <a:avLst>
            <a:gd name="adj" fmla="val 10000"/>
          </a:avLst>
        </a:prstGeom>
        <a:solidFill>
          <a:srgbClr val="FF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dirty="0">
              <a:solidFill>
                <a:schemeClr val="tx2"/>
              </a:solidFill>
              <a:latin typeface="Times New Ro"/>
            </a:rPr>
            <a:t>3. Từ khung mẫu của các cụm, dùng chiến lược chọn mẫu xác suất đơn giản chọn ra các cụm mẫu.</a:t>
          </a:r>
        </a:p>
      </dsp:txBody>
      <dsp:txXfrm>
        <a:off x="809765" y="2297721"/>
        <a:ext cx="5919170" cy="961913"/>
      </dsp:txXfrm>
    </dsp:sp>
    <dsp:sp modelId="{592CF629-8743-4986-974B-C932CB8F2BE4}">
      <dsp:nvSpPr>
        <dsp:cNvPr id="0" name=""/>
        <dsp:cNvSpPr/>
      </dsp:nvSpPr>
      <dsp:spPr bwMode="white">
        <a:xfrm>
          <a:off x="1284120" y="3468449"/>
          <a:ext cx="7345721" cy="1021765"/>
        </a:xfrm>
        <a:prstGeom prst="roundRect">
          <a:avLst>
            <a:gd name="adj" fmla="val 10000"/>
          </a:avLst>
        </a:prstGeom>
        <a:solidFill>
          <a:srgbClr val="FF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just" defTabSz="1066800">
            <a:lnSpc>
              <a:spcPct val="100000"/>
            </a:lnSpc>
            <a:spcBef>
              <a:spcPct val="0"/>
            </a:spcBef>
            <a:spcAft>
              <a:spcPct val="35000"/>
            </a:spcAft>
            <a:buNone/>
          </a:pPr>
          <a:r>
            <a:rPr lang="en-US" sz="2400" kern="1200" dirty="0">
              <a:solidFill>
                <a:schemeClr val="tx2"/>
              </a:solidFill>
              <a:latin typeface="Times New Ro"/>
            </a:rPr>
            <a:t>4. Dùng chọn mẫu xác suất đơn giản chọn ra các phần tử trong từng cụm.</a:t>
          </a:r>
          <a:endParaRPr sz="6500" kern="1200"/>
        </a:p>
      </dsp:txBody>
      <dsp:txXfrm>
        <a:off x="1314046" y="3498375"/>
        <a:ext cx="5954029" cy="961913"/>
      </dsp:txXfrm>
    </dsp:sp>
    <dsp:sp modelId="{602F7949-9BD9-49B6-8A52-3C25D4AC846B}">
      <dsp:nvSpPr>
        <dsp:cNvPr id="0" name=""/>
        <dsp:cNvSpPr/>
      </dsp:nvSpPr>
      <dsp:spPr bwMode="white">
        <a:xfrm>
          <a:off x="6009056" y="782579"/>
          <a:ext cx="664147" cy="664147"/>
        </a:xfrm>
        <a:prstGeom prst="downArrow">
          <a:avLst>
            <a:gd name="adj1" fmla="val 55000"/>
            <a:gd name="adj2" fmla="val 45000"/>
          </a:avLst>
        </a:prstGeom>
        <a:solidFill>
          <a:schemeClr val="accent3">
            <a:lumMod val="60000"/>
            <a:lumOff val="40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6158489" y="782579"/>
        <a:ext cx="365281" cy="499771"/>
      </dsp:txXfrm>
    </dsp:sp>
    <dsp:sp modelId="{23C82116-B09A-45D4-A65E-5488D8180211}">
      <dsp:nvSpPr>
        <dsp:cNvPr id="0" name=""/>
        <dsp:cNvSpPr/>
      </dsp:nvSpPr>
      <dsp:spPr bwMode="white">
        <a:xfrm>
          <a:off x="7088477" y="2051415"/>
          <a:ext cx="664147" cy="664147"/>
        </a:xfrm>
        <a:prstGeom prst="downArrow">
          <a:avLst>
            <a:gd name="adj1" fmla="val 55000"/>
            <a:gd name="adj2" fmla="val 45000"/>
          </a:avLst>
        </a:prstGeom>
        <a:solidFill>
          <a:schemeClr val="accent3">
            <a:lumMod val="60000"/>
            <a:lumOff val="40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7237910" y="2051415"/>
        <a:ext cx="365281" cy="499771"/>
      </dsp:txXfrm>
    </dsp:sp>
    <dsp:sp modelId="{21F77749-D51E-4C60-9AA2-ED92FEB0490F}">
      <dsp:nvSpPr>
        <dsp:cNvPr id="0" name=""/>
        <dsp:cNvSpPr/>
      </dsp:nvSpPr>
      <dsp:spPr bwMode="white">
        <a:xfrm>
          <a:off x="7647503" y="3149890"/>
          <a:ext cx="664147" cy="664147"/>
        </a:xfrm>
        <a:prstGeom prst="downArrow">
          <a:avLst>
            <a:gd name="adj1" fmla="val 55000"/>
            <a:gd name="adj2" fmla="val 45000"/>
          </a:avLst>
        </a:prstGeom>
        <a:solidFill>
          <a:schemeClr val="accent3">
            <a:lumMod val="60000"/>
            <a:lumOff val="4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7796936" y="3149890"/>
        <a:ext cx="365281" cy="4997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7F00C8-0A5A-4B0A-BB25-2C5E4DCDB3F9}">
      <dsp:nvSpPr>
        <dsp:cNvPr id="0" name=""/>
        <dsp:cNvSpPr/>
      </dsp:nvSpPr>
      <dsp:spPr bwMode="white">
        <a:xfrm>
          <a:off x="511464" y="107817"/>
          <a:ext cx="6110671" cy="965774"/>
        </a:xfrm>
        <a:prstGeom prst="roundRect">
          <a:avLst>
            <a:gd name="adj" fmla="val 10000"/>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marL="0" lvl="0" indent="0" algn="ctr" defTabSz="1155700">
            <a:lnSpc>
              <a:spcPct val="100000"/>
            </a:lnSpc>
            <a:spcBef>
              <a:spcPct val="0"/>
            </a:spcBef>
            <a:spcAft>
              <a:spcPct val="35000"/>
            </a:spcAft>
            <a:buNone/>
          </a:pPr>
          <a:r>
            <a:rPr lang="en-US" sz="2600" b="1" kern="1200">
              <a:latin typeface="Times New Ro"/>
            </a:rPr>
            <a:t>1</a:t>
          </a:r>
          <a:r>
            <a:rPr lang="en-US" sz="2600" kern="1200">
              <a:latin typeface="Times New Ro"/>
            </a:rPr>
            <a:t>. </a:t>
          </a:r>
          <a:r>
            <a:rPr lang="en-US" sz="2600" kern="1200" dirty="0">
              <a:latin typeface="Times New Ro"/>
            </a:rPr>
            <a:t>Tính hệ số k </a:t>
          </a:r>
          <a:r>
            <a:rPr lang="en-US" sz="2600" b="1" i="1" kern="1200" dirty="0">
              <a:latin typeface="Times New Ro"/>
            </a:rPr>
            <a:t>k=N/n</a:t>
          </a:r>
          <a:endParaRPr sz="2600" kern="1200"/>
        </a:p>
      </dsp:txBody>
      <dsp:txXfrm>
        <a:off x="539751" y="136104"/>
        <a:ext cx="4851910" cy="909200"/>
      </dsp:txXfrm>
    </dsp:sp>
    <dsp:sp modelId="{4B5DC2F6-2A7B-41AC-B08D-8AC67567D813}">
      <dsp:nvSpPr>
        <dsp:cNvPr id="0" name=""/>
        <dsp:cNvSpPr/>
      </dsp:nvSpPr>
      <dsp:spPr bwMode="white">
        <a:xfrm>
          <a:off x="892440" y="1174618"/>
          <a:ext cx="6679227" cy="1270571"/>
        </a:xfrm>
        <a:prstGeom prst="roundRect">
          <a:avLst>
            <a:gd name="adj" fmla="val 10000"/>
          </a:avLst>
        </a:prstGeom>
        <a:gradFill rotWithShape="0">
          <a:gsLst>
            <a:gs pos="0">
              <a:schemeClr val="accent2">
                <a:hueOff val="1560506"/>
                <a:satOff val="-1946"/>
                <a:lumOff val="458"/>
                <a:alphaOff val="0"/>
                <a:tint val="50000"/>
                <a:satMod val="300000"/>
              </a:schemeClr>
            </a:gs>
            <a:gs pos="35000">
              <a:schemeClr val="accent2">
                <a:hueOff val="1560506"/>
                <a:satOff val="-1946"/>
                <a:lumOff val="458"/>
                <a:alphaOff val="0"/>
                <a:tint val="37000"/>
                <a:satMod val="300000"/>
              </a:schemeClr>
            </a:gs>
            <a:gs pos="100000">
              <a:schemeClr val="accent2">
                <a:hueOff val="1560506"/>
                <a:satOff val="-1946"/>
                <a:lumOff val="45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marL="0" lvl="0" indent="0" algn="just" defTabSz="1155700">
            <a:lnSpc>
              <a:spcPct val="100000"/>
            </a:lnSpc>
            <a:spcBef>
              <a:spcPct val="0"/>
            </a:spcBef>
            <a:spcAft>
              <a:spcPct val="35000"/>
            </a:spcAft>
            <a:buNone/>
          </a:pPr>
          <a:r>
            <a:rPr lang="en-US" sz="2600" b="1" kern="1200" dirty="0">
              <a:latin typeface="Times New Ro"/>
            </a:rPr>
            <a:t>2</a:t>
          </a:r>
          <a:r>
            <a:rPr lang="en-US" sz="2600" b="1" kern="1200">
              <a:latin typeface="Times New Ro"/>
            </a:rPr>
            <a:t>. </a:t>
          </a:r>
          <a:r>
            <a:rPr lang="en-US" sz="2600" kern="1200">
              <a:latin typeface="Times New Ro"/>
            </a:rPr>
            <a:t>Chia khung mẫu thành các khoảng bằng nhau theo hệ số k</a:t>
          </a:r>
          <a:endParaRPr sz="2600" kern="1200"/>
        </a:p>
      </dsp:txBody>
      <dsp:txXfrm>
        <a:off x="929654" y="1211832"/>
        <a:ext cx="5272447" cy="1196143"/>
      </dsp:txXfrm>
    </dsp:sp>
    <dsp:sp modelId="{73FB1185-6FD4-4789-9209-434610A802D2}">
      <dsp:nvSpPr>
        <dsp:cNvPr id="0" name=""/>
        <dsp:cNvSpPr/>
      </dsp:nvSpPr>
      <dsp:spPr bwMode="white">
        <a:xfrm>
          <a:off x="1177895" y="2590795"/>
          <a:ext cx="6858065" cy="1270571"/>
        </a:xfrm>
        <a:prstGeom prst="roundRect">
          <a:avLst>
            <a:gd name="adj" fmla="val 10000"/>
          </a:avLst>
        </a:prstGeom>
        <a:gradFill rotWithShape="0">
          <a:gsLst>
            <a:gs pos="0">
              <a:schemeClr val="accent2">
                <a:hueOff val="3121013"/>
                <a:satOff val="-3893"/>
                <a:lumOff val="915"/>
                <a:alphaOff val="0"/>
                <a:tint val="50000"/>
                <a:satMod val="300000"/>
              </a:schemeClr>
            </a:gs>
            <a:gs pos="35000">
              <a:schemeClr val="accent2">
                <a:hueOff val="3121013"/>
                <a:satOff val="-3893"/>
                <a:lumOff val="915"/>
                <a:alphaOff val="0"/>
                <a:tint val="37000"/>
                <a:satMod val="300000"/>
              </a:schemeClr>
            </a:gs>
            <a:gs pos="100000">
              <a:schemeClr val="accent2">
                <a:hueOff val="3121013"/>
                <a:satOff val="-3893"/>
                <a:lumOff val="91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marL="0" lvl="0" indent="0" algn="just" defTabSz="1155700">
            <a:lnSpc>
              <a:spcPct val="90000"/>
            </a:lnSpc>
            <a:spcBef>
              <a:spcPct val="0"/>
            </a:spcBef>
            <a:spcAft>
              <a:spcPct val="35000"/>
            </a:spcAft>
            <a:buNone/>
          </a:pPr>
          <a:r>
            <a:rPr lang="en-US" sz="2600" b="1" kern="1200" dirty="0">
              <a:latin typeface="Times New Ro"/>
            </a:rPr>
            <a:t>3. </a:t>
          </a:r>
          <a:r>
            <a:rPr lang="en-US" sz="2600" kern="1200" dirty="0">
              <a:latin typeface="Times New Ro"/>
            </a:rPr>
            <a:t>Dùng phương pháp chọn mẫu xác suất đơn giản chọn phần tử đầu tiên trong khoảng thứ nhất</a:t>
          </a:r>
        </a:p>
      </dsp:txBody>
      <dsp:txXfrm>
        <a:off x="1215109" y="2628009"/>
        <a:ext cx="5424184" cy="1196143"/>
      </dsp:txXfrm>
    </dsp:sp>
    <dsp:sp modelId="{91D1278B-4774-4708-AFE2-EDBDA3EC4212}">
      <dsp:nvSpPr>
        <dsp:cNvPr id="0" name=""/>
        <dsp:cNvSpPr/>
      </dsp:nvSpPr>
      <dsp:spPr bwMode="white">
        <a:xfrm>
          <a:off x="1500389" y="4038603"/>
          <a:ext cx="7141950" cy="1448896"/>
        </a:xfrm>
        <a:prstGeom prst="roundRect">
          <a:avLst>
            <a:gd name="adj" fmla="val 10000"/>
          </a:avLst>
        </a:prstGeom>
        <a:gradFill rotWithShape="0">
          <a:gsLst>
            <a:gs pos="0">
              <a:schemeClr val="accent2">
                <a:hueOff val="4681519"/>
                <a:satOff val="-5839"/>
                <a:lumOff val="1373"/>
                <a:alphaOff val="0"/>
                <a:tint val="50000"/>
                <a:satMod val="300000"/>
              </a:schemeClr>
            </a:gs>
            <a:gs pos="35000">
              <a:schemeClr val="accent2">
                <a:hueOff val="4681519"/>
                <a:satOff val="-5839"/>
                <a:lumOff val="1373"/>
                <a:alphaOff val="0"/>
                <a:tint val="37000"/>
                <a:satMod val="300000"/>
              </a:schemeClr>
            </a:gs>
            <a:gs pos="100000">
              <a:schemeClr val="accent2">
                <a:hueOff val="4681519"/>
                <a:satOff val="-5839"/>
                <a:lumOff val="137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marL="0" lvl="0" indent="0" algn="just" defTabSz="1155700">
            <a:lnSpc>
              <a:spcPct val="90000"/>
            </a:lnSpc>
            <a:spcBef>
              <a:spcPct val="0"/>
            </a:spcBef>
            <a:spcAft>
              <a:spcPct val="35000"/>
            </a:spcAft>
            <a:buNone/>
          </a:pPr>
          <a:r>
            <a:rPr lang="en-US" sz="2600" b="1" kern="1200" dirty="0">
              <a:latin typeface="Times New Ro"/>
            </a:rPr>
            <a:t>4. </a:t>
          </a:r>
          <a:r>
            <a:rPr lang="en-US" sz="2600" kern="1200" dirty="0">
              <a:latin typeface="Times New Ro"/>
            </a:rPr>
            <a:t>Lấy số thứ tự của phần tử được chọn trong quãng thứ nhất + k để xác định phần tử được chọn trong các quãng còn lại.</a:t>
          </a:r>
        </a:p>
      </dsp:txBody>
      <dsp:txXfrm>
        <a:off x="1542826" y="4081040"/>
        <a:ext cx="5632422" cy="1364022"/>
      </dsp:txXfrm>
    </dsp:sp>
    <dsp:sp modelId="{9C4B12A9-EEEF-47D8-91B3-2124C9414267}">
      <dsp:nvSpPr>
        <dsp:cNvPr id="0" name=""/>
        <dsp:cNvSpPr/>
      </dsp:nvSpPr>
      <dsp:spPr bwMode="white">
        <a:xfrm>
          <a:off x="6309120" y="928561"/>
          <a:ext cx="825871" cy="825871"/>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494941" y="928561"/>
        <a:ext cx="454229" cy="621468"/>
      </dsp:txXfrm>
    </dsp:sp>
    <dsp:sp modelId="{B9D8CD37-8078-46EE-B153-C84018B54027}">
      <dsp:nvSpPr>
        <dsp:cNvPr id="0" name=""/>
        <dsp:cNvSpPr/>
      </dsp:nvSpPr>
      <dsp:spPr bwMode="white">
        <a:xfrm>
          <a:off x="6906793" y="2430145"/>
          <a:ext cx="825871" cy="825871"/>
        </a:xfrm>
        <a:prstGeom prst="downArrow">
          <a:avLst>
            <a:gd name="adj1" fmla="val 55000"/>
            <a:gd name="adj2" fmla="val 45000"/>
          </a:avLst>
        </a:prstGeom>
        <a:solidFill>
          <a:schemeClr val="accent2">
            <a:tint val="40000"/>
            <a:alpha val="90000"/>
            <a:hueOff val="2512910"/>
            <a:satOff val="-2189"/>
            <a:lumOff val="-3"/>
            <a:alphaOff val="0"/>
          </a:schemeClr>
        </a:solidFill>
        <a:ln w="9525" cap="flat" cmpd="sng" algn="ctr">
          <a:solidFill>
            <a:schemeClr val="accent2">
              <a:tint val="40000"/>
              <a:alpha val="90000"/>
              <a:hueOff val="2512910"/>
              <a:satOff val="-2189"/>
              <a:lumOff val="-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092614" y="2430145"/>
        <a:ext cx="454229" cy="621468"/>
      </dsp:txXfrm>
    </dsp:sp>
    <dsp:sp modelId="{AB24B6A0-7535-4F25-9B4E-B7DF3A7A3C15}">
      <dsp:nvSpPr>
        <dsp:cNvPr id="0" name=""/>
        <dsp:cNvSpPr/>
      </dsp:nvSpPr>
      <dsp:spPr bwMode="white">
        <a:xfrm>
          <a:off x="7495544" y="3931730"/>
          <a:ext cx="825871" cy="825871"/>
        </a:xfrm>
        <a:prstGeom prst="downArrow">
          <a:avLst>
            <a:gd name="adj1" fmla="val 55000"/>
            <a:gd name="adj2" fmla="val 45000"/>
          </a:avLst>
        </a:prstGeom>
        <a:solidFill>
          <a:schemeClr val="accent2">
            <a:tint val="40000"/>
            <a:alpha val="90000"/>
            <a:hueOff val="5025821"/>
            <a:satOff val="-4378"/>
            <a:lumOff val="-6"/>
            <a:alphaOff val="0"/>
          </a:schemeClr>
        </a:solidFill>
        <a:ln w="9525" cap="flat" cmpd="sng" algn="ctr">
          <a:solidFill>
            <a:schemeClr val="accent2">
              <a:tint val="40000"/>
              <a:alpha val="90000"/>
              <a:hueOff val="5025821"/>
              <a:satOff val="-4378"/>
              <a:lumOff val="-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681365" y="3931730"/>
        <a:ext cx="454229" cy="621468"/>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3C554E8-0F53-4576-8823-25422C3F8017}" type="datetimeFigureOut">
              <a:rPr lang="en-US" smtClean="0"/>
              <a:t>17-03-25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4982ECD-B2AA-47DA-BABD-0767CE2553A2}"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4982ECD-B2AA-47DA-BABD-0767CE2553A2}" type="slidenum">
              <a:rPr lang="en-US" smtClean="0"/>
              <a:t>29</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4982ECD-B2AA-47DA-BABD-0767CE2553A2}" type="slidenum">
              <a:rPr lang="en-US" smtClean="0"/>
              <a:t>65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4982ECD-B2AA-47DA-BABD-0767CE2553A2}" type="slidenum">
              <a:rPr lang="en-US" smtClean="0"/>
              <a:t>86</a:t>
            </a:fld>
            <a:endParaRPr lang="en-US"/>
          </a:p>
        </p:txBody>
      </p:sp>
    </p:spTree>
    <p:extLst>
      <p:ext uri="{BB962C8B-B14F-4D97-AF65-F5344CB8AC3E}">
        <p14:creationId xmlns:p14="http://schemas.microsoft.com/office/powerpoint/2010/main" val="19906556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5"/>
          </p:nvPr>
        </p:nvSpPr>
        <p:spPr/>
        <p:txBody>
          <a:bodyPr/>
          <a:lstStyle/>
          <a:p>
            <a:fld id="{965A9593-CEA3-4381-834E-8DEF93882F12}" type="slidenum">
              <a:rPr lang="vi-VN" smtClean="0"/>
              <a:t>94</a:t>
            </a:fld>
            <a:endParaRPr lang="vi-V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5"/>
          </p:nvPr>
        </p:nvSpPr>
        <p:spPr/>
        <p:txBody>
          <a:bodyPr/>
          <a:lstStyle/>
          <a:p>
            <a:fld id="{965A9593-CEA3-4381-834E-8DEF93882F12}" type="slidenum">
              <a:rPr lang="vi-VN" smtClean="0"/>
              <a:t>95</a:t>
            </a:fld>
            <a:endParaRPr lang="vi-V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F828F61-A5D3-4354-A8AD-CABDF66220CC}" type="datetimeFigureOut">
              <a:rPr lang="en-US" smtClean="0"/>
              <a:t>17-03-25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828F61-A5D3-4354-A8AD-CABDF66220CC}" type="datetimeFigureOut">
              <a:rPr lang="en-US" smtClean="0"/>
              <a:t>17-03-25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828F61-A5D3-4354-A8AD-CABDF66220CC}" type="datetimeFigureOut">
              <a:rPr lang="en-US" smtClean="0"/>
              <a:t>17-03-25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F828F61-A5D3-4354-A8AD-CABDF66220CC}" type="datetimeFigureOut">
              <a:rPr lang="en-US" smtClean="0"/>
              <a:t>17-03-25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F828F61-A5D3-4354-A8AD-CABDF66220CC}" type="datetimeFigureOut">
              <a:rPr lang="en-US" smtClean="0"/>
              <a:t>17-03-25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F828F61-A5D3-4354-A8AD-CABDF66220CC}" type="datetimeFigureOut">
              <a:rPr lang="en-US" smtClean="0"/>
              <a:t>17-03-25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828F61-A5D3-4354-A8AD-CABDF66220CC}" type="datetimeFigureOut">
              <a:rPr lang="en-US" smtClean="0"/>
              <a:t>17-03-25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F828F61-A5D3-4354-A8AD-CABDF66220CC}" type="datetimeFigureOut">
              <a:rPr lang="en-US" smtClean="0"/>
              <a:t>17-03-25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F828F61-A5D3-4354-A8AD-CABDF66220CC}" type="datetimeFigureOut">
              <a:rPr lang="en-US" smtClean="0"/>
              <a:t>17-03-25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828F61-A5D3-4354-A8AD-CABDF66220CC}" type="datetimeFigureOut">
              <a:rPr lang="en-US" smtClean="0"/>
              <a:t>17-03-25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828F61-A5D3-4354-A8AD-CABDF66220CC}" type="datetimeFigureOut">
              <a:rPr lang="en-US" smtClean="0"/>
              <a:t>17-03-25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828F61-A5D3-4354-A8AD-CABDF66220CC}" type="datetimeFigureOut">
              <a:rPr lang="en-US" smtClean="0"/>
              <a:t>17-03-25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10A3D8-ECF7-402D-8F8E-0A4D65B06AF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828F61-A5D3-4354-A8AD-CABDF66220CC}" type="datetimeFigureOut">
              <a:rPr lang="en-US" smtClean="0"/>
              <a:t>17-03-25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10A3D8-ECF7-402D-8F8E-0A4D65B06AF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7.jpe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10.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r>
              <a:rPr lang="en-US" sz="1800">
                <a:latin typeface="Times New Roman" panose="02020603050405020304" pitchFamily="18" charset="0"/>
                <a:cs typeface="Times New Roman" panose="02020603050405020304" pitchFamily="18" charset="0"/>
              </a:rPr>
              <a:t>  BỘ CÔNG THƯƠNG</a:t>
            </a:r>
            <a:br>
              <a:rPr lang="en-US" sz="1800">
                <a:latin typeface="Times New Roman" panose="02020603050405020304" pitchFamily="18" charset="0"/>
                <a:cs typeface="Times New Roman" panose="02020603050405020304" pitchFamily="18" charset="0"/>
              </a:rPr>
            </a:br>
            <a:r>
              <a:rPr lang="en-US" sz="1800">
                <a:latin typeface="Times New Roman" panose="02020603050405020304" pitchFamily="18" charset="0"/>
                <a:cs typeface="Times New Roman" panose="02020603050405020304" pitchFamily="18" charset="0"/>
              </a:rPr>
              <a:t>                  TRƯỜNG ĐẠI HỌC CÔNG NGHIỆP TP. HỒ CHÍ MINH</a:t>
            </a:r>
            <a:br>
              <a:rPr lang="en-US" sz="1800">
                <a:latin typeface="Times New Roman" panose="02020603050405020304" pitchFamily="18" charset="0"/>
                <a:cs typeface="Times New Roman" panose="02020603050405020304" pitchFamily="18" charset="0"/>
              </a:rPr>
            </a:br>
            <a:r>
              <a:rPr lang="en-US" sz="1800" b="1">
                <a:latin typeface="Times New Roman" panose="02020603050405020304" pitchFamily="18" charset="0"/>
                <a:cs typeface="Times New Roman" panose="02020603050405020304" pitchFamily="18" charset="0"/>
              </a:rPr>
              <a:t>        KHOA KHOA HỌC CƠ BẢN</a:t>
            </a:r>
          </a:p>
        </p:txBody>
      </p:sp>
      <p:sp>
        <p:nvSpPr>
          <p:cNvPr id="3" name="Content Placeholder 2"/>
          <p:cNvSpPr>
            <a:spLocks noGrp="1"/>
          </p:cNvSpPr>
          <p:nvPr>
            <p:ph idx="1"/>
          </p:nvPr>
        </p:nvSpPr>
        <p:spPr>
          <a:xfrm>
            <a:off x="457200" y="1295400"/>
            <a:ext cx="8229600" cy="5486400"/>
          </a:xfrm>
        </p:spPr>
        <p:txBody>
          <a:bodyPr/>
          <a:lstStyle/>
          <a:p>
            <a:pPr marL="0" indent="0" algn="ctr">
              <a:buNone/>
            </a:pPr>
            <a:r>
              <a:rPr lang="en-US" b="1">
                <a:solidFill>
                  <a:srgbClr val="FF0000"/>
                </a:solidFill>
                <a:latin typeface="Times New Roman" panose="02020603050405020304" pitchFamily="18" charset="0"/>
                <a:cs typeface="Times New Roman" panose="02020603050405020304" pitchFamily="18" charset="0"/>
              </a:rPr>
              <a:t>PHƯƠNG PHÁP LUẬN NGHIÊN CỨU KHOA HỌC</a:t>
            </a:r>
          </a:p>
          <a:p>
            <a:pPr marL="0" indent="0" algn="r">
              <a:buNone/>
            </a:pPr>
            <a:endParaRPr lang="en-US">
              <a:latin typeface="Times New Roman" panose="02020603050405020304" pitchFamily="18" charset="0"/>
              <a:cs typeface="Times New Roman" panose="02020603050405020304" pitchFamily="18" charset="0"/>
            </a:endParaRPr>
          </a:p>
          <a:p>
            <a:pPr marL="0" indent="0" algn="r">
              <a:buNone/>
            </a:pPr>
            <a:endParaRPr lang="en-US">
              <a:latin typeface="Times New Roman" panose="02020603050405020304" pitchFamily="18" charset="0"/>
              <a:cs typeface="Times New Roman" panose="02020603050405020304" pitchFamily="18" charset="0"/>
            </a:endParaRPr>
          </a:p>
          <a:p>
            <a:pPr marL="0" indent="0" algn="r">
              <a:buNone/>
            </a:pPr>
            <a:endParaRPr lang="en-US">
              <a:latin typeface="Times New Roman" panose="02020603050405020304" pitchFamily="18" charset="0"/>
              <a:cs typeface="Times New Roman" panose="02020603050405020304" pitchFamily="18" charset="0"/>
            </a:endParaRPr>
          </a:p>
          <a:p>
            <a:pPr marL="0" indent="0" algn="ctr">
              <a:buNone/>
            </a:pPr>
            <a:endParaRPr lang="en-US">
              <a:latin typeface="Times New Roman" panose="02020603050405020304" pitchFamily="18" charset="0"/>
              <a:cs typeface="Times New Roman" panose="02020603050405020304" pitchFamily="18" charset="0"/>
            </a:endParaRPr>
          </a:p>
          <a:p>
            <a:pPr marL="0" indent="0" algn="ctr">
              <a:buNone/>
            </a:pPr>
            <a:endParaRPr lang="en-US" sz="2800">
              <a:latin typeface="Times New Roman" panose="02020603050405020304" pitchFamily="18" charset="0"/>
              <a:cs typeface="Times New Roman" panose="02020603050405020304" pitchFamily="18" charset="0"/>
            </a:endParaRPr>
          </a:p>
          <a:p>
            <a:pPr marL="0" indent="0" algn="ctr">
              <a:buNone/>
            </a:pPr>
            <a:endParaRPr lang="en-US" sz="2800">
              <a:latin typeface="Times New Roman" panose="02020603050405020304" pitchFamily="18" charset="0"/>
              <a:cs typeface="Times New Roman" panose="02020603050405020304" pitchFamily="18" charset="0"/>
            </a:endParaRPr>
          </a:p>
          <a:p>
            <a:pPr marL="0" indent="0" algn="ctr">
              <a:buNone/>
            </a:pPr>
            <a:endParaRPr lang="en-US" sz="2800">
              <a:latin typeface="Times New Roman" panose="02020603050405020304" pitchFamily="18" charset="0"/>
              <a:cs typeface="Times New Roman" panose="02020603050405020304" pitchFamily="18" charset="0"/>
            </a:endParaRPr>
          </a:p>
          <a:p>
            <a:pPr marL="0" indent="0" algn="ctr">
              <a:buNone/>
            </a:pPr>
            <a:r>
              <a:rPr lang="en-US" sz="2800">
                <a:latin typeface="Times New Roman" panose="02020603050405020304" pitchFamily="18" charset="0"/>
                <a:cs typeface="Times New Roman" panose="02020603050405020304" pitchFamily="18" charset="0"/>
              </a:rPr>
              <a:t>TP.HCM, Tháng 11 năm 2019</a:t>
            </a:r>
          </a:p>
        </p:txBody>
      </p:sp>
      <p:pic>
        <p:nvPicPr>
          <p:cNvPr id="4" name="Picture 3" descr="Káº¿t quáº£ hÃ¬nh áº£nh cho logo dáº¡i há»c cÃ´ng nghiá»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1" y="0"/>
            <a:ext cx="1904999" cy="1143000"/>
          </a:xfrm>
          <a:prstGeom prst="rect">
            <a:avLst/>
          </a:prstGeom>
          <a:noFill/>
          <a:ln>
            <a:noFill/>
          </a:ln>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600" y="2311400"/>
            <a:ext cx="7213600" cy="3403600"/>
          </a:xfrm>
          <a:prstGeom prst="rect">
            <a:avLst/>
          </a:prstGeom>
        </p:spPr>
      </p:pic>
      <p:sp>
        <p:nvSpPr>
          <p:cNvPr id="7" name="Rectangle 6"/>
          <p:cNvSpPr/>
          <p:nvPr/>
        </p:nvSpPr>
        <p:spPr>
          <a:xfrm>
            <a:off x="1453487" y="5791200"/>
            <a:ext cx="6318913"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7030A0"/>
                </a:solidFill>
                <a:latin typeface="Times New Roman" panose="02020603050405020304" pitchFamily="18" charset="0"/>
                <a:cs typeface="Times New Roman" panose="02020603050405020304" pitchFamily="18" charset="0"/>
              </a:rPr>
              <a:t>GV: ĐÀO THỊ NGUYỆT ÁNH</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8335" y="228600"/>
            <a:ext cx="6992665" cy="76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a:solidFill>
                  <a:schemeClr val="accent3">
                    <a:lumMod val="75000"/>
                  </a:schemeClr>
                </a:solidFill>
                <a:latin typeface="Times New Roman" panose="02020603050405020304" pitchFamily="18" charset="0"/>
                <a:cs typeface="Times New Roman" panose="02020603050405020304" pitchFamily="18" charset="0"/>
              </a:rPr>
              <a:t>CHƯƠNG 4</a:t>
            </a:r>
          </a:p>
        </p:txBody>
      </p:sp>
      <p:sp>
        <p:nvSpPr>
          <p:cNvPr id="7" name="Bevel 6"/>
          <p:cNvSpPr/>
          <p:nvPr/>
        </p:nvSpPr>
        <p:spPr>
          <a:xfrm>
            <a:off x="0" y="1093694"/>
            <a:ext cx="9144000" cy="5791199"/>
          </a:xfrm>
          <a:prstGeom prst="bevel">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a:solidFill>
                  <a:schemeClr val="accent4">
                    <a:lumMod val="75000"/>
                  </a:schemeClr>
                </a:solidFill>
                <a:latin typeface="Algerian" panose="04020705040A02060702" pitchFamily="82" charset="0"/>
              </a:rPr>
              <a:t>GIAI ĐOẠN PHÁT TRIỂN THIẾT KẾ NGHIÊN CỨU</a:t>
            </a:r>
          </a:p>
          <a:p>
            <a:pPr algn="ctr"/>
            <a:endParaRPr lang="en-US" sz="7200">
              <a:solidFill>
                <a:schemeClr val="accent4">
                  <a:lumMod val="75000"/>
                </a:schemeClr>
              </a:solidFill>
              <a:latin typeface="Algerian" panose="04020705040A02060702" pitchFamily="82" charset="0"/>
            </a:endParaRPr>
          </a:p>
        </p:txBody>
      </p:sp>
      <p:pic>
        <p:nvPicPr>
          <p:cNvPr id="1026" name="Picture 2" descr="C:\Program Files\Microsoft Office\MEDIA\OFFICE14\Lines\BD21313_.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7567" y="5334000"/>
            <a:ext cx="7068865"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fontScale="90000"/>
          </a:bodyPr>
          <a:lstStyle/>
          <a:p>
            <a:r>
              <a:rPr lang="en-US"/>
              <a:t>Mục tiêu chương 3</a:t>
            </a:r>
          </a:p>
        </p:txBody>
      </p:sp>
      <p:sp>
        <p:nvSpPr>
          <p:cNvPr id="3" name="Content Placeholder 2"/>
          <p:cNvSpPr>
            <a:spLocks noGrp="1"/>
          </p:cNvSpPr>
          <p:nvPr>
            <p:ph idx="1"/>
          </p:nvPr>
        </p:nvSpPr>
        <p:spPr>
          <a:xfrm>
            <a:off x="457200" y="914400"/>
            <a:ext cx="8229600" cy="5257800"/>
          </a:xfrm>
        </p:spPr>
        <p:txBody>
          <a:bodyPr>
            <a:noAutofit/>
          </a:bodyPr>
          <a:lstStyle/>
          <a:p>
            <a:pPr algn="just">
              <a:lnSpc>
                <a:spcPct val="90000"/>
              </a:lnSpc>
            </a:pPr>
            <a:r>
              <a:rPr lang="en-US" sz="3600">
                <a:latin typeface="Times New Roman" panose="02020603050405020304" pitchFamily="18" charset="0"/>
                <a:cs typeface="Times New Roman" panose="02020603050405020304" pitchFamily="18" charset="0"/>
              </a:rPr>
              <a:t>Sau khi học xong chương 3, người học có thể:</a:t>
            </a:r>
          </a:p>
          <a:p>
            <a:pPr marL="0" indent="0" algn="just">
              <a:lnSpc>
                <a:spcPct val="90000"/>
              </a:lnSpc>
              <a:buNone/>
            </a:pPr>
            <a:r>
              <a:rPr lang="en-US" sz="3600">
                <a:latin typeface="Times New Roman" panose="02020603050405020304" pitchFamily="18" charset="0"/>
                <a:cs typeface="Times New Roman" panose="02020603050405020304" pitchFamily="18" charset="0"/>
              </a:rPr>
              <a:t>- Hiểu được ý nghĩa, đặc điểm và cách phân loại của thiết kế NC</a:t>
            </a:r>
          </a:p>
          <a:p>
            <a:pPr marL="0" indent="0" algn="just">
              <a:lnSpc>
                <a:spcPct val="90000"/>
              </a:lnSpc>
              <a:buNone/>
            </a:pPr>
            <a:r>
              <a:rPr lang="en-US" sz="3600">
                <a:latin typeface="Times New Roman" panose="02020603050405020304" pitchFamily="18" charset="0"/>
                <a:cs typeface="Times New Roman" panose="02020603050405020304" pitchFamily="18" charset="0"/>
              </a:rPr>
              <a:t>- Chọn lựa được PP thu thập dữ liệu phù hợp</a:t>
            </a:r>
          </a:p>
          <a:p>
            <a:pPr marL="0" indent="0" algn="just">
              <a:lnSpc>
                <a:spcPct val="90000"/>
              </a:lnSpc>
              <a:buNone/>
            </a:pPr>
            <a:r>
              <a:rPr lang="en-US" sz="3600">
                <a:solidFill>
                  <a:srgbClr val="FF0000"/>
                </a:solidFill>
                <a:latin typeface="Times New Roman" panose="02020603050405020304" pitchFamily="18" charset="0"/>
                <a:cs typeface="Times New Roman" panose="02020603050405020304" pitchFamily="18" charset="0"/>
              </a:rPr>
              <a:t>- Chọn được </a:t>
            </a:r>
            <a:r>
              <a:rPr lang="en-US" sz="3600">
                <a:latin typeface="Times New Roman" panose="02020603050405020304" pitchFamily="18" charset="0"/>
                <a:cs typeface="Times New Roman" panose="02020603050405020304" pitchFamily="18" charset="0"/>
              </a:rPr>
              <a:t>chiến lược chọn mẫu phù hợp cho NC của mình, tính được kích cỡ mẫu</a:t>
            </a:r>
          </a:p>
          <a:p>
            <a:pPr marL="0" indent="0" algn="just">
              <a:lnSpc>
                <a:spcPct val="90000"/>
              </a:lnSpc>
              <a:buNone/>
            </a:pPr>
            <a:r>
              <a:rPr lang="en-US" sz="3600">
                <a:solidFill>
                  <a:srgbClr val="FF0000"/>
                </a:solidFill>
                <a:latin typeface="Times New Roman" panose="02020603050405020304" pitchFamily="18" charset="0"/>
                <a:cs typeface="Times New Roman" panose="02020603050405020304" pitchFamily="18" charset="0"/>
              </a:rPr>
              <a:t>- Thiết kế </a:t>
            </a:r>
            <a:r>
              <a:rPr lang="en-US" sz="3600">
                <a:latin typeface="Times New Roman" panose="02020603050405020304" pitchFamily="18" charset="0"/>
                <a:cs typeface="Times New Roman" panose="02020603050405020304" pitchFamily="18" charset="0"/>
              </a:rPr>
              <a:t>được bảng câu hỏi khảo sát đơn giản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fontScale="90000"/>
          </a:bodyPr>
          <a:lstStyle/>
          <a:p>
            <a:r>
              <a:rPr lang="en-US" sz="4800">
                <a:solidFill>
                  <a:schemeClr val="accent2">
                    <a:lumMod val="50000"/>
                  </a:schemeClr>
                </a:solidFill>
                <a:latin typeface="Times New Roman" panose="02020603050405020304" pitchFamily="18" charset="0"/>
                <a:cs typeface="Times New Roman" panose="02020603050405020304" pitchFamily="18" charset="0"/>
              </a:rPr>
              <a:t>Chương 3 gồm 4 nội dung</a:t>
            </a:r>
            <a:r>
              <a:rPr lang="en-US"/>
              <a:t>: </a:t>
            </a:r>
          </a:p>
        </p:txBody>
      </p:sp>
      <p:sp>
        <p:nvSpPr>
          <p:cNvPr id="3" name="Content Placeholder 2"/>
          <p:cNvSpPr>
            <a:spLocks noGrp="1"/>
          </p:cNvSpPr>
          <p:nvPr>
            <p:ph idx="1"/>
          </p:nvPr>
        </p:nvSpPr>
        <p:spPr>
          <a:xfrm>
            <a:off x="457200" y="1066800"/>
            <a:ext cx="8229600" cy="5410200"/>
          </a:xfrm>
        </p:spPr>
        <p:txBody>
          <a:bodyPr/>
          <a:lstStyle/>
          <a:p>
            <a:endParaRPr lang="en-US"/>
          </a:p>
        </p:txBody>
      </p:sp>
      <p:sp>
        <p:nvSpPr>
          <p:cNvPr id="6" name="Rounded Rectangle 5"/>
          <p:cNvSpPr/>
          <p:nvPr/>
        </p:nvSpPr>
        <p:spPr>
          <a:xfrm>
            <a:off x="609600" y="1219200"/>
            <a:ext cx="7924800" cy="1143000"/>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a:solidFill>
                  <a:schemeClr val="tx1"/>
                </a:solidFill>
                <a:latin typeface="Times New Roman" panose="02020603050405020304" pitchFamily="18" charset="0"/>
                <a:cs typeface="Times New Roman" panose="02020603050405020304" pitchFamily="18" charset="0"/>
              </a:rPr>
              <a:t>4.1. Thiết kế NC</a:t>
            </a:r>
          </a:p>
        </p:txBody>
      </p:sp>
      <p:sp>
        <p:nvSpPr>
          <p:cNvPr id="7" name="Rounded Rectangle 6"/>
          <p:cNvSpPr/>
          <p:nvPr/>
        </p:nvSpPr>
        <p:spPr>
          <a:xfrm>
            <a:off x="609600" y="2590800"/>
            <a:ext cx="7924800" cy="11430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solidFill>
                  <a:srgbClr val="7030A0"/>
                </a:solidFill>
                <a:latin typeface="Times New Roman" panose="02020603050405020304" pitchFamily="18" charset="0"/>
                <a:cs typeface="Times New Roman" panose="02020603050405020304" pitchFamily="18" charset="0"/>
              </a:rPr>
              <a:t>4.2. Các phương pháp thu thập dữ liệu</a:t>
            </a:r>
          </a:p>
        </p:txBody>
      </p:sp>
      <p:sp>
        <p:nvSpPr>
          <p:cNvPr id="8" name="Rounded Rectangle 7"/>
          <p:cNvSpPr/>
          <p:nvPr/>
        </p:nvSpPr>
        <p:spPr>
          <a:xfrm>
            <a:off x="609600" y="3962400"/>
            <a:ext cx="7924800" cy="114300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a:solidFill>
                  <a:srgbClr val="002060"/>
                </a:solidFill>
                <a:latin typeface="Times New Roman" panose="02020603050405020304" pitchFamily="18" charset="0"/>
                <a:cs typeface="Times New Roman" panose="02020603050405020304" pitchFamily="18" charset="0"/>
              </a:rPr>
              <a:t>4.3. Thiết kế bảng câu hỏi</a:t>
            </a:r>
          </a:p>
        </p:txBody>
      </p:sp>
      <p:sp>
        <p:nvSpPr>
          <p:cNvPr id="9" name="Rounded Rectangle 8"/>
          <p:cNvSpPr/>
          <p:nvPr/>
        </p:nvSpPr>
        <p:spPr>
          <a:xfrm>
            <a:off x="569685" y="5334000"/>
            <a:ext cx="7924800" cy="11430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a:solidFill>
                  <a:srgbClr val="C00000"/>
                </a:solidFill>
                <a:latin typeface="Times New Roman" panose="02020603050405020304" pitchFamily="18" charset="0"/>
                <a:cs typeface="Times New Roman" panose="02020603050405020304" pitchFamily="18" charset="0"/>
              </a:rPr>
              <a:t>4.4.. Chọn mẫu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14830"/>
            <a:ext cx="8229600" cy="2679065"/>
          </a:xfrm>
        </p:spPr>
        <p:txBody>
          <a:bodyPr>
            <a:prstTxWarp prst="textTriangleInverted">
              <a:avLst/>
            </a:prstTxWarp>
          </a:bodyPr>
          <a:lstStyle/>
          <a:p>
            <a:r>
              <a:rPr lang="en-US" sz="360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rPr>
              <a:t>4.1. THIẾT KẾ NGHIÊN CỨU</a:t>
            </a:r>
          </a:p>
        </p:txBody>
      </p:sp>
      <p:sp>
        <p:nvSpPr>
          <p:cNvPr id="3" name="Content Placeholder 2"/>
          <p:cNvSpPr>
            <a:spLocks noGrp="1"/>
          </p:cNvSpPr>
          <p:nvPr>
            <p:ph idx="1"/>
          </p:nvPr>
        </p:nvSpPr>
        <p:spPr>
          <a:xfrm>
            <a:off x="457200" y="4598670"/>
            <a:ext cx="8229600" cy="1527810"/>
          </a:xfrm>
        </p:spPr>
        <p:txBody>
          <a:bodyP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1435"/>
            <a:ext cx="8229600" cy="604520"/>
          </a:xfrm>
        </p:spPr>
        <p:txBody>
          <a:bodyPr>
            <a:normAutofit/>
          </a:bodyPr>
          <a:lstStyle/>
          <a:p>
            <a:r>
              <a:rPr lang="en-US" sz="3200" b="1">
                <a:latin typeface="Times New Roman" panose="02020603050405020304" pitchFamily="18" charset="0"/>
                <a:cs typeface="Times New Roman" panose="02020603050405020304" pitchFamily="18" charset="0"/>
              </a:rPr>
              <a:t>4.1.1. KHÁI NIỆM</a:t>
            </a:r>
          </a:p>
        </p:txBody>
      </p:sp>
      <p:sp>
        <p:nvSpPr>
          <p:cNvPr id="3" name="Content Placeholder 2"/>
          <p:cNvSpPr>
            <a:spLocks noGrp="1"/>
          </p:cNvSpPr>
          <p:nvPr>
            <p:ph idx="1"/>
          </p:nvPr>
        </p:nvSpPr>
        <p:spPr>
          <a:xfrm>
            <a:off x="261620" y="1159510"/>
            <a:ext cx="8676640" cy="5363210"/>
          </a:xfrm>
        </p:spPr>
        <p:txBody>
          <a:bodyPr/>
          <a:lstStyle/>
          <a:p>
            <a:endParaRPr lang="en-US" dirty="0"/>
          </a:p>
        </p:txBody>
      </p:sp>
      <p:sp>
        <p:nvSpPr>
          <p:cNvPr id="4" name="Wave 3"/>
          <p:cNvSpPr/>
          <p:nvPr/>
        </p:nvSpPr>
        <p:spPr>
          <a:xfrm>
            <a:off x="378460" y="419100"/>
            <a:ext cx="8571230" cy="2934335"/>
          </a:xfrm>
          <a:prstGeom prst="wav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Một bản kế hoạch chi tiết  về cách làm sao để hoàn thành một NC, về PP tìm ra </a:t>
            </a:r>
          </a:p>
          <a:p>
            <a:pPr algn="ctr"/>
            <a:r>
              <a:rPr lang="en-US" sz="2800">
                <a:solidFill>
                  <a:schemeClr val="tx1"/>
                </a:solidFill>
                <a:latin typeface="Times New Roman" panose="02020603050405020304" pitchFamily="18" charset="0"/>
                <a:cs typeface="Times New Roman" panose="02020603050405020304" pitchFamily="18" charset="0"/>
              </a:rPr>
              <a:t>câu trả lời  cho vấn đề NC một cách hợp lý, khách quan, chính xác và tiết kiệm</a:t>
            </a:r>
          </a:p>
        </p:txBody>
      </p:sp>
      <p:sp>
        <p:nvSpPr>
          <p:cNvPr id="5" name="Oval Callout 4"/>
          <p:cNvSpPr/>
          <p:nvPr/>
        </p:nvSpPr>
        <p:spPr>
          <a:xfrm>
            <a:off x="2057400" y="3372485"/>
            <a:ext cx="5257800" cy="701675"/>
          </a:xfrm>
          <a:prstGeom prst="wedgeEllipseCallout">
            <a:avLst>
              <a:gd name="adj1" fmla="val 15458"/>
              <a:gd name="adj2" fmla="val 92250"/>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err="1">
                <a:solidFill>
                  <a:srgbClr val="7030A0"/>
                </a:solidFill>
                <a:latin typeface="Times New Roman" panose="02020603050405020304" pitchFamily="18" charset="0"/>
                <a:cs typeface="Times New Roman" panose="02020603050405020304" pitchFamily="18" charset="0"/>
              </a:rPr>
              <a:t>TKNC</a:t>
            </a:r>
            <a:r>
              <a:rPr lang="en-US" sz="3000" b="1" dirty="0">
                <a:solidFill>
                  <a:srgbClr val="7030A0"/>
                </a:solidFill>
                <a:latin typeface="Times New Roman" panose="02020603050405020304" pitchFamily="18" charset="0"/>
                <a:cs typeface="Times New Roman" panose="02020603050405020304" pitchFamily="18" charset="0"/>
              </a:rPr>
              <a:t> </a:t>
            </a:r>
            <a:r>
              <a:rPr lang="en-US" sz="3000" b="1" dirty="0" err="1">
                <a:solidFill>
                  <a:srgbClr val="7030A0"/>
                </a:solidFill>
                <a:latin typeface="Times New Roman" panose="02020603050405020304" pitchFamily="18" charset="0"/>
                <a:cs typeface="Times New Roman" panose="02020603050405020304" pitchFamily="18" charset="0"/>
              </a:rPr>
              <a:t>còn</a:t>
            </a:r>
            <a:r>
              <a:rPr lang="en-US" sz="3000" b="1" dirty="0">
                <a:solidFill>
                  <a:srgbClr val="7030A0"/>
                </a:solidFill>
                <a:latin typeface="Times New Roman" panose="02020603050405020304" pitchFamily="18" charset="0"/>
                <a:cs typeface="Times New Roman" panose="02020603050405020304" pitchFamily="18" charset="0"/>
              </a:rPr>
              <a:t> </a:t>
            </a:r>
            <a:r>
              <a:rPr lang="en-US" sz="3000" b="1" dirty="0" err="1">
                <a:solidFill>
                  <a:srgbClr val="7030A0"/>
                </a:solidFill>
                <a:latin typeface="Times New Roman" panose="02020603050405020304" pitchFamily="18" charset="0"/>
                <a:cs typeface="Times New Roman" panose="02020603050405020304" pitchFamily="18" charset="0"/>
              </a:rPr>
              <a:t>là</a:t>
            </a:r>
            <a:r>
              <a:rPr lang="en-US" sz="2800" dirty="0">
                <a:solidFill>
                  <a:srgbClr val="7030A0"/>
                </a:solidFill>
                <a:latin typeface="Times New Roman" panose="02020603050405020304" pitchFamily="18" charset="0"/>
                <a:cs typeface="Times New Roman" panose="02020603050405020304" pitchFamily="18" charset="0"/>
              </a:rPr>
              <a:t>:</a:t>
            </a:r>
          </a:p>
        </p:txBody>
      </p:sp>
      <p:sp>
        <p:nvSpPr>
          <p:cNvPr id="6" name="Wave 5"/>
          <p:cNvSpPr/>
          <p:nvPr/>
        </p:nvSpPr>
        <p:spPr>
          <a:xfrm>
            <a:off x="609600" y="4001135"/>
            <a:ext cx="8229600" cy="2728595"/>
          </a:xfrm>
          <a:prstGeom prst="wav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latin typeface="Times New Roman" panose="02020603050405020304" pitchFamily="18" charset="0"/>
                <a:cs typeface="Times New Roman" panose="02020603050405020304" pitchFamily="18" charset="0"/>
              </a:rPr>
              <a:t>Bản phác thảo những công việc nhà NC sẽ thực hiện như xây dựng biến số, giả thuyết, chọn mẫu, chọn PP thu thập thông tin và phân tích dữ liệu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095"/>
            <a:ext cx="8229600" cy="827405"/>
          </a:xfrm>
        </p:spPr>
        <p:txBody>
          <a:bodyPr/>
          <a:lstStyle/>
          <a:p>
            <a:r>
              <a:rPr lang="en-US" sz="4000" b="1" dirty="0">
                <a:latin typeface="Times New Roman" panose="02020603050405020304" pitchFamily="18" charset="0"/>
                <a:cs typeface="Times New Roman" panose="02020603050405020304" pitchFamily="18" charset="0"/>
              </a:rPr>
              <a:t>4.1.2. </a:t>
            </a:r>
            <a:r>
              <a:rPr lang="en-US" sz="4000" b="1" dirty="0" err="1">
                <a:latin typeface="Times New Roman" panose="02020603050405020304" pitchFamily="18" charset="0"/>
                <a:cs typeface="Times New Roman" panose="02020603050405020304" pitchFamily="18" charset="0"/>
              </a:rPr>
              <a:t>Chức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năng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của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thiết</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kế</a:t>
            </a:r>
            <a:r>
              <a:rPr lang="en-US" sz="4000" b="1" dirty="0">
                <a:latin typeface="Times New Roman" panose="02020603050405020304" pitchFamily="18" charset="0"/>
                <a:cs typeface="Times New Roman" panose="02020603050405020304" pitchFamily="18" charset="0"/>
              </a:rPr>
              <a:t> NC</a:t>
            </a:r>
          </a:p>
        </p:txBody>
      </p:sp>
      <p:sp>
        <p:nvSpPr>
          <p:cNvPr id="3" name="Content Placeholder 2"/>
          <p:cNvSpPr>
            <a:spLocks noGrp="1"/>
          </p:cNvSpPr>
          <p:nvPr>
            <p:ph idx="1"/>
          </p:nvPr>
        </p:nvSpPr>
        <p:spPr>
          <a:xfrm>
            <a:off x="315595" y="1061085"/>
            <a:ext cx="8579485" cy="5342255"/>
          </a:xfrm>
        </p:spPr>
        <p:txBody>
          <a:bodyPr/>
          <a:lstStyle/>
          <a:p>
            <a:r>
              <a:rPr lang="en-US"/>
              <a:t>Chi tiếtx hóa</a:t>
            </a:r>
          </a:p>
        </p:txBody>
      </p:sp>
      <p:sp>
        <p:nvSpPr>
          <p:cNvPr id="4" name="Frame 3"/>
          <p:cNvSpPr/>
          <p:nvPr/>
        </p:nvSpPr>
        <p:spPr>
          <a:xfrm>
            <a:off x="361950" y="1114425"/>
            <a:ext cx="3600450" cy="5210175"/>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Frame 4"/>
          <p:cNvSpPr/>
          <p:nvPr/>
        </p:nvSpPr>
        <p:spPr>
          <a:xfrm>
            <a:off x="4724400" y="1114425"/>
            <a:ext cx="3600450" cy="5210175"/>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Text Box 5"/>
          <p:cNvSpPr txBox="1"/>
          <p:nvPr/>
        </p:nvSpPr>
        <p:spPr>
          <a:xfrm>
            <a:off x="799465" y="1579245"/>
            <a:ext cx="2748280" cy="3538220"/>
          </a:xfrm>
          <a:prstGeom prst="rect">
            <a:avLst/>
          </a:prstGeom>
          <a:noFill/>
        </p:spPr>
        <p:txBody>
          <a:bodyPr wrap="square" rtlCol="0">
            <a:spAutoFit/>
          </a:bodyPr>
          <a:lstStyle/>
          <a:p>
            <a:pPr algn="ctr"/>
            <a:r>
              <a:rPr lang="en-US" sz="3200" dirty="0">
                <a:latin typeface="Times New Roman" panose="02020603050405020304" pitchFamily="18" charset="0"/>
                <a:cs typeface="Times New Roman" panose="02020603050405020304" pitchFamily="18" charset="0"/>
              </a:rPr>
              <a:t>Chi </a:t>
            </a:r>
            <a:r>
              <a:rPr lang="en-US" sz="3200" dirty="0" err="1">
                <a:latin typeface="Times New Roman" panose="02020603050405020304" pitchFamily="18" charset="0"/>
                <a:cs typeface="Times New Roman" panose="02020603050405020304" pitchFamily="18" charset="0"/>
              </a:rPr>
              <a:t>tiết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hóa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nhà</a:t>
            </a:r>
            <a:r>
              <a:rPr lang="en-US" sz="3200" dirty="0">
                <a:latin typeface="Times New Roman" panose="02020603050405020304" pitchFamily="18" charset="0"/>
                <a:cs typeface="Times New Roman" panose="02020603050405020304" pitchFamily="18" charset="0"/>
              </a:rPr>
              <a:t> NC </a:t>
            </a:r>
            <a:r>
              <a:rPr lang="en-US" sz="3200" dirty="0" err="1">
                <a:latin typeface="Times New Roman" panose="02020603050405020304" pitchFamily="18" charset="0"/>
                <a:cs typeface="Times New Roman" panose="02020603050405020304" pitchFamily="18" charset="0"/>
              </a:rPr>
              <a:t>sẽ</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dụng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nhiệm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nhà</a:t>
            </a:r>
            <a:r>
              <a:rPr lang="en-US" sz="3200" dirty="0">
                <a:latin typeface="Times New Roman" panose="02020603050405020304" pitchFamily="18" charset="0"/>
                <a:cs typeface="Times New Roman" panose="02020603050405020304" pitchFamily="18" charset="0"/>
              </a:rPr>
              <a:t> NC </a:t>
            </a:r>
            <a:r>
              <a:rPr lang="en-US" sz="3200" dirty="0" err="1">
                <a:latin typeface="Times New Roman" panose="02020603050405020304" pitchFamily="18" charset="0"/>
                <a:cs typeface="Times New Roman" panose="02020603050405020304" pitchFamily="18" charset="0"/>
              </a:rPr>
              <a:t>sẽ</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hiện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để</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hoàn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thành</a:t>
            </a:r>
            <a:r>
              <a:rPr lang="en-US" sz="3200" dirty="0">
                <a:latin typeface="Times New Roman" panose="02020603050405020304" pitchFamily="18" charset="0"/>
                <a:cs typeface="Times New Roman" panose="02020603050405020304" pitchFamily="18" charset="0"/>
              </a:rPr>
              <a:t> NC</a:t>
            </a:r>
            <a:r>
              <a:rPr lang="en-US" sz="3000" dirty="0">
                <a:latin typeface="Times New Roman" panose="02020603050405020304" pitchFamily="18" charset="0"/>
                <a:cs typeface="Times New Roman" panose="02020603050405020304" pitchFamily="18" charset="0"/>
              </a:rPr>
              <a:t> </a:t>
            </a:r>
          </a:p>
        </p:txBody>
      </p:sp>
      <p:sp>
        <p:nvSpPr>
          <p:cNvPr id="7" name="Text Box 6"/>
          <p:cNvSpPr txBox="1"/>
          <p:nvPr/>
        </p:nvSpPr>
        <p:spPr>
          <a:xfrm>
            <a:off x="5105400" y="1676400"/>
            <a:ext cx="2771140" cy="4246245"/>
          </a:xfrm>
          <a:prstGeom prst="rect">
            <a:avLst/>
          </a:prstGeom>
          <a:noFill/>
        </p:spPr>
        <p:txBody>
          <a:bodyPr wrap="square" rtlCol="0">
            <a:spAutoFit/>
          </a:bodyPr>
          <a:lstStyle/>
          <a:p>
            <a:pPr algn="ctr"/>
            <a:r>
              <a:rPr lang="en-US" sz="3000" dirty="0" err="1">
                <a:latin typeface="Times New Roman" panose="02020603050405020304" pitchFamily="18" charset="0"/>
                <a:cs typeface="Times New Roman" panose="02020603050405020304" pitchFamily="18" charset="0"/>
              </a:rPr>
              <a:t>Đảm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bảo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các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quy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trình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và</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nhiệm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vụ</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trên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phù</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hợp</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và</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thỏa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đáng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để</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đạt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được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kết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quả</a:t>
            </a:r>
            <a:r>
              <a:rPr lang="en-US" sz="3000" dirty="0">
                <a:latin typeface="Times New Roman" panose="02020603050405020304" pitchFamily="18" charset="0"/>
                <a:cs typeface="Times New Roman" panose="02020603050405020304" pitchFamily="18" charset="0"/>
              </a:rPr>
              <a:t> NC </a:t>
            </a:r>
            <a:r>
              <a:rPr lang="en-US" sz="3000" dirty="0" err="1">
                <a:latin typeface="Times New Roman" panose="02020603050405020304" pitchFamily="18" charset="0"/>
                <a:cs typeface="Times New Roman" panose="02020603050405020304" pitchFamily="18" charset="0"/>
              </a:rPr>
              <a:t>khách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quan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chính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xác</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và</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hợp</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lệ</a:t>
            </a:r>
            <a:endParaRPr lang="en-US" sz="3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6365"/>
            <a:ext cx="8229600" cy="695325"/>
          </a:xfrm>
        </p:spPr>
        <p:txBody>
          <a:bodyPr>
            <a:normAutofit fontScale="90000"/>
          </a:bodyPr>
          <a:lstStyle/>
          <a:p>
            <a:r>
              <a:rPr lang="en-US" sz="4000" b="1" dirty="0">
                <a:latin typeface="Times New Roman" panose="02020603050405020304" pitchFamily="18" charset="0"/>
                <a:cs typeface="Times New Roman" panose="02020603050405020304" pitchFamily="18" charset="0"/>
              </a:rPr>
              <a:t>4.1.5. </a:t>
            </a:r>
            <a:r>
              <a:rPr lang="en-US" sz="4000" b="1" dirty="0" err="1">
                <a:latin typeface="Times New Roman" panose="02020603050405020304" pitchFamily="18" charset="0"/>
                <a:cs typeface="Times New Roman" panose="02020603050405020304" pitchFamily="18" charset="0"/>
              </a:rPr>
              <a:t>Phân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loại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thiết</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kế</a:t>
            </a:r>
            <a:r>
              <a:rPr lang="en-US" sz="4000" b="1" dirty="0">
                <a:latin typeface="Times New Roman" panose="02020603050405020304" pitchFamily="18" charset="0"/>
                <a:cs typeface="Times New Roman" panose="02020603050405020304" pitchFamily="18" charset="0"/>
              </a:rPr>
              <a:t> NC</a:t>
            </a:r>
          </a:p>
        </p:txBody>
      </p:sp>
      <p:sp>
        <p:nvSpPr>
          <p:cNvPr id="3" name="Content Placeholder 2"/>
          <p:cNvSpPr>
            <a:spLocks noGrp="1"/>
          </p:cNvSpPr>
          <p:nvPr>
            <p:ph idx="1"/>
          </p:nvPr>
        </p:nvSpPr>
        <p:spPr>
          <a:xfrm>
            <a:off x="457200" y="844550"/>
            <a:ext cx="8229600" cy="5569585"/>
          </a:xfrm>
        </p:spPr>
        <p:txBody>
          <a:bodyPr/>
          <a:lstStyle/>
          <a:p>
            <a:pPr marL="0" indent="0" algn="ctr">
              <a:buNone/>
            </a:pPr>
            <a:endParaRPr lang="en-US"/>
          </a:p>
        </p:txBody>
      </p:sp>
      <p:sp>
        <p:nvSpPr>
          <p:cNvPr id="5" name="Down Arrow 4"/>
          <p:cNvSpPr/>
          <p:nvPr/>
        </p:nvSpPr>
        <p:spPr>
          <a:xfrm>
            <a:off x="1776730" y="815975"/>
            <a:ext cx="5561330" cy="1846580"/>
          </a:xfrm>
          <a:prstGeom prst="downArrow">
            <a:avLst>
              <a:gd name="adj1" fmla="val 50000"/>
              <a:gd name="adj2" fmla="val 60512"/>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accent4">
                  <a:lumMod val="50000"/>
                </a:schemeClr>
              </a:solidFill>
              <a:latin typeface="Times New Roman" panose="02020603050405020304" pitchFamily="18" charset="0"/>
              <a:cs typeface="Times New Roman" panose="02020603050405020304" pitchFamily="18" charset="0"/>
              <a:sym typeface="+mn-ea"/>
            </a:endParaRPr>
          </a:p>
          <a:p>
            <a:pPr algn="ct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Dựa</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trên</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số</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lần</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thu</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thập</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dữ</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liệu</a:t>
            </a:r>
            <a:endParaRPr lang="en-US" sz="3200" dirty="0">
              <a:solidFill>
                <a:schemeClr val="accent4">
                  <a:lumMod val="50000"/>
                </a:schemeClr>
              </a:solidFill>
              <a:latin typeface="Times New Roman" panose="02020603050405020304" pitchFamily="18" charset="0"/>
              <a:cs typeface="Times New Roman" panose="02020603050405020304" pitchFamily="18" charset="0"/>
              <a:sym typeface="+mn-ea"/>
            </a:endParaRPr>
          </a:p>
        </p:txBody>
      </p:sp>
      <p:sp>
        <p:nvSpPr>
          <p:cNvPr id="6" name="Vertical Scroll 5"/>
          <p:cNvSpPr/>
          <p:nvPr/>
        </p:nvSpPr>
        <p:spPr>
          <a:xfrm>
            <a:off x="5867400" y="2913380"/>
            <a:ext cx="3296285" cy="3164840"/>
          </a:xfrm>
          <a:prstGeom prst="verticalScroll">
            <a:avLst/>
          </a:prstGeom>
          <a:solidFill>
            <a:schemeClr val="tx2">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002060"/>
                </a:solidFill>
                <a:latin typeface="Times New Roman" panose="02020603050405020304" pitchFamily="18" charset="0"/>
                <a:cs typeface="Times New Roman" panose="02020603050405020304" pitchFamily="18" charset="0"/>
              </a:rPr>
              <a:t>Dài hạn: </a:t>
            </a:r>
          </a:p>
          <a:p>
            <a:pPr algn="ctr"/>
            <a:r>
              <a:rPr lang="en-US" sz="3200">
                <a:solidFill>
                  <a:srgbClr val="002060"/>
                </a:solidFill>
                <a:latin typeface="Times New Roman" panose="02020603050405020304" pitchFamily="18" charset="0"/>
                <a:cs typeface="Times New Roman" panose="02020603050405020304" pitchFamily="18" charset="0"/>
              </a:rPr>
              <a:t>Nếu thu thập dữ liệu nhiều hơn 2 lần </a:t>
            </a:r>
          </a:p>
        </p:txBody>
      </p:sp>
      <p:sp>
        <p:nvSpPr>
          <p:cNvPr id="7" name="Vertical Scroll 6"/>
          <p:cNvSpPr/>
          <p:nvPr/>
        </p:nvSpPr>
        <p:spPr>
          <a:xfrm>
            <a:off x="-76200" y="2870835"/>
            <a:ext cx="3296285" cy="3207385"/>
          </a:xfrm>
          <a:prstGeom prst="verticalScroll">
            <a:avLst/>
          </a:prstGeom>
          <a:solidFill>
            <a:schemeClr val="accent4">
              <a:lumMod val="20000"/>
              <a:lumOff val="80000"/>
            </a:schemeClr>
          </a:solidFill>
          <a:ln>
            <a:gradFill>
              <a:gsLst>
                <a:gs pos="0">
                  <a:srgbClr val="7B32B2"/>
                </a:gs>
                <a:gs pos="100000">
                  <a:srgbClr val="401A5D"/>
                </a:gs>
              </a:gsLs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Cắt ngang: </a:t>
            </a:r>
          </a:p>
          <a:p>
            <a:pPr algn="ctr"/>
            <a:r>
              <a:rPr lang="en-US" sz="3200">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Nếu chỉ thu thập dữ liệu 1 lần</a:t>
            </a:r>
          </a:p>
        </p:txBody>
      </p:sp>
      <p:sp>
        <p:nvSpPr>
          <p:cNvPr id="8" name="Vertical Scroll 7"/>
          <p:cNvSpPr/>
          <p:nvPr/>
        </p:nvSpPr>
        <p:spPr>
          <a:xfrm>
            <a:off x="2924175" y="2870835"/>
            <a:ext cx="3296285" cy="3207385"/>
          </a:xfrm>
          <a:prstGeom prst="verticalScroll">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a:solidFill>
                  <a:schemeClr val="accent6">
                    <a:lumMod val="50000"/>
                  </a:schemeClr>
                </a:solidFill>
                <a:latin typeface="Times New Roman" panose="02020603050405020304" pitchFamily="18" charset="0"/>
                <a:cs typeface="Times New Roman" panose="02020603050405020304" pitchFamily="18" charset="0"/>
              </a:rPr>
              <a:t>Trước</a:t>
            </a:r>
            <a:r>
              <a:rPr lang="en-US" sz="3200" dirty="0">
                <a:solidFill>
                  <a:schemeClr val="accent6">
                    <a:lumMod val="50000"/>
                  </a:schemeClr>
                </a:solidFill>
                <a:latin typeface="Times New Roman" panose="02020603050405020304" pitchFamily="18" charset="0"/>
                <a:cs typeface="Times New Roman" panose="02020603050405020304" pitchFamily="18" charset="0"/>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rPr>
              <a:t>sau</a:t>
            </a:r>
            <a:r>
              <a:rPr lang="en-US" sz="3200" dirty="0">
                <a:solidFill>
                  <a:schemeClr val="accent6">
                    <a:lumMod val="50000"/>
                  </a:schemeClr>
                </a:solidFill>
                <a:latin typeface="Times New Roman" panose="02020603050405020304" pitchFamily="18" charset="0"/>
                <a:cs typeface="Times New Roman" panose="02020603050405020304" pitchFamily="18" charset="0"/>
              </a:rPr>
              <a:t>:</a:t>
            </a:r>
          </a:p>
          <a:p>
            <a:pPr algn="ctr"/>
            <a:r>
              <a:rPr lang="en-US" sz="3200" dirty="0">
                <a:solidFill>
                  <a:schemeClr val="accent6">
                    <a:lumMod val="50000"/>
                  </a:schemeClr>
                </a:solidFill>
                <a:latin typeface="Times New Roman" panose="02020603050405020304" pitchFamily="18" charset="0"/>
                <a:cs typeface="Times New Roman" panose="02020603050405020304" pitchFamily="18" charset="0"/>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rPr>
              <a:t>Nếu</a:t>
            </a:r>
            <a:r>
              <a:rPr lang="en-US" sz="3200" dirty="0">
                <a:solidFill>
                  <a:schemeClr val="accent6">
                    <a:lumMod val="50000"/>
                  </a:schemeClr>
                </a:solidFill>
                <a:latin typeface="Times New Roman" panose="02020603050405020304" pitchFamily="18" charset="0"/>
                <a:cs typeface="Times New Roman" panose="02020603050405020304" pitchFamily="18" charset="0"/>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rPr>
              <a:t>thu</a:t>
            </a:r>
            <a:r>
              <a:rPr lang="en-US" sz="3200" dirty="0">
                <a:solidFill>
                  <a:schemeClr val="accent6">
                    <a:lumMod val="50000"/>
                  </a:schemeClr>
                </a:solidFill>
                <a:latin typeface="Times New Roman" panose="02020603050405020304" pitchFamily="18" charset="0"/>
                <a:cs typeface="Times New Roman" panose="02020603050405020304" pitchFamily="18" charset="0"/>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rPr>
              <a:t>thập</a:t>
            </a:r>
            <a:r>
              <a:rPr lang="en-US" sz="3200" dirty="0">
                <a:solidFill>
                  <a:schemeClr val="accent6">
                    <a:lumMod val="50000"/>
                  </a:schemeClr>
                </a:solidFill>
                <a:latin typeface="Times New Roman" panose="02020603050405020304" pitchFamily="18" charset="0"/>
                <a:cs typeface="Times New Roman" panose="02020603050405020304" pitchFamily="18" charset="0"/>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rPr>
              <a:t>dữ</a:t>
            </a:r>
            <a:r>
              <a:rPr lang="en-US" sz="3200" dirty="0">
                <a:solidFill>
                  <a:schemeClr val="accent6">
                    <a:lumMod val="50000"/>
                  </a:schemeClr>
                </a:solidFill>
                <a:latin typeface="Times New Roman" panose="02020603050405020304" pitchFamily="18" charset="0"/>
                <a:cs typeface="Times New Roman" panose="02020603050405020304" pitchFamily="18" charset="0"/>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rPr>
              <a:t>liệu</a:t>
            </a:r>
            <a:r>
              <a:rPr lang="en-US" sz="3200" dirty="0">
                <a:solidFill>
                  <a:schemeClr val="accent6">
                    <a:lumMod val="50000"/>
                  </a:schemeClr>
                </a:solidFill>
                <a:latin typeface="Times New Roman" panose="02020603050405020304" pitchFamily="18" charset="0"/>
                <a:cs typeface="Times New Roman" panose="02020603050405020304" pitchFamily="18" charset="0"/>
              </a:rPr>
              <a:t> 2 </a:t>
            </a:r>
            <a:r>
              <a:rPr lang="en-US" sz="3200" dirty="0" err="1">
                <a:solidFill>
                  <a:schemeClr val="accent6">
                    <a:lumMod val="50000"/>
                  </a:schemeClr>
                </a:solidFill>
                <a:latin typeface="Times New Roman" panose="02020603050405020304" pitchFamily="18" charset="0"/>
                <a:cs typeface="Times New Roman" panose="02020603050405020304" pitchFamily="18" charset="0"/>
              </a:rPr>
              <a:t>lần</a:t>
            </a:r>
            <a:r>
              <a:rPr lang="en-US" sz="3200" dirty="0">
                <a:solidFill>
                  <a:schemeClr val="accent6">
                    <a:lumMod val="50000"/>
                  </a:schemeClr>
                </a:solidFill>
                <a:latin typeface="Times New Roman" panose="02020603050405020304" pitchFamily="18" charset="0"/>
                <a:cs typeface="Times New Roman" panose="02020603050405020304" pitchFamily="18" charset="0"/>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rPr>
              <a:t>để</a:t>
            </a:r>
            <a:r>
              <a:rPr lang="en-US" sz="3200" dirty="0">
                <a:solidFill>
                  <a:schemeClr val="accent6">
                    <a:lumMod val="50000"/>
                  </a:schemeClr>
                </a:solidFill>
                <a:latin typeface="Times New Roman" panose="02020603050405020304" pitchFamily="18" charset="0"/>
                <a:cs typeface="Times New Roman" panose="02020603050405020304" pitchFamily="18" charset="0"/>
              </a:rPr>
              <a:t> so </a:t>
            </a:r>
            <a:r>
              <a:rPr lang="en-US" sz="3200" dirty="0" err="1">
                <a:solidFill>
                  <a:schemeClr val="accent6">
                    <a:lumMod val="50000"/>
                  </a:schemeClr>
                </a:solidFill>
                <a:latin typeface="Times New Roman" panose="02020603050405020304" pitchFamily="18" charset="0"/>
                <a:cs typeface="Times New Roman" panose="02020603050405020304" pitchFamily="18" charset="0"/>
              </a:rPr>
              <a:t>sánh</a:t>
            </a:r>
            <a:r>
              <a:rPr lang="en-US" sz="3200" dirty="0">
                <a:solidFill>
                  <a:schemeClr val="accent6">
                    <a:lumMod val="50000"/>
                  </a:schemeClr>
                </a:solidFill>
                <a:latin typeface="Times New Roman" panose="02020603050405020304" pitchFamily="18" charset="0"/>
                <a:cs typeface="Times New Roman" panose="02020603050405020304" pitchFamily="18" charset="0"/>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rPr>
              <a:t>dữ</a:t>
            </a:r>
            <a:r>
              <a:rPr lang="en-US" sz="3200" dirty="0">
                <a:solidFill>
                  <a:schemeClr val="accent6">
                    <a:lumMod val="50000"/>
                  </a:schemeClr>
                </a:solidFill>
                <a:latin typeface="Times New Roman" panose="02020603050405020304" pitchFamily="18" charset="0"/>
                <a:cs typeface="Times New Roman" panose="02020603050405020304" pitchFamily="18" charset="0"/>
              </a:rPr>
              <a:t> </a:t>
            </a:r>
            <a:r>
              <a:rPr lang="en-US" sz="3200" dirty="0" err="1">
                <a:solidFill>
                  <a:schemeClr val="accent6">
                    <a:lumMod val="50000"/>
                  </a:schemeClr>
                </a:solidFill>
                <a:latin typeface="Times New Roman" panose="02020603050405020304" pitchFamily="18" charset="0"/>
                <a:cs typeface="Times New Roman" panose="02020603050405020304" pitchFamily="18" charset="0"/>
              </a:rPr>
              <a:t>liệu</a:t>
            </a:r>
            <a:endParaRPr lang="en-US" sz="3200" dirty="0">
              <a:solidFill>
                <a:schemeClr val="accent6">
                  <a:lumMod val="50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6365"/>
            <a:ext cx="8229600" cy="695325"/>
          </a:xfrm>
        </p:spPr>
        <p:txBody>
          <a:bodyPr>
            <a:normAutofit fontScale="90000"/>
          </a:bodyPr>
          <a:lstStyle/>
          <a:p>
            <a:r>
              <a:rPr lang="en-US" sz="4000" b="1">
                <a:latin typeface="Times New Roman" panose="02020603050405020304" pitchFamily="18" charset="0"/>
                <a:cs typeface="Times New Roman" panose="02020603050405020304" pitchFamily="18" charset="0"/>
              </a:rPr>
              <a:t>4.1.5. Phân loại thiết kế NC</a:t>
            </a:r>
          </a:p>
        </p:txBody>
      </p:sp>
      <p:sp>
        <p:nvSpPr>
          <p:cNvPr id="3" name="Content Placeholder 2"/>
          <p:cNvSpPr>
            <a:spLocks noGrp="1"/>
          </p:cNvSpPr>
          <p:nvPr>
            <p:ph idx="1"/>
          </p:nvPr>
        </p:nvSpPr>
        <p:spPr>
          <a:xfrm>
            <a:off x="457200" y="844550"/>
            <a:ext cx="8229600" cy="5569585"/>
          </a:xfrm>
        </p:spPr>
        <p:txBody>
          <a:bodyPr/>
          <a:lstStyle/>
          <a:p>
            <a:pPr marL="0" indent="0" algn="ctr">
              <a:buNone/>
            </a:pPr>
            <a:endParaRPr lang="en-US"/>
          </a:p>
        </p:txBody>
      </p:sp>
      <p:sp>
        <p:nvSpPr>
          <p:cNvPr id="5" name="Down Arrow 4"/>
          <p:cNvSpPr/>
          <p:nvPr/>
        </p:nvSpPr>
        <p:spPr>
          <a:xfrm>
            <a:off x="1416685" y="815975"/>
            <a:ext cx="5921375" cy="2016760"/>
          </a:xfrm>
          <a:prstGeom prst="downArrow">
            <a:avLst>
              <a:gd name="adj1" fmla="val 50000"/>
              <a:gd name="adj2" fmla="val 60512"/>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accent4">
                  <a:lumMod val="50000"/>
                </a:schemeClr>
              </a:solidFill>
              <a:latin typeface="Times New Roman" panose="02020603050405020304" pitchFamily="18" charset="0"/>
              <a:cs typeface="Times New Roman" panose="02020603050405020304" pitchFamily="18" charset="0"/>
              <a:sym typeface="+mn-ea"/>
            </a:endParaRPr>
          </a:p>
          <a:p>
            <a:pPr algn="ct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Dựa</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trên</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cách</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thức</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thu</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thập</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và</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xử</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lý</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dữ</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liệu</a:t>
            </a:r>
            <a:endParaRPr lang="en-US" sz="3200" dirty="0">
              <a:solidFill>
                <a:schemeClr val="accent4">
                  <a:lumMod val="50000"/>
                </a:schemeClr>
              </a:solidFill>
              <a:latin typeface="Times New Roman" panose="02020603050405020304" pitchFamily="18" charset="0"/>
              <a:cs typeface="Times New Roman" panose="02020603050405020304" pitchFamily="18" charset="0"/>
              <a:sym typeface="+mn-ea"/>
            </a:endParaRPr>
          </a:p>
        </p:txBody>
      </p:sp>
      <p:sp>
        <p:nvSpPr>
          <p:cNvPr id="6" name="Vertical Scroll 5"/>
          <p:cNvSpPr/>
          <p:nvPr/>
        </p:nvSpPr>
        <p:spPr>
          <a:xfrm>
            <a:off x="6311900" y="3096260"/>
            <a:ext cx="2851785" cy="2643505"/>
          </a:xfrm>
          <a:prstGeom prst="verticalScroll">
            <a:avLst/>
          </a:prstGeom>
          <a:solidFill>
            <a:schemeClr val="accent3">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Thiết kế hỗn hợp </a:t>
            </a:r>
          </a:p>
        </p:txBody>
      </p:sp>
      <p:sp>
        <p:nvSpPr>
          <p:cNvPr id="7" name="Vertical Scroll 6"/>
          <p:cNvSpPr/>
          <p:nvPr/>
        </p:nvSpPr>
        <p:spPr>
          <a:xfrm>
            <a:off x="368935" y="3095625"/>
            <a:ext cx="2851150" cy="2644140"/>
          </a:xfrm>
          <a:prstGeom prst="verticalScroll">
            <a:avLst/>
          </a:prstGeom>
          <a:solidFill>
            <a:schemeClr val="accent6">
              <a:lumMod val="20000"/>
              <a:lumOff val="80000"/>
            </a:schemeClr>
          </a:solidFill>
          <a:ln>
            <a:gradFill>
              <a:gsLst>
                <a:gs pos="0">
                  <a:srgbClr val="7B32B2"/>
                </a:gs>
                <a:gs pos="100000">
                  <a:srgbClr val="401A5D"/>
                </a:gs>
              </a:gsLs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Thiết</a:t>
            </a:r>
            <a:r>
              <a:rPr lang="en-US" sz="3200" dirty="0">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 </a:t>
            </a:r>
            <a:r>
              <a:rPr lang="en-US" sz="3200" dirty="0" err="1">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kế</a:t>
            </a:r>
            <a:r>
              <a:rPr lang="en-US" sz="3200" dirty="0">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 </a:t>
            </a:r>
            <a:r>
              <a:rPr lang="en-US" sz="3200" dirty="0" err="1">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định</a:t>
            </a:r>
            <a:r>
              <a:rPr lang="en-US" sz="3200" dirty="0">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 </a:t>
            </a:r>
            <a:r>
              <a:rPr lang="en-US" sz="3200" dirty="0" err="1">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lượng</a:t>
            </a:r>
            <a:endParaRPr lang="en-US" sz="3200" dirty="0">
              <a:gradFill>
                <a:gsLst>
                  <a:gs pos="0">
                    <a:srgbClr val="7B32B2"/>
                  </a:gs>
                  <a:gs pos="100000">
                    <a:srgbClr val="401A5D"/>
                  </a:gs>
                </a:gsLst>
                <a:lin scaled="0"/>
              </a:gradFill>
              <a:latin typeface="Times New Roman" panose="02020603050405020304" pitchFamily="18" charset="0"/>
              <a:cs typeface="Times New Roman" panose="02020603050405020304" pitchFamily="18" charset="0"/>
            </a:endParaRPr>
          </a:p>
        </p:txBody>
      </p:sp>
      <p:sp>
        <p:nvSpPr>
          <p:cNvPr id="8" name="Vertical Scroll 7"/>
          <p:cNvSpPr/>
          <p:nvPr/>
        </p:nvSpPr>
        <p:spPr>
          <a:xfrm>
            <a:off x="3321685" y="3096260"/>
            <a:ext cx="2888615" cy="2644140"/>
          </a:xfrm>
          <a:prstGeom prst="verticalScroll">
            <a:avLst/>
          </a:prstGeom>
          <a:solidFill>
            <a:schemeClr val="accent4">
              <a:lumMod val="20000"/>
              <a:lumOff val="8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3">
                    <a:lumMod val="50000"/>
                  </a:schemeClr>
                </a:solidFill>
                <a:latin typeface="Times New Roman" panose="02020603050405020304" pitchFamily="18" charset="0"/>
                <a:cs typeface="Times New Roman" panose="02020603050405020304" pitchFamily="18" charset="0"/>
              </a:rPr>
              <a:t>Thiết kế định tính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6365"/>
            <a:ext cx="8229600" cy="695325"/>
          </a:xfrm>
        </p:spPr>
        <p:txBody>
          <a:bodyPr>
            <a:normAutofit fontScale="90000"/>
          </a:bodyPr>
          <a:lstStyle/>
          <a:p>
            <a:r>
              <a:rPr lang="en-US" sz="4000" b="1">
                <a:latin typeface="Times New Roman" panose="02020603050405020304" pitchFamily="18" charset="0"/>
                <a:cs typeface="Times New Roman" panose="02020603050405020304" pitchFamily="18" charset="0"/>
              </a:rPr>
              <a:t>4.1.5. Phân loại thiết kế NC</a:t>
            </a:r>
          </a:p>
        </p:txBody>
      </p:sp>
      <p:sp>
        <p:nvSpPr>
          <p:cNvPr id="3" name="Content Placeholder 2"/>
          <p:cNvSpPr>
            <a:spLocks noGrp="1"/>
          </p:cNvSpPr>
          <p:nvPr>
            <p:ph idx="1"/>
          </p:nvPr>
        </p:nvSpPr>
        <p:spPr>
          <a:xfrm>
            <a:off x="457200" y="844550"/>
            <a:ext cx="8229600" cy="5569585"/>
          </a:xfrm>
        </p:spPr>
        <p:txBody>
          <a:bodyPr/>
          <a:lstStyle/>
          <a:p>
            <a:pPr marL="0" indent="0" algn="ctr">
              <a:buNone/>
            </a:pPr>
            <a:endParaRPr lang="en-US"/>
          </a:p>
        </p:txBody>
      </p:sp>
      <p:sp>
        <p:nvSpPr>
          <p:cNvPr id="5" name="Down Arrow 4"/>
          <p:cNvSpPr/>
          <p:nvPr/>
        </p:nvSpPr>
        <p:spPr>
          <a:xfrm>
            <a:off x="807085" y="815975"/>
            <a:ext cx="7749540" cy="2631440"/>
          </a:xfrm>
          <a:prstGeom prst="downArrow">
            <a:avLst>
              <a:gd name="adj1" fmla="val 50000"/>
              <a:gd name="adj2" fmla="val 60512"/>
            </a:avLst>
          </a:prstGeom>
          <a:solidFill>
            <a:schemeClr val="accent5">
              <a:lumMod val="20000"/>
              <a:lumOff val="8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Dựa</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trên</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tác</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động</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của</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nhà</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NC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đối</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với</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đối</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tượng</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thu</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thập</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dữ</a:t>
            </a:r>
            <a:r>
              <a:rPr lang="en-US" sz="3200" dirty="0">
                <a:solidFill>
                  <a:schemeClr val="accent4">
                    <a:lumMod val="50000"/>
                  </a:schemeClr>
                </a:solidFill>
                <a:latin typeface="Times New Roman" panose="02020603050405020304" pitchFamily="18" charset="0"/>
                <a:cs typeface="Times New Roman" panose="02020603050405020304" pitchFamily="18" charset="0"/>
                <a:sym typeface="+mn-ea"/>
              </a:rPr>
              <a:t> </a:t>
            </a:r>
            <a:r>
              <a:rPr lang="en-US" sz="3200" dirty="0" err="1">
                <a:solidFill>
                  <a:schemeClr val="accent4">
                    <a:lumMod val="50000"/>
                  </a:schemeClr>
                </a:solidFill>
                <a:latin typeface="Times New Roman" panose="02020603050405020304" pitchFamily="18" charset="0"/>
                <a:cs typeface="Times New Roman" panose="02020603050405020304" pitchFamily="18" charset="0"/>
                <a:sym typeface="+mn-ea"/>
              </a:rPr>
              <a:t>liệu</a:t>
            </a:r>
            <a:endParaRPr lang="en-US" sz="3200" dirty="0">
              <a:solidFill>
                <a:schemeClr val="accent4">
                  <a:lumMod val="50000"/>
                </a:schemeClr>
              </a:solidFill>
              <a:latin typeface="Times New Roman" panose="02020603050405020304" pitchFamily="18" charset="0"/>
              <a:cs typeface="Times New Roman" panose="02020603050405020304" pitchFamily="18" charset="0"/>
              <a:sym typeface="+mn-ea"/>
            </a:endParaRPr>
          </a:p>
        </p:txBody>
      </p:sp>
      <p:sp>
        <p:nvSpPr>
          <p:cNvPr id="9" name="Flowchart: Magnetic Disk 8"/>
          <p:cNvSpPr/>
          <p:nvPr/>
        </p:nvSpPr>
        <p:spPr>
          <a:xfrm>
            <a:off x="5638800" y="2971800"/>
            <a:ext cx="2819400" cy="2362200"/>
          </a:xfrm>
          <a:prstGeom prst="flowChartMagneticDisk">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gradFill>
                  <a:gsLst>
                    <a:gs pos="0">
                      <a:srgbClr val="E30000"/>
                    </a:gs>
                    <a:gs pos="100000">
                      <a:srgbClr val="760303"/>
                    </a:gs>
                  </a:gsLst>
                  <a:lin scaled="0"/>
                </a:gradFill>
                <a:latin typeface="Times New Roman" panose="02020603050405020304" pitchFamily="18" charset="0"/>
                <a:cs typeface="Times New Roman" panose="02020603050405020304" pitchFamily="18" charset="0"/>
              </a:rPr>
              <a:t>Phi thực nghiệm</a:t>
            </a:r>
          </a:p>
        </p:txBody>
      </p:sp>
      <p:sp>
        <p:nvSpPr>
          <p:cNvPr id="10" name="Flowchart: Magnetic Disk 9"/>
          <p:cNvSpPr/>
          <p:nvPr/>
        </p:nvSpPr>
        <p:spPr>
          <a:xfrm>
            <a:off x="685800" y="3048000"/>
            <a:ext cx="2819400" cy="2362200"/>
          </a:xfrm>
          <a:prstGeom prst="flowChartMagneticDisk">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a:solidFill>
                  <a:schemeClr val="accent2">
                    <a:lumMod val="50000"/>
                  </a:schemeClr>
                </a:solidFill>
                <a:latin typeface="Times New Roman" panose="02020603050405020304" pitchFamily="18" charset="0"/>
                <a:cs typeface="Times New Roman" panose="02020603050405020304" pitchFamily="18" charset="0"/>
              </a:rPr>
              <a:t>Thực</a:t>
            </a:r>
            <a:r>
              <a:rPr lang="en-US" sz="3200" dirty="0">
                <a:solidFill>
                  <a:schemeClr val="accent2">
                    <a:lumMod val="50000"/>
                  </a:schemeClr>
                </a:solidFill>
                <a:latin typeface="Times New Roman" panose="02020603050405020304" pitchFamily="18" charset="0"/>
                <a:cs typeface="Times New Roman" panose="02020603050405020304" pitchFamily="18" charset="0"/>
              </a:rPr>
              <a:t> </a:t>
            </a:r>
            <a:r>
              <a:rPr lang="en-US" sz="3200" dirty="0" err="1">
                <a:solidFill>
                  <a:schemeClr val="accent2">
                    <a:lumMod val="50000"/>
                  </a:schemeClr>
                </a:solidFill>
                <a:latin typeface="Times New Roman" panose="02020603050405020304" pitchFamily="18" charset="0"/>
                <a:cs typeface="Times New Roman" panose="02020603050405020304" pitchFamily="18" charset="0"/>
              </a:rPr>
              <a:t>nghiệm</a:t>
            </a:r>
            <a:endParaRPr lang="en-US" sz="3200" dirty="0">
              <a:solidFill>
                <a:schemeClr val="accent2">
                  <a:lumMod val="50000"/>
                </a:schemeClr>
              </a:solidFill>
              <a:latin typeface="Times New Roman" panose="02020603050405020304" pitchFamily="18" charset="0"/>
              <a:cs typeface="Times New Roman" panose="02020603050405020304" pitchFamily="18" charset="0"/>
            </a:endParaRPr>
          </a:p>
          <a:p>
            <a:pPr algn="ctr"/>
            <a:endParaRPr lang="en-US" sz="3200" dirty="0">
              <a:solidFill>
                <a:schemeClr val="accent2">
                  <a:lumMod val="50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6365"/>
            <a:ext cx="8229600" cy="695325"/>
          </a:xfrm>
        </p:spPr>
        <p:txBody>
          <a:bodyPr>
            <a:normAutofit fontScale="90000"/>
          </a:bodyPr>
          <a:lstStyle/>
          <a:p>
            <a:r>
              <a:rPr lang="en-US" sz="4000" b="1">
                <a:latin typeface="Times New Roman" panose="02020603050405020304" pitchFamily="18" charset="0"/>
                <a:cs typeface="Times New Roman" panose="02020603050405020304" pitchFamily="18" charset="0"/>
              </a:rPr>
              <a:t>4.1.5. Phân loại thiết kế NC</a:t>
            </a:r>
          </a:p>
        </p:txBody>
      </p:sp>
      <p:sp>
        <p:nvSpPr>
          <p:cNvPr id="3" name="Content Placeholder 2"/>
          <p:cNvSpPr>
            <a:spLocks noGrp="1"/>
          </p:cNvSpPr>
          <p:nvPr>
            <p:ph idx="1"/>
          </p:nvPr>
        </p:nvSpPr>
        <p:spPr>
          <a:xfrm>
            <a:off x="457200" y="844550"/>
            <a:ext cx="8229600" cy="5569585"/>
          </a:xfrm>
        </p:spPr>
        <p:txBody>
          <a:bodyPr/>
          <a:lstStyle/>
          <a:p>
            <a:pPr marL="0" indent="0" algn="ctr">
              <a:buNone/>
            </a:pPr>
            <a:endParaRPr lang="en-US"/>
          </a:p>
        </p:txBody>
      </p:sp>
      <p:sp>
        <p:nvSpPr>
          <p:cNvPr id="5" name="Down Arrow 4"/>
          <p:cNvSpPr/>
          <p:nvPr/>
        </p:nvSpPr>
        <p:spPr>
          <a:xfrm>
            <a:off x="1416685" y="815975"/>
            <a:ext cx="5921375" cy="2016760"/>
          </a:xfrm>
          <a:prstGeom prst="downArrow">
            <a:avLst>
              <a:gd name="adj1" fmla="val 50000"/>
              <a:gd name="adj2" fmla="val 60512"/>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a:solidFill>
                <a:schemeClr val="accent4">
                  <a:lumMod val="50000"/>
                </a:schemeClr>
              </a:solidFill>
              <a:latin typeface="Times New Roman" panose="02020603050405020304" pitchFamily="18" charset="0"/>
              <a:cs typeface="Times New Roman" panose="02020603050405020304" pitchFamily="18" charset="0"/>
              <a:sym typeface="+mn-ea"/>
            </a:endParaRPr>
          </a:p>
          <a:p>
            <a:pPr algn="ctr"/>
            <a:r>
              <a:rPr lang="en-US" sz="3200">
                <a:solidFill>
                  <a:schemeClr val="accent4">
                    <a:lumMod val="50000"/>
                  </a:schemeClr>
                </a:solidFill>
                <a:latin typeface="Times New Roman" panose="02020603050405020304" pitchFamily="18" charset="0"/>
                <a:cs typeface="Times New Roman" panose="02020603050405020304" pitchFamily="18" charset="0"/>
                <a:sym typeface="+mn-ea"/>
              </a:rPr>
              <a:t>Dựa trên cách thức thu thập và xử lý dữ liệu</a:t>
            </a:r>
          </a:p>
        </p:txBody>
      </p:sp>
      <p:sp>
        <p:nvSpPr>
          <p:cNvPr id="6" name="Vertical Scroll 5"/>
          <p:cNvSpPr/>
          <p:nvPr/>
        </p:nvSpPr>
        <p:spPr>
          <a:xfrm>
            <a:off x="6311900" y="3096260"/>
            <a:ext cx="2851785" cy="2643505"/>
          </a:xfrm>
          <a:prstGeom prst="verticalScroll">
            <a:avLst/>
          </a:prstGeom>
          <a:solidFill>
            <a:schemeClr val="accent3">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Thiết kế hỗn hợp </a:t>
            </a:r>
          </a:p>
        </p:txBody>
      </p:sp>
      <p:sp>
        <p:nvSpPr>
          <p:cNvPr id="7" name="Vertical Scroll 6"/>
          <p:cNvSpPr/>
          <p:nvPr/>
        </p:nvSpPr>
        <p:spPr>
          <a:xfrm>
            <a:off x="368935" y="3095625"/>
            <a:ext cx="2851150" cy="2644140"/>
          </a:xfrm>
          <a:prstGeom prst="verticalScroll">
            <a:avLst/>
          </a:prstGeom>
          <a:solidFill>
            <a:schemeClr val="accent6">
              <a:lumMod val="20000"/>
              <a:lumOff val="80000"/>
            </a:schemeClr>
          </a:solidFill>
          <a:ln>
            <a:gradFill>
              <a:gsLst>
                <a:gs pos="0">
                  <a:srgbClr val="7B32B2"/>
                </a:gs>
                <a:gs pos="100000">
                  <a:srgbClr val="401A5D"/>
                </a:gs>
              </a:gsLs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Thiết kế định lượng</a:t>
            </a:r>
          </a:p>
        </p:txBody>
      </p:sp>
      <p:sp>
        <p:nvSpPr>
          <p:cNvPr id="8" name="Vertical Scroll 7"/>
          <p:cNvSpPr/>
          <p:nvPr/>
        </p:nvSpPr>
        <p:spPr>
          <a:xfrm>
            <a:off x="3321685" y="3096260"/>
            <a:ext cx="2888615" cy="2644140"/>
          </a:xfrm>
          <a:prstGeom prst="verticalScroll">
            <a:avLst/>
          </a:prstGeom>
          <a:solidFill>
            <a:schemeClr val="accent4">
              <a:lumMod val="20000"/>
              <a:lumOff val="8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3">
                    <a:lumMod val="50000"/>
                  </a:schemeClr>
                </a:solidFill>
                <a:latin typeface="Times New Roman" panose="02020603050405020304" pitchFamily="18" charset="0"/>
                <a:cs typeface="Times New Roman" panose="02020603050405020304" pitchFamily="18" charset="0"/>
              </a:rPr>
              <a:t>Thiết kế định tính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8590"/>
            <a:ext cx="8229600" cy="406400"/>
          </a:xfrm>
        </p:spPr>
        <p:txBody>
          <a:bodyPr>
            <a:normAutofit fontScale="90000"/>
          </a:bodyPr>
          <a:lstStyle/>
          <a:p>
            <a:r>
              <a:rPr lang="en-US">
                <a:latin typeface="Times New Ro"/>
              </a:rPr>
              <a:t>Ôn tập</a:t>
            </a:r>
          </a:p>
        </p:txBody>
      </p:sp>
      <p:sp>
        <p:nvSpPr>
          <p:cNvPr id="3" name="Content Placeholder 2"/>
          <p:cNvSpPr>
            <a:spLocks noGrp="1"/>
          </p:cNvSpPr>
          <p:nvPr>
            <p:ph idx="1"/>
          </p:nvPr>
        </p:nvSpPr>
        <p:spPr>
          <a:xfrm>
            <a:off x="223520" y="711835"/>
            <a:ext cx="8686800" cy="5906770"/>
          </a:xfrm>
        </p:spPr>
        <p:txBody>
          <a:bodyPr>
            <a:normAutofit/>
          </a:bodyPr>
          <a:lstStyle/>
          <a:p>
            <a:pPr marL="0" indent="0">
              <a:lnSpc>
                <a:spcPct val="80000"/>
              </a:lnSpc>
              <a:buNone/>
            </a:pPr>
            <a:r>
              <a:rPr lang="en-US">
                <a:latin typeface="Times New Ro"/>
              </a:rPr>
              <a:t>Thiết kế NC là gì?</a:t>
            </a:r>
          </a:p>
          <a:p>
            <a:pPr marL="0" indent="0">
              <a:lnSpc>
                <a:spcPct val="80000"/>
              </a:lnSpc>
              <a:buNone/>
            </a:pPr>
            <a:r>
              <a:rPr lang="en-US">
                <a:latin typeface="Times New Ro"/>
              </a:rPr>
              <a:t>Nêu chức năng của thiết kế NC.</a:t>
            </a:r>
          </a:p>
          <a:p>
            <a:pPr marL="0" indent="0">
              <a:lnSpc>
                <a:spcPct val="80000"/>
              </a:lnSpc>
              <a:buNone/>
            </a:pPr>
            <a:r>
              <a:rPr lang="en-US">
                <a:latin typeface="Times New Ro"/>
              </a:rPr>
              <a:t>Thiết kế NC cần nêu rõ nội dung nào?</a:t>
            </a:r>
          </a:p>
          <a:p>
            <a:pPr marL="0" indent="0">
              <a:lnSpc>
                <a:spcPct val="80000"/>
              </a:lnSpc>
              <a:buNone/>
            </a:pPr>
            <a:r>
              <a:rPr lang="en-US">
                <a:latin typeface="Times New Ro"/>
              </a:rPr>
              <a:t>Dựa trên số lần thu thập dữ liệu, thiết kế NC gồm những loại nào? Đặc điểm từng loại.</a:t>
            </a:r>
          </a:p>
          <a:p>
            <a:pPr marL="0" indent="0">
              <a:lnSpc>
                <a:spcPct val="80000"/>
              </a:lnSpc>
              <a:buNone/>
            </a:pPr>
            <a:r>
              <a:rPr lang="en-US">
                <a:latin typeface="Times New Ro"/>
              </a:rPr>
              <a:t>Dựa trên cách thức thu thập và xử lý dữ liệu, TKNC gồm những loại nào? </a:t>
            </a:r>
            <a:r>
              <a:rPr lang="en-US">
                <a:latin typeface="Times New Ro"/>
                <a:sym typeface="+mn-ea"/>
              </a:rPr>
              <a:t>Đặc điểm từng loại.</a:t>
            </a:r>
            <a:endParaRPr lang="en-US">
              <a:latin typeface="Times New Ro"/>
            </a:endParaRPr>
          </a:p>
          <a:p>
            <a:pPr marL="0" indent="0">
              <a:lnSpc>
                <a:spcPct val="80000"/>
              </a:lnSpc>
              <a:buNone/>
            </a:pPr>
            <a:r>
              <a:rPr lang="en-US">
                <a:latin typeface="Times New Ro"/>
              </a:rPr>
              <a:t>Dựa trên tác động của nhà nghiên cứu đối với đối tượng thu thập dữ liệu, TKNC cứu gồm những loại nào? </a:t>
            </a:r>
            <a:r>
              <a:rPr lang="en-US">
                <a:latin typeface="Times New Ro"/>
                <a:sym typeface="+mn-ea"/>
              </a:rPr>
              <a:t>Đặc điểm từng loại.</a:t>
            </a:r>
            <a:endParaRPr lang="en-US">
              <a:latin typeface="Times New Ro"/>
            </a:endParaRPr>
          </a:p>
          <a:p>
            <a:pPr marL="0" indent="0">
              <a:lnSpc>
                <a:spcPct val="80000"/>
              </a:lnSpc>
              <a:buNone/>
            </a:pPr>
            <a:r>
              <a:rPr lang="en-US">
                <a:latin typeface="Times New Ro"/>
              </a:rPr>
              <a:t>So sánh TKNC định lượng và TKNC định tính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6365"/>
            <a:ext cx="8229600" cy="439420"/>
          </a:xfrm>
        </p:spPr>
        <p:txBody>
          <a:bodyPr>
            <a:normAutofit fontScale="90000"/>
          </a:bodyPr>
          <a:lstStyle/>
          <a:p>
            <a:r>
              <a:rPr lang="en-US" sz="4000" b="1">
                <a:latin typeface="Times New Roman" panose="02020603050405020304" pitchFamily="18" charset="0"/>
                <a:cs typeface="Times New Roman" panose="02020603050405020304" pitchFamily="18" charset="0"/>
              </a:rPr>
              <a:t>Ôn tập</a:t>
            </a:r>
          </a:p>
        </p:txBody>
      </p:sp>
      <p:sp>
        <p:nvSpPr>
          <p:cNvPr id="3" name="Content Placeholder 2"/>
          <p:cNvSpPr>
            <a:spLocks noGrp="1"/>
          </p:cNvSpPr>
          <p:nvPr>
            <p:ph idx="1"/>
          </p:nvPr>
        </p:nvSpPr>
        <p:spPr>
          <a:xfrm>
            <a:off x="457200" y="844550"/>
            <a:ext cx="8229600" cy="5569585"/>
          </a:xfrm>
        </p:spPr>
        <p:txBody>
          <a:bodyPr/>
          <a:lstStyle/>
          <a:p>
            <a:pPr marL="0" indent="0" algn="ctr">
              <a:buNone/>
            </a:pPr>
            <a:endParaRPr lang="en-US"/>
          </a:p>
        </p:txBody>
      </p:sp>
      <p:sp>
        <p:nvSpPr>
          <p:cNvPr id="5" name="Down Arrow 4"/>
          <p:cNvSpPr/>
          <p:nvPr/>
        </p:nvSpPr>
        <p:spPr>
          <a:xfrm>
            <a:off x="1776730" y="964565"/>
            <a:ext cx="5561330" cy="1758315"/>
          </a:xfrm>
          <a:prstGeom prst="downArrow">
            <a:avLst>
              <a:gd name="adj1" fmla="val 50000"/>
              <a:gd name="adj2" fmla="val 60512"/>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a:solidFill>
                <a:schemeClr val="accent4">
                  <a:lumMod val="50000"/>
                </a:schemeClr>
              </a:solidFill>
              <a:latin typeface="Times New Roman" panose="02020603050405020304" pitchFamily="18" charset="0"/>
              <a:cs typeface="Times New Roman" panose="02020603050405020304" pitchFamily="18" charset="0"/>
              <a:sym typeface="+mn-ea"/>
            </a:endParaRPr>
          </a:p>
          <a:p>
            <a:pPr algn="ctr"/>
            <a:r>
              <a:rPr lang="en-US" sz="3200">
                <a:solidFill>
                  <a:schemeClr val="accent4">
                    <a:lumMod val="50000"/>
                  </a:schemeClr>
                </a:solidFill>
                <a:latin typeface="Times New Roman" panose="02020603050405020304" pitchFamily="18" charset="0"/>
                <a:cs typeface="Times New Roman" panose="02020603050405020304" pitchFamily="18" charset="0"/>
                <a:sym typeface="+mn-ea"/>
              </a:rPr>
              <a:t>Dựa trên số lần thu thập dữ liệu</a:t>
            </a:r>
          </a:p>
        </p:txBody>
      </p:sp>
      <p:sp>
        <p:nvSpPr>
          <p:cNvPr id="6" name="Vertical Scroll 5"/>
          <p:cNvSpPr/>
          <p:nvPr/>
        </p:nvSpPr>
        <p:spPr>
          <a:xfrm>
            <a:off x="5867400" y="2913380"/>
            <a:ext cx="3296285" cy="3164840"/>
          </a:xfrm>
          <a:prstGeom prst="verticalScroll">
            <a:avLst/>
          </a:prstGeom>
          <a:solidFill>
            <a:schemeClr val="tx2">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002060"/>
                </a:solidFill>
                <a:latin typeface="Times New Roman" panose="02020603050405020304" pitchFamily="18" charset="0"/>
                <a:cs typeface="Times New Roman" panose="02020603050405020304" pitchFamily="18" charset="0"/>
              </a:rPr>
              <a:t>Dài hạn: </a:t>
            </a:r>
          </a:p>
          <a:p>
            <a:pPr algn="ctr"/>
            <a:r>
              <a:rPr lang="en-US" sz="3200">
                <a:solidFill>
                  <a:srgbClr val="002060"/>
                </a:solidFill>
                <a:latin typeface="Times New Roman" panose="02020603050405020304" pitchFamily="18" charset="0"/>
                <a:cs typeface="Times New Roman" panose="02020603050405020304" pitchFamily="18" charset="0"/>
              </a:rPr>
              <a:t>Nếu thu thập dữ liệu nhiều hơn 2 lần </a:t>
            </a:r>
          </a:p>
        </p:txBody>
      </p:sp>
      <p:sp>
        <p:nvSpPr>
          <p:cNvPr id="7" name="Vertical Scroll 6"/>
          <p:cNvSpPr/>
          <p:nvPr/>
        </p:nvSpPr>
        <p:spPr>
          <a:xfrm>
            <a:off x="-76200" y="2870835"/>
            <a:ext cx="3296285" cy="3207385"/>
          </a:xfrm>
          <a:prstGeom prst="verticalScroll">
            <a:avLst/>
          </a:prstGeom>
          <a:solidFill>
            <a:schemeClr val="accent4">
              <a:lumMod val="20000"/>
              <a:lumOff val="80000"/>
            </a:schemeClr>
          </a:solidFill>
          <a:ln>
            <a:gradFill>
              <a:gsLst>
                <a:gs pos="0">
                  <a:srgbClr val="7B32B2"/>
                </a:gs>
                <a:gs pos="100000">
                  <a:srgbClr val="401A5D"/>
                </a:gs>
              </a:gsLs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Cắt ngang: </a:t>
            </a:r>
          </a:p>
          <a:p>
            <a:pPr algn="ctr"/>
            <a:r>
              <a:rPr lang="en-US" sz="3200">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Nếu chỉ thu thập dữ liệu 1 lần</a:t>
            </a:r>
          </a:p>
        </p:txBody>
      </p:sp>
      <p:sp>
        <p:nvSpPr>
          <p:cNvPr id="8" name="Vertical Scroll 7"/>
          <p:cNvSpPr/>
          <p:nvPr/>
        </p:nvSpPr>
        <p:spPr>
          <a:xfrm>
            <a:off x="2924175" y="2870835"/>
            <a:ext cx="3296285" cy="3207385"/>
          </a:xfrm>
          <a:prstGeom prst="verticalScroll">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6">
                    <a:lumMod val="50000"/>
                  </a:schemeClr>
                </a:solidFill>
                <a:latin typeface="Times New Roman" panose="02020603050405020304" pitchFamily="18" charset="0"/>
                <a:cs typeface="Times New Roman" panose="02020603050405020304" pitchFamily="18" charset="0"/>
              </a:rPr>
              <a:t>Trước sau:</a:t>
            </a:r>
          </a:p>
          <a:p>
            <a:pPr algn="ctr"/>
            <a:r>
              <a:rPr lang="en-US" sz="3200">
                <a:solidFill>
                  <a:schemeClr val="accent6">
                    <a:lumMod val="50000"/>
                  </a:schemeClr>
                </a:solidFill>
                <a:latin typeface="Times New Roman" panose="02020603050405020304" pitchFamily="18" charset="0"/>
                <a:cs typeface="Times New Roman" panose="02020603050405020304" pitchFamily="18" charset="0"/>
              </a:rPr>
              <a:t> Nếu thu thập dữ liệu 2 lần để so sánh dữ liệu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to="" calcmode="lin" valueType="num">
                                      <p:cBhvr>
                                        <p:cTn id="7" dur="1" fill="hold"/>
                                        <p:tgtEl>
                                          <p:spTgt spid="7">
                                            <p:txEl>
                                              <p:pRg st="0" end="0"/>
                                            </p:txEl>
                                          </p:spTgt>
                                        </p:tgtEl>
                                      </p:cBhvr>
                                    </p:anim>
                                  </p:childTnLst>
                                </p:cTn>
                              </p:par>
                              <p:par>
                                <p:cTn id="8" presetID="24"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 to="" calcmode="lin" valueType="num">
                                      <p:cBhvr>
                                        <p:cTn id="10" dur="1" fill="hold"/>
                                        <p:tgtEl>
                                          <p:spTgt spid="7">
                                            <p:txEl>
                                              <p:pRg st="1" end="1"/>
                                            </p:txEl>
                                          </p:spTgt>
                                        </p:tgtEl>
                                      </p:cBhvr>
                                    </p:anim>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Effect transition="in" filter="wheel(1)">
                                      <p:cBhvr>
                                        <p:cTn id="15" dur="2000"/>
                                        <p:tgtEl>
                                          <p:spTgt spid="8">
                                            <p:txEl>
                                              <p:pRg st="0" end="0"/>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8">
                                            <p:txEl>
                                              <p:pRg st="1" end="1"/>
                                            </p:txEl>
                                          </p:spTgt>
                                        </p:tgtEl>
                                        <p:attrNameLst>
                                          <p:attrName>style.visibility</p:attrName>
                                        </p:attrNameLst>
                                      </p:cBhvr>
                                      <p:to>
                                        <p:strVal val="visible"/>
                                      </p:to>
                                    </p:set>
                                    <p:animEffect transition="in" filter="wheel(1)">
                                      <p:cBhvr>
                                        <p:cTn id="18" dur="2000"/>
                                        <p:tgtEl>
                                          <p:spTgt spid="8">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animEffect transition="in" filter="wheel(1)">
                                      <p:cBhvr>
                                        <p:cTn id="23" dur="2000"/>
                                        <p:tgtEl>
                                          <p:spTgt spid="6">
                                            <p:txEl>
                                              <p:pRg st="0" end="0"/>
                                            </p:txEl>
                                          </p:spTgt>
                                        </p:tgtEl>
                                      </p:cBhvr>
                                    </p:animEffect>
                                  </p:childTnLst>
                                </p:cTn>
                              </p:par>
                              <p:par>
                                <p:cTn id="24" presetID="21" presetClass="entr" presetSubtype="1" fill="hold" nodeType="withEffect">
                                  <p:stCondLst>
                                    <p:cond delay="0"/>
                                  </p:stCondLst>
                                  <p:childTnLst>
                                    <p:set>
                                      <p:cBhvr>
                                        <p:cTn id="25" dur="1" fill="hold">
                                          <p:stCondLst>
                                            <p:cond delay="0"/>
                                          </p:stCondLst>
                                        </p:cTn>
                                        <p:tgtEl>
                                          <p:spTgt spid="6">
                                            <p:txEl>
                                              <p:pRg st="1" end="1"/>
                                            </p:txEl>
                                          </p:spTgt>
                                        </p:tgtEl>
                                        <p:attrNameLst>
                                          <p:attrName>style.visibility</p:attrName>
                                        </p:attrNameLst>
                                      </p:cBhvr>
                                      <p:to>
                                        <p:strVal val="visible"/>
                                      </p:to>
                                    </p:set>
                                    <p:animEffect transition="in" filter="wheel(1)">
                                      <p:cBhvr>
                                        <p:cTn id="26"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6365"/>
            <a:ext cx="8229600" cy="695325"/>
          </a:xfrm>
        </p:spPr>
        <p:txBody>
          <a:bodyPr>
            <a:normAutofit fontScale="90000"/>
          </a:bodyPr>
          <a:lstStyle/>
          <a:p>
            <a:r>
              <a:rPr lang="en-US" sz="4000" b="1">
                <a:latin typeface="Times New Roman" panose="02020603050405020304" pitchFamily="18" charset="0"/>
                <a:cs typeface="Times New Roman" panose="02020603050405020304" pitchFamily="18" charset="0"/>
              </a:rPr>
              <a:t>Ôn tập</a:t>
            </a:r>
          </a:p>
        </p:txBody>
      </p:sp>
      <p:sp>
        <p:nvSpPr>
          <p:cNvPr id="3" name="Content Placeholder 2"/>
          <p:cNvSpPr>
            <a:spLocks noGrp="1"/>
          </p:cNvSpPr>
          <p:nvPr>
            <p:ph idx="1"/>
          </p:nvPr>
        </p:nvSpPr>
        <p:spPr>
          <a:xfrm>
            <a:off x="457200" y="844550"/>
            <a:ext cx="8229600" cy="5569585"/>
          </a:xfrm>
        </p:spPr>
        <p:txBody>
          <a:bodyPr/>
          <a:lstStyle/>
          <a:p>
            <a:pPr marL="0" indent="0" algn="ctr">
              <a:buNone/>
            </a:pPr>
            <a:endParaRPr lang="en-US"/>
          </a:p>
        </p:txBody>
      </p:sp>
      <p:sp>
        <p:nvSpPr>
          <p:cNvPr id="5" name="Down Arrow 4"/>
          <p:cNvSpPr/>
          <p:nvPr/>
        </p:nvSpPr>
        <p:spPr>
          <a:xfrm>
            <a:off x="1447800" y="873125"/>
            <a:ext cx="5921375" cy="2167890"/>
          </a:xfrm>
          <a:prstGeom prst="downArrow">
            <a:avLst>
              <a:gd name="adj1" fmla="val 50000"/>
              <a:gd name="adj2" fmla="val 60512"/>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a:solidFill>
                <a:schemeClr val="accent4">
                  <a:lumMod val="50000"/>
                </a:schemeClr>
              </a:solidFill>
              <a:latin typeface="Times New Roman" panose="02020603050405020304" pitchFamily="18" charset="0"/>
              <a:cs typeface="Times New Roman" panose="02020603050405020304" pitchFamily="18" charset="0"/>
              <a:sym typeface="+mn-ea"/>
            </a:endParaRPr>
          </a:p>
          <a:p>
            <a:pPr algn="ctr"/>
            <a:r>
              <a:rPr lang="en-US" sz="3200">
                <a:solidFill>
                  <a:schemeClr val="accent4">
                    <a:lumMod val="50000"/>
                  </a:schemeClr>
                </a:solidFill>
                <a:latin typeface="Times New Roman" panose="02020603050405020304" pitchFamily="18" charset="0"/>
                <a:cs typeface="Times New Roman" panose="02020603050405020304" pitchFamily="18" charset="0"/>
                <a:sym typeface="+mn-ea"/>
              </a:rPr>
              <a:t>Dựa trên cách thức thu thập và xử lý dữ liệu</a:t>
            </a:r>
          </a:p>
        </p:txBody>
      </p:sp>
      <p:sp>
        <p:nvSpPr>
          <p:cNvPr id="6" name="Vertical Scroll 5"/>
          <p:cNvSpPr/>
          <p:nvPr/>
        </p:nvSpPr>
        <p:spPr>
          <a:xfrm>
            <a:off x="6311900" y="3096260"/>
            <a:ext cx="2851785" cy="2643505"/>
          </a:xfrm>
          <a:prstGeom prst="verticalScroll">
            <a:avLst/>
          </a:prstGeom>
          <a:solidFill>
            <a:schemeClr val="accent3">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Thiết kế hỗn hợp </a:t>
            </a:r>
          </a:p>
        </p:txBody>
      </p:sp>
      <p:sp>
        <p:nvSpPr>
          <p:cNvPr id="7" name="Vertical Scroll 6"/>
          <p:cNvSpPr/>
          <p:nvPr/>
        </p:nvSpPr>
        <p:spPr>
          <a:xfrm>
            <a:off x="368935" y="3095625"/>
            <a:ext cx="2851150" cy="2644140"/>
          </a:xfrm>
          <a:prstGeom prst="verticalScroll">
            <a:avLst/>
          </a:prstGeom>
          <a:solidFill>
            <a:schemeClr val="accent6">
              <a:lumMod val="20000"/>
              <a:lumOff val="80000"/>
            </a:schemeClr>
          </a:solidFill>
          <a:ln>
            <a:gradFill>
              <a:gsLst>
                <a:gs pos="0">
                  <a:srgbClr val="7B32B2"/>
                </a:gs>
                <a:gs pos="100000">
                  <a:srgbClr val="401A5D"/>
                </a:gs>
              </a:gsLs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gradFill>
                  <a:gsLst>
                    <a:gs pos="0">
                      <a:srgbClr val="7B32B2"/>
                    </a:gs>
                    <a:gs pos="100000">
                      <a:srgbClr val="401A5D"/>
                    </a:gs>
                  </a:gsLst>
                  <a:lin scaled="0"/>
                </a:gradFill>
                <a:latin typeface="Times New Roman" panose="02020603050405020304" pitchFamily="18" charset="0"/>
                <a:cs typeface="Times New Roman" panose="02020603050405020304" pitchFamily="18" charset="0"/>
              </a:rPr>
              <a:t>Thiết kế định lượng</a:t>
            </a:r>
          </a:p>
        </p:txBody>
      </p:sp>
      <p:sp>
        <p:nvSpPr>
          <p:cNvPr id="8" name="Vertical Scroll 7"/>
          <p:cNvSpPr/>
          <p:nvPr/>
        </p:nvSpPr>
        <p:spPr>
          <a:xfrm>
            <a:off x="3321685" y="3096260"/>
            <a:ext cx="2888615" cy="2644140"/>
          </a:xfrm>
          <a:prstGeom prst="verticalScroll">
            <a:avLst/>
          </a:prstGeom>
          <a:solidFill>
            <a:schemeClr val="accent4">
              <a:lumMod val="20000"/>
              <a:lumOff val="8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3">
                    <a:lumMod val="50000"/>
                  </a:schemeClr>
                </a:solidFill>
                <a:latin typeface="Times New Roman" panose="02020603050405020304" pitchFamily="18" charset="0"/>
                <a:cs typeface="Times New Roman" panose="02020603050405020304" pitchFamily="18" charset="0"/>
              </a:rPr>
              <a:t>Thiết kế định tính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p:tgtEl>
                                          <p:spTgt spid="7">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Effect transition="in" filter="wheel(1)">
                                      <p:cBhvr>
                                        <p:cTn id="13" dur="2000"/>
                                        <p:tgtEl>
                                          <p:spTgt spid="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additive="base">
                                        <p:cTn id="18" dur="500"/>
                                        <p:tgtEl>
                                          <p:spTgt spid="6">
                                            <p:txEl>
                                              <p:pRg st="0" end="0"/>
                                            </p:txEl>
                                          </p:spTgt>
                                        </p:tgtEl>
                                        <p:attrNameLst>
                                          <p:attrName>ppt_y</p:attrName>
                                        </p:attrNameLst>
                                      </p:cBhvr>
                                      <p:tavLst>
                                        <p:tav tm="0">
                                          <p:val>
                                            <p:strVal val="#ppt_y+#ppt_h*1.125000"/>
                                          </p:val>
                                        </p:tav>
                                        <p:tav tm="100000">
                                          <p:val>
                                            <p:strVal val="#ppt_y"/>
                                          </p:val>
                                        </p:tav>
                                      </p:tavLst>
                                    </p:anim>
                                    <p:animEffect transition="in" filter="wipe(up)">
                                      <p:cBhvr>
                                        <p:cTn id="19"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6365"/>
            <a:ext cx="8229600" cy="695325"/>
          </a:xfrm>
        </p:spPr>
        <p:txBody>
          <a:bodyPr>
            <a:normAutofit fontScale="90000"/>
          </a:bodyPr>
          <a:lstStyle/>
          <a:p>
            <a:r>
              <a:rPr lang="en-US" sz="4000" b="1">
                <a:latin typeface="Times New Roman" panose="02020603050405020304" pitchFamily="18" charset="0"/>
                <a:cs typeface="Times New Roman" panose="02020603050405020304" pitchFamily="18" charset="0"/>
              </a:rPr>
              <a:t>Ôn tập</a:t>
            </a:r>
          </a:p>
        </p:txBody>
      </p:sp>
      <p:sp>
        <p:nvSpPr>
          <p:cNvPr id="3" name="Content Placeholder 2"/>
          <p:cNvSpPr>
            <a:spLocks noGrp="1"/>
          </p:cNvSpPr>
          <p:nvPr>
            <p:ph idx="1"/>
          </p:nvPr>
        </p:nvSpPr>
        <p:spPr>
          <a:xfrm>
            <a:off x="457200" y="844550"/>
            <a:ext cx="8229600" cy="5569585"/>
          </a:xfrm>
        </p:spPr>
        <p:txBody>
          <a:bodyPr/>
          <a:lstStyle/>
          <a:p>
            <a:pPr marL="0" indent="0" algn="ctr">
              <a:buNone/>
            </a:pPr>
            <a:endParaRPr lang="en-US"/>
          </a:p>
        </p:txBody>
      </p:sp>
      <p:sp>
        <p:nvSpPr>
          <p:cNvPr id="5" name="Down Arrow 4"/>
          <p:cNvSpPr/>
          <p:nvPr/>
        </p:nvSpPr>
        <p:spPr>
          <a:xfrm>
            <a:off x="838200" y="1183005"/>
            <a:ext cx="7749540" cy="1905635"/>
          </a:xfrm>
          <a:prstGeom prst="downArrow">
            <a:avLst>
              <a:gd name="adj1" fmla="val 50000"/>
              <a:gd name="adj2" fmla="val 60512"/>
            </a:avLst>
          </a:prstGeom>
          <a:solidFill>
            <a:schemeClr val="accent5">
              <a:lumMod val="20000"/>
              <a:lumOff val="8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4">
                    <a:lumMod val="50000"/>
                  </a:schemeClr>
                </a:solidFill>
                <a:latin typeface="Times New Roman" panose="02020603050405020304" pitchFamily="18" charset="0"/>
                <a:cs typeface="Times New Roman" panose="02020603050405020304" pitchFamily="18" charset="0"/>
                <a:sym typeface="+mn-ea"/>
              </a:rPr>
              <a:t>Dựa trên tác động của nhà NC đối với đối tượng thu thập dữ liệu</a:t>
            </a:r>
          </a:p>
        </p:txBody>
      </p:sp>
      <p:sp>
        <p:nvSpPr>
          <p:cNvPr id="9" name="Flowchart: Magnetic Disk 8"/>
          <p:cNvSpPr/>
          <p:nvPr/>
        </p:nvSpPr>
        <p:spPr>
          <a:xfrm>
            <a:off x="5638800" y="2971800"/>
            <a:ext cx="2819400" cy="2362200"/>
          </a:xfrm>
          <a:prstGeom prst="flowChartMagneticDisk">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gradFill>
                  <a:gsLst>
                    <a:gs pos="0">
                      <a:srgbClr val="E30000"/>
                    </a:gs>
                    <a:gs pos="100000">
                      <a:srgbClr val="760303"/>
                    </a:gs>
                  </a:gsLst>
                  <a:lin scaled="0"/>
                </a:gradFill>
                <a:latin typeface="Times New Roman" panose="02020603050405020304" pitchFamily="18" charset="0"/>
                <a:cs typeface="Times New Roman" panose="02020603050405020304" pitchFamily="18" charset="0"/>
              </a:rPr>
              <a:t>Phi thực nghiệm</a:t>
            </a:r>
          </a:p>
        </p:txBody>
      </p:sp>
      <p:sp>
        <p:nvSpPr>
          <p:cNvPr id="10" name="Flowchart: Magnetic Disk 9"/>
          <p:cNvSpPr/>
          <p:nvPr/>
        </p:nvSpPr>
        <p:spPr>
          <a:xfrm>
            <a:off x="685800" y="3048000"/>
            <a:ext cx="2819400" cy="2362200"/>
          </a:xfrm>
          <a:prstGeom prst="flowChartMagneticDisk">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2">
                    <a:lumMod val="50000"/>
                  </a:schemeClr>
                </a:solidFill>
                <a:latin typeface="Times New Roman" panose="02020603050405020304" pitchFamily="18" charset="0"/>
                <a:cs typeface="Times New Roman" panose="02020603050405020304" pitchFamily="18" charset="0"/>
              </a:rPr>
              <a:t>Thực nghiệm</a:t>
            </a:r>
          </a:p>
          <a:p>
            <a:pPr algn="ctr"/>
            <a:endParaRPr lang="en-US" sz="3200">
              <a:solidFill>
                <a:schemeClr val="accent2">
                  <a:lumMod val="50000"/>
                </a:schemeClr>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to="" calcmode="lin" valueType="num">
                                      <p:cBhvr>
                                        <p:cTn id="7" dur="1" fill="hold"/>
                                        <p:tgtEl>
                                          <p:spTgt spid="10">
                                            <p:txEl>
                                              <p:pRg st="0" end="0"/>
                                            </p:txEl>
                                          </p:spTgt>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 to="" calcmode="lin" valueType="num">
                                      <p:cBhvr>
                                        <p:cTn id="12" dur="1" fill="hold"/>
                                        <p:tgtEl>
                                          <p:spTgt spid="9">
                                            <p:txEl>
                                              <p:pRg st="0" end="0"/>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955"/>
            <a:ext cx="8229600" cy="549275"/>
          </a:xfrm>
        </p:spPr>
        <p:txBody>
          <a:bodyPr>
            <a:normAutofit fontScale="90000"/>
          </a:bodyPr>
          <a:lstStyle/>
          <a:p>
            <a:endParaRPr lang="en-US"/>
          </a:p>
        </p:txBody>
      </p:sp>
      <p:sp>
        <p:nvSpPr>
          <p:cNvPr id="3" name="Content Placeholder 2"/>
          <p:cNvSpPr>
            <a:spLocks noGrp="1"/>
          </p:cNvSpPr>
          <p:nvPr>
            <p:ph idx="1"/>
          </p:nvPr>
        </p:nvSpPr>
        <p:spPr>
          <a:xfrm>
            <a:off x="457200" y="824230"/>
            <a:ext cx="8229600" cy="5302250"/>
          </a:xfrm>
        </p:spPr>
        <p:txBody>
          <a:bodyPr>
            <a:prstTxWarp prst="textChevronInverted">
              <a:avLst/>
            </a:prstTxWarp>
          </a:bodyPr>
          <a:lstStyle/>
          <a:p>
            <a:pPr marL="0" indent="0">
              <a:buNone/>
            </a:pPr>
            <a:endParaRPr lang="en-US"/>
          </a:p>
          <a:p>
            <a:pPr marL="0" indent="0">
              <a:buNone/>
            </a:pPr>
            <a:endParaRPr lang="en-US"/>
          </a:p>
          <a:p>
            <a:pPr marL="0" indent="0">
              <a:buNone/>
            </a:pPr>
            <a:endParaRPr lang="en-US"/>
          </a:p>
          <a:p>
            <a:pPr marL="0" indent="0" algn="ctr">
              <a:buNone/>
            </a:pPr>
            <a:r>
              <a:rPr lang="en-US" sz="4000">
                <a:ln w="12700">
                  <a:solidFill>
                    <a:schemeClr val="accent2">
                      <a:lumMod val="50000"/>
                    </a:schemeClr>
                  </a:solidFill>
                  <a:prstDash val="solid"/>
                </a:ln>
                <a:solidFill>
                  <a:srgbClr val="C00000"/>
                </a:solidFill>
                <a:effectLst>
                  <a:innerShdw blurRad="177800">
                    <a:schemeClr val="accent3">
                      <a:lumMod val="50000"/>
                    </a:schemeClr>
                  </a:innerShdw>
                </a:effectLst>
                <a:latin typeface="Times New Roman" panose="02020603050405020304" pitchFamily="18" charset="0"/>
                <a:cs typeface="Times New Roman" panose="02020603050405020304" pitchFamily="18" charset="0"/>
              </a:rPr>
              <a:t>4.2. CÁC PHƯƠNG PHÁP THU THẬP DỮ LIỆU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fontScale="90000"/>
          </a:bodyPr>
          <a:lstStyle/>
          <a:p>
            <a:r>
              <a:rPr lang="en-US" sz="3200" b="1">
                <a:latin typeface="Times New Roman" panose="02020603050405020304" pitchFamily="18" charset="0"/>
                <a:cs typeface="Times New Roman" panose="02020603050405020304" pitchFamily="18" charset="0"/>
              </a:rPr>
              <a:t>4.2. CÁC PHƯƠNG PHÁP THU THẬP DỮ LIỆU</a:t>
            </a:r>
          </a:p>
        </p:txBody>
      </p:sp>
      <p:sp>
        <p:nvSpPr>
          <p:cNvPr id="3" name="Content Placeholder 2"/>
          <p:cNvSpPr>
            <a:spLocks noGrp="1"/>
          </p:cNvSpPr>
          <p:nvPr>
            <p:ph idx="1"/>
          </p:nvPr>
        </p:nvSpPr>
        <p:spPr>
          <a:xfrm>
            <a:off x="457200" y="1371600"/>
            <a:ext cx="8229600" cy="4754563"/>
          </a:xfrm>
        </p:spPr>
        <p:txBody>
          <a:bodyPr/>
          <a:lstStyle/>
          <a:p>
            <a:pPr marL="0" indent="0" algn="ctr">
              <a:buNone/>
            </a:pPr>
            <a:r>
              <a:rPr lang="en-US" b="1" dirty="0">
                <a:latin typeface="Times New Roman" panose="02020603050405020304" pitchFamily="18" charset="0"/>
                <a:cs typeface="Times New Roman" panose="02020603050405020304" pitchFamily="18" charset="0"/>
              </a:rPr>
              <a:t>4.2.1. </a:t>
            </a:r>
            <a:r>
              <a:rPr lang="en-US" b="1" dirty="0" err="1">
                <a:latin typeface="Times New Roman" panose="02020603050405020304" pitchFamily="18" charset="0"/>
                <a:cs typeface="Times New Roman" panose="02020603050405020304" pitchFamily="18" charset="0"/>
              </a:rPr>
              <a:t>Phân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loại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nguồn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dữ</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liệu</a:t>
            </a:r>
            <a:endParaRPr lang="en-US" b="1" dirty="0">
              <a:latin typeface="Times New Roman" panose="02020603050405020304" pitchFamily="18" charset="0"/>
              <a:cs typeface="Times New Roman" panose="02020603050405020304" pitchFamily="18" charset="0"/>
            </a:endParaRPr>
          </a:p>
        </p:txBody>
      </p:sp>
      <p:sp>
        <p:nvSpPr>
          <p:cNvPr id="4" name="Oval Callout 3"/>
          <p:cNvSpPr/>
          <p:nvPr/>
        </p:nvSpPr>
        <p:spPr>
          <a:xfrm>
            <a:off x="1059873" y="2074718"/>
            <a:ext cx="2971800" cy="1125682"/>
          </a:xfrm>
          <a:prstGeom prst="wedgeEllipseCallou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Dữ liệu thứ cấp</a:t>
            </a:r>
          </a:p>
        </p:txBody>
      </p:sp>
      <p:sp>
        <p:nvSpPr>
          <p:cNvPr id="5" name="Oval Callout 4"/>
          <p:cNvSpPr/>
          <p:nvPr/>
        </p:nvSpPr>
        <p:spPr>
          <a:xfrm>
            <a:off x="4523509" y="2074718"/>
            <a:ext cx="2867891" cy="1125682"/>
          </a:xfrm>
          <a:prstGeom prst="wedgeEllipseCallou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Dữ liệu sơ cấp</a:t>
            </a:r>
          </a:p>
        </p:txBody>
      </p:sp>
      <p:sp>
        <p:nvSpPr>
          <p:cNvPr id="6" name="Rounded Rectangle 5"/>
          <p:cNvSpPr/>
          <p:nvPr/>
        </p:nvSpPr>
        <p:spPr>
          <a:xfrm>
            <a:off x="1066800" y="3463636"/>
            <a:ext cx="3048000" cy="23622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Dữ liệu được thu thập từ các nguồn tài liệu có sẵn</a:t>
            </a:r>
          </a:p>
        </p:txBody>
      </p:sp>
      <p:sp>
        <p:nvSpPr>
          <p:cNvPr id="7" name="Rounded Rectangle 6"/>
          <p:cNvSpPr/>
          <p:nvPr/>
        </p:nvSpPr>
        <p:spPr>
          <a:xfrm>
            <a:off x="4533900" y="3463636"/>
            <a:ext cx="3048000" cy="23622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err="1">
                <a:solidFill>
                  <a:schemeClr val="tx1"/>
                </a:solidFill>
                <a:latin typeface="Times New Roman" panose="02020603050405020304" pitchFamily="18" charset="0"/>
                <a:cs typeface="Times New Roman" panose="02020603050405020304" pitchFamily="18" charset="0"/>
              </a:rPr>
              <a:t>Dữ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liệu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được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tiếp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từ</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tiễn</a:t>
            </a:r>
            <a:r>
              <a:rPr lang="en-US" sz="2800" dirty="0">
                <a:solidFill>
                  <a:schemeClr val="tx1"/>
                </a:solidFill>
                <a:latin typeface="Times New Roman" panose="02020603050405020304" pitchFamily="18" charset="0"/>
                <a:cs typeface="Times New Roman" panose="02020603050405020304" pitchFamily="18" charset="0"/>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2800" b="1">
                <a:latin typeface="Times New Roman" panose="02020603050405020304" pitchFamily="18" charset="0"/>
                <a:cs typeface="Times New Roman" panose="02020603050405020304" pitchFamily="18" charset="0"/>
              </a:rPr>
              <a:t>4.2. CÁC PHƯƠNG PHÁP THU THẬP DỮ LIỆU</a:t>
            </a:r>
            <a:endParaRPr lang="en-US" sz="2800"/>
          </a:p>
        </p:txBody>
      </p:sp>
      <p:sp>
        <p:nvSpPr>
          <p:cNvPr id="3" name="Content Placeholder 2"/>
          <p:cNvSpPr>
            <a:spLocks noGrp="1"/>
          </p:cNvSpPr>
          <p:nvPr>
            <p:ph idx="1"/>
          </p:nvPr>
        </p:nvSpPr>
        <p:spPr>
          <a:xfrm>
            <a:off x="457200" y="914400"/>
            <a:ext cx="8229600" cy="5211763"/>
          </a:xfrm>
        </p:spPr>
        <p:txBody>
          <a:bodyPr/>
          <a:lstStyle/>
          <a:p>
            <a:pPr marL="0" indent="0" algn="ctr">
              <a:buNone/>
            </a:pPr>
            <a:r>
              <a:rPr lang="en-US" sz="3600" b="1" dirty="0"/>
              <a:t>4.2.2. Thu </a:t>
            </a:r>
            <a:r>
              <a:rPr lang="en-US" sz="3600" b="1" dirty="0" err="1"/>
              <a:t>thập</a:t>
            </a:r>
            <a:r>
              <a:rPr lang="en-US" sz="3600" b="1" dirty="0"/>
              <a:t> </a:t>
            </a:r>
            <a:r>
              <a:rPr lang="en-US" sz="3600" b="1" dirty="0" err="1"/>
              <a:t>thông</a:t>
            </a:r>
            <a:r>
              <a:rPr lang="en-US" sz="3600" b="1" dirty="0"/>
              <a:t> tin </a:t>
            </a:r>
            <a:r>
              <a:rPr lang="en-US" sz="3600" b="1" u="sng" dirty="0" err="1">
                <a:solidFill>
                  <a:srgbClr val="002060"/>
                </a:solidFill>
              </a:rPr>
              <a:t>thứ</a:t>
            </a:r>
            <a:r>
              <a:rPr lang="en-US" sz="3600" b="1" u="sng" dirty="0">
                <a:solidFill>
                  <a:srgbClr val="002060"/>
                </a:solidFill>
              </a:rPr>
              <a:t> </a:t>
            </a:r>
            <a:r>
              <a:rPr lang="en-US" sz="3600" b="1" u="sng" dirty="0" err="1">
                <a:solidFill>
                  <a:srgbClr val="002060"/>
                </a:solidFill>
              </a:rPr>
              <a:t>cấp</a:t>
            </a:r>
            <a:endParaRPr lang="en-US" sz="3600" b="1" u="sng" dirty="0">
              <a:solidFill>
                <a:srgbClr val="002060"/>
              </a:solidFill>
            </a:endParaRPr>
          </a:p>
          <a:p>
            <a:pPr marL="0" indent="0" algn="ctr">
              <a:buNone/>
            </a:pPr>
            <a:r>
              <a:rPr lang="en-US" b="1" i="1" dirty="0" err="1">
                <a:solidFill>
                  <a:srgbClr val="C00000"/>
                </a:solidFill>
                <a:latin typeface="Times New Roman" panose="02020603050405020304" pitchFamily="18" charset="0"/>
                <a:cs typeface="Times New Roman" panose="02020603050405020304" pitchFamily="18" charset="0"/>
              </a:rPr>
              <a:t>Các</a:t>
            </a:r>
            <a:r>
              <a:rPr lang="en-US" b="1" i="1" dirty="0">
                <a:solidFill>
                  <a:srgbClr val="C00000"/>
                </a:solidFill>
                <a:latin typeface="Times New Roman" panose="02020603050405020304" pitchFamily="18" charset="0"/>
                <a:cs typeface="Times New Roman" panose="02020603050405020304" pitchFamily="18" charset="0"/>
              </a:rPr>
              <a:t> </a:t>
            </a:r>
            <a:r>
              <a:rPr lang="en-US" b="1" i="1" dirty="0" err="1">
                <a:solidFill>
                  <a:srgbClr val="C00000"/>
                </a:solidFill>
                <a:latin typeface="Times New Roman" panose="02020603050405020304" pitchFamily="18" charset="0"/>
                <a:cs typeface="Times New Roman" panose="02020603050405020304" pitchFamily="18" charset="0"/>
              </a:rPr>
              <a:t>nguồn</a:t>
            </a:r>
            <a:r>
              <a:rPr lang="en-US" b="1" i="1" dirty="0">
                <a:solidFill>
                  <a:srgbClr val="C00000"/>
                </a:solidFill>
                <a:latin typeface="Times New Roman" panose="02020603050405020304" pitchFamily="18" charset="0"/>
                <a:cs typeface="Times New Roman" panose="02020603050405020304" pitchFamily="18" charset="0"/>
              </a:rPr>
              <a:t> </a:t>
            </a:r>
            <a:r>
              <a:rPr lang="en-US" b="1" i="1" dirty="0" err="1">
                <a:solidFill>
                  <a:srgbClr val="C00000"/>
                </a:solidFill>
                <a:latin typeface="Times New Roman" panose="02020603050405020304" pitchFamily="18" charset="0"/>
                <a:cs typeface="Times New Roman" panose="02020603050405020304" pitchFamily="18" charset="0"/>
              </a:rPr>
              <a:t>thông</a:t>
            </a:r>
            <a:r>
              <a:rPr lang="en-US" b="1" i="1" dirty="0">
                <a:solidFill>
                  <a:srgbClr val="C00000"/>
                </a:solidFill>
                <a:latin typeface="Times New Roman" panose="02020603050405020304" pitchFamily="18" charset="0"/>
                <a:cs typeface="Times New Roman" panose="02020603050405020304" pitchFamily="18" charset="0"/>
              </a:rPr>
              <a:t> tin </a:t>
            </a:r>
            <a:r>
              <a:rPr lang="en-US" b="1" i="1" dirty="0" err="1">
                <a:solidFill>
                  <a:srgbClr val="C00000"/>
                </a:solidFill>
                <a:latin typeface="Times New Roman" panose="02020603050405020304" pitchFamily="18" charset="0"/>
                <a:cs typeface="Times New Roman" panose="02020603050405020304" pitchFamily="18" charset="0"/>
              </a:rPr>
              <a:t>thứ</a:t>
            </a:r>
            <a:r>
              <a:rPr lang="en-US" b="1" i="1" dirty="0">
                <a:solidFill>
                  <a:srgbClr val="C00000"/>
                </a:solidFill>
                <a:latin typeface="Times New Roman" panose="02020603050405020304" pitchFamily="18" charset="0"/>
                <a:cs typeface="Times New Roman" panose="02020603050405020304" pitchFamily="18" charset="0"/>
              </a:rPr>
              <a:t> </a:t>
            </a:r>
            <a:r>
              <a:rPr lang="en-US" b="1" i="1" dirty="0" err="1">
                <a:solidFill>
                  <a:srgbClr val="C00000"/>
                </a:solidFill>
                <a:latin typeface="Times New Roman" panose="02020603050405020304" pitchFamily="18" charset="0"/>
                <a:cs typeface="Times New Roman" panose="02020603050405020304" pitchFamily="18" charset="0"/>
              </a:rPr>
              <a:t>cấp</a:t>
            </a:r>
            <a:r>
              <a:rPr lang="en-US" b="1" i="1" dirty="0">
                <a:solidFill>
                  <a:srgbClr val="C00000"/>
                </a:solidFill>
                <a:latin typeface="Times New Roman" panose="02020603050405020304" pitchFamily="18" charset="0"/>
                <a:cs typeface="Times New Roman" panose="02020603050405020304" pitchFamily="18" charset="0"/>
              </a:rPr>
              <a:t> bao </a:t>
            </a:r>
            <a:r>
              <a:rPr lang="en-US" b="1" i="1" dirty="0" err="1">
                <a:solidFill>
                  <a:srgbClr val="C00000"/>
                </a:solidFill>
                <a:latin typeface="Times New Roman" panose="02020603050405020304" pitchFamily="18" charset="0"/>
                <a:cs typeface="Times New Roman" panose="02020603050405020304" pitchFamily="18" charset="0"/>
              </a:rPr>
              <a:t>gồm</a:t>
            </a:r>
            <a:r>
              <a:rPr lang="en-US" b="1" i="1" dirty="0">
                <a:solidFill>
                  <a:srgbClr val="C00000"/>
                </a:solidFill>
                <a:latin typeface="Times New Roman" panose="02020603050405020304" pitchFamily="18" charset="0"/>
                <a:cs typeface="Times New Roman" panose="02020603050405020304" pitchFamily="18" charset="0"/>
              </a:rPr>
              <a:t>:</a:t>
            </a:r>
          </a:p>
        </p:txBody>
      </p:sp>
      <p:sp>
        <p:nvSpPr>
          <p:cNvPr id="4" name="Rounded Rectangle 3"/>
          <p:cNvSpPr/>
          <p:nvPr/>
        </p:nvSpPr>
        <p:spPr>
          <a:xfrm>
            <a:off x="381000" y="3048000"/>
            <a:ext cx="2057400" cy="3078162"/>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C00000"/>
              </a:solidFill>
              <a:latin typeface="Times New Roman" panose="02020603050405020304" pitchFamily="18" charset="0"/>
              <a:cs typeface="Times New Roman" panose="02020603050405020304" pitchFamily="18" charset="0"/>
            </a:endParaRPr>
          </a:p>
          <a:p>
            <a:pPr algn="ctr"/>
            <a:r>
              <a:rPr lang="en-US" sz="3000" dirty="0" err="1">
                <a:latin typeface="Times New Roman" panose="02020603050405020304" pitchFamily="18" charset="0"/>
                <a:cs typeface="Times New Roman" panose="02020603050405020304" pitchFamily="18" charset="0"/>
              </a:rPr>
              <a:t>p</a:t>
            </a:r>
            <a:r>
              <a:rPr lang="en-US" sz="3000" dirty="0" err="1">
                <a:solidFill>
                  <a:srgbClr val="C00000"/>
                </a:solidFill>
                <a:latin typeface="Times New Roman" panose="02020603050405020304" pitchFamily="18" charset="0"/>
                <a:cs typeface="Times New Roman" panose="02020603050405020304" pitchFamily="18" charset="0"/>
              </a:rPr>
              <a:t>Báo</a:t>
            </a:r>
            <a:r>
              <a:rPr lang="en-US" sz="3000" dirty="0">
                <a:solidFill>
                  <a:srgbClr val="C00000"/>
                </a:solidFill>
                <a:latin typeface="Times New Roman" panose="02020603050405020304" pitchFamily="18" charset="0"/>
                <a:cs typeface="Times New Roman" panose="02020603050405020304" pitchFamily="18" charset="0"/>
              </a:rPr>
              <a:t> </a:t>
            </a:r>
            <a:r>
              <a:rPr lang="en-US" sz="3000" dirty="0" err="1">
                <a:solidFill>
                  <a:srgbClr val="C00000"/>
                </a:solidFill>
                <a:latin typeface="Times New Roman" panose="02020603050405020304" pitchFamily="18" charset="0"/>
                <a:cs typeface="Times New Roman" panose="02020603050405020304" pitchFamily="18" charset="0"/>
              </a:rPr>
              <a:t>cáo</a:t>
            </a:r>
            <a:r>
              <a:rPr lang="en-US" sz="3000" dirty="0">
                <a:solidFill>
                  <a:srgbClr val="C00000"/>
                </a:solidFill>
                <a:latin typeface="Times New Roman" panose="02020603050405020304" pitchFamily="18" charset="0"/>
                <a:cs typeface="Times New Roman" panose="02020603050405020304" pitchFamily="18" charset="0"/>
              </a:rPr>
              <a:t>, </a:t>
            </a:r>
            <a:r>
              <a:rPr lang="en-US" sz="3000" dirty="0" err="1">
                <a:solidFill>
                  <a:srgbClr val="C00000"/>
                </a:solidFill>
                <a:latin typeface="Times New Roman" panose="02020603050405020304" pitchFamily="18" charset="0"/>
                <a:cs typeface="Times New Roman" panose="02020603050405020304" pitchFamily="18" charset="0"/>
              </a:rPr>
              <a:t>thống</a:t>
            </a:r>
            <a:r>
              <a:rPr lang="en-US" sz="3000" dirty="0">
                <a:solidFill>
                  <a:srgbClr val="C00000"/>
                </a:solidFill>
                <a:latin typeface="Times New Roman" panose="02020603050405020304" pitchFamily="18" charset="0"/>
                <a:cs typeface="Times New Roman" panose="02020603050405020304" pitchFamily="18" charset="0"/>
              </a:rPr>
              <a:t> </a:t>
            </a:r>
            <a:r>
              <a:rPr lang="en-US" sz="3000" dirty="0" err="1">
                <a:solidFill>
                  <a:srgbClr val="C00000"/>
                </a:solidFill>
                <a:latin typeface="Times New Roman" panose="02020603050405020304" pitchFamily="18" charset="0"/>
                <a:cs typeface="Times New Roman" panose="02020603050405020304" pitchFamily="18" charset="0"/>
              </a:rPr>
              <a:t>kê</a:t>
            </a:r>
            <a:r>
              <a:rPr lang="en-US" sz="3000" dirty="0">
                <a:solidFill>
                  <a:srgbClr val="C00000"/>
                </a:solidFill>
                <a:latin typeface="Times New Roman" panose="02020603050405020304" pitchFamily="18" charset="0"/>
                <a:cs typeface="Times New Roman" panose="02020603050405020304" pitchFamily="18" charset="0"/>
              </a:rPr>
              <a:t> </a:t>
            </a:r>
            <a:r>
              <a:rPr lang="en-US" sz="3000" dirty="0" err="1">
                <a:solidFill>
                  <a:srgbClr val="C00000"/>
                </a:solidFill>
                <a:latin typeface="Times New Roman" panose="02020603050405020304" pitchFamily="18" charset="0"/>
                <a:cs typeface="Times New Roman" panose="02020603050405020304" pitchFamily="18" charset="0"/>
              </a:rPr>
              <a:t>của</a:t>
            </a:r>
            <a:r>
              <a:rPr lang="en-US" sz="3000" dirty="0">
                <a:solidFill>
                  <a:srgbClr val="C00000"/>
                </a:solidFill>
                <a:latin typeface="Times New Roman" panose="02020603050405020304" pitchFamily="18" charset="0"/>
                <a:cs typeface="Times New Roman" panose="02020603050405020304" pitchFamily="18" charset="0"/>
              </a:rPr>
              <a:t> </a:t>
            </a:r>
            <a:r>
              <a:rPr lang="en-US" sz="3000" dirty="0" err="1">
                <a:solidFill>
                  <a:srgbClr val="C00000"/>
                </a:solidFill>
                <a:latin typeface="Times New Roman" panose="02020603050405020304" pitchFamily="18" charset="0"/>
                <a:cs typeface="Times New Roman" panose="02020603050405020304" pitchFamily="18" charset="0"/>
              </a:rPr>
              <a:t>các</a:t>
            </a:r>
            <a:r>
              <a:rPr lang="en-US" sz="3000" dirty="0">
                <a:solidFill>
                  <a:srgbClr val="C00000"/>
                </a:solidFill>
                <a:latin typeface="Times New Roman" panose="02020603050405020304" pitchFamily="18" charset="0"/>
                <a:cs typeface="Times New Roman" panose="02020603050405020304" pitchFamily="18" charset="0"/>
              </a:rPr>
              <a:t> </a:t>
            </a:r>
            <a:r>
              <a:rPr lang="en-US" sz="3000" dirty="0" err="1">
                <a:solidFill>
                  <a:srgbClr val="C00000"/>
                </a:solidFill>
                <a:latin typeface="Times New Roman" panose="02020603050405020304" pitchFamily="18" charset="0"/>
                <a:cs typeface="Times New Roman" panose="02020603050405020304" pitchFamily="18" charset="0"/>
              </a:rPr>
              <a:t>cơ</a:t>
            </a:r>
            <a:r>
              <a:rPr lang="en-US" sz="3000" dirty="0">
                <a:solidFill>
                  <a:srgbClr val="C00000"/>
                </a:solidFill>
                <a:latin typeface="Times New Roman" panose="02020603050405020304" pitchFamily="18" charset="0"/>
                <a:cs typeface="Times New Roman" panose="02020603050405020304" pitchFamily="18" charset="0"/>
              </a:rPr>
              <a:t> </a:t>
            </a:r>
            <a:r>
              <a:rPr lang="en-US" sz="3000" dirty="0" err="1">
                <a:solidFill>
                  <a:srgbClr val="C00000"/>
                </a:solidFill>
                <a:latin typeface="Times New Roman" panose="02020603050405020304" pitchFamily="18" charset="0"/>
                <a:cs typeface="Times New Roman" panose="02020603050405020304" pitchFamily="18" charset="0"/>
              </a:rPr>
              <a:t>quan</a:t>
            </a:r>
            <a:r>
              <a:rPr lang="en-US" sz="3000" dirty="0">
                <a:solidFill>
                  <a:srgbClr val="C00000"/>
                </a:solidFill>
                <a:latin typeface="Times New Roman" panose="02020603050405020304" pitchFamily="18" charset="0"/>
                <a:cs typeface="Times New Roman" panose="02020603050405020304" pitchFamily="18" charset="0"/>
              </a:rPr>
              <a:t>, </a:t>
            </a:r>
            <a:r>
              <a:rPr lang="en-US" sz="3000" dirty="0" err="1">
                <a:solidFill>
                  <a:srgbClr val="C00000"/>
                </a:solidFill>
                <a:latin typeface="Times New Roman" panose="02020603050405020304" pitchFamily="18" charset="0"/>
                <a:cs typeface="Times New Roman" panose="02020603050405020304" pitchFamily="18" charset="0"/>
              </a:rPr>
              <a:t>tổ</a:t>
            </a:r>
            <a:r>
              <a:rPr lang="en-US" sz="3000" dirty="0">
                <a:solidFill>
                  <a:srgbClr val="C00000"/>
                </a:solidFill>
                <a:latin typeface="Times New Roman" panose="02020603050405020304" pitchFamily="18" charset="0"/>
                <a:cs typeface="Times New Roman" panose="02020603050405020304" pitchFamily="18" charset="0"/>
              </a:rPr>
              <a:t> </a:t>
            </a:r>
            <a:r>
              <a:rPr lang="en-US" sz="3000" dirty="0" err="1">
                <a:solidFill>
                  <a:srgbClr val="C00000"/>
                </a:solidFill>
                <a:latin typeface="Times New Roman" panose="02020603050405020304" pitchFamily="18" charset="0"/>
                <a:cs typeface="Times New Roman" panose="02020603050405020304" pitchFamily="18" charset="0"/>
              </a:rPr>
              <a:t>chức</a:t>
            </a:r>
            <a:r>
              <a:rPr lang="en-US" sz="3000" dirty="0">
                <a:solidFill>
                  <a:srgbClr val="C00000"/>
                </a:solidFill>
                <a:latin typeface="Times New Roman" panose="02020603050405020304" pitchFamily="18" charset="0"/>
                <a:cs typeface="Times New Roman" panose="02020603050405020304" pitchFamily="18" charset="0"/>
              </a:rPr>
              <a:t> </a:t>
            </a:r>
            <a:r>
              <a:rPr lang="en-US" sz="3000" dirty="0" err="1">
                <a:solidFill>
                  <a:srgbClr val="C00000"/>
                </a:solidFill>
                <a:latin typeface="Times New Roman" panose="02020603050405020304" pitchFamily="18" charset="0"/>
                <a:cs typeface="Times New Roman" panose="02020603050405020304" pitchFamily="18" charset="0"/>
              </a:rPr>
              <a:t>chính</a:t>
            </a:r>
            <a:r>
              <a:rPr lang="en-US" sz="3000" dirty="0">
                <a:solidFill>
                  <a:srgbClr val="C00000"/>
                </a:solidFill>
                <a:latin typeface="Times New Roman" panose="02020603050405020304" pitchFamily="18" charset="0"/>
                <a:cs typeface="Times New Roman" panose="02020603050405020304" pitchFamily="18" charset="0"/>
              </a:rPr>
              <a:t> </a:t>
            </a:r>
            <a:r>
              <a:rPr lang="en-US" sz="3000" dirty="0" err="1">
                <a:solidFill>
                  <a:srgbClr val="C00000"/>
                </a:solidFill>
                <a:latin typeface="Times New Roman" panose="02020603050405020304" pitchFamily="18" charset="0"/>
                <a:cs typeface="Times New Roman" panose="02020603050405020304" pitchFamily="18" charset="0"/>
              </a:rPr>
              <a:t>phủ</a:t>
            </a:r>
            <a:endParaRPr lang="en-US" sz="3000" dirty="0">
              <a:solidFill>
                <a:srgbClr val="C00000"/>
              </a:solidFill>
              <a:latin typeface="Times New Roman" panose="02020603050405020304" pitchFamily="18" charset="0"/>
              <a:cs typeface="Times New Roman" panose="02020603050405020304" pitchFamily="18" charset="0"/>
            </a:endParaRPr>
          </a:p>
          <a:p>
            <a:pPr algn="ctr"/>
            <a:endParaRPr lang="en-US" sz="3000" dirty="0">
              <a:latin typeface="Times New Roman" panose="02020603050405020304" pitchFamily="18" charset="0"/>
              <a:cs typeface="Times New Roman" panose="02020603050405020304" pitchFamily="18" charset="0"/>
            </a:endParaRPr>
          </a:p>
        </p:txBody>
      </p:sp>
      <p:sp>
        <p:nvSpPr>
          <p:cNvPr id="6" name="Rounded Rectangle 5"/>
          <p:cNvSpPr/>
          <p:nvPr/>
        </p:nvSpPr>
        <p:spPr>
          <a:xfrm>
            <a:off x="2590800" y="3048000"/>
            <a:ext cx="1828800" cy="3078162"/>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Các công trình NC trước đó</a:t>
            </a:r>
          </a:p>
        </p:txBody>
      </p:sp>
      <p:sp>
        <p:nvSpPr>
          <p:cNvPr id="7" name="Rounded Rectangle 6"/>
          <p:cNvSpPr/>
          <p:nvPr/>
        </p:nvSpPr>
        <p:spPr>
          <a:xfrm>
            <a:off x="4675909" y="3048000"/>
            <a:ext cx="1828800" cy="3078162"/>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Ghi chép cá nhân</a:t>
            </a:r>
          </a:p>
        </p:txBody>
      </p:sp>
      <p:sp>
        <p:nvSpPr>
          <p:cNvPr id="8" name="Rounded Rectangle 7"/>
          <p:cNvSpPr/>
          <p:nvPr/>
        </p:nvSpPr>
        <p:spPr>
          <a:xfrm>
            <a:off x="6681354" y="3048000"/>
            <a:ext cx="1828800" cy="3078162"/>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C00000"/>
                </a:solidFill>
                <a:latin typeface="Times New Roman" panose="02020603050405020304" pitchFamily="18" charset="0"/>
                <a:cs typeface="Times New Roman" panose="02020603050405020304" pitchFamily="18" charset="0"/>
              </a:rPr>
              <a:t>Thông tin </a:t>
            </a:r>
            <a:r>
              <a:rPr lang="en-US" sz="3200" dirty="0" err="1">
                <a:solidFill>
                  <a:srgbClr val="C00000"/>
                </a:solidFill>
                <a:latin typeface="Times New Roman" panose="02020603050405020304" pitchFamily="18" charset="0"/>
                <a:cs typeface="Times New Roman" panose="02020603050405020304" pitchFamily="18" charset="0"/>
              </a:rPr>
              <a:t>đại</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err="1">
                <a:solidFill>
                  <a:srgbClr val="C00000"/>
                </a:solidFill>
                <a:latin typeface="Times New Roman" panose="02020603050405020304" pitchFamily="18" charset="0"/>
                <a:cs typeface="Times New Roman" panose="02020603050405020304" pitchFamily="18" charset="0"/>
              </a:rPr>
              <a:t>chúng</a:t>
            </a:r>
            <a:endParaRPr lang="en-US" sz="3200" dirty="0">
              <a:solidFill>
                <a:srgbClr val="C00000"/>
              </a:solidFill>
              <a:latin typeface="Times New Roman" panose="02020603050405020304" pitchFamily="18" charset="0"/>
              <a:cs typeface="Times New Roman" panose="02020603050405020304" pitchFamily="18" charset="0"/>
            </a:endParaRPr>
          </a:p>
        </p:txBody>
      </p:sp>
      <p:cxnSp>
        <p:nvCxnSpPr>
          <p:cNvPr id="14" name="Straight Arrow Connector 13"/>
          <p:cNvCxnSpPr>
            <a:endCxn id="4" idx="0"/>
          </p:cNvCxnSpPr>
          <p:nvPr/>
        </p:nvCxnSpPr>
        <p:spPr>
          <a:xfrm flipH="1">
            <a:off x="1409700" y="2133600"/>
            <a:ext cx="2857500" cy="914400"/>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267200" y="2133600"/>
            <a:ext cx="3124200" cy="792162"/>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6" idx="0"/>
          </p:cNvCxnSpPr>
          <p:nvPr/>
        </p:nvCxnSpPr>
        <p:spPr>
          <a:xfrm flipH="1">
            <a:off x="3505200" y="2133600"/>
            <a:ext cx="762000" cy="914400"/>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7" idx="0"/>
          </p:cNvCxnSpPr>
          <p:nvPr/>
        </p:nvCxnSpPr>
        <p:spPr>
          <a:xfrm>
            <a:off x="4267200" y="2133599"/>
            <a:ext cx="1323109" cy="914401"/>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381001"/>
          </a:xfrm>
          <a:solidFill>
            <a:schemeClr val="bg1"/>
          </a:solidFill>
        </p:spPr>
        <p:txBody>
          <a:bodyPr>
            <a:noAutofit/>
          </a:bodyPr>
          <a:lstStyle/>
          <a:p>
            <a:r>
              <a:rPr lang="en-US" sz="2000" b="1">
                <a:solidFill>
                  <a:srgbClr val="FF0000"/>
                </a:solidFill>
                <a:latin typeface="Times New Roman" panose="02020603050405020304" pitchFamily="18" charset="0"/>
                <a:cs typeface="Times New Roman" panose="02020603050405020304" pitchFamily="18" charset="0"/>
              </a:rPr>
              <a:t>4.2. CÁC PHƯƠNG PHÁP THU THẬP DỮ LIỆU</a:t>
            </a:r>
            <a:endParaRPr lang="en-US" sz="2000">
              <a:solidFill>
                <a:srgbClr val="FF0000"/>
              </a:solidFill>
            </a:endParaRPr>
          </a:p>
        </p:txBody>
      </p:sp>
      <p:sp>
        <p:nvSpPr>
          <p:cNvPr id="3" name="Content Placeholder 2"/>
          <p:cNvSpPr>
            <a:spLocks noGrp="1"/>
          </p:cNvSpPr>
          <p:nvPr>
            <p:ph idx="1"/>
          </p:nvPr>
        </p:nvSpPr>
        <p:spPr>
          <a:xfrm>
            <a:off x="457200" y="457202"/>
            <a:ext cx="8229600" cy="5668962"/>
          </a:xfrm>
        </p:spPr>
        <p:txBody>
          <a:bodyPr>
            <a:normAutofit/>
          </a:bodyPr>
          <a:lstStyle/>
          <a:p>
            <a:pPr marL="0" indent="0" algn="ctr">
              <a:buNone/>
            </a:pPr>
            <a:r>
              <a:rPr lang="en-US" sz="4000" b="1"/>
              <a:t>4.2.3. Các phương pháp thu nhập thông tin </a:t>
            </a:r>
            <a:r>
              <a:rPr lang="en-US" sz="4000" b="1" u="sng">
                <a:solidFill>
                  <a:schemeClr val="accent6">
                    <a:lumMod val="50000"/>
                  </a:schemeClr>
                </a:solidFill>
              </a:rPr>
              <a:t>sơ cấp</a:t>
            </a:r>
          </a:p>
        </p:txBody>
      </p:sp>
      <p:sp>
        <p:nvSpPr>
          <p:cNvPr id="4" name="Oval Callout 3"/>
          <p:cNvSpPr/>
          <p:nvPr/>
        </p:nvSpPr>
        <p:spPr>
          <a:xfrm>
            <a:off x="449556" y="1751882"/>
            <a:ext cx="3602182" cy="1905718"/>
          </a:xfrm>
          <a:prstGeom prst="wedgeEllipseCallout">
            <a:avLst>
              <a:gd name="adj1" fmla="val -15581"/>
              <a:gd name="adj2" fmla="val 64906"/>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thông</a:t>
            </a:r>
            <a:r>
              <a:rPr lang="en-US" sz="2800" dirty="0">
                <a:solidFill>
                  <a:schemeClr val="tx1"/>
                </a:solidFill>
                <a:latin typeface="Times New Roman" panose="02020603050405020304" pitchFamily="18" charset="0"/>
                <a:cs typeface="Times New Roman" panose="02020603050405020304" pitchFamily="18" charset="0"/>
              </a:rPr>
              <a:t> tin </a:t>
            </a:r>
            <a:r>
              <a:rPr lang="en-US" sz="2800" dirty="0" err="1">
                <a:solidFill>
                  <a:schemeClr val="tx1"/>
                </a:solidFill>
                <a:latin typeface="Times New Roman" panose="02020603050405020304" pitchFamily="18" charset="0"/>
                <a:cs typeface="Times New Roman" panose="02020603050405020304" pitchFamily="18" charset="0"/>
              </a:rPr>
              <a:t>định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tính</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Oval Callout 4"/>
          <p:cNvSpPr/>
          <p:nvPr/>
        </p:nvSpPr>
        <p:spPr>
          <a:xfrm>
            <a:off x="5108030" y="1711035"/>
            <a:ext cx="3578770" cy="1946565"/>
          </a:xfrm>
          <a:prstGeom prst="wedgeEllipseCallout">
            <a:avLst>
              <a:gd name="adj1" fmla="val -21273"/>
              <a:gd name="adj2" fmla="val 65844"/>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thông</a:t>
            </a:r>
            <a:r>
              <a:rPr lang="en-US" sz="2800" dirty="0">
                <a:solidFill>
                  <a:schemeClr val="tx1"/>
                </a:solidFill>
                <a:latin typeface="Times New Roman" panose="02020603050405020304" pitchFamily="18" charset="0"/>
                <a:cs typeface="Times New Roman" panose="02020603050405020304" pitchFamily="18" charset="0"/>
              </a:rPr>
              <a:t> tin </a:t>
            </a:r>
            <a:r>
              <a:rPr lang="en-US" sz="2800" dirty="0" err="1">
                <a:solidFill>
                  <a:schemeClr val="tx1"/>
                </a:solidFill>
                <a:latin typeface="Times New Roman" panose="02020603050405020304" pitchFamily="18" charset="0"/>
                <a:cs typeface="Times New Roman" panose="02020603050405020304" pitchFamily="18" charset="0"/>
              </a:rPr>
              <a:t>định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lượng</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6" name="Rounded Rectangle 5"/>
          <p:cNvSpPr/>
          <p:nvPr/>
        </p:nvSpPr>
        <p:spPr>
          <a:xfrm>
            <a:off x="449556" y="4038600"/>
            <a:ext cx="3893844" cy="2362199"/>
          </a:xfrm>
          <a:prstGeom prst="roundRect">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err="1">
                <a:solidFill>
                  <a:schemeClr val="accent6">
                    <a:lumMod val="50000"/>
                  </a:schemeClr>
                </a:solidFill>
                <a:latin typeface="Times New Roman" panose="02020603050405020304" pitchFamily="18" charset="0"/>
                <a:cs typeface="Times New Roman" panose="02020603050405020304" pitchFamily="18" charset="0"/>
              </a:rPr>
              <a:t>Những</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thông</a:t>
            </a:r>
            <a:r>
              <a:rPr lang="en-US" sz="3000" dirty="0">
                <a:solidFill>
                  <a:schemeClr val="accent6">
                    <a:lumMod val="50000"/>
                  </a:schemeClr>
                </a:solidFill>
                <a:latin typeface="Times New Roman" panose="02020603050405020304" pitchFamily="18" charset="0"/>
                <a:cs typeface="Times New Roman" panose="02020603050405020304" pitchFamily="18" charset="0"/>
              </a:rPr>
              <a:t> tin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được</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ghi</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nhận</a:t>
            </a:r>
            <a:r>
              <a:rPr lang="en-US" sz="3000" dirty="0">
                <a:solidFill>
                  <a:schemeClr val="accent6">
                    <a:lumMod val="50000"/>
                  </a:schemeClr>
                </a:solidFill>
                <a:latin typeface="Times New Roman" panose="02020603050405020304" pitchFamily="18" charset="0"/>
                <a:cs typeface="Times New Roman" panose="02020603050405020304" pitchFamily="18" charset="0"/>
              </a:rPr>
              <a:t> ở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dạng</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từ</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ngữ</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mô</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tả</a:t>
            </a:r>
            <a:r>
              <a:rPr lang="en-US" sz="3000" dirty="0">
                <a:solidFill>
                  <a:schemeClr val="accent6">
                    <a:lumMod val="50000"/>
                  </a:schemeClr>
                </a:solidFill>
                <a:latin typeface="Times New Roman" panose="02020603050405020304" pitchFamily="18" charset="0"/>
                <a:cs typeface="Times New Roman" panose="02020603050405020304" pitchFamily="18" charset="0"/>
              </a:rPr>
              <a:t> hay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tường</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thuật</a:t>
            </a:r>
            <a:endParaRPr lang="en-US" sz="30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7" name="Rounded Rectangle 6"/>
          <p:cNvSpPr/>
          <p:nvPr/>
        </p:nvSpPr>
        <p:spPr>
          <a:xfrm>
            <a:off x="4942608" y="4038599"/>
            <a:ext cx="3751836" cy="2362200"/>
          </a:xfrm>
          <a:prstGeom prst="roundRect">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err="1">
                <a:solidFill>
                  <a:schemeClr val="accent6">
                    <a:lumMod val="50000"/>
                  </a:schemeClr>
                </a:solidFill>
                <a:latin typeface="Times New Roman" panose="02020603050405020304" pitchFamily="18" charset="0"/>
                <a:cs typeface="Times New Roman" panose="02020603050405020304" pitchFamily="18" charset="0"/>
              </a:rPr>
              <a:t>Những</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thông</a:t>
            </a:r>
            <a:r>
              <a:rPr lang="en-US" sz="3000" dirty="0">
                <a:solidFill>
                  <a:schemeClr val="accent6">
                    <a:lumMod val="50000"/>
                  </a:schemeClr>
                </a:solidFill>
                <a:latin typeface="Times New Roman" panose="02020603050405020304" pitchFamily="18" charset="0"/>
                <a:cs typeface="Times New Roman" panose="02020603050405020304" pitchFamily="18" charset="0"/>
              </a:rPr>
              <a:t> tin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được</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ghi</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nhận</a:t>
            </a:r>
            <a:r>
              <a:rPr lang="en-US" sz="3000" dirty="0">
                <a:solidFill>
                  <a:schemeClr val="accent6">
                    <a:lumMod val="50000"/>
                  </a:schemeClr>
                </a:solidFill>
                <a:latin typeface="Times New Roman" panose="02020603050405020304" pitchFamily="18" charset="0"/>
                <a:cs typeface="Times New Roman" panose="02020603050405020304" pitchFamily="18" charset="0"/>
              </a:rPr>
              <a:t> ở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dạng</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số</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và</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đo</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lường</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bằng</a:t>
            </a:r>
            <a:r>
              <a:rPr lang="en-US" sz="3000" dirty="0">
                <a:solidFill>
                  <a:schemeClr val="accent6">
                    <a:lumMod val="50000"/>
                  </a:schemeClr>
                </a:solidFill>
                <a:latin typeface="Times New Roman" panose="02020603050405020304" pitchFamily="18" charset="0"/>
                <a:cs typeface="Times New Roman" panose="02020603050405020304" pitchFamily="18" charset="0"/>
              </a:rPr>
              <a:t>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các</a:t>
            </a:r>
            <a:r>
              <a:rPr lang="en-US" sz="3000" dirty="0">
                <a:solidFill>
                  <a:schemeClr val="accent6">
                    <a:lumMod val="50000"/>
                  </a:schemeClr>
                </a:solidFill>
                <a:latin typeface="Times New Roman" panose="02020603050405020304" pitchFamily="18" charset="0"/>
                <a:cs typeface="Times New Roman" panose="02020603050405020304" pitchFamily="18" charset="0"/>
              </a:rPr>
              <a:t> thang </a:t>
            </a:r>
            <a:r>
              <a:rPr lang="en-US" sz="3000" dirty="0" err="1">
                <a:solidFill>
                  <a:schemeClr val="accent6">
                    <a:lumMod val="50000"/>
                  </a:schemeClr>
                </a:solidFill>
                <a:latin typeface="Times New Roman" panose="02020603050405020304" pitchFamily="18" charset="0"/>
                <a:cs typeface="Times New Roman" panose="02020603050405020304" pitchFamily="18" charset="0"/>
              </a:rPr>
              <a:t>đo</a:t>
            </a:r>
            <a:endParaRPr lang="en-US" sz="3000"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8" name="Rectangle 7"/>
          <p:cNvSpPr/>
          <p:nvPr/>
        </p:nvSpPr>
        <p:spPr>
          <a:xfrm>
            <a:off x="3886200" y="1905000"/>
            <a:ext cx="1295400" cy="13708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002060"/>
                </a:solidFill>
                <a:latin typeface="Times New Roman" panose="02020603050405020304" pitchFamily="18" charset="0"/>
                <a:cs typeface="Times New Roman" panose="02020603050405020304" pitchFamily="18" charset="0"/>
              </a:rPr>
              <a:t>Chia làm 2 nhóm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304800"/>
          </a:xfrm>
        </p:spPr>
        <p:txBody>
          <a:bodyPr>
            <a:normAutofit fontScale="90000"/>
          </a:bodyPr>
          <a:lstStyle/>
          <a:p>
            <a:r>
              <a:rPr lang="en-US" sz="1800" b="1">
                <a:solidFill>
                  <a:srgbClr val="FF0000"/>
                </a:solidFill>
                <a:latin typeface="Times New Roman" panose="02020603050405020304" pitchFamily="18" charset="0"/>
                <a:cs typeface="Times New Roman" panose="02020603050405020304" pitchFamily="18" charset="0"/>
              </a:rPr>
              <a:t>3.2. CÁC PHƯƠNG PHÁP THU THẬP DỮ LIỆU</a:t>
            </a:r>
            <a:endParaRPr lang="en-US" sz="1800"/>
          </a:p>
        </p:txBody>
      </p:sp>
      <p:sp>
        <p:nvSpPr>
          <p:cNvPr id="3" name="Content Placeholder 2"/>
          <p:cNvSpPr>
            <a:spLocks noGrp="1"/>
          </p:cNvSpPr>
          <p:nvPr>
            <p:ph idx="1"/>
          </p:nvPr>
        </p:nvSpPr>
        <p:spPr>
          <a:xfrm>
            <a:off x="457200" y="457200"/>
            <a:ext cx="8229600" cy="6248400"/>
          </a:xfrm>
        </p:spPr>
        <p:txBody>
          <a:bodyPr/>
          <a:lstStyle/>
          <a:p>
            <a:endParaRPr lang="en-US"/>
          </a:p>
        </p:txBody>
      </p:sp>
      <p:sp>
        <p:nvSpPr>
          <p:cNvPr id="5" name="Rectangle: Rounded Corners 4"/>
          <p:cNvSpPr/>
          <p:nvPr/>
        </p:nvSpPr>
        <p:spPr>
          <a:xfrm>
            <a:off x="4953000" y="1066800"/>
            <a:ext cx="3429000" cy="15240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4">
                    <a:lumMod val="50000"/>
                  </a:schemeClr>
                </a:solidFill>
                <a:latin typeface="Times New Roman" panose="02020603050405020304" pitchFamily="18" charset="0"/>
                <a:cs typeface="Times New Roman" panose="02020603050405020304" pitchFamily="18" charset="0"/>
              </a:rPr>
              <a:t>Quan sát</a:t>
            </a:r>
          </a:p>
        </p:txBody>
      </p:sp>
      <p:sp>
        <p:nvSpPr>
          <p:cNvPr id="6" name="Rectangle: Rounded Corners 5"/>
          <p:cNvSpPr/>
          <p:nvPr/>
        </p:nvSpPr>
        <p:spPr>
          <a:xfrm>
            <a:off x="4953000" y="2971800"/>
            <a:ext cx="3429000" cy="15240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accent4">
                    <a:lumMod val="50000"/>
                  </a:schemeClr>
                </a:solidFill>
                <a:latin typeface="Times New Roman" panose="02020603050405020304" pitchFamily="18" charset="0"/>
                <a:cs typeface="Times New Roman" panose="02020603050405020304" pitchFamily="18" charset="0"/>
              </a:rPr>
              <a:t>Thảo luận nhóm/phỏng vấn nhóm</a:t>
            </a:r>
          </a:p>
        </p:txBody>
      </p:sp>
      <p:sp>
        <p:nvSpPr>
          <p:cNvPr id="7" name="Rectangle: Rounded Corners 6"/>
          <p:cNvSpPr/>
          <p:nvPr/>
        </p:nvSpPr>
        <p:spPr>
          <a:xfrm>
            <a:off x="4983217" y="4876800"/>
            <a:ext cx="3429000" cy="15240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accent4">
                    <a:lumMod val="50000"/>
                  </a:schemeClr>
                </a:solidFill>
                <a:latin typeface="Times New Roman" panose="02020603050405020304" pitchFamily="18" charset="0"/>
                <a:cs typeface="Times New Roman" panose="02020603050405020304" pitchFamily="18" charset="0"/>
              </a:rPr>
              <a:t>Phỏng vấn không có kết cấu</a:t>
            </a:r>
          </a:p>
        </p:txBody>
      </p:sp>
      <p:sp>
        <p:nvSpPr>
          <p:cNvPr id="8" name="Arrow: Right 7"/>
          <p:cNvSpPr/>
          <p:nvPr/>
        </p:nvSpPr>
        <p:spPr>
          <a:xfrm>
            <a:off x="914400" y="762000"/>
            <a:ext cx="3657600" cy="5638800"/>
          </a:xfrm>
          <a:prstGeom prst="rightArrow">
            <a:avLst>
              <a:gd name="adj1" fmla="val 50000"/>
              <a:gd name="adj2" fmla="val 18535"/>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2060"/>
                </a:solidFill>
                <a:latin typeface="Times New Roman" panose="02020603050405020304" pitchFamily="18" charset="0"/>
                <a:cs typeface="Times New Roman" panose="02020603050405020304" pitchFamily="18" charset="0"/>
              </a:rPr>
              <a:t>4.2.3.1. CÁC PHƯƠNG PHÁP THU THẬP THÔNG TIN ĐỊNH TÍNH</a:t>
            </a:r>
            <a:endParaRPr lang="en-US" sz="2800">
              <a:solidFill>
                <a:srgbClr val="00206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a:ln>
            <a:solidFill>
              <a:schemeClr val="accent2">
                <a:lumMod val="60000"/>
                <a:lumOff val="40000"/>
              </a:schemeClr>
            </a:solidFill>
          </a:ln>
        </p:spPr>
        <p:txBody>
          <a:bodyPr>
            <a:normAutofit/>
          </a:bodyPr>
          <a:lstStyle/>
          <a:p>
            <a:r>
              <a:rPr lang="en-US" sz="1800" b="1">
                <a:solidFill>
                  <a:srgbClr val="FF0000"/>
                </a:solidFill>
                <a:latin typeface="Times New Roman" panose="02020603050405020304" pitchFamily="18" charset="0"/>
                <a:cs typeface="Times New Roman" panose="02020603050405020304" pitchFamily="18" charset="0"/>
              </a:rPr>
              <a:t>4.2. CÁC PHƯƠNG PHÁP THU THẬP DỮ LIỆU</a:t>
            </a:r>
            <a:endParaRPr lang="en-US" sz="1800" b="1">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714703"/>
            <a:ext cx="8229600" cy="5943600"/>
          </a:xfrm>
          <a:ln>
            <a:solidFill>
              <a:schemeClr val="bg1"/>
            </a:solidFill>
          </a:ln>
        </p:spPr>
        <p:txBody>
          <a:bodyPr>
            <a:normAutofit/>
          </a:bodyPr>
          <a:lstStyle/>
          <a:p>
            <a:pPr marL="0" indent="0" algn="ctr">
              <a:buNone/>
            </a:pPr>
            <a:r>
              <a:rPr lang="en-US" sz="2800" b="1">
                <a:solidFill>
                  <a:srgbClr val="002060"/>
                </a:solidFill>
                <a:latin typeface="Times New Roman" panose="02020603050405020304" pitchFamily="18" charset="0"/>
                <a:cs typeface="Times New Roman" panose="02020603050405020304" pitchFamily="18" charset="0"/>
              </a:rPr>
              <a:t>4.2.3.1. CÁC PHƯƠNG PHÁP THU THẬP THÔNG TIN ĐỊNH TÍNH</a:t>
            </a:r>
            <a:endParaRPr lang="en-US" sz="2800">
              <a:solidFill>
                <a:srgbClr val="002060"/>
              </a:solidFill>
            </a:endParaRPr>
          </a:p>
          <a:p>
            <a:pPr marL="0" indent="0" algn="just">
              <a:buNone/>
            </a:pPr>
            <a:endParaRPr lang="en-US">
              <a:latin typeface="Times New Roman" panose="02020603050405020304" pitchFamily="18" charset="0"/>
              <a:cs typeface="Times New Roman" panose="02020603050405020304" pitchFamily="18" charset="0"/>
            </a:endParaRPr>
          </a:p>
        </p:txBody>
      </p:sp>
      <p:sp>
        <p:nvSpPr>
          <p:cNvPr id="4" name="Rectangle 3"/>
          <p:cNvSpPr/>
          <p:nvPr/>
        </p:nvSpPr>
        <p:spPr>
          <a:xfrm>
            <a:off x="76200" y="2686706"/>
            <a:ext cx="1676400" cy="25908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002060"/>
                </a:solidFill>
                <a:latin typeface="Times New Roman" panose="02020603050405020304" pitchFamily="18" charset="0"/>
                <a:cs typeface="Times New Roman" panose="02020603050405020304" pitchFamily="18" charset="0"/>
              </a:rPr>
              <a:t>Quan sát khoa học:</a:t>
            </a:r>
            <a:endParaRPr lang="en-US" sz="3600" b="1">
              <a:latin typeface="Times New Roman" panose="02020603050405020304" pitchFamily="18" charset="0"/>
              <a:cs typeface="Times New Roman" panose="02020603050405020304" pitchFamily="18" charset="0"/>
            </a:endParaRPr>
          </a:p>
        </p:txBody>
      </p:sp>
      <p:sp>
        <p:nvSpPr>
          <p:cNvPr id="5" name="Rectangle 4"/>
          <p:cNvSpPr/>
          <p:nvPr/>
        </p:nvSpPr>
        <p:spPr>
          <a:xfrm>
            <a:off x="2537591" y="1756543"/>
            <a:ext cx="1981200" cy="80601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latin typeface="Times New Roman" panose="02020603050405020304" pitchFamily="18" charset="0"/>
                <a:cs typeface="Times New Roman" panose="02020603050405020304" pitchFamily="18" charset="0"/>
              </a:rPr>
              <a:t>Qs trực tiếp</a:t>
            </a:r>
          </a:p>
        </p:txBody>
      </p:sp>
      <p:sp>
        <p:nvSpPr>
          <p:cNvPr id="6" name="Rectangle 5"/>
          <p:cNvSpPr/>
          <p:nvPr/>
        </p:nvSpPr>
        <p:spPr>
          <a:xfrm>
            <a:off x="2522484" y="2667658"/>
            <a:ext cx="1981200" cy="80601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latin typeface="Times New Roman" panose="02020603050405020304" pitchFamily="18" charset="0"/>
                <a:cs typeface="Times New Roman" panose="02020603050405020304" pitchFamily="18" charset="0"/>
              </a:rPr>
              <a:t>Qs gián tiếp</a:t>
            </a:r>
          </a:p>
        </p:txBody>
      </p:sp>
      <p:sp>
        <p:nvSpPr>
          <p:cNvPr id="7" name="Rectangle 6"/>
          <p:cNvSpPr/>
          <p:nvPr/>
        </p:nvSpPr>
        <p:spPr>
          <a:xfrm>
            <a:off x="2544818" y="3556358"/>
            <a:ext cx="1981200" cy="891407"/>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latin typeface="Times New Roman" panose="02020603050405020304" pitchFamily="18" charset="0"/>
                <a:cs typeface="Times New Roman" panose="02020603050405020304" pitchFamily="18" charset="0"/>
              </a:rPr>
              <a:t>Qs kín đáo</a:t>
            </a:r>
          </a:p>
        </p:txBody>
      </p:sp>
      <p:sp>
        <p:nvSpPr>
          <p:cNvPr id="8" name="Rectangle 7"/>
          <p:cNvSpPr/>
          <p:nvPr/>
        </p:nvSpPr>
        <p:spPr>
          <a:xfrm>
            <a:off x="2522484" y="4592034"/>
            <a:ext cx="1981200" cy="89140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latin typeface="Times New Roman" panose="02020603050405020304" pitchFamily="18" charset="0"/>
                <a:cs typeface="Times New Roman" panose="02020603050405020304" pitchFamily="18" charset="0"/>
              </a:rPr>
              <a:t>Qs công khai</a:t>
            </a:r>
          </a:p>
        </p:txBody>
      </p:sp>
      <p:sp>
        <p:nvSpPr>
          <p:cNvPr id="9" name="Rectangle 8"/>
          <p:cNvSpPr/>
          <p:nvPr/>
        </p:nvSpPr>
        <p:spPr>
          <a:xfrm>
            <a:off x="5007527" y="1690196"/>
            <a:ext cx="4055018" cy="80601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accent4">
                    <a:lumMod val="50000"/>
                  </a:schemeClr>
                </a:solidFill>
                <a:latin typeface="Times New Roman" panose="02020603050405020304" pitchFamily="18" charset="0"/>
                <a:cs typeface="Times New Roman" panose="02020603050405020304" pitchFamily="18" charset="0"/>
              </a:rPr>
              <a:t>Quan sát khi sự kiện đang diễn ra</a:t>
            </a:r>
          </a:p>
        </p:txBody>
      </p:sp>
      <p:sp>
        <p:nvSpPr>
          <p:cNvPr id="10" name="Rectangle 9"/>
          <p:cNvSpPr/>
          <p:nvPr/>
        </p:nvSpPr>
        <p:spPr>
          <a:xfrm>
            <a:off x="5007527" y="2601313"/>
            <a:ext cx="4055018" cy="112132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a:solidFill>
                  <a:schemeClr val="accent4">
                    <a:lumMod val="50000"/>
                  </a:schemeClr>
                </a:solidFill>
                <a:latin typeface="Times New Roman" panose="02020603050405020304" pitchFamily="18" charset="0"/>
                <a:cs typeface="Times New Roman" panose="02020603050405020304" pitchFamily="18" charset="0"/>
              </a:rPr>
              <a:t>Qs kết quả hay tác động của hành vi, không trục tiếp qs hành vi</a:t>
            </a:r>
          </a:p>
        </p:txBody>
      </p:sp>
      <p:sp>
        <p:nvSpPr>
          <p:cNvPr id="11" name="Rectangle 10"/>
          <p:cNvSpPr/>
          <p:nvPr/>
        </p:nvSpPr>
        <p:spPr>
          <a:xfrm>
            <a:off x="4949057" y="3791942"/>
            <a:ext cx="4113487" cy="8099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accent4">
                    <a:lumMod val="50000"/>
                  </a:schemeClr>
                </a:solidFill>
                <a:latin typeface="Times New Roman" panose="02020603050405020304" pitchFamily="18" charset="0"/>
                <a:cs typeface="Times New Roman" panose="02020603050405020304" pitchFamily="18" charset="0"/>
              </a:rPr>
              <a:t>Đối t</a:t>
            </a:r>
            <a:r>
              <a:rPr lang="vi-VN" sz="2800">
                <a:solidFill>
                  <a:schemeClr val="accent4">
                    <a:lumMod val="50000"/>
                  </a:schemeClr>
                </a:solidFill>
                <a:latin typeface="Times New Roman" panose="02020603050405020304" pitchFamily="18" charset="0"/>
                <a:cs typeface="Times New Roman" panose="02020603050405020304" pitchFamily="18" charset="0"/>
              </a:rPr>
              <a:t>ư</a:t>
            </a:r>
            <a:r>
              <a:rPr lang="en-US" sz="2800">
                <a:solidFill>
                  <a:schemeClr val="accent4">
                    <a:lumMod val="50000"/>
                  </a:schemeClr>
                </a:solidFill>
                <a:latin typeface="Times New Roman" panose="02020603050405020304" pitchFamily="18" charset="0"/>
                <a:cs typeface="Times New Roman" panose="02020603050405020304" pitchFamily="18" charset="0"/>
              </a:rPr>
              <a:t>ợng không biêt họ đang bị qs</a:t>
            </a:r>
          </a:p>
        </p:txBody>
      </p:sp>
      <p:sp>
        <p:nvSpPr>
          <p:cNvPr id="12" name="Rectangle 11"/>
          <p:cNvSpPr/>
          <p:nvPr/>
        </p:nvSpPr>
        <p:spPr>
          <a:xfrm>
            <a:off x="4953000" y="4697137"/>
            <a:ext cx="4109544" cy="891407"/>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accent4">
                    <a:lumMod val="50000"/>
                  </a:schemeClr>
                </a:solidFill>
                <a:latin typeface="Times New Roman" panose="02020603050405020304" pitchFamily="18" charset="0"/>
                <a:cs typeface="Times New Roman" panose="02020603050405020304" pitchFamily="18" charset="0"/>
              </a:rPr>
              <a:t>Đối t</a:t>
            </a:r>
            <a:r>
              <a:rPr lang="vi-VN" sz="2800">
                <a:solidFill>
                  <a:schemeClr val="accent4">
                    <a:lumMod val="50000"/>
                  </a:schemeClr>
                </a:solidFill>
                <a:latin typeface="Times New Roman" panose="02020603050405020304" pitchFamily="18" charset="0"/>
                <a:cs typeface="Times New Roman" panose="02020603050405020304" pitchFamily="18" charset="0"/>
              </a:rPr>
              <a:t>ư</a:t>
            </a:r>
            <a:r>
              <a:rPr lang="en-US" sz="2800">
                <a:solidFill>
                  <a:schemeClr val="accent4">
                    <a:lumMod val="50000"/>
                  </a:schemeClr>
                </a:solidFill>
                <a:latin typeface="Times New Roman" panose="02020603050405020304" pitchFamily="18" charset="0"/>
                <a:cs typeface="Times New Roman" panose="02020603050405020304" pitchFamily="18" charset="0"/>
              </a:rPr>
              <a:t>ợng không biết mình đang bị qs</a:t>
            </a:r>
          </a:p>
        </p:txBody>
      </p:sp>
      <p:cxnSp>
        <p:nvCxnSpPr>
          <p:cNvPr id="14" name="Straight Arrow Connector 13"/>
          <p:cNvCxnSpPr/>
          <p:nvPr/>
        </p:nvCxnSpPr>
        <p:spPr>
          <a:xfrm flipV="1">
            <a:off x="1744715" y="2184675"/>
            <a:ext cx="744921" cy="1890218"/>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4" idx="3"/>
          </p:cNvCxnSpPr>
          <p:nvPr/>
        </p:nvCxnSpPr>
        <p:spPr>
          <a:xfrm>
            <a:off x="1752600" y="3982106"/>
            <a:ext cx="685800" cy="1950983"/>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V="1">
            <a:off x="1744060" y="3103103"/>
            <a:ext cx="718644" cy="945108"/>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1762453" y="4013227"/>
            <a:ext cx="691712" cy="13795"/>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21" name="Arrow: Right 20"/>
          <p:cNvSpPr/>
          <p:nvPr/>
        </p:nvSpPr>
        <p:spPr>
          <a:xfrm>
            <a:off x="4598935" y="1973976"/>
            <a:ext cx="328448" cy="3711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row: Right 21"/>
          <p:cNvSpPr/>
          <p:nvPr/>
        </p:nvSpPr>
        <p:spPr>
          <a:xfrm>
            <a:off x="4577257" y="2906402"/>
            <a:ext cx="328448" cy="3711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Right 22"/>
          <p:cNvSpPr/>
          <p:nvPr/>
        </p:nvSpPr>
        <p:spPr>
          <a:xfrm>
            <a:off x="4590394" y="3879410"/>
            <a:ext cx="328448" cy="3711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Arrow: Right 23"/>
          <p:cNvSpPr/>
          <p:nvPr/>
        </p:nvSpPr>
        <p:spPr>
          <a:xfrm>
            <a:off x="4568060" y="4852418"/>
            <a:ext cx="328448" cy="3711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2483725" y="5588544"/>
            <a:ext cx="1981200" cy="89140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latin typeface="Times New Roman" panose="02020603050405020304" pitchFamily="18" charset="0"/>
                <a:cs typeface="Times New Roman" panose="02020603050405020304" pitchFamily="18" charset="0"/>
              </a:rPr>
              <a:t>Qs  tham dự</a:t>
            </a:r>
          </a:p>
        </p:txBody>
      </p:sp>
      <p:sp>
        <p:nvSpPr>
          <p:cNvPr id="26" name="Rectangle 25"/>
          <p:cNvSpPr/>
          <p:nvPr/>
        </p:nvSpPr>
        <p:spPr>
          <a:xfrm>
            <a:off x="4988474" y="5697593"/>
            <a:ext cx="4109544" cy="89140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accent4">
                    <a:lumMod val="50000"/>
                  </a:schemeClr>
                </a:solidFill>
                <a:latin typeface="Times New Roman" panose="02020603050405020304" pitchFamily="18" charset="0"/>
                <a:cs typeface="Times New Roman" panose="02020603050405020304" pitchFamily="18" charset="0"/>
              </a:rPr>
              <a:t>Ng</a:t>
            </a:r>
            <a:r>
              <a:rPr lang="vi-VN" sz="2800">
                <a:solidFill>
                  <a:schemeClr val="accent4">
                    <a:lumMod val="50000"/>
                  </a:schemeClr>
                </a:solidFill>
                <a:latin typeface="Times New Roman" panose="02020603050405020304" pitchFamily="18" charset="0"/>
                <a:cs typeface="Times New Roman" panose="02020603050405020304" pitchFamily="18" charset="0"/>
              </a:rPr>
              <a:t>ư</a:t>
            </a:r>
            <a:r>
              <a:rPr lang="en-US" sz="2800">
                <a:solidFill>
                  <a:schemeClr val="accent4">
                    <a:lumMod val="50000"/>
                  </a:schemeClr>
                </a:solidFill>
                <a:latin typeface="Times New Roman" panose="02020603050405020304" pitchFamily="18" charset="0"/>
                <a:cs typeface="Times New Roman" panose="02020603050405020304" pitchFamily="18" charset="0"/>
              </a:rPr>
              <a:t>ời qs tham gia vào  nhóm đ</a:t>
            </a:r>
            <a:r>
              <a:rPr lang="vi-VN" sz="2800">
                <a:solidFill>
                  <a:schemeClr val="accent4">
                    <a:lumMod val="50000"/>
                  </a:schemeClr>
                </a:solidFill>
                <a:latin typeface="Times New Roman" panose="02020603050405020304" pitchFamily="18" charset="0"/>
                <a:cs typeface="Times New Roman" panose="02020603050405020304" pitchFamily="18" charset="0"/>
              </a:rPr>
              <a:t>ư</a:t>
            </a:r>
            <a:r>
              <a:rPr lang="en-US" sz="2800">
                <a:solidFill>
                  <a:schemeClr val="accent4">
                    <a:lumMod val="50000"/>
                  </a:schemeClr>
                </a:solidFill>
                <a:latin typeface="Times New Roman" panose="02020603050405020304" pitchFamily="18" charset="0"/>
                <a:cs typeface="Times New Roman" panose="02020603050405020304" pitchFamily="18" charset="0"/>
              </a:rPr>
              <a:t>ợc qs</a:t>
            </a:r>
          </a:p>
        </p:txBody>
      </p:sp>
      <p:cxnSp>
        <p:nvCxnSpPr>
          <p:cNvPr id="32" name="Straight Arrow Connector 31"/>
          <p:cNvCxnSpPr>
            <a:stCxn id="4" idx="3"/>
          </p:cNvCxnSpPr>
          <p:nvPr/>
        </p:nvCxnSpPr>
        <p:spPr>
          <a:xfrm>
            <a:off x="1752600" y="3982106"/>
            <a:ext cx="701565" cy="975490"/>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33" name="Arrow: Right 32"/>
          <p:cNvSpPr/>
          <p:nvPr/>
        </p:nvSpPr>
        <p:spPr>
          <a:xfrm>
            <a:off x="4526019" y="5933089"/>
            <a:ext cx="328448" cy="3711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r>
              <a:rPr lang="en-US" sz="2700" b="1">
                <a:solidFill>
                  <a:srgbClr val="002060"/>
                </a:solidFill>
                <a:latin typeface="Times New Roman" panose="02020603050405020304" pitchFamily="18" charset="0"/>
                <a:cs typeface="Times New Roman" panose="02020603050405020304" pitchFamily="18" charset="0"/>
              </a:rPr>
              <a:t>4.2.3.1. CÁC PHƯƠNG PHÁP THU THẬP THÔNG TIN ĐỊNH TÍNH</a:t>
            </a:r>
            <a:br>
              <a:rPr lang="en-US">
                <a:solidFill>
                  <a:srgbClr val="002060"/>
                </a:solidFill>
              </a:rPr>
            </a:br>
            <a:endParaRPr lang="en-US"/>
          </a:p>
        </p:txBody>
      </p:sp>
      <p:sp>
        <p:nvSpPr>
          <p:cNvPr id="3" name="Content Placeholder 2"/>
          <p:cNvSpPr>
            <a:spLocks noGrp="1"/>
          </p:cNvSpPr>
          <p:nvPr>
            <p:ph idx="1"/>
          </p:nvPr>
        </p:nvSpPr>
        <p:spPr>
          <a:xfrm>
            <a:off x="457200" y="1066800"/>
            <a:ext cx="8229600" cy="5516562"/>
          </a:xfrm>
        </p:spPr>
        <p:txBody>
          <a:bodyPr/>
          <a:lstStyle/>
          <a:p>
            <a:endParaRPr lang="en-US"/>
          </a:p>
        </p:txBody>
      </p:sp>
      <p:sp>
        <p:nvSpPr>
          <p:cNvPr id="4" name="Arrow: Right 3"/>
          <p:cNvSpPr/>
          <p:nvPr/>
        </p:nvSpPr>
        <p:spPr>
          <a:xfrm>
            <a:off x="304800" y="1752600"/>
            <a:ext cx="1524000" cy="4038600"/>
          </a:xfrm>
          <a:prstGeom prst="rightArrow">
            <a:avLst>
              <a:gd name="adj1" fmla="val 50000"/>
              <a:gd name="adj2" fmla="val 4069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4">
                    <a:lumMod val="50000"/>
                  </a:schemeClr>
                </a:solidFill>
                <a:latin typeface="Times New Roman" panose="02020603050405020304" pitchFamily="18" charset="0"/>
                <a:cs typeface="Times New Roman" panose="02020603050405020304" pitchFamily="18" charset="0"/>
              </a:rPr>
              <a:t>Quan sát khoa học</a:t>
            </a:r>
          </a:p>
        </p:txBody>
      </p:sp>
      <p:sp>
        <p:nvSpPr>
          <p:cNvPr id="5" name="Rectangle: Rounded Corners 4"/>
          <p:cNvSpPr/>
          <p:nvPr/>
        </p:nvSpPr>
        <p:spPr>
          <a:xfrm>
            <a:off x="1981200" y="1943895"/>
            <a:ext cx="1905000" cy="1325562"/>
          </a:xfrm>
          <a:prstGeom prst="roundRect">
            <a:avLst/>
          </a:prstGeom>
          <a:solidFill>
            <a:schemeClr val="accent3">
              <a:lumMod val="40000"/>
              <a:lumOff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a:solidFill>
                  <a:schemeClr val="accent6">
                    <a:lumMod val="50000"/>
                  </a:schemeClr>
                </a:solidFill>
                <a:latin typeface="Times New Roman" panose="02020603050405020304" pitchFamily="18" charset="0"/>
                <a:cs typeface="Times New Roman" panose="02020603050405020304" pitchFamily="18" charset="0"/>
              </a:rPr>
              <a:t>Ư</a:t>
            </a:r>
            <a:r>
              <a:rPr lang="en-US" sz="3200">
                <a:solidFill>
                  <a:schemeClr val="accent6">
                    <a:lumMod val="50000"/>
                  </a:schemeClr>
                </a:solidFill>
                <a:latin typeface="Times New Roman" panose="02020603050405020304" pitchFamily="18" charset="0"/>
                <a:cs typeface="Times New Roman" panose="02020603050405020304" pitchFamily="18" charset="0"/>
              </a:rPr>
              <a:t>u điểm</a:t>
            </a:r>
          </a:p>
        </p:txBody>
      </p:sp>
      <p:sp>
        <p:nvSpPr>
          <p:cNvPr id="6" name="Rectangle: Rounded Corners 5"/>
          <p:cNvSpPr/>
          <p:nvPr/>
        </p:nvSpPr>
        <p:spPr>
          <a:xfrm>
            <a:off x="2015359" y="4473521"/>
            <a:ext cx="1905000" cy="1325562"/>
          </a:xfrm>
          <a:prstGeom prst="roundRect">
            <a:avLst/>
          </a:prstGeom>
          <a:solidFill>
            <a:schemeClr val="accent3">
              <a:lumMod val="40000"/>
              <a:lumOff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6">
                    <a:lumMod val="50000"/>
                  </a:schemeClr>
                </a:solidFill>
                <a:latin typeface="Times New Roman" panose="02020603050405020304" pitchFamily="18" charset="0"/>
                <a:cs typeface="Times New Roman" panose="02020603050405020304" pitchFamily="18" charset="0"/>
              </a:rPr>
              <a:t>Nh</a:t>
            </a:r>
            <a:r>
              <a:rPr lang="vi-VN" sz="3200">
                <a:solidFill>
                  <a:schemeClr val="accent6">
                    <a:lumMod val="50000"/>
                  </a:schemeClr>
                </a:solidFill>
                <a:latin typeface="Times New Roman" panose="02020603050405020304" pitchFamily="18" charset="0"/>
                <a:cs typeface="Times New Roman" panose="02020603050405020304" pitchFamily="18" charset="0"/>
              </a:rPr>
              <a:t>ư</a:t>
            </a:r>
            <a:r>
              <a:rPr lang="en-US" sz="3200">
                <a:solidFill>
                  <a:schemeClr val="accent6">
                    <a:lumMod val="50000"/>
                  </a:schemeClr>
                </a:solidFill>
                <a:latin typeface="Times New Roman" panose="02020603050405020304" pitchFamily="18" charset="0"/>
                <a:cs typeface="Times New Roman" panose="02020603050405020304" pitchFamily="18" charset="0"/>
              </a:rPr>
              <a:t>ợc điểm</a:t>
            </a:r>
          </a:p>
        </p:txBody>
      </p:sp>
      <p:sp>
        <p:nvSpPr>
          <p:cNvPr id="7" name="Rectangle: Rounded Corners 6"/>
          <p:cNvSpPr/>
          <p:nvPr/>
        </p:nvSpPr>
        <p:spPr>
          <a:xfrm>
            <a:off x="4876800" y="1066800"/>
            <a:ext cx="3733800" cy="1325560"/>
          </a:xfrm>
          <a:prstGeom prst="roundRect">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6">
                    <a:lumMod val="50000"/>
                  </a:schemeClr>
                </a:solidFill>
                <a:latin typeface="Times New Roman" panose="02020603050405020304" pitchFamily="18" charset="0"/>
                <a:cs typeface="Times New Roman" panose="02020603050405020304" pitchFamily="18" charset="0"/>
              </a:rPr>
              <a:t>Thông tin phong phú về đối t</a:t>
            </a:r>
            <a:r>
              <a:rPr lang="vi-VN" sz="3200">
                <a:solidFill>
                  <a:schemeClr val="accent6">
                    <a:lumMod val="50000"/>
                  </a:schemeClr>
                </a:solidFill>
                <a:latin typeface="Times New Roman" panose="02020603050405020304" pitchFamily="18" charset="0"/>
                <a:cs typeface="Times New Roman" panose="02020603050405020304" pitchFamily="18" charset="0"/>
              </a:rPr>
              <a:t>ư</a:t>
            </a:r>
            <a:r>
              <a:rPr lang="en-US" sz="3200">
                <a:solidFill>
                  <a:schemeClr val="accent6">
                    <a:lumMod val="50000"/>
                  </a:schemeClr>
                </a:solidFill>
                <a:latin typeface="Times New Roman" panose="02020603050405020304" pitchFamily="18" charset="0"/>
                <a:cs typeface="Times New Roman" panose="02020603050405020304" pitchFamily="18" charset="0"/>
              </a:rPr>
              <a:t>ợng NC</a:t>
            </a:r>
          </a:p>
        </p:txBody>
      </p:sp>
      <p:sp>
        <p:nvSpPr>
          <p:cNvPr id="8" name="Rectangle: Rounded Corners 7"/>
          <p:cNvSpPr/>
          <p:nvPr/>
        </p:nvSpPr>
        <p:spPr>
          <a:xfrm>
            <a:off x="4876800" y="2606676"/>
            <a:ext cx="3817885" cy="1325561"/>
          </a:xfrm>
          <a:prstGeom prst="roundRect">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6">
                    <a:lumMod val="50000"/>
                  </a:schemeClr>
                </a:solidFill>
                <a:latin typeface="Times New Roman" panose="02020603050405020304" pitchFamily="18" charset="0"/>
                <a:cs typeface="Times New Roman" panose="02020603050405020304" pitchFamily="18" charset="0"/>
              </a:rPr>
              <a:t>Tiết kiệm thời gian và chi phí</a:t>
            </a:r>
          </a:p>
        </p:txBody>
      </p:sp>
      <p:sp>
        <p:nvSpPr>
          <p:cNvPr id="9" name="Rectangle: Rounded Corners 8"/>
          <p:cNvSpPr/>
          <p:nvPr/>
        </p:nvSpPr>
        <p:spPr>
          <a:xfrm>
            <a:off x="4876800" y="4267200"/>
            <a:ext cx="3733800" cy="1981200"/>
          </a:xfrm>
          <a:prstGeom prst="roundRect">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6">
                    <a:lumMod val="50000"/>
                  </a:schemeClr>
                </a:solidFill>
                <a:latin typeface="Times New Roman" panose="02020603050405020304" pitchFamily="18" charset="0"/>
                <a:cs typeface="Times New Roman" panose="02020603050405020304" pitchFamily="18" charset="0"/>
              </a:rPr>
              <a:t>Thông tin thu đ</a:t>
            </a:r>
            <a:r>
              <a:rPr lang="vi-VN" sz="3200">
                <a:solidFill>
                  <a:schemeClr val="accent6">
                    <a:lumMod val="50000"/>
                  </a:schemeClr>
                </a:solidFill>
                <a:latin typeface="Times New Roman" panose="02020603050405020304" pitchFamily="18" charset="0"/>
                <a:cs typeface="Times New Roman" panose="02020603050405020304" pitchFamily="18" charset="0"/>
              </a:rPr>
              <a:t>ư</a:t>
            </a:r>
            <a:r>
              <a:rPr lang="en-US" sz="3200">
                <a:solidFill>
                  <a:schemeClr val="accent6">
                    <a:lumMod val="50000"/>
                  </a:schemeClr>
                </a:solidFill>
                <a:latin typeface="Times New Roman" panose="02020603050405020304" pitchFamily="18" charset="0"/>
                <a:cs typeface="Times New Roman" panose="02020603050405020304" pitchFamily="18" charset="0"/>
              </a:rPr>
              <a:t>ợc mang tính chủ quan, có thể bị sai lệch</a:t>
            </a:r>
          </a:p>
        </p:txBody>
      </p:sp>
      <p:cxnSp>
        <p:nvCxnSpPr>
          <p:cNvPr id="11" name="Straight Arrow Connector 10"/>
          <p:cNvCxnSpPr/>
          <p:nvPr/>
        </p:nvCxnSpPr>
        <p:spPr>
          <a:xfrm flipV="1">
            <a:off x="3920359" y="1600200"/>
            <a:ext cx="956441" cy="1006476"/>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920359" y="2606676"/>
            <a:ext cx="956441" cy="727102"/>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6" idx="3"/>
          </p:cNvCxnSpPr>
          <p:nvPr/>
        </p:nvCxnSpPr>
        <p:spPr>
          <a:xfrm>
            <a:off x="3920359" y="5136302"/>
            <a:ext cx="956441"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sz="2800" b="1">
                <a:latin typeface="Times New Roman" panose="02020603050405020304" pitchFamily="18" charset="0"/>
                <a:cs typeface="Times New Roman" panose="02020603050405020304" pitchFamily="18" charset="0"/>
              </a:rPr>
              <a:t>4.2.3.1. CÁC PHƯƠNG PHÁP THU THẬP THÔNG TIN ĐỊNH TÍNH</a:t>
            </a:r>
            <a:endParaRPr lang="en-US" sz="2800"/>
          </a:p>
        </p:txBody>
      </p:sp>
      <p:sp>
        <p:nvSpPr>
          <p:cNvPr id="3" name="Content Placeholder 2"/>
          <p:cNvSpPr>
            <a:spLocks noGrp="1"/>
          </p:cNvSpPr>
          <p:nvPr>
            <p:ph idx="1"/>
          </p:nvPr>
        </p:nvSpPr>
        <p:spPr>
          <a:xfrm>
            <a:off x="228600" y="1143000"/>
            <a:ext cx="8846127" cy="5437909"/>
          </a:xfrm>
        </p:spPr>
        <p:txBody>
          <a:bodyPr>
            <a:normAutofit/>
          </a:bodyPr>
          <a:lstStyle/>
          <a:p>
            <a:pPr marL="0" indent="0" algn="ctr">
              <a:buNone/>
            </a:pPr>
            <a:r>
              <a:rPr lang="en-US" sz="3600" b="1">
                <a:solidFill>
                  <a:srgbClr val="002060"/>
                </a:solidFill>
              </a:rPr>
              <a:t>* Thảo luận nhóm/Phỏng vấn nhóm:</a:t>
            </a:r>
          </a:p>
        </p:txBody>
      </p:sp>
      <p:sp>
        <p:nvSpPr>
          <p:cNvPr id="4" name="Rectangle 3"/>
          <p:cNvSpPr/>
          <p:nvPr/>
        </p:nvSpPr>
        <p:spPr>
          <a:xfrm>
            <a:off x="952499" y="1864217"/>
            <a:ext cx="27432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t>Mục đích</a:t>
            </a:r>
          </a:p>
        </p:txBody>
      </p:sp>
      <p:sp>
        <p:nvSpPr>
          <p:cNvPr id="5" name="Rectangle 4"/>
          <p:cNvSpPr/>
          <p:nvPr/>
        </p:nvSpPr>
        <p:spPr>
          <a:xfrm>
            <a:off x="5139558" y="1864217"/>
            <a:ext cx="2971801"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t>Cách thực hiện</a:t>
            </a:r>
          </a:p>
        </p:txBody>
      </p:sp>
      <p:sp>
        <p:nvSpPr>
          <p:cNvPr id="7" name="Rectangle 6"/>
          <p:cNvSpPr/>
          <p:nvPr/>
        </p:nvSpPr>
        <p:spPr>
          <a:xfrm>
            <a:off x="228600" y="2362200"/>
            <a:ext cx="4190998" cy="449580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a:latin typeface="Times New Roman" panose="02020603050405020304" pitchFamily="18" charset="0"/>
                <a:cs typeface="Times New Roman" panose="02020603050405020304" pitchFamily="18" charset="0"/>
              </a:rPr>
              <a:t>  </a:t>
            </a:r>
            <a:r>
              <a:rPr lang="en-US" sz="2800">
                <a:solidFill>
                  <a:srgbClr val="7030A0"/>
                </a:solidFill>
                <a:latin typeface="Times New Roman" panose="02020603050405020304" pitchFamily="18" charset="0"/>
                <a:cs typeface="Times New Roman" panose="02020603050405020304" pitchFamily="18" charset="0"/>
              </a:rPr>
              <a:t>Nhằm khám phá ý kiến, thái độ, nhận thức  của người tham gia Nc đối với một vấn đề, sản phẩm hay dịch vụ...thông qua một cuộc thảo luận cởi mở, tự do giữa nhà NC với thành viên trong một nhóm</a:t>
            </a:r>
          </a:p>
        </p:txBody>
      </p:sp>
      <p:sp>
        <p:nvSpPr>
          <p:cNvPr id="8" name="Rectangle 7"/>
          <p:cNvSpPr/>
          <p:nvPr/>
        </p:nvSpPr>
        <p:spPr>
          <a:xfrm>
            <a:off x="4529960" y="2362200"/>
            <a:ext cx="4614040" cy="449580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a:solidFill>
                  <a:srgbClr val="7030A0"/>
                </a:solidFill>
                <a:latin typeface="Times New Roman" panose="02020603050405020304" pitchFamily="18" charset="0"/>
                <a:cs typeface="Times New Roman" panose="02020603050405020304" pitchFamily="18" charset="0"/>
              </a:rPr>
              <a:t>- </a:t>
            </a:r>
            <a:r>
              <a:rPr lang="en-US" sz="2800">
                <a:solidFill>
                  <a:srgbClr val="7030A0"/>
                </a:solidFill>
                <a:latin typeface="Times New Roman" panose="02020603050405020304" pitchFamily="18" charset="0"/>
                <a:cs typeface="Times New Roman" panose="02020603050405020304" pitchFamily="18" charset="0"/>
              </a:rPr>
              <a:t>Tuyển chọn 1 nhóm  có khả năng tốt nhất để tham gia thảo luận</a:t>
            </a:r>
          </a:p>
          <a:p>
            <a:pPr algn="just"/>
            <a:r>
              <a:rPr lang="en-US" sz="2800">
                <a:solidFill>
                  <a:srgbClr val="7030A0"/>
                </a:solidFill>
                <a:latin typeface="Times New Roman" panose="02020603050405020304" pitchFamily="18" charset="0"/>
                <a:cs typeface="Times New Roman" panose="02020603050405020304" pitchFamily="18" charset="0"/>
              </a:rPr>
              <a:t>-Nhà Nc đặt vấn đề thảo luận hoặc đ</a:t>
            </a:r>
            <a:r>
              <a:rPr lang="vi-VN" sz="2800">
                <a:solidFill>
                  <a:srgbClr val="7030A0"/>
                </a:solidFill>
                <a:latin typeface="Times New Roman" panose="02020603050405020304" pitchFamily="18" charset="0"/>
                <a:cs typeface="Times New Roman" panose="02020603050405020304" pitchFamily="18" charset="0"/>
              </a:rPr>
              <a:t>ư</a:t>
            </a:r>
            <a:r>
              <a:rPr lang="en-US" sz="2800">
                <a:solidFill>
                  <a:srgbClr val="7030A0"/>
                </a:solidFill>
                <a:latin typeface="Times New Roman" panose="02020603050405020304" pitchFamily="18" charset="0"/>
                <a:cs typeface="Times New Roman" panose="02020603050405020304" pitchFamily="18" charset="0"/>
              </a:rPr>
              <a:t> ra câu hỏi phỏng vấn</a:t>
            </a:r>
          </a:p>
          <a:p>
            <a:pPr algn="just"/>
            <a:r>
              <a:rPr lang="en-US" sz="2800">
                <a:solidFill>
                  <a:srgbClr val="7030A0"/>
                </a:solidFill>
                <a:latin typeface="Times New Roman" panose="02020603050405020304" pitchFamily="18" charset="0"/>
                <a:cs typeface="Times New Roman" panose="02020603050405020304" pitchFamily="18" charset="0"/>
              </a:rPr>
              <a:t>- Chọn câu hỏi có thể kích thích, đào sâu thảo luận để thu được nhiều thông tin phán ánh nội tâm của đối tượng NC</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2"/>
            <a:ext cx="8229600" cy="228600"/>
          </a:xfrm>
        </p:spPr>
        <p:txBody>
          <a:bodyPr>
            <a:normAutofit fontScale="90000"/>
          </a:bodyPr>
          <a:lstStyle/>
          <a:p>
            <a:r>
              <a:rPr lang="en-US" sz="2000" b="1">
                <a:solidFill>
                  <a:srgbClr val="FF0000"/>
                </a:solidFill>
                <a:latin typeface="Times New Roman" panose="02020603050405020304" pitchFamily="18" charset="0"/>
                <a:cs typeface="Times New Roman" panose="02020603050405020304" pitchFamily="18" charset="0"/>
              </a:rPr>
              <a:t>3.2. CÁC PHƯƠNG PHÁP THU THẬP DỮ LIỆU</a:t>
            </a:r>
            <a:endParaRPr lang="en-US" sz="2000"/>
          </a:p>
        </p:txBody>
      </p:sp>
      <p:sp>
        <p:nvSpPr>
          <p:cNvPr id="3" name="Content Placeholder 2"/>
          <p:cNvSpPr>
            <a:spLocks noGrp="1"/>
          </p:cNvSpPr>
          <p:nvPr>
            <p:ph idx="1"/>
          </p:nvPr>
        </p:nvSpPr>
        <p:spPr>
          <a:xfrm>
            <a:off x="152400" y="457203"/>
            <a:ext cx="8839200" cy="6476997"/>
          </a:xfrm>
        </p:spPr>
        <p:txBody>
          <a:bodyPr/>
          <a:lstStyle/>
          <a:p>
            <a:pPr marL="0" indent="0" algn="ctr">
              <a:buNone/>
            </a:pPr>
            <a:r>
              <a:rPr lang="en-US" sz="2600" b="1">
                <a:solidFill>
                  <a:srgbClr val="002060"/>
                </a:solidFill>
                <a:latin typeface="Times New Roman" panose="02020603050405020304" pitchFamily="18" charset="0"/>
                <a:cs typeface="Times New Roman" panose="02020603050405020304" pitchFamily="18" charset="0"/>
              </a:rPr>
              <a:t>4.2.3.1. CÁC PHƯƠNG PHÁP THU THẬP THÔNG TIN</a:t>
            </a:r>
            <a:r>
              <a:rPr lang="en-US" sz="2600" b="1" u="sng">
                <a:solidFill>
                  <a:srgbClr val="C00000"/>
                </a:solidFill>
                <a:latin typeface="Times New Roman" panose="02020603050405020304" pitchFamily="18" charset="0"/>
                <a:cs typeface="Times New Roman" panose="02020603050405020304" pitchFamily="18" charset="0"/>
              </a:rPr>
              <a:t> ĐỊNH TÍNH</a:t>
            </a:r>
            <a:r>
              <a:rPr lang="en-US" sz="2600" b="1" u="sng">
                <a:solidFill>
                  <a:srgbClr val="C00000"/>
                </a:solidFill>
              </a:rPr>
              <a:t> </a:t>
            </a:r>
          </a:p>
          <a:p>
            <a:pPr marL="0" indent="0" algn="ctr">
              <a:buNone/>
            </a:pPr>
            <a:r>
              <a:rPr lang="en-US" b="1">
                <a:solidFill>
                  <a:srgbClr val="002060"/>
                </a:solidFill>
              </a:rPr>
              <a:t>Thảo luận nhóm/Phỏng vấn nhóm</a:t>
            </a:r>
            <a:br>
              <a:rPr lang="en-US">
                <a:solidFill>
                  <a:srgbClr val="002060"/>
                </a:solidFill>
              </a:rPr>
            </a:br>
            <a:endParaRPr lang="en-US"/>
          </a:p>
        </p:txBody>
      </p:sp>
      <p:sp>
        <p:nvSpPr>
          <p:cNvPr id="5" name="Speech Bubble: Oval 4"/>
          <p:cNvSpPr/>
          <p:nvPr/>
        </p:nvSpPr>
        <p:spPr>
          <a:xfrm>
            <a:off x="838200" y="2045576"/>
            <a:ext cx="3124200" cy="762000"/>
          </a:xfrm>
          <a:prstGeom prst="wedgeEllipseCallout">
            <a:avLst>
              <a:gd name="adj1" fmla="val -20833"/>
              <a:gd name="adj2" fmla="val 83190"/>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3200"/>
              <a:t>Ư</a:t>
            </a:r>
            <a:r>
              <a:rPr lang="en-US" sz="3200"/>
              <a:t>u </a:t>
            </a:r>
            <a:r>
              <a:rPr lang="en-US" sz="3200">
                <a:ln w="0"/>
                <a:solidFill>
                  <a:schemeClr val="tx1"/>
                </a:solidFill>
                <a:effectLst>
                  <a:outerShdw blurRad="38100" dist="19050" dir="2700000" algn="tl" rotWithShape="0">
                    <a:schemeClr val="dk1">
                      <a:alpha val="40000"/>
                    </a:schemeClr>
                  </a:outerShdw>
                </a:effectLst>
              </a:rPr>
              <a:t>điểm</a:t>
            </a:r>
            <a:endParaRPr lang="en-US" sz="3200"/>
          </a:p>
        </p:txBody>
      </p:sp>
      <p:sp>
        <p:nvSpPr>
          <p:cNvPr id="6" name="Speech Bubble: Oval 5"/>
          <p:cNvSpPr/>
          <p:nvPr/>
        </p:nvSpPr>
        <p:spPr>
          <a:xfrm>
            <a:off x="5029200" y="2053459"/>
            <a:ext cx="3276600" cy="762000"/>
          </a:xfrm>
          <a:prstGeom prst="wedgeEllipseCallout">
            <a:avLst>
              <a:gd name="adj1" fmla="val -19319"/>
              <a:gd name="adj2" fmla="val 87328"/>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a:t>Nh</a:t>
            </a:r>
            <a:r>
              <a:rPr lang="vi-VN" sz="3200"/>
              <a:t>ư</a:t>
            </a:r>
            <a:r>
              <a:rPr lang="en-US" sz="3200"/>
              <a:t>ợc điểm</a:t>
            </a:r>
          </a:p>
        </p:txBody>
      </p:sp>
      <p:sp>
        <p:nvSpPr>
          <p:cNvPr id="7" name="Rectangle: Rounded Corners 6"/>
          <p:cNvSpPr/>
          <p:nvPr/>
        </p:nvSpPr>
        <p:spPr>
          <a:xfrm>
            <a:off x="457200" y="3200400"/>
            <a:ext cx="3505200" cy="358139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a:solidFill>
                  <a:srgbClr val="7030A0"/>
                </a:solidFill>
                <a:latin typeface="Times New Roman" panose="02020603050405020304" pitchFamily="18" charset="0"/>
                <a:cs typeface="Times New Roman" panose="02020603050405020304" pitchFamily="18" charset="0"/>
              </a:rPr>
              <a:t>- It tốn kém về thời gian, tiền bạc</a:t>
            </a:r>
          </a:p>
          <a:p>
            <a:pPr algn="just"/>
            <a:r>
              <a:rPr lang="en-US" sz="3200">
                <a:solidFill>
                  <a:srgbClr val="7030A0"/>
                </a:solidFill>
                <a:latin typeface="Times New Roman" panose="02020603050405020304" pitchFamily="18" charset="0"/>
                <a:cs typeface="Times New Roman" panose="02020603050405020304" pitchFamily="18" charset="0"/>
              </a:rPr>
              <a:t> - Giúp thu thập được những thông tin chi tiết, phong phú, đa dạng</a:t>
            </a:r>
          </a:p>
        </p:txBody>
      </p:sp>
      <p:sp>
        <p:nvSpPr>
          <p:cNvPr id="8" name="Rectangle: Rounded Corners 7"/>
          <p:cNvSpPr/>
          <p:nvPr/>
        </p:nvSpPr>
        <p:spPr>
          <a:xfrm>
            <a:off x="4267200" y="3200400"/>
            <a:ext cx="4724400" cy="358139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a:solidFill>
                  <a:schemeClr val="accent6">
                    <a:lumMod val="50000"/>
                  </a:schemeClr>
                </a:solidFill>
                <a:latin typeface="Times New Roman" panose="02020603050405020304" pitchFamily="18" charset="0"/>
                <a:cs typeface="Times New Roman" panose="02020603050405020304" pitchFamily="18" charset="0"/>
              </a:rPr>
              <a:t>- Chỉ phản ánh ý kiến của người có khuynh hướng chi phối nhóm </a:t>
            </a:r>
          </a:p>
          <a:p>
            <a:pPr algn="just"/>
            <a:r>
              <a:rPr lang="en-US" sz="3200">
                <a:solidFill>
                  <a:schemeClr val="accent6">
                    <a:lumMod val="50000"/>
                  </a:schemeClr>
                </a:solidFill>
                <a:latin typeface="Times New Roman" panose="02020603050405020304" pitchFamily="18" charset="0"/>
                <a:cs typeface="Times New Roman" panose="02020603050405020304" pitchFamily="18" charset="0"/>
              </a:rPr>
              <a:t>- Không thể được sử dụng  để đo mức độ đa dạng hay phạm vi của sự đa dạng</a:t>
            </a:r>
            <a:endParaRPr lang="en-US" sz="3200">
              <a:solidFill>
                <a:schemeClr val="accent6">
                  <a:lumMod val="50000"/>
                </a:schemeClr>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fontScale="90000"/>
          </a:bodyPr>
          <a:lstStyle/>
          <a:p>
            <a:r>
              <a:rPr lang="en-US" sz="2800" b="1">
                <a:latin typeface="Times New Roman" panose="02020603050405020304" pitchFamily="18" charset="0"/>
                <a:cs typeface="Times New Roman" panose="02020603050405020304" pitchFamily="18" charset="0"/>
              </a:rPr>
              <a:t>4.2.3.1. CÁC PHƯƠNG PHÁP THU THẬP THÔNG TIN </a:t>
            </a:r>
            <a:r>
              <a:rPr lang="en-US" sz="2800" b="1" u="sng">
                <a:solidFill>
                  <a:srgbClr val="C00000"/>
                </a:solidFill>
                <a:latin typeface="Times New Roman" panose="02020603050405020304" pitchFamily="18" charset="0"/>
                <a:cs typeface="Times New Roman" panose="02020603050405020304" pitchFamily="18" charset="0"/>
              </a:rPr>
              <a:t>ĐỊNH TÍNH</a:t>
            </a:r>
            <a:endParaRPr lang="en-US" sz="2800" u="sng">
              <a:solidFill>
                <a:srgbClr val="C00000"/>
              </a:solidFill>
            </a:endParaRPr>
          </a:p>
        </p:txBody>
      </p:sp>
      <p:sp>
        <p:nvSpPr>
          <p:cNvPr id="3" name="Content Placeholder 2"/>
          <p:cNvSpPr>
            <a:spLocks noGrp="1"/>
          </p:cNvSpPr>
          <p:nvPr>
            <p:ph idx="1"/>
          </p:nvPr>
        </p:nvSpPr>
        <p:spPr>
          <a:xfrm>
            <a:off x="76200" y="1066800"/>
            <a:ext cx="8991600" cy="5715000"/>
          </a:xfrm>
        </p:spPr>
        <p:txBody>
          <a:bodyPr/>
          <a:lstStyle/>
          <a:p>
            <a:pPr marL="0" indent="0" algn="ctr">
              <a:buNone/>
            </a:pPr>
            <a:r>
              <a:rPr lang="en-US" b="1">
                <a:solidFill>
                  <a:schemeClr val="accent1">
                    <a:lumMod val="50000"/>
                  </a:schemeClr>
                </a:solidFill>
              </a:rPr>
              <a:t>* Phỏng vấn không có kết cấu chặt chẽ:</a:t>
            </a:r>
          </a:p>
        </p:txBody>
      </p:sp>
      <p:sp>
        <p:nvSpPr>
          <p:cNvPr id="4" name="Rectangle 3"/>
          <p:cNvSpPr/>
          <p:nvPr/>
        </p:nvSpPr>
        <p:spPr>
          <a:xfrm>
            <a:off x="800100" y="1668462"/>
            <a:ext cx="2895600" cy="63128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bg2">
                    <a:lumMod val="10000"/>
                  </a:schemeClr>
                </a:solidFill>
              </a:rPr>
              <a:t>Mục đích</a:t>
            </a:r>
          </a:p>
        </p:txBody>
      </p:sp>
      <p:sp>
        <p:nvSpPr>
          <p:cNvPr id="6" name="Rectangle 5"/>
          <p:cNvSpPr/>
          <p:nvPr/>
        </p:nvSpPr>
        <p:spPr>
          <a:xfrm>
            <a:off x="5372100" y="1668462"/>
            <a:ext cx="2895600" cy="67009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bg2">
                    <a:lumMod val="10000"/>
                  </a:schemeClr>
                </a:solidFill>
              </a:rPr>
              <a:t>Cách thực hiện</a:t>
            </a:r>
          </a:p>
        </p:txBody>
      </p:sp>
      <p:sp>
        <p:nvSpPr>
          <p:cNvPr id="8" name="Rounded Rectangle 7"/>
          <p:cNvSpPr/>
          <p:nvPr/>
        </p:nvSpPr>
        <p:spPr>
          <a:xfrm>
            <a:off x="76200" y="2338552"/>
            <a:ext cx="4495800" cy="444324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accent6">
                    <a:lumMod val="50000"/>
                  </a:schemeClr>
                </a:solidFill>
                <a:latin typeface="Times New Roman" panose="02020603050405020304" pitchFamily="18" charset="0"/>
                <a:cs typeface="Times New Roman" panose="02020603050405020304" pitchFamily="18" charset="0"/>
              </a:rPr>
              <a:t>- </a:t>
            </a:r>
            <a:r>
              <a:rPr lang="en-US" sz="3000">
                <a:solidFill>
                  <a:schemeClr val="accent6">
                    <a:lumMod val="50000"/>
                  </a:schemeClr>
                </a:solidFill>
                <a:latin typeface="Times New Roman" panose="02020603050405020304" pitchFamily="18" charset="0"/>
                <a:cs typeface="Times New Roman" panose="02020603050405020304" pitchFamily="18" charset="0"/>
              </a:rPr>
              <a:t>Thu thập thông tin bằng cách giao tiếp trực tiếp với đối tượng theo kế hoạch nhằm tìm hiểu quan điểm về cuộc sống, về những trải nghiệm, hoặc ý kiến về những tình huống, sự kiện </a:t>
            </a:r>
            <a:r>
              <a:rPr lang="en-US" sz="2800">
                <a:solidFill>
                  <a:schemeClr val="accent6">
                    <a:lumMod val="50000"/>
                  </a:schemeClr>
                </a:solidFill>
                <a:latin typeface="Times New Roman" panose="02020603050405020304" pitchFamily="18" charset="0"/>
                <a:cs typeface="Times New Roman" panose="02020603050405020304" pitchFamily="18" charset="0"/>
              </a:rPr>
              <a:t>mà nhà NC quan tâm</a:t>
            </a:r>
          </a:p>
        </p:txBody>
      </p:sp>
      <p:sp>
        <p:nvSpPr>
          <p:cNvPr id="9" name="Rounded Rectangle 8"/>
          <p:cNvSpPr/>
          <p:nvPr/>
        </p:nvSpPr>
        <p:spPr>
          <a:xfrm>
            <a:off x="4876800" y="2362200"/>
            <a:ext cx="4038600" cy="439595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t>- </a:t>
            </a:r>
            <a:r>
              <a:rPr lang="en-US" sz="3000">
                <a:solidFill>
                  <a:schemeClr val="accent6">
                    <a:lumMod val="50000"/>
                  </a:schemeClr>
                </a:solidFill>
                <a:latin typeface="Times New Roman" panose="02020603050405020304" pitchFamily="18" charset="0"/>
                <a:cs typeface="Times New Roman" panose="02020603050405020304" pitchFamily="18" charset="0"/>
              </a:rPr>
              <a:t>Nhà Nc soạn trước 1 số câu hỏi. Trong quá trình phỏng vấn có thể thay đổi câu hỏi để phù hợp</a:t>
            </a:r>
          </a:p>
          <a:p>
            <a:pPr algn="just"/>
            <a:r>
              <a:rPr lang="en-US" sz="3000">
                <a:solidFill>
                  <a:schemeClr val="accent6">
                    <a:lumMod val="50000"/>
                  </a:schemeClr>
                </a:solidFill>
                <a:latin typeface="Times New Roman" panose="02020603050405020304" pitchFamily="18" charset="0"/>
                <a:cs typeface="Times New Roman" panose="02020603050405020304" pitchFamily="18" charset="0"/>
              </a:rPr>
              <a:t>- Phỏng vấn cần được tiến hành trong không khí thoải mái, tự do, thân thiện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304800"/>
          </a:xfrm>
        </p:spPr>
        <p:txBody>
          <a:bodyPr>
            <a:normAutofit fontScale="90000"/>
          </a:bodyPr>
          <a:lstStyle/>
          <a:p>
            <a:r>
              <a:rPr lang="en-US" sz="1800" b="1">
                <a:solidFill>
                  <a:srgbClr val="FF0000"/>
                </a:solidFill>
                <a:latin typeface="Times New Roman" panose="02020603050405020304" pitchFamily="18" charset="0"/>
                <a:cs typeface="Times New Roman" panose="02020603050405020304" pitchFamily="18" charset="0"/>
              </a:rPr>
              <a:t>3.2. CÁC PHƯƠNG PHÁP THU THẬP DỮ LIỆU</a:t>
            </a:r>
            <a:endParaRPr lang="en-US" sz="1800"/>
          </a:p>
        </p:txBody>
      </p:sp>
      <p:sp>
        <p:nvSpPr>
          <p:cNvPr id="3" name="Content Placeholder 2"/>
          <p:cNvSpPr>
            <a:spLocks noGrp="1"/>
          </p:cNvSpPr>
          <p:nvPr>
            <p:ph idx="1"/>
          </p:nvPr>
        </p:nvSpPr>
        <p:spPr>
          <a:xfrm>
            <a:off x="457200" y="381000"/>
            <a:ext cx="8229600" cy="6248400"/>
          </a:xfrm>
        </p:spPr>
        <p:txBody>
          <a:bodyPr>
            <a:normAutofit/>
          </a:bodyPr>
          <a:lstStyle/>
          <a:p>
            <a:pPr marL="0" indent="0" algn="ctr">
              <a:buNone/>
            </a:pPr>
            <a:r>
              <a:rPr lang="en-US" sz="2400" b="1">
                <a:latin typeface="Times New Roman" panose="02020603050405020304" pitchFamily="18" charset="0"/>
                <a:cs typeface="Times New Roman" panose="02020603050405020304" pitchFamily="18" charset="0"/>
              </a:rPr>
              <a:t>4.2.3.1. CÁC PHƯƠNG PHÁP THU THẬP THÔNG TIN </a:t>
            </a:r>
            <a:r>
              <a:rPr lang="en-US" sz="2400" b="1" u="sng">
                <a:solidFill>
                  <a:srgbClr val="C00000"/>
                </a:solidFill>
                <a:latin typeface="Times New Roman" panose="02020603050405020304" pitchFamily="18" charset="0"/>
                <a:cs typeface="Times New Roman" panose="02020603050405020304" pitchFamily="18" charset="0"/>
              </a:rPr>
              <a:t>ĐỊNH TÍNH</a:t>
            </a:r>
          </a:p>
          <a:p>
            <a:pPr marL="0" indent="0" algn="ctr">
              <a:buNone/>
            </a:pPr>
            <a:r>
              <a:rPr lang="en-US" b="1">
                <a:solidFill>
                  <a:schemeClr val="accent1">
                    <a:lumMod val="50000"/>
                  </a:schemeClr>
                </a:solidFill>
              </a:rPr>
              <a:t>* Phỏng vấn không có kết cấu chặt chẽ:</a:t>
            </a:r>
          </a:p>
          <a:p>
            <a:pPr marL="0" indent="0" algn="ctr">
              <a:buNone/>
            </a:pPr>
            <a:endParaRPr lang="en-US" sz="2400"/>
          </a:p>
        </p:txBody>
      </p:sp>
      <p:sp>
        <p:nvSpPr>
          <p:cNvPr id="4" name="Arrow: Right 3"/>
          <p:cNvSpPr/>
          <p:nvPr/>
        </p:nvSpPr>
        <p:spPr>
          <a:xfrm>
            <a:off x="457200" y="1905000"/>
            <a:ext cx="1905000" cy="2362200"/>
          </a:xfrm>
          <a:prstGeom prst="rightArrow">
            <a:avLst>
              <a:gd name="adj1" fmla="val 50000"/>
              <a:gd name="adj2" fmla="val 25000"/>
            </a:avLst>
          </a:prstGeom>
          <a:solidFill>
            <a:schemeClr val="accent3">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a:solidFill>
                  <a:srgbClr val="C00000"/>
                </a:solidFill>
                <a:latin typeface="Times New Roman" panose="02020603050405020304" pitchFamily="18" charset="0"/>
                <a:cs typeface="Times New Roman" panose="02020603050405020304" pitchFamily="18" charset="0"/>
              </a:rPr>
              <a:t>Ư</a:t>
            </a:r>
            <a:r>
              <a:rPr lang="en-US" sz="3200">
                <a:solidFill>
                  <a:srgbClr val="C00000"/>
                </a:solidFill>
                <a:latin typeface="Times New Roman" panose="02020603050405020304" pitchFamily="18" charset="0"/>
                <a:cs typeface="Times New Roman" panose="02020603050405020304" pitchFamily="18" charset="0"/>
              </a:rPr>
              <a:t>u điểm</a:t>
            </a:r>
          </a:p>
        </p:txBody>
      </p:sp>
      <p:sp>
        <p:nvSpPr>
          <p:cNvPr id="5" name="Arrow: Right 4"/>
          <p:cNvSpPr/>
          <p:nvPr/>
        </p:nvSpPr>
        <p:spPr>
          <a:xfrm>
            <a:off x="457200" y="4267200"/>
            <a:ext cx="1905000" cy="2362200"/>
          </a:xfrm>
          <a:prstGeom prst="rightArrow">
            <a:avLst>
              <a:gd name="adj1" fmla="val 50000"/>
              <a:gd name="adj2" fmla="val 25000"/>
            </a:avLst>
          </a:prstGeom>
          <a:solidFill>
            <a:schemeClr val="accent3">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Nh</a:t>
            </a:r>
            <a:r>
              <a:rPr lang="vi-VN" sz="3200">
                <a:solidFill>
                  <a:srgbClr val="C00000"/>
                </a:solidFill>
                <a:latin typeface="Times New Roman" panose="02020603050405020304" pitchFamily="18" charset="0"/>
                <a:cs typeface="Times New Roman" panose="02020603050405020304" pitchFamily="18" charset="0"/>
              </a:rPr>
              <a:t>ư</a:t>
            </a:r>
            <a:r>
              <a:rPr lang="en-US" sz="3200">
                <a:solidFill>
                  <a:srgbClr val="C00000"/>
                </a:solidFill>
                <a:latin typeface="Times New Roman" panose="02020603050405020304" pitchFamily="18" charset="0"/>
                <a:cs typeface="Times New Roman" panose="02020603050405020304" pitchFamily="18" charset="0"/>
              </a:rPr>
              <a:t>ợc điểm</a:t>
            </a:r>
          </a:p>
        </p:txBody>
      </p:sp>
      <p:sp>
        <p:nvSpPr>
          <p:cNvPr id="6" name="Rectangle: Rounded Corners 5"/>
          <p:cNvSpPr/>
          <p:nvPr/>
        </p:nvSpPr>
        <p:spPr>
          <a:xfrm>
            <a:off x="3200400" y="1981200"/>
            <a:ext cx="5334000" cy="2057400"/>
          </a:xfrm>
          <a:prstGeom prst="roundRect">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a:solidFill>
                  <a:schemeClr val="accent6">
                    <a:lumMod val="50000"/>
                  </a:schemeClr>
                </a:solidFill>
                <a:latin typeface="Times New Roman" panose="02020603050405020304" pitchFamily="18" charset="0"/>
                <a:cs typeface="Times New Roman" panose="02020603050405020304" pitchFamily="18" charset="0"/>
              </a:rPr>
              <a:t>Thu thập được thông tin phán ánh suy nghĩ nội tâm của người được phỏng vấn; Giúp làm rõ và đào sâu vào dữ liệu</a:t>
            </a:r>
            <a:endParaRPr lang="en-US" sz="3000"/>
          </a:p>
        </p:txBody>
      </p:sp>
      <p:sp>
        <p:nvSpPr>
          <p:cNvPr id="7" name="Rectangle: Rounded Corners 6"/>
          <p:cNvSpPr/>
          <p:nvPr/>
        </p:nvSpPr>
        <p:spPr>
          <a:xfrm>
            <a:off x="3200400" y="4419600"/>
            <a:ext cx="5334000" cy="2057400"/>
          </a:xfrm>
          <a:prstGeom prst="roundRect">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a:solidFill>
                  <a:schemeClr val="accent6">
                    <a:lumMod val="50000"/>
                  </a:schemeClr>
                </a:solidFill>
                <a:latin typeface="Times New Roman" panose="02020603050405020304" pitchFamily="18" charset="0"/>
                <a:cs typeface="Times New Roman" panose="02020603050405020304" pitchFamily="18" charset="0"/>
              </a:rPr>
              <a:t>Không đảm bảo những câu trả lời hoàn thoàn trung thực; Tốn thời gian, chi phí; Thông tin mang tính cá nhân</a:t>
            </a:r>
            <a:endParaRPr lang="en-US" sz="30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381000"/>
          </a:xfrm>
        </p:spPr>
        <p:txBody>
          <a:bodyPr>
            <a:normAutofit/>
          </a:bodyPr>
          <a:lstStyle/>
          <a:p>
            <a:r>
              <a:rPr lang="en-US" sz="1800" b="1">
                <a:solidFill>
                  <a:srgbClr val="FF0000"/>
                </a:solidFill>
                <a:latin typeface="Times New Roman" panose="02020603050405020304" pitchFamily="18" charset="0"/>
                <a:cs typeface="Times New Roman" panose="02020603050405020304" pitchFamily="18" charset="0"/>
              </a:rPr>
              <a:t>3.2. CÁC PHƯƠNG PHÁP THU THẬP DỮ LIỆU</a:t>
            </a:r>
            <a:endParaRPr lang="en-US" sz="1800"/>
          </a:p>
        </p:txBody>
      </p:sp>
      <p:sp>
        <p:nvSpPr>
          <p:cNvPr id="3" name="Content Placeholder 2"/>
          <p:cNvSpPr>
            <a:spLocks noGrp="1"/>
          </p:cNvSpPr>
          <p:nvPr>
            <p:ph idx="1"/>
          </p:nvPr>
        </p:nvSpPr>
        <p:spPr>
          <a:xfrm>
            <a:off x="457200" y="381000"/>
            <a:ext cx="8229600" cy="6248400"/>
          </a:xfrm>
        </p:spPr>
        <p:txBody>
          <a:bodyPr>
            <a:normAutofit/>
          </a:bodyPr>
          <a:lstStyle/>
          <a:p>
            <a:pPr marL="0" indent="0" algn="ctr">
              <a:buNone/>
            </a:pPr>
            <a:r>
              <a:rPr lang="en-US" sz="2500" b="1">
                <a:solidFill>
                  <a:srgbClr val="7030A0"/>
                </a:solidFill>
                <a:latin typeface="Times New Roman" panose="02020603050405020304" pitchFamily="18" charset="0"/>
                <a:cs typeface="Times New Roman" panose="02020603050405020304" pitchFamily="18" charset="0"/>
              </a:rPr>
              <a:t>4.2.3.1. CÁC PHƯƠNG PHÁP THU THẬP THÔNG TIN </a:t>
            </a:r>
            <a:r>
              <a:rPr lang="en-US" sz="2500" b="1" u="sng">
                <a:solidFill>
                  <a:schemeClr val="tx2">
                    <a:lumMod val="50000"/>
                  </a:schemeClr>
                </a:solidFill>
                <a:latin typeface="Times New Roman" panose="02020603050405020304" pitchFamily="18" charset="0"/>
                <a:cs typeface="Times New Roman" panose="02020603050405020304" pitchFamily="18" charset="0"/>
              </a:rPr>
              <a:t>ĐỊNH LƯỢNG</a:t>
            </a:r>
            <a:endParaRPr lang="en-US" sz="2500" u="sng">
              <a:solidFill>
                <a:schemeClr val="tx2">
                  <a:lumMod val="50000"/>
                </a:schemeClr>
              </a:solidFill>
            </a:endParaRPr>
          </a:p>
        </p:txBody>
      </p:sp>
      <p:sp>
        <p:nvSpPr>
          <p:cNvPr id="4" name="Speech Bubble: Oval 3"/>
          <p:cNvSpPr/>
          <p:nvPr/>
        </p:nvSpPr>
        <p:spPr>
          <a:xfrm>
            <a:off x="383628" y="1929962"/>
            <a:ext cx="1828800" cy="3962400"/>
          </a:xfrm>
          <a:prstGeom prst="wedgeEllipseCallout">
            <a:avLst>
              <a:gd name="adj1" fmla="val 93744"/>
              <a:gd name="adj2" fmla="val -8985"/>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7030A0"/>
                </a:solidFill>
                <a:latin typeface="Times New Roman" panose="02020603050405020304" pitchFamily="18" charset="0"/>
                <a:cs typeface="Times New Roman" panose="02020603050405020304" pitchFamily="18" charset="0"/>
              </a:rPr>
              <a:t>Khảo sát bằng bảng câu hỏi</a:t>
            </a:r>
          </a:p>
        </p:txBody>
      </p:sp>
      <p:sp>
        <p:nvSpPr>
          <p:cNvPr id="5" name="Rectangle: Rounded Corners 4"/>
          <p:cNvSpPr/>
          <p:nvPr/>
        </p:nvSpPr>
        <p:spPr>
          <a:xfrm>
            <a:off x="3276600" y="1524000"/>
            <a:ext cx="5257800" cy="1371600"/>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000">
                <a:solidFill>
                  <a:srgbClr val="C00000"/>
                </a:solidFill>
                <a:latin typeface="Times New Roman" panose="02020603050405020304" pitchFamily="18" charset="0"/>
                <a:cs typeface="Times New Roman" panose="02020603050405020304" pitchFamily="18" charset="0"/>
              </a:rPr>
              <a:t>Giao tiếp gián tiếp với đối tượng. Người tham gia trả lời  trên giấy hay trực tuyến.</a:t>
            </a:r>
          </a:p>
        </p:txBody>
      </p:sp>
      <p:sp>
        <p:nvSpPr>
          <p:cNvPr id="6" name="Rectangle: Rounded Corners 5"/>
          <p:cNvSpPr/>
          <p:nvPr/>
        </p:nvSpPr>
        <p:spPr>
          <a:xfrm>
            <a:off x="3276600" y="3048000"/>
            <a:ext cx="5257800" cy="1828800"/>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solidFill>
                  <a:srgbClr val="C00000"/>
                </a:solidFill>
                <a:latin typeface="Times New Roman" panose="02020603050405020304" pitchFamily="18" charset="0"/>
                <a:cs typeface="Times New Roman" panose="02020603050405020304" pitchFamily="18" charset="0"/>
              </a:rPr>
              <a:t> </a:t>
            </a:r>
            <a:r>
              <a:rPr lang="en-US" sz="3000">
                <a:solidFill>
                  <a:srgbClr val="C00000"/>
                </a:solidFill>
                <a:latin typeface="Times New Roman" panose="02020603050405020304" pitchFamily="18" charset="0"/>
                <a:cs typeface="Times New Roman" panose="02020603050405020304" pitchFamily="18" charset="0"/>
              </a:rPr>
              <a:t>Khảo sát theo kế hoạch định trước, các câu hỏi được định trước và không thay đổi trong quá trình</a:t>
            </a:r>
          </a:p>
        </p:txBody>
      </p:sp>
      <p:sp>
        <p:nvSpPr>
          <p:cNvPr id="7" name="Rectangle: Rounded Corners 6"/>
          <p:cNvSpPr/>
          <p:nvPr/>
        </p:nvSpPr>
        <p:spPr>
          <a:xfrm>
            <a:off x="3276600" y="5105400"/>
            <a:ext cx="5257800" cy="1752600"/>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000">
                <a:solidFill>
                  <a:srgbClr val="C00000"/>
                </a:solidFill>
                <a:latin typeface="Times New Roman" panose="02020603050405020304" pitchFamily="18" charset="0"/>
                <a:cs typeface="Times New Roman" panose="02020603050405020304" pitchFamily="18" charset="0"/>
              </a:rPr>
              <a:t>Phát trực tiếp bảng câu hỏi, hoặc gửi qua đường bưu điện, hoặc trực tuyến</a:t>
            </a:r>
          </a:p>
          <a:p>
            <a:pPr algn="just"/>
            <a:endParaRPr lang="en-US">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sz="2800" b="1">
                <a:solidFill>
                  <a:srgbClr val="7030A0"/>
                </a:solidFill>
                <a:latin typeface="Times New Roman" panose="02020603050405020304" pitchFamily="18" charset="0"/>
                <a:cs typeface="Times New Roman" panose="02020603050405020304" pitchFamily="18" charset="0"/>
              </a:rPr>
              <a:t>4.2.3.1. CÁC PHƯƠNG PHÁP THU THẬP THÔNG TIN </a:t>
            </a:r>
            <a:r>
              <a:rPr lang="en-US" sz="2800" b="1" u="sng">
                <a:solidFill>
                  <a:schemeClr val="tx2">
                    <a:lumMod val="50000"/>
                  </a:schemeClr>
                </a:solidFill>
                <a:latin typeface="Times New Roman" panose="02020603050405020304" pitchFamily="18" charset="0"/>
                <a:cs typeface="Times New Roman" panose="02020603050405020304" pitchFamily="18" charset="0"/>
              </a:rPr>
              <a:t>ĐỊNH LƯỢNG</a:t>
            </a:r>
            <a:endParaRPr lang="en-US" sz="2800" u="sng">
              <a:solidFill>
                <a:schemeClr val="tx2">
                  <a:lumMod val="50000"/>
                </a:schemeClr>
              </a:solidFill>
            </a:endParaRPr>
          </a:p>
        </p:txBody>
      </p:sp>
      <p:sp>
        <p:nvSpPr>
          <p:cNvPr id="3" name="Content Placeholder 2"/>
          <p:cNvSpPr>
            <a:spLocks noGrp="1"/>
          </p:cNvSpPr>
          <p:nvPr>
            <p:ph idx="1"/>
          </p:nvPr>
        </p:nvSpPr>
        <p:spPr>
          <a:xfrm>
            <a:off x="457200" y="1143000"/>
            <a:ext cx="8229600" cy="5334000"/>
          </a:xfrm>
        </p:spPr>
        <p:txBody>
          <a:bodyPr>
            <a:normAutofit/>
          </a:bodyPr>
          <a:lstStyle/>
          <a:p>
            <a:pPr marL="0" indent="0" algn="ctr">
              <a:buNone/>
            </a:pPr>
            <a:r>
              <a:rPr lang="en-US" sz="3600" b="1">
                <a:solidFill>
                  <a:schemeClr val="tx2">
                    <a:lumMod val="50000"/>
                  </a:schemeClr>
                </a:solidFill>
              </a:rPr>
              <a:t>* Khảo sát bằng câu hỏi</a:t>
            </a:r>
          </a:p>
        </p:txBody>
      </p:sp>
      <p:sp>
        <p:nvSpPr>
          <p:cNvPr id="8" name="Arrow: Down 7"/>
          <p:cNvSpPr/>
          <p:nvPr/>
        </p:nvSpPr>
        <p:spPr>
          <a:xfrm>
            <a:off x="914400" y="1828800"/>
            <a:ext cx="3200400" cy="1066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200">
                <a:latin typeface="Times New Roman" panose="02020603050405020304" pitchFamily="18" charset="0"/>
                <a:cs typeface="Times New Roman" panose="02020603050405020304" pitchFamily="18" charset="0"/>
              </a:rPr>
              <a:t>Ư</a:t>
            </a:r>
            <a:r>
              <a:rPr lang="en-US" sz="3200">
                <a:latin typeface="Times New Roman" panose="02020603050405020304" pitchFamily="18" charset="0"/>
                <a:cs typeface="Times New Roman" panose="02020603050405020304" pitchFamily="18" charset="0"/>
              </a:rPr>
              <a:t>u điểm</a:t>
            </a:r>
          </a:p>
        </p:txBody>
      </p:sp>
      <p:sp>
        <p:nvSpPr>
          <p:cNvPr id="9" name="Rectangle 8"/>
          <p:cNvSpPr/>
          <p:nvPr/>
        </p:nvSpPr>
        <p:spPr>
          <a:xfrm>
            <a:off x="609600" y="3048000"/>
            <a:ext cx="3429000" cy="3429000"/>
          </a:xfrm>
          <a:prstGeom prst="rect">
            <a:avLst/>
          </a:prstGeom>
          <a:solidFill>
            <a:schemeClr val="accent2">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002060"/>
                </a:solidFill>
                <a:latin typeface="Times New Roman" panose="02020603050405020304" pitchFamily="18" charset="0"/>
                <a:cs typeface="Times New Roman" panose="02020603050405020304" pitchFamily="18" charset="0"/>
              </a:rPr>
              <a:t>Thu thập được lượng thông tin lớn  nhưng không tốn thời gian và chi phí; Kết quả có thể khái quát hóa cho dan sô</a:t>
            </a:r>
            <a:endParaRPr lang="en-US" sz="3200">
              <a:solidFill>
                <a:srgbClr val="002060"/>
              </a:solidFill>
            </a:endParaRPr>
          </a:p>
        </p:txBody>
      </p:sp>
      <p:sp>
        <p:nvSpPr>
          <p:cNvPr id="10" name="Arrow: Down 9"/>
          <p:cNvSpPr/>
          <p:nvPr/>
        </p:nvSpPr>
        <p:spPr>
          <a:xfrm>
            <a:off x="5143500" y="1828800"/>
            <a:ext cx="3200400" cy="1066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anose="02020603050405020304" pitchFamily="18" charset="0"/>
                <a:cs typeface="Times New Roman" panose="02020603050405020304" pitchFamily="18" charset="0"/>
              </a:rPr>
              <a:t>Nh</a:t>
            </a:r>
            <a:r>
              <a:rPr lang="vi-VN" sz="3200">
                <a:latin typeface="Times New Roman" panose="02020603050405020304" pitchFamily="18" charset="0"/>
                <a:cs typeface="Times New Roman" panose="02020603050405020304" pitchFamily="18" charset="0"/>
              </a:rPr>
              <a:t>ư</a:t>
            </a:r>
            <a:r>
              <a:rPr lang="en-US" sz="3200">
                <a:latin typeface="Times New Roman" panose="02020603050405020304" pitchFamily="18" charset="0"/>
                <a:cs typeface="Times New Roman" panose="02020603050405020304" pitchFamily="18" charset="0"/>
              </a:rPr>
              <a:t>ợc </a:t>
            </a:r>
          </a:p>
        </p:txBody>
      </p:sp>
      <p:sp>
        <p:nvSpPr>
          <p:cNvPr id="11" name="Rectangle 10"/>
          <p:cNvSpPr/>
          <p:nvPr/>
        </p:nvSpPr>
        <p:spPr>
          <a:xfrm>
            <a:off x="4610100" y="3048000"/>
            <a:ext cx="4267200" cy="3581400"/>
          </a:xfrm>
          <a:prstGeom prst="rect">
            <a:avLst/>
          </a:prstGeom>
          <a:solidFill>
            <a:schemeClr val="accent2">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latin typeface="Times New Roman" panose="02020603050405020304" pitchFamily="18" charset="0"/>
                <a:cs typeface="Times New Roman" panose="02020603050405020304" pitchFamily="18" charset="0"/>
              </a:rPr>
              <a:t>Độ tin cậy của thông tin có thể bị ảnh hưởng do câu trả lời không trung thực, hoặc điền phiếu không nghiêm túc; Xử lý thông tin đòi hỏi  thời gian và nhà NC phải có khả năng phân tích và diễn giải các   số liệu thống kê</a:t>
            </a:r>
            <a:endParaRPr lang="en-US" sz="2800">
              <a:solidFill>
                <a:srgbClr val="00206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75855"/>
          </a:xfrm>
        </p:spPr>
        <p:txBody>
          <a:bodyPr>
            <a:normAutofit fontScale="90000"/>
          </a:bodyPr>
          <a:lstStyle/>
          <a:p>
            <a:r>
              <a:rPr lang="en-US" sz="2800" b="1">
                <a:solidFill>
                  <a:srgbClr val="7030A0"/>
                </a:solidFill>
                <a:latin typeface="Times New Roman" panose="02020603050405020304" pitchFamily="18" charset="0"/>
                <a:cs typeface="Times New Roman" panose="02020603050405020304" pitchFamily="18" charset="0"/>
              </a:rPr>
              <a:t>3.2.3.1. CÁC PHƯƠNG PHÁP THU THẬP THÔNG TIN </a:t>
            </a:r>
            <a:r>
              <a:rPr lang="en-US" sz="2800" b="1" u="sng">
                <a:solidFill>
                  <a:schemeClr val="tx2">
                    <a:lumMod val="50000"/>
                  </a:schemeClr>
                </a:solidFill>
                <a:latin typeface="Times New Roman" panose="02020603050405020304" pitchFamily="18" charset="0"/>
                <a:cs typeface="Times New Roman" panose="02020603050405020304" pitchFamily="18" charset="0"/>
              </a:rPr>
              <a:t>ĐỊNH L</a:t>
            </a:r>
            <a:r>
              <a:rPr lang="vi-VN" sz="2800" b="1" u="sng">
                <a:solidFill>
                  <a:schemeClr val="tx2">
                    <a:lumMod val="50000"/>
                  </a:schemeClr>
                </a:solidFill>
                <a:latin typeface="Times New Roman" panose="02020603050405020304" pitchFamily="18" charset="0"/>
                <a:cs typeface="Times New Roman" panose="02020603050405020304" pitchFamily="18" charset="0"/>
              </a:rPr>
              <a:t>Ư</a:t>
            </a:r>
            <a:r>
              <a:rPr lang="en-US" sz="2800" b="1" u="sng">
                <a:solidFill>
                  <a:schemeClr val="tx2">
                    <a:lumMod val="50000"/>
                  </a:schemeClr>
                </a:solidFill>
                <a:latin typeface="Times New Roman" panose="02020603050405020304" pitchFamily="18" charset="0"/>
                <a:cs typeface="Times New Roman" panose="02020603050405020304" pitchFamily="18" charset="0"/>
              </a:rPr>
              <a:t>ỢNG</a:t>
            </a:r>
            <a:endParaRPr lang="en-US" sz="2800" u="sng">
              <a:solidFill>
                <a:schemeClr val="tx2">
                  <a:lumMod val="50000"/>
                </a:schemeClr>
              </a:solidFill>
            </a:endParaRPr>
          </a:p>
        </p:txBody>
      </p:sp>
      <p:sp>
        <p:nvSpPr>
          <p:cNvPr id="3" name="Content Placeholder 2"/>
          <p:cNvSpPr>
            <a:spLocks noGrp="1"/>
          </p:cNvSpPr>
          <p:nvPr>
            <p:ph idx="1"/>
          </p:nvPr>
        </p:nvSpPr>
        <p:spPr>
          <a:xfrm>
            <a:off x="228600" y="990600"/>
            <a:ext cx="8686800" cy="5562600"/>
          </a:xfrm>
        </p:spPr>
        <p:txBody>
          <a:bodyPr>
            <a:normAutofit/>
          </a:bodyPr>
          <a:lstStyle/>
          <a:p>
            <a:pPr marL="0" indent="0" algn="ctr">
              <a:buNone/>
            </a:pPr>
            <a:r>
              <a:rPr lang="en-US" sz="3600" b="1"/>
              <a:t>* Phỏng vấn có cấu trúc chặt chẽ</a:t>
            </a:r>
          </a:p>
        </p:txBody>
      </p:sp>
      <p:sp>
        <p:nvSpPr>
          <p:cNvPr id="4" name="Oval Callout 3"/>
          <p:cNvSpPr/>
          <p:nvPr/>
        </p:nvSpPr>
        <p:spPr>
          <a:xfrm>
            <a:off x="685799" y="1745435"/>
            <a:ext cx="4343400" cy="616765"/>
          </a:xfrm>
          <a:prstGeom prst="wedgeEllipseCallout">
            <a:avLst>
              <a:gd name="adj1" fmla="val -11396"/>
              <a:gd name="adj2" fmla="val 8806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Đặc điểm</a:t>
            </a:r>
          </a:p>
        </p:txBody>
      </p:sp>
      <p:sp>
        <p:nvSpPr>
          <p:cNvPr id="5" name="Oval Callout 4"/>
          <p:cNvSpPr/>
          <p:nvPr/>
        </p:nvSpPr>
        <p:spPr>
          <a:xfrm>
            <a:off x="5715000" y="1774338"/>
            <a:ext cx="3186544" cy="587862"/>
          </a:xfrm>
          <a:prstGeom prst="wedgeEllipseCallout">
            <a:avLst>
              <a:gd name="adj1" fmla="val -18359"/>
              <a:gd name="adj2" fmla="val 8395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a:solidFill>
                  <a:schemeClr val="tx1"/>
                </a:solidFill>
                <a:latin typeface="Times New Roman" panose="02020603050405020304" pitchFamily="18" charset="0"/>
                <a:cs typeface="Times New Roman" panose="02020603050405020304" pitchFamily="18" charset="0"/>
              </a:rPr>
              <a:t>Ư</a:t>
            </a:r>
            <a:r>
              <a:rPr lang="en-US" sz="2800">
                <a:solidFill>
                  <a:schemeClr val="tx1"/>
                </a:solidFill>
                <a:latin typeface="Times New Roman" panose="02020603050405020304" pitchFamily="18" charset="0"/>
                <a:cs typeface="Times New Roman" panose="02020603050405020304" pitchFamily="18" charset="0"/>
              </a:rPr>
              <a:t>u điểm</a:t>
            </a:r>
          </a:p>
        </p:txBody>
      </p:sp>
      <p:sp>
        <p:nvSpPr>
          <p:cNvPr id="6" name="Rectangle 5"/>
          <p:cNvSpPr/>
          <p:nvPr/>
        </p:nvSpPr>
        <p:spPr>
          <a:xfrm>
            <a:off x="304799" y="2667000"/>
            <a:ext cx="5105401" cy="402474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a:latin typeface="Times New Roman" panose="02020603050405020304" pitchFamily="18" charset="0"/>
                <a:cs typeface="Times New Roman" panose="02020603050405020304" pitchFamily="18" charset="0"/>
              </a:rPr>
              <a:t>- </a:t>
            </a:r>
            <a:r>
              <a:rPr lang="en-US" sz="2800">
                <a:solidFill>
                  <a:srgbClr val="002060"/>
                </a:solidFill>
                <a:latin typeface="Times New Roman" panose="02020603050405020304" pitchFamily="18" charset="0"/>
                <a:cs typeface="Times New Roman" panose="02020603050405020304" pitchFamily="18" charset="0"/>
              </a:rPr>
              <a:t>Người được phỏng vấn chọn câu trả lời  từ các phương án trả lời cho trước.</a:t>
            </a:r>
          </a:p>
          <a:p>
            <a:pPr algn="just"/>
            <a:r>
              <a:rPr lang="en-US" sz="2800">
                <a:solidFill>
                  <a:srgbClr val="002060"/>
                </a:solidFill>
                <a:latin typeface="Times New Roman" panose="02020603050405020304" pitchFamily="18" charset="0"/>
                <a:cs typeface="Times New Roman" panose="02020603050405020304" pitchFamily="18" charset="0"/>
              </a:rPr>
              <a:t>- Các câu trả lời sẽ được ghi nhận ở dạng số và được phân tích bằng các phép tính thống kê</a:t>
            </a:r>
          </a:p>
          <a:p>
            <a:pPr algn="just"/>
            <a:r>
              <a:rPr lang="en-US" sz="2800">
                <a:solidFill>
                  <a:srgbClr val="002060"/>
                </a:solidFill>
                <a:latin typeface="Times New Roman" panose="02020603050405020304" pitchFamily="18" charset="0"/>
                <a:cs typeface="Times New Roman" panose="02020603050405020304" pitchFamily="18" charset="0"/>
              </a:rPr>
              <a:t>- Câu hỏi có cấu trúc chặt chẽ, xác định trước và không thay đổi trong quá trình.</a:t>
            </a:r>
          </a:p>
        </p:txBody>
      </p:sp>
      <p:sp>
        <p:nvSpPr>
          <p:cNvPr id="7" name="Rectangle 6"/>
          <p:cNvSpPr/>
          <p:nvPr/>
        </p:nvSpPr>
        <p:spPr>
          <a:xfrm>
            <a:off x="5562600" y="2666999"/>
            <a:ext cx="3338944" cy="402474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400">
              <a:solidFill>
                <a:schemeClr val="accent3">
                  <a:lumMod val="50000"/>
                </a:schemeClr>
              </a:solidFill>
              <a:latin typeface="Times New Roman" panose="02020603050405020304" pitchFamily="18" charset="0"/>
              <a:cs typeface="Times New Roman" panose="02020603050405020304" pitchFamily="18" charset="0"/>
            </a:endParaRPr>
          </a:p>
          <a:p>
            <a:pPr algn="just"/>
            <a:endParaRPr lang="en-US" sz="2400">
              <a:solidFill>
                <a:schemeClr val="accent3">
                  <a:lumMod val="50000"/>
                </a:schemeClr>
              </a:solidFill>
              <a:latin typeface="Times New Roman" panose="02020603050405020304" pitchFamily="18" charset="0"/>
              <a:cs typeface="Times New Roman" panose="02020603050405020304" pitchFamily="18" charset="0"/>
            </a:endParaRPr>
          </a:p>
          <a:p>
            <a:pPr algn="just"/>
            <a:endParaRPr lang="en-US" sz="2800">
              <a:solidFill>
                <a:schemeClr val="accent3">
                  <a:lumMod val="50000"/>
                </a:schemeClr>
              </a:solidFill>
              <a:latin typeface="Times New Roman" panose="02020603050405020304" pitchFamily="18" charset="0"/>
              <a:cs typeface="Times New Roman" panose="02020603050405020304" pitchFamily="18" charset="0"/>
            </a:endParaRPr>
          </a:p>
          <a:p>
            <a:pPr algn="just"/>
            <a:endParaRPr lang="en-US" sz="2800">
              <a:solidFill>
                <a:schemeClr val="accent3">
                  <a:lumMod val="50000"/>
                </a:schemeClr>
              </a:solidFill>
              <a:latin typeface="Times New Roman" panose="02020603050405020304" pitchFamily="18" charset="0"/>
              <a:cs typeface="Times New Roman" panose="02020603050405020304" pitchFamily="18" charset="0"/>
            </a:endParaRPr>
          </a:p>
          <a:p>
            <a:pPr algn="just"/>
            <a:endParaRPr lang="en-US" sz="2800">
              <a:solidFill>
                <a:schemeClr val="accent3">
                  <a:lumMod val="50000"/>
                </a:schemeClr>
              </a:solidFill>
              <a:latin typeface="Times New Roman" panose="02020603050405020304" pitchFamily="18" charset="0"/>
              <a:cs typeface="Times New Roman" panose="02020603050405020304" pitchFamily="18" charset="0"/>
            </a:endParaRPr>
          </a:p>
          <a:p>
            <a:pPr algn="just"/>
            <a:r>
              <a:rPr lang="en-US" sz="2800">
                <a:solidFill>
                  <a:schemeClr val="accent3">
                    <a:lumMod val="50000"/>
                  </a:schemeClr>
                </a:solidFill>
                <a:latin typeface="Times New Roman" panose="02020603050405020304" pitchFamily="18" charset="0"/>
                <a:cs typeface="Times New Roman" panose="02020603050405020304" pitchFamily="18" charset="0"/>
              </a:rPr>
              <a:t>-</a:t>
            </a:r>
            <a:r>
              <a:rPr lang="en-US" sz="2800">
                <a:solidFill>
                  <a:srgbClr val="002060"/>
                </a:solidFill>
                <a:latin typeface="Times New Roman" panose="02020603050405020304" pitchFamily="18" charset="0"/>
                <a:cs typeface="Times New Roman" panose="02020603050405020304" pitchFamily="18" charset="0"/>
              </a:rPr>
              <a:t>Thu thập được thông tin đồng nhất giúp đảm bảo tính tương thích của dữ liệu</a:t>
            </a:r>
          </a:p>
          <a:p>
            <a:pPr algn="just"/>
            <a:r>
              <a:rPr lang="en-US" sz="2800">
                <a:solidFill>
                  <a:srgbClr val="002060"/>
                </a:solidFill>
                <a:latin typeface="Times New Roman" panose="02020603050405020304" pitchFamily="18" charset="0"/>
                <a:cs typeface="Times New Roman" panose="02020603050405020304" pitchFamily="18" charset="0"/>
              </a:rPr>
              <a:t>- Không đòi hỏi người phỏng vấn có kĩ năng phỏng vấn cao</a:t>
            </a:r>
          </a:p>
          <a:p>
            <a:pPr algn="just"/>
            <a:endParaRPr lang="en-US" sz="2400">
              <a:solidFill>
                <a:schemeClr val="accent3">
                  <a:lumMod val="50000"/>
                </a:schemeClr>
              </a:solidFill>
              <a:latin typeface="Times New Roman" panose="02020603050405020304" pitchFamily="18" charset="0"/>
              <a:cs typeface="Times New Roman" panose="02020603050405020304" pitchFamily="18" charset="0"/>
            </a:endParaRPr>
          </a:p>
          <a:p>
            <a:pPr algn="just"/>
            <a:endParaRPr lang="en-US" sz="2400">
              <a:latin typeface="Times New Roman" panose="02020603050405020304" pitchFamily="18" charset="0"/>
              <a:cs typeface="Times New Roman" panose="02020603050405020304" pitchFamily="18" charset="0"/>
            </a:endParaRPr>
          </a:p>
          <a:p>
            <a:pPr algn="just"/>
            <a:endParaRPr lang="en-US" sz="2400">
              <a:latin typeface="Times New Roman" panose="02020603050405020304" pitchFamily="18" charset="0"/>
              <a:cs typeface="Times New Roman" panose="02020603050405020304" pitchFamily="18" charset="0"/>
            </a:endParaRPr>
          </a:p>
          <a:p>
            <a:pPr algn="just"/>
            <a:endParaRPr lang="en-US" sz="2400">
              <a:latin typeface="Times New Roman" panose="02020603050405020304" pitchFamily="18" charset="0"/>
              <a:cs typeface="Times New Roman" panose="02020603050405020304" pitchFamily="18" charset="0"/>
            </a:endParaRPr>
          </a:p>
          <a:p>
            <a:pPr algn="just"/>
            <a:endParaRPr lang="en-US" sz="2400">
              <a:latin typeface="Times New Roman" panose="02020603050405020304" pitchFamily="18"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r>
              <a:rPr lang="en-US" sz="2600" b="1">
                <a:solidFill>
                  <a:srgbClr val="7030A0"/>
                </a:solidFill>
                <a:latin typeface="Times New Roman" panose="02020603050405020304" pitchFamily="18" charset="0"/>
                <a:cs typeface="Times New Roman" panose="02020603050405020304" pitchFamily="18" charset="0"/>
              </a:rPr>
              <a:t>3.2.3.1. CÁC PHƯƠNG PHÁP THU THẬP THÔNG TIN </a:t>
            </a:r>
            <a:r>
              <a:rPr lang="en-US" sz="2600" b="1" u="sng">
                <a:solidFill>
                  <a:schemeClr val="tx2">
                    <a:lumMod val="50000"/>
                  </a:schemeClr>
                </a:solidFill>
                <a:latin typeface="Times New Roman" panose="02020603050405020304" pitchFamily="18" charset="0"/>
                <a:cs typeface="Times New Roman" panose="02020603050405020304" pitchFamily="18" charset="0"/>
              </a:rPr>
              <a:t>ĐỊNH L</a:t>
            </a:r>
            <a:r>
              <a:rPr lang="vi-VN" sz="2600" b="1" u="sng">
                <a:solidFill>
                  <a:schemeClr val="tx2">
                    <a:lumMod val="50000"/>
                  </a:schemeClr>
                </a:solidFill>
                <a:latin typeface="Times New Roman" panose="02020603050405020304" pitchFamily="18" charset="0"/>
                <a:cs typeface="Times New Roman" panose="02020603050405020304" pitchFamily="18" charset="0"/>
              </a:rPr>
              <a:t>Ư</a:t>
            </a:r>
            <a:r>
              <a:rPr lang="en-US" sz="2600" b="1" u="sng">
                <a:solidFill>
                  <a:schemeClr val="tx2">
                    <a:lumMod val="50000"/>
                  </a:schemeClr>
                </a:solidFill>
                <a:latin typeface="Times New Roman" panose="02020603050405020304" pitchFamily="18" charset="0"/>
                <a:cs typeface="Times New Roman" panose="02020603050405020304" pitchFamily="18" charset="0"/>
              </a:rPr>
              <a:t>ỢNG</a:t>
            </a:r>
            <a:endParaRPr lang="en-US" sz="2600" u="sng">
              <a:solidFill>
                <a:schemeClr val="tx2">
                  <a:lumMod val="50000"/>
                </a:schemeClr>
              </a:solidFill>
            </a:endParaRPr>
          </a:p>
        </p:txBody>
      </p:sp>
      <p:sp>
        <p:nvSpPr>
          <p:cNvPr id="3" name="Content Placeholder 2"/>
          <p:cNvSpPr>
            <a:spLocks noGrp="1"/>
          </p:cNvSpPr>
          <p:nvPr>
            <p:ph idx="1"/>
          </p:nvPr>
        </p:nvSpPr>
        <p:spPr>
          <a:xfrm>
            <a:off x="457200" y="1219200"/>
            <a:ext cx="8229600" cy="4906963"/>
          </a:xfrm>
        </p:spPr>
        <p:txBody>
          <a:bodyPr>
            <a:normAutofit/>
          </a:bodyPr>
          <a:lstStyle/>
          <a:p>
            <a:pPr marL="0" indent="0" algn="ctr">
              <a:buNone/>
            </a:pPr>
            <a:r>
              <a:rPr lang="en-US" sz="3600" b="1">
                <a:solidFill>
                  <a:schemeClr val="accent2">
                    <a:lumMod val="50000"/>
                  </a:schemeClr>
                </a:solidFill>
              </a:rPr>
              <a:t>* Thực nghiệm</a:t>
            </a:r>
          </a:p>
          <a:p>
            <a:pPr marL="0" indent="0" algn="just">
              <a:buNone/>
            </a:pPr>
            <a:r>
              <a:rPr lang="en-US">
                <a:latin typeface="Times New Roman" panose="02020603050405020304" pitchFamily="18" charset="0"/>
                <a:cs typeface="Times New Roman" panose="02020603050405020304" pitchFamily="18" charset="0"/>
              </a:rPr>
              <a:t>          Thu thập thông tin bằng cách tạo ra những can thiệp tác động lên đối tượng thực nghiệm.</a:t>
            </a:r>
          </a:p>
          <a:p>
            <a:pPr marL="0" indent="0" algn="just">
              <a:buNone/>
            </a:pPr>
            <a:r>
              <a:rPr lang="en-US">
                <a:latin typeface="Times New Roman" panose="02020603050405020304" pitchFamily="18" charset="0"/>
                <a:cs typeface="Times New Roman" panose="02020603050405020304" pitchFamily="18" charset="0"/>
              </a:rPr>
              <a:t>          Đối tượng có thể bộc lộ bản chất hoặc phát triển theo hướng nhà NC đã định sẵn</a:t>
            </a:r>
          </a:p>
          <a:p>
            <a:pPr marL="0" indent="0" algn="just">
              <a:buNone/>
            </a:pPr>
            <a:r>
              <a:rPr lang="en-US">
                <a:latin typeface="Times New Roman" panose="02020603050405020304" pitchFamily="18" charset="0"/>
                <a:cs typeface="Times New Roman" panose="02020603050405020304" pitchFamily="18" charset="0"/>
              </a:rPr>
              <a:t>          Nhà Nc có thể lặp lại thực nghiệm nhiều lần để kiểm tra kết quả</a:t>
            </a:r>
          </a:p>
          <a:p>
            <a:pPr marL="0" indent="0" algn="just">
              <a:buNone/>
            </a:pPr>
            <a:endParaRPr lang="en-US" sz="2800"/>
          </a:p>
        </p:txBody>
      </p:sp>
      <p:sp>
        <p:nvSpPr>
          <p:cNvPr id="4" name="Right Arrow 3"/>
          <p:cNvSpPr/>
          <p:nvPr/>
        </p:nvSpPr>
        <p:spPr>
          <a:xfrm>
            <a:off x="838200" y="2133600"/>
            <a:ext cx="533400" cy="152400"/>
          </a:xfrm>
          <a:prstGeom prst="rightArrow">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ight Arrow 4"/>
          <p:cNvSpPr/>
          <p:nvPr/>
        </p:nvSpPr>
        <p:spPr>
          <a:xfrm>
            <a:off x="834737" y="3200400"/>
            <a:ext cx="533400" cy="152400"/>
          </a:xfrm>
          <a:prstGeom prst="rightArrow">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a:off x="838200" y="4267200"/>
            <a:ext cx="533400" cy="152400"/>
          </a:xfrm>
          <a:prstGeom prst="rightArrow">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r>
              <a:rPr lang="en-US" sz="2600" b="1">
                <a:solidFill>
                  <a:srgbClr val="7030A0"/>
                </a:solidFill>
                <a:latin typeface="Times New Roman" panose="02020603050405020304" pitchFamily="18" charset="0"/>
                <a:cs typeface="Times New Roman" panose="02020603050405020304" pitchFamily="18" charset="0"/>
              </a:rPr>
              <a:t>3.2.3.1. CÁC PHƯƠNG PHÁP THU THẬP THÔNG TIN </a:t>
            </a:r>
            <a:r>
              <a:rPr lang="en-US" sz="2600" b="1" u="sng">
                <a:solidFill>
                  <a:schemeClr val="tx2">
                    <a:lumMod val="50000"/>
                  </a:schemeClr>
                </a:solidFill>
                <a:latin typeface="Times New Roman" panose="02020603050405020304" pitchFamily="18" charset="0"/>
                <a:cs typeface="Times New Roman" panose="02020603050405020304" pitchFamily="18" charset="0"/>
              </a:rPr>
              <a:t>ĐỊNH L</a:t>
            </a:r>
            <a:r>
              <a:rPr lang="vi-VN" sz="2600" b="1" u="sng">
                <a:solidFill>
                  <a:schemeClr val="tx2">
                    <a:lumMod val="50000"/>
                  </a:schemeClr>
                </a:solidFill>
                <a:latin typeface="Times New Roman" panose="02020603050405020304" pitchFamily="18" charset="0"/>
                <a:cs typeface="Times New Roman" panose="02020603050405020304" pitchFamily="18" charset="0"/>
              </a:rPr>
              <a:t>Ư</a:t>
            </a:r>
            <a:r>
              <a:rPr lang="en-US" sz="2600" b="1" u="sng">
                <a:solidFill>
                  <a:schemeClr val="tx2">
                    <a:lumMod val="50000"/>
                  </a:schemeClr>
                </a:solidFill>
                <a:latin typeface="Times New Roman" panose="02020603050405020304" pitchFamily="18" charset="0"/>
                <a:cs typeface="Times New Roman" panose="02020603050405020304" pitchFamily="18" charset="0"/>
              </a:rPr>
              <a:t>ỢNG</a:t>
            </a:r>
            <a:endParaRPr lang="en-US" sz="2600" u="sng">
              <a:solidFill>
                <a:schemeClr val="tx2">
                  <a:lumMod val="50000"/>
                </a:schemeClr>
              </a:solidFill>
            </a:endParaRPr>
          </a:p>
        </p:txBody>
      </p:sp>
      <p:sp>
        <p:nvSpPr>
          <p:cNvPr id="3" name="Content Placeholder 2"/>
          <p:cNvSpPr>
            <a:spLocks noGrp="1"/>
          </p:cNvSpPr>
          <p:nvPr>
            <p:ph idx="1"/>
          </p:nvPr>
        </p:nvSpPr>
        <p:spPr>
          <a:xfrm>
            <a:off x="457200" y="1219200"/>
            <a:ext cx="8229600" cy="4906963"/>
          </a:xfrm>
        </p:spPr>
        <p:txBody>
          <a:bodyPr>
            <a:normAutofit/>
          </a:bodyPr>
          <a:lstStyle/>
          <a:p>
            <a:pPr marL="0" indent="0" algn="ctr">
              <a:buNone/>
            </a:pPr>
            <a:r>
              <a:rPr lang="en-US" sz="3600" b="1">
                <a:solidFill>
                  <a:schemeClr val="accent2">
                    <a:lumMod val="50000"/>
                  </a:schemeClr>
                </a:solidFill>
              </a:rPr>
              <a:t>* Thực nghiệm</a:t>
            </a:r>
          </a:p>
          <a:p>
            <a:pPr marL="0" indent="0" algn="just">
              <a:buNone/>
            </a:pPr>
            <a:r>
              <a:rPr lang="en-US">
                <a:latin typeface="Times New Roman" panose="02020603050405020304" pitchFamily="18" charset="0"/>
                <a:cs typeface="Times New Roman" panose="02020603050405020304" pitchFamily="18" charset="0"/>
              </a:rPr>
              <a:t> </a:t>
            </a:r>
            <a:endParaRPr lang="en-US" sz="2800"/>
          </a:p>
        </p:txBody>
      </p:sp>
      <p:sp>
        <p:nvSpPr>
          <p:cNvPr id="4" name="Right Arrow 3"/>
          <p:cNvSpPr/>
          <p:nvPr/>
        </p:nvSpPr>
        <p:spPr>
          <a:xfrm>
            <a:off x="533400" y="1834515"/>
            <a:ext cx="1625600" cy="2299970"/>
          </a:xfrm>
          <a:prstGeom prst="rightArrow">
            <a:avLst>
              <a:gd name="adj1" fmla="val 50000"/>
              <a:gd name="adj2" fmla="val 23333"/>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b="1">
                <a:latin typeface="Times New Roman" panose="02020603050405020304" pitchFamily="18" charset="0"/>
                <a:cs typeface="Times New Roman" panose="02020603050405020304" pitchFamily="18" charset="0"/>
              </a:rPr>
              <a:t>Ưu điểm</a:t>
            </a:r>
          </a:p>
        </p:txBody>
      </p:sp>
      <p:sp>
        <p:nvSpPr>
          <p:cNvPr id="7" name="Right Arrow 6"/>
          <p:cNvSpPr/>
          <p:nvPr/>
        </p:nvSpPr>
        <p:spPr>
          <a:xfrm>
            <a:off x="431800" y="4424680"/>
            <a:ext cx="1727200" cy="2250440"/>
          </a:xfrm>
          <a:prstGeom prst="rightArrow">
            <a:avLst>
              <a:gd name="adj1" fmla="val 50000"/>
              <a:gd name="adj2" fmla="val 23333"/>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a:latin typeface="Times New Roman" panose="02020603050405020304" pitchFamily="18" charset="0"/>
                <a:cs typeface="Times New Roman" panose="02020603050405020304" pitchFamily="18" charset="0"/>
              </a:rPr>
              <a:t>Nhược điểm</a:t>
            </a:r>
          </a:p>
        </p:txBody>
      </p:sp>
      <p:sp>
        <p:nvSpPr>
          <p:cNvPr id="8" name="Rounded Rectangle 7"/>
          <p:cNvSpPr/>
          <p:nvPr/>
        </p:nvSpPr>
        <p:spPr>
          <a:xfrm>
            <a:off x="2286000" y="1973580"/>
            <a:ext cx="6172200" cy="2021840"/>
          </a:xfrm>
          <a:prstGeom prst="roundRect">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a:solidFill>
                  <a:srgbClr val="FF0000"/>
                </a:solidFill>
                <a:latin typeface="Times New Roman" panose="02020603050405020304" pitchFamily="18" charset="0"/>
                <a:cs typeface="Times New Roman" panose="02020603050405020304" pitchFamily="18" charset="0"/>
              </a:rPr>
              <a:t>Nâng cao trình độ, kỹ năng thực hành NC và khả năng tư nduy lý thuyết, thúc đẩy quá trình NCKH, tạo ra một hướng NC mới</a:t>
            </a:r>
          </a:p>
        </p:txBody>
      </p:sp>
      <p:sp>
        <p:nvSpPr>
          <p:cNvPr id="9" name="Rounded Rectangle 8"/>
          <p:cNvSpPr/>
          <p:nvPr/>
        </p:nvSpPr>
        <p:spPr>
          <a:xfrm>
            <a:off x="2286000" y="4538980"/>
            <a:ext cx="6172200" cy="2021840"/>
          </a:xfrm>
          <a:prstGeom prst="roundRect">
            <a:avLst/>
          </a:prstGeom>
          <a:solidFill>
            <a:schemeClr val="accent3">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a:solidFill>
                  <a:schemeClr val="accent6">
                    <a:lumMod val="50000"/>
                  </a:schemeClr>
                </a:solidFill>
                <a:latin typeface="Times New Roman" panose="02020603050405020304" pitchFamily="18" charset="0"/>
                <a:cs typeface="Times New Roman" panose="02020603050405020304" pitchFamily="18" charset="0"/>
              </a:rPr>
              <a:t>Hiện tượng diễn ra không hoàn toàn tự nhiên, đòi hỏi phải có thiết bị kỹ thuật cao, nhà NC phải ó kỹ năng NC, tổ chức,..</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3510"/>
            <a:ext cx="8229600" cy="478155"/>
          </a:xfrm>
        </p:spPr>
        <p:txBody>
          <a:bodyPr>
            <a:normAutofit fontScale="90000"/>
          </a:bodyPr>
          <a:lstStyle/>
          <a:p>
            <a:r>
              <a:rPr lang="en-US">
                <a:latin typeface="Times New Ro"/>
              </a:rPr>
              <a:t>Ôn tập</a:t>
            </a:r>
          </a:p>
        </p:txBody>
      </p:sp>
      <p:sp>
        <p:nvSpPr>
          <p:cNvPr id="3" name="Content Placeholder 2"/>
          <p:cNvSpPr>
            <a:spLocks noGrp="1"/>
          </p:cNvSpPr>
          <p:nvPr>
            <p:ph idx="1"/>
          </p:nvPr>
        </p:nvSpPr>
        <p:spPr>
          <a:xfrm>
            <a:off x="457200" y="711835"/>
            <a:ext cx="8229600" cy="5861685"/>
          </a:xfrm>
        </p:spPr>
        <p:txBody>
          <a:bodyPr/>
          <a:lstStyle/>
          <a:p>
            <a:pPr marL="0" indent="0">
              <a:buNone/>
            </a:pPr>
            <a:r>
              <a:rPr lang="en-US">
                <a:latin typeface="Times New Ro"/>
              </a:rPr>
              <a:t>Dữ liệu thứ cấp là gì?</a:t>
            </a:r>
          </a:p>
          <a:p>
            <a:pPr marL="0" indent="0">
              <a:buNone/>
            </a:pPr>
            <a:r>
              <a:rPr lang="en-US">
                <a:latin typeface="Times New Ro"/>
              </a:rPr>
              <a:t>Dữ liệu sơ cấp là gì?</a:t>
            </a:r>
          </a:p>
          <a:p>
            <a:pPr marL="0" indent="0">
              <a:buNone/>
            </a:pPr>
            <a:r>
              <a:rPr lang="en-US">
                <a:latin typeface="Times New Ro"/>
              </a:rPr>
              <a:t>Dữ liệu định tính là gì?</a:t>
            </a:r>
          </a:p>
          <a:p>
            <a:pPr marL="0" indent="0">
              <a:buNone/>
            </a:pPr>
            <a:r>
              <a:rPr lang="en-US">
                <a:latin typeface="Times New Ro"/>
              </a:rPr>
              <a:t>Dữ liệu định lượng là gì?</a:t>
            </a:r>
          </a:p>
          <a:p>
            <a:pPr marL="0" indent="0">
              <a:buNone/>
            </a:pPr>
            <a:r>
              <a:rPr lang="en-US">
                <a:latin typeface="Times New Ro"/>
              </a:rPr>
              <a:t>Các nguồn thông tin thứ cấp bao gồm?</a:t>
            </a:r>
          </a:p>
          <a:p>
            <a:pPr marL="0" indent="0">
              <a:buNone/>
            </a:pPr>
            <a:r>
              <a:rPr lang="en-US">
                <a:latin typeface="Times New Ro"/>
              </a:rPr>
              <a:t>Những phương pháp nào dùng thu thập thông tin định lượng?</a:t>
            </a:r>
          </a:p>
          <a:p>
            <a:pPr marL="0" indent="0">
              <a:buNone/>
            </a:pPr>
            <a:r>
              <a:rPr lang="en-US">
                <a:latin typeface="Times New Ro"/>
              </a:rPr>
              <a:t>Những PP nào dùng thu thập thông tin định tính?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Times New Roman" panose="02020603050405020304" pitchFamily="18" charset="0"/>
                <a:cs typeface="Times New Roman" panose="02020603050405020304" pitchFamily="18" charset="0"/>
              </a:rPr>
              <a:t>Cho </a:t>
            </a:r>
            <a:r>
              <a:rPr lang="en-US" dirty="0" err="1">
                <a:latin typeface="Times New Roman" panose="02020603050405020304" pitchFamily="18" charset="0"/>
                <a:cs typeface="Times New Roman" panose="02020603050405020304" pitchFamily="18" charset="0"/>
              </a:rPr>
              <a:t>biết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dữ</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nghiên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cứu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sau</a:t>
            </a:r>
            <a:r>
              <a:rPr lang="en-US" dirty="0">
                <a:latin typeface="Times New Roman" panose="02020603050405020304" pitchFamily="18" charset="0"/>
                <a:cs typeface="Times New Roman" panose="02020603050405020304" pitchFamily="18" charset="0"/>
              </a:rPr>
              <a:t>:</a:t>
            </a:r>
          </a:p>
        </p:txBody>
      </p:sp>
      <p:sp>
        <p:nvSpPr>
          <p:cNvPr id="3" name="Content Placeholder 2"/>
          <p:cNvSpPr>
            <a:spLocks noGrp="1"/>
          </p:cNvSpPr>
          <p:nvPr>
            <p:ph idx="1"/>
          </p:nvPr>
        </p:nvSpPr>
        <p:spPr/>
        <p:txBody>
          <a:bodyPr>
            <a:normAutofit lnSpcReduction="10000"/>
          </a:bodyPr>
          <a:lstStyle/>
          <a:p>
            <a:pPr marL="0" indent="0">
              <a:buNone/>
            </a:pPr>
            <a:r>
              <a:rPr lang="en-US" dirty="0">
                <a:latin typeface="Times New Roman" panose="02020603050405020304" pitchFamily="18" charset="0"/>
                <a:cs typeface="Times New Roman" panose="02020603050405020304" pitchFamily="18" charset="0"/>
              </a:rPr>
              <a:t>1. </a:t>
            </a:r>
            <a:r>
              <a:rPr lang="en-US" dirty="0" err="1">
                <a:latin typeface="Times New Roman" panose="02020603050405020304" pitchFamily="18" charset="0"/>
                <a:cs typeface="Times New Roman" panose="02020603050405020304" pitchFamily="18" charset="0"/>
              </a:rPr>
              <a:t>Tìm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hiểu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loài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dương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môi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nhiên</a:t>
            </a:r>
            <a:r>
              <a:rPr lang="en-US" dirty="0">
                <a:latin typeface="Times New Roman" panose="02020603050405020304" pitchFamily="18" charset="0"/>
                <a:cs typeface="Times New Roman" panose="02020603050405020304" pitchFamily="18" charset="0"/>
              </a:rPr>
              <a:t>.</a:t>
            </a:r>
          </a:p>
          <a:p>
            <a:pPr marL="0" indent="0">
              <a:buNone/>
            </a:pPr>
            <a:r>
              <a:rPr lang="en-US" dirty="0">
                <a:latin typeface="Times New Roman" panose="02020603050405020304" pitchFamily="18" charset="0"/>
                <a:cs typeface="Times New Roman" panose="02020603050405020304" pitchFamily="18" charset="0"/>
              </a:rPr>
              <a:t>2. </a:t>
            </a:r>
            <a:r>
              <a:rPr lang="en-US" dirty="0" err="1">
                <a:latin typeface="Times New Roman" panose="02020603050405020304" pitchFamily="18" charset="0"/>
                <a:cs typeface="Times New Roman" panose="02020603050405020304" pitchFamily="18" charset="0"/>
              </a:rPr>
              <a:t>Đánh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dịch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căn</a:t>
            </a:r>
            <a:r>
              <a:rPr lang="en-US" dirty="0">
                <a:latin typeface="Times New Roman" panose="02020603050405020304" pitchFamily="18" charset="0"/>
                <a:cs typeface="Times New Roman" panose="02020603050405020304" pitchFamily="18" charset="0"/>
              </a:rPr>
              <a:t> tin </a:t>
            </a:r>
            <a:r>
              <a:rPr lang="en-US" dirty="0" err="1">
                <a:latin typeface="Times New Roman" panose="02020603050405020304" pitchFamily="18" charset="0"/>
                <a:cs typeface="Times New Roman" panose="02020603050405020304" pitchFamily="18" charset="0"/>
              </a:rPr>
              <a:t>tại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IUH</a:t>
            </a:r>
            <a:r>
              <a:rPr lang="en-US" dirty="0">
                <a:latin typeface="Times New Roman" panose="02020603050405020304" pitchFamily="18" charset="0"/>
                <a:cs typeface="Times New Roman" panose="02020603050405020304" pitchFamily="18" charset="0"/>
              </a:rPr>
              <a:t>.</a:t>
            </a:r>
          </a:p>
          <a:p>
            <a:pPr marL="0" indent="0" algn="just">
              <a:buNone/>
            </a:pPr>
            <a:r>
              <a:rPr lang="en-US" dirty="0">
                <a:latin typeface="Times New Roman" panose="02020603050405020304" pitchFamily="18" charset="0"/>
                <a:cs typeface="Times New Roman" panose="02020603050405020304" pitchFamily="18" charset="0"/>
              </a:rPr>
              <a:t>3. </a:t>
            </a:r>
            <a:r>
              <a:rPr lang="en-US" dirty="0" err="1">
                <a:latin typeface="Times New Roman" panose="02020603050405020304" pitchFamily="18" charset="0"/>
                <a:cs typeface="Times New Roman" panose="02020603050405020304" pitchFamily="18" charset="0"/>
                <a:sym typeface="+mn-ea"/>
              </a:rPr>
              <a:t>Đánh</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giá</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nhận</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thức</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của</a:t>
            </a:r>
            <a:r>
              <a:rPr lang="en-US" dirty="0">
                <a:latin typeface="Times New Roman" panose="02020603050405020304" pitchFamily="18" charset="0"/>
                <a:cs typeface="Times New Roman" panose="02020603050405020304" pitchFamily="18" charset="0"/>
                <a:sym typeface="+mn-ea"/>
              </a:rPr>
              <a:t> SV </a:t>
            </a:r>
            <a:r>
              <a:rPr lang="en-US" dirty="0" err="1">
                <a:latin typeface="Times New Roman" panose="02020603050405020304" pitchFamily="18" charset="0"/>
                <a:cs typeface="Times New Roman" panose="02020603050405020304" pitchFamily="18" charset="0"/>
                <a:sym typeface="+mn-ea"/>
              </a:rPr>
              <a:t>IUH</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trong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việc</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nâng</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cao</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sức</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khỏe</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thể</a:t>
            </a:r>
            <a:r>
              <a:rPr lang="en-US" dirty="0">
                <a:latin typeface="Times New Roman" panose="02020603050405020304" pitchFamily="18" charset="0"/>
                <a:cs typeface="Times New Roman" panose="02020603050405020304" pitchFamily="18" charset="0"/>
                <a:sym typeface="+mn-ea"/>
              </a:rPr>
              <a:t> </a:t>
            </a:r>
            <a:r>
              <a:rPr lang="en-US" dirty="0" err="1">
                <a:latin typeface="Times New Roman" panose="02020603050405020304" pitchFamily="18" charset="0"/>
                <a:cs typeface="Times New Roman" panose="02020603050405020304" pitchFamily="18" charset="0"/>
                <a:sym typeface="+mn-ea"/>
              </a:rPr>
              <a:t>chất</a:t>
            </a:r>
            <a:endParaRPr lang="en-US" dirty="0">
              <a:latin typeface="Times New Roman" panose="02020603050405020304" pitchFamily="18" charset="0"/>
              <a:cs typeface="Times New Roman" panose="02020603050405020304" pitchFamily="18" charset="0"/>
            </a:endParaRPr>
          </a:p>
          <a:p>
            <a:pPr marL="0" indent="0" algn="just">
              <a:buNone/>
            </a:pPr>
            <a:r>
              <a:rPr lang="en-US" dirty="0">
                <a:solidFill>
                  <a:srgbClr val="002060"/>
                </a:solidFill>
                <a:latin typeface="Times New Roman" panose="02020603050405020304" pitchFamily="18" charset="0"/>
                <a:cs typeface="Times New Roman" panose="02020603050405020304" pitchFamily="18" charset="0"/>
                <a:sym typeface="+mn-ea"/>
              </a:rPr>
              <a:t>4. </a:t>
            </a:r>
            <a:r>
              <a:rPr lang="en-US" dirty="0" err="1">
                <a:solidFill>
                  <a:srgbClr val="002060"/>
                </a:solidFill>
                <a:latin typeface="Times New Roman" panose="02020603050405020304" pitchFamily="18" charset="0"/>
                <a:cs typeface="Times New Roman" panose="02020603050405020304" pitchFamily="18" charset="0"/>
                <a:sym typeface="+mn-ea"/>
              </a:rPr>
              <a:t>Khảo</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sát</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thực</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trạng</a:t>
            </a:r>
            <a:r>
              <a:rPr lang="en-US" dirty="0">
                <a:solidFill>
                  <a:srgbClr val="002060"/>
                </a:solidFill>
                <a:latin typeface="Times New Roman" panose="02020603050405020304" pitchFamily="18" charset="0"/>
                <a:cs typeface="Times New Roman" panose="02020603050405020304" pitchFamily="18" charset="0"/>
                <a:sym typeface="+mn-ea"/>
              </a:rPr>
              <a:t> ô </a:t>
            </a:r>
            <a:r>
              <a:rPr lang="en-US" dirty="0" err="1">
                <a:solidFill>
                  <a:srgbClr val="002060"/>
                </a:solidFill>
                <a:latin typeface="Times New Roman" panose="02020603050405020304" pitchFamily="18" charset="0"/>
                <a:cs typeface="Times New Roman" panose="02020603050405020304" pitchFamily="18" charset="0"/>
                <a:sym typeface="+mn-ea"/>
              </a:rPr>
              <a:t>nhiễm</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nguồn</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nước</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tại</a:t>
            </a:r>
            <a:r>
              <a:rPr lang="en-US" dirty="0">
                <a:solidFill>
                  <a:srgbClr val="002060"/>
                </a:solidFill>
                <a:latin typeface="Times New Roman" panose="02020603050405020304" pitchFamily="18" charset="0"/>
                <a:cs typeface="Times New Roman" panose="02020603050405020304" pitchFamily="18" charset="0"/>
                <a:sym typeface="+mn-ea"/>
              </a:rPr>
              <a:t> TP. </a:t>
            </a:r>
            <a:r>
              <a:rPr lang="en-US" dirty="0" err="1">
                <a:solidFill>
                  <a:srgbClr val="002060"/>
                </a:solidFill>
                <a:latin typeface="Times New Roman" panose="02020603050405020304" pitchFamily="18" charset="0"/>
                <a:cs typeface="Times New Roman" panose="02020603050405020304" pitchFamily="18" charset="0"/>
                <a:sym typeface="+mn-ea"/>
              </a:rPr>
              <a:t>Hồ</a:t>
            </a:r>
            <a:r>
              <a:rPr lang="en-US" dirty="0">
                <a:solidFill>
                  <a:srgbClr val="002060"/>
                </a:solidFill>
                <a:latin typeface="Times New Roman" panose="02020603050405020304" pitchFamily="18" charset="0"/>
                <a:cs typeface="Times New Roman" panose="02020603050405020304" pitchFamily="18" charset="0"/>
                <a:sym typeface="+mn-ea"/>
              </a:rPr>
              <a:t> Chí Minh </a:t>
            </a:r>
            <a:r>
              <a:rPr lang="en-US" dirty="0" err="1">
                <a:solidFill>
                  <a:srgbClr val="002060"/>
                </a:solidFill>
                <a:latin typeface="Times New Roman" panose="02020603050405020304" pitchFamily="18" charset="0"/>
                <a:cs typeface="Times New Roman" panose="02020603050405020304" pitchFamily="18" charset="0"/>
                <a:sym typeface="+mn-ea"/>
              </a:rPr>
              <a:t>và</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nhận</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thức</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của</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người</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dân</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về</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việc</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bảo</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vệ</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nguồn</a:t>
            </a:r>
            <a:r>
              <a:rPr lang="en-US" dirty="0">
                <a:solidFill>
                  <a:srgbClr val="002060"/>
                </a:solidFill>
                <a:latin typeface="Times New Roman" panose="02020603050405020304" pitchFamily="18" charset="0"/>
                <a:cs typeface="Times New Roman" panose="02020603050405020304" pitchFamily="18" charset="0"/>
                <a:sym typeface="+mn-ea"/>
              </a:rPr>
              <a:t> </a:t>
            </a:r>
            <a:r>
              <a:rPr lang="en-US" dirty="0" err="1">
                <a:solidFill>
                  <a:srgbClr val="002060"/>
                </a:solidFill>
                <a:latin typeface="Times New Roman" panose="02020603050405020304" pitchFamily="18" charset="0"/>
                <a:cs typeface="Times New Roman" panose="02020603050405020304" pitchFamily="18" charset="0"/>
                <a:sym typeface="+mn-ea"/>
              </a:rPr>
              <a:t>nước</a:t>
            </a:r>
            <a:endParaRPr lang="en-US" dirty="0">
              <a:latin typeface="Times New Roman" panose="02020603050405020304" pitchFamily="18" charset="0"/>
              <a:cs typeface="Times New Roman" panose="02020603050405020304" pitchFamily="18" charset="0"/>
              <a:sym typeface="+mn-ea"/>
            </a:endParaRPr>
          </a:p>
          <a:p>
            <a:pPr marL="0" indent="0" algn="just">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0"/>
            <a:ext cx="8229600" cy="534035"/>
          </a:xfrm>
        </p:spPr>
        <p:txBody>
          <a:bodyPr>
            <a:normAutofit/>
          </a:bodyPr>
          <a:lstStyle/>
          <a:p>
            <a:endParaRPr lang="en-US" sz="2800" b="1"/>
          </a:p>
        </p:txBody>
      </p:sp>
      <p:sp>
        <p:nvSpPr>
          <p:cNvPr id="3" name="Content Placeholder 2"/>
          <p:cNvSpPr>
            <a:spLocks noGrp="1"/>
          </p:cNvSpPr>
          <p:nvPr>
            <p:ph idx="1"/>
          </p:nvPr>
        </p:nvSpPr>
        <p:spPr>
          <a:xfrm>
            <a:off x="196215" y="712470"/>
            <a:ext cx="8785860" cy="5908040"/>
          </a:xfrm>
        </p:spPr>
        <p:txBody>
          <a:bodyPr/>
          <a:lstStyle/>
          <a:p>
            <a:endParaRPr lang="en-US"/>
          </a:p>
        </p:txBody>
      </p:sp>
      <p:sp>
        <p:nvSpPr>
          <p:cNvPr id="5" name="Rectangle: Rounded Corners 4"/>
          <p:cNvSpPr/>
          <p:nvPr/>
        </p:nvSpPr>
        <p:spPr>
          <a:xfrm>
            <a:off x="5257800" y="2251075"/>
            <a:ext cx="3429000" cy="1296035"/>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4">
                    <a:lumMod val="50000"/>
                  </a:schemeClr>
                </a:solidFill>
                <a:latin typeface="Times New Roman" panose="02020603050405020304" pitchFamily="18" charset="0"/>
                <a:cs typeface="Times New Roman" panose="02020603050405020304" pitchFamily="18" charset="0"/>
              </a:rPr>
              <a:t>Quan sát</a:t>
            </a:r>
          </a:p>
        </p:txBody>
      </p:sp>
      <p:sp>
        <p:nvSpPr>
          <p:cNvPr id="6" name="Rectangle: Rounded Corners 5"/>
          <p:cNvSpPr/>
          <p:nvPr/>
        </p:nvSpPr>
        <p:spPr>
          <a:xfrm>
            <a:off x="5334000" y="3810000"/>
            <a:ext cx="3429000" cy="126111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a:solidFill>
                  <a:schemeClr val="accent4">
                    <a:lumMod val="50000"/>
                  </a:schemeClr>
                </a:solidFill>
                <a:latin typeface="Times New Roman" panose="02020603050405020304" pitchFamily="18" charset="0"/>
                <a:cs typeface="Times New Roman" panose="02020603050405020304" pitchFamily="18" charset="0"/>
              </a:rPr>
              <a:t>Thảo luận nhóm/phỏng vấn nhóm</a:t>
            </a:r>
          </a:p>
        </p:txBody>
      </p:sp>
      <p:sp>
        <p:nvSpPr>
          <p:cNvPr id="7" name="Rectangle: Rounded Corners 6"/>
          <p:cNvSpPr/>
          <p:nvPr/>
        </p:nvSpPr>
        <p:spPr>
          <a:xfrm>
            <a:off x="5410200" y="5351145"/>
            <a:ext cx="3429000" cy="1278255"/>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a:solidFill>
                  <a:schemeClr val="accent4">
                    <a:lumMod val="50000"/>
                  </a:schemeClr>
                </a:solidFill>
                <a:latin typeface="Times New Roman" panose="02020603050405020304" pitchFamily="18" charset="0"/>
                <a:cs typeface="Times New Roman" panose="02020603050405020304" pitchFamily="18" charset="0"/>
              </a:rPr>
              <a:t>Phỏng vấn không có kết cấu</a:t>
            </a:r>
          </a:p>
        </p:txBody>
      </p:sp>
      <p:sp>
        <p:nvSpPr>
          <p:cNvPr id="4" name="Rectangle: Rounded Corners 4"/>
          <p:cNvSpPr/>
          <p:nvPr/>
        </p:nvSpPr>
        <p:spPr>
          <a:xfrm>
            <a:off x="533400" y="5481320"/>
            <a:ext cx="3429000" cy="114808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4">
                    <a:lumMod val="50000"/>
                  </a:schemeClr>
                </a:solidFill>
                <a:latin typeface="Times New Roman" panose="02020603050405020304" pitchFamily="18" charset="0"/>
                <a:cs typeface="Times New Roman" panose="02020603050405020304" pitchFamily="18" charset="0"/>
              </a:rPr>
              <a:t>Thực nghiệm KH</a:t>
            </a:r>
          </a:p>
        </p:txBody>
      </p:sp>
      <p:sp>
        <p:nvSpPr>
          <p:cNvPr id="8" name="Rectangle: Rounded Corners 4"/>
          <p:cNvSpPr/>
          <p:nvPr/>
        </p:nvSpPr>
        <p:spPr>
          <a:xfrm>
            <a:off x="533400" y="3886200"/>
            <a:ext cx="3429000" cy="1370965"/>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4">
                    <a:lumMod val="50000"/>
                  </a:schemeClr>
                </a:solidFill>
                <a:latin typeface="Times New Roman" panose="02020603050405020304" pitchFamily="18" charset="0"/>
                <a:cs typeface="Times New Roman" panose="02020603050405020304" pitchFamily="18" charset="0"/>
              </a:rPr>
              <a:t>PV có cấu trúc chặt chẽ</a:t>
            </a:r>
          </a:p>
        </p:txBody>
      </p:sp>
      <p:sp>
        <p:nvSpPr>
          <p:cNvPr id="9" name="Rectangle: Rounded Corners 4"/>
          <p:cNvSpPr/>
          <p:nvPr/>
        </p:nvSpPr>
        <p:spPr>
          <a:xfrm>
            <a:off x="533400" y="2286000"/>
            <a:ext cx="3429000" cy="135128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4">
                    <a:lumMod val="50000"/>
                  </a:schemeClr>
                </a:solidFill>
                <a:latin typeface="Times New Roman" panose="02020603050405020304" pitchFamily="18" charset="0"/>
                <a:cs typeface="Times New Roman" panose="02020603050405020304" pitchFamily="18" charset="0"/>
              </a:rPr>
              <a:t>Khảo sát bằng bảng hỏi</a:t>
            </a:r>
          </a:p>
        </p:txBody>
      </p:sp>
      <p:sp>
        <p:nvSpPr>
          <p:cNvPr id="10" name="Oval Callout 9"/>
          <p:cNvSpPr/>
          <p:nvPr/>
        </p:nvSpPr>
        <p:spPr>
          <a:xfrm>
            <a:off x="228600" y="228600"/>
            <a:ext cx="4428490" cy="1686560"/>
          </a:xfrm>
          <a:prstGeom prst="wedgeEllipseCallout">
            <a:avLst>
              <a:gd name="adj1" fmla="val -16461"/>
              <a:gd name="adj2" fmla="val 68900"/>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latin typeface="Times New Roman" panose="02020603050405020304" pitchFamily="18" charset="0"/>
                <a:cs typeface="Times New Roman" panose="02020603050405020304" pitchFamily="18" charset="0"/>
                <a:sym typeface="+mn-ea"/>
              </a:rPr>
              <a:t>Phương pháp thu thập thông tin định lượng bao gồm</a:t>
            </a:r>
          </a:p>
        </p:txBody>
      </p:sp>
      <p:sp>
        <p:nvSpPr>
          <p:cNvPr id="11" name="Oval Callout 10"/>
          <p:cNvSpPr/>
          <p:nvPr/>
        </p:nvSpPr>
        <p:spPr>
          <a:xfrm>
            <a:off x="4678680" y="214630"/>
            <a:ext cx="4303395" cy="1700530"/>
          </a:xfrm>
          <a:prstGeom prst="wedgeEllipseCallout">
            <a:avLst>
              <a:gd name="adj1" fmla="val -15058"/>
              <a:gd name="adj2" fmla="val 68857"/>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accent6">
                    <a:lumMod val="50000"/>
                  </a:schemeClr>
                </a:solidFill>
                <a:latin typeface="Times New Roman" panose="02020603050405020304" pitchFamily="18" charset="0"/>
                <a:cs typeface="Times New Roman" panose="02020603050405020304" pitchFamily="18" charset="0"/>
                <a:sym typeface="+mn-ea"/>
              </a:rPr>
              <a:t>Phương pháp thu thập thông tin định tính bao gồm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in)">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1)">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ppt_y</p:attrName>
                                        </p:attrNameLst>
                                      </p:cBhvr>
                                      <p:tavLst>
                                        <p:tav tm="0">
                                          <p:val>
                                            <p:strVal val="#ppt_y+#ppt_h*1.125000"/>
                                          </p:val>
                                        </p:tav>
                                        <p:tav tm="100000">
                                          <p:val>
                                            <p:strVal val="#ppt_y"/>
                                          </p:val>
                                        </p:tav>
                                      </p:tavLst>
                                    </p:anim>
                                    <p:animEffect transition="in" filter="wipe(up)">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p:tgtEl>
                                          <p:spTgt spid="4"/>
                                        </p:tgtEl>
                                        <p:attrNameLst>
                                          <p:attrName>ppt_y</p:attrName>
                                        </p:attrNameLst>
                                      </p:cBhvr>
                                      <p:tavLst>
                                        <p:tav tm="0">
                                          <p:val>
                                            <p:strVal val="#ppt_y+#ppt_h*1.125000"/>
                                          </p:val>
                                        </p:tav>
                                        <p:tav tm="100000">
                                          <p:val>
                                            <p:strVal val="#ppt_y"/>
                                          </p:val>
                                        </p:tav>
                                      </p:tavLst>
                                    </p:anim>
                                    <p:animEffect transition="in" filter="wipe(up)">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to="" calcmode="lin" valueType="num">
                                      <p:cBhvr>
                                        <p:cTn id="29" dur="1" fill="hold"/>
                                        <p:tgtEl>
                                          <p:spTgt spid="11"/>
                                        </p:tgtEl>
                                      </p:cBhvr>
                                    </p:anim>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heel(1)">
                                      <p:cBhvr>
                                        <p:cTn id="34" dur="20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to="" calcmode="lin" valueType="num">
                                      <p:cBhvr>
                                        <p:cTn id="39" dur="1" fill="hold"/>
                                        <p:tgtEl>
                                          <p:spTgt spid="6"/>
                                        </p:tgtEl>
                                      </p:cBhvr>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 to="" calcmode="lin" valueType="num">
                                      <p:cBhvr>
                                        <p:cTn id="44" dur="1" fill="hold"/>
                                        <p:tgtEl>
                                          <p:spTgt spid="7"/>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4" grpId="0" animBg="1"/>
      <p:bldP spid="4" grpId="1" animBg="1"/>
      <p:bldP spid="8" grpId="0" animBg="1"/>
      <p:bldP spid="8" grpId="1" animBg="1"/>
      <p:bldP spid="9" grpId="0" animBg="1"/>
      <p:bldP spid="9" grpId="1" animBg="1"/>
      <p:bldP spid="10" grpId="0" animBg="1"/>
      <p:bldP spid="10" grpId="1" animBg="1"/>
      <p:bldP spid="11" grpId="0" animBg="1"/>
      <p:bldP spid="11"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3830"/>
            <a:ext cx="8229600" cy="902335"/>
          </a:xfrm>
        </p:spPr>
        <p:txBody>
          <a:bodyPr>
            <a:noAutofit/>
          </a:bodyPr>
          <a:lstStyle/>
          <a:p>
            <a:r>
              <a:rPr lang="en-US" sz="3200">
                <a:solidFill>
                  <a:schemeClr val="tx2">
                    <a:lumMod val="50000"/>
                  </a:schemeClr>
                </a:solidFill>
              </a:rPr>
              <a:t>Bài tập: Cho biết ưu nhược điểm của các PP thu thập thông tin thứ cấp</a:t>
            </a:r>
          </a:p>
        </p:txBody>
      </p:sp>
      <p:sp>
        <p:nvSpPr>
          <p:cNvPr id="3" name="Content Placeholder 2"/>
          <p:cNvSpPr>
            <a:spLocks noGrp="1"/>
          </p:cNvSpPr>
          <p:nvPr>
            <p:ph idx="1"/>
          </p:nvPr>
        </p:nvSpPr>
        <p:spPr>
          <a:xfrm>
            <a:off x="457200" y="884555"/>
            <a:ext cx="8229600" cy="5241925"/>
          </a:xfrm>
        </p:spPr>
        <p:txBody>
          <a:bodyPr>
            <a:normAutofit/>
          </a:bodyPr>
          <a:lstStyle/>
          <a:p>
            <a:pPr marL="0" indent="0" algn="just">
              <a:buNone/>
            </a:pPr>
            <a:r>
              <a:rPr lang="en-US">
                <a:latin typeface="Times New Roman" panose="02020603050405020304" pitchFamily="18" charset="0"/>
                <a:cs typeface="Times New Roman" panose="02020603050405020304" pitchFamily="18" charset="0"/>
              </a:rPr>
              <a:t> </a:t>
            </a:r>
            <a:endParaRPr lang="en-US" sz="2800"/>
          </a:p>
        </p:txBody>
      </p:sp>
      <p:sp>
        <p:nvSpPr>
          <p:cNvPr id="7" name="Right Arrow 6"/>
          <p:cNvSpPr/>
          <p:nvPr/>
        </p:nvSpPr>
        <p:spPr>
          <a:xfrm>
            <a:off x="304800" y="1981200"/>
            <a:ext cx="1727200" cy="3184525"/>
          </a:xfrm>
          <a:prstGeom prst="rightArrow">
            <a:avLst>
              <a:gd name="adj1" fmla="val 50000"/>
              <a:gd name="adj2" fmla="val 23333"/>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a:latin typeface="Times New Roman" panose="02020603050405020304" pitchFamily="18" charset="0"/>
                <a:cs typeface="Times New Roman" panose="02020603050405020304" pitchFamily="18" charset="0"/>
              </a:rPr>
              <a:t>Thực nghiệm </a:t>
            </a:r>
          </a:p>
        </p:txBody>
      </p:sp>
      <p:sp>
        <p:nvSpPr>
          <p:cNvPr id="8" name="Rounded Rectangle 7"/>
          <p:cNvSpPr/>
          <p:nvPr/>
        </p:nvSpPr>
        <p:spPr>
          <a:xfrm>
            <a:off x="2209800" y="1447800"/>
            <a:ext cx="6172200" cy="2021840"/>
          </a:xfrm>
          <a:prstGeom prst="roundRect">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a:solidFill>
                  <a:srgbClr val="FF0000"/>
                </a:solidFill>
                <a:latin typeface="Times New Roman" panose="02020603050405020304" pitchFamily="18" charset="0"/>
                <a:cs typeface="Times New Roman" panose="02020603050405020304" pitchFamily="18" charset="0"/>
              </a:rPr>
              <a:t>Ưu: Nâng cao trình độ, kỹ năng thực hành NC và khả năng tư duy lý thuyết, thúc đẩy quá trình NCKH, tạo ra một hướng NC mới</a:t>
            </a:r>
          </a:p>
        </p:txBody>
      </p:sp>
      <p:sp>
        <p:nvSpPr>
          <p:cNvPr id="9" name="Rounded Rectangle 8"/>
          <p:cNvSpPr/>
          <p:nvPr/>
        </p:nvSpPr>
        <p:spPr>
          <a:xfrm>
            <a:off x="2209800" y="3733800"/>
            <a:ext cx="6172200" cy="2021840"/>
          </a:xfrm>
          <a:prstGeom prst="roundRect">
            <a:avLst/>
          </a:prstGeom>
          <a:solidFill>
            <a:schemeClr val="accent3">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200">
                <a:solidFill>
                  <a:schemeClr val="accent6">
                    <a:lumMod val="50000"/>
                  </a:schemeClr>
                </a:solidFill>
                <a:latin typeface="Times New Roman" panose="02020603050405020304" pitchFamily="18" charset="0"/>
                <a:cs typeface="Times New Roman" panose="02020603050405020304" pitchFamily="18" charset="0"/>
              </a:rPr>
              <a:t>Nhược: Hiện tượng diễn ra không hoàn toàn tự nhiên, đòi hỏi phải có thiết bị kỹ thuật cao, nhà NC phải có kỹ năng NC, tổ chức,..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8" grpId="1" animBg="1"/>
      <p:bldP spid="9" grpId="0" bldLvl="0" animBg="1"/>
      <p:bldP spid="9"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3510"/>
            <a:ext cx="8229600" cy="203200"/>
          </a:xfrm>
        </p:spPr>
        <p:txBody>
          <a:bodyPr>
            <a:normAutofit fontScale="90000"/>
          </a:bodyPr>
          <a:lstStyle/>
          <a:p>
            <a:endParaRPr lang="en-US"/>
          </a:p>
        </p:txBody>
      </p:sp>
      <p:sp>
        <p:nvSpPr>
          <p:cNvPr id="3" name="Content Placeholder 2"/>
          <p:cNvSpPr>
            <a:spLocks noGrp="1"/>
          </p:cNvSpPr>
          <p:nvPr>
            <p:ph idx="1"/>
          </p:nvPr>
        </p:nvSpPr>
        <p:spPr>
          <a:xfrm>
            <a:off x="168275" y="454660"/>
            <a:ext cx="8883650" cy="6247130"/>
          </a:xfrm>
        </p:spPr>
        <p:txBody>
          <a:bodyPr/>
          <a:lstStyle/>
          <a:p>
            <a:pPr marL="0" indent="0">
              <a:buNone/>
            </a:pPr>
            <a:endParaRPr lang="en-US"/>
          </a:p>
        </p:txBody>
      </p:sp>
      <p:sp>
        <p:nvSpPr>
          <p:cNvPr id="4" name="Right Arrow 3"/>
          <p:cNvSpPr/>
          <p:nvPr/>
        </p:nvSpPr>
        <p:spPr>
          <a:xfrm>
            <a:off x="381000" y="533400"/>
            <a:ext cx="1864360" cy="1821180"/>
          </a:xfrm>
          <a:prstGeom prst="rightArrow">
            <a:avLst>
              <a:gd name="adj1" fmla="val 70869"/>
              <a:gd name="adj2" fmla="val 3314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2800" b="1">
                <a:solidFill>
                  <a:srgbClr val="C00000"/>
                </a:solidFill>
                <a:latin typeface="Times New Roman" panose="02020603050405020304" pitchFamily="18" charset="0"/>
                <a:cs typeface="Times New Roman" panose="02020603050405020304" pitchFamily="18" charset="0"/>
              </a:rPr>
              <a:t>Quan sát</a:t>
            </a:r>
          </a:p>
        </p:txBody>
      </p:sp>
      <p:sp>
        <p:nvSpPr>
          <p:cNvPr id="5" name="Rounded Rectangle 4"/>
          <p:cNvSpPr/>
          <p:nvPr/>
        </p:nvSpPr>
        <p:spPr>
          <a:xfrm>
            <a:off x="2362200" y="202565"/>
            <a:ext cx="6629400" cy="1087120"/>
          </a:xfrm>
          <a:prstGeom prst="roundRect">
            <a:avLst/>
          </a:prstGeom>
          <a:solidFill>
            <a:schemeClr val="accent4">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ltLang="en-US" sz="2800">
              <a:solidFill>
                <a:schemeClr val="accent6">
                  <a:lumMod val="50000"/>
                </a:schemeClr>
              </a:solidFill>
              <a:latin typeface="Times New Roman" panose="02020603050405020304" pitchFamily="18" charset="0"/>
              <a:cs typeface="Times New Roman" panose="02020603050405020304" pitchFamily="18" charset="0"/>
              <a:sym typeface="+mn-ea"/>
            </a:endParaRPr>
          </a:p>
          <a:p>
            <a:pPr algn="ctr"/>
            <a:r>
              <a:rPr lang="vi-VN" altLang="en-US" sz="2800">
                <a:solidFill>
                  <a:schemeClr val="accent6">
                    <a:lumMod val="50000"/>
                  </a:schemeClr>
                </a:solidFill>
                <a:latin typeface="Times New Roman" panose="02020603050405020304" pitchFamily="18" charset="0"/>
                <a:cs typeface="Times New Roman" panose="02020603050405020304" pitchFamily="18" charset="0"/>
                <a:sym typeface="+mn-ea"/>
              </a:rPr>
              <a:t>Ưu: </a:t>
            </a:r>
            <a:r>
              <a:rPr lang="en-US" sz="2800">
                <a:solidFill>
                  <a:schemeClr val="accent6">
                    <a:lumMod val="50000"/>
                  </a:schemeClr>
                </a:solidFill>
                <a:latin typeface="Times New Roman" panose="02020603050405020304" pitchFamily="18" charset="0"/>
                <a:cs typeface="Times New Roman" panose="02020603050405020304" pitchFamily="18" charset="0"/>
                <a:sym typeface="+mn-ea"/>
              </a:rPr>
              <a:t>Thông tin phong phú về đối t</a:t>
            </a:r>
            <a:r>
              <a:rPr lang="vi-VN" sz="2800">
                <a:solidFill>
                  <a:schemeClr val="accent6">
                    <a:lumMod val="50000"/>
                  </a:schemeClr>
                </a:solidFill>
                <a:latin typeface="Times New Roman" panose="02020603050405020304" pitchFamily="18" charset="0"/>
                <a:cs typeface="Times New Roman" panose="02020603050405020304" pitchFamily="18" charset="0"/>
                <a:sym typeface="+mn-ea"/>
              </a:rPr>
              <a:t>ư</a:t>
            </a:r>
            <a:r>
              <a:rPr lang="en-US" sz="2800">
                <a:solidFill>
                  <a:schemeClr val="accent6">
                    <a:lumMod val="50000"/>
                  </a:schemeClr>
                </a:solidFill>
                <a:latin typeface="Times New Roman" panose="02020603050405020304" pitchFamily="18" charset="0"/>
                <a:cs typeface="Times New Roman" panose="02020603050405020304" pitchFamily="18" charset="0"/>
                <a:sym typeface="+mn-ea"/>
              </a:rPr>
              <a:t>ợng NC</a:t>
            </a:r>
          </a:p>
          <a:p>
            <a:pPr algn="ctr"/>
            <a:r>
              <a:rPr lang="en-US" sz="2800">
                <a:solidFill>
                  <a:schemeClr val="accent6">
                    <a:lumMod val="50000"/>
                  </a:schemeClr>
                </a:solidFill>
                <a:latin typeface="Times New Roman" panose="02020603050405020304" pitchFamily="18" charset="0"/>
                <a:cs typeface="Times New Roman" panose="02020603050405020304" pitchFamily="18" charset="0"/>
                <a:sym typeface="+mn-ea"/>
              </a:rPr>
              <a:t>Tiết kiệm thời gian và chi phí</a:t>
            </a:r>
            <a:endParaRPr lang="en-US" sz="2800">
              <a:solidFill>
                <a:schemeClr val="accent6">
                  <a:lumMod val="50000"/>
                </a:schemeClr>
              </a:solidFill>
              <a:latin typeface="Times New Roman" panose="02020603050405020304" pitchFamily="18" charset="0"/>
              <a:cs typeface="Times New Roman" panose="02020603050405020304" pitchFamily="18" charset="0"/>
            </a:endParaRPr>
          </a:p>
          <a:p>
            <a:pPr algn="ctr"/>
            <a:endParaRPr lang="en-US" sz="2800"/>
          </a:p>
        </p:txBody>
      </p:sp>
      <p:sp>
        <p:nvSpPr>
          <p:cNvPr id="6" name="Rounded Rectangle 5"/>
          <p:cNvSpPr/>
          <p:nvPr/>
        </p:nvSpPr>
        <p:spPr>
          <a:xfrm>
            <a:off x="2438400" y="1447800"/>
            <a:ext cx="6629400" cy="1209675"/>
          </a:xfrm>
          <a:prstGeom prst="roundRect">
            <a:avLst/>
          </a:prstGeom>
          <a:solidFill>
            <a:schemeClr val="accent4">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2800">
                <a:solidFill>
                  <a:schemeClr val="accent6">
                    <a:lumMod val="50000"/>
                  </a:schemeClr>
                </a:solidFill>
                <a:latin typeface="Times New Roman" panose="02020603050405020304" pitchFamily="18" charset="0"/>
                <a:cs typeface="Times New Roman" panose="02020603050405020304" pitchFamily="18" charset="0"/>
                <a:sym typeface="+mn-ea"/>
              </a:rPr>
              <a:t>Nhược: </a:t>
            </a:r>
            <a:r>
              <a:rPr lang="en-US" sz="2800">
                <a:solidFill>
                  <a:schemeClr val="accent6">
                    <a:lumMod val="50000"/>
                  </a:schemeClr>
                </a:solidFill>
                <a:latin typeface="Times New Roman" panose="02020603050405020304" pitchFamily="18" charset="0"/>
                <a:cs typeface="Times New Roman" panose="02020603050405020304" pitchFamily="18" charset="0"/>
                <a:sym typeface="+mn-ea"/>
              </a:rPr>
              <a:t>Thông tin thu đ</a:t>
            </a:r>
            <a:r>
              <a:rPr lang="vi-VN" sz="2800">
                <a:solidFill>
                  <a:schemeClr val="accent6">
                    <a:lumMod val="50000"/>
                  </a:schemeClr>
                </a:solidFill>
                <a:latin typeface="Times New Roman" panose="02020603050405020304" pitchFamily="18" charset="0"/>
                <a:cs typeface="Times New Roman" panose="02020603050405020304" pitchFamily="18" charset="0"/>
                <a:sym typeface="+mn-ea"/>
              </a:rPr>
              <a:t>ư</a:t>
            </a:r>
            <a:r>
              <a:rPr lang="en-US" sz="2800">
                <a:solidFill>
                  <a:schemeClr val="accent6">
                    <a:lumMod val="50000"/>
                  </a:schemeClr>
                </a:solidFill>
                <a:latin typeface="Times New Roman" panose="02020603050405020304" pitchFamily="18" charset="0"/>
                <a:cs typeface="Times New Roman" panose="02020603050405020304" pitchFamily="18" charset="0"/>
                <a:sym typeface="+mn-ea"/>
              </a:rPr>
              <a:t>ợc mang tính chủ quan, có thể bị sai lệch</a:t>
            </a:r>
            <a:endParaRPr lang="en-US" sz="2800"/>
          </a:p>
        </p:txBody>
      </p:sp>
      <p:sp>
        <p:nvSpPr>
          <p:cNvPr id="7" name="Right Arrow 6"/>
          <p:cNvSpPr/>
          <p:nvPr/>
        </p:nvSpPr>
        <p:spPr>
          <a:xfrm>
            <a:off x="497840" y="3468370"/>
            <a:ext cx="1864360" cy="2615565"/>
          </a:xfrm>
          <a:prstGeom prst="rightArrow">
            <a:avLst>
              <a:gd name="adj1" fmla="val 70869"/>
              <a:gd name="adj2" fmla="val 35333"/>
            </a:avLst>
          </a:prstGeom>
          <a:solidFill>
            <a:schemeClr val="bg2"/>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2800" b="1">
                <a:solidFill>
                  <a:srgbClr val="C00000"/>
                </a:solidFill>
                <a:latin typeface="Times New Roman" panose="02020603050405020304" pitchFamily="18" charset="0"/>
                <a:cs typeface="Times New Roman" panose="02020603050405020304" pitchFamily="18" charset="0"/>
              </a:rPr>
              <a:t>Thảo luận/ PV nhóm</a:t>
            </a:r>
          </a:p>
        </p:txBody>
      </p:sp>
      <p:sp>
        <p:nvSpPr>
          <p:cNvPr id="8" name="Rounded Rectangle 7"/>
          <p:cNvSpPr/>
          <p:nvPr/>
        </p:nvSpPr>
        <p:spPr>
          <a:xfrm>
            <a:off x="2438400" y="4900930"/>
            <a:ext cx="6629400" cy="173736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altLang="en-US" sz="2800">
                <a:solidFill>
                  <a:schemeClr val="accent6">
                    <a:lumMod val="50000"/>
                  </a:schemeClr>
                </a:solidFill>
                <a:latin typeface="Times New Roman" panose="02020603050405020304" pitchFamily="18" charset="0"/>
                <a:cs typeface="Times New Roman" panose="02020603050405020304" pitchFamily="18" charset="0"/>
                <a:sym typeface="+mn-ea"/>
              </a:rPr>
              <a:t>Nhược: </a:t>
            </a:r>
            <a:r>
              <a:rPr lang="en-US" sz="2800">
                <a:solidFill>
                  <a:schemeClr val="accent6">
                    <a:lumMod val="50000"/>
                  </a:schemeClr>
                </a:solidFill>
                <a:latin typeface="Times New Roman" panose="02020603050405020304" pitchFamily="18" charset="0"/>
                <a:cs typeface="Times New Roman" panose="02020603050405020304" pitchFamily="18" charset="0"/>
                <a:sym typeface="+mn-ea"/>
              </a:rPr>
              <a:t>Chỉ phản ánh ý kiến của người có khuynh hướng chi phối nhóm </a:t>
            </a:r>
            <a:endParaRPr lang="en-US" sz="2800">
              <a:solidFill>
                <a:schemeClr val="accent6">
                  <a:lumMod val="50000"/>
                </a:schemeClr>
              </a:solidFill>
              <a:latin typeface="Times New Roman" panose="02020603050405020304" pitchFamily="18" charset="0"/>
              <a:cs typeface="Times New Roman" panose="02020603050405020304" pitchFamily="18" charset="0"/>
            </a:endParaRPr>
          </a:p>
          <a:p>
            <a:pPr algn="just"/>
            <a:r>
              <a:rPr lang="en-US" sz="2800">
                <a:solidFill>
                  <a:schemeClr val="accent6">
                    <a:lumMod val="50000"/>
                  </a:schemeClr>
                </a:solidFill>
                <a:latin typeface="Times New Roman" panose="02020603050405020304" pitchFamily="18" charset="0"/>
                <a:cs typeface="Times New Roman" panose="02020603050405020304" pitchFamily="18" charset="0"/>
                <a:sym typeface="+mn-ea"/>
              </a:rPr>
              <a:t>- Không thể được sử dụng  để đo mức độ đa dạng hay phạm vi của sự đa dạng</a:t>
            </a:r>
            <a:endParaRPr lang="en-US" sz="2800"/>
          </a:p>
        </p:txBody>
      </p:sp>
      <p:sp>
        <p:nvSpPr>
          <p:cNvPr id="9" name="Rounded Rectangle 8"/>
          <p:cNvSpPr/>
          <p:nvPr/>
        </p:nvSpPr>
        <p:spPr>
          <a:xfrm>
            <a:off x="2422525" y="3200400"/>
            <a:ext cx="6629400" cy="154051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vi-VN" sz="2800">
                <a:solidFill>
                  <a:srgbClr val="7030A0"/>
                </a:solidFill>
                <a:latin typeface="Times New Roman" panose="02020603050405020304" pitchFamily="18" charset="0"/>
                <a:cs typeface="Times New Roman" panose="02020603050405020304" pitchFamily="18" charset="0"/>
                <a:sym typeface="+mn-ea"/>
              </a:rPr>
              <a:t>Ư</a:t>
            </a:r>
            <a:r>
              <a:rPr lang="vi-VN" altLang="en-US" sz="2800">
                <a:solidFill>
                  <a:srgbClr val="7030A0"/>
                </a:solidFill>
                <a:latin typeface="Times New Roman" panose="02020603050405020304" pitchFamily="18" charset="0"/>
                <a:cs typeface="Times New Roman" panose="02020603050405020304" pitchFamily="18" charset="0"/>
                <a:sym typeface="+mn-ea"/>
              </a:rPr>
              <a:t>u: </a:t>
            </a:r>
            <a:r>
              <a:rPr lang="en-US" altLang="vi-VN" sz="2800">
                <a:solidFill>
                  <a:srgbClr val="7030A0"/>
                </a:solidFill>
                <a:latin typeface="Times New Roman" panose="02020603050405020304" pitchFamily="18" charset="0"/>
                <a:cs typeface="Times New Roman" panose="02020603050405020304" pitchFamily="18" charset="0"/>
                <a:sym typeface="+mn-ea"/>
              </a:rPr>
              <a:t>- Í</a:t>
            </a:r>
            <a:r>
              <a:rPr lang="en-US" sz="2800">
                <a:solidFill>
                  <a:srgbClr val="7030A0"/>
                </a:solidFill>
                <a:latin typeface="Times New Roman" panose="02020603050405020304" pitchFamily="18" charset="0"/>
                <a:cs typeface="Times New Roman" panose="02020603050405020304" pitchFamily="18" charset="0"/>
                <a:sym typeface="+mn-ea"/>
              </a:rPr>
              <a:t>t tốn kém về thời gian, tiền bạc</a:t>
            </a:r>
            <a:endParaRPr lang="en-US" sz="2800">
              <a:solidFill>
                <a:srgbClr val="7030A0"/>
              </a:solidFill>
              <a:latin typeface="Times New Roman" panose="02020603050405020304" pitchFamily="18" charset="0"/>
              <a:cs typeface="Times New Roman" panose="02020603050405020304" pitchFamily="18" charset="0"/>
            </a:endParaRPr>
          </a:p>
          <a:p>
            <a:pPr algn="just"/>
            <a:r>
              <a:rPr lang="en-US" sz="2800">
                <a:solidFill>
                  <a:srgbClr val="7030A0"/>
                </a:solidFill>
                <a:latin typeface="Times New Roman" panose="02020603050405020304" pitchFamily="18" charset="0"/>
                <a:cs typeface="Times New Roman" panose="02020603050405020304" pitchFamily="18" charset="0"/>
                <a:sym typeface="+mn-ea"/>
              </a:rPr>
              <a:t> - Giúp thu thập được những thông tin chi tiết, phong phú, đa dạng</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7"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900" decel="100000" fill="hold"/>
                                        <p:tgtEl>
                                          <p:spTgt spid="8"/>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animBg="1"/>
      <p:bldP spid="8" grpId="1" animBg="1"/>
      <p:bldP spid="9" grpId="0" animBg="1"/>
      <p:bldP spid="9"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3510"/>
            <a:ext cx="8229600" cy="203200"/>
          </a:xfrm>
        </p:spPr>
        <p:txBody>
          <a:bodyPr>
            <a:normAutofit fontScale="90000"/>
          </a:bodyPr>
          <a:lstStyle/>
          <a:p>
            <a:endParaRPr lang="en-US"/>
          </a:p>
        </p:txBody>
      </p:sp>
      <p:sp>
        <p:nvSpPr>
          <p:cNvPr id="3" name="Content Placeholder 2"/>
          <p:cNvSpPr>
            <a:spLocks noGrp="1"/>
          </p:cNvSpPr>
          <p:nvPr>
            <p:ph idx="1"/>
          </p:nvPr>
        </p:nvSpPr>
        <p:spPr>
          <a:xfrm>
            <a:off x="168275" y="454660"/>
            <a:ext cx="8883650" cy="6247130"/>
          </a:xfrm>
        </p:spPr>
        <p:txBody>
          <a:bodyPr/>
          <a:lstStyle/>
          <a:p>
            <a:pPr marL="0" indent="0">
              <a:buNone/>
            </a:pPr>
            <a:endParaRPr lang="en-US"/>
          </a:p>
        </p:txBody>
      </p:sp>
      <p:sp>
        <p:nvSpPr>
          <p:cNvPr id="4" name="Right Arrow 3"/>
          <p:cNvSpPr/>
          <p:nvPr/>
        </p:nvSpPr>
        <p:spPr>
          <a:xfrm>
            <a:off x="228600" y="143510"/>
            <a:ext cx="2169160" cy="2691130"/>
          </a:xfrm>
          <a:prstGeom prst="rightArrow">
            <a:avLst>
              <a:gd name="adj1" fmla="val 100000"/>
              <a:gd name="adj2" fmla="val 35333"/>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2800">
                <a:solidFill>
                  <a:srgbClr val="FF0000"/>
                </a:solidFill>
              </a:rPr>
              <a:t>PV </a:t>
            </a:r>
            <a:r>
              <a:rPr lang="en-US" altLang="vi-VN" sz="2800">
                <a:solidFill>
                  <a:srgbClr val="FF0000"/>
                </a:solidFill>
              </a:rPr>
              <a:t>k</a:t>
            </a:r>
            <a:r>
              <a:rPr lang="vi-VN" altLang="en-US" sz="2800">
                <a:solidFill>
                  <a:srgbClr val="FF0000"/>
                </a:solidFill>
              </a:rPr>
              <a:t>hông có có kết cấu chặt chẽ</a:t>
            </a:r>
          </a:p>
        </p:txBody>
      </p:sp>
      <p:sp>
        <p:nvSpPr>
          <p:cNvPr id="5" name="Rounded Rectangle 4"/>
          <p:cNvSpPr/>
          <p:nvPr/>
        </p:nvSpPr>
        <p:spPr>
          <a:xfrm>
            <a:off x="2362200" y="76200"/>
            <a:ext cx="6629400" cy="1336040"/>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2800">
                <a:solidFill>
                  <a:srgbClr val="FF0000"/>
                </a:solidFill>
                <a:latin typeface="Times New Roman" panose="02020603050405020304" pitchFamily="18" charset="0"/>
                <a:cs typeface="Times New Roman" panose="02020603050405020304" pitchFamily="18" charset="0"/>
                <a:sym typeface="+mn-ea"/>
              </a:rPr>
              <a:t>Ưu: </a:t>
            </a:r>
            <a:r>
              <a:rPr lang="en-US" sz="2800">
                <a:solidFill>
                  <a:srgbClr val="FF0000"/>
                </a:solidFill>
                <a:latin typeface="Times New Roman" panose="02020603050405020304" pitchFamily="18" charset="0"/>
                <a:cs typeface="Times New Roman" panose="02020603050405020304" pitchFamily="18" charset="0"/>
                <a:sym typeface="+mn-ea"/>
              </a:rPr>
              <a:t>Thu thập được thông tin phán ánh suy nghĩ nội tâm của người được phỏng vấn; Giúp làm rõ và đào sâu vào dữ liệu</a:t>
            </a:r>
          </a:p>
        </p:txBody>
      </p:sp>
      <p:sp>
        <p:nvSpPr>
          <p:cNvPr id="6" name="Rounded Rectangle 5"/>
          <p:cNvSpPr/>
          <p:nvPr/>
        </p:nvSpPr>
        <p:spPr>
          <a:xfrm>
            <a:off x="2362200" y="1600200"/>
            <a:ext cx="6629400" cy="1383665"/>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2800">
                <a:solidFill>
                  <a:schemeClr val="accent6">
                    <a:lumMod val="50000"/>
                  </a:schemeClr>
                </a:solidFill>
                <a:latin typeface="Times New Roman" panose="02020603050405020304" pitchFamily="18" charset="0"/>
                <a:cs typeface="Times New Roman" panose="02020603050405020304" pitchFamily="18" charset="0"/>
                <a:sym typeface="+mn-ea"/>
              </a:rPr>
              <a:t>Nhược: </a:t>
            </a:r>
            <a:r>
              <a:rPr lang="en-US" sz="2800">
                <a:solidFill>
                  <a:schemeClr val="accent6">
                    <a:lumMod val="50000"/>
                  </a:schemeClr>
                </a:solidFill>
                <a:latin typeface="Times New Roman" panose="02020603050405020304" pitchFamily="18" charset="0"/>
                <a:cs typeface="Times New Roman" panose="02020603050405020304" pitchFamily="18" charset="0"/>
                <a:sym typeface="+mn-ea"/>
              </a:rPr>
              <a:t>Không đảm bảo những câu trả lời hoàn thoàn trung thực; Tốn thời gian, chi phí; Thông tin mang tính cá nhân</a:t>
            </a:r>
            <a:endParaRPr lang="en-US" sz="2800"/>
          </a:p>
        </p:txBody>
      </p:sp>
      <p:sp>
        <p:nvSpPr>
          <p:cNvPr id="7" name="Right Arrow 6"/>
          <p:cNvSpPr/>
          <p:nvPr/>
        </p:nvSpPr>
        <p:spPr>
          <a:xfrm>
            <a:off x="304800" y="3581400"/>
            <a:ext cx="2128520" cy="2366010"/>
          </a:xfrm>
          <a:prstGeom prst="rightArrow">
            <a:avLst>
              <a:gd name="adj1" fmla="val 100000"/>
              <a:gd name="adj2" fmla="val 35333"/>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vi-VN" sz="2800">
                <a:solidFill>
                  <a:srgbClr val="002060"/>
                </a:solidFill>
                <a:latin typeface="Arial" panose="020B0604020202020204" pitchFamily="34" charset="0"/>
                <a:cs typeface="Arial" panose="020B0604020202020204" pitchFamily="34" charset="0"/>
              </a:rPr>
              <a:t>K</a:t>
            </a:r>
            <a:r>
              <a:rPr lang="vi-VN" altLang="en-US" sz="2800">
                <a:solidFill>
                  <a:srgbClr val="002060"/>
                </a:solidFill>
                <a:latin typeface="Arial" panose="020B0604020202020204" pitchFamily="34" charset="0"/>
                <a:cs typeface="Arial" panose="020B0604020202020204" pitchFamily="34" charset="0"/>
              </a:rPr>
              <a:t>hảo sát</a:t>
            </a:r>
          </a:p>
        </p:txBody>
      </p:sp>
      <p:sp>
        <p:nvSpPr>
          <p:cNvPr id="8" name="Rounded Rectangle 7"/>
          <p:cNvSpPr/>
          <p:nvPr/>
        </p:nvSpPr>
        <p:spPr>
          <a:xfrm>
            <a:off x="2362200" y="4780915"/>
            <a:ext cx="6679565" cy="201739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2600">
                <a:solidFill>
                  <a:srgbClr val="002060"/>
                </a:solidFill>
                <a:latin typeface="Times New Roman" panose="02020603050405020304" pitchFamily="18" charset="0"/>
                <a:cs typeface="Times New Roman" panose="02020603050405020304" pitchFamily="18" charset="0"/>
                <a:sym typeface="+mn-ea"/>
              </a:rPr>
              <a:t>Nhược: </a:t>
            </a:r>
            <a:r>
              <a:rPr lang="en-US" sz="2600">
                <a:solidFill>
                  <a:srgbClr val="002060"/>
                </a:solidFill>
                <a:latin typeface="Times New Roman" panose="02020603050405020304" pitchFamily="18" charset="0"/>
                <a:cs typeface="Times New Roman" panose="02020603050405020304" pitchFamily="18" charset="0"/>
                <a:sym typeface="+mn-ea"/>
              </a:rPr>
              <a:t>Độ tin cậy của thông tin bị ảnh hưởng do câu trả lời không trung thực, hoặc điền phiếu không nghiêm túc; Xử lý thông tin mất thời gian, nhà NC phải có khả năng phân tích và diễn giải các số liệu thống kê</a:t>
            </a:r>
            <a:endParaRPr lang="en-US" sz="2600"/>
          </a:p>
        </p:txBody>
      </p:sp>
      <p:sp>
        <p:nvSpPr>
          <p:cNvPr id="9" name="Rounded Rectangle 8"/>
          <p:cNvSpPr/>
          <p:nvPr/>
        </p:nvSpPr>
        <p:spPr>
          <a:xfrm>
            <a:off x="2362200" y="3124200"/>
            <a:ext cx="6629400" cy="154051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2800">
                <a:solidFill>
                  <a:srgbClr val="002060"/>
                </a:solidFill>
                <a:latin typeface="Times New Roman" panose="02020603050405020304" pitchFamily="18" charset="0"/>
                <a:cs typeface="Times New Roman" panose="02020603050405020304" pitchFamily="18" charset="0"/>
                <a:sym typeface="+mn-ea"/>
              </a:rPr>
              <a:t>Ưu: </a:t>
            </a:r>
            <a:r>
              <a:rPr lang="en-US" sz="2800">
                <a:solidFill>
                  <a:srgbClr val="002060"/>
                </a:solidFill>
                <a:latin typeface="Times New Roman" panose="02020603050405020304" pitchFamily="18" charset="0"/>
                <a:cs typeface="Times New Roman" panose="02020603050405020304" pitchFamily="18" charset="0"/>
                <a:sym typeface="+mn-ea"/>
              </a:rPr>
              <a:t>Thu thập được lượng thông tin lớn  nhưng không tốn thời gian và chi phí; Kết quả có thể khái quát hóa cho dân số</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animBg="1"/>
      <p:bldP spid="8" grpId="1" animBg="1"/>
      <p:bldP spid="9" grpId="0" animBg="1"/>
      <p:bldP spid="9"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954"/>
            <a:ext cx="8763000" cy="5592446"/>
          </a:xfr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a:bevelB w="82550" h="44450" prst="angle"/>
            <a:contourClr>
              <a:srgbClr val="FFFFFF"/>
            </a:contourClr>
          </a:sp3d>
        </p:spPr>
        <p:txBody>
          <a:bodyPr>
            <a:normAutofit/>
          </a:bodyPr>
          <a:lstStyle/>
          <a:p>
            <a:r>
              <a:rPr lang="en-US" sz="48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cs typeface="Times New Roman" panose="02020603050405020304" pitchFamily="18" charset="0"/>
              </a:rPr>
              <a:t>4.3. THIẾT KẾ BẢNG CÂU HỎI </a:t>
            </a:r>
            <a:br>
              <a:rPr lang="en-US" sz="480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cs typeface="Times New Roman" panose="02020603050405020304" pitchFamily="18" charset="0"/>
              </a:rPr>
            </a:br>
            <a:endParaRPr lang="en-US" sz="4800"/>
          </a:p>
        </p:txBody>
      </p:sp>
      <p:sp>
        <p:nvSpPr>
          <p:cNvPr id="3" name="Content Placeholder 2"/>
          <p:cNvSpPr>
            <a:spLocks noGrp="1"/>
          </p:cNvSpPr>
          <p:nvPr>
            <p:ph idx="1"/>
          </p:nvPr>
        </p:nvSpPr>
        <p:spPr>
          <a:xfrm>
            <a:off x="457200" y="731520"/>
            <a:ext cx="8229600" cy="5394960"/>
          </a:xfrm>
          <a:scene3d>
            <a:camera prst="perspectiveAbove"/>
            <a:lightRig rig="threePt" dir="t"/>
          </a:scene3d>
        </p:spPr>
        <p:txBody>
          <a:bodyPr>
            <a:prstTxWarp prst="textCurveDown">
              <a:avLst/>
            </a:prstTxWarp>
          </a:bodyPr>
          <a:lstStyle/>
          <a:p>
            <a:pPr marL="0" indent="0" algn="ctr">
              <a:buNone/>
            </a:pPr>
            <a:endParaRPr lang="en-US">
              <a:latin typeface="Times New Roman" panose="02020603050405020304" pitchFamily="18" charset="0"/>
              <a:cs typeface="Times New Roman" panose="02020603050405020304" pitchFamily="18" charset="0"/>
            </a:endParaRPr>
          </a:p>
          <a:p>
            <a:pPr marL="0" indent="0" algn="ctr">
              <a:buNone/>
            </a:pPr>
            <a:endParaRPr lang="en-US">
              <a:latin typeface="Times New Roman" panose="02020603050405020304" pitchFamily="18" charset="0"/>
              <a:cs typeface="Times New Roman" panose="02020603050405020304" pitchFamily="18" charset="0"/>
            </a:endParaRPr>
          </a:p>
          <a:p>
            <a:pPr marL="0" indent="0" algn="ctr">
              <a:buNone/>
            </a:pPr>
            <a:endParaRPr lang="en-US">
              <a:latin typeface="Times New Roman" panose="02020603050405020304" pitchFamily="18" charset="0"/>
              <a:cs typeface="Times New Roman" panose="0202060305040502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955"/>
            <a:ext cx="8229600" cy="532765"/>
          </a:xfrm>
          <a:ln>
            <a:solidFill>
              <a:srgbClr val="C00000"/>
            </a:solidFill>
          </a:ln>
        </p:spPr>
        <p:txBody>
          <a:bodyPr>
            <a:normAutofit fontScale="90000"/>
          </a:bodyPr>
          <a:lstStyle/>
          <a:p>
            <a:r>
              <a:rPr lang="en-US" sz="3600" b="1">
                <a:latin typeface="Times New Roman" panose="02020603050405020304" pitchFamily="18" charset="0"/>
                <a:cs typeface="Times New Roman" panose="02020603050405020304" pitchFamily="18" charset="0"/>
              </a:rPr>
              <a:t>4.3. THIẾT KẾ BẢNG CÂU HỎI</a:t>
            </a:r>
          </a:p>
        </p:txBody>
      </p:sp>
      <p:sp>
        <p:nvSpPr>
          <p:cNvPr id="3" name="Content Placeholder 2"/>
          <p:cNvSpPr>
            <a:spLocks noGrp="1"/>
          </p:cNvSpPr>
          <p:nvPr>
            <p:ph idx="1"/>
          </p:nvPr>
        </p:nvSpPr>
        <p:spPr>
          <a:xfrm>
            <a:off x="457200" y="990600"/>
            <a:ext cx="8229600" cy="5638800"/>
          </a:xfrm>
          <a:ln>
            <a:solidFill>
              <a:srgbClr val="C00000"/>
            </a:solidFill>
          </a:ln>
        </p:spPr>
        <p:txBody>
          <a:bodyPr>
            <a:normAutofit/>
          </a:bodyPr>
          <a:lstStyle/>
          <a:p>
            <a:pPr marL="0" indent="0" algn="just">
              <a:buNone/>
            </a:pPr>
            <a:endParaRPr lang="en-US" sz="2700">
              <a:latin typeface="Times New Roman" panose="02020603050405020304" pitchFamily="18" charset="0"/>
              <a:cs typeface="Times New Roman" panose="02020603050405020304" pitchFamily="18" charset="0"/>
            </a:endParaRPr>
          </a:p>
        </p:txBody>
      </p:sp>
      <p:sp>
        <p:nvSpPr>
          <p:cNvPr id="4" name="Rectangle: Rounded Corners 3"/>
          <p:cNvSpPr/>
          <p:nvPr/>
        </p:nvSpPr>
        <p:spPr>
          <a:xfrm>
            <a:off x="762000" y="3255578"/>
            <a:ext cx="7543800" cy="276422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anose="02020603050405020304" pitchFamily="18" charset="0"/>
                <a:cs typeface="Times New Roman" panose="02020603050405020304" pitchFamily="18" charset="0"/>
              </a:rPr>
              <a:t>Bảng câu hỏi là một công cụ NC bao gồm một bộ những câu hỏi/mục hỏi nhằm thu thập thông tin từ người được tham gia khảo sát, điều tra hay phỏng vấn một cách chuẩn hóa</a:t>
            </a:r>
            <a:endParaRPr lang="en-US" sz="3200"/>
          </a:p>
        </p:txBody>
      </p:sp>
      <p:sp>
        <p:nvSpPr>
          <p:cNvPr id="5" name="Thought Bubble: Cloud 4"/>
          <p:cNvSpPr/>
          <p:nvPr/>
        </p:nvSpPr>
        <p:spPr>
          <a:xfrm>
            <a:off x="2057400" y="1298028"/>
            <a:ext cx="5029200" cy="1219200"/>
          </a:xfrm>
          <a:prstGeom prst="cloudCallout">
            <a:avLst>
              <a:gd name="adj1" fmla="val -11115"/>
              <a:gd name="adj2" fmla="val 100000"/>
            </a:avLst>
          </a:prstGeom>
          <a:solidFill>
            <a:schemeClr val="bg1"/>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accent3">
                    <a:lumMod val="50000"/>
                  </a:schemeClr>
                </a:solidFill>
                <a:latin typeface="Times New Roman" panose="02020603050405020304" pitchFamily="18" charset="0"/>
                <a:cs typeface="Times New Roman" panose="02020603050405020304" pitchFamily="18" charset="0"/>
              </a:rPr>
              <a:t>3.3.1. KHÁI NIỆM</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57200"/>
          </a:xfrm>
        </p:spPr>
        <p:txBody>
          <a:bodyPr>
            <a:normAutofit/>
          </a:bodyPr>
          <a:lstStyle/>
          <a:p>
            <a:r>
              <a:rPr lang="en-US" sz="1800" b="1">
                <a:solidFill>
                  <a:schemeClr val="accent2">
                    <a:lumMod val="50000"/>
                  </a:schemeClr>
                </a:solidFill>
                <a:latin typeface="Times New Roman" panose="02020603050405020304" pitchFamily="18" charset="0"/>
                <a:cs typeface="Times New Roman" panose="02020603050405020304" pitchFamily="18" charset="0"/>
              </a:rPr>
              <a:t>4.3. THIẾT KẾ BẢNG CÂU HỎI</a:t>
            </a:r>
            <a:endParaRPr lang="en-US" sz="1800">
              <a:solidFill>
                <a:schemeClr val="accent2">
                  <a:lumMod val="50000"/>
                </a:schemeClr>
              </a:solidFill>
            </a:endParaRPr>
          </a:p>
        </p:txBody>
      </p:sp>
      <p:sp>
        <p:nvSpPr>
          <p:cNvPr id="3" name="Content Placeholder 2"/>
          <p:cNvSpPr>
            <a:spLocks noGrp="1"/>
          </p:cNvSpPr>
          <p:nvPr>
            <p:ph idx="1"/>
          </p:nvPr>
        </p:nvSpPr>
        <p:spPr>
          <a:xfrm>
            <a:off x="457200" y="533400"/>
            <a:ext cx="8229600" cy="6096000"/>
          </a:xfrm>
        </p:spPr>
        <p:txBody>
          <a:bodyPr/>
          <a:lstStyle/>
          <a:p>
            <a:pPr marL="0" indent="0" algn="just">
              <a:buNone/>
            </a:pPr>
            <a:endParaRPr lang="en-US">
              <a:latin typeface="Times New Roman" panose="02020603050405020304" pitchFamily="18" charset="0"/>
              <a:cs typeface="Times New Roman" panose="02020603050405020304" pitchFamily="18" charset="0"/>
            </a:endParaRPr>
          </a:p>
          <a:p>
            <a:pPr marL="0" indent="0" algn="just">
              <a:buNone/>
            </a:pPr>
            <a:endParaRPr lang="en-US">
              <a:latin typeface="Times New Roman" panose="02020603050405020304" pitchFamily="18" charset="0"/>
              <a:cs typeface="Times New Roman" panose="02020603050405020304" pitchFamily="18" charset="0"/>
            </a:endParaRPr>
          </a:p>
          <a:p>
            <a:pPr marL="0" indent="0" algn="just">
              <a:buNone/>
            </a:pPr>
            <a:endParaRPr lang="en-US">
              <a:latin typeface="Times New Roman" panose="02020603050405020304" pitchFamily="18" charset="0"/>
              <a:cs typeface="Times New Roman" panose="02020603050405020304" pitchFamily="18" charset="0"/>
            </a:endParaRPr>
          </a:p>
          <a:p>
            <a:endParaRPr lang="en-US"/>
          </a:p>
        </p:txBody>
      </p:sp>
      <p:sp>
        <p:nvSpPr>
          <p:cNvPr id="5" name="Rectangle 4"/>
          <p:cNvSpPr/>
          <p:nvPr/>
        </p:nvSpPr>
        <p:spPr>
          <a:xfrm>
            <a:off x="3028950" y="628650"/>
            <a:ext cx="3086100" cy="5143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7030A0"/>
                </a:solidFill>
                <a:latin typeface="Times New Roman" panose="02020603050405020304" pitchFamily="18" charset="0"/>
                <a:cs typeface="Times New Roman" panose="02020603050405020304" pitchFamily="18" charset="0"/>
              </a:rPr>
              <a:t>Loại câu hỏi mở</a:t>
            </a:r>
          </a:p>
        </p:txBody>
      </p:sp>
      <p:sp>
        <p:nvSpPr>
          <p:cNvPr id="7" name="Rectangle: Rounded Corners 6"/>
          <p:cNvSpPr/>
          <p:nvPr/>
        </p:nvSpPr>
        <p:spPr>
          <a:xfrm>
            <a:off x="289034" y="1238250"/>
            <a:ext cx="8702566" cy="1600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anose="02020603050405020304" pitchFamily="18" charset="0"/>
                <a:cs typeface="Times New Roman" panose="02020603050405020304" pitchFamily="18" charset="0"/>
              </a:rPr>
              <a:t>Người tham gia trả lời câu hỏi bằng từ ngữ của họ. Thông tin thu thập được khá phong phú, phán ánh được nhiều khía cạnh</a:t>
            </a:r>
            <a:endParaRPr lang="en-US" sz="3200"/>
          </a:p>
        </p:txBody>
      </p:sp>
      <p:sp>
        <p:nvSpPr>
          <p:cNvPr id="9" name="Rectangle 8"/>
          <p:cNvSpPr/>
          <p:nvPr/>
        </p:nvSpPr>
        <p:spPr>
          <a:xfrm>
            <a:off x="220717" y="2933700"/>
            <a:ext cx="8702566" cy="37909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rPr>
              <a:t>Ví dụ: </a:t>
            </a:r>
          </a:p>
          <a:p>
            <a:pPr algn="just"/>
            <a:r>
              <a:rPr lang="en-US" sz="2800">
                <a:solidFill>
                  <a:srgbClr val="002060"/>
                </a:solidFill>
                <a:latin typeface="Times New Roman" panose="02020603050405020304" pitchFamily="18" charset="0"/>
                <a:cs typeface="Times New Roman" panose="02020603050405020304" pitchFamily="18" charset="0"/>
              </a:rPr>
              <a:t>- Nghề nghiệp của ông /bà là gì?........................................</a:t>
            </a:r>
          </a:p>
          <a:p>
            <a:pPr algn="just"/>
            <a:r>
              <a:rPr lang="en-US" sz="2800">
                <a:solidFill>
                  <a:srgbClr val="002060"/>
                </a:solidFill>
                <a:latin typeface="Times New Roman" panose="02020603050405020304" pitchFamily="18" charset="0"/>
                <a:cs typeface="Times New Roman" panose="02020603050405020304" pitchFamily="18" charset="0"/>
              </a:rPr>
              <a:t>- Bạn đánh giá nh</a:t>
            </a:r>
            <a:r>
              <a:rPr lang="vi-VN" sz="2800">
                <a:solidFill>
                  <a:srgbClr val="002060"/>
                </a:solidFill>
                <a:latin typeface="Times New Roman" panose="02020603050405020304" pitchFamily="18" charset="0"/>
                <a:cs typeface="Times New Roman" panose="02020603050405020304" pitchFamily="18" charset="0"/>
              </a:rPr>
              <a:t>ư</a:t>
            </a:r>
            <a:r>
              <a:rPr lang="en-US" sz="2800">
                <a:solidFill>
                  <a:srgbClr val="002060"/>
                </a:solidFill>
                <a:latin typeface="Times New Roman" panose="02020603050405020304" pitchFamily="18" charset="0"/>
                <a:cs typeface="Times New Roman" panose="02020603050405020304" pitchFamily="18" charset="0"/>
              </a:rPr>
              <a:t> thế nào về thái độ phục vụ của  nhân viên cửa hàng A?............................................</a:t>
            </a:r>
          </a:p>
          <a:p>
            <a:pPr algn="just"/>
            <a:r>
              <a:rPr lang="en-US" sz="2800">
                <a:solidFill>
                  <a:srgbClr val="002060"/>
                </a:solidFill>
                <a:latin typeface="Times New Roman" panose="02020603050405020304" pitchFamily="18" charset="0"/>
                <a:cs typeface="Times New Roman" panose="02020603050405020304" pitchFamily="18" charset="0"/>
              </a:rPr>
              <a:t>- Ông/bà có nhận xét gì sau khi áp dụng chế phẩm sinh học trong sản xuất rau an toàn?...................................</a:t>
            </a:r>
          </a:p>
          <a:p>
            <a:pPr algn="just"/>
            <a:r>
              <a:rPr lang="en-US" sz="2800">
                <a:solidFill>
                  <a:srgbClr val="002060"/>
                </a:solidFill>
                <a:latin typeface="Times New Roman" panose="02020603050405020304" pitchFamily="18" charset="0"/>
                <a:cs typeface="Times New Roman" panose="02020603050405020304" pitchFamily="18" charset="0"/>
              </a:rPr>
              <a:t>- Anh/chị có ý đánh giá gì về sản phẩm sữa bột của các hãng sữa ngoại nhập?................................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1"/>
            <a:ext cx="8229600" cy="381000"/>
          </a:xfrm>
        </p:spPr>
        <p:txBody>
          <a:bodyPr>
            <a:normAutofit fontScale="90000"/>
          </a:bodyPr>
          <a:lstStyle/>
          <a:p>
            <a:r>
              <a:rPr lang="en-US" sz="2000" b="1">
                <a:solidFill>
                  <a:schemeClr val="accent2">
                    <a:lumMod val="50000"/>
                  </a:schemeClr>
                </a:solidFill>
                <a:latin typeface="Times New Roman" panose="02020603050405020304" pitchFamily="18" charset="0"/>
                <a:cs typeface="Times New Roman" panose="02020603050405020304" pitchFamily="18" charset="0"/>
              </a:rPr>
              <a:t>4.3. THIẾT KẾ BẢNG CÂU HỎI</a:t>
            </a:r>
            <a:endParaRPr lang="en-US" sz="2000"/>
          </a:p>
        </p:txBody>
      </p:sp>
      <p:sp>
        <p:nvSpPr>
          <p:cNvPr id="3" name="Content Placeholder 2"/>
          <p:cNvSpPr>
            <a:spLocks noGrp="1"/>
          </p:cNvSpPr>
          <p:nvPr>
            <p:ph idx="1"/>
          </p:nvPr>
        </p:nvSpPr>
        <p:spPr>
          <a:xfrm>
            <a:off x="457200" y="1600200"/>
            <a:ext cx="8229600" cy="5181599"/>
          </a:xfrm>
        </p:spPr>
        <p:txBody>
          <a:bodyPr/>
          <a:lstStyle/>
          <a:p>
            <a:endParaRPr lang="en-US"/>
          </a:p>
        </p:txBody>
      </p:sp>
      <p:sp>
        <p:nvSpPr>
          <p:cNvPr id="5" name="Speech Bubble: Oval 4"/>
          <p:cNvSpPr/>
          <p:nvPr/>
        </p:nvSpPr>
        <p:spPr>
          <a:xfrm>
            <a:off x="2286000" y="500555"/>
            <a:ext cx="4114800" cy="685800"/>
          </a:xfrm>
          <a:prstGeom prst="wedgeEllipseCallout">
            <a:avLst>
              <a:gd name="adj1" fmla="val -19683"/>
              <a:gd name="adj2" fmla="val 90086"/>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a:solidFill>
                  <a:srgbClr val="7030A0"/>
                </a:solidFill>
                <a:latin typeface="Times New Roman" panose="02020603050405020304" pitchFamily="18" charset="0"/>
                <a:cs typeface="Times New Roman" panose="02020603050405020304" pitchFamily="18" charset="0"/>
              </a:rPr>
              <a:t>Câu hỏi đóng</a:t>
            </a:r>
          </a:p>
        </p:txBody>
      </p:sp>
      <p:sp>
        <p:nvSpPr>
          <p:cNvPr id="6" name="Rectangle: Rounded Corners 5"/>
          <p:cNvSpPr/>
          <p:nvPr/>
        </p:nvSpPr>
        <p:spPr>
          <a:xfrm>
            <a:off x="228600" y="1552902"/>
            <a:ext cx="8763000" cy="1571299"/>
          </a:xfrm>
          <a:prstGeom prst="roundRect">
            <a:avLst>
              <a:gd name="adj" fmla="val 13793"/>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a:solidFill>
                  <a:schemeClr val="accent2">
                    <a:lumMod val="50000"/>
                  </a:schemeClr>
                </a:solidFill>
                <a:latin typeface="Times New Roman" panose="02020603050405020304" pitchFamily="18" charset="0"/>
                <a:cs typeface="Times New Roman" panose="02020603050405020304" pitchFamily="18" charset="0"/>
              </a:rPr>
              <a:t>Người tham gia chọn câu trả lời từ phương án có sẵn. Thông tin có thể được xử lý dễ dàng. Nhưng không thể phản ánh tính đa dạng, đa chiều của thông tin</a:t>
            </a:r>
          </a:p>
        </p:txBody>
      </p:sp>
      <p:sp>
        <p:nvSpPr>
          <p:cNvPr id="7" name="Rectangle 6"/>
          <p:cNvSpPr/>
          <p:nvPr/>
        </p:nvSpPr>
        <p:spPr>
          <a:xfrm>
            <a:off x="228600" y="3276600"/>
            <a:ext cx="8763000" cy="35051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u="sng">
                <a:solidFill>
                  <a:srgbClr val="C00000"/>
                </a:solidFill>
                <a:latin typeface="Times New Roman" panose="02020603050405020304" pitchFamily="18" charset="0"/>
                <a:cs typeface="Times New Roman" panose="02020603050405020304" pitchFamily="18" charset="0"/>
              </a:rPr>
              <a:t>Ví dụ</a:t>
            </a:r>
          </a:p>
          <a:p>
            <a:pPr marL="285750" indent="-285750" algn="just">
              <a:buFontTx/>
              <a:buChar char="-"/>
            </a:pPr>
            <a:r>
              <a:rPr lang="en-US" sz="2800">
                <a:solidFill>
                  <a:schemeClr val="tx1"/>
                </a:solidFill>
                <a:latin typeface="Times New Roman" panose="02020603050405020304" pitchFamily="18" charset="0"/>
                <a:cs typeface="Times New Roman" panose="02020603050405020304" pitchFamily="18" charset="0"/>
              </a:rPr>
              <a:t>Anh/chị có đồng ý với nghị định 100 của thủ t</a:t>
            </a:r>
            <a:r>
              <a:rPr lang="vi-VN" sz="2800">
                <a:solidFill>
                  <a:schemeClr val="tx1"/>
                </a:solidFill>
                <a:latin typeface="Times New Roman" panose="02020603050405020304" pitchFamily="18" charset="0"/>
                <a:cs typeface="Times New Roman" panose="02020603050405020304" pitchFamily="18" charset="0"/>
              </a:rPr>
              <a:t>ư</a:t>
            </a:r>
            <a:r>
              <a:rPr lang="en-US" sz="2800">
                <a:solidFill>
                  <a:schemeClr val="tx1"/>
                </a:solidFill>
                <a:latin typeface="Times New Roman" panose="02020603050405020304" pitchFamily="18" charset="0"/>
                <a:cs typeface="Times New Roman" panose="02020603050405020304" pitchFamily="18" charset="0"/>
              </a:rPr>
              <a:t>ớng CP về sử dụng r</a:t>
            </a:r>
            <a:r>
              <a:rPr lang="vi-VN" sz="2800">
                <a:solidFill>
                  <a:schemeClr val="tx1"/>
                </a:solidFill>
                <a:latin typeface="Times New Roman" panose="02020603050405020304" pitchFamily="18" charset="0"/>
                <a:cs typeface="Times New Roman" panose="02020603050405020304" pitchFamily="18" charset="0"/>
              </a:rPr>
              <a:t>ư</a:t>
            </a:r>
            <a:r>
              <a:rPr lang="en-US" sz="2800">
                <a:solidFill>
                  <a:schemeClr val="tx1"/>
                </a:solidFill>
                <a:latin typeface="Times New Roman" panose="02020603050405020304" pitchFamily="18" charset="0"/>
                <a:cs typeface="Times New Roman" panose="02020603050405020304" pitchFamily="18" charset="0"/>
              </a:rPr>
              <a:t>ợu bia khi tham gia giao thông không</a:t>
            </a:r>
          </a:p>
          <a:p>
            <a:pPr marL="285750" indent="-285750" algn="just">
              <a:buFontTx/>
              <a:buChar char="-"/>
            </a:pPr>
            <a:endParaRPr lang="en-US" sz="2800">
              <a:solidFill>
                <a:schemeClr val="tx1"/>
              </a:solidFill>
              <a:latin typeface="Times New Roman" panose="02020603050405020304" pitchFamily="18" charset="0"/>
              <a:cs typeface="Times New Roman" panose="02020603050405020304" pitchFamily="18" charset="0"/>
            </a:endParaRPr>
          </a:p>
          <a:p>
            <a:pPr marL="285750" indent="-285750" algn="just">
              <a:buFontTx/>
              <a:buChar char="-"/>
            </a:pPr>
            <a:r>
              <a:rPr lang="en-US" sz="2800">
                <a:solidFill>
                  <a:schemeClr val="tx1"/>
                </a:solidFill>
                <a:latin typeface="Times New Roman" panose="02020603050405020304" pitchFamily="18" charset="0"/>
                <a:cs typeface="Times New Roman" panose="02020603050405020304" pitchFamily="18" charset="0"/>
              </a:rPr>
              <a:t>Anh/chị thích cửa hàng tiện ích nào nhất?</a:t>
            </a:r>
          </a:p>
          <a:p>
            <a:pPr marL="285750" indent="-285750" algn="just">
              <a:buFontTx/>
              <a:buChar char="-"/>
            </a:pPr>
            <a:endParaRPr lang="en-US" sz="2800">
              <a:solidFill>
                <a:schemeClr val="tx1"/>
              </a:solidFill>
              <a:latin typeface="Times New Roman" panose="02020603050405020304" pitchFamily="18" charset="0"/>
              <a:cs typeface="Times New Roman" panose="02020603050405020304" pitchFamily="18" charset="0"/>
            </a:endParaRPr>
          </a:p>
          <a:p>
            <a:pPr marL="285750" indent="-285750" algn="just">
              <a:buFontTx/>
              <a:buChar char="-"/>
            </a:pPr>
            <a:endParaRPr lang="en-US" sz="2800">
              <a:latin typeface="Times New Roman" panose="02020603050405020304" pitchFamily="18" charset="0"/>
              <a:cs typeface="Times New Roman" panose="02020603050405020304" pitchFamily="18" charset="0"/>
            </a:endParaRPr>
          </a:p>
          <a:p>
            <a:pPr algn="just"/>
            <a:endParaRPr lang="en-US" sz="2800">
              <a:latin typeface="Times New Roman" panose="02020603050405020304" pitchFamily="18" charset="0"/>
              <a:cs typeface="Times New Roman" panose="02020603050405020304" pitchFamily="18" charset="0"/>
            </a:endParaRPr>
          </a:p>
          <a:p>
            <a:pPr algn="just"/>
            <a:endParaRPr lang="en-US"/>
          </a:p>
        </p:txBody>
      </p:sp>
      <p:sp>
        <p:nvSpPr>
          <p:cNvPr id="8" name="Rectangle 7"/>
          <p:cNvSpPr/>
          <p:nvPr/>
        </p:nvSpPr>
        <p:spPr>
          <a:xfrm>
            <a:off x="838200" y="4633747"/>
            <a:ext cx="4572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679028" y="4638673"/>
            <a:ext cx="1534510" cy="2949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rPr>
              <a:t>Có</a:t>
            </a:r>
            <a:r>
              <a:rPr lang="en-US"/>
              <a:t> </a:t>
            </a:r>
          </a:p>
        </p:txBody>
      </p:sp>
      <p:sp>
        <p:nvSpPr>
          <p:cNvPr id="10" name="Rectangle 9"/>
          <p:cNvSpPr/>
          <p:nvPr/>
        </p:nvSpPr>
        <p:spPr>
          <a:xfrm>
            <a:off x="5264369" y="4662650"/>
            <a:ext cx="4572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504590" y="4648526"/>
            <a:ext cx="1524000" cy="2949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rPr>
              <a:t>Không</a:t>
            </a:r>
          </a:p>
        </p:txBody>
      </p:sp>
      <p:sp>
        <p:nvSpPr>
          <p:cNvPr id="12" name="Rectangle 11"/>
          <p:cNvSpPr/>
          <p:nvPr/>
        </p:nvSpPr>
        <p:spPr>
          <a:xfrm>
            <a:off x="457200" y="5572292"/>
            <a:ext cx="3810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1129863" y="5562600"/>
            <a:ext cx="2438400" cy="3144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rPr>
              <a:t>Bách hóa xanh</a:t>
            </a:r>
          </a:p>
        </p:txBody>
      </p:sp>
      <p:sp>
        <p:nvSpPr>
          <p:cNvPr id="15" name="Rectangle 14"/>
          <p:cNvSpPr/>
          <p:nvPr/>
        </p:nvSpPr>
        <p:spPr>
          <a:xfrm>
            <a:off x="4572000" y="5562600"/>
            <a:ext cx="3810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244663" y="5562601"/>
            <a:ext cx="1765737" cy="3477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rPr>
              <a:t>Co.op Food</a:t>
            </a:r>
          </a:p>
        </p:txBody>
      </p:sp>
      <p:sp>
        <p:nvSpPr>
          <p:cNvPr id="17" name="Rectangle 16"/>
          <p:cNvSpPr/>
          <p:nvPr/>
        </p:nvSpPr>
        <p:spPr>
          <a:xfrm>
            <a:off x="1447799" y="6138447"/>
            <a:ext cx="1219201" cy="21899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rPr>
              <a:t>VinMart</a:t>
            </a:r>
          </a:p>
        </p:txBody>
      </p:sp>
      <p:sp>
        <p:nvSpPr>
          <p:cNvPr id="18" name="Rectangle 17"/>
          <p:cNvSpPr/>
          <p:nvPr/>
        </p:nvSpPr>
        <p:spPr>
          <a:xfrm>
            <a:off x="478879" y="6148795"/>
            <a:ext cx="3810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4572000" y="6128755"/>
            <a:ext cx="3810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4974679" y="6062743"/>
            <a:ext cx="2314903" cy="3901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rPr>
              <a:t>Familymart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a:t>Ví dụ:</a:t>
            </a:r>
          </a:p>
        </p:txBody>
      </p:sp>
      <p:sp>
        <p:nvSpPr>
          <p:cNvPr id="3" name="Content Placeholder 2"/>
          <p:cNvSpPr>
            <a:spLocks noGrp="1"/>
          </p:cNvSpPr>
          <p:nvPr>
            <p:ph idx="1"/>
          </p:nvPr>
        </p:nvSpPr>
        <p:spPr>
          <a:xfrm>
            <a:off x="457200" y="1219200"/>
            <a:ext cx="8229600" cy="5029200"/>
          </a:xfrm>
        </p:spPr>
        <p:txBody>
          <a:bodyPr/>
          <a:lstStyle/>
          <a:p>
            <a:pPr marL="0" indent="0">
              <a:buNone/>
            </a:pPr>
            <a:r>
              <a:rPr lang="en-US" sz="3000">
                <a:latin typeface="Times New Roman" panose="02020603050405020304" pitchFamily="18" charset="0"/>
                <a:cs typeface="Times New Roman" panose="02020603050405020304" pitchFamily="18" charset="0"/>
              </a:rPr>
              <a:t>- Câu hỏi mở:</a:t>
            </a:r>
          </a:p>
          <a:p>
            <a:pPr marL="0" indent="0" algn="just">
              <a:buNone/>
            </a:pPr>
            <a:r>
              <a:rPr lang="en-US" sz="3000">
                <a:latin typeface="Times New Roman" panose="02020603050405020304" pitchFamily="18" charset="0"/>
                <a:cs typeface="Times New Roman" panose="02020603050405020304" pitchFamily="18" charset="0"/>
              </a:rPr>
              <a:t>   Bạn đánh giá như thế nào về thái độ phục vụ của nhân viên cửa hàng?</a:t>
            </a:r>
          </a:p>
          <a:p>
            <a:pPr marL="0" indent="0" algn="just">
              <a:buNone/>
            </a:pPr>
            <a:r>
              <a:rPr lang="en-US" sz="3000">
                <a:latin typeface="Times New Roman" panose="02020603050405020304" pitchFamily="18" charset="0"/>
                <a:cs typeface="Times New Roman" panose="02020603050405020304" pitchFamily="18" charset="0"/>
              </a:rPr>
              <a:t>  ..........................................................................</a:t>
            </a:r>
          </a:p>
          <a:p>
            <a:pPr marL="0" indent="0" algn="just">
              <a:buNone/>
            </a:pPr>
            <a:r>
              <a:rPr lang="en-US" sz="3000">
                <a:latin typeface="Times New Roman" panose="02020603050405020304" pitchFamily="18" charset="0"/>
                <a:cs typeface="Times New Roman" panose="02020603050405020304" pitchFamily="18" charset="0"/>
              </a:rPr>
              <a:t>- Câu hỏi đóng:</a:t>
            </a:r>
          </a:p>
          <a:p>
            <a:pPr marL="0" indent="0" algn="just">
              <a:buNone/>
            </a:pPr>
            <a:r>
              <a:rPr lang="en-US" sz="3000">
                <a:latin typeface="Times New Roman" panose="02020603050405020304" pitchFamily="18" charset="0"/>
                <a:cs typeface="Times New Roman" panose="02020603050405020304" pitchFamily="18" charset="0"/>
              </a:rPr>
              <a:t>   Bạn đánh giá như thế nào về thái độ phục vụ của nhân viên cửa hàng?</a:t>
            </a:r>
          </a:p>
          <a:p>
            <a:pPr marL="0" indent="0" algn="just">
              <a:buNone/>
            </a:pPr>
            <a:endParaRPr lang="en-US">
              <a:latin typeface="Times New Roman" panose="02020603050405020304" pitchFamily="18" charset="0"/>
              <a:cs typeface="Times New Roman" panose="02020603050405020304" pitchFamily="18" charset="0"/>
            </a:endParaRPr>
          </a:p>
        </p:txBody>
      </p:sp>
      <p:sp>
        <p:nvSpPr>
          <p:cNvPr id="4" name="Rectangle 3"/>
          <p:cNvSpPr/>
          <p:nvPr/>
        </p:nvSpPr>
        <p:spPr>
          <a:xfrm>
            <a:off x="762000" y="5029200"/>
            <a:ext cx="5334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latin typeface="Times New Roman" panose="02020603050405020304" pitchFamily="18" charset="0"/>
                <a:cs typeface="Times New Roman" panose="02020603050405020304" pitchFamily="18" charset="0"/>
              </a:rPr>
              <a:t>1</a:t>
            </a:r>
          </a:p>
        </p:txBody>
      </p:sp>
      <p:sp>
        <p:nvSpPr>
          <p:cNvPr id="5" name="Rectangle 4"/>
          <p:cNvSpPr/>
          <p:nvPr/>
        </p:nvSpPr>
        <p:spPr>
          <a:xfrm>
            <a:off x="1752600" y="5039591"/>
            <a:ext cx="6096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latin typeface="Times New Roman" panose="02020603050405020304" pitchFamily="18" charset="0"/>
                <a:cs typeface="Times New Roman" panose="02020603050405020304" pitchFamily="18" charset="0"/>
              </a:rPr>
              <a:t>2</a:t>
            </a:r>
          </a:p>
        </p:txBody>
      </p:sp>
      <p:sp>
        <p:nvSpPr>
          <p:cNvPr id="6" name="Rectangle 5"/>
          <p:cNvSpPr/>
          <p:nvPr/>
        </p:nvSpPr>
        <p:spPr>
          <a:xfrm>
            <a:off x="2708564" y="5022273"/>
            <a:ext cx="5334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latin typeface="Times New Roman" panose="02020603050405020304" pitchFamily="18" charset="0"/>
                <a:cs typeface="Times New Roman" panose="02020603050405020304" pitchFamily="18" charset="0"/>
              </a:rPr>
              <a:t>3</a:t>
            </a:r>
          </a:p>
        </p:txBody>
      </p:sp>
      <p:sp>
        <p:nvSpPr>
          <p:cNvPr id="7" name="Rectangle 6"/>
          <p:cNvSpPr/>
          <p:nvPr/>
        </p:nvSpPr>
        <p:spPr>
          <a:xfrm>
            <a:off x="3657600" y="5029200"/>
            <a:ext cx="5334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latin typeface="Times New Roman" panose="02020603050405020304" pitchFamily="18" charset="0"/>
                <a:cs typeface="Times New Roman" panose="02020603050405020304" pitchFamily="18" charset="0"/>
              </a:rPr>
              <a:t>4</a:t>
            </a:r>
          </a:p>
        </p:txBody>
      </p:sp>
      <p:sp>
        <p:nvSpPr>
          <p:cNvPr id="8" name="Rectangle 7"/>
          <p:cNvSpPr/>
          <p:nvPr/>
        </p:nvSpPr>
        <p:spPr>
          <a:xfrm>
            <a:off x="4572000" y="5039591"/>
            <a:ext cx="5334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a:solidFill>
                  <a:schemeClr val="tx1"/>
                </a:solidFill>
                <a:latin typeface="Times New Roman" panose="02020603050405020304" pitchFamily="18" charset="0"/>
                <a:cs typeface="Times New Roman" panose="02020603050405020304" pitchFamily="18" charset="0"/>
              </a:rPr>
              <a:t>5</a:t>
            </a:r>
          </a:p>
        </p:txBody>
      </p:sp>
      <p:sp>
        <p:nvSpPr>
          <p:cNvPr id="9" name="Rectangle 8"/>
          <p:cNvSpPr/>
          <p:nvPr/>
        </p:nvSpPr>
        <p:spPr>
          <a:xfrm>
            <a:off x="5562600" y="5039591"/>
            <a:ext cx="6096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latin typeface="Times New Roman" panose="02020603050405020304" pitchFamily="18" charset="0"/>
                <a:cs typeface="Times New Roman" panose="02020603050405020304" pitchFamily="18" charset="0"/>
              </a:rPr>
              <a:t>6</a:t>
            </a:r>
          </a:p>
        </p:txBody>
      </p:sp>
      <p:sp>
        <p:nvSpPr>
          <p:cNvPr id="10" name="Rectangle 9"/>
          <p:cNvSpPr/>
          <p:nvPr/>
        </p:nvSpPr>
        <p:spPr>
          <a:xfrm>
            <a:off x="6477000" y="5029200"/>
            <a:ext cx="5334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latin typeface="Times New Roman" panose="02020603050405020304" pitchFamily="18" charset="0"/>
                <a:cs typeface="Times New Roman" panose="02020603050405020304" pitchFamily="18" charset="0"/>
              </a:rPr>
              <a:t>7</a:t>
            </a:r>
          </a:p>
        </p:txBody>
      </p:sp>
      <p:sp>
        <p:nvSpPr>
          <p:cNvPr id="11" name="Rectangle 10"/>
          <p:cNvSpPr/>
          <p:nvPr/>
        </p:nvSpPr>
        <p:spPr>
          <a:xfrm>
            <a:off x="152400" y="5562600"/>
            <a:ext cx="1600200" cy="55071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latin typeface="Times New Roman" panose="02020603050405020304" pitchFamily="18" charset="0"/>
                <a:cs typeface="Times New Roman" panose="02020603050405020304" pitchFamily="18" charset="0"/>
              </a:rPr>
              <a:t>Rất kém</a:t>
            </a:r>
          </a:p>
        </p:txBody>
      </p:sp>
      <p:sp>
        <p:nvSpPr>
          <p:cNvPr id="12" name="Rectangle 11"/>
          <p:cNvSpPr/>
          <p:nvPr/>
        </p:nvSpPr>
        <p:spPr>
          <a:xfrm>
            <a:off x="6217228" y="5562600"/>
            <a:ext cx="1402772" cy="55071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latin typeface="Times New Roman" panose="02020603050405020304" pitchFamily="18" charset="0"/>
                <a:cs typeface="Times New Roman" panose="02020603050405020304" pitchFamily="18" charset="0"/>
              </a:rPr>
              <a:t>Rất tốt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a:ln>
            <a:solidFill>
              <a:srgbClr val="7030A0"/>
            </a:solidFill>
          </a:ln>
        </p:spPr>
        <p:txBody>
          <a:bodyPr>
            <a:normAutofit fontScale="90000"/>
          </a:bodyPr>
          <a:lstStyle/>
          <a:p>
            <a:r>
              <a:rPr lang="en-US" sz="3600" b="1">
                <a:latin typeface="Times New Roman" panose="02020603050405020304" pitchFamily="18" charset="0"/>
                <a:cs typeface="Times New Roman" panose="02020603050405020304" pitchFamily="18" charset="0"/>
              </a:rPr>
              <a:t>3.3. THIẾT KẾ BẢNG CÂU HỎI</a:t>
            </a:r>
            <a:endParaRPr lang="en-US" sz="3600"/>
          </a:p>
        </p:txBody>
      </p:sp>
      <p:sp>
        <p:nvSpPr>
          <p:cNvPr id="3" name="Content Placeholder 2"/>
          <p:cNvSpPr>
            <a:spLocks noGrp="1"/>
          </p:cNvSpPr>
          <p:nvPr>
            <p:ph idx="1"/>
          </p:nvPr>
        </p:nvSpPr>
        <p:spPr>
          <a:xfrm>
            <a:off x="381000" y="1066800"/>
            <a:ext cx="8382000" cy="5334000"/>
          </a:xfrm>
          <a:ln>
            <a:solidFill>
              <a:srgbClr val="7030A0"/>
            </a:solidFill>
          </a:ln>
        </p:spPr>
        <p:txBody>
          <a:bodyPr>
            <a:normAutofit lnSpcReduction="10000"/>
          </a:bodyPr>
          <a:lstStyle/>
          <a:p>
            <a:pPr marL="0" indent="0" algn="ctr">
              <a:buNone/>
            </a:pPr>
            <a:r>
              <a:rPr lang="en-US" b="1">
                <a:solidFill>
                  <a:srgbClr val="7030A0"/>
                </a:solidFill>
                <a:latin typeface="Times New Roman" panose="02020603050405020304" pitchFamily="18" charset="0"/>
                <a:cs typeface="Times New Roman" panose="02020603050405020304" pitchFamily="18" charset="0"/>
              </a:rPr>
              <a:t>3.3.2. VIẾT CÂU HỎI</a:t>
            </a:r>
          </a:p>
          <a:p>
            <a:pPr marL="0" indent="0" algn="just">
              <a:buNone/>
            </a:pPr>
            <a:r>
              <a:rPr lang="en-US" b="1" i="1">
                <a:latin typeface="Times New Roman" panose="02020603050405020304" pitchFamily="18" charset="0"/>
                <a:cs typeface="Times New Roman" panose="02020603050405020304" pitchFamily="18" charset="0"/>
              </a:rPr>
              <a:t>* Từ ngữ và cấu trúc của câu hỏi</a:t>
            </a:r>
          </a:p>
          <a:p>
            <a:pPr marL="0" indent="0" algn="just">
              <a:buNone/>
            </a:pPr>
            <a:r>
              <a:rPr lang="en-US">
                <a:solidFill>
                  <a:srgbClr val="C00000"/>
                </a:solidFill>
                <a:latin typeface="Times New Roman" panose="02020603050405020304" pitchFamily="18" charset="0"/>
                <a:cs typeface="Times New Roman" panose="02020603050405020304" pitchFamily="18" charset="0"/>
              </a:rPr>
              <a:t>- Luôn sử dụng ngôn ngữ đơn giản, thông dụng, không sử dụng các thuật ngữ, từ kĩ thuật.</a:t>
            </a:r>
          </a:p>
          <a:p>
            <a:pPr marL="0" indent="0" algn="just">
              <a:buNone/>
            </a:pPr>
            <a:r>
              <a:rPr lang="en-US">
                <a:latin typeface="Times New Roman" panose="02020603050405020304" pitchFamily="18" charset="0"/>
                <a:cs typeface="Times New Roman" panose="02020603050405020304" pitchFamily="18" charset="0"/>
              </a:rPr>
              <a:t> Ví dụ: Bạn có thường sử dụng </a:t>
            </a:r>
            <a:r>
              <a:rPr lang="en-US" i="1" u="sng">
                <a:latin typeface="Times New Roman" panose="02020603050405020304" pitchFamily="18" charset="0"/>
                <a:cs typeface="Times New Roman" panose="02020603050405020304" pitchFamily="18" charset="0"/>
              </a:rPr>
              <a:t>nitrat potassium </a:t>
            </a:r>
            <a:r>
              <a:rPr lang="en-US">
                <a:latin typeface="Times New Roman" panose="02020603050405020304" pitchFamily="18" charset="0"/>
                <a:cs typeface="Times New Roman" panose="02020603050405020304" pitchFamily="18" charset="0"/>
              </a:rPr>
              <a:t>trong chế biến thực phẩm không?</a:t>
            </a:r>
          </a:p>
          <a:p>
            <a:pPr marL="0" indent="0" algn="just">
              <a:buNone/>
            </a:pPr>
            <a:r>
              <a:rPr lang="en-US">
                <a:latin typeface="Times New Roman" panose="02020603050405020304" pitchFamily="18" charset="0"/>
                <a:cs typeface="Times New Roman" panose="02020603050405020304" pitchFamily="18" charset="0"/>
              </a:rPr>
              <a:t>- </a:t>
            </a:r>
            <a:r>
              <a:rPr lang="en-US">
                <a:solidFill>
                  <a:srgbClr val="C00000"/>
                </a:solidFill>
                <a:latin typeface="Times New Roman" panose="02020603050405020304" pitchFamily="18" charset="0"/>
                <a:cs typeface="Times New Roman" panose="02020603050405020304" pitchFamily="18" charset="0"/>
              </a:rPr>
              <a:t>Hạn chế các câu hỏi gây lúng túng hay có thể làm người trả lời đưa ra câu trả lời không đúng sự thật.</a:t>
            </a:r>
          </a:p>
          <a:p>
            <a:pPr marL="0" indent="0" algn="just">
              <a:buNone/>
            </a:pPr>
            <a:r>
              <a:rPr lang="en-US">
                <a:latin typeface="Times New Roman" panose="02020603050405020304" pitchFamily="18" charset="0"/>
                <a:cs typeface="Times New Roman" panose="02020603050405020304" pitchFamily="18" charset="0"/>
              </a:rPr>
              <a:t>Ví dụ những câu hỏi về thu nhập, học vấn,..</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62000"/>
          </a:xfrm>
          <a:ln>
            <a:solidFill>
              <a:srgbClr val="7030A0"/>
            </a:solidFill>
          </a:ln>
        </p:spPr>
        <p:txBody>
          <a:bodyPr>
            <a:normAutofit/>
          </a:bodyPr>
          <a:lstStyle/>
          <a:p>
            <a:r>
              <a:rPr lang="en-US" sz="2800" b="1">
                <a:latin typeface="Times New Roman" panose="02020603050405020304" pitchFamily="18" charset="0"/>
                <a:cs typeface="Times New Roman" panose="02020603050405020304" pitchFamily="18" charset="0"/>
              </a:rPr>
              <a:t>4.3. THIẾT KẾ BẢNG CÂU HỎI</a:t>
            </a:r>
            <a:endParaRPr lang="en-US" sz="2800"/>
          </a:p>
        </p:txBody>
      </p:sp>
      <p:sp>
        <p:nvSpPr>
          <p:cNvPr id="3" name="Content Placeholder 2"/>
          <p:cNvSpPr>
            <a:spLocks noGrp="1"/>
          </p:cNvSpPr>
          <p:nvPr>
            <p:ph idx="1"/>
          </p:nvPr>
        </p:nvSpPr>
        <p:spPr>
          <a:xfrm>
            <a:off x="457200" y="1143000"/>
            <a:ext cx="8229600" cy="4983163"/>
          </a:xfrm>
          <a:ln>
            <a:solidFill>
              <a:srgbClr val="7030A0"/>
            </a:solidFill>
          </a:ln>
        </p:spPr>
        <p:txBody>
          <a:bodyPr>
            <a:normAutofit lnSpcReduction="10000"/>
          </a:bodyPr>
          <a:lstStyle/>
          <a:p>
            <a:pPr marL="0" indent="0" algn="ctr">
              <a:buNone/>
            </a:pPr>
            <a:r>
              <a:rPr lang="en-US" b="1">
                <a:solidFill>
                  <a:srgbClr val="7030A0"/>
                </a:solidFill>
                <a:latin typeface="Times New Roman" panose="02020603050405020304" pitchFamily="18" charset="0"/>
                <a:cs typeface="Times New Roman" panose="02020603050405020304" pitchFamily="18" charset="0"/>
              </a:rPr>
              <a:t>3.3.2. VIẾT CÂU HỎI</a:t>
            </a:r>
          </a:p>
          <a:p>
            <a:pPr marL="0" indent="0" algn="just">
              <a:buNone/>
            </a:pPr>
            <a:r>
              <a:rPr lang="en-US" b="1" i="1">
                <a:latin typeface="Times New Roman" panose="02020603050405020304" pitchFamily="18" charset="0"/>
                <a:cs typeface="Times New Roman" panose="02020603050405020304" pitchFamily="18" charset="0"/>
              </a:rPr>
              <a:t>* Từ ngữ và cấu trúc của câu hỏi</a:t>
            </a:r>
          </a:p>
          <a:p>
            <a:pPr marL="0" indent="0" algn="just">
              <a:buNone/>
            </a:pPr>
            <a:r>
              <a:rPr lang="en-US">
                <a:latin typeface="Times New Roman" panose="02020603050405020304" pitchFamily="18" charset="0"/>
                <a:cs typeface="Times New Roman" panose="02020603050405020304" pitchFamily="18" charset="0"/>
              </a:rPr>
              <a:t>- </a:t>
            </a:r>
            <a:r>
              <a:rPr lang="en-US">
                <a:solidFill>
                  <a:srgbClr val="C00000"/>
                </a:solidFill>
                <a:latin typeface="Times New Roman" panose="02020603050405020304" pitchFamily="18" charset="0"/>
                <a:cs typeface="Times New Roman" panose="02020603050405020304" pitchFamily="18" charset="0"/>
              </a:rPr>
              <a:t>Viết các câu hỏi tương đối ngắn và đơn giản</a:t>
            </a:r>
          </a:p>
          <a:p>
            <a:pPr marL="0" indent="0" algn="just">
              <a:buNone/>
            </a:pPr>
            <a:r>
              <a:rPr lang="en-US">
                <a:solidFill>
                  <a:srgbClr val="C00000"/>
                </a:solidFill>
                <a:latin typeface="Times New Roman" panose="02020603050405020304" pitchFamily="18" charset="0"/>
                <a:cs typeface="Times New Roman" panose="02020603050405020304" pitchFamily="18" charset="0"/>
              </a:rPr>
              <a:t>- Không sử dụng những câu hỏi mơ hồ - câu hỏi nhiều nghĩa, có thể được người trả lời diễn giải theo nhiều ý khác nhau.</a:t>
            </a:r>
          </a:p>
          <a:p>
            <a:pPr marL="0" indent="0" algn="just">
              <a:buNone/>
            </a:pPr>
            <a:r>
              <a:rPr lang="en-US">
                <a:latin typeface="Times New Roman" panose="02020603050405020304" pitchFamily="18" charset="0"/>
                <a:cs typeface="Times New Roman" panose="02020603050405020304" pitchFamily="18" charset="0"/>
              </a:rPr>
              <a:t>Ví dụ: Bạn có hài lòng với của hàng tiện ích ở khu vực bạn đang sống không? (</a:t>
            </a:r>
            <a:r>
              <a:rPr lang="en-US" i="1">
                <a:latin typeface="Times New Roman" panose="02020603050405020304" pitchFamily="18" charset="0"/>
                <a:cs typeface="Times New Roman" panose="02020603050405020304" pitchFamily="18" charset="0"/>
              </a:rPr>
              <a:t>người hỏi sẽ không biết trả lời ở khía cạnh nào: Chất lượng hàng, thái độ phục vụ của nhân viên hay giá cả)</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a:ln>
            <a:solidFill>
              <a:srgbClr val="7030A0"/>
            </a:solidFill>
          </a:ln>
        </p:spPr>
        <p:txBody>
          <a:bodyPr>
            <a:normAutofit/>
          </a:bodyPr>
          <a:lstStyle/>
          <a:p>
            <a:pPr marL="0" indent="0"/>
            <a:r>
              <a:rPr lang="en-US" sz="3200" b="1">
                <a:solidFill>
                  <a:srgbClr val="7030A0"/>
                </a:solidFill>
                <a:latin typeface="Times New Roman" panose="02020603050405020304" pitchFamily="18" charset="0"/>
                <a:cs typeface="Times New Roman" panose="02020603050405020304" pitchFamily="18" charset="0"/>
              </a:rPr>
              <a:t>4.3. THIẾT KẾ BẢNG CÂU HỎI</a:t>
            </a:r>
            <a:endParaRPr lang="en-US" sz="3200">
              <a:solidFill>
                <a:srgbClr val="7030A0"/>
              </a:solidFill>
            </a:endParaRPr>
          </a:p>
        </p:txBody>
      </p:sp>
      <p:sp>
        <p:nvSpPr>
          <p:cNvPr id="3" name="Content Placeholder 2"/>
          <p:cNvSpPr>
            <a:spLocks noGrp="1"/>
          </p:cNvSpPr>
          <p:nvPr>
            <p:ph idx="1"/>
          </p:nvPr>
        </p:nvSpPr>
        <p:spPr>
          <a:xfrm>
            <a:off x="457200" y="1143000"/>
            <a:ext cx="8229600" cy="4983163"/>
          </a:xfrm>
        </p:spPr>
        <p:txBody>
          <a:bodyPr>
            <a:normAutofit lnSpcReduction="10000"/>
          </a:bodyPr>
          <a:lstStyle/>
          <a:p>
            <a:pPr marL="0" indent="0" algn="ctr">
              <a:buNone/>
            </a:pPr>
            <a:r>
              <a:rPr lang="en-US" sz="2800" b="1">
                <a:solidFill>
                  <a:srgbClr val="C00000"/>
                </a:solidFill>
                <a:latin typeface="Times New Roman" panose="02020603050405020304" pitchFamily="18" charset="0"/>
                <a:cs typeface="Times New Roman" panose="02020603050405020304" pitchFamily="18" charset="0"/>
              </a:rPr>
              <a:t>3.3.2. VIẾT CÂU HỎI</a:t>
            </a:r>
          </a:p>
          <a:p>
            <a:pPr marL="0" indent="0" algn="just">
              <a:buNone/>
            </a:pPr>
            <a:r>
              <a:rPr lang="en-US" b="1" i="1">
                <a:latin typeface="Times New Roman" panose="02020603050405020304" pitchFamily="18" charset="0"/>
                <a:cs typeface="Times New Roman" panose="02020603050405020304" pitchFamily="18" charset="0"/>
              </a:rPr>
              <a:t>* Từ ngữ và cấu trúc của câu hỏi</a:t>
            </a:r>
          </a:p>
          <a:p>
            <a:pPr marL="0" indent="0" algn="just">
              <a:buNone/>
            </a:pPr>
            <a:r>
              <a:rPr lang="en-US">
                <a:solidFill>
                  <a:srgbClr val="C00000"/>
                </a:solidFill>
                <a:latin typeface="Times New Roman" panose="02020603050405020304" pitchFamily="18" charset="0"/>
                <a:cs typeface="Times New Roman" panose="02020603050405020304" pitchFamily="18" charset="0"/>
              </a:rPr>
              <a:t>- Không hỏi các câu hỏi lồng nghép</a:t>
            </a:r>
          </a:p>
          <a:p>
            <a:pPr marL="0" indent="0" algn="just">
              <a:buNone/>
            </a:pPr>
            <a:r>
              <a:rPr lang="en-US">
                <a:latin typeface="Times New Roman" panose="02020603050405020304" pitchFamily="18" charset="0"/>
                <a:cs typeface="Times New Roman" panose="02020603050405020304" pitchFamily="18" charset="0"/>
              </a:rPr>
              <a:t>Ví dụ: Bao nhiêu lâu bạn đi mua sắm một lần và bạn mất bao nhiêu thời gian cho mỗi lần mua sắm?</a:t>
            </a:r>
          </a:p>
          <a:p>
            <a:pPr marL="0" indent="0" algn="just">
              <a:buNone/>
            </a:pPr>
            <a:r>
              <a:rPr lang="en-US">
                <a:solidFill>
                  <a:srgbClr val="C00000"/>
                </a:solidFill>
                <a:latin typeface="Times New Roman" panose="02020603050405020304" pitchFamily="18" charset="0"/>
                <a:cs typeface="Times New Roman" panose="02020603050405020304" pitchFamily="18" charset="0"/>
              </a:rPr>
              <a:t>- Không sử dụng những câu hỏi dẫn dắt</a:t>
            </a:r>
          </a:p>
          <a:p>
            <a:pPr marL="0" indent="0" algn="just">
              <a:buNone/>
            </a:pPr>
            <a:r>
              <a:rPr lang="en-US">
                <a:latin typeface="Times New Roman" panose="02020603050405020304" pitchFamily="18" charset="0"/>
                <a:cs typeface="Times New Roman" panose="02020603050405020304" pitchFamily="18" charset="0"/>
              </a:rPr>
              <a:t>Ví dụ: Bạn có đồng ý là chính quyền nên cấm xe oto đi vào trung tâm thành phố để hạn chế nạn kẹt xe không?</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b="1">
                <a:solidFill>
                  <a:srgbClr val="7030A0"/>
                </a:solidFill>
                <a:latin typeface="Times New Roman" panose="02020603050405020304" pitchFamily="18" charset="0"/>
                <a:cs typeface="Times New Roman" panose="02020603050405020304" pitchFamily="18" charset="0"/>
              </a:rPr>
              <a:t>4.3. THIẾT KẾ BẢNG CÂU HỎI</a:t>
            </a:r>
            <a:endParaRPr lang="en-US" sz="3200"/>
          </a:p>
        </p:txBody>
      </p:sp>
      <p:sp>
        <p:nvSpPr>
          <p:cNvPr id="3" name="Content Placeholder 2"/>
          <p:cNvSpPr>
            <a:spLocks noGrp="1"/>
          </p:cNvSpPr>
          <p:nvPr>
            <p:ph idx="1"/>
          </p:nvPr>
        </p:nvSpPr>
        <p:spPr>
          <a:xfrm>
            <a:off x="457200" y="990600"/>
            <a:ext cx="8229600" cy="5135563"/>
          </a:xfrm>
        </p:spPr>
        <p:txBody>
          <a:bodyPr>
            <a:normAutofit lnSpcReduction="10000"/>
          </a:bodyPr>
          <a:lstStyle/>
          <a:p>
            <a:pPr marL="0" indent="0" algn="ctr">
              <a:buNone/>
            </a:pPr>
            <a:r>
              <a:rPr lang="en-US" sz="2800" b="1">
                <a:solidFill>
                  <a:srgbClr val="C00000"/>
                </a:solidFill>
                <a:latin typeface="Times New Roman" panose="02020603050405020304" pitchFamily="18" charset="0"/>
                <a:cs typeface="Times New Roman" panose="02020603050405020304" pitchFamily="18" charset="0"/>
              </a:rPr>
              <a:t>3.3.2. VIẾT CÂU HỎI</a:t>
            </a:r>
          </a:p>
          <a:p>
            <a:pPr marL="0" indent="0" algn="just">
              <a:buNone/>
            </a:pPr>
            <a:r>
              <a:rPr lang="en-US" b="1" i="1">
                <a:latin typeface="Times New Roman" panose="02020603050405020304" pitchFamily="18" charset="0"/>
                <a:cs typeface="Times New Roman" panose="02020603050405020304" pitchFamily="18" charset="0"/>
              </a:rPr>
              <a:t>* Từ ngữ và cấu trúc của câu hỏi</a:t>
            </a:r>
          </a:p>
          <a:p>
            <a:pPr marL="0" indent="0">
              <a:buNone/>
            </a:pPr>
            <a:r>
              <a:rPr lang="en-US">
                <a:solidFill>
                  <a:srgbClr val="C00000"/>
                </a:solidFill>
                <a:latin typeface="Times New Roman" panose="02020603050405020304" pitchFamily="18" charset="0"/>
                <a:cs typeface="Times New Roman" panose="02020603050405020304" pitchFamily="18" charset="0"/>
              </a:rPr>
              <a:t>- Không hỏi những câu hỏi dựa trên giả định</a:t>
            </a:r>
          </a:p>
          <a:p>
            <a:pPr marL="0" indent="0" algn="just">
              <a:buNone/>
            </a:pPr>
            <a:r>
              <a:rPr lang="en-US">
                <a:latin typeface="Times New Roman" panose="02020603050405020304" pitchFamily="18" charset="0"/>
                <a:cs typeface="Times New Roman" panose="02020603050405020304" pitchFamily="18" charset="0"/>
              </a:rPr>
              <a:t>Ví dụ: Bạn hút bao nhiêu điếu thuốc trong một ngày?</a:t>
            </a:r>
          </a:p>
          <a:p>
            <a:pPr marL="0" indent="0" algn="just">
              <a:buNone/>
            </a:pPr>
            <a:r>
              <a:rPr lang="en-US">
                <a:latin typeface="Times New Roman" panose="02020603050405020304" pitchFamily="18" charset="0"/>
                <a:cs typeface="Times New Roman" panose="02020603050405020304" pitchFamily="18" charset="0"/>
              </a:rPr>
              <a:t> </a:t>
            </a:r>
            <a:r>
              <a:rPr lang="en-US">
                <a:solidFill>
                  <a:srgbClr val="C00000"/>
                </a:solidFill>
                <a:latin typeface="Times New Roman" panose="02020603050405020304" pitchFamily="18" charset="0"/>
                <a:cs typeface="Times New Roman" panose="02020603050405020304" pitchFamily="18" charset="0"/>
              </a:rPr>
              <a:t>Cần chắc chắn người trả lời thuộc nhóm bạn đang tìm kiếm thông tin. Nên sử dụng câu hỏi lọc</a:t>
            </a:r>
          </a:p>
          <a:p>
            <a:pPr marL="0" indent="0" algn="just">
              <a:buNone/>
            </a:pPr>
            <a:r>
              <a:rPr lang="en-US">
                <a:latin typeface="Times New Roman" panose="02020603050405020304" pitchFamily="18" charset="0"/>
                <a:cs typeface="Times New Roman" panose="02020603050405020304" pitchFamily="18" charset="0"/>
              </a:rPr>
              <a:t>Ví dụ: Bạn có hút thuốc không? Nếu có xin vui lòng trả lời câu hỏi, nếu không.....</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pPr marL="0" indent="0"/>
            <a:r>
              <a:rPr lang="en-US" sz="3200" b="1">
                <a:solidFill>
                  <a:srgbClr val="7030A0"/>
                </a:solidFill>
                <a:latin typeface="Times New Roman" panose="02020603050405020304" pitchFamily="18" charset="0"/>
                <a:cs typeface="Times New Roman" panose="02020603050405020304" pitchFamily="18" charset="0"/>
              </a:rPr>
              <a:t>4.3. THIẾT KẾ BẢNG CÂU HỎI</a:t>
            </a:r>
            <a:endParaRPr lang="en-US" sz="3200"/>
          </a:p>
        </p:txBody>
      </p:sp>
      <p:sp>
        <p:nvSpPr>
          <p:cNvPr id="3" name="Content Placeholder 2"/>
          <p:cNvSpPr>
            <a:spLocks noGrp="1"/>
          </p:cNvSpPr>
          <p:nvPr>
            <p:ph idx="1"/>
          </p:nvPr>
        </p:nvSpPr>
        <p:spPr>
          <a:xfrm>
            <a:off x="457200" y="1066800"/>
            <a:ext cx="8229600" cy="5059363"/>
          </a:xfrm>
        </p:spPr>
        <p:txBody>
          <a:bodyPr/>
          <a:lstStyle/>
          <a:p>
            <a:pPr marL="0" indent="0" algn="ctr">
              <a:buNone/>
            </a:pPr>
            <a:r>
              <a:rPr lang="en-US" sz="2800" b="1">
                <a:solidFill>
                  <a:srgbClr val="C00000"/>
                </a:solidFill>
                <a:latin typeface="Times New Roman" panose="02020603050405020304" pitchFamily="18" charset="0"/>
                <a:cs typeface="Times New Roman" panose="02020603050405020304" pitchFamily="18" charset="0"/>
              </a:rPr>
              <a:t>3.3.2. VIẾT CÂU HỎI</a:t>
            </a:r>
          </a:p>
          <a:p>
            <a:pPr marL="0" indent="0" algn="just">
              <a:buNone/>
            </a:pPr>
            <a:r>
              <a:rPr lang="en-US" b="1" i="1">
                <a:latin typeface="Times New Roman" panose="02020603050405020304" pitchFamily="18" charset="0"/>
                <a:cs typeface="Times New Roman" panose="02020603050405020304" pitchFamily="18" charset="0"/>
              </a:rPr>
              <a:t>* Định dạng của các phương án trả lời</a:t>
            </a:r>
          </a:p>
          <a:p>
            <a:pPr marL="0" indent="0" algn="just">
              <a:buNone/>
            </a:pPr>
            <a:r>
              <a:rPr lang="en-US">
                <a:latin typeface="Times New Roman" panose="02020603050405020304" pitchFamily="18" charset="0"/>
                <a:cs typeface="Times New Roman" panose="02020603050405020304" pitchFamily="18" charset="0"/>
              </a:rPr>
              <a:t>- </a:t>
            </a:r>
            <a:r>
              <a:rPr lang="en-US">
                <a:solidFill>
                  <a:srgbClr val="C00000"/>
                </a:solidFill>
                <a:latin typeface="Times New Roman" panose="02020603050405020304" pitchFamily="18" charset="0"/>
                <a:cs typeface="Times New Roman" panose="02020603050405020304" pitchFamily="18" charset="0"/>
              </a:rPr>
              <a:t>Câu trả lời lưỡng cực: chỉ có 2 phương án</a:t>
            </a:r>
          </a:p>
          <a:p>
            <a:pPr marL="0" indent="0" algn="just">
              <a:buNone/>
            </a:pPr>
            <a:r>
              <a:rPr lang="en-US">
                <a:latin typeface="Times New Roman" panose="02020603050405020304" pitchFamily="18" charset="0"/>
                <a:cs typeface="Times New Roman" panose="02020603050405020304" pitchFamily="18" charset="0"/>
              </a:rPr>
              <a:t>Ví dụ: đúng/sai, có/không, đồng ý/không đồng ý</a:t>
            </a:r>
          </a:p>
          <a:p>
            <a:pPr marL="0" indent="0" algn="just">
              <a:buNone/>
            </a:pPr>
            <a:r>
              <a:rPr lang="en-US">
                <a:solidFill>
                  <a:srgbClr val="C00000"/>
                </a:solidFill>
                <a:latin typeface="Times New Roman" panose="02020603050405020304" pitchFamily="18" charset="0"/>
                <a:cs typeface="Times New Roman" panose="02020603050405020304" pitchFamily="18" charset="0"/>
              </a:rPr>
              <a:t>- Câu trả lời định danh: có nhiều phương án nhưng không được xếp theo thứ tự</a:t>
            </a:r>
          </a:p>
          <a:p>
            <a:pPr marL="0" indent="0" algn="just">
              <a:buNone/>
            </a:pPr>
            <a:r>
              <a:rPr lang="en-US">
                <a:latin typeface="Times New Roman" panose="02020603050405020304" pitchFamily="18" charset="0"/>
                <a:cs typeface="Times New Roman" panose="02020603050405020304" pitchFamily="18" charset="0"/>
              </a:rPr>
              <a:t>Ví dụ: Bạn làm trong lĩnh vực nào? Sản xuất/dịch vụ/giáo dục/y tế/du lịch và nhà hàng, khách sạn/bán lẻ.</a:t>
            </a:r>
          </a:p>
          <a:p>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a:bodyPr>
          <a:lstStyle/>
          <a:p>
            <a:r>
              <a:rPr lang="en-US" sz="2800" b="1">
                <a:solidFill>
                  <a:srgbClr val="7030A0"/>
                </a:solidFill>
                <a:latin typeface="Times New Roman" panose="02020603050405020304" pitchFamily="18" charset="0"/>
                <a:cs typeface="Times New Roman" panose="02020603050405020304" pitchFamily="18" charset="0"/>
              </a:rPr>
              <a:t>4.3. THIẾT KẾ BẢNG CÂU HỎI</a:t>
            </a:r>
            <a:endParaRPr lang="en-US" sz="2800"/>
          </a:p>
        </p:txBody>
      </p:sp>
      <p:sp>
        <p:nvSpPr>
          <p:cNvPr id="3" name="Content Placeholder 2"/>
          <p:cNvSpPr>
            <a:spLocks noGrp="1"/>
          </p:cNvSpPr>
          <p:nvPr>
            <p:ph idx="1"/>
          </p:nvPr>
        </p:nvSpPr>
        <p:spPr>
          <a:xfrm>
            <a:off x="228600" y="609600"/>
            <a:ext cx="8763000" cy="6248400"/>
          </a:xfrm>
        </p:spPr>
        <p:txBody>
          <a:bodyPr>
            <a:normAutofit fontScale="92500" lnSpcReduction="20000"/>
          </a:bodyPr>
          <a:lstStyle/>
          <a:p>
            <a:pPr marL="0" indent="0" algn="ctr">
              <a:buNone/>
            </a:pPr>
            <a:r>
              <a:rPr lang="en-US" sz="3500" b="1">
                <a:solidFill>
                  <a:srgbClr val="C00000"/>
                </a:solidFill>
                <a:latin typeface="Times New Roman" panose="02020603050405020304" pitchFamily="18" charset="0"/>
                <a:cs typeface="Times New Roman" panose="02020603050405020304" pitchFamily="18" charset="0"/>
              </a:rPr>
              <a:t>3.3.2. VIẾT CÂU HỎI</a:t>
            </a:r>
          </a:p>
          <a:p>
            <a:pPr marL="0" indent="0" algn="just">
              <a:buNone/>
            </a:pPr>
            <a:r>
              <a:rPr lang="en-US" b="1" i="1">
                <a:latin typeface="Times New Roman" panose="02020603050405020304" pitchFamily="18" charset="0"/>
                <a:cs typeface="Times New Roman" panose="02020603050405020304" pitchFamily="18" charset="0"/>
              </a:rPr>
              <a:t>* </a:t>
            </a:r>
            <a:r>
              <a:rPr lang="en-US" sz="3300" b="1" i="1">
                <a:latin typeface="Times New Roman" panose="02020603050405020304" pitchFamily="18" charset="0"/>
                <a:cs typeface="Times New Roman" panose="02020603050405020304" pitchFamily="18" charset="0"/>
              </a:rPr>
              <a:t>Định dạng của các phương án trả lời</a:t>
            </a:r>
          </a:p>
          <a:p>
            <a:pPr marL="0" indent="0" algn="just">
              <a:buNone/>
            </a:pPr>
            <a:r>
              <a:rPr lang="en-US" sz="3300">
                <a:solidFill>
                  <a:srgbClr val="C00000"/>
                </a:solidFill>
                <a:latin typeface="Times New Roman" panose="02020603050405020304" pitchFamily="18" charset="0"/>
                <a:cs typeface="Times New Roman" panose="02020603050405020304" pitchFamily="18" charset="0"/>
              </a:rPr>
              <a:t>- Câu trả lời có thứ tự: có nhiều phương án được sắp xếp theo thứ tự </a:t>
            </a:r>
          </a:p>
          <a:p>
            <a:pPr marL="0" indent="0" algn="just">
              <a:buNone/>
            </a:pPr>
            <a:r>
              <a:rPr lang="en-US" sz="3300">
                <a:latin typeface="Times New Roman" panose="02020603050405020304" pitchFamily="18" charset="0"/>
                <a:cs typeface="Times New Roman" panose="02020603050405020304" pitchFamily="18" charset="0"/>
              </a:rPr>
              <a:t>Ví dụ: Thu nhập hàng tháng của bạn ở mức nào? &lt;5 triệu/5-10 triệu/&gt;10 triệu.</a:t>
            </a:r>
          </a:p>
          <a:p>
            <a:pPr marL="0" indent="0" algn="just">
              <a:buNone/>
            </a:pPr>
            <a:r>
              <a:rPr lang="en-US" sz="3300">
                <a:solidFill>
                  <a:srgbClr val="C00000"/>
                </a:solidFill>
                <a:latin typeface="Times New Roman" panose="02020603050405020304" pitchFamily="18" charset="0"/>
                <a:cs typeface="Times New Roman" panose="02020603050405020304" pitchFamily="18" charset="0"/>
              </a:rPr>
              <a:t>- Câu trả lời trên thang đo quãng </a:t>
            </a:r>
          </a:p>
          <a:p>
            <a:pPr marL="0" indent="0" algn="just">
              <a:buNone/>
            </a:pPr>
            <a:r>
              <a:rPr lang="en-US" sz="3300">
                <a:latin typeface="Times New Roman" panose="02020603050405020304" pitchFamily="18" charset="0"/>
                <a:cs typeface="Times New Roman" panose="02020603050405020304" pitchFamily="18" charset="0"/>
              </a:rPr>
              <a:t>Ví dụ: Bạn đánh giá thế nào về chất lượng hàng hóa trong cửa hàng?</a:t>
            </a:r>
          </a:p>
          <a:p>
            <a:pPr marL="0" indent="0" algn="just">
              <a:buNone/>
            </a:pPr>
            <a:r>
              <a:rPr lang="en-US" sz="3300">
                <a:latin typeface="Times New Roman" panose="02020603050405020304" pitchFamily="18" charset="0"/>
                <a:cs typeface="Times New Roman" panose="02020603050405020304" pitchFamily="18" charset="0"/>
              </a:rPr>
              <a:t>            1       2       3       4       5       6    7    (1= kém; 7= rất tốt)</a:t>
            </a:r>
          </a:p>
          <a:p>
            <a:pPr marL="0" indent="0" algn="just">
              <a:buNone/>
            </a:pPr>
            <a:r>
              <a:rPr lang="en-US" sz="3300">
                <a:solidFill>
                  <a:srgbClr val="C00000"/>
                </a:solidFill>
                <a:latin typeface="Times New Roman" panose="02020603050405020304" pitchFamily="18" charset="0"/>
                <a:cs typeface="Times New Roman" panose="02020603050405020304" pitchFamily="18" charset="0"/>
              </a:rPr>
              <a:t>- Câu trả lời trên thang đo liên tục: người trả lời tự điền giá trị trên thang đo tỉ lệ</a:t>
            </a:r>
          </a:p>
          <a:p>
            <a:pPr marL="0" indent="0" algn="just">
              <a:buNone/>
            </a:pPr>
            <a:r>
              <a:rPr lang="en-US" sz="3300">
                <a:latin typeface="Times New Roman" panose="02020603050405020304" pitchFamily="18" charset="0"/>
                <a:cs typeface="Times New Roman" panose="02020603050405020304" pitchFamily="18" charset="0"/>
              </a:rPr>
              <a:t>Ví dụ: Thu nhập cá nhân hàng tháng của bạn?............</a:t>
            </a:r>
          </a:p>
          <a:p>
            <a:pPr marL="0" indent="0" algn="just">
              <a:buNone/>
            </a:pPr>
            <a:endParaRPr lang="en-US" sz="2800" b="1" i="1">
              <a:latin typeface="Times New Roman" panose="02020603050405020304" pitchFamily="18" charset="0"/>
              <a:cs typeface="Times New Roman" panose="02020603050405020304" pitchFamily="18" charset="0"/>
            </a:endParaRPr>
          </a:p>
          <a:p>
            <a:pPr marL="0" indent="0">
              <a:buNone/>
            </a:pPr>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b="1">
                <a:solidFill>
                  <a:srgbClr val="7030A0"/>
                </a:solidFill>
                <a:latin typeface="Times New Roman" panose="02020603050405020304" pitchFamily="18" charset="0"/>
                <a:cs typeface="Times New Roman" panose="02020603050405020304" pitchFamily="18" charset="0"/>
              </a:rPr>
              <a:t>4.3. THIẾT KẾ BẢNG CÂU HỎI</a:t>
            </a:r>
            <a:endParaRPr lang="en-US" sz="3200"/>
          </a:p>
        </p:txBody>
      </p:sp>
      <p:sp>
        <p:nvSpPr>
          <p:cNvPr id="3" name="Content Placeholder 2"/>
          <p:cNvSpPr>
            <a:spLocks noGrp="1"/>
          </p:cNvSpPr>
          <p:nvPr>
            <p:ph idx="1"/>
          </p:nvPr>
        </p:nvSpPr>
        <p:spPr>
          <a:xfrm>
            <a:off x="457200" y="914400"/>
            <a:ext cx="8229600" cy="5211763"/>
          </a:xfrm>
        </p:spPr>
        <p:txBody>
          <a:bodyPr/>
          <a:lstStyle/>
          <a:p>
            <a:pPr marL="0" indent="0" algn="ctr">
              <a:buNone/>
            </a:pPr>
            <a:r>
              <a:rPr lang="en-US" sz="2800" b="1">
                <a:solidFill>
                  <a:srgbClr val="C00000"/>
                </a:solidFill>
                <a:latin typeface="Times New Roman" panose="02020603050405020304" pitchFamily="18" charset="0"/>
                <a:cs typeface="Times New Roman" panose="02020603050405020304" pitchFamily="18" charset="0"/>
              </a:rPr>
              <a:t>3.3.2. VIẾT CÂU HỎI</a:t>
            </a:r>
          </a:p>
          <a:p>
            <a:pPr marL="0" indent="0" algn="just">
              <a:buNone/>
            </a:pPr>
            <a:r>
              <a:rPr lang="en-US" b="1" i="1">
                <a:latin typeface="Times New Roman" panose="02020603050405020304" pitchFamily="18" charset="0"/>
                <a:cs typeface="Times New Roman" panose="02020603050405020304" pitchFamily="18" charset="0"/>
              </a:rPr>
              <a:t>* Trật tự của các câu hỏi/mục hỏi</a:t>
            </a:r>
          </a:p>
          <a:p>
            <a:pPr marL="0" indent="0" algn="just">
              <a:buNone/>
            </a:pPr>
            <a:endParaRPr lang="en-US"/>
          </a:p>
        </p:txBody>
      </p:sp>
      <p:sp>
        <p:nvSpPr>
          <p:cNvPr id="7" name="Rounded Rectangle 6"/>
          <p:cNvSpPr/>
          <p:nvPr/>
        </p:nvSpPr>
        <p:spPr>
          <a:xfrm>
            <a:off x="457200" y="2286000"/>
            <a:ext cx="3505200" cy="9906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Câu hỏi có nội dung đơn giản</a:t>
            </a:r>
          </a:p>
        </p:txBody>
      </p:sp>
      <p:sp>
        <p:nvSpPr>
          <p:cNvPr id="8" name="Rounded Rectangle 7"/>
          <p:cNvSpPr/>
          <p:nvPr/>
        </p:nvSpPr>
        <p:spPr>
          <a:xfrm>
            <a:off x="4800600" y="2324098"/>
            <a:ext cx="3505200" cy="95250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Câu hỏi có nội dung phức tạp</a:t>
            </a:r>
          </a:p>
        </p:txBody>
      </p:sp>
      <p:sp>
        <p:nvSpPr>
          <p:cNvPr id="9" name="Right Arrow 8"/>
          <p:cNvSpPr/>
          <p:nvPr/>
        </p:nvSpPr>
        <p:spPr>
          <a:xfrm flipV="1">
            <a:off x="4038600" y="2590800"/>
            <a:ext cx="609600" cy="3047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p:cNvSpPr/>
          <p:nvPr/>
        </p:nvSpPr>
        <p:spPr>
          <a:xfrm>
            <a:off x="394855" y="3607377"/>
            <a:ext cx="2590800" cy="12192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Câu hỏi về dữ liệu</a:t>
            </a:r>
          </a:p>
        </p:txBody>
      </p:sp>
      <p:sp>
        <p:nvSpPr>
          <p:cNvPr id="11" name="Rounded Rectangle 10"/>
          <p:cNvSpPr/>
          <p:nvPr/>
        </p:nvSpPr>
        <p:spPr>
          <a:xfrm>
            <a:off x="3505200" y="3619499"/>
            <a:ext cx="2590800" cy="119495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Câu hỏi về hành vi</a:t>
            </a:r>
          </a:p>
        </p:txBody>
      </p:sp>
      <p:sp>
        <p:nvSpPr>
          <p:cNvPr id="12" name="Rounded Rectangle 11"/>
          <p:cNvSpPr/>
          <p:nvPr/>
        </p:nvSpPr>
        <p:spPr>
          <a:xfrm>
            <a:off x="6477000" y="3605644"/>
            <a:ext cx="2590800" cy="119495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Câu hỏi về thái độ</a:t>
            </a:r>
          </a:p>
        </p:txBody>
      </p:sp>
      <p:sp>
        <p:nvSpPr>
          <p:cNvPr id="13" name="Rounded Rectangle 12"/>
          <p:cNvSpPr/>
          <p:nvPr/>
        </p:nvSpPr>
        <p:spPr>
          <a:xfrm>
            <a:off x="609599" y="5302822"/>
            <a:ext cx="3290455" cy="10668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Câu hỏi có tính khái quát</a:t>
            </a:r>
          </a:p>
        </p:txBody>
      </p:sp>
      <p:sp>
        <p:nvSpPr>
          <p:cNvPr id="14" name="Rounded Rectangle 13"/>
          <p:cNvSpPr/>
          <p:nvPr/>
        </p:nvSpPr>
        <p:spPr>
          <a:xfrm>
            <a:off x="4800600" y="5257800"/>
            <a:ext cx="3505200" cy="10668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Câu hỏi cụ thể một khía cạnh</a:t>
            </a:r>
          </a:p>
        </p:txBody>
      </p:sp>
      <p:sp>
        <p:nvSpPr>
          <p:cNvPr id="17" name="Right Arrow 16"/>
          <p:cNvSpPr/>
          <p:nvPr/>
        </p:nvSpPr>
        <p:spPr>
          <a:xfrm flipV="1">
            <a:off x="2978728" y="4114798"/>
            <a:ext cx="568036" cy="2285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Arrow 18"/>
          <p:cNvSpPr/>
          <p:nvPr/>
        </p:nvSpPr>
        <p:spPr>
          <a:xfrm flipV="1">
            <a:off x="3962400" y="5683823"/>
            <a:ext cx="609600" cy="3047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a:off x="6158345" y="4135580"/>
            <a:ext cx="304800" cy="1478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5-Point Star 21"/>
          <p:cNvSpPr/>
          <p:nvPr/>
        </p:nvSpPr>
        <p:spPr>
          <a:xfrm>
            <a:off x="69272" y="2578675"/>
            <a:ext cx="242455" cy="304799"/>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5-Point Star 22"/>
          <p:cNvSpPr/>
          <p:nvPr/>
        </p:nvSpPr>
        <p:spPr>
          <a:xfrm>
            <a:off x="51954" y="3978679"/>
            <a:ext cx="242455" cy="304799"/>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5-Point Star 23"/>
          <p:cNvSpPr/>
          <p:nvPr/>
        </p:nvSpPr>
        <p:spPr>
          <a:xfrm>
            <a:off x="100445" y="5702872"/>
            <a:ext cx="242455" cy="304799"/>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600" b="1" i="1">
                <a:latin typeface="Times New Roman" panose="02020603050405020304" pitchFamily="18" charset="0"/>
                <a:cs typeface="Times New Roman" panose="02020603050405020304" pitchFamily="18" charset="0"/>
              </a:rPr>
              <a:t>* Trật tự của các câu hỏi</a:t>
            </a:r>
          </a:p>
        </p:txBody>
      </p:sp>
      <p:sp>
        <p:nvSpPr>
          <p:cNvPr id="3" name="Content Placeholder 2"/>
          <p:cNvSpPr>
            <a:spLocks noGrp="1"/>
          </p:cNvSpPr>
          <p:nvPr>
            <p:ph idx="1"/>
          </p:nvPr>
        </p:nvSpPr>
        <p:spPr>
          <a:xfrm>
            <a:off x="457200" y="838200"/>
            <a:ext cx="8229600" cy="5287963"/>
          </a:xfrm>
        </p:spPr>
        <p:txBody>
          <a:bodyPr>
            <a:normAutofit/>
          </a:bodyPr>
          <a:lstStyle/>
          <a:p>
            <a:pPr marL="0" indent="0">
              <a:buNone/>
            </a:pPr>
            <a:r>
              <a:rPr lang="en-US">
                <a:latin typeface="Times New Roman" panose="02020603050405020304" pitchFamily="18" charset="0"/>
                <a:cs typeface="Times New Roman" panose="02020603050405020304" pitchFamily="18" charset="0"/>
              </a:rPr>
              <a:t>Theo Bhattacherjee (2012), nhà NC:</a:t>
            </a:r>
          </a:p>
          <a:p>
            <a:pPr marL="0" indent="0" algn="just">
              <a:buNone/>
            </a:pPr>
            <a:r>
              <a:rPr lang="en-US" sz="3000">
                <a:latin typeface="Times New Roman" panose="02020603050405020304" pitchFamily="18" charset="0"/>
                <a:cs typeface="Times New Roman" panose="02020603050405020304" pitchFamily="18" charset="0"/>
              </a:rPr>
              <a:t>      Nên bắt đầu bảng câu hỏi bằng những câu dễ trả lời</a:t>
            </a:r>
          </a:p>
          <a:p>
            <a:pPr marL="0" indent="0" algn="just">
              <a:buNone/>
            </a:pPr>
            <a:r>
              <a:rPr lang="en-US" sz="3000">
                <a:latin typeface="Times New Roman" panose="02020603050405020304" pitchFamily="18" charset="0"/>
                <a:cs typeface="Times New Roman" panose="02020603050405020304" pitchFamily="18" charset="0"/>
              </a:rPr>
              <a:t>     Không nên bắt đầu bằng các câu hỏi mở</a:t>
            </a:r>
          </a:p>
          <a:p>
            <a:pPr marL="0" indent="0" algn="just">
              <a:buNone/>
            </a:pPr>
            <a:r>
              <a:rPr lang="en-US" sz="3000">
                <a:latin typeface="Times New Roman" panose="02020603050405020304" pitchFamily="18" charset="0"/>
                <a:cs typeface="Times New Roman" panose="02020603050405020304" pitchFamily="18" charset="0"/>
              </a:rPr>
              <a:t>     Nên hỏi theo trình tự thời gian</a:t>
            </a:r>
          </a:p>
          <a:p>
            <a:pPr marL="0" indent="0" algn="just">
              <a:buNone/>
            </a:pPr>
            <a:r>
              <a:rPr lang="en-US" sz="3000">
                <a:latin typeface="Times New Roman" panose="02020603050405020304" pitchFamily="18" charset="0"/>
                <a:cs typeface="Times New Roman" panose="02020603050405020304" pitchFamily="18" charset="0"/>
              </a:rPr>
              <a:t>     Các câu hỏi trong 1 phần của bẳng câu hỏi cần có MLH logic với nhau</a:t>
            </a:r>
          </a:p>
          <a:p>
            <a:pPr marL="0" indent="0" algn="just">
              <a:buNone/>
            </a:pPr>
            <a:r>
              <a:rPr lang="en-US" sz="3000">
                <a:latin typeface="Times New Roman" panose="02020603050405020304" pitchFamily="18" charset="0"/>
                <a:cs typeface="Times New Roman" panose="02020603050405020304" pitchFamily="18" charset="0"/>
              </a:rPr>
              <a:t>     Nên xây dựng bảng câu hỏi càng ngắn càng tốt, chỉ hỏi những câu cần hỏi</a:t>
            </a:r>
          </a:p>
        </p:txBody>
      </p:sp>
      <p:sp>
        <p:nvSpPr>
          <p:cNvPr id="4" name="5-Point Star 3"/>
          <p:cNvSpPr/>
          <p:nvPr/>
        </p:nvSpPr>
        <p:spPr>
          <a:xfrm>
            <a:off x="609600" y="1600200"/>
            <a:ext cx="304800" cy="152400"/>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609600" y="2590800"/>
            <a:ext cx="304800" cy="152400"/>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609600" y="3200400"/>
            <a:ext cx="304800" cy="152400"/>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5-Point Star 6"/>
          <p:cNvSpPr/>
          <p:nvPr/>
        </p:nvSpPr>
        <p:spPr>
          <a:xfrm>
            <a:off x="609600" y="3733800"/>
            <a:ext cx="304800" cy="152400"/>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5-Point Star 7"/>
          <p:cNvSpPr/>
          <p:nvPr/>
        </p:nvSpPr>
        <p:spPr>
          <a:xfrm>
            <a:off x="609600" y="4724400"/>
            <a:ext cx="304800" cy="152400"/>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b="1">
                <a:solidFill>
                  <a:schemeClr val="accent6">
                    <a:lumMod val="50000"/>
                  </a:schemeClr>
                </a:solidFill>
                <a:latin typeface="Times New Roman" panose="02020603050405020304" pitchFamily="18" charset="0"/>
                <a:cs typeface="Times New Roman" panose="02020603050405020304" pitchFamily="18" charset="0"/>
              </a:rPr>
              <a:t>Ví dụ các loại bảng câu hỏi</a:t>
            </a:r>
          </a:p>
        </p:txBody>
      </p:sp>
      <p:sp>
        <p:nvSpPr>
          <p:cNvPr id="3" name="Content Placeholder 2"/>
          <p:cNvSpPr>
            <a:spLocks noGrp="1"/>
          </p:cNvSpPr>
          <p:nvPr>
            <p:ph idx="1"/>
          </p:nvPr>
        </p:nvSpPr>
        <p:spPr>
          <a:xfrm>
            <a:off x="457200" y="1066800"/>
            <a:ext cx="8229600" cy="5516562"/>
          </a:xfrm>
        </p:spPr>
        <p:txBody>
          <a:bodyPr/>
          <a:lstStyle/>
          <a:p>
            <a:pPr marL="0" indent="0" algn="ctr">
              <a:buNone/>
            </a:pPr>
            <a:r>
              <a:rPr lang="en-US" sz="4000" b="1" i="1">
                <a:solidFill>
                  <a:schemeClr val="accent3">
                    <a:lumMod val="50000"/>
                  </a:schemeClr>
                </a:solidFill>
                <a:latin typeface="Times New Roman" panose="02020603050405020304" pitchFamily="18" charset="0"/>
                <a:cs typeface="Times New Roman" panose="02020603050405020304" pitchFamily="18" charset="0"/>
              </a:rPr>
              <a:t>Câu hỏi mở</a:t>
            </a:r>
            <a:r>
              <a:rPr lang="en-US" b="1" i="1">
                <a:solidFill>
                  <a:schemeClr val="accent3">
                    <a:lumMod val="50000"/>
                  </a:schemeClr>
                </a:solidFill>
                <a:latin typeface="Times New Roman" panose="02020603050405020304" pitchFamily="18" charset="0"/>
                <a:cs typeface="Times New Roman" panose="02020603050405020304" pitchFamily="18" charset="0"/>
              </a:rPr>
              <a:t>:</a:t>
            </a:r>
          </a:p>
          <a:p>
            <a:pPr marL="0" indent="0">
              <a:buNone/>
            </a:pPr>
            <a:r>
              <a:rPr lang="en-US">
                <a:latin typeface="Times New Roman" panose="02020603050405020304" pitchFamily="18" charset="0"/>
                <a:cs typeface="Times New Roman" panose="02020603050405020304" pitchFamily="18" charset="0"/>
              </a:rPr>
              <a:t>Vui lòng liệt kê 3 điều mà bạn thích về công việc của bạn</a:t>
            </a:r>
          </a:p>
          <a:p>
            <a:pPr marL="514350" indent="-514350">
              <a:buAutoNum type="arabicPeriod"/>
            </a:pPr>
            <a:r>
              <a:rPr lang="en-US"/>
              <a:t>.....................................................................</a:t>
            </a:r>
          </a:p>
          <a:p>
            <a:pPr marL="514350" indent="-514350">
              <a:buAutoNum type="arabicPeriod"/>
            </a:pPr>
            <a:r>
              <a:rPr lang="en-US"/>
              <a:t>.....................................................................</a:t>
            </a:r>
          </a:p>
          <a:p>
            <a:pPr marL="514350" indent="-514350">
              <a:buAutoNum type="arabicPeriod"/>
            </a:pPr>
            <a:r>
              <a:rPr lang="en-US"/>
              <a:t>.....................................................................</a:t>
            </a:r>
          </a:p>
          <a:p>
            <a:pPr marL="0" indent="0">
              <a:buNone/>
            </a:pPr>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b="1">
                <a:solidFill>
                  <a:schemeClr val="accent6">
                    <a:lumMod val="50000"/>
                  </a:schemeClr>
                </a:solidFill>
                <a:latin typeface="Times New Roman" panose="02020603050405020304" pitchFamily="18" charset="0"/>
                <a:cs typeface="Times New Roman" panose="02020603050405020304" pitchFamily="18" charset="0"/>
              </a:rPr>
              <a:t>Ví dụ các loại bảng câu hỏi</a:t>
            </a:r>
            <a:endParaRPr lang="en-US"/>
          </a:p>
        </p:txBody>
      </p:sp>
      <p:sp>
        <p:nvSpPr>
          <p:cNvPr id="3" name="Content Placeholder 2"/>
          <p:cNvSpPr>
            <a:spLocks noGrp="1"/>
          </p:cNvSpPr>
          <p:nvPr>
            <p:ph idx="1"/>
          </p:nvPr>
        </p:nvSpPr>
        <p:spPr>
          <a:xfrm>
            <a:off x="457200" y="1066800"/>
            <a:ext cx="8229600" cy="5059363"/>
          </a:xfrm>
        </p:spPr>
        <p:txBody>
          <a:bodyPr/>
          <a:lstStyle/>
          <a:p>
            <a:pPr marL="0" indent="0" algn="ctr">
              <a:buNone/>
            </a:pPr>
            <a:r>
              <a:rPr lang="en-US" sz="4000" b="1" i="1">
                <a:solidFill>
                  <a:schemeClr val="accent6">
                    <a:lumMod val="50000"/>
                  </a:schemeClr>
                </a:solidFill>
                <a:latin typeface="Times New Roman" panose="02020603050405020304" pitchFamily="18" charset="0"/>
                <a:cs typeface="Times New Roman" panose="02020603050405020304" pitchFamily="18" charset="0"/>
              </a:rPr>
              <a:t>Các câu hỏi liệt kê</a:t>
            </a:r>
          </a:p>
          <a:p>
            <a:pPr marL="0" indent="0">
              <a:buNone/>
            </a:pPr>
            <a:r>
              <a:rPr lang="en-US" i="1">
                <a:latin typeface="Times New Roman" panose="02020603050405020304" pitchFamily="18" charset="0"/>
                <a:cs typeface="Times New Roman" panose="02020603050405020304" pitchFamily="18" charset="0"/>
              </a:rPr>
              <a:t>Bạn theo tôn giáo nào?</a:t>
            </a:r>
          </a:p>
          <a:p>
            <a:pPr marL="0" indent="0">
              <a:buNone/>
            </a:pPr>
            <a:r>
              <a:rPr lang="en-US">
                <a:latin typeface="Times New Roman" panose="02020603050405020304" pitchFamily="18" charset="0"/>
                <a:cs typeface="Times New Roman" panose="02020603050405020304" pitchFamily="18" charset="0"/>
              </a:rPr>
              <a:t>Vui lòng đánh dấu </a:t>
            </a:r>
            <a:r>
              <a:rPr lang="en-US" b="1">
                <a:latin typeface="Times New Roman" panose="02020603050405020304" pitchFamily="18" charset="0"/>
                <a:cs typeface="Times New Roman" panose="02020603050405020304" pitchFamily="18" charset="0"/>
              </a:rPr>
              <a:t>x</a:t>
            </a:r>
            <a:r>
              <a:rPr lang="en-US">
                <a:latin typeface="Times New Roman" panose="02020603050405020304" pitchFamily="18" charset="0"/>
                <a:cs typeface="Times New Roman" panose="02020603050405020304" pitchFamily="18" charset="0"/>
              </a:rPr>
              <a:t> vào khung thích hợp</a:t>
            </a:r>
          </a:p>
          <a:p>
            <a:pPr marL="0" indent="0">
              <a:buNone/>
            </a:pPr>
            <a:r>
              <a:rPr lang="en-US">
                <a:latin typeface="Times New Roman" panose="02020603050405020304" pitchFamily="18" charset="0"/>
                <a:cs typeface="Times New Roman" panose="02020603050405020304" pitchFamily="18" charset="0"/>
              </a:rPr>
              <a:t>    Phật giáo </a:t>
            </a:r>
          </a:p>
          <a:p>
            <a:pPr marL="0" indent="0">
              <a:buNone/>
            </a:pPr>
            <a:r>
              <a:rPr lang="en-US">
                <a:latin typeface="Times New Roman" panose="02020603050405020304" pitchFamily="18" charset="0"/>
                <a:cs typeface="Times New Roman" panose="02020603050405020304" pitchFamily="18" charset="0"/>
              </a:rPr>
              <a:t>    Thiên chúa </a:t>
            </a:r>
          </a:p>
          <a:p>
            <a:pPr marL="0" indent="0">
              <a:buNone/>
            </a:pPr>
            <a:r>
              <a:rPr lang="en-US">
                <a:latin typeface="Times New Roman" panose="02020603050405020304" pitchFamily="18" charset="0"/>
                <a:cs typeface="Times New Roman" panose="02020603050405020304" pitchFamily="18" charset="0"/>
              </a:rPr>
              <a:t>    Hindu</a:t>
            </a:r>
          </a:p>
          <a:p>
            <a:pPr marL="0" indent="0">
              <a:buNone/>
            </a:pPr>
            <a:r>
              <a:rPr lang="en-US">
                <a:latin typeface="Times New Roman" panose="02020603050405020304" pitchFamily="18" charset="0"/>
                <a:cs typeface="Times New Roman" panose="02020603050405020304" pitchFamily="18" charset="0"/>
              </a:rPr>
              <a:t>    Tin lành</a:t>
            </a:r>
          </a:p>
          <a:p>
            <a:pPr marL="0" indent="0">
              <a:buNone/>
            </a:pPr>
            <a:r>
              <a:rPr lang="en-US">
                <a:latin typeface="Times New Roman" panose="02020603050405020304" pitchFamily="18" charset="0"/>
                <a:cs typeface="Times New Roman" panose="02020603050405020304" pitchFamily="18" charset="0"/>
              </a:rPr>
              <a:t>    Đạo hồi</a:t>
            </a:r>
          </a:p>
        </p:txBody>
      </p:sp>
      <p:sp>
        <p:nvSpPr>
          <p:cNvPr id="4" name="Rectangle 3"/>
          <p:cNvSpPr/>
          <p:nvPr/>
        </p:nvSpPr>
        <p:spPr>
          <a:xfrm>
            <a:off x="3200400" y="2971800"/>
            <a:ext cx="4572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3200400" y="3581400"/>
            <a:ext cx="4572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200400" y="4207395"/>
            <a:ext cx="4572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3200400" y="4701381"/>
            <a:ext cx="4572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200400" y="5304357"/>
            <a:ext cx="4572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4519448" y="2941111"/>
            <a:ext cx="2209800" cy="3661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Không có </a:t>
            </a:r>
          </a:p>
        </p:txBody>
      </p:sp>
      <p:sp>
        <p:nvSpPr>
          <p:cNvPr id="10" name="Rectangle 9"/>
          <p:cNvSpPr/>
          <p:nvPr/>
        </p:nvSpPr>
        <p:spPr>
          <a:xfrm>
            <a:off x="3962400" y="3537147"/>
            <a:ext cx="2781299" cy="3490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Khác</a:t>
            </a:r>
            <a:r>
              <a:rPr lang="en-US"/>
              <a:t>c</a:t>
            </a:r>
          </a:p>
        </p:txBody>
      </p:sp>
      <p:sp>
        <p:nvSpPr>
          <p:cNvPr id="11" name="Rectangle 10"/>
          <p:cNvSpPr/>
          <p:nvPr/>
        </p:nvSpPr>
        <p:spPr>
          <a:xfrm>
            <a:off x="7250824" y="2989351"/>
            <a:ext cx="4572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248196" y="3599793"/>
            <a:ext cx="457200" cy="3048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57199"/>
          </a:xfrm>
        </p:spPr>
        <p:txBody>
          <a:bodyPr>
            <a:normAutofit fontScale="90000"/>
          </a:bodyPr>
          <a:lstStyle/>
          <a:p>
            <a:r>
              <a:rPr lang="en-US" b="1">
                <a:solidFill>
                  <a:schemeClr val="accent6">
                    <a:lumMod val="50000"/>
                  </a:schemeClr>
                </a:solidFill>
                <a:latin typeface="Times New Roman" panose="02020603050405020304" pitchFamily="18" charset="0"/>
                <a:cs typeface="Times New Roman" panose="02020603050405020304" pitchFamily="18" charset="0"/>
              </a:rPr>
              <a:t>Ví dụ các loại bảng câu hỏi</a:t>
            </a:r>
            <a:endParaRPr lang="en-US"/>
          </a:p>
        </p:txBody>
      </p:sp>
      <p:sp>
        <p:nvSpPr>
          <p:cNvPr id="3" name="Content Placeholder 2"/>
          <p:cNvSpPr>
            <a:spLocks noGrp="1"/>
          </p:cNvSpPr>
          <p:nvPr>
            <p:ph idx="1"/>
          </p:nvPr>
        </p:nvSpPr>
        <p:spPr>
          <a:xfrm>
            <a:off x="457200" y="914400"/>
            <a:ext cx="8229600" cy="5562600"/>
          </a:xfrm>
        </p:spPr>
        <p:txBody>
          <a:bodyPr>
            <a:normAutofit lnSpcReduction="10000"/>
          </a:bodyPr>
          <a:lstStyle/>
          <a:p>
            <a:pPr marL="0" indent="0" algn="ctr">
              <a:buNone/>
            </a:pPr>
            <a:r>
              <a:rPr lang="en-US" sz="4000" b="1" i="1">
                <a:solidFill>
                  <a:srgbClr val="002060"/>
                </a:solidFill>
                <a:latin typeface="Times New Roman" panose="02020603050405020304" pitchFamily="18" charset="0"/>
                <a:cs typeface="Times New Roman" panose="02020603050405020304" pitchFamily="18" charset="0"/>
              </a:rPr>
              <a:t>Câu hỏi phân loại</a:t>
            </a:r>
          </a:p>
          <a:p>
            <a:pPr marL="0" indent="0" algn="just">
              <a:buNone/>
            </a:pPr>
            <a:r>
              <a:rPr lang="en-US" i="1">
                <a:latin typeface="Times New Roman" panose="02020603050405020304" pitchFamily="18" charset="0"/>
                <a:cs typeface="Times New Roman" panose="02020603050405020304" pitchFamily="18" charset="0"/>
              </a:rPr>
              <a:t>Bạn th</a:t>
            </a:r>
            <a:r>
              <a:rPr lang="vi-VN" i="1">
                <a:latin typeface="Times New Roman" panose="02020603050405020304" pitchFamily="18" charset="0"/>
                <a:cs typeface="Times New Roman" panose="02020603050405020304" pitchFamily="18" charset="0"/>
              </a:rPr>
              <a:t>ư</a:t>
            </a:r>
            <a:r>
              <a:rPr lang="en-US" i="1">
                <a:latin typeface="Times New Roman" panose="02020603050405020304" pitchFamily="18" charset="0"/>
                <a:cs typeface="Times New Roman" panose="02020603050405020304" pitchFamily="18" charset="0"/>
              </a:rPr>
              <a:t>ờng xuyên đến trung tâm mua sắm này nh</a:t>
            </a:r>
            <a:r>
              <a:rPr lang="vi-VN" i="1">
                <a:latin typeface="Times New Roman" panose="02020603050405020304" pitchFamily="18" charset="0"/>
                <a:cs typeface="Times New Roman" panose="02020603050405020304" pitchFamily="18" charset="0"/>
              </a:rPr>
              <a:t>ư</a:t>
            </a:r>
            <a:r>
              <a:rPr lang="en-US" i="1">
                <a:latin typeface="Times New Roman" panose="02020603050405020304" pitchFamily="18" charset="0"/>
                <a:cs typeface="Times New Roman" panose="02020603050405020304" pitchFamily="18" charset="0"/>
              </a:rPr>
              <a:t> thế nào?</a:t>
            </a:r>
          </a:p>
          <a:p>
            <a:pPr marL="0" indent="0" algn="just">
              <a:buNone/>
            </a:pPr>
            <a:r>
              <a:rPr lang="en-US">
                <a:latin typeface="Times New Roman" panose="02020603050405020304" pitchFamily="18" charset="0"/>
                <a:cs typeface="Times New Roman" panose="02020603050405020304" pitchFamily="18" charset="0"/>
              </a:rPr>
              <a:t>Vui lòng đánh dấu </a:t>
            </a:r>
            <a:r>
              <a:rPr lang="en-US" b="1">
                <a:latin typeface="Times New Roman" panose="02020603050405020304" pitchFamily="18" charset="0"/>
                <a:cs typeface="Times New Roman" panose="02020603050405020304" pitchFamily="18" charset="0"/>
              </a:rPr>
              <a:t>x</a:t>
            </a:r>
            <a:r>
              <a:rPr lang="en-US">
                <a:latin typeface="Times New Roman" panose="02020603050405020304" pitchFamily="18" charset="0"/>
                <a:cs typeface="Times New Roman" panose="02020603050405020304" pitchFamily="18" charset="0"/>
              </a:rPr>
              <a:t> vào câu trả lời thích hợp</a:t>
            </a:r>
          </a:p>
          <a:p>
            <a:pPr marL="0" indent="0" algn="just">
              <a:buNone/>
            </a:pPr>
            <a:r>
              <a:rPr lang="en-US">
                <a:latin typeface="Times New Roman" panose="02020603050405020304" pitchFamily="18" charset="0"/>
                <a:cs typeface="Times New Roman" panose="02020603050405020304" pitchFamily="18" charset="0"/>
              </a:rPr>
              <a:t>            Lần đầu tiên</a:t>
            </a:r>
          </a:p>
          <a:p>
            <a:pPr marL="0" indent="0" algn="just">
              <a:buNone/>
            </a:pPr>
            <a:r>
              <a:rPr lang="en-US">
                <a:latin typeface="Times New Roman" panose="02020603050405020304" pitchFamily="18" charset="0"/>
                <a:cs typeface="Times New Roman" panose="02020603050405020304" pitchFamily="18" charset="0"/>
              </a:rPr>
              <a:t>            Mỗi tuần 1 lần</a:t>
            </a:r>
          </a:p>
          <a:p>
            <a:pPr marL="0" indent="0" algn="just">
              <a:buNone/>
            </a:pPr>
            <a:r>
              <a:rPr lang="en-US">
                <a:latin typeface="Times New Roman" panose="02020603050405020304" pitchFamily="18" charset="0"/>
                <a:cs typeface="Times New Roman" panose="02020603050405020304" pitchFamily="18" charset="0"/>
              </a:rPr>
              <a:t>            Nửa tháng 1 lần</a:t>
            </a:r>
          </a:p>
          <a:p>
            <a:pPr marL="0" indent="0" algn="just">
              <a:buNone/>
            </a:pPr>
            <a:r>
              <a:rPr lang="en-US">
                <a:latin typeface="Times New Roman" panose="02020603050405020304" pitchFamily="18" charset="0"/>
                <a:cs typeface="Times New Roman" panose="02020603050405020304" pitchFamily="18" charset="0"/>
              </a:rPr>
              <a:t>            Nhiều lần h</a:t>
            </a:r>
            <a:r>
              <a:rPr lang="vi-VN">
                <a:latin typeface="Times New Roman" panose="02020603050405020304" pitchFamily="18" charset="0"/>
                <a:cs typeface="Times New Roman" panose="02020603050405020304" pitchFamily="18" charset="0"/>
              </a:rPr>
              <a:t>ơ</a:t>
            </a:r>
            <a:r>
              <a:rPr lang="en-US">
                <a:latin typeface="Times New Roman" panose="02020603050405020304" pitchFamily="18" charset="0"/>
                <a:cs typeface="Times New Roman" panose="02020603050405020304" pitchFamily="18" charset="0"/>
              </a:rPr>
              <a:t>n mỗi tuần</a:t>
            </a:r>
          </a:p>
          <a:p>
            <a:pPr marL="0" indent="0" algn="just">
              <a:buNone/>
            </a:pPr>
            <a:r>
              <a:rPr lang="en-US">
                <a:latin typeface="Times New Roman" panose="02020603050405020304" pitchFamily="18" charset="0"/>
                <a:cs typeface="Times New Roman" panose="02020603050405020304" pitchFamily="18" charset="0"/>
              </a:rPr>
              <a:t>            Th</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ờng xuyên</a:t>
            </a:r>
          </a:p>
          <a:p>
            <a:pPr marL="0" indent="0" algn="just">
              <a:buNone/>
            </a:pPr>
            <a:r>
              <a:rPr lang="en-US">
                <a:latin typeface="Times New Roman" panose="02020603050405020304" pitchFamily="18" charset="0"/>
                <a:cs typeface="Times New Roman" panose="02020603050405020304" pitchFamily="18" charset="0"/>
              </a:rPr>
              <a:t>            Ít th</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ờng xuyên</a:t>
            </a:r>
          </a:p>
        </p:txBody>
      </p:sp>
      <p:sp>
        <p:nvSpPr>
          <p:cNvPr id="4" name="Rectangle 3"/>
          <p:cNvSpPr/>
          <p:nvPr/>
        </p:nvSpPr>
        <p:spPr>
          <a:xfrm flipV="1">
            <a:off x="838200" y="3200398"/>
            <a:ext cx="533400" cy="3810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flipV="1">
            <a:off x="838200" y="3695700"/>
            <a:ext cx="533400" cy="3810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flipV="1">
            <a:off x="839514" y="4190999"/>
            <a:ext cx="532086" cy="3810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flipV="1">
            <a:off x="839514" y="4724400"/>
            <a:ext cx="532086" cy="3810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flipV="1">
            <a:off x="839514" y="5333999"/>
            <a:ext cx="532086" cy="3810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flipV="1">
            <a:off x="839514" y="5867397"/>
            <a:ext cx="532086" cy="3810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
            <a:ext cx="8229600" cy="457200"/>
          </a:xfrm>
        </p:spPr>
        <p:txBody>
          <a:bodyPr>
            <a:normAutofit fontScale="90000"/>
          </a:bodyPr>
          <a:lstStyle/>
          <a:p>
            <a:r>
              <a:rPr lang="en-US" b="1">
                <a:solidFill>
                  <a:schemeClr val="accent6">
                    <a:lumMod val="50000"/>
                  </a:schemeClr>
                </a:solidFill>
                <a:latin typeface="Times New Roman" panose="02020603050405020304" pitchFamily="18" charset="0"/>
                <a:cs typeface="Times New Roman" panose="02020603050405020304" pitchFamily="18" charset="0"/>
              </a:rPr>
              <a:t>Ví dụ các loại bảng câu hỏi</a:t>
            </a:r>
            <a:endParaRPr lang="en-US"/>
          </a:p>
        </p:txBody>
      </p:sp>
      <p:sp>
        <p:nvSpPr>
          <p:cNvPr id="3" name="Content Placeholder 2"/>
          <p:cNvSpPr>
            <a:spLocks noGrp="1"/>
          </p:cNvSpPr>
          <p:nvPr>
            <p:ph idx="1"/>
          </p:nvPr>
        </p:nvSpPr>
        <p:spPr>
          <a:xfrm>
            <a:off x="457200" y="457201"/>
            <a:ext cx="8229600" cy="6095999"/>
          </a:xfrm>
        </p:spPr>
        <p:txBody>
          <a:bodyPr>
            <a:normAutofit fontScale="92500" lnSpcReduction="10000"/>
          </a:bodyPr>
          <a:lstStyle/>
          <a:p>
            <a:pPr marL="0" indent="0" algn="ctr">
              <a:buNone/>
            </a:pPr>
            <a:r>
              <a:rPr lang="en-US" sz="4000" b="1" i="1">
                <a:latin typeface="Times New Roman" panose="02020603050405020304" pitchFamily="18" charset="0"/>
                <a:cs typeface="Times New Roman" panose="02020603050405020304" pitchFamily="18" charset="0"/>
              </a:rPr>
              <a:t>Câu hỏi xếp hạng</a:t>
            </a:r>
          </a:p>
          <a:p>
            <a:pPr marL="0" indent="0" algn="just">
              <a:buNone/>
            </a:pPr>
            <a:r>
              <a:rPr lang="en-US">
                <a:latin typeface="Times New Roman" panose="02020603050405020304" pitchFamily="18" charset="0"/>
                <a:cs typeface="Times New Roman" panose="02020603050405020304" pitchFamily="18" charset="0"/>
              </a:rPr>
              <a:t>Vui lòng đánh dấu vào những yếu tố liệt kê bên d</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ới theo tầm quan trọng đối với việc bạn chọn 1 chiếc xe h</a:t>
            </a:r>
            <a:r>
              <a:rPr lang="vi-VN">
                <a:latin typeface="Times New Roman" panose="02020603050405020304" pitchFamily="18" charset="0"/>
                <a:cs typeface="Times New Roman" panose="02020603050405020304" pitchFamily="18" charset="0"/>
              </a:rPr>
              <a:t>ơ</a:t>
            </a:r>
            <a:r>
              <a:rPr lang="en-US">
                <a:latin typeface="Times New Roman" panose="02020603050405020304" pitchFamily="18" charset="0"/>
                <a:cs typeface="Times New Roman" panose="02020603050405020304" pitchFamily="18" charset="0"/>
              </a:rPr>
              <a:t>i mới</a:t>
            </a:r>
          </a:p>
          <a:p>
            <a:pPr marL="0" indent="0" algn="just">
              <a:buNone/>
            </a:pPr>
            <a:r>
              <a:rPr lang="en-US" i="1">
                <a:latin typeface="Times New Roman" panose="02020603050405020304" pitchFamily="18" charset="0"/>
                <a:cs typeface="Times New Roman" panose="02020603050405020304" pitchFamily="18" charset="0"/>
              </a:rPr>
              <a:t>Đánh số 1 cho yếu tố quan trọng nhất, số 2 cho yếu tố quan trọng kế tiếp, và tiếp tục</a:t>
            </a:r>
          </a:p>
          <a:p>
            <a:pPr marL="0" indent="0" algn="just">
              <a:buNone/>
            </a:pPr>
            <a:endParaRPr lang="en-US" i="1">
              <a:latin typeface="Times New Roman" panose="02020603050405020304" pitchFamily="18" charset="0"/>
              <a:cs typeface="Times New Roman" panose="02020603050405020304" pitchFamily="18" charset="0"/>
            </a:endParaRPr>
          </a:p>
          <a:p>
            <a:pPr marL="0" indent="0" algn="just">
              <a:buNone/>
            </a:pPr>
            <a:endParaRPr lang="en-US" i="1">
              <a:latin typeface="Times New Roman" panose="02020603050405020304" pitchFamily="18" charset="0"/>
              <a:cs typeface="Times New Roman" panose="02020603050405020304" pitchFamily="18" charset="0"/>
            </a:endParaRPr>
          </a:p>
          <a:p>
            <a:pPr marL="0" indent="0" algn="just">
              <a:buNone/>
            </a:pPr>
            <a:r>
              <a:rPr lang="en-US">
                <a:latin typeface="Times New Roman" panose="02020603050405020304" pitchFamily="18" charset="0"/>
                <a:cs typeface="Times New Roman" panose="02020603050405020304" pitchFamily="18" charset="0"/>
              </a:rPr>
              <a:t>Tiết kiệm nhiên liệu</a:t>
            </a:r>
          </a:p>
          <a:p>
            <a:pPr marL="0" indent="0" algn="just">
              <a:buNone/>
            </a:pPr>
            <a:r>
              <a:rPr lang="en-US">
                <a:latin typeface="Times New Roman" panose="02020603050405020304" pitchFamily="18" charset="0"/>
                <a:cs typeface="Times New Roman" panose="02020603050405020304" pitchFamily="18" charset="0"/>
              </a:rPr>
              <a:t>Gia tốc</a:t>
            </a:r>
          </a:p>
          <a:p>
            <a:pPr marL="0" indent="0" algn="just">
              <a:buNone/>
            </a:pPr>
            <a:r>
              <a:rPr lang="en-US">
                <a:latin typeface="Times New Roman" panose="02020603050405020304" pitchFamily="18" charset="0"/>
                <a:cs typeface="Times New Roman" panose="02020603050405020304" pitchFamily="18" charset="0"/>
              </a:rPr>
              <a:t>Sự giảm giá</a:t>
            </a:r>
          </a:p>
          <a:p>
            <a:pPr marL="0" indent="0" algn="just">
              <a:buNone/>
            </a:pPr>
            <a:r>
              <a:rPr lang="en-US">
                <a:latin typeface="Times New Roman" panose="02020603050405020304" pitchFamily="18" charset="0"/>
                <a:cs typeface="Times New Roman" panose="02020603050405020304" pitchFamily="18" charset="0"/>
              </a:rPr>
              <a:t>Giá cả</a:t>
            </a:r>
          </a:p>
        </p:txBody>
      </p:sp>
      <p:sp>
        <p:nvSpPr>
          <p:cNvPr id="4" name="Rectangle 3"/>
          <p:cNvSpPr/>
          <p:nvPr/>
        </p:nvSpPr>
        <p:spPr>
          <a:xfrm>
            <a:off x="685800" y="3505200"/>
            <a:ext cx="2667000" cy="5794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Yếu tố </a:t>
            </a:r>
          </a:p>
        </p:txBody>
      </p:sp>
      <p:sp>
        <p:nvSpPr>
          <p:cNvPr id="5" name="Rectangle 4"/>
          <p:cNvSpPr/>
          <p:nvPr/>
        </p:nvSpPr>
        <p:spPr>
          <a:xfrm>
            <a:off x="5228897" y="3505200"/>
            <a:ext cx="3276600" cy="5794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Tầm quan trọng</a:t>
            </a:r>
          </a:p>
        </p:txBody>
      </p:sp>
      <p:sp>
        <p:nvSpPr>
          <p:cNvPr id="6" name="Rectangle 5"/>
          <p:cNvSpPr/>
          <p:nvPr/>
        </p:nvSpPr>
        <p:spPr>
          <a:xfrm>
            <a:off x="6400800" y="4343400"/>
            <a:ext cx="609600" cy="381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409997" y="4937918"/>
            <a:ext cx="609600" cy="381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400800" y="5443045"/>
            <a:ext cx="609600" cy="381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6400800" y="5969190"/>
            <a:ext cx="609600" cy="381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33400"/>
          </a:xfrm>
        </p:spPr>
        <p:txBody>
          <a:bodyPr>
            <a:normAutofit fontScale="90000"/>
          </a:bodyPr>
          <a:lstStyle/>
          <a:p>
            <a:r>
              <a:rPr lang="en-US" b="1">
                <a:solidFill>
                  <a:schemeClr val="accent6">
                    <a:lumMod val="50000"/>
                  </a:schemeClr>
                </a:solidFill>
                <a:latin typeface="Times New Roman" panose="02020603050405020304" pitchFamily="18" charset="0"/>
                <a:cs typeface="Times New Roman" panose="02020603050405020304" pitchFamily="18" charset="0"/>
              </a:rPr>
              <a:t>Ví dụ các loại bảng câu hỏi</a:t>
            </a:r>
            <a:endParaRPr lang="en-US"/>
          </a:p>
        </p:txBody>
      </p:sp>
      <p:sp>
        <p:nvSpPr>
          <p:cNvPr id="3" name="Content Placeholder 2"/>
          <p:cNvSpPr>
            <a:spLocks noGrp="1"/>
          </p:cNvSpPr>
          <p:nvPr>
            <p:ph idx="1"/>
          </p:nvPr>
        </p:nvSpPr>
        <p:spPr>
          <a:xfrm>
            <a:off x="457200" y="838200"/>
            <a:ext cx="8534400" cy="5715000"/>
          </a:xfrm>
        </p:spPr>
        <p:txBody>
          <a:bodyPr/>
          <a:lstStyle/>
          <a:p>
            <a:pPr marL="0" indent="0" algn="ctr">
              <a:buNone/>
            </a:pPr>
            <a:r>
              <a:rPr lang="en-US" sz="4000" b="1" i="1">
                <a:latin typeface="Times New Roman" panose="02020603050405020304" pitchFamily="18" charset="0"/>
                <a:cs typeface="Times New Roman" panose="02020603050405020304" pitchFamily="18" charset="0"/>
              </a:rPr>
              <a:t>Câu hỏi mức độ</a:t>
            </a:r>
          </a:p>
          <a:p>
            <a:pPr marL="0" indent="0">
              <a:buNone/>
            </a:pPr>
            <a:r>
              <a:rPr lang="en-US">
                <a:latin typeface="Times New Roman" panose="02020603050405020304" pitchFamily="18" charset="0"/>
                <a:cs typeface="Times New Roman" panose="02020603050405020304" pitchFamily="18" charset="0"/>
              </a:rPr>
              <a:t>Đối với những câu phát biểu d</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ới đây, vui lòng đánh dấu (x) vào ô phù hợp nhất với quan điểm của bạn</a:t>
            </a:r>
          </a:p>
        </p:txBody>
      </p:sp>
      <p:sp>
        <p:nvSpPr>
          <p:cNvPr id="4" name="Rectangle 3"/>
          <p:cNvSpPr/>
          <p:nvPr/>
        </p:nvSpPr>
        <p:spPr>
          <a:xfrm>
            <a:off x="152400" y="3200400"/>
            <a:ext cx="2362200" cy="2667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t> </a:t>
            </a:r>
            <a:r>
              <a:rPr lang="en-US" sz="2800">
                <a:solidFill>
                  <a:schemeClr val="tx1"/>
                </a:solidFill>
                <a:latin typeface="Times New Roman" panose="02020603050405020304" pitchFamily="18" charset="0"/>
                <a:cs typeface="Times New Roman" panose="02020603050405020304" pitchFamily="18" charset="0"/>
              </a:rPr>
              <a:t>Cách hành xử của của cha mẹ có ảnh h</a:t>
            </a:r>
            <a:r>
              <a:rPr lang="vi-VN" sz="2800">
                <a:solidFill>
                  <a:schemeClr val="tx1"/>
                </a:solidFill>
                <a:latin typeface="Times New Roman" panose="02020603050405020304" pitchFamily="18" charset="0"/>
                <a:cs typeface="Times New Roman" panose="02020603050405020304" pitchFamily="18" charset="0"/>
              </a:rPr>
              <a:t>ư</a:t>
            </a:r>
            <a:r>
              <a:rPr lang="en-US" sz="2800">
                <a:solidFill>
                  <a:schemeClr val="tx1"/>
                </a:solidFill>
                <a:latin typeface="Times New Roman" panose="02020603050405020304" pitchFamily="18" charset="0"/>
                <a:cs typeface="Times New Roman" panose="02020603050405020304" pitchFamily="18" charset="0"/>
              </a:rPr>
              <a:t>ởng rất nhiều đến tính cách của con cái.</a:t>
            </a:r>
          </a:p>
        </p:txBody>
      </p:sp>
      <p:sp>
        <p:nvSpPr>
          <p:cNvPr id="5" name="Rectangle 4"/>
          <p:cNvSpPr/>
          <p:nvPr/>
        </p:nvSpPr>
        <p:spPr>
          <a:xfrm>
            <a:off x="2819400" y="3200400"/>
            <a:ext cx="1371600" cy="1371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Đồng ý</a:t>
            </a:r>
          </a:p>
        </p:txBody>
      </p:sp>
      <p:sp>
        <p:nvSpPr>
          <p:cNvPr id="6" name="Rectangle 5"/>
          <p:cNvSpPr/>
          <p:nvPr/>
        </p:nvSpPr>
        <p:spPr>
          <a:xfrm>
            <a:off x="4381500" y="3200400"/>
            <a:ext cx="1371600" cy="1371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Có phần đồng ý</a:t>
            </a:r>
          </a:p>
        </p:txBody>
      </p:sp>
      <p:sp>
        <p:nvSpPr>
          <p:cNvPr id="7" name="Rectangle 6"/>
          <p:cNvSpPr/>
          <p:nvPr/>
        </p:nvSpPr>
        <p:spPr>
          <a:xfrm>
            <a:off x="5929148" y="3179378"/>
            <a:ext cx="1538452" cy="13715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Có phần không đồng ý</a:t>
            </a:r>
          </a:p>
        </p:txBody>
      </p:sp>
      <p:sp>
        <p:nvSpPr>
          <p:cNvPr id="8" name="Rectangle 7"/>
          <p:cNvSpPr/>
          <p:nvPr/>
        </p:nvSpPr>
        <p:spPr>
          <a:xfrm>
            <a:off x="7620000" y="3200399"/>
            <a:ext cx="1371600" cy="13505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Không đồng ý</a:t>
            </a:r>
          </a:p>
        </p:txBody>
      </p:sp>
      <p:sp>
        <p:nvSpPr>
          <p:cNvPr id="9" name="Rectangle 8"/>
          <p:cNvSpPr/>
          <p:nvPr/>
        </p:nvSpPr>
        <p:spPr>
          <a:xfrm>
            <a:off x="3029607" y="4790090"/>
            <a:ext cx="533400" cy="4572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4695496" y="4790090"/>
            <a:ext cx="533400" cy="4572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457293" y="4866288"/>
            <a:ext cx="533400" cy="4572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8039100" y="4866288"/>
            <a:ext cx="533400" cy="4572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2800" b="1">
                <a:solidFill>
                  <a:srgbClr val="FF0000"/>
                </a:solidFill>
                <a:latin typeface="Times New Roman" panose="02020603050405020304" pitchFamily="18" charset="0"/>
                <a:cs typeface="Times New Roman" panose="02020603050405020304" pitchFamily="18" charset="0"/>
              </a:rPr>
              <a:t>3.3.3. QUY TRÌNH THIẾT KẾ BẢNG CÂU HỎI</a:t>
            </a:r>
          </a:p>
        </p:txBody>
      </p:sp>
      <p:sp>
        <p:nvSpPr>
          <p:cNvPr id="3" name="Content Placeholder 2"/>
          <p:cNvSpPr>
            <a:spLocks noGrp="1"/>
          </p:cNvSpPr>
          <p:nvPr>
            <p:ph idx="1"/>
          </p:nvPr>
        </p:nvSpPr>
        <p:spPr>
          <a:xfrm>
            <a:off x="228600" y="914400"/>
            <a:ext cx="8686800" cy="5638800"/>
          </a:xfrm>
        </p:spPr>
        <p:txBody>
          <a:bodyPr>
            <a:noAutofit/>
          </a:bodyPr>
          <a:lstStyle/>
          <a:p>
            <a:pPr marL="0" indent="0" algn="just">
              <a:buNone/>
            </a:pPr>
            <a:r>
              <a:rPr lang="en-US" sz="2900" b="1" u="sng">
                <a:latin typeface="Times New Roman" panose="02020603050405020304" pitchFamily="18" charset="0"/>
                <a:cs typeface="Times New Roman" panose="02020603050405020304" pitchFamily="18" charset="0"/>
              </a:rPr>
              <a:t> *Bước 1</a:t>
            </a:r>
            <a:r>
              <a:rPr lang="en-US" sz="2900">
                <a:latin typeface="Times New Roman" panose="02020603050405020304" pitchFamily="18" charset="0"/>
                <a:cs typeface="Times New Roman" panose="02020603050405020304" pitchFamily="18" charset="0"/>
              </a:rPr>
              <a:t>: Xác định mục tiêu cụ thể của NC, câu hỏi và giả thuyết sẽ kiểm tra</a:t>
            </a:r>
          </a:p>
          <a:p>
            <a:pPr marL="0" indent="0" algn="just">
              <a:buNone/>
            </a:pPr>
            <a:r>
              <a:rPr lang="en-US" sz="2900" b="1" u="sng">
                <a:latin typeface="Times New Roman" panose="02020603050405020304" pitchFamily="18" charset="0"/>
                <a:cs typeface="Times New Roman" panose="02020603050405020304" pitchFamily="18" charset="0"/>
              </a:rPr>
              <a:t> *Bước 2</a:t>
            </a:r>
            <a:r>
              <a:rPr lang="en-US" sz="2900">
                <a:latin typeface="Times New Roman" panose="02020603050405020304" pitchFamily="18" charset="0"/>
                <a:cs typeface="Times New Roman" panose="02020603050405020304" pitchFamily="18" charset="0"/>
              </a:rPr>
              <a:t>: Đối với từng mục tiêu, câu hỏi, giả thuyết, liệt kê tất cả câu hỏi liên quan nhà NC muốn trả lời trong NC của mình</a:t>
            </a:r>
          </a:p>
          <a:p>
            <a:pPr marL="0" indent="0" algn="just">
              <a:buNone/>
            </a:pPr>
            <a:r>
              <a:rPr lang="en-US" sz="2900" b="1" u="sng">
                <a:latin typeface="Times New Roman" panose="02020603050405020304" pitchFamily="18" charset="0"/>
                <a:cs typeface="Times New Roman" panose="02020603050405020304" pitchFamily="18" charset="0"/>
              </a:rPr>
              <a:t> *Bước 3:</a:t>
            </a:r>
            <a:r>
              <a:rPr lang="en-US" sz="2900">
                <a:latin typeface="Times New Roman" panose="02020603050405020304" pitchFamily="18" charset="0"/>
                <a:cs typeface="Times New Roman" panose="02020603050405020304" pitchFamily="18" charset="0"/>
              </a:rPr>
              <a:t> Với từng câu hỏi đã xác định trong B2, nhà NC liệt kê tất cả thông tin cần thiết để trả lời nó.</a:t>
            </a:r>
          </a:p>
          <a:p>
            <a:pPr marL="0" indent="0" algn="just">
              <a:buNone/>
            </a:pPr>
            <a:r>
              <a:rPr lang="en-US" sz="2900" b="1" u="sng">
                <a:latin typeface="Times New Roman" panose="02020603050405020304" pitchFamily="18" charset="0"/>
                <a:cs typeface="Times New Roman" panose="02020603050405020304" pitchFamily="18" charset="0"/>
              </a:rPr>
              <a:t> *Bước 4</a:t>
            </a:r>
            <a:r>
              <a:rPr lang="en-US" sz="2900">
                <a:latin typeface="Times New Roman" panose="02020603050405020304" pitchFamily="18" charset="0"/>
                <a:cs typeface="Times New Roman" panose="02020603050405020304" pitchFamily="18" charset="0"/>
              </a:rPr>
              <a:t>: Viết các câu hỏi nhà NC muốn hỏi người tham gia khảo sát để thu thập thông tin cần thiết.</a:t>
            </a:r>
          </a:p>
          <a:p>
            <a:pPr marL="0" indent="0" algn="just">
              <a:buNone/>
            </a:pPr>
            <a:r>
              <a:rPr lang="en-US" sz="2900" b="1" u="sng">
                <a:latin typeface="Times New Roman" panose="02020603050405020304" pitchFamily="18" charset="0"/>
                <a:cs typeface="Times New Roman" panose="02020603050405020304" pitchFamily="18" charset="0"/>
              </a:rPr>
              <a:t> *Bước 5</a:t>
            </a:r>
            <a:r>
              <a:rPr lang="en-US" sz="2900">
                <a:latin typeface="Times New Roman" panose="02020603050405020304" pitchFamily="18" charset="0"/>
                <a:cs typeface="Times New Roman" panose="02020603050405020304" pitchFamily="18" charset="0"/>
              </a:rPr>
              <a:t>: Trước khi sử dụng bảng câu hỏi để chính thức thu thập thông tin nên kiểm tra thử bảng câu hỏi với nhóm nhỏ</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4150"/>
            <a:ext cx="8229600" cy="375920"/>
          </a:xfrm>
        </p:spPr>
        <p:txBody>
          <a:bodyPr>
            <a:normAutofit fontScale="90000"/>
          </a:bodyPr>
          <a:lstStyle/>
          <a:p>
            <a:r>
              <a:rPr lang="en-US"/>
              <a:t>Ôn tập</a:t>
            </a:r>
          </a:p>
        </p:txBody>
      </p:sp>
      <p:sp>
        <p:nvSpPr>
          <p:cNvPr id="3" name="Content Placeholder 2"/>
          <p:cNvSpPr>
            <a:spLocks noGrp="1"/>
          </p:cNvSpPr>
          <p:nvPr>
            <p:ph idx="1"/>
          </p:nvPr>
        </p:nvSpPr>
        <p:spPr>
          <a:xfrm>
            <a:off x="457200" y="737235"/>
            <a:ext cx="8229600" cy="5728970"/>
          </a:xfrm>
        </p:spPr>
        <p:txBody>
          <a:bodyPr/>
          <a:lstStyle/>
          <a:p>
            <a:pPr marL="0" indent="0" algn="just">
              <a:buNone/>
            </a:pPr>
            <a:r>
              <a:rPr lang="en-US" sz="2800">
                <a:latin typeface="Times New Ro"/>
              </a:rPr>
              <a:t>Bảng câu hỏi khảo sát là gì? bảng hỏi gồm những loại câu hỏi nào? (hỏi đóng, hỏi mở)</a:t>
            </a:r>
          </a:p>
          <a:p>
            <a:pPr marL="0" indent="0" algn="just">
              <a:buNone/>
            </a:pPr>
            <a:r>
              <a:rPr lang="en-US" sz="2800">
                <a:latin typeface="Times New Ro"/>
              </a:rPr>
              <a:t>Câu hỏi mở là gì? Ưu và nhược điểm?</a:t>
            </a:r>
          </a:p>
          <a:p>
            <a:pPr marL="0" indent="0" algn="just">
              <a:buNone/>
            </a:pPr>
            <a:r>
              <a:rPr lang="en-US" sz="2800">
                <a:latin typeface="Times New Ro"/>
              </a:rPr>
              <a:t>Câu hỏi đóng là gì? </a:t>
            </a:r>
            <a:r>
              <a:rPr lang="en-US" sz="2800">
                <a:latin typeface="Times New Ro"/>
                <a:sym typeface="+mn-ea"/>
              </a:rPr>
              <a:t>Ưu và nhược điểm?</a:t>
            </a:r>
          </a:p>
          <a:p>
            <a:pPr marL="0" indent="0" algn="just">
              <a:buNone/>
            </a:pPr>
            <a:r>
              <a:rPr lang="en-US" sz="2800">
                <a:latin typeface="Times New Ro"/>
                <a:sym typeface="+mn-ea"/>
              </a:rPr>
              <a:t>Nêu những quy ước khi viết câu hỏi khảo sát.</a:t>
            </a:r>
          </a:p>
          <a:p>
            <a:pPr marL="0" indent="0" algn="just">
              <a:buNone/>
            </a:pPr>
            <a:r>
              <a:rPr lang="en-US" sz="2800">
                <a:latin typeface="Times New Ro"/>
              </a:rPr>
              <a:t>Nêu đúng trật tự logic của các câu hỏi trong phiếu khảo sát</a:t>
            </a:r>
          </a:p>
          <a:p>
            <a:pPr marL="0" indent="0" algn="just">
              <a:buNone/>
            </a:pPr>
            <a:r>
              <a:rPr lang="en-US" sz="2800">
                <a:latin typeface="Times New Ro"/>
              </a:rPr>
              <a:t>Quy trình thiết kế bảng câu hỏi khảo sát gồm mấy bước? Nêu trình tự từng bước.</a:t>
            </a:r>
          </a:p>
          <a:p>
            <a:pPr marL="0" indent="0" algn="just">
              <a:buNone/>
            </a:pPr>
            <a:r>
              <a:rPr lang="en-US" sz="2800">
                <a:latin typeface="Times New Ro"/>
              </a:rPr>
              <a:t>Các phương án trả lời của bảng khảo sát  có thể ở những dạng nào? Đặc điểm của từng phương án?</a:t>
            </a:r>
          </a:p>
          <a:p>
            <a:pPr marL="0" indent="0" algn="just">
              <a:buNone/>
            </a:pPr>
            <a:endParaRPr lang="en-US" sz="280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6995"/>
            <a:ext cx="8229600" cy="274320"/>
          </a:xfrm>
        </p:spPr>
        <p:txBody>
          <a:bodyPr>
            <a:normAutofit fontScale="90000"/>
          </a:bodyPr>
          <a:lstStyle/>
          <a:p>
            <a:endParaRPr lang="en-US"/>
          </a:p>
        </p:txBody>
      </p:sp>
      <p:sp>
        <p:nvSpPr>
          <p:cNvPr id="3" name="Content Placeholder 2"/>
          <p:cNvSpPr>
            <a:spLocks noGrp="1"/>
          </p:cNvSpPr>
          <p:nvPr>
            <p:ph idx="1"/>
          </p:nvPr>
        </p:nvSpPr>
        <p:spPr>
          <a:xfrm>
            <a:off x="156845" y="521335"/>
            <a:ext cx="8763000" cy="6094730"/>
          </a:xfrm>
        </p:spPr>
        <p:txBody>
          <a:bodyPr/>
          <a:lstStyle/>
          <a:p>
            <a:endParaRPr lang="en-US"/>
          </a:p>
        </p:txBody>
      </p:sp>
      <p:sp>
        <p:nvSpPr>
          <p:cNvPr id="4" name="Right Arrow 3"/>
          <p:cNvSpPr/>
          <p:nvPr/>
        </p:nvSpPr>
        <p:spPr>
          <a:xfrm>
            <a:off x="187960" y="0"/>
            <a:ext cx="1990725" cy="1371600"/>
          </a:xfrm>
          <a:prstGeom prst="rightArrow">
            <a:avLst>
              <a:gd name="adj1" fmla="val 76666"/>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t>Lưỡng cực</a:t>
            </a:r>
          </a:p>
        </p:txBody>
      </p:sp>
      <p:sp>
        <p:nvSpPr>
          <p:cNvPr id="5" name="Right Arrow 4"/>
          <p:cNvSpPr/>
          <p:nvPr/>
        </p:nvSpPr>
        <p:spPr>
          <a:xfrm>
            <a:off x="187960" y="1371600"/>
            <a:ext cx="1929130" cy="1371600"/>
          </a:xfrm>
          <a:prstGeom prst="rightArrow">
            <a:avLst>
              <a:gd name="adj1" fmla="val 76666"/>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t>Định danh</a:t>
            </a:r>
          </a:p>
        </p:txBody>
      </p:sp>
      <p:sp>
        <p:nvSpPr>
          <p:cNvPr id="6" name="Right Arrow 5"/>
          <p:cNvSpPr/>
          <p:nvPr/>
        </p:nvSpPr>
        <p:spPr>
          <a:xfrm>
            <a:off x="233680" y="2667000"/>
            <a:ext cx="1838325" cy="1371600"/>
          </a:xfrm>
          <a:prstGeom prst="rightArrow">
            <a:avLst>
              <a:gd name="adj1" fmla="val 76666"/>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t>Thứ tự</a:t>
            </a:r>
          </a:p>
        </p:txBody>
      </p:sp>
      <p:sp>
        <p:nvSpPr>
          <p:cNvPr id="7" name="Right Arrow 6"/>
          <p:cNvSpPr/>
          <p:nvPr/>
        </p:nvSpPr>
        <p:spPr>
          <a:xfrm>
            <a:off x="271145" y="4076700"/>
            <a:ext cx="1762125" cy="1371600"/>
          </a:xfrm>
          <a:prstGeom prst="rightArrow">
            <a:avLst>
              <a:gd name="adj1" fmla="val 76666"/>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t>Quãng</a:t>
            </a:r>
          </a:p>
        </p:txBody>
      </p:sp>
      <p:sp>
        <p:nvSpPr>
          <p:cNvPr id="8" name="Right Arrow 7"/>
          <p:cNvSpPr/>
          <p:nvPr/>
        </p:nvSpPr>
        <p:spPr>
          <a:xfrm>
            <a:off x="264160" y="5486400"/>
            <a:ext cx="1670685" cy="1371600"/>
          </a:xfrm>
          <a:prstGeom prst="rightArrow">
            <a:avLst>
              <a:gd name="adj1" fmla="val 76666"/>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t>Liên tục</a:t>
            </a:r>
          </a:p>
        </p:txBody>
      </p:sp>
      <p:sp>
        <p:nvSpPr>
          <p:cNvPr id="9" name="Rounded Rectangle 8"/>
          <p:cNvSpPr/>
          <p:nvPr/>
        </p:nvSpPr>
        <p:spPr>
          <a:xfrm>
            <a:off x="2193925" y="76200"/>
            <a:ext cx="6797675" cy="9779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rPr>
              <a:t>Chỉ có 2 phương án trả lời (đúng/sai; có/không;</a:t>
            </a:r>
          </a:p>
        </p:txBody>
      </p:sp>
      <p:sp>
        <p:nvSpPr>
          <p:cNvPr id="10" name="Rounded Rectangle 9"/>
          <p:cNvSpPr/>
          <p:nvPr/>
        </p:nvSpPr>
        <p:spPr>
          <a:xfrm>
            <a:off x="2178685" y="1441450"/>
            <a:ext cx="6812915" cy="11430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rPr>
              <a:t>Có nhiều phương án trả lời nhưng không được sắp xếp theo thứ tự</a:t>
            </a:r>
          </a:p>
        </p:txBody>
      </p:sp>
      <p:sp>
        <p:nvSpPr>
          <p:cNvPr id="11" name="Rounded Rectangle 10"/>
          <p:cNvSpPr/>
          <p:nvPr/>
        </p:nvSpPr>
        <p:spPr>
          <a:xfrm>
            <a:off x="2193290" y="2743200"/>
            <a:ext cx="6798310" cy="11430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rPr>
              <a:t>Có nhiều phương án trả lời được sắp xếp theo thứ tự</a:t>
            </a:r>
          </a:p>
        </p:txBody>
      </p:sp>
      <p:sp>
        <p:nvSpPr>
          <p:cNvPr id="12" name="Rounded Rectangle 11"/>
          <p:cNvSpPr/>
          <p:nvPr/>
        </p:nvSpPr>
        <p:spPr>
          <a:xfrm>
            <a:off x="2193925" y="4086860"/>
            <a:ext cx="6797675" cy="139954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rPr>
              <a:t>Các phương án trả lời được đo bằng thang đo đối nghĩa hay Likert hay Gutman, có 3,4,5,7 hoặc 10 điểm</a:t>
            </a:r>
          </a:p>
        </p:txBody>
      </p:sp>
      <p:sp>
        <p:nvSpPr>
          <p:cNvPr id="13" name="Rounded Rectangle 12"/>
          <p:cNvSpPr/>
          <p:nvPr/>
        </p:nvSpPr>
        <p:spPr>
          <a:xfrm>
            <a:off x="2178685" y="5600700"/>
            <a:ext cx="6812915" cy="11430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rPr>
              <a:t>Người trả lời tự điền giá trị trên thang đo lỉ lệ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37"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900" decel="100000" fill="hold"/>
                                        <p:tgtEl>
                                          <p:spTgt spid="8"/>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100">
                <a:ln w="6600">
                  <a:solidFill>
                    <a:schemeClr val="accent2"/>
                  </a:solidFill>
                  <a:prstDash val="solid"/>
                </a:ln>
                <a:gradFill>
                  <a:gsLst>
                    <a:gs pos="0">
                      <a:srgbClr val="012D86"/>
                    </a:gs>
                    <a:gs pos="100000">
                      <a:srgbClr val="0E2557"/>
                    </a:gs>
                  </a:gsLst>
                  <a:lin scaled="0"/>
                </a:gradFill>
                <a:effectLst>
                  <a:outerShdw dist="38100" dir="2700000" algn="tl" rotWithShape="0">
                    <a:schemeClr val="accent2"/>
                  </a:outerShdw>
                </a:effectLst>
                <a:latin typeface="Algerian" panose="04020705040A02060702" pitchFamily="82" charset="0"/>
                <a:cs typeface="Algerian" panose="04020705040A02060702" pitchFamily="82" charset="0"/>
              </a:rPr>
              <a:t>4.4.CHỌN MẪU</a:t>
            </a:r>
            <a:br>
              <a:rPr lang="en-US" sz="4400">
                <a:ln w="6600">
                  <a:solidFill>
                    <a:schemeClr val="accent2"/>
                  </a:solidFill>
                  <a:prstDash val="solid"/>
                </a:ln>
                <a:gradFill>
                  <a:gsLst>
                    <a:gs pos="0">
                      <a:srgbClr val="012D86"/>
                    </a:gs>
                    <a:gs pos="100000">
                      <a:srgbClr val="0E2557"/>
                    </a:gs>
                  </a:gsLst>
                  <a:lin scaled="0"/>
                </a:gradFill>
                <a:effectLst>
                  <a:outerShdw dist="38100" dir="2700000" algn="tl" rotWithShape="0">
                    <a:schemeClr val="accent2"/>
                  </a:outerShdw>
                </a:effectLst>
                <a:latin typeface="Algerian" panose="04020705040A02060702" pitchFamily="82" charset="0"/>
                <a:cs typeface="Algerian" panose="04020705040A02060702" pitchFamily="82" charset="0"/>
              </a:rPr>
            </a:br>
            <a:endParaRPr lang="en-US"/>
          </a:p>
        </p:txBody>
      </p:sp>
      <p:sp>
        <p:nvSpPr>
          <p:cNvPr id="3" name="Content Placeholder 2"/>
          <p:cNvSpPr>
            <a:spLocks noGrp="1"/>
          </p:cNvSpPr>
          <p:nvPr>
            <p:ph idx="1"/>
          </p:nvPr>
        </p:nvSpPr>
        <p:spPr>
          <a:xfrm>
            <a:off x="457200" y="1417320"/>
            <a:ext cx="8229600" cy="3485515"/>
          </a:xfrm>
        </p:spPr>
        <p:txBody>
          <a:bodyPr>
            <a:prstTxWarp prst="textChevronInverted">
              <a:avLst/>
            </a:prstTxWarp>
            <a:scene3d>
              <a:camera prst="orthographicFront"/>
              <a:lightRig rig="threePt" dir="t"/>
            </a:scene3d>
          </a:bodyPr>
          <a:lstStyle/>
          <a:p>
            <a:pPr marL="0" indent="0" algn="ctr">
              <a:buNone/>
            </a:pPr>
            <a:r>
              <a:rPr lang="en-US" sz="5400">
                <a:ln w="6600">
                  <a:solidFill>
                    <a:schemeClr val="accent2"/>
                  </a:solidFill>
                  <a:prstDash val="solid"/>
                </a:ln>
                <a:gradFill>
                  <a:gsLst>
                    <a:gs pos="0">
                      <a:srgbClr val="012D86"/>
                    </a:gs>
                    <a:gs pos="100000">
                      <a:srgbClr val="0E2557"/>
                    </a:gs>
                  </a:gsLst>
                  <a:lin scaled="0"/>
                </a:gradFill>
                <a:effectLst>
                  <a:outerShdw dist="38100" dir="2700000" algn="tl" rotWithShape="0">
                    <a:schemeClr val="accent2"/>
                  </a:outerShdw>
                </a:effectLst>
                <a:latin typeface="Algerian" panose="04020705040A02060702" pitchFamily="82" charset="0"/>
                <a:cs typeface="Algerian" panose="04020705040A02060702" pitchFamily="82" charset="0"/>
              </a:rPr>
              <a:t>4.4.CHỌN MẪU</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0650"/>
            <a:ext cx="8229600" cy="392430"/>
          </a:xfrm>
        </p:spPr>
        <p:txBody>
          <a:bodyPr>
            <a:normAutofit fontScale="90000"/>
          </a:bodyPr>
          <a:lstStyle/>
          <a:p>
            <a:pPr>
              <a:spcBef>
                <a:spcPts val="1200"/>
              </a:spcBef>
              <a:tabLst>
                <a:tab pos="267970" algn="l"/>
              </a:tabLst>
            </a:pPr>
            <a:r>
              <a:rPr lang="en-US" sz="2400" b="1">
                <a:solidFill>
                  <a:srgbClr val="7030A0"/>
                </a:solidFill>
                <a:latin typeface="Times New Roman" panose="02020603050405020304" pitchFamily="18" charset="0"/>
                <a:cs typeface="Times New Roman" panose="02020603050405020304" pitchFamily="18" charset="0"/>
              </a:rPr>
              <a:t>4.4. CHỌN MẪU</a:t>
            </a:r>
            <a:endParaRPr lang="vi-VN" sz="2400" b="1" dirty="0">
              <a:solidFill>
                <a:srgbClr val="7030A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89255" y="655955"/>
            <a:ext cx="8373745" cy="5394325"/>
          </a:xfrm>
        </p:spPr>
        <p:txBody>
          <a:bodyPr>
            <a:normAutofit/>
          </a:bodyPr>
          <a:lstStyle/>
          <a:p>
            <a:pPr marL="0" indent="0" algn="ctr">
              <a:buNone/>
            </a:pPr>
            <a:r>
              <a:rPr lang="en-US" sz="3600" b="1">
                <a:solidFill>
                  <a:srgbClr val="C00000"/>
                </a:solidFill>
              </a:rPr>
              <a:t>4.4.1. Khái niệm </a:t>
            </a:r>
          </a:p>
        </p:txBody>
      </p:sp>
      <p:sp>
        <p:nvSpPr>
          <p:cNvPr id="4" name="Oval Callout 3"/>
          <p:cNvSpPr/>
          <p:nvPr/>
        </p:nvSpPr>
        <p:spPr>
          <a:xfrm>
            <a:off x="2705100" y="1371601"/>
            <a:ext cx="3657600" cy="640306"/>
          </a:xfrm>
          <a:prstGeom prst="wedgeEllipseCallout">
            <a:avLst>
              <a:gd name="adj1" fmla="val -6493"/>
              <a:gd name="adj2" fmla="val 96619"/>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tx1"/>
                </a:solidFill>
                <a:latin typeface="Times New Roman" panose="02020603050405020304" pitchFamily="18" charset="0"/>
                <a:cs typeface="Times New Roman" panose="02020603050405020304" pitchFamily="18" charset="0"/>
              </a:rPr>
              <a:t>Chọn mẫu</a:t>
            </a:r>
          </a:p>
        </p:txBody>
      </p:sp>
      <p:sp>
        <p:nvSpPr>
          <p:cNvPr id="5" name="Round Diagonal Corner Rectangle 4"/>
          <p:cNvSpPr/>
          <p:nvPr/>
        </p:nvSpPr>
        <p:spPr>
          <a:xfrm>
            <a:off x="304800" y="2415540"/>
            <a:ext cx="8458200" cy="1981200"/>
          </a:xfrm>
          <a:prstGeom prst="round2Diag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a:solidFill>
                  <a:schemeClr val="tx1"/>
                </a:solidFill>
                <a:latin typeface="Times New Roman" panose="02020603050405020304" pitchFamily="18" charset="0"/>
                <a:cs typeface="Times New Roman" panose="02020603050405020304" pitchFamily="18" charset="0"/>
              </a:rPr>
              <a:t>      Là quá trình lựa chọn một vài phần tử từ một tập hợp lớn mà nhà NC đang muốn tìm hiểu các đặc điểm hay đo lường độ mạnh, ảnh hưởng của các MQH của nó</a:t>
            </a:r>
          </a:p>
        </p:txBody>
      </p:sp>
      <p:sp>
        <p:nvSpPr>
          <p:cNvPr id="7" name="Rectangle 6"/>
          <p:cNvSpPr/>
          <p:nvPr/>
        </p:nvSpPr>
        <p:spPr>
          <a:xfrm>
            <a:off x="304800" y="4495800"/>
            <a:ext cx="8458200" cy="1905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1200"/>
              </a:spcBef>
              <a:tabLst>
                <a:tab pos="267970" algn="l"/>
              </a:tabLst>
            </a:pPr>
            <a:r>
              <a:rPr lang="vi-VN" sz="3200" b="1" i="1">
                <a:solidFill>
                  <a:srgbClr val="002060"/>
                </a:solidFill>
                <a:latin typeface="Times New Roman" panose="02020603050405020304" pitchFamily="18" charset="0"/>
                <a:cs typeface="Times New Roman" panose="02020603050405020304" pitchFamily="18" charset="0"/>
              </a:rPr>
              <a:t>* Mẫu phải có tính đại diện cao</a:t>
            </a:r>
            <a:endParaRPr lang="en-US" sz="3200" b="1" i="1">
              <a:solidFill>
                <a:srgbClr val="002060"/>
              </a:solidFill>
              <a:latin typeface="Times New Roman" panose="02020603050405020304" pitchFamily="18" charset="0"/>
              <a:cs typeface="Times New Roman" panose="02020603050405020304" pitchFamily="18" charset="0"/>
            </a:endParaRPr>
          </a:p>
          <a:p>
            <a:pPr algn="just">
              <a:spcBef>
                <a:spcPts val="1200"/>
              </a:spcBef>
              <a:tabLst>
                <a:tab pos="267970" algn="l"/>
              </a:tabLst>
            </a:pPr>
            <a:r>
              <a:rPr lang="en-US" sz="3200" b="1" i="1">
                <a:solidFill>
                  <a:srgbClr val="002060"/>
                </a:solidFill>
                <a:latin typeface="Times New Roman" panose="02020603050405020304" pitchFamily="18" charset="0"/>
                <a:cs typeface="Times New Roman" panose="02020603050405020304" pitchFamily="18" charset="0"/>
              </a:rPr>
              <a:t>-</a:t>
            </a:r>
            <a:r>
              <a:rPr lang="en-US" sz="3200">
                <a:solidFill>
                  <a:srgbClr val="002060"/>
                </a:solidFill>
                <a:latin typeface="Times New Roman" panose="02020603050405020304" pitchFamily="18" charset="0"/>
                <a:cs typeface="Times New Roman" panose="02020603050405020304" pitchFamily="18" charset="0"/>
              </a:rPr>
              <a:t>Thu thập thông tin từ mẫu về các vấn đề NC</a:t>
            </a:r>
          </a:p>
          <a:p>
            <a:pPr algn="just">
              <a:spcBef>
                <a:spcPts val="1200"/>
              </a:spcBef>
              <a:tabLst>
                <a:tab pos="267970" algn="l"/>
              </a:tabLst>
            </a:pPr>
            <a:r>
              <a:rPr lang="en-US" sz="3200">
                <a:solidFill>
                  <a:srgbClr val="002060"/>
                </a:solidFill>
                <a:latin typeface="Times New Roman" panose="02020603050405020304" pitchFamily="18" charset="0"/>
                <a:cs typeface="Times New Roman" panose="02020603050405020304" pitchFamily="18" charset="0"/>
              </a:rPr>
              <a:t>- Khái quát hoá cho tổng thể NC</a:t>
            </a:r>
            <a:endParaRPr lang="vi-VN" sz="3200"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3600" y="270164"/>
            <a:ext cx="44958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tx1"/>
                </a:solidFill>
                <a:latin typeface="Times New Roman" panose="02020603050405020304" pitchFamily="18" charset="0"/>
                <a:cs typeface="Times New Roman" panose="02020603050405020304" pitchFamily="18" charset="0"/>
              </a:rPr>
              <a:t>Minh họa khái niệm</a:t>
            </a:r>
          </a:p>
        </p:txBody>
      </p:sp>
      <p:sp>
        <p:nvSpPr>
          <p:cNvPr id="5" name="Right Arrow 4"/>
          <p:cNvSpPr/>
          <p:nvPr/>
        </p:nvSpPr>
        <p:spPr>
          <a:xfrm>
            <a:off x="1219200" y="1543373"/>
            <a:ext cx="4953000" cy="3264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5867400" y="4114800"/>
            <a:ext cx="3048000" cy="137159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Thu thập thông tin từ mẫu để trả lời câu hỏi NC</a:t>
            </a:r>
          </a:p>
        </p:txBody>
      </p:sp>
      <p:sp>
        <p:nvSpPr>
          <p:cNvPr id="7" name="Up Arrow 6"/>
          <p:cNvSpPr/>
          <p:nvPr/>
        </p:nvSpPr>
        <p:spPr>
          <a:xfrm>
            <a:off x="7162800" y="2821132"/>
            <a:ext cx="304800" cy="121746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p:cNvCxnSpPr/>
          <p:nvPr/>
        </p:nvCxnSpPr>
        <p:spPr>
          <a:xfrm flipH="1" flipV="1">
            <a:off x="3429000" y="3429866"/>
            <a:ext cx="2438400" cy="121833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flipV="1">
            <a:off x="3429000" y="3429866"/>
            <a:ext cx="2438400" cy="121833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flipV="1">
            <a:off x="3429000" y="3429866"/>
            <a:ext cx="2438400" cy="121833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rot="12374050" flipV="1">
            <a:off x="2870995" y="4028013"/>
            <a:ext cx="2908410" cy="1569660"/>
          </a:xfrm>
          <a:prstGeom prst="rect">
            <a:avLst/>
          </a:prstGeom>
          <a:noFill/>
        </p:spPr>
        <p:txBody>
          <a:bodyPr wrap="square" rtlCol="0">
            <a:spAutoFit/>
          </a:bodyPr>
          <a:lstStyle/>
          <a:p>
            <a:pPr algn="just"/>
            <a:r>
              <a:rPr lang="en-US" sz="2400">
                <a:latin typeface="Times New Roman" panose="02020603050405020304" pitchFamily="18" charset="0"/>
                <a:cs typeface="Times New Roman" panose="02020603050405020304" pitchFamily="18" charset="0"/>
              </a:rPr>
              <a:t>Từ kết quả thu được từ mẫu, khái quát hóa kết quả cho dân số NC </a:t>
            </a:r>
          </a:p>
        </p:txBody>
      </p:sp>
      <p:pic>
        <p:nvPicPr>
          <p:cNvPr id="12" name="Picture 4" descr="HÃ¬nh áº£nh cÃ³ liÃªn quan"/>
          <p:cNvPicPr>
            <a:picLocks noChangeAspect="1" noChangeArrowheads="1"/>
          </p:cNvPicPr>
          <p:nvPr/>
        </p:nvPicPr>
        <p:blipFill rotWithShape="1">
          <a:blip r:embed="rId2">
            <a:extLst>
              <a:ext uri="{28A0092B-C50C-407E-A947-70E740481C1C}">
                <a14:useLocalDpi xmlns:a14="http://schemas.microsoft.com/office/drawing/2010/main" val="0"/>
              </a:ext>
            </a:extLst>
          </a:blip>
          <a:srcRect l="12815" t="20931" r="35536" b="11250"/>
          <a:stretch>
            <a:fillRect/>
          </a:stretch>
        </p:blipFill>
        <p:spPr bwMode="auto">
          <a:xfrm>
            <a:off x="1" y="914401"/>
            <a:ext cx="3200400" cy="32004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HÃ¬nh áº£nh cÃ³ liÃªn quan"/>
          <p:cNvPicPr>
            <a:picLocks noChangeAspect="1" noChangeArrowheads="1"/>
          </p:cNvPicPr>
          <p:nvPr/>
        </p:nvPicPr>
        <p:blipFill rotWithShape="1">
          <a:blip r:embed="rId2">
            <a:extLst>
              <a:ext uri="{28A0092B-C50C-407E-A947-70E740481C1C}">
                <a14:useLocalDpi xmlns:a14="http://schemas.microsoft.com/office/drawing/2010/main" val="0"/>
              </a:ext>
            </a:extLst>
          </a:blip>
          <a:srcRect l="73535" t="34860" r="5883" b="34646"/>
          <a:stretch>
            <a:fillRect/>
          </a:stretch>
        </p:blipFill>
        <p:spPr bwMode="auto">
          <a:xfrm>
            <a:off x="6172200" y="498764"/>
            <a:ext cx="2286000" cy="224443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7010400" y="1211849"/>
            <a:ext cx="2743200" cy="523220"/>
          </a:xfrm>
          <a:prstGeom prst="rect">
            <a:avLst/>
          </a:prstGeom>
          <a:noFill/>
        </p:spPr>
        <p:txBody>
          <a:bodyPr wrap="square" rtlCol="0">
            <a:spAutoFit/>
          </a:bodyPr>
          <a:lstStyle/>
          <a:p>
            <a:r>
              <a:rPr lang="en-US" sz="2800" b="1">
                <a:solidFill>
                  <a:srgbClr val="C00000"/>
                </a:solidFill>
                <a:latin typeface="Times New Roman" panose="02020603050405020304" pitchFamily="18" charset="0"/>
                <a:cs typeface="Times New Roman" panose="02020603050405020304" pitchFamily="18" charset="0"/>
              </a:rPr>
              <a:t>Mẫu</a:t>
            </a:r>
          </a:p>
        </p:txBody>
      </p:sp>
      <p:sp>
        <p:nvSpPr>
          <p:cNvPr id="17" name="TextBox 16"/>
          <p:cNvSpPr txBox="1"/>
          <p:nvPr/>
        </p:nvSpPr>
        <p:spPr>
          <a:xfrm>
            <a:off x="685800" y="2514601"/>
            <a:ext cx="2313054" cy="523220"/>
          </a:xfrm>
          <a:prstGeom prst="rect">
            <a:avLst/>
          </a:prstGeom>
          <a:noFill/>
        </p:spPr>
        <p:txBody>
          <a:bodyPr wrap="square" rtlCol="0">
            <a:spAutoFit/>
          </a:bodyPr>
          <a:lstStyle/>
          <a:p>
            <a:r>
              <a:rPr lang="en-US" sz="2800" b="1">
                <a:solidFill>
                  <a:srgbClr val="C00000"/>
                </a:solidFill>
                <a:latin typeface="Times New Roman" panose="02020603050405020304" pitchFamily="18" charset="0"/>
                <a:cs typeface="Times New Roman" panose="02020603050405020304" pitchFamily="18" charset="0"/>
              </a:rPr>
              <a:t>Dân số NC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ln>
            <a:solidFill>
              <a:srgbClr val="7030A0"/>
            </a:solidFill>
          </a:ln>
        </p:spPr>
        <p:txBody>
          <a:bodyPr>
            <a:normAutofit/>
          </a:bodyPr>
          <a:lstStyle/>
          <a:p>
            <a:r>
              <a:rPr lang="en-US" sz="3600" b="1">
                <a:solidFill>
                  <a:srgbClr val="7030A0"/>
                </a:solidFill>
                <a:latin typeface="Times New Roman" panose="02020603050405020304" pitchFamily="18" charset="0"/>
                <a:cs typeface="Times New Roman" panose="02020603050405020304" pitchFamily="18" charset="0"/>
              </a:rPr>
              <a:t>4.4. CHỌN MẪU</a:t>
            </a:r>
            <a:endParaRPr lang="en-US" sz="3600"/>
          </a:p>
        </p:txBody>
      </p:sp>
      <p:sp>
        <p:nvSpPr>
          <p:cNvPr id="3" name="Content Placeholder 2"/>
          <p:cNvSpPr>
            <a:spLocks noGrp="1"/>
          </p:cNvSpPr>
          <p:nvPr>
            <p:ph idx="1"/>
          </p:nvPr>
        </p:nvSpPr>
        <p:spPr>
          <a:xfrm>
            <a:off x="457200" y="1066800"/>
            <a:ext cx="8229600" cy="5059363"/>
          </a:xfrm>
          <a:ln>
            <a:solidFill>
              <a:srgbClr val="7030A0"/>
            </a:solidFill>
          </a:ln>
        </p:spPr>
        <p:txBody>
          <a:bodyPr>
            <a:normAutofit/>
          </a:bodyPr>
          <a:lstStyle/>
          <a:p>
            <a:pPr marL="0" indent="0" algn="just">
              <a:buNone/>
            </a:pPr>
            <a:r>
              <a:rPr lang="en-US" sz="3600">
                <a:latin typeface="Times New Roman" panose="02020603050405020304" pitchFamily="18" charset="0"/>
                <a:cs typeface="Times New Roman" panose="02020603050405020304" pitchFamily="18" charset="0"/>
              </a:rPr>
              <a:t>-  Tiến hành NC trên mẫu tiết kiệm thời gian, chi phí, nhân lực</a:t>
            </a:r>
          </a:p>
          <a:p>
            <a:pPr marL="0" indent="0" algn="just">
              <a:buNone/>
            </a:pPr>
            <a:r>
              <a:rPr lang="en-US" sz="3600">
                <a:latin typeface="Times New Roman" panose="02020603050405020304" pitchFamily="18" charset="0"/>
                <a:cs typeface="Times New Roman" panose="02020603050405020304" pitchFamily="18" charset="0"/>
              </a:rPr>
              <a:t>- Khi chọn mẫu phải cân nhắc đến độ sai lệch cho phép. Có 2 loại sai số có thể xảy ra khi chọn mẫu:</a:t>
            </a:r>
          </a:p>
          <a:p>
            <a:pPr marL="0" indent="0">
              <a:buNone/>
            </a:pPr>
            <a:r>
              <a:rPr lang="en-US" sz="3600">
                <a:latin typeface="Times New Roman" panose="02020603050405020304" pitchFamily="18" charset="0"/>
                <a:cs typeface="Times New Roman" panose="02020603050405020304" pitchFamily="18" charset="0"/>
              </a:rPr>
              <a:t>+  Sai số do chọn mẫu</a:t>
            </a:r>
          </a:p>
          <a:p>
            <a:pPr marL="0" indent="0">
              <a:buNone/>
            </a:pPr>
            <a:r>
              <a:rPr lang="en-US" sz="3600">
                <a:latin typeface="Times New Roman" panose="02020603050405020304" pitchFamily="18" charset="0"/>
                <a:cs typeface="Times New Roman" panose="02020603050405020304" pitchFamily="18" charset="0"/>
              </a:rPr>
              <a:t>+  Sai số không do chọn mẫu</a:t>
            </a:r>
          </a:p>
          <a:p>
            <a:pPr marL="0" indent="0">
              <a:buNone/>
            </a:pPr>
            <a:endParaRPr lang="en-US" sz="3600">
              <a:latin typeface="Times New Roman" panose="02020603050405020304" pitchFamily="18" charset="0"/>
              <a:cs typeface="Times New Roman" panose="02020603050405020304" pitchFamily="18"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b="1">
                <a:solidFill>
                  <a:srgbClr val="7030A0"/>
                </a:solidFill>
                <a:latin typeface="Times New Roman" panose="02020603050405020304" pitchFamily="18" charset="0"/>
                <a:cs typeface="Times New Roman" panose="02020603050405020304" pitchFamily="18" charset="0"/>
              </a:rPr>
              <a:t>4.4. CHỌN MẪU</a:t>
            </a:r>
            <a:endParaRPr lang="en-US"/>
          </a:p>
        </p:txBody>
      </p:sp>
      <p:sp>
        <p:nvSpPr>
          <p:cNvPr id="3" name="Content Placeholder 2"/>
          <p:cNvSpPr>
            <a:spLocks noGrp="1"/>
          </p:cNvSpPr>
          <p:nvPr>
            <p:ph idx="1"/>
          </p:nvPr>
        </p:nvSpPr>
        <p:spPr>
          <a:xfrm>
            <a:off x="457200" y="1066800"/>
            <a:ext cx="8229600" cy="5059363"/>
          </a:xfrm>
        </p:spPr>
        <p:txBody>
          <a:bodyPr>
            <a:normAutofit/>
          </a:bodyPr>
          <a:lstStyle/>
          <a:p>
            <a:pPr marL="0" indent="0" algn="ctr">
              <a:buNone/>
            </a:pPr>
            <a:r>
              <a:rPr lang="en-US" sz="3600" b="1">
                <a:latin typeface="Times New Roman" panose="02020603050405020304" pitchFamily="18" charset="0"/>
                <a:cs typeface="Times New Roman" panose="02020603050405020304" pitchFamily="18" charset="0"/>
              </a:rPr>
              <a:t>4.4.2. Các thuật ngữ trong chọn mẫu</a:t>
            </a:r>
          </a:p>
          <a:p>
            <a:pPr marL="0" indent="0" algn="just">
              <a:buNone/>
            </a:pPr>
            <a:endParaRPr lang="en-US" sz="3600" b="1">
              <a:latin typeface="Times New Roman" panose="02020603050405020304" pitchFamily="18" charset="0"/>
              <a:cs typeface="Times New Roman" panose="02020603050405020304" pitchFamily="18" charset="0"/>
            </a:endParaRPr>
          </a:p>
        </p:txBody>
      </p:sp>
      <p:sp>
        <p:nvSpPr>
          <p:cNvPr id="4" name="Rectangle 3"/>
          <p:cNvSpPr/>
          <p:nvPr/>
        </p:nvSpPr>
        <p:spPr>
          <a:xfrm>
            <a:off x="381000" y="1828800"/>
            <a:ext cx="1981200" cy="11637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Dân số/ tổng thể</a:t>
            </a:r>
          </a:p>
        </p:txBody>
      </p:sp>
      <p:sp>
        <p:nvSpPr>
          <p:cNvPr id="7" name="Rectangle 6"/>
          <p:cNvSpPr/>
          <p:nvPr/>
        </p:nvSpPr>
        <p:spPr>
          <a:xfrm>
            <a:off x="2507673" y="1828800"/>
            <a:ext cx="1981200" cy="11637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Mẫu</a:t>
            </a:r>
          </a:p>
        </p:txBody>
      </p:sp>
      <p:sp>
        <p:nvSpPr>
          <p:cNvPr id="8" name="Rectangle 7"/>
          <p:cNvSpPr/>
          <p:nvPr/>
        </p:nvSpPr>
        <p:spPr>
          <a:xfrm>
            <a:off x="6781800" y="1870364"/>
            <a:ext cx="1981200" cy="11637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Đơn vị mẫu</a:t>
            </a:r>
          </a:p>
        </p:txBody>
      </p:sp>
      <p:sp>
        <p:nvSpPr>
          <p:cNvPr id="9" name="Rectangle 8"/>
          <p:cNvSpPr/>
          <p:nvPr/>
        </p:nvSpPr>
        <p:spPr>
          <a:xfrm>
            <a:off x="4648200" y="1870364"/>
            <a:ext cx="1981200" cy="11637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Phần tử</a:t>
            </a:r>
          </a:p>
        </p:txBody>
      </p:sp>
      <p:sp>
        <p:nvSpPr>
          <p:cNvPr id="10" name="Rectangle 9"/>
          <p:cNvSpPr/>
          <p:nvPr/>
        </p:nvSpPr>
        <p:spPr>
          <a:xfrm>
            <a:off x="381000" y="3200400"/>
            <a:ext cx="1981200" cy="11637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Kích thước dân số (N)</a:t>
            </a:r>
          </a:p>
        </p:txBody>
      </p:sp>
      <p:sp>
        <p:nvSpPr>
          <p:cNvPr id="11" name="Rectangle 10"/>
          <p:cNvSpPr/>
          <p:nvPr/>
        </p:nvSpPr>
        <p:spPr>
          <a:xfrm>
            <a:off x="2514600" y="4572000"/>
            <a:ext cx="1981200" cy="1219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Thông số mẫu</a:t>
            </a:r>
          </a:p>
        </p:txBody>
      </p:sp>
      <p:sp>
        <p:nvSpPr>
          <p:cNvPr id="12" name="Rectangle 11"/>
          <p:cNvSpPr/>
          <p:nvPr/>
        </p:nvSpPr>
        <p:spPr>
          <a:xfrm>
            <a:off x="4648200" y="3262745"/>
            <a:ext cx="1981200" cy="11637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Khung mẫu</a:t>
            </a:r>
          </a:p>
        </p:txBody>
      </p:sp>
      <p:sp>
        <p:nvSpPr>
          <p:cNvPr id="13" name="Rectangle 12"/>
          <p:cNvSpPr/>
          <p:nvPr/>
        </p:nvSpPr>
        <p:spPr>
          <a:xfrm>
            <a:off x="6781800" y="3262745"/>
            <a:ext cx="1981200" cy="11637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Thiết kế chọn mẫu</a:t>
            </a:r>
          </a:p>
        </p:txBody>
      </p:sp>
      <p:sp>
        <p:nvSpPr>
          <p:cNvPr id="14" name="Rectangle 13"/>
          <p:cNvSpPr/>
          <p:nvPr/>
        </p:nvSpPr>
        <p:spPr>
          <a:xfrm>
            <a:off x="381000" y="4572000"/>
            <a:ext cx="1981200" cy="1219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Số liệu thống kê mẫu</a:t>
            </a:r>
          </a:p>
        </p:txBody>
      </p:sp>
      <p:sp>
        <p:nvSpPr>
          <p:cNvPr id="15" name="Rectangle 14"/>
          <p:cNvSpPr/>
          <p:nvPr/>
        </p:nvSpPr>
        <p:spPr>
          <a:xfrm>
            <a:off x="2514600" y="3221182"/>
            <a:ext cx="1981200" cy="11637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Kích thước mẫu (n)</a:t>
            </a:r>
          </a:p>
        </p:txBody>
      </p:sp>
      <p:sp>
        <p:nvSpPr>
          <p:cNvPr id="16" name="Rectangle 15"/>
          <p:cNvSpPr/>
          <p:nvPr/>
        </p:nvSpPr>
        <p:spPr>
          <a:xfrm>
            <a:off x="4648200" y="4572000"/>
            <a:ext cx="2362200" cy="1219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Giá trị trung bình  của dân số</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600" b="1">
                <a:solidFill>
                  <a:srgbClr val="7030A0"/>
                </a:solidFill>
                <a:latin typeface="Times New Roman" panose="02020603050405020304" pitchFamily="18" charset="0"/>
                <a:cs typeface="Times New Roman" panose="02020603050405020304" pitchFamily="18" charset="0"/>
              </a:rPr>
              <a:t>4.4. CHỌN MẪU</a:t>
            </a:r>
            <a:endParaRPr lang="en-US" sz="3600"/>
          </a:p>
        </p:txBody>
      </p:sp>
      <p:sp>
        <p:nvSpPr>
          <p:cNvPr id="3" name="Content Placeholder 2"/>
          <p:cNvSpPr>
            <a:spLocks noGrp="1"/>
          </p:cNvSpPr>
          <p:nvPr>
            <p:ph idx="1"/>
          </p:nvPr>
        </p:nvSpPr>
        <p:spPr>
          <a:xfrm>
            <a:off x="457200" y="1066800"/>
            <a:ext cx="8229600" cy="5059363"/>
          </a:xfrm>
        </p:spPr>
        <p:txBody>
          <a:bodyPr>
            <a:normAutofit/>
          </a:bodyPr>
          <a:lstStyle/>
          <a:p>
            <a:pPr marL="0" indent="0" algn="ctr">
              <a:buNone/>
            </a:pPr>
            <a:r>
              <a:rPr lang="en-US" sz="3600" b="1">
                <a:latin typeface="Times New Roman" panose="02020603050405020304" pitchFamily="18" charset="0"/>
                <a:cs typeface="Times New Roman" panose="02020603050405020304" pitchFamily="18" charset="0"/>
              </a:rPr>
              <a:t>4.4.3. Nguyên tắc chọn mẫu</a:t>
            </a:r>
          </a:p>
        </p:txBody>
      </p:sp>
      <p:sp>
        <p:nvSpPr>
          <p:cNvPr id="4" name="Oval Callout 3"/>
          <p:cNvSpPr/>
          <p:nvPr/>
        </p:nvSpPr>
        <p:spPr>
          <a:xfrm>
            <a:off x="381000" y="1676400"/>
            <a:ext cx="2667000" cy="1066800"/>
          </a:xfrm>
          <a:prstGeom prst="wedgeEllipseCallou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Nguyên tắc 1:</a:t>
            </a:r>
          </a:p>
        </p:txBody>
      </p:sp>
      <p:sp>
        <p:nvSpPr>
          <p:cNvPr id="5" name="Oval Callout 4"/>
          <p:cNvSpPr/>
          <p:nvPr/>
        </p:nvSpPr>
        <p:spPr>
          <a:xfrm>
            <a:off x="3352800" y="1757855"/>
            <a:ext cx="2667000" cy="1066800"/>
          </a:xfrm>
          <a:prstGeom prst="wedgeEllipseCallou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Nguyên tắc 2:</a:t>
            </a:r>
          </a:p>
        </p:txBody>
      </p:sp>
      <p:sp>
        <p:nvSpPr>
          <p:cNvPr id="6" name="Oval Callout 5"/>
          <p:cNvSpPr/>
          <p:nvPr/>
        </p:nvSpPr>
        <p:spPr>
          <a:xfrm>
            <a:off x="6324600" y="1721069"/>
            <a:ext cx="2667000" cy="1066800"/>
          </a:xfrm>
          <a:prstGeom prst="wedgeEllipseCallou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Nguyên tắc 3:</a:t>
            </a:r>
          </a:p>
        </p:txBody>
      </p:sp>
      <p:sp>
        <p:nvSpPr>
          <p:cNvPr id="7" name="Rounded Rectangle 6"/>
          <p:cNvSpPr/>
          <p:nvPr/>
        </p:nvSpPr>
        <p:spPr>
          <a:xfrm>
            <a:off x="228600" y="2971800"/>
            <a:ext cx="2743200" cy="358140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rPr>
              <a:t>Lỗi chọn mẫu: Luôn có </a:t>
            </a:r>
            <a:r>
              <a:rPr lang="en-US" sz="2800" b="1">
                <a:solidFill>
                  <a:schemeClr val="tx1"/>
                </a:solidFill>
                <a:latin typeface="Times New Roman" panose="02020603050405020304" pitchFamily="18" charset="0"/>
              </a:rPr>
              <a:t>sự khác biệt </a:t>
            </a:r>
            <a:r>
              <a:rPr lang="en-US" sz="2800">
                <a:solidFill>
                  <a:schemeClr val="tx1"/>
                </a:solidFill>
                <a:latin typeface="Times New Roman" panose="02020603050405020304" pitchFamily="18" charset="0"/>
              </a:rPr>
              <a:t>giữa số liệu thống kê mẫu và giá trị trung bình của dân số thật.</a:t>
            </a:r>
          </a:p>
          <a:p>
            <a:pPr algn="just"/>
            <a:endParaRPr lang="en-US"/>
          </a:p>
        </p:txBody>
      </p:sp>
      <p:sp>
        <p:nvSpPr>
          <p:cNvPr id="8" name="Rounded Rectangle 7"/>
          <p:cNvSpPr/>
          <p:nvPr/>
        </p:nvSpPr>
        <p:spPr>
          <a:xfrm>
            <a:off x="3276600" y="3048000"/>
            <a:ext cx="2743200" cy="358140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Kích cỡ mẫu càng lớn, sự ước lượng giá trị trung bình của dân số càng chính xác</a:t>
            </a:r>
          </a:p>
        </p:txBody>
      </p:sp>
      <p:sp>
        <p:nvSpPr>
          <p:cNvPr id="9" name="Rounded Rectangle 8"/>
          <p:cNvSpPr/>
          <p:nvPr/>
        </p:nvSpPr>
        <p:spPr>
          <a:xfrm>
            <a:off x="6172202" y="2971800"/>
            <a:ext cx="2895598" cy="3685309"/>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a:solidFill>
                  <a:schemeClr val="tx1"/>
                </a:solidFill>
                <a:latin typeface="Times New Roman" panose="02020603050405020304" pitchFamily="18" charset="0"/>
                <a:ea typeface="Calibri" panose="020F0502020204030204" pitchFamily="34" charset="0"/>
              </a:rPr>
              <a:t>Sự khác biệt </a:t>
            </a:r>
            <a:r>
              <a:rPr lang="en-US" sz="2600">
                <a:solidFill>
                  <a:schemeClr val="tx1"/>
                </a:solidFill>
                <a:latin typeface="Times New Roman" panose="02020603050405020304" pitchFamily="18" charset="0"/>
                <a:ea typeface="Calibri" panose="020F0502020204030204" pitchFamily="34" charset="0"/>
              </a:rPr>
              <a:t>của một biến đang nghiên cứu trong DS </a:t>
            </a:r>
            <a:r>
              <a:rPr lang="en-US" sz="2600" b="1">
                <a:solidFill>
                  <a:schemeClr val="tx1"/>
                </a:solidFill>
                <a:latin typeface="Times New Roman" panose="02020603050405020304" pitchFamily="18" charset="0"/>
                <a:ea typeface="Calibri" panose="020F0502020204030204" pitchFamily="34" charset="0"/>
              </a:rPr>
              <a:t>càng lớn</a:t>
            </a:r>
            <a:r>
              <a:rPr lang="en-US" sz="2600">
                <a:solidFill>
                  <a:schemeClr val="tx1"/>
                </a:solidFill>
                <a:latin typeface="Times New Roman" panose="02020603050405020304" pitchFamily="18" charset="0"/>
                <a:ea typeface="Calibri" panose="020F0502020204030204" pitchFamily="34" charset="0"/>
              </a:rPr>
              <a:t>, </a:t>
            </a:r>
            <a:r>
              <a:rPr lang="en-US" sz="2600" b="1">
                <a:solidFill>
                  <a:schemeClr val="tx1"/>
                </a:solidFill>
                <a:latin typeface="Times New Roman" panose="02020603050405020304" pitchFamily="18" charset="0"/>
                <a:ea typeface="Calibri" panose="020F0502020204030204" pitchFamily="34" charset="0"/>
              </a:rPr>
              <a:t>sự khác biệt </a:t>
            </a:r>
            <a:r>
              <a:rPr lang="en-US" sz="2600">
                <a:solidFill>
                  <a:schemeClr val="tx1"/>
                </a:solidFill>
                <a:latin typeface="Times New Roman" panose="02020603050405020304" pitchFamily="18" charset="0"/>
                <a:ea typeface="Calibri" panose="020F0502020204030204" pitchFamily="34" charset="0"/>
              </a:rPr>
              <a:t>giữa số liệu thống kê mẫu và giá trị trung bình của DS </a:t>
            </a:r>
            <a:r>
              <a:rPr lang="en-US" sz="2600" b="1">
                <a:solidFill>
                  <a:schemeClr val="tx1"/>
                </a:solidFill>
                <a:latin typeface="Times New Roman" panose="02020603050405020304" pitchFamily="18" charset="0"/>
                <a:ea typeface="Calibri" panose="020F0502020204030204" pitchFamily="34" charset="0"/>
              </a:rPr>
              <a:t>càng lớn</a:t>
            </a:r>
            <a:endParaRPr lang="en-US" sz="260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8382000" cy="1219200"/>
          </a:xfrm>
          <a:prstGeom prst="rect">
            <a:avLst/>
          </a:prstGeom>
          <a:solidFill>
            <a:schemeClr val="bg1"/>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a:solidFill>
                  <a:schemeClr val="tx1"/>
                </a:solidFill>
                <a:latin typeface="Times New Roman" panose="02020603050405020304" pitchFamily="18" charset="0"/>
                <a:cs typeface="Times New Roman" panose="02020603050405020304" pitchFamily="18" charset="0"/>
              </a:rPr>
              <a:t>Ví dụ 1</a:t>
            </a:r>
            <a:r>
              <a:rPr lang="en-US" sz="2600">
                <a:solidFill>
                  <a:schemeClr val="tx1"/>
                </a:solidFill>
                <a:latin typeface="Times New Roman" panose="02020603050405020304" pitchFamily="18" charset="0"/>
                <a:cs typeface="Times New Roman" panose="02020603050405020304" pitchFamily="18" charset="0"/>
              </a:rPr>
              <a:t>: giả sử một tổng thể NC có 4 người (M, N, O,P). Tuổi của họ lần lượt là 18,20,25,27. Tuổi trung bình của tổng thể NC là 22,5</a:t>
            </a:r>
          </a:p>
        </p:txBody>
      </p:sp>
      <p:graphicFrame>
        <p:nvGraphicFramePr>
          <p:cNvPr id="3" name="Table 2"/>
          <p:cNvGraphicFramePr>
            <a:graphicFrameLocks noGrp="1"/>
          </p:cNvGraphicFramePr>
          <p:nvPr/>
        </p:nvGraphicFramePr>
        <p:xfrm>
          <a:off x="381000" y="1676400"/>
          <a:ext cx="8458200" cy="4663440"/>
        </p:xfrm>
        <a:graphic>
          <a:graphicData uri="http://schemas.openxmlformats.org/drawingml/2006/table">
            <a:tbl>
              <a:tblPr firstRow="1" bandRow="1">
                <a:tableStyleId>{5C22544A-7EE6-4342-B048-85BDC9FD1C3A}</a:tableStyleId>
              </a:tblPr>
              <a:tblGrid>
                <a:gridCol w="2114550">
                  <a:extLst>
                    <a:ext uri="{9D8B030D-6E8A-4147-A177-3AD203B41FA5}">
                      <a16:colId xmlns:a16="http://schemas.microsoft.com/office/drawing/2014/main" val="20000"/>
                    </a:ext>
                  </a:extLst>
                </a:gridCol>
                <a:gridCol w="2114550">
                  <a:extLst>
                    <a:ext uri="{9D8B030D-6E8A-4147-A177-3AD203B41FA5}">
                      <a16:colId xmlns:a16="http://schemas.microsoft.com/office/drawing/2014/main" val="20001"/>
                    </a:ext>
                  </a:extLst>
                </a:gridCol>
                <a:gridCol w="2114550">
                  <a:extLst>
                    <a:ext uri="{9D8B030D-6E8A-4147-A177-3AD203B41FA5}">
                      <a16:colId xmlns:a16="http://schemas.microsoft.com/office/drawing/2014/main" val="20002"/>
                    </a:ext>
                  </a:extLst>
                </a:gridCol>
                <a:gridCol w="2114550">
                  <a:extLst>
                    <a:ext uri="{9D8B030D-6E8A-4147-A177-3AD203B41FA5}">
                      <a16:colId xmlns:a16="http://schemas.microsoft.com/office/drawing/2014/main" val="20003"/>
                    </a:ext>
                  </a:extLst>
                </a:gridCol>
              </a:tblGrid>
              <a:tr h="914400">
                <a:tc>
                  <a:txBody>
                    <a:bodyPr/>
                    <a:lstStyle/>
                    <a:p>
                      <a:pPr algn="ctr"/>
                      <a:r>
                        <a:rPr lang="en-US" sz="2400">
                          <a:solidFill>
                            <a:schemeClr val="tx1"/>
                          </a:solidFill>
                          <a:latin typeface="Times New Roman" panose="02020603050405020304" pitchFamily="18" charset="0"/>
                          <a:cs typeface="Times New Roman" panose="02020603050405020304" pitchFamily="18" charset="0"/>
                        </a:rPr>
                        <a:t>Mẫu</a:t>
                      </a:r>
                      <a:r>
                        <a:rPr lang="en-US" sz="2400" baseline="0">
                          <a:solidFill>
                            <a:schemeClr val="tx1"/>
                          </a:solidFill>
                          <a:latin typeface="Times New Roman" panose="02020603050405020304" pitchFamily="18" charset="0"/>
                          <a:cs typeface="Times New Roman" panose="02020603050405020304" pitchFamily="18" charset="0"/>
                        </a:rPr>
                        <a:t> </a:t>
                      </a:r>
                      <a:endParaRPr lang="en-US" sz="2400">
                        <a:solidFill>
                          <a:schemeClr val="tx1"/>
                        </a:solidFill>
                        <a:latin typeface="Times New Roman" panose="02020603050405020304" pitchFamily="18" charset="0"/>
                        <a:cs typeface="Times New Roman" panose="02020603050405020304" pitchFamily="18" charset="0"/>
                      </a:endParaRPr>
                    </a:p>
                  </a:txBody>
                  <a:tcPr>
                    <a:solidFill>
                      <a:schemeClr val="accent6">
                        <a:lumMod val="40000"/>
                        <a:lumOff val="60000"/>
                      </a:schemeClr>
                    </a:solidFill>
                  </a:tcPr>
                </a:tc>
                <a:tc>
                  <a:txBody>
                    <a:bodyPr/>
                    <a:lstStyle/>
                    <a:p>
                      <a:pPr algn="ctr"/>
                      <a:r>
                        <a:rPr lang="en-US" sz="2400">
                          <a:solidFill>
                            <a:schemeClr val="tx1"/>
                          </a:solidFill>
                          <a:latin typeface="Times New Roman" panose="02020603050405020304" pitchFamily="18" charset="0"/>
                          <a:cs typeface="Times New Roman" panose="02020603050405020304" pitchFamily="18" charset="0"/>
                        </a:rPr>
                        <a:t>Tuổi</a:t>
                      </a:r>
                      <a:r>
                        <a:rPr lang="en-US" sz="2400" baseline="0">
                          <a:solidFill>
                            <a:schemeClr val="tx1"/>
                          </a:solidFill>
                          <a:latin typeface="Times New Roman" panose="02020603050405020304" pitchFamily="18" charset="0"/>
                          <a:cs typeface="Times New Roman" panose="02020603050405020304" pitchFamily="18" charset="0"/>
                        </a:rPr>
                        <a:t> TB của mẫu</a:t>
                      </a:r>
                      <a:endParaRPr lang="en-US" sz="2400">
                        <a:solidFill>
                          <a:schemeClr val="tx1"/>
                        </a:solidFill>
                        <a:latin typeface="Times New Roman" panose="02020603050405020304" pitchFamily="18" charset="0"/>
                        <a:cs typeface="Times New Roman" panose="02020603050405020304" pitchFamily="18" charset="0"/>
                      </a:endParaRPr>
                    </a:p>
                  </a:txBody>
                  <a:tcPr>
                    <a:solidFill>
                      <a:schemeClr val="accent6">
                        <a:lumMod val="40000"/>
                        <a:lumOff val="60000"/>
                      </a:schemeClr>
                    </a:solidFill>
                  </a:tcPr>
                </a:tc>
                <a:tc>
                  <a:txBody>
                    <a:bodyPr/>
                    <a:lstStyle/>
                    <a:p>
                      <a:pPr algn="ctr"/>
                      <a:r>
                        <a:rPr lang="en-US" sz="2400">
                          <a:solidFill>
                            <a:schemeClr val="tx1"/>
                          </a:solidFill>
                          <a:latin typeface="Times New Roman" panose="02020603050405020304" pitchFamily="18" charset="0"/>
                          <a:cs typeface="Times New Roman" panose="02020603050405020304" pitchFamily="18" charset="0"/>
                        </a:rPr>
                        <a:t>Tuổi</a:t>
                      </a:r>
                      <a:r>
                        <a:rPr lang="en-US" sz="2400" baseline="0">
                          <a:solidFill>
                            <a:schemeClr val="tx1"/>
                          </a:solidFill>
                          <a:latin typeface="Times New Roman" panose="02020603050405020304" pitchFamily="18" charset="0"/>
                          <a:cs typeface="Times New Roman" panose="02020603050405020304" pitchFamily="18" charset="0"/>
                        </a:rPr>
                        <a:t> TB của dân số</a:t>
                      </a:r>
                      <a:endParaRPr lang="en-US" sz="2400">
                        <a:solidFill>
                          <a:schemeClr val="tx1"/>
                        </a:solidFill>
                        <a:latin typeface="Times New Roman" panose="02020603050405020304" pitchFamily="18" charset="0"/>
                        <a:cs typeface="Times New Roman" panose="02020603050405020304" pitchFamily="18" charset="0"/>
                      </a:endParaRPr>
                    </a:p>
                  </a:txBody>
                  <a:tcPr>
                    <a:solidFill>
                      <a:schemeClr val="accent6">
                        <a:lumMod val="40000"/>
                        <a:lumOff val="60000"/>
                      </a:schemeClr>
                    </a:solidFill>
                  </a:tcPr>
                </a:tc>
                <a:tc>
                  <a:txBody>
                    <a:bodyPr/>
                    <a:lstStyle/>
                    <a:p>
                      <a:pPr algn="ctr"/>
                      <a:r>
                        <a:rPr lang="en-US" sz="2400">
                          <a:solidFill>
                            <a:schemeClr val="tx1"/>
                          </a:solidFill>
                          <a:latin typeface="Times New Roman" panose="02020603050405020304" pitchFamily="18" charset="0"/>
                          <a:cs typeface="Times New Roman" panose="02020603050405020304" pitchFamily="18" charset="0"/>
                        </a:rPr>
                        <a:t>Độ</a:t>
                      </a:r>
                      <a:r>
                        <a:rPr lang="en-US" sz="2400" baseline="0">
                          <a:solidFill>
                            <a:schemeClr val="tx1"/>
                          </a:solidFill>
                          <a:latin typeface="Times New Roman" panose="02020603050405020304" pitchFamily="18" charset="0"/>
                          <a:cs typeface="Times New Roman" panose="02020603050405020304" pitchFamily="18" charset="0"/>
                        </a:rPr>
                        <a:t> chênh lệch</a:t>
                      </a:r>
                      <a:endParaRPr lang="en-US" sz="2400">
                        <a:solidFill>
                          <a:schemeClr val="tx1"/>
                        </a:solidFill>
                        <a:latin typeface="Times New Roman" panose="02020603050405020304" pitchFamily="18" charset="0"/>
                        <a:cs typeface="Times New Roman" panose="02020603050405020304" pitchFamily="18" charset="0"/>
                      </a:endParaRPr>
                    </a:p>
                  </a:txBody>
                  <a:tcPr>
                    <a:solidFill>
                      <a:schemeClr val="accent6">
                        <a:lumMod val="40000"/>
                        <a:lumOff val="60000"/>
                      </a:schemeClr>
                    </a:solidFill>
                  </a:tcPr>
                </a:tc>
                <a:extLst>
                  <a:ext uri="{0D108BD9-81ED-4DB2-BD59-A6C34878D82A}">
                    <a16:rowId xmlns:a16="http://schemas.microsoft.com/office/drawing/2014/main" val="10000"/>
                  </a:ext>
                </a:extLst>
              </a:tr>
              <a:tr h="370840">
                <a:tc>
                  <a:txBody>
                    <a:bodyPr/>
                    <a:lstStyle/>
                    <a:p>
                      <a:pPr algn="ctr"/>
                      <a:r>
                        <a:rPr lang="en-US" sz="2400">
                          <a:latin typeface="Times New Roman" panose="02020603050405020304" pitchFamily="18" charset="0"/>
                          <a:cs typeface="Times New Roman" panose="02020603050405020304" pitchFamily="18" charset="0"/>
                        </a:rPr>
                        <a:t>M</a:t>
                      </a:r>
                      <a:r>
                        <a:rPr lang="en-US" sz="2400" baseline="0">
                          <a:latin typeface="Times New Roman" panose="02020603050405020304" pitchFamily="18" charset="0"/>
                          <a:cs typeface="Times New Roman" panose="02020603050405020304" pitchFamily="18" charset="0"/>
                        </a:rPr>
                        <a:t> và N</a:t>
                      </a:r>
                    </a:p>
                    <a:p>
                      <a:pPr algn="ctr"/>
                      <a:endParaRPr lang="en-US" sz="2400" baseline="0">
                        <a:latin typeface="Times New Roman" panose="02020603050405020304" pitchFamily="18" charset="0"/>
                        <a:cs typeface="Times New Roman" panose="02020603050405020304" pitchFamily="18" charset="0"/>
                      </a:endParaRPr>
                    </a:p>
                    <a:p>
                      <a:pPr algn="ctr"/>
                      <a:r>
                        <a:rPr lang="en-US" sz="2400" baseline="0">
                          <a:latin typeface="Times New Roman" panose="02020603050405020304" pitchFamily="18" charset="0"/>
                          <a:cs typeface="Times New Roman" panose="02020603050405020304" pitchFamily="18" charset="0"/>
                        </a:rPr>
                        <a:t>N và O</a:t>
                      </a:r>
                    </a:p>
                    <a:p>
                      <a:pPr algn="ctr"/>
                      <a:endParaRPr lang="en-US" sz="2400" baseline="0">
                        <a:latin typeface="Times New Roman" panose="02020603050405020304" pitchFamily="18" charset="0"/>
                        <a:cs typeface="Times New Roman" panose="02020603050405020304" pitchFamily="18" charset="0"/>
                      </a:endParaRPr>
                    </a:p>
                    <a:p>
                      <a:pPr algn="ctr"/>
                      <a:r>
                        <a:rPr lang="en-US" sz="2400" baseline="0">
                          <a:latin typeface="Times New Roman" panose="02020603050405020304" pitchFamily="18" charset="0"/>
                          <a:cs typeface="Times New Roman" panose="02020603050405020304" pitchFamily="18" charset="0"/>
                        </a:rPr>
                        <a:t>O và P</a:t>
                      </a:r>
                    </a:p>
                    <a:p>
                      <a:pPr algn="ctr"/>
                      <a:endParaRPr lang="en-US" sz="2400" baseline="0">
                        <a:latin typeface="Times New Roman" panose="02020603050405020304" pitchFamily="18" charset="0"/>
                        <a:cs typeface="Times New Roman" panose="02020603050405020304" pitchFamily="18" charset="0"/>
                      </a:endParaRPr>
                    </a:p>
                    <a:p>
                      <a:pPr algn="ctr"/>
                      <a:r>
                        <a:rPr lang="en-US" sz="2400" baseline="0">
                          <a:latin typeface="Times New Roman" panose="02020603050405020304" pitchFamily="18" charset="0"/>
                          <a:cs typeface="Times New Roman" panose="02020603050405020304" pitchFamily="18" charset="0"/>
                        </a:rPr>
                        <a:t>M, N và O</a:t>
                      </a:r>
                    </a:p>
                    <a:p>
                      <a:pPr algn="ctr"/>
                      <a:endParaRPr lang="en-US" sz="2400" baseline="0">
                        <a:latin typeface="Times New Roman" panose="02020603050405020304" pitchFamily="18" charset="0"/>
                        <a:cs typeface="Times New Roman" panose="02020603050405020304" pitchFamily="18" charset="0"/>
                      </a:endParaRPr>
                    </a:p>
                    <a:p>
                      <a:pPr algn="ctr"/>
                      <a:r>
                        <a:rPr lang="en-US" sz="2400" baseline="0">
                          <a:latin typeface="Times New Roman" panose="02020603050405020304" pitchFamily="18" charset="0"/>
                          <a:cs typeface="Times New Roman" panose="02020603050405020304" pitchFamily="18" charset="0"/>
                        </a:rPr>
                        <a:t>N, O, P</a:t>
                      </a:r>
                    </a:p>
                    <a:p>
                      <a:pPr algn="ctr"/>
                      <a:endParaRPr lang="en-US" sz="2400">
                        <a:latin typeface="Times New Roman" panose="02020603050405020304" pitchFamily="18" charset="0"/>
                        <a:cs typeface="Times New Roman" panose="02020603050405020304" pitchFamily="18" charset="0"/>
                      </a:endParaRPr>
                    </a:p>
                  </a:txBody>
                  <a:tcPr>
                    <a:solidFill>
                      <a:schemeClr val="bg1"/>
                    </a:solidFill>
                  </a:tcPr>
                </a:tc>
                <a:tc>
                  <a:txBody>
                    <a:bodyPr/>
                    <a:lstStyle/>
                    <a:p>
                      <a:pPr algn="ctr"/>
                      <a:r>
                        <a:rPr lang="en-US" sz="2400">
                          <a:latin typeface="Times New Roman" panose="02020603050405020304" pitchFamily="18" charset="0"/>
                          <a:cs typeface="Times New Roman" panose="02020603050405020304" pitchFamily="18" charset="0"/>
                        </a:rPr>
                        <a:t>19</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22,5</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26</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21</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24</a:t>
                      </a:r>
                    </a:p>
                  </a:txBody>
                  <a:tcPr>
                    <a:solidFill>
                      <a:schemeClr val="bg1"/>
                    </a:solidFill>
                  </a:tcPr>
                </a:tc>
                <a:tc>
                  <a:txBody>
                    <a:bodyPr/>
                    <a:lstStyle/>
                    <a:p>
                      <a:pPr algn="ctr"/>
                      <a:r>
                        <a:rPr lang="en-US" sz="2400">
                          <a:latin typeface="Times New Roman" panose="02020603050405020304" pitchFamily="18" charset="0"/>
                          <a:cs typeface="Times New Roman" panose="02020603050405020304" pitchFamily="18" charset="0"/>
                        </a:rPr>
                        <a:t>22,5</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22,5</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22,5</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22,5</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22,5</a:t>
                      </a:r>
                    </a:p>
                  </a:txBody>
                  <a:tcPr>
                    <a:solidFill>
                      <a:schemeClr val="bg1"/>
                    </a:solidFill>
                  </a:tcPr>
                </a:tc>
                <a:tc>
                  <a:txBody>
                    <a:bodyPr/>
                    <a:lstStyle/>
                    <a:p>
                      <a:pPr algn="ctr"/>
                      <a:r>
                        <a:rPr lang="en-US" sz="2400">
                          <a:latin typeface="Times New Roman" panose="02020603050405020304" pitchFamily="18" charset="0"/>
                          <a:cs typeface="Times New Roman" panose="02020603050405020304" pitchFamily="18" charset="0"/>
                        </a:rPr>
                        <a:t>- 3,5</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0</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+3,5</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-1,5</a:t>
                      </a:r>
                    </a:p>
                    <a:p>
                      <a:pPr algn="ctr"/>
                      <a:endParaRPr lang="en-US" sz="2400">
                        <a:latin typeface="Times New Roman" panose="02020603050405020304" pitchFamily="18" charset="0"/>
                        <a:cs typeface="Times New Roman" panose="02020603050405020304" pitchFamily="18" charset="0"/>
                      </a:endParaRPr>
                    </a:p>
                    <a:p>
                      <a:pPr algn="ctr"/>
                      <a:r>
                        <a:rPr lang="en-US" sz="2400">
                          <a:latin typeface="Times New Roman" panose="02020603050405020304" pitchFamily="18" charset="0"/>
                          <a:cs typeface="Times New Roman" panose="02020603050405020304" pitchFamily="18" charset="0"/>
                        </a:rPr>
                        <a:t>+1,5</a:t>
                      </a:r>
                    </a:p>
                  </a:txBody>
                  <a:tcPr>
                    <a:solidFill>
                      <a:schemeClr val="bg1"/>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2057400"/>
          </a:xfrm>
        </p:spPr>
        <p:txBody>
          <a:bodyPr>
            <a:noAutofit/>
          </a:bodyPr>
          <a:lstStyle/>
          <a:p>
            <a:pPr algn="just"/>
            <a:r>
              <a:rPr lang="en-US" sz="2800" b="1">
                <a:latin typeface="Times New Roman" panose="02020603050405020304" pitchFamily="18" charset="0"/>
                <a:cs typeface="Times New Roman" panose="02020603050405020304" pitchFamily="18" charset="0"/>
              </a:rPr>
              <a:t>Ví dụ 2</a:t>
            </a:r>
            <a:r>
              <a:rPr lang="en-US" sz="2800">
                <a:latin typeface="Times New Roman" panose="02020603050405020304" pitchFamily="18" charset="0"/>
                <a:cs typeface="Times New Roman" panose="02020603050405020304" pitchFamily="18" charset="0"/>
              </a:rPr>
              <a:t>: giả sử một tổng thể NC có 4 người (M, N, O,P). Tuổi của họ lần lượt là 18, 26, 32, 40. Tuổi trung bình của tổng thể NC là 29	</a:t>
            </a:r>
            <a:br>
              <a:rPr lang="en-US" sz="2800">
                <a:latin typeface="Times New Roman" panose="02020603050405020304" pitchFamily="18" charset="0"/>
                <a:cs typeface="Times New Roman" panose="02020603050405020304" pitchFamily="18" charset="0"/>
              </a:rPr>
            </a:br>
            <a:endParaRPr lang="en-US" sz="2800"/>
          </a:p>
        </p:txBody>
      </p:sp>
      <p:graphicFrame>
        <p:nvGraphicFramePr>
          <p:cNvPr id="4" name="Content Placeholder 3"/>
          <p:cNvGraphicFramePr>
            <a:graphicFrameLocks noGrp="1"/>
          </p:cNvGraphicFramePr>
          <p:nvPr>
            <p:ph idx="1"/>
          </p:nvPr>
        </p:nvGraphicFramePr>
        <p:xfrm>
          <a:off x="381000" y="2286000"/>
          <a:ext cx="8229600" cy="2316480"/>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057400">
                  <a:extLst>
                    <a:ext uri="{9D8B030D-6E8A-4147-A177-3AD203B41FA5}">
                      <a16:colId xmlns:a16="http://schemas.microsoft.com/office/drawing/2014/main" val="20002"/>
                    </a:ext>
                  </a:extLst>
                </a:gridCol>
                <a:gridCol w="2057400">
                  <a:extLst>
                    <a:ext uri="{9D8B030D-6E8A-4147-A177-3AD203B41FA5}">
                      <a16:colId xmlns:a16="http://schemas.microsoft.com/office/drawing/2014/main" val="20003"/>
                    </a:ext>
                  </a:extLst>
                </a:gridCol>
              </a:tblGrid>
              <a:tr h="370840">
                <a:tc>
                  <a:txBody>
                    <a:bodyPr/>
                    <a:lstStyle/>
                    <a:p>
                      <a:pPr algn="ctr"/>
                      <a:r>
                        <a:rPr lang="en-US" sz="2800">
                          <a:solidFill>
                            <a:schemeClr val="tx1"/>
                          </a:solidFill>
                          <a:latin typeface="Times New Roman" panose="02020603050405020304" pitchFamily="18" charset="0"/>
                          <a:cs typeface="Times New Roman" panose="02020603050405020304" pitchFamily="18" charset="0"/>
                        </a:rPr>
                        <a:t>Mẫu </a:t>
                      </a:r>
                    </a:p>
                  </a:txBody>
                  <a:tcPr>
                    <a:solidFill>
                      <a:schemeClr val="accent2">
                        <a:lumMod val="20000"/>
                        <a:lumOff val="80000"/>
                      </a:schemeClr>
                    </a:solidFill>
                  </a:tcPr>
                </a:tc>
                <a:tc>
                  <a:txBody>
                    <a:bodyPr/>
                    <a:lstStyle/>
                    <a:p>
                      <a:pPr algn="ctr"/>
                      <a:r>
                        <a:rPr lang="en-US" sz="2800">
                          <a:solidFill>
                            <a:schemeClr val="tx1"/>
                          </a:solidFill>
                          <a:latin typeface="Times New Roman" panose="02020603050405020304" pitchFamily="18" charset="0"/>
                          <a:cs typeface="Times New Roman" panose="02020603050405020304" pitchFamily="18" charset="0"/>
                        </a:rPr>
                        <a:t>Tuổi TB của</a:t>
                      </a:r>
                      <a:r>
                        <a:rPr lang="en-US" sz="2800" baseline="0">
                          <a:solidFill>
                            <a:schemeClr val="tx1"/>
                          </a:solidFill>
                          <a:latin typeface="Times New Roman" panose="02020603050405020304" pitchFamily="18" charset="0"/>
                          <a:cs typeface="Times New Roman" panose="02020603050405020304" pitchFamily="18" charset="0"/>
                        </a:rPr>
                        <a:t> mẫu</a:t>
                      </a:r>
                      <a:endParaRPr lang="en-US" sz="2800">
                        <a:solidFill>
                          <a:schemeClr val="tx1"/>
                        </a:solidFill>
                        <a:latin typeface="Times New Roman" panose="02020603050405020304" pitchFamily="18" charset="0"/>
                        <a:cs typeface="Times New Roman" panose="02020603050405020304" pitchFamily="18" charset="0"/>
                      </a:endParaRPr>
                    </a:p>
                  </a:txBody>
                  <a:tcPr>
                    <a:solidFill>
                      <a:schemeClr val="accent2">
                        <a:lumMod val="20000"/>
                        <a:lumOff val="80000"/>
                      </a:schemeClr>
                    </a:solidFill>
                  </a:tcPr>
                </a:tc>
                <a:tc>
                  <a:txBody>
                    <a:bodyPr/>
                    <a:lstStyle/>
                    <a:p>
                      <a:pPr algn="ctr"/>
                      <a:r>
                        <a:rPr lang="en-US" sz="2800">
                          <a:solidFill>
                            <a:schemeClr val="tx1"/>
                          </a:solidFill>
                          <a:latin typeface="Times New Roman" panose="02020603050405020304" pitchFamily="18" charset="0"/>
                          <a:cs typeface="Times New Roman" panose="02020603050405020304" pitchFamily="18" charset="0"/>
                        </a:rPr>
                        <a:t>Tuổi TB</a:t>
                      </a:r>
                      <a:r>
                        <a:rPr lang="en-US" sz="2800" baseline="0">
                          <a:solidFill>
                            <a:schemeClr val="tx1"/>
                          </a:solidFill>
                          <a:latin typeface="Times New Roman" panose="02020603050405020304" pitchFamily="18" charset="0"/>
                          <a:cs typeface="Times New Roman" panose="02020603050405020304" pitchFamily="18" charset="0"/>
                        </a:rPr>
                        <a:t> của dân số</a:t>
                      </a:r>
                      <a:endParaRPr lang="en-US" sz="2800">
                        <a:solidFill>
                          <a:schemeClr val="tx1"/>
                        </a:solidFill>
                        <a:latin typeface="Times New Roman" panose="02020603050405020304" pitchFamily="18" charset="0"/>
                        <a:cs typeface="Times New Roman" panose="02020603050405020304" pitchFamily="18" charset="0"/>
                      </a:endParaRPr>
                    </a:p>
                  </a:txBody>
                  <a:tcPr>
                    <a:solidFill>
                      <a:schemeClr val="accent2">
                        <a:lumMod val="20000"/>
                        <a:lumOff val="80000"/>
                      </a:schemeClr>
                    </a:solidFill>
                  </a:tcPr>
                </a:tc>
                <a:tc>
                  <a:txBody>
                    <a:bodyPr/>
                    <a:lstStyle/>
                    <a:p>
                      <a:pPr algn="ctr"/>
                      <a:r>
                        <a:rPr lang="en-US" sz="2800">
                          <a:solidFill>
                            <a:schemeClr val="tx1"/>
                          </a:solidFill>
                          <a:latin typeface="Times New Roman" panose="02020603050405020304" pitchFamily="18" charset="0"/>
                          <a:cs typeface="Times New Roman" panose="02020603050405020304" pitchFamily="18" charset="0"/>
                        </a:rPr>
                        <a:t>Độ</a:t>
                      </a:r>
                      <a:r>
                        <a:rPr lang="en-US" sz="2800" baseline="0">
                          <a:solidFill>
                            <a:schemeClr val="tx1"/>
                          </a:solidFill>
                          <a:latin typeface="Times New Roman" panose="02020603050405020304" pitchFamily="18" charset="0"/>
                          <a:cs typeface="Times New Roman" panose="02020603050405020304" pitchFamily="18" charset="0"/>
                        </a:rPr>
                        <a:t> chênh lệch</a:t>
                      </a:r>
                      <a:endParaRPr lang="en-US" sz="2800">
                        <a:solidFill>
                          <a:schemeClr val="tx1"/>
                        </a:solidFill>
                        <a:latin typeface="Times New Roman" panose="02020603050405020304" pitchFamily="18" charset="0"/>
                        <a:cs typeface="Times New Roman" panose="02020603050405020304" pitchFamily="18" charset="0"/>
                      </a:endParaRPr>
                    </a:p>
                  </a:txBody>
                  <a:tcPr>
                    <a:solidFill>
                      <a:schemeClr val="accent2">
                        <a:lumMod val="20000"/>
                        <a:lumOff val="80000"/>
                      </a:schemeClr>
                    </a:solidFill>
                  </a:tcPr>
                </a:tc>
                <a:extLst>
                  <a:ext uri="{0D108BD9-81ED-4DB2-BD59-A6C34878D82A}">
                    <a16:rowId xmlns:a16="http://schemas.microsoft.com/office/drawing/2014/main" val="10000"/>
                  </a:ext>
                </a:extLst>
              </a:tr>
              <a:tr h="370840">
                <a:tc>
                  <a:txBody>
                    <a:bodyPr/>
                    <a:lstStyle/>
                    <a:p>
                      <a:pPr algn="ctr"/>
                      <a:r>
                        <a:rPr lang="en-US" sz="2800">
                          <a:latin typeface="Times New Roman" panose="02020603050405020304" pitchFamily="18" charset="0"/>
                          <a:cs typeface="Times New Roman" panose="02020603050405020304" pitchFamily="18" charset="0"/>
                        </a:rPr>
                        <a:t>M và</a:t>
                      </a:r>
                      <a:r>
                        <a:rPr lang="en-US" sz="2800" baseline="0">
                          <a:latin typeface="Times New Roman" panose="02020603050405020304" pitchFamily="18" charset="0"/>
                          <a:cs typeface="Times New Roman" panose="02020603050405020304" pitchFamily="18" charset="0"/>
                        </a:rPr>
                        <a:t> N</a:t>
                      </a:r>
                    </a:p>
                    <a:p>
                      <a:pPr algn="ctr"/>
                      <a:endParaRPr lang="en-US" sz="2800" baseline="0">
                        <a:latin typeface="Times New Roman" panose="02020603050405020304" pitchFamily="18" charset="0"/>
                        <a:cs typeface="Times New Roman" panose="02020603050405020304" pitchFamily="18" charset="0"/>
                      </a:endParaRPr>
                    </a:p>
                    <a:p>
                      <a:pPr algn="ctr"/>
                      <a:r>
                        <a:rPr lang="en-US" sz="2800" baseline="0">
                          <a:latin typeface="Times New Roman" panose="02020603050405020304" pitchFamily="18" charset="0"/>
                          <a:cs typeface="Times New Roman" panose="02020603050405020304" pitchFamily="18" charset="0"/>
                        </a:rPr>
                        <a:t>N, O và P</a:t>
                      </a:r>
                      <a:endParaRPr lang="en-US" sz="2800">
                        <a:latin typeface="Times New Roman" panose="02020603050405020304" pitchFamily="18" charset="0"/>
                        <a:cs typeface="Times New Roman" panose="02020603050405020304" pitchFamily="18" charset="0"/>
                      </a:endParaRPr>
                    </a:p>
                  </a:txBody>
                  <a:tcPr>
                    <a:solidFill>
                      <a:schemeClr val="bg1"/>
                    </a:solidFill>
                  </a:tcPr>
                </a:tc>
                <a:tc>
                  <a:txBody>
                    <a:bodyPr/>
                    <a:lstStyle/>
                    <a:p>
                      <a:pPr algn="ctr"/>
                      <a:r>
                        <a:rPr lang="en-US" sz="2800">
                          <a:latin typeface="Times New Roman" panose="02020603050405020304" pitchFamily="18" charset="0"/>
                          <a:cs typeface="Times New Roman" panose="02020603050405020304" pitchFamily="18" charset="0"/>
                        </a:rPr>
                        <a:t>22,0</a:t>
                      </a:r>
                    </a:p>
                    <a:p>
                      <a:pPr algn="ctr"/>
                      <a:endParaRPr lang="en-US" sz="2800">
                        <a:latin typeface="Times New Roman" panose="02020603050405020304" pitchFamily="18" charset="0"/>
                        <a:cs typeface="Times New Roman" panose="02020603050405020304" pitchFamily="18" charset="0"/>
                      </a:endParaRPr>
                    </a:p>
                    <a:p>
                      <a:pPr algn="ctr"/>
                      <a:r>
                        <a:rPr lang="en-US" sz="2800">
                          <a:latin typeface="Times New Roman" panose="02020603050405020304" pitchFamily="18" charset="0"/>
                          <a:cs typeface="Times New Roman" panose="02020603050405020304" pitchFamily="18" charset="0"/>
                        </a:rPr>
                        <a:t>25,3</a:t>
                      </a:r>
                    </a:p>
                  </a:txBody>
                  <a:tcPr>
                    <a:solidFill>
                      <a:schemeClr val="bg1"/>
                    </a:solidFill>
                  </a:tcPr>
                </a:tc>
                <a:tc>
                  <a:txBody>
                    <a:bodyPr/>
                    <a:lstStyle/>
                    <a:p>
                      <a:pPr algn="ctr"/>
                      <a:r>
                        <a:rPr lang="en-US" sz="2800">
                          <a:latin typeface="Times New Roman" panose="02020603050405020304" pitchFamily="18" charset="0"/>
                          <a:cs typeface="Times New Roman" panose="02020603050405020304" pitchFamily="18" charset="0"/>
                        </a:rPr>
                        <a:t>29</a:t>
                      </a:r>
                    </a:p>
                    <a:p>
                      <a:pPr algn="ctr"/>
                      <a:endParaRPr lang="en-US" sz="2800">
                        <a:latin typeface="Times New Roman" panose="02020603050405020304" pitchFamily="18" charset="0"/>
                        <a:cs typeface="Times New Roman" panose="02020603050405020304" pitchFamily="18" charset="0"/>
                      </a:endParaRPr>
                    </a:p>
                    <a:p>
                      <a:pPr algn="ctr"/>
                      <a:r>
                        <a:rPr lang="en-US" sz="2800">
                          <a:latin typeface="Times New Roman" panose="02020603050405020304" pitchFamily="18" charset="0"/>
                          <a:cs typeface="Times New Roman" panose="02020603050405020304" pitchFamily="18" charset="0"/>
                        </a:rPr>
                        <a:t>29</a:t>
                      </a:r>
                    </a:p>
                  </a:txBody>
                  <a:tcPr>
                    <a:solidFill>
                      <a:schemeClr val="bg1"/>
                    </a:solidFill>
                  </a:tcPr>
                </a:tc>
                <a:tc>
                  <a:txBody>
                    <a:bodyPr/>
                    <a:lstStyle/>
                    <a:p>
                      <a:pPr algn="ctr"/>
                      <a:r>
                        <a:rPr lang="en-US" sz="2800">
                          <a:latin typeface="Times New Roman" panose="02020603050405020304" pitchFamily="18" charset="0"/>
                          <a:cs typeface="Times New Roman" panose="02020603050405020304" pitchFamily="18" charset="0"/>
                        </a:rPr>
                        <a:t>-7,0</a:t>
                      </a:r>
                    </a:p>
                    <a:p>
                      <a:pPr algn="ctr"/>
                      <a:endParaRPr lang="en-US" sz="2800">
                        <a:latin typeface="Times New Roman" panose="02020603050405020304" pitchFamily="18" charset="0"/>
                        <a:cs typeface="Times New Roman" panose="02020603050405020304" pitchFamily="18" charset="0"/>
                      </a:endParaRPr>
                    </a:p>
                    <a:p>
                      <a:pPr algn="ctr"/>
                      <a:r>
                        <a:rPr lang="en-US" sz="2800">
                          <a:latin typeface="Times New Roman" panose="02020603050405020304" pitchFamily="18" charset="0"/>
                          <a:cs typeface="Times New Roman" panose="02020603050405020304" pitchFamily="18" charset="0"/>
                        </a:rPr>
                        <a:t>-3,7</a:t>
                      </a:r>
                    </a:p>
                  </a:txBody>
                  <a:tcPr>
                    <a:solidFill>
                      <a:schemeClr val="bg1"/>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r>
              <a:rPr lang="en-US" b="1">
                <a:latin typeface="Times New Roman" panose="02020603050405020304" pitchFamily="18" charset="0"/>
                <a:cs typeface="Times New Roman" panose="02020603050405020304" pitchFamily="18" charset="0"/>
              </a:rPr>
              <a:t>4.4.3. Nguyên tắc chọn mẫu</a:t>
            </a:r>
          </a:p>
        </p:txBody>
      </p:sp>
      <p:sp>
        <p:nvSpPr>
          <p:cNvPr id="3" name="Content Placeholder 2"/>
          <p:cNvSpPr>
            <a:spLocks noGrp="1"/>
          </p:cNvSpPr>
          <p:nvPr>
            <p:ph idx="1"/>
          </p:nvPr>
        </p:nvSpPr>
        <p:spPr>
          <a:xfrm>
            <a:off x="457200" y="1371600"/>
            <a:ext cx="8229600" cy="4953000"/>
          </a:xfrm>
        </p:spPr>
        <p:txBody>
          <a:bodyPr/>
          <a:lstStyle/>
          <a:p>
            <a:pPr marL="0" indent="0" algn="just">
              <a:buNone/>
            </a:pPr>
            <a:r>
              <a:rPr lang="en-US" sz="2800">
                <a:latin typeface="Times New Roman" panose="02020603050405020304" pitchFamily="18" charset="0"/>
                <a:cs typeface="Times New Roman" panose="02020603050405020304" pitchFamily="18" charset="0"/>
              </a:rPr>
              <a:t>Từ ví dụ cho thấy, các suy luận rút ra từ mẫu sẽ bị ảnh hưởng bởi 2 yếu tố:</a:t>
            </a:r>
          </a:p>
          <a:p>
            <a:pPr marL="0" indent="0" algn="just">
              <a:buNone/>
            </a:pPr>
            <a:r>
              <a:rPr lang="en-US" sz="2800">
                <a:latin typeface="Times New Roman" panose="02020603050405020304" pitchFamily="18" charset="0"/>
                <a:cs typeface="Times New Roman" panose="02020603050405020304" pitchFamily="18" charset="0"/>
              </a:rPr>
              <a:t>- </a:t>
            </a:r>
            <a:r>
              <a:rPr lang="en-US" sz="2800" b="1">
                <a:latin typeface="Times New Roman" panose="02020603050405020304" pitchFamily="18" charset="0"/>
                <a:cs typeface="Times New Roman" panose="02020603050405020304" pitchFamily="18" charset="0"/>
              </a:rPr>
              <a:t>Kích thước mẫu</a:t>
            </a:r>
            <a:r>
              <a:rPr lang="en-US" sz="2800">
                <a:latin typeface="Times New Roman" panose="02020603050405020304" pitchFamily="18" charset="0"/>
                <a:cs typeface="Times New Roman" panose="02020603050405020304" pitchFamily="18" charset="0"/>
              </a:rPr>
              <a:t>: mẫu càng lớn, kết quả càng chính xác</a:t>
            </a:r>
          </a:p>
          <a:p>
            <a:pPr marL="0" indent="0" algn="just">
              <a:buNone/>
            </a:pPr>
            <a:r>
              <a:rPr lang="en-US" sz="2800" b="1">
                <a:latin typeface="Times New Roman" panose="02020603050405020304" pitchFamily="18" charset="0"/>
                <a:cs typeface="Times New Roman" panose="02020603050405020304" pitchFamily="18" charset="0"/>
              </a:rPr>
              <a:t>- Mức độ biến thiên trong dân số mẫu</a:t>
            </a:r>
            <a:r>
              <a:rPr lang="en-US" sz="2800">
                <a:latin typeface="Times New Roman" panose="02020603050405020304" pitchFamily="18" charset="0"/>
                <a:cs typeface="Times New Roman" panose="02020603050405020304" pitchFamily="18" charset="0"/>
              </a:rPr>
              <a:t>: với 1 kích cỡ mẫu cho trước, sự biến thiên trong dân số NC về các đặc điểm đang NC càng lớn, thì độ không chắc chắn càng cao</a:t>
            </a:r>
          </a:p>
          <a:p>
            <a:endParaRPr lang="en-US"/>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Autofit/>
          </a:bodyPr>
          <a:lstStyle/>
          <a:p>
            <a:r>
              <a:rPr lang="en-US" sz="3600" b="1">
                <a:solidFill>
                  <a:srgbClr val="002060"/>
                </a:solidFill>
                <a:latin typeface="Times New Roman" panose="02020603050405020304" pitchFamily="18" charset="0"/>
                <a:cs typeface="Times New Roman" panose="02020603050405020304" pitchFamily="18" charset="0"/>
              </a:rPr>
              <a:t>4.4.4. Các phương pháp chọn mẫu trong NC định lượng</a:t>
            </a:r>
            <a:endParaRPr lang="en-US" sz="3600">
              <a:solidFill>
                <a:srgbClr val="002060"/>
              </a:solidFill>
            </a:endParaRPr>
          </a:p>
        </p:txBody>
      </p:sp>
      <p:sp>
        <p:nvSpPr>
          <p:cNvPr id="3" name="Content Placeholder 2"/>
          <p:cNvSpPr>
            <a:spLocks noGrp="1"/>
          </p:cNvSpPr>
          <p:nvPr>
            <p:ph idx="1"/>
          </p:nvPr>
        </p:nvSpPr>
        <p:spPr>
          <a:xfrm>
            <a:off x="616527" y="1371600"/>
            <a:ext cx="8229600" cy="4876800"/>
          </a:xfrm>
        </p:spPr>
        <p:txBody>
          <a:bodyPr/>
          <a:lstStyle/>
          <a:p>
            <a:pPr marL="0" indent="0">
              <a:buNone/>
            </a:pPr>
            <a:endParaRPr lang="en-US"/>
          </a:p>
        </p:txBody>
      </p:sp>
      <p:sp>
        <p:nvSpPr>
          <p:cNvPr id="4" name="Rectangle 3"/>
          <p:cNvSpPr/>
          <p:nvPr/>
        </p:nvSpPr>
        <p:spPr>
          <a:xfrm>
            <a:off x="2057400" y="1524000"/>
            <a:ext cx="5029200" cy="762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002060"/>
                </a:solidFill>
                <a:latin typeface="Times New Roman" panose="02020603050405020304" pitchFamily="18" charset="0"/>
                <a:cs typeface="Times New Roman" panose="02020603050405020304" pitchFamily="18" charset="0"/>
              </a:rPr>
              <a:t>Các phương pháp chọn mẫu</a:t>
            </a:r>
          </a:p>
        </p:txBody>
      </p:sp>
      <p:sp>
        <p:nvSpPr>
          <p:cNvPr id="5" name="Rectangle 4"/>
          <p:cNvSpPr/>
          <p:nvPr/>
        </p:nvSpPr>
        <p:spPr>
          <a:xfrm>
            <a:off x="609600" y="2819400"/>
            <a:ext cx="2590800" cy="2895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a:latin typeface="Times New Roman" panose="02020603050405020304" pitchFamily="18" charset="0"/>
              <a:cs typeface="Times New Roman" panose="02020603050405020304" pitchFamily="18" charset="0"/>
            </a:endParaRPr>
          </a:p>
          <a:p>
            <a:pPr algn="ctr"/>
            <a:r>
              <a:rPr lang="en-US" sz="2800" b="1">
                <a:solidFill>
                  <a:srgbClr val="002060"/>
                </a:solidFill>
                <a:latin typeface="Times New Roman" panose="02020603050405020304" pitchFamily="18" charset="0"/>
                <a:cs typeface="Times New Roman" panose="02020603050405020304" pitchFamily="18" charset="0"/>
              </a:rPr>
              <a:t>Chọn mẫu xác suất</a:t>
            </a:r>
          </a:p>
          <a:p>
            <a:pPr algn="ctr"/>
            <a:r>
              <a:rPr lang="en-US" sz="2800">
                <a:solidFill>
                  <a:srgbClr val="002060"/>
                </a:solidFill>
                <a:latin typeface="Times New Roman" panose="02020603050405020304" pitchFamily="18" charset="0"/>
                <a:cs typeface="Times New Roman" panose="02020603050405020304" pitchFamily="18" charset="0"/>
              </a:rPr>
              <a:t>Ngẫu nhiên đơn giản</a:t>
            </a:r>
          </a:p>
          <a:p>
            <a:pPr algn="ctr"/>
            <a:r>
              <a:rPr lang="en-US" sz="2800">
                <a:solidFill>
                  <a:srgbClr val="002060"/>
                </a:solidFill>
                <a:latin typeface="Times New Roman" panose="02020603050405020304" pitchFamily="18" charset="0"/>
                <a:cs typeface="Times New Roman" panose="02020603050405020304" pitchFamily="18" charset="0"/>
              </a:rPr>
              <a:t>Phân tầng</a:t>
            </a:r>
          </a:p>
          <a:p>
            <a:pPr algn="ctr"/>
            <a:r>
              <a:rPr lang="en-US" sz="2800">
                <a:solidFill>
                  <a:srgbClr val="002060"/>
                </a:solidFill>
                <a:latin typeface="Times New Roman" panose="02020603050405020304" pitchFamily="18" charset="0"/>
                <a:cs typeface="Times New Roman" panose="02020603050405020304" pitchFamily="18" charset="0"/>
              </a:rPr>
              <a:t>Phân cụm</a:t>
            </a:r>
          </a:p>
          <a:p>
            <a:pPr algn="just"/>
            <a:endParaRPr lang="en-US"/>
          </a:p>
          <a:p>
            <a:pPr algn="just"/>
            <a:endParaRPr lang="en-US"/>
          </a:p>
          <a:p>
            <a:pPr algn="just"/>
            <a:endParaRPr lang="en-US"/>
          </a:p>
        </p:txBody>
      </p:sp>
      <p:sp>
        <p:nvSpPr>
          <p:cNvPr id="8" name="Rectangle 7"/>
          <p:cNvSpPr/>
          <p:nvPr/>
        </p:nvSpPr>
        <p:spPr>
          <a:xfrm>
            <a:off x="3429000" y="2819400"/>
            <a:ext cx="2590800" cy="33528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a:latin typeface="Times New Roman" panose="02020603050405020304" pitchFamily="18" charset="0"/>
              <a:cs typeface="Times New Roman" panose="02020603050405020304" pitchFamily="18" charset="0"/>
            </a:endParaRPr>
          </a:p>
          <a:p>
            <a:pPr algn="ctr"/>
            <a:r>
              <a:rPr lang="en-US" sz="2800" b="1">
                <a:solidFill>
                  <a:srgbClr val="002060"/>
                </a:solidFill>
                <a:latin typeface="Times New Roman" panose="02020603050405020304" pitchFamily="18" charset="0"/>
                <a:cs typeface="Times New Roman" panose="02020603050405020304" pitchFamily="18" charset="0"/>
              </a:rPr>
              <a:t>Chọn mẫu phi xác suất</a:t>
            </a:r>
          </a:p>
          <a:p>
            <a:pPr algn="ctr"/>
            <a:r>
              <a:rPr lang="en-US" sz="2800">
                <a:solidFill>
                  <a:srgbClr val="002060"/>
                </a:solidFill>
                <a:latin typeface="Times New Roman" panose="02020603050405020304" pitchFamily="18" charset="0"/>
                <a:cs typeface="Times New Roman" panose="02020603050405020304" pitchFamily="18" charset="0"/>
              </a:rPr>
              <a:t>Định mức</a:t>
            </a:r>
          </a:p>
          <a:p>
            <a:pPr algn="ctr"/>
            <a:r>
              <a:rPr lang="en-US" sz="2800">
                <a:solidFill>
                  <a:srgbClr val="002060"/>
                </a:solidFill>
                <a:latin typeface="Times New Roman" panose="02020603050405020304" pitchFamily="18" charset="0"/>
                <a:cs typeface="Times New Roman" panose="02020603050405020304" pitchFamily="18" charset="0"/>
              </a:rPr>
              <a:t>Thuận tiện</a:t>
            </a:r>
          </a:p>
          <a:p>
            <a:pPr algn="ctr"/>
            <a:r>
              <a:rPr lang="en-US" sz="2800">
                <a:solidFill>
                  <a:srgbClr val="002060"/>
                </a:solidFill>
                <a:latin typeface="Times New Roman" panose="02020603050405020304" pitchFamily="18" charset="0"/>
                <a:cs typeface="Times New Roman" panose="02020603050405020304" pitchFamily="18" charset="0"/>
              </a:rPr>
              <a:t>Phát triển mầm</a:t>
            </a:r>
          </a:p>
          <a:p>
            <a:pPr algn="ctr"/>
            <a:r>
              <a:rPr lang="en-US" sz="2800">
                <a:solidFill>
                  <a:srgbClr val="002060"/>
                </a:solidFill>
                <a:latin typeface="Times New Roman" panose="02020603050405020304" pitchFamily="18" charset="0"/>
                <a:cs typeface="Times New Roman" panose="02020603050405020304" pitchFamily="18" charset="0"/>
              </a:rPr>
              <a:t>Phán đoán</a:t>
            </a:r>
          </a:p>
          <a:p>
            <a:pPr algn="ctr"/>
            <a:r>
              <a:rPr lang="en-US" sz="2800">
                <a:solidFill>
                  <a:srgbClr val="002060"/>
                </a:solidFill>
                <a:latin typeface="Times New Roman" panose="02020603050405020304" pitchFamily="18" charset="0"/>
                <a:cs typeface="Times New Roman" panose="02020603050405020304" pitchFamily="18" charset="0"/>
              </a:rPr>
              <a:t>Chuyên gia</a:t>
            </a:r>
          </a:p>
          <a:p>
            <a:pPr algn="just"/>
            <a:endParaRPr lang="en-US"/>
          </a:p>
          <a:p>
            <a:pPr algn="just"/>
            <a:endParaRPr lang="en-US"/>
          </a:p>
          <a:p>
            <a:pPr algn="just"/>
            <a:endParaRPr lang="en-US"/>
          </a:p>
        </p:txBody>
      </p:sp>
      <p:sp>
        <p:nvSpPr>
          <p:cNvPr id="9" name="Rectangle 8"/>
          <p:cNvSpPr/>
          <p:nvPr/>
        </p:nvSpPr>
        <p:spPr>
          <a:xfrm>
            <a:off x="6248400" y="2822864"/>
            <a:ext cx="2590800" cy="167293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latin typeface="Times New Roman" panose="02020603050405020304" pitchFamily="18" charset="0"/>
              <a:cs typeface="Times New Roman" panose="02020603050405020304" pitchFamily="18" charset="0"/>
            </a:endParaRPr>
          </a:p>
          <a:p>
            <a:pPr algn="ctr"/>
            <a:r>
              <a:rPr lang="en-US" sz="2800" b="1">
                <a:solidFill>
                  <a:srgbClr val="002060"/>
                </a:solidFill>
                <a:latin typeface="Times New Roman" panose="02020603050405020304" pitchFamily="18" charset="0"/>
                <a:cs typeface="Times New Roman" panose="02020603050405020304" pitchFamily="18" charset="0"/>
              </a:rPr>
              <a:t>Hỗn hợp</a:t>
            </a:r>
          </a:p>
          <a:p>
            <a:pPr algn="ctr"/>
            <a:r>
              <a:rPr lang="en-US" sz="2800">
                <a:solidFill>
                  <a:srgbClr val="002060"/>
                </a:solidFill>
                <a:latin typeface="Times New Roman" panose="02020603050405020304" pitchFamily="18" charset="0"/>
                <a:cs typeface="Times New Roman" panose="02020603050405020304" pitchFamily="18" charset="0"/>
              </a:rPr>
              <a:t>Chọn mẫu theo hệ thống</a:t>
            </a:r>
          </a:p>
          <a:p>
            <a:pPr algn="ctr"/>
            <a:endParaRPr lang="en-US" sz="2800">
              <a:latin typeface="Times New Roman" panose="02020603050405020304" pitchFamily="18" charset="0"/>
              <a:cs typeface="Times New Roman" panose="02020603050405020304" pitchFamily="18" charset="0"/>
            </a:endParaRPr>
          </a:p>
          <a:p>
            <a:pPr algn="ctr"/>
            <a:endParaRPr lang="en-US"/>
          </a:p>
        </p:txBody>
      </p:sp>
      <p:cxnSp>
        <p:nvCxnSpPr>
          <p:cNvPr id="11" name="Straight Connector 10"/>
          <p:cNvCxnSpPr/>
          <p:nvPr/>
        </p:nvCxnSpPr>
        <p:spPr>
          <a:xfrm flipH="1">
            <a:off x="1752600" y="2286000"/>
            <a:ext cx="3048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7093527" y="2286000"/>
            <a:ext cx="4572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7550727" y="2289464"/>
            <a:ext cx="0" cy="533400"/>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4724400" y="2286000"/>
            <a:ext cx="0" cy="533400"/>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1752600" y="2286000"/>
            <a:ext cx="0" cy="533400"/>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2870"/>
            <a:ext cx="8229600" cy="1065530"/>
          </a:xfrm>
        </p:spPr>
        <p:txBody>
          <a:bodyPr>
            <a:noAutofit/>
          </a:bodyPr>
          <a:lstStyle/>
          <a:p>
            <a:r>
              <a:rPr lang="en-US" sz="3600" b="1">
                <a:solidFill>
                  <a:srgbClr val="002060"/>
                </a:solidFill>
                <a:latin typeface="Times New Roman" panose="02020603050405020304" pitchFamily="18" charset="0"/>
                <a:cs typeface="Times New Roman" panose="02020603050405020304" pitchFamily="18" charset="0"/>
              </a:rPr>
              <a:t>4.4.4. Các phương pháp chọn mẫu trong NC định lượng</a:t>
            </a:r>
            <a:endParaRPr lang="en-US" sz="3600"/>
          </a:p>
        </p:txBody>
      </p:sp>
      <p:sp>
        <p:nvSpPr>
          <p:cNvPr id="3" name="Content Placeholder 2"/>
          <p:cNvSpPr>
            <a:spLocks noGrp="1"/>
          </p:cNvSpPr>
          <p:nvPr>
            <p:ph idx="1"/>
          </p:nvPr>
        </p:nvSpPr>
        <p:spPr>
          <a:xfrm>
            <a:off x="457200" y="1371600"/>
            <a:ext cx="8229600" cy="5181600"/>
          </a:xfrm>
        </p:spPr>
        <p:txBody>
          <a:bodyPr/>
          <a:lstStyle/>
          <a:p>
            <a:pPr marL="0" indent="0">
              <a:buNone/>
            </a:pPr>
            <a:r>
              <a:rPr lang="en-US" b="1">
                <a:solidFill>
                  <a:srgbClr val="C00000"/>
                </a:solidFill>
              </a:rPr>
              <a:t>4.4.4.1. Thiết kế chọn mẫu xác suất/ngẫu nhiên</a:t>
            </a:r>
          </a:p>
          <a:p>
            <a:pPr marL="0" indent="0" algn="just">
              <a:buNone/>
            </a:pPr>
            <a:r>
              <a:rPr lang="en-US" sz="3000">
                <a:latin typeface="Times New Roman" panose="02020603050405020304" pitchFamily="18" charset="0"/>
                <a:cs typeface="Times New Roman" panose="02020603050405020304" pitchFamily="18" charset="0"/>
              </a:rPr>
              <a:t>- </a:t>
            </a:r>
            <a:r>
              <a:rPr lang="en-US" sz="3000" b="1">
                <a:latin typeface="Times New Roman" panose="02020603050405020304" pitchFamily="18" charset="0"/>
                <a:cs typeface="Times New Roman" panose="02020603050405020304" pitchFamily="18" charset="0"/>
              </a:rPr>
              <a:t>Cách chọn này phải thỏa mãn điều kiện</a:t>
            </a:r>
            <a:r>
              <a:rPr lang="en-US" sz="3000">
                <a:latin typeface="Times New Roman" panose="02020603050405020304" pitchFamily="18" charset="0"/>
                <a:cs typeface="Times New Roman" panose="02020603050405020304" pitchFamily="18" charset="0"/>
              </a:rPr>
              <a:t>: mỗi phần tử trong dân số phải có cơ hội được lựa chọn ngang nhau và độc lập</a:t>
            </a:r>
          </a:p>
          <a:p>
            <a:pPr marL="0" indent="0" algn="just">
              <a:buNone/>
            </a:pPr>
            <a:r>
              <a:rPr lang="en-US" sz="3000" b="1">
                <a:latin typeface="Times New Roman" panose="02020603050405020304" pitchFamily="18" charset="0"/>
                <a:cs typeface="Times New Roman" panose="02020603050405020304" pitchFamily="18" charset="0"/>
              </a:rPr>
              <a:t>- Có 2 ưu điểm: </a:t>
            </a:r>
          </a:p>
          <a:p>
            <a:pPr marL="0" indent="0" algn="just">
              <a:buNone/>
            </a:pPr>
            <a:r>
              <a:rPr lang="en-US" sz="3000">
                <a:latin typeface="Times New Roman" panose="02020603050405020304" pitchFamily="18" charset="0"/>
                <a:cs typeface="Times New Roman" panose="02020603050405020304" pitchFamily="18" charset="0"/>
              </a:rPr>
              <a:t>+ Kết luận rút ra từ mẫu có thể khái quát hóa cho toàn bộ dân số chọn mẫu.</a:t>
            </a:r>
          </a:p>
          <a:p>
            <a:pPr marL="0" indent="0" algn="just">
              <a:buNone/>
            </a:pPr>
            <a:r>
              <a:rPr lang="en-US" sz="3000">
                <a:latin typeface="Times New Roman" panose="02020603050405020304" pitchFamily="18" charset="0"/>
                <a:cs typeface="Times New Roman" panose="02020603050405020304" pitchFamily="18" charset="0"/>
              </a:rPr>
              <a:t>+ Một số phép tính thống kê dựa trên lý thuyết xác suất chỉ có thể thực hiện với mẫu xác suất</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371600"/>
          </a:xfrm>
        </p:spPr>
        <p:txBody>
          <a:bodyPr>
            <a:noAutofit/>
          </a:bodyPr>
          <a:lstStyle/>
          <a:p>
            <a:r>
              <a:rPr lang="en-US" sz="3600" b="1">
                <a:solidFill>
                  <a:srgbClr val="C00000"/>
                </a:solidFill>
              </a:rPr>
              <a:t>4.4.4.1. Thiết kế chọn mẫu xác suất/ngẫu nhiên</a:t>
            </a:r>
            <a:br>
              <a:rPr lang="en-US" sz="3600" b="1">
                <a:solidFill>
                  <a:srgbClr val="C00000"/>
                </a:solidFill>
              </a:rPr>
            </a:br>
            <a:endParaRPr lang="en-US" sz="3600"/>
          </a:p>
        </p:txBody>
      </p:sp>
      <p:sp>
        <p:nvSpPr>
          <p:cNvPr id="3" name="Content Placeholder 2"/>
          <p:cNvSpPr>
            <a:spLocks noGrp="1"/>
          </p:cNvSpPr>
          <p:nvPr>
            <p:ph idx="1"/>
          </p:nvPr>
        </p:nvSpPr>
        <p:spPr>
          <a:xfrm>
            <a:off x="457200" y="1295400"/>
            <a:ext cx="8229600" cy="4830763"/>
          </a:xfrm>
        </p:spPr>
        <p:txBody>
          <a:bodyPr>
            <a:normAutofit lnSpcReduction="10000"/>
          </a:bodyPr>
          <a:lstStyle/>
          <a:p>
            <a:pPr marL="0" indent="0" algn="ctr">
              <a:buNone/>
            </a:pPr>
            <a:r>
              <a:rPr lang="en-US" sz="3600" b="1">
                <a:latin typeface="Times New Roman" panose="02020603050405020304" pitchFamily="18" charset="0"/>
                <a:cs typeface="Times New Roman" panose="02020603050405020304" pitchFamily="18" charset="0"/>
              </a:rPr>
              <a:t>a. Chọn mẫu ngẫu nhiên đơn giản</a:t>
            </a:r>
          </a:p>
          <a:p>
            <a:pPr marL="0" indent="0" algn="just">
              <a:buNone/>
            </a:pPr>
            <a:r>
              <a:rPr lang="en-US" b="1">
                <a:latin typeface="Times New Roman" panose="02020603050405020304" pitchFamily="18" charset="0"/>
                <a:cs typeface="Times New Roman" panose="02020603050405020304" pitchFamily="18" charset="0"/>
              </a:rPr>
              <a:t>Bước 1: </a:t>
            </a:r>
            <a:r>
              <a:rPr lang="en-US" sz="2800">
                <a:latin typeface="Times New Roman" panose="02020603050405020304" pitchFamily="18" charset="0"/>
                <a:cs typeface="Times New Roman" panose="02020603050405020304" pitchFamily="18" charset="0"/>
              </a:rPr>
              <a:t>Đánh số tất cả các phần tử hay đơn vị chọn mẫu trong dân số;</a:t>
            </a:r>
          </a:p>
          <a:p>
            <a:pPr marL="0" indent="0" algn="just">
              <a:buNone/>
            </a:pPr>
            <a:r>
              <a:rPr lang="en-US" b="1">
                <a:latin typeface="Times New Roman" panose="02020603050405020304" pitchFamily="18" charset="0"/>
                <a:cs typeface="Times New Roman" panose="02020603050405020304" pitchFamily="18" charset="0"/>
              </a:rPr>
              <a:t>Bước 2</a:t>
            </a:r>
            <a:r>
              <a:rPr lang="en-US" sz="2800">
                <a:latin typeface="Times New Roman" panose="02020603050405020304" pitchFamily="18" charset="0"/>
                <a:cs typeface="Times New Roman" panose="02020603050405020304" pitchFamily="18" charset="0"/>
              </a:rPr>
              <a:t>: Xác định kích thước mẫu n;</a:t>
            </a:r>
          </a:p>
          <a:p>
            <a:pPr marL="0" indent="0" algn="just">
              <a:buNone/>
            </a:pPr>
            <a:r>
              <a:rPr lang="en-US" b="1">
                <a:latin typeface="Times New Roman" panose="02020603050405020304" pitchFamily="18" charset="0"/>
                <a:cs typeface="Times New Roman" panose="02020603050405020304" pitchFamily="18" charset="0"/>
              </a:rPr>
              <a:t>Bước 3</a:t>
            </a:r>
            <a:r>
              <a:rPr lang="en-US" sz="2800">
                <a:latin typeface="Times New Roman" panose="02020603050405020304" pitchFamily="18" charset="0"/>
                <a:cs typeface="Times New Roman" panose="02020603050405020304" pitchFamily="18" charset="0"/>
              </a:rPr>
              <a:t>: Chọn n bằng 1 trong các phương pháp ngẫu nhiên: như rút thăm, sử dụng bảng số ngẫu nhiên hay phần mềm máy tính</a:t>
            </a:r>
          </a:p>
          <a:p>
            <a:pPr marL="0" indent="0" algn="just">
              <a:buNone/>
            </a:pPr>
            <a:r>
              <a:rPr lang="en-US" sz="4000" i="1">
                <a:solidFill>
                  <a:srgbClr val="FF0000"/>
                </a:solidFill>
                <a:latin typeface="Times New Roman" panose="02020603050405020304" pitchFamily="18" charset="0"/>
                <a:cs typeface="Times New Roman" panose="02020603050405020304" pitchFamily="18" charset="0"/>
              </a:rPr>
              <a:t>    ví dụ: </a:t>
            </a:r>
            <a:r>
              <a:rPr lang="en-US" sz="2800">
                <a:latin typeface="Times New Roman" panose="02020603050405020304" pitchFamily="18" charset="0"/>
                <a:cs typeface="Times New Roman" panose="02020603050405020304" pitchFamily="18" charset="0"/>
              </a:rPr>
              <a:t>Khảo sát thực trạng hiểu biết về luật giao thông đ</a:t>
            </a:r>
            <a:r>
              <a:rPr lang="vi-VN" sz="2800">
                <a:latin typeface="Times New Roman" panose="02020603050405020304" pitchFamily="18" charset="0"/>
                <a:cs typeface="Times New Roman" panose="02020603050405020304" pitchFamily="18" charset="0"/>
              </a:rPr>
              <a:t>ư</a:t>
            </a:r>
            <a:r>
              <a:rPr lang="en-US" sz="2800">
                <a:latin typeface="Times New Roman" panose="02020603050405020304" pitchFamily="18" charset="0"/>
                <a:cs typeface="Times New Roman" panose="02020603050405020304" pitchFamily="18" charset="0"/>
              </a:rPr>
              <a:t>ờng bộ trong 1500 hs tại tr</a:t>
            </a:r>
            <a:r>
              <a:rPr lang="vi-VN" sz="2800">
                <a:latin typeface="Times New Roman" panose="02020603050405020304" pitchFamily="18" charset="0"/>
                <a:cs typeface="Times New Roman" panose="02020603050405020304" pitchFamily="18" charset="0"/>
              </a:rPr>
              <a:t>ư</a:t>
            </a:r>
            <a:r>
              <a:rPr lang="en-US" sz="2800">
                <a:latin typeface="Times New Roman" panose="02020603050405020304" pitchFamily="18" charset="0"/>
                <a:cs typeface="Times New Roman" panose="02020603050405020304" pitchFamily="18" charset="0"/>
              </a:rPr>
              <a:t>ờng PTTH, chọn ngẫu nhiên 68 hs để khảo sát</a:t>
            </a:r>
            <a:endParaRPr lang="en-US">
              <a:latin typeface="Times New Roman" panose="02020603050405020304" pitchFamily="18" charset="0"/>
              <a:cs typeface="Times New Roman" panose="02020603050405020304" pitchFamily="18" charset="0"/>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69240" y="137160"/>
            <a:ext cx="8644255" cy="334645"/>
          </a:xfrm>
        </p:spPr>
        <p:txBody>
          <a:bodyPr>
            <a:normAutofit fontScale="90000"/>
          </a:bodyPr>
          <a:lstStyle/>
          <a:p>
            <a:br>
              <a:rPr lang="en-US" b="1" dirty="0">
                <a:solidFill>
                  <a:srgbClr val="164B4F"/>
                </a:solidFill>
                <a:latin typeface="Times New Roman" panose="02020603050405020304" pitchFamily="18" charset="0"/>
                <a:cs typeface="Times New Roman" panose="02020603050405020304" pitchFamily="18" charset="0"/>
                <a:sym typeface="+mn-ea"/>
              </a:rPr>
            </a:br>
            <a:r>
              <a:rPr lang="en-US" sz="3110" b="1" dirty="0">
                <a:solidFill>
                  <a:srgbClr val="164B4F"/>
                </a:solidFill>
                <a:latin typeface="Times New Roman" panose="02020603050405020304" pitchFamily="18" charset="0"/>
                <a:cs typeface="Times New Roman" panose="02020603050405020304" pitchFamily="18" charset="0"/>
                <a:sym typeface="+mn-ea"/>
              </a:rPr>
              <a:t>a. Chọn mẫu xác suất </a:t>
            </a:r>
            <a:r>
              <a:rPr lang="vi-VN" altLang="en-US" sz="3110" b="1" dirty="0">
                <a:solidFill>
                  <a:srgbClr val="164B4F"/>
                </a:solidFill>
                <a:latin typeface="Times New Roman" panose="02020603050405020304" pitchFamily="18" charset="0"/>
                <a:cs typeface="Times New Roman" panose="02020603050405020304" pitchFamily="18" charset="0"/>
                <a:sym typeface="+mn-ea"/>
              </a:rPr>
              <a:t>ngẫu nhiên </a:t>
            </a:r>
            <a:r>
              <a:rPr lang="en-US" sz="3110" b="1" dirty="0">
                <a:solidFill>
                  <a:srgbClr val="164B4F"/>
                </a:solidFill>
                <a:latin typeface="Times New Roman" panose="02020603050405020304" pitchFamily="18" charset="0"/>
                <a:cs typeface="Times New Roman" panose="02020603050405020304" pitchFamily="18" charset="0"/>
                <a:sym typeface="+mn-ea"/>
              </a:rPr>
              <a:t>đơn giản</a:t>
            </a:r>
            <a:br>
              <a:rPr lang="en-US" b="1" dirty="0">
                <a:solidFill>
                  <a:srgbClr val="164B4F"/>
                </a:solidFill>
                <a:latin typeface="Times New Roman" panose="02020603050405020304" pitchFamily="18" charset="0"/>
                <a:cs typeface="Times New Roman" panose="02020603050405020304" pitchFamily="18" charset="0"/>
              </a:rPr>
            </a:br>
            <a:endParaRPr lang="en-US"/>
          </a:p>
        </p:txBody>
      </p:sp>
      <p:sp>
        <p:nvSpPr>
          <p:cNvPr id="8" name="Content Placeholder 7"/>
          <p:cNvSpPr>
            <a:spLocks noGrp="1"/>
          </p:cNvSpPr>
          <p:nvPr>
            <p:ph sz="half" idx="2"/>
          </p:nvPr>
        </p:nvSpPr>
        <p:spPr>
          <a:xfrm>
            <a:off x="43815" y="536575"/>
            <a:ext cx="9084945" cy="6184900"/>
          </a:xfrm>
          <a:ln w="6350">
            <a:solidFill>
              <a:schemeClr val="bg1"/>
            </a:solidFill>
          </a:ln>
        </p:spPr>
        <p:txBody>
          <a:bodyPr>
            <a:noAutofit/>
          </a:bodyPr>
          <a:lstStyle/>
          <a:p>
            <a:pPr marL="0" lvl="0" indent="0" algn="just">
              <a:lnSpc>
                <a:spcPct val="100000"/>
              </a:lnSpc>
              <a:spcBef>
                <a:spcPts val="0"/>
              </a:spcBef>
              <a:buNone/>
            </a:pPr>
            <a:r>
              <a:rPr lang="en-US" sz="2400" b="1" dirty="0">
                <a:solidFill>
                  <a:srgbClr val="164B4F"/>
                </a:solidFill>
                <a:latin typeface="Times New Roman" panose="02020603050405020304" pitchFamily="18" charset="0"/>
                <a:cs typeface="Times New Roman" panose="02020603050405020304" pitchFamily="18" charset="0"/>
              </a:rPr>
              <a:t>     </a:t>
            </a:r>
            <a:endParaRPr lang="en-US" sz="2400" dirty="0">
              <a:solidFill>
                <a:srgbClr val="164B4F"/>
              </a:solidFill>
              <a:latin typeface="Times New Roman" panose="02020603050405020304" pitchFamily="18" charset="0"/>
              <a:cs typeface="Times New Roman" panose="02020603050405020304" pitchFamily="18" charset="0"/>
            </a:endParaRPr>
          </a:p>
          <a:p>
            <a:pPr marL="463550" lvl="0" indent="-463550" algn="just">
              <a:lnSpc>
                <a:spcPct val="100000"/>
              </a:lnSpc>
              <a:spcBef>
                <a:spcPts val="0"/>
              </a:spcBef>
              <a:buNone/>
            </a:pPr>
            <a:endParaRPr lang="en-US" sz="2400" b="1" dirty="0">
              <a:solidFill>
                <a:srgbClr val="164B4F"/>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EBB1102C-DF74-4701-930A-24D96B57F57A}" type="datetimeyyyy">
              <a:rPr lang="en-US" sz="900" smtClean="0"/>
              <a:t>2025</a:t>
            </a:fld>
            <a:endParaRPr lang="en-US" sz="900" dirty="0"/>
          </a:p>
        </p:txBody>
      </p:sp>
      <p:sp>
        <p:nvSpPr>
          <p:cNvPr id="3" name="Slide Number Placeholder 2"/>
          <p:cNvSpPr>
            <a:spLocks noGrp="1"/>
          </p:cNvSpPr>
          <p:nvPr>
            <p:ph type="sldNum" sz="quarter" idx="12"/>
          </p:nvPr>
        </p:nvSpPr>
        <p:spPr/>
        <p:txBody>
          <a:bodyPr/>
          <a:lstStyle/>
          <a:p>
            <a:fld id="{81FEFA0A-2F20-4B60-98C6-5FFDA469AA1C}" type="slidenum">
              <a:rPr lang="en-US" sz="900" smtClean="0"/>
              <a:t>71</a:t>
            </a:fld>
            <a:endParaRPr lang="en-US" sz="900"/>
          </a:p>
        </p:txBody>
      </p:sp>
      <p:grpSp>
        <p:nvGrpSpPr>
          <p:cNvPr id="26" name="Group 25"/>
          <p:cNvGrpSpPr/>
          <p:nvPr/>
        </p:nvGrpSpPr>
        <p:grpSpPr>
          <a:xfrm>
            <a:off x="5486400" y="1405890"/>
            <a:ext cx="3587750" cy="5506857"/>
            <a:chOff x="7301119" y="1090863"/>
            <a:chExt cx="4782491" cy="6823583"/>
          </a:xfrm>
        </p:grpSpPr>
        <p:sp>
          <p:nvSpPr>
            <p:cNvPr id="21" name="TextBox 20"/>
            <p:cNvSpPr txBox="1"/>
            <p:nvPr/>
          </p:nvSpPr>
          <p:spPr>
            <a:xfrm>
              <a:off x="7775136" y="1090863"/>
              <a:ext cx="3878474" cy="936331"/>
            </a:xfrm>
            <a:prstGeom prst="rect">
              <a:avLst/>
            </a:prstGeom>
            <a:noFill/>
          </p:spPr>
          <p:txBody>
            <a:bodyPr wrap="square" rtlCol="0">
              <a:spAutoFit/>
            </a:bodyPr>
            <a:lstStyle/>
            <a:p>
              <a:pPr algn="ctr">
                <a:lnSpc>
                  <a:spcPct val="90000"/>
                </a:lnSpc>
              </a:pPr>
              <a:r>
                <a:rPr lang="en-US" sz="2400" b="1" dirty="0">
                  <a:latin typeface="Times New Ro"/>
                </a:rPr>
                <a:t>Phần mềm máy tính</a:t>
              </a:r>
            </a:p>
          </p:txBody>
        </p:sp>
        <p:sp>
          <p:nvSpPr>
            <p:cNvPr id="22" name="TextBox 21"/>
            <p:cNvSpPr txBox="1"/>
            <p:nvPr/>
          </p:nvSpPr>
          <p:spPr>
            <a:xfrm>
              <a:off x="7301119" y="2136806"/>
              <a:ext cx="2542762" cy="627893"/>
            </a:xfrm>
            <a:prstGeom prst="rect">
              <a:avLst/>
            </a:prstGeom>
            <a:noFill/>
          </p:spPr>
          <p:txBody>
            <a:bodyPr wrap="square" rtlCol="0">
              <a:spAutoFit/>
            </a:bodyPr>
            <a:lstStyle/>
            <a:p>
              <a:pPr algn="ctr">
                <a:lnSpc>
                  <a:spcPct val="90000"/>
                </a:lnSpc>
              </a:pPr>
              <a:r>
                <a:rPr lang="en-US" sz="1500" b="1" dirty="0">
                  <a:latin typeface="Times New Ro"/>
                </a:rPr>
                <a:t>Random Number </a:t>
              </a:r>
            </a:p>
            <a:p>
              <a:pPr algn="ctr">
                <a:lnSpc>
                  <a:spcPct val="90000"/>
                </a:lnSpc>
              </a:pPr>
              <a:r>
                <a:rPr lang="en-US" sz="1500" b="1" dirty="0">
                  <a:latin typeface="Times New Ro"/>
                </a:rPr>
                <a:t>Generator</a:t>
              </a:r>
            </a:p>
          </p:txBody>
        </p:sp>
        <p:sp>
          <p:nvSpPr>
            <p:cNvPr id="18" name="Arrow: Right 17"/>
            <p:cNvSpPr/>
            <p:nvPr/>
          </p:nvSpPr>
          <p:spPr>
            <a:xfrm>
              <a:off x="7874495" y="3132677"/>
              <a:ext cx="1826902" cy="360816"/>
            </a:xfrm>
            <a:prstGeom prst="rightArrow">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877739" y="1880225"/>
              <a:ext cx="2205871" cy="6034221"/>
            </a:xfrm>
            <a:prstGeom prst="rect">
              <a:avLst/>
            </a:prstGeom>
            <a:noFill/>
          </p:spPr>
          <p:txBody>
            <a:bodyPr wrap="square" rtlCol="0">
              <a:spAutoFit/>
            </a:bodyPr>
            <a:lstStyle/>
            <a:p>
              <a:pPr algn="just"/>
              <a:r>
                <a:rPr lang="en-US" sz="1350" dirty="0">
                  <a:latin typeface="Times New Ro"/>
                </a:rPr>
                <a:t>25; 43; 47; 48; 83; 89; 45; 153; 195; 232; 241; 320; 325; 336; 349; 352; 375; 382; 426; 479; 508; 519; 525; 531; 571; 596; 598; 614; 660; 719; 720; 739; 751; 761; 763; 799; 833; 836; 925; 931; 947; 991; 1009; 1023; 1068; 1115; 1118; 1152; 1154; 1256; 1287; 1311; 1346; 1375; 1392; 1400; 1465;</a:t>
              </a:r>
            </a:p>
            <a:p>
              <a:endParaRPr lang="en-US" sz="1350" dirty="0">
                <a:latin typeface="Times New Ro"/>
              </a:endParaRPr>
            </a:p>
          </p:txBody>
        </p:sp>
        <p:pic>
          <p:nvPicPr>
            <p:cNvPr id="25" name="Picture 24"/>
            <p:cNvPicPr>
              <a:picLocks noChangeAspect="1"/>
            </p:cNvPicPr>
            <p:nvPr/>
          </p:nvPicPr>
          <p:blipFill>
            <a:blip r:embed="rId2"/>
            <a:stretch>
              <a:fillRect/>
            </a:stretch>
          </p:blipFill>
          <p:spPr>
            <a:xfrm>
              <a:off x="7429780" y="3493664"/>
              <a:ext cx="2405636" cy="3190654"/>
            </a:xfrm>
            <a:prstGeom prst="rect">
              <a:avLst/>
            </a:prstGeom>
          </p:spPr>
        </p:pic>
      </p:grpSp>
      <p:grpSp>
        <p:nvGrpSpPr>
          <p:cNvPr id="20" name="Group 19"/>
          <p:cNvGrpSpPr/>
          <p:nvPr/>
        </p:nvGrpSpPr>
        <p:grpSpPr>
          <a:xfrm>
            <a:off x="2360930" y="762000"/>
            <a:ext cx="3555365" cy="5735955"/>
            <a:chOff x="3894052" y="387464"/>
            <a:chExt cx="3737566" cy="6338195"/>
          </a:xfrm>
        </p:grpSpPr>
        <p:pic>
          <p:nvPicPr>
            <p:cNvPr id="14" name="Picture 2" descr="DANH SÁCH HỌC VIÊN ĐĂNG KÝ HỌC VĂN HÓA THÁNG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4052" y="944537"/>
              <a:ext cx="3340100" cy="5781122"/>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4249316" y="387464"/>
              <a:ext cx="3382302" cy="528358"/>
            </a:xfrm>
            <a:prstGeom prst="rect">
              <a:avLst/>
            </a:prstGeom>
            <a:noFill/>
          </p:spPr>
          <p:txBody>
            <a:bodyPr wrap="square" rtlCol="0">
              <a:spAutoFit/>
            </a:bodyPr>
            <a:lstStyle/>
            <a:p>
              <a:pPr algn="ctr">
                <a:lnSpc>
                  <a:spcPct val="90000"/>
                </a:lnSpc>
              </a:pPr>
              <a:r>
                <a:rPr lang="en-US" sz="2800" b="1" dirty="0">
                  <a:latin typeface="Times New Ro"/>
                </a:rPr>
                <a:t>Khung mẫu</a:t>
              </a:r>
            </a:p>
          </p:txBody>
        </p:sp>
      </p:grpSp>
      <p:grpSp>
        <p:nvGrpSpPr>
          <p:cNvPr id="23" name="Group 22"/>
          <p:cNvGrpSpPr/>
          <p:nvPr/>
        </p:nvGrpSpPr>
        <p:grpSpPr>
          <a:xfrm>
            <a:off x="79375" y="1809115"/>
            <a:ext cx="2234565" cy="2917190"/>
            <a:chOff x="4383" y="1720840"/>
            <a:chExt cx="3619404" cy="2834559"/>
          </a:xfrm>
        </p:grpSpPr>
        <p:pic>
          <p:nvPicPr>
            <p:cNvPr id="1026" name="Picture 2" descr="lottery!! - raffle ticket stock pictures, royalty-free photos &amp; imag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3" y="2419274"/>
              <a:ext cx="3204188" cy="2136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86700" y="1720840"/>
              <a:ext cx="2655697" cy="734246"/>
            </a:xfrm>
            <a:prstGeom prst="rect">
              <a:avLst/>
            </a:prstGeom>
            <a:noFill/>
          </p:spPr>
          <p:txBody>
            <a:bodyPr wrap="square" rtlCol="0">
              <a:spAutoFit/>
            </a:bodyPr>
            <a:lstStyle/>
            <a:p>
              <a:pPr algn="ctr">
                <a:lnSpc>
                  <a:spcPct val="90000"/>
                </a:lnSpc>
              </a:pPr>
              <a:r>
                <a:rPr lang="en-US" sz="2400" b="1" dirty="0">
                  <a:latin typeface="Times New Ro"/>
                </a:rPr>
                <a:t>Rút thăm</a:t>
              </a:r>
            </a:p>
          </p:txBody>
        </p:sp>
        <p:sp>
          <p:nvSpPr>
            <p:cNvPr id="16" name="Arrow: Left 15"/>
            <p:cNvSpPr/>
            <p:nvPr/>
          </p:nvSpPr>
          <p:spPr>
            <a:xfrm>
              <a:off x="3204796" y="3246136"/>
              <a:ext cx="418991" cy="352122"/>
            </a:xfrm>
            <a:prstGeom prst="leftArrow">
              <a:avLst>
                <a:gd name="adj1" fmla="val 50000"/>
                <a:gd name="adj2" fmla="val 380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7630"/>
            <a:ext cx="8229600" cy="492760"/>
          </a:xfrm>
        </p:spPr>
        <p:txBody>
          <a:bodyPr>
            <a:normAutofit fontScale="90000"/>
          </a:bodyPr>
          <a:lstStyle/>
          <a:p>
            <a:br>
              <a:rPr lang="en-US" sz="3600" b="1">
                <a:latin typeface="Times New Roman" panose="02020603050405020304" pitchFamily="18" charset="0"/>
                <a:cs typeface="Times New Roman" panose="02020603050405020304" pitchFamily="18" charset="0"/>
                <a:sym typeface="+mn-ea"/>
              </a:rPr>
            </a:br>
            <a:r>
              <a:rPr lang="en-US" sz="3600" b="1">
                <a:solidFill>
                  <a:srgbClr val="FF0000"/>
                </a:solidFill>
                <a:latin typeface="Times New Roman" panose="02020603050405020304" pitchFamily="18" charset="0"/>
                <a:cs typeface="Times New Roman" panose="02020603050405020304" pitchFamily="18" charset="0"/>
                <a:sym typeface="+mn-ea"/>
              </a:rPr>
              <a:t>b. Chọn mẫu ngẫu nhiên phân tầng</a:t>
            </a:r>
            <a:br>
              <a:rPr lang="en-US" sz="3600" b="1">
                <a:latin typeface="Times New Roman" panose="02020603050405020304" pitchFamily="18" charset="0"/>
                <a:cs typeface="Times New Roman" panose="02020603050405020304" pitchFamily="18" charset="0"/>
              </a:rPr>
            </a:br>
            <a:endParaRPr lang="en-US" sz="3600" b="1">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48920" y="737870"/>
            <a:ext cx="8590915" cy="5937885"/>
          </a:xfrm>
        </p:spPr>
        <p:txBody>
          <a:bodyPr>
            <a:normAutofit fontScale="25000" lnSpcReduction="20000"/>
          </a:bodyPr>
          <a:lstStyle/>
          <a:p>
            <a:pPr marL="463550" lvl="0" indent="-463550" algn="just">
              <a:lnSpc>
                <a:spcPct val="120000"/>
              </a:lnSpc>
              <a:spcBef>
                <a:spcPts val="0"/>
              </a:spcBef>
              <a:buNone/>
            </a:pPr>
            <a:r>
              <a:rPr lang="en-US">
                <a:latin typeface="Times New Roman" panose="02020603050405020304" pitchFamily="18" charset="0"/>
                <a:ea typeface="Calibri" panose="020F0502020204030204" charset="0"/>
                <a:sym typeface="+mn-ea"/>
              </a:rPr>
              <a:t> </a:t>
            </a:r>
            <a:r>
              <a:rPr lang="en-US" sz="8600" dirty="0">
                <a:latin typeface="Times New Roman" panose="02020603050405020304" pitchFamily="18" charset="0"/>
                <a:ea typeface="Calibri" panose="020F0502020204030204" charset="0"/>
                <a:sym typeface="+mn-ea"/>
              </a:rPr>
              <a:t>- </a:t>
            </a:r>
            <a:r>
              <a:rPr lang="en-US" sz="11200" dirty="0">
                <a:latin typeface="Times New Roman" panose="02020603050405020304" pitchFamily="18" charset="0"/>
                <a:ea typeface="Calibri" panose="020F0502020204030204" charset="0"/>
                <a:sym typeface="+mn-ea"/>
              </a:rPr>
              <a:t>Chia tổng thể nghiên cứu thành các nhóm nhỏ </a:t>
            </a:r>
            <a:r>
              <a:rPr lang="en-US" sz="11200">
                <a:latin typeface="Times New Roman" panose="02020603050405020304" pitchFamily="18" charset="0"/>
                <a:ea typeface="Calibri" panose="020F0502020204030204" charset="0"/>
                <a:sym typeface="+mn-ea"/>
              </a:rPr>
              <a:t>theo một tiêu </a:t>
            </a:r>
            <a:r>
              <a:rPr lang="en-US" sz="11200" dirty="0">
                <a:latin typeface="Times New Roman" panose="02020603050405020304" pitchFamily="18" charset="0"/>
                <a:ea typeface="Calibri" panose="020F0502020204030204" charset="0"/>
                <a:sym typeface="+mn-ea"/>
              </a:rPr>
              <a:t>chí nào đó (giới tính, thu nhập, </a:t>
            </a:r>
            <a:r>
              <a:rPr lang="en-US" sz="11200">
                <a:latin typeface="Times New Roman" panose="02020603050405020304" pitchFamily="18" charset="0"/>
                <a:ea typeface="Calibri" panose="020F0502020204030204" charset="0"/>
                <a:sym typeface="+mn-ea"/>
              </a:rPr>
              <a:t>tuổi,...).</a:t>
            </a:r>
          </a:p>
          <a:p>
            <a:pPr lvl="0" algn="just">
              <a:lnSpc>
                <a:spcPct val="120000"/>
              </a:lnSpc>
              <a:spcBef>
                <a:spcPts val="0"/>
              </a:spcBef>
              <a:buFontTx/>
              <a:buChar char="-"/>
            </a:pPr>
            <a:r>
              <a:rPr lang="en-US" sz="11200">
                <a:latin typeface="Times New Roman" panose="02020603050405020304" pitchFamily="18" charset="0"/>
                <a:ea typeface="Calibri" panose="020F0502020204030204" charset="0"/>
                <a:sym typeface="+mn-ea"/>
              </a:rPr>
              <a:t>Thường </a:t>
            </a:r>
            <a:r>
              <a:rPr lang="en-US" sz="11200" dirty="0">
                <a:latin typeface="Times New Roman" panose="02020603050405020304" pitchFamily="18" charset="0"/>
                <a:ea typeface="Calibri" panose="020F0502020204030204" charset="0"/>
                <a:sym typeface="+mn-ea"/>
              </a:rPr>
              <a:t>được sử dụng khi có nhiều sự khác biệt, đa dạng trong một tổng thể nghiên </a:t>
            </a:r>
            <a:r>
              <a:rPr lang="en-US" sz="11200">
                <a:latin typeface="Times New Roman" panose="02020603050405020304" pitchFamily="18" charset="0"/>
                <a:ea typeface="Calibri" panose="020F0502020204030204" charset="0"/>
                <a:sym typeface="+mn-ea"/>
              </a:rPr>
              <a:t>cứu.</a:t>
            </a:r>
          </a:p>
          <a:p>
            <a:pPr marL="0" lvl="0" indent="0" algn="just">
              <a:lnSpc>
                <a:spcPct val="120000"/>
              </a:lnSpc>
              <a:spcBef>
                <a:spcPts val="0"/>
              </a:spcBef>
              <a:buNone/>
            </a:pPr>
            <a:endParaRPr lang="en-US" sz="11200" b="1">
              <a:latin typeface="Times New Roman" panose="02020603050405020304" pitchFamily="18" charset="0"/>
              <a:ea typeface="Calibri" panose="020F0502020204030204" charset="0"/>
              <a:cs typeface="Times New Roman" panose="02020603050405020304" pitchFamily="18" charset="0"/>
              <a:sym typeface="+mn-ea"/>
            </a:endParaRPr>
          </a:p>
          <a:p>
            <a:pPr marL="0" lvl="0" indent="0" algn="ctr">
              <a:lnSpc>
                <a:spcPct val="100000"/>
              </a:lnSpc>
              <a:spcBef>
                <a:spcPts val="0"/>
              </a:spcBef>
              <a:buNone/>
            </a:pPr>
            <a:r>
              <a:rPr lang="en-US" sz="11200" b="1">
                <a:latin typeface="Times New Roman" panose="02020603050405020304" pitchFamily="18" charset="0"/>
                <a:ea typeface="Calibri" panose="020F0502020204030204" charset="0"/>
                <a:cs typeface="Times New Roman" panose="02020603050405020304" pitchFamily="18" charset="0"/>
                <a:sym typeface="+mn-ea"/>
              </a:rPr>
              <a:t>Các bước thực hiện:</a:t>
            </a:r>
            <a:endParaRPr lang="en-US" sz="11200" b="1">
              <a:latin typeface="Times New Roman" panose="02020603050405020304" pitchFamily="18" charset="0"/>
              <a:cs typeface="Times New Roman" panose="02020603050405020304" pitchFamily="18" charset="0"/>
            </a:endParaRPr>
          </a:p>
          <a:p>
            <a:pPr marL="0" indent="0" algn="just">
              <a:lnSpc>
                <a:spcPct val="120000"/>
              </a:lnSpc>
              <a:buNone/>
            </a:pPr>
            <a:r>
              <a:rPr lang="en-US" sz="8600" b="1">
                <a:latin typeface="Times New Roman" panose="02020603050405020304" pitchFamily="18" charset="0"/>
                <a:cs typeface="Times New Roman" panose="02020603050405020304" pitchFamily="18" charset="0"/>
              </a:rPr>
              <a:t>1:</a:t>
            </a:r>
            <a:r>
              <a:rPr lang="en-US" sz="8600">
                <a:latin typeface="Times New Roman" panose="02020603050405020304" pitchFamily="18" charset="0"/>
                <a:cs typeface="Times New Roman" panose="02020603050405020304" pitchFamily="18" charset="0"/>
              </a:rPr>
              <a:t> </a:t>
            </a:r>
            <a:r>
              <a:rPr lang="en-US" sz="11200">
                <a:latin typeface="Times New Roman" panose="02020603050405020304" pitchFamily="18" charset="0"/>
                <a:cs typeface="Times New Roman" panose="02020603050405020304" pitchFamily="18" charset="0"/>
              </a:rPr>
              <a:t>Xác định tất cả phần tử và đơn vị chọn mẫu trong dân số chọn mẫu</a:t>
            </a:r>
          </a:p>
          <a:p>
            <a:pPr marL="0" indent="0" algn="just">
              <a:lnSpc>
                <a:spcPct val="120000"/>
              </a:lnSpc>
              <a:buNone/>
            </a:pPr>
            <a:r>
              <a:rPr lang="en-US" sz="11200" b="1">
                <a:latin typeface="Times New Roman" panose="02020603050405020304" pitchFamily="18" charset="0"/>
                <a:cs typeface="Times New Roman" panose="02020603050405020304" pitchFamily="18" charset="0"/>
              </a:rPr>
              <a:t>2:</a:t>
            </a:r>
            <a:r>
              <a:rPr lang="en-US" sz="11200">
                <a:latin typeface="Times New Roman" panose="02020603050405020304" pitchFamily="18" charset="0"/>
                <a:cs typeface="Times New Roman" panose="02020603050405020304" pitchFamily="18" charset="0"/>
              </a:rPr>
              <a:t> Quyết định số lượng các tầng</a:t>
            </a:r>
          </a:p>
          <a:p>
            <a:pPr marL="0" indent="0" algn="just">
              <a:lnSpc>
                <a:spcPct val="120000"/>
              </a:lnSpc>
              <a:buNone/>
            </a:pPr>
            <a:r>
              <a:rPr lang="en-US" sz="11200" b="1">
                <a:latin typeface="Times New Roman" panose="02020603050405020304" pitchFamily="18" charset="0"/>
                <a:cs typeface="Times New Roman" panose="02020603050405020304" pitchFamily="18" charset="0"/>
              </a:rPr>
              <a:t>3</a:t>
            </a:r>
            <a:r>
              <a:rPr lang="en-US" sz="11200">
                <a:latin typeface="Times New Roman" panose="02020603050405020304" pitchFamily="18" charset="0"/>
                <a:cs typeface="Times New Roman" panose="02020603050405020304" pitchFamily="18" charset="0"/>
              </a:rPr>
              <a:t>: Đặt các phần tử vào tầng thích hợp</a:t>
            </a:r>
          </a:p>
          <a:p>
            <a:pPr marL="0" indent="0" algn="just">
              <a:lnSpc>
                <a:spcPct val="120000"/>
              </a:lnSpc>
              <a:buNone/>
            </a:pPr>
            <a:r>
              <a:rPr lang="en-US" sz="11200" b="1">
                <a:latin typeface="Times New Roman" panose="02020603050405020304" pitchFamily="18" charset="0"/>
                <a:cs typeface="Times New Roman" panose="02020603050405020304" pitchFamily="18" charset="0"/>
              </a:rPr>
              <a:t>4:</a:t>
            </a:r>
            <a:r>
              <a:rPr lang="en-US" sz="11200">
                <a:latin typeface="Times New Roman" panose="02020603050405020304" pitchFamily="18" charset="0"/>
                <a:cs typeface="Times New Roman" panose="02020603050405020304" pitchFamily="18" charset="0"/>
              </a:rPr>
              <a:t> Đánh số mỗi phần tử trong mỗi tầng một cách riêng lẻ</a:t>
            </a:r>
          </a:p>
          <a:p>
            <a:pPr marL="0" indent="0" algn="just">
              <a:lnSpc>
                <a:spcPct val="120000"/>
              </a:lnSpc>
              <a:buNone/>
            </a:pPr>
            <a:r>
              <a:rPr lang="en-US" sz="11200" b="1">
                <a:latin typeface="Times New Roman" panose="02020603050405020304" pitchFamily="18" charset="0"/>
                <a:cs typeface="Times New Roman" panose="02020603050405020304" pitchFamily="18" charset="0"/>
              </a:rPr>
              <a:t>5</a:t>
            </a:r>
            <a:r>
              <a:rPr lang="en-US" sz="11200">
                <a:latin typeface="Times New Roman" panose="02020603050405020304" pitchFamily="18" charset="0"/>
                <a:cs typeface="Times New Roman" panose="02020603050405020304" pitchFamily="18" charset="0"/>
              </a:rPr>
              <a:t>: Quyết định kích thước mẫu</a:t>
            </a:r>
          </a:p>
          <a:p>
            <a:pPr marL="0" indent="0" algn="just">
              <a:lnSpc>
                <a:spcPct val="120000"/>
              </a:lnSpc>
              <a:buNone/>
            </a:pPr>
            <a:r>
              <a:rPr lang="en-US" sz="11200" b="1">
                <a:latin typeface="Times New Roman" panose="02020603050405020304" pitchFamily="18" charset="0"/>
                <a:cs typeface="Times New Roman" panose="02020603050405020304" pitchFamily="18" charset="0"/>
              </a:rPr>
              <a:t>6</a:t>
            </a:r>
            <a:r>
              <a:rPr lang="en-US" sz="11200">
                <a:latin typeface="Times New Roman" panose="02020603050405020304" pitchFamily="18" charset="0"/>
                <a:cs typeface="Times New Roman" panose="02020603050405020304" pitchFamily="18" charset="0"/>
              </a:rPr>
              <a:t>: Quyết định chọn phân tầng tỉ lệ hay không theo tỉ lệ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ipe(down)">
                                      <p:cBhvr>
                                        <p:cTn id="24" dur="5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1000"/>
                                        <p:tgtEl>
                                          <p:spTgt spid="3">
                                            <p:txEl>
                                              <p:pRg st="6" end="6"/>
                                            </p:txEl>
                                          </p:spTgt>
                                        </p:tgtEl>
                                      </p:cBhvr>
                                    </p:animEffect>
                                    <p:anim calcmode="lin" valueType="num">
                                      <p:cBhvr>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Effect transition="in" filter="fade">
                                      <p:cBhvr>
                                        <p:cTn id="43" dur="1000"/>
                                        <p:tgtEl>
                                          <p:spTgt spid="3">
                                            <p:txEl>
                                              <p:pRg st="7" end="7"/>
                                            </p:txEl>
                                          </p:spTgt>
                                        </p:tgtEl>
                                      </p:cBhvr>
                                    </p:animEffect>
                                    <p:anim calcmode="lin" valueType="num">
                                      <p:cBhvr>
                                        <p:cTn id="4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3">
                                            <p:txEl>
                                              <p:pRg st="8" end="8"/>
                                            </p:txEl>
                                          </p:spTgt>
                                        </p:tgtEl>
                                        <p:attrNameLst>
                                          <p:attrName>style.visibility</p:attrName>
                                        </p:attrNameLst>
                                      </p:cBhvr>
                                      <p:to>
                                        <p:strVal val="visible"/>
                                      </p:to>
                                    </p:set>
                                    <p:animEffect transition="in" filter="fade">
                                      <p:cBhvr>
                                        <p:cTn id="48" dur="1000"/>
                                        <p:tgtEl>
                                          <p:spTgt spid="3">
                                            <p:txEl>
                                              <p:pRg st="8" end="8"/>
                                            </p:txEl>
                                          </p:spTgt>
                                        </p:tgtEl>
                                      </p:cBhvr>
                                    </p:animEffect>
                                    <p:anim calcmode="lin" valueType="num">
                                      <p:cBhvr>
                                        <p:cTn id="49"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additive="base">
                                        <p:cTn id="5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051560" y="0"/>
            <a:ext cx="7202805" cy="119380"/>
          </a:xfrm>
        </p:spPr>
        <p:txBody>
          <a:bodyPr>
            <a:normAutofit fontScale="90000"/>
          </a:bodyPr>
          <a:lstStyle/>
          <a:p>
            <a:endParaRPr lang="en-US"/>
          </a:p>
        </p:txBody>
      </p:sp>
      <p:sp>
        <p:nvSpPr>
          <p:cNvPr id="8" name="Content Placeholder 7"/>
          <p:cNvSpPr>
            <a:spLocks noGrp="1"/>
          </p:cNvSpPr>
          <p:nvPr>
            <p:ph sz="half" idx="2"/>
          </p:nvPr>
        </p:nvSpPr>
        <p:spPr>
          <a:xfrm>
            <a:off x="239395" y="150495"/>
            <a:ext cx="8889365" cy="5850890"/>
          </a:xfrm>
          <a:ln w="6350">
            <a:solidFill>
              <a:schemeClr val="bg1"/>
            </a:solidFill>
          </a:ln>
        </p:spPr>
        <p:txBody>
          <a:bodyPr>
            <a:noAutofit/>
          </a:bodyPr>
          <a:lstStyle/>
          <a:p>
            <a:pPr marL="463550" lvl="0" indent="-463550" algn="just">
              <a:lnSpc>
                <a:spcPct val="100000"/>
              </a:lnSpc>
              <a:spcBef>
                <a:spcPts val="0"/>
              </a:spcBef>
              <a:buNone/>
            </a:pPr>
            <a:r>
              <a:rPr lang="en-US" sz="2100" dirty="0">
                <a:latin typeface="Times New Roman" panose="02020603050405020304" pitchFamily="18" charset="0"/>
                <a:ea typeface="Calibri" panose="020F0502020204030204" charset="0"/>
              </a:rPr>
              <a:t>    </a:t>
            </a:r>
          </a:p>
          <a:p>
            <a:pPr marL="0" lvl="0" indent="0" algn="just">
              <a:lnSpc>
                <a:spcPct val="100000"/>
              </a:lnSpc>
              <a:spcBef>
                <a:spcPts val="0"/>
              </a:spcBef>
              <a:buNone/>
            </a:pPr>
            <a:endParaRPr lang="en-US" sz="2400" b="1" dirty="0">
              <a:solidFill>
                <a:srgbClr val="164B4F"/>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07210143-2137-4F88-ADE0-B8DAA7582A09}" type="datetimeyyyy">
              <a:rPr lang="en-US" sz="900" smtClean="0"/>
              <a:t>2025</a:t>
            </a:fld>
            <a:endParaRPr lang="en-US" sz="900" dirty="0"/>
          </a:p>
        </p:txBody>
      </p:sp>
      <p:sp>
        <p:nvSpPr>
          <p:cNvPr id="3" name="Slide Number Placeholder 2"/>
          <p:cNvSpPr>
            <a:spLocks noGrp="1"/>
          </p:cNvSpPr>
          <p:nvPr>
            <p:ph type="sldNum" sz="quarter" idx="12"/>
          </p:nvPr>
        </p:nvSpPr>
        <p:spPr/>
        <p:txBody>
          <a:bodyPr/>
          <a:lstStyle/>
          <a:p>
            <a:fld id="{81FEFA0A-2F20-4B60-98C6-5FFDA469AA1C}" type="slidenum">
              <a:rPr lang="en-US" sz="900" smtClean="0"/>
              <a:t>73</a:t>
            </a:fld>
            <a:endParaRPr lang="en-US" sz="900"/>
          </a:p>
        </p:txBody>
      </p:sp>
      <p:grpSp>
        <p:nvGrpSpPr>
          <p:cNvPr id="26" name="Group 25"/>
          <p:cNvGrpSpPr/>
          <p:nvPr/>
        </p:nvGrpSpPr>
        <p:grpSpPr>
          <a:xfrm>
            <a:off x="6280150" y="1494155"/>
            <a:ext cx="2848618" cy="1889647"/>
            <a:chOff x="8306431" y="1794806"/>
            <a:chExt cx="3797577" cy="1653569"/>
          </a:xfrm>
        </p:grpSpPr>
        <p:grpSp>
          <p:nvGrpSpPr>
            <p:cNvPr id="2069" name="Group 2068"/>
            <p:cNvGrpSpPr/>
            <p:nvPr/>
          </p:nvGrpSpPr>
          <p:grpSpPr>
            <a:xfrm>
              <a:off x="10382998" y="2088100"/>
              <a:ext cx="1721010" cy="1360275"/>
              <a:chOff x="10382998" y="2088100"/>
              <a:chExt cx="1721010" cy="1360275"/>
            </a:xfrm>
          </p:grpSpPr>
          <p:sp>
            <p:nvSpPr>
              <p:cNvPr id="38" name="Oval 37"/>
              <p:cNvSpPr/>
              <p:nvPr/>
            </p:nvSpPr>
            <p:spPr>
              <a:xfrm>
                <a:off x="10382998" y="2088100"/>
                <a:ext cx="1721010" cy="13602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50"/>
              <p:cNvPicPr>
                <a:picLocks noChangeAspect="1"/>
              </p:cNvPicPr>
              <p:nvPr/>
            </p:nvPicPr>
            <p:blipFill>
              <a:blip r:embed="rId2"/>
              <a:stretch>
                <a:fillRect/>
              </a:stretch>
            </p:blipFill>
            <p:spPr>
              <a:xfrm>
                <a:off x="10648811" y="2327037"/>
                <a:ext cx="557021" cy="881289"/>
              </a:xfrm>
              <a:prstGeom prst="rect">
                <a:avLst/>
              </a:prstGeom>
            </p:spPr>
          </p:pic>
        </p:grpSp>
        <p:pic>
          <p:nvPicPr>
            <p:cNvPr id="52" name="Picture 51"/>
            <p:cNvPicPr>
              <a:picLocks noChangeAspect="1"/>
            </p:cNvPicPr>
            <p:nvPr/>
          </p:nvPicPr>
          <p:blipFill>
            <a:blip r:embed="rId2"/>
            <a:stretch>
              <a:fillRect/>
            </a:stretch>
          </p:blipFill>
          <p:spPr>
            <a:xfrm>
              <a:off x="11311639" y="2304909"/>
              <a:ext cx="491838" cy="894070"/>
            </a:xfrm>
            <a:prstGeom prst="rect">
              <a:avLst/>
            </a:prstGeom>
          </p:spPr>
        </p:pic>
        <p:grpSp>
          <p:nvGrpSpPr>
            <p:cNvPr id="55" name="Group 54"/>
            <p:cNvGrpSpPr/>
            <p:nvPr/>
          </p:nvGrpSpPr>
          <p:grpSpPr>
            <a:xfrm>
              <a:off x="8306431" y="1794806"/>
              <a:ext cx="2003753" cy="1031320"/>
              <a:chOff x="8306431" y="1794806"/>
              <a:chExt cx="2003753" cy="1031320"/>
            </a:xfrm>
          </p:grpSpPr>
          <p:sp>
            <p:nvSpPr>
              <p:cNvPr id="39" name="Arrow: Right 38"/>
              <p:cNvSpPr/>
              <p:nvPr/>
            </p:nvSpPr>
            <p:spPr>
              <a:xfrm>
                <a:off x="8333520" y="2667205"/>
                <a:ext cx="1976664" cy="1589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56"/>
              <p:cNvSpPr txBox="1"/>
              <p:nvPr/>
            </p:nvSpPr>
            <p:spPr>
              <a:xfrm>
                <a:off x="8306431" y="1794806"/>
                <a:ext cx="1883343" cy="732926"/>
              </a:xfrm>
              <a:prstGeom prst="rect">
                <a:avLst/>
              </a:prstGeom>
              <a:noFill/>
            </p:spPr>
            <p:txBody>
              <a:bodyPr wrap="square" rtlCol="0">
                <a:spAutoFit/>
              </a:bodyPr>
              <a:lstStyle/>
              <a:p>
                <a:pPr algn="ctr">
                  <a:lnSpc>
                    <a:spcPct val="90000"/>
                  </a:lnSpc>
                </a:pPr>
                <a:r>
                  <a:rPr lang="en-US" b="1" dirty="0">
                    <a:latin typeface="Times New Ro"/>
                  </a:rPr>
                  <a:t>Chọn mẫu xác suất </a:t>
                </a:r>
              </a:p>
              <a:p>
                <a:pPr algn="ctr">
                  <a:lnSpc>
                    <a:spcPct val="90000"/>
                  </a:lnSpc>
                </a:pPr>
                <a:r>
                  <a:rPr lang="en-US" b="1" dirty="0">
                    <a:latin typeface="Times New Ro"/>
                  </a:rPr>
                  <a:t>đ</a:t>
                </a:r>
                <a:r>
                  <a:rPr lang="vi-VN" b="1" dirty="0">
                    <a:latin typeface="Times New Ro"/>
                  </a:rPr>
                  <a:t>ơ</a:t>
                </a:r>
                <a:r>
                  <a:rPr lang="en-US" b="1" dirty="0">
                    <a:latin typeface="Times New Ro"/>
                  </a:rPr>
                  <a:t>n giản</a:t>
                </a:r>
              </a:p>
            </p:txBody>
          </p:sp>
        </p:grpSp>
      </p:grpSp>
      <p:grpSp>
        <p:nvGrpSpPr>
          <p:cNvPr id="15" name="Group 14"/>
          <p:cNvGrpSpPr/>
          <p:nvPr/>
        </p:nvGrpSpPr>
        <p:grpSpPr>
          <a:xfrm>
            <a:off x="66040" y="1438275"/>
            <a:ext cx="3201035" cy="4145280"/>
            <a:chOff x="26270" y="2007172"/>
            <a:chExt cx="4267200" cy="4500966"/>
          </a:xfrm>
        </p:grpSpPr>
        <p:grpSp>
          <p:nvGrpSpPr>
            <p:cNvPr id="28" name="Group 27"/>
            <p:cNvGrpSpPr/>
            <p:nvPr/>
          </p:nvGrpSpPr>
          <p:grpSpPr>
            <a:xfrm>
              <a:off x="26270" y="2007172"/>
              <a:ext cx="4267200" cy="3962400"/>
              <a:chOff x="1598612" y="1861025"/>
              <a:chExt cx="4267200" cy="3962400"/>
            </a:xfrm>
          </p:grpSpPr>
          <p:sp>
            <p:nvSpPr>
              <p:cNvPr id="4" name="Oval 3"/>
              <p:cNvSpPr/>
              <p:nvPr/>
            </p:nvSpPr>
            <p:spPr>
              <a:xfrm>
                <a:off x="1598612" y="1861025"/>
                <a:ext cx="4267200" cy="3962400"/>
              </a:xfrm>
              <a:prstGeom prst="ellipse">
                <a:avLst/>
              </a:prstGeom>
              <a:solidFill>
                <a:srgbClr val="FEDE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2"/>
              <a:stretch>
                <a:fillRect/>
              </a:stretch>
            </p:blipFill>
            <p:spPr>
              <a:xfrm>
                <a:off x="3468950" y="4489750"/>
                <a:ext cx="526524" cy="1081417"/>
              </a:xfrm>
              <a:prstGeom prst="rect">
                <a:avLst/>
              </a:prstGeom>
            </p:spPr>
          </p:pic>
          <p:pic>
            <p:nvPicPr>
              <p:cNvPr id="10" name="Picture 9"/>
              <p:cNvPicPr>
                <a:picLocks noChangeAspect="1"/>
              </p:cNvPicPr>
              <p:nvPr/>
            </p:nvPicPr>
            <p:blipFill>
              <a:blip r:embed="rId2"/>
              <a:stretch>
                <a:fillRect/>
              </a:stretch>
            </p:blipFill>
            <p:spPr>
              <a:xfrm>
                <a:off x="2645072" y="2249158"/>
                <a:ext cx="526524" cy="1081417"/>
              </a:xfrm>
              <a:prstGeom prst="rect">
                <a:avLst/>
              </a:prstGeom>
            </p:spPr>
          </p:pic>
          <p:pic>
            <p:nvPicPr>
              <p:cNvPr id="11" name="Picture 10"/>
              <p:cNvPicPr>
                <a:picLocks noChangeAspect="1"/>
              </p:cNvPicPr>
              <p:nvPr/>
            </p:nvPicPr>
            <p:blipFill>
              <a:blip r:embed="rId2"/>
              <a:stretch>
                <a:fillRect/>
              </a:stretch>
            </p:blipFill>
            <p:spPr>
              <a:xfrm>
                <a:off x="3372818" y="3286929"/>
                <a:ext cx="526524" cy="1081417"/>
              </a:xfrm>
              <a:prstGeom prst="rect">
                <a:avLst/>
              </a:prstGeom>
            </p:spPr>
          </p:pic>
          <p:pic>
            <p:nvPicPr>
              <p:cNvPr id="12" name="Picture 11"/>
              <p:cNvPicPr>
                <a:picLocks noChangeAspect="1"/>
              </p:cNvPicPr>
              <p:nvPr/>
            </p:nvPicPr>
            <p:blipFill>
              <a:blip r:embed="rId2"/>
              <a:stretch>
                <a:fillRect/>
              </a:stretch>
            </p:blipFill>
            <p:spPr>
              <a:xfrm>
                <a:off x="4356053" y="2249158"/>
                <a:ext cx="526524" cy="1081417"/>
              </a:xfrm>
              <a:prstGeom prst="rect">
                <a:avLst/>
              </a:prstGeom>
            </p:spPr>
          </p:pic>
          <p:pic>
            <p:nvPicPr>
              <p:cNvPr id="13" name="Picture 12"/>
              <p:cNvPicPr>
                <a:picLocks noChangeAspect="1"/>
              </p:cNvPicPr>
              <p:nvPr/>
            </p:nvPicPr>
            <p:blipFill>
              <a:blip r:embed="rId2"/>
              <a:stretch>
                <a:fillRect/>
              </a:stretch>
            </p:blipFill>
            <p:spPr>
              <a:xfrm>
                <a:off x="1977922" y="3040691"/>
                <a:ext cx="526524" cy="1081417"/>
              </a:xfrm>
              <a:prstGeom prst="rect">
                <a:avLst/>
              </a:prstGeom>
            </p:spPr>
          </p:pic>
          <p:pic>
            <p:nvPicPr>
              <p:cNvPr id="14" name="Picture 13"/>
              <p:cNvPicPr>
                <a:picLocks noChangeAspect="1"/>
              </p:cNvPicPr>
              <p:nvPr/>
            </p:nvPicPr>
            <p:blipFill>
              <a:blip r:embed="rId2"/>
              <a:stretch>
                <a:fillRect/>
              </a:stretch>
            </p:blipFill>
            <p:spPr>
              <a:xfrm>
                <a:off x="4999578" y="2804783"/>
                <a:ext cx="526524" cy="1081417"/>
              </a:xfrm>
              <a:prstGeom prst="rect">
                <a:avLst/>
              </a:prstGeom>
            </p:spPr>
          </p:pic>
          <p:pic>
            <p:nvPicPr>
              <p:cNvPr id="2054"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1068" y="3286929"/>
                <a:ext cx="488018" cy="106629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75323" y="3555260"/>
                <a:ext cx="488019" cy="106629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42119" y="3334204"/>
                <a:ext cx="526524" cy="115043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76283" y="4218409"/>
                <a:ext cx="604837" cy="103939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41455" y="4423912"/>
                <a:ext cx="526524" cy="115043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94203" y="4563588"/>
                <a:ext cx="526524" cy="115043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38892" y="3988373"/>
                <a:ext cx="526524" cy="11504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2"/>
              <a:stretch>
                <a:fillRect/>
              </a:stretch>
            </p:blipFill>
            <p:spPr>
              <a:xfrm>
                <a:off x="3423300" y="1968108"/>
                <a:ext cx="526524" cy="1081417"/>
              </a:xfrm>
              <a:prstGeom prst="rect">
                <a:avLst/>
              </a:prstGeom>
            </p:spPr>
          </p:pic>
        </p:grpSp>
        <p:sp>
          <p:nvSpPr>
            <p:cNvPr id="59" name="TextBox 58"/>
            <p:cNvSpPr txBox="1"/>
            <p:nvPr/>
          </p:nvSpPr>
          <p:spPr>
            <a:xfrm>
              <a:off x="378413" y="5988955"/>
              <a:ext cx="3137971" cy="519183"/>
            </a:xfrm>
            <a:prstGeom prst="rect">
              <a:avLst/>
            </a:prstGeom>
            <a:noFill/>
          </p:spPr>
          <p:txBody>
            <a:bodyPr wrap="square" rtlCol="0">
              <a:spAutoFit/>
            </a:bodyPr>
            <a:lstStyle/>
            <a:p>
              <a:pPr algn="ctr">
                <a:lnSpc>
                  <a:spcPct val="90000"/>
                </a:lnSpc>
              </a:pPr>
              <a:r>
                <a:rPr lang="en-US" sz="2800" b="1" dirty="0">
                  <a:latin typeface="Times New Ro"/>
                </a:rPr>
                <a:t>Khung mẫu</a:t>
              </a:r>
            </a:p>
          </p:txBody>
        </p:sp>
      </p:grpSp>
      <p:grpSp>
        <p:nvGrpSpPr>
          <p:cNvPr id="17" name="Group 16"/>
          <p:cNvGrpSpPr/>
          <p:nvPr/>
        </p:nvGrpSpPr>
        <p:grpSpPr>
          <a:xfrm>
            <a:off x="3267075" y="727710"/>
            <a:ext cx="3001010" cy="5572125"/>
            <a:chOff x="4453155" y="788167"/>
            <a:chExt cx="3999995" cy="6729336"/>
          </a:xfrm>
        </p:grpSpPr>
        <p:grpSp>
          <p:nvGrpSpPr>
            <p:cNvPr id="2053" name="Group 2052"/>
            <p:cNvGrpSpPr/>
            <p:nvPr/>
          </p:nvGrpSpPr>
          <p:grpSpPr>
            <a:xfrm>
              <a:off x="5208722" y="1251048"/>
              <a:ext cx="3244428" cy="3036202"/>
              <a:chOff x="5208722" y="1251048"/>
              <a:chExt cx="3244428" cy="3036202"/>
            </a:xfrm>
          </p:grpSpPr>
          <p:sp>
            <p:nvSpPr>
              <p:cNvPr id="25" name="Oval 24"/>
              <p:cNvSpPr/>
              <p:nvPr/>
            </p:nvSpPr>
            <p:spPr>
              <a:xfrm>
                <a:off x="5208722" y="1251048"/>
                <a:ext cx="3244428" cy="3036202"/>
              </a:xfrm>
              <a:prstGeom prst="ellipse">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p:cNvPicPr>
                <a:picLocks noChangeAspect="1"/>
              </p:cNvPicPr>
              <p:nvPr/>
            </p:nvPicPr>
            <p:blipFill>
              <a:blip r:embed="rId2"/>
              <a:stretch>
                <a:fillRect/>
              </a:stretch>
            </p:blipFill>
            <p:spPr>
              <a:xfrm>
                <a:off x="6211321" y="1548500"/>
                <a:ext cx="419776" cy="804293"/>
              </a:xfrm>
              <a:prstGeom prst="rect">
                <a:avLst/>
              </a:prstGeom>
            </p:spPr>
          </p:pic>
          <p:pic>
            <p:nvPicPr>
              <p:cNvPr id="30" name="Picture 29"/>
              <p:cNvPicPr>
                <a:picLocks noChangeAspect="1"/>
              </p:cNvPicPr>
              <p:nvPr/>
            </p:nvPicPr>
            <p:blipFill>
              <a:blip r:embed="rId2"/>
              <a:stretch>
                <a:fillRect/>
              </a:stretch>
            </p:blipFill>
            <p:spPr>
              <a:xfrm>
                <a:off x="5461178" y="2174387"/>
                <a:ext cx="502428" cy="962656"/>
              </a:xfrm>
              <a:prstGeom prst="rect">
                <a:avLst/>
              </a:prstGeom>
            </p:spPr>
          </p:pic>
          <p:pic>
            <p:nvPicPr>
              <p:cNvPr id="31" name="Picture 30"/>
              <p:cNvPicPr>
                <a:picLocks noChangeAspect="1"/>
              </p:cNvPicPr>
              <p:nvPr/>
            </p:nvPicPr>
            <p:blipFill>
              <a:blip r:embed="rId2"/>
              <a:stretch>
                <a:fillRect/>
              </a:stretch>
            </p:blipFill>
            <p:spPr>
              <a:xfrm>
                <a:off x="7520447" y="2118731"/>
                <a:ext cx="502428" cy="962656"/>
              </a:xfrm>
              <a:prstGeom prst="rect">
                <a:avLst/>
              </a:prstGeom>
            </p:spPr>
          </p:pic>
          <p:pic>
            <p:nvPicPr>
              <p:cNvPr id="32" name="Picture 31"/>
              <p:cNvPicPr>
                <a:picLocks noChangeAspect="1"/>
              </p:cNvPicPr>
              <p:nvPr/>
            </p:nvPicPr>
            <p:blipFill>
              <a:blip r:embed="rId2"/>
              <a:stretch>
                <a:fillRect/>
              </a:stretch>
            </p:blipFill>
            <p:spPr>
              <a:xfrm>
                <a:off x="7184624" y="2975284"/>
                <a:ext cx="502428" cy="962656"/>
              </a:xfrm>
              <a:prstGeom prst="rect">
                <a:avLst/>
              </a:prstGeom>
            </p:spPr>
          </p:pic>
          <p:pic>
            <p:nvPicPr>
              <p:cNvPr id="33" name="Picture 32"/>
              <p:cNvPicPr>
                <a:picLocks noChangeAspect="1"/>
              </p:cNvPicPr>
              <p:nvPr/>
            </p:nvPicPr>
            <p:blipFill>
              <a:blip r:embed="rId2"/>
              <a:stretch>
                <a:fillRect/>
              </a:stretch>
            </p:blipFill>
            <p:spPr>
              <a:xfrm>
                <a:off x="6579549" y="2974732"/>
                <a:ext cx="502428" cy="962656"/>
              </a:xfrm>
              <a:prstGeom prst="rect">
                <a:avLst/>
              </a:prstGeom>
            </p:spPr>
          </p:pic>
          <p:pic>
            <p:nvPicPr>
              <p:cNvPr id="34" name="Picture 33"/>
              <p:cNvPicPr>
                <a:picLocks noChangeAspect="1"/>
              </p:cNvPicPr>
              <p:nvPr/>
            </p:nvPicPr>
            <p:blipFill>
              <a:blip r:embed="rId2"/>
              <a:stretch>
                <a:fillRect/>
              </a:stretch>
            </p:blipFill>
            <p:spPr>
              <a:xfrm>
                <a:off x="6874060" y="1469379"/>
                <a:ext cx="502428" cy="962656"/>
              </a:xfrm>
              <a:prstGeom prst="rect">
                <a:avLst/>
              </a:prstGeom>
            </p:spPr>
          </p:pic>
          <p:pic>
            <p:nvPicPr>
              <p:cNvPr id="35" name="Picture 34"/>
              <p:cNvPicPr>
                <a:picLocks noChangeAspect="1"/>
              </p:cNvPicPr>
              <p:nvPr/>
            </p:nvPicPr>
            <p:blipFill>
              <a:blip r:embed="rId2"/>
              <a:stretch>
                <a:fillRect/>
              </a:stretch>
            </p:blipFill>
            <p:spPr>
              <a:xfrm>
                <a:off x="6050348" y="3033132"/>
                <a:ext cx="439908" cy="903518"/>
              </a:xfrm>
              <a:prstGeom prst="rect">
                <a:avLst/>
              </a:prstGeom>
            </p:spPr>
          </p:pic>
        </p:grpSp>
        <p:grpSp>
          <p:nvGrpSpPr>
            <p:cNvPr id="2055" name="Group 2054"/>
            <p:cNvGrpSpPr/>
            <p:nvPr/>
          </p:nvGrpSpPr>
          <p:grpSpPr>
            <a:xfrm>
              <a:off x="5209356" y="4342483"/>
              <a:ext cx="3217342" cy="3175020"/>
              <a:chOff x="5209356" y="4342483"/>
              <a:chExt cx="3217342" cy="3175020"/>
            </a:xfrm>
          </p:grpSpPr>
          <p:sp>
            <p:nvSpPr>
              <p:cNvPr id="41" name="Oval 40"/>
              <p:cNvSpPr/>
              <p:nvPr/>
            </p:nvSpPr>
            <p:spPr>
              <a:xfrm>
                <a:off x="5209356" y="4342483"/>
                <a:ext cx="3217342" cy="3175020"/>
              </a:xfrm>
              <a:prstGeom prst="ellipse">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p:cNvGrpSpPr/>
              <p:nvPr/>
            </p:nvGrpSpPr>
            <p:grpSpPr>
              <a:xfrm>
                <a:off x="5684355" y="4531051"/>
                <a:ext cx="2364732" cy="2613935"/>
                <a:chOff x="5684355" y="4531051"/>
                <a:chExt cx="2364732" cy="2613935"/>
              </a:xfrm>
            </p:grpSpPr>
            <p:pic>
              <p:nvPicPr>
                <p:cNvPr id="42"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92757" y="4564288"/>
                  <a:ext cx="604837" cy="1039390"/>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22657" y="4531051"/>
                  <a:ext cx="604837" cy="1039390"/>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84355" y="4970929"/>
                  <a:ext cx="604837" cy="1039390"/>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44250" y="4970768"/>
                  <a:ext cx="604837" cy="1039390"/>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90387" y="6053651"/>
                  <a:ext cx="604837" cy="1039390"/>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07957" y="6105596"/>
                  <a:ext cx="604837" cy="1039390"/>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98865" y="6053347"/>
                  <a:ext cx="604837" cy="1039390"/>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40" name="Group 39"/>
            <p:cNvGrpSpPr/>
            <p:nvPr/>
          </p:nvGrpSpPr>
          <p:grpSpPr>
            <a:xfrm>
              <a:off x="4453155" y="788167"/>
              <a:ext cx="2193436" cy="4403402"/>
              <a:chOff x="4453155" y="788167"/>
              <a:chExt cx="2193436" cy="4403402"/>
            </a:xfrm>
          </p:grpSpPr>
          <p:cxnSp>
            <p:nvCxnSpPr>
              <p:cNvPr id="16" name="Straight Arrow Connector 15"/>
              <p:cNvCxnSpPr>
                <a:stCxn id="4" idx="6"/>
              </p:cNvCxnSpPr>
              <p:nvPr/>
            </p:nvCxnSpPr>
            <p:spPr>
              <a:xfrm flipV="1">
                <a:off x="4453155" y="3130206"/>
                <a:ext cx="723656" cy="72009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4465850" y="3866407"/>
                <a:ext cx="949639" cy="1325162"/>
              </a:xfrm>
              <a:prstGeom prst="straightConnector1">
                <a:avLst/>
              </a:prstGeom>
              <a:ln w="22225">
                <a:tailEnd type="triangle"/>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4571105" y="788167"/>
                <a:ext cx="2075486" cy="577458"/>
              </a:xfrm>
              <a:prstGeom prst="rect">
                <a:avLst/>
              </a:prstGeom>
              <a:noFill/>
            </p:spPr>
            <p:txBody>
              <a:bodyPr wrap="square" rtlCol="0">
                <a:spAutoFit/>
              </a:bodyPr>
              <a:lstStyle/>
              <a:p>
                <a:pPr>
                  <a:lnSpc>
                    <a:spcPct val="90000"/>
                  </a:lnSpc>
                </a:pPr>
                <a:r>
                  <a:rPr lang="en-US" sz="2800" b="1" dirty="0">
                    <a:latin typeface="Times New Ro"/>
                  </a:rPr>
                  <a:t>Tầng</a:t>
                </a:r>
              </a:p>
            </p:txBody>
          </p:sp>
        </p:grpSp>
      </p:grpSp>
      <p:sp>
        <p:nvSpPr>
          <p:cNvPr id="61" name="TextBox 60"/>
          <p:cNvSpPr txBox="1"/>
          <p:nvPr/>
        </p:nvSpPr>
        <p:spPr>
          <a:xfrm>
            <a:off x="3018790" y="5867400"/>
            <a:ext cx="1379220" cy="478155"/>
          </a:xfrm>
          <a:prstGeom prst="rect">
            <a:avLst/>
          </a:prstGeom>
          <a:noFill/>
        </p:spPr>
        <p:txBody>
          <a:bodyPr wrap="square" rtlCol="0">
            <a:spAutoFit/>
          </a:bodyPr>
          <a:lstStyle/>
          <a:p>
            <a:pPr algn="ctr">
              <a:lnSpc>
                <a:spcPct val="90000"/>
              </a:lnSpc>
            </a:pPr>
            <a:r>
              <a:rPr lang="en-US" sz="2800" b="1" dirty="0">
                <a:latin typeface="Times New Ro"/>
              </a:rPr>
              <a:t>Tầng</a:t>
            </a:r>
          </a:p>
        </p:txBody>
      </p:sp>
      <p:sp>
        <p:nvSpPr>
          <p:cNvPr id="62" name="TextBox 61"/>
          <p:cNvSpPr txBox="1"/>
          <p:nvPr/>
        </p:nvSpPr>
        <p:spPr>
          <a:xfrm>
            <a:off x="7924800" y="1451610"/>
            <a:ext cx="1007745" cy="478155"/>
          </a:xfrm>
          <a:prstGeom prst="rect">
            <a:avLst/>
          </a:prstGeom>
          <a:noFill/>
        </p:spPr>
        <p:txBody>
          <a:bodyPr wrap="square" rtlCol="0">
            <a:spAutoFit/>
          </a:bodyPr>
          <a:lstStyle/>
          <a:p>
            <a:pPr>
              <a:lnSpc>
                <a:spcPct val="90000"/>
              </a:lnSpc>
            </a:pPr>
            <a:r>
              <a:rPr lang="en-US" sz="2800" b="1" dirty="0">
                <a:latin typeface="Times New Ro"/>
              </a:rPr>
              <a:t>Mẫu</a:t>
            </a:r>
          </a:p>
        </p:txBody>
      </p:sp>
      <p:grpSp>
        <p:nvGrpSpPr>
          <p:cNvPr id="27" name="Group 26"/>
          <p:cNvGrpSpPr/>
          <p:nvPr/>
        </p:nvGrpSpPr>
        <p:grpSpPr>
          <a:xfrm>
            <a:off x="6224270" y="3514725"/>
            <a:ext cx="3009265" cy="2548255"/>
            <a:chOff x="8290540" y="4100155"/>
            <a:chExt cx="4010911" cy="2856674"/>
          </a:xfrm>
        </p:grpSpPr>
        <p:grpSp>
          <p:nvGrpSpPr>
            <p:cNvPr id="2070" name="Group 2069"/>
            <p:cNvGrpSpPr/>
            <p:nvPr/>
          </p:nvGrpSpPr>
          <p:grpSpPr>
            <a:xfrm>
              <a:off x="10441823" y="4511446"/>
              <a:ext cx="1720825" cy="2445383"/>
              <a:chOff x="10441823" y="4511446"/>
              <a:chExt cx="1720825" cy="2445383"/>
            </a:xfrm>
          </p:grpSpPr>
          <p:sp>
            <p:nvSpPr>
              <p:cNvPr id="50" name="Oval 49"/>
              <p:cNvSpPr/>
              <p:nvPr/>
            </p:nvSpPr>
            <p:spPr>
              <a:xfrm>
                <a:off x="10441823" y="4511446"/>
                <a:ext cx="1720825" cy="244538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3"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683907" y="5159298"/>
                <a:ext cx="604837" cy="1039390"/>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369840" y="5200121"/>
                <a:ext cx="604837" cy="103939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48" name="Group 2047"/>
            <p:cNvGrpSpPr/>
            <p:nvPr/>
          </p:nvGrpSpPr>
          <p:grpSpPr>
            <a:xfrm>
              <a:off x="8290540" y="4516494"/>
              <a:ext cx="2179383" cy="1306254"/>
              <a:chOff x="8290540" y="4516494"/>
              <a:chExt cx="2179383" cy="1306254"/>
            </a:xfrm>
          </p:grpSpPr>
          <p:sp>
            <p:nvSpPr>
              <p:cNvPr id="56" name="Arrow: Right 55"/>
              <p:cNvSpPr/>
              <p:nvPr/>
            </p:nvSpPr>
            <p:spPr>
              <a:xfrm>
                <a:off x="8442039" y="5644072"/>
                <a:ext cx="1917011" cy="1786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p:cNvSpPr txBox="1"/>
              <p:nvPr/>
            </p:nvSpPr>
            <p:spPr>
              <a:xfrm>
                <a:off x="8290540" y="4516494"/>
                <a:ext cx="2179383" cy="938937"/>
              </a:xfrm>
              <a:prstGeom prst="rect">
                <a:avLst/>
              </a:prstGeom>
              <a:noFill/>
            </p:spPr>
            <p:txBody>
              <a:bodyPr wrap="square" rtlCol="0">
                <a:spAutoFit/>
              </a:bodyPr>
              <a:lstStyle/>
              <a:p>
                <a:pPr algn="ctr">
                  <a:lnSpc>
                    <a:spcPct val="90000"/>
                  </a:lnSpc>
                </a:pPr>
                <a:r>
                  <a:rPr lang="en-US" b="1" dirty="0">
                    <a:latin typeface="Times New Ro"/>
                  </a:rPr>
                  <a:t>Chọn mẫu xác suất </a:t>
                </a:r>
              </a:p>
              <a:p>
                <a:pPr algn="ctr">
                  <a:lnSpc>
                    <a:spcPct val="90000"/>
                  </a:lnSpc>
                </a:pPr>
                <a:r>
                  <a:rPr lang="en-US" b="1" dirty="0">
                    <a:latin typeface="Times New Ro"/>
                  </a:rPr>
                  <a:t>đ</a:t>
                </a:r>
                <a:r>
                  <a:rPr lang="vi-VN" b="1" dirty="0">
                    <a:latin typeface="Times New Ro"/>
                  </a:rPr>
                  <a:t>ơ</a:t>
                </a:r>
                <a:r>
                  <a:rPr lang="en-US" b="1" dirty="0">
                    <a:latin typeface="Times New Ro"/>
                  </a:rPr>
                  <a:t>n giản</a:t>
                </a:r>
              </a:p>
            </p:txBody>
          </p:sp>
        </p:grpSp>
        <p:sp>
          <p:nvSpPr>
            <p:cNvPr id="63" name="TextBox 62"/>
            <p:cNvSpPr txBox="1"/>
            <p:nvPr/>
          </p:nvSpPr>
          <p:spPr>
            <a:xfrm>
              <a:off x="10414063" y="4100155"/>
              <a:ext cx="1887388" cy="536027"/>
            </a:xfrm>
            <a:prstGeom prst="rect">
              <a:avLst/>
            </a:prstGeom>
            <a:noFill/>
          </p:spPr>
          <p:txBody>
            <a:bodyPr wrap="square" rtlCol="0">
              <a:spAutoFit/>
            </a:bodyPr>
            <a:lstStyle/>
            <a:p>
              <a:pPr algn="ctr">
                <a:lnSpc>
                  <a:spcPct val="90000"/>
                </a:lnSpc>
              </a:pPr>
              <a:r>
                <a:rPr lang="en-US" sz="2800" b="1" dirty="0">
                  <a:latin typeface="Times New Ro"/>
                </a:rPr>
                <a:t>Mẫu</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28472" y="1"/>
            <a:ext cx="4648328" cy="337696"/>
          </a:xfrm>
          <a:ln>
            <a:solidFill>
              <a:schemeClr val="tx1"/>
            </a:solidFill>
          </a:ln>
        </p:spPr>
        <p:txBody>
          <a:bodyPr>
            <a:noAutofit/>
          </a:bodyPr>
          <a:lstStyle/>
          <a:p>
            <a:r>
              <a:rPr lang="en-US" sz="2400" b="1">
                <a:solidFill>
                  <a:schemeClr val="accent6">
                    <a:lumMod val="75000"/>
                  </a:schemeClr>
                </a:solidFill>
                <a:latin typeface="Times New Ro"/>
              </a:rPr>
              <a:t>Chọn mẫu ngẫu nhiên phân tầng</a:t>
            </a:r>
          </a:p>
        </p:txBody>
      </p:sp>
      <p:sp>
        <p:nvSpPr>
          <p:cNvPr id="8" name="Content Placeholder 7"/>
          <p:cNvSpPr>
            <a:spLocks noGrp="1"/>
          </p:cNvSpPr>
          <p:nvPr>
            <p:ph sz="half" idx="2"/>
          </p:nvPr>
        </p:nvSpPr>
        <p:spPr>
          <a:xfrm>
            <a:off x="363968" y="435610"/>
            <a:ext cx="8551431" cy="6159681"/>
          </a:xfrm>
          <a:ln w="6350">
            <a:solidFill>
              <a:schemeClr val="bg1"/>
            </a:solidFill>
          </a:ln>
        </p:spPr>
        <p:txBody>
          <a:bodyPr>
            <a:noAutofit/>
          </a:bodyPr>
          <a:lstStyle/>
          <a:p>
            <a:pPr marL="0" lvl="0" indent="0" algn="ctr">
              <a:lnSpc>
                <a:spcPct val="110000"/>
              </a:lnSpc>
              <a:spcBef>
                <a:spcPts val="0"/>
              </a:spcBef>
              <a:buNone/>
            </a:pPr>
            <a:r>
              <a:rPr lang="en-US" b="1" dirty="0">
                <a:latin typeface="Times New Roman" panose="02020603050405020304" pitchFamily="18" charset="0"/>
                <a:ea typeface="Calibri" panose="020F0502020204030204" charset="0"/>
              </a:rPr>
              <a:t>Phân tầng theo </a:t>
            </a:r>
            <a:r>
              <a:rPr lang="en-US" b="1" dirty="0" err="1">
                <a:latin typeface="Times New Roman" panose="02020603050405020304" pitchFamily="18" charset="0"/>
                <a:ea typeface="Calibri" panose="020F0502020204030204" charset="0"/>
              </a:rPr>
              <a:t>tỷ</a:t>
            </a:r>
            <a:r>
              <a:rPr lang="en-US" b="1" dirty="0">
                <a:latin typeface="Times New Roman" panose="02020603050405020304" pitchFamily="18" charset="0"/>
                <a:ea typeface="Calibri" panose="020F0502020204030204" charset="0"/>
              </a:rPr>
              <a:t> lệ</a:t>
            </a:r>
          </a:p>
          <a:p>
            <a:pPr marL="514350" lvl="0" indent="-514350" algn="just">
              <a:lnSpc>
                <a:spcPct val="110000"/>
              </a:lnSpc>
              <a:spcBef>
                <a:spcPts val="0"/>
              </a:spcBef>
              <a:buAutoNum type="alphaLcPeriod"/>
            </a:pPr>
            <a:endParaRPr lang="en-US" sz="2400" dirty="0">
              <a:solidFill>
                <a:srgbClr val="164B4F"/>
              </a:solidFill>
              <a:latin typeface="Times New Roman" panose="02020603050405020304" pitchFamily="18" charset="0"/>
              <a:cs typeface="Times New Roman" panose="02020603050405020304" pitchFamily="18" charset="0"/>
            </a:endParaRPr>
          </a:p>
          <a:p>
            <a:pPr marL="0" lvl="0" indent="0" algn="just">
              <a:lnSpc>
                <a:spcPct val="110000"/>
              </a:lnSpc>
              <a:spcBef>
                <a:spcPts val="0"/>
              </a:spcBef>
              <a:buNone/>
            </a:pPr>
            <a:endParaRPr lang="en-US" sz="2400" dirty="0">
              <a:solidFill>
                <a:srgbClr val="164B4F"/>
              </a:solidFill>
              <a:latin typeface="Times New Roman" panose="02020603050405020304" pitchFamily="18" charset="0"/>
              <a:cs typeface="Times New Roman" panose="02020603050405020304" pitchFamily="18" charset="0"/>
            </a:endParaRPr>
          </a:p>
          <a:p>
            <a:pPr marL="0" lvl="0" indent="0" algn="ctr">
              <a:lnSpc>
                <a:spcPct val="110000"/>
              </a:lnSpc>
              <a:spcBef>
                <a:spcPts val="0"/>
              </a:spcBef>
              <a:buNone/>
            </a:pPr>
            <a:r>
              <a:rPr lang="en-US" b="1" dirty="0">
                <a:solidFill>
                  <a:srgbClr val="164B4F"/>
                </a:solidFill>
                <a:latin typeface="Times New Roman" panose="02020603050405020304" pitchFamily="18" charset="0"/>
                <a:cs typeface="Times New Roman" panose="02020603050405020304" pitchFamily="18" charset="0"/>
              </a:rPr>
              <a:t>Phân tầng không theo </a:t>
            </a:r>
            <a:r>
              <a:rPr lang="en-US" b="1" dirty="0" err="1">
                <a:solidFill>
                  <a:srgbClr val="164B4F"/>
                </a:solidFill>
                <a:latin typeface="Times New Roman" panose="02020603050405020304" pitchFamily="18" charset="0"/>
                <a:cs typeface="Times New Roman" panose="02020603050405020304" pitchFamily="18" charset="0"/>
              </a:rPr>
              <a:t>tỷ</a:t>
            </a:r>
            <a:r>
              <a:rPr lang="en-US" b="1" dirty="0">
                <a:solidFill>
                  <a:srgbClr val="164B4F"/>
                </a:solidFill>
                <a:latin typeface="Times New Roman" panose="02020603050405020304" pitchFamily="18" charset="0"/>
                <a:cs typeface="Times New Roman" panose="02020603050405020304" pitchFamily="18" charset="0"/>
              </a:rPr>
              <a:t> lệ</a:t>
            </a:r>
          </a:p>
          <a:p>
            <a:pPr marL="457200" lvl="0" indent="-457200" algn="just">
              <a:lnSpc>
                <a:spcPct val="110000"/>
              </a:lnSpc>
              <a:spcBef>
                <a:spcPts val="0"/>
              </a:spcBef>
              <a:buFont typeface="Wingdings" panose="05000000000000000000" pitchFamily="2" charset="2"/>
              <a:buChar char="v"/>
            </a:pPr>
            <a:endParaRPr lang="en-US" sz="2400" b="1" dirty="0">
              <a:solidFill>
                <a:srgbClr val="164B4F"/>
              </a:solidFill>
              <a:latin typeface="Times New Roman" panose="02020603050405020304" pitchFamily="18" charset="0"/>
              <a:cs typeface="Times New Roman" panose="02020603050405020304" pitchFamily="18" charset="0"/>
            </a:endParaRPr>
          </a:p>
          <a:p>
            <a:pPr marL="0" lvl="0" indent="0" algn="just">
              <a:lnSpc>
                <a:spcPct val="110000"/>
              </a:lnSpc>
              <a:spcBef>
                <a:spcPts val="0"/>
              </a:spcBef>
              <a:buNone/>
            </a:pPr>
            <a:endParaRPr lang="en-US" sz="2400" dirty="0">
              <a:solidFill>
                <a:srgbClr val="164B4F"/>
              </a:solidFill>
              <a:latin typeface="Times New Roman" panose="02020603050405020304" pitchFamily="18" charset="0"/>
              <a:cs typeface="Times New Roman" panose="02020603050405020304" pitchFamily="18" charset="0"/>
            </a:endParaRPr>
          </a:p>
          <a:p>
            <a:pPr marL="0" indent="0" algn="just">
              <a:lnSpc>
                <a:spcPct val="110000"/>
              </a:lnSpc>
              <a:spcBef>
                <a:spcPts val="0"/>
              </a:spcBef>
              <a:buNone/>
            </a:pPr>
            <a:r>
              <a:rPr lang="en-US" b="1" dirty="0">
                <a:solidFill>
                  <a:srgbClr val="FF0000"/>
                </a:solidFill>
                <a:latin typeface="Times New Roman" panose="02020603050405020304" pitchFamily="18" charset="0"/>
                <a:cs typeface="Times New Roman" panose="02020603050405020304" pitchFamily="18" charset="0"/>
              </a:rPr>
              <a:t>Ví dụ</a:t>
            </a:r>
            <a:r>
              <a:rPr lang="en-US" b="1" dirty="0">
                <a:solidFill>
                  <a:srgbClr val="164B4F"/>
                </a:solidFill>
                <a:latin typeface="Times New Roman" panose="02020603050405020304" pitchFamily="18" charset="0"/>
                <a:cs typeface="Times New Roman" panose="02020603050405020304" pitchFamily="18" charset="0"/>
              </a:rPr>
              <a:t>: </a:t>
            </a:r>
            <a:r>
              <a:rPr lang="en-US" dirty="0">
                <a:solidFill>
                  <a:srgbClr val="164B4F"/>
                </a:solidFill>
                <a:latin typeface="Times New Roman" panose="02020603050405020304" pitchFamily="18" charset="0"/>
                <a:cs typeface="Times New Roman" panose="02020603050405020304" pitchFamily="18" charset="0"/>
              </a:rPr>
              <a:t>Kích cỡ mẫu: 300, </a:t>
            </a:r>
            <a:r>
              <a:rPr lang="en-US" dirty="0" err="1">
                <a:solidFill>
                  <a:srgbClr val="164B4F"/>
                </a:solidFill>
                <a:latin typeface="Times New Roman" panose="02020603050405020304" pitchFamily="18" charset="0"/>
                <a:cs typeface="Times New Roman" panose="02020603050405020304" pitchFamily="18" charset="0"/>
              </a:rPr>
              <a:t>tỷ</a:t>
            </a:r>
            <a:r>
              <a:rPr lang="en-US" dirty="0">
                <a:solidFill>
                  <a:srgbClr val="164B4F"/>
                </a:solidFill>
                <a:latin typeface="Times New Roman" panose="02020603050405020304" pitchFamily="18" charset="0"/>
                <a:cs typeface="Times New Roman" panose="02020603050405020304" pitchFamily="18" charset="0"/>
              </a:rPr>
              <a:t> lệ các nhóm tuổi: thanh niên, trung niên, cao niên trong dân số là 40%, 30%, 30%</a:t>
            </a:r>
            <a:endParaRPr lang="en-US" b="1" dirty="0">
              <a:latin typeface="Times New Ro"/>
            </a:endParaRPr>
          </a:p>
          <a:p>
            <a:pPr marL="0" lvl="0" indent="0" algn="just">
              <a:lnSpc>
                <a:spcPct val="100000"/>
              </a:lnSpc>
              <a:spcBef>
                <a:spcPts val="0"/>
              </a:spcBef>
              <a:buNone/>
            </a:pPr>
            <a:endParaRPr lang="en-US" dirty="0">
              <a:solidFill>
                <a:srgbClr val="164B4F"/>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28472" y="841049"/>
            <a:ext cx="8551431" cy="865505"/>
          </a:xfrm>
          <a:prstGeom prst="rect">
            <a:avLst/>
          </a:prstGeom>
          <a:noFill/>
        </p:spPr>
        <p:txBody>
          <a:bodyPr wrap="square" rtlCol="0">
            <a:spAutoFit/>
          </a:bodyPr>
          <a:lstStyle/>
          <a:p>
            <a:pPr algn="just">
              <a:lnSpc>
                <a:spcPct val="90000"/>
              </a:lnSpc>
            </a:pPr>
            <a:r>
              <a:rPr lang="en-US" sz="2800" dirty="0" err="1">
                <a:latin typeface="Times New Roman" panose="02020603050405020304" pitchFamily="18" charset="0"/>
                <a:cs typeface="Times New Roman" panose="02020603050405020304" pitchFamily="18" charset="0"/>
              </a:rPr>
              <a:t>Tỷ</a:t>
            </a:r>
            <a:r>
              <a:rPr lang="en-US" sz="2800" dirty="0">
                <a:latin typeface="Times New Roman" panose="02020603050405020304" pitchFamily="18" charset="0"/>
                <a:cs typeface="Times New Roman" panose="02020603050405020304" pitchFamily="18" charset="0"/>
              </a:rPr>
              <a:t> lệ các nhóm của mẫu </a:t>
            </a:r>
            <a:r>
              <a:rPr lang="en-US" sz="2800" b="1" i="1" dirty="0">
                <a:latin typeface="Times New Roman" panose="02020603050405020304" pitchFamily="18" charset="0"/>
                <a:cs typeface="Times New Roman" panose="02020603050405020304" pitchFamily="18" charset="0"/>
              </a:rPr>
              <a:t>tương ứng với </a:t>
            </a:r>
            <a:r>
              <a:rPr lang="en-US" sz="2800" dirty="0" err="1">
                <a:latin typeface="Times New Roman" panose="02020603050405020304" pitchFamily="18" charset="0"/>
                <a:cs typeface="Times New Roman" panose="02020603050405020304" pitchFamily="18" charset="0"/>
              </a:rPr>
              <a:t>tỷ</a:t>
            </a:r>
            <a:r>
              <a:rPr lang="en-US" sz="2800" dirty="0">
                <a:latin typeface="Times New Roman" panose="02020603050405020304" pitchFamily="18" charset="0"/>
                <a:cs typeface="Times New Roman" panose="02020603050405020304" pitchFamily="18" charset="0"/>
              </a:rPr>
              <a:t> lệ của các nhóm trong dân số nghiên cứu.</a:t>
            </a:r>
          </a:p>
        </p:txBody>
      </p:sp>
      <p:sp>
        <p:nvSpPr>
          <p:cNvPr id="11" name="TextBox 10"/>
          <p:cNvSpPr txBox="1"/>
          <p:nvPr/>
        </p:nvSpPr>
        <p:spPr>
          <a:xfrm>
            <a:off x="75885" y="2209907"/>
            <a:ext cx="8551431" cy="865505"/>
          </a:xfrm>
          <a:prstGeom prst="rect">
            <a:avLst/>
          </a:prstGeom>
          <a:noFill/>
        </p:spPr>
        <p:txBody>
          <a:bodyPr wrap="square" rtlCol="0">
            <a:spAutoFit/>
          </a:bodyPr>
          <a:lstStyle/>
          <a:p>
            <a:pPr algn="just">
              <a:lnSpc>
                <a:spcPct val="90000"/>
              </a:lnSpc>
            </a:pPr>
            <a:r>
              <a:rPr lang="en-US" sz="2800" dirty="0" err="1">
                <a:latin typeface="Times New Roman" panose="02020603050405020304" pitchFamily="18" charset="0"/>
                <a:cs typeface="Times New Roman" panose="02020603050405020304" pitchFamily="18" charset="0"/>
              </a:rPr>
              <a:t>Tỷ</a:t>
            </a:r>
            <a:r>
              <a:rPr lang="en-US" sz="2800" dirty="0">
                <a:latin typeface="Times New Roman" panose="02020603050405020304" pitchFamily="18" charset="0"/>
                <a:cs typeface="Times New Roman" panose="02020603050405020304" pitchFamily="18" charset="0"/>
              </a:rPr>
              <a:t> lệ các nhóm của mẫu </a:t>
            </a:r>
            <a:r>
              <a:rPr lang="en-US" sz="2800" b="1" i="1" dirty="0">
                <a:latin typeface="Times New Roman" panose="02020603050405020304" pitchFamily="18" charset="0"/>
                <a:cs typeface="Times New Roman" panose="02020603050405020304" pitchFamily="18" charset="0"/>
              </a:rPr>
              <a:t>không tương ứng </a:t>
            </a:r>
            <a:r>
              <a:rPr lang="en-US" sz="2800" dirty="0">
                <a:latin typeface="Times New Roman" panose="02020603050405020304" pitchFamily="18" charset="0"/>
                <a:cs typeface="Times New Roman" panose="02020603050405020304" pitchFamily="18" charset="0"/>
              </a:rPr>
              <a:t>với </a:t>
            </a:r>
            <a:r>
              <a:rPr lang="en-US" sz="2800" dirty="0" err="1">
                <a:latin typeface="Times New Roman" panose="02020603050405020304" pitchFamily="18" charset="0"/>
                <a:cs typeface="Times New Roman" panose="02020603050405020304" pitchFamily="18" charset="0"/>
              </a:rPr>
              <a:t>tỷ</a:t>
            </a:r>
            <a:r>
              <a:rPr lang="en-US" sz="2800" dirty="0">
                <a:latin typeface="Times New Roman" panose="02020603050405020304" pitchFamily="18" charset="0"/>
                <a:cs typeface="Times New Roman" panose="02020603050405020304" pitchFamily="18" charset="0"/>
              </a:rPr>
              <a:t> lệ của các nhóm trong dân số nghiên cứu.</a:t>
            </a:r>
          </a:p>
        </p:txBody>
      </p:sp>
      <p:sp>
        <p:nvSpPr>
          <p:cNvPr id="3" name="Date Placeholder 2"/>
          <p:cNvSpPr>
            <a:spLocks noGrp="1"/>
          </p:cNvSpPr>
          <p:nvPr>
            <p:ph type="dt" sz="half" idx="10"/>
          </p:nvPr>
        </p:nvSpPr>
        <p:spPr/>
        <p:txBody>
          <a:bodyPr/>
          <a:lstStyle/>
          <a:p>
            <a:fld id="{AA2C55DB-0D99-4353-805B-AF17875CBF8E}" type="datetimeyyyy">
              <a:rPr lang="en-US" sz="900" smtClean="0"/>
              <a:t>2025</a:t>
            </a:fld>
            <a:endParaRPr lang="en-US" sz="900" dirty="0"/>
          </a:p>
        </p:txBody>
      </p:sp>
      <p:sp>
        <p:nvSpPr>
          <p:cNvPr id="4" name="Slide Number Placeholder 3"/>
          <p:cNvSpPr>
            <a:spLocks noGrp="1"/>
          </p:cNvSpPr>
          <p:nvPr>
            <p:ph type="sldNum" sz="quarter" idx="12"/>
          </p:nvPr>
        </p:nvSpPr>
        <p:spPr/>
        <p:txBody>
          <a:bodyPr/>
          <a:lstStyle/>
          <a:p>
            <a:fld id="{81FEFA0A-2F20-4B60-98C6-5FFDA469AA1C}" type="slidenum">
              <a:rPr lang="en-US" sz="900" smtClean="0"/>
              <a:t>74</a:t>
            </a:fld>
            <a:endParaRPr lang="en-US" sz="900"/>
          </a:p>
        </p:txBody>
      </p:sp>
      <p:sp>
        <p:nvSpPr>
          <p:cNvPr id="5" name="TextBox 4"/>
          <p:cNvSpPr txBox="1"/>
          <p:nvPr/>
        </p:nvSpPr>
        <p:spPr>
          <a:xfrm>
            <a:off x="762000" y="4810760"/>
            <a:ext cx="3176588" cy="1695144"/>
          </a:xfrm>
          <a:prstGeom prst="rect">
            <a:avLst/>
          </a:prstGeom>
          <a:noFill/>
        </p:spPr>
        <p:txBody>
          <a:bodyPr wrap="square" rtlCol="0">
            <a:spAutoFit/>
          </a:bodyPr>
          <a:lstStyle/>
          <a:p>
            <a:pPr>
              <a:lnSpc>
                <a:spcPct val="150000"/>
              </a:lnSpc>
            </a:pPr>
            <a:r>
              <a:rPr lang="en-US" sz="2400" dirty="0">
                <a:latin typeface="Times New Ro"/>
              </a:rPr>
              <a:t>Thanh niên: 120 người</a:t>
            </a:r>
          </a:p>
          <a:p>
            <a:pPr>
              <a:lnSpc>
                <a:spcPct val="150000"/>
              </a:lnSpc>
            </a:pPr>
            <a:r>
              <a:rPr lang="en-US" sz="2400" dirty="0">
                <a:latin typeface="Times New Ro"/>
              </a:rPr>
              <a:t>Trung niên:  90 người</a:t>
            </a:r>
          </a:p>
          <a:p>
            <a:pPr>
              <a:lnSpc>
                <a:spcPct val="150000"/>
              </a:lnSpc>
            </a:pPr>
            <a:r>
              <a:rPr lang="en-US" sz="2400" dirty="0">
                <a:latin typeface="Times New Ro"/>
              </a:rPr>
              <a:t>Cao niên:     90 người</a:t>
            </a:r>
            <a:endParaRPr lang="en-US" sz="2400" dirty="0"/>
          </a:p>
        </p:txBody>
      </p:sp>
      <p:sp>
        <p:nvSpPr>
          <p:cNvPr id="13" name="TextBox 12"/>
          <p:cNvSpPr txBox="1"/>
          <p:nvPr/>
        </p:nvSpPr>
        <p:spPr>
          <a:xfrm>
            <a:off x="900383" y="4238063"/>
            <a:ext cx="2325466" cy="424732"/>
          </a:xfrm>
          <a:prstGeom prst="rect">
            <a:avLst/>
          </a:prstGeom>
          <a:noFill/>
        </p:spPr>
        <p:txBody>
          <a:bodyPr wrap="square" rtlCol="0">
            <a:spAutoFit/>
          </a:bodyPr>
          <a:lstStyle/>
          <a:p>
            <a:pPr algn="ctr">
              <a:lnSpc>
                <a:spcPct val="90000"/>
              </a:lnSpc>
            </a:pPr>
            <a:r>
              <a:rPr lang="en-US" sz="2400" b="1" dirty="0">
                <a:latin typeface="Times New Ro"/>
              </a:rPr>
              <a:t>Theo </a:t>
            </a:r>
            <a:r>
              <a:rPr lang="en-US" sz="2400" b="1" dirty="0" err="1">
                <a:latin typeface="Times New Ro"/>
              </a:rPr>
              <a:t>tỷ</a:t>
            </a:r>
            <a:r>
              <a:rPr lang="en-US" sz="2400" b="1" dirty="0">
                <a:latin typeface="Times New Ro"/>
              </a:rPr>
              <a:t> lệ</a:t>
            </a:r>
            <a:endParaRPr lang="en-US" sz="2400" dirty="0"/>
          </a:p>
        </p:txBody>
      </p:sp>
      <p:sp>
        <p:nvSpPr>
          <p:cNvPr id="14" name="TextBox 13"/>
          <p:cNvSpPr txBox="1"/>
          <p:nvPr/>
        </p:nvSpPr>
        <p:spPr>
          <a:xfrm>
            <a:off x="5205412" y="4238064"/>
            <a:ext cx="2995295" cy="424732"/>
          </a:xfrm>
          <a:prstGeom prst="rect">
            <a:avLst/>
          </a:prstGeom>
          <a:noFill/>
        </p:spPr>
        <p:txBody>
          <a:bodyPr wrap="square" rtlCol="0">
            <a:spAutoFit/>
          </a:bodyPr>
          <a:lstStyle/>
          <a:p>
            <a:pPr algn="ctr">
              <a:lnSpc>
                <a:spcPct val="90000"/>
              </a:lnSpc>
            </a:pPr>
            <a:r>
              <a:rPr lang="en-US" sz="2400" b="1" dirty="0">
                <a:latin typeface="Times New Ro"/>
              </a:rPr>
              <a:t>Không theo </a:t>
            </a:r>
            <a:r>
              <a:rPr lang="en-US" sz="2400" b="1" dirty="0" err="1">
                <a:latin typeface="Times New Ro"/>
              </a:rPr>
              <a:t>tỷ</a:t>
            </a:r>
            <a:r>
              <a:rPr lang="en-US" sz="2400" b="1" dirty="0">
                <a:latin typeface="Times New Ro"/>
              </a:rPr>
              <a:t> lệ</a:t>
            </a:r>
            <a:endParaRPr lang="en-US" sz="2400" dirty="0"/>
          </a:p>
        </p:txBody>
      </p:sp>
      <p:sp>
        <p:nvSpPr>
          <p:cNvPr id="15" name="TextBox 14"/>
          <p:cNvSpPr txBox="1"/>
          <p:nvPr/>
        </p:nvSpPr>
        <p:spPr>
          <a:xfrm>
            <a:off x="5205412" y="4876800"/>
            <a:ext cx="3574490" cy="1593578"/>
          </a:xfrm>
          <a:prstGeom prst="rect">
            <a:avLst/>
          </a:prstGeom>
          <a:noFill/>
        </p:spPr>
        <p:txBody>
          <a:bodyPr wrap="square" rtlCol="0">
            <a:spAutoFit/>
          </a:bodyPr>
          <a:lstStyle/>
          <a:p>
            <a:pPr>
              <a:lnSpc>
                <a:spcPct val="140000"/>
              </a:lnSpc>
            </a:pPr>
            <a:r>
              <a:rPr lang="en-US" sz="2400" dirty="0">
                <a:latin typeface="Times New Ro"/>
              </a:rPr>
              <a:t>Thanh niên: 100 người</a:t>
            </a:r>
          </a:p>
          <a:p>
            <a:pPr>
              <a:lnSpc>
                <a:spcPct val="140000"/>
              </a:lnSpc>
            </a:pPr>
            <a:r>
              <a:rPr lang="en-US" sz="2400" dirty="0">
                <a:latin typeface="Times New Ro"/>
              </a:rPr>
              <a:t>Trung niên:  100 người</a:t>
            </a:r>
          </a:p>
          <a:p>
            <a:pPr>
              <a:lnSpc>
                <a:spcPct val="140000"/>
              </a:lnSpc>
            </a:pPr>
            <a:r>
              <a:rPr lang="en-US" sz="2400" dirty="0">
                <a:latin typeface="Times New Ro"/>
              </a:rPr>
              <a:t>Cao niên:     100 người</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 grpId="0"/>
      <p:bldP spid="13" grpId="0"/>
      <p:bldP spid="14" grpId="0"/>
      <p:bldP spid="15"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31800" y="83184"/>
            <a:ext cx="8408035" cy="450215"/>
          </a:xfrm>
        </p:spPr>
        <p:txBody>
          <a:bodyPr>
            <a:noAutofit/>
          </a:bodyPr>
          <a:lstStyle/>
          <a:p>
            <a:r>
              <a:rPr lang="en-US" sz="3600" b="1" dirty="0">
                <a:solidFill>
                  <a:srgbClr val="164B4F"/>
                </a:solidFill>
                <a:latin typeface="Times New Roman" panose="02020603050405020304" pitchFamily="18" charset="0"/>
                <a:cs typeface="Times New Roman" panose="02020603050405020304" pitchFamily="18" charset="0"/>
                <a:sym typeface="+mn-ea"/>
              </a:rPr>
              <a:t>c. Chọn mẫu xác suất theo cụm</a:t>
            </a:r>
            <a:endParaRPr lang="en-US" sz="3600"/>
          </a:p>
        </p:txBody>
      </p:sp>
      <p:sp>
        <p:nvSpPr>
          <p:cNvPr id="8" name="Content Placeholder 7"/>
          <p:cNvSpPr>
            <a:spLocks noGrp="1"/>
          </p:cNvSpPr>
          <p:nvPr>
            <p:ph sz="half" idx="2"/>
          </p:nvPr>
        </p:nvSpPr>
        <p:spPr>
          <a:xfrm>
            <a:off x="32385" y="685800"/>
            <a:ext cx="8945880" cy="5929630"/>
          </a:xfrm>
          <a:ln w="6350">
            <a:solidFill>
              <a:schemeClr val="bg1"/>
            </a:solidFill>
          </a:ln>
        </p:spPr>
        <p:txBody>
          <a:bodyPr>
            <a:noAutofit/>
          </a:bodyPr>
          <a:lstStyle/>
          <a:p>
            <a:pPr marL="463550" lvl="0" indent="-463550" algn="l">
              <a:lnSpc>
                <a:spcPct val="100000"/>
              </a:lnSpc>
              <a:spcBef>
                <a:spcPts val="0"/>
              </a:spcBef>
              <a:buNone/>
            </a:pPr>
            <a:r>
              <a:rPr lang="en-US">
                <a:latin typeface="Times New Roman" panose="02020603050405020304" pitchFamily="18" charset="0"/>
                <a:ea typeface="Calibri" panose="020F0502020204030204" charset="0"/>
              </a:rPr>
              <a:t>- Thường </a:t>
            </a:r>
            <a:r>
              <a:rPr lang="en-US" dirty="0">
                <a:latin typeface="Times New Roman" panose="02020603050405020304" pitchFamily="18" charset="0"/>
                <a:ea typeface="Calibri" panose="020F0502020204030204" charset="0"/>
              </a:rPr>
              <a:t>được sử dụng khi không có khung mẫu.</a:t>
            </a:r>
          </a:p>
          <a:p>
            <a:pPr marL="403225" lvl="0" indent="-403225" algn="just">
              <a:lnSpc>
                <a:spcPct val="100000"/>
              </a:lnSpc>
              <a:spcBef>
                <a:spcPts val="0"/>
              </a:spcBef>
              <a:buNone/>
            </a:pPr>
            <a:r>
              <a:rPr lang="en-US">
                <a:latin typeface="Times New Roman" panose="02020603050405020304" pitchFamily="18" charset="0"/>
                <a:ea typeface="Calibri" panose="020F0502020204030204" charset="0"/>
              </a:rPr>
              <a:t>-</a:t>
            </a:r>
            <a:r>
              <a:rPr lang="en-US" dirty="0">
                <a:latin typeface="Times New Roman" panose="02020603050405020304" pitchFamily="18" charset="0"/>
                <a:ea typeface="Calibri" panose="020F0502020204030204" charset="0"/>
              </a:rPr>
              <a:t> </a:t>
            </a:r>
            <a:r>
              <a:rPr lang="en-US">
                <a:latin typeface="Times New Roman" panose="02020603050405020304" pitchFamily="18" charset="0"/>
                <a:ea typeface="Calibri" panose="020F0502020204030204" charset="0"/>
              </a:rPr>
              <a:t>Đơn </a:t>
            </a:r>
            <a:r>
              <a:rPr lang="en-US" dirty="0">
                <a:latin typeface="Times New Roman" panose="02020603050405020304" pitchFamily="18" charset="0"/>
                <a:ea typeface="Calibri" panose="020F0502020204030204" charset="0"/>
              </a:rPr>
              <a:t>vị chọn mẫu không phải là các phần tử mà là các cụm </a:t>
            </a:r>
          </a:p>
          <a:p>
            <a:pPr marL="403225" lvl="0" indent="-403225" algn="ctr">
              <a:lnSpc>
                <a:spcPct val="100000"/>
              </a:lnSpc>
              <a:spcBef>
                <a:spcPts val="0"/>
              </a:spcBef>
              <a:buNone/>
            </a:pPr>
            <a:r>
              <a:rPr lang="en-US" b="1">
                <a:solidFill>
                  <a:srgbClr val="164B4F"/>
                </a:solidFill>
                <a:latin typeface="Times New Roman" panose="02020603050405020304" pitchFamily="18" charset="0"/>
                <a:cs typeface="Times New Roman" panose="02020603050405020304" pitchFamily="18" charset="0"/>
              </a:rPr>
              <a:t>Bao </a:t>
            </a:r>
            <a:r>
              <a:rPr lang="en-US" b="1" dirty="0">
                <a:solidFill>
                  <a:srgbClr val="164B4F"/>
                </a:solidFill>
                <a:latin typeface="Times New Roman" panose="02020603050405020304" pitchFamily="18" charset="0"/>
                <a:cs typeface="Times New Roman" panose="02020603050405020304" pitchFamily="18" charset="0"/>
              </a:rPr>
              <a:t>gồm các bước</a:t>
            </a:r>
            <a:r>
              <a:rPr lang="en-US" dirty="0">
                <a:solidFill>
                  <a:srgbClr val="164B4F"/>
                </a:solidFill>
                <a:latin typeface="Times New Roman" panose="02020603050405020304" pitchFamily="18" charset="0"/>
                <a:cs typeface="Times New Roman" panose="02020603050405020304" pitchFamily="18" charset="0"/>
              </a:rPr>
              <a:t>:</a:t>
            </a:r>
          </a:p>
          <a:p>
            <a:pPr marL="403225" lvl="0" indent="-403225" algn="just">
              <a:lnSpc>
                <a:spcPct val="100000"/>
              </a:lnSpc>
              <a:spcBef>
                <a:spcPts val="0"/>
              </a:spcBef>
              <a:buNone/>
            </a:pPr>
            <a:endParaRPr lang="en-US" dirty="0">
              <a:solidFill>
                <a:srgbClr val="164B4F"/>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816797D1-3C13-4A20-8365-B5C0B182A755}" type="datetimeyyyy">
              <a:rPr lang="en-US" sz="900" smtClean="0"/>
              <a:t>2025</a:t>
            </a:fld>
            <a:endParaRPr lang="en-US" sz="900" dirty="0"/>
          </a:p>
        </p:txBody>
      </p:sp>
      <p:sp>
        <p:nvSpPr>
          <p:cNvPr id="3" name="Slide Number Placeholder 2"/>
          <p:cNvSpPr>
            <a:spLocks noGrp="1"/>
          </p:cNvSpPr>
          <p:nvPr>
            <p:ph type="sldNum" sz="quarter" idx="12"/>
          </p:nvPr>
        </p:nvSpPr>
        <p:spPr/>
        <p:txBody>
          <a:bodyPr/>
          <a:lstStyle/>
          <a:p>
            <a:fld id="{81FEFA0A-2F20-4B60-98C6-5FFDA469AA1C}" type="slidenum">
              <a:rPr lang="en-US" sz="900" smtClean="0"/>
              <a:t>75</a:t>
            </a:fld>
            <a:endParaRPr lang="en-US" sz="900"/>
          </a:p>
        </p:txBody>
      </p:sp>
      <p:graphicFrame>
        <p:nvGraphicFramePr>
          <p:cNvPr id="24" name="Diagram 23"/>
          <p:cNvGraphicFramePr/>
          <p:nvPr>
            <p:extLst>
              <p:ext uri="{D42A27DB-BD31-4B8C-83A1-F6EECF244321}">
                <p14:modId xmlns:p14="http://schemas.microsoft.com/office/powerpoint/2010/main" val="2804984036"/>
              </p:ext>
            </p:extLst>
          </p:nvPr>
        </p:nvGraphicFramePr>
        <p:xfrm>
          <a:off x="329565" y="2057400"/>
          <a:ext cx="8509635" cy="46443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Effect transition="in" filter="wipe(down)">
                                      <p:cBhvr>
                                        <p:cTn id="13" dur="500"/>
                                        <p:tgtEl>
                                          <p:spTgt spid="8">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 calcmode="lin" valueType="num">
                                      <p:cBhvr additive="base">
                                        <p:cTn id="18"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1000"/>
                                        <p:tgtEl>
                                          <p:spTgt spid="24"/>
                                        </p:tgtEl>
                                      </p:cBhvr>
                                    </p:animEffect>
                                    <p:anim calcmode="lin" valueType="num">
                                      <p:cBhvr>
                                        <p:cTn id="25" dur="1000" fill="hold"/>
                                        <p:tgtEl>
                                          <p:spTgt spid="24"/>
                                        </p:tgtEl>
                                        <p:attrNameLst>
                                          <p:attrName>ppt_x</p:attrName>
                                        </p:attrNameLst>
                                      </p:cBhvr>
                                      <p:tavLst>
                                        <p:tav tm="0">
                                          <p:val>
                                            <p:strVal val="#ppt_x"/>
                                          </p:val>
                                        </p:tav>
                                        <p:tav tm="100000">
                                          <p:val>
                                            <p:strVal val="#ppt_x"/>
                                          </p:val>
                                        </p:tav>
                                      </p:tavLst>
                                    </p:anim>
                                    <p:anim calcmode="lin" valueType="num">
                                      <p:cBhvr>
                                        <p:cTn id="2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4" grpId="0">
        <p:bldAsOne/>
      </p:bldGraphic>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02260" y="214065"/>
            <a:ext cx="8545830" cy="631551"/>
          </a:xfrm>
        </p:spPr>
        <p:txBody>
          <a:bodyPr>
            <a:normAutofit fontScale="90000"/>
          </a:bodyPr>
          <a:lstStyle/>
          <a:p>
            <a:br>
              <a:rPr lang="en-US" sz="3110" dirty="0">
                <a:latin typeface="Times New Roman" panose="02020603050405020304" pitchFamily="18" charset="0"/>
                <a:ea typeface="Calibri" panose="020F0502020204030204" charset="0"/>
                <a:sym typeface="+mn-ea"/>
              </a:rPr>
            </a:br>
            <a:r>
              <a:rPr lang="en-US" sz="3110" dirty="0">
                <a:solidFill>
                  <a:srgbClr val="C00000"/>
                </a:solidFill>
                <a:latin typeface="Times New Roman" panose="02020603050405020304" pitchFamily="18" charset="0"/>
                <a:ea typeface="Calibri" panose="020F0502020204030204" charset="0"/>
                <a:sym typeface="+mn-ea"/>
              </a:rPr>
              <a:t>Ví dụ: Cần chọn 1000 sinh </a:t>
            </a:r>
            <a:r>
              <a:rPr lang="en-US" sz="3110">
                <a:solidFill>
                  <a:srgbClr val="C00000"/>
                </a:solidFill>
                <a:latin typeface="Times New Roman" panose="02020603050405020304" pitchFamily="18" charset="0"/>
                <a:ea typeface="Calibri" panose="020F0502020204030204" charset="0"/>
                <a:sym typeface="+mn-ea"/>
              </a:rPr>
              <a:t>viên Trường IUH </a:t>
            </a:r>
            <a:r>
              <a:rPr lang="en-US" sz="3110" dirty="0">
                <a:solidFill>
                  <a:srgbClr val="C00000"/>
                </a:solidFill>
                <a:latin typeface="Times New Roman" panose="02020603050405020304" pitchFamily="18" charset="0"/>
                <a:ea typeface="Calibri" panose="020F0502020204030204" charset="0"/>
                <a:sym typeface="+mn-ea"/>
              </a:rPr>
              <a:t>để thu thập thông tin</a:t>
            </a:r>
            <a:br>
              <a:rPr lang="en-US" sz="3110" dirty="0">
                <a:solidFill>
                  <a:srgbClr val="C00000"/>
                </a:solidFill>
                <a:latin typeface="Times New Roman" panose="02020603050405020304" pitchFamily="18" charset="0"/>
                <a:cs typeface="Times New Roman" panose="02020603050405020304" pitchFamily="18" charset="0"/>
              </a:rPr>
            </a:br>
            <a:endParaRPr lang="en-US" sz="3110">
              <a:solidFill>
                <a:srgbClr val="C00000"/>
              </a:solidFill>
            </a:endParaRPr>
          </a:p>
        </p:txBody>
      </p:sp>
      <p:sp>
        <p:nvSpPr>
          <p:cNvPr id="8" name="Content Placeholder 7"/>
          <p:cNvSpPr>
            <a:spLocks noGrp="1"/>
          </p:cNvSpPr>
          <p:nvPr>
            <p:ph sz="half" idx="2"/>
          </p:nvPr>
        </p:nvSpPr>
        <p:spPr>
          <a:xfrm>
            <a:off x="228600" y="914400"/>
            <a:ext cx="8901430" cy="5654040"/>
          </a:xfrm>
          <a:ln w="6350">
            <a:solidFill>
              <a:schemeClr val="bg1"/>
            </a:solidFill>
          </a:ln>
        </p:spPr>
        <p:txBody>
          <a:bodyPr>
            <a:noAutofit/>
          </a:bodyPr>
          <a:lstStyle/>
          <a:p>
            <a:pPr marL="55880" lvl="0" indent="-55880" algn="just">
              <a:lnSpc>
                <a:spcPct val="100000"/>
              </a:lnSpc>
              <a:spcBef>
                <a:spcPts val="0"/>
              </a:spcBef>
              <a:buNone/>
            </a:pPr>
            <a:endParaRPr lang="en-US" sz="2400" dirty="0">
              <a:solidFill>
                <a:srgbClr val="164B4F"/>
              </a:solidFill>
              <a:latin typeface="Times New Roman" panose="02020603050405020304" pitchFamily="18"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0CF5EF8B-5E05-49A3-AC1B-2C5C6C92D17E}" type="datetimeyyyy">
              <a:rPr lang="en-US" sz="900" smtClean="0"/>
              <a:t>2025</a:t>
            </a:fld>
            <a:endParaRPr lang="en-US" sz="900" dirty="0"/>
          </a:p>
        </p:txBody>
      </p:sp>
      <p:sp>
        <p:nvSpPr>
          <p:cNvPr id="3" name="Slide Number Placeholder 2"/>
          <p:cNvSpPr>
            <a:spLocks noGrp="1"/>
          </p:cNvSpPr>
          <p:nvPr>
            <p:ph type="sldNum" sz="quarter" idx="12"/>
          </p:nvPr>
        </p:nvSpPr>
        <p:spPr/>
        <p:txBody>
          <a:bodyPr/>
          <a:lstStyle/>
          <a:p>
            <a:fld id="{81FEFA0A-2F20-4B60-98C6-5FFDA469AA1C}" type="slidenum">
              <a:rPr lang="en-US" sz="900" smtClean="0"/>
              <a:t>76</a:t>
            </a:fld>
            <a:endParaRPr lang="en-US" sz="900"/>
          </a:p>
        </p:txBody>
      </p:sp>
      <p:grpSp>
        <p:nvGrpSpPr>
          <p:cNvPr id="33" name="Group 32"/>
          <p:cNvGrpSpPr/>
          <p:nvPr/>
        </p:nvGrpSpPr>
        <p:grpSpPr>
          <a:xfrm>
            <a:off x="13969" y="1020730"/>
            <a:ext cx="2961065" cy="5547710"/>
            <a:chOff x="141356" y="554078"/>
            <a:chExt cx="3947058" cy="7637262"/>
          </a:xfrm>
        </p:grpSpPr>
        <p:sp>
          <p:nvSpPr>
            <p:cNvPr id="9" name="TextBox 8"/>
            <p:cNvSpPr txBox="1"/>
            <p:nvPr/>
          </p:nvSpPr>
          <p:spPr>
            <a:xfrm>
              <a:off x="187886" y="1054106"/>
              <a:ext cx="3723517" cy="7137234"/>
            </a:xfrm>
            <a:prstGeom prst="rect">
              <a:avLst/>
            </a:prstGeom>
            <a:solidFill>
              <a:srgbClr val="FFEEB9"/>
            </a:solidFill>
            <a:ln w="19050">
              <a:solidFill>
                <a:schemeClr val="tx2">
                  <a:lumMod val="50000"/>
                  <a:lumOff val="50000"/>
                </a:schemeClr>
              </a:solidFill>
            </a:ln>
          </p:spPr>
          <p:txBody>
            <a:bodyPr wrap="square" rtlCol="0">
              <a:spAutoFit/>
            </a:bodyPr>
            <a:lstStyle/>
            <a:p>
              <a:pPr>
                <a:lnSpc>
                  <a:spcPct val="90000"/>
                </a:lnSpc>
              </a:pPr>
              <a:endParaRPr lang="en-US" sz="2000"/>
            </a:p>
            <a:p>
              <a:pPr>
                <a:lnSpc>
                  <a:spcPct val="90000"/>
                </a:lnSpc>
              </a:pPr>
              <a:r>
                <a:rPr lang="en-US" sz="2000"/>
                <a:t>1</a:t>
              </a:r>
              <a:r>
                <a:rPr lang="en-US" sz="2000" dirty="0"/>
                <a:t>. </a:t>
              </a:r>
              <a:r>
                <a:rPr lang="en-US" sz="2000" dirty="0">
                  <a:latin typeface="Times New Ro"/>
                </a:rPr>
                <a:t>Khoa QTKD</a:t>
              </a:r>
            </a:p>
            <a:p>
              <a:pPr>
                <a:lnSpc>
                  <a:spcPct val="90000"/>
                </a:lnSpc>
              </a:pPr>
              <a:r>
                <a:rPr lang="en-US" sz="2000" dirty="0">
                  <a:latin typeface="Times New Ro"/>
                </a:rPr>
                <a:t>2. Khoa Cơ khí</a:t>
              </a:r>
            </a:p>
            <a:p>
              <a:pPr>
                <a:lnSpc>
                  <a:spcPct val="90000"/>
                </a:lnSpc>
              </a:pPr>
              <a:r>
                <a:rPr lang="en-US" sz="2000" dirty="0">
                  <a:latin typeface="Times New Ro"/>
                </a:rPr>
                <a:t>3. Khoa Điện tử</a:t>
              </a:r>
            </a:p>
            <a:p>
              <a:pPr>
                <a:lnSpc>
                  <a:spcPct val="90000"/>
                </a:lnSpc>
              </a:pPr>
              <a:r>
                <a:rPr lang="en-US" sz="2000" dirty="0">
                  <a:latin typeface="Times New Ro"/>
                </a:rPr>
                <a:t>4. Khoa CNTT</a:t>
              </a:r>
            </a:p>
            <a:p>
              <a:pPr>
                <a:lnSpc>
                  <a:spcPct val="90000"/>
                </a:lnSpc>
              </a:pPr>
              <a:r>
                <a:rPr lang="en-US" sz="2000" dirty="0">
                  <a:latin typeface="Times New Ro"/>
                </a:rPr>
                <a:t>5. Khoa Ngoại ngữ</a:t>
              </a:r>
            </a:p>
            <a:p>
              <a:pPr>
                <a:lnSpc>
                  <a:spcPct val="90000"/>
                </a:lnSpc>
              </a:pPr>
              <a:r>
                <a:rPr lang="en-US" sz="2000" dirty="0">
                  <a:latin typeface="Times New Ro"/>
                </a:rPr>
                <a:t>6. Khoa TCNH</a:t>
              </a:r>
            </a:p>
            <a:p>
              <a:pPr>
                <a:lnSpc>
                  <a:spcPct val="90000"/>
                </a:lnSpc>
              </a:pPr>
              <a:r>
                <a:rPr lang="en-US" sz="2000" dirty="0">
                  <a:latin typeface="Times New Ro"/>
                </a:rPr>
                <a:t>7. Khoa Nhiệt lạnh</a:t>
              </a:r>
            </a:p>
            <a:p>
              <a:pPr>
                <a:lnSpc>
                  <a:spcPct val="90000"/>
                </a:lnSpc>
              </a:pPr>
              <a:r>
                <a:rPr lang="en-US" sz="2000" dirty="0">
                  <a:latin typeface="Times New Ro"/>
                </a:rPr>
                <a:t>8. Khoa TMDL</a:t>
              </a:r>
            </a:p>
            <a:p>
              <a:pPr>
                <a:lnSpc>
                  <a:spcPct val="90000"/>
                </a:lnSpc>
              </a:pPr>
              <a:r>
                <a:rPr lang="en-US" sz="2000" dirty="0">
                  <a:latin typeface="Times New Ro"/>
                </a:rPr>
                <a:t>9. Khoa Hóa</a:t>
              </a:r>
            </a:p>
            <a:p>
              <a:pPr>
                <a:lnSpc>
                  <a:spcPct val="90000"/>
                </a:lnSpc>
              </a:pPr>
              <a:r>
                <a:rPr lang="en-US" sz="2000" dirty="0">
                  <a:latin typeface="Times New Ro"/>
                </a:rPr>
                <a:t>10. Khoa KTKT</a:t>
              </a:r>
            </a:p>
            <a:p>
              <a:pPr>
                <a:lnSpc>
                  <a:spcPct val="90000"/>
                </a:lnSpc>
              </a:pPr>
              <a:r>
                <a:rPr lang="en-US" sz="2000" dirty="0">
                  <a:latin typeface="Times New Ro"/>
                </a:rPr>
                <a:t>11. Khoa Động Lực</a:t>
              </a:r>
            </a:p>
            <a:p>
              <a:pPr>
                <a:lnSpc>
                  <a:spcPct val="90000"/>
                </a:lnSpc>
              </a:pPr>
              <a:r>
                <a:rPr lang="en-US" sz="2000" dirty="0">
                  <a:latin typeface="Times New Ro"/>
                </a:rPr>
                <a:t>12. Khoa May Thời trang</a:t>
              </a:r>
            </a:p>
            <a:p>
              <a:pPr>
                <a:lnSpc>
                  <a:spcPct val="90000"/>
                </a:lnSpc>
              </a:pPr>
              <a:r>
                <a:rPr lang="en-US" sz="2000" dirty="0">
                  <a:latin typeface="Times New Ro"/>
                </a:rPr>
                <a:t>13. Khoa Hóa</a:t>
              </a:r>
            </a:p>
            <a:p>
              <a:pPr>
                <a:lnSpc>
                  <a:spcPct val="90000"/>
                </a:lnSpc>
              </a:pPr>
              <a:r>
                <a:rPr lang="en-US" sz="2000" dirty="0">
                  <a:latin typeface="Times New Ro"/>
                </a:rPr>
                <a:t>14. Khoa Luật</a:t>
              </a:r>
            </a:p>
            <a:p>
              <a:pPr>
                <a:lnSpc>
                  <a:spcPct val="90000"/>
                </a:lnSpc>
              </a:pPr>
              <a:r>
                <a:rPr lang="en-US" sz="2000" dirty="0">
                  <a:latin typeface="Times New Ro"/>
                </a:rPr>
                <a:t>15. Khoa Điện</a:t>
              </a:r>
            </a:p>
            <a:p>
              <a:pPr>
                <a:lnSpc>
                  <a:spcPct val="90000"/>
                </a:lnSpc>
              </a:pPr>
              <a:r>
                <a:rPr lang="en-US" sz="2000" dirty="0">
                  <a:latin typeface="Times New Ro"/>
                </a:rPr>
                <a:t>16. Viện SH-TP</a:t>
              </a:r>
            </a:p>
            <a:p>
              <a:pPr>
                <a:lnSpc>
                  <a:spcPct val="90000"/>
                </a:lnSpc>
              </a:pPr>
              <a:r>
                <a:rPr lang="en-US" sz="2000" dirty="0">
                  <a:latin typeface="Times New Ro"/>
                </a:rPr>
                <a:t>17. Viện Môi trường</a:t>
              </a:r>
            </a:p>
          </p:txBody>
        </p:sp>
        <p:sp>
          <p:nvSpPr>
            <p:cNvPr id="10" name="TextBox 9"/>
            <p:cNvSpPr txBox="1"/>
            <p:nvPr/>
          </p:nvSpPr>
          <p:spPr>
            <a:xfrm>
              <a:off x="141356" y="554078"/>
              <a:ext cx="3947058" cy="508441"/>
            </a:xfrm>
            <a:prstGeom prst="rect">
              <a:avLst/>
            </a:prstGeom>
            <a:noFill/>
          </p:spPr>
          <p:txBody>
            <a:bodyPr wrap="square" rtlCol="0">
              <a:spAutoFit/>
            </a:bodyPr>
            <a:lstStyle/>
            <a:p>
              <a:pPr algn="ctr">
                <a:lnSpc>
                  <a:spcPct val="90000"/>
                </a:lnSpc>
              </a:pPr>
              <a:r>
                <a:rPr lang="en-US" sz="2000" b="1" dirty="0">
                  <a:latin typeface="Times New Ro"/>
                </a:rPr>
                <a:t>Khung mẫu của các cụm</a:t>
              </a:r>
            </a:p>
          </p:txBody>
        </p:sp>
      </p:grpSp>
      <p:grpSp>
        <p:nvGrpSpPr>
          <p:cNvPr id="34" name="Group 33"/>
          <p:cNvGrpSpPr/>
          <p:nvPr/>
        </p:nvGrpSpPr>
        <p:grpSpPr>
          <a:xfrm>
            <a:off x="2870835" y="1539875"/>
            <a:ext cx="2758441" cy="4801869"/>
            <a:chOff x="3731216" y="1186956"/>
            <a:chExt cx="4025954" cy="6400752"/>
          </a:xfrm>
        </p:grpSpPr>
        <p:sp>
          <p:nvSpPr>
            <p:cNvPr id="11" name="Arrow: Right 10"/>
            <p:cNvSpPr/>
            <p:nvPr/>
          </p:nvSpPr>
          <p:spPr>
            <a:xfrm>
              <a:off x="3883296" y="3592710"/>
              <a:ext cx="14478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5441512" y="1186956"/>
              <a:ext cx="2286000" cy="1229026"/>
            </a:xfrm>
            <a:prstGeom prst="rect">
              <a:avLst/>
            </a:prstGeom>
            <a:solidFill>
              <a:srgbClr val="E5BCFC"/>
            </a:solidFill>
          </p:spPr>
          <p:txBody>
            <a:bodyPr wrap="square" rtlCol="0">
              <a:spAutoFit/>
            </a:bodyPr>
            <a:lstStyle/>
            <a:p>
              <a:pPr algn="ctr">
                <a:lnSpc>
                  <a:spcPct val="90000"/>
                </a:lnSpc>
              </a:pPr>
              <a:r>
                <a:rPr lang="en-US" sz="2000" b="1" dirty="0">
                  <a:latin typeface="Times New Ro"/>
                </a:rPr>
                <a:t>Khoa Ngoại ngữ</a:t>
              </a:r>
            </a:p>
            <a:p>
              <a:pPr algn="ctr">
                <a:lnSpc>
                  <a:spcPct val="90000"/>
                </a:lnSpc>
              </a:pPr>
              <a:endParaRPr lang="en-US" sz="2000" b="1" dirty="0">
                <a:latin typeface="Times New Ro"/>
              </a:endParaRPr>
            </a:p>
          </p:txBody>
        </p:sp>
        <p:sp>
          <p:nvSpPr>
            <p:cNvPr id="13" name="TextBox 12"/>
            <p:cNvSpPr txBox="1"/>
            <p:nvPr/>
          </p:nvSpPr>
          <p:spPr>
            <a:xfrm>
              <a:off x="3731216" y="2825845"/>
              <a:ext cx="1668632" cy="784647"/>
            </a:xfrm>
            <a:prstGeom prst="rect">
              <a:avLst/>
            </a:prstGeom>
            <a:noFill/>
          </p:spPr>
          <p:txBody>
            <a:bodyPr wrap="square" rtlCol="0">
              <a:spAutoFit/>
            </a:bodyPr>
            <a:lstStyle/>
            <a:p>
              <a:pPr algn="ctr">
                <a:lnSpc>
                  <a:spcPct val="90000"/>
                </a:lnSpc>
              </a:pPr>
              <a:r>
                <a:rPr lang="en-US" b="1" dirty="0">
                  <a:latin typeface="Times New Ro"/>
                </a:rPr>
                <a:t>XS đơn giản</a:t>
              </a:r>
            </a:p>
          </p:txBody>
        </p:sp>
        <p:sp>
          <p:nvSpPr>
            <p:cNvPr id="14" name="TextBox 13"/>
            <p:cNvSpPr txBox="1"/>
            <p:nvPr/>
          </p:nvSpPr>
          <p:spPr>
            <a:xfrm>
              <a:off x="5441512" y="2541864"/>
              <a:ext cx="2286000" cy="1229026"/>
            </a:xfrm>
            <a:prstGeom prst="rect">
              <a:avLst/>
            </a:prstGeom>
            <a:solidFill>
              <a:srgbClr val="E5BCFC"/>
            </a:solidFill>
          </p:spPr>
          <p:txBody>
            <a:bodyPr wrap="square" rtlCol="0">
              <a:spAutoFit/>
            </a:bodyPr>
            <a:lstStyle/>
            <a:p>
              <a:pPr algn="ctr">
                <a:lnSpc>
                  <a:spcPct val="90000"/>
                </a:lnSpc>
              </a:pPr>
              <a:r>
                <a:rPr lang="en-US" sz="2000" b="1" dirty="0">
                  <a:latin typeface="Times New Ro"/>
                </a:rPr>
                <a:t>Khoa Cơ khí</a:t>
              </a:r>
            </a:p>
            <a:p>
              <a:pPr algn="ctr">
                <a:lnSpc>
                  <a:spcPct val="90000"/>
                </a:lnSpc>
              </a:pPr>
              <a:endParaRPr lang="en-US" sz="2000" b="1" dirty="0">
                <a:latin typeface="Times New Ro"/>
              </a:endParaRPr>
            </a:p>
          </p:txBody>
        </p:sp>
        <p:sp>
          <p:nvSpPr>
            <p:cNvPr id="15" name="TextBox 14"/>
            <p:cNvSpPr txBox="1"/>
            <p:nvPr/>
          </p:nvSpPr>
          <p:spPr>
            <a:xfrm>
              <a:off x="5471169" y="3897364"/>
              <a:ext cx="2286000" cy="1163850"/>
            </a:xfrm>
            <a:prstGeom prst="rect">
              <a:avLst/>
            </a:prstGeom>
            <a:solidFill>
              <a:srgbClr val="E5BCFC"/>
            </a:solidFill>
          </p:spPr>
          <p:txBody>
            <a:bodyPr wrap="square" rtlCol="0">
              <a:spAutoFit/>
            </a:bodyPr>
            <a:lstStyle/>
            <a:p>
              <a:pPr algn="ctr">
                <a:lnSpc>
                  <a:spcPct val="90000"/>
                </a:lnSpc>
              </a:pPr>
              <a:r>
                <a:rPr lang="en-US" sz="2000" b="1" dirty="0">
                  <a:latin typeface="Times New Ro"/>
                </a:rPr>
                <a:t>Khoa CNTT</a:t>
              </a:r>
              <a:endParaRPr lang="en-US" sz="1650" b="1" dirty="0">
                <a:latin typeface="Times New Ro"/>
              </a:endParaRPr>
            </a:p>
            <a:p>
              <a:pPr algn="ctr">
                <a:lnSpc>
                  <a:spcPct val="90000"/>
                </a:lnSpc>
              </a:pPr>
              <a:endParaRPr lang="en-US" sz="1650" b="1" dirty="0">
                <a:latin typeface="Times New Ro"/>
              </a:endParaRPr>
            </a:p>
          </p:txBody>
        </p:sp>
        <p:sp>
          <p:nvSpPr>
            <p:cNvPr id="16" name="TextBox 15"/>
            <p:cNvSpPr txBox="1"/>
            <p:nvPr/>
          </p:nvSpPr>
          <p:spPr>
            <a:xfrm>
              <a:off x="5471170" y="5497411"/>
              <a:ext cx="2286000" cy="859979"/>
            </a:xfrm>
            <a:prstGeom prst="rect">
              <a:avLst/>
            </a:prstGeom>
            <a:solidFill>
              <a:srgbClr val="E5BCFC"/>
            </a:solidFill>
          </p:spPr>
          <p:txBody>
            <a:bodyPr wrap="square" rtlCol="0">
              <a:spAutoFit/>
            </a:bodyPr>
            <a:lstStyle/>
            <a:p>
              <a:pPr algn="ctr">
                <a:lnSpc>
                  <a:spcPct val="90000"/>
                </a:lnSpc>
              </a:pPr>
              <a:r>
                <a:rPr lang="en-US" sz="2000" b="1" dirty="0">
                  <a:latin typeface="Times New Ro"/>
                </a:rPr>
                <a:t>Khoa Luật</a:t>
              </a:r>
            </a:p>
            <a:p>
              <a:pPr algn="ctr">
                <a:lnSpc>
                  <a:spcPct val="90000"/>
                </a:lnSpc>
              </a:pPr>
              <a:endParaRPr lang="en-US" sz="2000" b="1" dirty="0">
                <a:latin typeface="Times New Ro"/>
              </a:endParaRPr>
            </a:p>
          </p:txBody>
        </p:sp>
        <p:sp>
          <p:nvSpPr>
            <p:cNvPr id="17" name="TextBox 16"/>
            <p:cNvSpPr txBox="1"/>
            <p:nvPr/>
          </p:nvSpPr>
          <p:spPr>
            <a:xfrm>
              <a:off x="5471169" y="6792904"/>
              <a:ext cx="2286000" cy="794804"/>
            </a:xfrm>
            <a:prstGeom prst="rect">
              <a:avLst/>
            </a:prstGeom>
            <a:solidFill>
              <a:srgbClr val="E5BCFC"/>
            </a:solidFill>
          </p:spPr>
          <p:txBody>
            <a:bodyPr wrap="square" rtlCol="0">
              <a:spAutoFit/>
            </a:bodyPr>
            <a:lstStyle/>
            <a:p>
              <a:pPr algn="ctr">
                <a:lnSpc>
                  <a:spcPct val="90000"/>
                </a:lnSpc>
              </a:pPr>
              <a:r>
                <a:rPr lang="en-US" sz="2000" b="1" dirty="0">
                  <a:latin typeface="Times New Ro"/>
                </a:rPr>
                <a:t>Khoa Hóa</a:t>
              </a:r>
              <a:endParaRPr lang="en-US" sz="1650" b="1" dirty="0">
                <a:latin typeface="Times New Ro"/>
              </a:endParaRPr>
            </a:p>
            <a:p>
              <a:pPr algn="ctr">
                <a:lnSpc>
                  <a:spcPct val="90000"/>
                </a:lnSpc>
              </a:pPr>
              <a:endParaRPr lang="en-US" sz="1650" b="1" dirty="0">
                <a:latin typeface="Times New Ro"/>
              </a:endParaRPr>
            </a:p>
          </p:txBody>
        </p:sp>
      </p:grpSp>
      <p:grpSp>
        <p:nvGrpSpPr>
          <p:cNvPr id="35" name="Group 34"/>
          <p:cNvGrpSpPr/>
          <p:nvPr/>
        </p:nvGrpSpPr>
        <p:grpSpPr>
          <a:xfrm>
            <a:off x="5538397" y="1467789"/>
            <a:ext cx="1681481" cy="4791380"/>
            <a:chOff x="7365678" y="-82500"/>
            <a:chExt cx="2241391" cy="6386843"/>
          </a:xfrm>
        </p:grpSpPr>
        <p:sp>
          <p:nvSpPr>
            <p:cNvPr id="18" name="Arrow: Right 17"/>
            <p:cNvSpPr/>
            <p:nvPr/>
          </p:nvSpPr>
          <p:spPr>
            <a:xfrm>
              <a:off x="7906112" y="563012"/>
              <a:ext cx="14478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rrow: Right 18"/>
            <p:cNvSpPr/>
            <p:nvPr/>
          </p:nvSpPr>
          <p:spPr>
            <a:xfrm>
              <a:off x="8007062" y="1984777"/>
              <a:ext cx="14478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Right 19"/>
            <p:cNvSpPr/>
            <p:nvPr/>
          </p:nvSpPr>
          <p:spPr>
            <a:xfrm>
              <a:off x="7950171" y="3447192"/>
              <a:ext cx="14478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Arrow: Right 20"/>
            <p:cNvSpPr/>
            <p:nvPr/>
          </p:nvSpPr>
          <p:spPr>
            <a:xfrm>
              <a:off x="7738961" y="4832023"/>
              <a:ext cx="14478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row: Right 21"/>
            <p:cNvSpPr/>
            <p:nvPr/>
          </p:nvSpPr>
          <p:spPr>
            <a:xfrm>
              <a:off x="7844766" y="5999543"/>
              <a:ext cx="14478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555283" y="-82500"/>
              <a:ext cx="2051786" cy="784656"/>
            </a:xfrm>
            <a:prstGeom prst="rect">
              <a:avLst/>
            </a:prstGeom>
            <a:noFill/>
          </p:spPr>
          <p:txBody>
            <a:bodyPr wrap="square" rtlCol="0">
              <a:spAutoFit/>
            </a:bodyPr>
            <a:lstStyle/>
            <a:p>
              <a:pPr algn="ctr">
                <a:lnSpc>
                  <a:spcPct val="90000"/>
                </a:lnSpc>
              </a:pPr>
              <a:r>
                <a:rPr lang="en-US" b="1" dirty="0">
                  <a:latin typeface="Times New Ro"/>
                </a:rPr>
                <a:t>XS đơn giản</a:t>
              </a:r>
            </a:p>
          </p:txBody>
        </p:sp>
        <p:sp>
          <p:nvSpPr>
            <p:cNvPr id="25" name="TextBox 24"/>
            <p:cNvSpPr txBox="1"/>
            <p:nvPr/>
          </p:nvSpPr>
          <p:spPr>
            <a:xfrm>
              <a:off x="7365678" y="1283664"/>
              <a:ext cx="2031471" cy="784656"/>
            </a:xfrm>
            <a:prstGeom prst="rect">
              <a:avLst/>
            </a:prstGeom>
            <a:noFill/>
          </p:spPr>
          <p:txBody>
            <a:bodyPr wrap="square" rtlCol="0">
              <a:spAutoFit/>
            </a:bodyPr>
            <a:lstStyle/>
            <a:p>
              <a:pPr algn="ctr">
                <a:lnSpc>
                  <a:spcPct val="90000"/>
                </a:lnSpc>
              </a:pPr>
              <a:r>
                <a:rPr lang="en-US" b="1" dirty="0">
                  <a:latin typeface="Times New Ro"/>
                </a:rPr>
                <a:t>XS đơn giản</a:t>
              </a:r>
            </a:p>
          </p:txBody>
        </p:sp>
        <p:sp>
          <p:nvSpPr>
            <p:cNvPr id="26" name="TextBox 25"/>
            <p:cNvSpPr txBox="1"/>
            <p:nvPr/>
          </p:nvSpPr>
          <p:spPr>
            <a:xfrm>
              <a:off x="7486707" y="2750761"/>
              <a:ext cx="1668632" cy="784656"/>
            </a:xfrm>
            <a:prstGeom prst="rect">
              <a:avLst/>
            </a:prstGeom>
            <a:noFill/>
          </p:spPr>
          <p:txBody>
            <a:bodyPr wrap="square" rtlCol="0">
              <a:spAutoFit/>
            </a:bodyPr>
            <a:lstStyle/>
            <a:p>
              <a:pPr algn="ctr">
                <a:lnSpc>
                  <a:spcPct val="90000"/>
                </a:lnSpc>
              </a:pPr>
              <a:r>
                <a:rPr lang="en-US" b="1" dirty="0">
                  <a:latin typeface="Times New Ro"/>
                </a:rPr>
                <a:t>XS đơn giản</a:t>
              </a:r>
            </a:p>
          </p:txBody>
        </p:sp>
        <p:sp>
          <p:nvSpPr>
            <p:cNvPr id="27" name="TextBox 26"/>
            <p:cNvSpPr txBox="1"/>
            <p:nvPr/>
          </p:nvSpPr>
          <p:spPr>
            <a:xfrm>
              <a:off x="7628010" y="3968822"/>
              <a:ext cx="1668632" cy="784656"/>
            </a:xfrm>
            <a:prstGeom prst="rect">
              <a:avLst/>
            </a:prstGeom>
            <a:noFill/>
          </p:spPr>
          <p:txBody>
            <a:bodyPr wrap="square" rtlCol="0">
              <a:spAutoFit/>
            </a:bodyPr>
            <a:lstStyle/>
            <a:p>
              <a:pPr algn="ctr">
                <a:lnSpc>
                  <a:spcPct val="90000"/>
                </a:lnSpc>
              </a:pPr>
              <a:r>
                <a:rPr lang="en-US" b="1" dirty="0">
                  <a:latin typeface="Times New Ro"/>
                </a:rPr>
                <a:t>XS đơn giản</a:t>
              </a:r>
            </a:p>
          </p:txBody>
        </p:sp>
      </p:grpSp>
      <p:sp>
        <p:nvSpPr>
          <p:cNvPr id="28" name="TextBox 27"/>
          <p:cNvSpPr txBox="1"/>
          <p:nvPr/>
        </p:nvSpPr>
        <p:spPr>
          <a:xfrm>
            <a:off x="5684498" y="5476861"/>
            <a:ext cx="1251800" cy="588645"/>
          </a:xfrm>
          <a:prstGeom prst="rect">
            <a:avLst/>
          </a:prstGeom>
          <a:noFill/>
        </p:spPr>
        <p:txBody>
          <a:bodyPr wrap="square" rtlCol="0">
            <a:spAutoFit/>
          </a:bodyPr>
          <a:lstStyle/>
          <a:p>
            <a:pPr>
              <a:lnSpc>
                <a:spcPct val="90000"/>
              </a:lnSpc>
            </a:pPr>
            <a:r>
              <a:rPr lang="en-US" b="1" dirty="0">
                <a:latin typeface="Times New Ro"/>
              </a:rPr>
              <a:t>XS đơn giản</a:t>
            </a:r>
          </a:p>
        </p:txBody>
      </p:sp>
      <p:grpSp>
        <p:nvGrpSpPr>
          <p:cNvPr id="36" name="Group 35"/>
          <p:cNvGrpSpPr/>
          <p:nvPr/>
        </p:nvGrpSpPr>
        <p:grpSpPr>
          <a:xfrm>
            <a:off x="7238173" y="1512591"/>
            <a:ext cx="1829435" cy="4825365"/>
            <a:chOff x="9598444" y="870221"/>
            <a:chExt cx="2438611" cy="6432145"/>
          </a:xfrm>
        </p:grpSpPr>
        <p:sp>
          <p:nvSpPr>
            <p:cNvPr id="23" name="TextBox 22"/>
            <p:cNvSpPr txBox="1"/>
            <p:nvPr/>
          </p:nvSpPr>
          <p:spPr>
            <a:xfrm>
              <a:off x="9599291" y="870221"/>
              <a:ext cx="2286000" cy="1229040"/>
            </a:xfrm>
            <a:prstGeom prst="rect">
              <a:avLst/>
            </a:prstGeom>
            <a:solidFill>
              <a:srgbClr val="BDC3FB"/>
            </a:solidFill>
          </p:spPr>
          <p:txBody>
            <a:bodyPr wrap="square" rtlCol="0">
              <a:spAutoFit/>
            </a:bodyPr>
            <a:lstStyle/>
            <a:p>
              <a:pPr algn="ctr">
                <a:lnSpc>
                  <a:spcPct val="90000"/>
                </a:lnSpc>
              </a:pPr>
              <a:r>
                <a:rPr lang="en-US" sz="2000" b="1" dirty="0">
                  <a:latin typeface="Times New Ro"/>
                </a:rPr>
                <a:t>DHAV16C</a:t>
              </a:r>
            </a:p>
            <a:p>
              <a:pPr algn="ctr">
                <a:lnSpc>
                  <a:spcPct val="90000"/>
                </a:lnSpc>
              </a:pPr>
              <a:r>
                <a:rPr lang="en-US" sz="2000" b="1" dirty="0">
                  <a:latin typeface="Times New Ro"/>
                </a:rPr>
                <a:t>DHAV17D</a:t>
              </a:r>
            </a:p>
            <a:p>
              <a:pPr algn="ctr">
                <a:lnSpc>
                  <a:spcPct val="90000"/>
                </a:lnSpc>
              </a:pPr>
              <a:r>
                <a:rPr lang="en-US" sz="2000" b="1" dirty="0">
                  <a:latin typeface="Times New Ro"/>
                </a:rPr>
                <a:t>DHAV17F</a:t>
              </a:r>
            </a:p>
          </p:txBody>
        </p:sp>
        <p:sp>
          <p:nvSpPr>
            <p:cNvPr id="29" name="TextBox 28"/>
            <p:cNvSpPr txBox="1"/>
            <p:nvPr/>
          </p:nvSpPr>
          <p:spPr>
            <a:xfrm>
              <a:off x="9598444" y="2189767"/>
              <a:ext cx="2286000" cy="1229040"/>
            </a:xfrm>
            <a:prstGeom prst="rect">
              <a:avLst/>
            </a:prstGeom>
            <a:solidFill>
              <a:srgbClr val="BDC3FB"/>
            </a:solidFill>
          </p:spPr>
          <p:txBody>
            <a:bodyPr wrap="square" rtlCol="0">
              <a:spAutoFit/>
            </a:bodyPr>
            <a:lstStyle/>
            <a:p>
              <a:pPr algn="ctr">
                <a:lnSpc>
                  <a:spcPct val="90000"/>
                </a:lnSpc>
              </a:pPr>
              <a:r>
                <a:rPr lang="en-US" sz="2000" b="1" dirty="0">
                  <a:latin typeface="Times New Ro"/>
                </a:rPr>
                <a:t>DHCK17C</a:t>
              </a:r>
            </a:p>
            <a:p>
              <a:pPr algn="ctr">
                <a:lnSpc>
                  <a:spcPct val="90000"/>
                </a:lnSpc>
              </a:pPr>
              <a:r>
                <a:rPr lang="en-US" sz="2000" b="1" dirty="0">
                  <a:latin typeface="Times New Ro"/>
                </a:rPr>
                <a:t>DHCK18A</a:t>
              </a:r>
            </a:p>
            <a:p>
              <a:pPr algn="ctr">
                <a:lnSpc>
                  <a:spcPct val="90000"/>
                </a:lnSpc>
              </a:pPr>
              <a:r>
                <a:rPr lang="en-US" sz="2000" b="1" dirty="0">
                  <a:latin typeface="Times New Ro"/>
                </a:rPr>
                <a:t>DHCK16A</a:t>
              </a:r>
            </a:p>
          </p:txBody>
        </p:sp>
        <p:sp>
          <p:nvSpPr>
            <p:cNvPr id="30" name="TextBox 29"/>
            <p:cNvSpPr txBox="1"/>
            <p:nvPr/>
          </p:nvSpPr>
          <p:spPr>
            <a:xfrm>
              <a:off x="9599291" y="3510494"/>
              <a:ext cx="2286000" cy="1229040"/>
            </a:xfrm>
            <a:prstGeom prst="rect">
              <a:avLst/>
            </a:prstGeom>
            <a:solidFill>
              <a:srgbClr val="BDC3FB"/>
            </a:solidFill>
          </p:spPr>
          <p:txBody>
            <a:bodyPr wrap="square" rtlCol="0">
              <a:spAutoFit/>
            </a:bodyPr>
            <a:lstStyle/>
            <a:p>
              <a:pPr algn="ctr">
                <a:lnSpc>
                  <a:spcPct val="90000"/>
                </a:lnSpc>
              </a:pPr>
              <a:r>
                <a:rPr lang="en-US" sz="2000" b="1" dirty="0">
                  <a:latin typeface="Times New Ro"/>
                </a:rPr>
                <a:t>CNTT16B</a:t>
              </a:r>
            </a:p>
            <a:p>
              <a:pPr algn="ctr">
                <a:lnSpc>
                  <a:spcPct val="90000"/>
                </a:lnSpc>
              </a:pPr>
              <a:r>
                <a:rPr lang="en-US" sz="2000" b="1" dirty="0">
                  <a:latin typeface="Times New Ro"/>
                </a:rPr>
                <a:t>CNTT15A</a:t>
              </a:r>
            </a:p>
            <a:p>
              <a:pPr algn="ctr">
                <a:lnSpc>
                  <a:spcPct val="90000"/>
                </a:lnSpc>
              </a:pPr>
              <a:r>
                <a:rPr lang="en-US" sz="2000" b="1" dirty="0">
                  <a:latin typeface="Times New Ro"/>
                </a:rPr>
                <a:t>CNTT17F</a:t>
              </a:r>
            </a:p>
          </p:txBody>
        </p:sp>
        <p:sp>
          <p:nvSpPr>
            <p:cNvPr id="31" name="TextBox 30"/>
            <p:cNvSpPr txBox="1"/>
            <p:nvPr/>
          </p:nvSpPr>
          <p:spPr>
            <a:xfrm>
              <a:off x="9599724" y="4791493"/>
              <a:ext cx="2286000" cy="1229040"/>
            </a:xfrm>
            <a:prstGeom prst="rect">
              <a:avLst/>
            </a:prstGeom>
            <a:solidFill>
              <a:srgbClr val="BDC3FB"/>
            </a:solidFill>
          </p:spPr>
          <p:txBody>
            <a:bodyPr wrap="square" rtlCol="0">
              <a:spAutoFit/>
            </a:bodyPr>
            <a:lstStyle/>
            <a:p>
              <a:pPr algn="ctr">
                <a:lnSpc>
                  <a:spcPct val="90000"/>
                </a:lnSpc>
              </a:pPr>
              <a:r>
                <a:rPr lang="en-US" sz="2000" b="1" dirty="0">
                  <a:latin typeface="Times New Ro"/>
                </a:rPr>
                <a:t>DHLQT18C</a:t>
              </a:r>
            </a:p>
            <a:p>
              <a:pPr algn="ctr">
                <a:lnSpc>
                  <a:spcPct val="90000"/>
                </a:lnSpc>
              </a:pPr>
              <a:r>
                <a:rPr lang="en-US" sz="2000" b="1" dirty="0">
                  <a:latin typeface="Times New Ro"/>
                </a:rPr>
                <a:t>DHLQT15B</a:t>
              </a:r>
            </a:p>
            <a:p>
              <a:pPr algn="ctr">
                <a:lnSpc>
                  <a:spcPct val="90000"/>
                </a:lnSpc>
              </a:pPr>
              <a:r>
                <a:rPr lang="en-US" sz="2000" b="1" dirty="0">
                  <a:latin typeface="Times New Ro"/>
                </a:rPr>
                <a:t>DHLQT17A</a:t>
              </a:r>
            </a:p>
          </p:txBody>
        </p:sp>
        <p:sp>
          <p:nvSpPr>
            <p:cNvPr id="32" name="TextBox 31"/>
            <p:cNvSpPr txBox="1"/>
            <p:nvPr/>
          </p:nvSpPr>
          <p:spPr>
            <a:xfrm>
              <a:off x="9599290" y="6073326"/>
              <a:ext cx="2437765" cy="1229040"/>
            </a:xfrm>
            <a:prstGeom prst="rect">
              <a:avLst/>
            </a:prstGeom>
            <a:solidFill>
              <a:srgbClr val="BDC3FB"/>
            </a:solidFill>
          </p:spPr>
          <p:txBody>
            <a:bodyPr wrap="square" rtlCol="0">
              <a:spAutoFit/>
            </a:bodyPr>
            <a:lstStyle/>
            <a:p>
              <a:pPr algn="ctr">
                <a:lnSpc>
                  <a:spcPct val="90000"/>
                </a:lnSpc>
              </a:pPr>
              <a:r>
                <a:rPr lang="en-US" sz="2000" b="1" dirty="0">
                  <a:latin typeface="Times New Ro"/>
                </a:rPr>
                <a:t>DHHO15C</a:t>
              </a:r>
            </a:p>
            <a:p>
              <a:pPr algn="ctr">
                <a:lnSpc>
                  <a:spcPct val="90000"/>
                </a:lnSpc>
              </a:pPr>
              <a:r>
                <a:rPr lang="en-US" sz="2000" b="1" dirty="0">
                  <a:latin typeface="Times New Ro"/>
                </a:rPr>
                <a:t>DHHO16D</a:t>
              </a:r>
            </a:p>
            <a:p>
              <a:pPr algn="ctr">
                <a:lnSpc>
                  <a:spcPct val="90000"/>
                </a:lnSpc>
              </a:pPr>
              <a:r>
                <a:rPr lang="en-US" sz="2000" b="1" dirty="0">
                  <a:latin typeface="Times New Ro"/>
                </a:rPr>
                <a:t>DHHO18F</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additive="base">
                                        <p:cTn id="13" dur="500" fill="hold"/>
                                        <p:tgtEl>
                                          <p:spTgt spid="34"/>
                                        </p:tgtEl>
                                        <p:attrNameLst>
                                          <p:attrName>ppt_x</p:attrName>
                                        </p:attrNameLst>
                                      </p:cBhvr>
                                      <p:tavLst>
                                        <p:tav tm="0">
                                          <p:val>
                                            <p:strVal val="#ppt_x"/>
                                          </p:val>
                                        </p:tav>
                                        <p:tav tm="100000">
                                          <p:val>
                                            <p:strVal val="#ppt_x"/>
                                          </p:val>
                                        </p:tav>
                                      </p:tavLst>
                                    </p:anim>
                                    <p:anim calcmode="lin" valueType="num">
                                      <p:cBhvr additive="base">
                                        <p:cTn id="14"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ppt_x"/>
                                          </p:val>
                                        </p:tav>
                                        <p:tav tm="100000">
                                          <p:val>
                                            <p:strVal val="#ppt_x"/>
                                          </p:val>
                                        </p:tav>
                                      </p:tavLst>
                                    </p:anim>
                                    <p:anim calcmode="lin" valueType="num">
                                      <p:cBhvr additive="base">
                                        <p:cTn id="2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ppt_x"/>
                                          </p:val>
                                        </p:tav>
                                        <p:tav tm="100000">
                                          <p:val>
                                            <p:strVal val="#ppt_x"/>
                                          </p:val>
                                        </p:tav>
                                      </p:tavLst>
                                    </p:anim>
                                    <p:anim calcmode="lin" valueType="num">
                                      <p:cBhvr additive="base">
                                        <p:cTn id="26"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8">
                                            <p:txEl>
                                              <p:pRg st="0" end="0"/>
                                            </p:txEl>
                                          </p:spTgt>
                                        </p:tgtEl>
                                        <p:attrNameLst>
                                          <p:attrName>style.visibility</p:attrName>
                                        </p:attrNameLst>
                                      </p:cBhvr>
                                      <p:to>
                                        <p:strVal val="visible"/>
                                      </p:to>
                                    </p:set>
                                    <p:anim calcmode="lin" valueType="num">
                                      <p:cBhvr additive="base">
                                        <p:cTn id="31" dur="500" fill="hold"/>
                                        <p:tgtEl>
                                          <p:spTgt spid="28">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1AB5C-5001-47D8-A9BD-220470AB811F}"/>
              </a:ext>
            </a:extLst>
          </p:cNvPr>
          <p:cNvSpPr>
            <a:spLocks noGrp="1"/>
          </p:cNvSpPr>
          <p:nvPr>
            <p:ph type="title"/>
          </p:nvPr>
        </p:nvSpPr>
        <p:spPr>
          <a:xfrm>
            <a:off x="2971800" y="396558"/>
            <a:ext cx="2819400" cy="639762"/>
          </a:xfrm>
          <a:ln>
            <a:solidFill>
              <a:srgbClr val="C00000"/>
            </a:solidFill>
          </a:ln>
        </p:spPr>
        <p:txBody>
          <a:bodyPr>
            <a:normAutofit fontScale="90000"/>
          </a:bodyPr>
          <a:lstStyle/>
          <a:p>
            <a:r>
              <a:rPr lang="en-US">
                <a:solidFill>
                  <a:srgbClr val="C00000"/>
                </a:solidFill>
                <a:latin typeface="Times New Ro"/>
              </a:rPr>
              <a:t>Phân biệt</a:t>
            </a:r>
          </a:p>
        </p:txBody>
      </p:sp>
      <p:sp>
        <p:nvSpPr>
          <p:cNvPr id="3" name="Text Placeholder 2">
            <a:extLst>
              <a:ext uri="{FF2B5EF4-FFF2-40B4-BE49-F238E27FC236}">
                <a16:creationId xmlns:a16="http://schemas.microsoft.com/office/drawing/2014/main" id="{E8CD6FB1-9376-48A3-919A-1EAC14BAEB5D}"/>
              </a:ext>
            </a:extLst>
          </p:cNvPr>
          <p:cNvSpPr>
            <a:spLocks noGrp="1"/>
          </p:cNvSpPr>
          <p:nvPr>
            <p:ph type="body" idx="1"/>
          </p:nvPr>
        </p:nvSpPr>
        <p:spPr>
          <a:xfrm>
            <a:off x="1066800" y="2830830"/>
            <a:ext cx="2970212" cy="533400"/>
          </a:xfrm>
          <a:ln>
            <a:solidFill>
              <a:schemeClr val="tx2">
                <a:lumMod val="50000"/>
              </a:schemeClr>
            </a:solidFill>
          </a:ln>
        </p:spPr>
        <p:txBody>
          <a:bodyPr>
            <a:normAutofit lnSpcReduction="10000"/>
          </a:bodyPr>
          <a:lstStyle/>
          <a:p>
            <a:pPr algn="ctr"/>
            <a:r>
              <a:rPr lang="en-US" sz="3200">
                <a:latin typeface="Times New Ro"/>
              </a:rPr>
              <a:t>Phân tầng</a:t>
            </a:r>
          </a:p>
        </p:txBody>
      </p:sp>
      <p:sp>
        <p:nvSpPr>
          <p:cNvPr id="4" name="Content Placeholder 3">
            <a:extLst>
              <a:ext uri="{FF2B5EF4-FFF2-40B4-BE49-F238E27FC236}">
                <a16:creationId xmlns:a16="http://schemas.microsoft.com/office/drawing/2014/main" id="{C16B3AF8-DA10-4EA8-9D00-B57369F26FC8}"/>
              </a:ext>
            </a:extLst>
          </p:cNvPr>
          <p:cNvSpPr>
            <a:spLocks noGrp="1"/>
          </p:cNvSpPr>
          <p:nvPr>
            <p:ph sz="half" idx="2"/>
          </p:nvPr>
        </p:nvSpPr>
        <p:spPr>
          <a:xfrm>
            <a:off x="457993" y="3695701"/>
            <a:ext cx="4187825" cy="1600200"/>
          </a:xfrm>
          <a:solidFill>
            <a:schemeClr val="bg1"/>
          </a:solidFill>
          <a:ln>
            <a:solidFill>
              <a:srgbClr val="C00000"/>
            </a:solidFill>
          </a:ln>
        </p:spPr>
        <p:txBody>
          <a:bodyPr>
            <a:noAutofit/>
          </a:bodyPr>
          <a:lstStyle/>
          <a:p>
            <a:pPr marL="0" indent="0" algn="just">
              <a:buNone/>
            </a:pPr>
            <a:r>
              <a:rPr lang="en-US" sz="3200">
                <a:latin typeface="Times New Roman" panose="02020603050405020304" pitchFamily="18" charset="0"/>
                <a:cs typeface="Times New Roman" panose="02020603050405020304" pitchFamily="18" charset="0"/>
              </a:rPr>
              <a:t>Khi lấy mẫu thì chọn một vài quan sát trong tầng</a:t>
            </a:r>
            <a:endParaRPr lang="en-US" sz="3200"/>
          </a:p>
        </p:txBody>
      </p:sp>
      <p:sp>
        <p:nvSpPr>
          <p:cNvPr id="5" name="Text Placeholder 4">
            <a:extLst>
              <a:ext uri="{FF2B5EF4-FFF2-40B4-BE49-F238E27FC236}">
                <a16:creationId xmlns:a16="http://schemas.microsoft.com/office/drawing/2014/main" id="{704A015C-E4F1-4285-AD5B-E01B2EA1225E}"/>
              </a:ext>
            </a:extLst>
          </p:cNvPr>
          <p:cNvSpPr>
            <a:spLocks noGrp="1"/>
          </p:cNvSpPr>
          <p:nvPr>
            <p:ph type="body" sz="quarter" idx="3"/>
          </p:nvPr>
        </p:nvSpPr>
        <p:spPr>
          <a:xfrm>
            <a:off x="5257800" y="2819400"/>
            <a:ext cx="2970212" cy="533399"/>
          </a:xfrm>
          <a:ln>
            <a:solidFill>
              <a:schemeClr val="accent1">
                <a:lumMod val="50000"/>
              </a:schemeClr>
            </a:solidFill>
          </a:ln>
        </p:spPr>
        <p:txBody>
          <a:bodyPr>
            <a:noAutofit/>
          </a:bodyPr>
          <a:lstStyle/>
          <a:p>
            <a:pPr algn="ctr"/>
            <a:r>
              <a:rPr lang="en-US" sz="3200">
                <a:latin typeface="Times New Ro"/>
              </a:rPr>
              <a:t>Phân cụm</a:t>
            </a:r>
          </a:p>
        </p:txBody>
      </p:sp>
      <p:sp>
        <p:nvSpPr>
          <p:cNvPr id="6" name="Content Placeholder 5">
            <a:extLst>
              <a:ext uri="{FF2B5EF4-FFF2-40B4-BE49-F238E27FC236}">
                <a16:creationId xmlns:a16="http://schemas.microsoft.com/office/drawing/2014/main" id="{E0E51942-4B5E-4904-94AF-A66C2D24C196}"/>
              </a:ext>
            </a:extLst>
          </p:cNvPr>
          <p:cNvSpPr>
            <a:spLocks noGrp="1"/>
          </p:cNvSpPr>
          <p:nvPr>
            <p:ph sz="quarter" idx="4"/>
          </p:nvPr>
        </p:nvSpPr>
        <p:spPr>
          <a:xfrm>
            <a:off x="4876800" y="3695701"/>
            <a:ext cx="4041775" cy="1600201"/>
          </a:xfrm>
          <a:ln>
            <a:solidFill>
              <a:srgbClr val="C00000"/>
            </a:solidFill>
          </a:ln>
        </p:spPr>
        <p:txBody>
          <a:bodyPr>
            <a:normAutofit/>
          </a:bodyPr>
          <a:lstStyle/>
          <a:p>
            <a:pPr marL="0" indent="0">
              <a:buNone/>
            </a:pPr>
            <a:r>
              <a:rPr lang="en-US" sz="3200">
                <a:latin typeface="Times New Roman" panose="02020603050405020304" pitchFamily="18" charset="0"/>
                <a:cs typeface="Times New Roman" panose="02020603050405020304" pitchFamily="18" charset="0"/>
              </a:rPr>
              <a:t>Khi lấy mẫu thì chọn 1 tất cả quan sát trong nhóm</a:t>
            </a:r>
            <a:endParaRPr lang="en-US" sz="3200"/>
          </a:p>
        </p:txBody>
      </p:sp>
      <p:sp>
        <p:nvSpPr>
          <p:cNvPr id="7" name="Rectangle: Rounded Corners 6">
            <a:extLst>
              <a:ext uri="{FF2B5EF4-FFF2-40B4-BE49-F238E27FC236}">
                <a16:creationId xmlns:a16="http://schemas.microsoft.com/office/drawing/2014/main" id="{5D26A56E-F41D-40AB-A380-AE5A807148FD}"/>
              </a:ext>
            </a:extLst>
          </p:cNvPr>
          <p:cNvSpPr/>
          <p:nvPr/>
        </p:nvSpPr>
        <p:spPr>
          <a:xfrm>
            <a:off x="914400" y="1367791"/>
            <a:ext cx="7696200" cy="91820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
                <a:cs typeface="Times New Roman" panose="02020603050405020304" pitchFamily="18" charset="0"/>
              </a:rPr>
              <a:t>Giống: Chia tổng thể thành nhiều nhóm</a:t>
            </a:r>
            <a:endParaRPr lang="en-US" sz="3200">
              <a:latin typeface="Times New Ro"/>
            </a:endParaRPr>
          </a:p>
        </p:txBody>
      </p:sp>
    </p:spTree>
    <p:extLst>
      <p:ext uri="{BB962C8B-B14F-4D97-AF65-F5344CB8AC3E}">
        <p14:creationId xmlns:p14="http://schemas.microsoft.com/office/powerpoint/2010/main" val="1122450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0"/>
                                        <p:tgtEl>
                                          <p:spTgt spid="3">
                                            <p:bg/>
                                          </p:spTgt>
                                        </p:tgtEl>
                                      </p:cBhvr>
                                    </p:animEffect>
                                    <p:anim calcmode="lin" valueType="num">
                                      <p:cBhvr>
                                        <p:cTn id="13" dur="1000" fill="hold"/>
                                        <p:tgtEl>
                                          <p:spTgt spid="3">
                                            <p:bg/>
                                          </p:spTgt>
                                        </p:tgtEl>
                                        <p:attrNameLst>
                                          <p:attrName>ppt_x</p:attrName>
                                        </p:attrNameLst>
                                      </p:cBhvr>
                                      <p:tavLst>
                                        <p:tav tm="0">
                                          <p:val>
                                            <p:strVal val="#ppt_x"/>
                                          </p:val>
                                        </p:tav>
                                        <p:tav tm="100000">
                                          <p:val>
                                            <p:strVal val="#ppt_x"/>
                                          </p:val>
                                        </p:tav>
                                      </p:tavLst>
                                    </p:anim>
                                    <p:anim calcmode="lin" valueType="num">
                                      <p:cBhvr>
                                        <p:cTn id="14"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bg/>
                                          </p:spTgt>
                                        </p:tgtEl>
                                        <p:attrNameLst>
                                          <p:attrName>style.visibility</p:attrName>
                                        </p:attrNameLst>
                                      </p:cBhvr>
                                      <p:to>
                                        <p:strVal val="visible"/>
                                      </p:to>
                                    </p:set>
                                    <p:anim calcmode="lin" valueType="num">
                                      <p:cBhvr additive="base">
                                        <p:cTn id="26" dur="500" fill="hold"/>
                                        <p:tgtEl>
                                          <p:spTgt spid="5">
                                            <p:bg/>
                                          </p:spTgt>
                                        </p:tgtEl>
                                        <p:attrNameLst>
                                          <p:attrName>ppt_x</p:attrName>
                                        </p:attrNameLst>
                                      </p:cBhvr>
                                      <p:tavLst>
                                        <p:tav tm="0">
                                          <p:val>
                                            <p:strVal val="#ppt_x"/>
                                          </p:val>
                                        </p:tav>
                                        <p:tav tm="100000">
                                          <p:val>
                                            <p:strVal val="#ppt_x"/>
                                          </p:val>
                                        </p:tav>
                                      </p:tavLst>
                                    </p:anim>
                                    <p:anim calcmode="lin" valueType="num">
                                      <p:cBhvr additive="base">
                                        <p:cTn id="27" dur="500" fill="hold"/>
                                        <p:tgtEl>
                                          <p:spTgt spid="5">
                                            <p:bg/>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 calcmode="lin" valueType="num">
                                      <p:cBhvr additive="base">
                                        <p:cTn id="3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4">
                                            <p:bg/>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6">
                                            <p:bg/>
                                          </p:spTgt>
                                        </p:tgtEl>
                                        <p:attrNameLst>
                                          <p:attrName>style.visibility</p:attrName>
                                        </p:attrNameLst>
                                      </p:cBhvr>
                                      <p:to>
                                        <p:strVal val="visible"/>
                                      </p:to>
                                    </p:set>
                                    <p:animEffect transition="in" filter="fade">
                                      <p:cBhvr>
                                        <p:cTn id="46" dur="1000"/>
                                        <p:tgtEl>
                                          <p:spTgt spid="6">
                                            <p:bg/>
                                          </p:spTgt>
                                        </p:tgtEl>
                                      </p:cBhvr>
                                    </p:animEffect>
                                    <p:anim calcmode="lin" valueType="num">
                                      <p:cBhvr>
                                        <p:cTn id="47" dur="1000" fill="hold"/>
                                        <p:tgtEl>
                                          <p:spTgt spid="6">
                                            <p:bg/>
                                          </p:spTgt>
                                        </p:tgtEl>
                                        <p:attrNameLst>
                                          <p:attrName>ppt_x</p:attrName>
                                        </p:attrNameLst>
                                      </p:cBhvr>
                                      <p:tavLst>
                                        <p:tav tm="0">
                                          <p:val>
                                            <p:strVal val="#ppt_x"/>
                                          </p:val>
                                        </p:tav>
                                        <p:tav tm="100000">
                                          <p:val>
                                            <p:strVal val="#ppt_x"/>
                                          </p:val>
                                        </p:tav>
                                      </p:tavLst>
                                    </p:anim>
                                    <p:anim calcmode="lin" valueType="num">
                                      <p:cBhvr>
                                        <p:cTn id="48" dur="1000" fill="hold"/>
                                        <p:tgtEl>
                                          <p:spTgt spid="6">
                                            <p:bg/>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6">
                                            <p:txEl>
                                              <p:pRg st="0" end="0"/>
                                            </p:txEl>
                                          </p:spTgt>
                                        </p:tgtEl>
                                        <p:attrNameLst>
                                          <p:attrName>style.visibility</p:attrName>
                                        </p:attrNameLst>
                                      </p:cBhvr>
                                      <p:to>
                                        <p:strVal val="visible"/>
                                      </p:to>
                                    </p:set>
                                    <p:animEffect transition="in" filter="fade">
                                      <p:cBhvr>
                                        <p:cTn id="53" dur="1000"/>
                                        <p:tgtEl>
                                          <p:spTgt spid="6">
                                            <p:txEl>
                                              <p:pRg st="0" end="0"/>
                                            </p:txEl>
                                          </p:spTgt>
                                        </p:tgtEl>
                                      </p:cBhvr>
                                    </p:animEffect>
                                    <p:anim calcmode="lin" valueType="num">
                                      <p:cBhvr>
                                        <p:cTn id="5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55"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P spid="5" grpId="0" build="p" animBg="1"/>
      <p:bldP spid="6" grpId="0" build="p" animBg="1"/>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81635" y="76200"/>
            <a:ext cx="8263255" cy="762000"/>
          </a:xfrm>
        </p:spPr>
        <p:txBody>
          <a:bodyPr>
            <a:normAutofit fontScale="90000"/>
          </a:bodyPr>
          <a:lstStyle/>
          <a:p>
            <a:br>
              <a:rPr lang="en-US" b="1" dirty="0">
                <a:solidFill>
                  <a:srgbClr val="164B4F"/>
                </a:solidFill>
                <a:latin typeface="Times New Roman" panose="02020603050405020304" pitchFamily="18" charset="0"/>
                <a:cs typeface="Times New Roman" panose="02020603050405020304" pitchFamily="18" charset="0"/>
                <a:sym typeface="+mn-ea"/>
              </a:rPr>
            </a:br>
            <a:r>
              <a:rPr lang="vi-VN" altLang="en-US" b="1" dirty="0">
                <a:solidFill>
                  <a:srgbClr val="164B4F"/>
                </a:solidFill>
                <a:latin typeface="Times New Roman" panose="02020603050405020304" pitchFamily="18" charset="0"/>
                <a:cs typeface="Times New Roman" panose="02020603050405020304" pitchFamily="18" charset="0"/>
                <a:sym typeface="+mn-ea"/>
              </a:rPr>
              <a:t>4.4.</a:t>
            </a:r>
            <a:r>
              <a:rPr lang="en-US" b="1" dirty="0">
                <a:solidFill>
                  <a:srgbClr val="164B4F"/>
                </a:solidFill>
                <a:latin typeface="Times New Roman" panose="02020603050405020304" pitchFamily="18" charset="0"/>
                <a:cs typeface="Times New Roman" panose="02020603050405020304" pitchFamily="18" charset="0"/>
                <a:sym typeface="+mn-ea"/>
              </a:rPr>
              <a:t>4</a:t>
            </a:r>
            <a:r>
              <a:rPr lang="en-US" sz="4000" b="1" dirty="0">
                <a:solidFill>
                  <a:srgbClr val="164B4F"/>
                </a:solidFill>
                <a:latin typeface="Times New Roman" panose="02020603050405020304" pitchFamily="18" charset="0"/>
                <a:cs typeface="Times New Roman" panose="02020603050405020304" pitchFamily="18" charset="0"/>
                <a:sym typeface="+mn-ea"/>
              </a:rPr>
              <a:t>.2. Chọn mẫu hỗn hợp (hệ thống)</a:t>
            </a:r>
            <a:br>
              <a:rPr lang="en-US" b="1" dirty="0">
                <a:solidFill>
                  <a:srgbClr val="164B4F"/>
                </a:solidFill>
                <a:latin typeface="Times New Roman" panose="02020603050405020304" pitchFamily="18" charset="0"/>
                <a:cs typeface="Times New Roman" panose="02020603050405020304" pitchFamily="18" charset="0"/>
              </a:rPr>
            </a:br>
            <a:endParaRPr lang="en-US" dirty="0"/>
          </a:p>
        </p:txBody>
      </p:sp>
      <p:sp>
        <p:nvSpPr>
          <p:cNvPr id="8" name="Content Placeholder 7"/>
          <p:cNvSpPr>
            <a:spLocks noGrp="1"/>
          </p:cNvSpPr>
          <p:nvPr>
            <p:ph sz="half" idx="2"/>
          </p:nvPr>
        </p:nvSpPr>
        <p:spPr>
          <a:xfrm>
            <a:off x="227330" y="838200"/>
            <a:ext cx="8901430" cy="6290945"/>
          </a:xfrm>
          <a:ln w="6350">
            <a:solidFill>
              <a:schemeClr val="bg1"/>
            </a:solidFill>
          </a:ln>
        </p:spPr>
        <p:txBody>
          <a:bodyPr>
            <a:noAutofit/>
          </a:bodyPr>
          <a:lstStyle/>
          <a:p>
            <a:pPr marL="55880" lvl="0" indent="684530" algn="just">
              <a:lnSpc>
                <a:spcPct val="100000"/>
              </a:lnSpc>
              <a:spcBef>
                <a:spcPts val="0"/>
              </a:spcBef>
              <a:buNone/>
            </a:pPr>
            <a:endParaRPr lang="en-US" b="1" dirty="0">
              <a:solidFill>
                <a:srgbClr val="164B4F"/>
              </a:solidFill>
              <a:latin typeface="Times New Roman" panose="02020603050405020304" pitchFamily="18" charset="0"/>
              <a:cs typeface="Times New Roman" panose="02020603050405020304" pitchFamily="18" charset="0"/>
            </a:endParaRPr>
          </a:p>
          <a:p>
            <a:pPr marL="55880" indent="-55880" algn="just">
              <a:lnSpc>
                <a:spcPct val="100000"/>
              </a:lnSpc>
              <a:spcBef>
                <a:spcPts val="0"/>
              </a:spcBef>
              <a:buNone/>
            </a:pPr>
            <a:endParaRPr lang="en-US" sz="2400" dirty="0">
              <a:solidFill>
                <a:schemeClr val="tx2"/>
              </a:solidFill>
              <a:latin typeface="Times New Ro"/>
            </a:endParaRPr>
          </a:p>
          <a:p>
            <a:pPr marL="55880" indent="-55880" algn="just">
              <a:lnSpc>
                <a:spcPct val="100000"/>
              </a:lnSpc>
              <a:spcBef>
                <a:spcPts val="0"/>
              </a:spcBef>
              <a:buNone/>
            </a:pPr>
            <a:endParaRPr lang="en-US" sz="2400" dirty="0">
              <a:solidFill>
                <a:schemeClr val="tx2"/>
              </a:solidFill>
              <a:latin typeface="Times New Ro"/>
            </a:endParaRPr>
          </a:p>
          <a:p>
            <a:pPr marL="55880" indent="-55880" algn="just">
              <a:lnSpc>
                <a:spcPct val="100000"/>
              </a:lnSpc>
              <a:spcBef>
                <a:spcPts val="0"/>
              </a:spcBef>
              <a:buNone/>
            </a:pPr>
            <a:endParaRPr lang="en-US" sz="2400" dirty="0">
              <a:solidFill>
                <a:schemeClr val="tx2"/>
              </a:solidFill>
              <a:latin typeface="Times New Ro"/>
            </a:endParaRPr>
          </a:p>
          <a:p>
            <a:pPr marL="55880" lvl="0" indent="-55880" algn="just">
              <a:lnSpc>
                <a:spcPct val="100000"/>
              </a:lnSpc>
              <a:spcBef>
                <a:spcPts val="0"/>
              </a:spcBef>
              <a:buNone/>
            </a:pPr>
            <a:endParaRPr lang="en-US" sz="2400" dirty="0">
              <a:solidFill>
                <a:srgbClr val="164B4F"/>
              </a:solidFill>
              <a:latin typeface="Times New Roman" panose="02020603050405020304" pitchFamily="18" charset="0"/>
              <a:cs typeface="Times New Roman" panose="02020603050405020304" pitchFamily="18" charset="0"/>
            </a:endParaRPr>
          </a:p>
          <a:p>
            <a:pPr marL="55880" lvl="0" indent="-55880" algn="just">
              <a:lnSpc>
                <a:spcPct val="100000"/>
              </a:lnSpc>
              <a:spcBef>
                <a:spcPts val="0"/>
              </a:spcBef>
              <a:buNone/>
            </a:pPr>
            <a:endParaRPr lang="en-US" sz="2400" u="sng" dirty="0">
              <a:solidFill>
                <a:srgbClr val="164B4F"/>
              </a:solidFill>
              <a:latin typeface="Times New Roman" panose="02020603050405020304" pitchFamily="18" charset="0"/>
              <a:cs typeface="Times New Roman" panose="02020603050405020304" pitchFamily="18" charset="0"/>
            </a:endParaRPr>
          </a:p>
          <a:p>
            <a:pPr marL="55880" lvl="0" indent="-55880" algn="just">
              <a:lnSpc>
                <a:spcPct val="100000"/>
              </a:lnSpc>
              <a:spcBef>
                <a:spcPts val="0"/>
              </a:spcBef>
              <a:buNone/>
            </a:pPr>
            <a:endParaRPr lang="en-US" sz="2400" u="sng" dirty="0">
              <a:solidFill>
                <a:srgbClr val="164B4F"/>
              </a:solidFill>
              <a:latin typeface="Times New Roman" panose="02020603050405020304" pitchFamily="18" charset="0"/>
              <a:cs typeface="Times New Roman" panose="02020603050405020304" pitchFamily="18" charset="0"/>
            </a:endParaRPr>
          </a:p>
          <a:p>
            <a:pPr marL="55880" lvl="0" indent="-55880" algn="just">
              <a:lnSpc>
                <a:spcPct val="100000"/>
              </a:lnSpc>
              <a:spcBef>
                <a:spcPts val="0"/>
              </a:spcBef>
              <a:buNone/>
            </a:pPr>
            <a:endParaRPr lang="en-US" sz="2400" u="sng" dirty="0">
              <a:solidFill>
                <a:srgbClr val="164B4F"/>
              </a:solidFill>
              <a:latin typeface="Times New Roman" panose="02020603050405020304" pitchFamily="18" charset="0"/>
              <a:cs typeface="Times New Roman" panose="02020603050405020304" pitchFamily="18" charset="0"/>
            </a:endParaRPr>
          </a:p>
          <a:p>
            <a:pPr marL="55880" lvl="0" indent="-55880" algn="just">
              <a:lnSpc>
                <a:spcPct val="100000"/>
              </a:lnSpc>
              <a:spcBef>
                <a:spcPts val="0"/>
              </a:spcBef>
              <a:buNone/>
            </a:pPr>
            <a:endParaRPr lang="en-US" sz="2400" u="sng" dirty="0">
              <a:solidFill>
                <a:srgbClr val="164B4F"/>
              </a:solidFill>
              <a:latin typeface="Times New Roman" panose="02020603050405020304" pitchFamily="18" charset="0"/>
              <a:cs typeface="Times New Roman" panose="02020603050405020304" pitchFamily="18" charset="0"/>
            </a:endParaRPr>
          </a:p>
          <a:p>
            <a:pPr marL="55880" lvl="0" indent="-55880" algn="just">
              <a:lnSpc>
                <a:spcPct val="100000"/>
              </a:lnSpc>
              <a:spcBef>
                <a:spcPts val="0"/>
              </a:spcBef>
              <a:buNone/>
            </a:pPr>
            <a:endParaRPr lang="en-US" sz="2100" u="sng" dirty="0">
              <a:solidFill>
                <a:srgbClr val="164B4F"/>
              </a:solidFill>
              <a:latin typeface="Times New Roman" panose="02020603050405020304" pitchFamily="18" charset="0"/>
              <a:cs typeface="Times New Roman" panose="02020603050405020304" pitchFamily="18" charset="0"/>
            </a:endParaRPr>
          </a:p>
          <a:p>
            <a:pPr marL="55880" lvl="0" indent="-55880" algn="just">
              <a:lnSpc>
                <a:spcPct val="100000"/>
              </a:lnSpc>
              <a:spcBef>
                <a:spcPts val="0"/>
              </a:spcBef>
              <a:buNone/>
            </a:pPr>
            <a:endParaRPr lang="en-US" sz="2100" u="sng" dirty="0">
              <a:solidFill>
                <a:srgbClr val="164B4F"/>
              </a:solidFill>
              <a:latin typeface="Times New Roman" panose="02020603050405020304" pitchFamily="18" charset="0"/>
              <a:cs typeface="Times New Roman" panose="02020603050405020304" pitchFamily="18" charset="0"/>
            </a:endParaRPr>
          </a:p>
          <a:p>
            <a:pPr marL="55880" lvl="0" indent="-55880" algn="just">
              <a:lnSpc>
                <a:spcPct val="100000"/>
              </a:lnSpc>
              <a:spcBef>
                <a:spcPts val="0"/>
              </a:spcBef>
              <a:buNone/>
            </a:pPr>
            <a:endParaRPr lang="en-US" sz="2100" u="sng" dirty="0">
              <a:solidFill>
                <a:srgbClr val="164B4F"/>
              </a:solidFill>
              <a:latin typeface="Times New Roman" panose="02020603050405020304" pitchFamily="18" charset="0"/>
              <a:cs typeface="Times New Roman" panose="02020603050405020304" pitchFamily="18" charset="0"/>
            </a:endParaRPr>
          </a:p>
          <a:p>
            <a:pPr marL="55880" lvl="0" indent="-55880" algn="just">
              <a:lnSpc>
                <a:spcPct val="100000"/>
              </a:lnSpc>
              <a:spcBef>
                <a:spcPts val="0"/>
              </a:spcBef>
              <a:buNone/>
            </a:pPr>
            <a:endParaRPr lang="en-US" sz="2100" u="sng" dirty="0">
              <a:solidFill>
                <a:srgbClr val="164B4F"/>
              </a:solidFill>
              <a:latin typeface="Times New Roman" panose="02020603050405020304" pitchFamily="18" charset="0"/>
              <a:cs typeface="Times New Roman" panose="02020603050405020304" pitchFamily="18" charset="0"/>
            </a:endParaRPr>
          </a:p>
          <a:p>
            <a:pPr marL="55880" lvl="0" indent="-55880" algn="just">
              <a:lnSpc>
                <a:spcPct val="100000"/>
              </a:lnSpc>
              <a:spcBef>
                <a:spcPts val="0"/>
              </a:spcBef>
              <a:buNone/>
            </a:pPr>
            <a:endParaRPr lang="en-US" sz="2100" u="sng" dirty="0">
              <a:solidFill>
                <a:srgbClr val="164B4F"/>
              </a:solidFill>
              <a:latin typeface="Times New Roman" panose="02020603050405020304" pitchFamily="18" charset="0"/>
              <a:cs typeface="Times New Roman" panose="02020603050405020304" pitchFamily="18" charset="0"/>
            </a:endParaRPr>
          </a:p>
          <a:p>
            <a:pPr marL="55880" lvl="0" indent="-55880" algn="just">
              <a:lnSpc>
                <a:spcPct val="100000"/>
              </a:lnSpc>
              <a:spcBef>
                <a:spcPts val="0"/>
              </a:spcBef>
              <a:buNone/>
            </a:pPr>
            <a:endParaRPr lang="en-US" sz="2100" dirty="0">
              <a:solidFill>
                <a:srgbClr val="000000"/>
              </a:solidFill>
              <a:latin typeface="Times New Roman" panose="02020603050405020304" pitchFamily="18" charset="0"/>
            </a:endParaRPr>
          </a:p>
        </p:txBody>
      </p:sp>
      <p:sp>
        <p:nvSpPr>
          <p:cNvPr id="2" name="Date Placeholder 1"/>
          <p:cNvSpPr>
            <a:spLocks noGrp="1"/>
          </p:cNvSpPr>
          <p:nvPr>
            <p:ph type="dt" sz="half" idx="10"/>
          </p:nvPr>
        </p:nvSpPr>
        <p:spPr/>
        <p:txBody>
          <a:bodyPr/>
          <a:lstStyle/>
          <a:p>
            <a:fld id="{CF411FCD-74D5-4F0D-892B-54222D1B3E23}" type="datetimeyyyy">
              <a:rPr lang="en-US" sz="900" smtClean="0"/>
              <a:t>2025</a:t>
            </a:fld>
            <a:endParaRPr lang="en-US" sz="900" dirty="0"/>
          </a:p>
        </p:txBody>
      </p:sp>
      <p:sp>
        <p:nvSpPr>
          <p:cNvPr id="3" name="Slide Number Placeholder 2"/>
          <p:cNvSpPr>
            <a:spLocks noGrp="1"/>
          </p:cNvSpPr>
          <p:nvPr>
            <p:ph type="sldNum" sz="quarter" idx="12"/>
          </p:nvPr>
        </p:nvSpPr>
        <p:spPr/>
        <p:txBody>
          <a:bodyPr/>
          <a:lstStyle/>
          <a:p>
            <a:fld id="{81FEFA0A-2F20-4B60-98C6-5FFDA469AA1C}" type="slidenum">
              <a:rPr lang="en-US" sz="900" smtClean="0"/>
              <a:t>78</a:t>
            </a:fld>
            <a:endParaRPr lang="en-US" sz="900"/>
          </a:p>
        </p:txBody>
      </p:sp>
      <p:graphicFrame>
        <p:nvGraphicFramePr>
          <p:cNvPr id="9" name="Diagram 8"/>
          <p:cNvGraphicFramePr/>
          <p:nvPr>
            <p:extLst>
              <p:ext uri="{D42A27DB-BD31-4B8C-83A1-F6EECF244321}">
                <p14:modId xmlns:p14="http://schemas.microsoft.com/office/powerpoint/2010/main" val="2833920483"/>
              </p:ext>
            </p:extLst>
          </p:nvPr>
        </p:nvGraphicFramePr>
        <p:xfrm>
          <a:off x="71120" y="990600"/>
          <a:ext cx="8920480" cy="5775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955"/>
            <a:ext cx="8229600" cy="599440"/>
          </a:xfrm>
        </p:spPr>
        <p:txBody>
          <a:bodyPr>
            <a:normAutofit fontScale="90000"/>
          </a:bodyPr>
          <a:lstStyle/>
          <a:p>
            <a:r>
              <a:rPr lang="en-US" b="1" dirty="0">
                <a:solidFill>
                  <a:srgbClr val="164B4F"/>
                </a:solidFill>
                <a:latin typeface="Times New Roman" panose="02020603050405020304" pitchFamily="18" charset="0"/>
                <a:cs typeface="Times New Roman" panose="02020603050405020304" pitchFamily="18" charset="0"/>
                <a:sym typeface="+mn-ea"/>
              </a:rPr>
              <a:t>Chọn mẫu theo hệ thống</a:t>
            </a:r>
            <a:endParaRPr lang="en-US"/>
          </a:p>
        </p:txBody>
      </p:sp>
      <p:sp>
        <p:nvSpPr>
          <p:cNvPr id="3" name="Content Placeholder 2"/>
          <p:cNvSpPr>
            <a:spLocks noGrp="1"/>
          </p:cNvSpPr>
          <p:nvPr>
            <p:ph sz="half" idx="1"/>
          </p:nvPr>
        </p:nvSpPr>
        <p:spPr>
          <a:xfrm>
            <a:off x="2209800" y="1447801"/>
            <a:ext cx="6248400" cy="1752599"/>
          </a:xfrm>
          <a:solidFill>
            <a:schemeClr val="bg2"/>
          </a:solidFill>
        </p:spPr>
        <p:txBody>
          <a:bodyPr>
            <a:normAutofit/>
          </a:bodyPr>
          <a:lstStyle/>
          <a:p>
            <a:pPr marL="55880" lvl="0" indent="-55880" algn="ctr">
              <a:lnSpc>
                <a:spcPct val="100000"/>
              </a:lnSpc>
              <a:spcBef>
                <a:spcPts val="0"/>
              </a:spcBef>
              <a:buNone/>
            </a:pPr>
            <a:r>
              <a:rPr lang="en-US">
                <a:solidFill>
                  <a:srgbClr val="164B4F"/>
                </a:solidFill>
                <a:latin typeface="Times New Roman" panose="02020603050405020304" pitchFamily="18" charset="0"/>
                <a:cs typeface="Times New Roman" panose="02020603050405020304" pitchFamily="18" charset="0"/>
                <a:sym typeface="+mn-ea"/>
              </a:rPr>
              <a:t>T</a:t>
            </a:r>
            <a:r>
              <a:rPr lang="en-US">
                <a:solidFill>
                  <a:srgbClr val="000000"/>
                </a:solidFill>
                <a:latin typeface="Times New Roman" panose="02020603050405020304" pitchFamily="18" charset="0"/>
                <a:sym typeface="+mn-ea"/>
              </a:rPr>
              <a:t>ương </a:t>
            </a:r>
            <a:r>
              <a:rPr lang="en-US" dirty="0">
                <a:solidFill>
                  <a:srgbClr val="000000"/>
                </a:solidFill>
                <a:latin typeface="Times New Roman" panose="02020603050405020304" pitchFamily="18" charset="0"/>
                <a:sym typeface="+mn-ea"/>
              </a:rPr>
              <a:t>đối đơn giản, dễ thực hiện, đảm bảo tính đại diện của các nhóm có trong tổng thể nghiên cứu. </a:t>
            </a:r>
            <a:endParaRPr lang="en-US" dirty="0">
              <a:solidFill>
                <a:srgbClr val="000000"/>
              </a:solidFill>
              <a:latin typeface="Times New Roman" panose="02020603050405020304" pitchFamily="18" charset="0"/>
            </a:endParaRPr>
          </a:p>
          <a:p>
            <a:endParaRPr lang="en-US"/>
          </a:p>
        </p:txBody>
      </p:sp>
      <p:sp>
        <p:nvSpPr>
          <p:cNvPr id="4" name="Content Placeholder 3"/>
          <p:cNvSpPr>
            <a:spLocks noGrp="1"/>
          </p:cNvSpPr>
          <p:nvPr>
            <p:ph sz="half" idx="2"/>
          </p:nvPr>
        </p:nvSpPr>
        <p:spPr>
          <a:xfrm>
            <a:off x="2209800" y="4053837"/>
            <a:ext cx="6248400" cy="1356362"/>
          </a:xfrm>
          <a:solidFill>
            <a:schemeClr val="accent2">
              <a:lumMod val="20000"/>
              <a:lumOff val="80000"/>
            </a:schemeClr>
          </a:solidFill>
        </p:spPr>
        <p:txBody>
          <a:bodyPr>
            <a:normAutofit/>
          </a:bodyPr>
          <a:lstStyle/>
          <a:p>
            <a:pPr marL="0" indent="0">
              <a:buNone/>
            </a:pPr>
            <a:endParaRPr lang="en-US">
              <a:solidFill>
                <a:srgbClr val="000000"/>
              </a:solidFill>
              <a:latin typeface="Times New Roman" panose="02020603050405020304" pitchFamily="18" charset="0"/>
              <a:sym typeface="+mn-ea"/>
            </a:endParaRPr>
          </a:p>
          <a:p>
            <a:pPr marL="0" indent="0" algn="ctr">
              <a:buNone/>
            </a:pPr>
            <a:r>
              <a:rPr lang="en-US">
                <a:solidFill>
                  <a:srgbClr val="000000"/>
                </a:solidFill>
                <a:latin typeface="Times New Roman" panose="02020603050405020304" pitchFamily="18" charset="0"/>
                <a:sym typeface="+mn-ea"/>
              </a:rPr>
              <a:t>Mẫu </a:t>
            </a:r>
            <a:r>
              <a:rPr lang="en-US" dirty="0">
                <a:solidFill>
                  <a:srgbClr val="000000"/>
                </a:solidFill>
                <a:latin typeface="Times New Roman" panose="02020603050405020304" pitchFamily="18" charset="0"/>
                <a:sym typeface="+mn-ea"/>
              </a:rPr>
              <a:t>chọn ra có khả năng bị lệch.</a:t>
            </a:r>
            <a:endParaRPr lang="en-US" dirty="0">
              <a:solidFill>
                <a:srgbClr val="000000"/>
              </a:solidFill>
              <a:latin typeface="Times New Roman" panose="02020603050405020304" pitchFamily="18" charset="0"/>
            </a:endParaRPr>
          </a:p>
          <a:p>
            <a:endParaRPr lang="en-US"/>
          </a:p>
        </p:txBody>
      </p:sp>
      <p:sp>
        <p:nvSpPr>
          <p:cNvPr id="5" name="Speech Bubble: Oval 4">
            <a:extLst>
              <a:ext uri="{FF2B5EF4-FFF2-40B4-BE49-F238E27FC236}">
                <a16:creationId xmlns:a16="http://schemas.microsoft.com/office/drawing/2014/main" id="{614F781C-AE53-4F57-BE32-A8FBAF29B1B8}"/>
              </a:ext>
            </a:extLst>
          </p:cNvPr>
          <p:cNvSpPr/>
          <p:nvPr/>
        </p:nvSpPr>
        <p:spPr>
          <a:xfrm>
            <a:off x="299085" y="1630679"/>
            <a:ext cx="1687830" cy="1325881"/>
          </a:xfrm>
          <a:prstGeom prst="wedgeEllipseCallout">
            <a:avLst>
              <a:gd name="adj1" fmla="val 70135"/>
              <a:gd name="adj2" fmla="val 4622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164B4F"/>
                </a:solidFill>
                <a:latin typeface="Times New Roman" panose="02020603050405020304" pitchFamily="18" charset="0"/>
                <a:cs typeface="Times New Roman" panose="02020603050405020304" pitchFamily="18" charset="0"/>
                <a:sym typeface="+mn-ea"/>
              </a:rPr>
              <a:t>Ưu điểm</a:t>
            </a:r>
            <a:endParaRPr lang="en-US" sz="2800" b="1"/>
          </a:p>
        </p:txBody>
      </p:sp>
      <p:sp>
        <p:nvSpPr>
          <p:cNvPr id="6" name="Speech Bubble: Oval 5">
            <a:extLst>
              <a:ext uri="{FF2B5EF4-FFF2-40B4-BE49-F238E27FC236}">
                <a16:creationId xmlns:a16="http://schemas.microsoft.com/office/drawing/2014/main" id="{CE085091-2D01-4677-9EC2-0E4A69502311}"/>
              </a:ext>
            </a:extLst>
          </p:cNvPr>
          <p:cNvSpPr/>
          <p:nvPr/>
        </p:nvSpPr>
        <p:spPr>
          <a:xfrm>
            <a:off x="228600" y="4053837"/>
            <a:ext cx="1828800" cy="1203963"/>
          </a:xfrm>
          <a:prstGeom prst="wedgeEllipseCallout">
            <a:avLst>
              <a:gd name="adj1" fmla="val 70135"/>
              <a:gd name="adj2" fmla="val 4622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164B4F"/>
                </a:solidFill>
                <a:latin typeface="Times New Roman" panose="02020603050405020304" pitchFamily="18" charset="0"/>
                <a:cs typeface="Times New Roman" panose="02020603050405020304" pitchFamily="18" charset="0"/>
                <a:sym typeface="+mn-ea"/>
              </a:rPr>
              <a:t>Nhược  điểm</a:t>
            </a:r>
            <a:endParaRPr lang="en-US" sz="28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bg/>
                                          </p:spTgt>
                                        </p:tgtEl>
                                        <p:attrNameLst>
                                          <p:attrName>style.visibility</p:attrName>
                                        </p:attrNameLst>
                                      </p:cBhvr>
                                      <p:to>
                                        <p:strVal val="visible"/>
                                      </p:to>
                                    </p:set>
                                    <p:animEffect transition="in" filter="barn(inVertical)">
                                      <p:cBhvr>
                                        <p:cTn id="17" dur="500"/>
                                        <p:tgtEl>
                                          <p:spTgt spid="4">
                                            <p:bg/>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barn(inVertical)">
                                      <p:cBhvr>
                                        <p:cTn id="2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051560" y="43180"/>
            <a:ext cx="7202805" cy="488950"/>
          </a:xfrm>
        </p:spPr>
        <p:txBody>
          <a:bodyPr>
            <a:normAutofit fontScale="90000"/>
          </a:bodyPr>
          <a:lstStyle/>
          <a:p>
            <a:r>
              <a:rPr lang="en-US" dirty="0"/>
              <a:t>Ví dụ</a:t>
            </a:r>
          </a:p>
        </p:txBody>
      </p:sp>
      <p:sp>
        <p:nvSpPr>
          <p:cNvPr id="8" name="Content Placeholder 7"/>
          <p:cNvSpPr>
            <a:spLocks noGrp="1"/>
          </p:cNvSpPr>
          <p:nvPr>
            <p:ph sz="half" idx="2"/>
          </p:nvPr>
        </p:nvSpPr>
        <p:spPr>
          <a:xfrm>
            <a:off x="227330" y="531495"/>
            <a:ext cx="8901430" cy="6049010"/>
          </a:xfrm>
          <a:ln w="6350">
            <a:solidFill>
              <a:schemeClr val="bg1"/>
            </a:solidFill>
          </a:ln>
        </p:spPr>
        <p:txBody>
          <a:bodyPr>
            <a:noAutofit/>
          </a:bodyPr>
          <a:lstStyle/>
          <a:p>
            <a:pPr marL="55880" lvl="0" indent="-55880" algn="just">
              <a:lnSpc>
                <a:spcPct val="100000"/>
              </a:lnSpc>
              <a:spcBef>
                <a:spcPts val="0"/>
              </a:spcBef>
              <a:buNone/>
            </a:pPr>
            <a:endParaRPr lang="en-US" sz="2100" dirty="0">
              <a:solidFill>
                <a:srgbClr val="164B4F"/>
              </a:solidFill>
              <a:latin typeface="Times New Roman" panose="02020603050405020304" pitchFamily="18" charset="0"/>
              <a:cs typeface="Times New Roman" panose="02020603050405020304" pitchFamily="18" charset="0"/>
            </a:endParaRPr>
          </a:p>
          <a:p>
            <a:pPr marL="55880" lvl="0" indent="-55880" algn="just">
              <a:lnSpc>
                <a:spcPct val="100000"/>
              </a:lnSpc>
              <a:spcBef>
                <a:spcPts val="0"/>
              </a:spcBef>
              <a:buNone/>
            </a:pPr>
            <a:endParaRPr lang="en-US" sz="2400" dirty="0">
              <a:solidFill>
                <a:srgbClr val="164B4F"/>
              </a:solidFill>
              <a:latin typeface="Times New Roman" panose="02020603050405020304" pitchFamily="18" charset="0"/>
              <a:cs typeface="Times New Roman" panose="02020603050405020304" pitchFamily="18" charset="0"/>
            </a:endParaRPr>
          </a:p>
        </p:txBody>
      </p:sp>
      <p:graphicFrame>
        <p:nvGraphicFramePr>
          <p:cNvPr id="9" name="Table 9"/>
          <p:cNvGraphicFramePr>
            <a:graphicFrameLocks noGrp="1"/>
          </p:cNvGraphicFramePr>
          <p:nvPr/>
        </p:nvGraphicFramePr>
        <p:xfrm>
          <a:off x="457200" y="732790"/>
          <a:ext cx="4191635" cy="5979795"/>
        </p:xfrm>
        <a:graphic>
          <a:graphicData uri="http://schemas.openxmlformats.org/drawingml/2006/table">
            <a:tbl>
              <a:tblPr firstRow="1" bandRow="1">
                <a:tableStyleId>{3B4B98B0-60AC-42C2-AFA5-B58CD77FA1E5}</a:tableStyleId>
              </a:tblPr>
              <a:tblGrid>
                <a:gridCol w="636905">
                  <a:extLst>
                    <a:ext uri="{9D8B030D-6E8A-4147-A177-3AD203B41FA5}">
                      <a16:colId xmlns:a16="http://schemas.microsoft.com/office/drawing/2014/main" val="20000"/>
                    </a:ext>
                  </a:extLst>
                </a:gridCol>
                <a:gridCol w="1777365">
                  <a:extLst>
                    <a:ext uri="{9D8B030D-6E8A-4147-A177-3AD203B41FA5}">
                      <a16:colId xmlns:a16="http://schemas.microsoft.com/office/drawing/2014/main" val="20001"/>
                    </a:ext>
                  </a:extLst>
                </a:gridCol>
                <a:gridCol w="1777365">
                  <a:extLst>
                    <a:ext uri="{9D8B030D-6E8A-4147-A177-3AD203B41FA5}">
                      <a16:colId xmlns:a16="http://schemas.microsoft.com/office/drawing/2014/main" val="20002"/>
                    </a:ext>
                  </a:extLst>
                </a:gridCol>
              </a:tblGrid>
              <a:tr h="344170">
                <a:tc>
                  <a:txBody>
                    <a:bodyPr/>
                    <a:lstStyle/>
                    <a:p>
                      <a:pPr algn="ctr"/>
                      <a:r>
                        <a:rPr lang="en-US" sz="1350" dirty="0">
                          <a:latin typeface="Times New Roman" panose="02020603050405020304" pitchFamily="18" charset="0"/>
                          <a:cs typeface="Times New Roman" panose="02020603050405020304" pitchFamily="18" charset="0"/>
                        </a:rPr>
                        <a:t>STT</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Tên</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Chức vụ</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66725">
                <a:tc>
                  <a:txBody>
                    <a:bodyPr/>
                    <a:lstStyle/>
                    <a:p>
                      <a:r>
                        <a:rPr lang="en-US" sz="1350" dirty="0">
                          <a:latin typeface="Times New Roman" panose="02020603050405020304" pitchFamily="18" charset="0"/>
                          <a:cs typeface="Times New Roman" panose="02020603050405020304" pitchFamily="18" charset="0"/>
                        </a:rPr>
                        <a:t>1</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Nguyễn Văn Bình</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Tr</a:t>
                      </a:r>
                      <a:r>
                        <a:rPr lang="vi-VN" sz="1350" dirty="0">
                          <a:latin typeface="Times New Roman" panose="02020603050405020304" pitchFamily="18" charset="0"/>
                          <a:cs typeface="Times New Roman" panose="02020603050405020304" pitchFamily="18" charset="0"/>
                        </a:rPr>
                        <a:t>ư</a:t>
                      </a:r>
                      <a:r>
                        <a:rPr lang="en-US" sz="1350" dirty="0" err="1">
                          <a:latin typeface="Times New Roman" panose="02020603050405020304" pitchFamily="18" charset="0"/>
                          <a:cs typeface="Times New Roman" panose="02020603050405020304" pitchFamily="18" charset="0"/>
                        </a:rPr>
                        <a:t>ởng</a:t>
                      </a:r>
                      <a:r>
                        <a:rPr lang="en-US" sz="1350" dirty="0">
                          <a:latin typeface="Times New Roman" panose="02020603050405020304" pitchFamily="18" charset="0"/>
                          <a:cs typeface="Times New Roman" panose="02020603050405020304" pitchFamily="18" charset="0"/>
                        </a:rPr>
                        <a:t> khoa</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44170">
                <a:tc>
                  <a:txBody>
                    <a:bodyPr/>
                    <a:lstStyle/>
                    <a:p>
                      <a:r>
                        <a:rPr lang="en-US" sz="1350" dirty="0">
                          <a:latin typeface="Times New Roman" panose="02020603050405020304" pitchFamily="18" charset="0"/>
                          <a:cs typeface="Times New Roman" panose="02020603050405020304" pitchFamily="18" charset="0"/>
                        </a:rPr>
                        <a:t>2</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Lê Thị Châu</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Phó khoa 1</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45440">
                <a:tc>
                  <a:txBody>
                    <a:bodyPr/>
                    <a:lstStyle/>
                    <a:p>
                      <a:r>
                        <a:rPr lang="en-US" sz="1350" dirty="0">
                          <a:latin typeface="Times New Roman" panose="02020603050405020304" pitchFamily="18" charset="0"/>
                          <a:cs typeface="Times New Roman" panose="02020603050405020304" pitchFamily="18" charset="0"/>
                        </a:rPr>
                        <a:t>3</a:t>
                      </a:r>
                      <a:endParaRPr lang="en-US" sz="1800" b="1" dirty="0">
                        <a:solidFill>
                          <a:srgbClr val="FF0000"/>
                        </a:solidFill>
                        <a:latin typeface="Times New Roman" panose="02020603050405020304" pitchFamily="18" charset="0"/>
                        <a:cs typeface="Times New Roman" panose="02020603050405020304" pitchFamily="18" charset="0"/>
                      </a:endParaRP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Trần Văn Đức</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Phó khoa 2</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44170">
                <a:tc>
                  <a:txBody>
                    <a:bodyPr/>
                    <a:lstStyle/>
                    <a:p>
                      <a:r>
                        <a:rPr lang="en-US" sz="1350" dirty="0">
                          <a:latin typeface="Times New Roman" panose="02020603050405020304" pitchFamily="18" charset="0"/>
                          <a:cs typeface="Times New Roman" panose="02020603050405020304" pitchFamily="18" charset="0"/>
                        </a:rPr>
                        <a:t>4</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Hoàng Thị Anh Thư</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Giáo vụ</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44170">
                <a:tc>
                  <a:txBody>
                    <a:bodyPr/>
                    <a:lstStyle/>
                    <a:p>
                      <a:r>
                        <a:rPr lang="en-US" sz="1350" dirty="0">
                          <a:latin typeface="Times New Roman" panose="02020603050405020304" pitchFamily="18" charset="0"/>
                          <a:cs typeface="Times New Roman" panose="02020603050405020304" pitchFamily="18" charset="0"/>
                        </a:rPr>
                        <a:t>5</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Hà Văn Minh</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Tr</a:t>
                      </a:r>
                      <a:r>
                        <a:rPr lang="vi-VN" sz="1350" dirty="0">
                          <a:latin typeface="Times New Roman" panose="02020603050405020304" pitchFamily="18" charset="0"/>
                          <a:cs typeface="Times New Roman" panose="02020603050405020304" pitchFamily="18" charset="0"/>
                        </a:rPr>
                        <a:t>ư</a:t>
                      </a:r>
                      <a:r>
                        <a:rPr lang="en-US" sz="1350" dirty="0" err="1">
                          <a:latin typeface="Times New Roman" panose="02020603050405020304" pitchFamily="18" charset="0"/>
                          <a:cs typeface="Times New Roman" panose="02020603050405020304" pitchFamily="18" charset="0"/>
                        </a:rPr>
                        <a:t>ởng</a:t>
                      </a:r>
                      <a:r>
                        <a:rPr lang="en-US" sz="1350" dirty="0">
                          <a:latin typeface="Times New Roman" panose="02020603050405020304" pitchFamily="18" charset="0"/>
                          <a:cs typeface="Times New Roman" panose="02020603050405020304" pitchFamily="18" charset="0"/>
                        </a:rPr>
                        <a:t> khoa</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44805">
                <a:tc>
                  <a:txBody>
                    <a:bodyPr/>
                    <a:lstStyle/>
                    <a:p>
                      <a:r>
                        <a:rPr lang="en-US" sz="1350" dirty="0">
                          <a:latin typeface="Times New Roman" panose="02020603050405020304" pitchFamily="18" charset="0"/>
                          <a:cs typeface="Times New Roman" panose="02020603050405020304" pitchFamily="18" charset="0"/>
                        </a:rPr>
                        <a:t>6</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Bùi Văn Ngọc</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Phó khoa 1</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44170">
                <a:tc>
                  <a:txBody>
                    <a:bodyPr/>
                    <a:lstStyle/>
                    <a:p>
                      <a:r>
                        <a:rPr lang="en-US" sz="1350" dirty="0">
                          <a:latin typeface="Times New Roman" panose="02020603050405020304" pitchFamily="18" charset="0"/>
                          <a:cs typeface="Times New Roman" panose="02020603050405020304" pitchFamily="18" charset="0"/>
                        </a:rPr>
                        <a:t>7 </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Đoàn Thị Hồng Hà</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Phó khoa 2</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345440">
                <a:tc>
                  <a:txBody>
                    <a:bodyPr/>
                    <a:lstStyle/>
                    <a:p>
                      <a:r>
                        <a:rPr lang="en-US" sz="1350" dirty="0">
                          <a:latin typeface="Times New Roman" panose="02020603050405020304" pitchFamily="18" charset="0"/>
                          <a:cs typeface="Times New Roman" panose="02020603050405020304" pitchFamily="18" charset="0"/>
                        </a:rPr>
                        <a:t>8</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Nguyễn Thị </a:t>
                      </a:r>
                      <a:r>
                        <a:rPr lang="en-US" sz="1350" dirty="0" err="1">
                          <a:latin typeface="Times New Roman" panose="02020603050405020304" pitchFamily="18" charset="0"/>
                          <a:cs typeface="Times New Roman" panose="02020603050405020304" pitchFamily="18" charset="0"/>
                        </a:rPr>
                        <a:t>Mỹ</a:t>
                      </a:r>
                      <a:r>
                        <a:rPr lang="en-US" sz="1350" dirty="0">
                          <a:latin typeface="Times New Roman" panose="02020603050405020304" pitchFamily="18" charset="0"/>
                          <a:cs typeface="Times New Roman" panose="02020603050405020304" pitchFamily="18" charset="0"/>
                        </a:rPr>
                        <a:t> Loan</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Giáo vụ</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344170">
                <a:tc>
                  <a:txBody>
                    <a:bodyPr/>
                    <a:lstStyle/>
                    <a:p>
                      <a:r>
                        <a:rPr lang="en-US" sz="1350" dirty="0">
                          <a:latin typeface="Times New Roman" panose="02020603050405020304" pitchFamily="18" charset="0"/>
                          <a:cs typeface="Times New Roman" panose="02020603050405020304" pitchFamily="18" charset="0"/>
                        </a:rPr>
                        <a:t>9</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Đỗ Thị Ngọc Minh</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Tr</a:t>
                      </a:r>
                      <a:r>
                        <a:rPr lang="vi-VN" sz="1350" dirty="0">
                          <a:latin typeface="Times New Roman" panose="02020603050405020304" pitchFamily="18" charset="0"/>
                          <a:cs typeface="Times New Roman" panose="02020603050405020304" pitchFamily="18" charset="0"/>
                        </a:rPr>
                        <a:t>ư</a:t>
                      </a:r>
                      <a:r>
                        <a:rPr lang="en-US" sz="1350" dirty="0" err="1">
                          <a:latin typeface="Times New Roman" panose="02020603050405020304" pitchFamily="18" charset="0"/>
                          <a:cs typeface="Times New Roman" panose="02020603050405020304" pitchFamily="18" charset="0"/>
                        </a:rPr>
                        <a:t>ởng</a:t>
                      </a:r>
                      <a:r>
                        <a:rPr lang="en-US" sz="1350" dirty="0">
                          <a:latin typeface="Times New Roman" panose="02020603050405020304" pitchFamily="18" charset="0"/>
                          <a:cs typeface="Times New Roman" panose="02020603050405020304" pitchFamily="18" charset="0"/>
                        </a:rPr>
                        <a:t> khoa</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r h="344170">
                <a:tc>
                  <a:txBody>
                    <a:bodyPr/>
                    <a:lstStyle/>
                    <a:p>
                      <a:r>
                        <a:rPr lang="en-US" sz="1350" dirty="0">
                          <a:latin typeface="Times New Roman" panose="02020603050405020304" pitchFamily="18" charset="0"/>
                          <a:cs typeface="Times New Roman" panose="02020603050405020304" pitchFamily="18" charset="0"/>
                        </a:rPr>
                        <a:t>10</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Văn Thị Ngọc Ngà</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Phó khoa 1</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r h="345440">
                <a:tc>
                  <a:txBody>
                    <a:bodyPr/>
                    <a:lstStyle/>
                    <a:p>
                      <a:r>
                        <a:rPr lang="en-US" sz="1350" dirty="0">
                          <a:latin typeface="Times New Roman" panose="02020603050405020304" pitchFamily="18" charset="0"/>
                          <a:cs typeface="Times New Roman" panose="02020603050405020304" pitchFamily="18" charset="0"/>
                        </a:rPr>
                        <a:t>11</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Nguyễn Văn </a:t>
                      </a:r>
                      <a:r>
                        <a:rPr lang="en-US" sz="1350" dirty="0" err="1">
                          <a:latin typeface="Times New Roman" panose="02020603050405020304" pitchFamily="18" charset="0"/>
                          <a:cs typeface="Times New Roman" panose="02020603050405020304" pitchFamily="18" charset="0"/>
                        </a:rPr>
                        <a:t>Oánh</a:t>
                      </a:r>
                      <a:endParaRPr lang="en-US" sz="1350" dirty="0">
                        <a:latin typeface="Times New Roman" panose="02020603050405020304" pitchFamily="18" charset="0"/>
                        <a:cs typeface="Times New Roman" panose="02020603050405020304" pitchFamily="18" charset="0"/>
                      </a:endParaRP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Phó khoa 2</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r h="344170">
                <a:tc>
                  <a:txBody>
                    <a:bodyPr/>
                    <a:lstStyle/>
                    <a:p>
                      <a:r>
                        <a:rPr lang="en-US" sz="1350" dirty="0">
                          <a:latin typeface="Times New Roman" panose="02020603050405020304" pitchFamily="18" charset="0"/>
                          <a:cs typeface="Times New Roman" panose="02020603050405020304" pitchFamily="18" charset="0"/>
                        </a:rPr>
                        <a:t>12</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Lý Thị Phương</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Giáo vụ</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2"/>
                  </a:ext>
                </a:extLst>
              </a:tr>
              <a:tr h="345440">
                <a:tc>
                  <a:txBody>
                    <a:bodyPr/>
                    <a:lstStyle/>
                    <a:p>
                      <a:r>
                        <a:rPr lang="en-US" sz="1350" dirty="0">
                          <a:latin typeface="Times New Roman" panose="02020603050405020304" pitchFamily="18" charset="0"/>
                          <a:cs typeface="Times New Roman" panose="02020603050405020304" pitchFamily="18" charset="0"/>
                        </a:rPr>
                        <a:t>13</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Nguyễn Bình Minh</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Tr</a:t>
                      </a:r>
                      <a:r>
                        <a:rPr lang="vi-VN" sz="1350" dirty="0">
                          <a:latin typeface="Times New Roman" panose="02020603050405020304" pitchFamily="18" charset="0"/>
                          <a:cs typeface="Times New Roman" panose="02020603050405020304" pitchFamily="18" charset="0"/>
                        </a:rPr>
                        <a:t>ư</a:t>
                      </a:r>
                      <a:r>
                        <a:rPr lang="en-US" sz="1350" dirty="0" err="1">
                          <a:latin typeface="Times New Roman" panose="02020603050405020304" pitchFamily="18" charset="0"/>
                          <a:cs typeface="Times New Roman" panose="02020603050405020304" pitchFamily="18" charset="0"/>
                        </a:rPr>
                        <a:t>ởng</a:t>
                      </a:r>
                      <a:r>
                        <a:rPr lang="en-US" sz="1350" dirty="0">
                          <a:latin typeface="Times New Roman" panose="02020603050405020304" pitchFamily="18" charset="0"/>
                          <a:cs typeface="Times New Roman" panose="02020603050405020304" pitchFamily="18" charset="0"/>
                        </a:rPr>
                        <a:t> khoa</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3"/>
                  </a:ext>
                </a:extLst>
              </a:tr>
              <a:tr h="344170">
                <a:tc>
                  <a:txBody>
                    <a:bodyPr/>
                    <a:lstStyle/>
                    <a:p>
                      <a:r>
                        <a:rPr lang="en-US" sz="1350" dirty="0">
                          <a:latin typeface="Times New Roman" panose="02020603050405020304" pitchFamily="18" charset="0"/>
                          <a:cs typeface="Times New Roman" panose="02020603050405020304" pitchFamily="18" charset="0"/>
                        </a:rPr>
                        <a:t>14</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Lê Thị Thúy Phượng</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Phó khoa 1</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4"/>
                  </a:ext>
                </a:extLst>
              </a:tr>
              <a:tr h="344805">
                <a:tc>
                  <a:txBody>
                    <a:bodyPr/>
                    <a:lstStyle/>
                    <a:p>
                      <a:r>
                        <a:rPr lang="en-US" sz="1350" dirty="0">
                          <a:latin typeface="Times New Roman" panose="02020603050405020304" pitchFamily="18" charset="0"/>
                          <a:cs typeface="Times New Roman" panose="02020603050405020304" pitchFamily="18" charset="0"/>
                        </a:rPr>
                        <a:t>15</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Hoàng Ngọc Tài</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Phó khoa 2</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5"/>
                  </a:ext>
                </a:extLst>
              </a:tr>
              <a:tr h="344170">
                <a:tc>
                  <a:txBody>
                    <a:bodyPr/>
                    <a:lstStyle/>
                    <a:p>
                      <a:r>
                        <a:rPr lang="en-US" sz="1350" dirty="0">
                          <a:latin typeface="Times New Roman" panose="02020603050405020304" pitchFamily="18" charset="0"/>
                          <a:cs typeface="Times New Roman" panose="02020603050405020304" pitchFamily="18" charset="0"/>
                        </a:rPr>
                        <a:t>16</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350" dirty="0">
                          <a:latin typeface="Times New Roman" panose="02020603050405020304" pitchFamily="18" charset="0"/>
                          <a:cs typeface="Times New Roman" panose="02020603050405020304" pitchFamily="18" charset="0"/>
                        </a:rPr>
                        <a:t>Hà Mai Lan</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350" dirty="0">
                          <a:latin typeface="Times New Roman" panose="02020603050405020304" pitchFamily="18" charset="0"/>
                          <a:cs typeface="Times New Roman" panose="02020603050405020304" pitchFamily="18" charset="0"/>
                        </a:rPr>
                        <a:t>Giáo vụ</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10" name="TextBox 9"/>
          <p:cNvSpPr txBox="1"/>
          <p:nvPr/>
        </p:nvSpPr>
        <p:spPr>
          <a:xfrm>
            <a:off x="4876919" y="909999"/>
            <a:ext cx="4099541" cy="1089529"/>
          </a:xfrm>
          <a:prstGeom prst="rect">
            <a:avLst/>
          </a:prstGeom>
          <a:noFill/>
        </p:spPr>
        <p:txBody>
          <a:bodyPr wrap="square" rtlCol="0">
            <a:spAutoFit/>
          </a:bodyPr>
          <a:lstStyle/>
          <a:p>
            <a:pPr>
              <a:lnSpc>
                <a:spcPct val="90000"/>
              </a:lnSpc>
            </a:pPr>
            <a:r>
              <a:rPr lang="en-US" sz="2400" dirty="0">
                <a:solidFill>
                  <a:srgbClr val="C00000"/>
                </a:solidFill>
                <a:latin typeface="Times New Ro"/>
              </a:rPr>
              <a:t>Dân số: 80 người</a:t>
            </a:r>
          </a:p>
          <a:p>
            <a:pPr>
              <a:lnSpc>
                <a:spcPct val="90000"/>
              </a:lnSpc>
            </a:pPr>
            <a:r>
              <a:rPr lang="en-US" sz="2400" dirty="0">
                <a:solidFill>
                  <a:srgbClr val="C00000"/>
                </a:solidFill>
                <a:latin typeface="Times New Ro"/>
              </a:rPr>
              <a:t>Số lượng mẫu: 20 người</a:t>
            </a:r>
          </a:p>
          <a:p>
            <a:pPr>
              <a:lnSpc>
                <a:spcPct val="90000"/>
              </a:lnSpc>
            </a:pPr>
            <a:r>
              <a:rPr lang="en-US" sz="2400" dirty="0">
                <a:solidFill>
                  <a:srgbClr val="C00000"/>
                </a:solidFill>
                <a:latin typeface="Times New Ro"/>
              </a:rPr>
              <a:t>Hệ số k: 80/20 = 4</a:t>
            </a:r>
          </a:p>
        </p:txBody>
      </p:sp>
      <p:grpSp>
        <p:nvGrpSpPr>
          <p:cNvPr id="23" name="Group 22"/>
          <p:cNvGrpSpPr/>
          <p:nvPr/>
        </p:nvGrpSpPr>
        <p:grpSpPr>
          <a:xfrm>
            <a:off x="427355" y="2590800"/>
            <a:ext cx="4277995" cy="4135120"/>
            <a:chOff x="1361099" y="609600"/>
            <a:chExt cx="5221937" cy="4592598"/>
          </a:xfrm>
        </p:grpSpPr>
        <p:cxnSp>
          <p:nvCxnSpPr>
            <p:cNvPr id="15" name="Straight Connector 14"/>
            <p:cNvCxnSpPr/>
            <p:nvPr/>
          </p:nvCxnSpPr>
          <p:spPr>
            <a:xfrm>
              <a:off x="1361099" y="5202198"/>
              <a:ext cx="518160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2" name="Group 21"/>
            <p:cNvGrpSpPr/>
            <p:nvPr/>
          </p:nvGrpSpPr>
          <p:grpSpPr>
            <a:xfrm>
              <a:off x="1361099" y="609600"/>
              <a:ext cx="5221937" cy="3037114"/>
              <a:chOff x="1361099" y="609600"/>
              <a:chExt cx="5221937" cy="3037114"/>
            </a:xfrm>
          </p:grpSpPr>
          <p:cxnSp>
            <p:nvCxnSpPr>
              <p:cNvPr id="13" name="Straight Connector 12"/>
              <p:cNvCxnSpPr/>
              <p:nvPr/>
            </p:nvCxnSpPr>
            <p:spPr>
              <a:xfrm>
                <a:off x="1361100" y="2167213"/>
                <a:ext cx="518160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361099" y="3646714"/>
                <a:ext cx="518160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401435" y="609600"/>
                <a:ext cx="518160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grpSp>
      <p:sp>
        <p:nvSpPr>
          <p:cNvPr id="20" name="TextBox 19"/>
          <p:cNvSpPr txBox="1"/>
          <p:nvPr/>
        </p:nvSpPr>
        <p:spPr>
          <a:xfrm>
            <a:off x="4800327" y="1695395"/>
            <a:ext cx="4099541" cy="1712777"/>
          </a:xfrm>
          <a:prstGeom prst="rect">
            <a:avLst/>
          </a:prstGeom>
          <a:noFill/>
        </p:spPr>
        <p:txBody>
          <a:bodyPr wrap="square" rtlCol="0">
            <a:spAutoFit/>
          </a:bodyPr>
          <a:lstStyle/>
          <a:p>
            <a:pPr algn="just">
              <a:lnSpc>
                <a:spcPct val="90000"/>
              </a:lnSpc>
            </a:pPr>
            <a:endParaRPr lang="en-US" sz="2100">
              <a:latin typeface="Times New Ro"/>
            </a:endParaRPr>
          </a:p>
          <a:p>
            <a:pPr algn="just">
              <a:lnSpc>
                <a:spcPct val="90000"/>
              </a:lnSpc>
            </a:pPr>
            <a:r>
              <a:rPr lang="en-US" sz="2400">
                <a:solidFill>
                  <a:schemeClr val="accent6">
                    <a:lumMod val="50000"/>
                  </a:schemeClr>
                </a:solidFill>
                <a:latin typeface="Times New Ro"/>
              </a:rPr>
              <a:t>Phần </a:t>
            </a:r>
            <a:r>
              <a:rPr lang="en-US" sz="2400" dirty="0">
                <a:solidFill>
                  <a:schemeClr val="accent6">
                    <a:lumMod val="50000"/>
                  </a:schemeClr>
                </a:solidFill>
                <a:latin typeface="Times New Ro"/>
              </a:rPr>
              <a:t>tử được chọn trong quãng đầu tiên: 3</a:t>
            </a:r>
          </a:p>
          <a:p>
            <a:pPr algn="just">
              <a:lnSpc>
                <a:spcPct val="90000"/>
              </a:lnSpc>
            </a:pPr>
            <a:r>
              <a:rPr lang="en-US" sz="2400" dirty="0">
                <a:solidFill>
                  <a:schemeClr val="accent6">
                    <a:lumMod val="50000"/>
                  </a:schemeClr>
                </a:solidFill>
                <a:latin typeface="Times New Ro"/>
              </a:rPr>
              <a:t>Các phần tử được chọn lần lượt là: 7(3+4), 11, 15, 19, 23….</a:t>
            </a:r>
          </a:p>
        </p:txBody>
      </p:sp>
      <p:sp>
        <p:nvSpPr>
          <p:cNvPr id="21" name="TextBox 20"/>
          <p:cNvSpPr txBox="1"/>
          <p:nvPr/>
        </p:nvSpPr>
        <p:spPr>
          <a:xfrm>
            <a:off x="4800494" y="3727395"/>
            <a:ext cx="4191635" cy="1754326"/>
          </a:xfrm>
          <a:prstGeom prst="rect">
            <a:avLst/>
          </a:prstGeom>
          <a:noFill/>
        </p:spPr>
        <p:txBody>
          <a:bodyPr wrap="square" rtlCol="0">
            <a:spAutoFit/>
          </a:bodyPr>
          <a:lstStyle/>
          <a:p>
            <a:pPr algn="just">
              <a:lnSpc>
                <a:spcPct val="90000"/>
              </a:lnSpc>
            </a:pPr>
            <a:r>
              <a:rPr lang="en-US" sz="2100" b="1" dirty="0">
                <a:solidFill>
                  <a:srgbClr val="000000"/>
                </a:solidFill>
                <a:latin typeface="Times New Roman" panose="02020603050405020304" pitchFamily="18" charset="0"/>
                <a:cs typeface="Times New Roman" panose="02020603050405020304" pitchFamily="18" charset="0"/>
                <a:sym typeface="Wingdings 2" panose="05020102010507070707" pitchFamily="18" charset="2"/>
              </a:rPr>
              <a:t></a:t>
            </a:r>
            <a:r>
              <a:rPr lang="en-US" sz="2100" dirty="0">
                <a:solidFill>
                  <a:srgbClr val="000000"/>
                </a:solidFill>
                <a:latin typeface="Times New Roman" panose="02020603050405020304" pitchFamily="18" charset="0"/>
                <a:cs typeface="Times New Roman" panose="02020603050405020304" pitchFamily="18" charset="0"/>
                <a:sym typeface="Wingdings 2" panose="05020102010507070707" pitchFamily="18" charset="2"/>
              </a:rPr>
              <a:t> </a:t>
            </a:r>
            <a:r>
              <a:rPr lang="en-US" sz="2400" dirty="0">
                <a:solidFill>
                  <a:srgbClr val="002060"/>
                </a:solidFill>
                <a:latin typeface="Times New Ro"/>
              </a:rPr>
              <a:t>Nếu khung mẫu được sắp xếp theo một chu kỳ nhất định và chu kỳ này trùng với hệ số k, mẫu được chọn có thể chỉ đại diện cho một nhóm dân số</a:t>
            </a:r>
            <a:r>
              <a:rPr lang="en-US" sz="2400" dirty="0">
                <a:latin typeface="Times New Ro"/>
              </a:rPr>
              <a:t>.</a:t>
            </a:r>
          </a:p>
        </p:txBody>
      </p:sp>
      <p:sp>
        <p:nvSpPr>
          <p:cNvPr id="24" name="TextBox 23"/>
          <p:cNvSpPr txBox="1"/>
          <p:nvPr/>
        </p:nvSpPr>
        <p:spPr>
          <a:xfrm>
            <a:off x="4876919" y="5651842"/>
            <a:ext cx="4099541" cy="424732"/>
          </a:xfrm>
          <a:prstGeom prst="rect">
            <a:avLst/>
          </a:prstGeom>
          <a:noFill/>
        </p:spPr>
        <p:txBody>
          <a:bodyPr wrap="square" rtlCol="0">
            <a:spAutoFit/>
          </a:bodyPr>
          <a:lstStyle/>
          <a:p>
            <a:pPr>
              <a:lnSpc>
                <a:spcPct val="90000"/>
              </a:lnSpc>
            </a:pPr>
            <a:r>
              <a:rPr lang="en-US" sz="2400" dirty="0">
                <a:solidFill>
                  <a:schemeClr val="accent2">
                    <a:lumMod val="50000"/>
                  </a:schemeClr>
                </a:solidFill>
                <a:latin typeface="Times New Ro"/>
              </a:rPr>
              <a:t>Mẫu chọn ra chỉ có Phó khoa 2</a:t>
            </a:r>
          </a:p>
        </p:txBody>
      </p:sp>
      <p:grpSp>
        <p:nvGrpSpPr>
          <p:cNvPr id="11" name="Group 10"/>
          <p:cNvGrpSpPr/>
          <p:nvPr/>
        </p:nvGrpSpPr>
        <p:grpSpPr>
          <a:xfrm>
            <a:off x="2514356" y="2027281"/>
            <a:ext cx="397510" cy="4269092"/>
            <a:chOff x="3351602" y="1560528"/>
            <a:chExt cx="529875" cy="5690641"/>
          </a:xfrm>
        </p:grpSpPr>
        <p:sp>
          <p:nvSpPr>
            <p:cNvPr id="3" name="TextBox 2"/>
            <p:cNvSpPr txBox="1"/>
            <p:nvPr/>
          </p:nvSpPr>
          <p:spPr>
            <a:xfrm>
              <a:off x="3473490" y="1560528"/>
              <a:ext cx="407987" cy="398676"/>
            </a:xfrm>
            <a:prstGeom prst="rect">
              <a:avLst/>
            </a:prstGeom>
            <a:noFill/>
          </p:spPr>
          <p:txBody>
            <a:bodyPr wrap="square" rtlCol="0">
              <a:spAutoFit/>
            </a:bodyPr>
            <a:lstStyle/>
            <a:p>
              <a:pPr>
                <a:lnSpc>
                  <a:spcPct val="90000"/>
                </a:lnSpc>
              </a:pPr>
              <a:r>
                <a:rPr lang="en-US" sz="1500" b="1" dirty="0">
                  <a:solidFill>
                    <a:srgbClr val="FF0000"/>
                  </a:solidFill>
                  <a:latin typeface="Times New Roman" panose="02020603050405020304" pitchFamily="18" charset="0"/>
                  <a:cs typeface="Times New Roman" panose="02020603050405020304" pitchFamily="18" charset="0"/>
                  <a:sym typeface="Wingdings 2" panose="05020102010507070707" pitchFamily="18" charset="2"/>
                </a:rPr>
                <a:t></a:t>
              </a:r>
              <a:endParaRPr lang="en-US" sz="1500" b="1" dirty="0"/>
            </a:p>
          </p:txBody>
        </p:sp>
        <p:grpSp>
          <p:nvGrpSpPr>
            <p:cNvPr id="7" name="Group 6"/>
            <p:cNvGrpSpPr/>
            <p:nvPr/>
          </p:nvGrpSpPr>
          <p:grpSpPr>
            <a:xfrm>
              <a:off x="3351602" y="3229703"/>
              <a:ext cx="468085" cy="4021466"/>
              <a:chOff x="3351602" y="3229703"/>
              <a:chExt cx="468085" cy="4021466"/>
            </a:xfrm>
          </p:grpSpPr>
          <p:sp>
            <p:nvSpPr>
              <p:cNvPr id="2" name="TextBox 1"/>
              <p:cNvSpPr txBox="1"/>
              <p:nvPr/>
            </p:nvSpPr>
            <p:spPr>
              <a:xfrm>
                <a:off x="3359220" y="5145211"/>
                <a:ext cx="413066" cy="398676"/>
              </a:xfrm>
              <a:prstGeom prst="rect">
                <a:avLst/>
              </a:prstGeom>
              <a:noFill/>
            </p:spPr>
            <p:txBody>
              <a:bodyPr wrap="square" rtlCol="0">
                <a:spAutoFit/>
              </a:bodyPr>
              <a:lstStyle/>
              <a:p>
                <a:pPr>
                  <a:lnSpc>
                    <a:spcPct val="90000"/>
                  </a:lnSpc>
                </a:pPr>
                <a:r>
                  <a:rPr lang="en-US" sz="1500" b="1" dirty="0">
                    <a:solidFill>
                      <a:srgbClr val="FF0000"/>
                    </a:solidFill>
                    <a:latin typeface="Times New Roman" panose="02020603050405020304" pitchFamily="18" charset="0"/>
                    <a:cs typeface="Times New Roman" panose="02020603050405020304" pitchFamily="18" charset="0"/>
                    <a:sym typeface="Wingdings 2" panose="05020102010507070707" pitchFamily="18" charset="2"/>
                  </a:rPr>
                  <a:t></a:t>
                </a:r>
                <a:endParaRPr lang="en-US" sz="1500" b="1" dirty="0"/>
              </a:p>
            </p:txBody>
          </p:sp>
          <p:sp>
            <p:nvSpPr>
              <p:cNvPr id="4" name="TextBox 3"/>
              <p:cNvSpPr txBox="1"/>
              <p:nvPr/>
            </p:nvSpPr>
            <p:spPr>
              <a:xfrm>
                <a:off x="3351602" y="3229703"/>
                <a:ext cx="468085" cy="398676"/>
              </a:xfrm>
              <a:prstGeom prst="rect">
                <a:avLst/>
              </a:prstGeom>
              <a:noFill/>
            </p:spPr>
            <p:txBody>
              <a:bodyPr wrap="square" rtlCol="0">
                <a:spAutoFit/>
              </a:bodyPr>
              <a:lstStyle/>
              <a:p>
                <a:pPr>
                  <a:lnSpc>
                    <a:spcPct val="90000"/>
                  </a:lnSpc>
                </a:pPr>
                <a:r>
                  <a:rPr lang="en-US" sz="1500" b="1" dirty="0">
                    <a:solidFill>
                      <a:srgbClr val="FF0000"/>
                    </a:solidFill>
                    <a:latin typeface="Times New Roman" panose="02020603050405020304" pitchFamily="18" charset="0"/>
                    <a:cs typeface="Times New Roman" panose="02020603050405020304" pitchFamily="18" charset="0"/>
                    <a:sym typeface="Wingdings 2" panose="05020102010507070707" pitchFamily="18" charset="2"/>
                  </a:rPr>
                  <a:t></a:t>
                </a:r>
                <a:endParaRPr lang="en-US" sz="1500" b="1" dirty="0"/>
              </a:p>
            </p:txBody>
          </p:sp>
          <p:sp>
            <p:nvSpPr>
              <p:cNvPr id="5" name="TextBox 4"/>
              <p:cNvSpPr txBox="1"/>
              <p:nvPr/>
            </p:nvSpPr>
            <p:spPr>
              <a:xfrm>
                <a:off x="3404082" y="6852493"/>
                <a:ext cx="367358" cy="398676"/>
              </a:xfrm>
              <a:prstGeom prst="rect">
                <a:avLst/>
              </a:prstGeom>
              <a:noFill/>
            </p:spPr>
            <p:txBody>
              <a:bodyPr wrap="square" rtlCol="0">
                <a:spAutoFit/>
              </a:bodyPr>
              <a:lstStyle/>
              <a:p>
                <a:pPr>
                  <a:lnSpc>
                    <a:spcPct val="90000"/>
                  </a:lnSpc>
                </a:pPr>
                <a:r>
                  <a:rPr lang="en-US" sz="1500" b="1" dirty="0">
                    <a:solidFill>
                      <a:srgbClr val="FF0000"/>
                    </a:solidFill>
                    <a:latin typeface="Times New Roman" panose="02020603050405020304" pitchFamily="18" charset="0"/>
                    <a:cs typeface="Times New Roman" panose="02020603050405020304" pitchFamily="18" charset="0"/>
                    <a:sym typeface="Wingdings 2" panose="05020102010507070707" pitchFamily="18" charset="2"/>
                  </a:rPr>
                  <a:t></a:t>
                </a:r>
                <a:endParaRPr lang="en-US" sz="1500" b="1" dirty="0"/>
              </a:p>
            </p:txBody>
          </p:sp>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 grpId="0"/>
      <p:bldP spid="21" grpId="0"/>
      <p:bldP spid="24"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8455" y="131445"/>
            <a:ext cx="6645910" cy="614045"/>
          </a:xfrm>
        </p:spPr>
        <p:txBody>
          <a:bodyPr>
            <a:normAutofit/>
          </a:bodyPr>
          <a:lstStyle/>
          <a:p>
            <a:pPr algn="ctr"/>
            <a:r>
              <a:rPr lang="en-US" sz="3110" b="1" dirty="0">
                <a:latin typeface="Times New Roman" panose="02020603050405020304" pitchFamily="18" charset="0"/>
                <a:cs typeface="Times New Roman" panose="02020603050405020304" pitchFamily="18" charset="0"/>
              </a:rPr>
              <a:t>Phân biệt 4 loại chọn mẫu xác suất</a:t>
            </a:r>
          </a:p>
        </p:txBody>
      </p:sp>
      <p:sp>
        <p:nvSpPr>
          <p:cNvPr id="5" name="TextBox 4"/>
          <p:cNvSpPr txBox="1"/>
          <p:nvPr/>
        </p:nvSpPr>
        <p:spPr>
          <a:xfrm>
            <a:off x="5562600" y="3071495"/>
            <a:ext cx="2294890" cy="478155"/>
          </a:xfrm>
          <a:prstGeom prst="rect">
            <a:avLst/>
          </a:prstGeom>
          <a:noFill/>
        </p:spPr>
        <p:txBody>
          <a:bodyPr wrap="square" rtlCol="0">
            <a:spAutoFit/>
          </a:bodyPr>
          <a:lstStyle/>
          <a:p>
            <a:pPr algn="ctr">
              <a:lnSpc>
                <a:spcPct val="90000"/>
              </a:lnSpc>
            </a:pPr>
            <a:r>
              <a:rPr lang="en-US" sz="2800" b="1" dirty="0">
                <a:latin typeface="Times New Ro"/>
              </a:rPr>
              <a:t>Đơn giản</a:t>
            </a:r>
          </a:p>
        </p:txBody>
      </p:sp>
      <p:sp>
        <p:nvSpPr>
          <p:cNvPr id="7" name="TextBox 6"/>
          <p:cNvSpPr txBox="1"/>
          <p:nvPr/>
        </p:nvSpPr>
        <p:spPr>
          <a:xfrm>
            <a:off x="665480" y="3048000"/>
            <a:ext cx="3336925" cy="478155"/>
          </a:xfrm>
          <a:prstGeom prst="rect">
            <a:avLst/>
          </a:prstGeom>
          <a:noFill/>
        </p:spPr>
        <p:txBody>
          <a:bodyPr wrap="square" rtlCol="0">
            <a:spAutoFit/>
          </a:bodyPr>
          <a:lstStyle/>
          <a:p>
            <a:pPr algn="ctr">
              <a:lnSpc>
                <a:spcPct val="90000"/>
              </a:lnSpc>
            </a:pPr>
            <a:r>
              <a:rPr lang="en-US" sz="2800" b="1" dirty="0">
                <a:latin typeface="Times New Ro"/>
              </a:rPr>
              <a:t>Hệ thống</a:t>
            </a:r>
          </a:p>
        </p:txBody>
      </p:sp>
      <p:pic>
        <p:nvPicPr>
          <p:cNvPr id="9" name="Picture 8"/>
          <p:cNvPicPr>
            <a:picLocks noChangeAspect="1"/>
          </p:cNvPicPr>
          <p:nvPr/>
        </p:nvPicPr>
        <p:blipFill>
          <a:blip r:embed="rId2"/>
          <a:stretch>
            <a:fillRect/>
          </a:stretch>
        </p:blipFill>
        <p:spPr>
          <a:xfrm>
            <a:off x="4648200" y="906780"/>
            <a:ext cx="3978910" cy="2110105"/>
          </a:xfrm>
          <a:prstGeom prst="rect">
            <a:avLst/>
          </a:prstGeom>
          <a:ln>
            <a:solidFill>
              <a:srgbClr val="C00000"/>
            </a:solidFill>
          </a:ln>
        </p:spPr>
      </p:pic>
      <p:pic>
        <p:nvPicPr>
          <p:cNvPr id="11" name="Picture 10" descr="1"/>
          <p:cNvPicPr>
            <a:picLocks noChangeAspect="1"/>
          </p:cNvPicPr>
          <p:nvPr/>
        </p:nvPicPr>
        <p:blipFill>
          <a:blip r:embed="rId3"/>
          <a:stretch>
            <a:fillRect/>
          </a:stretch>
        </p:blipFill>
        <p:spPr>
          <a:xfrm>
            <a:off x="427990" y="903605"/>
            <a:ext cx="4032250" cy="2113280"/>
          </a:xfrm>
          <a:prstGeom prst="rect">
            <a:avLst/>
          </a:prstGeom>
          <a:ln>
            <a:solidFill>
              <a:srgbClr val="C00000"/>
            </a:solidFill>
          </a:ln>
        </p:spPr>
      </p:pic>
      <p:pic>
        <p:nvPicPr>
          <p:cNvPr id="13" name="Picture 12"/>
          <p:cNvPicPr>
            <a:picLocks noChangeAspect="1"/>
          </p:cNvPicPr>
          <p:nvPr/>
        </p:nvPicPr>
        <p:blipFill>
          <a:blip r:embed="rId4"/>
          <a:stretch>
            <a:fillRect/>
          </a:stretch>
        </p:blipFill>
        <p:spPr>
          <a:xfrm>
            <a:off x="397510" y="3810000"/>
            <a:ext cx="4092575" cy="2282190"/>
          </a:xfrm>
          <a:prstGeom prst="rect">
            <a:avLst/>
          </a:prstGeom>
          <a:ln>
            <a:solidFill>
              <a:srgbClr val="C00000"/>
            </a:solidFill>
          </a:ln>
        </p:spPr>
      </p:pic>
      <p:pic>
        <p:nvPicPr>
          <p:cNvPr id="15" name="Picture 14"/>
          <p:cNvPicPr>
            <a:picLocks noChangeAspect="1"/>
          </p:cNvPicPr>
          <p:nvPr/>
        </p:nvPicPr>
        <p:blipFill>
          <a:blip r:embed="rId5"/>
          <a:stretch>
            <a:fillRect/>
          </a:stretch>
        </p:blipFill>
        <p:spPr>
          <a:xfrm>
            <a:off x="4724400" y="3809365"/>
            <a:ext cx="3962400" cy="2280920"/>
          </a:xfrm>
          <a:prstGeom prst="rect">
            <a:avLst/>
          </a:prstGeom>
          <a:ln>
            <a:solidFill>
              <a:srgbClr val="C00000"/>
            </a:solidFill>
          </a:ln>
        </p:spPr>
      </p:pic>
      <p:sp>
        <p:nvSpPr>
          <p:cNvPr id="21" name="TextBox 20"/>
          <p:cNvSpPr txBox="1"/>
          <p:nvPr/>
        </p:nvSpPr>
        <p:spPr>
          <a:xfrm>
            <a:off x="1162685" y="6077585"/>
            <a:ext cx="2840355" cy="478155"/>
          </a:xfrm>
          <a:prstGeom prst="rect">
            <a:avLst/>
          </a:prstGeom>
          <a:noFill/>
        </p:spPr>
        <p:txBody>
          <a:bodyPr wrap="square" rtlCol="0">
            <a:spAutoFit/>
          </a:bodyPr>
          <a:lstStyle/>
          <a:p>
            <a:pPr algn="ctr">
              <a:lnSpc>
                <a:spcPct val="90000"/>
              </a:lnSpc>
            </a:pPr>
            <a:r>
              <a:rPr lang="en-US" sz="2800" b="1" dirty="0">
                <a:latin typeface="Times New Ro"/>
              </a:rPr>
              <a:t>Phân tầng</a:t>
            </a:r>
          </a:p>
        </p:txBody>
      </p:sp>
      <p:sp>
        <p:nvSpPr>
          <p:cNvPr id="22" name="TextBox 21"/>
          <p:cNvSpPr txBox="1"/>
          <p:nvPr/>
        </p:nvSpPr>
        <p:spPr>
          <a:xfrm>
            <a:off x="5638800" y="6090285"/>
            <a:ext cx="2273935" cy="478155"/>
          </a:xfrm>
          <a:prstGeom prst="rect">
            <a:avLst/>
          </a:prstGeom>
          <a:noFill/>
        </p:spPr>
        <p:txBody>
          <a:bodyPr wrap="square" rtlCol="0">
            <a:spAutoFit/>
          </a:bodyPr>
          <a:lstStyle/>
          <a:p>
            <a:pPr algn="ctr">
              <a:lnSpc>
                <a:spcPct val="90000"/>
              </a:lnSpc>
            </a:pPr>
            <a:r>
              <a:rPr lang="en-US" sz="2800" b="1" dirty="0">
                <a:latin typeface="Times New Ro"/>
              </a:rPr>
              <a:t>Phân cụm</a:t>
            </a:r>
          </a:p>
        </p:txBody>
      </p:sp>
      <p:sp>
        <p:nvSpPr>
          <p:cNvPr id="23" name="TextBox 22"/>
          <p:cNvSpPr txBox="1"/>
          <p:nvPr/>
        </p:nvSpPr>
        <p:spPr>
          <a:xfrm>
            <a:off x="3581400" y="906780"/>
            <a:ext cx="864235" cy="339725"/>
          </a:xfrm>
          <a:prstGeom prst="rect">
            <a:avLst/>
          </a:prstGeom>
          <a:noFill/>
        </p:spPr>
        <p:txBody>
          <a:bodyPr wrap="square" rtlCol="0">
            <a:spAutoFit/>
          </a:bodyPr>
          <a:lstStyle/>
          <a:p>
            <a:pPr algn="ctr">
              <a:lnSpc>
                <a:spcPct val="90000"/>
              </a:lnSpc>
            </a:pPr>
            <a:r>
              <a:rPr lang="en-US" b="1" dirty="0">
                <a:solidFill>
                  <a:srgbClr val="FF0000"/>
                </a:solidFill>
                <a:latin typeface="Times New Ro"/>
              </a:rPr>
              <a:t>1</a:t>
            </a:r>
          </a:p>
        </p:txBody>
      </p:sp>
      <p:sp>
        <p:nvSpPr>
          <p:cNvPr id="24" name="TextBox 23"/>
          <p:cNvSpPr txBox="1"/>
          <p:nvPr/>
        </p:nvSpPr>
        <p:spPr>
          <a:xfrm>
            <a:off x="7772400" y="914400"/>
            <a:ext cx="767715" cy="339725"/>
          </a:xfrm>
          <a:prstGeom prst="rect">
            <a:avLst/>
          </a:prstGeom>
          <a:noFill/>
        </p:spPr>
        <p:txBody>
          <a:bodyPr wrap="square" rtlCol="0">
            <a:spAutoFit/>
          </a:bodyPr>
          <a:lstStyle/>
          <a:p>
            <a:pPr algn="ctr">
              <a:lnSpc>
                <a:spcPct val="90000"/>
              </a:lnSpc>
            </a:pPr>
            <a:r>
              <a:rPr lang="en-US" b="1" dirty="0">
                <a:solidFill>
                  <a:srgbClr val="FF0000"/>
                </a:solidFill>
                <a:latin typeface="Times New Ro"/>
              </a:rPr>
              <a:t>2</a:t>
            </a:r>
          </a:p>
        </p:txBody>
      </p:sp>
      <p:sp>
        <p:nvSpPr>
          <p:cNvPr id="25" name="TextBox 24"/>
          <p:cNvSpPr txBox="1"/>
          <p:nvPr/>
        </p:nvSpPr>
        <p:spPr>
          <a:xfrm>
            <a:off x="8073390" y="3886200"/>
            <a:ext cx="810260" cy="339725"/>
          </a:xfrm>
          <a:prstGeom prst="rect">
            <a:avLst/>
          </a:prstGeom>
          <a:noFill/>
        </p:spPr>
        <p:txBody>
          <a:bodyPr wrap="square" rtlCol="0">
            <a:spAutoFit/>
          </a:bodyPr>
          <a:lstStyle/>
          <a:p>
            <a:pPr algn="ctr">
              <a:lnSpc>
                <a:spcPct val="90000"/>
              </a:lnSpc>
            </a:pPr>
            <a:r>
              <a:rPr lang="en-US" b="1" dirty="0">
                <a:solidFill>
                  <a:srgbClr val="FF0000"/>
                </a:solidFill>
                <a:latin typeface="Times New Ro"/>
              </a:rPr>
              <a:t>4</a:t>
            </a:r>
          </a:p>
        </p:txBody>
      </p:sp>
      <p:sp>
        <p:nvSpPr>
          <p:cNvPr id="26" name="TextBox 25"/>
          <p:cNvSpPr txBox="1"/>
          <p:nvPr/>
        </p:nvSpPr>
        <p:spPr>
          <a:xfrm>
            <a:off x="3886224" y="3810252"/>
            <a:ext cx="607253" cy="339725"/>
          </a:xfrm>
          <a:prstGeom prst="rect">
            <a:avLst/>
          </a:prstGeom>
          <a:noFill/>
        </p:spPr>
        <p:txBody>
          <a:bodyPr wrap="square" rtlCol="0">
            <a:spAutoFit/>
          </a:bodyPr>
          <a:lstStyle/>
          <a:p>
            <a:pPr algn="ctr">
              <a:lnSpc>
                <a:spcPct val="90000"/>
              </a:lnSpc>
            </a:pPr>
            <a:r>
              <a:rPr lang="en-US" b="1" dirty="0">
                <a:solidFill>
                  <a:srgbClr val="FF0000"/>
                </a:solidFill>
                <a:latin typeface="Times New Ro"/>
              </a:rPr>
              <a:t>3</a:t>
            </a:r>
          </a:p>
        </p:txBody>
      </p:sp>
      <p:sp>
        <p:nvSpPr>
          <p:cNvPr id="3" name="Date Placeholder 2"/>
          <p:cNvSpPr>
            <a:spLocks noGrp="1"/>
          </p:cNvSpPr>
          <p:nvPr>
            <p:ph type="dt" sz="half" idx="10"/>
          </p:nvPr>
        </p:nvSpPr>
        <p:spPr/>
        <p:txBody>
          <a:bodyPr/>
          <a:lstStyle/>
          <a:p>
            <a:fld id="{40F67BC7-DAD2-49AA-8F3A-E3B5A1D34FF2}" type="datetimeyyyy">
              <a:rPr lang="en-US" sz="900" smtClean="0"/>
              <a:t>2025</a:t>
            </a:fld>
            <a:endParaRPr lang="en-US" sz="9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1" grpId="0"/>
      <p:bldP spid="22"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DAE89-AB88-4D8A-AE17-52152623E27F}"/>
              </a:ext>
            </a:extLst>
          </p:cNvPr>
          <p:cNvSpPr>
            <a:spLocks noGrp="1"/>
          </p:cNvSpPr>
          <p:nvPr>
            <p:ph type="title"/>
          </p:nvPr>
        </p:nvSpPr>
        <p:spPr>
          <a:xfrm>
            <a:off x="480060" y="152400"/>
            <a:ext cx="8282940" cy="914400"/>
          </a:xfrm>
          <a:ln>
            <a:solidFill>
              <a:srgbClr val="C00000"/>
            </a:solidFill>
          </a:ln>
        </p:spPr>
        <p:txBody>
          <a:bodyPr>
            <a:noAutofit/>
          </a:bodyPr>
          <a:lstStyle/>
          <a:p>
            <a:pPr algn="ctr"/>
            <a:r>
              <a:rPr lang="vi-VN" altLang="en-US" sz="2800" b="1">
                <a:solidFill>
                  <a:srgbClr val="FF0000"/>
                </a:solidFill>
                <a:latin typeface="Times New Roman" panose="02020603050405020304" pitchFamily="18" charset="0"/>
                <a:cs typeface="Times New Roman" panose="02020603050405020304" pitchFamily="18" charset="0"/>
              </a:rPr>
              <a:t>4.</a:t>
            </a:r>
            <a:r>
              <a:rPr lang="en-US" sz="2800" b="1">
                <a:solidFill>
                  <a:srgbClr val="FF0000"/>
                </a:solidFill>
                <a:latin typeface="Times New Roman" panose="02020603050405020304" pitchFamily="18" charset="0"/>
                <a:cs typeface="Times New Roman" panose="02020603050405020304" pitchFamily="18" charset="0"/>
              </a:rPr>
              <a:t>4.4.3. Thiết kế chọn mẫu phi xác suất/không </a:t>
            </a:r>
            <a:br>
              <a:rPr lang="en-US" sz="2800" b="1">
                <a:solidFill>
                  <a:srgbClr val="FF0000"/>
                </a:solidFill>
                <a:latin typeface="Times New Roman" panose="02020603050405020304" pitchFamily="18" charset="0"/>
                <a:cs typeface="Times New Roman" panose="02020603050405020304" pitchFamily="18" charset="0"/>
              </a:rPr>
            </a:br>
            <a:r>
              <a:rPr lang="en-US" sz="2800" b="1">
                <a:solidFill>
                  <a:srgbClr val="FF0000"/>
                </a:solidFill>
                <a:latin typeface="Times New Roman" panose="02020603050405020304" pitchFamily="18" charset="0"/>
                <a:cs typeface="Times New Roman" panose="02020603050405020304" pitchFamily="18" charset="0"/>
              </a:rPr>
              <a:t>ngẫu nhiên</a:t>
            </a:r>
            <a:endParaRPr lang="en-US" sz="2800"/>
          </a:p>
        </p:txBody>
      </p:sp>
      <p:sp>
        <p:nvSpPr>
          <p:cNvPr id="3" name="Content Placeholder 2">
            <a:extLst>
              <a:ext uri="{FF2B5EF4-FFF2-40B4-BE49-F238E27FC236}">
                <a16:creationId xmlns:a16="http://schemas.microsoft.com/office/drawing/2014/main" id="{EA00C1F0-761D-48A7-A602-69C4DAE38695}"/>
              </a:ext>
            </a:extLst>
          </p:cNvPr>
          <p:cNvSpPr>
            <a:spLocks noGrp="1"/>
          </p:cNvSpPr>
          <p:nvPr>
            <p:ph idx="1"/>
          </p:nvPr>
        </p:nvSpPr>
        <p:spPr>
          <a:xfrm>
            <a:off x="3657600" y="1295400"/>
            <a:ext cx="5257800" cy="5334000"/>
          </a:xfrm>
          <a:ln>
            <a:solidFill>
              <a:schemeClr val="bg2">
                <a:lumMod val="50000"/>
              </a:schemeClr>
            </a:solidFill>
          </a:ln>
        </p:spPr>
        <p:txBody>
          <a:bodyPr>
            <a:normAutofit fontScale="92500" lnSpcReduction="20000"/>
          </a:bodyPr>
          <a:lstStyle/>
          <a:p>
            <a:pPr marL="55880" lvl="0" indent="-55880" algn="just">
              <a:lnSpc>
                <a:spcPct val="130000"/>
              </a:lnSpc>
              <a:spcBef>
                <a:spcPts val="0"/>
              </a:spcBef>
              <a:buNone/>
            </a:pPr>
            <a:r>
              <a:rPr lang="en-US" sz="2800" b="1">
                <a:solidFill>
                  <a:schemeClr val="accent2"/>
                </a:solidFill>
                <a:latin typeface="Times New Roman" panose="02020603050405020304" pitchFamily="18" charset="0"/>
                <a:ea typeface="Calibri" panose="020F0502020204030204" charset="0"/>
                <a:sym typeface="+mn-ea"/>
              </a:rPr>
              <a:t>Ưu điểm</a:t>
            </a:r>
            <a:r>
              <a:rPr lang="en-US" sz="2800">
                <a:solidFill>
                  <a:srgbClr val="164B4F"/>
                </a:solidFill>
                <a:latin typeface="Times New Roman" panose="02020603050405020304" pitchFamily="18" charset="0"/>
                <a:ea typeface="Calibri" panose="020F0502020204030204" charset="0"/>
                <a:sym typeface="+mn-ea"/>
              </a:rPr>
              <a:t>: ít tốn kém, không đòi hỏi phải có thông tin về  khung mẫu, tổng số phần tử, đặc điểm của phần tử chọn mẫu. </a:t>
            </a:r>
            <a:endParaRPr lang="en-US" sz="2800">
              <a:solidFill>
                <a:srgbClr val="164B4F"/>
              </a:solidFill>
              <a:latin typeface="Times New Roman" panose="02020603050405020304" pitchFamily="18" charset="0"/>
              <a:ea typeface="Calibri" panose="020F0502020204030204" charset="0"/>
            </a:endParaRPr>
          </a:p>
          <a:p>
            <a:pPr marL="55880" lvl="0" indent="-55880" algn="just">
              <a:lnSpc>
                <a:spcPct val="130000"/>
              </a:lnSpc>
              <a:spcBef>
                <a:spcPts val="0"/>
              </a:spcBef>
              <a:buNone/>
            </a:pPr>
            <a:r>
              <a:rPr lang="vi-VN" sz="2800" b="1">
                <a:solidFill>
                  <a:schemeClr val="accent2"/>
                </a:solidFill>
                <a:latin typeface="Times New Roman" panose="02020603050405020304" pitchFamily="18" charset="0"/>
                <a:cs typeface="Times New Roman" panose="02020603050405020304" pitchFamily="18" charset="0"/>
                <a:sym typeface="+mn-ea"/>
              </a:rPr>
              <a:t>Khuyết điểm</a:t>
            </a:r>
            <a:r>
              <a:rPr lang="vi-VN" sz="2800">
                <a:solidFill>
                  <a:srgbClr val="164B4F"/>
                </a:solidFill>
                <a:latin typeface="Times New Roman" panose="02020603050405020304" pitchFamily="18" charset="0"/>
                <a:cs typeface="Times New Roman" panose="02020603050405020304" pitchFamily="18" charset="0"/>
                <a:sym typeface="+mn-ea"/>
              </a:rPr>
              <a:t>: </a:t>
            </a:r>
            <a:endParaRPr lang="en-US" sz="2800">
              <a:solidFill>
                <a:srgbClr val="164B4F"/>
              </a:solidFill>
              <a:latin typeface="Times New Roman" panose="02020603050405020304" pitchFamily="18" charset="0"/>
              <a:cs typeface="Times New Roman" panose="02020603050405020304" pitchFamily="18" charset="0"/>
            </a:endParaRPr>
          </a:p>
          <a:p>
            <a:pPr marL="457200" lvl="0" indent="-457200" algn="just">
              <a:lnSpc>
                <a:spcPct val="130000"/>
              </a:lnSpc>
              <a:spcBef>
                <a:spcPts val="0"/>
              </a:spcBef>
              <a:buFont typeface="Wingdings" panose="05000000000000000000" pitchFamily="2" charset="2"/>
              <a:buChar char="ü"/>
            </a:pPr>
            <a:r>
              <a:rPr lang="en-US" sz="2800">
                <a:solidFill>
                  <a:srgbClr val="164B4F"/>
                </a:solidFill>
                <a:latin typeface="Times New Roman" panose="02020603050405020304" pitchFamily="18" charset="0"/>
                <a:cs typeface="Times New Roman" panose="02020603050405020304" pitchFamily="18" charset="0"/>
                <a:sym typeface="+mn-ea"/>
              </a:rPr>
              <a:t>K</a:t>
            </a:r>
            <a:r>
              <a:rPr lang="vi-VN" sz="2800">
                <a:solidFill>
                  <a:srgbClr val="164B4F"/>
                </a:solidFill>
                <a:latin typeface="Times New Roman" panose="02020603050405020304" pitchFamily="18" charset="0"/>
                <a:cs typeface="Times New Roman" panose="02020603050405020304" pitchFamily="18" charset="0"/>
                <a:sym typeface="+mn-ea"/>
              </a:rPr>
              <a:t>hông khái quát hóa được kết quả cho dân số nghiên cứu</a:t>
            </a:r>
            <a:r>
              <a:rPr lang="en-US" sz="2800">
                <a:solidFill>
                  <a:srgbClr val="164B4F"/>
                </a:solidFill>
                <a:latin typeface="Times New Roman" panose="02020603050405020304" pitchFamily="18" charset="0"/>
                <a:cs typeface="Times New Roman" panose="02020603050405020304" pitchFamily="18" charset="0"/>
                <a:sym typeface="+mn-ea"/>
              </a:rPr>
              <a:t>.</a:t>
            </a:r>
            <a:r>
              <a:rPr lang="vi-VN" sz="2800">
                <a:solidFill>
                  <a:srgbClr val="164B4F"/>
                </a:solidFill>
                <a:latin typeface="Times New Roman" panose="02020603050405020304" pitchFamily="18" charset="0"/>
                <a:cs typeface="Times New Roman" panose="02020603050405020304" pitchFamily="18" charset="0"/>
                <a:sym typeface="+mn-ea"/>
              </a:rPr>
              <a:t> </a:t>
            </a:r>
            <a:endParaRPr lang="en-US" sz="2800">
              <a:solidFill>
                <a:srgbClr val="164B4F"/>
              </a:solidFill>
              <a:latin typeface="Times New Roman" panose="02020603050405020304" pitchFamily="18" charset="0"/>
              <a:cs typeface="Times New Roman" panose="02020603050405020304" pitchFamily="18" charset="0"/>
            </a:endParaRPr>
          </a:p>
          <a:p>
            <a:pPr marL="457200" lvl="0" indent="-457200" algn="just">
              <a:lnSpc>
                <a:spcPct val="130000"/>
              </a:lnSpc>
              <a:spcBef>
                <a:spcPts val="0"/>
              </a:spcBef>
              <a:buFont typeface="Wingdings" panose="05000000000000000000" pitchFamily="2" charset="2"/>
              <a:buChar char="ü"/>
            </a:pPr>
            <a:r>
              <a:rPr lang="en-US" sz="2800">
                <a:solidFill>
                  <a:srgbClr val="164B4F"/>
                </a:solidFill>
                <a:latin typeface="Times New Roman" panose="02020603050405020304" pitchFamily="18" charset="0"/>
                <a:cs typeface="Times New Roman" panose="02020603050405020304" pitchFamily="18" charset="0"/>
                <a:sym typeface="+mn-ea"/>
              </a:rPr>
              <a:t>N</a:t>
            </a:r>
            <a:r>
              <a:rPr lang="vi-VN" sz="2800">
                <a:solidFill>
                  <a:srgbClr val="164B4F"/>
                </a:solidFill>
                <a:latin typeface="Times New Roman" panose="02020603050405020304" pitchFamily="18" charset="0"/>
                <a:cs typeface="Times New Roman" panose="02020603050405020304" pitchFamily="18" charset="0"/>
                <a:sym typeface="+mn-ea"/>
              </a:rPr>
              <a:t>hững người cung cấp thông tin chưa chắc có các thông tin nhà nghiên cứu cần.</a:t>
            </a:r>
            <a:endParaRPr lang="en-US" sz="2800">
              <a:solidFill>
                <a:srgbClr val="164B4F"/>
              </a:solidFill>
              <a:latin typeface="Times New Roman" panose="02020603050405020304" pitchFamily="18" charset="0"/>
              <a:cs typeface="Times New Roman" panose="02020603050405020304" pitchFamily="18" charset="0"/>
            </a:endParaRPr>
          </a:p>
          <a:p>
            <a:pPr marL="457200" lvl="0" indent="-457200" algn="just">
              <a:lnSpc>
                <a:spcPct val="130000"/>
              </a:lnSpc>
              <a:spcBef>
                <a:spcPts val="0"/>
              </a:spcBef>
              <a:buFont typeface="Wingdings" panose="05000000000000000000" pitchFamily="2" charset="2"/>
              <a:buChar char="ü"/>
            </a:pPr>
            <a:r>
              <a:rPr lang="en-US" sz="2800">
                <a:solidFill>
                  <a:srgbClr val="164B4F"/>
                </a:solidFill>
                <a:latin typeface="Times New Roman" panose="02020603050405020304" pitchFamily="18" charset="0"/>
                <a:cs typeface="Times New Roman" panose="02020603050405020304" pitchFamily="18" charset="0"/>
                <a:sym typeface="+mn-ea"/>
              </a:rPr>
              <a:t>Không thể thực hiện được một số phép tính thống kê</a:t>
            </a:r>
          </a:p>
          <a:p>
            <a:endParaRPr lang="en-US"/>
          </a:p>
        </p:txBody>
      </p:sp>
      <p:sp>
        <p:nvSpPr>
          <p:cNvPr id="4" name="Text Placeholder 3">
            <a:extLst>
              <a:ext uri="{FF2B5EF4-FFF2-40B4-BE49-F238E27FC236}">
                <a16:creationId xmlns:a16="http://schemas.microsoft.com/office/drawing/2014/main" id="{EE7865DB-9B8B-482E-9A6D-EF4E298DDD71}"/>
              </a:ext>
            </a:extLst>
          </p:cNvPr>
          <p:cNvSpPr>
            <a:spLocks noGrp="1"/>
          </p:cNvSpPr>
          <p:nvPr>
            <p:ph type="body" sz="half" idx="2"/>
          </p:nvPr>
        </p:nvSpPr>
        <p:spPr>
          <a:xfrm>
            <a:off x="480060" y="1295400"/>
            <a:ext cx="3008313" cy="5334000"/>
          </a:xfrm>
          <a:ln>
            <a:solidFill>
              <a:schemeClr val="tx1"/>
            </a:solidFill>
          </a:ln>
        </p:spPr>
        <p:txBody>
          <a:bodyPr>
            <a:noAutofit/>
          </a:bodyPr>
          <a:lstStyle/>
          <a:p>
            <a:pPr algn="just">
              <a:lnSpc>
                <a:spcPct val="130000"/>
              </a:lnSpc>
            </a:pPr>
            <a:r>
              <a:rPr lang="en-US" sz="2600">
                <a:latin typeface="Times New Roman" panose="02020603050405020304" pitchFamily="18" charset="0"/>
                <a:cs typeface="Times New Roman" panose="02020603050405020304" pitchFamily="18" charset="0"/>
              </a:rPr>
              <a:t>- Dùng trong tr</a:t>
            </a:r>
            <a:r>
              <a:rPr lang="vi-VN" sz="2600">
                <a:latin typeface="Times New Roman" panose="02020603050405020304" pitchFamily="18" charset="0"/>
                <a:cs typeface="Times New Roman" panose="02020603050405020304" pitchFamily="18" charset="0"/>
              </a:rPr>
              <a:t>ư</a:t>
            </a:r>
            <a:r>
              <a:rPr lang="en-US" sz="2600">
                <a:latin typeface="Times New Roman" panose="02020603050405020304" pitchFamily="18" charset="0"/>
                <a:cs typeface="Times New Roman" panose="02020603050405020304" pitchFamily="18" charset="0"/>
              </a:rPr>
              <a:t>ờng hợp không biết số l</a:t>
            </a:r>
            <a:r>
              <a:rPr lang="vi-VN" sz="2600">
                <a:latin typeface="Times New Roman" panose="02020603050405020304" pitchFamily="18" charset="0"/>
                <a:cs typeface="Times New Roman" panose="02020603050405020304" pitchFamily="18" charset="0"/>
              </a:rPr>
              <a:t>ư</a:t>
            </a:r>
            <a:r>
              <a:rPr lang="en-US" sz="2600">
                <a:latin typeface="Times New Roman" panose="02020603050405020304" pitchFamily="18" charset="0"/>
                <a:cs typeface="Times New Roman" panose="02020603050405020304" pitchFamily="18" charset="0"/>
              </a:rPr>
              <a:t>ợng phần tử trong dân số hay không thể nhận diện các phần tử 1 cách riêng lẻ</a:t>
            </a:r>
          </a:p>
          <a:p>
            <a:pPr algn="just">
              <a:lnSpc>
                <a:spcPct val="130000"/>
              </a:lnSpc>
            </a:pPr>
            <a:r>
              <a:rPr lang="en-US" sz="2600">
                <a:latin typeface="Times New Roman" panose="02020603050405020304" pitchFamily="18" charset="0"/>
                <a:cs typeface="Times New Roman" panose="02020603050405020304" pitchFamily="18" charset="0"/>
              </a:rPr>
              <a:t>- Dùng trong các NC tr</a:t>
            </a:r>
            <a:r>
              <a:rPr lang="vi-VN" sz="2600">
                <a:latin typeface="Times New Roman" panose="02020603050405020304" pitchFamily="18" charset="0"/>
                <a:cs typeface="Times New Roman" panose="02020603050405020304" pitchFamily="18" charset="0"/>
              </a:rPr>
              <a:t>ư</a:t>
            </a:r>
            <a:r>
              <a:rPr lang="en-US" sz="2600">
                <a:latin typeface="Times New Roman" panose="02020603050405020304" pitchFamily="18" charset="0"/>
                <a:cs typeface="Times New Roman" panose="02020603050405020304" pitchFamily="18" charset="0"/>
              </a:rPr>
              <a:t>ờng hợp hay các NC định tính</a:t>
            </a:r>
            <a:endParaRPr lang="en-US" sz="2600"/>
          </a:p>
        </p:txBody>
      </p:sp>
    </p:spTree>
    <p:extLst>
      <p:ext uri="{BB962C8B-B14F-4D97-AF65-F5344CB8AC3E}">
        <p14:creationId xmlns:p14="http://schemas.microsoft.com/office/powerpoint/2010/main" val="4144215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arn(inVertical)">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barn(inVertical)">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bg/>
                                          </p:spTgt>
                                        </p:tgtEl>
                                        <p:attrNameLst>
                                          <p:attrName>style.visibility</p:attrName>
                                        </p:attrNameLst>
                                      </p:cBhvr>
                                      <p:to>
                                        <p:strVal val="visible"/>
                                      </p:to>
                                    </p:set>
                                    <p:animEffect transition="in" filter="barn(inVertical)">
                                      <p:cBhvr>
                                        <p:cTn id="22" dur="500"/>
                                        <p:tgtEl>
                                          <p:spTgt spid="3">
                                            <p:bg/>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animEffect transition="in" filter="barn(inVertical)">
                                      <p:cBhvr>
                                        <p:cTn id="27" dur="500"/>
                                        <p:tgtEl>
                                          <p:spTgt spid="3">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barn(inVertical)">
                                      <p:cBhvr>
                                        <p:cTn id="32" dur="500"/>
                                        <p:tgtEl>
                                          <p:spTgt spid="3">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Effect transition="in" filter="barn(inVertical)">
                                      <p:cBhvr>
                                        <p:cTn id="37" dur="500"/>
                                        <p:tgtEl>
                                          <p:spTgt spid="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Effect transition="in" filter="barn(inVertical)">
                                      <p:cBhvr>
                                        <p:cTn id="42" dur="5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barn(inVertical)">
                                      <p:cBhvr>
                                        <p:cTn id="4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5719"/>
          </a:xfrm>
        </p:spPr>
        <p:txBody>
          <a:bodyPr>
            <a:noAutofit/>
          </a:bodyPr>
          <a:lstStyle/>
          <a:p>
            <a:endParaRPr lang="en-US" sz="3600"/>
          </a:p>
        </p:txBody>
      </p:sp>
      <p:sp>
        <p:nvSpPr>
          <p:cNvPr id="3" name="Content Placeholder 2"/>
          <p:cNvSpPr>
            <a:spLocks noGrp="1"/>
          </p:cNvSpPr>
          <p:nvPr>
            <p:ph idx="1"/>
          </p:nvPr>
        </p:nvSpPr>
        <p:spPr>
          <a:xfrm>
            <a:off x="152400" y="381000"/>
            <a:ext cx="8839200" cy="6400800"/>
          </a:xfrm>
        </p:spPr>
        <p:txBody>
          <a:bodyPr>
            <a:normAutofit fontScale="92500"/>
          </a:bodyPr>
          <a:lstStyle/>
          <a:p>
            <a:pPr algn="ctr"/>
            <a:r>
              <a:rPr lang="en-US" b="1">
                <a:solidFill>
                  <a:srgbClr val="C00000"/>
                </a:solidFill>
                <a:latin typeface="Times New Roman" panose="02020603050405020304" pitchFamily="18" charset="0"/>
                <a:cs typeface="Times New Roman" panose="02020603050405020304" pitchFamily="18" charset="0"/>
              </a:rPr>
              <a:t>Ví dụ: </a:t>
            </a:r>
          </a:p>
          <a:p>
            <a:pPr marL="0" indent="0">
              <a:buNone/>
            </a:pPr>
            <a:r>
              <a:rPr lang="en-US">
                <a:latin typeface="Times New Roman" panose="02020603050405020304" pitchFamily="18" charset="0"/>
                <a:cs typeface="Times New Roman" panose="02020603050405020304" pitchFamily="18" charset="0"/>
              </a:rPr>
              <a:t>Một điều tra viên về 1 làng nọ điều tra lai lịch của 1 nghi can. Đtv cần hỏi thăm nhà ông tr</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ởng thôn. Đầu tiên đtv gặp 1 em bé. Đtv hỏi:</a:t>
            </a:r>
          </a:p>
          <a:p>
            <a:pPr marL="0" indent="0">
              <a:buNone/>
            </a:pPr>
            <a:r>
              <a:rPr lang="en-US">
                <a:latin typeface="Times New Roman" panose="02020603050405020304" pitchFamily="18" charset="0"/>
                <a:cs typeface="Times New Roman" panose="02020603050405020304" pitchFamily="18" charset="0"/>
              </a:rPr>
              <a:t>- Cháu cho chú hỏi thăm nhà ông tr</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ởng thôn ở đâu</a:t>
            </a:r>
          </a:p>
          <a:p>
            <a:pPr marL="0" indent="0">
              <a:buNone/>
            </a:pPr>
            <a:r>
              <a:rPr lang="en-US">
                <a:latin typeface="Times New Roman" panose="02020603050405020304" pitchFamily="18" charset="0"/>
                <a:cs typeface="Times New Roman" panose="02020603050405020304" pitchFamily="18" charset="0"/>
              </a:rPr>
              <a:t>Em bé đáp:</a:t>
            </a:r>
          </a:p>
          <a:p>
            <a:pPr marL="0" indent="0">
              <a:buNone/>
            </a:pPr>
            <a:r>
              <a:rPr lang="en-US">
                <a:latin typeface="Times New Roman" panose="02020603050405020304" pitchFamily="18" charset="0"/>
                <a:cs typeface="Times New Roman" panose="02020603050405020304" pitchFamily="18" charset="0"/>
              </a:rPr>
              <a:t>- Biết nh</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ng đ...nói </a:t>
            </a:r>
          </a:p>
          <a:p>
            <a:pPr marL="0" indent="0">
              <a:buNone/>
            </a:pPr>
            <a:r>
              <a:rPr lang="en-US">
                <a:latin typeface="Times New Roman" panose="02020603050405020304" pitchFamily="18" charset="0"/>
                <a:cs typeface="Times New Roman" panose="02020603050405020304" pitchFamily="18" charset="0"/>
              </a:rPr>
              <a:t>Đtv sửng sốt. Đi thêm 1 đoạn, gặp 1 cụ già , đtv hỏi:</a:t>
            </a:r>
          </a:p>
          <a:p>
            <a:pPr marL="0" indent="0">
              <a:buNone/>
            </a:pPr>
            <a:r>
              <a:rPr lang="en-US">
                <a:latin typeface="Times New Roman" panose="02020603050405020304" pitchFamily="18" charset="0"/>
                <a:cs typeface="Times New Roman" panose="02020603050405020304" pitchFamily="18" charset="0"/>
              </a:rPr>
              <a:t>- Cụ cho cháu hỏi thăm nhà ông tr</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ởng thôn ở đâu ạ?</a:t>
            </a:r>
          </a:p>
          <a:p>
            <a:pPr marL="0" indent="0">
              <a:buNone/>
            </a:pPr>
            <a:r>
              <a:rPr lang="en-US">
                <a:latin typeface="Times New Roman" panose="02020603050405020304" pitchFamily="18" charset="0"/>
                <a:cs typeface="Times New Roman" panose="02020603050405020304" pitchFamily="18" charset="0"/>
              </a:rPr>
              <a:t>- </a:t>
            </a:r>
            <a:r>
              <a:rPr lang="vi-VN">
                <a:latin typeface="Times New Roman" panose="02020603050405020304" pitchFamily="18" charset="0"/>
                <a:cs typeface="Times New Roman" panose="02020603050405020304" pitchFamily="18" charset="0"/>
              </a:rPr>
              <a:t>Ơ</a:t>
            </a:r>
            <a:r>
              <a:rPr lang="en-US">
                <a:latin typeface="Times New Roman" panose="02020603050405020304" pitchFamily="18" charset="0"/>
                <a:cs typeface="Times New Roman" panose="02020603050405020304" pitchFamily="18" charset="0"/>
              </a:rPr>
              <a:t>, già đ...biết! Cụ già đáp. Đtv ngạc nhiên tròn xoe mắt ngạc nhiên h</a:t>
            </a:r>
            <a:r>
              <a:rPr lang="vi-VN">
                <a:latin typeface="Times New Roman" panose="02020603050405020304" pitchFamily="18" charset="0"/>
                <a:cs typeface="Times New Roman" panose="02020603050405020304" pitchFamily="18" charset="0"/>
              </a:rPr>
              <a:t>ơ</a:t>
            </a:r>
            <a:r>
              <a:rPr lang="en-US">
                <a:latin typeface="Times New Roman" panose="02020603050405020304" pitchFamily="18" charset="0"/>
                <a:cs typeface="Times New Roman" panose="02020603050405020304" pitchFamily="18" charset="0"/>
              </a:rPr>
              <a:t>n. Đi tiếp 1 đoạn nữa gặp 1 thanh nữ rất xinh đẹp, đtv lại hỏi:</a:t>
            </a:r>
          </a:p>
          <a:p>
            <a:endParaRPr lang="en-US"/>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6200"/>
          </a:xfrm>
        </p:spPr>
        <p:txBody>
          <a:bodyPr>
            <a:normAutofit fontScale="90000"/>
          </a:bodyPr>
          <a:lstStyle/>
          <a:p>
            <a:endParaRPr lang="en-US"/>
          </a:p>
        </p:txBody>
      </p:sp>
      <p:sp>
        <p:nvSpPr>
          <p:cNvPr id="3" name="Content Placeholder 2"/>
          <p:cNvSpPr>
            <a:spLocks noGrp="1"/>
          </p:cNvSpPr>
          <p:nvPr>
            <p:ph idx="1"/>
          </p:nvPr>
        </p:nvSpPr>
        <p:spPr>
          <a:xfrm>
            <a:off x="457200" y="228600"/>
            <a:ext cx="8229600" cy="6248400"/>
          </a:xfrm>
        </p:spPr>
        <p:txBody>
          <a:bodyPr>
            <a:normAutofit fontScale="92500" lnSpcReduction="10000"/>
          </a:bodyPr>
          <a:lstStyle/>
          <a:p>
            <a:pPr marL="0" indent="0">
              <a:buNone/>
            </a:pPr>
            <a:r>
              <a:rPr lang="en-US"/>
              <a:t>- </a:t>
            </a:r>
            <a:r>
              <a:rPr lang="en-US">
                <a:latin typeface="Times New Roman" panose="02020603050405020304" pitchFamily="18" charset="0"/>
                <a:cs typeface="Times New Roman" panose="02020603050405020304" pitchFamily="18" charset="0"/>
              </a:rPr>
              <a:t>Em cho hỏi thăm nhà ông tr</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ởng thôn ở đâu?</a:t>
            </a:r>
          </a:p>
          <a:p>
            <a:pPr marL="0" indent="0">
              <a:buNone/>
            </a:pPr>
            <a:r>
              <a:rPr lang="en-US">
                <a:latin typeface="Times New Roman" panose="02020603050405020304" pitchFamily="18" charset="0"/>
                <a:cs typeface="Times New Roman" panose="02020603050405020304" pitchFamily="18" charset="0"/>
              </a:rPr>
              <a:t> - Em đ...biết đâu.</a:t>
            </a:r>
          </a:p>
          <a:p>
            <a:pPr marL="0" indent="0">
              <a:buNone/>
            </a:pPr>
            <a:r>
              <a:rPr lang="en-US">
                <a:latin typeface="Times New Roman" panose="02020603050405020304" pitchFamily="18" charset="0"/>
                <a:cs typeface="Times New Roman" panose="02020603050405020304" pitchFamily="18" charset="0"/>
              </a:rPr>
              <a:t>Đtv ng</a:t>
            </a:r>
            <a:r>
              <a:rPr lang="vi-VN">
                <a:latin typeface="Times New Roman" panose="02020603050405020304" pitchFamily="18" charset="0"/>
                <a:cs typeface="Times New Roman" panose="02020603050405020304" pitchFamily="18" charset="0"/>
              </a:rPr>
              <a:t>ơ</a:t>
            </a:r>
            <a:r>
              <a:rPr lang="en-US">
                <a:latin typeface="Times New Roman" panose="02020603050405020304" pitchFamily="18" charset="0"/>
                <a:cs typeface="Times New Roman" panose="02020603050405020304" pitchFamily="18" charset="0"/>
              </a:rPr>
              <a:t> ngác h</a:t>
            </a:r>
            <a:r>
              <a:rPr lang="vi-VN">
                <a:latin typeface="Times New Roman" panose="02020603050405020304" pitchFamily="18" charset="0"/>
                <a:cs typeface="Times New Roman" panose="02020603050405020304" pitchFamily="18" charset="0"/>
              </a:rPr>
              <a:t>ơ</a:t>
            </a:r>
            <a:r>
              <a:rPr lang="en-US">
                <a:latin typeface="Times New Roman" panose="02020603050405020304" pitchFamily="18" charset="0"/>
                <a:cs typeface="Times New Roman" panose="02020603050405020304" pitchFamily="18" charset="0"/>
              </a:rPr>
              <a:t>n...cuối cùng đtv cũng tìm đ</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ợc nhà tr</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ởng thôn:</a:t>
            </a:r>
          </a:p>
          <a:p>
            <a:pPr marL="0" indent="0" algn="just">
              <a:buNone/>
            </a:pPr>
            <a:r>
              <a:rPr lang="en-US">
                <a:latin typeface="Times New Roman" panose="02020603050405020304" pitchFamily="18" charset="0"/>
                <a:cs typeface="Times New Roman" panose="02020603050405020304" pitchFamily="18" charset="0"/>
              </a:rPr>
              <a:t>- Chào ông tr</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ởng thôn. Đến làng ông tôi buồn quá. Dân ở đây từ cụ già, cháu nhỏ cho đến thanh niên nói tục hoài.</a:t>
            </a:r>
          </a:p>
          <a:p>
            <a:pPr marL="0" indent="0" algn="just">
              <a:buNone/>
            </a:pPr>
            <a:r>
              <a:rPr lang="en-US">
                <a:latin typeface="Times New Roman" panose="02020603050405020304" pitchFamily="18" charset="0"/>
                <a:cs typeface="Times New Roman" panose="02020603050405020304" pitchFamily="18" charset="0"/>
              </a:rPr>
              <a:t>- Trời ơi, xin lỗi ông. Chúng tôi biết cả và cũng dành rất nhiều công sức để giáo dục dân làng. Nh</a:t>
            </a:r>
            <a:r>
              <a:rPr lang="vi-VN">
                <a:latin typeface="Times New Roman" panose="02020603050405020304" pitchFamily="18" charset="0"/>
                <a:cs typeface="Times New Roman" panose="02020603050405020304" pitchFamily="18" charset="0"/>
              </a:rPr>
              <a:t>ư</a:t>
            </a:r>
            <a:r>
              <a:rPr lang="en-US">
                <a:latin typeface="Times New Roman" panose="02020603050405020304" pitchFamily="18" charset="0"/>
                <a:cs typeface="Times New Roman" panose="02020603050405020304" pitchFamily="18" charset="0"/>
              </a:rPr>
              <a:t>ng thú thực với ông, nói mãi mà dân nó đ...nghe.</a:t>
            </a:r>
          </a:p>
          <a:p>
            <a:pPr marL="0" indent="0" algn="just">
              <a:buNone/>
            </a:pPr>
            <a:r>
              <a:rPr lang="en-US">
                <a:latin typeface="Times New Roman" panose="02020603050405020304" pitchFamily="18" charset="0"/>
                <a:cs typeface="Times New Roman" panose="02020603050405020304" pitchFamily="18" charset="0"/>
              </a:rPr>
              <a:t>Đến đây thì hết nói rồi. Đtv kết luận: dân cả làng này nói tục </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954084" y="5625085"/>
            <a:ext cx="2133600" cy="273915"/>
          </a:xfrm>
        </p:spPr>
        <p:txBody>
          <a:bodyPr anchor="ctr">
            <a:normAutofit/>
          </a:bodyPr>
          <a:lstStyle/>
          <a:p>
            <a:pPr>
              <a:spcAft>
                <a:spcPts val="600"/>
              </a:spcAft>
            </a:pPr>
            <a:fld id="{2E06C2C5-DAD1-4D1E-8FC0-654FBD068617}" type="datetimeyyyy">
              <a:rPr lang="en-US" sz="900" smtClean="0"/>
              <a:t>2025</a:t>
            </a:fld>
            <a:endParaRPr lang="en-US" sz="900"/>
          </a:p>
        </p:txBody>
      </p:sp>
      <p:pic>
        <p:nvPicPr>
          <p:cNvPr id="13" name="Picture 12"/>
          <p:cNvPicPr>
            <a:picLocks noChangeAspect="1"/>
          </p:cNvPicPr>
          <p:nvPr/>
        </p:nvPicPr>
        <p:blipFill>
          <a:blip r:embed="rId2"/>
          <a:stretch>
            <a:fillRect/>
          </a:stretch>
        </p:blipFill>
        <p:spPr>
          <a:xfrm>
            <a:off x="1142999" y="795655"/>
            <a:ext cx="7239001" cy="2861945"/>
          </a:xfrm>
          <a:prstGeom prst="rect">
            <a:avLst/>
          </a:prstGeom>
        </p:spPr>
      </p:pic>
      <p:sp>
        <p:nvSpPr>
          <p:cNvPr id="15" name="TextBox 14"/>
          <p:cNvSpPr txBox="1"/>
          <p:nvPr/>
        </p:nvSpPr>
        <p:spPr>
          <a:xfrm>
            <a:off x="411797" y="4031020"/>
            <a:ext cx="8320405" cy="2246769"/>
          </a:xfrm>
          <a:prstGeom prst="rect">
            <a:avLst/>
          </a:prstGeom>
          <a:noFill/>
        </p:spPr>
        <p:txBody>
          <a:bodyPr wrap="square" rtlCol="0">
            <a:spAutoFit/>
          </a:bodyPr>
          <a:lstStyle/>
          <a:p>
            <a:pPr marL="457200" indent="-457200" algn="just">
              <a:buFont typeface="Wingdings" panose="05000000000000000000" pitchFamily="2" charset="2"/>
              <a:buChar char="Ø"/>
            </a:pPr>
            <a:r>
              <a:rPr lang="en-US" sz="2800" dirty="0">
                <a:solidFill>
                  <a:srgbClr val="C00000"/>
                </a:solidFill>
                <a:latin typeface="Times New Roman" panose="02020603050405020304" pitchFamily="18" charset="0"/>
                <a:cs typeface="Times New Roman" panose="02020603050405020304" pitchFamily="18" charset="0"/>
              </a:rPr>
              <a:t>Dựa trên sự </a:t>
            </a:r>
            <a:r>
              <a:rPr lang="en-US" sz="2800" i="1" dirty="0">
                <a:solidFill>
                  <a:srgbClr val="C00000"/>
                </a:solidFill>
                <a:latin typeface="Times New Roman" panose="02020603050405020304" pitchFamily="18" charset="0"/>
                <a:cs typeface="Times New Roman" panose="02020603050405020304" pitchFamily="18" charset="0"/>
              </a:rPr>
              <a:t>thuận tiện và cơ hội dễ tiếp cận </a:t>
            </a:r>
            <a:r>
              <a:rPr lang="en-US" sz="2800" dirty="0">
                <a:solidFill>
                  <a:srgbClr val="C00000"/>
                </a:solidFill>
                <a:latin typeface="Times New Roman" panose="02020603050405020304" pitchFamily="18" charset="0"/>
                <a:cs typeface="Times New Roman" panose="02020603050405020304" pitchFamily="18" charset="0"/>
              </a:rPr>
              <a:t>dân số, </a:t>
            </a:r>
          </a:p>
          <a:p>
            <a:pPr marL="457200" indent="-457200" algn="just">
              <a:buFont typeface="Wingdings" panose="05000000000000000000" pitchFamily="2" charset="2"/>
              <a:buChar char="Ø"/>
            </a:pPr>
            <a:r>
              <a:rPr lang="en-US" sz="2800" i="1" dirty="0">
                <a:solidFill>
                  <a:srgbClr val="002060"/>
                </a:solidFill>
                <a:latin typeface="Times New Roman" panose="02020603050405020304" pitchFamily="18" charset="0"/>
                <a:cs typeface="Times New Roman" panose="02020603050405020304" pitchFamily="18" charset="0"/>
              </a:rPr>
              <a:t>Không xác định </a:t>
            </a:r>
            <a:r>
              <a:rPr lang="en-US" sz="2800" dirty="0">
                <a:solidFill>
                  <a:srgbClr val="002060"/>
                </a:solidFill>
                <a:latin typeface="Times New Roman" panose="02020603050405020304" pitchFamily="18" charset="0"/>
                <a:cs typeface="Times New Roman" panose="02020603050405020304" pitchFamily="18" charset="0"/>
              </a:rPr>
              <a:t>trước bất kỳ đặc </a:t>
            </a:r>
            <a:r>
              <a:rPr lang="en-US" sz="2800">
                <a:solidFill>
                  <a:srgbClr val="002060"/>
                </a:solidFill>
                <a:latin typeface="Times New Roman" panose="02020603050405020304" pitchFamily="18" charset="0"/>
                <a:cs typeface="Times New Roman" panose="02020603050405020304" pitchFamily="18" charset="0"/>
              </a:rPr>
              <a:t>điểm nào </a:t>
            </a:r>
            <a:r>
              <a:rPr lang="en-US" sz="2800" dirty="0">
                <a:solidFill>
                  <a:srgbClr val="002060"/>
                </a:solidFill>
                <a:latin typeface="Times New Roman" panose="02020603050405020304" pitchFamily="18" charset="0"/>
                <a:cs typeface="Times New Roman" panose="02020603050405020304" pitchFamily="18" charset="0"/>
              </a:rPr>
              <a:t>của phần tử mẫu</a:t>
            </a:r>
          </a:p>
          <a:p>
            <a:pPr algn="ctr"/>
            <a:r>
              <a:rPr lang="en-US" sz="2800" b="1">
                <a:solidFill>
                  <a:srgbClr val="7030A0"/>
                </a:solidFill>
                <a:latin typeface="Times New Roman" panose="02020603050405020304" pitchFamily="18" charset="0"/>
                <a:cs typeface="Times New Roman" panose="02020603050405020304" pitchFamily="18" charset="0"/>
                <a:sym typeface="+mn-ea"/>
              </a:rPr>
              <a:t>Ví dụ</a:t>
            </a:r>
            <a:r>
              <a:rPr lang="en-US" sz="2800">
                <a:solidFill>
                  <a:srgbClr val="7030A0"/>
                </a:solidFill>
                <a:latin typeface="Times New Roman" panose="02020603050405020304" pitchFamily="18" charset="0"/>
                <a:cs typeface="Times New Roman" panose="02020603050405020304" pitchFamily="18" charset="0"/>
                <a:sym typeface="+mn-ea"/>
              </a:rPr>
              <a:t>: phỏng vấn các bà nội trợ tại các siêu thị để tìm hiểu về hành vi tiêu dùng của ng</a:t>
            </a:r>
            <a:r>
              <a:rPr lang="vi-VN" sz="2800">
                <a:solidFill>
                  <a:srgbClr val="7030A0"/>
                </a:solidFill>
                <a:latin typeface="Times New Roman" panose="02020603050405020304" pitchFamily="18" charset="0"/>
                <a:cs typeface="Times New Roman" panose="02020603050405020304" pitchFamily="18" charset="0"/>
                <a:sym typeface="+mn-ea"/>
              </a:rPr>
              <a:t>ư</a:t>
            </a:r>
            <a:r>
              <a:rPr lang="en-US" sz="2800">
                <a:solidFill>
                  <a:srgbClr val="7030A0"/>
                </a:solidFill>
                <a:latin typeface="Times New Roman" panose="02020603050405020304" pitchFamily="18" charset="0"/>
                <a:cs typeface="Times New Roman" panose="02020603050405020304" pitchFamily="18" charset="0"/>
                <a:sym typeface="+mn-ea"/>
              </a:rPr>
              <a:t>ời nội trợ.</a:t>
            </a:r>
            <a:endParaRPr lang="en-US" sz="2800" dirty="0">
              <a:solidFill>
                <a:srgbClr val="7030A0"/>
              </a:solidFill>
              <a:latin typeface="Times New Roman" panose="02020603050405020304" pitchFamily="18" charset="0"/>
              <a:cs typeface="Times New Roman" panose="02020603050405020304" pitchFamily="18" charset="0"/>
            </a:endParaRPr>
          </a:p>
        </p:txBody>
      </p:sp>
      <p:sp>
        <p:nvSpPr>
          <p:cNvPr id="16" name="TextBox 15"/>
          <p:cNvSpPr txBox="1"/>
          <p:nvPr/>
        </p:nvSpPr>
        <p:spPr>
          <a:xfrm>
            <a:off x="1905000" y="152400"/>
            <a:ext cx="5774690" cy="534035"/>
          </a:xfrm>
          <a:prstGeom prst="rect">
            <a:avLst/>
          </a:prstGeom>
          <a:noFill/>
        </p:spPr>
        <p:txBody>
          <a:bodyPr wrap="square" rtlCol="0">
            <a:spAutoFit/>
          </a:bodyPr>
          <a:lstStyle/>
          <a:p>
            <a:pPr algn="ctr">
              <a:lnSpc>
                <a:spcPct val="90000"/>
              </a:lnSpc>
            </a:pPr>
            <a:r>
              <a:rPr lang="en-US" sz="2800" b="1" dirty="0">
                <a:latin typeface="Times New Roman" panose="02020603050405020304" pitchFamily="18" charset="0"/>
                <a:cs typeface="Times New Roman" panose="02020603050405020304" pitchFamily="18" charset="0"/>
              </a:rPr>
              <a:t> </a:t>
            </a:r>
            <a:r>
              <a:rPr lang="vi-VN" altLang="en-US" sz="2800" b="1" dirty="0">
                <a:latin typeface="Times New Roman" panose="02020603050405020304" pitchFamily="18" charset="0"/>
                <a:cs typeface="Times New Roman" panose="02020603050405020304" pitchFamily="18" charset="0"/>
              </a:rPr>
              <a:t>a. </a:t>
            </a:r>
            <a:r>
              <a:rPr lang="en-US" sz="3200" b="1" dirty="0">
                <a:latin typeface="Times New Roman" panose="02020603050405020304" pitchFamily="18" charset="0"/>
                <a:cs typeface="Times New Roman" panose="02020603050405020304" pitchFamily="18" charset="0"/>
              </a:rPr>
              <a:t>Phi xác suất thuận tiện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inVertical)">
                                      <p:cBhvr>
                                        <p:cTn id="1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609600" y="5022119"/>
            <a:ext cx="7924799" cy="1270157"/>
          </a:xfrm>
        </p:spPr>
        <p:txBody>
          <a:bodyPr anchor="ctr">
            <a:noAutofit/>
          </a:bodyPr>
          <a:lstStyle/>
          <a:p>
            <a:pPr algn="just">
              <a:spcAft>
                <a:spcPts val="600"/>
              </a:spcAft>
            </a:pPr>
            <a:r>
              <a:rPr lang="en-US" sz="2800" dirty="0">
                <a:solidFill>
                  <a:srgbClr val="002060"/>
                </a:solidFill>
                <a:latin typeface="Times New Roman" panose="02020603050405020304" pitchFamily="18" charset="0"/>
                <a:cs typeface="Times New Roman" panose="02020603050405020304" pitchFamily="18" charset="0"/>
              </a:rPr>
              <a:t>Số lượng phần tử được chọn dựa trên những </a:t>
            </a:r>
            <a:r>
              <a:rPr lang="en-US" sz="2800" i="1" dirty="0">
                <a:solidFill>
                  <a:srgbClr val="002060"/>
                </a:solidFill>
                <a:latin typeface="Times New Roman" panose="02020603050405020304" pitchFamily="18" charset="0"/>
                <a:cs typeface="Times New Roman" panose="02020603050405020304" pitchFamily="18" charset="0"/>
              </a:rPr>
              <a:t>đặc điểm </a:t>
            </a:r>
            <a:r>
              <a:rPr lang="en-US" sz="2800" dirty="0">
                <a:solidFill>
                  <a:srgbClr val="002060"/>
                </a:solidFill>
                <a:latin typeface="Times New Roman" panose="02020603050405020304" pitchFamily="18" charset="0"/>
                <a:cs typeface="Times New Roman" panose="02020603050405020304" pitchFamily="18" charset="0"/>
              </a:rPr>
              <a:t>được xác định từ trước theo các </a:t>
            </a:r>
            <a:r>
              <a:rPr lang="en-US" sz="2800" i="1" dirty="0">
                <a:solidFill>
                  <a:srgbClr val="002060"/>
                </a:solidFill>
                <a:latin typeface="Times New Roman" panose="02020603050405020304" pitchFamily="18" charset="0"/>
                <a:cs typeface="Times New Roman" panose="02020603050405020304" pitchFamily="18" charset="0"/>
              </a:rPr>
              <a:t>định mức cho sẵn</a:t>
            </a:r>
          </a:p>
        </p:txBody>
      </p:sp>
      <p:sp>
        <p:nvSpPr>
          <p:cNvPr id="19" name="TextBox 18"/>
          <p:cNvSpPr txBox="1"/>
          <p:nvPr/>
        </p:nvSpPr>
        <p:spPr>
          <a:xfrm>
            <a:off x="2013585" y="228600"/>
            <a:ext cx="5512435" cy="534035"/>
          </a:xfrm>
          <a:prstGeom prst="rect">
            <a:avLst/>
          </a:prstGeom>
          <a:noFill/>
        </p:spPr>
        <p:txBody>
          <a:bodyPr wrap="square" rtlCol="0">
            <a:spAutoFit/>
          </a:bodyPr>
          <a:lstStyle/>
          <a:p>
            <a:pPr algn="ctr">
              <a:lnSpc>
                <a:spcPct val="90000"/>
              </a:lnSpc>
            </a:pPr>
            <a:r>
              <a:rPr lang="vi-VN" altLang="en-US" sz="3200" b="1" dirty="0">
                <a:latin typeface="Times New Roman" panose="02020603050405020304" pitchFamily="18" charset="0"/>
                <a:cs typeface="Times New Roman" panose="02020603050405020304" pitchFamily="18" charset="0"/>
              </a:rPr>
              <a:t>b. </a:t>
            </a:r>
            <a:r>
              <a:rPr lang="en-US" sz="3200" b="1" dirty="0">
                <a:latin typeface="Times New Roman" panose="02020603050405020304" pitchFamily="18" charset="0"/>
                <a:cs typeface="Times New Roman" panose="02020603050405020304" pitchFamily="18" charset="0"/>
              </a:rPr>
              <a:t>Phi xác suất định mức</a:t>
            </a:r>
          </a:p>
        </p:txBody>
      </p:sp>
      <p:grpSp>
        <p:nvGrpSpPr>
          <p:cNvPr id="1048" name="Group 1047"/>
          <p:cNvGrpSpPr/>
          <p:nvPr/>
        </p:nvGrpSpPr>
        <p:grpSpPr>
          <a:xfrm>
            <a:off x="763470" y="2930694"/>
            <a:ext cx="2580640" cy="1896728"/>
            <a:chOff x="5870851" y="3301098"/>
            <a:chExt cx="1905000" cy="2527670"/>
          </a:xfrm>
        </p:grpSpPr>
        <p:pic>
          <p:nvPicPr>
            <p:cNvPr id="25" name="Picture 24"/>
            <p:cNvPicPr>
              <a:picLocks noChangeAspect="1"/>
            </p:cNvPicPr>
            <p:nvPr/>
          </p:nvPicPr>
          <p:blipFill>
            <a:blip r:embed="rId3"/>
            <a:stretch>
              <a:fillRect/>
            </a:stretch>
          </p:blipFill>
          <p:spPr>
            <a:xfrm>
              <a:off x="5870851" y="3301098"/>
              <a:ext cx="1905000" cy="1852575"/>
            </a:xfrm>
            <a:prstGeom prst="rect">
              <a:avLst/>
            </a:prstGeom>
          </p:spPr>
        </p:pic>
        <p:sp>
          <p:nvSpPr>
            <p:cNvPr id="26" name="TextBox 25"/>
            <p:cNvSpPr txBox="1"/>
            <p:nvPr/>
          </p:nvSpPr>
          <p:spPr>
            <a:xfrm>
              <a:off x="6011167" y="4968997"/>
              <a:ext cx="1752600" cy="859771"/>
            </a:xfrm>
            <a:prstGeom prst="rect">
              <a:avLst/>
            </a:prstGeom>
            <a:noFill/>
            <a:ln>
              <a:solidFill>
                <a:schemeClr val="tx2">
                  <a:lumMod val="40000"/>
                  <a:lumOff val="60000"/>
                </a:schemeClr>
              </a:solidFill>
            </a:ln>
          </p:spPr>
          <p:txBody>
            <a:bodyPr wrap="square" rtlCol="0">
              <a:spAutoFit/>
            </a:bodyPr>
            <a:lstStyle/>
            <a:p>
              <a:pPr algn="ctr">
                <a:lnSpc>
                  <a:spcPct val="90000"/>
                </a:lnSpc>
              </a:pPr>
              <a:r>
                <a:rPr lang="en-US" sz="2000" dirty="0">
                  <a:solidFill>
                    <a:srgbClr val="FF0000"/>
                  </a:solidFill>
                  <a:latin typeface="Times New Ro"/>
                </a:rPr>
                <a:t>Nam &gt; 50 tuổi</a:t>
              </a:r>
            </a:p>
            <a:p>
              <a:pPr algn="ctr">
                <a:lnSpc>
                  <a:spcPct val="90000"/>
                </a:lnSpc>
              </a:pPr>
              <a:r>
                <a:rPr lang="en-US" sz="2000" dirty="0">
                  <a:solidFill>
                    <a:srgbClr val="FF0000"/>
                  </a:solidFill>
                  <a:latin typeface="Times New Ro"/>
                </a:rPr>
                <a:t>100 người</a:t>
              </a:r>
            </a:p>
          </p:txBody>
        </p:sp>
      </p:grpSp>
      <p:grpSp>
        <p:nvGrpSpPr>
          <p:cNvPr id="1047" name="Group 1046"/>
          <p:cNvGrpSpPr/>
          <p:nvPr/>
        </p:nvGrpSpPr>
        <p:grpSpPr>
          <a:xfrm>
            <a:off x="1600201" y="859156"/>
            <a:ext cx="6477000" cy="1782506"/>
            <a:chOff x="6760203" y="192565"/>
            <a:chExt cx="7293346" cy="3072600"/>
          </a:xfrm>
        </p:grpSpPr>
        <p:pic>
          <p:nvPicPr>
            <p:cNvPr id="21" name="Picture 20"/>
            <p:cNvPicPr>
              <a:picLocks noChangeAspect="1"/>
            </p:cNvPicPr>
            <p:nvPr/>
          </p:nvPicPr>
          <p:blipFill>
            <a:blip r:embed="rId4"/>
            <a:stretch>
              <a:fillRect/>
            </a:stretch>
          </p:blipFill>
          <p:spPr>
            <a:xfrm>
              <a:off x="6760203" y="192565"/>
              <a:ext cx="5911580" cy="3072600"/>
            </a:xfrm>
            <a:prstGeom prst="rect">
              <a:avLst/>
            </a:prstGeom>
          </p:spPr>
        </p:pic>
        <p:sp>
          <p:nvSpPr>
            <p:cNvPr id="27" name="TextBox 26"/>
            <p:cNvSpPr txBox="1"/>
            <p:nvPr/>
          </p:nvSpPr>
          <p:spPr>
            <a:xfrm>
              <a:off x="12300949" y="389787"/>
              <a:ext cx="1752600" cy="432021"/>
            </a:xfrm>
            <a:prstGeom prst="rect">
              <a:avLst/>
            </a:prstGeom>
            <a:noFill/>
          </p:spPr>
          <p:txBody>
            <a:bodyPr wrap="square" rtlCol="0">
              <a:spAutoFit/>
            </a:bodyPr>
            <a:lstStyle/>
            <a:p>
              <a:pPr algn="ctr">
                <a:lnSpc>
                  <a:spcPct val="90000"/>
                </a:lnSpc>
              </a:pPr>
              <a:r>
                <a:rPr lang="en-US" b="1" dirty="0">
                  <a:solidFill>
                    <a:srgbClr val="FF0000"/>
                  </a:solidFill>
                  <a:latin typeface="Times New Ro"/>
                </a:rPr>
                <a:t>Dân số</a:t>
              </a:r>
            </a:p>
          </p:txBody>
        </p:sp>
      </p:grpSp>
      <p:grpSp>
        <p:nvGrpSpPr>
          <p:cNvPr id="1052" name="Group 1051"/>
          <p:cNvGrpSpPr/>
          <p:nvPr/>
        </p:nvGrpSpPr>
        <p:grpSpPr>
          <a:xfrm>
            <a:off x="3514985" y="3127137"/>
            <a:ext cx="2481580" cy="1676401"/>
            <a:chOff x="7899854" y="3827953"/>
            <a:chExt cx="1752600" cy="2235282"/>
          </a:xfrm>
        </p:grpSpPr>
        <p:pic>
          <p:nvPicPr>
            <p:cNvPr id="30" name="Picture 29"/>
            <p:cNvPicPr>
              <a:picLocks noChangeAspect="1"/>
            </p:cNvPicPr>
            <p:nvPr/>
          </p:nvPicPr>
          <p:blipFill>
            <a:blip r:embed="rId5"/>
            <a:stretch>
              <a:fillRect/>
            </a:stretch>
          </p:blipFill>
          <p:spPr>
            <a:xfrm>
              <a:off x="8037258" y="3827953"/>
              <a:ext cx="522516" cy="838200"/>
            </a:xfrm>
            <a:prstGeom prst="rect">
              <a:avLst/>
            </a:prstGeom>
            <a:ln>
              <a:solidFill>
                <a:schemeClr val="tx2">
                  <a:lumMod val="20000"/>
                  <a:lumOff val="80000"/>
                </a:schemeClr>
              </a:solidFill>
            </a:ln>
          </p:spPr>
        </p:pic>
        <p:grpSp>
          <p:nvGrpSpPr>
            <p:cNvPr id="1029" name="Group 1028"/>
            <p:cNvGrpSpPr/>
            <p:nvPr/>
          </p:nvGrpSpPr>
          <p:grpSpPr>
            <a:xfrm>
              <a:off x="7899854" y="3827953"/>
              <a:ext cx="1752600" cy="2235282"/>
              <a:chOff x="8033798" y="3853543"/>
              <a:chExt cx="1752600" cy="2235282"/>
            </a:xfrm>
          </p:grpSpPr>
          <p:pic>
            <p:nvPicPr>
              <p:cNvPr id="1024" name="Picture 1023"/>
              <p:cNvPicPr>
                <a:picLocks noChangeAspect="1"/>
              </p:cNvPicPr>
              <p:nvPr/>
            </p:nvPicPr>
            <p:blipFill>
              <a:blip r:embed="rId6"/>
              <a:stretch>
                <a:fillRect/>
              </a:stretch>
            </p:blipFill>
            <p:spPr>
              <a:xfrm>
                <a:off x="9230362" y="3853543"/>
                <a:ext cx="326238" cy="923752"/>
              </a:xfrm>
              <a:prstGeom prst="rect">
                <a:avLst/>
              </a:prstGeom>
              <a:ln>
                <a:solidFill>
                  <a:schemeClr val="tx2">
                    <a:lumMod val="20000"/>
                    <a:lumOff val="80000"/>
                  </a:schemeClr>
                </a:solidFill>
              </a:ln>
            </p:spPr>
          </p:pic>
          <p:pic>
            <p:nvPicPr>
              <p:cNvPr id="1027" name="Picture 1026"/>
              <p:cNvPicPr>
                <a:picLocks noChangeAspect="1"/>
              </p:cNvPicPr>
              <p:nvPr/>
            </p:nvPicPr>
            <p:blipFill>
              <a:blip r:embed="rId7"/>
              <a:stretch>
                <a:fillRect/>
              </a:stretch>
            </p:blipFill>
            <p:spPr>
              <a:xfrm>
                <a:off x="8738578" y="4206732"/>
                <a:ext cx="404812" cy="970021"/>
              </a:xfrm>
              <a:prstGeom prst="rect">
                <a:avLst/>
              </a:prstGeom>
              <a:ln>
                <a:solidFill>
                  <a:schemeClr val="tx2">
                    <a:lumMod val="20000"/>
                    <a:lumOff val="80000"/>
                  </a:schemeClr>
                </a:solidFill>
              </a:ln>
            </p:spPr>
          </p:pic>
          <p:sp>
            <p:nvSpPr>
              <p:cNvPr id="1028" name="TextBox 1027"/>
              <p:cNvSpPr txBox="1"/>
              <p:nvPr/>
            </p:nvSpPr>
            <p:spPr>
              <a:xfrm>
                <a:off x="8033798" y="5228581"/>
                <a:ext cx="1752600" cy="860244"/>
              </a:xfrm>
              <a:prstGeom prst="rect">
                <a:avLst/>
              </a:prstGeom>
              <a:noFill/>
              <a:ln>
                <a:solidFill>
                  <a:schemeClr val="tx2">
                    <a:lumMod val="40000"/>
                    <a:lumOff val="60000"/>
                  </a:schemeClr>
                </a:solidFill>
              </a:ln>
            </p:spPr>
            <p:txBody>
              <a:bodyPr wrap="square" rtlCol="0">
                <a:spAutoFit/>
              </a:bodyPr>
              <a:lstStyle/>
              <a:p>
                <a:pPr algn="ctr">
                  <a:lnSpc>
                    <a:spcPct val="90000"/>
                  </a:lnSpc>
                </a:pPr>
                <a:r>
                  <a:rPr lang="en-US" sz="2000" dirty="0">
                    <a:solidFill>
                      <a:srgbClr val="FF0000"/>
                    </a:solidFill>
                    <a:latin typeface="Times New Ro"/>
                  </a:rPr>
                  <a:t>Nam &lt; 50 tuổi</a:t>
                </a:r>
              </a:p>
              <a:p>
                <a:pPr algn="ctr">
                  <a:lnSpc>
                    <a:spcPct val="90000"/>
                  </a:lnSpc>
                </a:pPr>
                <a:r>
                  <a:rPr lang="en-US" sz="2000" dirty="0">
                    <a:solidFill>
                      <a:srgbClr val="FF0000"/>
                    </a:solidFill>
                    <a:latin typeface="Times New Ro"/>
                  </a:rPr>
                  <a:t>70 người</a:t>
                </a:r>
              </a:p>
            </p:txBody>
          </p:sp>
        </p:grpSp>
      </p:grpSp>
      <p:grpSp>
        <p:nvGrpSpPr>
          <p:cNvPr id="1050" name="Group 1049"/>
          <p:cNvGrpSpPr/>
          <p:nvPr/>
        </p:nvGrpSpPr>
        <p:grpSpPr>
          <a:xfrm>
            <a:off x="6162652" y="3214768"/>
            <a:ext cx="2272665" cy="1588770"/>
            <a:chOff x="9846129" y="3827953"/>
            <a:chExt cx="1752600" cy="2243826"/>
          </a:xfrm>
        </p:grpSpPr>
        <p:sp>
          <p:nvSpPr>
            <p:cNvPr id="1032" name="TextBox 1031"/>
            <p:cNvSpPr txBox="1"/>
            <p:nvPr/>
          </p:nvSpPr>
          <p:spPr>
            <a:xfrm>
              <a:off x="9933371" y="3827953"/>
              <a:ext cx="1665358" cy="369897"/>
            </a:xfrm>
            <a:prstGeom prst="rect">
              <a:avLst/>
            </a:prstGeom>
            <a:solidFill>
              <a:schemeClr val="bg1"/>
            </a:solidFill>
            <a:ln w="22225">
              <a:solidFill>
                <a:schemeClr val="bg1"/>
              </a:solidFill>
            </a:ln>
          </p:spPr>
          <p:txBody>
            <a:bodyPr wrap="square" rtlCol="0">
              <a:spAutoFit/>
            </a:bodyPr>
            <a:lstStyle/>
            <a:p>
              <a:pPr>
                <a:lnSpc>
                  <a:spcPct val="90000"/>
                </a:lnSpc>
              </a:pPr>
              <a:endParaRPr lang="en-US" sz="1350" dirty="0"/>
            </a:p>
          </p:txBody>
        </p:sp>
        <p:pic>
          <p:nvPicPr>
            <p:cNvPr id="1034" name="Picture 1033"/>
            <p:cNvPicPr>
              <a:picLocks noChangeAspect="1"/>
            </p:cNvPicPr>
            <p:nvPr/>
          </p:nvPicPr>
          <p:blipFill>
            <a:blip r:embed="rId8"/>
            <a:stretch>
              <a:fillRect/>
            </a:stretch>
          </p:blipFill>
          <p:spPr>
            <a:xfrm>
              <a:off x="10056812" y="3921840"/>
              <a:ext cx="289769" cy="918780"/>
            </a:xfrm>
            <a:prstGeom prst="rect">
              <a:avLst/>
            </a:prstGeom>
            <a:ln>
              <a:solidFill>
                <a:schemeClr val="tx2">
                  <a:lumMod val="40000"/>
                  <a:lumOff val="60000"/>
                </a:schemeClr>
              </a:solidFill>
            </a:ln>
          </p:spPr>
        </p:pic>
        <p:pic>
          <p:nvPicPr>
            <p:cNvPr id="1036" name="Picture 1035"/>
            <p:cNvPicPr>
              <a:picLocks noChangeAspect="1"/>
            </p:cNvPicPr>
            <p:nvPr/>
          </p:nvPicPr>
          <p:blipFill>
            <a:blip r:embed="rId9"/>
            <a:stretch>
              <a:fillRect/>
            </a:stretch>
          </p:blipFill>
          <p:spPr>
            <a:xfrm>
              <a:off x="10479174" y="4136192"/>
              <a:ext cx="301986" cy="1011652"/>
            </a:xfrm>
            <a:prstGeom prst="rect">
              <a:avLst/>
            </a:prstGeom>
            <a:ln>
              <a:solidFill>
                <a:schemeClr val="tx2">
                  <a:lumMod val="40000"/>
                  <a:lumOff val="60000"/>
                </a:schemeClr>
              </a:solidFill>
            </a:ln>
          </p:spPr>
        </p:pic>
        <p:sp>
          <p:nvSpPr>
            <p:cNvPr id="1037" name="TextBox 1036"/>
            <p:cNvSpPr txBox="1"/>
            <p:nvPr/>
          </p:nvSpPr>
          <p:spPr>
            <a:xfrm>
              <a:off x="9846129" y="5160617"/>
              <a:ext cx="1752600" cy="911162"/>
            </a:xfrm>
            <a:prstGeom prst="rect">
              <a:avLst/>
            </a:prstGeom>
            <a:noFill/>
            <a:ln>
              <a:solidFill>
                <a:schemeClr val="tx2">
                  <a:lumMod val="40000"/>
                  <a:lumOff val="60000"/>
                </a:schemeClr>
              </a:solidFill>
            </a:ln>
          </p:spPr>
          <p:txBody>
            <a:bodyPr wrap="square" rtlCol="0">
              <a:spAutoFit/>
            </a:bodyPr>
            <a:lstStyle/>
            <a:p>
              <a:pPr algn="ctr">
                <a:lnSpc>
                  <a:spcPct val="90000"/>
                </a:lnSpc>
              </a:pPr>
              <a:r>
                <a:rPr lang="en-US" sz="2000" dirty="0">
                  <a:solidFill>
                    <a:srgbClr val="FF0000"/>
                  </a:solidFill>
                  <a:latin typeface="Times New Ro"/>
                </a:rPr>
                <a:t>Nữ &lt; 50 tuổi</a:t>
              </a:r>
            </a:p>
            <a:p>
              <a:pPr algn="ctr">
                <a:lnSpc>
                  <a:spcPct val="90000"/>
                </a:lnSpc>
              </a:pPr>
              <a:r>
                <a:rPr lang="en-US" sz="2000" dirty="0">
                  <a:solidFill>
                    <a:srgbClr val="FF0000"/>
                  </a:solidFill>
                  <a:latin typeface="Times New Ro"/>
                </a:rPr>
                <a:t>70 người</a:t>
              </a:r>
            </a:p>
          </p:txBody>
        </p:sp>
        <p:pic>
          <p:nvPicPr>
            <p:cNvPr id="1039" name="Picture 1038"/>
            <p:cNvPicPr>
              <a:picLocks noChangeAspect="1"/>
            </p:cNvPicPr>
            <p:nvPr/>
          </p:nvPicPr>
          <p:blipFill>
            <a:blip r:embed="rId10"/>
            <a:stretch>
              <a:fillRect/>
            </a:stretch>
          </p:blipFill>
          <p:spPr>
            <a:xfrm>
              <a:off x="11027350" y="3887913"/>
              <a:ext cx="359747" cy="1112706"/>
            </a:xfrm>
            <a:prstGeom prst="rect">
              <a:avLst/>
            </a:prstGeom>
            <a:ln>
              <a:solidFill>
                <a:schemeClr val="tx2">
                  <a:lumMod val="40000"/>
                  <a:lumOff val="60000"/>
                </a:schemeClr>
              </a:solidFill>
            </a:ln>
          </p:spPr>
        </p:pic>
      </p:grpSp>
      <p:grpSp>
        <p:nvGrpSpPr>
          <p:cNvPr id="1051" name="Group 1050"/>
          <p:cNvGrpSpPr/>
          <p:nvPr/>
        </p:nvGrpSpPr>
        <p:grpSpPr>
          <a:xfrm>
            <a:off x="2267267" y="2610397"/>
            <a:ext cx="4761864" cy="506730"/>
            <a:chOff x="2526641" y="3212310"/>
            <a:chExt cx="6347500" cy="675463"/>
          </a:xfrm>
        </p:grpSpPr>
        <p:cxnSp>
          <p:nvCxnSpPr>
            <p:cNvPr id="1041" name="Straight Arrow Connector 1040"/>
            <p:cNvCxnSpPr/>
            <p:nvPr/>
          </p:nvCxnSpPr>
          <p:spPr>
            <a:xfrm flipH="1">
              <a:off x="2526641" y="3267329"/>
              <a:ext cx="2984570" cy="47316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044" name="Straight Arrow Connector 1043"/>
            <p:cNvCxnSpPr/>
            <p:nvPr/>
          </p:nvCxnSpPr>
          <p:spPr>
            <a:xfrm>
              <a:off x="5479045" y="3240243"/>
              <a:ext cx="3395096" cy="500249"/>
            </a:xfrm>
            <a:prstGeom prst="straightConnector1">
              <a:avLst/>
            </a:prstGeom>
            <a:ln w="31750">
              <a:tailEnd type="triangle"/>
            </a:ln>
          </p:spPr>
          <p:style>
            <a:lnRef idx="1">
              <a:schemeClr val="accent1"/>
            </a:lnRef>
            <a:fillRef idx="0">
              <a:schemeClr val="accent1"/>
            </a:fillRef>
            <a:effectRef idx="0">
              <a:schemeClr val="accent1"/>
            </a:effectRef>
            <a:fontRef idx="minor">
              <a:schemeClr val="tx1"/>
            </a:fontRef>
          </p:style>
        </p:cxnSp>
        <p:cxnSp>
          <p:nvCxnSpPr>
            <p:cNvPr id="1046" name="Straight Arrow Connector 1045"/>
            <p:cNvCxnSpPr/>
            <p:nvPr/>
          </p:nvCxnSpPr>
          <p:spPr>
            <a:xfrm flipH="1">
              <a:off x="5463809" y="3212310"/>
              <a:ext cx="68562" cy="675463"/>
            </a:xfrm>
            <a:prstGeom prst="straightConnector1">
              <a:avLst/>
            </a:prstGeom>
            <a:ln w="31750">
              <a:tailEnd type="triangle"/>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4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5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4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5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840" y="325120"/>
            <a:ext cx="7132320" cy="454025"/>
          </a:xfrm>
        </p:spPr>
        <p:txBody>
          <a:bodyPr>
            <a:normAutofit fontScale="90000"/>
          </a:bodyPr>
          <a:lstStyle/>
          <a:p>
            <a:r>
              <a:rPr lang="en-US" dirty="0"/>
              <a:t>V</a:t>
            </a:r>
            <a:r>
              <a:rPr lang="vi-VN" altLang="en-US" dirty="0"/>
              <a:t>í dụ</a:t>
            </a:r>
          </a:p>
        </p:txBody>
      </p:sp>
      <p:sp>
        <p:nvSpPr>
          <p:cNvPr id="3" name="Content Placeholder 2"/>
          <p:cNvSpPr>
            <a:spLocks noGrp="1"/>
          </p:cNvSpPr>
          <p:nvPr>
            <p:ph idx="1"/>
          </p:nvPr>
        </p:nvSpPr>
        <p:spPr>
          <a:xfrm>
            <a:off x="105507" y="857250"/>
            <a:ext cx="8842550" cy="5040086"/>
          </a:xfrm>
        </p:spPr>
        <p:txBody>
          <a:bodyPr>
            <a:normAutofit/>
          </a:bodyPr>
          <a:lstStyle/>
          <a:p>
            <a:pPr marL="290195" indent="0">
              <a:spcBef>
                <a:spcPts val="0"/>
              </a:spcBef>
              <a:buNone/>
            </a:pPr>
            <a:r>
              <a:rPr lang="en-US" sz="2800" dirty="0">
                <a:solidFill>
                  <a:schemeClr val="tx1"/>
                </a:solidFill>
                <a:latin typeface="Times New Roman" panose="02020603050405020304" pitchFamily="18" charset="0"/>
                <a:cs typeface="Times New Roman" panose="02020603050405020304" pitchFamily="18" charset="0"/>
              </a:rPr>
              <a:t> Nhà nghiên cứu muốn chọn mẫu với n= 2000, các đặc tính kiểm soát bao gồm tuổi và giới tính. Trong dân số, </a:t>
            </a:r>
            <a:r>
              <a:rPr lang="en-US" sz="2800" dirty="0" err="1">
                <a:solidFill>
                  <a:schemeClr val="tx1"/>
                </a:solidFill>
                <a:latin typeface="Times New Roman" panose="02020603050405020304" pitchFamily="18" charset="0"/>
                <a:cs typeface="Times New Roman" panose="02020603050405020304" pitchFamily="18" charset="0"/>
              </a:rPr>
              <a:t>tỷ</a:t>
            </a:r>
            <a:r>
              <a:rPr lang="en-US" sz="2800" dirty="0">
                <a:solidFill>
                  <a:schemeClr val="tx1"/>
                </a:solidFill>
                <a:latin typeface="Times New Roman" panose="02020603050405020304" pitchFamily="18" charset="0"/>
                <a:cs typeface="Times New Roman" panose="02020603050405020304" pitchFamily="18" charset="0"/>
              </a:rPr>
              <a:t> lệ nam/nữ là 60/40; </a:t>
            </a:r>
            <a:r>
              <a:rPr lang="en-US" sz="2800" dirty="0" err="1">
                <a:solidFill>
                  <a:schemeClr val="tx1"/>
                </a:solidFill>
                <a:latin typeface="Times New Roman" panose="02020603050405020304" pitchFamily="18" charset="0"/>
                <a:cs typeface="Times New Roman" panose="02020603050405020304" pitchFamily="18" charset="0"/>
              </a:rPr>
              <a:t>tỷ</a:t>
            </a:r>
            <a:r>
              <a:rPr lang="en-US" sz="2800" dirty="0">
                <a:solidFill>
                  <a:schemeClr val="tx1"/>
                </a:solidFill>
                <a:latin typeface="Times New Roman" panose="02020603050405020304" pitchFamily="18" charset="0"/>
                <a:cs typeface="Times New Roman" panose="02020603050405020304" pitchFamily="18" charset="0"/>
              </a:rPr>
              <a:t> lệ tuổi 18 – 30; 31- 44; 45 trở lên là 40/30/30. Số l</a:t>
            </a:r>
            <a:r>
              <a:rPr lang="vi-VN" sz="2800" dirty="0">
                <a:solidFill>
                  <a:schemeClr val="tx1"/>
                </a:solidFill>
                <a:latin typeface="Times New Roman" panose="02020603050405020304" pitchFamily="18" charset="0"/>
                <a:cs typeface="Times New Roman" panose="02020603050405020304" pitchFamily="18" charset="0"/>
              </a:rPr>
              <a:t>ư</a:t>
            </a:r>
            <a:r>
              <a:rPr lang="en-US" sz="2800" dirty="0" err="1">
                <a:solidFill>
                  <a:schemeClr val="tx1"/>
                </a:solidFill>
                <a:latin typeface="Times New Roman" panose="02020603050405020304" pitchFamily="18" charset="0"/>
                <a:cs typeface="Times New Roman" panose="02020603050405020304" pitchFamily="18" charset="0"/>
              </a:rPr>
              <a:t>ợng</a:t>
            </a:r>
            <a:r>
              <a:rPr lang="en-US" sz="2800" dirty="0">
                <a:solidFill>
                  <a:schemeClr val="tx1"/>
                </a:solidFill>
                <a:latin typeface="Times New Roman" panose="02020603050405020304" pitchFamily="18" charset="0"/>
                <a:cs typeface="Times New Roman" panose="02020603050405020304" pitchFamily="18" charset="0"/>
              </a:rPr>
              <a:t> mẫu theo các đặc tính kiểm soát sẽ là:</a:t>
            </a:r>
          </a:p>
        </p:txBody>
      </p:sp>
      <p:graphicFrame>
        <p:nvGraphicFramePr>
          <p:cNvPr id="4" name="Table 4"/>
          <p:cNvGraphicFramePr>
            <a:graphicFrameLocks noGrp="1"/>
          </p:cNvGraphicFramePr>
          <p:nvPr/>
        </p:nvGraphicFramePr>
        <p:xfrm>
          <a:off x="1005840" y="2895600"/>
          <a:ext cx="7372985" cy="3491230"/>
        </p:xfrm>
        <a:graphic>
          <a:graphicData uri="http://schemas.openxmlformats.org/drawingml/2006/table">
            <a:tbl>
              <a:tblPr firstRow="1" bandRow="1">
                <a:tableStyleId>{5C22544A-7EE6-4342-B048-85BDC9FD1C3A}</a:tableStyleId>
              </a:tblPr>
              <a:tblGrid>
                <a:gridCol w="1833245">
                  <a:extLst>
                    <a:ext uri="{9D8B030D-6E8A-4147-A177-3AD203B41FA5}">
                      <a16:colId xmlns:a16="http://schemas.microsoft.com/office/drawing/2014/main" val="20000"/>
                    </a:ext>
                  </a:extLst>
                </a:gridCol>
                <a:gridCol w="1874520">
                  <a:extLst>
                    <a:ext uri="{9D8B030D-6E8A-4147-A177-3AD203B41FA5}">
                      <a16:colId xmlns:a16="http://schemas.microsoft.com/office/drawing/2014/main" val="20001"/>
                    </a:ext>
                  </a:extLst>
                </a:gridCol>
                <a:gridCol w="1873885">
                  <a:extLst>
                    <a:ext uri="{9D8B030D-6E8A-4147-A177-3AD203B41FA5}">
                      <a16:colId xmlns:a16="http://schemas.microsoft.com/office/drawing/2014/main" val="20002"/>
                    </a:ext>
                  </a:extLst>
                </a:gridCol>
                <a:gridCol w="1791335">
                  <a:extLst>
                    <a:ext uri="{9D8B030D-6E8A-4147-A177-3AD203B41FA5}">
                      <a16:colId xmlns:a16="http://schemas.microsoft.com/office/drawing/2014/main" val="20003"/>
                    </a:ext>
                  </a:extLst>
                </a:gridCol>
              </a:tblGrid>
              <a:tr h="583565">
                <a:tc>
                  <a:txBody>
                    <a:bodyPr/>
                    <a:lstStyle/>
                    <a:p>
                      <a:pPr algn="ctr"/>
                      <a:r>
                        <a:rPr lang="en-US" sz="2800" dirty="0"/>
                        <a:t>Độ tuổi</a:t>
                      </a:r>
                    </a:p>
                  </a:txBody>
                  <a:tcPr marL="68579" marR="68579" marT="34289" marB="34289"/>
                </a:tc>
                <a:tc gridSpan="2">
                  <a:txBody>
                    <a:bodyPr/>
                    <a:lstStyle/>
                    <a:p>
                      <a:pPr algn="ctr"/>
                      <a:r>
                        <a:rPr lang="en-US" sz="2800" dirty="0"/>
                        <a:t>Giới tính</a:t>
                      </a:r>
                    </a:p>
                  </a:txBody>
                  <a:tcPr marL="68579" marR="68579" marT="34289" marB="34289"/>
                </a:tc>
                <a:tc hMerge="1">
                  <a:txBody>
                    <a:bodyPr/>
                    <a:lstStyle/>
                    <a:p>
                      <a:endParaRPr lang="en-US"/>
                    </a:p>
                  </a:txBody>
                  <a:tcPr/>
                </a:tc>
                <a:tc>
                  <a:txBody>
                    <a:bodyPr/>
                    <a:lstStyle/>
                    <a:p>
                      <a:pPr algn="ctr"/>
                      <a:r>
                        <a:rPr lang="en-US" sz="2800" dirty="0"/>
                        <a:t>Tổng cộng</a:t>
                      </a:r>
                    </a:p>
                  </a:txBody>
                  <a:tcPr marL="68579" marR="68579" marT="34289" marB="34289"/>
                </a:tc>
                <a:extLst>
                  <a:ext uri="{0D108BD9-81ED-4DB2-BD59-A6C34878D82A}">
                    <a16:rowId xmlns:a16="http://schemas.microsoft.com/office/drawing/2014/main" val="10000"/>
                  </a:ext>
                </a:extLst>
              </a:tr>
              <a:tr h="583565">
                <a:tc>
                  <a:txBody>
                    <a:bodyPr/>
                    <a:lstStyle/>
                    <a:p>
                      <a:endParaRPr lang="en-US" sz="2800"/>
                    </a:p>
                  </a:txBody>
                  <a:tcPr marL="68579" marR="68579" marT="34289" marB="34289"/>
                </a:tc>
                <a:tc>
                  <a:txBody>
                    <a:bodyPr/>
                    <a:lstStyle/>
                    <a:p>
                      <a:pPr algn="ctr"/>
                      <a:r>
                        <a:rPr lang="en-US" sz="2800" dirty="0"/>
                        <a:t>Nam</a:t>
                      </a:r>
                    </a:p>
                  </a:txBody>
                  <a:tcPr marL="68579" marR="68579" marT="34289" marB="34289"/>
                </a:tc>
                <a:tc>
                  <a:txBody>
                    <a:bodyPr/>
                    <a:lstStyle/>
                    <a:p>
                      <a:pPr algn="ctr"/>
                      <a:r>
                        <a:rPr lang="en-US" sz="2800" dirty="0"/>
                        <a:t>Nữ</a:t>
                      </a:r>
                    </a:p>
                  </a:txBody>
                  <a:tcPr marL="68579" marR="68579" marT="34289" marB="34289"/>
                </a:tc>
                <a:tc>
                  <a:txBody>
                    <a:bodyPr/>
                    <a:lstStyle/>
                    <a:p>
                      <a:endParaRPr lang="en-US" sz="2800" dirty="0"/>
                    </a:p>
                  </a:txBody>
                  <a:tcPr marL="68579" marR="68579" marT="34289" marB="34289"/>
                </a:tc>
                <a:extLst>
                  <a:ext uri="{0D108BD9-81ED-4DB2-BD59-A6C34878D82A}">
                    <a16:rowId xmlns:a16="http://schemas.microsoft.com/office/drawing/2014/main" val="10001"/>
                  </a:ext>
                </a:extLst>
              </a:tr>
              <a:tr h="583565">
                <a:tc>
                  <a:txBody>
                    <a:bodyPr/>
                    <a:lstStyle/>
                    <a:p>
                      <a:r>
                        <a:rPr lang="en-US" sz="2800" dirty="0">
                          <a:latin typeface="Times New Roman" panose="02020603050405020304" pitchFamily="18" charset="0"/>
                          <a:cs typeface="Times New Roman" panose="02020603050405020304" pitchFamily="18" charset="0"/>
                        </a:rPr>
                        <a:t>18- 30</a:t>
                      </a:r>
                    </a:p>
                  </a:txBody>
                  <a:tcPr marL="68579" marR="68579" marT="34289" marB="34289"/>
                </a:tc>
                <a:tc>
                  <a:txBody>
                    <a:bodyPr/>
                    <a:lstStyle/>
                    <a:p>
                      <a:endParaRPr lang="en-US" sz="2800" dirty="0">
                        <a:latin typeface="Times New Roman" panose="02020603050405020304" pitchFamily="18" charset="0"/>
                        <a:cs typeface="Times New Roman" panose="02020603050405020304" pitchFamily="18" charset="0"/>
                      </a:endParaRPr>
                    </a:p>
                  </a:txBody>
                  <a:tcPr marL="68579" marR="68579" marT="34289" marB="34289"/>
                </a:tc>
                <a:tc>
                  <a:txBody>
                    <a:bodyPr/>
                    <a:lstStyle/>
                    <a:p>
                      <a:endParaRPr lang="en-US" sz="2800" dirty="0">
                        <a:latin typeface="Times New Roman" panose="02020603050405020304" pitchFamily="18" charset="0"/>
                        <a:cs typeface="Times New Roman" panose="02020603050405020304" pitchFamily="18" charset="0"/>
                      </a:endParaRPr>
                    </a:p>
                  </a:txBody>
                  <a:tcPr marL="68579" marR="68579" marT="34289" marB="34289"/>
                </a:tc>
                <a:tc>
                  <a:txBody>
                    <a:bodyPr/>
                    <a:lstStyle/>
                    <a:p>
                      <a:endParaRPr lang="en-US" sz="2800" dirty="0">
                        <a:latin typeface="Times New Roman" panose="02020603050405020304" pitchFamily="18" charset="0"/>
                        <a:cs typeface="Times New Roman" panose="02020603050405020304" pitchFamily="18" charset="0"/>
                      </a:endParaRPr>
                    </a:p>
                  </a:txBody>
                  <a:tcPr marL="68579" marR="68579" marT="34289" marB="34289"/>
                </a:tc>
                <a:extLst>
                  <a:ext uri="{0D108BD9-81ED-4DB2-BD59-A6C34878D82A}">
                    <a16:rowId xmlns:a16="http://schemas.microsoft.com/office/drawing/2014/main" val="10002"/>
                  </a:ext>
                </a:extLst>
              </a:tr>
              <a:tr h="583565">
                <a:tc>
                  <a:txBody>
                    <a:bodyPr/>
                    <a:lstStyle/>
                    <a:p>
                      <a:r>
                        <a:rPr lang="en-US" sz="2800" dirty="0">
                          <a:latin typeface="Times New Roman" panose="02020603050405020304" pitchFamily="18" charset="0"/>
                          <a:cs typeface="Times New Roman" panose="02020603050405020304" pitchFamily="18" charset="0"/>
                        </a:rPr>
                        <a:t>31 - 44</a:t>
                      </a:r>
                    </a:p>
                  </a:txBody>
                  <a:tcPr marL="68579" marR="68579" marT="34289" marB="34289"/>
                </a:tc>
                <a:tc>
                  <a:txBody>
                    <a:bodyPr/>
                    <a:lstStyle/>
                    <a:p>
                      <a:endParaRPr lang="en-US" sz="2800" dirty="0">
                        <a:latin typeface="Times New Roman" panose="02020603050405020304" pitchFamily="18" charset="0"/>
                        <a:cs typeface="Times New Roman" panose="02020603050405020304" pitchFamily="18" charset="0"/>
                      </a:endParaRPr>
                    </a:p>
                  </a:txBody>
                  <a:tcPr marL="68579" marR="68579" marT="34289" marB="34289"/>
                </a:tc>
                <a:tc>
                  <a:txBody>
                    <a:bodyPr/>
                    <a:lstStyle/>
                    <a:p>
                      <a:endParaRPr lang="en-US" sz="2800" dirty="0">
                        <a:latin typeface="Times New Roman" panose="02020603050405020304" pitchFamily="18" charset="0"/>
                        <a:cs typeface="Times New Roman" panose="02020603050405020304" pitchFamily="18" charset="0"/>
                      </a:endParaRPr>
                    </a:p>
                  </a:txBody>
                  <a:tcPr marL="68579" marR="68579" marT="34289" marB="34289"/>
                </a:tc>
                <a:tc>
                  <a:txBody>
                    <a:bodyPr/>
                    <a:lstStyle/>
                    <a:p>
                      <a:endParaRPr lang="en-US" sz="2800" dirty="0">
                        <a:latin typeface="Times New Roman" panose="02020603050405020304" pitchFamily="18" charset="0"/>
                        <a:cs typeface="Times New Roman" panose="02020603050405020304" pitchFamily="18" charset="0"/>
                      </a:endParaRPr>
                    </a:p>
                  </a:txBody>
                  <a:tcPr marL="68579" marR="68579" marT="34289" marB="34289"/>
                </a:tc>
                <a:extLst>
                  <a:ext uri="{0D108BD9-81ED-4DB2-BD59-A6C34878D82A}">
                    <a16:rowId xmlns:a16="http://schemas.microsoft.com/office/drawing/2014/main" val="10003"/>
                  </a:ext>
                </a:extLst>
              </a:tr>
              <a:tr h="573405">
                <a:tc>
                  <a:txBody>
                    <a:bodyPr/>
                    <a:lstStyle/>
                    <a:p>
                      <a:r>
                        <a:rPr lang="en-US" sz="2800" dirty="0">
                          <a:latin typeface="Times New Roman" panose="02020603050405020304" pitchFamily="18" charset="0"/>
                          <a:cs typeface="Times New Roman" panose="02020603050405020304" pitchFamily="18" charset="0"/>
                        </a:rPr>
                        <a:t>45 trở lên</a:t>
                      </a:r>
                    </a:p>
                  </a:txBody>
                  <a:tcPr marL="68579" marR="68579" marT="34289" marB="34289"/>
                </a:tc>
                <a:tc>
                  <a:txBody>
                    <a:bodyPr/>
                    <a:lstStyle/>
                    <a:p>
                      <a:endParaRPr lang="en-US" sz="2800" dirty="0">
                        <a:latin typeface="Times New Roman" panose="02020603050405020304" pitchFamily="18" charset="0"/>
                        <a:cs typeface="Times New Roman" panose="02020603050405020304" pitchFamily="18" charset="0"/>
                      </a:endParaRPr>
                    </a:p>
                  </a:txBody>
                  <a:tcPr marL="68579" marR="68579" marT="34289" marB="34289"/>
                </a:tc>
                <a:tc>
                  <a:txBody>
                    <a:bodyPr/>
                    <a:lstStyle/>
                    <a:p>
                      <a:endParaRPr lang="en-US" sz="2800" dirty="0">
                        <a:latin typeface="Times New Roman" panose="02020603050405020304" pitchFamily="18" charset="0"/>
                        <a:cs typeface="Times New Roman" panose="02020603050405020304" pitchFamily="18" charset="0"/>
                      </a:endParaRPr>
                    </a:p>
                  </a:txBody>
                  <a:tcPr marL="68579" marR="68579" marT="34289" marB="34289"/>
                </a:tc>
                <a:tc>
                  <a:txBody>
                    <a:bodyPr/>
                    <a:lstStyle/>
                    <a:p>
                      <a:endParaRPr lang="en-US" sz="2800" dirty="0">
                        <a:latin typeface="Times New Roman" panose="02020603050405020304" pitchFamily="18" charset="0"/>
                        <a:cs typeface="Times New Roman" panose="02020603050405020304" pitchFamily="18" charset="0"/>
                      </a:endParaRPr>
                    </a:p>
                  </a:txBody>
                  <a:tcPr marL="68579" marR="68579" marT="34289" marB="34289"/>
                </a:tc>
                <a:extLst>
                  <a:ext uri="{0D108BD9-81ED-4DB2-BD59-A6C34878D82A}">
                    <a16:rowId xmlns:a16="http://schemas.microsoft.com/office/drawing/2014/main" val="10004"/>
                  </a:ext>
                </a:extLst>
              </a:tr>
              <a:tr h="583565">
                <a:tc>
                  <a:txBody>
                    <a:bodyPr/>
                    <a:lstStyle/>
                    <a:p>
                      <a:r>
                        <a:rPr lang="en-US" sz="2800" b="1" dirty="0">
                          <a:latin typeface="Times New Roman" panose="02020603050405020304" pitchFamily="18" charset="0"/>
                          <a:cs typeface="Times New Roman" panose="02020603050405020304" pitchFamily="18" charset="0"/>
                        </a:rPr>
                        <a:t>Tổng cộng</a:t>
                      </a:r>
                    </a:p>
                  </a:txBody>
                  <a:tcPr marL="68579" marR="68579" marT="34289" marB="34289"/>
                </a:tc>
                <a:tc>
                  <a:txBody>
                    <a:bodyPr/>
                    <a:lstStyle/>
                    <a:p>
                      <a:r>
                        <a:rPr lang="en-US" sz="2800" dirty="0">
                          <a:latin typeface="Times New Roman" panose="02020603050405020304" pitchFamily="18" charset="0"/>
                          <a:cs typeface="Times New Roman" panose="02020603050405020304" pitchFamily="18" charset="0"/>
                        </a:rPr>
                        <a:t>          </a:t>
                      </a:r>
                    </a:p>
                  </a:txBody>
                  <a:tcPr marL="68579" marR="68579" marT="34289" marB="34289"/>
                </a:tc>
                <a:tc>
                  <a:txBody>
                    <a:bodyPr/>
                    <a:lstStyle/>
                    <a:p>
                      <a:endParaRPr lang="en-US" sz="2800" dirty="0">
                        <a:latin typeface="Times New Roman" panose="02020603050405020304" pitchFamily="18" charset="0"/>
                        <a:cs typeface="Times New Roman" panose="02020603050405020304" pitchFamily="18" charset="0"/>
                      </a:endParaRPr>
                    </a:p>
                  </a:txBody>
                  <a:tcPr marL="68579" marR="68579" marT="34289" marB="34289"/>
                </a:tc>
                <a:tc>
                  <a:txBody>
                    <a:bodyPr/>
                    <a:lstStyle/>
                    <a:p>
                      <a:endParaRPr lang="en-US" sz="2800" dirty="0">
                        <a:latin typeface="Times New Roman" panose="02020603050405020304" pitchFamily="18" charset="0"/>
                        <a:cs typeface="Times New Roman" panose="02020603050405020304" pitchFamily="18" charset="0"/>
                      </a:endParaRPr>
                    </a:p>
                  </a:txBody>
                  <a:tcPr marL="68579" marR="68579" marT="34289" marB="34289"/>
                </a:tc>
                <a:extLst>
                  <a:ext uri="{0D108BD9-81ED-4DB2-BD59-A6C34878D82A}">
                    <a16:rowId xmlns:a16="http://schemas.microsoft.com/office/drawing/2014/main" val="10005"/>
                  </a:ext>
                </a:extLst>
              </a:tr>
            </a:tbl>
          </a:graphicData>
        </a:graphic>
      </p:graphicFrame>
      <p:sp>
        <p:nvSpPr>
          <p:cNvPr id="7" name="TextBox 6"/>
          <p:cNvSpPr txBox="1"/>
          <p:nvPr/>
        </p:nvSpPr>
        <p:spPr>
          <a:xfrm>
            <a:off x="3281289" y="4686155"/>
            <a:ext cx="780757" cy="299085"/>
          </a:xfrm>
          <a:prstGeom prst="rect">
            <a:avLst/>
          </a:prstGeom>
          <a:noFill/>
        </p:spPr>
        <p:txBody>
          <a:bodyPr wrap="square" rtlCol="0">
            <a:spAutoFit/>
          </a:bodyPr>
          <a:lstStyle/>
          <a:p>
            <a:pPr defTabSz="457200"/>
            <a:endParaRPr lang="en-US" sz="1350" dirty="0">
              <a:solidFill>
                <a:prstClr val="black"/>
              </a:solidFill>
              <a:latin typeface="Georgia" panose="02040502050405020303"/>
            </a:endParaRPr>
          </a:p>
        </p:txBody>
      </p:sp>
      <p:sp>
        <p:nvSpPr>
          <p:cNvPr id="8" name="TextBox 7"/>
          <p:cNvSpPr txBox="1"/>
          <p:nvPr/>
        </p:nvSpPr>
        <p:spPr>
          <a:xfrm>
            <a:off x="3281289" y="4697021"/>
            <a:ext cx="780757" cy="299085"/>
          </a:xfrm>
          <a:prstGeom prst="rect">
            <a:avLst/>
          </a:prstGeom>
          <a:noFill/>
        </p:spPr>
        <p:txBody>
          <a:bodyPr wrap="square" rtlCol="0">
            <a:spAutoFit/>
          </a:bodyPr>
          <a:lstStyle/>
          <a:p>
            <a:pPr defTabSz="457200"/>
            <a:endParaRPr lang="en-US" sz="1350" dirty="0">
              <a:solidFill>
                <a:prstClr val="black"/>
              </a:solidFill>
              <a:latin typeface="Georgia" panose="02040502050405020303"/>
            </a:endParaRPr>
          </a:p>
        </p:txBody>
      </p:sp>
      <p:sp>
        <p:nvSpPr>
          <p:cNvPr id="9" name="TextBox 8"/>
          <p:cNvSpPr txBox="1"/>
          <p:nvPr/>
        </p:nvSpPr>
        <p:spPr>
          <a:xfrm>
            <a:off x="3200400" y="4114800"/>
            <a:ext cx="1507490" cy="521970"/>
          </a:xfrm>
          <a:prstGeom prst="rect">
            <a:avLst/>
          </a:prstGeom>
          <a:noFill/>
        </p:spPr>
        <p:txBody>
          <a:bodyPr wrap="square" rtlCol="0">
            <a:spAutoFit/>
          </a:bodyPr>
          <a:lstStyle/>
          <a:p>
            <a:pPr defTabSz="457200"/>
            <a:r>
              <a:rPr lang="en-US" sz="2800" dirty="0">
                <a:solidFill>
                  <a:prstClr val="black"/>
                </a:solidFill>
                <a:latin typeface="Georgia" panose="02040502050405020303"/>
              </a:rPr>
              <a:t>480</a:t>
            </a:r>
          </a:p>
        </p:txBody>
      </p:sp>
      <p:sp>
        <p:nvSpPr>
          <p:cNvPr id="10" name="TextBox 9"/>
          <p:cNvSpPr txBox="1"/>
          <p:nvPr/>
        </p:nvSpPr>
        <p:spPr>
          <a:xfrm>
            <a:off x="3200400" y="4686300"/>
            <a:ext cx="1435735" cy="521970"/>
          </a:xfrm>
          <a:prstGeom prst="rect">
            <a:avLst/>
          </a:prstGeom>
          <a:noFill/>
        </p:spPr>
        <p:txBody>
          <a:bodyPr wrap="square" rtlCol="0">
            <a:spAutoFit/>
          </a:bodyPr>
          <a:lstStyle/>
          <a:p>
            <a:pPr defTabSz="457200"/>
            <a:r>
              <a:rPr lang="en-US" sz="2800" dirty="0">
                <a:solidFill>
                  <a:prstClr val="black"/>
                </a:solidFill>
                <a:latin typeface="Georgia" panose="02040502050405020303"/>
              </a:rPr>
              <a:t>360</a:t>
            </a:r>
          </a:p>
        </p:txBody>
      </p:sp>
      <p:sp>
        <p:nvSpPr>
          <p:cNvPr id="11" name="TextBox 10"/>
          <p:cNvSpPr txBox="1"/>
          <p:nvPr/>
        </p:nvSpPr>
        <p:spPr>
          <a:xfrm>
            <a:off x="3124200" y="5257800"/>
            <a:ext cx="1461770" cy="521970"/>
          </a:xfrm>
          <a:prstGeom prst="rect">
            <a:avLst/>
          </a:prstGeom>
          <a:noFill/>
        </p:spPr>
        <p:txBody>
          <a:bodyPr wrap="square" rtlCol="0">
            <a:spAutoFit/>
          </a:bodyPr>
          <a:lstStyle/>
          <a:p>
            <a:pPr defTabSz="457200"/>
            <a:r>
              <a:rPr lang="en-US" sz="2800" dirty="0">
                <a:solidFill>
                  <a:prstClr val="black"/>
                </a:solidFill>
                <a:latin typeface="Georgia" panose="02040502050405020303"/>
              </a:rPr>
              <a:t>360</a:t>
            </a:r>
          </a:p>
        </p:txBody>
      </p:sp>
      <p:sp>
        <p:nvSpPr>
          <p:cNvPr id="12" name="TextBox 11"/>
          <p:cNvSpPr txBox="1"/>
          <p:nvPr/>
        </p:nvSpPr>
        <p:spPr>
          <a:xfrm>
            <a:off x="3124200" y="5897245"/>
            <a:ext cx="1359535" cy="521970"/>
          </a:xfrm>
          <a:prstGeom prst="rect">
            <a:avLst/>
          </a:prstGeom>
          <a:noFill/>
        </p:spPr>
        <p:txBody>
          <a:bodyPr wrap="square" rtlCol="0">
            <a:spAutoFit/>
          </a:bodyPr>
          <a:lstStyle/>
          <a:p>
            <a:pPr defTabSz="457200"/>
            <a:r>
              <a:rPr lang="en-US" sz="2800" dirty="0">
                <a:solidFill>
                  <a:prstClr val="black"/>
                </a:solidFill>
                <a:latin typeface="Georgia" panose="02040502050405020303"/>
              </a:rPr>
              <a:t>1200</a:t>
            </a:r>
          </a:p>
        </p:txBody>
      </p:sp>
      <p:sp>
        <p:nvSpPr>
          <p:cNvPr id="13" name="TextBox 12"/>
          <p:cNvSpPr txBox="1"/>
          <p:nvPr/>
        </p:nvSpPr>
        <p:spPr>
          <a:xfrm>
            <a:off x="5069840" y="4038600"/>
            <a:ext cx="1045210" cy="521970"/>
          </a:xfrm>
          <a:prstGeom prst="rect">
            <a:avLst/>
          </a:prstGeom>
          <a:noFill/>
        </p:spPr>
        <p:txBody>
          <a:bodyPr wrap="square" rtlCol="0">
            <a:spAutoFit/>
          </a:bodyPr>
          <a:lstStyle/>
          <a:p>
            <a:pPr defTabSz="457200"/>
            <a:r>
              <a:rPr lang="en-US" sz="2800" dirty="0">
                <a:solidFill>
                  <a:prstClr val="black"/>
                </a:solidFill>
                <a:latin typeface="Georgia" panose="02040502050405020303"/>
              </a:rPr>
              <a:t>320</a:t>
            </a:r>
          </a:p>
        </p:txBody>
      </p:sp>
      <p:sp>
        <p:nvSpPr>
          <p:cNvPr id="14" name="TextBox 13"/>
          <p:cNvSpPr txBox="1"/>
          <p:nvPr/>
        </p:nvSpPr>
        <p:spPr>
          <a:xfrm>
            <a:off x="5118735" y="4699000"/>
            <a:ext cx="946785" cy="521970"/>
          </a:xfrm>
          <a:prstGeom prst="rect">
            <a:avLst/>
          </a:prstGeom>
          <a:noFill/>
        </p:spPr>
        <p:txBody>
          <a:bodyPr wrap="square" rtlCol="0">
            <a:spAutoFit/>
          </a:bodyPr>
          <a:lstStyle/>
          <a:p>
            <a:pPr defTabSz="457200"/>
            <a:r>
              <a:rPr lang="en-US" sz="2800" dirty="0">
                <a:solidFill>
                  <a:prstClr val="black"/>
                </a:solidFill>
                <a:latin typeface="Georgia" panose="02040502050405020303"/>
              </a:rPr>
              <a:t>240</a:t>
            </a:r>
          </a:p>
        </p:txBody>
      </p:sp>
      <p:sp>
        <p:nvSpPr>
          <p:cNvPr id="15" name="TextBox 14"/>
          <p:cNvSpPr txBox="1"/>
          <p:nvPr/>
        </p:nvSpPr>
        <p:spPr>
          <a:xfrm>
            <a:off x="5152390" y="5257800"/>
            <a:ext cx="1057275" cy="521970"/>
          </a:xfrm>
          <a:prstGeom prst="rect">
            <a:avLst/>
          </a:prstGeom>
          <a:noFill/>
        </p:spPr>
        <p:txBody>
          <a:bodyPr wrap="square" rtlCol="0">
            <a:spAutoFit/>
          </a:bodyPr>
          <a:lstStyle/>
          <a:p>
            <a:pPr defTabSz="457200"/>
            <a:r>
              <a:rPr lang="en-US" sz="2800" dirty="0">
                <a:solidFill>
                  <a:prstClr val="black"/>
                </a:solidFill>
                <a:latin typeface="Georgia" panose="02040502050405020303"/>
              </a:rPr>
              <a:t>240</a:t>
            </a:r>
          </a:p>
        </p:txBody>
      </p:sp>
      <p:sp>
        <p:nvSpPr>
          <p:cNvPr id="16" name="TextBox 15"/>
          <p:cNvSpPr txBox="1"/>
          <p:nvPr/>
        </p:nvSpPr>
        <p:spPr>
          <a:xfrm>
            <a:off x="5226050" y="5867400"/>
            <a:ext cx="983615" cy="521970"/>
          </a:xfrm>
          <a:prstGeom prst="rect">
            <a:avLst/>
          </a:prstGeom>
          <a:noFill/>
        </p:spPr>
        <p:txBody>
          <a:bodyPr wrap="square" rtlCol="0">
            <a:spAutoFit/>
          </a:bodyPr>
          <a:lstStyle/>
          <a:p>
            <a:pPr defTabSz="457200"/>
            <a:r>
              <a:rPr lang="en-US" sz="2800" dirty="0">
                <a:solidFill>
                  <a:prstClr val="black"/>
                </a:solidFill>
                <a:latin typeface="Georgia" panose="02040502050405020303"/>
              </a:rPr>
              <a:t>800</a:t>
            </a:r>
          </a:p>
        </p:txBody>
      </p:sp>
      <p:sp>
        <p:nvSpPr>
          <p:cNvPr id="17" name="TextBox 16"/>
          <p:cNvSpPr txBox="1"/>
          <p:nvPr/>
        </p:nvSpPr>
        <p:spPr>
          <a:xfrm>
            <a:off x="6981190" y="4114800"/>
            <a:ext cx="1186815" cy="521970"/>
          </a:xfrm>
          <a:prstGeom prst="rect">
            <a:avLst/>
          </a:prstGeom>
          <a:noFill/>
        </p:spPr>
        <p:txBody>
          <a:bodyPr wrap="square" rtlCol="0">
            <a:spAutoFit/>
          </a:bodyPr>
          <a:lstStyle/>
          <a:p>
            <a:pPr defTabSz="457200"/>
            <a:r>
              <a:rPr lang="en-US" sz="2800" dirty="0">
                <a:solidFill>
                  <a:prstClr val="black"/>
                </a:solidFill>
                <a:latin typeface="Georgia" panose="02040502050405020303"/>
              </a:rPr>
              <a:t>800</a:t>
            </a:r>
          </a:p>
        </p:txBody>
      </p:sp>
      <p:sp>
        <p:nvSpPr>
          <p:cNvPr id="18" name="TextBox 17"/>
          <p:cNvSpPr txBox="1"/>
          <p:nvPr/>
        </p:nvSpPr>
        <p:spPr>
          <a:xfrm>
            <a:off x="6951345" y="4648200"/>
            <a:ext cx="1090930" cy="521970"/>
          </a:xfrm>
          <a:prstGeom prst="rect">
            <a:avLst/>
          </a:prstGeom>
          <a:noFill/>
        </p:spPr>
        <p:txBody>
          <a:bodyPr wrap="square" rtlCol="0">
            <a:spAutoFit/>
          </a:bodyPr>
          <a:lstStyle/>
          <a:p>
            <a:pPr defTabSz="457200"/>
            <a:r>
              <a:rPr lang="en-US" sz="2800" dirty="0">
                <a:solidFill>
                  <a:prstClr val="black"/>
                </a:solidFill>
                <a:latin typeface="Georgia" panose="02040502050405020303"/>
              </a:rPr>
              <a:t>600</a:t>
            </a:r>
          </a:p>
        </p:txBody>
      </p:sp>
      <p:sp>
        <p:nvSpPr>
          <p:cNvPr id="19" name="TextBox 18"/>
          <p:cNvSpPr txBox="1"/>
          <p:nvPr/>
        </p:nvSpPr>
        <p:spPr>
          <a:xfrm>
            <a:off x="7010400" y="5312410"/>
            <a:ext cx="1127760" cy="521970"/>
          </a:xfrm>
          <a:prstGeom prst="rect">
            <a:avLst/>
          </a:prstGeom>
          <a:noFill/>
        </p:spPr>
        <p:txBody>
          <a:bodyPr wrap="square" rtlCol="0">
            <a:spAutoFit/>
          </a:bodyPr>
          <a:lstStyle/>
          <a:p>
            <a:pPr defTabSz="457200"/>
            <a:r>
              <a:rPr lang="en-US" sz="2800" dirty="0">
                <a:solidFill>
                  <a:prstClr val="black"/>
                </a:solidFill>
                <a:latin typeface="Georgia" panose="02040502050405020303"/>
              </a:rPr>
              <a:t>600</a:t>
            </a:r>
          </a:p>
        </p:txBody>
      </p:sp>
      <p:sp>
        <p:nvSpPr>
          <p:cNvPr id="20" name="TextBox 19"/>
          <p:cNvSpPr txBox="1"/>
          <p:nvPr/>
        </p:nvSpPr>
        <p:spPr>
          <a:xfrm>
            <a:off x="6934200" y="5834380"/>
            <a:ext cx="1181735" cy="521970"/>
          </a:xfrm>
          <a:prstGeom prst="rect">
            <a:avLst/>
          </a:prstGeom>
          <a:noFill/>
        </p:spPr>
        <p:txBody>
          <a:bodyPr wrap="square" rtlCol="0">
            <a:spAutoFit/>
          </a:bodyPr>
          <a:lstStyle/>
          <a:p>
            <a:pPr defTabSz="457200"/>
            <a:r>
              <a:rPr lang="en-US" sz="2800" b="1" dirty="0">
                <a:solidFill>
                  <a:prstClr val="black"/>
                </a:solidFill>
                <a:latin typeface="Georgia" panose="02040502050405020303"/>
              </a:rPr>
              <a:t>2000</a:t>
            </a:r>
          </a:p>
        </p:txBody>
      </p:sp>
      <p:sp>
        <p:nvSpPr>
          <p:cNvPr id="5" name="Date Placeholder 4"/>
          <p:cNvSpPr>
            <a:spLocks noGrp="1"/>
          </p:cNvSpPr>
          <p:nvPr>
            <p:ph type="dt" sz="half" idx="10"/>
          </p:nvPr>
        </p:nvSpPr>
        <p:spPr/>
        <p:txBody>
          <a:bodyPr/>
          <a:lstStyle/>
          <a:p>
            <a:fld id="{564BCA0C-9AEE-4DE0-88FA-F9955A24FBCB}" type="datetimeyyyy">
              <a:rPr lang="en-US" sz="900" smtClean="0"/>
              <a:t>2025</a:t>
            </a:fld>
            <a:endParaRPr lang="en-US" sz="900"/>
          </a:p>
        </p:txBody>
      </p:sp>
      <p:sp>
        <p:nvSpPr>
          <p:cNvPr id="6" name="Slide Number Placeholder 5"/>
          <p:cNvSpPr>
            <a:spLocks noGrp="1"/>
          </p:cNvSpPr>
          <p:nvPr>
            <p:ph type="sldNum" sz="quarter" idx="12"/>
          </p:nvPr>
        </p:nvSpPr>
        <p:spPr/>
        <p:txBody>
          <a:bodyPr/>
          <a:lstStyle/>
          <a:p>
            <a:fld id="{4FAB73BC-B049-4115-A692-8D63A059BFB8}" type="slidenum">
              <a:rPr lang="en-US" sz="900" smtClean="0"/>
              <a:t>87</a:t>
            </a:fld>
            <a:endParaRPr lang="en-US" sz="90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P spid="16" grpId="0"/>
      <p:bldP spid="17" grpId="0"/>
      <p:bldP spid="18" grpId="0"/>
      <p:bldP spid="19" grpId="0"/>
      <p:bldP spid="20"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051560" y="235585"/>
            <a:ext cx="7202805" cy="586105"/>
          </a:xfrm>
        </p:spPr>
        <p:txBody>
          <a:bodyPr>
            <a:normAutofit fontScale="90000"/>
          </a:bodyPr>
          <a:lstStyle/>
          <a:p>
            <a:r>
              <a:rPr lang="vi-VN" altLang="en-US" sz="4000" b="1" dirty="0">
                <a:latin typeface="Times New Roman" panose="02020603050405020304" pitchFamily="18" charset="0"/>
                <a:cs typeface="Times New Roman" panose="02020603050405020304" pitchFamily="18" charset="0"/>
                <a:sym typeface="+mn-ea"/>
              </a:rPr>
              <a:t>c. </a:t>
            </a:r>
            <a:r>
              <a:rPr lang="en-US" sz="4000" b="1" dirty="0">
                <a:latin typeface="Times New Roman" panose="02020603050405020304" pitchFamily="18" charset="0"/>
                <a:cs typeface="Times New Roman" panose="02020603050405020304" pitchFamily="18" charset="0"/>
                <a:sym typeface="+mn-ea"/>
              </a:rPr>
              <a:t>Phi xác suất phán đoán</a:t>
            </a:r>
          </a:p>
        </p:txBody>
      </p:sp>
      <p:sp>
        <p:nvSpPr>
          <p:cNvPr id="2" name="Date Placeholder 1"/>
          <p:cNvSpPr>
            <a:spLocks noGrp="1"/>
          </p:cNvSpPr>
          <p:nvPr>
            <p:ph type="dt" sz="half" idx="10"/>
          </p:nvPr>
        </p:nvSpPr>
        <p:spPr/>
        <p:txBody>
          <a:bodyPr/>
          <a:lstStyle/>
          <a:p>
            <a:fld id="{63928473-4588-4026-9CBB-8BAAB63C7E3A}" type="datetimeyyyy">
              <a:rPr lang="en-US" sz="900" smtClean="0"/>
              <a:t>2025</a:t>
            </a:fld>
            <a:endParaRPr lang="en-US" sz="900" dirty="0"/>
          </a:p>
        </p:txBody>
      </p:sp>
      <p:sp>
        <p:nvSpPr>
          <p:cNvPr id="3" name="Slide Number Placeholder 2"/>
          <p:cNvSpPr>
            <a:spLocks noGrp="1"/>
          </p:cNvSpPr>
          <p:nvPr>
            <p:ph type="sldNum" sz="quarter" idx="12"/>
          </p:nvPr>
        </p:nvSpPr>
        <p:spPr/>
        <p:txBody>
          <a:bodyPr/>
          <a:lstStyle/>
          <a:p>
            <a:fld id="{81FEFA0A-2F20-4B60-98C6-5FFDA469AA1C}" type="slidenum">
              <a:rPr lang="en-US" sz="900" smtClean="0"/>
              <a:t>88</a:t>
            </a:fld>
            <a:endParaRPr lang="en-US" sz="900"/>
          </a:p>
        </p:txBody>
      </p:sp>
      <p:pic>
        <p:nvPicPr>
          <p:cNvPr id="5" name="Picture 4"/>
          <p:cNvPicPr>
            <a:picLocks noChangeAspect="1"/>
          </p:cNvPicPr>
          <p:nvPr/>
        </p:nvPicPr>
        <p:blipFill>
          <a:blip r:embed="rId2"/>
          <a:stretch>
            <a:fillRect/>
          </a:stretch>
        </p:blipFill>
        <p:spPr>
          <a:xfrm>
            <a:off x="914400" y="1066800"/>
            <a:ext cx="7339965" cy="2311401"/>
          </a:xfrm>
          <a:prstGeom prst="rect">
            <a:avLst/>
          </a:prstGeom>
        </p:spPr>
      </p:pic>
      <p:sp>
        <p:nvSpPr>
          <p:cNvPr id="16" name="TextBox 15"/>
          <p:cNvSpPr txBox="1"/>
          <p:nvPr/>
        </p:nvSpPr>
        <p:spPr>
          <a:xfrm>
            <a:off x="481331" y="3559810"/>
            <a:ext cx="8357870" cy="3062605"/>
          </a:xfrm>
          <a:prstGeom prst="rect">
            <a:avLst/>
          </a:prstGeom>
          <a:noFill/>
        </p:spPr>
        <p:txBody>
          <a:bodyPr wrap="square" rtlCol="0">
            <a:spAutoFit/>
          </a:bodyPr>
          <a:lstStyle/>
          <a:p>
            <a:pPr algn="just">
              <a:lnSpc>
                <a:spcPct val="120000"/>
              </a:lnSpc>
            </a:pPr>
            <a:r>
              <a:rPr lang="en-US" sz="2800" dirty="0">
                <a:solidFill>
                  <a:srgbClr val="C00000"/>
                </a:solidFill>
                <a:latin typeface="Times New Roman" panose="02020603050405020304" pitchFamily="18" charset="0"/>
                <a:cs typeface="Times New Roman" panose="02020603050405020304" pitchFamily="18" charset="0"/>
              </a:rPr>
              <a:t>Nhà nghiên cứu </a:t>
            </a:r>
            <a:r>
              <a:rPr lang="en-US" sz="2800" b="1" i="1" dirty="0">
                <a:solidFill>
                  <a:srgbClr val="C00000"/>
                </a:solidFill>
                <a:latin typeface="Times New Roman" panose="02020603050405020304" pitchFamily="18" charset="0"/>
                <a:cs typeface="Times New Roman" panose="02020603050405020304" pitchFamily="18" charset="0"/>
              </a:rPr>
              <a:t>phán đoán </a:t>
            </a:r>
            <a:r>
              <a:rPr lang="en-US" sz="2800" dirty="0">
                <a:solidFill>
                  <a:srgbClr val="C00000"/>
                </a:solidFill>
                <a:latin typeface="Times New Roman" panose="02020603050405020304" pitchFamily="18" charset="0"/>
                <a:cs typeface="Times New Roman" panose="02020603050405020304" pitchFamily="18" charset="0"/>
              </a:rPr>
              <a:t>trong dân số </a:t>
            </a:r>
            <a:r>
              <a:rPr lang="en-US" sz="2800" b="1" i="1" dirty="0">
                <a:solidFill>
                  <a:srgbClr val="C00000"/>
                </a:solidFill>
                <a:latin typeface="Times New Roman" panose="02020603050405020304" pitchFamily="18" charset="0"/>
                <a:cs typeface="Times New Roman" panose="02020603050405020304" pitchFamily="18" charset="0"/>
              </a:rPr>
              <a:t>ai có thể cung cấp thông tin</a:t>
            </a:r>
            <a:r>
              <a:rPr lang="en-US" sz="2800" i="1" dirty="0">
                <a:solidFill>
                  <a:srgbClr val="C00000"/>
                </a:solidFill>
                <a:latin typeface="Times New Roman" panose="02020603050405020304" pitchFamily="18" charset="0"/>
                <a:cs typeface="Times New Roman" panose="02020603050405020304" pitchFamily="18" charset="0"/>
              </a:rPr>
              <a:t> </a:t>
            </a:r>
            <a:r>
              <a:rPr lang="en-US" sz="2800" dirty="0">
                <a:solidFill>
                  <a:srgbClr val="C00000"/>
                </a:solidFill>
                <a:latin typeface="Times New Roman" panose="02020603050405020304" pitchFamily="18" charset="0"/>
                <a:cs typeface="Times New Roman" panose="02020603050405020304" pitchFamily="18" charset="0"/>
              </a:rPr>
              <a:t>và sẵn sàng chia sẻ thông tin.</a:t>
            </a:r>
          </a:p>
          <a:p>
            <a:pPr algn="just">
              <a:lnSpc>
                <a:spcPct val="120000"/>
              </a:lnSpc>
            </a:pPr>
            <a:r>
              <a:rPr lang="en-US" sz="2800" b="1">
                <a:solidFill>
                  <a:schemeClr val="accent6">
                    <a:lumMod val="50000"/>
                  </a:schemeClr>
                </a:solidFill>
                <a:latin typeface="Times New Roman" panose="02020603050405020304" pitchFamily="18" charset="0"/>
                <a:cs typeface="Times New Roman" panose="02020603050405020304" pitchFamily="18" charset="0"/>
                <a:sym typeface="+mn-ea"/>
              </a:rPr>
              <a:t>Ví dụ</a:t>
            </a:r>
            <a:r>
              <a:rPr lang="en-US" sz="2800">
                <a:latin typeface="Times New Roman" panose="02020603050405020304" pitchFamily="18" charset="0"/>
                <a:cs typeface="Times New Roman" panose="02020603050405020304" pitchFamily="18" charset="0"/>
                <a:sym typeface="+mn-ea"/>
              </a:rPr>
              <a:t>: muốn tìm hiểu thói quen tiêu dùng của phụ nữ thành đạt, nhà nhiên cứu theo phán đoán sẽ chọn những phụ nữ ăn mặc sang trọng để phỏng vấn</a:t>
            </a:r>
            <a:endParaRPr lang="en-US" sz="2800">
              <a:latin typeface="Times New Roman" panose="02020603050405020304" pitchFamily="18" charset="0"/>
              <a:cs typeface="Times New Roman" panose="02020603050405020304" pitchFamily="18" charset="0"/>
            </a:endParaRPr>
          </a:p>
          <a:p>
            <a:pPr algn="just">
              <a:lnSpc>
                <a:spcPct val="90000"/>
              </a:lnSpc>
            </a:pPr>
            <a:endParaRPr lang="en-US" sz="2800" dirty="0">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051560" y="215265"/>
            <a:ext cx="7202805" cy="738505"/>
          </a:xfrm>
        </p:spPr>
        <p:txBody>
          <a:bodyPr>
            <a:normAutofit fontScale="90000"/>
          </a:bodyPr>
          <a:lstStyle/>
          <a:p>
            <a:br>
              <a:rPr lang="en-US" b="1" dirty="0">
                <a:latin typeface="Times New Roman" panose="02020603050405020304" pitchFamily="18" charset="0"/>
                <a:cs typeface="Times New Roman" panose="02020603050405020304" pitchFamily="18" charset="0"/>
                <a:sym typeface="+mn-ea"/>
              </a:rPr>
            </a:br>
            <a:r>
              <a:rPr lang="en-US" b="1" dirty="0">
                <a:latin typeface="Times New Roman" panose="02020603050405020304" pitchFamily="18" charset="0"/>
                <a:cs typeface="Times New Roman" panose="02020603050405020304" pitchFamily="18" charset="0"/>
                <a:sym typeface="+mn-ea"/>
              </a:rPr>
              <a:t>d. Phi xác suất tích lũy mầm</a:t>
            </a:r>
            <a:br>
              <a:rPr lang="en-US" b="1" dirty="0">
                <a:latin typeface="Times New Ro"/>
              </a:rPr>
            </a:br>
            <a:endParaRPr lang="en-US" dirty="0"/>
          </a:p>
        </p:txBody>
      </p:sp>
      <p:sp>
        <p:nvSpPr>
          <p:cNvPr id="2" name="Date Placeholder 1"/>
          <p:cNvSpPr>
            <a:spLocks noGrp="1"/>
          </p:cNvSpPr>
          <p:nvPr>
            <p:ph type="dt" sz="half" idx="10"/>
          </p:nvPr>
        </p:nvSpPr>
        <p:spPr/>
        <p:txBody>
          <a:bodyPr/>
          <a:lstStyle/>
          <a:p>
            <a:fld id="{63928473-4588-4026-9CBB-8BAAB63C7E3A}" type="datetimeyyyy">
              <a:rPr lang="en-US" sz="900" smtClean="0"/>
              <a:t>2025</a:t>
            </a:fld>
            <a:endParaRPr lang="en-US" sz="900" dirty="0"/>
          </a:p>
        </p:txBody>
      </p:sp>
      <p:sp>
        <p:nvSpPr>
          <p:cNvPr id="3" name="Slide Number Placeholder 2"/>
          <p:cNvSpPr>
            <a:spLocks noGrp="1"/>
          </p:cNvSpPr>
          <p:nvPr>
            <p:ph type="sldNum" sz="quarter" idx="12"/>
          </p:nvPr>
        </p:nvSpPr>
        <p:spPr/>
        <p:txBody>
          <a:bodyPr/>
          <a:lstStyle/>
          <a:p>
            <a:fld id="{81FEFA0A-2F20-4B60-98C6-5FFDA469AA1C}" type="slidenum">
              <a:rPr lang="en-US" sz="900" smtClean="0"/>
              <a:t>89</a:t>
            </a:fld>
            <a:endParaRPr lang="en-US" sz="900"/>
          </a:p>
        </p:txBody>
      </p:sp>
      <p:pic>
        <p:nvPicPr>
          <p:cNvPr id="4" name="Picture 3"/>
          <p:cNvPicPr>
            <a:picLocks noChangeAspect="1"/>
          </p:cNvPicPr>
          <p:nvPr/>
        </p:nvPicPr>
        <p:blipFill>
          <a:blip r:embed="rId2"/>
          <a:stretch>
            <a:fillRect/>
          </a:stretch>
        </p:blipFill>
        <p:spPr>
          <a:xfrm>
            <a:off x="1143000" y="953770"/>
            <a:ext cx="7440930" cy="3008630"/>
          </a:xfrm>
          <a:prstGeom prst="rect">
            <a:avLst/>
          </a:prstGeom>
        </p:spPr>
      </p:pic>
      <p:sp>
        <p:nvSpPr>
          <p:cNvPr id="17" name="TextBox 16"/>
          <p:cNvSpPr txBox="1"/>
          <p:nvPr/>
        </p:nvSpPr>
        <p:spPr>
          <a:xfrm>
            <a:off x="588010" y="3962400"/>
            <a:ext cx="8098790" cy="1815882"/>
          </a:xfrm>
          <a:prstGeom prst="rect">
            <a:avLst/>
          </a:prstGeom>
          <a:noFill/>
        </p:spPr>
        <p:txBody>
          <a:bodyPr wrap="square" rtlCol="0">
            <a:spAutoFit/>
          </a:bodyPr>
          <a:lstStyle/>
          <a:p>
            <a:pPr algn="just">
              <a:lnSpc>
                <a:spcPct val="100000"/>
              </a:lnSpc>
            </a:pPr>
            <a:r>
              <a:rPr lang="en-US" sz="2800" dirty="0">
                <a:solidFill>
                  <a:srgbClr val="C00000"/>
                </a:solidFill>
                <a:latin typeface="Times New Roman" panose="02020603050405020304" pitchFamily="18" charset="0"/>
                <a:cs typeface="Times New Roman" panose="02020603050405020304" pitchFamily="18" charset="0"/>
              </a:rPr>
              <a:t>Sử dụng </a:t>
            </a:r>
            <a:r>
              <a:rPr lang="en-US" sz="2800" b="1" i="1" dirty="0">
                <a:solidFill>
                  <a:srgbClr val="C00000"/>
                </a:solidFill>
                <a:latin typeface="Times New Roman" panose="02020603050405020304" pitchFamily="18" charset="0"/>
                <a:cs typeface="Times New Roman" panose="02020603050405020304" pitchFamily="18" charset="0"/>
              </a:rPr>
              <a:t>mạng lưới </a:t>
            </a:r>
            <a:r>
              <a:rPr lang="en-US" sz="2800" dirty="0">
                <a:solidFill>
                  <a:srgbClr val="C00000"/>
                </a:solidFill>
                <a:latin typeface="Times New Roman" panose="02020603050405020304" pitchFamily="18" charset="0"/>
                <a:cs typeface="Times New Roman" panose="02020603050405020304" pitchFamily="18" charset="0"/>
              </a:rPr>
              <a:t>để chọn phần tử mẫu</a:t>
            </a:r>
            <a:r>
              <a:rPr lang="en-US" dirty="0">
                <a:latin typeface="Times New Ro"/>
              </a:rPr>
              <a:t>.</a:t>
            </a:r>
          </a:p>
          <a:p>
            <a:pPr algn="just">
              <a:lnSpc>
                <a:spcPct val="100000"/>
              </a:lnSpc>
            </a:pPr>
            <a:r>
              <a:rPr lang="en-US" sz="2800">
                <a:latin typeface="Times New Roman" panose="02020603050405020304" pitchFamily="18" charset="0"/>
                <a:cs typeface="Times New Roman" panose="02020603050405020304" pitchFamily="18" charset="0"/>
                <a:sym typeface="+mn-ea"/>
              </a:rPr>
              <a:t>Chọn mẫu ngẫu nhiên những ng</a:t>
            </a:r>
            <a:r>
              <a:rPr lang="vi-VN" sz="2800">
                <a:latin typeface="Times New Roman" panose="02020603050405020304" pitchFamily="18" charset="0"/>
                <a:cs typeface="Times New Roman" panose="02020603050405020304" pitchFamily="18" charset="0"/>
                <a:sym typeface="+mn-ea"/>
              </a:rPr>
              <a:t>ư</a:t>
            </a:r>
            <a:r>
              <a:rPr lang="en-US" sz="2800">
                <a:latin typeface="Times New Roman" panose="02020603050405020304" pitchFamily="18" charset="0"/>
                <a:cs typeface="Times New Roman" panose="02020603050405020304" pitchFamily="18" charset="0"/>
                <a:sym typeface="+mn-ea"/>
              </a:rPr>
              <a:t>ời phỏng vấn ban đầu. Những ng</a:t>
            </a:r>
            <a:r>
              <a:rPr lang="vi-VN" sz="2800">
                <a:latin typeface="Times New Roman" panose="02020603050405020304" pitchFamily="18" charset="0"/>
                <a:cs typeface="Times New Roman" panose="02020603050405020304" pitchFamily="18" charset="0"/>
                <a:sym typeface="+mn-ea"/>
              </a:rPr>
              <a:t>ư</a:t>
            </a:r>
            <a:r>
              <a:rPr lang="en-US" sz="2800">
                <a:latin typeface="Times New Roman" panose="02020603050405020304" pitchFamily="18" charset="0"/>
                <a:cs typeface="Times New Roman" panose="02020603050405020304" pitchFamily="18" charset="0"/>
                <a:sym typeface="+mn-ea"/>
              </a:rPr>
              <a:t>ời tiếp theo đ</a:t>
            </a:r>
            <a:r>
              <a:rPr lang="vi-VN" sz="2800">
                <a:latin typeface="Times New Roman" panose="02020603050405020304" pitchFamily="18" charset="0"/>
                <a:cs typeface="Times New Roman" panose="02020603050405020304" pitchFamily="18" charset="0"/>
                <a:sym typeface="+mn-ea"/>
              </a:rPr>
              <a:t>ư</a:t>
            </a:r>
            <a:r>
              <a:rPr lang="en-US" sz="2800">
                <a:latin typeface="Times New Roman" panose="02020603050405020304" pitchFamily="18" charset="0"/>
                <a:cs typeface="Times New Roman" panose="02020603050405020304" pitchFamily="18" charset="0"/>
                <a:sym typeface="+mn-ea"/>
              </a:rPr>
              <a:t>ợc chọn lựa dựa trên sự giới thiệu của ng</a:t>
            </a:r>
            <a:r>
              <a:rPr lang="vi-VN" sz="2800">
                <a:latin typeface="Times New Roman" panose="02020603050405020304" pitchFamily="18" charset="0"/>
                <a:cs typeface="Times New Roman" panose="02020603050405020304" pitchFamily="18" charset="0"/>
                <a:sym typeface="+mn-ea"/>
              </a:rPr>
              <a:t>ư</a:t>
            </a:r>
            <a:r>
              <a:rPr lang="en-US" sz="2800">
                <a:latin typeface="Times New Roman" panose="02020603050405020304" pitchFamily="18" charset="0"/>
                <a:cs typeface="Times New Roman" panose="02020603050405020304" pitchFamily="18" charset="0"/>
                <a:sym typeface="+mn-ea"/>
              </a:rPr>
              <a:t>ời tr</a:t>
            </a:r>
            <a:r>
              <a:rPr lang="vi-VN" sz="2800">
                <a:latin typeface="Times New Roman" panose="02020603050405020304" pitchFamily="18" charset="0"/>
                <a:cs typeface="Times New Roman" panose="02020603050405020304" pitchFamily="18" charset="0"/>
                <a:sym typeface="+mn-ea"/>
              </a:rPr>
              <a:t>ư</a:t>
            </a:r>
            <a:r>
              <a:rPr lang="en-US" sz="2800">
                <a:latin typeface="Times New Roman" panose="02020603050405020304" pitchFamily="18" charset="0"/>
                <a:cs typeface="Times New Roman" panose="02020603050405020304" pitchFamily="18" charset="0"/>
                <a:sym typeface="+mn-ea"/>
              </a:rPr>
              <a:t>ớc</a:t>
            </a:r>
            <a:endParaRPr lang="vi-VN" altLang="en-US" sz="2800" dirty="0">
              <a:latin typeface="Times New Ro"/>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051560" y="311785"/>
            <a:ext cx="7202805" cy="398145"/>
          </a:xfrm>
        </p:spPr>
        <p:txBody>
          <a:bodyPr>
            <a:normAutofit fontScale="90000"/>
          </a:bodyPr>
          <a:lstStyle/>
          <a:p>
            <a:br>
              <a:rPr lang="en-US" sz="4000" b="1" dirty="0">
                <a:latin typeface="Times New Roman" panose="02020603050405020304" pitchFamily="18" charset="0"/>
                <a:cs typeface="Times New Roman" panose="02020603050405020304" pitchFamily="18" charset="0"/>
                <a:sym typeface="+mn-ea"/>
              </a:rPr>
            </a:br>
            <a:r>
              <a:rPr lang="en-US" sz="4000" b="1" dirty="0">
                <a:latin typeface="Times New Roman" panose="02020603050405020304" pitchFamily="18" charset="0"/>
                <a:cs typeface="Times New Roman" panose="02020603050405020304" pitchFamily="18" charset="0"/>
                <a:sym typeface="+mn-ea"/>
              </a:rPr>
              <a:t>e. Phi xác suất chuyên gia</a:t>
            </a:r>
            <a:br>
              <a:rPr lang="en-US" b="1" dirty="0">
                <a:latin typeface="Times New Ro"/>
              </a:rPr>
            </a:br>
            <a:endParaRPr lang="en-US" dirty="0"/>
          </a:p>
        </p:txBody>
      </p:sp>
      <p:sp>
        <p:nvSpPr>
          <p:cNvPr id="2" name="Date Placeholder 1"/>
          <p:cNvSpPr>
            <a:spLocks noGrp="1"/>
          </p:cNvSpPr>
          <p:nvPr>
            <p:ph type="dt" sz="half" idx="10"/>
          </p:nvPr>
        </p:nvSpPr>
        <p:spPr/>
        <p:txBody>
          <a:bodyPr/>
          <a:lstStyle/>
          <a:p>
            <a:fld id="{63928473-4588-4026-9CBB-8BAAB63C7E3A}" type="datetimeyyyy">
              <a:rPr lang="en-US" sz="900" smtClean="0"/>
              <a:t>2025</a:t>
            </a:fld>
            <a:endParaRPr lang="en-US" sz="900" dirty="0"/>
          </a:p>
        </p:txBody>
      </p:sp>
      <p:sp>
        <p:nvSpPr>
          <p:cNvPr id="3" name="Slide Number Placeholder 2"/>
          <p:cNvSpPr>
            <a:spLocks noGrp="1"/>
          </p:cNvSpPr>
          <p:nvPr>
            <p:ph type="sldNum" sz="quarter" idx="12"/>
          </p:nvPr>
        </p:nvSpPr>
        <p:spPr/>
        <p:txBody>
          <a:bodyPr/>
          <a:lstStyle/>
          <a:p>
            <a:fld id="{81FEFA0A-2F20-4B60-98C6-5FFDA469AA1C}" type="slidenum">
              <a:rPr lang="en-US" sz="900" smtClean="0"/>
              <a:t>90</a:t>
            </a:fld>
            <a:endParaRPr lang="en-US" sz="900"/>
          </a:p>
        </p:txBody>
      </p:sp>
      <p:pic>
        <p:nvPicPr>
          <p:cNvPr id="9" name="Picture 8"/>
          <p:cNvPicPr>
            <a:picLocks noChangeAspect="1"/>
          </p:cNvPicPr>
          <p:nvPr/>
        </p:nvPicPr>
        <p:blipFill>
          <a:blip r:embed="rId2"/>
          <a:stretch>
            <a:fillRect/>
          </a:stretch>
        </p:blipFill>
        <p:spPr>
          <a:xfrm>
            <a:off x="1051560" y="1066800"/>
            <a:ext cx="7150735" cy="3084195"/>
          </a:xfrm>
          <a:prstGeom prst="rect">
            <a:avLst/>
          </a:prstGeom>
        </p:spPr>
      </p:pic>
      <p:sp>
        <p:nvSpPr>
          <p:cNvPr id="18" name="TextBox 17"/>
          <p:cNvSpPr txBox="1"/>
          <p:nvPr/>
        </p:nvSpPr>
        <p:spPr>
          <a:xfrm>
            <a:off x="1113155" y="4343400"/>
            <a:ext cx="7141210" cy="865505"/>
          </a:xfrm>
          <a:prstGeom prst="rect">
            <a:avLst/>
          </a:prstGeom>
          <a:noFill/>
        </p:spPr>
        <p:txBody>
          <a:bodyPr wrap="square" rtlCol="0">
            <a:spAutoFit/>
          </a:bodyPr>
          <a:lstStyle/>
          <a:p>
            <a:pPr algn="just">
              <a:lnSpc>
                <a:spcPct val="90000"/>
              </a:lnSpc>
            </a:pPr>
            <a:r>
              <a:rPr lang="en-US" sz="2800" dirty="0">
                <a:latin typeface="Times New Roman" panose="02020603050405020304" pitchFamily="18" charset="0"/>
                <a:cs typeface="Times New Roman" panose="02020603050405020304" pitchFamily="18" charset="0"/>
              </a:rPr>
              <a:t>Mẫu được chọn</a:t>
            </a:r>
            <a:r>
              <a:rPr lang="en-US" sz="2800" b="1" i="1" dirty="0">
                <a:latin typeface="Times New Roman" panose="02020603050405020304" pitchFamily="18" charset="0"/>
                <a:cs typeface="Times New Roman" panose="02020603050405020304" pitchFamily="18" charset="0"/>
              </a:rPr>
              <a:t> từ các chuyên gia </a:t>
            </a:r>
            <a:r>
              <a:rPr lang="en-US" sz="2800" dirty="0">
                <a:latin typeface="Times New Roman" panose="02020603050405020304" pitchFamily="18" charset="0"/>
                <a:cs typeface="Times New Roman" panose="02020603050405020304" pitchFamily="18" charset="0"/>
              </a:rPr>
              <a:t>trong lĩnh vực nghiên cứu.</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052195" y="124460"/>
            <a:ext cx="7200900" cy="382270"/>
          </a:xfrm>
        </p:spPr>
        <p:txBody>
          <a:bodyPr>
            <a:normAutofit fontScale="90000"/>
          </a:bodyPr>
          <a:lstStyle/>
          <a:p>
            <a:r>
              <a:rPr lang="vi-VN" altLang="en-US" dirty="0"/>
              <a:t>Bài tập</a:t>
            </a:r>
          </a:p>
        </p:txBody>
      </p:sp>
      <p:graphicFrame>
        <p:nvGraphicFramePr>
          <p:cNvPr id="5" name="Table 6"/>
          <p:cNvGraphicFramePr>
            <a:graphicFrameLocks noGrp="1"/>
          </p:cNvGraphicFramePr>
          <p:nvPr>
            <p:ph sz="half" idx="2"/>
          </p:nvPr>
        </p:nvGraphicFramePr>
        <p:xfrm>
          <a:off x="372745" y="688975"/>
          <a:ext cx="8691245" cy="5839460"/>
        </p:xfrm>
        <a:graphic>
          <a:graphicData uri="http://schemas.openxmlformats.org/drawingml/2006/table">
            <a:tbl>
              <a:tblPr firstRow="1" bandRow="1">
                <a:tableStyleId>{3B4B98B0-60AC-42C2-AFA5-B58CD77FA1E5}</a:tableStyleId>
              </a:tblPr>
              <a:tblGrid>
                <a:gridCol w="2758440">
                  <a:extLst>
                    <a:ext uri="{9D8B030D-6E8A-4147-A177-3AD203B41FA5}">
                      <a16:colId xmlns:a16="http://schemas.microsoft.com/office/drawing/2014/main" val="20000"/>
                    </a:ext>
                  </a:extLst>
                </a:gridCol>
                <a:gridCol w="2759075">
                  <a:extLst>
                    <a:ext uri="{9D8B030D-6E8A-4147-A177-3AD203B41FA5}">
                      <a16:colId xmlns:a16="http://schemas.microsoft.com/office/drawing/2014/main" val="20001"/>
                    </a:ext>
                  </a:extLst>
                </a:gridCol>
                <a:gridCol w="3173730">
                  <a:extLst>
                    <a:ext uri="{9D8B030D-6E8A-4147-A177-3AD203B41FA5}">
                      <a16:colId xmlns:a16="http://schemas.microsoft.com/office/drawing/2014/main" val="20002"/>
                    </a:ext>
                  </a:extLst>
                </a:gridCol>
              </a:tblGrid>
              <a:tr h="794385">
                <a:tc>
                  <a:txBody>
                    <a:bodyPr/>
                    <a:lstStyle/>
                    <a:p>
                      <a:pPr algn="ctr"/>
                      <a:r>
                        <a:rPr lang="en-US" sz="1800" dirty="0">
                          <a:latin typeface="Times New Ro"/>
                        </a:rPr>
                        <a:t>Khung mẫu</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dirty="0">
                          <a:latin typeface="Times New Ro"/>
                        </a:rPr>
                        <a:t>Phương pháp chọn mẫu</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dirty="0">
                          <a:latin typeface="Times New Ro"/>
                        </a:rPr>
                        <a:t>Chiến lược chọn mẫu</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81000">
                <a:tc rowSpan="3">
                  <a:txBody>
                    <a:bodyPr/>
                    <a:lstStyle/>
                    <a:p>
                      <a:r>
                        <a:rPr lang="en-US" sz="1800" b="1" dirty="0">
                          <a:latin typeface="Times New Ro"/>
                        </a:rPr>
                        <a:t>Có khung mẫu</a:t>
                      </a:r>
                    </a:p>
                  </a:txBody>
                  <a:tcPr marL="68597" marR="68597" marT="34298" marB="342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r>
                        <a:rPr lang="en-US" sz="1800" dirty="0">
                          <a:latin typeface="Times New Ro"/>
                        </a:rPr>
                        <a:t>Xác suất</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350" dirty="0"/>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11480">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350" dirty="0"/>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794385">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1800" dirty="0">
                          <a:latin typeface="Times New Ro"/>
                        </a:rPr>
                        <a:t>Xác suất + phi xác suất</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350" dirty="0"/>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545465">
                <a:tc rowSpan="6">
                  <a:txBody>
                    <a:bodyPr/>
                    <a:lstStyle/>
                    <a:p>
                      <a:r>
                        <a:rPr lang="en-US" sz="1800" b="1" dirty="0">
                          <a:latin typeface="Times New Ro"/>
                        </a:rPr>
                        <a:t>Không có khung mẫu</a:t>
                      </a:r>
                    </a:p>
                  </a:txBody>
                  <a:tcPr marL="68597" marR="68597" marT="34298" marB="342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800" dirty="0">
                          <a:latin typeface="Times New Ro"/>
                        </a:rPr>
                        <a:t>Xác suất</a:t>
                      </a:r>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350" dirty="0"/>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506095">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5">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800" dirty="0">
                          <a:latin typeface="Times New Ro"/>
                        </a:rPr>
                        <a:t>Phi xác suất</a:t>
                      </a:r>
                    </a:p>
                  </a:txBody>
                  <a:tcPr marL="68597" marR="68597" marT="34298" marB="342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350" dirty="0"/>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450850">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350" dirty="0"/>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546735">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350" dirty="0"/>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614680">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350" dirty="0"/>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794385">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sz="1350" dirty="0"/>
                    </a:p>
                  </a:txBody>
                  <a:tcPr marL="68597" marR="68597" marT="34298" marB="3429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
        <p:nvSpPr>
          <p:cNvPr id="7" name="TextBox 6"/>
          <p:cNvSpPr txBox="1"/>
          <p:nvPr/>
        </p:nvSpPr>
        <p:spPr>
          <a:xfrm>
            <a:off x="6156658" y="1488650"/>
            <a:ext cx="2561940" cy="339725"/>
          </a:xfrm>
          <a:prstGeom prst="rect">
            <a:avLst/>
          </a:prstGeom>
          <a:noFill/>
        </p:spPr>
        <p:txBody>
          <a:bodyPr wrap="square" rtlCol="0">
            <a:spAutoFit/>
          </a:bodyPr>
          <a:lstStyle/>
          <a:p>
            <a:pPr algn="ctr">
              <a:lnSpc>
                <a:spcPct val="90000"/>
              </a:lnSpc>
            </a:pPr>
            <a:r>
              <a:rPr lang="en-US" dirty="0">
                <a:latin typeface="Times New Ro"/>
              </a:rPr>
              <a:t>Xác suất đơn giản</a:t>
            </a:r>
          </a:p>
        </p:txBody>
      </p:sp>
      <p:sp>
        <p:nvSpPr>
          <p:cNvPr id="9" name="TextBox 8"/>
          <p:cNvSpPr txBox="1"/>
          <p:nvPr/>
        </p:nvSpPr>
        <p:spPr>
          <a:xfrm>
            <a:off x="6156658" y="1905145"/>
            <a:ext cx="2670077" cy="339725"/>
          </a:xfrm>
          <a:prstGeom prst="rect">
            <a:avLst/>
          </a:prstGeom>
          <a:noFill/>
        </p:spPr>
        <p:txBody>
          <a:bodyPr wrap="square" rtlCol="0">
            <a:spAutoFit/>
          </a:bodyPr>
          <a:lstStyle/>
          <a:p>
            <a:pPr algn="ctr">
              <a:lnSpc>
                <a:spcPct val="90000"/>
              </a:lnSpc>
            </a:pPr>
            <a:r>
              <a:rPr lang="en-US" dirty="0">
                <a:latin typeface="Times New Ro"/>
              </a:rPr>
              <a:t>Xác suất phân tầng</a:t>
            </a:r>
          </a:p>
        </p:txBody>
      </p:sp>
      <p:sp>
        <p:nvSpPr>
          <p:cNvPr id="10" name="TextBox 9"/>
          <p:cNvSpPr txBox="1"/>
          <p:nvPr/>
        </p:nvSpPr>
        <p:spPr>
          <a:xfrm>
            <a:off x="6183178" y="2542590"/>
            <a:ext cx="2318285" cy="339725"/>
          </a:xfrm>
          <a:prstGeom prst="rect">
            <a:avLst/>
          </a:prstGeom>
          <a:noFill/>
        </p:spPr>
        <p:txBody>
          <a:bodyPr wrap="square" rtlCol="0">
            <a:spAutoFit/>
          </a:bodyPr>
          <a:lstStyle/>
          <a:p>
            <a:pPr algn="ctr">
              <a:lnSpc>
                <a:spcPct val="90000"/>
              </a:lnSpc>
            </a:pPr>
            <a:r>
              <a:rPr lang="en-US" dirty="0">
                <a:latin typeface="Times New Ro"/>
              </a:rPr>
              <a:t>Hệ thống</a:t>
            </a:r>
          </a:p>
        </p:txBody>
      </p:sp>
      <p:sp>
        <p:nvSpPr>
          <p:cNvPr id="11" name="TextBox 10"/>
          <p:cNvSpPr txBox="1"/>
          <p:nvPr/>
        </p:nvSpPr>
        <p:spPr>
          <a:xfrm>
            <a:off x="6179048" y="3166042"/>
            <a:ext cx="2539550" cy="339725"/>
          </a:xfrm>
          <a:prstGeom prst="rect">
            <a:avLst/>
          </a:prstGeom>
          <a:noFill/>
        </p:spPr>
        <p:txBody>
          <a:bodyPr wrap="square" rtlCol="0">
            <a:spAutoFit/>
          </a:bodyPr>
          <a:lstStyle/>
          <a:p>
            <a:pPr algn="ctr">
              <a:lnSpc>
                <a:spcPct val="90000"/>
              </a:lnSpc>
            </a:pPr>
            <a:r>
              <a:rPr lang="en-US" dirty="0">
                <a:latin typeface="Times New Ro"/>
              </a:rPr>
              <a:t>Xác suất phân cụm</a:t>
            </a:r>
          </a:p>
        </p:txBody>
      </p:sp>
      <p:sp>
        <p:nvSpPr>
          <p:cNvPr id="12" name="TextBox 11"/>
          <p:cNvSpPr txBox="1"/>
          <p:nvPr/>
        </p:nvSpPr>
        <p:spPr>
          <a:xfrm>
            <a:off x="6179235" y="3596367"/>
            <a:ext cx="2318284" cy="339725"/>
          </a:xfrm>
          <a:prstGeom prst="rect">
            <a:avLst/>
          </a:prstGeom>
          <a:noFill/>
        </p:spPr>
        <p:txBody>
          <a:bodyPr wrap="square" rtlCol="0">
            <a:spAutoFit/>
          </a:bodyPr>
          <a:lstStyle/>
          <a:p>
            <a:pPr algn="ctr">
              <a:lnSpc>
                <a:spcPct val="90000"/>
              </a:lnSpc>
            </a:pPr>
            <a:r>
              <a:rPr lang="en-US" dirty="0">
                <a:latin typeface="Times New Ro"/>
              </a:rPr>
              <a:t>Thuận tiện</a:t>
            </a:r>
          </a:p>
        </p:txBody>
      </p:sp>
      <p:sp>
        <p:nvSpPr>
          <p:cNvPr id="13" name="TextBox 12"/>
          <p:cNvSpPr txBox="1"/>
          <p:nvPr/>
        </p:nvSpPr>
        <p:spPr>
          <a:xfrm>
            <a:off x="6219875" y="4724505"/>
            <a:ext cx="2318284" cy="339725"/>
          </a:xfrm>
          <a:prstGeom prst="rect">
            <a:avLst/>
          </a:prstGeom>
          <a:noFill/>
        </p:spPr>
        <p:txBody>
          <a:bodyPr wrap="square" rtlCol="0">
            <a:spAutoFit/>
          </a:bodyPr>
          <a:lstStyle/>
          <a:p>
            <a:pPr algn="ctr">
              <a:lnSpc>
                <a:spcPct val="90000"/>
              </a:lnSpc>
            </a:pPr>
            <a:r>
              <a:rPr lang="en-US" dirty="0">
                <a:latin typeface="Times New Ro"/>
              </a:rPr>
              <a:t>Tích lũy mầm</a:t>
            </a:r>
          </a:p>
        </p:txBody>
      </p:sp>
      <p:sp>
        <p:nvSpPr>
          <p:cNvPr id="14" name="TextBox 13"/>
          <p:cNvSpPr txBox="1"/>
          <p:nvPr/>
        </p:nvSpPr>
        <p:spPr>
          <a:xfrm>
            <a:off x="6219668" y="4212188"/>
            <a:ext cx="2318284" cy="339725"/>
          </a:xfrm>
          <a:prstGeom prst="rect">
            <a:avLst/>
          </a:prstGeom>
          <a:noFill/>
        </p:spPr>
        <p:txBody>
          <a:bodyPr wrap="square" rtlCol="0">
            <a:spAutoFit/>
          </a:bodyPr>
          <a:lstStyle/>
          <a:p>
            <a:pPr algn="ctr">
              <a:lnSpc>
                <a:spcPct val="90000"/>
              </a:lnSpc>
            </a:pPr>
            <a:r>
              <a:rPr lang="en-US" dirty="0">
                <a:latin typeface="Times New Ro"/>
              </a:rPr>
              <a:t>Định mức</a:t>
            </a:r>
          </a:p>
        </p:txBody>
      </p:sp>
      <p:sp>
        <p:nvSpPr>
          <p:cNvPr id="15" name="TextBox 14"/>
          <p:cNvSpPr txBox="1"/>
          <p:nvPr/>
        </p:nvSpPr>
        <p:spPr>
          <a:xfrm>
            <a:off x="6248680" y="5257934"/>
            <a:ext cx="2318284" cy="339725"/>
          </a:xfrm>
          <a:prstGeom prst="rect">
            <a:avLst/>
          </a:prstGeom>
          <a:noFill/>
        </p:spPr>
        <p:txBody>
          <a:bodyPr wrap="square" rtlCol="0">
            <a:spAutoFit/>
          </a:bodyPr>
          <a:lstStyle/>
          <a:p>
            <a:pPr algn="ctr">
              <a:lnSpc>
                <a:spcPct val="90000"/>
              </a:lnSpc>
            </a:pPr>
            <a:r>
              <a:rPr lang="en-US" dirty="0">
                <a:latin typeface="Times New Ro"/>
              </a:rPr>
              <a:t>Phán đoán</a:t>
            </a:r>
          </a:p>
        </p:txBody>
      </p:sp>
      <p:sp>
        <p:nvSpPr>
          <p:cNvPr id="16" name="TextBox 15"/>
          <p:cNvSpPr txBox="1"/>
          <p:nvPr/>
        </p:nvSpPr>
        <p:spPr>
          <a:xfrm>
            <a:off x="6220039" y="6019938"/>
            <a:ext cx="2318284" cy="339725"/>
          </a:xfrm>
          <a:prstGeom prst="rect">
            <a:avLst/>
          </a:prstGeom>
          <a:noFill/>
        </p:spPr>
        <p:txBody>
          <a:bodyPr wrap="square" rtlCol="0">
            <a:spAutoFit/>
          </a:bodyPr>
          <a:lstStyle/>
          <a:p>
            <a:pPr algn="ctr">
              <a:lnSpc>
                <a:spcPct val="90000"/>
              </a:lnSpc>
            </a:pPr>
            <a:r>
              <a:rPr lang="en-US" dirty="0">
                <a:latin typeface="Times New Ro"/>
              </a:rPr>
              <a:t>Chuyên gia</a:t>
            </a:r>
          </a:p>
        </p:txBody>
      </p:sp>
      <p:sp>
        <p:nvSpPr>
          <p:cNvPr id="2" name="Date Placeholder 1"/>
          <p:cNvSpPr>
            <a:spLocks noGrp="1"/>
          </p:cNvSpPr>
          <p:nvPr>
            <p:ph type="dt" sz="half" idx="10"/>
          </p:nvPr>
        </p:nvSpPr>
        <p:spPr/>
        <p:txBody>
          <a:bodyPr/>
          <a:lstStyle/>
          <a:p>
            <a:fld id="{DE03B180-F594-4B23-BD25-F91455D43CFC}" type="datetimeyyyy">
              <a:rPr lang="en-US" sz="900" smtClean="0"/>
              <a:t>2025</a:t>
            </a:fld>
            <a:endParaRPr lang="en-US" sz="900" dirty="0"/>
          </a:p>
        </p:txBody>
      </p:sp>
      <p:sp>
        <p:nvSpPr>
          <p:cNvPr id="3" name="Slide Number Placeholder 2"/>
          <p:cNvSpPr>
            <a:spLocks noGrp="1"/>
          </p:cNvSpPr>
          <p:nvPr>
            <p:ph type="sldNum" sz="quarter" idx="12"/>
          </p:nvPr>
        </p:nvSpPr>
        <p:spPr/>
        <p:txBody>
          <a:bodyPr/>
          <a:lstStyle/>
          <a:p>
            <a:fld id="{81FEFA0A-2F20-4B60-98C6-5FFDA469AA1C}" type="slidenum">
              <a:rPr lang="en-US" sz="900" smtClean="0"/>
              <a:t>91</a:t>
            </a:fld>
            <a:endParaRPr lang="en-US" sz="90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P spid="13" grpId="0"/>
      <p:bldP spid="14" grpId="0"/>
      <p:bldP spid="15" grpId="0"/>
      <p:bldP spid="16"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5845" y="691515"/>
            <a:ext cx="7202805" cy="773430"/>
          </a:xfrm>
        </p:spPr>
        <p:txBody>
          <a:bodyPr>
            <a:normAutofit/>
          </a:bodyPr>
          <a:lstStyle/>
          <a:p>
            <a:pPr algn="ctr"/>
            <a:r>
              <a:rPr lang="en-US" sz="3000" b="1" dirty="0">
                <a:latin typeface="Times New Ro"/>
              </a:rPr>
              <a:t>Câu hỏi thảo luận</a:t>
            </a:r>
          </a:p>
        </p:txBody>
      </p:sp>
      <p:sp>
        <p:nvSpPr>
          <p:cNvPr id="5" name="Date Placeholder 4"/>
          <p:cNvSpPr>
            <a:spLocks noGrp="1"/>
          </p:cNvSpPr>
          <p:nvPr>
            <p:ph type="dt" sz="half" idx="10"/>
          </p:nvPr>
        </p:nvSpPr>
        <p:spPr/>
        <p:txBody>
          <a:bodyPr/>
          <a:lstStyle/>
          <a:p>
            <a:fld id="{7E0E4065-6051-4899-9A12-C08481C8B151}" type="datetimeyyyy">
              <a:rPr lang="en-US" sz="900" smtClean="0"/>
              <a:t>2025</a:t>
            </a:fld>
            <a:endParaRPr lang="en-US" sz="900" dirty="0"/>
          </a:p>
        </p:txBody>
      </p:sp>
      <p:sp>
        <p:nvSpPr>
          <p:cNvPr id="6" name="Slide Number Placeholder 5"/>
          <p:cNvSpPr>
            <a:spLocks noGrp="1"/>
          </p:cNvSpPr>
          <p:nvPr>
            <p:ph type="sldNum" sz="quarter" idx="12"/>
          </p:nvPr>
        </p:nvSpPr>
        <p:spPr/>
        <p:txBody>
          <a:bodyPr/>
          <a:lstStyle/>
          <a:p>
            <a:fld id="{81FEFA0A-2F20-4B60-98C6-5FFDA469AA1C}" type="slidenum">
              <a:rPr lang="en-US" sz="900" smtClean="0"/>
              <a:t>92</a:t>
            </a:fld>
            <a:endParaRPr lang="en-US" sz="900"/>
          </a:p>
        </p:txBody>
      </p:sp>
      <p:sp>
        <p:nvSpPr>
          <p:cNvPr id="7" name="TextBox 6"/>
          <p:cNvSpPr txBox="1"/>
          <p:nvPr/>
        </p:nvSpPr>
        <p:spPr>
          <a:xfrm>
            <a:off x="374650" y="1713865"/>
            <a:ext cx="8386445" cy="4078605"/>
          </a:xfrm>
          <a:prstGeom prst="rect">
            <a:avLst/>
          </a:prstGeom>
          <a:noFill/>
        </p:spPr>
        <p:txBody>
          <a:bodyPr wrap="square" rtlCol="0">
            <a:spAutoFit/>
          </a:bodyPr>
          <a:lstStyle/>
          <a:p>
            <a:pPr marL="514350" indent="-514350" algn="just">
              <a:lnSpc>
                <a:spcPct val="90000"/>
              </a:lnSpc>
              <a:buAutoNum type="arabicPeriod"/>
            </a:pPr>
            <a:r>
              <a:rPr lang="en-US" sz="3200" dirty="0">
                <a:latin typeface="Times New Roman" panose="02020603050405020304" pitchFamily="18" charset="0"/>
                <a:cs typeface="Times New Roman" panose="02020603050405020304" pitchFamily="18" charset="0"/>
              </a:rPr>
              <a:t>Khi tiến hành khảo sát online, nhà nghiên cứu có thể sử dụng những chiến lược chọn mẫu nào?</a:t>
            </a:r>
          </a:p>
          <a:p>
            <a:pPr marL="514350" indent="-514350" algn="just">
              <a:lnSpc>
                <a:spcPct val="90000"/>
              </a:lnSpc>
              <a:buAutoNum type="arabicPeriod"/>
            </a:pPr>
            <a:endParaRPr lang="en-US" sz="3200" dirty="0">
              <a:latin typeface="Times New Roman" panose="02020603050405020304" pitchFamily="18" charset="0"/>
              <a:cs typeface="Times New Roman" panose="02020603050405020304" pitchFamily="18" charset="0"/>
            </a:endParaRPr>
          </a:p>
          <a:p>
            <a:pPr marL="514350" indent="-514350" algn="just">
              <a:lnSpc>
                <a:spcPct val="90000"/>
              </a:lnSpc>
              <a:buAutoNum type="arabicPeriod"/>
            </a:pPr>
            <a:r>
              <a:rPr lang="en-US" sz="3200" dirty="0">
                <a:latin typeface="Times New Roman" panose="02020603050405020304" pitchFamily="18" charset="0"/>
                <a:cs typeface="Times New Roman" panose="02020603050405020304" pitchFamily="18" charset="0"/>
              </a:rPr>
              <a:t>Giả sử anh/chị muốn tìm hiểu về động cơ học tập của sinh viên của các trường đại học tại Thành phố Hồ Chí Minh, anh/chị sẽ sử dụng chiến lược chọn mẫu nào? Hãy mô tả cách thức anh/chị tiến hành chọn mẫu.</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87070" y="94615"/>
            <a:ext cx="7974330" cy="549275"/>
          </a:xfrm>
        </p:spPr>
        <p:txBody>
          <a:bodyPr>
            <a:normAutofit fontScale="90000"/>
          </a:bodyPr>
          <a:lstStyle/>
          <a:p>
            <a:br>
              <a:rPr lang="en-US" sz="3555" b="1">
                <a:latin typeface="Times New Roman" panose="02020603050405020304" pitchFamily="18" charset="0"/>
                <a:cs typeface="Times New Roman" panose="02020603050405020304" pitchFamily="18" charset="0"/>
                <a:sym typeface="+mn-ea"/>
              </a:rPr>
            </a:br>
            <a:r>
              <a:rPr lang="en-US" sz="3555" b="1">
                <a:latin typeface="Times New Roman" panose="02020603050405020304" pitchFamily="18" charset="0"/>
                <a:cs typeface="Times New Roman" panose="02020603050405020304" pitchFamily="18" charset="0"/>
                <a:sym typeface="+mn-ea"/>
              </a:rPr>
              <a:t>4.4.5. TÍNH TOÁN KÍCH CỠ MẪU</a:t>
            </a:r>
            <a:br>
              <a:rPr lang="en-US" sz="3555" b="1">
                <a:latin typeface="Times New Roman" panose="02020603050405020304" pitchFamily="18" charset="0"/>
                <a:cs typeface="Times New Roman" panose="02020603050405020304" pitchFamily="18" charset="0"/>
              </a:rPr>
            </a:br>
            <a:endParaRPr lang="en-US" sz="3555" dirty="0"/>
          </a:p>
        </p:txBody>
      </p:sp>
      <p:sp>
        <p:nvSpPr>
          <p:cNvPr id="8" name="Content Placeholder 7"/>
          <p:cNvSpPr>
            <a:spLocks noGrp="1"/>
          </p:cNvSpPr>
          <p:nvPr>
            <p:ph sz="half" idx="2"/>
          </p:nvPr>
        </p:nvSpPr>
        <p:spPr>
          <a:xfrm>
            <a:off x="55880" y="688340"/>
            <a:ext cx="8980170" cy="6169025"/>
          </a:xfrm>
          <a:ln w="6350">
            <a:solidFill>
              <a:schemeClr val="bg1"/>
            </a:solidFill>
          </a:ln>
        </p:spPr>
        <p:txBody>
          <a:bodyPr>
            <a:noAutofit/>
          </a:bodyPr>
          <a:lstStyle/>
          <a:p>
            <a:pPr marL="457200" lvl="0" indent="-457200">
              <a:lnSpc>
                <a:spcPct val="100000"/>
              </a:lnSpc>
              <a:spcBef>
                <a:spcPts val="0"/>
              </a:spcBef>
              <a:buNone/>
            </a:pPr>
            <a:r>
              <a:rPr lang="pt-BR" sz="2400">
                <a:solidFill>
                  <a:schemeClr val="tx1"/>
                </a:solidFill>
                <a:latin typeface="Times New Roman" panose="02020603050405020304" pitchFamily="18" charset="0"/>
                <a:ea typeface="Calibri" panose="020F0502020204030204" charset="0"/>
                <a:cs typeface="Times New Roman" panose="02020603050405020304" pitchFamily="18" charset="0"/>
              </a:rPr>
              <a:t> </a:t>
            </a:r>
            <a:r>
              <a:rPr lang="en-US" sz="2400" b="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Dựa trên các phép tính thống kê được sử dụng để phân tích dữ liệu</a:t>
            </a:r>
          </a:p>
          <a:p>
            <a:pPr marL="1768475" lvl="0" indent="-1768475">
              <a:lnSpc>
                <a:spcPct val="100000"/>
              </a:lnSpc>
              <a:spcBef>
                <a:spcPts val="0"/>
              </a:spcBef>
              <a:buNone/>
            </a:pPr>
            <a:r>
              <a:rPr lang="en-US" sz="2400">
                <a:solidFill>
                  <a:srgbClr val="164B4F"/>
                </a:solidFill>
                <a:latin typeface="Times New Roman" panose="02020603050405020304" pitchFamily="18" charset="0"/>
                <a:ea typeface="Calibri" panose="020F0502020204030204" charset="0"/>
                <a:cs typeface="Times New Roman" panose="02020603050405020304" pitchFamily="18" charset="0"/>
              </a:rPr>
              <a:t>    </a:t>
            </a:r>
          </a:p>
          <a:p>
            <a:pPr marL="1768475" lvl="0" indent="-1768475">
              <a:lnSpc>
                <a:spcPct val="100000"/>
              </a:lnSpc>
              <a:spcBef>
                <a:spcPts val="0"/>
              </a:spcBef>
              <a:buNone/>
            </a:pPr>
            <a:r>
              <a:rPr lang="en-US" sz="2400" b="1" i="1" u="sng">
                <a:solidFill>
                  <a:srgbClr val="164B4F"/>
                </a:solidFill>
                <a:latin typeface="Times New Roman" panose="02020603050405020304" pitchFamily="18" charset="0"/>
                <a:ea typeface="Calibri" panose="020F0502020204030204" charset="0"/>
                <a:cs typeface="Times New Roman" panose="02020603050405020304" pitchFamily="18" charset="0"/>
              </a:rPr>
              <a:t>Cách 1</a:t>
            </a:r>
            <a:r>
              <a:rPr lang="en-US" sz="2400" b="1">
                <a:solidFill>
                  <a:srgbClr val="164B4F"/>
                </a:solidFill>
                <a:latin typeface="Times New Roman" panose="02020603050405020304" pitchFamily="18" charset="0"/>
                <a:ea typeface="Calibri" panose="020F0502020204030204" charset="0"/>
                <a:cs typeface="Times New Roman" panose="02020603050405020304" pitchFamily="18" charset="0"/>
              </a:rPr>
              <a:t>:</a:t>
            </a:r>
            <a:r>
              <a:rPr lang="en-US" sz="2400">
                <a:solidFill>
                  <a:srgbClr val="164B4F"/>
                </a:solidFill>
                <a:latin typeface="Times New Roman" panose="02020603050405020304" pitchFamily="18" charset="0"/>
                <a:ea typeface="Calibri" panose="020F0502020204030204" charset="0"/>
                <a:cs typeface="Times New Roman" panose="02020603050405020304" pitchFamily="18" charset="0"/>
              </a:rPr>
              <a:t> nếu nghiên cứu sử dụng phép tính </a:t>
            </a:r>
            <a:r>
              <a:rPr lang="en-US" sz="2400">
                <a:solidFill>
                  <a:srgbClr val="FF0000"/>
                </a:solidFill>
                <a:latin typeface="Times New Roman" panose="02020603050405020304" pitchFamily="18" charset="0"/>
                <a:ea typeface="Calibri" panose="020F0502020204030204" charset="0"/>
              </a:rPr>
              <a:t>phân tích nhân tố khám phá </a:t>
            </a:r>
          </a:p>
          <a:p>
            <a:pPr marL="0" lvl="0" indent="0" algn="ctr">
              <a:lnSpc>
                <a:spcPct val="100000"/>
              </a:lnSpc>
              <a:spcBef>
                <a:spcPts val="0"/>
              </a:spcBef>
              <a:buNone/>
            </a:pPr>
            <a:r>
              <a:rPr lang="en-US" sz="2400">
                <a:solidFill>
                  <a:srgbClr val="141412"/>
                </a:solidFill>
                <a:latin typeface="Times New Roman" panose="02020603050405020304" pitchFamily="18" charset="0"/>
                <a:ea typeface="Calibri" panose="020F0502020204030204" charset="0"/>
                <a:cs typeface="Times New Roman" panose="02020603050405020304" pitchFamily="18" charset="0"/>
              </a:rPr>
              <a:t>          </a:t>
            </a:r>
            <a:endParaRPr lang="en-US" sz="2400">
              <a:solidFill>
                <a:srgbClr val="141412"/>
              </a:solidFill>
              <a:latin typeface="Times New Roman" panose="02020603050405020304" pitchFamily="18" charset="0"/>
              <a:ea typeface="Calibri" panose="020F0502020204030204" charset="0"/>
            </a:endParaRPr>
          </a:p>
          <a:p>
            <a:pPr marL="0" lvl="0" indent="0" algn="ctr">
              <a:lnSpc>
                <a:spcPct val="100000"/>
              </a:lnSpc>
              <a:spcBef>
                <a:spcPts val="0"/>
              </a:spcBef>
              <a:buNone/>
            </a:pPr>
            <a:r>
              <a:rPr lang="en-US" sz="2400">
                <a:solidFill>
                  <a:srgbClr val="141412"/>
                </a:solidFill>
                <a:latin typeface="Times New Roman" panose="02020603050405020304" pitchFamily="18" charset="0"/>
                <a:ea typeface="Calibri" panose="020F0502020204030204" charset="0"/>
              </a:rPr>
              <a:t>               (m là biến quan sát/ câu hỏi đo lường trong bảng khảo sát)</a:t>
            </a:r>
          </a:p>
          <a:p>
            <a:pPr marL="0" lvl="0" indent="396875">
              <a:lnSpc>
                <a:spcPct val="100000"/>
              </a:lnSpc>
              <a:spcBef>
                <a:spcPts val="0"/>
              </a:spcBef>
              <a:buNone/>
            </a:pPr>
            <a:r>
              <a:rPr lang="en-US" sz="2400">
                <a:solidFill>
                  <a:srgbClr val="141412"/>
                </a:solidFill>
                <a:latin typeface="Times New Roman" panose="02020603050405020304" pitchFamily="18" charset="0"/>
                <a:ea typeface="Calibri" panose="020F0502020204030204" charset="0"/>
              </a:rPr>
              <a:t>                  Số mẫu </a:t>
            </a:r>
            <a:r>
              <a:rPr lang="en-US" sz="2400" i="1">
                <a:solidFill>
                  <a:srgbClr val="141412"/>
                </a:solidFill>
                <a:latin typeface="Times New Roman" panose="02020603050405020304" pitchFamily="18" charset="0"/>
                <a:ea typeface="Calibri" panose="020F0502020204030204" charset="0"/>
              </a:rPr>
              <a:t>tối thiểu phải là 50</a:t>
            </a:r>
          </a:p>
          <a:p>
            <a:pPr marL="0" lvl="0" indent="347980">
              <a:lnSpc>
                <a:spcPct val="100000"/>
              </a:lnSpc>
              <a:spcBef>
                <a:spcPts val="0"/>
              </a:spcBef>
              <a:buNone/>
            </a:pPr>
            <a:r>
              <a:rPr lang="en-US" sz="2400" b="1">
                <a:solidFill>
                  <a:schemeClr val="accent6">
                    <a:lumMod val="50000"/>
                  </a:schemeClr>
                </a:solidFill>
                <a:latin typeface="Times New Roman" panose="02020603050405020304" pitchFamily="18" charset="0"/>
                <a:ea typeface="Calibri" panose="020F0502020204030204" charset="0"/>
              </a:rPr>
              <a:t>Ví dụ: </a:t>
            </a:r>
            <a:r>
              <a:rPr lang="en-US" sz="2400">
                <a:solidFill>
                  <a:srgbClr val="141412"/>
                </a:solidFill>
                <a:latin typeface="Times New Roman" panose="02020603050405020304" pitchFamily="18" charset="0"/>
                <a:ea typeface="Calibri" panose="020F0502020204030204" charset="0"/>
              </a:rPr>
              <a:t>Nghiên cứu có </a:t>
            </a:r>
            <a:r>
              <a:rPr lang="en-US" sz="2400" b="1">
                <a:solidFill>
                  <a:srgbClr val="141412"/>
                </a:solidFill>
                <a:latin typeface="Times New Roman" panose="02020603050405020304" pitchFamily="18" charset="0"/>
                <a:ea typeface="Calibri" panose="020F0502020204030204" charset="0"/>
              </a:rPr>
              <a:t>42</a:t>
            </a:r>
            <a:r>
              <a:rPr lang="en-US" sz="2400">
                <a:solidFill>
                  <a:srgbClr val="141412"/>
                </a:solidFill>
                <a:latin typeface="Times New Roman" panose="02020603050405020304" pitchFamily="18" charset="0"/>
                <a:ea typeface="Calibri" panose="020F0502020204030204" charset="0"/>
              </a:rPr>
              <a:t> biến quan sát, kích cỡ mẫu tối thiểu là </a:t>
            </a:r>
            <a:r>
              <a:rPr lang="en-US" sz="2400" b="1">
                <a:solidFill>
                  <a:srgbClr val="141412"/>
                </a:solidFill>
                <a:latin typeface="Times New Roman" panose="02020603050405020304" pitchFamily="18" charset="0"/>
                <a:ea typeface="Calibri" panose="020F0502020204030204" charset="0"/>
              </a:rPr>
              <a:t>210</a:t>
            </a:r>
          </a:p>
          <a:p>
            <a:pPr marL="1768475" lvl="0" indent="-1768475">
              <a:lnSpc>
                <a:spcPct val="100000"/>
              </a:lnSpc>
              <a:spcBef>
                <a:spcPts val="0"/>
              </a:spcBef>
              <a:buNone/>
            </a:pPr>
            <a:r>
              <a:rPr lang="en-US" sz="2400" b="1">
                <a:solidFill>
                  <a:srgbClr val="141412"/>
                </a:solidFill>
                <a:latin typeface="Times New Roman" panose="02020603050405020304" pitchFamily="18" charset="0"/>
                <a:ea typeface="Calibri" panose="020F0502020204030204" charset="0"/>
                <a:cs typeface="Times New Roman" panose="02020603050405020304" pitchFamily="18" charset="0"/>
              </a:rPr>
              <a:t>   </a:t>
            </a:r>
          </a:p>
          <a:p>
            <a:pPr marL="1768475" lvl="0" indent="-1768475">
              <a:lnSpc>
                <a:spcPct val="100000"/>
              </a:lnSpc>
              <a:spcBef>
                <a:spcPts val="0"/>
              </a:spcBef>
              <a:buNone/>
            </a:pPr>
            <a:r>
              <a:rPr lang="en-US" sz="2400" b="1" i="1" u="sng">
                <a:solidFill>
                  <a:srgbClr val="141412"/>
                </a:solidFill>
                <a:latin typeface="Times New Roman" panose="02020603050405020304" pitchFamily="18" charset="0"/>
                <a:ea typeface="Calibri" panose="020F0502020204030204" charset="0"/>
                <a:cs typeface="Times New Roman" panose="02020603050405020304" pitchFamily="18" charset="0"/>
              </a:rPr>
              <a:t>Cách 2</a:t>
            </a:r>
            <a:r>
              <a:rPr lang="en-US" sz="2400" b="1">
                <a:solidFill>
                  <a:srgbClr val="141412"/>
                </a:solidFill>
                <a:latin typeface="Times New Roman" panose="02020603050405020304" pitchFamily="18" charset="0"/>
                <a:ea typeface="Calibri" panose="020F0502020204030204" charset="0"/>
                <a:cs typeface="Times New Roman" panose="02020603050405020304" pitchFamily="18" charset="0"/>
              </a:rPr>
              <a:t>: </a:t>
            </a:r>
            <a:r>
              <a:rPr lang="en-US" sz="2400">
                <a:solidFill>
                  <a:srgbClr val="141412"/>
                </a:solidFill>
                <a:latin typeface="Times New Roman" panose="02020603050405020304" pitchFamily="18" charset="0"/>
                <a:ea typeface="Calibri" panose="020F0502020204030204" charset="0"/>
                <a:cs typeface="Times New Roman" panose="02020603050405020304" pitchFamily="18" charset="0"/>
              </a:rPr>
              <a:t>nếu nghiên cứu sử dụng phép tính </a:t>
            </a:r>
            <a:r>
              <a:rPr lang="en-US" sz="2400">
                <a:solidFill>
                  <a:srgbClr val="FF0000"/>
                </a:solidFill>
                <a:latin typeface="Times New Roman" panose="02020603050405020304" pitchFamily="18" charset="0"/>
                <a:ea typeface="Calibri" panose="020F0502020204030204" charset="0"/>
                <a:cs typeface="Times New Roman" panose="02020603050405020304" pitchFamily="18" charset="0"/>
              </a:rPr>
              <a:t>phân tích hồi quy đa biến</a:t>
            </a:r>
          </a:p>
          <a:p>
            <a:pPr marL="0" lvl="0" indent="0" algn="ctr">
              <a:lnSpc>
                <a:spcPct val="100000"/>
              </a:lnSpc>
              <a:spcBef>
                <a:spcPts val="0"/>
              </a:spcBef>
              <a:buNone/>
            </a:pPr>
            <a:r>
              <a:rPr lang="en-US" sz="2400">
                <a:solidFill>
                  <a:srgbClr val="141412"/>
                </a:solidFill>
                <a:latin typeface="Times New Roman" panose="02020603050405020304" pitchFamily="18" charset="0"/>
                <a:ea typeface="Calibri" panose="020F0502020204030204" charset="0"/>
                <a:cs typeface="Times New Roman" panose="02020603050405020304" pitchFamily="18" charset="0"/>
              </a:rPr>
              <a:t>        </a:t>
            </a:r>
          </a:p>
          <a:p>
            <a:pPr marL="0" lvl="0" indent="0" algn="just">
              <a:lnSpc>
                <a:spcPct val="100000"/>
              </a:lnSpc>
              <a:spcBef>
                <a:spcPts val="0"/>
              </a:spcBef>
              <a:spcAft>
                <a:spcPts val="0"/>
              </a:spcAft>
              <a:buNone/>
            </a:pPr>
            <a:r>
              <a:rPr lang="en-US" sz="2400">
                <a:latin typeface="Times New Roman" panose="02020603050405020304" pitchFamily="18" charset="0"/>
                <a:ea typeface="Calibri" panose="020F0502020204030204" charset="0"/>
                <a:cs typeface="Times New Roman" panose="02020603050405020304" pitchFamily="18" charset="0"/>
              </a:rPr>
              <a:t>                    </a:t>
            </a:r>
          </a:p>
          <a:p>
            <a:pPr marL="0" lvl="0" indent="0" algn="ctr">
              <a:lnSpc>
                <a:spcPct val="100000"/>
              </a:lnSpc>
              <a:spcBef>
                <a:spcPts val="0"/>
              </a:spcBef>
              <a:spcAft>
                <a:spcPts val="0"/>
              </a:spcAft>
              <a:buNone/>
            </a:pPr>
            <a:r>
              <a:rPr lang="en-US" sz="2400">
                <a:latin typeface="Times New Roman" panose="02020603050405020304" pitchFamily="18" charset="0"/>
                <a:ea typeface="Calibri" panose="020F0502020204030204" charset="0"/>
                <a:cs typeface="Times New Roman" panose="02020603050405020304" pitchFamily="18" charset="0"/>
              </a:rPr>
              <a:t>  (m là số biến độc lập có trong mô hình hồi quy)   </a:t>
            </a:r>
          </a:p>
          <a:p>
            <a:pPr marL="0" lvl="0" indent="0" algn="just">
              <a:lnSpc>
                <a:spcPct val="100000"/>
              </a:lnSpc>
              <a:spcBef>
                <a:spcPts val="0"/>
              </a:spcBef>
              <a:spcAft>
                <a:spcPts val="0"/>
              </a:spcAft>
              <a:buNone/>
            </a:pPr>
            <a:r>
              <a:rPr lang="en-US" sz="2400">
                <a:latin typeface="Times New Roman" panose="02020603050405020304" pitchFamily="18" charset="0"/>
                <a:ea typeface="Calibri" panose="020F0502020204030204" charset="0"/>
                <a:cs typeface="Times New Roman" panose="02020603050405020304" pitchFamily="18" charset="0"/>
              </a:rPr>
              <a:t>   </a:t>
            </a:r>
            <a:r>
              <a:rPr lang="en-US" sz="2400" b="1">
                <a:solidFill>
                  <a:schemeClr val="accent6">
                    <a:lumMod val="50000"/>
                  </a:schemeClr>
                </a:solidFill>
                <a:latin typeface="Times New Roman" panose="02020603050405020304" pitchFamily="18" charset="0"/>
                <a:ea typeface="Calibri" panose="020F0502020204030204" charset="0"/>
                <a:cs typeface="Times New Roman" panose="02020603050405020304" pitchFamily="18" charset="0"/>
              </a:rPr>
              <a:t>Ví dụ: </a:t>
            </a:r>
            <a:r>
              <a:rPr lang="en-US" sz="2400">
                <a:latin typeface="Times New Roman" panose="02020603050405020304" pitchFamily="18" charset="0"/>
                <a:ea typeface="Calibri" panose="020F0502020204030204" charset="0"/>
                <a:cs typeface="Times New Roman" panose="02020603050405020304" pitchFamily="18" charset="0"/>
              </a:rPr>
              <a:t>mô hình hồi quy có </a:t>
            </a:r>
            <a:r>
              <a:rPr lang="en-US" sz="2400" b="1">
                <a:latin typeface="Times New Roman" panose="02020603050405020304" pitchFamily="18" charset="0"/>
                <a:ea typeface="Calibri" panose="020F0502020204030204" charset="0"/>
                <a:cs typeface="Times New Roman" panose="02020603050405020304" pitchFamily="18" charset="0"/>
              </a:rPr>
              <a:t>8</a:t>
            </a:r>
            <a:r>
              <a:rPr lang="en-US" sz="2400">
                <a:latin typeface="Times New Roman" panose="02020603050405020304" pitchFamily="18" charset="0"/>
                <a:ea typeface="Calibri" panose="020F0502020204030204" charset="0"/>
                <a:cs typeface="Times New Roman" panose="02020603050405020304" pitchFamily="18" charset="0"/>
              </a:rPr>
              <a:t> biến độc lập, kích cỡ mẫu tối thiểu là </a:t>
            </a:r>
            <a:r>
              <a:rPr lang="en-US" sz="2400" b="1">
                <a:latin typeface="Times New Roman" panose="02020603050405020304" pitchFamily="18" charset="0"/>
                <a:ea typeface="Calibri" panose="020F0502020204030204" charset="0"/>
                <a:cs typeface="Times New Roman" panose="02020603050405020304" pitchFamily="18" charset="0"/>
              </a:rPr>
              <a:t>114</a:t>
            </a:r>
            <a:r>
              <a:rPr lang="en-US" sz="2400">
                <a:latin typeface="Times New Roman" panose="02020603050405020304" pitchFamily="18" charset="0"/>
                <a:ea typeface="Calibri" panose="020F0502020204030204" charset="0"/>
                <a:cs typeface="Times New Roman" panose="02020603050405020304" pitchFamily="18" charset="0"/>
              </a:rPr>
              <a:t>.</a:t>
            </a:r>
          </a:p>
          <a:p>
            <a:pPr marL="0" lvl="0" indent="0" algn="ctr">
              <a:lnSpc>
                <a:spcPct val="100000"/>
              </a:lnSpc>
              <a:spcBef>
                <a:spcPts val="0"/>
              </a:spcBef>
              <a:spcAft>
                <a:spcPts val="0"/>
              </a:spcAft>
              <a:buNone/>
            </a:pPr>
            <a:r>
              <a:rPr lang="en-US" sz="2400">
                <a:solidFill>
                  <a:srgbClr val="FF0000"/>
                </a:solidFill>
                <a:latin typeface="Times New Roman" panose="02020603050405020304" pitchFamily="18" charset="0"/>
                <a:ea typeface="Calibri" panose="020F0502020204030204" charset="0"/>
                <a:cs typeface="Times New Roman" panose="02020603050405020304" pitchFamily="18" charset="0"/>
              </a:rPr>
              <a:t>Trường hợp nghiên cứu sử dụng cả 2 phép tính trên, phải chọn </a:t>
            </a:r>
          </a:p>
          <a:p>
            <a:pPr marL="0" lvl="0" indent="0" algn="ctr">
              <a:lnSpc>
                <a:spcPct val="100000"/>
              </a:lnSpc>
              <a:spcBef>
                <a:spcPts val="0"/>
              </a:spcBef>
              <a:spcAft>
                <a:spcPts val="0"/>
              </a:spcAft>
              <a:buNone/>
            </a:pPr>
            <a:r>
              <a:rPr lang="en-US" sz="2400">
                <a:solidFill>
                  <a:srgbClr val="FF0000"/>
                </a:solidFill>
                <a:latin typeface="Times New Roman" panose="02020603050405020304" pitchFamily="18" charset="0"/>
                <a:ea typeface="Calibri" panose="020F0502020204030204" charset="0"/>
                <a:cs typeface="Times New Roman" panose="02020603050405020304" pitchFamily="18" charset="0"/>
              </a:rPr>
              <a:t>   kích cỡ mẫu lớn nhất trong 2 phép tính trên.</a:t>
            </a:r>
            <a:endParaRPr lang="en-US" sz="2400" dirty="0">
              <a:solidFill>
                <a:srgbClr val="FF0000"/>
              </a:solidFill>
              <a:latin typeface="Times New Roman" panose="02020603050405020304" pitchFamily="18" charset="0"/>
              <a:ea typeface="Calibri" panose="020F0502020204030204" charset="0"/>
              <a:cs typeface="Times New Roman" panose="02020603050405020304" pitchFamily="18" charset="0"/>
            </a:endParaRPr>
          </a:p>
        </p:txBody>
      </p:sp>
      <p:sp>
        <p:nvSpPr>
          <p:cNvPr id="2" name="Date Placeholder 1"/>
          <p:cNvSpPr>
            <a:spLocks noGrp="1"/>
          </p:cNvSpPr>
          <p:nvPr>
            <p:ph type="dt" sz="half" idx="10"/>
          </p:nvPr>
        </p:nvSpPr>
        <p:spPr/>
        <p:txBody>
          <a:bodyPr/>
          <a:lstStyle/>
          <a:p>
            <a:fld id="{F50EDB33-54C2-4D28-8509-182E9334E39B}" type="datetimeyyyy">
              <a:rPr lang="en-US" sz="900" smtClean="0"/>
              <a:t>2025</a:t>
            </a:fld>
            <a:endParaRPr lang="en-US" sz="900" dirty="0"/>
          </a:p>
        </p:txBody>
      </p:sp>
      <p:sp>
        <p:nvSpPr>
          <p:cNvPr id="3" name="Slide Number Placeholder 2"/>
          <p:cNvSpPr>
            <a:spLocks noGrp="1"/>
          </p:cNvSpPr>
          <p:nvPr>
            <p:ph type="sldNum" sz="quarter" idx="12"/>
          </p:nvPr>
        </p:nvSpPr>
        <p:spPr/>
        <p:txBody>
          <a:bodyPr/>
          <a:lstStyle/>
          <a:p>
            <a:fld id="{81FEFA0A-2F20-4B60-98C6-5FFDA469AA1C}" type="slidenum">
              <a:rPr lang="en-US" sz="900" smtClean="0"/>
              <a:t>93</a:t>
            </a:fld>
            <a:endParaRPr lang="en-US" sz="900"/>
          </a:p>
        </p:txBody>
      </p:sp>
      <p:sp>
        <p:nvSpPr>
          <p:cNvPr id="4" name="TextBox 3"/>
          <p:cNvSpPr txBox="1"/>
          <p:nvPr/>
        </p:nvSpPr>
        <p:spPr>
          <a:xfrm>
            <a:off x="3200206" y="4114815"/>
            <a:ext cx="2646112" cy="423545"/>
          </a:xfrm>
          <a:prstGeom prst="rect">
            <a:avLst/>
          </a:prstGeom>
          <a:noFill/>
          <a:ln w="19050">
            <a:solidFill>
              <a:schemeClr val="accent1"/>
            </a:solidFill>
          </a:ln>
        </p:spPr>
        <p:txBody>
          <a:bodyPr wrap="square" rtlCol="0">
            <a:spAutoFit/>
          </a:bodyPr>
          <a:lstStyle/>
          <a:p>
            <a:pPr algn="ctr">
              <a:lnSpc>
                <a:spcPct val="90000"/>
              </a:lnSpc>
            </a:pPr>
            <a:r>
              <a:rPr kumimoji="0" lang="en-US" sz="2400" b="0" i="0" u="none" strike="noStrike" kern="1200" cap="none" spc="0" normalizeH="0" baseline="0" noProof="0" dirty="0">
                <a:ln>
                  <a:noFill/>
                </a:ln>
                <a:solidFill>
                  <a:srgbClr val="141412"/>
                </a:solidFill>
                <a:effectLst/>
                <a:uLnTx/>
                <a:uFillTx/>
                <a:latin typeface="Times New Roman" panose="02020603050405020304" pitchFamily="18" charset="0"/>
                <a:ea typeface="Calibri" panose="020F0502020204030204" charset="0"/>
                <a:cs typeface="+mn-cs"/>
              </a:rPr>
              <a:t>n = 50+ 8*m</a:t>
            </a:r>
            <a:endParaRPr lang="en-US" sz="1350" dirty="0"/>
          </a:p>
        </p:txBody>
      </p:sp>
      <p:sp>
        <p:nvSpPr>
          <p:cNvPr id="5" name="TextBox 4"/>
          <p:cNvSpPr txBox="1"/>
          <p:nvPr/>
        </p:nvSpPr>
        <p:spPr>
          <a:xfrm>
            <a:off x="2743006" y="1828504"/>
            <a:ext cx="2646112" cy="423545"/>
          </a:xfrm>
          <a:prstGeom prst="rect">
            <a:avLst/>
          </a:prstGeom>
          <a:noFill/>
          <a:ln w="19050">
            <a:solidFill>
              <a:schemeClr val="accent1"/>
            </a:solidFill>
          </a:ln>
        </p:spPr>
        <p:txBody>
          <a:bodyPr wrap="square" rtlCol="0">
            <a:spAutoFit/>
          </a:bodyPr>
          <a:lstStyle/>
          <a:p>
            <a:pPr algn="ctr">
              <a:lnSpc>
                <a:spcPct val="90000"/>
              </a:lnSpc>
            </a:pPr>
            <a:r>
              <a:rPr kumimoji="0" lang="en-US" sz="2400" b="0" i="0" u="none" strike="noStrike" kern="1200" cap="none" spc="0" normalizeH="0" baseline="0" noProof="0">
                <a:ln>
                  <a:noFill/>
                </a:ln>
                <a:solidFill>
                  <a:srgbClr val="141412"/>
                </a:solidFill>
                <a:effectLst/>
                <a:uLnTx/>
                <a:uFillTx/>
                <a:latin typeface="Times New Roman" panose="02020603050405020304" pitchFamily="18" charset="0"/>
                <a:ea typeface="Calibri" panose="020F0502020204030204" charset="0"/>
                <a:cs typeface="+mn-cs"/>
              </a:rPr>
              <a:t>n = 5*m</a:t>
            </a:r>
            <a:endParaRPr lang="en-US" sz="135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anim calcmode="lin" valueType="num">
                                      <p:cBhvr additive="base">
                                        <p:cTn id="11"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anim calcmode="lin" valueType="num">
                                      <p:cBhvr additive="base">
                                        <p:cTn id="1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 calcmode="lin" valueType="num">
                                      <p:cBhvr additive="base">
                                        <p:cTn id="1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 calcmode="lin" valueType="num">
                                      <p:cBhvr additive="base">
                                        <p:cTn id="2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barn(inVertical)">
                                      <p:cBhvr>
                                        <p:cTn id="31" dur="500"/>
                                        <p:tgtEl>
                                          <p:spTgt spid="8">
                                            <p:txEl>
                                              <p:pRg st="8" end="8"/>
                                            </p:txEl>
                                          </p:spTgt>
                                        </p:tgtEl>
                                      </p:cBhvr>
                                    </p:animEffect>
                                  </p:childTnLst>
                                </p:cTn>
                              </p:par>
                              <p:par>
                                <p:cTn id="32" presetID="16" presetClass="entr" presetSubtype="21" fill="hold"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barn(inVertical)">
                                      <p:cBhvr>
                                        <p:cTn id="34" dur="500"/>
                                        <p:tgtEl>
                                          <p:spTgt spid="8">
                                            <p:txEl>
                                              <p:pRg st="9" end="9"/>
                                            </p:txEl>
                                          </p:spTgt>
                                        </p:tgtEl>
                                      </p:cBhvr>
                                    </p:animEffect>
                                  </p:childTnLst>
                                </p:cTn>
                              </p:par>
                              <p:par>
                                <p:cTn id="35" presetID="16" presetClass="entr" presetSubtype="21" fill="hold"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barn(inVertical)">
                                      <p:cBhvr>
                                        <p:cTn id="37" dur="500"/>
                                        <p:tgtEl>
                                          <p:spTgt spid="8">
                                            <p:txEl>
                                              <p:pRg st="10" end="10"/>
                                            </p:txEl>
                                          </p:spTgt>
                                        </p:tgtEl>
                                      </p:cBhvr>
                                    </p:animEffect>
                                  </p:childTnLst>
                                </p:cTn>
                              </p:par>
                              <p:par>
                                <p:cTn id="38" presetID="16" presetClass="entr" presetSubtype="21" fill="hold"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barn(inVertical)">
                                      <p:cBhvr>
                                        <p:cTn id="40" dur="500"/>
                                        <p:tgtEl>
                                          <p:spTgt spid="8">
                                            <p:txEl>
                                              <p:pRg st="11" end="1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8">
                                            <p:txEl>
                                              <p:pRg st="12" end="12"/>
                                            </p:txEl>
                                          </p:spTgt>
                                        </p:tgtEl>
                                        <p:attrNameLst>
                                          <p:attrName>style.visibility</p:attrName>
                                        </p:attrNameLst>
                                      </p:cBhvr>
                                      <p:to>
                                        <p:strVal val="visible"/>
                                      </p:to>
                                    </p:set>
                                    <p:animEffect transition="in" filter="fade">
                                      <p:cBhvr>
                                        <p:cTn id="45" dur="1000"/>
                                        <p:tgtEl>
                                          <p:spTgt spid="8">
                                            <p:txEl>
                                              <p:pRg st="12" end="12"/>
                                            </p:txEl>
                                          </p:spTgt>
                                        </p:tgtEl>
                                      </p:cBhvr>
                                    </p:animEffect>
                                    <p:anim calcmode="lin" valueType="num">
                                      <p:cBhvr>
                                        <p:cTn id="46" dur="1000" fill="hold"/>
                                        <p:tgtEl>
                                          <p:spTgt spid="8">
                                            <p:txEl>
                                              <p:pRg st="12" end="12"/>
                                            </p:txEl>
                                          </p:spTgt>
                                        </p:tgtEl>
                                        <p:attrNameLst>
                                          <p:attrName>ppt_x</p:attrName>
                                        </p:attrNameLst>
                                      </p:cBhvr>
                                      <p:tavLst>
                                        <p:tav tm="0">
                                          <p:val>
                                            <p:strVal val="#ppt_x"/>
                                          </p:val>
                                        </p:tav>
                                        <p:tav tm="100000">
                                          <p:val>
                                            <p:strVal val="#ppt_x"/>
                                          </p:val>
                                        </p:tav>
                                      </p:tavLst>
                                    </p:anim>
                                    <p:anim calcmode="lin" valueType="num">
                                      <p:cBhvr>
                                        <p:cTn id="47" dur="1000" fill="hold"/>
                                        <p:tgtEl>
                                          <p:spTgt spid="8">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8">
                                            <p:txEl>
                                              <p:pRg st="13" end="13"/>
                                            </p:txEl>
                                          </p:spTgt>
                                        </p:tgtEl>
                                        <p:attrNameLst>
                                          <p:attrName>style.visibility</p:attrName>
                                        </p:attrNameLst>
                                      </p:cBhvr>
                                      <p:to>
                                        <p:strVal val="visible"/>
                                      </p:to>
                                    </p:set>
                                    <p:animEffect transition="in" filter="fade">
                                      <p:cBhvr>
                                        <p:cTn id="52" dur="1000"/>
                                        <p:tgtEl>
                                          <p:spTgt spid="8">
                                            <p:txEl>
                                              <p:pRg st="13" end="13"/>
                                            </p:txEl>
                                          </p:spTgt>
                                        </p:tgtEl>
                                      </p:cBhvr>
                                    </p:animEffect>
                                    <p:anim calcmode="lin" valueType="num">
                                      <p:cBhvr>
                                        <p:cTn id="53" dur="1000" fill="hold"/>
                                        <p:tgtEl>
                                          <p:spTgt spid="8">
                                            <p:txEl>
                                              <p:pRg st="13" end="13"/>
                                            </p:txEl>
                                          </p:spTgt>
                                        </p:tgtEl>
                                        <p:attrNameLst>
                                          <p:attrName>ppt_x</p:attrName>
                                        </p:attrNameLst>
                                      </p:cBhvr>
                                      <p:tavLst>
                                        <p:tav tm="0">
                                          <p:val>
                                            <p:strVal val="#ppt_x"/>
                                          </p:val>
                                        </p:tav>
                                        <p:tav tm="100000">
                                          <p:val>
                                            <p:strVal val="#ppt_x"/>
                                          </p:val>
                                        </p:tav>
                                      </p:tavLst>
                                    </p:anim>
                                    <p:anim calcmode="lin" valueType="num">
                                      <p:cBhvr>
                                        <p:cTn id="54" dur="1000" fill="hold"/>
                                        <p:tgtEl>
                                          <p:spTgt spid="8">
                                            <p:txEl>
                                              <p:pRg st="13" end="13"/>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8">
                                            <p:txEl>
                                              <p:pRg st="14" end="14"/>
                                            </p:txEl>
                                          </p:spTgt>
                                        </p:tgtEl>
                                        <p:attrNameLst>
                                          <p:attrName>style.visibility</p:attrName>
                                        </p:attrNameLst>
                                      </p:cBhvr>
                                      <p:to>
                                        <p:strVal val="visible"/>
                                      </p:to>
                                    </p:set>
                                    <p:animEffect transition="in" filter="fade">
                                      <p:cBhvr>
                                        <p:cTn id="57" dur="1000"/>
                                        <p:tgtEl>
                                          <p:spTgt spid="8">
                                            <p:txEl>
                                              <p:pRg st="14" end="14"/>
                                            </p:txEl>
                                          </p:spTgt>
                                        </p:tgtEl>
                                      </p:cBhvr>
                                    </p:animEffect>
                                    <p:anim calcmode="lin" valueType="num">
                                      <p:cBhvr>
                                        <p:cTn id="58" dur="1000" fill="hold"/>
                                        <p:tgtEl>
                                          <p:spTgt spid="8">
                                            <p:txEl>
                                              <p:pRg st="14" end="14"/>
                                            </p:txEl>
                                          </p:spTgt>
                                        </p:tgtEl>
                                        <p:attrNameLst>
                                          <p:attrName>ppt_x</p:attrName>
                                        </p:attrNameLst>
                                      </p:cBhvr>
                                      <p:tavLst>
                                        <p:tav tm="0">
                                          <p:val>
                                            <p:strVal val="#ppt_x"/>
                                          </p:val>
                                        </p:tav>
                                        <p:tav tm="100000">
                                          <p:val>
                                            <p:strVal val="#ppt_x"/>
                                          </p:val>
                                        </p:tav>
                                      </p:tavLst>
                                    </p:anim>
                                    <p:anim calcmode="lin" valueType="num">
                                      <p:cBhvr>
                                        <p:cTn id="59" dur="1000" fill="hold"/>
                                        <p:tgtEl>
                                          <p:spTgt spid="8">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1752600" y="43815"/>
            <a:ext cx="5115560" cy="63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2800" b="1" dirty="0">
                <a:solidFill>
                  <a:srgbClr val="0070C0"/>
                </a:solidFill>
                <a:latin typeface="Times New Roman" panose="02020603050405020304" pitchFamily="18" charset="0"/>
                <a:cs typeface="Times New Roman" panose="02020603050405020304" pitchFamily="18" charset="0"/>
              </a:rPr>
              <a:t>4.4.5. </a:t>
            </a:r>
            <a:r>
              <a:rPr lang="vi-VN" sz="2800" b="1" dirty="0" err="1">
                <a:solidFill>
                  <a:srgbClr val="0070C0"/>
                </a:solidFill>
                <a:latin typeface="Times New Roman" panose="02020603050405020304" pitchFamily="18" charset="0"/>
                <a:cs typeface="Times New Roman" panose="02020603050405020304" pitchFamily="18" charset="0"/>
              </a:rPr>
              <a:t>Tính</a:t>
            </a:r>
            <a:r>
              <a:rPr lang="vi-VN" sz="2800" b="1" dirty="0">
                <a:solidFill>
                  <a:srgbClr val="0070C0"/>
                </a:solidFill>
                <a:latin typeface="Times New Roman" panose="02020603050405020304" pitchFamily="18" charset="0"/>
                <a:cs typeface="Times New Roman" panose="02020603050405020304" pitchFamily="18" charset="0"/>
              </a:rPr>
              <a:t> </a:t>
            </a:r>
            <a:r>
              <a:rPr lang="vi-VN" sz="2800" b="1" dirty="0" err="1">
                <a:solidFill>
                  <a:srgbClr val="0070C0"/>
                </a:solidFill>
                <a:latin typeface="Times New Roman" panose="02020603050405020304" pitchFamily="18" charset="0"/>
                <a:cs typeface="Times New Roman" panose="02020603050405020304" pitchFamily="18" charset="0"/>
              </a:rPr>
              <a:t>toán</a:t>
            </a:r>
            <a:r>
              <a:rPr lang="vi-VN" sz="2800" b="1" dirty="0">
                <a:solidFill>
                  <a:srgbClr val="0070C0"/>
                </a:solidFill>
                <a:latin typeface="Times New Roman" panose="02020603050405020304" pitchFamily="18" charset="0"/>
                <a:cs typeface="Times New Roman" panose="02020603050405020304" pitchFamily="18" charset="0"/>
              </a:rPr>
              <a:t> </a:t>
            </a:r>
            <a:r>
              <a:rPr lang="vi-VN" sz="2800" b="1" dirty="0" err="1">
                <a:solidFill>
                  <a:srgbClr val="0070C0"/>
                </a:solidFill>
                <a:latin typeface="Times New Roman" panose="02020603050405020304" pitchFamily="18" charset="0"/>
                <a:cs typeface="Times New Roman" panose="02020603050405020304" pitchFamily="18" charset="0"/>
              </a:rPr>
              <a:t>kích</a:t>
            </a:r>
            <a:r>
              <a:rPr lang="vi-VN" sz="2800" b="1" dirty="0">
                <a:solidFill>
                  <a:srgbClr val="0070C0"/>
                </a:solidFill>
                <a:latin typeface="Times New Roman" panose="02020603050405020304" pitchFamily="18" charset="0"/>
                <a:cs typeface="Times New Roman" panose="02020603050405020304" pitchFamily="18" charset="0"/>
              </a:rPr>
              <a:t> </a:t>
            </a:r>
            <a:r>
              <a:rPr lang="vi-VN" sz="2800" b="1" dirty="0" err="1">
                <a:solidFill>
                  <a:srgbClr val="0070C0"/>
                </a:solidFill>
                <a:latin typeface="Times New Roman" panose="02020603050405020304" pitchFamily="18" charset="0"/>
                <a:cs typeface="Times New Roman" panose="02020603050405020304" pitchFamily="18" charset="0"/>
              </a:rPr>
              <a:t>cỡ</a:t>
            </a:r>
            <a:r>
              <a:rPr lang="vi-VN" sz="2800" b="1" dirty="0">
                <a:solidFill>
                  <a:srgbClr val="0070C0"/>
                </a:solidFill>
                <a:latin typeface="Times New Roman" panose="02020603050405020304" pitchFamily="18" charset="0"/>
                <a:cs typeface="Times New Roman" panose="02020603050405020304" pitchFamily="18" charset="0"/>
              </a:rPr>
              <a:t> </a:t>
            </a:r>
            <a:r>
              <a:rPr lang="vi-VN" sz="2800" b="1" dirty="0" err="1">
                <a:solidFill>
                  <a:srgbClr val="0070C0"/>
                </a:solidFill>
                <a:latin typeface="Times New Roman" panose="02020603050405020304" pitchFamily="18" charset="0"/>
                <a:cs typeface="Times New Roman" panose="02020603050405020304" pitchFamily="18" charset="0"/>
              </a:rPr>
              <a:t>mẫu</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76200" y="1180465"/>
            <a:ext cx="9022080" cy="491490"/>
          </a:xfrm>
          <a:prstGeom prst="rect">
            <a:avLst/>
          </a:prstGeom>
        </p:spPr>
        <p:txBody>
          <a:bodyPr wrap="square">
            <a:spAutoFit/>
          </a:bodyPr>
          <a:lstStyle/>
          <a:p>
            <a:pPr algn="just">
              <a:spcBef>
                <a:spcPts val="1200"/>
              </a:spcBef>
              <a:tabLst>
                <a:tab pos="267970" algn="l"/>
              </a:tabLst>
            </a:pPr>
            <a:r>
              <a:rPr lang="vi-VN" sz="2600" dirty="0">
                <a:latin typeface="Times New Roman" panose="02020603050405020304" pitchFamily="18" charset="0"/>
                <a:cs typeface="Times New Roman" panose="02020603050405020304" pitchFamily="18" charset="0"/>
              </a:rPr>
              <a:t>	</a:t>
            </a:r>
            <a:r>
              <a:rPr lang="vi-VN" sz="2600" b="1" i="1" dirty="0">
                <a:latin typeface="Times New Roman" panose="02020603050405020304" pitchFamily="18" charset="0"/>
                <a:cs typeface="Times New Roman" panose="02020603050405020304" pitchFamily="18" charset="0"/>
              </a:rPr>
              <a:t>* </a:t>
            </a:r>
            <a:r>
              <a:rPr lang="vi-VN" sz="2600" b="1" i="1" dirty="0" err="1">
                <a:latin typeface="Times New Roman" panose="02020603050405020304" pitchFamily="18" charset="0"/>
                <a:cs typeface="Times New Roman" panose="02020603050405020304" pitchFamily="18" charset="0"/>
              </a:rPr>
              <a:t>Trường</a:t>
            </a:r>
            <a:r>
              <a:rPr lang="vi-VN" sz="2600" b="1" i="1" dirty="0">
                <a:latin typeface="Times New Roman" panose="02020603050405020304" pitchFamily="18" charset="0"/>
                <a:cs typeface="Times New Roman" panose="02020603050405020304" pitchFamily="18" charset="0"/>
              </a:rPr>
              <a:t> </a:t>
            </a:r>
            <a:r>
              <a:rPr lang="vi-VN" sz="2600" b="1" i="1" dirty="0" err="1">
                <a:latin typeface="Times New Roman" panose="02020603050405020304" pitchFamily="18" charset="0"/>
                <a:cs typeface="Times New Roman" panose="02020603050405020304" pitchFamily="18" charset="0"/>
              </a:rPr>
              <a:t>hợp</a:t>
            </a:r>
            <a:r>
              <a:rPr lang="vi-VN" sz="2600" b="1" i="1" dirty="0">
                <a:latin typeface="Times New Roman" panose="02020603050405020304" pitchFamily="18" charset="0"/>
                <a:cs typeface="Times New Roman" panose="02020603050405020304" pitchFamily="18" charset="0"/>
              </a:rPr>
              <a:t> </a:t>
            </a:r>
            <a:r>
              <a:rPr lang="vi-VN" sz="2600" b="1" i="1" dirty="0" err="1">
                <a:latin typeface="Times New Roman" panose="02020603050405020304" pitchFamily="18" charset="0"/>
                <a:cs typeface="Times New Roman" panose="02020603050405020304" pitchFamily="18" charset="0"/>
              </a:rPr>
              <a:t>tổng</a:t>
            </a:r>
            <a:r>
              <a:rPr lang="vi-VN" sz="2600" b="1" i="1" dirty="0">
                <a:latin typeface="Times New Roman" panose="02020603050405020304" pitchFamily="18" charset="0"/>
                <a:cs typeface="Times New Roman" panose="02020603050405020304" pitchFamily="18" charset="0"/>
              </a:rPr>
              <a:t> </a:t>
            </a:r>
            <a:r>
              <a:rPr lang="vi-VN" sz="2600" b="1" i="1" dirty="0" err="1">
                <a:latin typeface="Times New Roman" panose="02020603050405020304" pitchFamily="18" charset="0"/>
                <a:cs typeface="Times New Roman" panose="02020603050405020304" pitchFamily="18" charset="0"/>
              </a:rPr>
              <a:t>thể</a:t>
            </a:r>
            <a:r>
              <a:rPr lang="vi-VN" sz="2600" b="1" i="1" dirty="0">
                <a:latin typeface="Times New Roman" panose="02020603050405020304" pitchFamily="18" charset="0"/>
                <a:cs typeface="Times New Roman" panose="02020603050405020304" pitchFamily="18" charset="0"/>
              </a:rPr>
              <a:t> </a:t>
            </a:r>
            <a:r>
              <a:rPr lang="vi-VN" sz="2600" b="1" i="1" dirty="0" err="1">
                <a:latin typeface="Times New Roman" panose="02020603050405020304" pitchFamily="18" charset="0"/>
                <a:cs typeface="Times New Roman" panose="02020603050405020304" pitchFamily="18" charset="0"/>
              </a:rPr>
              <a:t>lớn</a:t>
            </a:r>
            <a:r>
              <a:rPr lang="vi-VN" sz="2600" b="1" i="1" dirty="0">
                <a:latin typeface="Times New Roman" panose="02020603050405020304" pitchFamily="18" charset="0"/>
                <a:cs typeface="Times New Roman" panose="02020603050405020304" pitchFamily="18" charset="0"/>
              </a:rPr>
              <a:t> </a:t>
            </a:r>
            <a:r>
              <a:rPr lang="vi-VN" sz="2600" b="1" i="1" dirty="0" err="1">
                <a:latin typeface="Times New Roman" panose="02020603050405020304" pitchFamily="18" charset="0"/>
                <a:cs typeface="Times New Roman" panose="02020603050405020304" pitchFamily="18" charset="0"/>
              </a:rPr>
              <a:t>và</a:t>
            </a:r>
            <a:r>
              <a:rPr lang="vi-VN" sz="2600" b="1" i="1" dirty="0">
                <a:latin typeface="Times New Roman" panose="02020603050405020304" pitchFamily="18" charset="0"/>
                <a:cs typeface="Times New Roman" panose="02020603050405020304" pitchFamily="18" charset="0"/>
              </a:rPr>
              <a:t> không </a:t>
            </a:r>
            <a:r>
              <a:rPr lang="vi-VN" sz="2600" b="1" i="1" dirty="0" err="1">
                <a:latin typeface="Times New Roman" panose="02020603050405020304" pitchFamily="18" charset="0"/>
                <a:cs typeface="Times New Roman" panose="02020603050405020304" pitchFamily="18" charset="0"/>
              </a:rPr>
              <a:t>biết</a:t>
            </a:r>
            <a:r>
              <a:rPr lang="vi-VN" sz="2600" b="1" i="1" dirty="0">
                <a:latin typeface="Times New Roman" panose="02020603050405020304" pitchFamily="18" charset="0"/>
                <a:cs typeface="Times New Roman" panose="02020603050405020304" pitchFamily="18" charset="0"/>
              </a:rPr>
              <a:t> </a:t>
            </a:r>
            <a:r>
              <a:rPr lang="vi-VN" sz="2600" b="1" i="1" dirty="0" err="1">
                <a:latin typeface="Times New Roman" panose="02020603050405020304" pitchFamily="18" charset="0"/>
                <a:cs typeface="Times New Roman" panose="02020603050405020304" pitchFamily="18" charset="0"/>
              </a:rPr>
              <a:t>tổng</a:t>
            </a:r>
            <a:r>
              <a:rPr lang="vi-VN" sz="2600" b="1" i="1" dirty="0">
                <a:latin typeface="Times New Roman" panose="02020603050405020304" pitchFamily="18" charset="0"/>
                <a:cs typeface="Times New Roman" panose="02020603050405020304" pitchFamily="18" charset="0"/>
              </a:rPr>
              <a:t> </a:t>
            </a:r>
            <a:r>
              <a:rPr lang="vi-VN" sz="2600" b="1" i="1" dirty="0" err="1">
                <a:latin typeface="Times New Roman" panose="02020603050405020304" pitchFamily="18" charset="0"/>
                <a:cs typeface="Times New Roman" panose="02020603050405020304" pitchFamily="18" charset="0"/>
              </a:rPr>
              <a:t>thể</a:t>
            </a:r>
            <a:r>
              <a:rPr lang="en-US" altLang="vi-VN" sz="2600" b="1" i="1" dirty="0" err="1">
                <a:latin typeface="Times New Roman" panose="02020603050405020304" pitchFamily="18" charset="0"/>
                <a:cs typeface="Times New Roman" panose="02020603050405020304" pitchFamily="18" charset="0"/>
              </a:rPr>
              <a:t> (Cochran):</a:t>
            </a:r>
          </a:p>
        </p:txBody>
      </p:sp>
      <p:sp>
        <p:nvSpPr>
          <p:cNvPr id="14" name="Rectangle 13"/>
          <p:cNvSpPr/>
          <p:nvPr/>
        </p:nvSpPr>
        <p:spPr>
          <a:xfrm>
            <a:off x="4830445" y="2120265"/>
            <a:ext cx="1524000" cy="725170"/>
          </a:xfrm>
          <a:prstGeom prst="rect">
            <a:avLst/>
          </a:prstGeom>
        </p:spPr>
        <p:txBody>
          <a:bodyPr wrap="square">
            <a:noAutofit/>
          </a:bodyPr>
          <a:lstStyle/>
          <a:p>
            <a:pPr algn="just">
              <a:spcBef>
                <a:spcPts val="1200"/>
              </a:spcBef>
              <a:tabLst>
                <a:tab pos="267970" algn="l"/>
              </a:tabLst>
            </a:pPr>
            <a:r>
              <a:rPr lang="vi-VN" sz="2600" dirty="0">
                <a:latin typeface="Times New Roman" panose="02020603050405020304" pitchFamily="18" charset="0"/>
                <a:cs typeface="Times New Roman" panose="02020603050405020304" pitchFamily="18" charset="0"/>
              </a:rPr>
              <a:t>Trong </a:t>
            </a:r>
            <a:r>
              <a:rPr lang="vi-VN" sz="2600" dirty="0" err="1">
                <a:latin typeface="Times New Roman" panose="02020603050405020304" pitchFamily="18" charset="0"/>
                <a:cs typeface="Times New Roman" panose="02020603050405020304" pitchFamily="18" charset="0"/>
              </a:rPr>
              <a:t>đó</a:t>
            </a:r>
            <a:r>
              <a:rPr lang="vi-VN" sz="2600" dirty="0">
                <a:latin typeface="Times New Roman" panose="02020603050405020304" pitchFamily="18" charset="0"/>
                <a:cs typeface="Times New Roman" panose="02020603050405020304" pitchFamily="18" charset="0"/>
              </a:rPr>
              <a:t>:</a:t>
            </a:r>
          </a:p>
        </p:txBody>
      </p:sp>
      <mc:AlternateContent xmlns:mc="http://schemas.openxmlformats.org/markup-compatibility/2006" xmlns:a14="http://schemas.microsoft.com/office/drawing/2010/main">
        <mc:Choice Requires="a14">
          <p:sp>
            <p:nvSpPr>
              <p:cNvPr id="15" name="Rectangle 14"/>
              <p:cNvSpPr/>
              <p:nvPr/>
            </p:nvSpPr>
            <p:spPr>
              <a:xfrm>
                <a:off x="1752600" y="1837690"/>
                <a:ext cx="3352800" cy="1004570"/>
              </a:xfrm>
              <a:prstGeom prst="rect">
                <a:avLst/>
              </a:prstGeom>
            </p:spPr>
            <p:txBody>
              <a:bodyPr wrap="square">
                <a:noAutofit/>
              </a:bodyPr>
              <a:lstStyle/>
              <a:p>
                <a:pPr algn="just">
                  <a:spcBef>
                    <a:spcPts val="1200"/>
                  </a:spcBef>
                  <a:tabLst>
                    <a:tab pos="267970" algn="l"/>
                  </a:tabLst>
                </a:pPr>
                <a:r>
                  <a:rPr lang="vi-VN" sz="3200" dirty="0">
                    <a:latin typeface="Times New Roman" panose="02020603050405020304" pitchFamily="18" charset="0"/>
                    <a:cs typeface="Times New Roman" panose="02020603050405020304" pitchFamily="18" charset="0"/>
                  </a:rPr>
                  <a:t>	</a:t>
                </a:r>
                <a14:m>
                  <m:oMath xmlns:m="http://schemas.openxmlformats.org/officeDocument/2006/math">
                    <m:r>
                      <a:rPr lang="vi-VN" sz="3600" b="1" i="1" dirty="0" smtClean="0">
                        <a:latin typeface="Cambria Math" panose="02040503050406030204" pitchFamily="18" charset="0"/>
                      </a:rPr>
                      <m:t>𝑛</m:t>
                    </m:r>
                    <m:r>
                      <a:rPr lang="vi-VN" sz="3600" b="1" i="0" dirty="0">
                        <a:latin typeface="Cambria Math" panose="02040503050406030204" pitchFamily="18" charset="0"/>
                      </a:rPr>
                      <m:t>=</m:t>
                    </m:r>
                    <m:f>
                      <m:fPr>
                        <m:ctrlPr>
                          <a:rPr lang="vi-VN" sz="3600" b="1" i="1" dirty="0">
                            <a:latin typeface="Cambria Math" panose="02040503050406030204" pitchFamily="18" charset="0"/>
                          </a:rPr>
                        </m:ctrlPr>
                      </m:fPr>
                      <m:num>
                        <m:sSup>
                          <m:sSupPr>
                            <m:ctrlPr>
                              <a:rPr lang="vi-VN" sz="3600" b="1" i="1" dirty="0">
                                <a:latin typeface="Cambria Math" panose="02040503050406030204" pitchFamily="18" charset="0"/>
                              </a:rPr>
                            </m:ctrlPr>
                          </m:sSupPr>
                          <m:e>
                            <m:r>
                              <a:rPr lang="vi-VN" sz="3600" b="1" i="1" dirty="0">
                                <a:latin typeface="Cambria Math" panose="02040503050406030204" pitchFamily="18" charset="0"/>
                              </a:rPr>
                              <m:t>𝑧</m:t>
                            </m:r>
                          </m:e>
                          <m:sup>
                            <m:r>
                              <a:rPr lang="vi-VN" sz="3600" b="1" i="0" dirty="0">
                                <a:latin typeface="Cambria Math" panose="02040503050406030204" pitchFamily="18" charset="0"/>
                              </a:rPr>
                              <m:t>2</m:t>
                            </m:r>
                          </m:sup>
                        </m:sSup>
                        <m:r>
                          <a:rPr lang="vi-VN" sz="3600" b="1" i="0" dirty="0">
                            <a:latin typeface="Cambria Math" panose="02040503050406030204" pitchFamily="18" charset="0"/>
                          </a:rPr>
                          <m:t>⋅</m:t>
                        </m:r>
                        <m:r>
                          <m:rPr>
                            <m:sty m:val="p"/>
                          </m:rPr>
                          <a:rPr lang="vi-VN" sz="3600" b="1" i="1" dirty="0">
                            <a:latin typeface="Cambria Math" panose="02040503050406030204" pitchFamily="18" charset="0"/>
                          </a:rPr>
                          <m:t>p</m:t>
                        </m:r>
                        <m:r>
                          <a:rPr lang="vi-VN" sz="3600" b="1" i="0" dirty="0">
                            <a:latin typeface="Cambria Math" panose="02040503050406030204" pitchFamily="18" charset="0"/>
                          </a:rPr>
                          <m:t>⋅</m:t>
                        </m:r>
                        <m:d>
                          <m:dPr>
                            <m:ctrlPr>
                              <a:rPr lang="vi-VN" sz="3600" b="1" i="1" dirty="0">
                                <a:latin typeface="Cambria Math" panose="02040503050406030204" pitchFamily="18" charset="0"/>
                              </a:rPr>
                            </m:ctrlPr>
                          </m:dPr>
                          <m:e>
                            <m:r>
                              <a:rPr lang="vi-VN" sz="3600" b="1" i="0" dirty="0">
                                <a:latin typeface="Cambria Math" panose="02040503050406030204" pitchFamily="18" charset="0"/>
                              </a:rPr>
                              <m:t>1−</m:t>
                            </m:r>
                            <m:r>
                              <m:rPr>
                                <m:sty m:val="p"/>
                              </m:rPr>
                              <a:rPr lang="vi-VN" sz="3600" b="1" i="1" dirty="0">
                                <a:latin typeface="Cambria Math" panose="02040503050406030204" pitchFamily="18" charset="0"/>
                              </a:rPr>
                              <m:t>p</m:t>
                            </m:r>
                          </m:e>
                        </m:d>
                      </m:num>
                      <m:den>
                        <m:sSup>
                          <m:sSupPr>
                            <m:ctrlPr>
                              <a:rPr lang="vi-VN" sz="3600" b="1" i="1" dirty="0">
                                <a:latin typeface="Cambria Math" panose="02040503050406030204" pitchFamily="18" charset="0"/>
                              </a:rPr>
                            </m:ctrlPr>
                          </m:sSupPr>
                          <m:e>
                            <m:r>
                              <a:rPr lang="vi-VN" sz="3600" b="1" i="1" dirty="0">
                                <a:latin typeface="Cambria Math" panose="02040503050406030204" pitchFamily="18" charset="0"/>
                              </a:rPr>
                              <m:t>𝜀</m:t>
                            </m:r>
                          </m:e>
                          <m:sup>
                            <m:r>
                              <a:rPr lang="vi-VN" sz="3600" b="1" i="0" dirty="0">
                                <a:latin typeface="Cambria Math" panose="02040503050406030204" pitchFamily="18" charset="0"/>
                              </a:rPr>
                              <m:t>2</m:t>
                            </m:r>
                          </m:sup>
                        </m:sSup>
                      </m:den>
                    </m:f>
                  </m:oMath>
                </a14:m>
                <a:endParaRPr lang="vi-VN" sz="3600" b="1" dirty="0">
                  <a:latin typeface="Times New Roman" panose="02020603050405020304" pitchFamily="18" charset="0"/>
                  <a:cs typeface="Times New Roman" panose="02020603050405020304" pitchFamily="18" charset="0"/>
                </a:endParaRPr>
              </a:p>
            </p:txBody>
          </p:sp>
        </mc:Choice>
        <mc:Fallback xmlns="">
          <p:sp>
            <p:nvSpPr>
              <p:cNvPr id="15" name="Rectangle 14"/>
              <p:cNvSpPr>
                <a:spLocks noRot="1" noChangeAspect="1" noMove="1" noResize="1" noEditPoints="1" noAdjustHandles="1" noChangeArrowheads="1" noChangeShapeType="1" noTextEdit="1"/>
              </p:cNvSpPr>
              <p:nvPr/>
            </p:nvSpPr>
            <p:spPr>
              <a:xfrm>
                <a:off x="1752600" y="1837690"/>
                <a:ext cx="3352800" cy="1004570"/>
              </a:xfrm>
              <a:prstGeom prst="rect">
                <a:avLst/>
              </a:prstGeom>
              <a:blipFill rotWithShape="1">
                <a:blip r:embed="rId3"/>
                <a:stretch>
                  <a:fillRect/>
                </a:stretch>
              </a:blipFill>
            </p:spPr>
            <p:txBody>
              <a:bodyPr/>
              <a:lstStyle/>
              <a:p>
                <a:r>
                  <a:rPr lang="en-US" altLang="en-US">
                    <a:noFill/>
                  </a:rPr>
                  <a:t> </a:t>
                </a:r>
              </a:p>
            </p:txBody>
          </p:sp>
        </mc:Fallback>
      </mc:AlternateContent>
      <p:sp>
        <p:nvSpPr>
          <p:cNvPr id="16" name="Rectangle 15"/>
          <p:cNvSpPr/>
          <p:nvPr/>
        </p:nvSpPr>
        <p:spPr>
          <a:xfrm>
            <a:off x="-12700" y="576580"/>
            <a:ext cx="9077325" cy="521970"/>
          </a:xfrm>
          <a:prstGeom prst="rect">
            <a:avLst/>
          </a:prstGeom>
        </p:spPr>
        <p:txBody>
          <a:bodyPr wrap="square">
            <a:spAutoFit/>
          </a:bodyPr>
          <a:lstStyle/>
          <a:p>
            <a:pPr algn="ctr">
              <a:spcBef>
                <a:spcPts val="1200"/>
              </a:spcBef>
              <a:tabLst>
                <a:tab pos="267970" algn="l"/>
              </a:tabLst>
            </a:pPr>
            <a:r>
              <a:rPr lang="vi-VN" sz="2800" b="1" dirty="0" err="1">
                <a:latin typeface="Times New Roman" panose="02020603050405020304" pitchFamily="18" charset="0"/>
                <a:cs typeface="Times New Roman" panose="02020603050405020304" pitchFamily="18" charset="0"/>
              </a:rPr>
              <a:t>Dựa</a:t>
            </a:r>
            <a:r>
              <a:rPr lang="vi-VN" sz="2800" b="1" dirty="0">
                <a:latin typeface="Times New Roman" panose="02020603050405020304" pitchFamily="18" charset="0"/>
                <a:cs typeface="Times New Roman" panose="02020603050405020304" pitchFamily="18" charset="0"/>
              </a:rPr>
              <a:t> </a:t>
            </a:r>
            <a:r>
              <a:rPr lang="vi-VN" sz="2800" b="1" dirty="0" err="1">
                <a:latin typeface="Times New Roman" panose="02020603050405020304" pitchFamily="18" charset="0"/>
                <a:cs typeface="Times New Roman" panose="02020603050405020304" pitchFamily="18" charset="0"/>
              </a:rPr>
              <a:t>vào</a:t>
            </a:r>
            <a:r>
              <a:rPr lang="vi-VN" sz="2800" b="1" dirty="0">
                <a:latin typeface="Times New Roman" panose="02020603050405020304" pitchFamily="18" charset="0"/>
                <a:cs typeface="Times New Roman" panose="02020603050405020304" pitchFamily="18" charset="0"/>
              </a:rPr>
              <a:t> </a:t>
            </a:r>
            <a:r>
              <a:rPr lang="vi-VN" sz="2800" b="1" dirty="0" err="1">
                <a:latin typeface="Times New Roman" panose="02020603050405020304" pitchFamily="18" charset="0"/>
                <a:cs typeface="Times New Roman" panose="02020603050405020304" pitchFamily="18" charset="0"/>
              </a:rPr>
              <a:t>phạm</a:t>
            </a:r>
            <a:r>
              <a:rPr lang="vi-VN" sz="2800" b="1" dirty="0">
                <a:latin typeface="Times New Roman" panose="02020603050405020304" pitchFamily="18" charset="0"/>
                <a:cs typeface="Times New Roman" panose="02020603050405020304" pitchFamily="18" charset="0"/>
              </a:rPr>
              <a:t> vi sai </a:t>
            </a:r>
            <a:r>
              <a:rPr lang="vi-VN" sz="2800" b="1" dirty="0" err="1">
                <a:latin typeface="Times New Roman" panose="02020603050405020304" pitchFamily="18" charset="0"/>
                <a:cs typeface="Times New Roman" panose="02020603050405020304" pitchFamily="18" charset="0"/>
              </a:rPr>
              <a:t>số</a:t>
            </a:r>
            <a:r>
              <a:rPr lang="vi-VN" sz="2800" b="1" dirty="0">
                <a:latin typeface="Times New Roman" panose="02020603050405020304" pitchFamily="18" charset="0"/>
                <a:cs typeface="Times New Roman" panose="02020603050405020304" pitchFamily="18" charset="0"/>
              </a:rPr>
              <a:t> </a:t>
            </a:r>
            <a:r>
              <a:rPr lang="vi-VN" sz="2800" b="1" dirty="0" err="1">
                <a:latin typeface="Times New Roman" panose="02020603050405020304" pitchFamily="18" charset="0"/>
                <a:cs typeface="Times New Roman" panose="02020603050405020304" pitchFamily="18" charset="0"/>
              </a:rPr>
              <a:t>chọn</a:t>
            </a:r>
            <a:r>
              <a:rPr lang="vi-VN" sz="2800" b="1" dirty="0">
                <a:latin typeface="Times New Roman" panose="02020603050405020304" pitchFamily="18" charset="0"/>
                <a:cs typeface="Times New Roman" panose="02020603050405020304" pitchFamily="18" charset="0"/>
              </a:rPr>
              <a:t> </a:t>
            </a:r>
            <a:r>
              <a:rPr lang="vi-VN" sz="2800" b="1" dirty="0" err="1">
                <a:latin typeface="Times New Roman" panose="02020603050405020304" pitchFamily="18" charset="0"/>
                <a:cs typeface="Times New Roman" panose="02020603050405020304" pitchFamily="18" charset="0"/>
              </a:rPr>
              <a:t>mẫu</a:t>
            </a:r>
            <a:r>
              <a:rPr lang="vi-VN" sz="2800" b="1" dirty="0">
                <a:latin typeface="Times New Roman" panose="02020603050405020304" pitchFamily="18" charset="0"/>
                <a:cs typeface="Times New Roman" panose="02020603050405020304" pitchFamily="18" charset="0"/>
              </a:rPr>
              <a:t>.</a:t>
            </a:r>
          </a:p>
        </p:txBody>
      </p:sp>
      <p:sp>
        <p:nvSpPr>
          <p:cNvPr id="26" name="Rectangle 25"/>
          <p:cNvSpPr/>
          <p:nvPr/>
        </p:nvSpPr>
        <p:spPr>
          <a:xfrm>
            <a:off x="-222885" y="2947035"/>
            <a:ext cx="6090285" cy="798195"/>
          </a:xfrm>
          <a:prstGeom prst="rect">
            <a:avLst/>
          </a:prstGeom>
        </p:spPr>
        <p:txBody>
          <a:bodyPr wrap="square">
            <a:noAutofit/>
          </a:bodyPr>
          <a:lstStyle/>
          <a:p>
            <a:pPr algn="just">
              <a:spcBef>
                <a:spcPts val="1200"/>
              </a:spcBef>
              <a:tabLst>
                <a:tab pos="267970" algn="l"/>
              </a:tabLst>
            </a:pPr>
            <a:r>
              <a:rPr lang="vi-VN" sz="2600" dirty="0">
                <a:latin typeface="Times New Roman" panose="02020603050405020304" pitchFamily="18" charset="0"/>
                <a:cs typeface="Times New Roman" panose="02020603050405020304" pitchFamily="18" charset="0"/>
              </a:rPr>
              <a:t>	+ z </a:t>
            </a:r>
            <a:r>
              <a:rPr lang="vi-VN" sz="2600" dirty="0" err="1">
                <a:latin typeface="Times New Roman" panose="02020603050405020304" pitchFamily="18" charset="0"/>
                <a:cs typeface="Times New Roman" panose="02020603050405020304" pitchFamily="18" charset="0"/>
              </a:rPr>
              <a:t>là</a:t>
            </a:r>
            <a:r>
              <a:rPr lang="vi-VN" sz="2600" dirty="0">
                <a:latin typeface="Times New Roman" panose="02020603050405020304" pitchFamily="18" charset="0"/>
                <a:cs typeface="Times New Roman" panose="02020603050405020304" pitchFamily="18" charset="0"/>
              </a:rPr>
              <a:t> </a:t>
            </a:r>
            <a:r>
              <a:rPr lang="vi-VN" sz="2600" dirty="0" err="1">
                <a:latin typeface="Times New Roman" panose="02020603050405020304" pitchFamily="18" charset="0"/>
                <a:cs typeface="Times New Roman" panose="02020603050405020304" pitchFamily="18" charset="0"/>
              </a:rPr>
              <a:t>giá</a:t>
            </a:r>
            <a:r>
              <a:rPr lang="vi-VN" sz="2600" dirty="0">
                <a:latin typeface="Times New Roman" panose="02020603050405020304" pitchFamily="18" charset="0"/>
                <a:cs typeface="Times New Roman" panose="02020603050405020304" pitchFamily="18" charset="0"/>
              </a:rPr>
              <a:t> </a:t>
            </a:r>
            <a:r>
              <a:rPr lang="vi-VN" sz="2600" dirty="0" err="1">
                <a:latin typeface="Times New Roman" panose="02020603050405020304" pitchFamily="18" charset="0"/>
                <a:cs typeface="Times New Roman" panose="02020603050405020304" pitchFamily="18" charset="0"/>
              </a:rPr>
              <a:t>trị</a:t>
            </a:r>
            <a:r>
              <a:rPr lang="vi-VN" sz="2600" dirty="0">
                <a:latin typeface="Times New Roman" panose="02020603050405020304" pitchFamily="18" charset="0"/>
                <a:cs typeface="Times New Roman" panose="02020603050405020304" pitchFamily="18" charset="0"/>
              </a:rPr>
              <a:t> phân </a:t>
            </a:r>
            <a:r>
              <a:rPr lang="vi-VN" sz="2600" dirty="0" err="1">
                <a:latin typeface="Times New Roman" panose="02020603050405020304" pitchFamily="18" charset="0"/>
                <a:cs typeface="Times New Roman" panose="02020603050405020304" pitchFamily="18" charset="0"/>
              </a:rPr>
              <a:t>phối</a:t>
            </a:r>
            <a:r>
              <a:rPr lang="vi-VN" sz="2600" dirty="0">
                <a:latin typeface="Times New Roman" panose="02020603050405020304" pitchFamily="18" charset="0"/>
                <a:cs typeface="Times New Roman" panose="02020603050405020304" pitchFamily="18" charset="0"/>
              </a:rPr>
              <a:t> </a:t>
            </a:r>
            <a:r>
              <a:rPr lang="vi-VN" sz="2600" dirty="0" err="1">
                <a:latin typeface="Times New Roman" panose="02020603050405020304" pitchFamily="18" charset="0"/>
                <a:cs typeface="Times New Roman" panose="02020603050405020304" pitchFamily="18" charset="0"/>
              </a:rPr>
              <a:t>ứng</a:t>
            </a:r>
            <a:r>
              <a:rPr lang="vi-VN" sz="2600" dirty="0">
                <a:latin typeface="Times New Roman" panose="02020603050405020304" pitchFamily="18" charset="0"/>
                <a:cs typeface="Times New Roman" panose="02020603050405020304" pitchFamily="18" charset="0"/>
              </a:rPr>
              <a:t> </a:t>
            </a:r>
            <a:r>
              <a:rPr lang="vi-VN" sz="2600" dirty="0" err="1">
                <a:latin typeface="Times New Roman" panose="02020603050405020304" pitchFamily="18" charset="0"/>
                <a:cs typeface="Times New Roman" panose="02020603050405020304" pitchFamily="18" charset="0"/>
              </a:rPr>
              <a:t>với</a:t>
            </a:r>
            <a:r>
              <a:rPr lang="vi-VN" sz="2600" dirty="0">
                <a:latin typeface="Times New Roman" panose="02020603050405020304" pitchFamily="18" charset="0"/>
                <a:cs typeface="Times New Roman" panose="02020603050405020304" pitchFamily="18" charset="0"/>
              </a:rPr>
              <a:t> </a:t>
            </a:r>
            <a:r>
              <a:rPr lang="vi-VN" sz="2600" dirty="0" err="1">
                <a:latin typeface="Times New Roman" panose="02020603050405020304" pitchFamily="18" charset="0"/>
                <a:cs typeface="Times New Roman" panose="02020603050405020304" pitchFamily="18" charset="0"/>
              </a:rPr>
              <a:t>độ</a:t>
            </a:r>
            <a:r>
              <a:rPr lang="vi-VN" sz="2600" dirty="0">
                <a:latin typeface="Times New Roman" panose="02020603050405020304" pitchFamily="18" charset="0"/>
                <a:cs typeface="Times New Roman" panose="02020603050405020304" pitchFamily="18" charset="0"/>
              </a:rPr>
              <a:t> tin </a:t>
            </a:r>
            <a:r>
              <a:rPr lang="vi-VN" sz="2600" dirty="0" err="1">
                <a:latin typeface="Times New Roman" panose="02020603050405020304" pitchFamily="18" charset="0"/>
                <a:cs typeface="Times New Roman" panose="02020603050405020304" pitchFamily="18" charset="0"/>
              </a:rPr>
              <a:t>cậy</a:t>
            </a:r>
            <a:r>
              <a:rPr lang="vi-VN" sz="2600" dirty="0">
                <a:latin typeface="Times New Roman" panose="02020603050405020304" pitchFamily="18" charset="0"/>
                <a:cs typeface="Times New Roman" panose="02020603050405020304" pitchFamily="18" charset="0"/>
              </a:rPr>
              <a:t>.  </a:t>
            </a:r>
          </a:p>
        </p:txBody>
      </p:sp>
      <p:sp>
        <p:nvSpPr>
          <p:cNvPr id="28" name="Rectangle 27"/>
          <p:cNvSpPr/>
          <p:nvPr/>
        </p:nvSpPr>
        <p:spPr>
          <a:xfrm>
            <a:off x="0" y="5156200"/>
            <a:ext cx="9144000" cy="1292662"/>
          </a:xfrm>
          <a:prstGeom prst="rect">
            <a:avLst/>
          </a:prstGeom>
        </p:spPr>
        <p:txBody>
          <a:bodyPr wrap="square">
            <a:spAutoFit/>
          </a:bodyPr>
          <a:lstStyle/>
          <a:p>
            <a:pPr algn="just">
              <a:spcBef>
                <a:spcPts val="1200"/>
              </a:spcBef>
              <a:tabLst>
                <a:tab pos="267970" algn="l"/>
              </a:tabLst>
            </a:pPr>
            <a:r>
              <a:rPr lang="vi-VN" sz="2600" b="1" dirty="0">
                <a:latin typeface="Times New Roman" panose="02020603050405020304" pitchFamily="18" charset="0"/>
                <a:cs typeface="Times New Roman" panose="02020603050405020304" pitchFamily="18" charset="0"/>
              </a:rPr>
              <a:t>VD4: </a:t>
            </a:r>
            <a:r>
              <a:rPr lang="vi-VN" sz="2600" b="1" i="1" dirty="0" err="1">
                <a:solidFill>
                  <a:srgbClr val="000099"/>
                </a:solidFill>
                <a:latin typeface="Times New Roman" panose="02020603050405020304" pitchFamily="18" charset="0"/>
                <a:cs typeface="Times New Roman" panose="02020603050405020304" pitchFamily="18" charset="0"/>
              </a:rPr>
              <a:t>Tính</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toán</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kích</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thước</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mẫu</a:t>
            </a:r>
            <a:r>
              <a:rPr lang="vi-VN" sz="2600" b="1" i="1" dirty="0">
                <a:solidFill>
                  <a:srgbClr val="000099"/>
                </a:solidFill>
                <a:latin typeface="Times New Roman" panose="02020603050405020304" pitchFamily="18" charset="0"/>
                <a:cs typeface="Times New Roman" panose="02020603050405020304" pitchFamily="18" charset="0"/>
              </a:rPr>
              <a:t> cho </a:t>
            </a:r>
            <a:r>
              <a:rPr lang="vi-VN" sz="2600" b="1" i="1" dirty="0" err="1">
                <a:solidFill>
                  <a:srgbClr val="000099"/>
                </a:solidFill>
                <a:latin typeface="Times New Roman" panose="02020603050405020304" pitchFamily="18" charset="0"/>
                <a:cs typeface="Times New Roman" panose="02020603050405020304" pitchFamily="18" charset="0"/>
              </a:rPr>
              <a:t>cuộc</a:t>
            </a:r>
            <a:r>
              <a:rPr lang="vi-VN" sz="2600" b="1" i="1" dirty="0">
                <a:solidFill>
                  <a:srgbClr val="000099"/>
                </a:solidFill>
                <a:latin typeface="Times New Roman" panose="02020603050405020304" pitchFamily="18" charset="0"/>
                <a:cs typeface="Times New Roman" panose="02020603050405020304" pitchFamily="18" charset="0"/>
              </a:rPr>
              <a:t> trưng </a:t>
            </a:r>
            <a:r>
              <a:rPr lang="vi-VN" sz="2600" b="1" i="1" dirty="0" err="1">
                <a:solidFill>
                  <a:srgbClr val="000099"/>
                </a:solidFill>
                <a:latin typeface="Times New Roman" panose="02020603050405020304" pitchFamily="18" charset="0"/>
                <a:cs typeface="Times New Roman" panose="02020603050405020304" pitchFamily="18" charset="0"/>
              </a:rPr>
              <a:t>cầu</a:t>
            </a:r>
            <a:r>
              <a:rPr lang="vi-VN" sz="2600" b="1" i="1" dirty="0">
                <a:solidFill>
                  <a:srgbClr val="000099"/>
                </a:solidFill>
                <a:latin typeface="Times New Roman" panose="02020603050405020304" pitchFamily="18" charset="0"/>
                <a:cs typeface="Times New Roman" panose="02020603050405020304" pitchFamily="18" charset="0"/>
              </a:rPr>
              <a:t> ý </a:t>
            </a:r>
            <a:r>
              <a:rPr lang="vi-VN" sz="2600" b="1" i="1" dirty="0" err="1">
                <a:solidFill>
                  <a:srgbClr val="000099"/>
                </a:solidFill>
                <a:latin typeface="Times New Roman" panose="02020603050405020304" pitchFamily="18" charset="0"/>
                <a:cs typeface="Times New Roman" panose="02020603050405020304" pitchFamily="18" charset="0"/>
              </a:rPr>
              <a:t>kiến</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trước</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cuộc</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bầu</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cử</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với</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độ</a:t>
            </a:r>
            <a:r>
              <a:rPr lang="vi-VN" sz="2600" b="1" i="1" dirty="0">
                <a:solidFill>
                  <a:srgbClr val="000099"/>
                </a:solidFill>
                <a:latin typeface="Times New Roman" panose="02020603050405020304" pitchFamily="18" charset="0"/>
                <a:cs typeface="Times New Roman" panose="02020603050405020304" pitchFamily="18" charset="0"/>
              </a:rPr>
              <a:t> tin </a:t>
            </a:r>
            <a:r>
              <a:rPr lang="vi-VN" sz="2600" b="1" i="1" dirty="0" err="1">
                <a:solidFill>
                  <a:srgbClr val="000099"/>
                </a:solidFill>
                <a:latin typeface="Times New Roman" panose="02020603050405020304" pitchFamily="18" charset="0"/>
                <a:cs typeface="Times New Roman" panose="02020603050405020304" pitchFamily="18" charset="0"/>
              </a:rPr>
              <a:t>cậy</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là</a:t>
            </a:r>
            <a:r>
              <a:rPr lang="vi-VN" sz="2600" b="1" i="1" dirty="0">
                <a:solidFill>
                  <a:srgbClr val="000099"/>
                </a:solidFill>
                <a:latin typeface="Times New Roman" panose="02020603050405020304" pitchFamily="18" charset="0"/>
                <a:cs typeface="Times New Roman" panose="02020603050405020304" pitchFamily="18" charset="0"/>
              </a:rPr>
              <a:t> 90%. Sai </a:t>
            </a:r>
            <a:r>
              <a:rPr lang="vi-VN" sz="2600" b="1" i="1" dirty="0" err="1">
                <a:solidFill>
                  <a:srgbClr val="000099"/>
                </a:solidFill>
                <a:latin typeface="Times New Roman" panose="02020603050405020304" pitchFamily="18" charset="0"/>
                <a:cs typeface="Times New Roman" panose="02020603050405020304" pitchFamily="18" charset="0"/>
              </a:rPr>
              <a:t>số</a:t>
            </a:r>
            <a:r>
              <a:rPr lang="vi-VN" sz="2600" b="1" i="1" dirty="0">
                <a:solidFill>
                  <a:srgbClr val="000099"/>
                </a:solidFill>
                <a:latin typeface="Times New Roman" panose="02020603050405020304" pitchFamily="18" charset="0"/>
                <a:cs typeface="Times New Roman" panose="02020603050405020304" pitchFamily="18" charset="0"/>
              </a:rPr>
              <a:t> cho </a:t>
            </a:r>
            <a:r>
              <a:rPr lang="vi-VN" sz="2600" b="1" i="1" dirty="0" err="1">
                <a:solidFill>
                  <a:srgbClr val="000099"/>
                </a:solidFill>
                <a:latin typeface="Times New Roman" panose="02020603050405020304" pitchFamily="18" charset="0"/>
                <a:cs typeface="Times New Roman" panose="02020603050405020304" pitchFamily="18" charset="0"/>
              </a:rPr>
              <a:t>phép</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là</a:t>
            </a:r>
            <a:r>
              <a:rPr lang="vi-VN" sz="2600" b="1" i="1" dirty="0">
                <a:solidFill>
                  <a:srgbClr val="000099"/>
                </a:solidFill>
                <a:latin typeface="Times New Roman" panose="02020603050405020304" pitchFamily="18" charset="0"/>
                <a:cs typeface="Times New Roman" panose="02020603050405020304" pitchFamily="18" charset="0"/>
              </a:rPr>
              <a:t> 5%. </a:t>
            </a:r>
            <a:r>
              <a:rPr lang="vi-VN" sz="2600" b="1" i="1" dirty="0" err="1">
                <a:solidFill>
                  <a:srgbClr val="000099"/>
                </a:solidFill>
                <a:latin typeface="Times New Roman" panose="02020603050405020304" pitchFamily="18" charset="0"/>
                <a:cs typeface="Times New Roman" panose="02020603050405020304" pitchFamily="18" charset="0"/>
              </a:rPr>
              <a:t>Giả</a:t>
            </a:r>
            <a:r>
              <a:rPr lang="vi-VN" sz="2600" b="1" i="1" dirty="0">
                <a:solidFill>
                  <a:srgbClr val="000099"/>
                </a:solidFill>
                <a:latin typeface="Times New Roman" panose="02020603050405020304" pitchFamily="18" charset="0"/>
                <a:cs typeface="Times New Roman" panose="02020603050405020304" pitchFamily="18" charset="0"/>
              </a:rPr>
              <a:t> </a:t>
            </a:r>
            <a:r>
              <a:rPr lang="vi-VN" sz="2600" b="1" i="1" dirty="0" err="1">
                <a:solidFill>
                  <a:srgbClr val="000099"/>
                </a:solidFill>
                <a:latin typeface="Times New Roman" panose="02020603050405020304" pitchFamily="18" charset="0"/>
                <a:cs typeface="Times New Roman" panose="02020603050405020304" pitchFamily="18" charset="0"/>
              </a:rPr>
              <a:t>sử</a:t>
            </a:r>
            <a:r>
              <a:rPr lang="vi-VN" sz="2600" b="1" i="1" dirty="0">
                <a:solidFill>
                  <a:srgbClr val="000099"/>
                </a:solidFill>
                <a:latin typeface="Times New Roman" panose="02020603050405020304" pitchFamily="18" charset="0"/>
                <a:cs typeface="Times New Roman" panose="02020603050405020304" pitchFamily="18" charset="0"/>
              </a:rPr>
              <a:t> p = </a:t>
            </a:r>
            <a:r>
              <a:rPr lang="vi-VN" sz="2600" b="1" i="1">
                <a:solidFill>
                  <a:srgbClr val="000099"/>
                </a:solidFill>
                <a:latin typeface="Times New Roman" panose="02020603050405020304" pitchFamily="18" charset="0"/>
                <a:cs typeface="Times New Roman" panose="02020603050405020304" pitchFamily="18" charset="0"/>
              </a:rPr>
              <a:t>50%.</a:t>
            </a:r>
            <a:r>
              <a:rPr lang="en-US" sz="2600" b="1" i="1">
                <a:solidFill>
                  <a:srgbClr val="000099"/>
                </a:solidFill>
                <a:latin typeface="Times New Roman" panose="02020603050405020304" pitchFamily="18" charset="0"/>
                <a:cs typeface="Times New Roman" panose="02020603050405020304" pitchFamily="18" charset="0"/>
              </a:rPr>
              <a:t>   </a:t>
            </a:r>
          </a:p>
        </p:txBody>
      </p:sp>
      <p:graphicFrame>
        <p:nvGraphicFramePr>
          <p:cNvPr id="2" name="Table 1"/>
          <p:cNvGraphicFramePr>
            <a:graphicFrameLocks noGrp="1"/>
          </p:cNvGraphicFramePr>
          <p:nvPr/>
        </p:nvGraphicFramePr>
        <p:xfrm>
          <a:off x="6289675" y="1766570"/>
          <a:ext cx="2778125" cy="3404870"/>
        </p:xfrm>
        <a:graphic>
          <a:graphicData uri="http://schemas.openxmlformats.org/drawingml/2006/table">
            <a:tbl>
              <a:tblPr firstRow="1" firstCol="1" bandRow="1">
                <a:tableStyleId>{5C22544A-7EE6-4342-B048-85BDC9FD1C3A}</a:tableStyleId>
              </a:tblPr>
              <a:tblGrid>
                <a:gridCol w="1565275">
                  <a:extLst>
                    <a:ext uri="{9D8B030D-6E8A-4147-A177-3AD203B41FA5}">
                      <a16:colId xmlns:a16="http://schemas.microsoft.com/office/drawing/2014/main" val="20000"/>
                    </a:ext>
                  </a:extLst>
                </a:gridCol>
                <a:gridCol w="1212850">
                  <a:extLst>
                    <a:ext uri="{9D8B030D-6E8A-4147-A177-3AD203B41FA5}">
                      <a16:colId xmlns:a16="http://schemas.microsoft.com/office/drawing/2014/main" val="20001"/>
                    </a:ext>
                  </a:extLst>
                </a:gridCol>
              </a:tblGrid>
              <a:tr h="944880">
                <a:tc>
                  <a:txBody>
                    <a:bodyPr/>
                    <a:lstStyle/>
                    <a:p>
                      <a:pPr marL="0" marR="0" algn="ctr">
                        <a:lnSpc>
                          <a:spcPct val="107000"/>
                        </a:lnSpc>
                        <a:spcBef>
                          <a:spcPts val="0"/>
                        </a:spcBef>
                        <a:spcAft>
                          <a:spcPts val="0"/>
                        </a:spcAft>
                      </a:pPr>
                      <a:r>
                        <a:rPr lang="vi-VN" sz="2900" dirty="0" err="1">
                          <a:solidFill>
                            <a:schemeClr val="tx1"/>
                          </a:solidFill>
                          <a:effectLst/>
                          <a:latin typeface="Times New Roman" panose="02020603050405020304" pitchFamily="18" charset="0"/>
                          <a:cs typeface="Times New Roman" panose="02020603050405020304" pitchFamily="18" charset="0"/>
                        </a:rPr>
                        <a:t>Độ</a:t>
                      </a:r>
                      <a:r>
                        <a:rPr lang="vi-VN" sz="2900" dirty="0">
                          <a:solidFill>
                            <a:schemeClr val="tx1"/>
                          </a:solidFill>
                          <a:effectLst/>
                          <a:latin typeface="Times New Roman" panose="02020603050405020304" pitchFamily="18" charset="0"/>
                          <a:cs typeface="Times New Roman" panose="02020603050405020304" pitchFamily="18" charset="0"/>
                        </a:rPr>
                        <a:t> tin </a:t>
                      </a:r>
                      <a:r>
                        <a:rPr lang="vi-VN" sz="2900" dirty="0" err="1">
                          <a:solidFill>
                            <a:schemeClr val="tx1"/>
                          </a:solidFill>
                          <a:effectLst/>
                          <a:latin typeface="Times New Roman" panose="02020603050405020304" pitchFamily="18" charset="0"/>
                          <a:cs typeface="Times New Roman" panose="02020603050405020304" pitchFamily="18" charset="0"/>
                        </a:rPr>
                        <a:t>cậy</a:t>
                      </a:r>
                      <a:endParaRPr lang="vi-VN" sz="2900" dirty="0">
                        <a:solidFill>
                          <a:schemeClr val="tx1"/>
                        </a:solidFill>
                        <a:effectLst/>
                        <a:latin typeface="Times New Roman" panose="02020603050405020304" pitchFamily="18" charset="0"/>
                        <a:ea typeface="Calibri" panose="020F0502020204030204" charset="0"/>
                        <a:cs typeface="Times New Roman" panose="02020603050405020304" pitchFamily="18" charset="0"/>
                      </a:endParaRPr>
                    </a:p>
                  </a:txBody>
                  <a:tcPr marL="68580" marR="68580" marT="0" marB="0">
                    <a:solidFill>
                      <a:srgbClr val="00B0F0"/>
                    </a:solidFill>
                  </a:tcPr>
                </a:tc>
                <a:tc>
                  <a:txBody>
                    <a:bodyPr/>
                    <a:lstStyle/>
                    <a:p>
                      <a:pPr marL="0" marR="0" algn="ctr">
                        <a:lnSpc>
                          <a:spcPct val="107000"/>
                        </a:lnSpc>
                        <a:spcBef>
                          <a:spcPts val="0"/>
                        </a:spcBef>
                        <a:spcAft>
                          <a:spcPts val="0"/>
                        </a:spcAft>
                      </a:pPr>
                      <a:r>
                        <a:rPr lang="vi-VN" sz="2900" dirty="0">
                          <a:solidFill>
                            <a:schemeClr val="tx1"/>
                          </a:solidFill>
                          <a:effectLst/>
                          <a:latin typeface="Times New Roman" panose="02020603050405020304" pitchFamily="18" charset="0"/>
                          <a:cs typeface="Times New Roman" panose="02020603050405020304" pitchFamily="18" charset="0"/>
                        </a:rPr>
                        <a:t>z</a:t>
                      </a:r>
                      <a:endParaRPr lang="vi-VN" sz="2900" dirty="0">
                        <a:solidFill>
                          <a:schemeClr val="tx1"/>
                        </a:solidFill>
                        <a:effectLst/>
                        <a:latin typeface="Times New Roman" panose="02020603050405020304" pitchFamily="18" charset="0"/>
                        <a:ea typeface="Calibri" panose="020F0502020204030204"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10000"/>
                  </a:ext>
                </a:extLst>
              </a:tr>
              <a:tr h="472440">
                <a:tc>
                  <a:txBody>
                    <a:bodyPr/>
                    <a:lstStyle/>
                    <a:p>
                      <a:pPr marL="0" marR="0" algn="ctr">
                        <a:lnSpc>
                          <a:spcPct val="107000"/>
                        </a:lnSpc>
                        <a:spcBef>
                          <a:spcPts val="0"/>
                        </a:spcBef>
                        <a:spcAft>
                          <a:spcPts val="0"/>
                        </a:spcAft>
                      </a:pPr>
                      <a:r>
                        <a:rPr lang="vi-VN" sz="2900" b="0" dirty="0">
                          <a:solidFill>
                            <a:schemeClr val="tx1"/>
                          </a:solidFill>
                          <a:effectLst/>
                          <a:latin typeface="Times New Roman" panose="02020603050405020304" pitchFamily="18" charset="0"/>
                          <a:cs typeface="Times New Roman" panose="02020603050405020304" pitchFamily="18" charset="0"/>
                        </a:rPr>
                        <a:t>68%</a:t>
                      </a:r>
                      <a:endParaRPr lang="vi-VN" sz="2900" b="0" dirty="0">
                        <a:solidFill>
                          <a:schemeClr val="tx1"/>
                        </a:solidFill>
                        <a:effectLst/>
                        <a:latin typeface="Times New Roman" panose="02020603050405020304" pitchFamily="18" charset="0"/>
                        <a:ea typeface="Calibri" panose="020F0502020204030204" charset="0"/>
                        <a:cs typeface="Times New Roman" panose="02020603050405020304" pitchFamily="18" charset="0"/>
                      </a:endParaRPr>
                    </a:p>
                  </a:txBody>
                  <a:tcPr marL="68580" marR="68580" marT="0" marB="0">
                    <a:solidFill>
                      <a:srgbClr val="00B0F0"/>
                    </a:solidFill>
                  </a:tcPr>
                </a:tc>
                <a:tc>
                  <a:txBody>
                    <a:bodyPr/>
                    <a:lstStyle/>
                    <a:p>
                      <a:pPr marL="0" marR="0" algn="ctr">
                        <a:lnSpc>
                          <a:spcPct val="107000"/>
                        </a:lnSpc>
                        <a:spcBef>
                          <a:spcPts val="0"/>
                        </a:spcBef>
                        <a:spcAft>
                          <a:spcPts val="0"/>
                        </a:spcAft>
                      </a:pPr>
                      <a:r>
                        <a:rPr lang="vi-VN" sz="2900" dirty="0">
                          <a:solidFill>
                            <a:schemeClr val="tx1"/>
                          </a:solidFill>
                          <a:effectLst/>
                          <a:latin typeface="Times New Roman" panose="02020603050405020304" pitchFamily="18" charset="0"/>
                          <a:cs typeface="Times New Roman" panose="02020603050405020304" pitchFamily="18" charset="0"/>
                        </a:rPr>
                        <a:t>1</a:t>
                      </a:r>
                      <a:endParaRPr lang="vi-VN" sz="2900" dirty="0">
                        <a:solidFill>
                          <a:schemeClr val="tx1"/>
                        </a:solidFill>
                        <a:effectLst/>
                        <a:latin typeface="Times New Roman" panose="02020603050405020304" pitchFamily="18" charset="0"/>
                        <a:ea typeface="Calibri" panose="020F0502020204030204"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10001"/>
                  </a:ext>
                </a:extLst>
              </a:tr>
              <a:tr h="472440">
                <a:tc>
                  <a:txBody>
                    <a:bodyPr/>
                    <a:lstStyle/>
                    <a:p>
                      <a:pPr marL="0" marR="0" algn="ctr">
                        <a:lnSpc>
                          <a:spcPct val="107000"/>
                        </a:lnSpc>
                        <a:spcBef>
                          <a:spcPts val="0"/>
                        </a:spcBef>
                        <a:spcAft>
                          <a:spcPts val="0"/>
                        </a:spcAft>
                      </a:pPr>
                      <a:r>
                        <a:rPr lang="vi-VN" sz="2900" b="0" dirty="0">
                          <a:solidFill>
                            <a:schemeClr val="tx1"/>
                          </a:solidFill>
                          <a:effectLst/>
                          <a:latin typeface="Times New Roman" panose="02020603050405020304" pitchFamily="18" charset="0"/>
                          <a:cs typeface="Times New Roman" panose="02020603050405020304" pitchFamily="18" charset="0"/>
                        </a:rPr>
                        <a:t>90%</a:t>
                      </a:r>
                      <a:endParaRPr lang="vi-VN" sz="2900" b="0" dirty="0">
                        <a:solidFill>
                          <a:schemeClr val="tx1"/>
                        </a:solidFill>
                        <a:effectLst/>
                        <a:latin typeface="Times New Roman" panose="02020603050405020304" pitchFamily="18" charset="0"/>
                        <a:ea typeface="Calibri" panose="020F0502020204030204" charset="0"/>
                        <a:cs typeface="Times New Roman" panose="02020603050405020304" pitchFamily="18" charset="0"/>
                      </a:endParaRPr>
                    </a:p>
                  </a:txBody>
                  <a:tcPr marL="68580" marR="68580" marT="0" marB="0">
                    <a:solidFill>
                      <a:srgbClr val="00B0F0"/>
                    </a:solidFill>
                  </a:tcPr>
                </a:tc>
                <a:tc>
                  <a:txBody>
                    <a:bodyPr/>
                    <a:lstStyle/>
                    <a:p>
                      <a:pPr marL="0" marR="0" algn="ctr">
                        <a:lnSpc>
                          <a:spcPct val="107000"/>
                        </a:lnSpc>
                        <a:spcBef>
                          <a:spcPts val="0"/>
                        </a:spcBef>
                        <a:spcAft>
                          <a:spcPts val="0"/>
                        </a:spcAft>
                      </a:pPr>
                      <a:r>
                        <a:rPr lang="vi-VN" sz="2900" dirty="0">
                          <a:solidFill>
                            <a:schemeClr val="tx1"/>
                          </a:solidFill>
                          <a:effectLst/>
                          <a:latin typeface="Times New Roman" panose="02020603050405020304" pitchFamily="18" charset="0"/>
                          <a:cs typeface="Times New Roman" panose="02020603050405020304" pitchFamily="18" charset="0"/>
                        </a:rPr>
                        <a:t>1,65</a:t>
                      </a:r>
                      <a:endParaRPr lang="vi-VN" sz="2900" dirty="0">
                        <a:solidFill>
                          <a:schemeClr val="tx1"/>
                        </a:solidFill>
                        <a:effectLst/>
                        <a:latin typeface="Times New Roman" panose="02020603050405020304" pitchFamily="18" charset="0"/>
                        <a:ea typeface="Calibri" panose="020F0502020204030204"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10002"/>
                  </a:ext>
                </a:extLst>
              </a:tr>
              <a:tr h="472440">
                <a:tc>
                  <a:txBody>
                    <a:bodyPr/>
                    <a:lstStyle/>
                    <a:p>
                      <a:pPr marL="0" marR="0" algn="ctr">
                        <a:lnSpc>
                          <a:spcPct val="107000"/>
                        </a:lnSpc>
                        <a:spcBef>
                          <a:spcPts val="0"/>
                        </a:spcBef>
                        <a:spcAft>
                          <a:spcPts val="0"/>
                        </a:spcAft>
                      </a:pPr>
                      <a:r>
                        <a:rPr lang="vi-VN" sz="2900" b="0" dirty="0">
                          <a:solidFill>
                            <a:schemeClr val="tx1"/>
                          </a:solidFill>
                          <a:effectLst/>
                          <a:latin typeface="Times New Roman" panose="02020603050405020304" pitchFamily="18" charset="0"/>
                          <a:cs typeface="Times New Roman" panose="02020603050405020304" pitchFamily="18" charset="0"/>
                        </a:rPr>
                        <a:t>95%</a:t>
                      </a:r>
                      <a:endParaRPr lang="vi-VN" sz="2900" b="0" dirty="0">
                        <a:solidFill>
                          <a:schemeClr val="tx1"/>
                        </a:solidFill>
                        <a:effectLst/>
                        <a:latin typeface="Times New Roman" panose="02020603050405020304" pitchFamily="18" charset="0"/>
                        <a:ea typeface="Calibri" panose="020F0502020204030204" charset="0"/>
                        <a:cs typeface="Times New Roman" panose="02020603050405020304" pitchFamily="18" charset="0"/>
                      </a:endParaRPr>
                    </a:p>
                  </a:txBody>
                  <a:tcPr marL="68580" marR="68580" marT="0" marB="0">
                    <a:solidFill>
                      <a:srgbClr val="00B0F0"/>
                    </a:solidFill>
                  </a:tcPr>
                </a:tc>
                <a:tc>
                  <a:txBody>
                    <a:bodyPr/>
                    <a:lstStyle/>
                    <a:p>
                      <a:pPr marL="0" marR="0" algn="ctr">
                        <a:lnSpc>
                          <a:spcPct val="107000"/>
                        </a:lnSpc>
                        <a:spcBef>
                          <a:spcPts val="0"/>
                        </a:spcBef>
                        <a:spcAft>
                          <a:spcPts val="0"/>
                        </a:spcAft>
                      </a:pPr>
                      <a:r>
                        <a:rPr lang="vi-VN" sz="2900" dirty="0">
                          <a:solidFill>
                            <a:schemeClr val="tx1"/>
                          </a:solidFill>
                          <a:effectLst/>
                          <a:latin typeface="Times New Roman" panose="02020603050405020304" pitchFamily="18" charset="0"/>
                          <a:cs typeface="Times New Roman" panose="02020603050405020304" pitchFamily="18" charset="0"/>
                        </a:rPr>
                        <a:t>1,96</a:t>
                      </a:r>
                      <a:endParaRPr lang="vi-VN" sz="2900" dirty="0">
                        <a:solidFill>
                          <a:schemeClr val="tx1"/>
                        </a:solidFill>
                        <a:effectLst/>
                        <a:latin typeface="Times New Roman" panose="02020603050405020304" pitchFamily="18" charset="0"/>
                        <a:ea typeface="Calibri" panose="020F0502020204030204"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10003"/>
                  </a:ext>
                </a:extLst>
              </a:tr>
              <a:tr h="521335">
                <a:tc>
                  <a:txBody>
                    <a:bodyPr/>
                    <a:lstStyle/>
                    <a:p>
                      <a:pPr marL="0" marR="0" algn="ctr">
                        <a:lnSpc>
                          <a:spcPct val="107000"/>
                        </a:lnSpc>
                        <a:spcBef>
                          <a:spcPts val="0"/>
                        </a:spcBef>
                        <a:spcAft>
                          <a:spcPts val="0"/>
                        </a:spcAft>
                        <a:buNone/>
                      </a:pPr>
                      <a:r>
                        <a:rPr lang="en-US" altLang="vi-VN" sz="3200" b="0" dirty="0">
                          <a:solidFill>
                            <a:schemeClr val="tx1"/>
                          </a:solidFill>
                          <a:effectLst/>
                          <a:latin typeface="Times New Roman" panose="02020603050405020304" pitchFamily="18" charset="0"/>
                          <a:ea typeface="Calibri" panose="020F0502020204030204" charset="0"/>
                          <a:cs typeface="Times New Roman" panose="02020603050405020304" pitchFamily="18" charset="0"/>
                        </a:rPr>
                        <a:t>96%</a:t>
                      </a:r>
                    </a:p>
                  </a:txBody>
                  <a:tcPr marL="68580" marR="68580" marT="0" marB="0">
                    <a:solidFill>
                      <a:srgbClr val="00B0F0"/>
                    </a:solidFill>
                  </a:tcPr>
                </a:tc>
                <a:tc>
                  <a:txBody>
                    <a:bodyPr/>
                    <a:lstStyle/>
                    <a:p>
                      <a:pPr marL="0" marR="0" algn="ctr">
                        <a:lnSpc>
                          <a:spcPct val="107000"/>
                        </a:lnSpc>
                        <a:spcBef>
                          <a:spcPts val="0"/>
                        </a:spcBef>
                        <a:spcAft>
                          <a:spcPts val="0"/>
                        </a:spcAft>
                        <a:buNone/>
                      </a:pPr>
                      <a:r>
                        <a:rPr lang="en-US" altLang="vi-VN" sz="3200" dirty="0">
                          <a:solidFill>
                            <a:schemeClr val="tx1"/>
                          </a:solidFill>
                          <a:effectLst/>
                          <a:latin typeface="Times New Roman" panose="02020603050405020304" pitchFamily="18" charset="0"/>
                          <a:ea typeface="Calibri" panose="020F0502020204030204" charset="0"/>
                          <a:cs typeface="Times New Roman" panose="02020603050405020304" pitchFamily="18" charset="0"/>
                        </a:rPr>
                        <a:t>2,054</a:t>
                      </a:r>
                    </a:p>
                  </a:txBody>
                  <a:tcPr marL="68580" marR="68580" marT="0" marB="0">
                    <a:solidFill>
                      <a:srgbClr val="00B0F0"/>
                    </a:solidFill>
                  </a:tcPr>
                </a:tc>
                <a:extLst>
                  <a:ext uri="{0D108BD9-81ED-4DB2-BD59-A6C34878D82A}">
                    <a16:rowId xmlns:a16="http://schemas.microsoft.com/office/drawing/2014/main" val="10004"/>
                  </a:ext>
                </a:extLst>
              </a:tr>
              <a:tr h="521335">
                <a:tc>
                  <a:txBody>
                    <a:bodyPr/>
                    <a:lstStyle/>
                    <a:p>
                      <a:pPr marL="0" marR="0" algn="ctr">
                        <a:lnSpc>
                          <a:spcPct val="107000"/>
                        </a:lnSpc>
                        <a:spcBef>
                          <a:spcPts val="0"/>
                        </a:spcBef>
                        <a:spcAft>
                          <a:spcPts val="0"/>
                        </a:spcAft>
                      </a:pPr>
                      <a:r>
                        <a:rPr lang="vi-VN" sz="3200" b="0" dirty="0">
                          <a:solidFill>
                            <a:schemeClr val="tx1"/>
                          </a:solidFill>
                          <a:effectLst/>
                          <a:latin typeface="Times New Roman" panose="02020603050405020304" pitchFamily="18" charset="0"/>
                          <a:cs typeface="Times New Roman" panose="02020603050405020304" pitchFamily="18" charset="0"/>
                        </a:rPr>
                        <a:t>9</a:t>
                      </a:r>
                      <a:r>
                        <a:rPr lang="en-US" altLang="vi-VN" sz="3200" b="0" dirty="0">
                          <a:solidFill>
                            <a:schemeClr val="tx1"/>
                          </a:solidFill>
                          <a:effectLst/>
                          <a:latin typeface="Times New Roman" panose="02020603050405020304" pitchFamily="18" charset="0"/>
                          <a:cs typeface="Times New Roman" panose="02020603050405020304" pitchFamily="18" charset="0"/>
                        </a:rPr>
                        <a:t>9</a:t>
                      </a:r>
                      <a:r>
                        <a:rPr lang="vi-VN" sz="3200" b="0" dirty="0">
                          <a:solidFill>
                            <a:schemeClr val="tx1"/>
                          </a:solidFill>
                          <a:effectLst/>
                          <a:latin typeface="Times New Roman" panose="02020603050405020304" pitchFamily="18" charset="0"/>
                          <a:cs typeface="Times New Roman" panose="02020603050405020304" pitchFamily="18" charset="0"/>
                        </a:rPr>
                        <a:t>%</a:t>
                      </a:r>
                      <a:endParaRPr lang="vi-VN" sz="3200" b="0" dirty="0">
                        <a:solidFill>
                          <a:schemeClr val="tx1"/>
                        </a:solidFill>
                        <a:effectLst/>
                        <a:latin typeface="Times New Roman" panose="02020603050405020304" pitchFamily="18" charset="0"/>
                        <a:ea typeface="Calibri" panose="020F0502020204030204" charset="0"/>
                        <a:cs typeface="Times New Roman" panose="02020603050405020304" pitchFamily="18" charset="0"/>
                      </a:endParaRPr>
                    </a:p>
                  </a:txBody>
                  <a:tcPr marL="68580" marR="68580" marT="0" marB="0">
                    <a:solidFill>
                      <a:srgbClr val="00B0F0"/>
                    </a:solidFill>
                  </a:tcPr>
                </a:tc>
                <a:tc>
                  <a:txBody>
                    <a:bodyPr/>
                    <a:lstStyle/>
                    <a:p>
                      <a:pPr marL="0" marR="0" algn="ctr">
                        <a:lnSpc>
                          <a:spcPct val="107000"/>
                        </a:lnSpc>
                        <a:spcBef>
                          <a:spcPts val="0"/>
                        </a:spcBef>
                        <a:spcAft>
                          <a:spcPts val="0"/>
                        </a:spcAft>
                      </a:pPr>
                      <a:r>
                        <a:rPr lang="vi-VN" sz="3200" dirty="0">
                          <a:solidFill>
                            <a:schemeClr val="tx1"/>
                          </a:solidFill>
                          <a:effectLst/>
                          <a:latin typeface="Times New Roman" panose="02020603050405020304" pitchFamily="18" charset="0"/>
                          <a:cs typeface="Times New Roman" panose="02020603050405020304" pitchFamily="18" charset="0"/>
                        </a:rPr>
                        <a:t>2,5</a:t>
                      </a:r>
                      <a:r>
                        <a:rPr lang="en-US" altLang="vi-VN" sz="3200" dirty="0">
                          <a:solidFill>
                            <a:schemeClr val="tx1"/>
                          </a:solidFill>
                          <a:effectLst/>
                          <a:latin typeface="Times New Roman" panose="02020603050405020304" pitchFamily="18" charset="0"/>
                          <a:cs typeface="Times New Roman" panose="02020603050405020304" pitchFamily="18" charset="0"/>
                        </a:rPr>
                        <a:t>76</a:t>
                      </a:r>
                      <a:endParaRPr lang="en-US" altLang="vi-VN" sz="3200" dirty="0">
                        <a:solidFill>
                          <a:schemeClr val="tx1"/>
                        </a:solidFill>
                        <a:effectLst/>
                        <a:latin typeface="Times New Roman" panose="02020603050405020304" pitchFamily="18" charset="0"/>
                        <a:ea typeface="Calibri" panose="020F0502020204030204"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10005"/>
                  </a:ext>
                </a:extLst>
              </a:tr>
            </a:tbl>
          </a:graphicData>
        </a:graphic>
      </p:graphicFrame>
      <p:sp>
        <p:nvSpPr>
          <p:cNvPr id="11" name="Rectangle 10"/>
          <p:cNvSpPr/>
          <p:nvPr/>
        </p:nvSpPr>
        <p:spPr>
          <a:xfrm>
            <a:off x="-254000" y="3548380"/>
            <a:ext cx="4978400" cy="795020"/>
          </a:xfrm>
          <a:prstGeom prst="rect">
            <a:avLst/>
          </a:prstGeom>
        </p:spPr>
        <p:txBody>
          <a:bodyPr wrap="square">
            <a:noAutofit/>
          </a:bodyPr>
          <a:lstStyle/>
          <a:p>
            <a:pPr algn="just">
              <a:spcBef>
                <a:spcPts val="1200"/>
              </a:spcBef>
              <a:tabLst>
                <a:tab pos="267970" algn="l"/>
              </a:tabLst>
            </a:pPr>
            <a:r>
              <a:rPr lang="vi-VN" sz="2600" dirty="0">
                <a:latin typeface="Times New Roman" panose="02020603050405020304" pitchFamily="18" charset="0"/>
                <a:cs typeface="Times New Roman" panose="02020603050405020304" pitchFamily="18" charset="0"/>
              </a:rPr>
              <a:t>	+ p: </a:t>
            </a:r>
            <a:r>
              <a:rPr lang="vi-VN" sz="2600" dirty="0" err="1">
                <a:latin typeface="Times New Roman" panose="02020603050405020304" pitchFamily="18" charset="0"/>
                <a:cs typeface="Times New Roman" panose="02020603050405020304" pitchFamily="18" charset="0"/>
              </a:rPr>
              <a:t>ước</a:t>
            </a:r>
            <a:r>
              <a:rPr lang="vi-VN" sz="2600" dirty="0">
                <a:latin typeface="Times New Roman" panose="02020603050405020304" pitchFamily="18" charset="0"/>
                <a:cs typeface="Times New Roman" panose="02020603050405020304" pitchFamily="18" charset="0"/>
              </a:rPr>
              <a:t> </a:t>
            </a:r>
            <a:r>
              <a:rPr lang="vi-VN" sz="2600" dirty="0" err="1">
                <a:latin typeface="Times New Roman" panose="02020603050405020304" pitchFamily="18" charset="0"/>
                <a:cs typeface="Times New Roman" panose="02020603050405020304" pitchFamily="18" charset="0"/>
              </a:rPr>
              <a:t>tính</a:t>
            </a:r>
            <a:r>
              <a:rPr lang="vi-VN" sz="2600" dirty="0">
                <a:latin typeface="Times New Roman" panose="02020603050405020304" pitchFamily="18" charset="0"/>
                <a:cs typeface="Times New Roman" panose="02020603050405020304" pitchFamily="18" charset="0"/>
              </a:rPr>
              <a:t> </a:t>
            </a:r>
            <a:r>
              <a:rPr lang="vi-VN" sz="2600" dirty="0" err="1">
                <a:latin typeface="Times New Roman" panose="02020603050405020304" pitchFamily="18" charset="0"/>
                <a:cs typeface="Times New Roman" panose="02020603050405020304" pitchFamily="18" charset="0"/>
              </a:rPr>
              <a:t>tỉ</a:t>
            </a:r>
            <a:r>
              <a:rPr lang="vi-VN" sz="2600" dirty="0">
                <a:latin typeface="Times New Roman" panose="02020603050405020304" pitchFamily="18" charset="0"/>
                <a:cs typeface="Times New Roman" panose="02020603050405020304" pitchFamily="18" charset="0"/>
              </a:rPr>
              <a:t> </a:t>
            </a:r>
            <a:r>
              <a:rPr lang="vi-VN" sz="2600" dirty="0" err="1">
                <a:latin typeface="Times New Roman" panose="02020603050405020304" pitchFamily="18" charset="0"/>
                <a:cs typeface="Times New Roman" panose="02020603050405020304" pitchFamily="18" charset="0"/>
              </a:rPr>
              <a:t>lệ</a:t>
            </a:r>
            <a:r>
              <a:rPr lang="vi-VN" sz="2600" dirty="0">
                <a:latin typeface="Times New Roman" panose="02020603050405020304" pitchFamily="18" charset="0"/>
                <a:cs typeface="Times New Roman" panose="02020603050405020304" pitchFamily="18" charset="0"/>
              </a:rPr>
              <a:t> </a:t>
            </a:r>
            <a:r>
              <a:rPr lang="vi-VN" sz="2600" dirty="0" err="1">
                <a:latin typeface="Times New Roman" panose="02020603050405020304" pitchFamily="18" charset="0"/>
                <a:cs typeface="Times New Roman" panose="02020603050405020304" pitchFamily="18" charset="0"/>
              </a:rPr>
              <a:t>của</a:t>
            </a:r>
            <a:r>
              <a:rPr lang="vi-VN" sz="2600" dirty="0">
                <a:latin typeface="Times New Roman" panose="02020603050405020304" pitchFamily="18" charset="0"/>
                <a:cs typeface="Times New Roman" panose="02020603050405020304" pitchFamily="18" charset="0"/>
              </a:rPr>
              <a:t> </a:t>
            </a:r>
            <a:r>
              <a:rPr lang="vi-VN" sz="2600" dirty="0" err="1">
                <a:latin typeface="Times New Roman" panose="02020603050405020304" pitchFamily="18" charset="0"/>
                <a:cs typeface="Times New Roman" panose="02020603050405020304" pitchFamily="18" charset="0"/>
              </a:rPr>
              <a:t>tổng</a:t>
            </a:r>
            <a:r>
              <a:rPr lang="vi-VN" sz="2600" dirty="0">
                <a:latin typeface="Times New Roman" panose="02020603050405020304" pitchFamily="18" charset="0"/>
                <a:cs typeface="Times New Roman" panose="02020603050405020304" pitchFamily="18" charset="0"/>
              </a:rPr>
              <a:t> </a:t>
            </a:r>
            <a:r>
              <a:rPr lang="vi-VN" sz="2600" dirty="0" err="1">
                <a:latin typeface="Times New Roman" panose="02020603050405020304" pitchFamily="18" charset="0"/>
                <a:cs typeface="Times New Roman" panose="02020603050405020304" pitchFamily="18" charset="0"/>
              </a:rPr>
              <a:t>thể</a:t>
            </a:r>
            <a:r>
              <a:rPr lang="vi-VN" sz="2600" dirty="0">
                <a:latin typeface="Times New Roman" panose="02020603050405020304" pitchFamily="18" charset="0"/>
                <a:cs typeface="Times New Roman" panose="02020603050405020304" pitchFamily="18" charset="0"/>
              </a:rPr>
              <a:t>.  </a:t>
            </a:r>
          </a:p>
        </p:txBody>
      </p:sp>
      <mc:AlternateContent xmlns:mc="http://schemas.openxmlformats.org/markup-compatibility/2006" xmlns:a14="http://schemas.microsoft.com/office/drawing/2010/main">
        <mc:Choice Requires="a14">
          <p:sp>
            <p:nvSpPr>
              <p:cNvPr id="13" name="Rectangle 12"/>
              <p:cNvSpPr/>
              <p:nvPr/>
            </p:nvSpPr>
            <p:spPr>
              <a:xfrm>
                <a:off x="-254000" y="4064000"/>
                <a:ext cx="4978400" cy="909955"/>
              </a:xfrm>
              <a:prstGeom prst="rect">
                <a:avLst/>
              </a:prstGeom>
            </p:spPr>
            <p:txBody>
              <a:bodyPr wrap="square">
                <a:noAutofit/>
              </a:bodyPr>
              <a:lstStyle/>
              <a:p>
                <a:pPr algn="just">
                  <a:spcBef>
                    <a:spcPts val="1200"/>
                  </a:spcBef>
                  <a:tabLst>
                    <a:tab pos="267970" algn="l"/>
                  </a:tabLst>
                </a:pPr>
                <a:r>
                  <a:rPr lang="vi-VN" sz="2600" dirty="0">
                    <a:latin typeface="Times New Roman" panose="02020603050405020304" pitchFamily="18" charset="0"/>
                    <a:cs typeface="Times New Roman" panose="02020603050405020304" pitchFamily="18" charset="0"/>
                  </a:rPr>
                  <a:t>	+ </a:t>
                </a:r>
                <a14:m>
                  <m:oMath xmlns:m="http://schemas.openxmlformats.org/officeDocument/2006/math">
                    <m:r>
                      <a:rPr lang="vi-VN" sz="2400" b="1" i="1" dirty="0">
                        <a:latin typeface="Cambria Math" panose="02040503050406030204" pitchFamily="18" charset="0"/>
                      </a:rPr>
                      <m:t>𝜀</m:t>
                    </m:r>
                    <m:r>
                      <a:rPr lang="vi-VN" sz="2400" b="1" i="1" dirty="0">
                        <a:latin typeface="Cambria Math" panose="02040503050406030204" pitchFamily="18" charset="0"/>
                      </a:rPr>
                      <m:t> </m:t>
                    </m:r>
                  </m:oMath>
                </a14:m>
                <a:r>
                  <a:rPr lang="vi-VN" sz="2600" dirty="0">
                    <a:latin typeface="Times New Roman" panose="02020603050405020304" pitchFamily="18" charset="0"/>
                    <a:cs typeface="Times New Roman" panose="02020603050405020304" pitchFamily="18" charset="0"/>
                  </a:rPr>
                  <a:t>: sai </a:t>
                </a:r>
                <a:r>
                  <a:rPr lang="vi-VN" sz="2600" dirty="0" err="1">
                    <a:latin typeface="Times New Roman" panose="02020603050405020304" pitchFamily="18" charset="0"/>
                    <a:cs typeface="Times New Roman" panose="02020603050405020304" pitchFamily="18" charset="0"/>
                  </a:rPr>
                  <a:t>số</a:t>
                </a:r>
                <a:r>
                  <a:rPr lang="vi-VN" sz="2600" dirty="0">
                    <a:latin typeface="Times New Roman" panose="02020603050405020304" pitchFamily="18" charset="0"/>
                    <a:cs typeface="Times New Roman" panose="02020603050405020304" pitchFamily="18" charset="0"/>
                  </a:rPr>
                  <a:t> cho </a:t>
                </a:r>
                <a:r>
                  <a:rPr lang="vi-VN" sz="2600" dirty="0" err="1">
                    <a:latin typeface="Times New Roman" panose="02020603050405020304" pitchFamily="18" charset="0"/>
                    <a:cs typeface="Times New Roman" panose="02020603050405020304" pitchFamily="18" charset="0"/>
                  </a:rPr>
                  <a:t>phép</a:t>
                </a:r>
                <a:r>
                  <a:rPr lang="vi-VN" sz="2600" dirty="0">
                    <a:latin typeface="Times New Roman" panose="02020603050405020304" pitchFamily="18" charset="0"/>
                    <a:cs typeface="Times New Roman" panose="02020603050405020304" pitchFamily="18" charset="0"/>
                  </a:rPr>
                  <a:t>.  </a:t>
                </a:r>
              </a:p>
            </p:txBody>
          </p:sp>
        </mc:Choice>
        <mc:Fallback xmlns="">
          <p:sp>
            <p:nvSpPr>
              <p:cNvPr id="13" name="Rectangle 12"/>
              <p:cNvSpPr>
                <a:spLocks noRot="1" noChangeAspect="1" noMove="1" noResize="1" noEditPoints="1" noAdjustHandles="1" noChangeArrowheads="1" noChangeShapeType="1" noTextEdit="1"/>
              </p:cNvSpPr>
              <p:nvPr/>
            </p:nvSpPr>
            <p:spPr>
              <a:xfrm>
                <a:off x="-254000" y="4064000"/>
                <a:ext cx="4978400" cy="909955"/>
              </a:xfrm>
              <a:prstGeom prst="rect">
                <a:avLst/>
              </a:prstGeom>
              <a:blipFill rotWithShape="1">
                <a:blip r:embed="rId4"/>
                <a:stretch>
                  <a:fillRect/>
                </a:stretch>
              </a:blipFill>
            </p:spPr>
            <p:txBody>
              <a:bodyPr/>
              <a:lstStyle/>
              <a:p>
                <a:r>
                  <a:rPr lang="en-US" altLang="en-US">
                    <a:noFill/>
                  </a:rPr>
                  <a:t> </a:t>
                </a:r>
              </a:p>
            </p:txBody>
          </p:sp>
        </mc:Fallback>
      </mc:AlternateContent>
      <p:sp>
        <p:nvSpPr>
          <p:cNvPr id="3" name="Rectangle 2"/>
          <p:cNvSpPr/>
          <p:nvPr/>
        </p:nvSpPr>
        <p:spPr>
          <a:xfrm>
            <a:off x="1752601" y="6096000"/>
            <a:ext cx="1219199" cy="35286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1200"/>
              </a:spcBef>
              <a:tabLst>
                <a:tab pos="267970" algn="l"/>
              </a:tabLst>
            </a:pPr>
            <a:r>
              <a:rPr lang="en-US" sz="2400" b="1" i="1">
                <a:solidFill>
                  <a:srgbClr val="000099"/>
                </a:solidFill>
                <a:latin typeface="Times New Roman" panose="02020603050405020304" pitchFamily="18" charset="0"/>
                <a:cs typeface="Times New Roman" panose="02020603050405020304" pitchFamily="18" charset="0"/>
              </a:rPr>
              <a:t>272.25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down)">
                                      <p:cBhvr>
                                        <p:cTn id="32" dur="500"/>
                                        <p:tgtEl>
                                          <p:spTgt spid="26"/>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arn(inVertical)">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fade">
                                      <p:cBhvr>
                                        <p:cTn id="57" dur="1000"/>
                                        <p:tgtEl>
                                          <p:spTgt spid="3"/>
                                        </p:tgtEl>
                                      </p:cBhvr>
                                    </p:animEffect>
                                    <p:anim calcmode="lin" valueType="num">
                                      <p:cBhvr>
                                        <p:cTn id="58" dur="1000" fill="hold"/>
                                        <p:tgtEl>
                                          <p:spTgt spid="3"/>
                                        </p:tgtEl>
                                        <p:attrNameLst>
                                          <p:attrName>ppt_x</p:attrName>
                                        </p:attrNameLst>
                                      </p:cBhvr>
                                      <p:tavLst>
                                        <p:tav tm="0">
                                          <p:val>
                                            <p:strVal val="#ppt_x"/>
                                          </p:val>
                                        </p:tav>
                                        <p:tav tm="100000">
                                          <p:val>
                                            <p:strVal val="#ppt_x"/>
                                          </p:val>
                                        </p:tav>
                                      </p:tavLst>
                                    </p:anim>
                                    <p:anim calcmode="lin" valueType="num">
                                      <p:cBhvr>
                                        <p:cTn id="5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2" grpId="0"/>
      <p:bldP spid="14" grpId="0"/>
      <p:bldP spid="15" grpId="0"/>
      <p:bldP spid="16" grpId="0"/>
      <p:bldP spid="26" grpId="0"/>
      <p:bldP spid="28" grpId="0"/>
      <p:bldP spid="11" grpId="0"/>
      <p:bldP spid="13" grpId="0"/>
      <p:bldP spid="3"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22302" y="76201"/>
            <a:ext cx="9144000" cy="5724644"/>
          </a:xfrm>
          <a:prstGeom prst="rect">
            <a:avLst/>
          </a:prstGeom>
        </p:spPr>
        <p:txBody>
          <a:bodyPr wrap="square">
            <a:spAutoFit/>
          </a:bodyPr>
          <a:lstStyle/>
          <a:p>
            <a:pPr algn="ctr">
              <a:spcBef>
                <a:spcPts val="1200"/>
              </a:spcBef>
              <a:tabLst>
                <a:tab pos="267970" algn="l"/>
              </a:tabLst>
            </a:pPr>
            <a:r>
              <a:rPr lang="en-US" sz="3600" b="1">
                <a:solidFill>
                  <a:srgbClr val="C00000"/>
                </a:solidFill>
                <a:latin typeface="Times New Roman" panose="02020603050405020304" pitchFamily="18" charset="0"/>
                <a:cs typeface="Times New Roman" panose="02020603050405020304" pitchFamily="18" charset="0"/>
              </a:rPr>
              <a:t>Bài tập</a:t>
            </a:r>
          </a:p>
          <a:p>
            <a:pPr algn="just">
              <a:spcBef>
                <a:spcPts val="1200"/>
              </a:spcBef>
              <a:tabLst>
                <a:tab pos="267970" algn="l"/>
              </a:tabLst>
            </a:pPr>
            <a:r>
              <a:rPr lang="vi-VN" sz="4000" b="1" i="1">
                <a:solidFill>
                  <a:srgbClr val="000099"/>
                </a:solidFill>
                <a:latin typeface="Times New Roman" panose="02020603050405020304" pitchFamily="18" charset="0"/>
                <a:cs typeface="Times New Roman" panose="02020603050405020304" pitchFamily="18" charset="0"/>
              </a:rPr>
              <a:t>Chương </a:t>
            </a:r>
            <a:r>
              <a:rPr lang="vi-VN" sz="4000" b="1" i="1" dirty="0" err="1">
                <a:solidFill>
                  <a:srgbClr val="000099"/>
                </a:solidFill>
                <a:latin typeface="Times New Roman" panose="02020603050405020304" pitchFamily="18" charset="0"/>
                <a:cs typeface="Times New Roman" panose="02020603050405020304" pitchFamily="18" charset="0"/>
              </a:rPr>
              <a:t>trình</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giáo</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dục</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sức</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khỏe</a:t>
            </a:r>
            <a:r>
              <a:rPr lang="vi-VN" sz="4000" b="1" i="1" dirty="0">
                <a:solidFill>
                  <a:srgbClr val="000099"/>
                </a:solidFill>
                <a:latin typeface="Times New Roman" panose="02020603050405020304" pitchFamily="18" charset="0"/>
                <a:cs typeface="Times New Roman" panose="02020603050405020304" pitchFamily="18" charset="0"/>
              </a:rPr>
              <a:t> cho </a:t>
            </a:r>
            <a:r>
              <a:rPr lang="vi-VN" sz="4000" b="1" i="1" dirty="0" err="1">
                <a:solidFill>
                  <a:srgbClr val="000099"/>
                </a:solidFill>
                <a:latin typeface="Times New Roman" panose="02020603050405020304" pitchFamily="18" charset="0"/>
                <a:cs typeface="Times New Roman" panose="02020603050405020304" pitchFamily="18" charset="0"/>
              </a:rPr>
              <a:t>thấy</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chỉ</a:t>
            </a:r>
            <a:r>
              <a:rPr lang="vi-VN" sz="4000" b="1" i="1" dirty="0">
                <a:solidFill>
                  <a:srgbClr val="000099"/>
                </a:solidFill>
                <a:latin typeface="Times New Roman" panose="02020603050405020304" pitchFamily="18" charset="0"/>
                <a:cs typeface="Times New Roman" panose="02020603050405020304" pitchFamily="18" charset="0"/>
              </a:rPr>
              <a:t> thu </a:t>
            </a:r>
            <a:r>
              <a:rPr lang="vi-VN" sz="4000" b="1" i="1" dirty="0" err="1">
                <a:solidFill>
                  <a:srgbClr val="000099"/>
                </a:solidFill>
                <a:latin typeface="Times New Roman" panose="02020603050405020304" pitchFamily="18" charset="0"/>
                <a:cs typeface="Times New Roman" panose="02020603050405020304" pitchFamily="18" charset="0"/>
              </a:rPr>
              <a:t>hút</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được</a:t>
            </a:r>
            <a:r>
              <a:rPr lang="vi-VN" sz="4000" b="1" i="1" dirty="0">
                <a:solidFill>
                  <a:srgbClr val="000099"/>
                </a:solidFill>
                <a:latin typeface="Times New Roman" panose="02020603050405020304" pitchFamily="18" charset="0"/>
                <a:cs typeface="Times New Roman" panose="02020603050405020304" pitchFamily="18" charset="0"/>
              </a:rPr>
              <a:t> 2 trên 10 </a:t>
            </a:r>
            <a:r>
              <a:rPr lang="vi-VN" sz="4000" b="1" i="1" dirty="0" err="1">
                <a:solidFill>
                  <a:srgbClr val="000099"/>
                </a:solidFill>
                <a:latin typeface="Times New Roman" panose="02020603050405020304" pitchFamily="18" charset="0"/>
                <a:cs typeface="Times New Roman" panose="02020603050405020304" pitchFamily="18" charset="0"/>
              </a:rPr>
              <a:t>người</a:t>
            </a:r>
            <a:r>
              <a:rPr lang="vi-VN" sz="4000" b="1" i="1" dirty="0">
                <a:solidFill>
                  <a:srgbClr val="000099"/>
                </a:solidFill>
                <a:latin typeface="Times New Roman" panose="02020603050405020304" pitchFamily="18" charset="0"/>
                <a:cs typeface="Times New Roman" panose="02020603050405020304" pitchFamily="18" charset="0"/>
              </a:rPr>
              <a:t> xem chương </a:t>
            </a:r>
            <a:r>
              <a:rPr lang="vi-VN" sz="4000" b="1" i="1" dirty="0" err="1">
                <a:solidFill>
                  <a:srgbClr val="000099"/>
                </a:solidFill>
                <a:latin typeface="Times New Roman" panose="02020603050405020304" pitchFamily="18" charset="0"/>
                <a:cs typeface="Times New Roman" panose="02020603050405020304" pitchFamily="18" charset="0"/>
              </a:rPr>
              <a:t>trình</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này</a:t>
            </a:r>
            <a:r>
              <a:rPr lang="vi-VN" sz="4000" b="1" i="1" dirty="0">
                <a:solidFill>
                  <a:srgbClr val="000099"/>
                </a:solidFill>
                <a:latin typeface="Times New Roman" panose="02020603050405020304" pitchFamily="18" charset="0"/>
                <a:cs typeface="Times New Roman" panose="02020603050405020304" pitchFamily="18" charset="0"/>
              </a:rPr>
              <a:t>. VTV </a:t>
            </a:r>
            <a:r>
              <a:rPr lang="vi-VN" sz="4000" b="1" i="1" dirty="0" err="1">
                <a:solidFill>
                  <a:srgbClr val="000099"/>
                </a:solidFill>
                <a:latin typeface="Times New Roman" panose="02020603050405020304" pitchFamily="18" charset="0"/>
                <a:cs typeface="Times New Roman" panose="02020603050405020304" pitchFamily="18" charset="0"/>
              </a:rPr>
              <a:t>muốn</a:t>
            </a:r>
            <a:r>
              <a:rPr lang="vi-VN" sz="4000" b="1" i="1" dirty="0">
                <a:solidFill>
                  <a:srgbClr val="000099"/>
                </a:solidFill>
                <a:latin typeface="Times New Roman" panose="02020603050405020304" pitchFamily="18" charset="0"/>
                <a:cs typeface="Times New Roman" panose="02020603050405020304" pitchFamily="18" charset="0"/>
              </a:rPr>
              <a:t> nghiên </a:t>
            </a:r>
            <a:r>
              <a:rPr lang="vi-VN" sz="4000" b="1" i="1" dirty="0" err="1">
                <a:solidFill>
                  <a:srgbClr val="000099"/>
                </a:solidFill>
                <a:latin typeface="Times New Roman" panose="02020603050405020304" pitchFamily="18" charset="0"/>
                <a:cs typeface="Times New Roman" panose="02020603050405020304" pitchFamily="18" charset="0"/>
              </a:rPr>
              <a:t>cứu</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để</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xác</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định</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số</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người</a:t>
            </a:r>
            <a:r>
              <a:rPr lang="vi-VN" sz="4000" b="1" i="1" dirty="0">
                <a:solidFill>
                  <a:srgbClr val="000099"/>
                </a:solidFill>
                <a:latin typeface="Times New Roman" panose="02020603050405020304" pitchFamily="18" charset="0"/>
                <a:cs typeface="Times New Roman" panose="02020603050405020304" pitchFamily="18" charset="0"/>
              </a:rPr>
              <a:t> xem </a:t>
            </a:r>
            <a:r>
              <a:rPr lang="vi-VN" sz="4000" b="1" i="1" dirty="0" err="1">
                <a:solidFill>
                  <a:srgbClr val="000099"/>
                </a:solidFill>
                <a:latin typeface="Times New Roman" panose="02020603050405020304" pitchFamily="18" charset="0"/>
                <a:cs typeface="Times New Roman" panose="02020603050405020304" pitchFamily="18" charset="0"/>
              </a:rPr>
              <a:t>của</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họ</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nếu</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phát</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sóng</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Họ</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muốn</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chọn</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một</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số</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người</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để</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phỏng</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vấn</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với</a:t>
            </a:r>
            <a:r>
              <a:rPr lang="vi-VN" sz="4000" b="1" i="1" dirty="0">
                <a:solidFill>
                  <a:srgbClr val="000099"/>
                </a:solidFill>
                <a:latin typeface="Times New Roman" panose="02020603050405020304" pitchFamily="18" charset="0"/>
                <a:cs typeface="Times New Roman" panose="02020603050405020304" pitchFamily="18" charset="0"/>
              </a:rPr>
              <a:t> sai </a:t>
            </a:r>
            <a:r>
              <a:rPr lang="vi-VN" sz="4000" b="1" i="1" dirty="0" err="1">
                <a:solidFill>
                  <a:srgbClr val="000099"/>
                </a:solidFill>
                <a:latin typeface="Times New Roman" panose="02020603050405020304" pitchFamily="18" charset="0"/>
                <a:cs typeface="Times New Roman" panose="02020603050405020304" pitchFamily="18" charset="0"/>
              </a:rPr>
              <a:t>số</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là</a:t>
            </a:r>
            <a:r>
              <a:rPr lang="vi-VN" sz="4000" b="1" i="1" dirty="0">
                <a:solidFill>
                  <a:srgbClr val="000099"/>
                </a:solidFill>
                <a:latin typeface="Times New Roman" panose="02020603050405020304" pitchFamily="18" charset="0"/>
                <a:cs typeface="Times New Roman" panose="02020603050405020304" pitchFamily="18" charset="0"/>
              </a:rPr>
              <a:t> 5% </a:t>
            </a:r>
            <a:r>
              <a:rPr lang="vi-VN" sz="4000" b="1" i="1" dirty="0" err="1">
                <a:solidFill>
                  <a:srgbClr val="000099"/>
                </a:solidFill>
                <a:latin typeface="Times New Roman" panose="02020603050405020304" pitchFamily="18" charset="0"/>
                <a:cs typeface="Times New Roman" panose="02020603050405020304" pitchFamily="18" charset="0"/>
              </a:rPr>
              <a:t>và</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độ</a:t>
            </a:r>
            <a:r>
              <a:rPr lang="vi-VN" sz="4000" b="1" i="1" dirty="0">
                <a:solidFill>
                  <a:srgbClr val="000099"/>
                </a:solidFill>
                <a:latin typeface="Times New Roman" panose="02020603050405020304" pitchFamily="18" charset="0"/>
                <a:cs typeface="Times New Roman" panose="02020603050405020304" pitchFamily="18" charset="0"/>
              </a:rPr>
              <a:t> tin </a:t>
            </a:r>
            <a:r>
              <a:rPr lang="vi-VN" sz="4000" b="1" i="1" dirty="0" err="1">
                <a:solidFill>
                  <a:srgbClr val="000099"/>
                </a:solidFill>
                <a:latin typeface="Times New Roman" panose="02020603050405020304" pitchFamily="18" charset="0"/>
                <a:cs typeface="Times New Roman" panose="02020603050405020304" pitchFamily="18" charset="0"/>
              </a:rPr>
              <a:t>cậy</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là</a:t>
            </a:r>
            <a:r>
              <a:rPr lang="vi-VN" sz="4000" b="1" i="1" dirty="0">
                <a:solidFill>
                  <a:srgbClr val="000099"/>
                </a:solidFill>
                <a:latin typeface="Times New Roman" panose="02020603050405020304" pitchFamily="18" charset="0"/>
                <a:cs typeface="Times New Roman" panose="02020603050405020304" pitchFamily="18" charset="0"/>
              </a:rPr>
              <a:t> 99%. </a:t>
            </a:r>
            <a:r>
              <a:rPr lang="vi-VN" sz="4000" b="1" i="1" dirty="0" err="1">
                <a:solidFill>
                  <a:srgbClr val="000099"/>
                </a:solidFill>
                <a:latin typeface="Times New Roman" panose="02020603050405020304" pitchFamily="18" charset="0"/>
                <a:cs typeface="Times New Roman" panose="02020603050405020304" pitchFamily="18" charset="0"/>
              </a:rPr>
              <a:t>Vậy</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cỡ</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mẫu</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mà</a:t>
            </a:r>
            <a:r>
              <a:rPr lang="vi-VN" sz="4000" b="1" i="1" dirty="0">
                <a:solidFill>
                  <a:srgbClr val="000099"/>
                </a:solidFill>
                <a:latin typeface="Times New Roman" panose="02020603050405020304" pitchFamily="18" charset="0"/>
                <a:cs typeface="Times New Roman" panose="02020603050405020304" pitchFamily="18" charset="0"/>
              </a:rPr>
              <a:t> VTV </a:t>
            </a:r>
            <a:r>
              <a:rPr lang="vi-VN" sz="4000" b="1" i="1" dirty="0" err="1">
                <a:solidFill>
                  <a:srgbClr val="000099"/>
                </a:solidFill>
                <a:latin typeface="Times New Roman" panose="02020603050405020304" pitchFamily="18" charset="0"/>
                <a:cs typeface="Times New Roman" panose="02020603050405020304" pitchFamily="18" charset="0"/>
              </a:rPr>
              <a:t>cần</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khảo</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sát</a:t>
            </a:r>
            <a:r>
              <a:rPr lang="vi-VN" sz="4000" b="1" i="1" dirty="0">
                <a:solidFill>
                  <a:srgbClr val="000099"/>
                </a:solidFill>
                <a:latin typeface="Times New Roman" panose="02020603050405020304" pitchFamily="18" charset="0"/>
                <a:cs typeface="Times New Roman" panose="02020603050405020304" pitchFamily="18" charset="0"/>
              </a:rPr>
              <a:t> </a:t>
            </a:r>
            <a:r>
              <a:rPr lang="vi-VN" sz="4000" b="1" i="1" dirty="0" err="1">
                <a:solidFill>
                  <a:srgbClr val="000099"/>
                </a:solidFill>
                <a:latin typeface="Times New Roman" panose="02020603050405020304" pitchFamily="18" charset="0"/>
                <a:cs typeface="Times New Roman" panose="02020603050405020304" pitchFamily="18" charset="0"/>
              </a:rPr>
              <a:t>là</a:t>
            </a:r>
            <a:r>
              <a:rPr lang="vi-VN" sz="4000" b="1" i="1" dirty="0">
                <a:solidFill>
                  <a:srgbClr val="000099"/>
                </a:solidFill>
                <a:latin typeface="Times New Roman" panose="02020603050405020304" pitchFamily="18" charset="0"/>
                <a:cs typeface="Times New Roman" panose="02020603050405020304" pitchFamily="18" charset="0"/>
              </a:rPr>
              <a:t> bao nhiêu</a:t>
            </a:r>
            <a:r>
              <a:rPr lang="vi-VN" sz="4000" b="1" i="1">
                <a:solidFill>
                  <a:srgbClr val="000099"/>
                </a:solidFill>
                <a:latin typeface="Times New Roman" panose="02020603050405020304" pitchFamily="18" charset="0"/>
                <a:cs typeface="Times New Roman" panose="02020603050405020304" pitchFamily="18" charset="0"/>
              </a:rPr>
              <a:t>? </a:t>
            </a:r>
            <a:endParaRPr lang="vi-VN" sz="4000" b="1" i="1" dirty="0">
              <a:solidFill>
                <a:srgbClr val="000099"/>
              </a:solidFill>
              <a:latin typeface="Times New Roman" panose="02020603050405020304" pitchFamily="18" charset="0"/>
              <a:cs typeface="Times New Roman" panose="02020603050405020304" pitchFamily="18" charset="0"/>
            </a:endParaRPr>
          </a:p>
        </p:txBody>
      </p:sp>
      <p:sp>
        <p:nvSpPr>
          <p:cNvPr id="18" name="Rectangle 17"/>
          <p:cNvSpPr/>
          <p:nvPr/>
        </p:nvSpPr>
        <p:spPr>
          <a:xfrm>
            <a:off x="2590800" y="3632201"/>
            <a:ext cx="4114800" cy="492443"/>
          </a:xfrm>
          <a:prstGeom prst="rect">
            <a:avLst/>
          </a:prstGeom>
        </p:spPr>
        <p:txBody>
          <a:bodyPr wrap="square">
            <a:spAutoFit/>
          </a:bodyPr>
          <a:lstStyle/>
          <a:p>
            <a:pPr algn="just">
              <a:spcBef>
                <a:spcPts val="1200"/>
              </a:spcBef>
              <a:tabLst>
                <a:tab pos="267970" algn="l"/>
              </a:tabLst>
            </a:pPr>
            <a:r>
              <a:rPr lang="vi-VN" sz="2600">
                <a:latin typeface="Times New Roman" panose="02020603050405020304" pitchFamily="18" charset="0"/>
                <a:cs typeface="Times New Roman" panose="02020603050405020304" pitchFamily="18" charset="0"/>
              </a:rPr>
              <a:t>	</a:t>
            </a:r>
            <a:endParaRPr lang="vi-VN" sz="28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down)">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8"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609600"/>
          </a:xfrm>
        </p:spPr>
        <p:txBody>
          <a:bodyPr>
            <a:normAutofit fontScale="90000"/>
          </a:bodyPr>
          <a:lstStyle/>
          <a:p>
            <a:r>
              <a:rPr lang="en-US" b="1">
                <a:solidFill>
                  <a:srgbClr val="0070C0"/>
                </a:solidFill>
                <a:latin typeface="Times New Roman" panose="02020603050405020304" pitchFamily="18" charset="0"/>
                <a:cs typeface="Times New Roman" panose="02020603050405020304" pitchFamily="18" charset="0"/>
              </a:rPr>
              <a:t>4.4.5. </a:t>
            </a:r>
            <a:r>
              <a:rPr lang="vi-VN" b="1">
                <a:solidFill>
                  <a:srgbClr val="0070C0"/>
                </a:solidFill>
                <a:cs typeface="Times New Roman" panose="02020603050405020304" pitchFamily="18" charset="0"/>
              </a:rPr>
              <a:t>Tính toán kích cỡ mẫu</a:t>
            </a:r>
            <a:br>
              <a:rPr lang="en-US" b="1">
                <a:solidFill>
                  <a:srgbClr val="0070C0"/>
                </a:solidFill>
                <a:latin typeface="Times New Roman" panose="02020603050405020304" pitchFamily="18" charset="0"/>
                <a:cs typeface="Times New Roman" panose="02020603050405020304" pitchFamily="18" charset="0"/>
              </a:rPr>
            </a:br>
            <a:endParaRPr lang="en-US"/>
          </a:p>
        </p:txBody>
      </p:sp>
      <mc:AlternateContent xmlns:mc="http://schemas.openxmlformats.org/markup-compatibility/2006" xmlns:a14="http://schemas.microsoft.com/office/drawing/2010/main">
        <mc:Choice Requires="a14">
          <p:sp>
            <p:nvSpPr>
              <p:cNvPr id="4" name="Content Placeholder 3"/>
              <p:cNvSpPr>
                <a:spLocks noGrp="1"/>
              </p:cNvSpPr>
              <p:nvPr>
                <p:ph idx="1"/>
              </p:nvPr>
            </p:nvSpPr>
            <p:spPr>
              <a:xfrm>
                <a:off x="457200" y="1600200"/>
                <a:ext cx="8229600" cy="4830445"/>
              </a:xfrm>
              <a:prstGeom prst="rect">
                <a:avLst/>
              </a:prstGeom>
            </p:spPr>
            <p:txBody>
              <a:bodyPr wrap="square">
                <a:spAutoFit/>
              </a:bodyPr>
              <a:lstStyle/>
              <a:p>
                <a:pPr marL="0" indent="0" algn="just">
                  <a:spcBef>
                    <a:spcPts val="1200"/>
                  </a:spcBef>
                  <a:buNone/>
                  <a:tabLst>
                    <a:tab pos="267970" algn="l"/>
                  </a:tabLst>
                </a:pPr>
                <a:r>
                  <a:rPr lang="vi-VN" sz="2600" dirty="0">
                    <a:latin typeface="Times New Roman" panose="02020603050405020304" pitchFamily="18" charset="0"/>
                    <a:cs typeface="Times New Roman" panose="02020603050405020304" pitchFamily="18" charset="0"/>
                  </a:rPr>
                  <a:t>	</a:t>
                </a:r>
                <a:r>
                  <a:rPr lang="vi-VN" b="1" i="1" dirty="0">
                    <a:latin typeface="Times New Roman" panose="02020603050405020304" pitchFamily="18" charset="0"/>
                    <a:cs typeface="Times New Roman" panose="02020603050405020304" pitchFamily="18" charset="0"/>
                  </a:rPr>
                  <a:t>* </a:t>
                </a:r>
                <a:r>
                  <a:rPr lang="vi-VN" b="1" i="1" dirty="0" err="1">
                    <a:latin typeface="Times New Roman" panose="02020603050405020304" pitchFamily="18" charset="0"/>
                    <a:cs typeface="Times New Roman" panose="02020603050405020304" pitchFamily="18" charset="0"/>
                  </a:rPr>
                  <a:t>Trường</a:t>
                </a:r>
                <a:r>
                  <a:rPr lang="vi-VN" b="1" i="1" dirty="0">
                    <a:latin typeface="Times New Roman" panose="02020603050405020304" pitchFamily="18" charset="0"/>
                    <a:cs typeface="Times New Roman" panose="02020603050405020304" pitchFamily="18" charset="0"/>
                  </a:rPr>
                  <a:t> </a:t>
                </a:r>
                <a:r>
                  <a:rPr lang="vi-VN" b="1" i="1" dirty="0" err="1">
                    <a:latin typeface="Times New Roman" panose="02020603050405020304" pitchFamily="18" charset="0"/>
                    <a:cs typeface="Times New Roman" panose="02020603050405020304" pitchFamily="18" charset="0"/>
                  </a:rPr>
                  <a:t>hợp</a:t>
                </a:r>
                <a:r>
                  <a:rPr lang="vi-VN" b="1" i="1" dirty="0">
                    <a:latin typeface="Times New Roman" panose="02020603050405020304" pitchFamily="18" charset="0"/>
                    <a:cs typeface="Times New Roman" panose="02020603050405020304" pitchFamily="18" charset="0"/>
                  </a:rPr>
                  <a:t> </a:t>
                </a:r>
                <a:r>
                  <a:rPr lang="vi-VN" b="1" i="1" dirty="0" err="1">
                    <a:latin typeface="Times New Roman" panose="02020603050405020304" pitchFamily="18" charset="0"/>
                    <a:cs typeface="Times New Roman" panose="02020603050405020304" pitchFamily="18" charset="0"/>
                  </a:rPr>
                  <a:t>tổng</a:t>
                </a:r>
                <a:r>
                  <a:rPr lang="vi-VN" b="1" i="1" dirty="0">
                    <a:latin typeface="Times New Roman" panose="02020603050405020304" pitchFamily="18" charset="0"/>
                    <a:cs typeface="Times New Roman" panose="02020603050405020304" pitchFamily="18" charset="0"/>
                  </a:rPr>
                  <a:t> </a:t>
                </a:r>
                <a:r>
                  <a:rPr lang="vi-VN" b="1" i="1" dirty="0" err="1">
                    <a:latin typeface="Times New Roman" panose="02020603050405020304" pitchFamily="18" charset="0"/>
                    <a:cs typeface="Times New Roman" panose="02020603050405020304" pitchFamily="18" charset="0"/>
                  </a:rPr>
                  <a:t>thể</a:t>
                </a:r>
                <a:r>
                  <a:rPr lang="vi-VN" b="1" i="1" dirty="0">
                    <a:latin typeface="Times New Roman" panose="02020603050405020304" pitchFamily="18" charset="0"/>
                    <a:cs typeface="Times New Roman" panose="02020603050405020304" pitchFamily="18" charset="0"/>
                  </a:rPr>
                  <a:t> </a:t>
                </a:r>
                <a:r>
                  <a:rPr lang="vi-VN" b="1" i="1" dirty="0" err="1">
                    <a:latin typeface="Times New Roman" panose="02020603050405020304" pitchFamily="18" charset="0"/>
                    <a:cs typeface="Times New Roman" panose="02020603050405020304" pitchFamily="18" charset="0"/>
                  </a:rPr>
                  <a:t>nhỏ</a:t>
                </a:r>
                <a:r>
                  <a:rPr lang="vi-VN" b="1" i="1" dirty="0">
                    <a:latin typeface="Times New Roman" panose="02020603050405020304" pitchFamily="18" charset="0"/>
                    <a:cs typeface="Times New Roman" panose="02020603050405020304" pitchFamily="18" charset="0"/>
                  </a:rPr>
                  <a:t> </a:t>
                </a:r>
                <a:r>
                  <a:rPr lang="vi-VN" b="1" i="1" dirty="0" err="1">
                    <a:latin typeface="Times New Roman" panose="02020603050405020304" pitchFamily="18" charset="0"/>
                    <a:cs typeface="Times New Roman" panose="02020603050405020304" pitchFamily="18" charset="0"/>
                  </a:rPr>
                  <a:t>và</a:t>
                </a:r>
                <a:r>
                  <a:rPr lang="vi-VN" b="1" i="1" dirty="0">
                    <a:latin typeface="Times New Roman" panose="02020603050405020304" pitchFamily="18" charset="0"/>
                    <a:cs typeface="Times New Roman" panose="02020603050405020304" pitchFamily="18" charset="0"/>
                  </a:rPr>
                  <a:t> </a:t>
                </a:r>
                <a:r>
                  <a:rPr lang="vi-VN" b="1" i="1" dirty="0" err="1">
                    <a:latin typeface="Times New Roman" panose="02020603050405020304" pitchFamily="18" charset="0"/>
                    <a:cs typeface="Times New Roman" panose="02020603050405020304" pitchFamily="18" charset="0"/>
                  </a:rPr>
                  <a:t>biết</a:t>
                </a:r>
                <a:r>
                  <a:rPr lang="vi-VN" b="1" i="1" dirty="0">
                    <a:latin typeface="Times New Roman" panose="02020603050405020304" pitchFamily="18" charset="0"/>
                    <a:cs typeface="Times New Roman" panose="02020603050405020304" pitchFamily="18" charset="0"/>
                  </a:rPr>
                  <a:t> </a:t>
                </a:r>
                <a:r>
                  <a:rPr lang="vi-VN" b="1" i="1" dirty="0" err="1">
                    <a:latin typeface="Times New Roman" panose="02020603050405020304" pitchFamily="18" charset="0"/>
                    <a:cs typeface="Times New Roman" panose="02020603050405020304" pitchFamily="18" charset="0"/>
                  </a:rPr>
                  <a:t>được</a:t>
                </a:r>
                <a:r>
                  <a:rPr lang="vi-VN" b="1" i="1" dirty="0">
                    <a:latin typeface="Times New Roman" panose="02020603050405020304" pitchFamily="18" charset="0"/>
                    <a:cs typeface="Times New Roman" panose="02020603050405020304" pitchFamily="18" charset="0"/>
                  </a:rPr>
                  <a:t> </a:t>
                </a:r>
                <a:r>
                  <a:rPr lang="vi-VN" b="1" i="1" err="1">
                    <a:latin typeface="Times New Roman" panose="02020603050405020304" pitchFamily="18" charset="0"/>
                    <a:cs typeface="Times New Roman" panose="02020603050405020304" pitchFamily="18" charset="0"/>
                  </a:rPr>
                  <a:t>tổng</a:t>
                </a:r>
                <a:r>
                  <a:rPr lang="vi-VN" b="1" i="1">
                    <a:latin typeface="Times New Roman" panose="02020603050405020304" pitchFamily="18" charset="0"/>
                    <a:cs typeface="Times New Roman" panose="02020603050405020304" pitchFamily="18" charset="0"/>
                  </a:rPr>
                  <a:t> thể</a:t>
                </a:r>
                <a:r>
                  <a:rPr lang="en-US" altLang="vi-VN" b="1" i="1">
                    <a:latin typeface="Times New Roman" panose="02020603050405020304" pitchFamily="18" charset="0"/>
                    <a:cs typeface="Times New Roman" panose="02020603050405020304" pitchFamily="18" charset="0"/>
                  </a:rPr>
                  <a:t> (Slovin)</a:t>
                </a:r>
                <a:endParaRPr lang="en-US" b="1" i="1" dirty="0">
                  <a:latin typeface="Cambria Math" panose="02040503050406030204" pitchFamily="18" charset="0"/>
                </a:endParaRPr>
              </a:p>
              <a:p>
                <a:pPr marL="0" indent="0" algn="ctr">
                  <a:spcBef>
                    <a:spcPts val="1200"/>
                  </a:spcBef>
                  <a:buNone/>
                  <a:tabLst>
                    <a:tab pos="267970" algn="l"/>
                  </a:tabLst>
                </a:pPr>
                <a14:m>
                  <m:oMathPara xmlns:m="http://schemas.openxmlformats.org/officeDocument/2006/math">
                    <m:oMathParaPr>
                      <m:jc m:val="centerGroup"/>
                    </m:oMathParaPr>
                    <m:oMath xmlns:m="http://schemas.openxmlformats.org/officeDocument/2006/math">
                      <m:r>
                        <m:rPr>
                          <m:sty m:val="p"/>
                        </m:rPr>
                        <a:rPr lang="vi-VN" dirty="0">
                          <a:latin typeface="Cambria Math" panose="02040503050406030204" pitchFamily="18" charset="0"/>
                        </a:rPr>
                        <m:t>n</m:t>
                      </m:r>
                      <m:r>
                        <a:rPr lang="vi-VN" b="1" i="1" dirty="0">
                          <a:latin typeface="Cambria Math" panose="02040503050406030204" pitchFamily="18" charset="0"/>
                        </a:rPr>
                        <m:t>=</m:t>
                      </m:r>
                      <m:f>
                        <m:fPr>
                          <m:ctrlPr>
                            <a:rPr lang="vi-VN" i="1" dirty="0">
                              <a:latin typeface="Cambria Math" panose="02040503050406030204" pitchFamily="18" charset="0"/>
                            </a:rPr>
                          </m:ctrlPr>
                        </m:fPr>
                        <m:num>
                          <m:r>
                            <m:rPr>
                              <m:sty m:val="p"/>
                            </m:rPr>
                            <a:rPr lang="vi-VN" dirty="0">
                              <a:latin typeface="Cambria Math" panose="02040503050406030204" pitchFamily="18" charset="0"/>
                            </a:rPr>
                            <m:t>N</m:t>
                          </m:r>
                        </m:num>
                        <m:den>
                          <m:r>
                            <a:rPr lang="en-US" altLang="vi-VN" dirty="0">
                              <a:latin typeface="Cambria Math" panose="02040503050406030204" pitchFamily="18" charset="0"/>
                            </a:rPr>
                            <m:t>1 +</m:t>
                          </m:r>
                          <m:r>
                            <m:rPr>
                              <m:sty m:val="p"/>
                            </m:rPr>
                            <a:rPr lang="vi-VN" dirty="0">
                              <a:latin typeface="Cambria Math" panose="02040503050406030204" pitchFamily="18" charset="0"/>
                            </a:rPr>
                            <m:t>N</m:t>
                          </m:r>
                          <m:r>
                            <a:rPr lang="en-US" altLang="vi-VN" dirty="0">
                              <a:latin typeface="Cambria Math" panose="02040503050406030204" pitchFamily="18" charset="0"/>
                            </a:rPr>
                            <m:t>∗</m:t>
                          </m:r>
                          <m:r>
                            <m:rPr>
                              <m:sty m:val="p"/>
                            </m:rPr>
                            <a:rPr lang="en-US" altLang="vi-VN" dirty="0">
                              <a:latin typeface="Cambria Math" panose="02040503050406030204" pitchFamily="18" charset="0"/>
                            </a:rPr>
                            <m:t>e</m:t>
                          </m:r>
                          <m:r>
                            <a:rPr lang="en-US" altLang="vi-VN" baseline="30000" dirty="0">
                              <a:latin typeface="Cambria Math" panose="02040503050406030204" pitchFamily="18" charset="0"/>
                            </a:rPr>
                            <m:t>2</m:t>
                          </m:r>
                        </m:den>
                      </m:f>
                    </m:oMath>
                  </m:oMathPara>
                </a14:m>
                <a:endParaRPr lang="en-US" b="1">
                  <a:latin typeface="Times New Roman" panose="02020603050405020304" pitchFamily="18" charset="0"/>
                  <a:cs typeface="Times New Roman" panose="02020603050405020304" pitchFamily="18" charset="0"/>
                </a:endParaRPr>
              </a:p>
              <a:p>
                <a:pPr marL="0" indent="0" algn="just">
                  <a:spcBef>
                    <a:spcPts val="1200"/>
                  </a:spcBef>
                  <a:buNone/>
                  <a:tabLst>
                    <a:tab pos="267970" algn="l"/>
                  </a:tabLst>
                </a:pPr>
                <a:r>
                  <a:rPr lang="en-US" b="1">
                    <a:solidFill>
                      <a:srgbClr val="C00000"/>
                    </a:solidFill>
                    <a:latin typeface="Times New Roman" panose="02020603050405020304" pitchFamily="18" charset="0"/>
                    <a:cs typeface="Times New Roman" panose="02020603050405020304" pitchFamily="18" charset="0"/>
                  </a:rPr>
                  <a:t>Bài tập: </a:t>
                </a:r>
                <a:r>
                  <a:rPr lang="vi-VN" b="1">
                    <a:solidFill>
                      <a:srgbClr val="C00000"/>
                    </a:solidFill>
                    <a:latin typeface="Times New Roman" panose="02020603050405020304" pitchFamily="18" charset="0"/>
                    <a:cs typeface="Times New Roman" panose="02020603050405020304" pitchFamily="18" charset="0"/>
                  </a:rPr>
                  <a:t> </a:t>
                </a:r>
                <a:r>
                  <a:rPr lang="vi-VN" b="1" i="1" dirty="0" err="1">
                    <a:solidFill>
                      <a:srgbClr val="000099"/>
                    </a:solidFill>
                    <a:latin typeface="Times New Roman" panose="02020603050405020304" pitchFamily="18" charset="0"/>
                    <a:cs typeface="Times New Roman" panose="02020603050405020304" pitchFamily="18" charset="0"/>
                  </a:rPr>
                  <a:t>Mẫu</a:t>
                </a:r>
                <a:r>
                  <a:rPr lang="vi-VN" b="1" i="1" dirty="0">
                    <a:solidFill>
                      <a:srgbClr val="000099"/>
                    </a:solidFill>
                    <a:latin typeface="Times New Roman" panose="02020603050405020304" pitchFamily="18" charset="0"/>
                    <a:cs typeface="Times New Roman" panose="02020603050405020304" pitchFamily="18" charset="0"/>
                  </a:rPr>
                  <a:t> </a:t>
                </a:r>
                <a:r>
                  <a:rPr lang="vi-VN" b="1" i="1" dirty="0" err="1">
                    <a:solidFill>
                      <a:srgbClr val="000099"/>
                    </a:solidFill>
                    <a:latin typeface="Times New Roman" panose="02020603050405020304" pitchFamily="18" charset="0"/>
                    <a:cs typeface="Times New Roman" panose="02020603050405020304" pitchFamily="18" charset="0"/>
                  </a:rPr>
                  <a:t>bệnh</a:t>
                </a:r>
                <a:r>
                  <a:rPr lang="vi-VN" b="1" i="1" dirty="0">
                    <a:solidFill>
                      <a:srgbClr val="000099"/>
                    </a:solidFill>
                    <a:latin typeface="Times New Roman" panose="02020603050405020304" pitchFamily="18" charset="0"/>
                    <a:cs typeface="Times New Roman" panose="02020603050405020304" pitchFamily="18" charset="0"/>
                  </a:rPr>
                  <a:t> nhân </a:t>
                </a:r>
                <a:r>
                  <a:rPr lang="vi-VN" b="1" i="1" dirty="0" err="1">
                    <a:solidFill>
                      <a:srgbClr val="000099"/>
                    </a:solidFill>
                    <a:latin typeface="Times New Roman" panose="02020603050405020304" pitchFamily="18" charset="0"/>
                    <a:cs typeface="Times New Roman" panose="02020603050405020304" pitchFamily="18" charset="0"/>
                  </a:rPr>
                  <a:t>là</a:t>
                </a:r>
                <a:r>
                  <a:rPr lang="vi-VN" b="1" i="1" dirty="0">
                    <a:solidFill>
                      <a:srgbClr val="000099"/>
                    </a:solidFill>
                    <a:latin typeface="Times New Roman" panose="02020603050405020304" pitchFamily="18" charset="0"/>
                    <a:cs typeface="Times New Roman" panose="02020603050405020304" pitchFamily="18" charset="0"/>
                  </a:rPr>
                  <a:t> bao nhiêu </a:t>
                </a:r>
                <a:r>
                  <a:rPr lang="vi-VN" b="1" i="1" dirty="0" err="1">
                    <a:solidFill>
                      <a:srgbClr val="000099"/>
                    </a:solidFill>
                    <a:latin typeface="Times New Roman" panose="02020603050405020304" pitchFamily="18" charset="0"/>
                    <a:cs typeface="Times New Roman" panose="02020603050405020304" pitchFamily="18" charset="0"/>
                  </a:rPr>
                  <a:t>nếu</a:t>
                </a:r>
                <a:r>
                  <a:rPr lang="vi-VN" b="1" i="1" dirty="0">
                    <a:solidFill>
                      <a:srgbClr val="000099"/>
                    </a:solidFill>
                    <a:latin typeface="Times New Roman" panose="02020603050405020304" pitchFamily="18" charset="0"/>
                    <a:cs typeface="Times New Roman" panose="02020603050405020304" pitchFamily="18" charset="0"/>
                  </a:rPr>
                  <a:t> </a:t>
                </a:r>
                <a:r>
                  <a:rPr lang="vi-VN" b="1" i="1" dirty="0" err="1">
                    <a:solidFill>
                      <a:srgbClr val="000099"/>
                    </a:solidFill>
                    <a:latin typeface="Times New Roman" panose="02020603050405020304" pitchFamily="18" charset="0"/>
                    <a:cs typeface="Times New Roman" panose="02020603050405020304" pitchFamily="18" charset="0"/>
                  </a:rPr>
                  <a:t>nhóm</a:t>
                </a:r>
                <a:r>
                  <a:rPr lang="vi-VN" b="1" i="1" dirty="0">
                    <a:solidFill>
                      <a:srgbClr val="000099"/>
                    </a:solidFill>
                    <a:latin typeface="Times New Roman" panose="02020603050405020304" pitchFamily="18" charset="0"/>
                    <a:cs typeface="Times New Roman" panose="02020603050405020304" pitchFamily="18" charset="0"/>
                  </a:rPr>
                  <a:t> nghiên </a:t>
                </a:r>
                <a:r>
                  <a:rPr lang="vi-VN" b="1" i="1" dirty="0" err="1">
                    <a:solidFill>
                      <a:srgbClr val="000099"/>
                    </a:solidFill>
                    <a:latin typeface="Times New Roman" panose="02020603050405020304" pitchFamily="18" charset="0"/>
                    <a:cs typeface="Times New Roman" panose="02020603050405020304" pitchFamily="18" charset="0"/>
                  </a:rPr>
                  <a:t>cứu</a:t>
                </a:r>
                <a:r>
                  <a:rPr lang="vi-VN" b="1" i="1" dirty="0">
                    <a:solidFill>
                      <a:srgbClr val="000099"/>
                    </a:solidFill>
                    <a:latin typeface="Times New Roman" panose="02020603050405020304" pitchFamily="18" charset="0"/>
                    <a:cs typeface="Times New Roman" panose="02020603050405020304" pitchFamily="18" charset="0"/>
                  </a:rPr>
                  <a:t> </a:t>
                </a:r>
                <a:r>
                  <a:rPr lang="vi-VN" b="1" i="1" dirty="0" err="1">
                    <a:solidFill>
                      <a:srgbClr val="000099"/>
                    </a:solidFill>
                    <a:latin typeface="Times New Roman" panose="02020603050405020304" pitchFamily="18" charset="0"/>
                    <a:cs typeface="Times New Roman" panose="02020603050405020304" pitchFamily="18" charset="0"/>
                  </a:rPr>
                  <a:t>muốn</a:t>
                </a:r>
                <a:r>
                  <a:rPr lang="vi-VN" b="1" i="1" dirty="0">
                    <a:solidFill>
                      <a:srgbClr val="000099"/>
                    </a:solidFill>
                    <a:latin typeface="Times New Roman" panose="02020603050405020304" pitchFamily="18" charset="0"/>
                    <a:cs typeface="Times New Roman" panose="02020603050405020304" pitchFamily="18" charset="0"/>
                  </a:rPr>
                  <a:t> </a:t>
                </a:r>
                <a:r>
                  <a:rPr lang="vi-VN" b="1" i="1" dirty="0" err="1">
                    <a:solidFill>
                      <a:srgbClr val="000099"/>
                    </a:solidFill>
                    <a:latin typeface="Times New Roman" panose="02020603050405020304" pitchFamily="18" charset="0"/>
                    <a:cs typeface="Times New Roman" panose="02020603050405020304" pitchFamily="18" charset="0"/>
                  </a:rPr>
                  <a:t>chọn</a:t>
                </a:r>
                <a:r>
                  <a:rPr lang="vi-VN" b="1" i="1" dirty="0">
                    <a:solidFill>
                      <a:srgbClr val="000099"/>
                    </a:solidFill>
                    <a:latin typeface="Times New Roman" panose="02020603050405020304" pitchFamily="18" charset="0"/>
                    <a:cs typeface="Times New Roman" panose="02020603050405020304" pitchFamily="18" charset="0"/>
                  </a:rPr>
                  <a:t> trong 10</a:t>
                </a:r>
                <a:r>
                  <a:rPr lang="en-US" altLang="vi-VN" b="1" i="1" dirty="0">
                    <a:solidFill>
                      <a:srgbClr val="000099"/>
                    </a:solidFill>
                    <a:latin typeface="Times New Roman" panose="02020603050405020304" pitchFamily="18" charset="0"/>
                    <a:cs typeface="Times New Roman" panose="02020603050405020304" pitchFamily="18" charset="0"/>
                  </a:rPr>
                  <a:t>.</a:t>
                </a:r>
                <a:r>
                  <a:rPr lang="vi-VN" b="1" i="1" dirty="0">
                    <a:solidFill>
                      <a:srgbClr val="000099"/>
                    </a:solidFill>
                    <a:latin typeface="Times New Roman" panose="02020603050405020304" pitchFamily="18" charset="0"/>
                    <a:cs typeface="Times New Roman" panose="02020603050405020304" pitchFamily="18" charset="0"/>
                  </a:rPr>
                  <a:t>000 </a:t>
                </a:r>
                <a:r>
                  <a:rPr lang="vi-VN" b="1" i="1" dirty="0" err="1">
                    <a:solidFill>
                      <a:srgbClr val="000099"/>
                    </a:solidFill>
                    <a:latin typeface="Times New Roman" panose="02020603050405020304" pitchFamily="18" charset="0"/>
                    <a:cs typeface="Times New Roman" panose="02020603050405020304" pitchFamily="18" charset="0"/>
                  </a:rPr>
                  <a:t>người</a:t>
                </a:r>
                <a:r>
                  <a:rPr lang="vi-VN" b="1" i="1" dirty="0">
                    <a:solidFill>
                      <a:srgbClr val="000099"/>
                    </a:solidFill>
                    <a:latin typeface="Times New Roman" panose="02020603050405020304" pitchFamily="18" charset="0"/>
                    <a:cs typeface="Times New Roman" panose="02020603050405020304" pitchFamily="18" charset="0"/>
                  </a:rPr>
                  <a:t>, </a:t>
                </a:r>
                <a:r>
                  <a:rPr lang="vi-VN" b="1" i="1" dirty="0" err="1">
                    <a:solidFill>
                      <a:srgbClr val="000099"/>
                    </a:solidFill>
                    <a:latin typeface="Times New Roman" panose="02020603050405020304" pitchFamily="18" charset="0"/>
                    <a:cs typeface="Times New Roman" panose="02020603050405020304" pitchFamily="18" charset="0"/>
                  </a:rPr>
                  <a:t>với</a:t>
                </a:r>
                <a:r>
                  <a:rPr lang="vi-VN" b="1" i="1" dirty="0">
                    <a:solidFill>
                      <a:srgbClr val="000099"/>
                    </a:solidFill>
                    <a:latin typeface="Times New Roman" panose="02020603050405020304" pitchFamily="18" charset="0"/>
                    <a:cs typeface="Times New Roman" panose="02020603050405020304" pitchFamily="18" charset="0"/>
                  </a:rPr>
                  <a:t> sai </a:t>
                </a:r>
                <a:r>
                  <a:rPr lang="vi-VN" b="1" i="1" dirty="0" err="1">
                    <a:solidFill>
                      <a:srgbClr val="000099"/>
                    </a:solidFill>
                    <a:latin typeface="Times New Roman" panose="02020603050405020304" pitchFamily="18" charset="0"/>
                    <a:cs typeface="Times New Roman" panose="02020603050405020304" pitchFamily="18" charset="0"/>
                  </a:rPr>
                  <a:t>số</a:t>
                </a:r>
                <a:r>
                  <a:rPr lang="vi-VN" b="1" i="1" dirty="0">
                    <a:solidFill>
                      <a:srgbClr val="000099"/>
                    </a:solidFill>
                    <a:latin typeface="Times New Roman" panose="02020603050405020304" pitchFamily="18" charset="0"/>
                    <a:cs typeface="Times New Roman" panose="02020603050405020304" pitchFamily="18" charset="0"/>
                  </a:rPr>
                  <a:t> 5% </a:t>
                </a:r>
                <a:r>
                  <a:rPr lang="vi-VN" b="1" i="1" dirty="0" err="1">
                    <a:solidFill>
                      <a:srgbClr val="000099"/>
                    </a:solidFill>
                    <a:latin typeface="Times New Roman" panose="02020603050405020304" pitchFamily="18" charset="0"/>
                    <a:cs typeface="Times New Roman" panose="02020603050405020304" pitchFamily="18" charset="0"/>
                  </a:rPr>
                  <a:t>và</a:t>
                </a:r>
                <a:r>
                  <a:rPr lang="vi-VN" b="1" i="1" dirty="0">
                    <a:solidFill>
                      <a:srgbClr val="000099"/>
                    </a:solidFill>
                    <a:latin typeface="Times New Roman" panose="02020603050405020304" pitchFamily="18" charset="0"/>
                    <a:cs typeface="Times New Roman" panose="02020603050405020304" pitchFamily="18" charset="0"/>
                  </a:rPr>
                  <a:t> </a:t>
                </a:r>
                <a:r>
                  <a:rPr lang="vi-VN" b="1" i="1" dirty="0" err="1">
                    <a:solidFill>
                      <a:srgbClr val="000099"/>
                    </a:solidFill>
                    <a:latin typeface="Times New Roman" panose="02020603050405020304" pitchFamily="18" charset="0"/>
                    <a:cs typeface="Times New Roman" panose="02020603050405020304" pitchFamily="18" charset="0"/>
                  </a:rPr>
                  <a:t>độ</a:t>
                </a:r>
                <a:r>
                  <a:rPr lang="vi-VN" b="1" i="1" dirty="0">
                    <a:solidFill>
                      <a:srgbClr val="000099"/>
                    </a:solidFill>
                    <a:latin typeface="Times New Roman" panose="02020603050405020304" pitchFamily="18" charset="0"/>
                    <a:cs typeface="Times New Roman" panose="02020603050405020304" pitchFamily="18" charset="0"/>
                  </a:rPr>
                  <a:t> tin </a:t>
                </a:r>
                <a:r>
                  <a:rPr lang="vi-VN" b="1" i="1" dirty="0" err="1">
                    <a:solidFill>
                      <a:srgbClr val="000099"/>
                    </a:solidFill>
                    <a:latin typeface="Times New Roman" panose="02020603050405020304" pitchFamily="18" charset="0"/>
                    <a:cs typeface="Times New Roman" panose="02020603050405020304" pitchFamily="18" charset="0"/>
                  </a:rPr>
                  <a:t>cậy</a:t>
                </a:r>
                <a:r>
                  <a:rPr lang="vi-VN" b="1" i="1" dirty="0">
                    <a:solidFill>
                      <a:srgbClr val="000099"/>
                    </a:solidFill>
                    <a:latin typeface="Times New Roman" panose="02020603050405020304" pitchFamily="18" charset="0"/>
                    <a:cs typeface="Times New Roman" panose="02020603050405020304" pitchFamily="18" charset="0"/>
                  </a:rPr>
                  <a:t> 95%?</a:t>
                </a:r>
              </a:p>
              <a:p>
                <a:pPr algn="ctr">
                  <a:spcBef>
                    <a:spcPts val="1200"/>
                  </a:spcBef>
                  <a:tabLst>
                    <a:tab pos="267970" algn="l"/>
                  </a:tabLst>
                </a:pPr>
                <a:endParaRPr lang="en-US" b="1" i="1">
                  <a:latin typeface="Times New Roman" panose="02020603050405020304" pitchFamily="18" charset="0"/>
                  <a:cs typeface="Times New Roman" panose="02020603050405020304" pitchFamily="18" charset="0"/>
                </a:endParaRPr>
              </a:p>
              <a:p>
                <a:pPr algn="ctr">
                  <a:spcBef>
                    <a:spcPts val="1200"/>
                  </a:spcBef>
                  <a:tabLst>
                    <a:tab pos="267970" algn="l"/>
                  </a:tabLst>
                </a:pPr>
                <a:endParaRPr lang="en-US" sz="2600" b="1" i="1">
                  <a:latin typeface="Times New Roman" panose="02020603050405020304" pitchFamily="18" charset="0"/>
                  <a:cs typeface="Times New Roman" panose="02020603050405020304" pitchFamily="18" charset="0"/>
                </a:endParaRPr>
              </a:p>
            </p:txBody>
          </p:sp>
        </mc:Choice>
        <mc:Fallback xmlns="">
          <p:sp>
            <p:nvSpPr>
              <p:cNvPr id="4" name="Content Placeholder 3"/>
              <p:cNvSpPr>
                <a:spLocks noRot="1" noChangeAspect="1" noMove="1" noResize="1" noEditPoints="1" noAdjustHandles="1" noChangeArrowheads="1" noChangeShapeType="1" noTextEdit="1"/>
              </p:cNvSpPr>
              <p:nvPr>
                <p:ph idx="1"/>
              </p:nvPr>
            </p:nvSpPr>
            <p:spPr>
              <a:xfrm>
                <a:off x="457200" y="1600200"/>
                <a:ext cx="8229600" cy="4830445"/>
              </a:xfrm>
              <a:prstGeom prst="rect">
                <a:avLst/>
              </a:prstGeom>
              <a:blipFill rotWithShape="1">
                <a:blip r:embed="rId2"/>
                <a:stretch>
                  <a:fillRect/>
                </a:stretch>
              </a:blipFill>
            </p:spPr>
            <p:txBody>
              <a:bodyPr/>
              <a:lstStyle/>
              <a:p>
                <a:r>
                  <a:rPr lang="en-US" altLang="en-US">
                    <a:noFill/>
                  </a:rPr>
                  <a:t> </a:t>
                </a:r>
              </a:p>
            </p:txBody>
          </p:sp>
        </mc:Fallback>
      </mc:AlternateContent>
      <p:sp>
        <p:nvSpPr>
          <p:cNvPr id="5" name="Rectangle 4"/>
          <p:cNvSpPr/>
          <p:nvPr/>
        </p:nvSpPr>
        <p:spPr>
          <a:xfrm>
            <a:off x="2971800" y="5848508"/>
            <a:ext cx="2438400" cy="685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382,68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81000"/>
            <a:ext cx="8458200" cy="1066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Bảng 3.2. Bảng tính kích cỡ  mẫu dựa trên độ tin cậy và độ sai số cho phép</a:t>
            </a:r>
          </a:p>
        </p:txBody>
      </p:sp>
      <p:graphicFrame>
        <p:nvGraphicFramePr>
          <p:cNvPr id="3" name="Table 2"/>
          <p:cNvGraphicFramePr>
            <a:graphicFrameLocks noGrp="1"/>
          </p:cNvGraphicFramePr>
          <p:nvPr/>
        </p:nvGraphicFramePr>
        <p:xfrm>
          <a:off x="381000" y="1676400"/>
          <a:ext cx="8458200" cy="5013960"/>
        </p:xfrm>
        <a:graphic>
          <a:graphicData uri="http://schemas.openxmlformats.org/drawingml/2006/table">
            <a:tbl>
              <a:tblPr firstRow="1" bandRow="1">
                <a:tableStyleId>{5C22544A-7EE6-4342-B048-85BDC9FD1C3A}</a:tableStyleId>
              </a:tblPr>
              <a:tblGrid>
                <a:gridCol w="1409700">
                  <a:extLst>
                    <a:ext uri="{9D8B030D-6E8A-4147-A177-3AD203B41FA5}">
                      <a16:colId xmlns:a16="http://schemas.microsoft.com/office/drawing/2014/main" val="20000"/>
                    </a:ext>
                  </a:extLst>
                </a:gridCol>
                <a:gridCol w="1409700">
                  <a:extLst>
                    <a:ext uri="{9D8B030D-6E8A-4147-A177-3AD203B41FA5}">
                      <a16:colId xmlns:a16="http://schemas.microsoft.com/office/drawing/2014/main" val="20001"/>
                    </a:ext>
                  </a:extLst>
                </a:gridCol>
                <a:gridCol w="1409700">
                  <a:extLst>
                    <a:ext uri="{9D8B030D-6E8A-4147-A177-3AD203B41FA5}">
                      <a16:colId xmlns:a16="http://schemas.microsoft.com/office/drawing/2014/main" val="20002"/>
                    </a:ext>
                  </a:extLst>
                </a:gridCol>
                <a:gridCol w="1409700">
                  <a:extLst>
                    <a:ext uri="{9D8B030D-6E8A-4147-A177-3AD203B41FA5}">
                      <a16:colId xmlns:a16="http://schemas.microsoft.com/office/drawing/2014/main" val="20003"/>
                    </a:ext>
                  </a:extLst>
                </a:gridCol>
                <a:gridCol w="1409700">
                  <a:extLst>
                    <a:ext uri="{9D8B030D-6E8A-4147-A177-3AD203B41FA5}">
                      <a16:colId xmlns:a16="http://schemas.microsoft.com/office/drawing/2014/main" val="20004"/>
                    </a:ext>
                  </a:extLst>
                </a:gridCol>
                <a:gridCol w="1409700">
                  <a:extLst>
                    <a:ext uri="{9D8B030D-6E8A-4147-A177-3AD203B41FA5}">
                      <a16:colId xmlns:a16="http://schemas.microsoft.com/office/drawing/2014/main" val="20005"/>
                    </a:ext>
                  </a:extLst>
                </a:gridCol>
              </a:tblGrid>
              <a:tr h="716280">
                <a:tc>
                  <a:txBody>
                    <a:bodyPr/>
                    <a:lstStyle/>
                    <a:p>
                      <a:endParaRPr lang="en-US"/>
                    </a:p>
                    <a:p>
                      <a:endParaRPr lang="en-US"/>
                    </a:p>
                  </a:txBody>
                  <a:tcPr/>
                </a:tc>
                <a:tc>
                  <a:txBody>
                    <a:bodyPr/>
                    <a:lstStyle/>
                    <a:p>
                      <a:r>
                        <a:rPr lang="en-US"/>
                        <a:t>0,85</a:t>
                      </a:r>
                    </a:p>
                    <a:p>
                      <a:endParaRPr lang="en-US"/>
                    </a:p>
                  </a:txBody>
                  <a:tcPr/>
                </a:tc>
                <a:tc>
                  <a:txBody>
                    <a:bodyPr/>
                    <a:lstStyle/>
                    <a:p>
                      <a:r>
                        <a:rPr lang="en-US"/>
                        <a:t>0,90</a:t>
                      </a:r>
                    </a:p>
                  </a:txBody>
                  <a:tcPr/>
                </a:tc>
                <a:tc>
                  <a:txBody>
                    <a:bodyPr/>
                    <a:lstStyle/>
                    <a:p>
                      <a:r>
                        <a:rPr lang="en-US"/>
                        <a:t>0,95</a:t>
                      </a:r>
                    </a:p>
                  </a:txBody>
                  <a:tcPr/>
                </a:tc>
                <a:tc>
                  <a:txBody>
                    <a:bodyPr/>
                    <a:lstStyle/>
                    <a:p>
                      <a:r>
                        <a:rPr lang="en-US"/>
                        <a:t>0,99</a:t>
                      </a:r>
                    </a:p>
                  </a:txBody>
                  <a:tcPr/>
                </a:tc>
                <a:tc>
                  <a:txBody>
                    <a:bodyPr/>
                    <a:lstStyle/>
                    <a:p>
                      <a:r>
                        <a:rPr lang="en-US"/>
                        <a:t>0,995</a:t>
                      </a:r>
                    </a:p>
                  </a:txBody>
                  <a:tcPr/>
                </a:tc>
                <a:extLst>
                  <a:ext uri="{0D108BD9-81ED-4DB2-BD59-A6C34878D82A}">
                    <a16:rowId xmlns:a16="http://schemas.microsoft.com/office/drawing/2014/main" val="10000"/>
                  </a:ext>
                </a:extLst>
              </a:tr>
              <a:tr h="370840">
                <a:tc>
                  <a:txBody>
                    <a:bodyPr/>
                    <a:lstStyle/>
                    <a:p>
                      <a:r>
                        <a:rPr lang="en-US" sz="2800"/>
                        <a:t>0,05</a:t>
                      </a:r>
                    </a:p>
                  </a:txBody>
                  <a:tcPr/>
                </a:tc>
                <a:tc>
                  <a:txBody>
                    <a:bodyPr/>
                    <a:lstStyle/>
                    <a:p>
                      <a:r>
                        <a:rPr lang="en-US" sz="2800"/>
                        <a:t>207</a:t>
                      </a:r>
                    </a:p>
                    <a:p>
                      <a:endParaRPr lang="en-US" sz="2800"/>
                    </a:p>
                  </a:txBody>
                  <a:tcPr/>
                </a:tc>
                <a:tc>
                  <a:txBody>
                    <a:bodyPr/>
                    <a:lstStyle/>
                    <a:p>
                      <a:r>
                        <a:rPr lang="en-US" sz="2800"/>
                        <a:t>270</a:t>
                      </a:r>
                    </a:p>
                  </a:txBody>
                  <a:tcPr/>
                </a:tc>
                <a:tc>
                  <a:txBody>
                    <a:bodyPr/>
                    <a:lstStyle/>
                    <a:p>
                      <a:r>
                        <a:rPr lang="en-US" sz="2800"/>
                        <a:t>384</a:t>
                      </a:r>
                    </a:p>
                  </a:txBody>
                  <a:tcPr/>
                </a:tc>
                <a:tc>
                  <a:txBody>
                    <a:bodyPr/>
                    <a:lstStyle/>
                    <a:p>
                      <a:r>
                        <a:rPr lang="en-US" sz="2800"/>
                        <a:t>663</a:t>
                      </a:r>
                    </a:p>
                  </a:txBody>
                  <a:tcPr/>
                </a:tc>
                <a:tc>
                  <a:txBody>
                    <a:bodyPr/>
                    <a:lstStyle/>
                    <a:p>
                      <a:r>
                        <a:rPr lang="en-US" sz="2800"/>
                        <a:t>787</a:t>
                      </a:r>
                    </a:p>
                  </a:txBody>
                  <a:tcPr/>
                </a:tc>
                <a:extLst>
                  <a:ext uri="{0D108BD9-81ED-4DB2-BD59-A6C34878D82A}">
                    <a16:rowId xmlns:a16="http://schemas.microsoft.com/office/drawing/2014/main" val="10001"/>
                  </a:ext>
                </a:extLst>
              </a:tr>
              <a:tr h="370840">
                <a:tc>
                  <a:txBody>
                    <a:bodyPr/>
                    <a:lstStyle/>
                    <a:p>
                      <a:r>
                        <a:rPr lang="en-US" sz="2800"/>
                        <a:t>0,04</a:t>
                      </a:r>
                    </a:p>
                  </a:txBody>
                  <a:tcPr/>
                </a:tc>
                <a:tc>
                  <a:txBody>
                    <a:bodyPr/>
                    <a:lstStyle/>
                    <a:p>
                      <a:r>
                        <a:rPr lang="en-US" sz="2800"/>
                        <a:t>323</a:t>
                      </a:r>
                    </a:p>
                    <a:p>
                      <a:endParaRPr lang="en-US" sz="2800"/>
                    </a:p>
                  </a:txBody>
                  <a:tcPr/>
                </a:tc>
                <a:tc>
                  <a:txBody>
                    <a:bodyPr/>
                    <a:lstStyle/>
                    <a:p>
                      <a:r>
                        <a:rPr lang="en-US" sz="2800"/>
                        <a:t>422</a:t>
                      </a:r>
                    </a:p>
                  </a:txBody>
                  <a:tcPr/>
                </a:tc>
                <a:tc>
                  <a:txBody>
                    <a:bodyPr/>
                    <a:lstStyle/>
                    <a:p>
                      <a:r>
                        <a:rPr lang="en-US" sz="2800"/>
                        <a:t>600</a:t>
                      </a:r>
                    </a:p>
                  </a:txBody>
                  <a:tcPr/>
                </a:tc>
                <a:tc>
                  <a:txBody>
                    <a:bodyPr/>
                    <a:lstStyle/>
                    <a:p>
                      <a:r>
                        <a:rPr lang="en-US" sz="2800"/>
                        <a:t>1.236</a:t>
                      </a:r>
                    </a:p>
                  </a:txBody>
                  <a:tcPr/>
                </a:tc>
                <a:tc>
                  <a:txBody>
                    <a:bodyPr/>
                    <a:lstStyle/>
                    <a:p>
                      <a:r>
                        <a:rPr lang="en-US" sz="2800"/>
                        <a:t>1.281</a:t>
                      </a:r>
                    </a:p>
                  </a:txBody>
                  <a:tcPr/>
                </a:tc>
                <a:extLst>
                  <a:ext uri="{0D108BD9-81ED-4DB2-BD59-A6C34878D82A}">
                    <a16:rowId xmlns:a16="http://schemas.microsoft.com/office/drawing/2014/main" val="10002"/>
                  </a:ext>
                </a:extLst>
              </a:tr>
              <a:tr h="370840">
                <a:tc>
                  <a:txBody>
                    <a:bodyPr/>
                    <a:lstStyle/>
                    <a:p>
                      <a:r>
                        <a:rPr lang="en-US" sz="2800"/>
                        <a:t>0.03</a:t>
                      </a:r>
                    </a:p>
                  </a:txBody>
                  <a:tcPr/>
                </a:tc>
                <a:tc>
                  <a:txBody>
                    <a:bodyPr/>
                    <a:lstStyle/>
                    <a:p>
                      <a:r>
                        <a:rPr lang="en-US" sz="2800"/>
                        <a:t>375</a:t>
                      </a:r>
                    </a:p>
                    <a:p>
                      <a:endParaRPr lang="en-US" sz="2800"/>
                    </a:p>
                  </a:txBody>
                  <a:tcPr/>
                </a:tc>
                <a:tc>
                  <a:txBody>
                    <a:bodyPr/>
                    <a:lstStyle/>
                    <a:p>
                      <a:r>
                        <a:rPr lang="en-US" sz="2800"/>
                        <a:t>755</a:t>
                      </a:r>
                    </a:p>
                  </a:txBody>
                  <a:tcPr/>
                </a:tc>
                <a:tc>
                  <a:txBody>
                    <a:bodyPr/>
                    <a:lstStyle/>
                    <a:p>
                      <a:r>
                        <a:rPr lang="en-US" sz="2800"/>
                        <a:t>1.867</a:t>
                      </a:r>
                    </a:p>
                  </a:txBody>
                  <a:tcPr/>
                </a:tc>
                <a:tc>
                  <a:txBody>
                    <a:bodyPr/>
                    <a:lstStyle/>
                    <a:p>
                      <a:r>
                        <a:rPr lang="en-US" sz="2800"/>
                        <a:t>1.843</a:t>
                      </a:r>
                    </a:p>
                  </a:txBody>
                  <a:tcPr/>
                </a:tc>
                <a:tc>
                  <a:txBody>
                    <a:bodyPr/>
                    <a:lstStyle/>
                    <a:p>
                      <a:r>
                        <a:rPr lang="en-US" sz="2800"/>
                        <a:t>2.188</a:t>
                      </a:r>
                    </a:p>
                  </a:txBody>
                  <a:tcPr/>
                </a:tc>
                <a:extLst>
                  <a:ext uri="{0D108BD9-81ED-4DB2-BD59-A6C34878D82A}">
                    <a16:rowId xmlns:a16="http://schemas.microsoft.com/office/drawing/2014/main" val="10003"/>
                  </a:ext>
                </a:extLst>
              </a:tr>
              <a:tr h="370840">
                <a:tc>
                  <a:txBody>
                    <a:bodyPr/>
                    <a:lstStyle/>
                    <a:p>
                      <a:r>
                        <a:rPr lang="en-US" sz="2800"/>
                        <a:t>0,02</a:t>
                      </a:r>
                    </a:p>
                  </a:txBody>
                  <a:tcPr/>
                </a:tc>
                <a:tc>
                  <a:txBody>
                    <a:bodyPr/>
                    <a:lstStyle/>
                    <a:p>
                      <a:r>
                        <a:rPr lang="en-US" sz="2800"/>
                        <a:t>1.295</a:t>
                      </a:r>
                    </a:p>
                    <a:p>
                      <a:endParaRPr lang="en-US" sz="2800"/>
                    </a:p>
                  </a:txBody>
                  <a:tcPr/>
                </a:tc>
                <a:tc>
                  <a:txBody>
                    <a:bodyPr/>
                    <a:lstStyle/>
                    <a:p>
                      <a:r>
                        <a:rPr lang="en-US" sz="2800"/>
                        <a:t>1.691</a:t>
                      </a:r>
                    </a:p>
                  </a:txBody>
                  <a:tcPr/>
                </a:tc>
                <a:tc>
                  <a:txBody>
                    <a:bodyPr/>
                    <a:lstStyle/>
                    <a:p>
                      <a:r>
                        <a:rPr lang="en-US" sz="2800"/>
                        <a:t>2.400</a:t>
                      </a:r>
                    </a:p>
                  </a:txBody>
                  <a:tcPr/>
                </a:tc>
                <a:tc>
                  <a:txBody>
                    <a:bodyPr/>
                    <a:lstStyle/>
                    <a:p>
                      <a:r>
                        <a:rPr lang="en-US" sz="2800"/>
                        <a:t>4.146</a:t>
                      </a:r>
                    </a:p>
                  </a:txBody>
                  <a:tcPr/>
                </a:tc>
                <a:tc>
                  <a:txBody>
                    <a:bodyPr/>
                    <a:lstStyle/>
                    <a:p>
                      <a:r>
                        <a:rPr lang="en-US" sz="2800"/>
                        <a:t>4.924</a:t>
                      </a:r>
                    </a:p>
                  </a:txBody>
                  <a:tcPr/>
                </a:tc>
                <a:extLst>
                  <a:ext uri="{0D108BD9-81ED-4DB2-BD59-A6C34878D82A}">
                    <a16:rowId xmlns:a16="http://schemas.microsoft.com/office/drawing/2014/main" val="10004"/>
                  </a:ext>
                </a:extLst>
              </a:tr>
              <a:tr h="370840">
                <a:tc>
                  <a:txBody>
                    <a:bodyPr/>
                    <a:lstStyle/>
                    <a:p>
                      <a:r>
                        <a:rPr lang="en-US" sz="2800"/>
                        <a:t>0,01</a:t>
                      </a:r>
                    </a:p>
                  </a:txBody>
                  <a:tcPr/>
                </a:tc>
                <a:tc>
                  <a:txBody>
                    <a:bodyPr/>
                    <a:lstStyle/>
                    <a:p>
                      <a:r>
                        <a:rPr lang="en-US" sz="2800"/>
                        <a:t>5.180</a:t>
                      </a:r>
                    </a:p>
                  </a:txBody>
                  <a:tcPr/>
                </a:tc>
                <a:tc>
                  <a:txBody>
                    <a:bodyPr/>
                    <a:lstStyle/>
                    <a:p>
                      <a:r>
                        <a:rPr lang="en-US" sz="2800"/>
                        <a:t>6.764</a:t>
                      </a:r>
                    </a:p>
                  </a:txBody>
                  <a:tcPr/>
                </a:tc>
                <a:tc>
                  <a:txBody>
                    <a:bodyPr/>
                    <a:lstStyle/>
                    <a:p>
                      <a:r>
                        <a:rPr lang="en-US" sz="2800"/>
                        <a:t>9.603</a:t>
                      </a:r>
                    </a:p>
                  </a:txBody>
                  <a:tcPr/>
                </a:tc>
                <a:tc>
                  <a:txBody>
                    <a:bodyPr/>
                    <a:lstStyle/>
                    <a:p>
                      <a:r>
                        <a:rPr lang="en-US" sz="2800"/>
                        <a:t>16.337</a:t>
                      </a:r>
                    </a:p>
                  </a:txBody>
                  <a:tcPr/>
                </a:tc>
                <a:tc>
                  <a:txBody>
                    <a:bodyPr/>
                    <a:lstStyle/>
                    <a:p>
                      <a:r>
                        <a:rPr lang="en-US" sz="2800"/>
                        <a:t>19.699</a:t>
                      </a:r>
                    </a:p>
                  </a:txBody>
                  <a:tcPr/>
                </a:tc>
                <a:extLst>
                  <a:ext uri="{0D108BD9-81ED-4DB2-BD59-A6C34878D82A}">
                    <a16:rowId xmlns:a16="http://schemas.microsoft.com/office/drawing/2014/main" val="10005"/>
                  </a:ext>
                </a:extLst>
              </a:tr>
            </a:tbl>
          </a:graphicData>
        </a:graphic>
      </p:graphicFrame>
      <p:cxnSp>
        <p:nvCxnSpPr>
          <p:cNvPr id="5" name="Straight Connector 4"/>
          <p:cNvCxnSpPr/>
          <p:nvPr/>
        </p:nvCxnSpPr>
        <p:spPr>
          <a:xfrm>
            <a:off x="381000" y="1777621"/>
            <a:ext cx="1371600" cy="516340"/>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1066800" y="1777621"/>
            <a:ext cx="685800" cy="2581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y</a:t>
            </a:r>
          </a:p>
        </p:txBody>
      </p:sp>
      <p:sp>
        <p:nvSpPr>
          <p:cNvPr id="6" name="Rectangle 5"/>
          <p:cNvSpPr/>
          <p:nvPr/>
        </p:nvSpPr>
        <p:spPr>
          <a:xfrm>
            <a:off x="399393" y="2050635"/>
            <a:ext cx="685800" cy="2581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e</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228600"/>
            <a:ext cx="8001000" cy="990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Bảng 3.3. Bảng tính kích cỡ mẫu dựa trên kích cỡ của tổng thể NC</a:t>
            </a:r>
          </a:p>
        </p:txBody>
      </p:sp>
      <p:graphicFrame>
        <p:nvGraphicFramePr>
          <p:cNvPr id="4" name="Table 3"/>
          <p:cNvGraphicFramePr>
            <a:graphicFrameLocks noGrp="1"/>
          </p:cNvGraphicFramePr>
          <p:nvPr/>
        </p:nvGraphicFramePr>
        <p:xfrm>
          <a:off x="266700" y="1371600"/>
          <a:ext cx="8534400" cy="4607460"/>
        </p:xfrm>
        <a:graphic>
          <a:graphicData uri="http://schemas.openxmlformats.org/drawingml/2006/table">
            <a:tbl>
              <a:tblPr firstRow="1" bandRow="1">
                <a:tableStyleId>{5C22544A-7EE6-4342-B048-85BDC9FD1C3A}</a:tableStyleId>
              </a:tblPr>
              <a:tblGrid>
                <a:gridCol w="1584960">
                  <a:extLst>
                    <a:ext uri="{9D8B030D-6E8A-4147-A177-3AD203B41FA5}">
                      <a16:colId xmlns:a16="http://schemas.microsoft.com/office/drawing/2014/main" val="20000"/>
                    </a:ext>
                  </a:extLst>
                </a:gridCol>
                <a:gridCol w="1584960">
                  <a:extLst>
                    <a:ext uri="{9D8B030D-6E8A-4147-A177-3AD203B41FA5}">
                      <a16:colId xmlns:a16="http://schemas.microsoft.com/office/drawing/2014/main" val="20001"/>
                    </a:ext>
                  </a:extLst>
                </a:gridCol>
                <a:gridCol w="1584960">
                  <a:extLst>
                    <a:ext uri="{9D8B030D-6E8A-4147-A177-3AD203B41FA5}">
                      <a16:colId xmlns:a16="http://schemas.microsoft.com/office/drawing/2014/main" val="20002"/>
                    </a:ext>
                  </a:extLst>
                </a:gridCol>
                <a:gridCol w="1584960">
                  <a:extLst>
                    <a:ext uri="{9D8B030D-6E8A-4147-A177-3AD203B41FA5}">
                      <a16:colId xmlns:a16="http://schemas.microsoft.com/office/drawing/2014/main" val="20003"/>
                    </a:ext>
                  </a:extLst>
                </a:gridCol>
                <a:gridCol w="2194560">
                  <a:extLst>
                    <a:ext uri="{9D8B030D-6E8A-4147-A177-3AD203B41FA5}">
                      <a16:colId xmlns:a16="http://schemas.microsoft.com/office/drawing/2014/main" val="20004"/>
                    </a:ext>
                  </a:extLst>
                </a:gridCol>
              </a:tblGrid>
              <a:tr h="609600">
                <a:tc>
                  <a:txBody>
                    <a:bodyPr/>
                    <a:lstStyle/>
                    <a:p>
                      <a:r>
                        <a:rPr lang="en-US" sz="2000"/>
                        <a:t>  N                n</a:t>
                      </a:r>
                    </a:p>
                  </a:txBody>
                  <a:tcPr/>
                </a:tc>
                <a:tc>
                  <a:txBody>
                    <a:bodyPr/>
                    <a:lstStyle/>
                    <a:p>
                      <a:r>
                        <a:rPr lang="en-US" sz="2000"/>
                        <a:t>  N                 n</a:t>
                      </a:r>
                    </a:p>
                  </a:txBody>
                  <a:tcPr/>
                </a:tc>
                <a:tc>
                  <a:txBody>
                    <a:bodyPr/>
                    <a:lstStyle/>
                    <a:p>
                      <a:r>
                        <a:rPr lang="en-US" sz="2000"/>
                        <a:t>  N              n</a:t>
                      </a:r>
                    </a:p>
                  </a:txBody>
                  <a:tcPr/>
                </a:tc>
                <a:tc>
                  <a:txBody>
                    <a:bodyPr/>
                    <a:lstStyle/>
                    <a:p>
                      <a:r>
                        <a:rPr lang="en-US" sz="2000"/>
                        <a:t>  N               n</a:t>
                      </a:r>
                    </a:p>
                  </a:txBody>
                  <a:tcPr/>
                </a:tc>
                <a:tc>
                  <a:txBody>
                    <a:bodyPr/>
                    <a:lstStyle/>
                    <a:p>
                      <a:r>
                        <a:rPr lang="en-US" sz="2000"/>
                        <a:t>  N                 n</a:t>
                      </a:r>
                    </a:p>
                  </a:txBody>
                  <a:tcPr/>
                </a:tc>
                <a:extLst>
                  <a:ext uri="{0D108BD9-81ED-4DB2-BD59-A6C34878D82A}">
                    <a16:rowId xmlns:a16="http://schemas.microsoft.com/office/drawing/2014/main" val="10000"/>
                  </a:ext>
                </a:extLst>
              </a:tr>
              <a:tr h="3997860">
                <a:tc>
                  <a:txBody>
                    <a:bodyPr/>
                    <a:lstStyle/>
                    <a:p>
                      <a:r>
                        <a:rPr lang="en-US"/>
                        <a:t>10                10</a:t>
                      </a:r>
                    </a:p>
                    <a:p>
                      <a:endParaRPr lang="en-US"/>
                    </a:p>
                    <a:p>
                      <a:r>
                        <a:rPr lang="en-US"/>
                        <a:t>20                19</a:t>
                      </a:r>
                    </a:p>
                    <a:p>
                      <a:endParaRPr lang="en-US"/>
                    </a:p>
                    <a:p>
                      <a:r>
                        <a:rPr lang="en-US"/>
                        <a:t>50                44</a:t>
                      </a:r>
                    </a:p>
                    <a:p>
                      <a:endParaRPr lang="en-US"/>
                    </a:p>
                    <a:p>
                      <a:r>
                        <a:rPr lang="en-US"/>
                        <a:t>100              80</a:t>
                      </a:r>
                    </a:p>
                  </a:txBody>
                  <a:tcPr/>
                </a:tc>
                <a:tc>
                  <a:txBody>
                    <a:bodyPr/>
                    <a:lstStyle/>
                    <a:p>
                      <a:r>
                        <a:rPr lang="en-US"/>
                        <a:t> 150           86</a:t>
                      </a:r>
                    </a:p>
                    <a:p>
                      <a:endParaRPr lang="en-US"/>
                    </a:p>
                    <a:p>
                      <a:r>
                        <a:rPr lang="en-US"/>
                        <a:t>200            132 </a:t>
                      </a:r>
                    </a:p>
                    <a:p>
                      <a:endParaRPr lang="en-US"/>
                    </a:p>
                    <a:p>
                      <a:r>
                        <a:rPr lang="en-US"/>
                        <a:t>300</a:t>
                      </a:r>
                      <a:r>
                        <a:rPr lang="en-US" baseline="0"/>
                        <a:t>             169</a:t>
                      </a:r>
                      <a:endParaRPr lang="en-US"/>
                    </a:p>
                    <a:p>
                      <a:endParaRPr lang="en-US"/>
                    </a:p>
                    <a:p>
                      <a:r>
                        <a:rPr lang="en-US"/>
                        <a:t>500             217</a:t>
                      </a:r>
                    </a:p>
                  </a:txBody>
                  <a:tcPr/>
                </a:tc>
                <a:tc>
                  <a:txBody>
                    <a:bodyPr/>
                    <a:lstStyle/>
                    <a:p>
                      <a:r>
                        <a:rPr lang="en-US"/>
                        <a:t>1000         278</a:t>
                      </a:r>
                    </a:p>
                    <a:p>
                      <a:endParaRPr lang="en-US"/>
                    </a:p>
                    <a:p>
                      <a:r>
                        <a:rPr lang="en-US"/>
                        <a:t>1.500        306</a:t>
                      </a:r>
                    </a:p>
                    <a:p>
                      <a:endParaRPr lang="en-US"/>
                    </a:p>
                    <a:p>
                      <a:r>
                        <a:rPr lang="en-US"/>
                        <a:t>2000          322</a:t>
                      </a:r>
                    </a:p>
                    <a:p>
                      <a:endParaRPr lang="en-US"/>
                    </a:p>
                    <a:p>
                      <a:r>
                        <a:rPr lang="en-US"/>
                        <a:t>3000</a:t>
                      </a:r>
                      <a:r>
                        <a:rPr lang="en-US" baseline="0"/>
                        <a:t>          341</a:t>
                      </a:r>
                      <a:endParaRPr lang="en-US"/>
                    </a:p>
                  </a:txBody>
                  <a:tcPr/>
                </a:tc>
                <a:tc>
                  <a:txBody>
                    <a:bodyPr/>
                    <a:lstStyle/>
                    <a:p>
                      <a:r>
                        <a:rPr lang="en-US"/>
                        <a:t> 4000</a:t>
                      </a:r>
                      <a:r>
                        <a:rPr lang="en-US" baseline="0"/>
                        <a:t>        351</a:t>
                      </a:r>
                    </a:p>
                    <a:p>
                      <a:endParaRPr lang="en-US" baseline="0"/>
                    </a:p>
                    <a:p>
                      <a:r>
                        <a:rPr lang="en-US" baseline="0"/>
                        <a:t>5000         357</a:t>
                      </a:r>
                    </a:p>
                    <a:p>
                      <a:endParaRPr lang="en-US" baseline="0"/>
                    </a:p>
                    <a:p>
                      <a:r>
                        <a:rPr lang="en-US" baseline="0"/>
                        <a:t>10.000      370</a:t>
                      </a:r>
                    </a:p>
                    <a:p>
                      <a:endParaRPr lang="en-US" baseline="0"/>
                    </a:p>
                    <a:p>
                      <a:r>
                        <a:rPr lang="en-US" baseline="0"/>
                        <a:t>20.000      377</a:t>
                      </a:r>
                      <a:endParaRPr lang="en-US"/>
                    </a:p>
                  </a:txBody>
                  <a:tcPr/>
                </a:tc>
                <a:tc>
                  <a:txBody>
                    <a:bodyPr/>
                    <a:lstStyle/>
                    <a:p>
                      <a:r>
                        <a:rPr lang="en-US"/>
                        <a:t>50.000</a:t>
                      </a:r>
                      <a:r>
                        <a:rPr lang="en-US" baseline="0"/>
                        <a:t>                381</a:t>
                      </a:r>
                    </a:p>
                    <a:p>
                      <a:endParaRPr lang="en-US" baseline="0"/>
                    </a:p>
                    <a:p>
                      <a:r>
                        <a:rPr lang="en-US" baseline="0"/>
                        <a:t>100.000               384</a:t>
                      </a:r>
                    </a:p>
                    <a:p>
                      <a:endParaRPr lang="en-US" baseline="0"/>
                    </a:p>
                    <a:p>
                      <a:r>
                        <a:rPr lang="en-US" baseline="0"/>
                        <a:t>1000.000             384</a:t>
                      </a:r>
                    </a:p>
                    <a:p>
                      <a:endParaRPr lang="en-US" baseline="0"/>
                    </a:p>
                    <a:p>
                      <a:r>
                        <a:rPr lang="en-US" baseline="0"/>
                        <a:t>500.000.000        384</a:t>
                      </a:r>
                      <a:endParaRPr lang="en-US"/>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97155"/>
            <a:ext cx="8229600" cy="158115"/>
          </a:xfrm>
        </p:spPr>
        <p:txBody>
          <a:bodyPr>
            <a:normAutofit fontScale="90000"/>
          </a:bodyPr>
          <a:lstStyle/>
          <a:p>
            <a:r>
              <a:rPr lang="en-US" sz="3555" b="1"/>
              <a:t>Ôn tập</a:t>
            </a:r>
          </a:p>
        </p:txBody>
      </p:sp>
      <p:sp>
        <p:nvSpPr>
          <p:cNvPr id="4" name="Content Placeholder 3"/>
          <p:cNvSpPr>
            <a:spLocks noGrp="1"/>
          </p:cNvSpPr>
          <p:nvPr>
            <p:ph idx="1"/>
          </p:nvPr>
        </p:nvSpPr>
        <p:spPr>
          <a:xfrm>
            <a:off x="71120" y="304165"/>
            <a:ext cx="8954770" cy="6431280"/>
          </a:xfrm>
        </p:spPr>
        <p:txBody>
          <a:bodyPr>
            <a:noAutofit/>
          </a:bodyPr>
          <a:lstStyle/>
          <a:p>
            <a:pPr marL="0" indent="0">
              <a:buNone/>
            </a:pPr>
            <a:r>
              <a:rPr lang="en-US" sz="1900">
                <a:latin typeface="Times New Roman" panose="02020603050405020304" pitchFamily="18" charset="0"/>
                <a:cs typeface="Times New Roman" panose="02020603050405020304" pitchFamily="18" charset="0"/>
              </a:rPr>
              <a:t>Chọn mẫu là gì? </a:t>
            </a:r>
          </a:p>
          <a:p>
            <a:pPr marL="0" indent="0">
              <a:buNone/>
            </a:pPr>
            <a:r>
              <a:rPr lang="en-US" sz="1900">
                <a:latin typeface="Times New Roman" panose="02020603050405020304" pitchFamily="18" charset="0"/>
                <a:cs typeface="Times New Roman" panose="02020603050405020304" pitchFamily="18" charset="0"/>
              </a:rPr>
              <a:t>Nghiên cứu trên mẫu có ưu điểm gì, hạn chế gì?</a:t>
            </a:r>
          </a:p>
          <a:p>
            <a:pPr marL="0" indent="0">
              <a:buNone/>
            </a:pPr>
            <a:r>
              <a:rPr lang="en-US" sz="1900">
                <a:latin typeface="Times New Roman" panose="02020603050405020304" pitchFamily="18" charset="0"/>
                <a:cs typeface="Times New Roman" panose="02020603050405020304" pitchFamily="18" charset="0"/>
              </a:rPr>
              <a:t>Dân số/ tổng thể là gì?</a:t>
            </a:r>
          </a:p>
          <a:p>
            <a:pPr marL="0" indent="0">
              <a:buNone/>
            </a:pPr>
            <a:r>
              <a:rPr lang="en-US" sz="1900">
                <a:latin typeface="Times New Roman" panose="02020603050405020304" pitchFamily="18" charset="0"/>
                <a:cs typeface="Times New Roman" panose="02020603050405020304" pitchFamily="18" charset="0"/>
              </a:rPr>
              <a:t>mẫu là gì?</a:t>
            </a:r>
          </a:p>
          <a:p>
            <a:pPr marL="0" indent="0">
              <a:buNone/>
            </a:pPr>
            <a:r>
              <a:rPr lang="en-US" sz="1900">
                <a:latin typeface="Times New Roman" panose="02020603050405020304" pitchFamily="18" charset="0"/>
                <a:cs typeface="Times New Roman" panose="02020603050405020304" pitchFamily="18" charset="0"/>
              </a:rPr>
              <a:t>Phần tử là gì?</a:t>
            </a:r>
          </a:p>
          <a:p>
            <a:pPr marL="0" indent="0">
              <a:buNone/>
            </a:pPr>
            <a:r>
              <a:rPr lang="en-US" sz="1900">
                <a:latin typeface="Times New Roman" panose="02020603050405020304" pitchFamily="18" charset="0"/>
                <a:cs typeface="Times New Roman" panose="02020603050405020304" pitchFamily="18" charset="0"/>
              </a:rPr>
              <a:t>Đơn vị mẫu là gì?</a:t>
            </a:r>
          </a:p>
          <a:p>
            <a:pPr marL="0" indent="0">
              <a:buNone/>
            </a:pPr>
            <a:r>
              <a:rPr lang="en-US" sz="1900">
                <a:latin typeface="Times New Roman" panose="02020603050405020304" pitchFamily="18" charset="0"/>
                <a:cs typeface="Times New Roman" panose="02020603050405020304" pitchFamily="18" charset="0"/>
              </a:rPr>
              <a:t>Kích thước dân số là gì?</a:t>
            </a:r>
          </a:p>
          <a:p>
            <a:pPr marL="0" indent="0">
              <a:buNone/>
            </a:pPr>
            <a:r>
              <a:rPr lang="en-US" sz="1900">
                <a:latin typeface="Times New Roman" panose="02020603050405020304" pitchFamily="18" charset="0"/>
                <a:cs typeface="Times New Roman" panose="02020603050405020304" pitchFamily="18" charset="0"/>
              </a:rPr>
              <a:t>Kích thước mẫu là gì?</a:t>
            </a:r>
          </a:p>
          <a:p>
            <a:pPr marL="0" indent="0">
              <a:buNone/>
            </a:pPr>
            <a:r>
              <a:rPr lang="en-US" sz="1900">
                <a:latin typeface="Times New Roman" panose="02020603050405020304" pitchFamily="18" charset="0"/>
                <a:cs typeface="Times New Roman" panose="02020603050405020304" pitchFamily="18" charset="0"/>
              </a:rPr>
              <a:t>Khung mẫu là gì?</a:t>
            </a:r>
          </a:p>
          <a:p>
            <a:pPr marL="0" indent="0">
              <a:buNone/>
            </a:pPr>
            <a:r>
              <a:rPr lang="en-US" sz="1900">
                <a:latin typeface="Times New Roman" panose="02020603050405020304" pitchFamily="18" charset="0"/>
                <a:cs typeface="Times New Roman" panose="02020603050405020304" pitchFamily="18" charset="0"/>
              </a:rPr>
              <a:t>Nêu các nguyên tắc chọn mẫu.</a:t>
            </a:r>
          </a:p>
          <a:p>
            <a:pPr marL="0" indent="0">
              <a:buNone/>
            </a:pPr>
            <a:r>
              <a:rPr lang="en-US" sz="1900">
                <a:latin typeface="Times New Roman" panose="02020603050405020304" pitchFamily="18" charset="0"/>
                <a:cs typeface="Times New Roman" panose="02020603050405020304" pitchFamily="18" charset="0"/>
              </a:rPr>
              <a:t>Chọn mẫu sác xuất/ngẫu nhiên phải thỏa mãn điều kiện nào?</a:t>
            </a:r>
          </a:p>
          <a:p>
            <a:pPr marL="0" indent="0">
              <a:buNone/>
            </a:pPr>
            <a:r>
              <a:rPr lang="en-US" sz="1900">
                <a:latin typeface="Times New Roman" panose="02020603050405020304" pitchFamily="18" charset="0"/>
                <a:cs typeface="Times New Roman" panose="02020603050405020304" pitchFamily="18" charset="0"/>
              </a:rPr>
              <a:t>Ưu điểm của chọn mẫu xác suất/ngẫu nhiên là gì?</a:t>
            </a:r>
          </a:p>
          <a:p>
            <a:pPr marL="0" indent="0">
              <a:buNone/>
            </a:pPr>
            <a:r>
              <a:rPr lang="en-US" sz="1900">
                <a:latin typeface="Times New Roman" panose="02020603050405020304" pitchFamily="18" charset="0"/>
                <a:cs typeface="Times New Roman" panose="02020603050405020304" pitchFamily="18" charset="0"/>
              </a:rPr>
              <a:t>Điều kiện để chọn mẫu ngẫu nhiên đơn giản là gì?</a:t>
            </a:r>
          </a:p>
          <a:p>
            <a:pPr marL="0" indent="0">
              <a:buNone/>
            </a:pPr>
            <a:r>
              <a:rPr lang="en-US" sz="1900">
                <a:latin typeface="Times New Roman" panose="02020603050405020304" pitchFamily="18" charset="0"/>
                <a:cs typeface="Times New Roman" panose="02020603050405020304" pitchFamily="18" charset="0"/>
              </a:rPr>
              <a:t>Khi nào nhà nghiên cứu dùng chọn mẫu phân tầng?</a:t>
            </a:r>
          </a:p>
          <a:p>
            <a:pPr marL="0" indent="0">
              <a:buNone/>
            </a:pPr>
            <a:r>
              <a:rPr lang="en-US" sz="1900">
                <a:latin typeface="Times New Roman" panose="02020603050405020304" pitchFamily="18" charset="0"/>
                <a:cs typeface="Times New Roman" panose="02020603050405020304" pitchFamily="18" charset="0"/>
              </a:rPr>
              <a:t>Chọn mẫu ngẫu nhiên theo cụm được sử dụng khi nào?</a:t>
            </a:r>
          </a:p>
          <a:p>
            <a:pPr marL="0" indent="0">
              <a:buNone/>
            </a:pPr>
            <a:r>
              <a:rPr lang="en-US" sz="1900">
                <a:latin typeface="Times New Roman" panose="02020603050405020304" pitchFamily="18" charset="0"/>
                <a:cs typeface="Times New Roman" panose="02020603050405020304" pitchFamily="18" charset="0"/>
              </a:rPr>
              <a:t>Thiết kế chọn mẫu phi xác suất được sử dụng trong trường hợp nào?</a:t>
            </a:r>
          </a:p>
          <a:p>
            <a:pPr marL="0" indent="0">
              <a:buNone/>
            </a:pPr>
            <a:r>
              <a:rPr lang="en-US" sz="1900">
                <a:latin typeface="Times New Roman" panose="02020603050405020304" pitchFamily="18" charset="0"/>
                <a:cs typeface="Times New Roman" panose="02020603050405020304" pitchFamily="18" charset="0"/>
              </a:rPr>
              <a:t>Điểm hạn chế của chọn mẫu định mức, chọn mẫu thuận tiện, chọn mẫu tích lũy mầm làgì?</a:t>
            </a:r>
          </a:p>
          <a:p>
            <a:pPr marL="0" indent="0">
              <a:buNone/>
            </a:pPr>
            <a:r>
              <a:rPr lang="en-US" sz="1900">
                <a:latin typeface="Times New Roman" panose="02020603050405020304" pitchFamily="18" charset="0"/>
                <a:cs typeface="Times New Roman" panose="02020603050405020304" pitchFamily="18" charset="0"/>
              </a:rPr>
              <a:t>Chọn mẫu ngẫu nhiên theo tầng và chọn mẫu ngẫu nhiên theo cụm có điểm gì giống nhau?</a:t>
            </a: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7155"/>
            <a:ext cx="8229600" cy="476885"/>
          </a:xfrm>
        </p:spPr>
        <p:txBody>
          <a:bodyPr>
            <a:normAutofit fontScale="90000"/>
          </a:bodyPr>
          <a:lstStyle/>
          <a:p>
            <a:r>
              <a:rPr lang="en-US" sz="3555" b="1">
                <a:latin typeface="Times New Roman" panose="02020603050405020304" pitchFamily="18" charset="0"/>
                <a:cs typeface="Times New Roman" panose="02020603050405020304" pitchFamily="18" charset="0"/>
              </a:rPr>
              <a:t>Ôn tập: Điền chiến lược chọn mẫu phù hợp</a:t>
            </a:r>
          </a:p>
        </p:txBody>
      </p:sp>
      <p:sp>
        <p:nvSpPr>
          <p:cNvPr id="3" name="Content Placeholder 2"/>
          <p:cNvSpPr>
            <a:spLocks noGrp="1"/>
          </p:cNvSpPr>
          <p:nvPr>
            <p:ph idx="1"/>
          </p:nvPr>
        </p:nvSpPr>
        <p:spPr>
          <a:xfrm>
            <a:off x="158115" y="574675"/>
            <a:ext cx="8817610" cy="6155690"/>
          </a:xfrm>
        </p:spPr>
        <p:txBody>
          <a:bodyPr/>
          <a:lstStyle/>
          <a:p>
            <a:endParaRPr lang="en-US"/>
          </a:p>
        </p:txBody>
      </p:sp>
      <p:sp>
        <p:nvSpPr>
          <p:cNvPr id="4" name="Rounded Rectangle 3"/>
          <p:cNvSpPr/>
          <p:nvPr/>
        </p:nvSpPr>
        <p:spPr>
          <a:xfrm>
            <a:off x="2234565" y="574675"/>
            <a:ext cx="6757035" cy="8731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Chia tổng thể nghiên cứu thành các nhóm nhỏ theo một tiêu chí nào đó</a:t>
            </a:r>
          </a:p>
        </p:txBody>
      </p:sp>
      <p:sp>
        <p:nvSpPr>
          <p:cNvPr id="5" name="Rounded Rectangle 4"/>
          <p:cNvSpPr/>
          <p:nvPr/>
        </p:nvSpPr>
        <p:spPr>
          <a:xfrm>
            <a:off x="2209800" y="1557655"/>
            <a:ext cx="6757035" cy="129349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Được tiến hành dựa trên những đặc điểm được xác định từ trước theo một định mức cho sẵn </a:t>
            </a:r>
          </a:p>
        </p:txBody>
      </p:sp>
      <p:sp>
        <p:nvSpPr>
          <p:cNvPr id="6" name="Rounded Rectangle 5"/>
          <p:cNvSpPr/>
          <p:nvPr/>
        </p:nvSpPr>
        <p:spPr>
          <a:xfrm>
            <a:off x="2209800" y="3048000"/>
            <a:ext cx="6757035" cy="8731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Được thực hiện dựa trên sự thuận tiện và cơ hội dễ tiếp cận dân số chọn mẫu</a:t>
            </a:r>
          </a:p>
        </p:txBody>
      </p:sp>
      <p:sp>
        <p:nvSpPr>
          <p:cNvPr id="7" name="Rounded Rectangle 6"/>
          <p:cNvSpPr/>
          <p:nvPr/>
        </p:nvSpPr>
        <p:spPr>
          <a:xfrm>
            <a:off x="2234565" y="4160520"/>
            <a:ext cx="6757035" cy="134366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Dựa vào phán đoán để xác định ai là người có thể cung cấp thông tin tốt nhất cho nghiên cứu</a:t>
            </a:r>
          </a:p>
        </p:txBody>
      </p:sp>
      <p:sp>
        <p:nvSpPr>
          <p:cNvPr id="8" name="Rounded Rectangle 7"/>
          <p:cNvSpPr/>
          <p:nvPr/>
        </p:nvSpPr>
        <p:spPr>
          <a:xfrm>
            <a:off x="2209800" y="5737860"/>
            <a:ext cx="6757035" cy="8731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Sử dụng mạng lưới để chọn phần tử mẫu</a:t>
            </a:r>
          </a:p>
        </p:txBody>
      </p:sp>
      <p:sp>
        <p:nvSpPr>
          <p:cNvPr id="9" name="Right Arrow 8"/>
          <p:cNvSpPr/>
          <p:nvPr/>
        </p:nvSpPr>
        <p:spPr>
          <a:xfrm>
            <a:off x="76200" y="457200"/>
            <a:ext cx="1771650" cy="979170"/>
          </a:xfrm>
          <a:prstGeom prst="rightArrow">
            <a:avLst>
              <a:gd name="adj1" fmla="val 82171"/>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Times New Roman" panose="02020603050405020304" pitchFamily="18" charset="0"/>
                <a:cs typeface="Times New Roman" panose="02020603050405020304" pitchFamily="18" charset="0"/>
              </a:rPr>
              <a:t>Phân tầng</a:t>
            </a:r>
          </a:p>
        </p:txBody>
      </p:sp>
      <p:sp>
        <p:nvSpPr>
          <p:cNvPr id="10" name="Right Arrow 9"/>
          <p:cNvSpPr/>
          <p:nvPr/>
        </p:nvSpPr>
        <p:spPr>
          <a:xfrm>
            <a:off x="127000" y="1714500"/>
            <a:ext cx="1771650" cy="979170"/>
          </a:xfrm>
          <a:prstGeom prst="rightArrow">
            <a:avLst>
              <a:gd name="adj1" fmla="val 82171"/>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Times New Roman" panose="02020603050405020304" pitchFamily="18" charset="0"/>
                <a:cs typeface="Times New Roman" panose="02020603050405020304" pitchFamily="18" charset="0"/>
              </a:rPr>
              <a:t>Định mức</a:t>
            </a:r>
          </a:p>
        </p:txBody>
      </p:sp>
      <p:sp>
        <p:nvSpPr>
          <p:cNvPr id="11" name="Right Arrow 10"/>
          <p:cNvSpPr/>
          <p:nvPr/>
        </p:nvSpPr>
        <p:spPr>
          <a:xfrm>
            <a:off x="76200" y="2994660"/>
            <a:ext cx="1868805" cy="979170"/>
          </a:xfrm>
          <a:prstGeom prst="rightArrow">
            <a:avLst>
              <a:gd name="adj1" fmla="val 82171"/>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Times New Roman" panose="02020603050405020304" pitchFamily="18" charset="0"/>
                <a:cs typeface="Times New Roman" panose="02020603050405020304" pitchFamily="18" charset="0"/>
              </a:rPr>
              <a:t>Thuận tiện</a:t>
            </a:r>
          </a:p>
        </p:txBody>
      </p:sp>
      <p:sp>
        <p:nvSpPr>
          <p:cNvPr id="12" name="Right Arrow 11"/>
          <p:cNvSpPr/>
          <p:nvPr/>
        </p:nvSpPr>
        <p:spPr>
          <a:xfrm>
            <a:off x="76200" y="4389755"/>
            <a:ext cx="1812290" cy="979170"/>
          </a:xfrm>
          <a:prstGeom prst="rightArrow">
            <a:avLst>
              <a:gd name="adj1" fmla="val 82171"/>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Times New Roman" panose="02020603050405020304" pitchFamily="18" charset="0"/>
                <a:cs typeface="Times New Roman" panose="02020603050405020304" pitchFamily="18" charset="0"/>
              </a:rPr>
              <a:t>Phán đoán</a:t>
            </a:r>
          </a:p>
        </p:txBody>
      </p:sp>
      <p:sp>
        <p:nvSpPr>
          <p:cNvPr id="13" name="Right Arrow 12"/>
          <p:cNvSpPr/>
          <p:nvPr/>
        </p:nvSpPr>
        <p:spPr>
          <a:xfrm>
            <a:off x="76201" y="5369560"/>
            <a:ext cx="1981200" cy="1365250"/>
          </a:xfrm>
          <a:prstGeom prst="rightArrow">
            <a:avLst>
              <a:gd name="adj1" fmla="val 82171"/>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Times New Roman" panose="02020603050405020304" pitchFamily="18" charset="0"/>
                <a:cs typeface="Times New Roman" panose="02020603050405020304" pitchFamily="18" charset="0"/>
              </a:rPr>
              <a:t>Tích lũy mầm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
                                        <p:tgtEl>
                                          <p:spTgt spid="9"/>
                                        </p:tgtEl>
                                      </p:cBhvr>
                                    </p:animEffect>
                                    <p:anim calcmode="lin" valueType="num">
                                      <p:cBhvr>
                                        <p:cTn id="8" dur="400" fill="hold"/>
                                        <p:tgtEl>
                                          <p:spTgt spid="9"/>
                                        </p:tgtEl>
                                        <p:attrNameLst>
                                          <p:attrName>ppt_x</p:attrName>
                                        </p:attrNameLst>
                                      </p:cBhvr>
                                      <p:tavLst>
                                        <p:tav tm="0">
                                          <p:val>
                                            <p:strVal val="#ppt_x"/>
                                          </p:val>
                                        </p:tav>
                                        <p:tav tm="100000">
                                          <p:val>
                                            <p:strVal val="#ppt_x"/>
                                          </p:val>
                                        </p:tav>
                                      </p:tavLst>
                                    </p:anim>
                                    <p:anim calcmode="lin" valueType="num">
                                      <p:cBhvr>
                                        <p:cTn id="9" dur="400" fill="hold"/>
                                        <p:tgtEl>
                                          <p:spTgt spid="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7"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900" decel="100000" fill="hold"/>
                                        <p:tgtEl>
                                          <p:spTgt spid="10"/>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anim calcmode="lin" valueType="num">
                                      <p:cBhvr additive="base">
                                        <p:cTn id="3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11" grpId="0" animBg="1"/>
      <p:bldP spid="11" grpId="1" animBg="1"/>
      <p:bldP spid="13" grpId="0" animBg="1"/>
      <p:bldP spid="13" grpId="1"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955"/>
            <a:ext cx="8229600" cy="1538605"/>
          </a:xfrm>
        </p:spPr>
        <p:txBody>
          <a:bodyPr>
            <a:normAutofit/>
          </a:bodyPr>
          <a:lstStyle/>
          <a:p>
            <a:r>
              <a:rPr lang="en-US" b="1">
                <a:solidFill>
                  <a:srgbClr val="FF0000"/>
                </a:solidFill>
                <a:latin typeface="Times New Roman" panose="02020603050405020304" pitchFamily="18" charset="0"/>
                <a:cs typeface="Times New Roman" panose="02020603050405020304" pitchFamily="18" charset="0"/>
                <a:sym typeface="+mn-ea"/>
              </a:rPr>
              <a:t>THE END</a:t>
            </a:r>
            <a:br>
              <a:rPr lang="en-US" b="1">
                <a:solidFill>
                  <a:srgbClr val="FF0000"/>
                </a:solidFill>
                <a:latin typeface="Times New Roman" panose="02020603050405020304" pitchFamily="18" charset="0"/>
                <a:cs typeface="Times New Roman" panose="02020603050405020304" pitchFamily="18" charset="0"/>
              </a:rPr>
            </a:br>
            <a:r>
              <a:rPr lang="en-US" b="1">
                <a:solidFill>
                  <a:srgbClr val="FF0000"/>
                </a:solidFill>
                <a:latin typeface="Times New Roman" panose="02020603050405020304" pitchFamily="18" charset="0"/>
                <a:cs typeface="Times New Roman" panose="02020603050405020304" pitchFamily="18" charset="0"/>
                <a:sym typeface="+mn-ea"/>
              </a:rPr>
              <a:t>THANK YOU!</a:t>
            </a:r>
            <a:endParaRPr lang="en-US">
              <a:latin typeface="Times New Roman" panose="02020603050405020304" pitchFamily="18" charset="0"/>
              <a:cs typeface="Times New Roman" panose="02020603050405020304" pitchFamily="18" charset="0"/>
            </a:endParaRPr>
          </a:p>
        </p:txBody>
      </p:sp>
      <p:pic>
        <p:nvPicPr>
          <p:cNvPr id="6" name="Content Placeholder 5" descr="hinh-anh-bien-dep-29"/>
          <p:cNvPicPr>
            <a:picLocks noGrp="1" noChangeAspect="1"/>
          </p:cNvPicPr>
          <p:nvPr>
            <p:ph idx="1"/>
          </p:nvPr>
        </p:nvPicPr>
        <p:blipFill>
          <a:blip r:embed="rId2"/>
          <a:stretch>
            <a:fillRect/>
          </a:stretch>
        </p:blipFill>
        <p:spPr>
          <a:xfrm>
            <a:off x="685800" y="1981200"/>
            <a:ext cx="7924800" cy="452628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760</TotalTime>
  <Words>7936</Words>
  <Application>Microsoft Office PowerPoint</Application>
  <PresentationFormat>On-screen Show (4:3)</PresentationFormat>
  <Paragraphs>1045</Paragraphs>
  <Slides>101</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101</vt:i4>
      </vt:variant>
    </vt:vector>
  </HeadingPairs>
  <TitlesOfParts>
    <vt:vector size="110" baseType="lpstr">
      <vt:lpstr>Algerian</vt:lpstr>
      <vt:lpstr>Arial</vt:lpstr>
      <vt:lpstr>Calibri</vt:lpstr>
      <vt:lpstr>Cambria Math</vt:lpstr>
      <vt:lpstr>Georgia</vt:lpstr>
      <vt:lpstr>Times New Ro</vt:lpstr>
      <vt:lpstr>Times New Roman</vt:lpstr>
      <vt:lpstr>Wingdings</vt:lpstr>
      <vt:lpstr>Office Theme</vt:lpstr>
      <vt:lpstr>  BỘ CÔNG THƯƠNG                   TRƯỜNG ĐẠI HỌC CÔNG NGHIỆP TP. HỒ CHÍ MINH         KHOA KHOA HỌC CƠ BẢN</vt:lpstr>
      <vt:lpstr>PowerPoint Presentation</vt:lpstr>
      <vt:lpstr>Mục tiêu chương 3</vt:lpstr>
      <vt:lpstr>Chương 3 gồm 4 nội dung: </vt:lpstr>
      <vt:lpstr>4.1. THIẾT KẾ NGHIÊN CỨU</vt:lpstr>
      <vt:lpstr>4.1.1. KHÁI NIỆM</vt:lpstr>
      <vt:lpstr>4.1.2. Chức năng của thiết kế NC</vt:lpstr>
      <vt:lpstr>4.1.5. Phân loại thiết kế NC</vt:lpstr>
      <vt:lpstr>4.1.5. Phân loại thiết kế NC</vt:lpstr>
      <vt:lpstr>4.1.5. Phân loại thiết kế NC</vt:lpstr>
      <vt:lpstr>4.1.5. Phân loại thiết kế NC</vt:lpstr>
      <vt:lpstr>Ôn tập</vt:lpstr>
      <vt:lpstr>Ôn tập</vt:lpstr>
      <vt:lpstr>Ôn tập</vt:lpstr>
      <vt:lpstr>Ôn tập</vt:lpstr>
      <vt:lpstr>PowerPoint Presentation</vt:lpstr>
      <vt:lpstr>4.2. CÁC PHƯƠNG PHÁP THU THẬP DỮ LIỆU</vt:lpstr>
      <vt:lpstr>4.2. CÁC PHƯƠNG PHÁP THU THẬP DỮ LIỆU</vt:lpstr>
      <vt:lpstr>4.2. CÁC PHƯƠNG PHÁP THU THẬP DỮ LIỆU</vt:lpstr>
      <vt:lpstr>3.2. CÁC PHƯƠNG PHÁP THU THẬP DỮ LIỆU</vt:lpstr>
      <vt:lpstr>4.2. CÁC PHƯƠNG PHÁP THU THẬP DỮ LIỆU</vt:lpstr>
      <vt:lpstr>4.2.3.1. CÁC PHƯƠNG PHÁP THU THẬP THÔNG TIN ĐỊNH TÍNH </vt:lpstr>
      <vt:lpstr>4.2.3.1. CÁC PHƯƠNG PHÁP THU THẬP THÔNG TIN ĐỊNH TÍNH</vt:lpstr>
      <vt:lpstr>3.2. CÁC PHƯƠNG PHÁP THU THẬP DỮ LIỆU</vt:lpstr>
      <vt:lpstr>4.2.3.1. CÁC PHƯƠNG PHÁP THU THẬP THÔNG TIN ĐỊNH TÍNH</vt:lpstr>
      <vt:lpstr>3.2. CÁC PHƯƠNG PHÁP THU THẬP DỮ LIỆU</vt:lpstr>
      <vt:lpstr>3.2. CÁC PHƯƠNG PHÁP THU THẬP DỮ LIỆU</vt:lpstr>
      <vt:lpstr>4.2.3.1. CÁC PHƯƠNG PHÁP THU THẬP THÔNG TIN ĐỊNH LƯỢNG</vt:lpstr>
      <vt:lpstr>3.2.3.1. CÁC PHƯƠNG PHÁP THU THẬP THÔNG TIN ĐỊNH LƯỢNG</vt:lpstr>
      <vt:lpstr>3.2.3.1. CÁC PHƯƠNG PHÁP THU THẬP THÔNG TIN ĐỊNH LƯỢNG</vt:lpstr>
      <vt:lpstr>3.2.3.1. CÁC PHƯƠNG PHÁP THU THẬP THÔNG TIN ĐỊNH LƯỢNG</vt:lpstr>
      <vt:lpstr>Ôn tập</vt:lpstr>
      <vt:lpstr>Cho biết cách thu thập dữ liệu của các nghiên cứu sau:</vt:lpstr>
      <vt:lpstr>PowerPoint Presentation</vt:lpstr>
      <vt:lpstr>Bài tập: Cho biết ưu nhược điểm của các PP thu thập thông tin thứ cấp</vt:lpstr>
      <vt:lpstr>PowerPoint Presentation</vt:lpstr>
      <vt:lpstr>PowerPoint Presentation</vt:lpstr>
      <vt:lpstr>4.3. THIẾT KẾ BẢNG CÂU HỎI  </vt:lpstr>
      <vt:lpstr>4.3. THIẾT KẾ BẢNG CÂU HỎI</vt:lpstr>
      <vt:lpstr>4.3. THIẾT KẾ BẢNG CÂU HỎI</vt:lpstr>
      <vt:lpstr>4.3. THIẾT KẾ BẢNG CÂU HỎI</vt:lpstr>
      <vt:lpstr>Ví dụ:</vt:lpstr>
      <vt:lpstr>3.3. THIẾT KẾ BẢNG CÂU HỎI</vt:lpstr>
      <vt:lpstr>4.3. THIẾT KẾ BẢNG CÂU HỎI</vt:lpstr>
      <vt:lpstr>4.3. THIẾT KẾ BẢNG CÂU HỎI</vt:lpstr>
      <vt:lpstr>4.3. THIẾT KẾ BẢNG CÂU HỎI</vt:lpstr>
      <vt:lpstr>4.3. THIẾT KẾ BẢNG CÂU HỎI</vt:lpstr>
      <vt:lpstr>4.3. THIẾT KẾ BẢNG CÂU HỎI</vt:lpstr>
      <vt:lpstr>4.3. THIẾT KẾ BẢNG CÂU HỎI</vt:lpstr>
      <vt:lpstr>* Trật tự của các câu hỏi</vt:lpstr>
      <vt:lpstr>Ví dụ các loại bảng câu hỏi</vt:lpstr>
      <vt:lpstr>Ví dụ các loại bảng câu hỏi</vt:lpstr>
      <vt:lpstr>Ví dụ các loại bảng câu hỏi</vt:lpstr>
      <vt:lpstr>Ví dụ các loại bảng câu hỏi</vt:lpstr>
      <vt:lpstr>Ví dụ các loại bảng câu hỏi</vt:lpstr>
      <vt:lpstr>3.3.3. QUY TRÌNH THIẾT KẾ BẢNG CÂU HỎI</vt:lpstr>
      <vt:lpstr>Ôn tập</vt:lpstr>
      <vt:lpstr>PowerPoint Presentation</vt:lpstr>
      <vt:lpstr>4.4.CHỌN MẪU </vt:lpstr>
      <vt:lpstr>4.4. CHỌN MẪU</vt:lpstr>
      <vt:lpstr>PowerPoint Presentation</vt:lpstr>
      <vt:lpstr>4.4. CHỌN MẪU</vt:lpstr>
      <vt:lpstr>4.4. CHỌN MẪU</vt:lpstr>
      <vt:lpstr>4.4. CHỌN MẪU</vt:lpstr>
      <vt:lpstr>PowerPoint Presentation</vt:lpstr>
      <vt:lpstr>Ví dụ 2: giả sử một tổng thể NC có 4 người (M, N, O,P). Tuổi của họ lần lượt là 18, 26, 32, 40. Tuổi trung bình của tổng thể NC là 29  </vt:lpstr>
      <vt:lpstr>4.4.3. Nguyên tắc chọn mẫu</vt:lpstr>
      <vt:lpstr>4.4.4. Các phương pháp chọn mẫu trong NC định lượng</vt:lpstr>
      <vt:lpstr>4.4.4. Các phương pháp chọn mẫu trong NC định lượng</vt:lpstr>
      <vt:lpstr>4.4.4.1. Thiết kế chọn mẫu xác suất/ngẫu nhiên </vt:lpstr>
      <vt:lpstr> a. Chọn mẫu xác suất ngẫu nhiên đơn giản </vt:lpstr>
      <vt:lpstr> b. Chọn mẫu ngẫu nhiên phân tầng </vt:lpstr>
      <vt:lpstr>PowerPoint Presentation</vt:lpstr>
      <vt:lpstr>Chọn mẫu ngẫu nhiên phân tầng</vt:lpstr>
      <vt:lpstr>c. Chọn mẫu xác suất theo cụm</vt:lpstr>
      <vt:lpstr> Ví dụ: Cần chọn 1000 sinh viên Trường IUH để thu thập thông tin </vt:lpstr>
      <vt:lpstr>Phân biệt</vt:lpstr>
      <vt:lpstr> 4.4.4.2. Chọn mẫu hỗn hợp (hệ thống) </vt:lpstr>
      <vt:lpstr>Chọn mẫu theo hệ thống</vt:lpstr>
      <vt:lpstr>Ví dụ</vt:lpstr>
      <vt:lpstr>Phân biệt 4 loại chọn mẫu xác suất</vt:lpstr>
      <vt:lpstr>4.4.4.3. Thiết kế chọn mẫu phi xác suất/không  ngẫu nhiên</vt:lpstr>
      <vt:lpstr>PowerPoint Presentation</vt:lpstr>
      <vt:lpstr>PowerPoint Presentation</vt:lpstr>
      <vt:lpstr>PowerPoint Presentation</vt:lpstr>
      <vt:lpstr>PowerPoint Presentation</vt:lpstr>
      <vt:lpstr>Ví dụ</vt:lpstr>
      <vt:lpstr>c. Phi xác suất phán đoán</vt:lpstr>
      <vt:lpstr> d. Phi xác suất tích lũy mầm </vt:lpstr>
      <vt:lpstr> e. Phi xác suất chuyên gia </vt:lpstr>
      <vt:lpstr>Bài tập</vt:lpstr>
      <vt:lpstr>Câu hỏi thảo luận</vt:lpstr>
      <vt:lpstr> 4.4.5. TÍNH TOÁN KÍCH CỠ MẪU </vt:lpstr>
      <vt:lpstr>PowerPoint Presentation</vt:lpstr>
      <vt:lpstr>PowerPoint Presentation</vt:lpstr>
      <vt:lpstr>4.4.5. Tính toán kích cỡ mẫu </vt:lpstr>
      <vt:lpstr>PowerPoint Presentation</vt:lpstr>
      <vt:lpstr>PowerPoint Presentation</vt:lpstr>
      <vt:lpstr>Ôn tập</vt:lpstr>
      <vt:lpstr>Ôn tập: Điền chiến lược chọn mẫu phù hợp</vt:lpstr>
      <vt:lpstr>THE END THANK YOU!</vt:lpstr>
    </vt:vector>
  </TitlesOfParts>
  <Company>Boycaonguyen88</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BỘ CÔNG THƯƠNG      TRƯỜNG ĐẠI HỌC CÔNG NGHIỆP TP. HỒ CHÍ MINH KHOA KHOA HỌC CƠ BẢN</dc:title>
  <dc:creator>ASUS</dc:creator>
  <cp:lastModifiedBy>Anh Dao Thi Nguyet</cp:lastModifiedBy>
  <cp:revision>314</cp:revision>
  <dcterms:created xsi:type="dcterms:W3CDTF">2019-11-14T03:26:00Z</dcterms:created>
  <dcterms:modified xsi:type="dcterms:W3CDTF">2025-03-17T03:00:22Z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6A826A2C36C24CC5A9F7589519147D20</vt:lpwstr>
  </property>
  <property fmtid="{D5CDD505-2E9C-101B-9397-08002B2CF9AE}" pid="3" name="KSOProductBuildVer">
    <vt:lpwstr>1033-12.2.0.13215</vt:lpwstr>
  </property>
</Properties>
</file>