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69"/>
  </p:notesMasterIdLst>
  <p:sldIdLst>
    <p:sldId id="256" r:id="rId2"/>
    <p:sldId id="260" r:id="rId3"/>
    <p:sldId id="324" r:id="rId4"/>
    <p:sldId id="329" r:id="rId5"/>
    <p:sldId id="261" r:id="rId6"/>
    <p:sldId id="262" r:id="rId7"/>
    <p:sldId id="263" r:id="rId8"/>
    <p:sldId id="328" r:id="rId9"/>
    <p:sldId id="264" r:id="rId10"/>
    <p:sldId id="266" r:id="rId11"/>
    <p:sldId id="267" r:id="rId12"/>
    <p:sldId id="269" r:id="rId13"/>
    <p:sldId id="325" r:id="rId14"/>
    <p:sldId id="271" r:id="rId15"/>
    <p:sldId id="272" r:id="rId16"/>
    <p:sldId id="273" r:id="rId17"/>
    <p:sldId id="274" r:id="rId18"/>
    <p:sldId id="275" r:id="rId19"/>
    <p:sldId id="276" r:id="rId20"/>
    <p:sldId id="277" r:id="rId21"/>
    <p:sldId id="278" r:id="rId22"/>
    <p:sldId id="279" r:id="rId23"/>
    <p:sldId id="280" r:id="rId24"/>
    <p:sldId id="285" r:id="rId25"/>
    <p:sldId id="286" r:id="rId26"/>
    <p:sldId id="281" r:id="rId27"/>
    <p:sldId id="287" r:id="rId28"/>
    <p:sldId id="282" r:id="rId29"/>
    <p:sldId id="283" r:id="rId30"/>
    <p:sldId id="284" r:id="rId31"/>
    <p:sldId id="321" r:id="rId32"/>
    <p:sldId id="288" r:id="rId33"/>
    <p:sldId id="289" r:id="rId34"/>
    <p:sldId id="290" r:id="rId35"/>
    <p:sldId id="291" r:id="rId36"/>
    <p:sldId id="322" r:id="rId37"/>
    <p:sldId id="295" r:id="rId38"/>
    <p:sldId id="293" r:id="rId39"/>
    <p:sldId id="294" r:id="rId40"/>
    <p:sldId id="292" r:id="rId41"/>
    <p:sldId id="296" r:id="rId42"/>
    <p:sldId id="297" r:id="rId43"/>
    <p:sldId id="326" r:id="rId44"/>
    <p:sldId id="32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6" r:id="rId59"/>
    <p:sldId id="317" r:id="rId60"/>
    <p:sldId id="318" r:id="rId61"/>
    <p:sldId id="319" r:id="rId62"/>
    <p:sldId id="311" r:id="rId63"/>
    <p:sldId id="312" r:id="rId64"/>
    <p:sldId id="313" r:id="rId65"/>
    <p:sldId id="314" r:id="rId66"/>
    <p:sldId id="315" r:id="rId67"/>
    <p:sldId id="320" r:id="rId6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078" autoAdjust="0"/>
    <p:restoredTop sz="70696" autoAdjust="0"/>
  </p:normalViewPr>
  <p:slideViewPr>
    <p:cSldViewPr>
      <p:cViewPr varScale="1">
        <p:scale>
          <a:sx n="82" d="100"/>
          <a:sy n="82" d="100"/>
        </p:scale>
        <p:origin x="52" y="492"/>
      </p:cViewPr>
      <p:guideLst>
        <p:guide orient="horz" pos="2160"/>
        <p:guide pos="2880"/>
      </p:guideLst>
    </p:cSldViewPr>
  </p:slideViewPr>
  <p:notesTextViewPr>
    <p:cViewPr>
      <p:scale>
        <a:sx n="1" d="1"/>
        <a:sy n="1" d="1"/>
      </p:scale>
      <p:origin x="0" y="0"/>
    </p:cViewPr>
  </p:notesTextViewPr>
  <p:sorterViewPr>
    <p:cViewPr>
      <p:scale>
        <a:sx n="66" d="100"/>
        <a:sy n="66" d="100"/>
      </p:scale>
      <p:origin x="0" y="1398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EB2BF90-99B2-4202-92DF-19479BF58EE9}" type="datetimeFigureOut">
              <a:rPr lang="en-GB" smtClean="0"/>
              <a:t>21/04/2022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55A965-49CD-492E-84BE-5EB2A9CC3DBD}" type="slidenum">
              <a:rPr lang="en-GB" smtClean="0"/>
              <a:t>‹#›</a:t>
            </a:fld>
            <a:endParaRPr lang="en-GB"/>
          </a:p>
        </p:txBody>
      </p:sp>
    </p:spTree>
    <p:extLst>
      <p:ext uri="{BB962C8B-B14F-4D97-AF65-F5344CB8AC3E}">
        <p14:creationId xmlns:p14="http://schemas.microsoft.com/office/powerpoint/2010/main" val="147939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C4EBF5B-C08F-0447-90BA-52F7D4CD37B0}" type="slidenum">
              <a:rPr lang="en-GB" sz="1200"/>
              <a:pPr eaLnBrk="1" hangingPunct="1"/>
              <a:t>2</a:t>
            </a:fld>
            <a:endParaRPr lang="en-GB" sz="1200"/>
          </a:p>
        </p:txBody>
      </p:sp>
      <p:sp>
        <p:nvSpPr>
          <p:cNvPr id="1638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28D4F8E0-9261-C547-8618-AF3F081A7960}" type="slidenum">
              <a:rPr lang="en-US" sz="1200">
                <a:latin typeface="Times" charset="0"/>
              </a:rPr>
              <a:pPr algn="r"/>
              <a:t>2</a:t>
            </a:fld>
            <a:endParaRPr lang="en-US" sz="1200">
              <a:latin typeface="Times" charset="0"/>
            </a:endParaRPr>
          </a:p>
        </p:txBody>
      </p:sp>
      <p:sp>
        <p:nvSpPr>
          <p:cNvPr id="16388" name="Rectangle 2"/>
          <p:cNvSpPr>
            <a:spLocks noGrp="1" noRot="1" noChangeAspect="1" noChangeArrowheads="1" noTextEdit="1"/>
          </p:cNvSpPr>
          <p:nvPr>
            <p:ph type="sldImg"/>
          </p:nvPr>
        </p:nvSpPr>
        <p:spPr>
          <a:ln/>
        </p:spPr>
      </p:sp>
      <p:sp>
        <p:nvSpPr>
          <p:cNvPr id="1638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charset="0"/>
                <a:ea typeface="ＭＳ Ｐゴシック" charset="0"/>
                <a:cs typeface="ＭＳ Ｐゴシック" charset="0"/>
              </a:defRPr>
            </a:lvl1pPr>
            <a:lvl2pPr marL="37931725" indent="-37474525">
              <a:defRPr sz="2400" baseline="-25000">
                <a:solidFill>
                  <a:schemeClr val="tx1"/>
                </a:solidFill>
                <a:latin typeface="Times" charset="0"/>
                <a:ea typeface="ＭＳ Ｐゴシック" charset="0"/>
              </a:defRPr>
            </a:lvl2pPr>
            <a:lvl3pPr>
              <a:defRPr sz="2400" baseline="-25000">
                <a:solidFill>
                  <a:schemeClr val="tx1"/>
                </a:solidFill>
                <a:latin typeface="Times" charset="0"/>
                <a:ea typeface="ＭＳ Ｐゴシック" charset="0"/>
              </a:defRPr>
            </a:lvl3pPr>
            <a:lvl4pPr>
              <a:defRPr sz="2400" baseline="-25000">
                <a:solidFill>
                  <a:schemeClr val="tx1"/>
                </a:solidFill>
                <a:latin typeface="Times" charset="0"/>
                <a:ea typeface="ＭＳ Ｐゴシック" charset="0"/>
              </a:defRPr>
            </a:lvl4pPr>
            <a:lvl5pPr>
              <a:defRPr sz="2400" baseline="-25000">
                <a:solidFill>
                  <a:schemeClr val="tx1"/>
                </a:solidFill>
                <a:latin typeface="Times" charset="0"/>
                <a:ea typeface="ＭＳ Ｐゴシック" charset="0"/>
              </a:defRPr>
            </a:lvl5pPr>
            <a:lvl6pPr marL="457200" eaLnBrk="0" fontAlgn="base" hangingPunct="0">
              <a:spcBef>
                <a:spcPct val="0"/>
              </a:spcBef>
              <a:spcAft>
                <a:spcPct val="0"/>
              </a:spcAft>
              <a:defRPr sz="2400" baseline="-25000">
                <a:solidFill>
                  <a:schemeClr val="tx1"/>
                </a:solidFill>
                <a:latin typeface="Times" charset="0"/>
                <a:ea typeface="ＭＳ Ｐゴシック" charset="0"/>
              </a:defRPr>
            </a:lvl6pPr>
            <a:lvl7pPr marL="914400" eaLnBrk="0" fontAlgn="base" hangingPunct="0">
              <a:spcBef>
                <a:spcPct val="0"/>
              </a:spcBef>
              <a:spcAft>
                <a:spcPct val="0"/>
              </a:spcAft>
              <a:defRPr sz="2400" baseline="-25000">
                <a:solidFill>
                  <a:schemeClr val="tx1"/>
                </a:solidFill>
                <a:latin typeface="Times" charset="0"/>
                <a:ea typeface="ＭＳ Ｐゴシック" charset="0"/>
              </a:defRPr>
            </a:lvl7pPr>
            <a:lvl8pPr marL="1371600" eaLnBrk="0" fontAlgn="base" hangingPunct="0">
              <a:spcBef>
                <a:spcPct val="0"/>
              </a:spcBef>
              <a:spcAft>
                <a:spcPct val="0"/>
              </a:spcAft>
              <a:defRPr sz="2400" baseline="-25000">
                <a:solidFill>
                  <a:schemeClr val="tx1"/>
                </a:solidFill>
                <a:latin typeface="Times" charset="0"/>
                <a:ea typeface="ＭＳ Ｐゴシック" charset="0"/>
              </a:defRPr>
            </a:lvl8pPr>
            <a:lvl9pPr marL="1828800" eaLnBrk="0" fontAlgn="base" hangingPunct="0">
              <a:spcBef>
                <a:spcPct val="0"/>
              </a:spcBef>
              <a:spcAft>
                <a:spcPct val="0"/>
              </a:spcAft>
              <a:defRPr sz="2400" baseline="-25000">
                <a:solidFill>
                  <a:schemeClr val="tx1"/>
                </a:solidFill>
                <a:latin typeface="Times" charset="0"/>
                <a:ea typeface="ＭＳ Ｐゴシック" charset="0"/>
              </a:defRPr>
            </a:lvl9pPr>
          </a:lstStyle>
          <a:p>
            <a:fld id="{BF87936D-FB05-2D4D-AA09-3998A299F5A0}" type="slidenum">
              <a:rPr lang="en-US" sz="1200" baseline="0"/>
              <a:pPr/>
              <a:t>3</a:t>
            </a:fld>
            <a:endParaRPr lang="en-US" sz="1200" baseline="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r>
              <a:rPr lang="en-GB" dirty="0">
                <a:latin typeface="Times" charset="0"/>
                <a:ea typeface="ＭＳ Ｐゴシック" charset="0"/>
                <a:cs typeface="ＭＳ Ｐゴシック" charset="0"/>
              </a:rPr>
              <a:t>Questions</a:t>
            </a:r>
            <a:r>
              <a:rPr lang="en-GB" baseline="0" dirty="0">
                <a:latin typeface="Times" charset="0"/>
                <a:ea typeface="ＭＳ Ｐゴシック" charset="0"/>
                <a:cs typeface="ＭＳ Ｐゴシック" charset="0"/>
              </a:rPr>
              <a:t> from student</a:t>
            </a:r>
            <a:endParaRPr lang="en-GB" dirty="0">
              <a:latin typeface="Times" charset="0"/>
              <a:ea typeface="ＭＳ Ｐゴシック" charset="0"/>
              <a:cs typeface="ＭＳ Ｐゴシック" charset="0"/>
            </a:endParaRPr>
          </a:p>
        </p:txBody>
      </p:sp>
    </p:spTree>
    <p:extLst>
      <p:ext uri="{BB962C8B-B14F-4D97-AF65-F5344CB8AC3E}">
        <p14:creationId xmlns:p14="http://schemas.microsoft.com/office/powerpoint/2010/main" val="2384316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charset="0"/>
                <a:ea typeface="ＭＳ Ｐゴシック" charset="0"/>
                <a:cs typeface="ＭＳ Ｐゴシック" charset="0"/>
              </a:defRPr>
            </a:lvl1pPr>
            <a:lvl2pPr marL="37931725" indent="-37474525">
              <a:defRPr sz="2400" baseline="-25000">
                <a:solidFill>
                  <a:schemeClr val="tx1"/>
                </a:solidFill>
                <a:latin typeface="Times" charset="0"/>
                <a:ea typeface="ＭＳ Ｐゴシック" charset="0"/>
              </a:defRPr>
            </a:lvl2pPr>
            <a:lvl3pPr>
              <a:defRPr sz="2400" baseline="-25000">
                <a:solidFill>
                  <a:schemeClr val="tx1"/>
                </a:solidFill>
                <a:latin typeface="Times" charset="0"/>
                <a:ea typeface="ＭＳ Ｐゴシック" charset="0"/>
              </a:defRPr>
            </a:lvl3pPr>
            <a:lvl4pPr>
              <a:defRPr sz="2400" baseline="-25000">
                <a:solidFill>
                  <a:schemeClr val="tx1"/>
                </a:solidFill>
                <a:latin typeface="Times" charset="0"/>
                <a:ea typeface="ＭＳ Ｐゴシック" charset="0"/>
              </a:defRPr>
            </a:lvl4pPr>
            <a:lvl5pPr>
              <a:defRPr sz="2400" baseline="-25000">
                <a:solidFill>
                  <a:schemeClr val="tx1"/>
                </a:solidFill>
                <a:latin typeface="Times" charset="0"/>
                <a:ea typeface="ＭＳ Ｐゴシック" charset="0"/>
              </a:defRPr>
            </a:lvl5pPr>
            <a:lvl6pPr marL="457200" eaLnBrk="0" fontAlgn="base" hangingPunct="0">
              <a:spcBef>
                <a:spcPct val="0"/>
              </a:spcBef>
              <a:spcAft>
                <a:spcPct val="0"/>
              </a:spcAft>
              <a:defRPr sz="2400" baseline="-25000">
                <a:solidFill>
                  <a:schemeClr val="tx1"/>
                </a:solidFill>
                <a:latin typeface="Times" charset="0"/>
                <a:ea typeface="ＭＳ Ｐゴシック" charset="0"/>
              </a:defRPr>
            </a:lvl6pPr>
            <a:lvl7pPr marL="914400" eaLnBrk="0" fontAlgn="base" hangingPunct="0">
              <a:spcBef>
                <a:spcPct val="0"/>
              </a:spcBef>
              <a:spcAft>
                <a:spcPct val="0"/>
              </a:spcAft>
              <a:defRPr sz="2400" baseline="-25000">
                <a:solidFill>
                  <a:schemeClr val="tx1"/>
                </a:solidFill>
                <a:latin typeface="Times" charset="0"/>
                <a:ea typeface="ＭＳ Ｐゴシック" charset="0"/>
              </a:defRPr>
            </a:lvl7pPr>
            <a:lvl8pPr marL="1371600" eaLnBrk="0" fontAlgn="base" hangingPunct="0">
              <a:spcBef>
                <a:spcPct val="0"/>
              </a:spcBef>
              <a:spcAft>
                <a:spcPct val="0"/>
              </a:spcAft>
              <a:defRPr sz="2400" baseline="-25000">
                <a:solidFill>
                  <a:schemeClr val="tx1"/>
                </a:solidFill>
                <a:latin typeface="Times" charset="0"/>
                <a:ea typeface="ＭＳ Ｐゴシック" charset="0"/>
              </a:defRPr>
            </a:lvl8pPr>
            <a:lvl9pPr marL="1828800" eaLnBrk="0" fontAlgn="base" hangingPunct="0">
              <a:spcBef>
                <a:spcPct val="0"/>
              </a:spcBef>
              <a:spcAft>
                <a:spcPct val="0"/>
              </a:spcAft>
              <a:defRPr sz="2400" baseline="-25000">
                <a:solidFill>
                  <a:schemeClr val="tx1"/>
                </a:solidFill>
                <a:latin typeface="Times" charset="0"/>
                <a:ea typeface="ＭＳ Ｐゴシック" charset="0"/>
              </a:defRPr>
            </a:lvl9pPr>
          </a:lstStyle>
          <a:p>
            <a:fld id="{BF87936D-FB05-2D4D-AA09-3998A299F5A0}" type="slidenum">
              <a:rPr lang="en-US" sz="1200" baseline="0"/>
              <a:pPr/>
              <a:t>4</a:t>
            </a:fld>
            <a:endParaRPr lang="en-US" sz="1200" baseline="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r>
              <a:rPr lang="en-GB" dirty="0">
                <a:latin typeface="Times" charset="0"/>
                <a:ea typeface="ＭＳ Ｐゴシック" charset="0"/>
                <a:cs typeface="ＭＳ Ｐゴシック" charset="0"/>
              </a:rPr>
              <a:t>Questions</a:t>
            </a:r>
            <a:r>
              <a:rPr lang="en-GB" baseline="0" dirty="0">
                <a:latin typeface="Times" charset="0"/>
                <a:ea typeface="ＭＳ Ｐゴシック" charset="0"/>
                <a:cs typeface="ＭＳ Ｐゴシック" charset="0"/>
              </a:rPr>
              <a:t> from student</a:t>
            </a:r>
            <a:endParaRPr lang="en-GB" dirty="0">
              <a:latin typeface="Times" charset="0"/>
              <a:ea typeface="ＭＳ Ｐゴシック" charset="0"/>
              <a:cs typeface="ＭＳ Ｐゴシック" charset="0"/>
            </a:endParaRPr>
          </a:p>
        </p:txBody>
      </p:sp>
    </p:spTree>
    <p:extLst>
      <p:ext uri="{BB962C8B-B14F-4D97-AF65-F5344CB8AC3E}">
        <p14:creationId xmlns:p14="http://schemas.microsoft.com/office/powerpoint/2010/main" val="7787638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15D9E3C-721E-E546-98FF-ABB75421D58E}" type="slidenum">
              <a:rPr lang="en-GB" sz="1200"/>
              <a:pPr eaLnBrk="1" hangingPunct="1"/>
              <a:t>5</a:t>
            </a:fld>
            <a:endParaRPr lang="en-GB" sz="1200"/>
          </a:p>
        </p:txBody>
      </p:sp>
      <p:sp>
        <p:nvSpPr>
          <p:cNvPr id="1843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15CD5C92-235F-9744-8FBA-0B32D3C5DD3A}" type="slidenum">
              <a:rPr lang="en-US" sz="1200">
                <a:latin typeface="Times" charset="0"/>
              </a:rPr>
              <a:pPr algn="r"/>
              <a:t>5</a:t>
            </a:fld>
            <a:endParaRPr lang="en-US" sz="1200">
              <a:latin typeface="Times" charset="0"/>
            </a:endParaRPr>
          </a:p>
        </p:txBody>
      </p:sp>
      <p:sp>
        <p:nvSpPr>
          <p:cNvPr id="18436" name="Rectangle 2"/>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lIns="90487" tIns="44450" rIns="90487" bIns="44450"/>
          <a:lstStyle/>
          <a:p>
            <a:pPr marL="0" indent="0" eaLnBrk="1" hangingPunct="1">
              <a:buFontTx/>
              <a:buNone/>
            </a:pPr>
            <a:r>
              <a:rPr lang="en-US" dirty="0" err="1"/>
              <a:t>Tại</a:t>
            </a:r>
            <a:r>
              <a:rPr lang="en-US" dirty="0"/>
              <a:t> </a:t>
            </a:r>
            <a:r>
              <a:rPr lang="en-US" dirty="0" err="1"/>
              <a:t>sao</a:t>
            </a:r>
            <a:r>
              <a:rPr lang="en-US" dirty="0"/>
              <a:t> </a:t>
            </a:r>
            <a:r>
              <a:rPr lang="en-US" dirty="0" err="1"/>
              <a:t>phải</a:t>
            </a:r>
            <a:r>
              <a:rPr lang="en-US" dirty="0"/>
              <a:t> </a:t>
            </a:r>
            <a:r>
              <a:rPr lang="en-US" dirty="0" err="1"/>
              <a:t>hiểu</a:t>
            </a:r>
            <a:r>
              <a:rPr lang="en-US" dirty="0"/>
              <a:t> </a:t>
            </a:r>
            <a:r>
              <a:rPr lang="en-US" dirty="0" err="1"/>
              <a:t>về</a:t>
            </a:r>
            <a:r>
              <a:rPr lang="en-US" dirty="0"/>
              <a:t> ng</a:t>
            </a:r>
            <a:r>
              <a:rPr lang="vi-VN" dirty="0"/>
              <a:t>ư</a:t>
            </a:r>
            <a:r>
              <a:rPr lang="en-US" dirty="0" err="1"/>
              <a:t>ời</a:t>
            </a:r>
            <a:r>
              <a:rPr lang="en-US" dirty="0"/>
              <a:t> </a:t>
            </a:r>
            <a:r>
              <a:rPr lang="en-US" dirty="0" err="1"/>
              <a:t>dùng</a:t>
            </a:r>
            <a:r>
              <a:rPr lang="en-US" dirty="0"/>
              <a:t>?</a:t>
            </a:r>
          </a:p>
          <a:p>
            <a:pPr marL="171450" indent="-171450" eaLnBrk="1" hangingPunct="1">
              <a:buFontTx/>
              <a:buChar char="-"/>
            </a:pPr>
            <a:r>
              <a:rPr lang="en-US" dirty="0" err="1"/>
              <a:t>Vì</a:t>
            </a:r>
            <a:r>
              <a:rPr lang="en-US" dirty="0"/>
              <a:t> t</a:t>
            </a:r>
            <a:r>
              <a:rPr lang="vi-VN" dirty="0"/>
              <a:t>ư</a:t>
            </a:r>
            <a:r>
              <a:rPr lang="en-US" dirty="0" err="1"/>
              <a:t>ơng</a:t>
            </a:r>
            <a:r>
              <a:rPr lang="en-US" dirty="0"/>
              <a:t> </a:t>
            </a:r>
            <a:r>
              <a:rPr lang="en-US" dirty="0" err="1"/>
              <a:t>tác</a:t>
            </a:r>
            <a:r>
              <a:rPr lang="en-US" dirty="0"/>
              <a:t> </a:t>
            </a:r>
            <a:r>
              <a:rPr lang="en-US" dirty="0" err="1"/>
              <a:t>với</a:t>
            </a:r>
            <a:r>
              <a:rPr lang="en-US" dirty="0"/>
              <a:t> </a:t>
            </a:r>
            <a:r>
              <a:rPr lang="en-US" dirty="0" err="1"/>
              <a:t>công</a:t>
            </a:r>
            <a:r>
              <a:rPr lang="en-US" dirty="0"/>
              <a:t> </a:t>
            </a:r>
            <a:r>
              <a:rPr lang="en-US" dirty="0" err="1"/>
              <a:t>nghệ</a:t>
            </a:r>
            <a:r>
              <a:rPr lang="en-US" dirty="0"/>
              <a:t> </a:t>
            </a:r>
            <a:r>
              <a:rPr lang="en-US" dirty="0" err="1"/>
              <a:t>chủ</a:t>
            </a:r>
            <a:r>
              <a:rPr lang="en-US" dirty="0"/>
              <a:t> </a:t>
            </a:r>
            <a:r>
              <a:rPr lang="en-US" dirty="0" err="1"/>
              <a:t>yếu</a:t>
            </a:r>
            <a:r>
              <a:rPr lang="en-US" dirty="0"/>
              <a:t> </a:t>
            </a:r>
            <a:r>
              <a:rPr lang="en-US" dirty="0" err="1"/>
              <a:t>là</a:t>
            </a:r>
            <a:r>
              <a:rPr lang="en-US" dirty="0"/>
              <a:t> </a:t>
            </a:r>
            <a:r>
              <a:rPr lang="en-US" dirty="0" err="1"/>
              <a:t>nhờ</a:t>
            </a:r>
            <a:r>
              <a:rPr lang="en-US" dirty="0"/>
              <a:t>/</a:t>
            </a:r>
            <a:r>
              <a:rPr lang="en-US" dirty="0" err="1"/>
              <a:t>dựa</a:t>
            </a:r>
            <a:r>
              <a:rPr lang="en-US" dirty="0"/>
              <a:t> </a:t>
            </a:r>
            <a:r>
              <a:rPr lang="en-US" dirty="0" err="1"/>
              <a:t>vào</a:t>
            </a:r>
            <a:r>
              <a:rPr lang="en-US" dirty="0"/>
              <a:t> </a:t>
            </a:r>
            <a:r>
              <a:rPr lang="en-US" dirty="0" err="1"/>
              <a:t>nhận</a:t>
            </a:r>
            <a:r>
              <a:rPr lang="en-US" dirty="0"/>
              <a:t> </a:t>
            </a:r>
            <a:r>
              <a:rPr lang="en-US" dirty="0" err="1"/>
              <a:t>thức</a:t>
            </a:r>
            <a:endParaRPr lang="en-US" dirty="0"/>
          </a:p>
          <a:p>
            <a:pPr marL="171450" indent="-171450" eaLnBrk="1" hangingPunct="1">
              <a:buFontTx/>
              <a:buChar char="-"/>
            </a:pPr>
            <a:r>
              <a:rPr lang="en-US" dirty="0" err="1"/>
              <a:t>Phải</a:t>
            </a:r>
            <a:r>
              <a:rPr lang="en-US" dirty="0"/>
              <a:t> </a:t>
            </a:r>
            <a:r>
              <a:rPr lang="en-US" dirty="0" err="1"/>
              <a:t>quan</a:t>
            </a:r>
            <a:r>
              <a:rPr lang="en-US" dirty="0"/>
              <a:t> </a:t>
            </a:r>
            <a:r>
              <a:rPr lang="en-US" dirty="0" err="1"/>
              <a:t>tâm</a:t>
            </a:r>
            <a:r>
              <a:rPr lang="en-US" dirty="0"/>
              <a:t> </a:t>
            </a:r>
            <a:r>
              <a:rPr lang="en-US" dirty="0" err="1"/>
              <a:t>đến</a:t>
            </a:r>
            <a:r>
              <a:rPr lang="en-US" dirty="0"/>
              <a:t> </a:t>
            </a:r>
            <a:r>
              <a:rPr lang="en-US" dirty="0" err="1"/>
              <a:t>các</a:t>
            </a:r>
            <a:r>
              <a:rPr lang="en-US" dirty="0"/>
              <a:t> </a:t>
            </a:r>
            <a:r>
              <a:rPr lang="en-US" dirty="0" err="1"/>
              <a:t>quá</a:t>
            </a:r>
            <a:r>
              <a:rPr lang="en-US" dirty="0"/>
              <a:t> </a:t>
            </a:r>
            <a:r>
              <a:rPr lang="en-US" dirty="0" err="1"/>
              <a:t>trình</a:t>
            </a:r>
            <a:r>
              <a:rPr lang="en-US" dirty="0"/>
              <a:t> </a:t>
            </a:r>
            <a:r>
              <a:rPr lang="en-US" dirty="0" err="1"/>
              <a:t>nhận</a:t>
            </a:r>
            <a:r>
              <a:rPr lang="en-US" dirty="0"/>
              <a:t> </a:t>
            </a:r>
            <a:r>
              <a:rPr lang="en-US" dirty="0" err="1"/>
              <a:t>thức</a:t>
            </a:r>
            <a:r>
              <a:rPr lang="en-US" dirty="0"/>
              <a:t> </a:t>
            </a:r>
            <a:r>
              <a:rPr lang="en-US" dirty="0" err="1"/>
              <a:t>và</a:t>
            </a:r>
            <a:r>
              <a:rPr lang="en-US" dirty="0"/>
              <a:t> </a:t>
            </a:r>
            <a:r>
              <a:rPr lang="en-US" dirty="0" err="1"/>
              <a:t>giới</a:t>
            </a:r>
            <a:r>
              <a:rPr lang="en-US" dirty="0"/>
              <a:t> </a:t>
            </a:r>
            <a:r>
              <a:rPr lang="en-US" dirty="0" err="1"/>
              <a:t>hạn</a:t>
            </a:r>
            <a:r>
              <a:rPr lang="en-US" dirty="0"/>
              <a:t> </a:t>
            </a:r>
            <a:r>
              <a:rPr lang="en-US" dirty="0" err="1"/>
              <a:t>về</a:t>
            </a:r>
            <a:r>
              <a:rPr lang="en-US" dirty="0"/>
              <a:t> </a:t>
            </a:r>
            <a:r>
              <a:rPr lang="en-US" dirty="0" err="1"/>
              <a:t>nhận</a:t>
            </a:r>
            <a:r>
              <a:rPr lang="en-US" dirty="0"/>
              <a:t> </a:t>
            </a:r>
            <a:r>
              <a:rPr lang="en-US" dirty="0" err="1"/>
              <a:t>thức</a:t>
            </a:r>
            <a:r>
              <a:rPr lang="en-US" dirty="0"/>
              <a:t> </a:t>
            </a:r>
            <a:r>
              <a:rPr lang="en-US" dirty="0" err="1"/>
              <a:t>của</a:t>
            </a:r>
            <a:r>
              <a:rPr lang="en-US" dirty="0"/>
              <a:t> user</a:t>
            </a:r>
          </a:p>
          <a:p>
            <a:pPr marL="171450" indent="-171450" eaLnBrk="1" hangingPunct="1">
              <a:buFontTx/>
              <a:buChar char="-"/>
            </a:pPr>
            <a:r>
              <a:rPr lang="en-US" dirty="0" err="1"/>
              <a:t>Phải</a:t>
            </a:r>
            <a:r>
              <a:rPr lang="en-US" dirty="0"/>
              <a:t> </a:t>
            </a:r>
            <a:r>
              <a:rPr lang="en-US" dirty="0" err="1"/>
              <a:t>hiểu</a:t>
            </a:r>
            <a:r>
              <a:rPr lang="en-US" dirty="0"/>
              <a:t> user </a:t>
            </a:r>
            <a:r>
              <a:rPr lang="en-US" dirty="0" err="1"/>
              <a:t>có</a:t>
            </a:r>
            <a:r>
              <a:rPr lang="en-US" dirty="0"/>
              <a:t> </a:t>
            </a:r>
            <a:r>
              <a:rPr lang="en-US" dirty="0" err="1"/>
              <a:t>thể</a:t>
            </a:r>
            <a:r>
              <a:rPr lang="en-US" dirty="0"/>
              <a:t> </a:t>
            </a:r>
            <a:r>
              <a:rPr lang="en-US" dirty="0" err="1"/>
              <a:t>làm</a:t>
            </a:r>
            <a:r>
              <a:rPr lang="en-US" dirty="0"/>
              <a:t> </a:t>
            </a:r>
            <a:r>
              <a:rPr lang="en-US" dirty="0" err="1"/>
              <a:t>gì</a:t>
            </a:r>
            <a:r>
              <a:rPr lang="en-US" dirty="0"/>
              <a:t> </a:t>
            </a:r>
            <a:r>
              <a:rPr lang="en-US" dirty="0" err="1"/>
              <a:t>và</a:t>
            </a:r>
            <a:r>
              <a:rPr lang="en-US" dirty="0"/>
              <a:t> </a:t>
            </a:r>
            <a:r>
              <a:rPr lang="en-US" dirty="0" err="1"/>
              <a:t>không</a:t>
            </a:r>
            <a:r>
              <a:rPr lang="en-US" dirty="0"/>
              <a:t> </a:t>
            </a:r>
            <a:r>
              <a:rPr lang="en-US" dirty="0" err="1"/>
              <a:t>thể</a:t>
            </a:r>
            <a:r>
              <a:rPr lang="en-US" dirty="0"/>
              <a:t> </a:t>
            </a:r>
            <a:r>
              <a:rPr lang="en-US" dirty="0" err="1"/>
              <a:t>trông</a:t>
            </a:r>
            <a:r>
              <a:rPr lang="en-US" dirty="0"/>
              <a:t> </a:t>
            </a:r>
            <a:r>
              <a:rPr lang="en-US" dirty="0" err="1"/>
              <a:t>đợi</a:t>
            </a:r>
            <a:r>
              <a:rPr lang="en-US" dirty="0"/>
              <a:t> </a:t>
            </a:r>
            <a:r>
              <a:rPr lang="en-US" dirty="0" err="1"/>
              <a:t>họ</a:t>
            </a:r>
            <a:r>
              <a:rPr lang="en-US" dirty="0"/>
              <a:t> </a:t>
            </a:r>
            <a:r>
              <a:rPr lang="en-US" dirty="0" err="1"/>
              <a:t>làm</a:t>
            </a:r>
            <a:r>
              <a:rPr lang="en-US" dirty="0"/>
              <a:t> </a:t>
            </a:r>
            <a:r>
              <a:rPr lang="en-US" dirty="0" err="1"/>
              <a:t>gì</a:t>
            </a:r>
            <a:endParaRPr lang="en-US" dirty="0"/>
          </a:p>
          <a:p>
            <a:pPr marL="171450" indent="-171450" eaLnBrk="1" hangingPunct="1">
              <a:buFontTx/>
              <a:buChar char="-"/>
            </a:pPr>
            <a:r>
              <a:rPr lang="en-US" dirty="0" err="1"/>
              <a:t>Xác</a:t>
            </a:r>
            <a:r>
              <a:rPr lang="en-US" dirty="0"/>
              <a:t> </a:t>
            </a:r>
            <a:r>
              <a:rPr lang="en-US" dirty="0" err="1"/>
              <a:t>định</a:t>
            </a:r>
            <a:r>
              <a:rPr lang="en-US" dirty="0"/>
              <a:t> </a:t>
            </a:r>
            <a:r>
              <a:rPr lang="en-US" dirty="0" err="1"/>
              <a:t>và</a:t>
            </a:r>
            <a:r>
              <a:rPr lang="en-US" dirty="0"/>
              <a:t> </a:t>
            </a:r>
            <a:r>
              <a:rPr lang="en-US" dirty="0" err="1"/>
              <a:t>giải</a:t>
            </a:r>
            <a:r>
              <a:rPr lang="en-US" dirty="0"/>
              <a:t> </a:t>
            </a:r>
            <a:r>
              <a:rPr lang="en-US" dirty="0" err="1"/>
              <a:t>thích</a:t>
            </a:r>
            <a:r>
              <a:rPr lang="en-US" dirty="0"/>
              <a:t> </a:t>
            </a:r>
            <a:r>
              <a:rPr lang="en-US" dirty="0" err="1"/>
              <a:t>bản</a:t>
            </a:r>
            <a:r>
              <a:rPr lang="en-US" dirty="0"/>
              <a:t> </a:t>
            </a:r>
            <a:r>
              <a:rPr lang="en-US" dirty="0" err="1"/>
              <a:t>chất</a:t>
            </a:r>
            <a:r>
              <a:rPr lang="en-US" dirty="0"/>
              <a:t> </a:t>
            </a:r>
            <a:r>
              <a:rPr lang="en-US" dirty="0" err="1"/>
              <a:t>và</a:t>
            </a:r>
            <a:r>
              <a:rPr lang="en-US" dirty="0"/>
              <a:t> </a:t>
            </a:r>
            <a:r>
              <a:rPr lang="en-US" dirty="0" err="1"/>
              <a:t>nguyên</a:t>
            </a:r>
            <a:r>
              <a:rPr lang="en-US" dirty="0"/>
              <a:t> nhân </a:t>
            </a:r>
            <a:r>
              <a:rPr lang="en-US" dirty="0" err="1"/>
              <a:t>những</a:t>
            </a:r>
            <a:r>
              <a:rPr lang="en-US" dirty="0"/>
              <a:t> </a:t>
            </a:r>
            <a:r>
              <a:rPr lang="en-US" dirty="0" err="1"/>
              <a:t>vấn</a:t>
            </a:r>
            <a:r>
              <a:rPr lang="en-US" dirty="0"/>
              <a:t> </a:t>
            </a:r>
            <a:r>
              <a:rPr lang="en-US" dirty="0" err="1"/>
              <a:t>đề</a:t>
            </a:r>
            <a:r>
              <a:rPr lang="en-US" dirty="0"/>
              <a:t> </a:t>
            </a:r>
            <a:r>
              <a:rPr lang="en-US" dirty="0" err="1"/>
              <a:t>mà</a:t>
            </a:r>
            <a:r>
              <a:rPr lang="en-US" dirty="0"/>
              <a:t> user </a:t>
            </a:r>
            <a:r>
              <a:rPr lang="en-US" dirty="0" err="1"/>
              <a:t>gây</a:t>
            </a:r>
            <a:r>
              <a:rPr lang="en-US" dirty="0"/>
              <a:t> ra</a:t>
            </a:r>
          </a:p>
          <a:p>
            <a:pPr marL="171450" indent="-171450" eaLnBrk="1" hangingPunct="1">
              <a:buFontTx/>
              <a:buChar char="-"/>
            </a:pPr>
            <a:r>
              <a:rPr lang="en-US" dirty="0" err="1"/>
              <a:t>Từ</a:t>
            </a:r>
            <a:r>
              <a:rPr lang="en-US" dirty="0"/>
              <a:t> </a:t>
            </a:r>
            <a:r>
              <a:rPr lang="en-US" dirty="0" err="1"/>
              <a:t>đó</a:t>
            </a:r>
            <a:r>
              <a:rPr lang="en-US" dirty="0"/>
              <a:t> đ</a:t>
            </a:r>
            <a:r>
              <a:rPr lang="vi-VN" dirty="0"/>
              <a:t>ư</a:t>
            </a:r>
            <a:r>
              <a:rPr lang="en-US" dirty="0"/>
              <a:t>a ra </a:t>
            </a:r>
            <a:r>
              <a:rPr lang="en-US" dirty="0" err="1"/>
              <a:t>lý</a:t>
            </a:r>
            <a:r>
              <a:rPr lang="en-US" dirty="0"/>
              <a:t> </a:t>
            </a:r>
            <a:r>
              <a:rPr lang="en-US" dirty="0" err="1"/>
              <a:t>thuyết</a:t>
            </a:r>
            <a:r>
              <a:rPr lang="en-US" dirty="0"/>
              <a:t>, </a:t>
            </a:r>
            <a:r>
              <a:rPr lang="en-US" dirty="0" err="1"/>
              <a:t>công</a:t>
            </a:r>
            <a:r>
              <a:rPr lang="en-US" dirty="0"/>
              <a:t> </a:t>
            </a:r>
            <a:r>
              <a:rPr lang="en-US" dirty="0" err="1"/>
              <a:t>cụ</a:t>
            </a:r>
            <a:r>
              <a:rPr lang="en-US" dirty="0"/>
              <a:t>, h</a:t>
            </a:r>
            <a:r>
              <a:rPr lang="vi-VN" dirty="0"/>
              <a:t>ư</a:t>
            </a:r>
            <a:r>
              <a:rPr lang="en-US" dirty="0" err="1"/>
              <a:t>ớng</a:t>
            </a:r>
            <a:r>
              <a:rPr lang="en-US" dirty="0"/>
              <a:t> </a:t>
            </a:r>
            <a:r>
              <a:rPr lang="en-US" dirty="0" err="1"/>
              <a:t>dẫn</a:t>
            </a:r>
            <a:r>
              <a:rPr lang="en-US" dirty="0"/>
              <a:t> </a:t>
            </a:r>
            <a:r>
              <a:rPr lang="en-US" dirty="0" err="1"/>
              <a:t>và</a:t>
            </a:r>
            <a:r>
              <a:rPr lang="en-US" dirty="0"/>
              <a:t> </a:t>
            </a:r>
            <a:r>
              <a:rPr lang="en-US" dirty="0" err="1"/>
              <a:t>ph</a:t>
            </a:r>
            <a:r>
              <a:rPr lang="vi-VN" dirty="0"/>
              <a:t>ư</a:t>
            </a:r>
            <a:r>
              <a:rPr lang="en-US" dirty="0" err="1"/>
              <a:t>ơng</a:t>
            </a:r>
            <a:r>
              <a:rPr lang="en-US" dirty="0"/>
              <a:t> </a:t>
            </a:r>
            <a:r>
              <a:rPr lang="en-US" dirty="0" err="1"/>
              <a:t>pháp</a:t>
            </a:r>
            <a:r>
              <a:rPr lang="en-US" dirty="0"/>
              <a:t> </a:t>
            </a:r>
            <a:r>
              <a:rPr lang="en-US" dirty="0" err="1"/>
              <a:t>để</a:t>
            </a:r>
            <a:r>
              <a:rPr lang="en-US" dirty="0"/>
              <a:t> </a:t>
            </a:r>
            <a:r>
              <a:rPr lang="en-US" dirty="0" err="1"/>
              <a:t>thiết</a:t>
            </a:r>
            <a:r>
              <a:rPr lang="en-US" dirty="0"/>
              <a:t> </a:t>
            </a:r>
            <a:r>
              <a:rPr lang="en-US" dirty="0" err="1"/>
              <a:t>kế</a:t>
            </a:r>
            <a:r>
              <a:rPr lang="en-US" dirty="0"/>
              <a:t> </a:t>
            </a:r>
            <a:r>
              <a:rPr lang="en-US" dirty="0" err="1"/>
              <a:t>những</a:t>
            </a:r>
            <a:r>
              <a:rPr lang="en-US" dirty="0"/>
              <a:t> </a:t>
            </a:r>
            <a:r>
              <a:rPr lang="en-US" dirty="0" err="1"/>
              <a:t>sản</a:t>
            </a:r>
            <a:r>
              <a:rPr lang="en-US" dirty="0"/>
              <a:t> </a:t>
            </a:r>
            <a:r>
              <a:rPr lang="en-US" dirty="0" err="1"/>
              <a:t>phẩm</a:t>
            </a:r>
            <a:r>
              <a:rPr lang="en-US" dirty="0"/>
              <a:t> t</a:t>
            </a:r>
            <a:r>
              <a:rPr lang="vi-VN" dirty="0"/>
              <a:t>ư</a:t>
            </a:r>
            <a:r>
              <a:rPr lang="en-US" dirty="0" err="1"/>
              <a:t>ơng</a:t>
            </a:r>
            <a:r>
              <a:rPr lang="en-US" dirty="0"/>
              <a:t> </a:t>
            </a:r>
            <a:r>
              <a:rPr lang="en-US" dirty="0" err="1"/>
              <a:t>tác</a:t>
            </a:r>
            <a:r>
              <a:rPr lang="en-US" dirty="0"/>
              <a:t> </a:t>
            </a:r>
            <a:r>
              <a:rPr lang="en-US" dirty="0" err="1"/>
              <a:t>tốt</a:t>
            </a:r>
            <a:r>
              <a:rPr lang="en-US" dirty="0"/>
              <a:t> h</a:t>
            </a:r>
            <a:r>
              <a:rPr lang="vi-VN" dirty="0"/>
              <a:t>ơ</a:t>
            </a:r>
            <a:r>
              <a:rPr lang="en-US" dirty="0"/>
              <a:t>n</a:t>
            </a:r>
          </a:p>
          <a:p>
            <a:pPr marL="171450" indent="-171450" eaLnBrk="1" hangingPunct="1">
              <a:buFontTx/>
              <a:buChar char="-"/>
            </a:pPr>
            <a:endParaRPr lang="en-US" dirty="0"/>
          </a:p>
        </p:txBody>
      </p:sp>
      <p:sp>
        <p:nvSpPr>
          <p:cNvPr id="18437" name="Rectangle 3"/>
          <p:cNvSpPr>
            <a:spLocks noGrp="1" noRot="1" noChangeAspect="1" noChangeArrowheads="1" noTextEdit="1"/>
          </p:cNvSpPr>
          <p:nvPr>
            <p:ph type="sldImg"/>
          </p:nvPr>
        </p:nvSpPr>
        <p:spPr>
          <a:xfrm>
            <a:off x="1150938" y="692150"/>
            <a:ext cx="4556125" cy="3416300"/>
          </a:xfrm>
          <a:ln w="12700" cap="flat">
            <a:solidFill>
              <a:schemeClr val="tx1"/>
            </a:solidFill>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4C524F0-9574-8F43-A002-61E03EE95E75}" type="slidenum">
              <a:rPr lang="en-GB" sz="1200"/>
              <a:pPr eaLnBrk="1" hangingPunct="1"/>
              <a:t>6</a:t>
            </a:fld>
            <a:endParaRPr lang="en-GB" sz="1200"/>
          </a:p>
        </p:txBody>
      </p:sp>
      <p:sp>
        <p:nvSpPr>
          <p:cNvPr id="20483"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02374592-4809-9F45-8C5B-B29FF52DEAE4}" type="slidenum">
              <a:rPr lang="en-US" sz="1200">
                <a:latin typeface="Times" charset="0"/>
              </a:rPr>
              <a:pPr algn="r"/>
              <a:t>6</a:t>
            </a:fld>
            <a:endParaRPr lang="en-US" sz="1200">
              <a:latin typeface="Times" charset="0"/>
            </a:endParaRPr>
          </a:p>
        </p:txBody>
      </p:sp>
      <p:sp>
        <p:nvSpPr>
          <p:cNvPr id="20484" name="Rectangle 2"/>
          <p:cNvSpPr>
            <a:spLocks noGrp="1" noRot="1" noChangeAspect="1" noChangeArrowheads="1" noTextEdit="1"/>
          </p:cNvSpPr>
          <p:nvPr>
            <p:ph type="sldImg"/>
          </p:nvPr>
        </p:nvSpPr>
        <p:spPr>
          <a:ln/>
        </p:spPr>
      </p:sp>
      <p:sp>
        <p:nvSpPr>
          <p:cNvPr id="20485"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err="1"/>
              <a:t>Các</a:t>
            </a:r>
            <a:r>
              <a:rPr lang="en-GB" dirty="0"/>
              <a:t> </a:t>
            </a:r>
            <a:r>
              <a:rPr lang="en-GB" dirty="0" err="1"/>
              <a:t>quá</a:t>
            </a:r>
            <a:r>
              <a:rPr lang="en-GB" dirty="0"/>
              <a:t> </a:t>
            </a:r>
            <a:r>
              <a:rPr lang="en-GB" dirty="0" err="1"/>
              <a:t>trình</a:t>
            </a:r>
            <a:r>
              <a:rPr lang="en-GB" dirty="0"/>
              <a:t> </a:t>
            </a:r>
            <a:r>
              <a:rPr lang="en-GB" dirty="0" err="1"/>
              <a:t>trên</a:t>
            </a:r>
            <a:r>
              <a:rPr lang="en-GB" dirty="0"/>
              <a:t> </a:t>
            </a:r>
            <a:r>
              <a:rPr lang="en-GB" dirty="0" err="1"/>
              <a:t>là</a:t>
            </a:r>
            <a:r>
              <a:rPr lang="en-GB" dirty="0"/>
              <a:t> </a:t>
            </a:r>
            <a:r>
              <a:rPr lang="en-GB" dirty="0" err="1"/>
              <a:t>liên</a:t>
            </a:r>
            <a:r>
              <a:rPr lang="en-GB" dirty="0"/>
              <a:t> </a:t>
            </a:r>
            <a:r>
              <a:rPr lang="en-GB" dirty="0" err="1"/>
              <a:t>quan</a:t>
            </a:r>
            <a:r>
              <a:rPr lang="en-GB" dirty="0"/>
              <a:t> </a:t>
            </a:r>
            <a:r>
              <a:rPr lang="en-GB" dirty="0" err="1"/>
              <a:t>mật</a:t>
            </a:r>
            <a:r>
              <a:rPr lang="en-GB" dirty="0"/>
              <a:t> </a:t>
            </a:r>
            <a:r>
              <a:rPr lang="en-GB" dirty="0" err="1"/>
              <a:t>thiết</a:t>
            </a:r>
            <a:r>
              <a:rPr lang="en-GB" dirty="0"/>
              <a:t> v</a:t>
            </a:r>
            <a:r>
              <a:rPr lang="en-US" dirty="0"/>
              <a:t>ới nhau,</a:t>
            </a:r>
            <a:r>
              <a:rPr lang="en-US" baseline="0" dirty="0"/>
              <a:t> nhiều hoạt động bao gồm trong 1 hoạt động.</a:t>
            </a:r>
            <a:endParaRPr lang="en-US" dirty="0"/>
          </a:p>
          <a:p>
            <a:pPr eaLnBrk="1" hangingPunct="1"/>
            <a:r>
              <a:rPr lang="en-US" dirty="0"/>
              <a:t>VD: khi học</a:t>
            </a:r>
            <a:r>
              <a:rPr lang="en-US" baseline="0" dirty="0"/>
              <a:t> tài liệu để thi cử, chúng ta cần tập trung, lĩnh hội, đọc, suy nghĩ, ghi nhớ,...</a:t>
            </a:r>
            <a:endParaRPr lang="en-US" dirty="0"/>
          </a:p>
          <a:p>
            <a:pPr eaLnBrk="1" hangingPunct="1"/>
            <a:endParaRPr lang="en-GB" dirty="0"/>
          </a:p>
          <a:p>
            <a:pPr eaLnBrk="1" hangingPunct="1"/>
            <a:r>
              <a:rPr lang="en-US" sz="1200" b="0" i="0" kern="1200" dirty="0">
                <a:solidFill>
                  <a:schemeClr val="tx1"/>
                </a:solidFill>
                <a:effectLst/>
                <a:latin typeface="+mn-lt"/>
                <a:ea typeface="+mn-ea"/>
                <a:cs typeface="+mn-cs"/>
              </a:rPr>
              <a:t>Examples include driving a car,</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reading a book, having a conversation, and playing a video game. In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contrast, reflective cognition and slow thinking involve mental effort, attention,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judgment, and decision making. This kind of cognition is what leads to new</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ideas and creativity. Examples include designing, learning, and writing a</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book. Both modes are essential for everyday life.</a:t>
            </a:r>
            <a:r>
              <a:rPr lang="en-US" dirty="0"/>
              <a:t/>
            </a:r>
            <a:br>
              <a:rPr lang="en-US" dirty="0"/>
            </a:br>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A99AD51-828A-7148-A854-FFE6A2414955}" type="slidenum">
              <a:rPr lang="en-GB" sz="1200"/>
              <a:pPr eaLnBrk="1" hangingPunct="1"/>
              <a:t>7</a:t>
            </a:fld>
            <a:endParaRPr lang="en-GB" sz="1200"/>
          </a:p>
        </p:txBody>
      </p:sp>
      <p:sp>
        <p:nvSpPr>
          <p:cNvPr id="2253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55D137D5-4E84-8E43-BF97-C07E4E9BE03B}" type="slidenum">
              <a:rPr lang="en-US" sz="1200">
                <a:latin typeface="Times" charset="0"/>
              </a:rPr>
              <a:pPr algn="r"/>
              <a:t>7</a:t>
            </a:fld>
            <a:endParaRPr lang="en-US" sz="1200">
              <a:latin typeface="Times" charset="0"/>
            </a:endParaRPr>
          </a:p>
        </p:txBody>
      </p:sp>
      <p:sp>
        <p:nvSpPr>
          <p:cNvPr id="22532" name="Rectangle 2"/>
          <p:cNvSpPr>
            <a:spLocks noGrp="1" noRot="1" noChangeAspect="1" noChangeArrowheads="1" noTextEdit="1"/>
          </p:cNvSpPr>
          <p:nvPr>
            <p:ph type="sldImg"/>
          </p:nvPr>
        </p:nvSpPr>
        <p:spPr>
          <a:ln/>
        </p:spPr>
      </p:sp>
      <p:sp>
        <p:nvSpPr>
          <p:cNvPr id="22533"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r>
              <a:rPr lang="en-US" dirty="0"/>
              <a:t>-  </a:t>
            </a:r>
            <a:r>
              <a:rPr lang="en-US" dirty="0" err="1"/>
              <a:t>Sự</a:t>
            </a:r>
            <a:r>
              <a:rPr lang="en-US" dirty="0"/>
              <a:t> </a:t>
            </a:r>
            <a:r>
              <a:rPr lang="en-US" dirty="0" err="1"/>
              <a:t>chú</a:t>
            </a:r>
            <a:r>
              <a:rPr lang="en-US" dirty="0"/>
              <a:t> ý hay </a:t>
            </a:r>
            <a:r>
              <a:rPr lang="en-US" dirty="0" err="1"/>
              <a:t>sự</a:t>
            </a:r>
            <a:r>
              <a:rPr lang="en-US" dirty="0"/>
              <a:t> </a:t>
            </a:r>
            <a:r>
              <a:rPr lang="en-US" dirty="0" err="1"/>
              <a:t>tập</a:t>
            </a:r>
            <a:r>
              <a:rPr lang="en-US" dirty="0"/>
              <a:t> </a:t>
            </a:r>
            <a:r>
              <a:rPr lang="en-US" dirty="0" err="1"/>
              <a:t>trung</a:t>
            </a:r>
            <a:r>
              <a:rPr lang="en-US" dirty="0"/>
              <a:t> </a:t>
            </a:r>
            <a:r>
              <a:rPr lang="en-US" baseline="0" dirty="0" err="1"/>
              <a:t>là</a:t>
            </a:r>
            <a:r>
              <a:rPr lang="en-US" baseline="0" dirty="0"/>
              <a:t> l</a:t>
            </a:r>
            <a:r>
              <a:rPr lang="vi-VN" dirty="0"/>
              <a:t>ựa chọn những thứ cần tập trung vào một thời điểm từ</a:t>
            </a:r>
            <a:r>
              <a:rPr lang="en-US" baseline="0" dirty="0"/>
              <a:t> nhiều thứ </a:t>
            </a:r>
            <a:r>
              <a:rPr lang="vi-VN" dirty="0"/>
              <a:t>xung quanh chúng ta</a:t>
            </a:r>
          </a:p>
          <a:p>
            <a:pPr eaLnBrk="1" hangingPunct="1"/>
            <a:r>
              <a:rPr lang="en-US" dirty="0"/>
              <a:t>- </a:t>
            </a:r>
            <a:r>
              <a:rPr lang="vi-VN" dirty="0"/>
              <a:t>Cho phép chúng t</a:t>
            </a:r>
            <a:r>
              <a:rPr lang="en-US" dirty="0"/>
              <a:t>a</a:t>
            </a:r>
            <a:r>
              <a:rPr lang="vi-VN" dirty="0"/>
              <a:t> tập trung vào thông tin có liên quan đến những gì chúng t</a:t>
            </a:r>
            <a:r>
              <a:rPr lang="en-US" dirty="0"/>
              <a:t>a</a:t>
            </a:r>
            <a:r>
              <a:rPr lang="vi-VN" dirty="0"/>
              <a:t> đang làm</a:t>
            </a:r>
          </a:p>
          <a:p>
            <a:pPr eaLnBrk="1" hangingPunct="1"/>
            <a:r>
              <a:rPr lang="en-US" dirty="0"/>
              <a:t>- </a:t>
            </a:r>
            <a:r>
              <a:rPr lang="en-US" dirty="0" err="1"/>
              <a:t>Sự</a:t>
            </a:r>
            <a:r>
              <a:rPr lang="en-US" baseline="0" dirty="0"/>
              <a:t> chú ý có l</a:t>
            </a:r>
            <a:r>
              <a:rPr lang="vi-VN" dirty="0"/>
              <a:t>iên quan đến âm thanh hoặc giác quan thị giác</a:t>
            </a:r>
            <a:r>
              <a:rPr lang="en-US" dirty="0"/>
              <a:t>. VD </a:t>
            </a:r>
            <a:r>
              <a:rPr lang="en-US" dirty="0" err="1"/>
              <a:t>lời</a:t>
            </a:r>
            <a:r>
              <a:rPr lang="en-US" dirty="0"/>
              <a:t> </a:t>
            </a:r>
            <a:r>
              <a:rPr lang="en-US" dirty="0" err="1"/>
              <a:t>gọi</a:t>
            </a:r>
            <a:r>
              <a:rPr lang="en-US" dirty="0"/>
              <a:t> </a:t>
            </a:r>
            <a:r>
              <a:rPr lang="en-US" dirty="0" err="1"/>
              <a:t>trong</a:t>
            </a:r>
            <a:r>
              <a:rPr lang="en-US" dirty="0"/>
              <a:t> </a:t>
            </a:r>
            <a:r>
              <a:rPr lang="en-US" dirty="0" err="1"/>
              <a:t>phòng</a:t>
            </a:r>
            <a:r>
              <a:rPr lang="en-US" dirty="0"/>
              <a:t> </a:t>
            </a:r>
            <a:r>
              <a:rPr lang="en-US" dirty="0" err="1"/>
              <a:t>khám</a:t>
            </a:r>
            <a:r>
              <a:rPr lang="en-US" dirty="0"/>
              <a:t> </a:t>
            </a:r>
            <a:r>
              <a:rPr lang="en-US" dirty="0" err="1"/>
              <a:t>bệnh</a:t>
            </a:r>
            <a:r>
              <a:rPr lang="en-US" dirty="0"/>
              <a:t>, </a:t>
            </a:r>
            <a:r>
              <a:rPr lang="en-US" dirty="0" err="1"/>
              <a:t>xem</a:t>
            </a:r>
            <a:r>
              <a:rPr lang="en-US" dirty="0"/>
              <a:t> </a:t>
            </a:r>
            <a:r>
              <a:rPr lang="en-US" dirty="0" err="1"/>
              <a:t>đá</a:t>
            </a:r>
            <a:r>
              <a:rPr lang="en-US" dirty="0"/>
              <a:t> banh.</a:t>
            </a:r>
            <a:endParaRPr lang="vi-VN" dirty="0"/>
          </a:p>
          <a:p>
            <a:pPr marL="0" indent="0" eaLnBrk="1" hangingPunct="1">
              <a:buFontTx/>
              <a:buNone/>
            </a:pPr>
            <a:r>
              <a:rPr lang="en-US" dirty="0"/>
              <a:t>- </a:t>
            </a:r>
            <a:r>
              <a:rPr lang="en-US" dirty="0" err="1"/>
              <a:t>Nên</a:t>
            </a:r>
            <a:r>
              <a:rPr lang="en-US" dirty="0"/>
              <a:t> t</a:t>
            </a:r>
            <a:r>
              <a:rPr lang="vi-VN" dirty="0"/>
              <a:t>ập trung và chia </a:t>
            </a:r>
            <a:r>
              <a:rPr lang="en-US" dirty="0"/>
              <a:t>nhỏ</a:t>
            </a:r>
            <a:r>
              <a:rPr lang="en-US" baseline="0" dirty="0"/>
              <a:t> sự c</a:t>
            </a:r>
            <a:r>
              <a:rPr lang="vi-VN" dirty="0"/>
              <a:t>hú ý </a:t>
            </a:r>
            <a:r>
              <a:rPr lang="en-US" dirty="0" err="1"/>
              <a:t>để</a:t>
            </a:r>
            <a:r>
              <a:rPr lang="en-US" dirty="0"/>
              <a:t> </a:t>
            </a:r>
            <a:r>
              <a:rPr lang="en-US" dirty="0" err="1"/>
              <a:t>sự</a:t>
            </a:r>
            <a:r>
              <a:rPr lang="en-US" dirty="0"/>
              <a:t> </a:t>
            </a:r>
            <a:r>
              <a:rPr lang="en-US" dirty="0" err="1"/>
              <a:t>tập</a:t>
            </a:r>
            <a:r>
              <a:rPr lang="en-US" dirty="0"/>
              <a:t> </a:t>
            </a:r>
            <a:r>
              <a:rPr lang="en-US" dirty="0" err="1"/>
              <a:t>trung</a:t>
            </a:r>
            <a:r>
              <a:rPr lang="en-US" dirty="0"/>
              <a:t> </a:t>
            </a:r>
            <a:r>
              <a:rPr lang="en-US" dirty="0" err="1"/>
              <a:t>có</a:t>
            </a:r>
            <a:r>
              <a:rPr lang="en-US" dirty="0"/>
              <a:t> </a:t>
            </a:r>
            <a:r>
              <a:rPr lang="en-US" dirty="0" err="1"/>
              <a:t>tính</a:t>
            </a:r>
            <a:r>
              <a:rPr lang="en-US" dirty="0"/>
              <a:t> </a:t>
            </a:r>
            <a:r>
              <a:rPr lang="en-US" dirty="0" err="1"/>
              <a:t>chọn</a:t>
            </a:r>
            <a:r>
              <a:rPr lang="en-US" dirty="0"/>
              <a:t> </a:t>
            </a:r>
            <a:r>
              <a:rPr lang="en-US" dirty="0" err="1"/>
              <a:t>lọc</a:t>
            </a:r>
            <a:r>
              <a:rPr lang="en-US" dirty="0"/>
              <a:t>, </a:t>
            </a:r>
            <a:r>
              <a:rPr lang="en-US" dirty="0" err="1"/>
              <a:t>chúng</a:t>
            </a:r>
            <a:r>
              <a:rPr lang="en-US" dirty="0"/>
              <a:t> ta </a:t>
            </a:r>
            <a:r>
              <a:rPr lang="en-US" dirty="0" err="1"/>
              <a:t>không</a:t>
            </a:r>
            <a:r>
              <a:rPr lang="en-US" dirty="0"/>
              <a:t> </a:t>
            </a:r>
            <a:r>
              <a:rPr lang="en-US" dirty="0" err="1"/>
              <a:t>có</a:t>
            </a:r>
            <a:r>
              <a:rPr lang="en-US" dirty="0"/>
              <a:t> </a:t>
            </a:r>
            <a:r>
              <a:rPr lang="en-US" dirty="0" err="1"/>
              <a:t>khả</a:t>
            </a:r>
            <a:r>
              <a:rPr lang="en-US" dirty="0"/>
              <a:t> </a:t>
            </a:r>
            <a:r>
              <a:rPr lang="en-US" dirty="0" err="1"/>
              <a:t>năng</a:t>
            </a:r>
            <a:r>
              <a:rPr lang="en-US" dirty="0"/>
              <a:t> </a:t>
            </a:r>
            <a:r>
              <a:rPr lang="en-US" dirty="0" err="1"/>
              <a:t>theo</a:t>
            </a:r>
            <a:r>
              <a:rPr lang="en-US" dirty="0"/>
              <a:t> </a:t>
            </a:r>
            <a:r>
              <a:rPr lang="en-US" dirty="0" err="1"/>
              <a:t>dõi</a:t>
            </a:r>
            <a:r>
              <a:rPr lang="en-US" dirty="0"/>
              <a:t> </a:t>
            </a:r>
            <a:r>
              <a:rPr lang="en-US" dirty="0" err="1"/>
              <a:t>tất</a:t>
            </a:r>
            <a:r>
              <a:rPr lang="en-US" dirty="0"/>
              <a:t> </a:t>
            </a:r>
            <a:r>
              <a:rPr lang="en-US" dirty="0" err="1"/>
              <a:t>cả</a:t>
            </a:r>
            <a:r>
              <a:rPr lang="en-US" dirty="0"/>
              <a:t> </a:t>
            </a:r>
            <a:r>
              <a:rPr lang="en-US" dirty="0" err="1"/>
              <a:t>các</a:t>
            </a:r>
            <a:r>
              <a:rPr lang="en-US" dirty="0"/>
              <a:t> </a:t>
            </a:r>
            <a:r>
              <a:rPr lang="en-US" dirty="0" err="1"/>
              <a:t>sự</a:t>
            </a:r>
            <a:r>
              <a:rPr lang="en-US" dirty="0"/>
              <a:t> </a:t>
            </a:r>
            <a:r>
              <a:rPr lang="en-US" dirty="0" err="1"/>
              <a:t>kiện</a:t>
            </a:r>
            <a:endParaRPr lang="en-US" dirty="0"/>
          </a:p>
          <a:p>
            <a:pPr marL="0" indent="0" eaLnBrk="1" hangingPunct="1">
              <a:buFontTx/>
              <a:buNone/>
            </a:pPr>
            <a:r>
              <a:rPr lang="en-US" dirty="0"/>
              <a:t>- </a:t>
            </a:r>
            <a:r>
              <a:rPr lang="vi-VN" dirty="0"/>
              <a:t>Thông tin tại giao diện phải được cấu trúc để thu hút sự chú ý của người dùng, ví dụ: sử dụng ranh giới cảm nhận (cửa sổ), màu sắc, video đảo ngược, âm thanh và đèn nhấp nháy</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AF8308C-1912-0B49-B89F-7B4396466481}" type="slidenum">
              <a:rPr lang="en-GB" sz="1200"/>
              <a:pPr eaLnBrk="1" hangingPunct="1"/>
              <a:t>8</a:t>
            </a:fld>
            <a:endParaRPr lang="en-GB" sz="1200"/>
          </a:p>
        </p:txBody>
      </p:sp>
      <p:sp>
        <p:nvSpPr>
          <p:cNvPr id="2662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7498F1E8-453F-0145-97B8-39B481D4A446}" type="slidenum">
              <a:rPr lang="en-US" sz="1200">
                <a:latin typeface="Times" charset="0"/>
              </a:rPr>
              <a:pPr algn="r"/>
              <a:t>8</a:t>
            </a:fld>
            <a:endParaRPr lang="en-US" sz="1200">
              <a:latin typeface="Times" charset="0"/>
            </a:endParaRPr>
          </a:p>
        </p:txBody>
      </p:sp>
      <p:sp>
        <p:nvSpPr>
          <p:cNvPr id="26628" name="Rectangle 2"/>
          <p:cNvSpPr>
            <a:spLocks noGrp="1" noRot="1" noChangeAspect="1" noChangeArrowheads="1" noTextEdit="1"/>
          </p:cNvSpPr>
          <p:nvPr>
            <p:ph type="sldImg"/>
          </p:nvPr>
        </p:nvSpPr>
        <p:spPr>
          <a:ln/>
        </p:spPr>
      </p:sp>
      <p:sp>
        <p:nvSpPr>
          <p:cNvPr id="2662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r>
              <a:rPr lang="en-US" dirty="0" err="1"/>
              <a:t>Mở</a:t>
            </a:r>
            <a:r>
              <a:rPr lang="en-US" dirty="0"/>
              <a:t> </a:t>
            </a:r>
            <a:r>
              <a:rPr lang="en-US" dirty="0" err="1"/>
              <a:t>rộng</a:t>
            </a:r>
            <a:r>
              <a:rPr lang="en-US" dirty="0"/>
              <a:t> </a:t>
            </a:r>
            <a:r>
              <a:rPr lang="en-US" dirty="0" err="1"/>
              <a:t>sự</a:t>
            </a:r>
            <a:r>
              <a:rPr lang="en-US" dirty="0"/>
              <a:t> </a:t>
            </a:r>
            <a:r>
              <a:rPr lang="en-US" dirty="0" err="1"/>
              <a:t>tập</a:t>
            </a:r>
            <a:r>
              <a:rPr lang="en-US" dirty="0"/>
              <a:t> </a:t>
            </a:r>
            <a:r>
              <a:rPr lang="en-US" dirty="0" err="1"/>
              <a:t>trung</a:t>
            </a:r>
            <a:r>
              <a:rPr lang="en-US" dirty="0"/>
              <a:t> </a:t>
            </a:r>
            <a:r>
              <a:rPr lang="en-US" dirty="0" err="1"/>
              <a:t>sẽ</a:t>
            </a:r>
            <a:r>
              <a:rPr lang="en-US" dirty="0"/>
              <a:t> </a:t>
            </a:r>
            <a:r>
              <a:rPr lang="en-US" dirty="0" err="1"/>
              <a:t>phụ</a:t>
            </a:r>
            <a:r>
              <a:rPr lang="en-US" dirty="0"/>
              <a:t> </a:t>
            </a:r>
            <a:r>
              <a:rPr lang="en-US" dirty="0" err="1"/>
              <a:t>thuộc</a:t>
            </a:r>
            <a:r>
              <a:rPr lang="en-US" dirty="0"/>
              <a:t>:</a:t>
            </a:r>
          </a:p>
          <a:p>
            <a:pPr marL="171450" indent="-171450" eaLnBrk="1" hangingPunct="1">
              <a:buFontTx/>
              <a:buChar char="-"/>
            </a:pPr>
            <a:r>
              <a:rPr lang="en-US" dirty="0" err="1"/>
              <a:t>Chúng</a:t>
            </a:r>
            <a:r>
              <a:rPr lang="en-US" dirty="0"/>
              <a:t> ta </a:t>
            </a:r>
            <a:r>
              <a:rPr lang="en-US" dirty="0" err="1"/>
              <a:t>có</a:t>
            </a:r>
            <a:r>
              <a:rPr lang="en-US" dirty="0"/>
              <a:t> </a:t>
            </a:r>
            <a:r>
              <a:rPr lang="en-US" dirty="0" err="1"/>
              <a:t>mục</a:t>
            </a:r>
            <a:r>
              <a:rPr lang="en-US" dirty="0"/>
              <a:t> </a:t>
            </a:r>
            <a:r>
              <a:rPr lang="en-US" dirty="0" err="1"/>
              <a:t>đích</a:t>
            </a:r>
            <a:r>
              <a:rPr lang="en-US" dirty="0"/>
              <a:t> </a:t>
            </a:r>
            <a:r>
              <a:rPr lang="en-US" dirty="0" err="1"/>
              <a:t>rõ</a:t>
            </a:r>
            <a:r>
              <a:rPr lang="en-US" dirty="0"/>
              <a:t> rang hay </a:t>
            </a:r>
            <a:r>
              <a:rPr lang="en-US" dirty="0" err="1"/>
              <a:t>không</a:t>
            </a:r>
            <a:r>
              <a:rPr lang="en-US" dirty="0"/>
              <a:t>. VD </a:t>
            </a:r>
            <a:r>
              <a:rPr lang="en-US" dirty="0" err="1"/>
              <a:t>chúng</a:t>
            </a:r>
            <a:r>
              <a:rPr lang="en-US" dirty="0"/>
              <a:t> ta </a:t>
            </a:r>
            <a:r>
              <a:rPr lang="en-US" dirty="0" err="1"/>
              <a:t>đáp</a:t>
            </a:r>
            <a:r>
              <a:rPr lang="en-US" dirty="0"/>
              <a:t> </a:t>
            </a:r>
            <a:r>
              <a:rPr lang="en-US" dirty="0" err="1"/>
              <a:t>máy</a:t>
            </a:r>
            <a:r>
              <a:rPr lang="en-US" dirty="0"/>
              <a:t> bay </a:t>
            </a:r>
            <a:r>
              <a:rPr lang="en-US" dirty="0" err="1"/>
              <a:t>và</a:t>
            </a:r>
            <a:r>
              <a:rPr lang="en-US" dirty="0"/>
              <a:t> </a:t>
            </a:r>
            <a:r>
              <a:rPr lang="en-US" dirty="0" err="1"/>
              <a:t>tìm</a:t>
            </a:r>
            <a:r>
              <a:rPr lang="en-US" dirty="0"/>
              <a:t> </a:t>
            </a:r>
            <a:r>
              <a:rPr lang="en-US" dirty="0" err="1"/>
              <a:t>kiếm</a:t>
            </a:r>
            <a:r>
              <a:rPr lang="en-US" dirty="0"/>
              <a:t> </a:t>
            </a:r>
            <a:r>
              <a:rPr lang="en-US" dirty="0" err="1"/>
              <a:t>thông</a:t>
            </a:r>
            <a:r>
              <a:rPr lang="en-US" dirty="0"/>
              <a:t> tin </a:t>
            </a:r>
            <a:r>
              <a:rPr lang="en-US" dirty="0" err="1"/>
              <a:t>WorldCup</a:t>
            </a:r>
            <a:r>
              <a:rPr lang="en-US" dirty="0"/>
              <a:t> </a:t>
            </a:r>
            <a:r>
              <a:rPr lang="en-US" dirty="0" err="1"/>
              <a:t>trên</a:t>
            </a:r>
            <a:r>
              <a:rPr lang="en-US" dirty="0"/>
              <a:t> </a:t>
            </a:r>
            <a:r>
              <a:rPr lang="en-US" dirty="0" err="1"/>
              <a:t>kệ</a:t>
            </a:r>
            <a:r>
              <a:rPr lang="en-US" dirty="0"/>
              <a:t> </a:t>
            </a:r>
            <a:r>
              <a:rPr lang="en-US" dirty="0" err="1"/>
              <a:t>báo</a:t>
            </a:r>
            <a:r>
              <a:rPr lang="en-US" dirty="0"/>
              <a:t>, phone, friend, ask someone on </a:t>
            </a:r>
            <a:r>
              <a:rPr lang="en-US" dirty="0" err="1"/>
              <a:t>treet</a:t>
            </a:r>
            <a:r>
              <a:rPr lang="en-US" dirty="0"/>
              <a:t>. </a:t>
            </a:r>
            <a:r>
              <a:rPr lang="en-US" dirty="0" err="1"/>
              <a:t>Khi</a:t>
            </a:r>
            <a:r>
              <a:rPr lang="en-US" dirty="0"/>
              <a:t> </a:t>
            </a:r>
            <a:r>
              <a:rPr lang="en-US" dirty="0" err="1"/>
              <a:t>vào</a:t>
            </a:r>
            <a:r>
              <a:rPr lang="en-US" dirty="0"/>
              <a:t> </a:t>
            </a:r>
            <a:r>
              <a:rPr lang="en-US" dirty="0" err="1"/>
              <a:t>nhà</a:t>
            </a:r>
            <a:r>
              <a:rPr lang="en-US" dirty="0"/>
              <a:t> hang, </a:t>
            </a:r>
            <a:r>
              <a:rPr lang="en-US" dirty="0" err="1"/>
              <a:t>không</a:t>
            </a:r>
            <a:r>
              <a:rPr lang="en-US" dirty="0"/>
              <a:t> </a:t>
            </a:r>
            <a:r>
              <a:rPr lang="en-US" dirty="0" err="1"/>
              <a:t>tính</a:t>
            </a:r>
            <a:r>
              <a:rPr lang="en-US" dirty="0"/>
              <a:t> tr</a:t>
            </a:r>
            <a:r>
              <a:rPr lang="vi-VN" dirty="0"/>
              <a:t>ư</a:t>
            </a:r>
            <a:r>
              <a:rPr lang="en-US" dirty="0" err="1"/>
              <a:t>ớc</a:t>
            </a:r>
            <a:r>
              <a:rPr lang="en-US" dirty="0"/>
              <a:t> </a:t>
            </a:r>
            <a:r>
              <a:rPr lang="en-US" dirty="0" err="1"/>
              <a:t>ăn</a:t>
            </a:r>
            <a:r>
              <a:rPr lang="en-US" dirty="0"/>
              <a:t> </a:t>
            </a:r>
            <a:r>
              <a:rPr lang="en-US" dirty="0" err="1"/>
              <a:t>món</a:t>
            </a:r>
            <a:r>
              <a:rPr lang="en-US" dirty="0"/>
              <a:t> </a:t>
            </a:r>
            <a:r>
              <a:rPr lang="en-US" dirty="0" err="1"/>
              <a:t>gì</a:t>
            </a:r>
            <a:r>
              <a:rPr lang="en-US" dirty="0"/>
              <a:t>, l</a:t>
            </a:r>
            <a:r>
              <a:rPr lang="vi-VN" dirty="0"/>
              <a:t>ư</a:t>
            </a:r>
            <a:r>
              <a:rPr lang="en-US" dirty="0" err="1"/>
              <a:t>ớt</a:t>
            </a:r>
            <a:r>
              <a:rPr lang="en-US" dirty="0"/>
              <a:t> </a:t>
            </a:r>
            <a:r>
              <a:rPr lang="en-US" dirty="0" err="1"/>
              <a:t>xem</a:t>
            </a:r>
            <a:r>
              <a:rPr lang="en-US" dirty="0"/>
              <a:t> menu, ta </a:t>
            </a:r>
            <a:r>
              <a:rPr lang="en-US" dirty="0" err="1"/>
              <a:t>th</a:t>
            </a:r>
            <a:r>
              <a:rPr lang="vi-VN" dirty="0"/>
              <a:t>ư</a:t>
            </a:r>
            <a:r>
              <a:rPr lang="en-US" dirty="0" err="1"/>
              <a:t>ờng</a:t>
            </a:r>
            <a:r>
              <a:rPr lang="en-US" dirty="0"/>
              <a:t> </a:t>
            </a:r>
            <a:r>
              <a:rPr lang="en-US" dirty="0" err="1"/>
              <a:t>tập</a:t>
            </a:r>
            <a:r>
              <a:rPr lang="en-US" dirty="0"/>
              <a:t> </a:t>
            </a:r>
            <a:r>
              <a:rPr lang="en-US" dirty="0" err="1"/>
              <a:t>trung</a:t>
            </a:r>
            <a:r>
              <a:rPr lang="en-US" dirty="0"/>
              <a:t> </a:t>
            </a:r>
            <a:r>
              <a:rPr lang="en-US" dirty="0" err="1"/>
              <a:t>những</a:t>
            </a:r>
            <a:r>
              <a:rPr lang="en-US" dirty="0"/>
              <a:t> </a:t>
            </a:r>
            <a:r>
              <a:rPr lang="en-US" dirty="0" err="1"/>
              <a:t>mô</a:t>
            </a:r>
            <a:r>
              <a:rPr lang="en-US" dirty="0"/>
              <a:t> </a:t>
            </a:r>
            <a:r>
              <a:rPr lang="en-US" dirty="0" err="1"/>
              <a:t>tả</a:t>
            </a:r>
            <a:r>
              <a:rPr lang="en-US" dirty="0"/>
              <a:t> </a:t>
            </a:r>
            <a:r>
              <a:rPr lang="en-US" dirty="0" err="1"/>
              <a:t>có</a:t>
            </a:r>
            <a:r>
              <a:rPr lang="en-US" dirty="0"/>
              <a:t> </a:t>
            </a:r>
            <a:r>
              <a:rPr lang="en-US" dirty="0" err="1"/>
              <a:t>hình</a:t>
            </a:r>
            <a:r>
              <a:rPr lang="en-US" dirty="0"/>
              <a:t> </a:t>
            </a:r>
            <a:r>
              <a:rPr lang="en-US" dirty="0" err="1"/>
              <a:t>ảnh</a:t>
            </a:r>
            <a:r>
              <a:rPr lang="en-US" dirty="0"/>
              <a:t> </a:t>
            </a:r>
            <a:r>
              <a:rPr lang="en-US" dirty="0" err="1"/>
              <a:t>món</a:t>
            </a:r>
            <a:r>
              <a:rPr lang="en-US" dirty="0"/>
              <a:t> </a:t>
            </a:r>
            <a:r>
              <a:rPr lang="en-US" dirty="0" err="1"/>
              <a:t>ăn</a:t>
            </a:r>
            <a:r>
              <a:rPr lang="en-US" dirty="0"/>
              <a:t>,…</a:t>
            </a:r>
          </a:p>
          <a:p>
            <a:pPr marL="171450" indent="-171450" eaLnBrk="1" hangingPunct="1">
              <a:buFontTx/>
              <a:buChar char="-"/>
            </a:pPr>
            <a:r>
              <a:rPr lang="en-US" dirty="0" err="1"/>
              <a:t>Thông</a:t>
            </a:r>
            <a:r>
              <a:rPr lang="en-US" dirty="0"/>
              <a:t> tin </a:t>
            </a:r>
            <a:r>
              <a:rPr lang="en-US" dirty="0" err="1"/>
              <a:t>mà</a:t>
            </a:r>
            <a:r>
              <a:rPr lang="en-US" dirty="0"/>
              <a:t> </a:t>
            </a:r>
            <a:r>
              <a:rPr lang="en-US" dirty="0" err="1"/>
              <a:t>chúng</a:t>
            </a:r>
            <a:r>
              <a:rPr lang="en-US" dirty="0"/>
              <a:t> ta </a:t>
            </a:r>
            <a:r>
              <a:rPr lang="en-US" dirty="0" err="1"/>
              <a:t>muốn</a:t>
            </a:r>
            <a:r>
              <a:rPr lang="en-US" dirty="0"/>
              <a:t> </a:t>
            </a:r>
            <a:r>
              <a:rPr lang="en-US" dirty="0" err="1"/>
              <a:t>tập</a:t>
            </a:r>
            <a:r>
              <a:rPr lang="en-US" dirty="0"/>
              <a:t> </a:t>
            </a:r>
            <a:r>
              <a:rPr lang="en-US" dirty="0" err="1"/>
              <a:t>trung</a:t>
            </a:r>
            <a:r>
              <a:rPr lang="en-US" dirty="0"/>
              <a:t> </a:t>
            </a:r>
            <a:r>
              <a:rPr lang="en-US" dirty="0" err="1"/>
              <a:t>vào</a:t>
            </a:r>
            <a:r>
              <a:rPr lang="en-US" dirty="0"/>
              <a:t> </a:t>
            </a:r>
            <a:r>
              <a:rPr lang="en-US" dirty="0" err="1"/>
              <a:t>có</a:t>
            </a:r>
            <a:r>
              <a:rPr lang="en-US" dirty="0"/>
              <a:t> đ</a:t>
            </a:r>
            <a:r>
              <a:rPr lang="vi-VN" dirty="0"/>
              <a:t>ư</a:t>
            </a:r>
            <a:r>
              <a:rPr lang="en-US" dirty="0" err="1"/>
              <a:t>ợc</a:t>
            </a:r>
            <a:r>
              <a:rPr lang="en-US" dirty="0"/>
              <a:t> </a:t>
            </a:r>
            <a:r>
              <a:rPr lang="en-US" dirty="0" err="1"/>
              <a:t>nổi</a:t>
            </a:r>
            <a:r>
              <a:rPr lang="en-US" dirty="0"/>
              <a:t> </a:t>
            </a:r>
            <a:r>
              <a:rPr lang="en-US" dirty="0" err="1"/>
              <a:t>bật</a:t>
            </a:r>
            <a:r>
              <a:rPr lang="en-US" dirty="0"/>
              <a:t> hay </a:t>
            </a:r>
            <a:r>
              <a:rPr lang="en-US" dirty="0" err="1"/>
              <a:t>không</a:t>
            </a:r>
            <a:r>
              <a:rPr lang="en-US" dirty="0"/>
              <a:t>. VD 2 </a:t>
            </a:r>
            <a:r>
              <a:rPr lang="en-US" dirty="0" err="1"/>
              <a:t>màn</a:t>
            </a:r>
            <a:r>
              <a:rPr lang="en-US" dirty="0"/>
              <a:t> </a:t>
            </a:r>
            <a:r>
              <a:rPr lang="en-US" dirty="0" err="1"/>
              <a:t>hình</a:t>
            </a:r>
            <a:r>
              <a:rPr lang="en-US" dirty="0"/>
              <a:t> </a:t>
            </a:r>
            <a:r>
              <a:rPr lang="en-US" dirty="0" err="1"/>
              <a:t>đen</a:t>
            </a:r>
            <a:r>
              <a:rPr lang="en-US" dirty="0"/>
              <a:t> </a:t>
            </a:r>
            <a:r>
              <a:rPr lang="en-US" dirty="0" err="1"/>
              <a:t>này</a:t>
            </a:r>
            <a:endParaRPr lang="en-US" dirty="0"/>
          </a:p>
        </p:txBody>
      </p:sp>
    </p:spTree>
    <p:extLst>
      <p:ext uri="{BB962C8B-B14F-4D97-AF65-F5344CB8AC3E}">
        <p14:creationId xmlns:p14="http://schemas.microsoft.com/office/powerpoint/2010/main" val="10055204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2D86EF6-5495-B44A-A656-67ECE9B2D766}" type="slidenum">
              <a:rPr lang="en-GB" sz="1200"/>
              <a:pPr eaLnBrk="1" hangingPunct="1"/>
              <a:t>9</a:t>
            </a:fld>
            <a:endParaRPr lang="en-GB" sz="1200"/>
          </a:p>
        </p:txBody>
      </p:sp>
      <p:sp>
        <p:nvSpPr>
          <p:cNvPr id="24579"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9032BB62-99E8-2B41-BE8C-013836254861}" type="slidenum">
              <a:rPr lang="en-US" sz="1200">
                <a:latin typeface="Times" charset="0"/>
              </a:rPr>
              <a:pPr algn="r"/>
              <a:t>9</a:t>
            </a:fld>
            <a:endParaRPr lang="en-US" sz="1200">
              <a:latin typeface="Times" charset="0"/>
            </a:endParaRPr>
          </a:p>
        </p:txBody>
      </p:sp>
      <p:sp>
        <p:nvSpPr>
          <p:cNvPr id="24580" name="Rectangle 2"/>
          <p:cNvSpPr>
            <a:spLocks noGrp="1" noRot="1" noChangeAspect="1" noChangeArrowheads="1" noTextEdit="1"/>
          </p:cNvSpPr>
          <p:nvPr>
            <p:ph type="sldImg"/>
          </p:nvPr>
        </p:nvSpPr>
        <p:spPr>
          <a:ln/>
        </p:spPr>
      </p:sp>
      <p:sp>
        <p:nvSpPr>
          <p:cNvPr id="24581"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20D996F-E2A9-524D-9CE7-C22113044FC0}" type="slidenum">
              <a:rPr lang="en-GB" sz="1200"/>
              <a:pPr eaLnBrk="1" hangingPunct="1"/>
              <a:t>10</a:t>
            </a:fld>
            <a:endParaRPr lang="en-GB" sz="1200"/>
          </a:p>
        </p:txBody>
      </p:sp>
      <p:sp>
        <p:nvSpPr>
          <p:cNvPr id="2867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5203F495-733E-2C44-B6A0-4631B0455CDE}" type="slidenum">
              <a:rPr lang="en-US" sz="1200">
                <a:latin typeface="Times" charset="0"/>
              </a:rPr>
              <a:pPr algn="r"/>
              <a:t>10</a:t>
            </a:fld>
            <a:endParaRPr lang="en-US" sz="1200">
              <a:latin typeface="Times" charset="0"/>
            </a:endParaRPr>
          </a:p>
        </p:txBody>
      </p:sp>
      <p:sp>
        <p:nvSpPr>
          <p:cNvPr id="28676" name="Rectangle 2"/>
          <p:cNvSpPr>
            <a:spLocks noGrp="1" noRot="1" noChangeAspect="1" noChangeArrowheads="1" noTextEdit="1"/>
          </p:cNvSpPr>
          <p:nvPr>
            <p:ph type="sldImg"/>
          </p:nvPr>
        </p:nvSpPr>
        <p:spPr>
          <a:ln/>
        </p:spPr>
      </p:sp>
      <p:sp>
        <p:nvSpPr>
          <p:cNvPr id="2867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a:t>Có thể thực hiện nhiều tác vụ mà không có tác vụ </a:t>
            </a:r>
            <a:r>
              <a:rPr lang="en-US" dirty="0" err="1"/>
              <a:t>nào</a:t>
            </a:r>
            <a:r>
              <a:rPr lang="en-US" dirty="0"/>
              <a:t> </a:t>
            </a:r>
            <a:r>
              <a:rPr lang="vi-VN" dirty="0"/>
              <a:t>bị ảnh hưởng bất lợi không?</a:t>
            </a:r>
            <a:endParaRPr lang="en-US" dirty="0"/>
          </a:p>
          <a:p>
            <a:endParaRPr lang="en-US" dirty="0"/>
          </a:p>
          <a:p>
            <a:r>
              <a:rPr lang="vi-VN" dirty="0"/>
              <a:t>Nhiều người trong chúng ta bây giờ dành phần lớn thời gian của </a:t>
            </a:r>
            <a:r>
              <a:rPr lang="en-US" dirty="0" err="1"/>
              <a:t>mình</a:t>
            </a:r>
            <a:r>
              <a:rPr lang="en-US" dirty="0"/>
              <a:t> </a:t>
            </a:r>
            <a:r>
              <a:rPr lang="en-US" dirty="0" err="1"/>
              <a:t>để</a:t>
            </a:r>
            <a:r>
              <a:rPr lang="en-US" dirty="0"/>
              <a:t> </a:t>
            </a:r>
            <a:r>
              <a:rPr lang="vi-VN" dirty="0"/>
              <a:t>nhìn chằm chằm vào màn hình</a:t>
            </a:r>
            <a:r>
              <a:rPr lang="en-US" dirty="0"/>
              <a:t> </a:t>
            </a:r>
            <a:r>
              <a:rPr lang="vi-VN" dirty="0"/>
              <a:t>điện thoại thông minh, máy tính xách tay, TV hoặc máy tính bảng. Như đã đề cập trong phần giới thiệu, trong khi</a:t>
            </a:r>
            <a:r>
              <a:rPr lang="en-US" dirty="0"/>
              <a:t> </a:t>
            </a:r>
            <a:r>
              <a:rPr lang="vi-VN" dirty="0"/>
              <a:t>tập trung vào một nhiệm vụ trên màn hình, chúng t</a:t>
            </a:r>
            <a:r>
              <a:rPr lang="en-US" dirty="0"/>
              <a:t>a</a:t>
            </a:r>
            <a:r>
              <a:rPr lang="vi-VN" dirty="0"/>
              <a:t> chuyển đổi liên tục giữa các công việc khác. </a:t>
            </a:r>
            <a:endParaRPr lang="en-US" dirty="0"/>
          </a:p>
          <a:p>
            <a:endParaRPr lang="en-US" dirty="0"/>
          </a:p>
          <a:p>
            <a:r>
              <a:rPr lang="en-US" dirty="0"/>
              <a:t>V</a:t>
            </a:r>
            <a:r>
              <a:rPr lang="vi-VN" dirty="0"/>
              <a:t>í dụ, cứ 5 hoặc 10 phút trong khi viết chương này,</a:t>
            </a:r>
            <a:r>
              <a:rPr lang="en-US" dirty="0"/>
              <a:t> </a:t>
            </a:r>
            <a:r>
              <a:rPr lang="en-US" dirty="0" err="1"/>
              <a:t>chúng</a:t>
            </a:r>
            <a:r>
              <a:rPr lang="vi-VN" dirty="0"/>
              <a:t> tôi kiểm tra email của mình</a:t>
            </a:r>
            <a:r>
              <a:rPr lang="en-US" dirty="0"/>
              <a:t>. </a:t>
            </a:r>
            <a:r>
              <a:rPr lang="en-US" dirty="0" err="1"/>
              <a:t>Đang</a:t>
            </a:r>
            <a:r>
              <a:rPr lang="en-US" dirty="0"/>
              <a:t> </a:t>
            </a:r>
            <a:r>
              <a:rPr lang="en-US" dirty="0" err="1"/>
              <a:t>viết</a:t>
            </a:r>
            <a:r>
              <a:rPr lang="en-US" dirty="0"/>
              <a:t> </a:t>
            </a:r>
            <a:r>
              <a:rPr lang="en-US" dirty="0" err="1"/>
              <a:t>nữa</a:t>
            </a:r>
            <a:r>
              <a:rPr lang="en-US" dirty="0"/>
              <a:t> </a:t>
            </a:r>
            <a:r>
              <a:rPr lang="en-US" dirty="0" err="1"/>
              <a:t>câu</a:t>
            </a:r>
            <a:r>
              <a:rPr lang="en-US" dirty="0"/>
              <a:t>, </a:t>
            </a:r>
            <a:r>
              <a:rPr lang="en-US" dirty="0" err="1"/>
              <a:t>chúng</a:t>
            </a:r>
            <a:r>
              <a:rPr lang="en-US" dirty="0"/>
              <a:t> </a:t>
            </a:r>
            <a:r>
              <a:rPr lang="en-US" dirty="0" err="1"/>
              <a:t>tôi</a:t>
            </a:r>
            <a:r>
              <a:rPr lang="en-US" dirty="0"/>
              <a:t> </a:t>
            </a:r>
            <a:r>
              <a:rPr lang="vi-VN" dirty="0"/>
              <a:t>xem ai đã gửi tin nhắn</a:t>
            </a:r>
            <a:r>
              <a:rPr lang="en-US" dirty="0"/>
              <a:t> </a:t>
            </a:r>
            <a:r>
              <a:rPr lang="vi-VN" dirty="0"/>
              <a:t>và </a:t>
            </a:r>
            <a:r>
              <a:rPr lang="en-US" dirty="0" err="1"/>
              <a:t>tự</a:t>
            </a:r>
            <a:r>
              <a:rPr lang="en-US" dirty="0"/>
              <a:t> </a:t>
            </a:r>
            <a:r>
              <a:rPr lang="en-US" dirty="0" err="1"/>
              <a:t>nhiên</a:t>
            </a:r>
            <a:r>
              <a:rPr lang="en-US" dirty="0"/>
              <a:t> </a:t>
            </a:r>
            <a:r>
              <a:rPr lang="en-US" dirty="0" err="1"/>
              <a:t>phát</a:t>
            </a:r>
            <a:r>
              <a:rPr lang="en-US" dirty="0"/>
              <a:t> </a:t>
            </a:r>
            <a:r>
              <a:rPr lang="en-US" dirty="0" err="1"/>
              <a:t>hiện</a:t>
            </a:r>
            <a:r>
              <a:rPr lang="en-US" dirty="0"/>
              <a:t> </a:t>
            </a:r>
            <a:r>
              <a:rPr lang="en-US" dirty="0" err="1"/>
              <a:t>mình</a:t>
            </a:r>
            <a:r>
              <a:rPr lang="en-US" dirty="0"/>
              <a:t> </a:t>
            </a:r>
            <a:r>
              <a:rPr lang="en-US" dirty="0" err="1"/>
              <a:t>đang</a:t>
            </a:r>
            <a:r>
              <a:rPr lang="en-US" dirty="0"/>
              <a:t> </a:t>
            </a:r>
            <a:r>
              <a:rPr lang="en-US" dirty="0" err="1"/>
              <a:t>chuyển</a:t>
            </a:r>
            <a:r>
              <a:rPr lang="en-US" dirty="0"/>
              <a:t> qua </a:t>
            </a:r>
            <a:r>
              <a:rPr lang="vi-VN" dirty="0"/>
              <a:t>mục tin tức hoặc URL mới nhất</a:t>
            </a:r>
            <a:r>
              <a:rPr lang="en-US" dirty="0"/>
              <a:t> </a:t>
            </a:r>
            <a:r>
              <a:rPr lang="en-US" dirty="0" err="1"/>
              <a:t>mà</a:t>
            </a:r>
            <a:r>
              <a:rPr lang="en-US" dirty="0"/>
              <a:t> </a:t>
            </a:r>
            <a:r>
              <a:rPr lang="en-US" dirty="0" err="1"/>
              <a:t>bạn</a:t>
            </a:r>
            <a:r>
              <a:rPr lang="en-US" dirty="0"/>
              <a:t> </a:t>
            </a:r>
            <a:r>
              <a:rPr lang="en-US" dirty="0" err="1"/>
              <a:t>bè</a:t>
            </a:r>
            <a:r>
              <a:rPr lang="en-US" dirty="0"/>
              <a:t> </a:t>
            </a:r>
            <a:r>
              <a:rPr lang="en-US" dirty="0" err="1"/>
              <a:t>giới</a:t>
            </a:r>
            <a:r>
              <a:rPr lang="en-US" dirty="0"/>
              <a:t> </a:t>
            </a:r>
            <a:r>
              <a:rPr lang="en-US" dirty="0" err="1"/>
              <a:t>thiệu</a:t>
            </a:r>
            <a:r>
              <a:rPr lang="en-US" dirty="0"/>
              <a:t>,… </a:t>
            </a:r>
            <a:r>
              <a:rPr lang="en-US" dirty="0" err="1"/>
              <a:t>Chúng</a:t>
            </a:r>
            <a:r>
              <a:rPr lang="en-US" dirty="0"/>
              <a:t> ta </a:t>
            </a:r>
            <a:r>
              <a:rPr lang="en-US" dirty="0" err="1"/>
              <a:t>đã</a:t>
            </a:r>
            <a:r>
              <a:rPr lang="en-US" dirty="0"/>
              <a:t> </a:t>
            </a:r>
            <a:r>
              <a:rPr lang="en-US" dirty="0" err="1"/>
              <a:t>bị</a:t>
            </a:r>
            <a:r>
              <a:rPr lang="en-US" dirty="0"/>
              <a:t> </a:t>
            </a:r>
            <a:r>
              <a:rPr lang="en-US" dirty="0" err="1"/>
              <a:t>nghiện</a:t>
            </a:r>
            <a:r>
              <a:rPr lang="en-US" dirty="0"/>
              <a:t> </a:t>
            </a:r>
            <a:r>
              <a:rPr lang="en-US" dirty="0" err="1"/>
              <a:t>đth</a:t>
            </a:r>
            <a:r>
              <a:rPr lang="en-US" dirty="0"/>
              <a:t>, </a:t>
            </a:r>
            <a:r>
              <a:rPr lang="en-US" dirty="0" err="1"/>
              <a:t>lúc</a:t>
            </a:r>
            <a:r>
              <a:rPr lang="en-US" dirty="0"/>
              <a:t> </a:t>
            </a:r>
            <a:r>
              <a:rPr lang="en-US" dirty="0" err="1"/>
              <a:t>nào</a:t>
            </a:r>
            <a:r>
              <a:rPr lang="en-US" dirty="0"/>
              <a:t> </a:t>
            </a:r>
            <a:r>
              <a:rPr lang="en-US" dirty="0" err="1"/>
              <a:t>cũng</a:t>
            </a:r>
            <a:r>
              <a:rPr lang="en-US" dirty="0"/>
              <a:t> </a:t>
            </a:r>
            <a:r>
              <a:rPr lang="en-US" dirty="0" err="1"/>
              <a:t>tìm</a:t>
            </a:r>
            <a:r>
              <a:rPr lang="en-US" dirty="0"/>
              <a:t> </a:t>
            </a:r>
            <a:r>
              <a:rPr lang="en-US" dirty="0" err="1"/>
              <a:t>kiếm</a:t>
            </a:r>
            <a:r>
              <a:rPr lang="en-US" dirty="0"/>
              <a:t> </a:t>
            </a:r>
            <a:r>
              <a:rPr lang="en-US" dirty="0" err="1"/>
              <a:t>trên</a:t>
            </a:r>
            <a:r>
              <a:rPr lang="en-US" dirty="0"/>
              <a:t> </a:t>
            </a:r>
            <a:r>
              <a:rPr lang="en-US" dirty="0" err="1"/>
              <a:t>đth</a:t>
            </a:r>
            <a:r>
              <a:rPr lang="en-US" dirty="0"/>
              <a:t>.  </a:t>
            </a:r>
          </a:p>
          <a:p>
            <a:endParaRPr lang="en-US" dirty="0"/>
          </a:p>
          <a:p>
            <a:r>
              <a:rPr lang="en-US" dirty="0" err="1"/>
              <a:t>Thực</a:t>
            </a:r>
            <a:r>
              <a:rPr lang="en-US" dirty="0"/>
              <a:t> </a:t>
            </a:r>
            <a:r>
              <a:rPr lang="en-US" dirty="0" err="1"/>
              <a:t>tế</a:t>
            </a:r>
            <a:r>
              <a:rPr lang="en-US" dirty="0"/>
              <a:t>, </a:t>
            </a:r>
            <a:r>
              <a:rPr lang="vi-VN" dirty="0"/>
              <a:t>chúng t</a:t>
            </a:r>
            <a:r>
              <a:rPr lang="en-US" dirty="0"/>
              <a:t>a </a:t>
            </a:r>
            <a:r>
              <a:rPr lang="vi-VN" dirty="0"/>
              <a:t>có thể thực hiện nhiều tác vụ mà không </a:t>
            </a:r>
            <a:r>
              <a:rPr lang="en-US" dirty="0" err="1"/>
              <a:t>có</a:t>
            </a:r>
            <a:r>
              <a:rPr lang="vi-VN" dirty="0"/>
              <a:t> </a:t>
            </a:r>
            <a:r>
              <a:rPr lang="en-US" dirty="0" err="1"/>
              <a:t>tác</a:t>
            </a:r>
            <a:r>
              <a:rPr lang="en-US" dirty="0"/>
              <a:t> </a:t>
            </a:r>
            <a:r>
              <a:rPr lang="en-US" dirty="0" err="1"/>
              <a:t>vụ</a:t>
            </a:r>
            <a:r>
              <a:rPr lang="en-US" dirty="0"/>
              <a:t> </a:t>
            </a:r>
            <a:r>
              <a:rPr lang="en-US" dirty="0" err="1"/>
              <a:t>nào</a:t>
            </a:r>
            <a:r>
              <a:rPr lang="en-US" dirty="0"/>
              <a:t> </a:t>
            </a:r>
            <a:r>
              <a:rPr lang="vi-VN" dirty="0"/>
              <a:t>bị ảnh hưởng bất lợi</a:t>
            </a:r>
            <a:r>
              <a:rPr lang="en-US" dirty="0"/>
              <a:t> </a:t>
            </a:r>
            <a:r>
              <a:rPr lang="en-US" dirty="0" err="1"/>
              <a:t>không</a:t>
            </a:r>
            <a:r>
              <a:rPr lang="vi-VN" dirty="0"/>
              <a:t>? </a:t>
            </a:r>
            <a:endParaRPr lang="en-US" dirty="0"/>
          </a:p>
          <a:p>
            <a:endParaRPr lang="en-US" dirty="0"/>
          </a:p>
          <a:p>
            <a:r>
              <a:rPr lang="en-US" dirty="0"/>
              <a:t>VD: </a:t>
            </a:r>
            <a:r>
              <a:rPr lang="vi-VN" dirty="0"/>
              <a:t>Trong khi tham dự</a:t>
            </a:r>
            <a:r>
              <a:rPr lang="en-US" dirty="0"/>
              <a:t> </a:t>
            </a:r>
            <a:r>
              <a:rPr lang="en-US" dirty="0" err="1"/>
              <a:t>một</a:t>
            </a:r>
            <a:r>
              <a:rPr lang="en-US" dirty="0"/>
              <a:t> </a:t>
            </a:r>
            <a:r>
              <a:rPr lang="en-US" dirty="0" err="1"/>
              <a:t>bài</a:t>
            </a:r>
            <a:r>
              <a:rPr lang="en-US" dirty="0"/>
              <a:t> </a:t>
            </a:r>
            <a:r>
              <a:rPr lang="vi-VN" dirty="0"/>
              <a:t>nói chuyện tại một hội nghị</a:t>
            </a:r>
            <a:r>
              <a:rPr lang="en-US" dirty="0"/>
              <a:t>,</a:t>
            </a:r>
            <a:r>
              <a:rPr lang="vi-VN" dirty="0"/>
              <a:t> tôi đã </a:t>
            </a:r>
            <a:r>
              <a:rPr lang="en-US" dirty="0" err="1"/>
              <a:t>thấy</a:t>
            </a:r>
            <a:r>
              <a:rPr lang="en-US" dirty="0"/>
              <a:t> </a:t>
            </a:r>
            <a:r>
              <a:rPr lang="en-US" dirty="0" err="1"/>
              <a:t>một</a:t>
            </a:r>
            <a:r>
              <a:rPr lang="en-US" dirty="0"/>
              <a:t> </a:t>
            </a:r>
            <a:r>
              <a:rPr lang="vi-VN" dirty="0"/>
              <a:t>sinh viên trước mặt tôi một cách khéo léo</a:t>
            </a:r>
          </a:p>
          <a:p>
            <a:r>
              <a:rPr lang="vi-VN" dirty="0"/>
              <a:t>chuyển đổi giữa bốn cuộc trò chuyện tin nhắn tức thời liên tục (một cuộc hội thảo tại hội nghị,</a:t>
            </a:r>
            <a:r>
              <a:rPr lang="en-US" dirty="0"/>
              <a:t> </a:t>
            </a:r>
            <a:r>
              <a:rPr lang="vi-VN" dirty="0"/>
              <a:t>một ở trường, một với bạn bè, một ở công việc bán thời gian của cô), đọc, trả lời,</a:t>
            </a:r>
            <a:r>
              <a:rPr lang="en-US" dirty="0"/>
              <a:t> </a:t>
            </a:r>
            <a:r>
              <a:rPr lang="vi-VN" dirty="0"/>
              <a:t>xóa và đặt tất cả thư mới trong các thư mục khác nhau trong hai email của cô ấy</a:t>
            </a:r>
            <a:r>
              <a:rPr lang="en-US" dirty="0"/>
              <a:t>, </a:t>
            </a:r>
            <a:r>
              <a:rPr lang="vi-VN" dirty="0"/>
              <a:t>kiểm tra và quét Facebook và các nguồn cấp dữ liệu Twitter của mình - trong </a:t>
            </a:r>
            <a:r>
              <a:rPr lang="en-US" dirty="0" err="1"/>
              <a:t>khi</a:t>
            </a:r>
            <a:r>
              <a:rPr lang="en-US" dirty="0"/>
              <a:t> </a:t>
            </a:r>
            <a:r>
              <a:rPr lang="en-US" dirty="0" err="1"/>
              <a:t>vẫn</a:t>
            </a:r>
            <a:r>
              <a:rPr lang="en-US" dirty="0"/>
              <a:t> </a:t>
            </a:r>
            <a:r>
              <a:rPr lang="en-US" dirty="0" err="1"/>
              <a:t>nghe</a:t>
            </a:r>
            <a:r>
              <a:rPr lang="en-US" dirty="0"/>
              <a:t> </a:t>
            </a:r>
            <a:r>
              <a:rPr lang="vi-VN" dirty="0"/>
              <a:t>bài nói chuyện, ghi chú, </a:t>
            </a:r>
            <a:r>
              <a:rPr lang="en-US" dirty="0" err="1"/>
              <a:t>tra</a:t>
            </a:r>
            <a:r>
              <a:rPr lang="en-US" dirty="0"/>
              <a:t> </a:t>
            </a:r>
            <a:r>
              <a:rPr lang="en-US" dirty="0" err="1"/>
              <a:t>thông</a:t>
            </a:r>
            <a:r>
              <a:rPr lang="en-US" dirty="0"/>
              <a:t> tin </a:t>
            </a:r>
            <a:r>
              <a:rPr lang="en-US" dirty="0" err="1"/>
              <a:t>trên</a:t>
            </a:r>
            <a:r>
              <a:rPr lang="en-US" dirty="0"/>
              <a:t> g</a:t>
            </a:r>
            <a:r>
              <a:rPr lang="vi-VN" dirty="0"/>
              <a:t>oogle</a:t>
            </a:r>
            <a:r>
              <a:rPr lang="en-US" dirty="0"/>
              <a:t>, </a:t>
            </a:r>
            <a:r>
              <a:rPr lang="vi-VN" dirty="0"/>
              <a:t>mở các ấn phẩm của mình. Khi cô có một khoảnh khắc rảnh rỗi, cô chơi một trò chơi</a:t>
            </a:r>
            <a:r>
              <a:rPr lang="en-US" dirty="0"/>
              <a:t> </a:t>
            </a:r>
            <a:r>
              <a:rPr lang="en-US" dirty="0" err="1"/>
              <a:t>đòi</a:t>
            </a:r>
            <a:r>
              <a:rPr lang="en-US" dirty="0"/>
              <a:t> </a:t>
            </a:r>
            <a:r>
              <a:rPr lang="en-US" dirty="0" err="1"/>
              <a:t>hỏi</a:t>
            </a:r>
            <a:r>
              <a:rPr lang="en-US" dirty="0"/>
              <a:t> </a:t>
            </a:r>
            <a:r>
              <a:rPr lang="en-US" dirty="0" err="1"/>
              <a:t>sự</a:t>
            </a:r>
            <a:r>
              <a:rPr lang="en-US" dirty="0"/>
              <a:t> </a:t>
            </a:r>
            <a:r>
              <a:rPr lang="en-US" dirty="0" err="1"/>
              <a:t>tập</a:t>
            </a:r>
            <a:r>
              <a:rPr lang="en-US" dirty="0"/>
              <a:t> </a:t>
            </a:r>
            <a:r>
              <a:rPr lang="en-US" dirty="0" err="1"/>
              <a:t>trung</a:t>
            </a:r>
            <a:r>
              <a:rPr lang="vi-VN" dirty="0"/>
              <a:t>. </a:t>
            </a:r>
            <a:endParaRPr lang="en-US" dirty="0"/>
          </a:p>
          <a:p>
            <a:endParaRPr lang="en-US" dirty="0"/>
          </a:p>
          <a:p>
            <a:r>
              <a:rPr lang="en-US" dirty="0" err="1"/>
              <a:t>Có</a:t>
            </a:r>
            <a:r>
              <a:rPr lang="en-US" dirty="0"/>
              <a:t> </a:t>
            </a:r>
            <a:r>
              <a:rPr lang="en-US" dirty="0" err="1"/>
              <a:t>cảm</a:t>
            </a:r>
            <a:r>
              <a:rPr lang="en-US" dirty="0"/>
              <a:t> </a:t>
            </a:r>
            <a:r>
              <a:rPr lang="en-US" dirty="0" err="1"/>
              <a:t>giác</a:t>
            </a:r>
            <a:r>
              <a:rPr lang="en-US" dirty="0"/>
              <a:t> </a:t>
            </a:r>
            <a:r>
              <a:rPr lang="en-US" dirty="0" err="1"/>
              <a:t>nh</a:t>
            </a:r>
            <a:r>
              <a:rPr lang="vi-VN" dirty="0"/>
              <a:t>ư</a:t>
            </a:r>
            <a:r>
              <a:rPr lang="en-US" dirty="0"/>
              <a:t> </a:t>
            </a:r>
            <a:r>
              <a:rPr lang="en-US" dirty="0" err="1"/>
              <a:t>là</a:t>
            </a:r>
            <a:r>
              <a:rPr lang="en-US" dirty="0"/>
              <a:t> </a:t>
            </a:r>
            <a:r>
              <a:rPr lang="en-US" dirty="0" err="1"/>
              <a:t>nếu</a:t>
            </a:r>
            <a:r>
              <a:rPr lang="en-US" dirty="0"/>
              <a:t> </a:t>
            </a:r>
            <a:r>
              <a:rPr lang="en-US" dirty="0" err="1"/>
              <a:t>cô</a:t>
            </a:r>
            <a:r>
              <a:rPr lang="en-US" dirty="0"/>
              <a:t> </a:t>
            </a:r>
            <a:r>
              <a:rPr lang="en-US" dirty="0" err="1"/>
              <a:t>ấy</a:t>
            </a:r>
            <a:r>
              <a:rPr lang="en-US" dirty="0"/>
              <a:t> </a:t>
            </a:r>
            <a:r>
              <a:rPr lang="en-US" dirty="0" err="1"/>
              <a:t>có</a:t>
            </a:r>
            <a:r>
              <a:rPr lang="en-US" dirty="0"/>
              <a:t> </a:t>
            </a:r>
            <a:r>
              <a:rPr lang="en-US" dirty="0" err="1"/>
              <a:t>thể</a:t>
            </a:r>
            <a:r>
              <a:rPr lang="en-US" dirty="0"/>
              <a:t> </a:t>
            </a:r>
            <a:r>
              <a:rPr lang="en-US" dirty="0" err="1"/>
              <a:t>sống</a:t>
            </a:r>
            <a:r>
              <a:rPr lang="en-US" dirty="0"/>
              <a:t> </a:t>
            </a:r>
            <a:r>
              <a:rPr lang="en-US" dirty="0" err="1"/>
              <a:t>trong</a:t>
            </a:r>
            <a:r>
              <a:rPr lang="en-US" dirty="0"/>
              <a:t> </a:t>
            </a:r>
            <a:r>
              <a:rPr lang="en-US" dirty="0" err="1"/>
              <a:t>nhiều</a:t>
            </a:r>
            <a:r>
              <a:rPr lang="en-US" dirty="0"/>
              <a:t> </a:t>
            </a:r>
            <a:r>
              <a:rPr lang="en-US" dirty="0" err="1"/>
              <a:t>thế</a:t>
            </a:r>
            <a:r>
              <a:rPr lang="en-US" dirty="0"/>
              <a:t> </a:t>
            </a:r>
            <a:r>
              <a:rPr lang="en-US" dirty="0" err="1"/>
              <a:t>giới</a:t>
            </a:r>
            <a:r>
              <a:rPr lang="en-US" dirty="0"/>
              <a:t> </a:t>
            </a:r>
            <a:r>
              <a:rPr lang="en-US" dirty="0" err="1"/>
              <a:t>cùng</a:t>
            </a:r>
            <a:r>
              <a:rPr lang="en-US" dirty="0"/>
              <a:t> </a:t>
            </a:r>
            <a:r>
              <a:rPr lang="en-US" dirty="0" err="1"/>
              <a:t>một</a:t>
            </a:r>
            <a:r>
              <a:rPr lang="en-US" dirty="0"/>
              <a:t> </a:t>
            </a:r>
            <a:r>
              <a:rPr lang="en-US" dirty="0" err="1"/>
              <a:t>lúc</a:t>
            </a:r>
            <a:r>
              <a:rPr lang="en-US" dirty="0"/>
              <a:t> </a:t>
            </a:r>
            <a:r>
              <a:rPr lang="en-US" dirty="0" err="1"/>
              <a:t>thì</a:t>
            </a:r>
            <a:r>
              <a:rPr lang="en-US" dirty="0"/>
              <a:t> </a:t>
            </a:r>
            <a:r>
              <a:rPr lang="en-US" dirty="0" err="1"/>
              <a:t>cô</a:t>
            </a:r>
            <a:r>
              <a:rPr lang="en-US" dirty="0"/>
              <a:t> </a:t>
            </a:r>
            <a:r>
              <a:rPr lang="en-US" dirty="0" err="1"/>
              <a:t>ấy</a:t>
            </a:r>
            <a:r>
              <a:rPr lang="en-US" dirty="0"/>
              <a:t> </a:t>
            </a:r>
            <a:r>
              <a:rPr lang="en-US" dirty="0" err="1"/>
              <a:t>không</a:t>
            </a:r>
            <a:r>
              <a:rPr lang="en-US" dirty="0"/>
              <a:t> </a:t>
            </a:r>
            <a:r>
              <a:rPr lang="en-US" dirty="0" err="1"/>
              <a:t>muốn</a:t>
            </a:r>
            <a:r>
              <a:rPr lang="en-US" dirty="0"/>
              <a:t> </a:t>
            </a:r>
            <a:r>
              <a:rPr lang="en-US" dirty="0" err="1"/>
              <a:t>lãnh</a:t>
            </a:r>
            <a:r>
              <a:rPr lang="en-US" dirty="0"/>
              <a:t> </a:t>
            </a:r>
            <a:r>
              <a:rPr lang="en-US" dirty="0" err="1"/>
              <a:t>phí</a:t>
            </a:r>
            <a:r>
              <a:rPr lang="en-US" dirty="0"/>
              <a:t> </a:t>
            </a:r>
            <a:r>
              <a:rPr lang="en-US" dirty="0" err="1"/>
              <a:t>khoảnh</a:t>
            </a:r>
            <a:r>
              <a:rPr lang="en-US" dirty="0"/>
              <a:t> </a:t>
            </a:r>
            <a:r>
              <a:rPr lang="en-US" dirty="0" err="1"/>
              <a:t>khắc</a:t>
            </a:r>
            <a:r>
              <a:rPr lang="en-US" dirty="0"/>
              <a:t> </a:t>
            </a:r>
            <a:r>
              <a:rPr lang="en-US" dirty="0" err="1"/>
              <a:t>nào</a:t>
            </a:r>
            <a:r>
              <a:rPr lang="en-US" dirty="0"/>
              <a:t> </a:t>
            </a:r>
            <a:r>
              <a:rPr lang="en-US" dirty="0" err="1"/>
              <a:t>hết</a:t>
            </a:r>
            <a:r>
              <a:rPr lang="en-US" dirty="0"/>
              <a:t>.</a:t>
            </a:r>
          </a:p>
          <a:p>
            <a:endParaRPr lang="en-US" dirty="0"/>
          </a:p>
          <a:p>
            <a:r>
              <a:rPr lang="en-US" dirty="0" err="1"/>
              <a:t>Cô</a:t>
            </a:r>
            <a:r>
              <a:rPr lang="en-US" dirty="0"/>
              <a:t> ta </a:t>
            </a:r>
            <a:r>
              <a:rPr lang="en-US" dirty="0" err="1"/>
              <a:t>tiếp</a:t>
            </a:r>
            <a:r>
              <a:rPr lang="en-US" dirty="0"/>
              <a:t> thu </a:t>
            </a:r>
            <a:r>
              <a:rPr lang="en-US" dirty="0" err="1"/>
              <a:t>bài</a:t>
            </a:r>
            <a:r>
              <a:rPr lang="en-US" dirty="0"/>
              <a:t> </a:t>
            </a:r>
            <a:r>
              <a:rPr lang="en-US" dirty="0" err="1"/>
              <a:t>nói</a:t>
            </a:r>
            <a:r>
              <a:rPr lang="en-US" dirty="0"/>
              <a:t> </a:t>
            </a:r>
            <a:r>
              <a:rPr lang="en-US" dirty="0" err="1"/>
              <a:t>chuyện</a:t>
            </a:r>
            <a:r>
              <a:rPr lang="en-US" dirty="0"/>
              <a:t> </a:t>
            </a:r>
            <a:r>
              <a:rPr lang="en-US" dirty="0" err="1"/>
              <a:t>nh</a:t>
            </a:r>
            <a:r>
              <a:rPr lang="vi-VN" dirty="0"/>
              <a:t>ư</a:t>
            </a:r>
            <a:r>
              <a:rPr lang="en-US" dirty="0"/>
              <a:t> </a:t>
            </a:r>
            <a:r>
              <a:rPr lang="en-US" dirty="0" err="1"/>
              <a:t>thế</a:t>
            </a:r>
            <a:r>
              <a:rPr lang="en-US" dirty="0"/>
              <a:t> </a:t>
            </a:r>
            <a:r>
              <a:rPr lang="en-US" dirty="0" err="1"/>
              <a:t>nào</a:t>
            </a:r>
            <a:r>
              <a:rPr lang="en-US" dirty="0"/>
              <a:t>?</a:t>
            </a:r>
          </a:p>
          <a:p>
            <a:endParaRPr lang="en-US" dirty="0"/>
          </a:p>
          <a:p>
            <a:r>
              <a:rPr lang="en-US" dirty="0" err="1"/>
              <a:t>Nghiên</a:t>
            </a:r>
            <a:r>
              <a:rPr lang="en-US" dirty="0"/>
              <a:t> </a:t>
            </a:r>
            <a:r>
              <a:rPr lang="en-US" dirty="0" err="1"/>
              <a:t>cứu</a:t>
            </a:r>
            <a:r>
              <a:rPr lang="en-US" dirty="0"/>
              <a:t> </a:t>
            </a:r>
            <a:r>
              <a:rPr lang="en-US" dirty="0" err="1"/>
              <a:t>của</a:t>
            </a:r>
            <a:r>
              <a:rPr lang="en-US" dirty="0"/>
              <a:t> Ophir:</a:t>
            </a:r>
          </a:p>
          <a:p>
            <a:pPr marL="171450" indent="-171450">
              <a:buFontTx/>
              <a:buChar char="-"/>
            </a:pPr>
            <a:r>
              <a:rPr lang="en-US" dirty="0"/>
              <a:t>Task </a:t>
            </a:r>
            <a:r>
              <a:rPr lang="en-US" dirty="0" err="1"/>
              <a:t>nặng</a:t>
            </a:r>
            <a:r>
              <a:rPr lang="en-US" dirty="0"/>
              <a:t> </a:t>
            </a:r>
            <a:r>
              <a:rPr lang="en-US" dirty="0" err="1"/>
              <a:t>có</a:t>
            </a:r>
            <a:r>
              <a:rPr lang="en-US" dirty="0"/>
              <a:t>  </a:t>
            </a:r>
            <a:r>
              <a:rPr lang="en-US" dirty="0" err="1"/>
              <a:t>thể</a:t>
            </a:r>
            <a:r>
              <a:rPr lang="en-US" dirty="0"/>
              <a:t> </a:t>
            </a:r>
            <a:r>
              <a:rPr lang="en-US" dirty="0" err="1"/>
              <a:t>làm</a:t>
            </a:r>
            <a:r>
              <a:rPr lang="en-US" dirty="0"/>
              <a:t> </a:t>
            </a:r>
            <a:r>
              <a:rPr lang="en-US" dirty="0" err="1"/>
              <a:t>mất</a:t>
            </a:r>
            <a:r>
              <a:rPr lang="en-US" dirty="0"/>
              <a:t> </a:t>
            </a:r>
            <a:r>
              <a:rPr lang="en-US" dirty="0" err="1"/>
              <a:t>tập</a:t>
            </a:r>
            <a:r>
              <a:rPr lang="en-US" dirty="0"/>
              <a:t> </a:t>
            </a:r>
            <a:r>
              <a:rPr lang="en-US" dirty="0" err="1"/>
              <a:t>trung</a:t>
            </a:r>
            <a:r>
              <a:rPr lang="en-US" dirty="0"/>
              <a:t> h</a:t>
            </a:r>
            <a:r>
              <a:rPr lang="vi-VN" dirty="0"/>
              <a:t>ơ</a:t>
            </a:r>
            <a:r>
              <a:rPr lang="en-US" dirty="0"/>
              <a:t>n “</a:t>
            </a:r>
            <a:r>
              <a:rPr lang="en-US" dirty="0" err="1"/>
              <a:t>đa</a:t>
            </a:r>
            <a:r>
              <a:rPr lang="en-US" dirty="0"/>
              <a:t> </a:t>
            </a:r>
            <a:r>
              <a:rPr lang="en-US" dirty="0" err="1"/>
              <a:t>nhiệm</a:t>
            </a:r>
            <a:r>
              <a:rPr lang="en-US" dirty="0"/>
              <a:t> </a:t>
            </a:r>
            <a:r>
              <a:rPr lang="en-US" dirty="0" err="1"/>
              <a:t>nh</a:t>
            </a:r>
            <a:r>
              <a:rPr lang="vi-VN" dirty="0"/>
              <a:t>ư</a:t>
            </a:r>
            <a:r>
              <a:rPr lang="en-US" dirty="0"/>
              <a:t>ng </a:t>
            </a:r>
            <a:r>
              <a:rPr lang="en-US" dirty="0" err="1"/>
              <a:t>không</a:t>
            </a:r>
            <a:r>
              <a:rPr lang="en-US" dirty="0"/>
              <a:t> </a:t>
            </a:r>
            <a:r>
              <a:rPr lang="en-US" dirty="0" err="1"/>
              <a:t>th</a:t>
            </a:r>
            <a:r>
              <a:rPr lang="vi-VN" dirty="0"/>
              <a:t>ư</a:t>
            </a:r>
            <a:r>
              <a:rPr lang="en-US" dirty="0" err="1"/>
              <a:t>ờng</a:t>
            </a:r>
            <a:r>
              <a:rPr lang="en-US" dirty="0"/>
              <a:t> </a:t>
            </a:r>
            <a:r>
              <a:rPr lang="en-US" dirty="0" err="1"/>
              <a:t>xuyên</a:t>
            </a:r>
            <a:r>
              <a:rPr lang="en-US" dirty="0"/>
              <a:t>”</a:t>
            </a:r>
          </a:p>
          <a:p>
            <a:pPr marL="171450" indent="-171450">
              <a:buFontTx/>
              <a:buChar char="-"/>
            </a:pPr>
            <a:r>
              <a:rPr lang="en-US" dirty="0" err="1"/>
              <a:t>Nhiều</a:t>
            </a:r>
            <a:r>
              <a:rPr lang="en-US" dirty="0"/>
              <a:t> </a:t>
            </a:r>
            <a:r>
              <a:rPr lang="en-US" dirty="0" err="1"/>
              <a:t>tác</a:t>
            </a:r>
            <a:r>
              <a:rPr lang="en-US" dirty="0"/>
              <a:t> </a:t>
            </a:r>
            <a:r>
              <a:rPr lang="en-US" dirty="0" err="1"/>
              <a:t>vụ</a:t>
            </a:r>
            <a:r>
              <a:rPr lang="en-US" dirty="0"/>
              <a:t> </a:t>
            </a:r>
            <a:r>
              <a:rPr lang="en-US" dirty="0" err="1"/>
              <a:t>đa</a:t>
            </a:r>
            <a:r>
              <a:rPr lang="en-US" dirty="0"/>
              <a:t> </a:t>
            </a:r>
            <a:r>
              <a:rPr lang="en-US" dirty="0" err="1"/>
              <a:t>nhiệm</a:t>
            </a:r>
            <a:r>
              <a:rPr lang="en-US" dirty="0"/>
              <a:t> </a:t>
            </a:r>
            <a:r>
              <a:rPr lang="en-US" dirty="0" err="1"/>
              <a:t>năng</a:t>
            </a:r>
            <a:r>
              <a:rPr lang="en-US" dirty="0"/>
              <a:t> </a:t>
            </a:r>
            <a:r>
              <a:rPr lang="en-US" dirty="0" err="1"/>
              <a:t>dễ</a:t>
            </a:r>
            <a:r>
              <a:rPr lang="en-US" dirty="0"/>
              <a:t> </a:t>
            </a:r>
            <a:r>
              <a:rPr lang="en-US" dirty="0" err="1"/>
              <a:t>mất</a:t>
            </a:r>
            <a:r>
              <a:rPr lang="en-US" dirty="0"/>
              <a:t> </a:t>
            </a:r>
            <a:r>
              <a:rPr lang="en-US" dirty="0" err="1"/>
              <a:t>tập</a:t>
            </a:r>
            <a:r>
              <a:rPr lang="en-US" dirty="0"/>
              <a:t> </a:t>
            </a:r>
            <a:r>
              <a:rPr lang="en-US" dirty="0" err="1"/>
              <a:t>trung</a:t>
            </a:r>
            <a:r>
              <a:rPr lang="en-US" dirty="0"/>
              <a:t> </a:t>
            </a:r>
            <a:r>
              <a:rPr lang="en-US" dirty="0" err="1"/>
              <a:t>và</a:t>
            </a:r>
            <a:r>
              <a:rPr lang="en-US" dirty="0"/>
              <a:t> </a:t>
            </a:r>
            <a:r>
              <a:rPr lang="en-US" dirty="0" err="1"/>
              <a:t>khó</a:t>
            </a:r>
            <a:r>
              <a:rPr lang="en-US" dirty="0"/>
              <a:t> </a:t>
            </a:r>
            <a:r>
              <a:rPr lang="en-US" dirty="0" err="1"/>
              <a:t>lọc</a:t>
            </a:r>
            <a:r>
              <a:rPr lang="en-US" dirty="0"/>
              <a:t> ra </a:t>
            </a:r>
            <a:r>
              <a:rPr lang="en-US" dirty="0" err="1"/>
              <a:t>những</a:t>
            </a:r>
            <a:r>
              <a:rPr lang="en-US" dirty="0"/>
              <a:t> </a:t>
            </a:r>
            <a:r>
              <a:rPr lang="en-US" dirty="0" err="1"/>
              <a:t>thông</a:t>
            </a:r>
            <a:r>
              <a:rPr lang="en-US" dirty="0"/>
              <a:t> tin </a:t>
            </a:r>
            <a:r>
              <a:rPr lang="en-US" dirty="0" err="1"/>
              <a:t>không</a:t>
            </a:r>
            <a:r>
              <a:rPr lang="en-US" dirty="0"/>
              <a:t> </a:t>
            </a:r>
            <a:r>
              <a:rPr lang="en-US" dirty="0" err="1"/>
              <a:t>đúng</a:t>
            </a:r>
            <a:r>
              <a:rPr lang="en-US" dirty="0"/>
              <a:t> </a:t>
            </a:r>
            <a:r>
              <a:rPr lang="en-US" dirty="0" err="1"/>
              <a:t>đắn</a:t>
            </a:r>
            <a:r>
              <a:rPr lang="en-US" dirty="0"/>
              <a:t>.</a:t>
            </a:r>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11</a:t>
            </a:fld>
            <a:endParaRPr lang="en-GB"/>
          </a:p>
        </p:txBody>
      </p:sp>
    </p:spTree>
    <p:extLst>
      <p:ext uri="{BB962C8B-B14F-4D97-AF65-F5344CB8AC3E}">
        <p14:creationId xmlns:p14="http://schemas.microsoft.com/office/powerpoint/2010/main" val="3139643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A825BCB-7DCC-AD4F-BEC9-9358C8F69CD5}" type="slidenum">
              <a:rPr lang="en-GB" sz="1200"/>
              <a:pPr eaLnBrk="1" hangingPunct="1"/>
              <a:t>12</a:t>
            </a:fld>
            <a:endParaRPr lang="en-GB" sz="1200"/>
          </a:p>
        </p:txBody>
      </p:sp>
      <p:sp>
        <p:nvSpPr>
          <p:cNvPr id="3277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CD52199E-AB72-4C4C-81C3-37F0D4F85DB1}" type="slidenum">
              <a:rPr lang="en-US" sz="1200">
                <a:latin typeface="Times" charset="0"/>
              </a:rPr>
              <a:pPr algn="r"/>
              <a:t>12</a:t>
            </a:fld>
            <a:endParaRPr lang="en-US" sz="1200">
              <a:latin typeface="Times" charset="0"/>
            </a:endParaRPr>
          </a:p>
        </p:txBody>
      </p:sp>
      <p:sp>
        <p:nvSpPr>
          <p:cNvPr id="32772" name="Rectangle 2"/>
          <p:cNvSpPr>
            <a:spLocks noGrp="1" noRot="1" noChangeAspect="1" noChangeArrowheads="1" noTextEdit="1"/>
          </p:cNvSpPr>
          <p:nvPr>
            <p:ph type="sldImg"/>
          </p:nvPr>
        </p:nvSpPr>
        <p:spPr>
          <a:ln/>
        </p:spPr>
      </p:sp>
      <p:sp>
        <p:nvSpPr>
          <p:cNvPr id="32773"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r>
              <a:rPr lang="en-US" dirty="0" err="1"/>
              <a:t>Suy</a:t>
            </a:r>
            <a:r>
              <a:rPr lang="en-US" dirty="0"/>
              <a:t> </a:t>
            </a:r>
            <a:r>
              <a:rPr lang="en-US" dirty="0" err="1"/>
              <a:t>luận</a:t>
            </a:r>
            <a:r>
              <a:rPr lang="en-US" baseline="0" dirty="0"/>
              <a:t> ra </a:t>
            </a:r>
            <a:r>
              <a:rPr lang="en-US" baseline="0" dirty="0" err="1"/>
              <a:t>về</a:t>
            </a:r>
            <a:r>
              <a:rPr lang="en-US" baseline="0" dirty="0"/>
              <a:t> </a:t>
            </a:r>
            <a:r>
              <a:rPr lang="en-US" baseline="0" dirty="0" err="1"/>
              <a:t>việc</a:t>
            </a:r>
            <a:r>
              <a:rPr lang="en-US" baseline="0" dirty="0"/>
              <a:t> </a:t>
            </a:r>
            <a:r>
              <a:rPr lang="en-US" baseline="0" dirty="0" err="1"/>
              <a:t>thiết</a:t>
            </a:r>
            <a:r>
              <a:rPr lang="en-US" baseline="0" dirty="0"/>
              <a:t> </a:t>
            </a:r>
            <a:r>
              <a:rPr lang="en-US" baseline="0" dirty="0" err="1"/>
              <a:t>kế</a:t>
            </a:r>
            <a:r>
              <a:rPr lang="en-US" baseline="0" dirty="0"/>
              <a:t> </a:t>
            </a:r>
            <a:r>
              <a:rPr lang="en-US" baseline="0" dirty="0" err="1"/>
              <a:t>có</a:t>
            </a:r>
            <a:r>
              <a:rPr lang="en-US" baseline="0" dirty="0"/>
              <a:t> </a:t>
            </a:r>
            <a:r>
              <a:rPr lang="en-US" baseline="0" dirty="0" err="1"/>
              <a:t>liên</a:t>
            </a:r>
            <a:r>
              <a:rPr lang="en-US" baseline="0" dirty="0"/>
              <a:t> </a:t>
            </a:r>
            <a:r>
              <a:rPr lang="en-US" baseline="0" dirty="0" err="1"/>
              <a:t>quan</a:t>
            </a:r>
            <a:r>
              <a:rPr lang="en-US" baseline="0" dirty="0"/>
              <a:t> </a:t>
            </a:r>
            <a:r>
              <a:rPr lang="en-US" baseline="0" dirty="0" err="1"/>
              <a:t>đến</a:t>
            </a:r>
            <a:r>
              <a:rPr lang="en-US" baseline="0" dirty="0"/>
              <a:t> </a:t>
            </a:r>
            <a:r>
              <a:rPr lang="en-US" baseline="0" dirty="0" err="1"/>
              <a:t>sự</a:t>
            </a:r>
            <a:r>
              <a:rPr lang="en-US" baseline="0" dirty="0"/>
              <a:t> </a:t>
            </a:r>
            <a:r>
              <a:rPr lang="en-US" baseline="0" dirty="0" err="1"/>
              <a:t>tập</a:t>
            </a:r>
            <a:r>
              <a:rPr lang="en-US" baseline="0" dirty="0"/>
              <a:t> </a:t>
            </a:r>
            <a:r>
              <a:rPr lang="en-US" baseline="0" dirty="0" err="1"/>
              <a:t>trung</a:t>
            </a:r>
            <a:endParaRPr lang="en-US" baseline="0" dirty="0"/>
          </a:p>
          <a:p>
            <a:pPr eaLnBrk="1" hangingPunct="1"/>
            <a:endParaRPr lang="en-US" baseline="0" dirty="0"/>
          </a:p>
          <a:p>
            <a:pPr eaLnBrk="1" hangingPunct="1"/>
            <a:r>
              <a:rPr lang="en-US" baseline="0" dirty="0"/>
              <a:t>- </a:t>
            </a:r>
            <a:r>
              <a:rPr lang="en-US" baseline="0" dirty="0" err="1"/>
              <a:t>Làm</a:t>
            </a:r>
            <a:r>
              <a:rPr lang="en-US" baseline="0" dirty="0"/>
              <a:t> </a:t>
            </a:r>
            <a:r>
              <a:rPr lang="en-US" baseline="0" dirty="0" err="1"/>
              <a:t>nổi</a:t>
            </a:r>
            <a:r>
              <a:rPr lang="en-US" baseline="0" dirty="0"/>
              <a:t> </a:t>
            </a:r>
            <a:r>
              <a:rPr lang="en-US" baseline="0" dirty="0" err="1"/>
              <a:t>bật</a:t>
            </a:r>
            <a:r>
              <a:rPr lang="en-US" baseline="0" dirty="0"/>
              <a:t> </a:t>
            </a:r>
            <a:r>
              <a:rPr lang="en-US" baseline="0" dirty="0" err="1"/>
              <a:t>những</a:t>
            </a:r>
            <a:r>
              <a:rPr lang="en-US" baseline="0" dirty="0"/>
              <a:t> </a:t>
            </a:r>
            <a:r>
              <a:rPr lang="en-US" baseline="0" dirty="0" err="1"/>
              <a:t>gì</a:t>
            </a:r>
            <a:r>
              <a:rPr lang="en-US" baseline="0" dirty="0"/>
              <a:t> </a:t>
            </a:r>
            <a:r>
              <a:rPr lang="en-US" baseline="0" dirty="0" err="1"/>
              <a:t>cần</a:t>
            </a:r>
            <a:r>
              <a:rPr lang="en-US" baseline="0" dirty="0"/>
              <a:t> </a:t>
            </a:r>
            <a:r>
              <a:rPr lang="en-US" baseline="0" dirty="0" err="1"/>
              <a:t>phải</a:t>
            </a:r>
            <a:r>
              <a:rPr lang="en-US" baseline="0" dirty="0"/>
              <a:t> </a:t>
            </a:r>
            <a:r>
              <a:rPr lang="en-US" baseline="0" dirty="0" err="1"/>
              <a:t>tập</a:t>
            </a:r>
            <a:r>
              <a:rPr lang="en-US" baseline="0" dirty="0"/>
              <a:t> </a:t>
            </a:r>
            <a:r>
              <a:rPr lang="en-US" baseline="0" dirty="0" err="1"/>
              <a:t>trung</a:t>
            </a:r>
            <a:endParaRPr lang="en-US" baseline="0" dirty="0"/>
          </a:p>
          <a:p>
            <a:pPr eaLnBrk="1" hangingPunct="1"/>
            <a:r>
              <a:rPr lang="en-US" baseline="0" dirty="0"/>
              <a:t>- </a:t>
            </a:r>
            <a:r>
              <a:rPr lang="en-US" baseline="0" dirty="0" err="1"/>
              <a:t>Áp</a:t>
            </a:r>
            <a:r>
              <a:rPr lang="en-US" baseline="0" dirty="0"/>
              <a:t> </a:t>
            </a:r>
            <a:r>
              <a:rPr lang="en-US" baseline="0" dirty="0" err="1"/>
              <a:t>dụng</a:t>
            </a:r>
            <a:r>
              <a:rPr lang="en-US" baseline="0" dirty="0"/>
              <a:t> </a:t>
            </a:r>
            <a:r>
              <a:rPr lang="en-US" baseline="0" dirty="0" err="1"/>
              <a:t>kỹ</a:t>
            </a:r>
            <a:r>
              <a:rPr lang="en-US" baseline="0" dirty="0"/>
              <a:t> </a:t>
            </a:r>
            <a:r>
              <a:rPr lang="en-US" baseline="0" dirty="0" err="1"/>
              <a:t>thuật</a:t>
            </a:r>
            <a:r>
              <a:rPr lang="en-US" baseline="0" dirty="0"/>
              <a:t> </a:t>
            </a:r>
            <a:r>
              <a:rPr lang="en-US" baseline="0" dirty="0" err="1"/>
              <a:t>về</a:t>
            </a:r>
            <a:r>
              <a:rPr lang="en-US" baseline="0" dirty="0"/>
              <a:t> </a:t>
            </a:r>
            <a:r>
              <a:rPr lang="en-US" baseline="0" dirty="0" err="1"/>
              <a:t>màu</a:t>
            </a:r>
            <a:r>
              <a:rPr lang="en-US" baseline="0" dirty="0"/>
              <a:t> </a:t>
            </a:r>
            <a:r>
              <a:rPr lang="en-US" baseline="0" dirty="0" err="1"/>
              <a:t>sắc</a:t>
            </a:r>
            <a:r>
              <a:rPr lang="en-US" baseline="0" dirty="0"/>
              <a:t>, </a:t>
            </a:r>
            <a:r>
              <a:rPr lang="en-US" baseline="0" dirty="0" err="1"/>
              <a:t>thứ</a:t>
            </a:r>
            <a:r>
              <a:rPr lang="en-US" baseline="0" dirty="0"/>
              <a:t> </a:t>
            </a:r>
            <a:r>
              <a:rPr lang="en-US" baseline="0" dirty="0" err="1"/>
              <a:t>tự</a:t>
            </a:r>
            <a:r>
              <a:rPr lang="en-US" baseline="0" dirty="0"/>
              <a:t>, </a:t>
            </a:r>
            <a:r>
              <a:rPr lang="en-US" baseline="0" dirty="0" err="1"/>
              <a:t>không</a:t>
            </a:r>
            <a:r>
              <a:rPr lang="en-US" baseline="0" dirty="0"/>
              <a:t> </a:t>
            </a:r>
            <a:r>
              <a:rPr lang="en-US" baseline="0" dirty="0" err="1"/>
              <a:t>gian</a:t>
            </a:r>
            <a:r>
              <a:rPr lang="en-US" baseline="0" dirty="0"/>
              <a:t>, </a:t>
            </a:r>
            <a:r>
              <a:rPr lang="en-US" baseline="0" dirty="0" err="1"/>
              <a:t>gạch</a:t>
            </a:r>
            <a:r>
              <a:rPr lang="en-US" baseline="0" dirty="0"/>
              <a:t> d</a:t>
            </a:r>
            <a:r>
              <a:rPr lang="vi-VN" baseline="0" dirty="0"/>
              <a:t>ư</a:t>
            </a:r>
            <a:r>
              <a:rPr lang="en-US" baseline="0" dirty="0" err="1"/>
              <a:t>ới</a:t>
            </a:r>
            <a:r>
              <a:rPr lang="en-US" baseline="0" dirty="0"/>
              <a:t>, </a:t>
            </a:r>
            <a:r>
              <a:rPr lang="en-US" baseline="0" dirty="0" err="1"/>
              <a:t>tuần</a:t>
            </a:r>
            <a:r>
              <a:rPr lang="en-US" baseline="0" dirty="0"/>
              <a:t> </a:t>
            </a:r>
            <a:r>
              <a:rPr lang="en-US" baseline="0" dirty="0" err="1"/>
              <a:t>tự</a:t>
            </a:r>
            <a:r>
              <a:rPr lang="en-US" baseline="0" dirty="0"/>
              <a:t>, </a:t>
            </a:r>
            <a:r>
              <a:rPr lang="en-US" baseline="0" dirty="0" err="1"/>
              <a:t>hoạt</a:t>
            </a:r>
            <a:r>
              <a:rPr lang="en-US" baseline="0" dirty="0"/>
              <a:t> </a:t>
            </a:r>
            <a:r>
              <a:rPr lang="en-US" baseline="0" dirty="0" err="1"/>
              <a:t>họa</a:t>
            </a:r>
            <a:endParaRPr lang="en-US" baseline="0" dirty="0"/>
          </a:p>
          <a:p>
            <a:pPr marL="0" indent="0" eaLnBrk="1" hangingPunct="1">
              <a:buFontTx/>
              <a:buNone/>
            </a:pPr>
            <a:r>
              <a:rPr lang="en-US" baseline="0" dirty="0"/>
              <a:t>- </a:t>
            </a:r>
            <a:r>
              <a:rPr lang="en-US" baseline="0" dirty="0" err="1"/>
              <a:t>Tránh</a:t>
            </a:r>
            <a:r>
              <a:rPr lang="en-US" baseline="0" dirty="0"/>
              <a:t> </a:t>
            </a:r>
            <a:r>
              <a:rPr lang="en-US" baseline="0" dirty="0" err="1"/>
              <a:t>quá</a:t>
            </a:r>
            <a:r>
              <a:rPr lang="en-US" baseline="0" dirty="0"/>
              <a:t> </a:t>
            </a:r>
            <a:r>
              <a:rPr lang="en-US" baseline="0" dirty="0" err="1"/>
              <a:t>nhiều</a:t>
            </a:r>
            <a:r>
              <a:rPr lang="en-US" baseline="0" dirty="0"/>
              <a:t> </a:t>
            </a:r>
            <a:r>
              <a:rPr lang="en-US" baseline="0" dirty="0" err="1"/>
              <a:t>thông</a:t>
            </a:r>
            <a:r>
              <a:rPr lang="en-US" baseline="0" dirty="0"/>
              <a:t> tin </a:t>
            </a:r>
            <a:r>
              <a:rPr lang="en-US" baseline="0" dirty="0" err="1"/>
              <a:t>trên</a:t>
            </a:r>
            <a:r>
              <a:rPr lang="en-US" baseline="0" dirty="0"/>
              <a:t> </a:t>
            </a:r>
            <a:r>
              <a:rPr lang="en-US" baseline="0" dirty="0" err="1"/>
              <a:t>giao</a:t>
            </a:r>
            <a:r>
              <a:rPr lang="en-US" baseline="0" dirty="0"/>
              <a:t> </a:t>
            </a:r>
            <a:r>
              <a:rPr lang="en-US" baseline="0" dirty="0" err="1"/>
              <a:t>diện</a:t>
            </a:r>
            <a:endParaRPr lang="en-US" baseline="0" dirty="0"/>
          </a:p>
          <a:p>
            <a:pPr marL="0" indent="0" eaLnBrk="1" hangingPunct="1">
              <a:buFontTx/>
              <a:buNone/>
            </a:pPr>
            <a:r>
              <a:rPr lang="en-US" baseline="0" dirty="0"/>
              <a:t>- Search </a:t>
            </a:r>
            <a:r>
              <a:rPr lang="en-US" baseline="0" dirty="0" err="1"/>
              <a:t>và</a:t>
            </a:r>
            <a:r>
              <a:rPr lang="en-US" baseline="0" dirty="0"/>
              <a:t> </a:t>
            </a:r>
            <a:r>
              <a:rPr lang="en-US" baseline="0" dirty="0" err="1"/>
              <a:t>điền</a:t>
            </a:r>
            <a:r>
              <a:rPr lang="en-US" baseline="0" dirty="0"/>
              <a:t> </a:t>
            </a:r>
            <a:r>
              <a:rPr lang="en-US" baseline="0" dirty="0" err="1"/>
              <a:t>thông</a:t>
            </a:r>
            <a:r>
              <a:rPr lang="en-US" baseline="0" dirty="0"/>
              <a:t> tin </a:t>
            </a:r>
            <a:r>
              <a:rPr lang="en-US" baseline="0" dirty="0" err="1"/>
              <a:t>phải</a:t>
            </a:r>
            <a:r>
              <a:rPr lang="en-US" baseline="0" dirty="0"/>
              <a:t> đ</a:t>
            </a:r>
            <a:r>
              <a:rPr lang="vi-VN" baseline="0" dirty="0"/>
              <a:t>ơ</a:t>
            </a:r>
            <a:r>
              <a:rPr lang="en-US" baseline="0" dirty="0"/>
              <a:t>n </a:t>
            </a:r>
            <a:r>
              <a:rPr lang="en-US" baseline="0" dirty="0" err="1"/>
              <a:t>giản</a:t>
            </a:r>
            <a:r>
              <a:rPr lang="en-US" baseline="0" dirty="0"/>
              <a:t>, </a:t>
            </a:r>
            <a:r>
              <a:rPr lang="en-US" baseline="0" dirty="0" err="1"/>
              <a:t>giao</a:t>
            </a:r>
            <a:r>
              <a:rPr lang="en-US" baseline="0" dirty="0"/>
              <a:t> </a:t>
            </a:r>
            <a:r>
              <a:rPr lang="en-US" baseline="0" dirty="0" err="1"/>
              <a:t>diện</a:t>
            </a:r>
            <a:r>
              <a:rPr lang="en-US" baseline="0" dirty="0"/>
              <a:t> </a:t>
            </a:r>
            <a:r>
              <a:rPr lang="en-US" baseline="0" dirty="0" err="1"/>
              <a:t>thoáng</a:t>
            </a:r>
            <a:r>
              <a:rPr lang="en-US" baseline="0" dirty="0"/>
              <a:t> </a:t>
            </a:r>
            <a:r>
              <a:rPr lang="en-US" baseline="0" dirty="0" err="1"/>
              <a:t>đãng</a:t>
            </a:r>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F783FEE-212F-C047-BB5C-312565A87C3D}" type="slidenum">
              <a:rPr lang="en-GB" sz="1200"/>
              <a:pPr eaLnBrk="1" hangingPunct="1"/>
              <a:t>14</a:t>
            </a:fld>
            <a:endParaRPr lang="en-GB" sz="1200"/>
          </a:p>
        </p:txBody>
      </p:sp>
      <p:sp>
        <p:nvSpPr>
          <p:cNvPr id="3686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96835D8C-4181-CC45-8402-036F858D1A6C}" type="slidenum">
              <a:rPr lang="en-US" sz="1200">
                <a:latin typeface="Times" charset="0"/>
              </a:rPr>
              <a:pPr algn="r"/>
              <a:t>14</a:t>
            </a:fld>
            <a:endParaRPr lang="en-US" sz="1200">
              <a:latin typeface="Times" charset="0"/>
            </a:endParaRPr>
          </a:p>
        </p:txBody>
      </p:sp>
      <p:sp>
        <p:nvSpPr>
          <p:cNvPr id="36868" name="Rectangle 2"/>
          <p:cNvSpPr>
            <a:spLocks noGrp="1" noRot="1" noChangeAspect="1" noChangeArrowheads="1" noTextEdit="1"/>
          </p:cNvSpPr>
          <p:nvPr>
            <p:ph type="sldImg"/>
          </p:nvPr>
        </p:nvSpPr>
        <p:spPr>
          <a:ln/>
        </p:spPr>
      </p:sp>
      <p:sp>
        <p:nvSpPr>
          <p:cNvPr id="3686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marL="171450" indent="-171450" eaLnBrk="1" hangingPunct="1">
              <a:buFontTx/>
              <a:buChar char="-"/>
            </a:pPr>
            <a:r>
              <a:rPr lang="en-US" dirty="0" err="1"/>
              <a:t>Thông</a:t>
            </a:r>
            <a:r>
              <a:rPr lang="en-US" dirty="0"/>
              <a:t> tin đ</a:t>
            </a:r>
            <a:r>
              <a:rPr lang="vi-VN" dirty="0"/>
              <a:t>ư</a:t>
            </a:r>
            <a:r>
              <a:rPr lang="en-US" dirty="0" err="1"/>
              <a:t>ợc</a:t>
            </a:r>
            <a:r>
              <a:rPr lang="en-US" dirty="0"/>
              <a:t> </a:t>
            </a:r>
            <a:r>
              <a:rPr lang="en-US" dirty="0" err="1"/>
              <a:t>tiếp</a:t>
            </a:r>
            <a:r>
              <a:rPr lang="en-US" dirty="0"/>
              <a:t> </a:t>
            </a:r>
            <a:r>
              <a:rPr lang="en-US" dirty="0" err="1"/>
              <a:t>nhận</a:t>
            </a:r>
            <a:r>
              <a:rPr lang="en-US" dirty="0"/>
              <a:t> qua </a:t>
            </a:r>
            <a:r>
              <a:rPr lang="en-US" dirty="0" err="1"/>
              <a:t>các</a:t>
            </a:r>
            <a:r>
              <a:rPr lang="en-US" dirty="0"/>
              <a:t> </a:t>
            </a:r>
            <a:r>
              <a:rPr lang="en-US" dirty="0" err="1"/>
              <a:t>giác</a:t>
            </a:r>
            <a:r>
              <a:rPr lang="en-US" dirty="0"/>
              <a:t> </a:t>
            </a:r>
            <a:r>
              <a:rPr lang="en-US" dirty="0" err="1"/>
              <a:t>quan</a:t>
            </a:r>
            <a:r>
              <a:rPr lang="en-US" dirty="0"/>
              <a:t> </a:t>
            </a:r>
            <a:r>
              <a:rPr lang="en-US" dirty="0" err="1"/>
              <a:t>ntn</a:t>
            </a:r>
            <a:r>
              <a:rPr lang="en-US" dirty="0"/>
              <a:t>? </a:t>
            </a:r>
            <a:r>
              <a:rPr lang="en-US" dirty="0" err="1"/>
              <a:t>Và</a:t>
            </a:r>
            <a:r>
              <a:rPr lang="en-US" dirty="0"/>
              <a:t> đ</a:t>
            </a:r>
            <a:r>
              <a:rPr lang="vi-VN" dirty="0"/>
              <a:t>ư</a:t>
            </a:r>
            <a:r>
              <a:rPr lang="en-US" dirty="0" err="1"/>
              <a:t>ợc</a:t>
            </a:r>
            <a:r>
              <a:rPr lang="en-US" dirty="0"/>
              <a:t> </a:t>
            </a:r>
            <a:r>
              <a:rPr lang="en-US" dirty="0" err="1"/>
              <a:t>chuyển</a:t>
            </a:r>
            <a:r>
              <a:rPr lang="en-US" dirty="0"/>
              <a:t> </a:t>
            </a:r>
            <a:r>
              <a:rPr lang="en-US" dirty="0" err="1"/>
              <a:t>thành</a:t>
            </a:r>
            <a:r>
              <a:rPr lang="en-US" dirty="0"/>
              <a:t> </a:t>
            </a:r>
            <a:r>
              <a:rPr lang="en-US" dirty="0" err="1"/>
              <a:t>sự</a:t>
            </a:r>
            <a:r>
              <a:rPr lang="en-US" dirty="0"/>
              <a:t> </a:t>
            </a:r>
            <a:r>
              <a:rPr lang="en-US" dirty="0" err="1"/>
              <a:t>trải</a:t>
            </a:r>
            <a:r>
              <a:rPr lang="en-US" dirty="0"/>
              <a:t> </a:t>
            </a:r>
            <a:r>
              <a:rPr lang="en-US" dirty="0" err="1"/>
              <a:t>nghiệm</a:t>
            </a:r>
            <a:r>
              <a:rPr lang="en-US" dirty="0"/>
              <a:t> </a:t>
            </a:r>
            <a:r>
              <a:rPr lang="en-US" dirty="0" err="1"/>
              <a:t>của</a:t>
            </a:r>
            <a:r>
              <a:rPr lang="en-US" dirty="0"/>
              <a:t> ng</a:t>
            </a:r>
            <a:r>
              <a:rPr lang="vi-VN" dirty="0"/>
              <a:t>ư</a:t>
            </a:r>
            <a:r>
              <a:rPr lang="en-US" dirty="0" err="1"/>
              <a:t>ời</a:t>
            </a:r>
            <a:r>
              <a:rPr lang="en-US" dirty="0"/>
              <a:t> </a:t>
            </a:r>
            <a:r>
              <a:rPr lang="en-US" dirty="0" err="1"/>
              <a:t>dùng</a:t>
            </a:r>
            <a:r>
              <a:rPr lang="en-US" dirty="0"/>
              <a:t> </a:t>
            </a:r>
            <a:r>
              <a:rPr lang="en-US" dirty="0" err="1"/>
              <a:t>ntn</a:t>
            </a:r>
            <a:r>
              <a:rPr lang="en-US" dirty="0"/>
              <a:t>?</a:t>
            </a:r>
          </a:p>
          <a:p>
            <a:pPr marL="171450" indent="-171450" eaLnBrk="1" hangingPunct="1">
              <a:buFontTx/>
              <a:buChar char="-"/>
            </a:pPr>
            <a:r>
              <a:rPr lang="en-US" dirty="0" err="1"/>
              <a:t>Suy</a:t>
            </a:r>
            <a:r>
              <a:rPr lang="en-US" dirty="0"/>
              <a:t> ra: </a:t>
            </a:r>
            <a:r>
              <a:rPr lang="en-US" dirty="0" err="1"/>
              <a:t>sự</a:t>
            </a:r>
            <a:r>
              <a:rPr lang="en-US" dirty="0"/>
              <a:t> </a:t>
            </a:r>
            <a:r>
              <a:rPr lang="en-US" dirty="0" err="1"/>
              <a:t>trình</a:t>
            </a:r>
            <a:r>
              <a:rPr lang="en-US" dirty="0"/>
              <a:t> </a:t>
            </a:r>
            <a:r>
              <a:rPr lang="en-US" dirty="0" err="1"/>
              <a:t>bày</a:t>
            </a:r>
            <a:r>
              <a:rPr lang="en-US" dirty="0"/>
              <a:t> </a:t>
            </a:r>
            <a:r>
              <a:rPr lang="en-US" dirty="0" err="1"/>
              <a:t>phải</a:t>
            </a:r>
            <a:r>
              <a:rPr lang="en-US" dirty="0"/>
              <a:t> </a:t>
            </a:r>
            <a:r>
              <a:rPr lang="en-US" dirty="0" err="1"/>
              <a:t>dễ</a:t>
            </a:r>
            <a:r>
              <a:rPr lang="en-US" dirty="0"/>
              <a:t> </a:t>
            </a:r>
            <a:r>
              <a:rPr lang="en-US" err="1"/>
              <a:t>tiếp</a:t>
            </a:r>
            <a:r>
              <a:rPr lang="en-US"/>
              <a:t> nhận</a:t>
            </a:r>
          </a:p>
          <a:p>
            <a:pPr marL="628650" lvl="1" indent="-171450" eaLnBrk="1" hangingPunct="1">
              <a:buFontTx/>
              <a:buChar char="-"/>
            </a:pPr>
            <a:r>
              <a:rPr lang="en-US"/>
              <a:t>Text phải rõ rang</a:t>
            </a:r>
          </a:p>
          <a:p>
            <a:pPr marL="628650" lvl="1" indent="-171450" eaLnBrk="1" hangingPunct="1">
              <a:buFontTx/>
              <a:buChar char="-"/>
            </a:pPr>
            <a:r>
              <a:rPr lang="en-US"/>
              <a:t>Icon phải khác biệt và có thể đọc đ</a:t>
            </a:r>
            <a:r>
              <a:rPr lang="vi-VN"/>
              <a:t>ư</a:t>
            </a:r>
            <a:r>
              <a:rPr lang="en-US"/>
              <a:t>ợc</a:t>
            </a: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BC4D60F-506C-684F-9902-1DD60138FE4B}" type="slidenum">
              <a:rPr lang="en-GB" sz="1200"/>
              <a:pPr eaLnBrk="1" hangingPunct="1"/>
              <a:t>15</a:t>
            </a:fld>
            <a:endParaRPr lang="en-GB" sz="1200"/>
          </a:p>
        </p:txBody>
      </p:sp>
      <p:sp>
        <p:nvSpPr>
          <p:cNvPr id="3891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ABC06B41-C799-C240-8FFA-2AFC1BBB5DD6}" type="slidenum">
              <a:rPr lang="en-US" sz="1200">
                <a:latin typeface="Times" charset="0"/>
              </a:rPr>
              <a:pPr algn="r"/>
              <a:t>15</a:t>
            </a:fld>
            <a:endParaRPr lang="en-US" sz="1200">
              <a:latin typeface="Times" charset="0"/>
            </a:endParaRPr>
          </a:p>
        </p:txBody>
      </p:sp>
      <p:sp>
        <p:nvSpPr>
          <p:cNvPr id="38916" name="Rectangle 2"/>
          <p:cNvSpPr>
            <a:spLocks noGrp="1" noRot="1" noChangeAspect="1" noChangeArrowheads="1" noTextEdit="1"/>
          </p:cNvSpPr>
          <p:nvPr>
            <p:ph type="sldImg"/>
          </p:nvPr>
        </p:nvSpPr>
        <p:spPr>
          <a:ln/>
        </p:spPr>
      </p:sp>
      <p:sp>
        <p:nvSpPr>
          <p:cNvPr id="3891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B51C346-F220-3149-BB04-60E32BD4189A}" type="slidenum">
              <a:rPr lang="en-GB" sz="1200"/>
              <a:pPr eaLnBrk="1" hangingPunct="1"/>
              <a:t>16</a:t>
            </a:fld>
            <a:endParaRPr lang="en-GB" sz="1200"/>
          </a:p>
        </p:txBody>
      </p:sp>
      <p:sp>
        <p:nvSpPr>
          <p:cNvPr id="40963"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99983522-E2D5-D145-8BD9-2DF074385012}" type="slidenum">
              <a:rPr lang="en-US" sz="1200">
                <a:latin typeface="Times" charset="0"/>
              </a:rPr>
              <a:pPr algn="r"/>
              <a:t>16</a:t>
            </a:fld>
            <a:endParaRPr lang="en-US" sz="1200">
              <a:latin typeface="Times" charset="0"/>
            </a:endParaRPr>
          </a:p>
        </p:txBody>
      </p:sp>
      <p:sp>
        <p:nvSpPr>
          <p:cNvPr id="40964" name="Rectangle 2"/>
          <p:cNvSpPr>
            <a:spLocks noGrp="1" noRot="1" noChangeAspect="1" noChangeArrowheads="1" noTextEdit="1"/>
          </p:cNvSpPr>
          <p:nvPr>
            <p:ph type="sldImg"/>
          </p:nvPr>
        </p:nvSpPr>
        <p:spPr>
          <a:ln/>
        </p:spPr>
      </p:sp>
      <p:sp>
        <p:nvSpPr>
          <p:cNvPr id="40965"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1E64B77-6C40-AB49-9D98-8B1789ACFEAD}" type="slidenum">
              <a:rPr lang="en-GB" sz="1200"/>
              <a:pPr eaLnBrk="1" hangingPunct="1"/>
              <a:t>17</a:t>
            </a:fld>
            <a:endParaRPr lang="en-GB" sz="1200"/>
          </a:p>
        </p:txBody>
      </p:sp>
      <p:sp>
        <p:nvSpPr>
          <p:cNvPr id="4301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5540D873-5DF6-5E49-87CE-99A7DACAE59E}" type="slidenum">
              <a:rPr lang="en-US" sz="1200">
                <a:latin typeface="Times" charset="0"/>
              </a:rPr>
              <a:pPr algn="r"/>
              <a:t>17</a:t>
            </a:fld>
            <a:endParaRPr lang="en-US" sz="1200">
              <a:latin typeface="Times" charset="0"/>
            </a:endParaRPr>
          </a:p>
        </p:txBody>
      </p:sp>
      <p:sp>
        <p:nvSpPr>
          <p:cNvPr id="43012" name="Rectangle 2"/>
          <p:cNvSpPr>
            <a:spLocks noGrp="1" noRot="1" noChangeAspect="1" noChangeArrowheads="1" noTextEdit="1"/>
          </p:cNvSpPr>
          <p:nvPr>
            <p:ph type="sldImg"/>
          </p:nvPr>
        </p:nvSpPr>
        <p:spPr>
          <a:ln/>
        </p:spPr>
      </p:sp>
      <p:sp>
        <p:nvSpPr>
          <p:cNvPr id="43013"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marL="171450" indent="-171450" eaLnBrk="1" hangingPunct="1">
              <a:buFontTx/>
              <a:buChar char="-"/>
            </a:pPr>
            <a:r>
              <a:rPr lang="en-US" dirty="0"/>
              <a:t>Weller </a:t>
            </a:r>
            <a:r>
              <a:rPr lang="en-US" dirty="0" err="1"/>
              <a:t>khám</a:t>
            </a:r>
            <a:r>
              <a:rPr lang="en-US" dirty="0"/>
              <a:t> </a:t>
            </a:r>
            <a:r>
              <a:rPr lang="en-US" dirty="0" err="1"/>
              <a:t>phá</a:t>
            </a:r>
            <a:r>
              <a:rPr lang="en-US" dirty="0"/>
              <a:t> </a:t>
            </a:r>
            <a:r>
              <a:rPr lang="en-US" dirty="0" err="1"/>
              <a:t>rằng</a:t>
            </a:r>
            <a:r>
              <a:rPr lang="en-US" dirty="0"/>
              <a:t> con ng</a:t>
            </a:r>
            <a:r>
              <a:rPr lang="vi-VN" dirty="0"/>
              <a:t>ư</a:t>
            </a:r>
            <a:r>
              <a:rPr lang="en-US" dirty="0" err="1"/>
              <a:t>ời</a:t>
            </a:r>
            <a:r>
              <a:rPr lang="en-US" dirty="0"/>
              <a:t> </a:t>
            </a:r>
            <a:r>
              <a:rPr lang="en-US" dirty="0" err="1"/>
              <a:t>mất</a:t>
            </a:r>
            <a:r>
              <a:rPr lang="en-US" dirty="0"/>
              <a:t> </a:t>
            </a:r>
            <a:r>
              <a:rPr lang="en-US" dirty="0" err="1"/>
              <a:t>ít</a:t>
            </a:r>
            <a:r>
              <a:rPr lang="en-US" dirty="0"/>
              <a:t> </a:t>
            </a:r>
            <a:r>
              <a:rPr lang="en-US" dirty="0" err="1"/>
              <a:t>thời</a:t>
            </a:r>
            <a:r>
              <a:rPr lang="en-US" dirty="0"/>
              <a:t> </a:t>
            </a:r>
            <a:r>
              <a:rPr lang="en-US" dirty="0" err="1"/>
              <a:t>gian</a:t>
            </a:r>
            <a:r>
              <a:rPr lang="en-US" dirty="0"/>
              <a:t> </a:t>
            </a:r>
            <a:r>
              <a:rPr lang="en-US" dirty="0" err="1"/>
              <a:t>để</a:t>
            </a:r>
            <a:r>
              <a:rPr lang="en-US" dirty="0"/>
              <a:t> </a:t>
            </a:r>
            <a:r>
              <a:rPr lang="en-US" dirty="0" err="1"/>
              <a:t>xác</a:t>
            </a:r>
            <a:r>
              <a:rPr lang="en-US" dirty="0"/>
              <a:t> </a:t>
            </a:r>
            <a:r>
              <a:rPr lang="en-US" dirty="0" err="1"/>
              <a:t>định</a:t>
            </a:r>
            <a:r>
              <a:rPr lang="en-US" dirty="0"/>
              <a:t> </a:t>
            </a:r>
            <a:r>
              <a:rPr lang="en-US" dirty="0" err="1"/>
              <a:t>vị</a:t>
            </a:r>
            <a:r>
              <a:rPr lang="en-US" dirty="0"/>
              <a:t> </a:t>
            </a:r>
            <a:r>
              <a:rPr lang="en-US" dirty="0" err="1"/>
              <a:t>trí</a:t>
            </a:r>
            <a:r>
              <a:rPr lang="en-US" dirty="0"/>
              <a:t> </a:t>
            </a:r>
            <a:r>
              <a:rPr lang="en-US" dirty="0" err="1"/>
              <a:t>của</a:t>
            </a:r>
            <a:r>
              <a:rPr lang="en-US" dirty="0"/>
              <a:t> item </a:t>
            </a:r>
            <a:r>
              <a:rPr lang="en-US" dirty="0" err="1"/>
              <a:t>mà</a:t>
            </a:r>
            <a:r>
              <a:rPr lang="en-US" dirty="0"/>
              <a:t> </a:t>
            </a:r>
            <a:r>
              <a:rPr lang="en-US" dirty="0" err="1"/>
              <a:t>chúng</a:t>
            </a:r>
            <a:r>
              <a:rPr lang="en-US" dirty="0"/>
              <a:t> đ</a:t>
            </a:r>
            <a:r>
              <a:rPr lang="vi-VN" dirty="0"/>
              <a:t>ư</a:t>
            </a:r>
            <a:r>
              <a:rPr lang="en-US" dirty="0" err="1"/>
              <a:t>ợc</a:t>
            </a:r>
            <a:r>
              <a:rPr lang="en-US" dirty="0"/>
              <a:t> group </a:t>
            </a:r>
            <a:r>
              <a:rPr lang="en-US" dirty="0" err="1"/>
              <a:t>với</a:t>
            </a:r>
            <a:r>
              <a:rPr lang="en-US" dirty="0"/>
              <a:t> </a:t>
            </a:r>
            <a:r>
              <a:rPr lang="en-US" dirty="0" err="1"/>
              <a:t>nhau</a:t>
            </a:r>
            <a:endParaRPr lang="en-US" dirty="0"/>
          </a:p>
          <a:p>
            <a:pPr marL="171450" indent="-171450" eaLnBrk="1" hangingPunct="1">
              <a:buFontTx/>
              <a:buChar char="-"/>
            </a:pPr>
            <a:r>
              <a:rPr lang="en-US" dirty="0" err="1"/>
              <a:t>Một</a:t>
            </a:r>
            <a:r>
              <a:rPr lang="en-US" dirty="0"/>
              <a:t> </a:t>
            </a:r>
            <a:r>
              <a:rPr lang="en-US" dirty="0" err="1"/>
              <a:t>số</a:t>
            </a:r>
            <a:r>
              <a:rPr lang="en-US" dirty="0"/>
              <a:t> ng</a:t>
            </a:r>
            <a:r>
              <a:rPr lang="vi-VN" dirty="0"/>
              <a:t>ư</a:t>
            </a:r>
            <a:r>
              <a:rPr lang="en-US" dirty="0" err="1"/>
              <a:t>ời</a:t>
            </a:r>
            <a:r>
              <a:rPr lang="en-US" dirty="0"/>
              <a:t> </a:t>
            </a:r>
            <a:r>
              <a:rPr lang="en-US" dirty="0" err="1"/>
              <a:t>khác</a:t>
            </a:r>
            <a:r>
              <a:rPr lang="en-US" dirty="0"/>
              <a:t> </a:t>
            </a:r>
            <a:r>
              <a:rPr lang="en-US" dirty="0" err="1"/>
              <a:t>tranh</a:t>
            </a:r>
            <a:r>
              <a:rPr lang="en-US" dirty="0"/>
              <a:t> </a:t>
            </a:r>
            <a:r>
              <a:rPr lang="en-US" dirty="0" err="1"/>
              <a:t>cãi</a:t>
            </a:r>
            <a:r>
              <a:rPr lang="en-US" dirty="0"/>
              <a:t> </a:t>
            </a:r>
            <a:r>
              <a:rPr lang="en-US" dirty="0" err="1"/>
              <a:t>là</a:t>
            </a:r>
            <a:r>
              <a:rPr lang="en-US" dirty="0"/>
              <a:t> </a:t>
            </a:r>
            <a:r>
              <a:rPr lang="en-US" dirty="0" err="1"/>
              <a:t>quá</a:t>
            </a:r>
            <a:r>
              <a:rPr lang="en-US" dirty="0"/>
              <a:t> </a:t>
            </a:r>
            <a:r>
              <a:rPr lang="en-US" dirty="0" err="1"/>
              <a:t>nhiều</a:t>
            </a:r>
            <a:r>
              <a:rPr lang="en-US" dirty="0"/>
              <a:t> </a:t>
            </a:r>
            <a:r>
              <a:rPr lang="en-US" dirty="0" err="1"/>
              <a:t>không</a:t>
            </a:r>
            <a:r>
              <a:rPr lang="en-US" dirty="0"/>
              <a:t> </a:t>
            </a:r>
            <a:r>
              <a:rPr lang="en-US" dirty="0" err="1"/>
              <a:t>gian</a:t>
            </a:r>
            <a:r>
              <a:rPr lang="en-US" dirty="0"/>
              <a:t> </a:t>
            </a:r>
            <a:r>
              <a:rPr lang="en-US" dirty="0" err="1"/>
              <a:t>trắng</a:t>
            </a:r>
            <a:r>
              <a:rPr lang="en-US" dirty="0"/>
              <a:t> </a:t>
            </a:r>
            <a:r>
              <a:rPr lang="en-US" dirty="0" err="1"/>
              <a:t>trên</a:t>
            </a:r>
            <a:r>
              <a:rPr lang="en-US" dirty="0"/>
              <a:t> web </a:t>
            </a:r>
            <a:r>
              <a:rPr lang="en-US" dirty="0" err="1"/>
              <a:t>thì</a:t>
            </a:r>
            <a:r>
              <a:rPr lang="en-US" dirty="0"/>
              <a:t> </a:t>
            </a:r>
            <a:r>
              <a:rPr lang="en-US" dirty="0" err="1"/>
              <a:t>khó</a:t>
            </a:r>
            <a:r>
              <a:rPr lang="en-US" dirty="0"/>
              <a:t> </a:t>
            </a:r>
            <a:r>
              <a:rPr lang="en-US" dirty="0" err="1"/>
              <a:t>tìm</a:t>
            </a:r>
            <a:r>
              <a:rPr lang="en-US" dirty="0"/>
              <a:t> </a:t>
            </a:r>
            <a:r>
              <a:rPr lang="en-US" dirty="0" err="1"/>
              <a:t>kiếm</a:t>
            </a:r>
            <a:r>
              <a:rPr lang="en-US" dirty="0"/>
              <a:t> </a:t>
            </a:r>
            <a:r>
              <a:rPr lang="en-US" dirty="0" err="1"/>
              <a:t>thông</a:t>
            </a:r>
            <a:r>
              <a:rPr lang="en-US" dirty="0"/>
              <a:t> tin</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294D184-B491-D442-AAB8-1FA59717FB8D}" type="slidenum">
              <a:rPr lang="en-GB" sz="1200"/>
              <a:pPr eaLnBrk="1" hangingPunct="1"/>
              <a:t>18</a:t>
            </a:fld>
            <a:endParaRPr lang="en-GB" sz="1200"/>
          </a:p>
        </p:txBody>
      </p:sp>
      <p:sp>
        <p:nvSpPr>
          <p:cNvPr id="45059"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58B2B7C9-F5EF-734F-A7FD-03B8EEC7D345}" type="slidenum">
              <a:rPr lang="en-US" sz="1200">
                <a:latin typeface="Times" charset="0"/>
              </a:rPr>
              <a:pPr algn="r"/>
              <a:t>18</a:t>
            </a:fld>
            <a:endParaRPr lang="en-US" sz="1200">
              <a:latin typeface="Times" charset="0"/>
            </a:endParaRPr>
          </a:p>
        </p:txBody>
      </p:sp>
      <p:sp>
        <p:nvSpPr>
          <p:cNvPr id="45060" name="Rectangle 2"/>
          <p:cNvSpPr>
            <a:spLocks noGrp="1" noRot="1" noChangeAspect="1" noChangeArrowheads="1" noTextEdit="1"/>
          </p:cNvSpPr>
          <p:nvPr>
            <p:ph type="sldImg"/>
          </p:nvPr>
        </p:nvSpPr>
        <p:spPr>
          <a:ln/>
        </p:spPr>
      </p:sp>
      <p:sp>
        <p:nvSpPr>
          <p:cNvPr id="45061"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FE6F2FE-72F5-524E-BF40-5F58634D7967}" type="slidenum">
              <a:rPr lang="en-GB" sz="1200"/>
              <a:pPr eaLnBrk="1" hangingPunct="1"/>
              <a:t>19</a:t>
            </a:fld>
            <a:endParaRPr lang="en-GB" sz="1200"/>
          </a:p>
        </p:txBody>
      </p:sp>
      <p:sp>
        <p:nvSpPr>
          <p:cNvPr id="4710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B932F621-AF16-BD40-8F09-6D9D234D3375}" type="slidenum">
              <a:rPr lang="en-US" sz="1200">
                <a:latin typeface="Times" charset="0"/>
              </a:rPr>
              <a:pPr algn="r"/>
              <a:t>19</a:t>
            </a:fld>
            <a:endParaRPr lang="en-US" sz="1200">
              <a:latin typeface="Times" charset="0"/>
            </a:endParaRPr>
          </a:p>
        </p:txBody>
      </p:sp>
      <p:sp>
        <p:nvSpPr>
          <p:cNvPr id="47108" name="Rectangle 2"/>
          <p:cNvSpPr>
            <a:spLocks noGrp="1" noRot="1" noChangeAspect="1" noChangeArrowheads="1" noTextEdit="1"/>
          </p:cNvSpPr>
          <p:nvPr>
            <p:ph type="sldImg"/>
          </p:nvPr>
        </p:nvSpPr>
        <p:spPr>
          <a:ln/>
        </p:spPr>
      </p:sp>
      <p:sp>
        <p:nvSpPr>
          <p:cNvPr id="4710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r>
              <a:rPr lang="en-US" dirty="0" err="1"/>
              <a:t>Trình</a:t>
            </a:r>
            <a:r>
              <a:rPr lang="en-US" dirty="0"/>
              <a:t> </a:t>
            </a:r>
            <a:r>
              <a:rPr lang="en-US" dirty="0" err="1"/>
              <a:t>bày</a:t>
            </a:r>
            <a:r>
              <a:rPr lang="en-US" dirty="0"/>
              <a:t> </a:t>
            </a:r>
            <a:r>
              <a:rPr lang="en-US" dirty="0" err="1"/>
              <a:t>thông</a:t>
            </a:r>
            <a:r>
              <a:rPr lang="en-US" dirty="0"/>
              <a:t> tin </a:t>
            </a:r>
            <a:r>
              <a:rPr lang="en-US" dirty="0" err="1"/>
              <a:t>phải</a:t>
            </a:r>
            <a:r>
              <a:rPr lang="en-US" dirty="0"/>
              <a:t> </a:t>
            </a:r>
            <a:r>
              <a:rPr lang="en-US" dirty="0" err="1"/>
              <a:t>dễ</a:t>
            </a:r>
            <a:r>
              <a:rPr lang="en-US" dirty="0"/>
              <a:t> </a:t>
            </a:r>
            <a:r>
              <a:rPr lang="en-US" dirty="0" err="1"/>
              <a:t>nắm</a:t>
            </a:r>
            <a:r>
              <a:rPr lang="en-US" dirty="0"/>
              <a:t> </a:t>
            </a:r>
            <a:r>
              <a:rPr lang="en-US" dirty="0" err="1"/>
              <a:t>bắt</a:t>
            </a:r>
            <a:r>
              <a:rPr lang="en-US" dirty="0"/>
              <a:t> </a:t>
            </a:r>
            <a:r>
              <a:rPr lang="en-US" dirty="0" err="1"/>
              <a:t>và</a:t>
            </a:r>
            <a:r>
              <a:rPr lang="en-US" dirty="0"/>
              <a:t> </a:t>
            </a:r>
            <a:r>
              <a:rPr lang="en-US" dirty="0" err="1"/>
              <a:t>dễ</a:t>
            </a:r>
            <a:r>
              <a:rPr lang="en-US" dirty="0"/>
              <a:t> </a:t>
            </a:r>
            <a:r>
              <a:rPr lang="en-US" dirty="0" err="1"/>
              <a:t>nhìn</a:t>
            </a:r>
            <a:r>
              <a:rPr lang="en-US" dirty="0"/>
              <a:t> </a:t>
            </a:r>
            <a:r>
              <a:rPr lang="en-US" dirty="0" err="1"/>
              <a:t>thông</a:t>
            </a:r>
            <a:r>
              <a:rPr lang="en-US" dirty="0"/>
              <a:t> qua </a:t>
            </a:r>
            <a:r>
              <a:rPr lang="en-US" dirty="0" err="1"/>
              <a:t>các</a:t>
            </a:r>
            <a:r>
              <a:rPr lang="en-US" dirty="0"/>
              <a:t> </a:t>
            </a:r>
            <a:r>
              <a:rPr lang="en-US" dirty="0" err="1"/>
              <a:t>hình</a:t>
            </a:r>
            <a:r>
              <a:rPr lang="en-US" dirty="0"/>
              <a:t> </a:t>
            </a:r>
            <a:r>
              <a:rPr lang="en-US" dirty="0" err="1"/>
              <a:t>thức</a:t>
            </a:r>
            <a:r>
              <a:rPr lang="en-US" dirty="0"/>
              <a:t> </a:t>
            </a:r>
            <a:r>
              <a:rPr lang="en-US" dirty="0" err="1"/>
              <a:t>khác</a:t>
            </a:r>
            <a:r>
              <a:rPr lang="en-US" dirty="0"/>
              <a:t> </a:t>
            </a:r>
            <a:r>
              <a:rPr lang="en-US" dirty="0" err="1"/>
              <a:t>nhau</a:t>
            </a:r>
            <a:r>
              <a:rPr lang="en-US" dirty="0"/>
              <a:t>.</a:t>
            </a:r>
          </a:p>
          <a:p>
            <a:pPr marL="171450" indent="-171450" eaLnBrk="1" hangingPunct="1">
              <a:buFontTx/>
              <a:buChar char="-"/>
            </a:pPr>
            <a:r>
              <a:rPr lang="en-US" dirty="0"/>
              <a:t>Icon </a:t>
            </a:r>
            <a:r>
              <a:rPr lang="en-US" dirty="0" err="1"/>
              <a:t>và</a:t>
            </a:r>
            <a:r>
              <a:rPr lang="en-US" dirty="0"/>
              <a:t> </a:t>
            </a:r>
            <a:r>
              <a:rPr lang="en-US" dirty="0" err="1"/>
              <a:t>biểu</a:t>
            </a:r>
            <a:r>
              <a:rPr lang="en-US" dirty="0"/>
              <a:t> t</a:t>
            </a:r>
            <a:r>
              <a:rPr lang="vi-VN" dirty="0"/>
              <a:t>ư</a:t>
            </a:r>
            <a:r>
              <a:rPr lang="en-US" dirty="0" err="1"/>
              <a:t>ợng</a:t>
            </a:r>
            <a:r>
              <a:rPr lang="en-US" dirty="0"/>
              <a:t> </a:t>
            </a:r>
            <a:r>
              <a:rPr lang="en-US" dirty="0" err="1"/>
              <a:t>đồ</a:t>
            </a:r>
            <a:r>
              <a:rPr lang="en-US" dirty="0"/>
              <a:t> </a:t>
            </a:r>
            <a:r>
              <a:rPr lang="en-US" dirty="0" err="1"/>
              <a:t>họa</a:t>
            </a:r>
            <a:r>
              <a:rPr lang="en-US" dirty="0"/>
              <a:t> </a:t>
            </a:r>
            <a:r>
              <a:rPr lang="en-US" dirty="0" err="1"/>
              <a:t>phải</a:t>
            </a:r>
            <a:r>
              <a:rPr lang="en-US" dirty="0"/>
              <a:t> </a:t>
            </a:r>
            <a:r>
              <a:rPr lang="en-US" dirty="0" err="1"/>
              <a:t>giúp</a:t>
            </a:r>
            <a:r>
              <a:rPr lang="en-US" dirty="0"/>
              <a:t> ng</a:t>
            </a:r>
            <a:r>
              <a:rPr lang="vi-VN" dirty="0"/>
              <a:t>ư</a:t>
            </a:r>
            <a:r>
              <a:rPr lang="en-US" dirty="0" err="1"/>
              <a:t>ời</a:t>
            </a:r>
            <a:r>
              <a:rPr lang="en-US" dirty="0"/>
              <a:t> </a:t>
            </a:r>
            <a:r>
              <a:rPr lang="en-US" dirty="0" err="1"/>
              <a:t>dùng</a:t>
            </a:r>
            <a:r>
              <a:rPr lang="en-US" dirty="0"/>
              <a:t> </a:t>
            </a:r>
            <a:r>
              <a:rPr lang="en-US" dirty="0" err="1"/>
              <a:t>đễ</a:t>
            </a:r>
            <a:r>
              <a:rPr lang="en-US" dirty="0"/>
              <a:t> </a:t>
            </a:r>
            <a:r>
              <a:rPr lang="en-US" dirty="0" err="1"/>
              <a:t>đọc</a:t>
            </a:r>
            <a:r>
              <a:rPr lang="en-US" dirty="0"/>
              <a:t> </a:t>
            </a:r>
            <a:r>
              <a:rPr lang="en-US" dirty="0" err="1"/>
              <a:t>và</a:t>
            </a:r>
            <a:r>
              <a:rPr lang="en-US" dirty="0"/>
              <a:t> </a:t>
            </a:r>
            <a:r>
              <a:rPr lang="en-US" dirty="0" err="1"/>
              <a:t>phân</a:t>
            </a:r>
            <a:r>
              <a:rPr lang="en-US" dirty="0"/>
              <a:t> </a:t>
            </a:r>
            <a:r>
              <a:rPr lang="en-US" dirty="0" err="1"/>
              <a:t>biệt</a:t>
            </a:r>
            <a:r>
              <a:rPr lang="en-US" dirty="0"/>
              <a:t> ý </a:t>
            </a:r>
            <a:r>
              <a:rPr lang="en-US" dirty="0" err="1"/>
              <a:t>nghĩa</a:t>
            </a:r>
            <a:r>
              <a:rPr lang="en-US" dirty="0"/>
              <a:t> </a:t>
            </a:r>
            <a:r>
              <a:rPr lang="en-US" dirty="0" err="1"/>
              <a:t>của</a:t>
            </a:r>
            <a:r>
              <a:rPr lang="en-US" dirty="0"/>
              <a:t> </a:t>
            </a:r>
            <a:r>
              <a:rPr lang="en-US" dirty="0" err="1"/>
              <a:t>chúng</a:t>
            </a:r>
            <a:endParaRPr lang="en-US" dirty="0"/>
          </a:p>
          <a:p>
            <a:pPr marL="171450" indent="-171450" eaLnBrk="1" hangingPunct="1">
              <a:buFontTx/>
              <a:buChar char="-"/>
            </a:pPr>
            <a:r>
              <a:rPr lang="en-US" dirty="0" err="1"/>
              <a:t>Dùng</a:t>
            </a:r>
            <a:r>
              <a:rPr lang="en-US" dirty="0"/>
              <a:t> đ</a:t>
            </a:r>
            <a:r>
              <a:rPr lang="vi-VN" dirty="0"/>
              <a:t>ư</a:t>
            </a:r>
            <a:r>
              <a:rPr lang="en-US" dirty="0" err="1"/>
              <a:t>ờng</a:t>
            </a:r>
            <a:r>
              <a:rPr lang="en-US" dirty="0"/>
              <a:t> </a:t>
            </a:r>
            <a:r>
              <a:rPr lang="en-US" dirty="0" err="1"/>
              <a:t>viền</a:t>
            </a:r>
            <a:r>
              <a:rPr lang="en-US" dirty="0"/>
              <a:t> </a:t>
            </a:r>
            <a:r>
              <a:rPr lang="en-US" dirty="0" err="1"/>
              <a:t>và</a:t>
            </a:r>
            <a:r>
              <a:rPr lang="en-US" dirty="0"/>
              <a:t> </a:t>
            </a:r>
            <a:r>
              <a:rPr lang="en-US" dirty="0" err="1"/>
              <a:t>khoảng</a:t>
            </a:r>
            <a:r>
              <a:rPr lang="en-US" dirty="0"/>
              <a:t> </a:t>
            </a:r>
            <a:r>
              <a:rPr lang="en-US" dirty="0" err="1"/>
              <a:t>cách</a:t>
            </a:r>
            <a:r>
              <a:rPr lang="en-US" dirty="0"/>
              <a:t> </a:t>
            </a:r>
            <a:r>
              <a:rPr lang="en-US" dirty="0" err="1"/>
              <a:t>để</a:t>
            </a:r>
            <a:r>
              <a:rPr lang="en-US" dirty="0"/>
              <a:t> </a:t>
            </a:r>
            <a:r>
              <a:rPr lang="en-US" dirty="0" err="1"/>
              <a:t>nhóm</a:t>
            </a:r>
            <a:r>
              <a:rPr lang="en-US" dirty="0"/>
              <a:t> </a:t>
            </a:r>
            <a:r>
              <a:rPr lang="en-US" dirty="0" err="1"/>
              <a:t>thông</a:t>
            </a:r>
            <a:r>
              <a:rPr lang="en-US" dirty="0"/>
              <a:t> tin, </a:t>
            </a:r>
            <a:r>
              <a:rPr lang="en-US" dirty="0" err="1"/>
              <a:t>giúp</a:t>
            </a:r>
            <a:r>
              <a:rPr lang="en-US" dirty="0"/>
              <a:t> </a:t>
            </a:r>
            <a:r>
              <a:rPr lang="en-US" dirty="0" err="1"/>
              <a:t>dễ</a:t>
            </a:r>
            <a:r>
              <a:rPr lang="en-US" dirty="0"/>
              <a:t> </a:t>
            </a:r>
            <a:r>
              <a:rPr lang="en-US" dirty="0" err="1"/>
              <a:t>nắm</a:t>
            </a:r>
            <a:r>
              <a:rPr lang="en-US" dirty="0"/>
              <a:t> </a:t>
            </a:r>
            <a:r>
              <a:rPr lang="en-US" dirty="0" err="1"/>
              <a:t>bắt</a:t>
            </a:r>
            <a:r>
              <a:rPr lang="en-US" dirty="0"/>
              <a:t> </a:t>
            </a:r>
            <a:r>
              <a:rPr lang="en-US" dirty="0" err="1"/>
              <a:t>thông</a:t>
            </a:r>
            <a:r>
              <a:rPr lang="en-US" dirty="0"/>
              <a:t> tin </a:t>
            </a:r>
            <a:r>
              <a:rPr lang="en-US" dirty="0" err="1"/>
              <a:t>và</a:t>
            </a:r>
            <a:r>
              <a:rPr lang="en-US" dirty="0"/>
              <a:t> </a:t>
            </a:r>
            <a:r>
              <a:rPr lang="en-US" dirty="0" err="1"/>
              <a:t>dễ</a:t>
            </a:r>
            <a:r>
              <a:rPr lang="en-US" dirty="0"/>
              <a:t> </a:t>
            </a:r>
            <a:r>
              <a:rPr lang="en-US" dirty="0" err="1"/>
              <a:t>xác</a:t>
            </a:r>
            <a:r>
              <a:rPr lang="en-US" dirty="0"/>
              <a:t> </a:t>
            </a:r>
            <a:r>
              <a:rPr lang="en-US" dirty="0" err="1"/>
              <a:t>định</a:t>
            </a:r>
            <a:r>
              <a:rPr lang="en-US" dirty="0"/>
              <a:t> </a:t>
            </a:r>
            <a:r>
              <a:rPr lang="en-US" dirty="0" err="1"/>
              <a:t>vị</a:t>
            </a:r>
            <a:r>
              <a:rPr lang="en-US" dirty="0"/>
              <a:t> </a:t>
            </a:r>
            <a:r>
              <a:rPr lang="en-US" dirty="0" err="1"/>
              <a:t>trí</a:t>
            </a:r>
            <a:endParaRPr lang="en-US" dirty="0"/>
          </a:p>
          <a:p>
            <a:pPr marL="171450" indent="-171450" eaLnBrk="1" hangingPunct="1">
              <a:buFontTx/>
              <a:buChar char="-"/>
            </a:pPr>
            <a:r>
              <a:rPr lang="en-US" dirty="0" err="1"/>
              <a:t>Âm</a:t>
            </a:r>
            <a:r>
              <a:rPr lang="en-US" dirty="0"/>
              <a:t> </a:t>
            </a:r>
            <a:r>
              <a:rPr lang="en-US" dirty="0" err="1"/>
              <a:t>thanh</a:t>
            </a:r>
            <a:r>
              <a:rPr lang="en-US" dirty="0"/>
              <a:t> </a:t>
            </a:r>
            <a:r>
              <a:rPr lang="en-US" dirty="0" err="1"/>
              <a:t>phải</a:t>
            </a:r>
            <a:r>
              <a:rPr lang="en-US" dirty="0"/>
              <a:t> </a:t>
            </a:r>
            <a:r>
              <a:rPr lang="en-US" dirty="0" err="1"/>
              <a:t>dễ</a:t>
            </a:r>
            <a:r>
              <a:rPr lang="en-US" dirty="0"/>
              <a:t> </a:t>
            </a:r>
            <a:r>
              <a:rPr lang="en-US" dirty="0" err="1"/>
              <a:t>nghe</a:t>
            </a:r>
            <a:r>
              <a:rPr lang="en-US" dirty="0"/>
              <a:t> </a:t>
            </a:r>
            <a:r>
              <a:rPr lang="en-US" dirty="0" err="1"/>
              <a:t>và</a:t>
            </a:r>
            <a:r>
              <a:rPr lang="en-US" dirty="0"/>
              <a:t> </a:t>
            </a:r>
            <a:r>
              <a:rPr lang="en-US" dirty="0" err="1"/>
              <a:t>dễ</a:t>
            </a:r>
            <a:r>
              <a:rPr lang="en-US" dirty="0"/>
              <a:t> </a:t>
            </a:r>
            <a:r>
              <a:rPr lang="en-US" dirty="0" err="1"/>
              <a:t>phân</a:t>
            </a:r>
            <a:r>
              <a:rPr lang="en-US" dirty="0"/>
              <a:t> </a:t>
            </a:r>
            <a:r>
              <a:rPr lang="en-US" dirty="0" err="1"/>
              <a:t>biệt</a:t>
            </a:r>
            <a:r>
              <a:rPr lang="en-US" dirty="0"/>
              <a:t> </a:t>
            </a:r>
            <a:r>
              <a:rPr lang="en-US" dirty="0" err="1"/>
              <a:t>để</a:t>
            </a:r>
            <a:r>
              <a:rPr lang="en-US" dirty="0"/>
              <a:t> ng</a:t>
            </a:r>
            <a:r>
              <a:rPr lang="vi-VN" dirty="0"/>
              <a:t>ư</a:t>
            </a:r>
            <a:r>
              <a:rPr lang="en-US" dirty="0" err="1"/>
              <a:t>ời</a:t>
            </a:r>
            <a:r>
              <a:rPr lang="en-US" dirty="0"/>
              <a:t> </a:t>
            </a:r>
            <a:r>
              <a:rPr lang="en-US" dirty="0" err="1"/>
              <a:t>dùng</a:t>
            </a:r>
            <a:r>
              <a:rPr lang="en-US" dirty="0"/>
              <a:t> </a:t>
            </a:r>
            <a:r>
              <a:rPr lang="en-US" dirty="0" err="1"/>
              <a:t>hiểu</a:t>
            </a:r>
            <a:r>
              <a:rPr lang="en-US" dirty="0"/>
              <a:t> ý </a:t>
            </a:r>
            <a:r>
              <a:rPr lang="en-US" dirty="0" err="1"/>
              <a:t>nghĩa</a:t>
            </a:r>
            <a:endParaRPr lang="en-US" dirty="0"/>
          </a:p>
          <a:p>
            <a:pPr marL="171450" indent="-171450" eaLnBrk="1" hangingPunct="1">
              <a:buFontTx/>
              <a:buChar char="-"/>
            </a:pPr>
            <a:r>
              <a:rPr lang="en-US" dirty="0" err="1"/>
              <a:t>Giọng</a:t>
            </a:r>
            <a:r>
              <a:rPr lang="en-US" dirty="0"/>
              <a:t> </a:t>
            </a:r>
            <a:r>
              <a:rPr lang="en-US" dirty="0" err="1"/>
              <a:t>nói</a:t>
            </a:r>
            <a:r>
              <a:rPr lang="en-US" dirty="0"/>
              <a:t> </a:t>
            </a:r>
            <a:r>
              <a:rPr lang="en-US" dirty="0" err="1"/>
              <a:t>thì</a:t>
            </a:r>
            <a:r>
              <a:rPr lang="en-US" dirty="0"/>
              <a:t> </a:t>
            </a:r>
            <a:r>
              <a:rPr lang="en-US" dirty="0" err="1"/>
              <a:t>phải</a:t>
            </a:r>
            <a:r>
              <a:rPr lang="en-US" dirty="0"/>
              <a:t> </a:t>
            </a:r>
            <a:r>
              <a:rPr lang="en-US" dirty="0" err="1"/>
              <a:t>dễ</a:t>
            </a:r>
            <a:r>
              <a:rPr lang="en-US" dirty="0"/>
              <a:t> </a:t>
            </a:r>
            <a:r>
              <a:rPr lang="en-US" dirty="0" err="1"/>
              <a:t>nhận</a:t>
            </a:r>
            <a:r>
              <a:rPr lang="en-US" dirty="0"/>
              <a:t> ra, </a:t>
            </a:r>
            <a:r>
              <a:rPr lang="en-US" dirty="0" err="1"/>
              <a:t>tách</a:t>
            </a:r>
            <a:r>
              <a:rPr lang="en-US" dirty="0"/>
              <a:t> </a:t>
            </a:r>
            <a:r>
              <a:rPr lang="en-US" dirty="0" err="1"/>
              <a:t>biệt</a:t>
            </a:r>
            <a:r>
              <a:rPr lang="en-US" dirty="0"/>
              <a:t> ra.</a:t>
            </a:r>
          </a:p>
          <a:p>
            <a:pPr marL="171450" indent="-171450" eaLnBrk="1" hangingPunct="1">
              <a:buFontTx/>
              <a:buChar char="-"/>
            </a:pPr>
            <a:r>
              <a:rPr lang="en-US" dirty="0"/>
              <a:t>Văn </a:t>
            </a:r>
            <a:r>
              <a:rPr lang="en-US" dirty="0" err="1"/>
              <a:t>bản</a:t>
            </a:r>
            <a:r>
              <a:rPr lang="en-US" dirty="0"/>
              <a:t> </a:t>
            </a:r>
            <a:r>
              <a:rPr lang="en-US" dirty="0" err="1"/>
              <a:t>cũng</a:t>
            </a:r>
            <a:r>
              <a:rPr lang="en-US" dirty="0"/>
              <a:t> </a:t>
            </a:r>
            <a:r>
              <a:rPr lang="en-US" dirty="0" err="1"/>
              <a:t>vậy</a:t>
            </a:r>
            <a:r>
              <a:rPr lang="en-US" dirty="0"/>
              <a:t>, </a:t>
            </a:r>
            <a:r>
              <a:rPr lang="en-US" dirty="0" err="1"/>
              <a:t>phải</a:t>
            </a:r>
            <a:r>
              <a:rPr lang="en-US" dirty="0"/>
              <a:t> </a:t>
            </a:r>
            <a:r>
              <a:rPr lang="en-US" dirty="0" err="1"/>
              <a:t>dễ</a:t>
            </a:r>
            <a:r>
              <a:rPr lang="en-US" dirty="0"/>
              <a:t> </a:t>
            </a:r>
            <a:r>
              <a:rPr lang="en-US" dirty="0" err="1"/>
              <a:t>đọc</a:t>
            </a:r>
            <a:r>
              <a:rPr lang="en-US" dirty="0"/>
              <a:t> </a:t>
            </a:r>
            <a:r>
              <a:rPr lang="en-US" dirty="0" err="1"/>
              <a:t>và</a:t>
            </a:r>
            <a:r>
              <a:rPr lang="en-US" dirty="0"/>
              <a:t> </a:t>
            </a:r>
            <a:r>
              <a:rPr lang="en-US" dirty="0" err="1"/>
              <a:t>dễ</a:t>
            </a:r>
            <a:r>
              <a:rPr lang="en-US" dirty="0"/>
              <a:t> </a:t>
            </a:r>
            <a:r>
              <a:rPr lang="en-US" dirty="0" err="1"/>
              <a:t>phân</a:t>
            </a:r>
            <a:r>
              <a:rPr lang="en-US" dirty="0"/>
              <a:t> </a:t>
            </a:r>
            <a:r>
              <a:rPr lang="en-US" dirty="0" err="1"/>
              <a:t>biệt</a:t>
            </a:r>
            <a:r>
              <a:rPr lang="en-US" dirty="0"/>
              <a:t> </a:t>
            </a:r>
            <a:r>
              <a:rPr lang="en-US" dirty="0" err="1"/>
              <a:t>vd</a:t>
            </a:r>
            <a:r>
              <a:rPr lang="en-US" dirty="0"/>
              <a:t> </a:t>
            </a:r>
            <a:r>
              <a:rPr lang="en-US" dirty="0" err="1"/>
              <a:t>chữ</a:t>
            </a:r>
            <a:r>
              <a:rPr lang="en-US" dirty="0"/>
              <a:t> </a:t>
            </a:r>
            <a:r>
              <a:rPr lang="en-US" dirty="0" err="1"/>
              <a:t>vàng</a:t>
            </a:r>
            <a:r>
              <a:rPr lang="en-US" dirty="0"/>
              <a:t> </a:t>
            </a:r>
            <a:r>
              <a:rPr lang="en-US" dirty="0" err="1"/>
              <a:t>trên</a:t>
            </a:r>
            <a:r>
              <a:rPr lang="en-US" dirty="0"/>
              <a:t> </a:t>
            </a:r>
            <a:r>
              <a:rPr lang="en-US" dirty="0" err="1"/>
              <a:t>nền</a:t>
            </a:r>
            <a:r>
              <a:rPr lang="en-US" dirty="0"/>
              <a:t> </a:t>
            </a:r>
            <a:r>
              <a:rPr lang="en-US" dirty="0" err="1"/>
              <a:t>đen</a:t>
            </a:r>
            <a:r>
              <a:rPr lang="en-US" dirty="0"/>
              <a:t> </a:t>
            </a:r>
            <a:r>
              <a:rPr lang="en-US" dirty="0" err="1"/>
              <a:t>hoặc</a:t>
            </a:r>
            <a:r>
              <a:rPr lang="en-US" dirty="0"/>
              <a:t> </a:t>
            </a:r>
            <a:r>
              <a:rPr lang="en-US" dirty="0" err="1"/>
              <a:t>xanh</a:t>
            </a:r>
            <a:r>
              <a:rPr lang="en-US" dirty="0"/>
              <a:t>, </a:t>
            </a:r>
            <a:r>
              <a:rPr lang="en-US" dirty="0" err="1"/>
              <a:t>không</a:t>
            </a:r>
            <a:r>
              <a:rPr lang="en-US" dirty="0"/>
              <a:t> </a:t>
            </a:r>
            <a:r>
              <a:rPr lang="en-US" dirty="0" err="1"/>
              <a:t>để</a:t>
            </a:r>
            <a:r>
              <a:rPr lang="en-US" dirty="0"/>
              <a:t> </a:t>
            </a:r>
            <a:r>
              <a:rPr lang="en-US" dirty="0" err="1"/>
              <a:t>trên</a:t>
            </a:r>
            <a:r>
              <a:rPr lang="en-US" dirty="0"/>
              <a:t> </a:t>
            </a:r>
            <a:r>
              <a:rPr lang="en-US" dirty="0" err="1"/>
              <a:t>nền</a:t>
            </a:r>
            <a:r>
              <a:rPr lang="en-US" dirty="0"/>
              <a:t> </a:t>
            </a:r>
            <a:r>
              <a:rPr lang="en-US" dirty="0" err="1"/>
              <a:t>trắng</a:t>
            </a:r>
            <a:r>
              <a:rPr lang="en-US" dirty="0"/>
              <a:t> </a:t>
            </a:r>
            <a:r>
              <a:rPr lang="en-US" dirty="0" err="1"/>
              <a:t>hoặc</a:t>
            </a:r>
            <a:r>
              <a:rPr lang="en-US" dirty="0"/>
              <a:t> </a:t>
            </a:r>
            <a:r>
              <a:rPr lang="en-US" dirty="0" err="1"/>
              <a:t>xanh</a:t>
            </a:r>
            <a:r>
              <a:rPr lang="en-US" dirty="0"/>
              <a:t> </a:t>
            </a:r>
            <a:r>
              <a:rPr lang="en-US" dirty="0" err="1"/>
              <a:t>lá</a:t>
            </a:r>
            <a:endParaRPr lang="en-US" dirty="0"/>
          </a:p>
          <a:p>
            <a:pPr marL="171450" indent="-171450" eaLnBrk="1" hangingPunct="1">
              <a:buFontTx/>
              <a:buChar char="-"/>
            </a:pPr>
            <a:r>
              <a:rPr lang="en-US" dirty="0" err="1"/>
              <a:t>Sự</a:t>
            </a:r>
            <a:r>
              <a:rPr lang="en-US" dirty="0"/>
              <a:t> </a:t>
            </a:r>
            <a:r>
              <a:rPr lang="en-US" dirty="0" err="1"/>
              <a:t>phản</a:t>
            </a:r>
            <a:r>
              <a:rPr lang="en-US" dirty="0"/>
              <a:t> </a:t>
            </a:r>
            <a:r>
              <a:rPr lang="en-US" dirty="0" err="1"/>
              <a:t>hồi</a:t>
            </a:r>
            <a:r>
              <a:rPr lang="en-US" dirty="0"/>
              <a:t> </a:t>
            </a:r>
            <a:r>
              <a:rPr lang="en-US" dirty="0" err="1"/>
              <a:t>trên</a:t>
            </a:r>
            <a:r>
              <a:rPr lang="en-US" dirty="0"/>
              <a:t> </a:t>
            </a:r>
            <a:r>
              <a:rPr lang="en-US" dirty="0" err="1"/>
              <a:t>ph</a:t>
            </a:r>
            <a:r>
              <a:rPr lang="vi-VN" dirty="0"/>
              <a:t>ư</a:t>
            </a:r>
            <a:r>
              <a:rPr lang="en-US" dirty="0" err="1"/>
              <a:t>ơng</a:t>
            </a:r>
            <a:r>
              <a:rPr lang="en-US" dirty="0"/>
              <a:t> </a:t>
            </a:r>
            <a:r>
              <a:rPr lang="en-US" dirty="0" err="1"/>
              <a:t>diện</a:t>
            </a:r>
            <a:r>
              <a:rPr lang="en-US" dirty="0"/>
              <a:t> </a:t>
            </a:r>
            <a:r>
              <a:rPr lang="en-US" dirty="0" err="1"/>
              <a:t>xúc</a:t>
            </a:r>
            <a:r>
              <a:rPr lang="en-US" dirty="0"/>
              <a:t> </a:t>
            </a:r>
            <a:r>
              <a:rPr lang="en-US" dirty="0" err="1"/>
              <a:t>giác</a:t>
            </a:r>
            <a:r>
              <a:rPr lang="en-US" dirty="0"/>
              <a:t> </a:t>
            </a:r>
            <a:r>
              <a:rPr lang="en-US" dirty="0" err="1"/>
              <a:t>cũng</a:t>
            </a:r>
            <a:r>
              <a:rPr lang="en-US" dirty="0"/>
              <a:t> </a:t>
            </a:r>
            <a:r>
              <a:rPr lang="en-US" dirty="0" err="1"/>
              <a:t>phải</a:t>
            </a:r>
            <a:r>
              <a:rPr lang="en-US" dirty="0"/>
              <a:t> </a:t>
            </a:r>
            <a:r>
              <a:rPr lang="en-US" dirty="0" err="1"/>
              <a:t>dễ</a:t>
            </a:r>
            <a:r>
              <a:rPr lang="en-US" dirty="0"/>
              <a:t> </a:t>
            </a:r>
            <a:r>
              <a:rPr lang="en-US" dirty="0" err="1"/>
              <a:t>nhận</a:t>
            </a:r>
            <a:r>
              <a:rPr lang="en-US" dirty="0"/>
              <a:t> </a:t>
            </a:r>
            <a:r>
              <a:rPr lang="en-US" dirty="0" err="1"/>
              <a:t>biết</a:t>
            </a:r>
            <a:r>
              <a:rPr lang="en-US" dirty="0"/>
              <a:t> </a:t>
            </a:r>
            <a:r>
              <a:rPr lang="en-US" dirty="0" err="1"/>
              <a:t>và</a:t>
            </a:r>
            <a:r>
              <a:rPr lang="en-US" dirty="0"/>
              <a:t> </a:t>
            </a:r>
            <a:r>
              <a:rPr lang="en-US" dirty="0" err="1"/>
              <a:t>phân</a:t>
            </a:r>
            <a:r>
              <a:rPr lang="en-US" dirty="0"/>
              <a:t> </a:t>
            </a:r>
            <a:r>
              <a:rPr lang="en-US" dirty="0" err="1"/>
              <a:t>biệt</a:t>
            </a:r>
            <a:r>
              <a:rPr lang="en-US" dirty="0"/>
              <a:t> </a:t>
            </a:r>
            <a:r>
              <a:rPr lang="en-US" dirty="0" err="1"/>
              <a:t>với</a:t>
            </a:r>
            <a:r>
              <a:rPr lang="en-US" dirty="0"/>
              <a:t> </a:t>
            </a:r>
            <a:r>
              <a:rPr lang="en-US" dirty="0" err="1"/>
              <a:t>từng</a:t>
            </a:r>
            <a:r>
              <a:rPr lang="en-US" dirty="0"/>
              <a:t> ý </a:t>
            </a:r>
            <a:r>
              <a:rPr lang="en-US" dirty="0" err="1"/>
              <a:t>nghĩa</a:t>
            </a:r>
            <a:r>
              <a:rPr lang="en-US" dirty="0"/>
              <a:t> </a:t>
            </a:r>
            <a:r>
              <a:rPr lang="en-US" err="1"/>
              <a:t>khác</a:t>
            </a:r>
            <a:r>
              <a:rPr lang="en-US"/>
              <a:t> nhau, ví dụ chế độ rung trên điện thoại</a:t>
            </a:r>
            <a:endParaRPr lang="en-US" dirty="0"/>
          </a:p>
          <a:p>
            <a:pPr marL="171450" indent="-171450" eaLnBrk="1" hangingPunct="1">
              <a:buFontTx/>
              <a:buChar char="-"/>
            </a:pPr>
            <a:endParaRPr lang="en-US" dirty="0"/>
          </a:p>
          <a:p>
            <a:pPr eaLnBrk="1" hangingPunct="1"/>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90844A0-4236-C047-8A78-ECDCB2D49B48}" type="slidenum">
              <a:rPr lang="en-GB" sz="1200"/>
              <a:pPr eaLnBrk="1" hangingPunct="1"/>
              <a:t>20</a:t>
            </a:fld>
            <a:endParaRPr lang="en-GB" sz="1200"/>
          </a:p>
        </p:txBody>
      </p:sp>
      <p:sp>
        <p:nvSpPr>
          <p:cNvPr id="4915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B8D8FF33-4E8E-F545-9B68-EDBEE76990E0}" type="slidenum">
              <a:rPr lang="en-US" sz="1200">
                <a:latin typeface="Times" charset="0"/>
              </a:rPr>
              <a:pPr algn="r"/>
              <a:t>20</a:t>
            </a:fld>
            <a:endParaRPr lang="en-US" sz="1200">
              <a:latin typeface="Times" charset="0"/>
            </a:endParaRPr>
          </a:p>
        </p:txBody>
      </p:sp>
      <p:sp>
        <p:nvSpPr>
          <p:cNvPr id="49156" name="Rectangle 2"/>
          <p:cNvSpPr>
            <a:spLocks noGrp="1" noRot="1" noChangeAspect="1" noChangeArrowheads="1" noTextEdit="1"/>
          </p:cNvSpPr>
          <p:nvPr>
            <p:ph type="sldImg"/>
          </p:nvPr>
        </p:nvSpPr>
        <p:spPr>
          <a:ln/>
        </p:spPr>
      </p:sp>
      <p:sp>
        <p:nvSpPr>
          <p:cNvPr id="4915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marL="171450" indent="-171450" eaLnBrk="1" hangingPunct="1">
              <a:buFontTx/>
              <a:buChar char="-"/>
            </a:pPr>
            <a:r>
              <a:rPr lang="en-US" dirty="0" err="1"/>
              <a:t>Ký</a:t>
            </a:r>
            <a:r>
              <a:rPr lang="en-US" dirty="0"/>
              <a:t> </a:t>
            </a:r>
            <a:r>
              <a:rPr lang="en-US" dirty="0" err="1"/>
              <a:t>ức</a:t>
            </a:r>
            <a:r>
              <a:rPr lang="en-US" dirty="0"/>
              <a:t> bao </a:t>
            </a:r>
            <a:r>
              <a:rPr lang="en-US" dirty="0" err="1"/>
              <a:t>gồm</a:t>
            </a:r>
            <a:r>
              <a:rPr lang="en-US" dirty="0"/>
              <a:t> </a:t>
            </a:r>
            <a:r>
              <a:rPr lang="en-US" dirty="0" err="1"/>
              <a:t>nhớ</a:t>
            </a:r>
            <a:r>
              <a:rPr lang="en-US" dirty="0"/>
              <a:t> </a:t>
            </a:r>
            <a:r>
              <a:rPr lang="en-US" dirty="0" err="1"/>
              <a:t>lại</a:t>
            </a:r>
            <a:r>
              <a:rPr lang="en-US" dirty="0"/>
              <a:t> </a:t>
            </a:r>
            <a:r>
              <a:rPr lang="en-US" dirty="0" err="1"/>
              <a:t>nhiều</a:t>
            </a:r>
            <a:r>
              <a:rPr lang="en-US" dirty="0"/>
              <a:t> </a:t>
            </a:r>
            <a:r>
              <a:rPr lang="en-US" dirty="0" err="1"/>
              <a:t>kiểu</a:t>
            </a:r>
            <a:r>
              <a:rPr lang="en-US" dirty="0"/>
              <a:t> </a:t>
            </a:r>
            <a:r>
              <a:rPr lang="en-US" dirty="0" err="1"/>
              <a:t>thông</a:t>
            </a:r>
            <a:r>
              <a:rPr lang="en-US" dirty="0"/>
              <a:t> tin </a:t>
            </a:r>
            <a:r>
              <a:rPr lang="en-US" dirty="0" err="1"/>
              <a:t>khác</a:t>
            </a:r>
            <a:r>
              <a:rPr lang="en-US" dirty="0"/>
              <a:t> </a:t>
            </a:r>
            <a:r>
              <a:rPr lang="en-US" dirty="0" err="1"/>
              <a:t>nhau</a:t>
            </a:r>
            <a:r>
              <a:rPr lang="en-US" dirty="0"/>
              <a:t>. VD </a:t>
            </a:r>
            <a:r>
              <a:rPr lang="en-US" dirty="0" err="1"/>
              <a:t>nhớ</a:t>
            </a:r>
            <a:r>
              <a:rPr lang="en-US" dirty="0"/>
              <a:t> g</a:t>
            </a:r>
            <a:r>
              <a:rPr lang="vi-VN" dirty="0"/>
              <a:t>ư</a:t>
            </a:r>
            <a:r>
              <a:rPr lang="en-US" dirty="0" err="1"/>
              <a:t>ơng</a:t>
            </a:r>
            <a:r>
              <a:rPr lang="en-US" dirty="0"/>
              <a:t> </a:t>
            </a:r>
            <a:r>
              <a:rPr lang="en-US" dirty="0" err="1"/>
              <a:t>mặt</a:t>
            </a:r>
            <a:r>
              <a:rPr lang="en-US" dirty="0"/>
              <a:t> ai, </a:t>
            </a:r>
            <a:r>
              <a:rPr lang="en-US" dirty="0" err="1"/>
              <a:t>tên</a:t>
            </a:r>
            <a:r>
              <a:rPr lang="en-US" dirty="0"/>
              <a:t>, </a:t>
            </a:r>
            <a:r>
              <a:rPr lang="en-US" dirty="0" err="1"/>
              <a:t>lần</a:t>
            </a:r>
            <a:r>
              <a:rPr lang="en-US" dirty="0"/>
              <a:t> </a:t>
            </a:r>
            <a:r>
              <a:rPr lang="en-US" dirty="0" err="1"/>
              <a:t>cuối</a:t>
            </a:r>
            <a:r>
              <a:rPr lang="en-US" dirty="0"/>
              <a:t> </a:t>
            </a:r>
            <a:r>
              <a:rPr lang="en-US" dirty="0" err="1"/>
              <a:t>gặp</a:t>
            </a:r>
            <a:r>
              <a:rPr lang="en-US" dirty="0"/>
              <a:t> ở </a:t>
            </a:r>
            <a:r>
              <a:rPr lang="en-US" dirty="0" err="1"/>
              <a:t>đâu</a:t>
            </a:r>
            <a:r>
              <a:rPr lang="en-US" dirty="0"/>
              <a:t>, chung ta </a:t>
            </a:r>
            <a:r>
              <a:rPr lang="en-US" dirty="0" err="1"/>
              <a:t>đã</a:t>
            </a:r>
            <a:r>
              <a:rPr lang="en-US" dirty="0"/>
              <a:t> </a:t>
            </a:r>
            <a:r>
              <a:rPr lang="en-US" dirty="0" err="1"/>
              <a:t>nói</a:t>
            </a:r>
            <a:r>
              <a:rPr lang="en-US" dirty="0"/>
              <a:t> </a:t>
            </a:r>
            <a:r>
              <a:rPr lang="en-US" dirty="0" err="1"/>
              <a:t>gì</a:t>
            </a:r>
            <a:r>
              <a:rPr lang="en-US" dirty="0"/>
              <a:t> </a:t>
            </a:r>
            <a:r>
              <a:rPr lang="en-US" dirty="0" err="1"/>
              <a:t>với</a:t>
            </a:r>
            <a:r>
              <a:rPr lang="en-US" dirty="0"/>
              <a:t> </a:t>
            </a:r>
            <a:r>
              <a:rPr lang="en-US" dirty="0" err="1"/>
              <a:t>họ</a:t>
            </a:r>
            <a:endParaRPr lang="en-US" dirty="0"/>
          </a:p>
          <a:p>
            <a:pPr marL="171450" indent="-171450" eaLnBrk="1" hangingPunct="1">
              <a:buFontTx/>
              <a:buChar char="-"/>
            </a:pPr>
            <a:r>
              <a:rPr lang="en-US" dirty="0"/>
              <a:t>Bao </a:t>
            </a:r>
            <a:r>
              <a:rPr lang="en-US" dirty="0" err="1"/>
              <a:t>gồm</a:t>
            </a:r>
            <a:r>
              <a:rPr lang="en-US" dirty="0"/>
              <a:t> </a:t>
            </a:r>
            <a:r>
              <a:rPr lang="en-US" dirty="0" err="1"/>
              <a:t>cách</a:t>
            </a:r>
            <a:r>
              <a:rPr lang="en-US" dirty="0"/>
              <a:t> </a:t>
            </a:r>
            <a:r>
              <a:rPr lang="en-US" dirty="0" err="1"/>
              <a:t>nghi</a:t>
            </a:r>
            <a:r>
              <a:rPr lang="en-US" dirty="0"/>
              <a:t> </a:t>
            </a:r>
            <a:r>
              <a:rPr lang="en-US" dirty="0" err="1"/>
              <a:t>nhận</a:t>
            </a:r>
            <a:r>
              <a:rPr lang="en-US" dirty="0"/>
              <a:t> tri </a:t>
            </a:r>
            <a:r>
              <a:rPr lang="en-US" dirty="0" err="1"/>
              <a:t>thức</a:t>
            </a:r>
            <a:r>
              <a:rPr lang="en-US" dirty="0"/>
              <a:t> </a:t>
            </a:r>
            <a:r>
              <a:rPr lang="en-US" dirty="0" err="1"/>
              <a:t>và</a:t>
            </a:r>
            <a:r>
              <a:rPr lang="en-US" dirty="0"/>
              <a:t> </a:t>
            </a:r>
            <a:r>
              <a:rPr lang="en-US" dirty="0" err="1"/>
              <a:t>cách</a:t>
            </a:r>
            <a:r>
              <a:rPr lang="en-US" dirty="0"/>
              <a:t> </a:t>
            </a:r>
            <a:r>
              <a:rPr lang="en-US" dirty="0" err="1"/>
              <a:t>lấy</a:t>
            </a:r>
            <a:r>
              <a:rPr lang="en-US" dirty="0"/>
              <a:t> </a:t>
            </a:r>
            <a:r>
              <a:rPr lang="en-US" dirty="0" err="1"/>
              <a:t>lại</a:t>
            </a:r>
            <a:r>
              <a:rPr lang="en-US" dirty="0"/>
              <a:t> </a:t>
            </a:r>
            <a:r>
              <a:rPr lang="en-US" dirty="0" err="1"/>
              <a:t>nó</a:t>
            </a:r>
            <a:endParaRPr lang="en-US" dirty="0"/>
          </a:p>
          <a:p>
            <a:pPr marL="171450" indent="-171450" eaLnBrk="1" hangingPunct="1">
              <a:buFontTx/>
              <a:buChar char="-"/>
            </a:pPr>
            <a:r>
              <a:rPr lang="en-US" dirty="0"/>
              <a:t>Con ng</a:t>
            </a:r>
            <a:r>
              <a:rPr lang="vi-VN" dirty="0"/>
              <a:t>ư</a:t>
            </a:r>
            <a:r>
              <a:rPr lang="en-US" dirty="0" err="1"/>
              <a:t>ời</a:t>
            </a:r>
            <a:r>
              <a:rPr lang="en-US" dirty="0"/>
              <a:t> </a:t>
            </a:r>
            <a:r>
              <a:rPr lang="en-US" dirty="0" err="1"/>
              <a:t>không</a:t>
            </a:r>
            <a:r>
              <a:rPr lang="en-US" dirty="0"/>
              <a:t> </a:t>
            </a:r>
            <a:r>
              <a:rPr lang="en-US" dirty="0" err="1"/>
              <a:t>nhớ</a:t>
            </a:r>
            <a:r>
              <a:rPr lang="en-US" dirty="0"/>
              <a:t> </a:t>
            </a:r>
            <a:r>
              <a:rPr lang="en-US" dirty="0" err="1"/>
              <a:t>mọi</a:t>
            </a:r>
            <a:r>
              <a:rPr lang="en-US" dirty="0"/>
              <a:t> </a:t>
            </a:r>
            <a:r>
              <a:rPr lang="en-US" dirty="0" err="1"/>
              <a:t>thứ</a:t>
            </a:r>
            <a:r>
              <a:rPr lang="en-US" dirty="0"/>
              <a:t>, </a:t>
            </a:r>
            <a:r>
              <a:rPr lang="en-US" dirty="0" err="1"/>
              <a:t>nhớ</a:t>
            </a:r>
            <a:r>
              <a:rPr lang="en-US" dirty="0"/>
              <a:t> </a:t>
            </a:r>
            <a:r>
              <a:rPr lang="en-US" dirty="0" err="1"/>
              <a:t>có</a:t>
            </a:r>
            <a:r>
              <a:rPr lang="en-US" dirty="0"/>
              <a:t> </a:t>
            </a:r>
            <a:r>
              <a:rPr lang="en-US" dirty="0" err="1"/>
              <a:t>chọn</a:t>
            </a:r>
            <a:r>
              <a:rPr lang="en-US" dirty="0"/>
              <a:t> </a:t>
            </a:r>
            <a:r>
              <a:rPr lang="en-US" dirty="0" err="1"/>
              <a:t>lọc</a:t>
            </a:r>
            <a:r>
              <a:rPr lang="en-US" dirty="0"/>
              <a:t> </a:t>
            </a:r>
            <a:r>
              <a:rPr lang="en-US" dirty="0" err="1"/>
              <a:t>và</a:t>
            </a:r>
            <a:r>
              <a:rPr lang="en-US" dirty="0"/>
              <a:t> </a:t>
            </a:r>
            <a:r>
              <a:rPr lang="en-US" dirty="0" err="1"/>
              <a:t>xử</a:t>
            </a:r>
            <a:r>
              <a:rPr lang="en-US" dirty="0"/>
              <a:t> </a:t>
            </a:r>
            <a:r>
              <a:rPr lang="en-US" dirty="0" err="1"/>
              <a:t>lý</a:t>
            </a:r>
            <a:r>
              <a:rPr lang="en-US" dirty="0"/>
              <a:t> </a:t>
            </a:r>
            <a:r>
              <a:rPr lang="en-US" dirty="0" err="1"/>
              <a:t>những</a:t>
            </a:r>
            <a:r>
              <a:rPr lang="en-US" dirty="0"/>
              <a:t> </a:t>
            </a:r>
            <a:r>
              <a:rPr lang="en-US" dirty="0" err="1"/>
              <a:t>thứ</a:t>
            </a:r>
            <a:r>
              <a:rPr lang="en-US" dirty="0"/>
              <a:t> </a:t>
            </a:r>
            <a:r>
              <a:rPr lang="en-US" dirty="0" err="1"/>
              <a:t>mà</a:t>
            </a:r>
            <a:r>
              <a:rPr lang="en-US" dirty="0"/>
              <a:t> con ng</a:t>
            </a:r>
            <a:r>
              <a:rPr lang="vi-VN" dirty="0"/>
              <a:t>ư</a:t>
            </a:r>
            <a:r>
              <a:rPr lang="en-US" dirty="0" err="1"/>
              <a:t>ời</a:t>
            </a:r>
            <a:r>
              <a:rPr lang="en-US" dirty="0"/>
              <a:t> </a:t>
            </a:r>
            <a:r>
              <a:rPr lang="en-US" dirty="0" err="1"/>
              <a:t>quan</a:t>
            </a:r>
            <a:r>
              <a:rPr lang="en-US" dirty="0"/>
              <a:t> </a:t>
            </a:r>
            <a:r>
              <a:rPr lang="en-US" dirty="0" err="1"/>
              <a:t>tâm</a:t>
            </a:r>
            <a:r>
              <a:rPr lang="en-US" dirty="0"/>
              <a:t> </a:t>
            </a:r>
            <a:r>
              <a:rPr lang="en-US" dirty="0" err="1"/>
              <a:t>thôi</a:t>
            </a:r>
            <a:r>
              <a:rPr lang="en-US" dirty="0"/>
              <a:t>. Th</a:t>
            </a:r>
            <a:r>
              <a:rPr lang="vi-VN" dirty="0"/>
              <a:t>ư</a:t>
            </a:r>
            <a:r>
              <a:rPr lang="en-US" dirty="0" err="1"/>
              <a:t>ờng</a:t>
            </a:r>
            <a:r>
              <a:rPr lang="en-US" dirty="0"/>
              <a:t> </a:t>
            </a:r>
            <a:r>
              <a:rPr lang="en-US" dirty="0" err="1"/>
              <a:t>thì</a:t>
            </a:r>
            <a:r>
              <a:rPr lang="en-US" dirty="0"/>
              <a:t> </a:t>
            </a:r>
            <a:r>
              <a:rPr lang="en-US" dirty="0" err="1"/>
              <a:t>chúng</a:t>
            </a:r>
            <a:r>
              <a:rPr lang="en-US" dirty="0"/>
              <a:t> ta </a:t>
            </a:r>
            <a:r>
              <a:rPr lang="en-US" dirty="0" err="1"/>
              <a:t>nhớ</a:t>
            </a:r>
            <a:r>
              <a:rPr lang="en-US" dirty="0"/>
              <a:t> </a:t>
            </a:r>
            <a:r>
              <a:rPr lang="en-US" dirty="0" err="1"/>
              <a:t>mình</a:t>
            </a:r>
            <a:r>
              <a:rPr lang="en-US" dirty="0"/>
              <a:t> </a:t>
            </a:r>
            <a:r>
              <a:rPr lang="en-US" dirty="0" err="1"/>
              <a:t>yêu</a:t>
            </a:r>
            <a:r>
              <a:rPr lang="en-US" dirty="0"/>
              <a:t> </a:t>
            </a:r>
            <a:r>
              <a:rPr lang="en-US" dirty="0" err="1"/>
              <a:t>thích</a:t>
            </a:r>
            <a:r>
              <a:rPr lang="en-US" dirty="0"/>
              <a:t> </a:t>
            </a:r>
            <a:r>
              <a:rPr lang="en-US" dirty="0" err="1"/>
              <a:t>và</a:t>
            </a:r>
            <a:r>
              <a:rPr lang="en-US" dirty="0"/>
              <a:t> </a:t>
            </a:r>
            <a:r>
              <a:rPr lang="en-US" dirty="0" err="1"/>
              <a:t>quên</a:t>
            </a:r>
            <a:r>
              <a:rPr lang="en-US" dirty="0"/>
              <a:t> </a:t>
            </a:r>
            <a:r>
              <a:rPr lang="en-US" dirty="0" err="1"/>
              <a:t>những</a:t>
            </a:r>
            <a:r>
              <a:rPr lang="en-US" dirty="0"/>
              <a:t> </a:t>
            </a:r>
            <a:r>
              <a:rPr lang="en-US" dirty="0" err="1"/>
              <a:t>gì</a:t>
            </a:r>
            <a:r>
              <a:rPr lang="en-US" dirty="0"/>
              <a:t> </a:t>
            </a:r>
            <a:r>
              <a:rPr lang="en-US" dirty="0" err="1"/>
              <a:t>muốn</a:t>
            </a:r>
            <a:r>
              <a:rPr lang="en-US" dirty="0"/>
              <a:t> </a:t>
            </a:r>
            <a:r>
              <a:rPr lang="en-US" dirty="0" err="1"/>
              <a:t>quên</a:t>
            </a:r>
            <a:r>
              <a:rPr lang="en-US" dirty="0"/>
              <a:t>.</a:t>
            </a:r>
          </a:p>
          <a:p>
            <a:pPr marL="171450" indent="-171450" eaLnBrk="1" hangingPunct="1">
              <a:buFontTx/>
              <a:buChar char="-"/>
            </a:pPr>
            <a:r>
              <a:rPr lang="en-US" dirty="0" err="1"/>
              <a:t>Ngữ</a:t>
            </a:r>
            <a:r>
              <a:rPr lang="en-US" dirty="0"/>
              <a:t> </a:t>
            </a:r>
            <a:r>
              <a:rPr lang="en-US" dirty="0" err="1"/>
              <a:t>cảnh</a:t>
            </a:r>
            <a:r>
              <a:rPr lang="en-US" dirty="0"/>
              <a:t>/</a:t>
            </a:r>
            <a:r>
              <a:rPr lang="en-US" dirty="0" err="1"/>
              <a:t>câu</a:t>
            </a:r>
            <a:r>
              <a:rPr lang="en-US" dirty="0"/>
              <a:t> </a:t>
            </a:r>
            <a:r>
              <a:rPr lang="en-US" dirty="0" err="1"/>
              <a:t>chuyện</a:t>
            </a:r>
            <a:r>
              <a:rPr lang="en-US" dirty="0"/>
              <a:t> </a:t>
            </a:r>
            <a:r>
              <a:rPr lang="en-US" dirty="0" err="1"/>
              <a:t>dễ</a:t>
            </a:r>
            <a:r>
              <a:rPr lang="en-US" dirty="0"/>
              <a:t> </a:t>
            </a:r>
            <a:r>
              <a:rPr lang="en-US" dirty="0" err="1"/>
              <a:t>tác</a:t>
            </a:r>
            <a:r>
              <a:rPr lang="en-US" dirty="0"/>
              <a:t> </a:t>
            </a:r>
            <a:r>
              <a:rPr lang="en-US" dirty="0" err="1"/>
              <a:t>động</a:t>
            </a:r>
            <a:r>
              <a:rPr lang="en-US" dirty="0"/>
              <a:t> </a:t>
            </a:r>
            <a:r>
              <a:rPr lang="en-US" dirty="0" err="1"/>
              <a:t>vào</a:t>
            </a:r>
            <a:r>
              <a:rPr lang="en-US" dirty="0"/>
              <a:t> </a:t>
            </a:r>
            <a:r>
              <a:rPr lang="en-US" dirty="0" err="1"/>
              <a:t>ký</a:t>
            </a:r>
            <a:r>
              <a:rPr lang="en-US" dirty="0"/>
              <a:t> </a:t>
            </a:r>
            <a:r>
              <a:rPr lang="en-US" dirty="0" err="1"/>
              <a:t>ức</a:t>
            </a:r>
            <a:r>
              <a:rPr lang="en-US" dirty="0"/>
              <a:t> (video, film,…)</a:t>
            </a:r>
          </a:p>
          <a:p>
            <a:pPr marL="171450" indent="-171450" eaLnBrk="1" hangingPunct="1">
              <a:buFontTx/>
              <a:buChar char="-"/>
            </a:pPr>
            <a:r>
              <a:rPr lang="en-US" dirty="0" err="1"/>
              <a:t>Nhận</a:t>
            </a:r>
            <a:r>
              <a:rPr lang="en-US" dirty="0"/>
              <a:t> ra </a:t>
            </a:r>
            <a:r>
              <a:rPr lang="en-US" dirty="0" err="1"/>
              <a:t>một</a:t>
            </a:r>
            <a:r>
              <a:rPr lang="en-US" dirty="0"/>
              <a:t> </a:t>
            </a:r>
            <a:r>
              <a:rPr lang="en-US" dirty="0" err="1"/>
              <a:t>việc</a:t>
            </a:r>
            <a:r>
              <a:rPr lang="en-US" dirty="0"/>
              <a:t> </a:t>
            </a:r>
            <a:r>
              <a:rPr lang="en-US" dirty="0" err="1"/>
              <a:t>sẽ</a:t>
            </a:r>
            <a:r>
              <a:rPr lang="en-US" dirty="0"/>
              <a:t> </a:t>
            </a:r>
            <a:r>
              <a:rPr lang="en-US" dirty="0" err="1"/>
              <a:t>tốt</a:t>
            </a:r>
            <a:r>
              <a:rPr lang="en-US" dirty="0"/>
              <a:t> h</a:t>
            </a:r>
            <a:r>
              <a:rPr lang="vi-VN" dirty="0"/>
              <a:t>ơ</a:t>
            </a:r>
            <a:r>
              <a:rPr lang="en-US" dirty="0"/>
              <a:t>n </a:t>
            </a:r>
            <a:r>
              <a:rPr lang="en-US" dirty="0" err="1"/>
              <a:t>nhớ</a:t>
            </a:r>
            <a:r>
              <a:rPr lang="en-US" dirty="0"/>
              <a:t> </a:t>
            </a:r>
            <a:r>
              <a:rPr lang="en-US" dirty="0" err="1"/>
              <a:t>lại</a:t>
            </a:r>
            <a:r>
              <a:rPr lang="en-US" dirty="0"/>
              <a:t> </a:t>
            </a:r>
            <a:r>
              <a:rPr lang="en-US" dirty="0" err="1"/>
              <a:t>việc</a:t>
            </a:r>
            <a:r>
              <a:rPr lang="en-US" dirty="0"/>
              <a:t> </a:t>
            </a:r>
            <a:r>
              <a:rPr lang="en-US" dirty="0" err="1"/>
              <a:t>đó</a:t>
            </a:r>
            <a:r>
              <a:rPr lang="en-US" dirty="0"/>
              <a:t> </a:t>
            </a:r>
            <a:r>
              <a:rPr lang="en-US" dirty="0" err="1"/>
              <a:t>là</a:t>
            </a:r>
            <a:r>
              <a:rPr lang="en-US" dirty="0"/>
              <a:t> </a:t>
            </a:r>
            <a:r>
              <a:rPr lang="en-US" dirty="0" err="1"/>
              <a:t>gì</a:t>
            </a:r>
            <a:r>
              <a:rPr lang="en-US" dirty="0"/>
              <a:t> (</a:t>
            </a:r>
            <a:r>
              <a:rPr lang="en-US" dirty="0" err="1"/>
              <a:t>câu</a:t>
            </a:r>
            <a:r>
              <a:rPr lang="en-US" dirty="0"/>
              <a:t> </a:t>
            </a:r>
            <a:r>
              <a:rPr lang="en-US" dirty="0" err="1"/>
              <a:t>chuyện</a:t>
            </a:r>
            <a:r>
              <a:rPr lang="en-US" dirty="0"/>
              <a:t> ng</a:t>
            </a:r>
            <a:r>
              <a:rPr lang="vi-VN" dirty="0"/>
              <a:t>ư</a:t>
            </a:r>
            <a:r>
              <a:rPr lang="en-US" dirty="0" err="1"/>
              <a:t>ời</a:t>
            </a:r>
            <a:r>
              <a:rPr lang="en-US" dirty="0"/>
              <a:t> </a:t>
            </a:r>
            <a:r>
              <a:rPr lang="en-US" dirty="0" err="1"/>
              <a:t>hàng</a:t>
            </a:r>
            <a:r>
              <a:rPr lang="en-US" dirty="0"/>
              <a:t> </a:t>
            </a:r>
            <a:r>
              <a:rPr lang="en-US" dirty="0" err="1"/>
              <a:t>xóm</a:t>
            </a:r>
            <a:r>
              <a:rPr lang="en-US" dirty="0"/>
              <a:t>)</a:t>
            </a:r>
          </a:p>
          <a:p>
            <a:pPr marL="171450" indent="-171450" eaLnBrk="1" hangingPunct="1">
              <a:buFontTx/>
              <a:buChar char="-"/>
            </a:pPr>
            <a:r>
              <a:rPr lang="en-US" dirty="0" err="1"/>
              <a:t>Chúng</a:t>
            </a:r>
            <a:r>
              <a:rPr lang="en-US" dirty="0"/>
              <a:t> ta </a:t>
            </a:r>
            <a:r>
              <a:rPr lang="en-US" dirty="0" err="1"/>
              <a:t>nhớ</a:t>
            </a:r>
            <a:r>
              <a:rPr lang="en-US" dirty="0"/>
              <a:t> </a:t>
            </a:r>
            <a:r>
              <a:rPr lang="en-US" dirty="0" err="1"/>
              <a:t>các</a:t>
            </a:r>
            <a:r>
              <a:rPr lang="en-US" dirty="0"/>
              <a:t> </a:t>
            </a:r>
            <a:r>
              <a:rPr lang="en-US" dirty="0" err="1"/>
              <a:t>tấm</a:t>
            </a:r>
            <a:r>
              <a:rPr lang="en-US" dirty="0"/>
              <a:t> </a:t>
            </a:r>
            <a:r>
              <a:rPr lang="en-US" dirty="0" err="1"/>
              <a:t>hình</a:t>
            </a:r>
            <a:r>
              <a:rPr lang="en-US" dirty="0"/>
              <a:t> </a:t>
            </a:r>
            <a:r>
              <a:rPr lang="en-US" dirty="0" err="1"/>
              <a:t>chụp</a:t>
            </a:r>
            <a:r>
              <a:rPr lang="en-US" dirty="0"/>
              <a:t> </a:t>
            </a:r>
            <a:r>
              <a:rPr lang="en-US" dirty="0" err="1"/>
              <a:t>các</a:t>
            </a:r>
            <a:r>
              <a:rPr lang="en-US" dirty="0"/>
              <a:t> </a:t>
            </a:r>
            <a:r>
              <a:rPr lang="en-US" dirty="0" err="1"/>
              <a:t>vật</a:t>
            </a:r>
            <a:r>
              <a:rPr lang="en-US" dirty="0"/>
              <a:t> </a:t>
            </a:r>
            <a:r>
              <a:rPr lang="en-US" dirty="0" err="1"/>
              <a:t>thể</a:t>
            </a:r>
            <a:r>
              <a:rPr lang="en-US" dirty="0"/>
              <a:t> </a:t>
            </a:r>
            <a:r>
              <a:rPr lang="en-US" dirty="0" err="1"/>
              <a:t>sẽ</a:t>
            </a:r>
            <a:r>
              <a:rPr lang="en-US" dirty="0"/>
              <a:t> </a:t>
            </a:r>
            <a:r>
              <a:rPr lang="en-US" dirty="0" err="1"/>
              <a:t>ít</a:t>
            </a:r>
            <a:r>
              <a:rPr lang="en-US" dirty="0"/>
              <a:t> h</a:t>
            </a:r>
            <a:r>
              <a:rPr lang="vi-VN" dirty="0"/>
              <a:t>ơ</a:t>
            </a:r>
            <a:r>
              <a:rPr lang="en-US" dirty="0"/>
              <a:t>n </a:t>
            </a:r>
            <a:r>
              <a:rPr lang="en-US" dirty="0" err="1"/>
              <a:t>là</a:t>
            </a:r>
            <a:r>
              <a:rPr lang="en-US" dirty="0"/>
              <a:t> </a:t>
            </a:r>
            <a:r>
              <a:rPr lang="en-US" dirty="0" err="1"/>
              <a:t>khi</a:t>
            </a:r>
            <a:r>
              <a:rPr lang="en-US" dirty="0"/>
              <a:t> </a:t>
            </a:r>
            <a:r>
              <a:rPr lang="en-US" dirty="0" err="1"/>
              <a:t>chúng</a:t>
            </a:r>
            <a:r>
              <a:rPr lang="en-US" dirty="0"/>
              <a:t> ta </a:t>
            </a:r>
            <a:r>
              <a:rPr lang="en-US" dirty="0" err="1"/>
              <a:t>quan</a:t>
            </a:r>
            <a:r>
              <a:rPr lang="en-US" dirty="0"/>
              <a:t> </a:t>
            </a:r>
            <a:r>
              <a:rPr lang="en-US" dirty="0" err="1"/>
              <a:t>sát</a:t>
            </a:r>
            <a:r>
              <a:rPr lang="en-US" dirty="0"/>
              <a:t> </a:t>
            </a:r>
            <a:r>
              <a:rPr lang="en-US" dirty="0" err="1"/>
              <a:t>hình</a:t>
            </a:r>
            <a:r>
              <a:rPr lang="en-US" dirty="0"/>
              <a:t> </a:t>
            </a:r>
            <a:r>
              <a:rPr lang="en-US" dirty="0" err="1"/>
              <a:t>ảnh</a:t>
            </a:r>
            <a:r>
              <a:rPr lang="en-US" dirty="0"/>
              <a:t> </a:t>
            </a:r>
            <a:r>
              <a:rPr lang="en-US" dirty="0" err="1"/>
              <a:t>bên</a:t>
            </a:r>
            <a:r>
              <a:rPr lang="en-US" dirty="0"/>
              <a:t> </a:t>
            </a:r>
            <a:r>
              <a:rPr lang="en-US" dirty="0" err="1"/>
              <a:t>ngoài</a:t>
            </a:r>
            <a:r>
              <a:rPr lang="en-US" dirty="0"/>
              <a:t> </a:t>
            </a:r>
            <a:r>
              <a:rPr lang="en-US" dirty="0" err="1"/>
              <a:t>bằng</a:t>
            </a:r>
            <a:r>
              <a:rPr lang="en-US" dirty="0"/>
              <a:t> </a:t>
            </a:r>
            <a:r>
              <a:rPr lang="en-US" dirty="0" err="1"/>
              <a:t>cặp</a:t>
            </a:r>
            <a:r>
              <a:rPr lang="en-US" dirty="0"/>
              <a:t> </a:t>
            </a:r>
            <a:r>
              <a:rPr lang="en-US" dirty="0" err="1"/>
              <a:t>mắt</a:t>
            </a:r>
            <a:r>
              <a:rPr lang="en-US" dirty="0"/>
              <a:t> </a:t>
            </a:r>
            <a:r>
              <a:rPr lang="en-US" dirty="0" err="1"/>
              <a:t>xăm</a:t>
            </a:r>
            <a:r>
              <a:rPr lang="en-US" dirty="0"/>
              <a:t> </a:t>
            </a:r>
            <a:r>
              <a:rPr lang="en-US" dirty="0" err="1"/>
              <a:t>soi</a:t>
            </a:r>
            <a:r>
              <a:rPr lang="en-US" dirty="0"/>
              <a:t>.</a:t>
            </a:r>
          </a:p>
          <a:p>
            <a:pPr eaLnBrk="1" hangingPunct="1"/>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2504D9C-FD4E-CD49-BD43-EE76FBA458CA}" type="slidenum">
              <a:rPr lang="en-GB" sz="1200"/>
              <a:pPr eaLnBrk="1" hangingPunct="1"/>
              <a:t>21</a:t>
            </a:fld>
            <a:endParaRPr lang="en-GB" sz="1200"/>
          </a:p>
        </p:txBody>
      </p:sp>
      <p:sp>
        <p:nvSpPr>
          <p:cNvPr id="51203"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394336C7-D429-D14B-BBF9-8293634C9623}" type="slidenum">
              <a:rPr lang="en-US" sz="1200">
                <a:latin typeface="Times" charset="0"/>
              </a:rPr>
              <a:pPr algn="r"/>
              <a:t>21</a:t>
            </a:fld>
            <a:endParaRPr lang="en-US" sz="1200">
              <a:latin typeface="Times" charset="0"/>
            </a:endParaRPr>
          </a:p>
        </p:txBody>
      </p:sp>
      <p:sp>
        <p:nvSpPr>
          <p:cNvPr id="51204" name="Rectangle 2"/>
          <p:cNvSpPr>
            <a:spLocks noGrp="1" noRot="1" noChangeAspect="1" noChangeArrowheads="1" noTextEdit="1"/>
          </p:cNvSpPr>
          <p:nvPr>
            <p:ph type="sldImg"/>
          </p:nvPr>
        </p:nvSpPr>
        <p:spPr>
          <a:ln/>
        </p:spPr>
      </p:sp>
      <p:sp>
        <p:nvSpPr>
          <p:cNvPr id="51205"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marL="228600" indent="-228600" eaLnBrk="1" hangingPunct="1">
              <a:buAutoNum type="arabicPeriod"/>
            </a:pPr>
            <a:r>
              <a:rPr lang="en-US" dirty="0" err="1"/>
              <a:t>Ghi</a:t>
            </a:r>
            <a:r>
              <a:rPr lang="en-US" dirty="0"/>
              <a:t> </a:t>
            </a:r>
            <a:r>
              <a:rPr lang="en-US" dirty="0" err="1"/>
              <a:t>nhớ</a:t>
            </a:r>
            <a:r>
              <a:rPr lang="en-US" dirty="0"/>
              <a:t> </a:t>
            </a:r>
            <a:r>
              <a:rPr lang="en-US" dirty="0" err="1"/>
              <a:t>là</a:t>
            </a:r>
            <a:r>
              <a:rPr lang="en-US" dirty="0"/>
              <a:t> </a:t>
            </a:r>
            <a:r>
              <a:rPr lang="en-US" dirty="0" err="1"/>
              <a:t>giai</a:t>
            </a:r>
            <a:r>
              <a:rPr lang="en-US" dirty="0"/>
              <a:t> </a:t>
            </a:r>
            <a:r>
              <a:rPr lang="en-US" dirty="0" err="1"/>
              <a:t>đoạn</a:t>
            </a:r>
            <a:r>
              <a:rPr lang="en-US" dirty="0"/>
              <a:t> </a:t>
            </a:r>
            <a:r>
              <a:rPr lang="en-US" dirty="0" err="1"/>
              <a:t>đầu</a:t>
            </a:r>
            <a:r>
              <a:rPr lang="en-US" dirty="0"/>
              <a:t> </a:t>
            </a:r>
            <a:r>
              <a:rPr lang="en-US" dirty="0" err="1"/>
              <a:t>tiên</a:t>
            </a:r>
            <a:r>
              <a:rPr lang="en-US" dirty="0"/>
              <a:t> </a:t>
            </a:r>
            <a:r>
              <a:rPr lang="en-US" dirty="0" err="1"/>
              <a:t>của</a:t>
            </a:r>
            <a:r>
              <a:rPr lang="en-US" dirty="0"/>
              <a:t> </a:t>
            </a:r>
            <a:r>
              <a:rPr lang="en-US" dirty="0" err="1"/>
              <a:t>ký</a:t>
            </a:r>
            <a:r>
              <a:rPr lang="en-US" dirty="0"/>
              <a:t> </a:t>
            </a:r>
            <a:r>
              <a:rPr lang="vi-VN" dirty="0"/>
              <a:t>ư</a:t>
            </a:r>
            <a:r>
              <a:rPr lang="en-US" dirty="0" err="1"/>
              <a:t>ớc</a:t>
            </a:r>
            <a:endParaRPr lang="en-US" dirty="0"/>
          </a:p>
          <a:p>
            <a:pPr marL="228600" indent="-228600" eaLnBrk="1" hangingPunct="1">
              <a:buAutoNum type="arabicPeriod"/>
            </a:pPr>
            <a:r>
              <a:rPr lang="en-US" dirty="0" err="1"/>
              <a:t>Càng</a:t>
            </a:r>
            <a:r>
              <a:rPr lang="en-US" dirty="0"/>
              <a:t> </a:t>
            </a:r>
            <a:r>
              <a:rPr lang="en-US" dirty="0" err="1"/>
              <a:t>tập</a:t>
            </a:r>
            <a:r>
              <a:rPr lang="en-US" dirty="0"/>
              <a:t> </a:t>
            </a:r>
            <a:r>
              <a:rPr lang="en-US" dirty="0" err="1"/>
              <a:t>trung</a:t>
            </a:r>
            <a:r>
              <a:rPr lang="en-US" dirty="0"/>
              <a:t>, </a:t>
            </a:r>
            <a:r>
              <a:rPr lang="en-US" dirty="0" err="1"/>
              <a:t>càng</a:t>
            </a:r>
            <a:r>
              <a:rPr lang="en-US" dirty="0"/>
              <a:t> </a:t>
            </a:r>
            <a:r>
              <a:rPr lang="en-US" dirty="0" err="1"/>
              <a:t>nghĩ</a:t>
            </a:r>
            <a:r>
              <a:rPr lang="en-US" dirty="0"/>
              <a:t> </a:t>
            </a:r>
            <a:r>
              <a:rPr lang="en-US" dirty="0" err="1"/>
              <a:t>và</a:t>
            </a:r>
            <a:r>
              <a:rPr lang="en-US" dirty="0"/>
              <a:t> so </a:t>
            </a:r>
            <a:r>
              <a:rPr lang="en-US" dirty="0" err="1"/>
              <a:t>sánh</a:t>
            </a:r>
            <a:r>
              <a:rPr lang="en-US" dirty="0"/>
              <a:t> </a:t>
            </a:r>
            <a:r>
              <a:rPr lang="en-US" dirty="0" err="1"/>
              <a:t>với</a:t>
            </a:r>
            <a:r>
              <a:rPr lang="en-US" dirty="0"/>
              <a:t> </a:t>
            </a:r>
            <a:r>
              <a:rPr lang="en-US" dirty="0" err="1"/>
              <a:t>cái</a:t>
            </a:r>
            <a:r>
              <a:rPr lang="en-US" dirty="0"/>
              <a:t> </a:t>
            </a:r>
            <a:r>
              <a:rPr lang="en-US" dirty="0" err="1"/>
              <a:t>khác</a:t>
            </a:r>
            <a:r>
              <a:rPr lang="en-US" dirty="0"/>
              <a:t> </a:t>
            </a:r>
            <a:r>
              <a:rPr lang="en-US" dirty="0" err="1"/>
              <a:t>thì</a:t>
            </a:r>
            <a:r>
              <a:rPr lang="en-US" dirty="0"/>
              <a:t> </a:t>
            </a:r>
            <a:r>
              <a:rPr lang="en-US" dirty="0" err="1"/>
              <a:t>nhớ</a:t>
            </a:r>
            <a:r>
              <a:rPr lang="en-US" dirty="0"/>
              <a:t> </a:t>
            </a:r>
            <a:r>
              <a:rPr lang="en-US" dirty="0" err="1"/>
              <a:t>càng</a:t>
            </a:r>
            <a:r>
              <a:rPr lang="en-US" dirty="0"/>
              <a:t> </a:t>
            </a:r>
            <a:r>
              <a:rPr lang="en-US" dirty="0" err="1"/>
              <a:t>tốt</a:t>
            </a:r>
            <a:r>
              <a:rPr lang="en-US" dirty="0"/>
              <a:t>.</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693CBB0-8B5E-B540-944B-092B467FC90F}" type="slidenum">
              <a:rPr lang="en-GB" sz="1200"/>
              <a:pPr eaLnBrk="1" hangingPunct="1"/>
              <a:t>22</a:t>
            </a:fld>
            <a:endParaRPr lang="en-GB" sz="1200"/>
          </a:p>
        </p:txBody>
      </p:sp>
      <p:sp>
        <p:nvSpPr>
          <p:cNvPr id="5325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7011FD7A-F6EA-2549-ADC7-42EC07AD39C4}" type="slidenum">
              <a:rPr lang="en-US" sz="1200">
                <a:latin typeface="Times" charset="0"/>
              </a:rPr>
              <a:pPr algn="r"/>
              <a:t>22</a:t>
            </a:fld>
            <a:endParaRPr lang="en-US" sz="1200">
              <a:latin typeface="Times" charset="0"/>
            </a:endParaRPr>
          </a:p>
        </p:txBody>
      </p:sp>
      <p:sp>
        <p:nvSpPr>
          <p:cNvPr id="53252" name="Rectangle 2"/>
          <p:cNvSpPr>
            <a:spLocks noGrp="1" noRot="1" noChangeAspect="1" noChangeArrowheads="1" noTextEdit="1"/>
          </p:cNvSpPr>
          <p:nvPr>
            <p:ph type="sldImg"/>
          </p:nvPr>
        </p:nvSpPr>
        <p:spPr>
          <a:ln/>
        </p:spPr>
      </p:sp>
      <p:sp>
        <p:nvSpPr>
          <p:cNvPr id="53253"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marL="171450" indent="-171450" eaLnBrk="1" hangingPunct="1">
              <a:buFontTx/>
              <a:buChar char="-"/>
            </a:pPr>
            <a:r>
              <a:rPr lang="en-US" dirty="0" err="1"/>
              <a:t>Ngữ</a:t>
            </a:r>
            <a:r>
              <a:rPr lang="en-US" dirty="0"/>
              <a:t> </a:t>
            </a:r>
            <a:r>
              <a:rPr lang="en-US" dirty="0" err="1"/>
              <a:t>cảnh</a:t>
            </a:r>
            <a:r>
              <a:rPr lang="en-US" dirty="0"/>
              <a:t>, </a:t>
            </a:r>
            <a:r>
              <a:rPr lang="en-US" dirty="0" err="1"/>
              <a:t>bối</a:t>
            </a:r>
            <a:r>
              <a:rPr lang="en-US" dirty="0"/>
              <a:t> </a:t>
            </a:r>
            <a:r>
              <a:rPr lang="en-US" dirty="0" err="1"/>
              <a:t>cảnh</a:t>
            </a:r>
            <a:r>
              <a:rPr lang="en-US" dirty="0"/>
              <a:t> </a:t>
            </a:r>
            <a:r>
              <a:rPr lang="en-US" dirty="0" err="1"/>
              <a:t>sẽ</a:t>
            </a:r>
            <a:r>
              <a:rPr lang="en-US" dirty="0"/>
              <a:t> </a:t>
            </a:r>
            <a:r>
              <a:rPr lang="en-US" dirty="0" err="1"/>
              <a:t>giúp</a:t>
            </a:r>
            <a:r>
              <a:rPr lang="en-US" dirty="0"/>
              <a:t> </a:t>
            </a:r>
            <a:r>
              <a:rPr lang="en-US" dirty="0" err="1"/>
              <a:t>thông</a:t>
            </a:r>
            <a:r>
              <a:rPr lang="en-US" dirty="0"/>
              <a:t> tin đ</a:t>
            </a:r>
            <a:r>
              <a:rPr lang="vi-VN" dirty="0"/>
              <a:t>ư</a:t>
            </a:r>
            <a:r>
              <a:rPr lang="en-US" dirty="0" err="1"/>
              <a:t>ợc</a:t>
            </a:r>
            <a:r>
              <a:rPr lang="en-US" dirty="0"/>
              <a:t> </a:t>
            </a:r>
            <a:r>
              <a:rPr lang="en-US" dirty="0" err="1"/>
              <a:t>ghi</a:t>
            </a:r>
            <a:r>
              <a:rPr lang="en-US" dirty="0"/>
              <a:t> </a:t>
            </a:r>
            <a:r>
              <a:rPr lang="en-US" dirty="0" err="1"/>
              <a:t>nhận</a:t>
            </a:r>
            <a:r>
              <a:rPr lang="en-US" dirty="0"/>
              <a:t> </a:t>
            </a:r>
            <a:r>
              <a:rPr lang="en-US" dirty="0" err="1"/>
              <a:t>một</a:t>
            </a:r>
            <a:r>
              <a:rPr lang="en-US" dirty="0"/>
              <a:t> </a:t>
            </a:r>
            <a:r>
              <a:rPr lang="en-US" dirty="0" err="1"/>
              <a:t>cách</a:t>
            </a:r>
            <a:r>
              <a:rPr lang="en-US" dirty="0"/>
              <a:t> </a:t>
            </a:r>
            <a:r>
              <a:rPr lang="en-US" dirty="0" err="1"/>
              <a:t>có</a:t>
            </a:r>
            <a:r>
              <a:rPr lang="en-US" dirty="0"/>
              <a:t> </a:t>
            </a:r>
            <a:r>
              <a:rPr lang="en-US" dirty="0" err="1"/>
              <a:t>thứ</a:t>
            </a:r>
            <a:r>
              <a:rPr lang="en-US" dirty="0"/>
              <a:t> </a:t>
            </a:r>
            <a:r>
              <a:rPr lang="en-US" dirty="0" err="1"/>
              <a:t>tự</a:t>
            </a:r>
            <a:endParaRPr lang="en-US" dirty="0"/>
          </a:p>
          <a:p>
            <a:pPr marL="171450" indent="-171450" eaLnBrk="1" hangingPunct="1">
              <a:buFontTx/>
              <a:buChar char="-"/>
            </a:pPr>
            <a:r>
              <a:rPr lang="en-US" dirty="0" err="1"/>
              <a:t>Đôi</a:t>
            </a:r>
            <a:r>
              <a:rPr lang="en-US" dirty="0"/>
              <a:t> </a:t>
            </a:r>
            <a:r>
              <a:rPr lang="en-US" dirty="0" err="1"/>
              <a:t>khi</a:t>
            </a:r>
            <a:r>
              <a:rPr lang="en-US" dirty="0"/>
              <a:t> ng</a:t>
            </a:r>
            <a:r>
              <a:rPr lang="vi-VN" dirty="0"/>
              <a:t>ư</a:t>
            </a:r>
            <a:r>
              <a:rPr lang="en-US" dirty="0" err="1"/>
              <a:t>ời</a:t>
            </a:r>
            <a:r>
              <a:rPr lang="en-US" dirty="0"/>
              <a:t> ta </a:t>
            </a:r>
            <a:r>
              <a:rPr lang="en-US" dirty="0" err="1"/>
              <a:t>khó</a:t>
            </a:r>
            <a:r>
              <a:rPr lang="en-US" dirty="0"/>
              <a:t> </a:t>
            </a:r>
            <a:r>
              <a:rPr lang="en-US" dirty="0" err="1"/>
              <a:t>nhận</a:t>
            </a:r>
            <a:r>
              <a:rPr lang="en-US" dirty="0"/>
              <a:t> ra đ</a:t>
            </a:r>
            <a:r>
              <a:rPr lang="vi-VN" dirty="0"/>
              <a:t>ư</a:t>
            </a:r>
            <a:r>
              <a:rPr lang="en-US" dirty="0" err="1"/>
              <a:t>ợc</a:t>
            </a:r>
            <a:r>
              <a:rPr lang="en-US" dirty="0"/>
              <a:t> </a:t>
            </a:r>
            <a:r>
              <a:rPr lang="en-US" dirty="0" err="1"/>
              <a:t>thông</a:t>
            </a:r>
            <a:r>
              <a:rPr lang="en-US" dirty="0"/>
              <a:t> tin, </a:t>
            </a:r>
            <a:r>
              <a:rPr lang="en-US" dirty="0" err="1"/>
              <a:t>nếu</a:t>
            </a:r>
            <a:r>
              <a:rPr lang="en-US" dirty="0"/>
              <a:t> </a:t>
            </a:r>
            <a:r>
              <a:rPr lang="en-US" dirty="0" err="1"/>
              <a:t>chúng</a:t>
            </a:r>
            <a:r>
              <a:rPr lang="en-US" dirty="0"/>
              <a:t> đ</a:t>
            </a:r>
            <a:r>
              <a:rPr lang="vi-VN" dirty="0"/>
              <a:t>ư</a:t>
            </a:r>
            <a:r>
              <a:rPr lang="en-US" dirty="0" err="1"/>
              <a:t>ợc</a:t>
            </a:r>
            <a:r>
              <a:rPr lang="en-US" dirty="0"/>
              <a:t> đ</a:t>
            </a:r>
            <a:r>
              <a:rPr lang="vi-VN" dirty="0"/>
              <a:t>ư</a:t>
            </a:r>
            <a:r>
              <a:rPr lang="en-US" dirty="0"/>
              <a:t>a </a:t>
            </a:r>
            <a:r>
              <a:rPr lang="en-US" dirty="0" err="1"/>
              <a:t>đến</a:t>
            </a:r>
            <a:r>
              <a:rPr lang="en-US" dirty="0"/>
              <a:t> </a:t>
            </a:r>
            <a:r>
              <a:rPr lang="en-US" dirty="0" err="1"/>
              <a:t>trong</a:t>
            </a:r>
            <a:r>
              <a:rPr lang="en-US" dirty="0"/>
              <a:t> </a:t>
            </a:r>
            <a:r>
              <a:rPr lang="en-US" dirty="0" err="1"/>
              <a:t>ngữ</a:t>
            </a:r>
            <a:r>
              <a:rPr lang="en-US" dirty="0"/>
              <a:t> </a:t>
            </a:r>
            <a:r>
              <a:rPr lang="en-US" dirty="0" err="1"/>
              <a:t>cảnh</a:t>
            </a:r>
            <a:r>
              <a:rPr lang="en-US" dirty="0"/>
              <a:t> </a:t>
            </a:r>
            <a:r>
              <a:rPr lang="en-US" dirty="0" err="1"/>
              <a:t>khác</a:t>
            </a:r>
            <a:r>
              <a:rPr lang="en-US" dirty="0"/>
              <a:t> h</a:t>
            </a:r>
            <a:r>
              <a:rPr lang="vi-VN" dirty="0"/>
              <a:t>ơ</a:t>
            </a:r>
            <a:r>
              <a:rPr lang="en-US" dirty="0"/>
              <a:t>n.</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C18C58F-A438-1341-988A-93041F74143E}" type="slidenum">
              <a:rPr lang="en-GB" sz="1200"/>
              <a:pPr eaLnBrk="1" hangingPunct="1"/>
              <a:t>23</a:t>
            </a:fld>
            <a:endParaRPr lang="en-GB" sz="1200"/>
          </a:p>
        </p:txBody>
      </p:sp>
      <p:sp>
        <p:nvSpPr>
          <p:cNvPr id="55299"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E09F98D6-7EF5-E642-AA94-0F72814C95E1}" type="slidenum">
              <a:rPr lang="en-US" sz="1200">
                <a:latin typeface="Times" charset="0"/>
              </a:rPr>
              <a:pPr algn="r"/>
              <a:t>23</a:t>
            </a:fld>
            <a:endParaRPr lang="en-US" sz="1200">
              <a:latin typeface="Times" charset="0"/>
            </a:endParaRPr>
          </a:p>
        </p:txBody>
      </p:sp>
      <p:sp>
        <p:nvSpPr>
          <p:cNvPr id="55300" name="Rectangle 2"/>
          <p:cNvSpPr>
            <a:spLocks noGrp="1" noRot="1" noChangeAspect="1" noChangeArrowheads="1" noTextEdit="1"/>
          </p:cNvSpPr>
          <p:nvPr>
            <p:ph type="sldImg"/>
          </p:nvPr>
        </p:nvSpPr>
        <p:spPr>
          <a:ln/>
        </p:spPr>
      </p:sp>
      <p:sp>
        <p:nvSpPr>
          <p:cNvPr id="55301"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r>
              <a:rPr lang="en-US" dirty="0"/>
              <a:t>Visual cue: </a:t>
            </a:r>
            <a:r>
              <a:rPr lang="en-US" dirty="0" err="1"/>
              <a:t>tín</a:t>
            </a:r>
            <a:r>
              <a:rPr lang="en-US" dirty="0"/>
              <a:t> </a:t>
            </a:r>
            <a:r>
              <a:rPr lang="en-US" dirty="0" err="1"/>
              <a:t>hiệu</a:t>
            </a:r>
            <a:r>
              <a:rPr lang="en-US" dirty="0"/>
              <a:t> </a:t>
            </a:r>
            <a:r>
              <a:rPr lang="en-US" dirty="0" err="1"/>
              <a:t>về</a:t>
            </a:r>
            <a:r>
              <a:rPr lang="en-US" dirty="0"/>
              <a:t> </a:t>
            </a:r>
            <a:r>
              <a:rPr lang="en-US" dirty="0" err="1"/>
              <a:t>thị</a:t>
            </a:r>
            <a:r>
              <a:rPr lang="en-US" dirty="0"/>
              <a:t> </a:t>
            </a:r>
            <a:r>
              <a:rPr lang="en-US" dirty="0" err="1"/>
              <a:t>giác</a:t>
            </a:r>
            <a:endParaRPr lang="en-US" dirty="0"/>
          </a:p>
          <a:p>
            <a:pPr eaLnBrk="1" hangingPunct="1"/>
            <a:r>
              <a:rPr lang="en-US" dirty="0"/>
              <a:t>VD: </a:t>
            </a:r>
            <a:r>
              <a:rPr lang="en-US" dirty="0" err="1"/>
              <a:t>trên</a:t>
            </a:r>
            <a:r>
              <a:rPr lang="en-US" dirty="0"/>
              <a:t> </a:t>
            </a:r>
            <a:r>
              <a:rPr lang="en-US" dirty="0" err="1"/>
              <a:t>xe</a:t>
            </a:r>
            <a:r>
              <a:rPr lang="en-US" dirty="0"/>
              <a:t> </a:t>
            </a:r>
            <a:r>
              <a:rPr lang="en-US" dirty="0" err="1"/>
              <a:t>cứu</a:t>
            </a:r>
            <a:r>
              <a:rPr lang="en-US" dirty="0"/>
              <a:t> </a:t>
            </a:r>
            <a:r>
              <a:rPr lang="en-US" dirty="0" err="1"/>
              <a:t>th</a:t>
            </a:r>
            <a:r>
              <a:rPr lang="vi-VN" dirty="0"/>
              <a:t>ư</a:t>
            </a:r>
            <a:r>
              <a:rPr lang="en-US" dirty="0" err="1"/>
              <a:t>ơng</a:t>
            </a:r>
            <a:endParaRPr lang="en-US" dirty="0"/>
          </a:p>
          <a:p>
            <a:pPr eaLnBrk="1" hangingPunct="1"/>
            <a:endParaRPr lang="en-US" dirty="0"/>
          </a:p>
          <a:p>
            <a:pPr eaLnBrk="1" hangingPunct="1"/>
            <a:r>
              <a:rPr lang="en-US" dirty="0"/>
              <a:t>Arbitrary material: </a:t>
            </a:r>
            <a:r>
              <a:rPr lang="en-US" dirty="0" err="1"/>
              <a:t>những</a:t>
            </a:r>
            <a:r>
              <a:rPr lang="en-US" dirty="0"/>
              <a:t> </a:t>
            </a:r>
            <a:r>
              <a:rPr lang="en-US" dirty="0" err="1"/>
              <a:t>gì</a:t>
            </a:r>
            <a:r>
              <a:rPr lang="en-US" dirty="0"/>
              <a:t> </a:t>
            </a:r>
            <a:r>
              <a:rPr lang="en-US" dirty="0" err="1"/>
              <a:t>tùy</a:t>
            </a:r>
            <a:r>
              <a:rPr lang="en-US" dirty="0"/>
              <a:t> ý, </a:t>
            </a:r>
            <a:r>
              <a:rPr lang="en-US" dirty="0" err="1"/>
              <a:t>ngẫu</a:t>
            </a:r>
            <a:r>
              <a:rPr lang="en-US" dirty="0"/>
              <a:t> </a:t>
            </a:r>
            <a:r>
              <a:rPr lang="en-US" dirty="0" err="1"/>
              <a:t>nhiên</a:t>
            </a:r>
            <a:r>
              <a:rPr lang="en-US" dirty="0"/>
              <a:t> (</a:t>
            </a:r>
            <a:r>
              <a:rPr lang="en-US" dirty="0" err="1"/>
              <a:t>thiếu</a:t>
            </a:r>
            <a:r>
              <a:rPr lang="en-US" dirty="0"/>
              <a:t> </a:t>
            </a:r>
            <a:r>
              <a:rPr lang="en-US" dirty="0" err="1"/>
              <a:t>tính</a:t>
            </a:r>
            <a:r>
              <a:rPr lang="en-US" dirty="0"/>
              <a:t> </a:t>
            </a:r>
            <a:r>
              <a:rPr lang="en-US" dirty="0" err="1"/>
              <a:t>hệ</a:t>
            </a:r>
            <a:r>
              <a:rPr lang="en-US" dirty="0"/>
              <a:t> </a:t>
            </a:r>
            <a:r>
              <a:rPr lang="en-US" dirty="0" err="1"/>
              <a:t>thống</a:t>
            </a:r>
            <a:r>
              <a:rPr lang="en-US" dirty="0"/>
              <a:t>, </a:t>
            </a:r>
            <a:r>
              <a:rPr lang="en-US" dirty="0" err="1"/>
              <a:t>thiếu</a:t>
            </a:r>
            <a:r>
              <a:rPr lang="en-US" dirty="0"/>
              <a:t> </a:t>
            </a:r>
            <a:r>
              <a:rPr lang="en-US" dirty="0" err="1"/>
              <a:t>tính</a:t>
            </a:r>
            <a:r>
              <a:rPr lang="en-US" dirty="0"/>
              <a:t> </a:t>
            </a:r>
            <a:r>
              <a:rPr lang="en-US" dirty="0" err="1"/>
              <a:t>liên</a:t>
            </a:r>
            <a:r>
              <a:rPr lang="en-US" dirty="0"/>
              <a:t> </a:t>
            </a:r>
            <a:r>
              <a:rPr lang="en-US" dirty="0" err="1"/>
              <a:t>quan</a:t>
            </a:r>
            <a:r>
              <a:rPr lang="en-US" dirty="0"/>
              <a:t>)</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BF76E53-7C1D-4C4E-84D9-0D6D098567B7}" type="slidenum">
              <a:rPr lang="en-GB" sz="1200"/>
              <a:pPr eaLnBrk="1" hangingPunct="1"/>
              <a:t>24</a:t>
            </a:fld>
            <a:endParaRPr lang="en-GB" sz="1200"/>
          </a:p>
        </p:txBody>
      </p:sp>
      <p:sp>
        <p:nvSpPr>
          <p:cNvPr id="65539"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17A92F32-6332-8C44-9A2E-FB1F67B195AF}" type="slidenum">
              <a:rPr lang="en-US" sz="1200">
                <a:latin typeface="Times" charset="0"/>
              </a:rPr>
              <a:pPr algn="r"/>
              <a:t>24</a:t>
            </a:fld>
            <a:endParaRPr lang="en-US" sz="1200">
              <a:latin typeface="Times" charset="0"/>
            </a:endParaRPr>
          </a:p>
        </p:txBody>
      </p:sp>
      <p:sp>
        <p:nvSpPr>
          <p:cNvPr id="65540" name="Rectangle 2"/>
          <p:cNvSpPr>
            <a:spLocks noGrp="1" noRot="1" noChangeAspect="1" noChangeArrowheads="1" noTextEdit="1"/>
          </p:cNvSpPr>
          <p:nvPr>
            <p:ph type="sldImg"/>
          </p:nvPr>
        </p:nvSpPr>
        <p:spPr>
          <a:ln/>
        </p:spPr>
      </p:sp>
      <p:sp>
        <p:nvSpPr>
          <p:cNvPr id="65541"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r>
              <a:rPr lang="en-US" dirty="0"/>
              <a:t>-Tài </a:t>
            </a:r>
            <a:r>
              <a:rPr lang="en-US" dirty="0" err="1"/>
              <a:t>liệu</a:t>
            </a:r>
            <a:r>
              <a:rPr lang="en-US" dirty="0"/>
              <a:t> đ</a:t>
            </a:r>
            <a:r>
              <a:rPr lang="vi-VN" dirty="0"/>
              <a:t>ư</a:t>
            </a:r>
            <a:r>
              <a:rPr lang="en-US" dirty="0" err="1"/>
              <a:t>ợc</a:t>
            </a:r>
            <a:r>
              <a:rPr lang="en-US" dirty="0"/>
              <a:t> </a:t>
            </a:r>
            <a:r>
              <a:rPr lang="en-US" dirty="0" err="1"/>
              <a:t>tạo</a:t>
            </a:r>
            <a:r>
              <a:rPr lang="en-US" dirty="0"/>
              <a:t> ra </a:t>
            </a:r>
            <a:r>
              <a:rPr lang="en-US" dirty="0" err="1"/>
              <a:t>ngày</a:t>
            </a:r>
            <a:r>
              <a:rPr lang="en-US" dirty="0"/>
              <a:t> </a:t>
            </a:r>
            <a:r>
              <a:rPr lang="en-US" dirty="0" err="1"/>
              <a:t>càng</a:t>
            </a:r>
            <a:r>
              <a:rPr lang="en-US" dirty="0"/>
              <a:t> </a:t>
            </a:r>
            <a:r>
              <a:rPr lang="en-US" dirty="0" err="1"/>
              <a:t>nhiều</a:t>
            </a:r>
            <a:r>
              <a:rPr lang="en-US" dirty="0"/>
              <a:t> (</a:t>
            </a:r>
            <a:r>
              <a:rPr lang="en-US" dirty="0" err="1"/>
              <a:t>hình</a:t>
            </a:r>
            <a:r>
              <a:rPr lang="en-US" dirty="0"/>
              <a:t> </a:t>
            </a:r>
            <a:r>
              <a:rPr lang="en-US" dirty="0" err="1"/>
              <a:t>ảnh</a:t>
            </a:r>
            <a:r>
              <a:rPr lang="en-US" dirty="0"/>
              <a:t>, </a:t>
            </a:r>
            <a:r>
              <a:rPr lang="en-US" dirty="0" err="1"/>
              <a:t>âm</a:t>
            </a:r>
            <a:r>
              <a:rPr lang="en-US" dirty="0"/>
              <a:t> </a:t>
            </a:r>
            <a:r>
              <a:rPr lang="en-US" dirty="0" err="1"/>
              <a:t>thanh</a:t>
            </a:r>
            <a:r>
              <a:rPr lang="en-US" dirty="0"/>
              <a:t>, video, download, email, </a:t>
            </a:r>
            <a:r>
              <a:rPr lang="en-US" dirty="0" err="1"/>
              <a:t>đính</a:t>
            </a:r>
            <a:r>
              <a:rPr lang="en-US" dirty="0"/>
              <a:t> </a:t>
            </a:r>
            <a:r>
              <a:rPr lang="en-US" dirty="0" err="1"/>
              <a:t>kèm</a:t>
            </a:r>
            <a:r>
              <a:rPr lang="en-US" dirty="0"/>
              <a:t>, URL bookmark)</a:t>
            </a:r>
          </a:p>
          <a:p>
            <a:pPr eaLnBrk="1" hangingPunct="1"/>
            <a:r>
              <a:rPr lang="en-US" dirty="0"/>
              <a:t>-L</a:t>
            </a:r>
            <a:r>
              <a:rPr lang="vi-VN" dirty="0"/>
              <a:t>ư</a:t>
            </a:r>
            <a:r>
              <a:rPr lang="en-US" dirty="0"/>
              <a:t>u ở </a:t>
            </a:r>
            <a:r>
              <a:rPr lang="en-US" dirty="0" err="1"/>
              <a:t>đâu</a:t>
            </a:r>
            <a:r>
              <a:rPr lang="en-US" dirty="0"/>
              <a:t> </a:t>
            </a:r>
            <a:r>
              <a:rPr lang="en-US" dirty="0" err="1"/>
              <a:t>để</a:t>
            </a:r>
            <a:r>
              <a:rPr lang="en-US" dirty="0"/>
              <a:t> </a:t>
            </a:r>
            <a:r>
              <a:rPr lang="en-US" dirty="0" err="1"/>
              <a:t>sau</a:t>
            </a:r>
            <a:r>
              <a:rPr lang="en-US" dirty="0"/>
              <a:t> </a:t>
            </a:r>
            <a:r>
              <a:rPr lang="en-US" dirty="0" err="1"/>
              <a:t>này</a:t>
            </a:r>
            <a:r>
              <a:rPr lang="en-US" dirty="0"/>
              <a:t> </a:t>
            </a:r>
            <a:r>
              <a:rPr lang="en-US" dirty="0" err="1"/>
              <a:t>nhớ</a:t>
            </a:r>
            <a:r>
              <a:rPr lang="en-US" dirty="0"/>
              <a:t> ra </a:t>
            </a:r>
            <a:r>
              <a:rPr lang="en-US" dirty="0" err="1"/>
              <a:t>và</a:t>
            </a:r>
            <a:r>
              <a:rPr lang="en-US" dirty="0"/>
              <a:t> </a:t>
            </a:r>
            <a:r>
              <a:rPr lang="en-US" dirty="0" err="1"/>
              <a:t>tìm</a:t>
            </a:r>
            <a:r>
              <a:rPr lang="en-US" dirty="0"/>
              <a:t> </a:t>
            </a:r>
            <a:r>
              <a:rPr lang="en-US" dirty="0" err="1"/>
              <a:t>thấy</a:t>
            </a:r>
            <a:r>
              <a:rPr lang="en-US" dirty="0"/>
              <a:t> tài </a:t>
            </a:r>
            <a:r>
              <a:rPr lang="en-US" dirty="0" err="1"/>
              <a:t>liệu</a:t>
            </a:r>
            <a:r>
              <a:rPr lang="en-US" dirty="0"/>
              <a:t> </a:t>
            </a:r>
            <a:r>
              <a:rPr lang="en-US" dirty="0" err="1"/>
              <a:t>của</a:t>
            </a:r>
            <a:r>
              <a:rPr lang="en-US" dirty="0"/>
              <a:t> </a:t>
            </a:r>
            <a:r>
              <a:rPr lang="en-US" dirty="0" err="1"/>
              <a:t>mình</a:t>
            </a:r>
            <a:r>
              <a:rPr lang="en-US" dirty="0"/>
              <a:t>? L</a:t>
            </a:r>
            <a:r>
              <a:rPr lang="vi-VN" dirty="0"/>
              <a:t>ư</a:t>
            </a:r>
            <a:r>
              <a:rPr lang="en-US" dirty="0"/>
              <a:t>u </a:t>
            </a:r>
            <a:r>
              <a:rPr lang="en-US" dirty="0" err="1"/>
              <a:t>trên</a:t>
            </a:r>
            <a:r>
              <a:rPr lang="en-US" dirty="0"/>
              <a:t> cloud </a:t>
            </a:r>
            <a:r>
              <a:rPr lang="en-US" dirty="0" err="1"/>
              <a:t>thì</a:t>
            </a:r>
            <a:r>
              <a:rPr lang="en-US" dirty="0"/>
              <a:t> </a:t>
            </a:r>
            <a:r>
              <a:rPr lang="en-US" dirty="0" err="1"/>
              <a:t>có</a:t>
            </a:r>
            <a:r>
              <a:rPr lang="en-US" dirty="0"/>
              <a:t> </a:t>
            </a:r>
            <a:r>
              <a:rPr lang="en-US" dirty="0" err="1"/>
              <a:t>nhiều</a:t>
            </a:r>
            <a:r>
              <a:rPr lang="en-US" dirty="0"/>
              <a:t> </a:t>
            </a:r>
            <a:r>
              <a:rPr lang="en-US" dirty="0" err="1"/>
              <a:t>cách</a:t>
            </a:r>
            <a:r>
              <a:rPr lang="en-US" dirty="0"/>
              <a:t> </a:t>
            </a:r>
            <a:r>
              <a:rPr lang="en-US" dirty="0" err="1"/>
              <a:t>truy</a:t>
            </a:r>
            <a:r>
              <a:rPr lang="en-US" dirty="0"/>
              <a:t> </a:t>
            </a:r>
            <a:r>
              <a:rPr lang="en-US" dirty="0" err="1"/>
              <a:t>suất</a:t>
            </a:r>
            <a:r>
              <a:rPr lang="en-US" dirty="0"/>
              <a:t> (folder, album, list)?</a:t>
            </a:r>
          </a:p>
          <a:p>
            <a:pPr marL="171450" indent="-171450" eaLnBrk="1" hangingPunct="1">
              <a:buFontTx/>
              <a:buChar char="-"/>
            </a:pPr>
            <a:r>
              <a:rPr lang="en-US" dirty="0" err="1"/>
              <a:t>Đặt</a:t>
            </a:r>
            <a:r>
              <a:rPr lang="en-US" dirty="0"/>
              <a:t> </a:t>
            </a:r>
            <a:r>
              <a:rPr lang="en-US" dirty="0" err="1"/>
              <a:t>tên</a:t>
            </a:r>
            <a:r>
              <a:rPr lang="en-US" dirty="0"/>
              <a:t> tài </a:t>
            </a:r>
            <a:r>
              <a:rPr lang="en-US" dirty="0" err="1"/>
              <a:t>liệu</a:t>
            </a:r>
            <a:r>
              <a:rPr lang="en-US" dirty="0"/>
              <a:t> </a:t>
            </a:r>
            <a:r>
              <a:rPr lang="en-US" dirty="0" err="1"/>
              <a:t>là</a:t>
            </a:r>
            <a:r>
              <a:rPr lang="en-US" dirty="0"/>
              <a:t> </a:t>
            </a:r>
            <a:r>
              <a:rPr lang="en-US" dirty="0" err="1"/>
              <a:t>một</a:t>
            </a:r>
            <a:r>
              <a:rPr lang="en-US" dirty="0"/>
              <a:t> </a:t>
            </a:r>
            <a:r>
              <a:rPr lang="en-US" dirty="0" err="1"/>
              <a:t>cách</a:t>
            </a:r>
            <a:r>
              <a:rPr lang="en-US" dirty="0"/>
              <a:t> l</a:t>
            </a:r>
            <a:r>
              <a:rPr lang="vi-VN" dirty="0"/>
              <a:t>ư</a:t>
            </a:r>
            <a:r>
              <a:rPr lang="en-US" dirty="0"/>
              <a:t>u </a:t>
            </a:r>
            <a:r>
              <a:rPr lang="en-US" dirty="0" err="1"/>
              <a:t>trữ</a:t>
            </a:r>
            <a:endParaRPr lang="en-US" dirty="0"/>
          </a:p>
          <a:p>
            <a:pPr marL="171450" indent="-171450" eaLnBrk="1" hangingPunct="1">
              <a:buFontTx/>
              <a:buChar char="-"/>
            </a:pPr>
            <a:r>
              <a:rPr lang="en-US" dirty="0"/>
              <a:t>Xxx</a:t>
            </a:r>
          </a:p>
          <a:p>
            <a:pPr marL="171450" indent="-171450" eaLnBrk="1" hangingPunct="1">
              <a:buFontTx/>
              <a:buChar char="-"/>
            </a:pPr>
            <a:r>
              <a:rPr lang="en-US" dirty="0"/>
              <a:t>Xxx</a:t>
            </a:r>
          </a:p>
          <a:p>
            <a:pPr marL="171450" indent="-171450" eaLnBrk="1" hangingPunct="1">
              <a:buFontTx/>
              <a:buChar char="-"/>
            </a:pPr>
            <a:r>
              <a:rPr lang="en-US" dirty="0" err="1"/>
              <a:t>Làm</a:t>
            </a:r>
            <a:r>
              <a:rPr lang="en-US" dirty="0"/>
              <a:t> </a:t>
            </a:r>
            <a:r>
              <a:rPr lang="en-US" dirty="0" err="1"/>
              <a:t>sao</a:t>
            </a:r>
            <a:r>
              <a:rPr lang="en-US" dirty="0"/>
              <a:t> </a:t>
            </a:r>
            <a:r>
              <a:rPr lang="en-US" dirty="0" err="1"/>
              <a:t>cung</a:t>
            </a:r>
            <a:r>
              <a:rPr lang="en-US" dirty="0"/>
              <a:t> </a:t>
            </a:r>
            <a:r>
              <a:rPr lang="en-US" dirty="0" err="1"/>
              <a:t>cấp</a:t>
            </a:r>
            <a:r>
              <a:rPr lang="en-US" dirty="0"/>
              <a:t> </a:t>
            </a:r>
            <a:r>
              <a:rPr lang="en-US" dirty="0" err="1"/>
              <a:t>giao</a:t>
            </a:r>
            <a:r>
              <a:rPr lang="en-US" dirty="0"/>
              <a:t> </a:t>
            </a:r>
            <a:r>
              <a:rPr lang="en-US" dirty="0" err="1"/>
              <a:t>diện</a:t>
            </a:r>
            <a:r>
              <a:rPr lang="en-US" dirty="0"/>
              <a:t> </a:t>
            </a:r>
            <a:r>
              <a:rPr lang="en-US" dirty="0" err="1"/>
              <a:t>truy</a:t>
            </a:r>
            <a:r>
              <a:rPr lang="en-US" dirty="0"/>
              <a:t> </a:t>
            </a:r>
            <a:r>
              <a:rPr lang="en-US" dirty="0" err="1"/>
              <a:t>suất</a:t>
            </a:r>
            <a:r>
              <a:rPr lang="en-US" dirty="0"/>
              <a:t> </a:t>
            </a:r>
            <a:r>
              <a:rPr lang="en-US" dirty="0" err="1"/>
              <a:t>nhanh</a:t>
            </a:r>
            <a:r>
              <a:rPr lang="en-US" dirty="0"/>
              <a:t>, </a:t>
            </a:r>
            <a:r>
              <a:rPr lang="en-US" dirty="0" err="1"/>
              <a:t>đặc</a:t>
            </a:r>
            <a:r>
              <a:rPr lang="en-US" dirty="0"/>
              <a:t> </a:t>
            </a:r>
            <a:r>
              <a:rPr lang="en-US" dirty="0" err="1"/>
              <a:t>biệt</a:t>
            </a:r>
            <a:r>
              <a:rPr lang="en-US" dirty="0"/>
              <a:t> </a:t>
            </a:r>
            <a:r>
              <a:rPr lang="en-US" dirty="0" err="1"/>
              <a:t>là</a:t>
            </a:r>
            <a:r>
              <a:rPr lang="en-US" dirty="0"/>
              <a:t> </a:t>
            </a:r>
            <a:r>
              <a:rPr lang="en-US" dirty="0" err="1"/>
              <a:t>tìm</a:t>
            </a:r>
            <a:r>
              <a:rPr lang="en-US" dirty="0"/>
              <a:t> </a:t>
            </a:r>
            <a:r>
              <a:rPr lang="en-US" dirty="0" err="1"/>
              <a:t>kiếm</a:t>
            </a:r>
            <a:r>
              <a:rPr lang="en-US" dirty="0"/>
              <a:t> </a:t>
            </a:r>
            <a:r>
              <a:rPr lang="en-US" dirty="0" err="1"/>
              <a:t>hình</a:t>
            </a:r>
            <a:r>
              <a:rPr lang="en-US" dirty="0"/>
              <a:t> </a:t>
            </a:r>
            <a:r>
              <a:rPr lang="en-US" dirty="0" err="1"/>
              <a:t>ảnh</a:t>
            </a:r>
            <a:r>
              <a:rPr lang="en-US" dirty="0"/>
              <a:t/>
            </a:r>
            <a:br>
              <a:rPr lang="en-US" dirty="0"/>
            </a:br>
            <a:r>
              <a:rPr lang="en-US" dirty="0"/>
              <a:t/>
            </a:r>
            <a:br>
              <a:rPr lang="en-US" dirty="0"/>
            </a:br>
            <a:endParaRPr lang="en-US" dirty="0"/>
          </a:p>
          <a:p>
            <a:pPr eaLnBrk="1" hangingPunct="1"/>
            <a:endParaRPr lang="en-US" dirty="0"/>
          </a:p>
        </p:txBody>
      </p:sp>
    </p:spTree>
    <p:extLst>
      <p:ext uri="{BB962C8B-B14F-4D97-AF65-F5344CB8AC3E}">
        <p14:creationId xmlns:p14="http://schemas.microsoft.com/office/powerpoint/2010/main" val="40283207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915923E-0347-384F-BEF1-50250D0D961A}" type="slidenum">
              <a:rPr lang="en-GB" sz="1200"/>
              <a:pPr eaLnBrk="1" hangingPunct="1"/>
              <a:t>25</a:t>
            </a:fld>
            <a:endParaRPr lang="en-GB" sz="1200"/>
          </a:p>
        </p:txBody>
      </p:sp>
      <p:sp>
        <p:nvSpPr>
          <p:cNvPr id="6758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8B26E082-02C3-504E-B3DE-11A96FE136F8}" type="slidenum">
              <a:rPr lang="en-US" sz="1200">
                <a:latin typeface="Times" charset="0"/>
              </a:rPr>
              <a:pPr algn="r"/>
              <a:t>25</a:t>
            </a:fld>
            <a:endParaRPr lang="en-US" sz="1200">
              <a:latin typeface="Times" charset="0"/>
            </a:endParaRPr>
          </a:p>
        </p:txBody>
      </p:sp>
      <p:sp>
        <p:nvSpPr>
          <p:cNvPr id="67588" name="Rectangle 2"/>
          <p:cNvSpPr>
            <a:spLocks noGrp="1" noRot="1" noChangeAspect="1" noChangeArrowheads="1" noTextEdit="1"/>
          </p:cNvSpPr>
          <p:nvPr>
            <p:ph type="sldImg"/>
          </p:nvPr>
        </p:nvSpPr>
        <p:spPr>
          <a:ln/>
        </p:spPr>
      </p:sp>
      <p:sp>
        <p:nvSpPr>
          <p:cNvPr id="6758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r>
              <a:rPr lang="en-US" dirty="0" err="1">
                <a:sym typeface="Wingdings" panose="05000000000000000000" pitchFamily="2" charset="2"/>
              </a:rPr>
              <a:t>Có</a:t>
            </a:r>
            <a:r>
              <a:rPr lang="en-US" dirty="0">
                <a:sym typeface="Wingdings" panose="05000000000000000000" pitchFamily="2" charset="2"/>
              </a:rPr>
              <a:t> </a:t>
            </a:r>
            <a:r>
              <a:rPr lang="en-US" dirty="0" err="1">
                <a:sym typeface="Wingdings" panose="05000000000000000000" pitchFamily="2" charset="2"/>
              </a:rPr>
              <a:t>hai</a:t>
            </a:r>
            <a:r>
              <a:rPr lang="en-US" dirty="0">
                <a:sym typeface="Wingdings" panose="05000000000000000000" pitchFamily="2" charset="2"/>
              </a:rPr>
              <a:t> </a:t>
            </a:r>
            <a:r>
              <a:rPr lang="en-US" dirty="0" err="1">
                <a:sym typeface="Wingdings" panose="05000000000000000000" pitchFamily="2" charset="2"/>
              </a:rPr>
              <a:t>giai</a:t>
            </a:r>
            <a:r>
              <a:rPr lang="en-US" dirty="0">
                <a:sym typeface="Wingdings" panose="05000000000000000000" pitchFamily="2" charset="2"/>
              </a:rPr>
              <a:t> </a:t>
            </a:r>
            <a:r>
              <a:rPr lang="en-US" dirty="0" err="1">
                <a:sym typeface="Wingdings" panose="05000000000000000000" pitchFamily="2" charset="2"/>
              </a:rPr>
              <a:t>đoạn</a:t>
            </a:r>
            <a:r>
              <a:rPr lang="en-US" dirty="0">
                <a:sym typeface="Wingdings" panose="05000000000000000000" pitchFamily="2" charset="2"/>
              </a:rPr>
              <a:t> </a:t>
            </a:r>
            <a:r>
              <a:rPr lang="en-US" dirty="0" err="1">
                <a:sym typeface="Wingdings" panose="05000000000000000000" pitchFamily="2" charset="2"/>
              </a:rPr>
              <a:t>trong</a:t>
            </a:r>
            <a:r>
              <a:rPr lang="en-US" dirty="0">
                <a:sym typeface="Wingdings" panose="05000000000000000000" pitchFamily="2" charset="2"/>
              </a:rPr>
              <a:t> </a:t>
            </a:r>
            <a:r>
              <a:rPr lang="en-US" dirty="0" err="1">
                <a:sym typeface="Wingdings" panose="05000000000000000000" pitchFamily="2" charset="2"/>
              </a:rPr>
              <a:t>việc</a:t>
            </a:r>
            <a:r>
              <a:rPr lang="en-US" dirty="0">
                <a:sym typeface="Wingdings" panose="05000000000000000000" pitchFamily="2" charset="2"/>
              </a:rPr>
              <a:t> </a:t>
            </a:r>
            <a:r>
              <a:rPr lang="en-US" dirty="0" err="1">
                <a:sym typeface="Wingdings" panose="05000000000000000000" pitchFamily="2" charset="2"/>
              </a:rPr>
              <a:t>nhớ</a:t>
            </a:r>
            <a:r>
              <a:rPr lang="en-US" dirty="0">
                <a:sym typeface="Wingdings" panose="05000000000000000000" pitchFamily="2" charset="2"/>
              </a:rPr>
              <a:t>: recall-directed, followed by recognition-based scanning:</a:t>
            </a:r>
          </a:p>
          <a:p>
            <a:pPr eaLnBrk="1" hangingPunct="1"/>
            <a:endParaRPr lang="en-US" dirty="0">
              <a:sym typeface="Wingdings" panose="05000000000000000000" pitchFamily="2" charset="2"/>
            </a:endParaRPr>
          </a:p>
          <a:p>
            <a:pPr eaLnBrk="1" hangingPunct="1"/>
            <a:r>
              <a:rPr lang="en-US" sz="1200" b="0" i="0" kern="1200" dirty="0">
                <a:solidFill>
                  <a:schemeClr val="tx1"/>
                </a:solidFill>
                <a:effectLst/>
                <a:latin typeface="+mn-lt"/>
                <a:ea typeface="+mn-ea"/>
                <a:cs typeface="+mn-cs"/>
              </a:rPr>
              <a:t>VD: recall-directed: The user is able to recall the name of one website, autobargains.com. She types this in her web browser and the website</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appears. </a:t>
            </a:r>
          </a:p>
          <a:p>
            <a:pPr eaLnBrk="1" hangingPunct="1"/>
            <a:r>
              <a:rPr lang="en-US" dirty="0">
                <a:sym typeface="Wingdings" panose="05000000000000000000" pitchFamily="2" charset="2"/>
              </a:rPr>
              <a:t>recognition-based scanning: s</a:t>
            </a:r>
            <a:r>
              <a:rPr lang="en-US" sz="1200" b="0" i="0" kern="1200" dirty="0">
                <a:solidFill>
                  <a:schemeClr val="tx1"/>
                </a:solidFill>
                <a:effectLst/>
                <a:latin typeface="+mn-lt"/>
                <a:ea typeface="+mn-ea"/>
                <a:cs typeface="+mn-cs"/>
              </a:rPr>
              <a:t>he vaguely remembers it was something like alwaysthecheapest.com, but typing this in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proves unsuccessful. Instead, </a:t>
            </a:r>
            <a:r>
              <a:rPr lang="en-US" sz="1200" b="1" i="0" kern="1200" dirty="0">
                <a:solidFill>
                  <a:schemeClr val="tx1"/>
                </a:solidFill>
                <a:effectLst/>
                <a:latin typeface="+mn-lt"/>
                <a:ea typeface="+mn-ea"/>
                <a:cs typeface="+mn-cs"/>
              </a:rPr>
              <a:t>she switches to scanning her history list and selects the folder labeled more than six days ago. </a:t>
            </a:r>
            <a:r>
              <a:rPr lang="en-US" sz="1200" b="0" i="0" kern="1200" dirty="0">
                <a:solidFill>
                  <a:schemeClr val="tx1"/>
                </a:solidFill>
                <a:effectLst/>
                <a:latin typeface="+mn-lt"/>
                <a:ea typeface="+mn-ea"/>
                <a:cs typeface="+mn-cs"/>
              </a:rPr>
              <a:t>She notices two or three URLs that could be the one desired at the top of the list, and on the second attempt she finds the website she is looking for. </a:t>
            </a:r>
            <a:endParaRPr lang="en-US" dirty="0"/>
          </a:p>
          <a:p>
            <a:pPr eaLnBrk="1" hangingPunct="1"/>
            <a:endParaRPr lang="en-US" dirty="0"/>
          </a:p>
          <a:p>
            <a:pPr eaLnBrk="1" hangingPunct="1"/>
            <a:r>
              <a:rPr lang="en-US" dirty="0"/>
              <a:t>3. Encode: </a:t>
            </a:r>
            <a:r>
              <a:rPr lang="en-US" dirty="0" err="1"/>
              <a:t>mã</a:t>
            </a:r>
            <a:r>
              <a:rPr lang="en-US" dirty="0"/>
              <a:t> </a:t>
            </a:r>
            <a:r>
              <a:rPr lang="en-US" dirty="0" err="1"/>
              <a:t>hóa</a:t>
            </a:r>
            <a:r>
              <a:rPr lang="en-US" dirty="0"/>
              <a:t> (</a:t>
            </a:r>
            <a:r>
              <a:rPr lang="en-US" dirty="0" err="1"/>
              <a:t>làm</a:t>
            </a:r>
            <a:r>
              <a:rPr lang="en-US" dirty="0"/>
              <a:t> </a:t>
            </a:r>
            <a:r>
              <a:rPr lang="en-US" dirty="0" err="1"/>
              <a:t>cho</a:t>
            </a:r>
            <a:r>
              <a:rPr lang="en-US" dirty="0"/>
              <a:t> </a:t>
            </a:r>
            <a:r>
              <a:rPr lang="en-US" dirty="0" err="1"/>
              <a:t>dễ</a:t>
            </a:r>
            <a:r>
              <a:rPr lang="en-US" dirty="0"/>
              <a:t> </a:t>
            </a:r>
            <a:r>
              <a:rPr lang="en-US" dirty="0" err="1"/>
              <a:t>nhớ</a:t>
            </a:r>
            <a:r>
              <a:rPr lang="en-US" dirty="0"/>
              <a:t>, </a:t>
            </a:r>
            <a:r>
              <a:rPr lang="en-US" dirty="0" err="1"/>
              <a:t>dễ</a:t>
            </a:r>
            <a:r>
              <a:rPr lang="en-US" dirty="0"/>
              <a:t> l</a:t>
            </a:r>
            <a:r>
              <a:rPr lang="vi-VN" dirty="0"/>
              <a:t>ư</a:t>
            </a:r>
            <a:r>
              <a:rPr lang="en-US" dirty="0"/>
              <a:t>u </a:t>
            </a:r>
            <a:r>
              <a:rPr lang="en-US" dirty="0" err="1"/>
              <a:t>trữ</a:t>
            </a:r>
            <a:r>
              <a:rPr lang="en-US" dirty="0"/>
              <a:t>)</a:t>
            </a:r>
          </a:p>
          <a:p>
            <a:pPr eaLnBrk="1" hangingPunct="1"/>
            <a:r>
              <a:rPr lang="en-US" dirty="0"/>
              <a:t>L</a:t>
            </a:r>
            <a:r>
              <a:rPr lang="vi-VN" dirty="0"/>
              <a:t>ư</a:t>
            </a:r>
            <a:r>
              <a:rPr lang="en-US" dirty="0"/>
              <a:t>u </a:t>
            </a:r>
            <a:r>
              <a:rPr lang="en-US" dirty="0" err="1"/>
              <a:t>trữ</a:t>
            </a:r>
            <a:r>
              <a:rPr lang="en-US" dirty="0"/>
              <a:t> </a:t>
            </a:r>
            <a:r>
              <a:rPr lang="en-US" dirty="0" err="1"/>
              <a:t>trực</a:t>
            </a:r>
            <a:r>
              <a:rPr lang="en-US" dirty="0"/>
              <a:t> </a:t>
            </a:r>
            <a:r>
              <a:rPr lang="en-US" dirty="0" err="1"/>
              <a:t>tuyến</a:t>
            </a:r>
            <a:r>
              <a:rPr lang="en-US" dirty="0"/>
              <a:t> hay </a:t>
            </a:r>
            <a:r>
              <a:rPr lang="en-US" dirty="0" err="1"/>
              <a:t>trên</a:t>
            </a:r>
            <a:r>
              <a:rPr lang="en-US" dirty="0"/>
              <a:t> </a:t>
            </a:r>
            <a:r>
              <a:rPr lang="en-US" dirty="0" err="1"/>
              <a:t>máy</a:t>
            </a:r>
            <a:r>
              <a:rPr lang="en-US" dirty="0"/>
              <a:t> </a:t>
            </a:r>
            <a:r>
              <a:rPr lang="en-US" dirty="0" err="1"/>
              <a:t>tính</a:t>
            </a:r>
            <a:r>
              <a:rPr lang="en-US" dirty="0"/>
              <a:t> </a:t>
            </a:r>
            <a:r>
              <a:rPr lang="en-US" dirty="0" err="1"/>
              <a:t>cá</a:t>
            </a:r>
            <a:r>
              <a:rPr lang="en-US" dirty="0"/>
              <a:t> nhân, </a:t>
            </a:r>
            <a:r>
              <a:rPr lang="en-US" dirty="0" err="1"/>
              <a:t>tên</a:t>
            </a:r>
            <a:r>
              <a:rPr lang="en-US" dirty="0"/>
              <a:t> file </a:t>
            </a:r>
            <a:r>
              <a:rPr lang="en-US" dirty="0" err="1"/>
              <a:t>có</a:t>
            </a:r>
            <a:r>
              <a:rPr lang="en-US" dirty="0"/>
              <a:t> </a:t>
            </a:r>
            <a:r>
              <a:rPr lang="en-US" dirty="0" err="1"/>
              <a:t>thể</a:t>
            </a:r>
            <a:r>
              <a:rPr lang="en-US" dirty="0"/>
              <a:t> bao </a:t>
            </a:r>
            <a:r>
              <a:rPr lang="en-US" dirty="0" err="1"/>
              <a:t>gồm</a:t>
            </a:r>
            <a:r>
              <a:rPr lang="en-US" dirty="0"/>
              <a:t> </a:t>
            </a:r>
            <a:r>
              <a:rPr lang="en-US" dirty="0" err="1"/>
              <a:t>thời</a:t>
            </a:r>
            <a:r>
              <a:rPr lang="en-US" dirty="0"/>
              <a:t> </a:t>
            </a:r>
            <a:r>
              <a:rPr lang="en-US" dirty="0" err="1"/>
              <a:t>gian</a:t>
            </a:r>
            <a:r>
              <a:rPr lang="en-US" dirty="0"/>
              <a:t>,…</a:t>
            </a:r>
          </a:p>
        </p:txBody>
      </p:sp>
    </p:spTree>
    <p:extLst>
      <p:ext uri="{BB962C8B-B14F-4D97-AF65-F5344CB8AC3E}">
        <p14:creationId xmlns:p14="http://schemas.microsoft.com/office/powerpoint/2010/main" val="40060145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1253FEB-E700-8243-94AE-F76DA05ED928}" type="slidenum">
              <a:rPr lang="en-GB" sz="1200"/>
              <a:pPr eaLnBrk="1" hangingPunct="1"/>
              <a:t>26</a:t>
            </a:fld>
            <a:endParaRPr lang="en-GB" sz="1200"/>
          </a:p>
        </p:txBody>
      </p:sp>
      <p:sp>
        <p:nvSpPr>
          <p:cNvPr id="5734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78963A5B-47B3-D246-B60C-C9943D1FC53B}" type="slidenum">
              <a:rPr lang="en-US" sz="1200">
                <a:latin typeface="Times" charset="0"/>
              </a:rPr>
              <a:pPr algn="r"/>
              <a:t>26</a:t>
            </a:fld>
            <a:endParaRPr lang="en-US" sz="1200">
              <a:latin typeface="Times" charset="0"/>
            </a:endParaRPr>
          </a:p>
        </p:txBody>
      </p:sp>
      <p:sp>
        <p:nvSpPr>
          <p:cNvPr id="57348" name="Rectangle 2"/>
          <p:cNvSpPr>
            <a:spLocks noGrp="1" noRot="1" noChangeAspect="1" noChangeArrowheads="1" noTextEdit="1"/>
          </p:cNvSpPr>
          <p:nvPr>
            <p:ph type="sldImg"/>
          </p:nvPr>
        </p:nvSpPr>
        <p:spPr>
          <a:ln/>
        </p:spPr>
      </p:sp>
      <p:sp>
        <p:nvSpPr>
          <p:cNvPr id="5734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9B311EF-C177-7044-8D4A-8A56B3C87D3A}" type="slidenum">
              <a:rPr lang="en-GB" sz="1200"/>
              <a:pPr eaLnBrk="1" hangingPunct="1"/>
              <a:t>27</a:t>
            </a:fld>
            <a:endParaRPr lang="en-GB" sz="1200"/>
          </a:p>
        </p:txBody>
      </p:sp>
      <p:sp>
        <p:nvSpPr>
          <p:cNvPr id="6963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585F935F-F078-7847-8E73-92279A92F6A4}" type="slidenum">
              <a:rPr lang="en-US" sz="1200">
                <a:latin typeface="Times" charset="0"/>
              </a:rPr>
              <a:pPr algn="r"/>
              <a:t>27</a:t>
            </a:fld>
            <a:endParaRPr lang="en-US" sz="1200">
              <a:latin typeface="Times" charset="0"/>
            </a:endParaRPr>
          </a:p>
        </p:txBody>
      </p:sp>
      <p:sp>
        <p:nvSpPr>
          <p:cNvPr id="69636" name="Rectangle 2"/>
          <p:cNvSpPr>
            <a:spLocks noGrp="1" noRot="1" noChangeAspect="1" noChangeArrowheads="1" noTextEdit="1"/>
          </p:cNvSpPr>
          <p:nvPr>
            <p:ph type="sldImg"/>
          </p:nvPr>
        </p:nvSpPr>
        <p:spPr>
          <a:ln/>
        </p:spPr>
      </p:sp>
      <p:sp>
        <p:nvSpPr>
          <p:cNvPr id="6963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extLst>
      <p:ext uri="{BB962C8B-B14F-4D97-AF65-F5344CB8AC3E}">
        <p14:creationId xmlns:p14="http://schemas.microsoft.com/office/powerpoint/2010/main" val="15565414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9352920-B02D-3B49-92D9-B0F3AACCDBB8}" type="slidenum">
              <a:rPr lang="en-GB" sz="1200"/>
              <a:pPr eaLnBrk="1" hangingPunct="1"/>
              <a:t>28</a:t>
            </a:fld>
            <a:endParaRPr lang="en-GB" sz="1200"/>
          </a:p>
        </p:txBody>
      </p:sp>
      <p:sp>
        <p:nvSpPr>
          <p:cNvPr id="5939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0B6195F1-9667-134C-826B-E2BF4DF4537C}" type="slidenum">
              <a:rPr lang="en-US" sz="1200">
                <a:latin typeface="Times" charset="0"/>
              </a:rPr>
              <a:pPr algn="r"/>
              <a:t>28</a:t>
            </a:fld>
            <a:endParaRPr lang="en-US" sz="1200">
              <a:latin typeface="Times" charset="0"/>
            </a:endParaRPr>
          </a:p>
        </p:txBody>
      </p:sp>
      <p:sp>
        <p:nvSpPr>
          <p:cNvPr id="59396" name="Rectangle 2"/>
          <p:cNvSpPr>
            <a:spLocks noGrp="1" noRot="1" noChangeAspect="1" noChangeArrowheads="1" noTextEdit="1"/>
          </p:cNvSpPr>
          <p:nvPr>
            <p:ph type="sldImg"/>
          </p:nvPr>
        </p:nvSpPr>
        <p:spPr>
          <a:ln/>
        </p:spPr>
      </p:sp>
      <p:sp>
        <p:nvSpPr>
          <p:cNvPr id="5939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r>
              <a:rPr lang="en-US" dirty="0"/>
              <a:t>2. </a:t>
            </a:r>
            <a:r>
              <a:rPr lang="en-US" dirty="0" err="1"/>
              <a:t>Khả</a:t>
            </a:r>
            <a:r>
              <a:rPr lang="en-US" dirty="0"/>
              <a:t> </a:t>
            </a:r>
            <a:r>
              <a:rPr lang="en-US" dirty="0" err="1"/>
              <a:t>năng</a:t>
            </a:r>
            <a:r>
              <a:rPr lang="en-US" dirty="0"/>
              <a:t> </a:t>
            </a:r>
            <a:r>
              <a:rPr lang="en-US" dirty="0" err="1"/>
              <a:t>nhớ</a:t>
            </a:r>
            <a:r>
              <a:rPr lang="en-US" dirty="0"/>
              <a:t> </a:t>
            </a:r>
            <a:r>
              <a:rPr lang="en-US" dirty="0" err="1"/>
              <a:t>ngay</a:t>
            </a:r>
            <a:r>
              <a:rPr lang="en-US" dirty="0"/>
              <a:t> </a:t>
            </a:r>
            <a:r>
              <a:rPr lang="en-US" dirty="0" err="1"/>
              <a:t>lập</a:t>
            </a:r>
            <a:r>
              <a:rPr lang="en-US" dirty="0"/>
              <a:t> </a:t>
            </a:r>
            <a:r>
              <a:rPr lang="en-US" dirty="0" err="1"/>
              <a:t>tức</a:t>
            </a:r>
            <a:r>
              <a:rPr lang="en-US" dirty="0"/>
              <a:t> </a:t>
            </a:r>
            <a:r>
              <a:rPr lang="en-US" dirty="0" err="1"/>
              <a:t>của</a:t>
            </a:r>
            <a:r>
              <a:rPr lang="en-US" dirty="0"/>
              <a:t> con ng</a:t>
            </a:r>
            <a:r>
              <a:rPr lang="vi-VN" dirty="0"/>
              <a:t>ư</a:t>
            </a:r>
            <a:r>
              <a:rPr lang="en-US" dirty="0" err="1"/>
              <a:t>ời</a:t>
            </a:r>
            <a:r>
              <a:rPr lang="en-US" dirty="0"/>
              <a:t> </a:t>
            </a:r>
            <a:r>
              <a:rPr lang="en-US" dirty="0" err="1"/>
              <a:t>là</a:t>
            </a:r>
            <a:r>
              <a:rPr lang="en-US" dirty="0"/>
              <a:t> </a:t>
            </a:r>
            <a:r>
              <a:rPr lang="en-US" dirty="0" err="1"/>
              <a:t>có</a:t>
            </a:r>
            <a:r>
              <a:rPr lang="en-US" dirty="0"/>
              <a:t> </a:t>
            </a:r>
            <a:r>
              <a:rPr lang="en-US" dirty="0" err="1"/>
              <a:t>giới</a:t>
            </a:r>
            <a:r>
              <a:rPr lang="en-US" dirty="0"/>
              <a:t> </a:t>
            </a:r>
            <a:r>
              <a:rPr lang="en-US" dirty="0" err="1"/>
              <a:t>hạn</a:t>
            </a:r>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E8744E4-6B70-E149-B7C3-D52C0A6B8816}" type="slidenum">
              <a:rPr lang="en-GB" sz="1200"/>
              <a:pPr eaLnBrk="1" hangingPunct="1"/>
              <a:t>29</a:t>
            </a:fld>
            <a:endParaRPr lang="en-GB" sz="1200"/>
          </a:p>
        </p:txBody>
      </p:sp>
      <p:sp>
        <p:nvSpPr>
          <p:cNvPr id="61443"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4458CC71-F16B-E945-A300-9F41FF58EFC8}" type="slidenum">
              <a:rPr lang="en-US" sz="1200">
                <a:latin typeface="Times" charset="0"/>
              </a:rPr>
              <a:pPr algn="r"/>
              <a:t>29</a:t>
            </a:fld>
            <a:endParaRPr lang="en-US" sz="1200">
              <a:latin typeface="Times" charset="0"/>
            </a:endParaRPr>
          </a:p>
        </p:txBody>
      </p:sp>
      <p:sp>
        <p:nvSpPr>
          <p:cNvPr id="61444" name="Rectangle 2"/>
          <p:cNvSpPr>
            <a:spLocks noGrp="1" noRot="1" noChangeAspect="1" noChangeArrowheads="1" noTextEdit="1"/>
          </p:cNvSpPr>
          <p:nvPr>
            <p:ph type="sldImg"/>
          </p:nvPr>
        </p:nvSpPr>
        <p:spPr>
          <a:ln/>
        </p:spPr>
      </p:sp>
      <p:sp>
        <p:nvSpPr>
          <p:cNvPr id="61445"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5E22BFD-9399-A547-B861-27A4350A2AA9}" type="slidenum">
              <a:rPr lang="en-GB" sz="1200"/>
              <a:pPr eaLnBrk="1" hangingPunct="1"/>
              <a:t>30</a:t>
            </a:fld>
            <a:endParaRPr lang="en-GB" sz="1200"/>
          </a:p>
        </p:txBody>
      </p:sp>
      <p:sp>
        <p:nvSpPr>
          <p:cNvPr id="6349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11D7A150-DBAF-DB4F-8C07-395FF8B68CA2}" type="slidenum">
              <a:rPr lang="en-US" sz="1200">
                <a:latin typeface="Times" charset="0"/>
              </a:rPr>
              <a:pPr algn="r"/>
              <a:t>30</a:t>
            </a:fld>
            <a:endParaRPr lang="en-US" sz="1200">
              <a:latin typeface="Times" charset="0"/>
            </a:endParaRPr>
          </a:p>
        </p:txBody>
      </p:sp>
      <p:sp>
        <p:nvSpPr>
          <p:cNvPr id="63492" name="Rectangle 2"/>
          <p:cNvSpPr>
            <a:spLocks noGrp="1" noRot="1" noChangeAspect="1" noChangeArrowheads="1" noTextEdit="1"/>
          </p:cNvSpPr>
          <p:nvPr>
            <p:ph type="sldImg"/>
          </p:nvPr>
        </p:nvSpPr>
        <p:spPr>
          <a:ln/>
        </p:spPr>
      </p:sp>
      <p:sp>
        <p:nvSpPr>
          <p:cNvPr id="63493"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Rất</a:t>
            </a:r>
            <a:r>
              <a:rPr lang="en-US" dirty="0"/>
              <a:t> </a:t>
            </a:r>
            <a:r>
              <a:rPr lang="en-US" dirty="0" err="1"/>
              <a:t>nhiều</a:t>
            </a:r>
            <a:r>
              <a:rPr lang="en-US" dirty="0"/>
              <a:t> </a:t>
            </a:r>
            <a:r>
              <a:rPr lang="en-US" dirty="0" err="1"/>
              <a:t>nghiên</a:t>
            </a:r>
            <a:r>
              <a:rPr lang="en-US" dirty="0"/>
              <a:t> </a:t>
            </a:r>
            <a:r>
              <a:rPr lang="en-US" dirty="0" err="1"/>
              <a:t>cứu</a:t>
            </a:r>
            <a:r>
              <a:rPr lang="en-US" dirty="0"/>
              <a:t> </a:t>
            </a:r>
            <a:r>
              <a:rPr lang="en-US" dirty="0" err="1"/>
              <a:t>về</a:t>
            </a:r>
            <a:r>
              <a:rPr lang="en-US" dirty="0"/>
              <a:t> </a:t>
            </a:r>
            <a:r>
              <a:rPr lang="en-US" dirty="0" err="1"/>
              <a:t>ký</a:t>
            </a:r>
            <a:r>
              <a:rPr lang="en-US" dirty="0"/>
              <a:t> </a:t>
            </a:r>
            <a:r>
              <a:rPr lang="en-US" dirty="0" err="1"/>
              <a:t>ức</a:t>
            </a:r>
            <a:r>
              <a:rPr lang="en-US" dirty="0"/>
              <a:t> </a:t>
            </a:r>
            <a:r>
              <a:rPr lang="en-US" dirty="0" err="1"/>
              <a:t>và</a:t>
            </a:r>
            <a:r>
              <a:rPr lang="en-US" dirty="0"/>
              <a:t> </a:t>
            </a:r>
            <a:r>
              <a:rPr lang="en-US" dirty="0" err="1"/>
              <a:t>thiết</a:t>
            </a:r>
            <a:r>
              <a:rPr lang="en-US" dirty="0"/>
              <a:t> </a:t>
            </a:r>
            <a:r>
              <a:rPr lang="en-US" dirty="0" err="1"/>
              <a:t>kế</a:t>
            </a:r>
            <a:r>
              <a:rPr lang="en-US" dirty="0"/>
              <a:t> </a:t>
            </a:r>
            <a:r>
              <a:rPr lang="en-US" dirty="0" err="1"/>
              <a:t>sự</a:t>
            </a:r>
            <a:r>
              <a:rPr lang="en-US" dirty="0"/>
              <a:t> t</a:t>
            </a:r>
            <a:r>
              <a:rPr lang="vi-VN" dirty="0"/>
              <a:t>ư</a:t>
            </a:r>
            <a:r>
              <a:rPr lang="en-US" dirty="0" err="1"/>
              <a:t>ơng</a:t>
            </a:r>
            <a:r>
              <a:rPr lang="en-US" dirty="0"/>
              <a:t> </a:t>
            </a:r>
            <a:r>
              <a:rPr lang="en-US" dirty="0" err="1"/>
              <a:t>tác</a:t>
            </a:r>
            <a:r>
              <a:rPr lang="en-US" dirty="0"/>
              <a:t> </a:t>
            </a:r>
            <a:r>
              <a:rPr lang="en-US" dirty="0" err="1"/>
              <a:t>tập</a:t>
            </a:r>
            <a:r>
              <a:rPr lang="en-US" dirty="0"/>
              <a:t> </a:t>
            </a:r>
            <a:r>
              <a:rPr lang="en-US" dirty="0" err="1"/>
              <a:t>trung</a:t>
            </a:r>
            <a:r>
              <a:rPr lang="en-US" dirty="0"/>
              <a:t> </a:t>
            </a:r>
            <a:r>
              <a:rPr lang="en-US" dirty="0" err="1"/>
              <a:t>vào</a:t>
            </a:r>
            <a:r>
              <a:rPr lang="en-US" dirty="0"/>
              <a:t> </a:t>
            </a:r>
            <a:r>
              <a:rPr lang="en-US" dirty="0" err="1"/>
              <a:t>việc</a:t>
            </a:r>
            <a:r>
              <a:rPr lang="en-US" dirty="0"/>
              <a:t> </a:t>
            </a:r>
            <a:r>
              <a:rPr lang="en-US" dirty="0" err="1"/>
              <a:t>phát</a:t>
            </a:r>
            <a:r>
              <a:rPr lang="en-US" dirty="0"/>
              <a:t> </a:t>
            </a:r>
            <a:r>
              <a:rPr lang="en-US" dirty="0" err="1"/>
              <a:t>triển</a:t>
            </a:r>
            <a:r>
              <a:rPr lang="en-US" dirty="0"/>
              <a:t> </a:t>
            </a:r>
            <a:r>
              <a:rPr lang="en-US" dirty="0" err="1"/>
              <a:t>các</a:t>
            </a:r>
            <a:r>
              <a:rPr lang="en-US" dirty="0"/>
              <a:t> </a:t>
            </a:r>
            <a:r>
              <a:rPr lang="en-US" dirty="0" err="1"/>
              <a:t>công</a:t>
            </a:r>
            <a:r>
              <a:rPr lang="en-US" dirty="0"/>
              <a:t> </a:t>
            </a:r>
            <a:r>
              <a:rPr lang="en-US" dirty="0" err="1"/>
              <a:t>cụ</a:t>
            </a:r>
            <a:r>
              <a:rPr lang="en-US" dirty="0"/>
              <a:t> </a:t>
            </a:r>
            <a:r>
              <a:rPr lang="en-US" dirty="0" err="1"/>
              <a:t>giúp</a:t>
            </a:r>
            <a:r>
              <a:rPr lang="en-US" dirty="0"/>
              <a:t> con ng</a:t>
            </a:r>
            <a:r>
              <a:rPr lang="vi-VN" dirty="0"/>
              <a:t>ư</a:t>
            </a:r>
            <a:r>
              <a:rPr lang="en-US" dirty="0" err="1"/>
              <a:t>ời</a:t>
            </a:r>
            <a:r>
              <a:rPr lang="en-US" dirty="0"/>
              <a:t> </a:t>
            </a:r>
            <a:r>
              <a:rPr lang="en-US" dirty="0" err="1"/>
              <a:t>nhớ</a:t>
            </a:r>
            <a:r>
              <a:rPr lang="en-US" dirty="0"/>
              <a:t>. </a:t>
            </a:r>
          </a:p>
          <a:p>
            <a:r>
              <a:rPr lang="en-US" dirty="0" err="1"/>
              <a:t>Ví</a:t>
            </a:r>
            <a:r>
              <a:rPr lang="en-US" dirty="0"/>
              <a:t> </a:t>
            </a:r>
            <a:r>
              <a:rPr lang="en-US" dirty="0" err="1"/>
              <a:t>dụ</a:t>
            </a:r>
            <a:r>
              <a:rPr lang="en-US" dirty="0"/>
              <a:t>:</a:t>
            </a:r>
          </a:p>
          <a:p>
            <a:pPr marL="171450" indent="-171450">
              <a:buFontTx/>
              <a:buChar char="-"/>
            </a:pPr>
            <a:r>
              <a:rPr lang="en-US" dirty="0"/>
              <a:t>reminder, to-do list, digital photo collections.</a:t>
            </a:r>
          </a:p>
          <a:p>
            <a:pPr marL="0" indent="0">
              <a:buFontTx/>
              <a:buNone/>
            </a:pPr>
            <a:endParaRPr lang="en-US" dirty="0"/>
          </a:p>
          <a:p>
            <a:pPr marL="0" indent="0">
              <a:buFontTx/>
              <a:buNone/>
            </a:pPr>
            <a:r>
              <a:rPr lang="en-US" dirty="0"/>
              <a:t>1. </a:t>
            </a:r>
            <a:r>
              <a:rPr lang="en-US" dirty="0" err="1"/>
              <a:t>Còn</a:t>
            </a:r>
            <a:r>
              <a:rPr lang="en-US" dirty="0"/>
              <a:t> </a:t>
            </a:r>
            <a:r>
              <a:rPr lang="en-US" dirty="0" err="1"/>
              <a:t>khi</a:t>
            </a:r>
            <a:r>
              <a:rPr lang="en-US" dirty="0"/>
              <a:t> </a:t>
            </a:r>
            <a:r>
              <a:rPr lang="en-US" dirty="0" err="1"/>
              <a:t>muốn</a:t>
            </a:r>
            <a:r>
              <a:rPr lang="en-US" dirty="0"/>
              <a:t> </a:t>
            </a:r>
            <a:r>
              <a:rPr lang="en-US" dirty="0" err="1"/>
              <a:t>quên</a:t>
            </a:r>
            <a:r>
              <a:rPr lang="en-US" dirty="0"/>
              <a:t> </a:t>
            </a:r>
            <a:r>
              <a:rPr lang="en-US" dirty="0" err="1"/>
              <a:t>một</a:t>
            </a:r>
            <a:r>
              <a:rPr lang="en-US" dirty="0"/>
              <a:t> </a:t>
            </a:r>
            <a:r>
              <a:rPr lang="en-US" dirty="0" err="1"/>
              <a:t>ký</a:t>
            </a:r>
            <a:r>
              <a:rPr lang="en-US" dirty="0"/>
              <a:t> </a:t>
            </a:r>
            <a:r>
              <a:rPr lang="en-US" dirty="0" err="1"/>
              <a:t>ức</a:t>
            </a:r>
            <a:r>
              <a:rPr lang="en-US" dirty="0"/>
              <a:t>? </a:t>
            </a:r>
            <a:r>
              <a:rPr lang="en-US" dirty="0" err="1"/>
              <a:t>Vd</a:t>
            </a:r>
            <a:r>
              <a:rPr lang="en-US" dirty="0"/>
              <a:t>:</a:t>
            </a:r>
          </a:p>
          <a:p>
            <a:pPr marL="171450" indent="-171450">
              <a:buFontTx/>
              <a:buChar char="-"/>
            </a:pPr>
            <a:r>
              <a:rPr lang="en-US" dirty="0" err="1"/>
              <a:t>muốn</a:t>
            </a:r>
            <a:r>
              <a:rPr lang="en-US" dirty="0"/>
              <a:t> </a:t>
            </a:r>
            <a:r>
              <a:rPr lang="en-US" dirty="0" err="1"/>
              <a:t>cắt</a:t>
            </a:r>
            <a:r>
              <a:rPr lang="en-US" dirty="0"/>
              <a:t> </a:t>
            </a:r>
            <a:r>
              <a:rPr lang="en-US" dirty="0" err="1"/>
              <a:t>đứt</a:t>
            </a:r>
            <a:r>
              <a:rPr lang="en-US" dirty="0"/>
              <a:t> </a:t>
            </a:r>
            <a:r>
              <a:rPr lang="en-US" dirty="0" err="1"/>
              <a:t>với</a:t>
            </a:r>
            <a:r>
              <a:rPr lang="en-US" dirty="0"/>
              <a:t> 1 ng</a:t>
            </a:r>
            <a:r>
              <a:rPr lang="vi-VN" dirty="0"/>
              <a:t>ư</a:t>
            </a:r>
            <a:r>
              <a:rPr lang="en-US" dirty="0" err="1"/>
              <a:t>ời</a:t>
            </a:r>
            <a:r>
              <a:rPr lang="en-US" dirty="0"/>
              <a:t>, </a:t>
            </a:r>
          </a:p>
          <a:p>
            <a:pPr marL="171450" indent="-171450">
              <a:buFontTx/>
              <a:buChar char="-"/>
            </a:pPr>
            <a:r>
              <a:rPr lang="en-US" dirty="0" err="1"/>
              <a:t>không</a:t>
            </a:r>
            <a:r>
              <a:rPr lang="en-US" dirty="0"/>
              <a:t> </a:t>
            </a:r>
            <a:r>
              <a:rPr lang="en-US" dirty="0" err="1"/>
              <a:t>muốn</a:t>
            </a:r>
            <a:r>
              <a:rPr lang="en-US" dirty="0"/>
              <a:t> </a:t>
            </a:r>
            <a:r>
              <a:rPr lang="en-US" dirty="0" err="1"/>
              <a:t>đau</a:t>
            </a:r>
            <a:r>
              <a:rPr lang="en-US" dirty="0"/>
              <a:t> </a:t>
            </a:r>
            <a:r>
              <a:rPr lang="en-US" dirty="0" err="1"/>
              <a:t>lòng</a:t>
            </a:r>
            <a:r>
              <a:rPr lang="en-US" dirty="0"/>
              <a:t> </a:t>
            </a:r>
            <a:r>
              <a:rPr lang="en-US" dirty="0" err="1"/>
              <a:t>khi</a:t>
            </a:r>
            <a:r>
              <a:rPr lang="en-US" dirty="0"/>
              <a:t> </a:t>
            </a:r>
            <a:r>
              <a:rPr lang="en-US" dirty="0" err="1"/>
              <a:t>thấy</a:t>
            </a:r>
            <a:r>
              <a:rPr lang="en-US" dirty="0"/>
              <a:t> </a:t>
            </a:r>
            <a:r>
              <a:rPr lang="en-US" dirty="0" err="1"/>
              <a:t>hình</a:t>
            </a:r>
            <a:r>
              <a:rPr lang="en-US" dirty="0"/>
              <a:t> </a:t>
            </a:r>
            <a:r>
              <a:rPr lang="en-US" dirty="0" err="1"/>
              <a:t>ảnh</a:t>
            </a:r>
            <a:r>
              <a:rPr lang="en-US" dirty="0"/>
              <a:t>, video, fb friends </a:t>
            </a:r>
            <a:r>
              <a:rPr lang="en-US" dirty="0" err="1"/>
              <a:t>của</a:t>
            </a:r>
            <a:r>
              <a:rPr lang="en-US" dirty="0"/>
              <a:t> ng</a:t>
            </a:r>
            <a:r>
              <a:rPr lang="vi-VN" dirty="0"/>
              <a:t>ư</a:t>
            </a:r>
            <a:r>
              <a:rPr lang="en-US" dirty="0" err="1"/>
              <a:t>ời</a:t>
            </a:r>
            <a:r>
              <a:rPr lang="en-US" dirty="0"/>
              <a:t> </a:t>
            </a:r>
            <a:r>
              <a:rPr lang="en-US" dirty="0" err="1"/>
              <a:t>đó</a:t>
            </a:r>
            <a:r>
              <a:rPr lang="en-US" dirty="0"/>
              <a:t> </a:t>
            </a:r>
            <a:r>
              <a:rPr lang="en-US" dirty="0" err="1"/>
              <a:t>thì</a:t>
            </a:r>
            <a:r>
              <a:rPr lang="en-US" dirty="0"/>
              <a:t> </a:t>
            </a:r>
            <a:r>
              <a:rPr lang="en-US" dirty="0" err="1"/>
              <a:t>sao</a:t>
            </a:r>
            <a:r>
              <a:rPr lang="en-US" dirty="0"/>
              <a:t>? </a:t>
            </a:r>
            <a:r>
              <a:rPr lang="en-US" dirty="0">
                <a:sym typeface="Wingdings" panose="05000000000000000000" pitchFamily="2" charset="2"/>
              </a:rPr>
              <a:t> </a:t>
            </a:r>
            <a:r>
              <a:rPr lang="en-US" dirty="0" err="1">
                <a:sym typeface="Wingdings" panose="05000000000000000000" pitchFamily="2" charset="2"/>
              </a:rPr>
              <a:t>d</a:t>
            </a:r>
            <a:r>
              <a:rPr lang="en-US" dirty="0" err="1"/>
              <a:t>ùng</a:t>
            </a:r>
            <a:r>
              <a:rPr lang="en-US" dirty="0"/>
              <a:t> </a:t>
            </a:r>
            <a:r>
              <a:rPr lang="en-US" dirty="0" err="1"/>
              <a:t>kỹ</a:t>
            </a:r>
            <a:r>
              <a:rPr lang="en-US" dirty="0"/>
              <a:t> </a:t>
            </a:r>
            <a:r>
              <a:rPr lang="en-US" dirty="0" err="1"/>
              <a:t>thuật</a:t>
            </a:r>
            <a:r>
              <a:rPr lang="en-US" dirty="0"/>
              <a:t> </a:t>
            </a:r>
            <a:r>
              <a:rPr lang="en-US" dirty="0" err="1"/>
              <a:t>nhận</a:t>
            </a:r>
            <a:r>
              <a:rPr lang="en-US" dirty="0"/>
              <a:t> </a:t>
            </a:r>
            <a:r>
              <a:rPr lang="en-US" dirty="0" err="1"/>
              <a:t>dạng</a:t>
            </a:r>
            <a:r>
              <a:rPr lang="en-US" dirty="0"/>
              <a:t> g</a:t>
            </a:r>
            <a:r>
              <a:rPr lang="vi-VN" dirty="0"/>
              <a:t>ư</a:t>
            </a:r>
            <a:r>
              <a:rPr lang="en-US" dirty="0" err="1"/>
              <a:t>ơng</a:t>
            </a:r>
            <a:r>
              <a:rPr lang="en-US" dirty="0"/>
              <a:t> </a:t>
            </a:r>
            <a:r>
              <a:rPr lang="en-US" dirty="0" err="1"/>
              <a:t>mặt</a:t>
            </a:r>
            <a:endParaRPr lang="en-US" dirty="0"/>
          </a:p>
          <a:p>
            <a:pPr marL="171450" indent="-171450">
              <a:buFontTx/>
              <a:buChar char="-"/>
            </a:pPr>
            <a:endParaRPr lang="en-US" dirty="0"/>
          </a:p>
          <a:p>
            <a:pPr marL="0" indent="0">
              <a:buFontTx/>
              <a:buNone/>
            </a:pPr>
            <a:r>
              <a:rPr lang="en-US" dirty="0"/>
              <a:t>2. Abstract collage: </a:t>
            </a:r>
            <a:r>
              <a:rPr lang="en-US" dirty="0" err="1"/>
              <a:t>ảnh</a:t>
            </a:r>
            <a:r>
              <a:rPr lang="en-US" dirty="0"/>
              <a:t> </a:t>
            </a:r>
            <a:r>
              <a:rPr lang="en-US" dirty="0" err="1"/>
              <a:t>ghép</a:t>
            </a:r>
            <a:r>
              <a:rPr lang="en-US" dirty="0"/>
              <a:t> </a:t>
            </a:r>
            <a:r>
              <a:rPr lang="en-US" dirty="0" err="1"/>
              <a:t>trừu</a:t>
            </a:r>
            <a:r>
              <a:rPr lang="en-US" dirty="0"/>
              <a:t> t</a:t>
            </a:r>
            <a:r>
              <a:rPr lang="vi-VN" dirty="0"/>
              <a:t>ư</a:t>
            </a:r>
            <a:r>
              <a:rPr lang="en-US" dirty="0" err="1"/>
              <a:t>ợng</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31</a:t>
            </a:fld>
            <a:endParaRPr lang="en-GB"/>
          </a:p>
        </p:txBody>
      </p:sp>
    </p:spTree>
    <p:extLst>
      <p:ext uri="{BB962C8B-B14F-4D97-AF65-F5344CB8AC3E}">
        <p14:creationId xmlns:p14="http://schemas.microsoft.com/office/powerpoint/2010/main" val="17397088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err="1"/>
              <a:t>Thiến</a:t>
            </a:r>
            <a:r>
              <a:rPr lang="en-US" dirty="0"/>
              <a:t> </a:t>
            </a:r>
            <a:r>
              <a:rPr lang="en-US" dirty="0" err="1"/>
              <a:t>bị</a:t>
            </a:r>
            <a:r>
              <a:rPr lang="en-US" dirty="0"/>
              <a:t> </a:t>
            </a:r>
            <a:r>
              <a:rPr lang="en-US" dirty="0" err="1"/>
              <a:t>SenseCam</a:t>
            </a:r>
            <a:r>
              <a:rPr lang="en-US" dirty="0"/>
              <a:t> </a:t>
            </a:r>
            <a:r>
              <a:rPr lang="en-US" dirty="0" err="1"/>
              <a:t>của</a:t>
            </a:r>
            <a:r>
              <a:rPr lang="en-US" dirty="0"/>
              <a:t> </a:t>
            </a:r>
            <a:r>
              <a:rPr lang="en-US" dirty="0" err="1"/>
              <a:t>phòng</a:t>
            </a:r>
            <a:r>
              <a:rPr lang="en-US" dirty="0"/>
              <a:t> </a:t>
            </a:r>
            <a:r>
              <a:rPr lang="en-US" dirty="0" err="1"/>
              <a:t>nghiên</a:t>
            </a:r>
            <a:r>
              <a:rPr lang="en-US" dirty="0"/>
              <a:t> </a:t>
            </a:r>
            <a:r>
              <a:rPr lang="en-US" dirty="0" err="1"/>
              <a:t>cứu</a:t>
            </a:r>
            <a:r>
              <a:rPr lang="en-US" dirty="0"/>
              <a:t> </a:t>
            </a:r>
            <a:r>
              <a:rPr lang="en-US" dirty="0" err="1"/>
              <a:t>của</a:t>
            </a:r>
            <a:r>
              <a:rPr lang="en-US" dirty="0"/>
              <a:t> Microsoft </a:t>
            </a:r>
            <a:r>
              <a:rPr lang="en-US" dirty="0" err="1"/>
              <a:t>của</a:t>
            </a:r>
            <a:r>
              <a:rPr lang="en-US" dirty="0"/>
              <a:t> ở ĐH Cambridge </a:t>
            </a:r>
            <a:r>
              <a:rPr lang="en-US" dirty="0" err="1"/>
              <a:t>giúp</a:t>
            </a:r>
            <a:r>
              <a:rPr lang="en-US" dirty="0"/>
              <a:t> con ng</a:t>
            </a:r>
            <a:r>
              <a:rPr lang="vi-VN" dirty="0"/>
              <a:t>ư</a:t>
            </a:r>
            <a:r>
              <a:rPr lang="en-US" dirty="0" err="1"/>
              <a:t>ời</a:t>
            </a:r>
            <a:r>
              <a:rPr lang="en-US" dirty="0"/>
              <a:t> </a:t>
            </a:r>
            <a:r>
              <a:rPr lang="en-US" dirty="0" err="1"/>
              <a:t>nhớ</a:t>
            </a:r>
            <a:r>
              <a:rPr lang="en-US" dirty="0"/>
              <a:t> </a:t>
            </a:r>
            <a:r>
              <a:rPr lang="en-US" dirty="0" err="1"/>
              <a:t>những</a:t>
            </a:r>
            <a:r>
              <a:rPr lang="en-US" dirty="0"/>
              <a:t> </a:t>
            </a:r>
            <a:r>
              <a:rPr lang="en-US" dirty="0" err="1"/>
              <a:t>hoạt</a:t>
            </a:r>
            <a:r>
              <a:rPr lang="en-US" dirty="0"/>
              <a:t> </a:t>
            </a:r>
            <a:r>
              <a:rPr lang="en-US" dirty="0" err="1"/>
              <a:t>động</a:t>
            </a:r>
            <a:r>
              <a:rPr lang="en-US" dirty="0"/>
              <a:t> </a:t>
            </a:r>
            <a:r>
              <a:rPr lang="en-US" dirty="0" err="1"/>
              <a:t>hàng</a:t>
            </a:r>
            <a:r>
              <a:rPr lang="en-US" dirty="0"/>
              <a:t> </a:t>
            </a:r>
            <a:r>
              <a:rPr lang="en-US" dirty="0" err="1"/>
              <a:t>ngày</a:t>
            </a:r>
            <a:r>
              <a:rPr lang="en-US" dirty="0"/>
              <a:t> (</a:t>
            </a:r>
            <a:r>
              <a:rPr lang="en-US" dirty="0" err="1"/>
              <a:t>những</a:t>
            </a:r>
            <a:r>
              <a:rPr lang="en-US" dirty="0"/>
              <a:t> ng</a:t>
            </a:r>
            <a:r>
              <a:rPr lang="vi-VN" dirty="0"/>
              <a:t>ư</a:t>
            </a:r>
            <a:r>
              <a:rPr lang="en-US" dirty="0" err="1"/>
              <a:t>ời</a:t>
            </a:r>
            <a:r>
              <a:rPr lang="en-US" dirty="0"/>
              <a:t> </a:t>
            </a:r>
            <a:r>
              <a:rPr lang="en-US" dirty="0" err="1"/>
              <a:t>bị</a:t>
            </a:r>
            <a:r>
              <a:rPr lang="en-US" dirty="0"/>
              <a:t> </a:t>
            </a:r>
            <a:r>
              <a:rPr lang="en-US" dirty="0" err="1"/>
              <a:t>bệnh</a:t>
            </a:r>
            <a:r>
              <a:rPr lang="en-US" dirty="0"/>
              <a:t> Alzheimer. </a:t>
            </a:r>
            <a:r>
              <a:rPr lang="en-US" dirty="0" err="1"/>
              <a:t>Nó</a:t>
            </a:r>
            <a:r>
              <a:rPr lang="en-US" dirty="0"/>
              <a:t> </a:t>
            </a:r>
            <a:r>
              <a:rPr lang="en-US" dirty="0" err="1"/>
              <a:t>chụp</a:t>
            </a:r>
            <a:r>
              <a:rPr lang="en-US" dirty="0"/>
              <a:t> </a:t>
            </a:r>
            <a:r>
              <a:rPr lang="en-US" dirty="0" err="1"/>
              <a:t>ảnh</a:t>
            </a:r>
            <a:r>
              <a:rPr lang="en-US" dirty="0"/>
              <a:t> </a:t>
            </a:r>
            <a:r>
              <a:rPr lang="en-US" dirty="0" err="1"/>
              <a:t>liên</a:t>
            </a:r>
            <a:r>
              <a:rPr lang="en-US" dirty="0"/>
              <a:t> </a:t>
            </a:r>
            <a:r>
              <a:rPr lang="en-US" dirty="0" err="1"/>
              <a:t>tục</a:t>
            </a:r>
            <a:r>
              <a:rPr lang="en-US" dirty="0"/>
              <a:t> </a:t>
            </a:r>
            <a:r>
              <a:rPr lang="en-US" dirty="0" err="1"/>
              <a:t>mỗi</a:t>
            </a:r>
            <a:r>
              <a:rPr lang="en-US" dirty="0"/>
              <a:t> 30s. </a:t>
            </a:r>
            <a:r>
              <a:rPr lang="en-US" dirty="0" err="1"/>
              <a:t>Hình</a:t>
            </a:r>
            <a:r>
              <a:rPr lang="en-US" dirty="0"/>
              <a:t> </a:t>
            </a:r>
            <a:r>
              <a:rPr lang="en-US" dirty="0" err="1"/>
              <a:t>ảnh</a:t>
            </a:r>
            <a:r>
              <a:rPr lang="en-US" dirty="0"/>
              <a:t> đ</a:t>
            </a:r>
            <a:r>
              <a:rPr lang="vi-VN" dirty="0"/>
              <a:t>ư</a:t>
            </a:r>
            <a:r>
              <a:rPr lang="en-US" dirty="0" err="1"/>
              <a:t>ợc</a:t>
            </a:r>
            <a:r>
              <a:rPr lang="en-US" dirty="0"/>
              <a:t> upload </a:t>
            </a:r>
            <a:r>
              <a:rPr lang="en-US" dirty="0" err="1"/>
              <a:t>vào</a:t>
            </a:r>
            <a:r>
              <a:rPr lang="en-US" dirty="0"/>
              <a:t> </a:t>
            </a:r>
            <a:r>
              <a:rPr lang="en-US" dirty="0" err="1"/>
              <a:t>máy</a:t>
            </a:r>
            <a:r>
              <a:rPr lang="en-US" dirty="0"/>
              <a:t> </a:t>
            </a:r>
            <a:r>
              <a:rPr lang="en-US" dirty="0" err="1"/>
              <a:t>tính</a:t>
            </a:r>
            <a:r>
              <a:rPr lang="en-US" dirty="0"/>
              <a:t>. </a:t>
            </a:r>
            <a:r>
              <a:rPr lang="en-US" dirty="0" err="1"/>
              <a:t>Trong</a:t>
            </a:r>
            <a:r>
              <a:rPr lang="en-US" dirty="0"/>
              <a:t> 2 </a:t>
            </a:r>
            <a:r>
              <a:rPr lang="en-US" dirty="0" err="1"/>
              <a:t>tuần</a:t>
            </a:r>
            <a:r>
              <a:rPr lang="en-US" dirty="0"/>
              <a:t> </a:t>
            </a:r>
            <a:r>
              <a:rPr lang="en-US" dirty="0" err="1"/>
              <a:t>kế</a:t>
            </a:r>
            <a:r>
              <a:rPr lang="en-US" dirty="0"/>
              <a:t> </a:t>
            </a:r>
            <a:r>
              <a:rPr lang="en-US" dirty="0" err="1"/>
              <a:t>tiếp</a:t>
            </a:r>
            <a:r>
              <a:rPr lang="en-US" dirty="0"/>
              <a:t>, </a:t>
            </a:r>
            <a:r>
              <a:rPr lang="en-US" dirty="0" err="1"/>
              <a:t>bà</a:t>
            </a:r>
            <a:r>
              <a:rPr lang="en-US" dirty="0"/>
              <a:t> </a:t>
            </a:r>
            <a:r>
              <a:rPr lang="en-US" dirty="0" err="1"/>
              <a:t>bệnh</a:t>
            </a:r>
            <a:r>
              <a:rPr lang="en-US" dirty="0"/>
              <a:t> nhân </a:t>
            </a:r>
            <a:r>
              <a:rPr lang="en-US" dirty="0" err="1"/>
              <a:t>và</a:t>
            </a:r>
            <a:r>
              <a:rPr lang="en-US" dirty="0"/>
              <a:t> </a:t>
            </a:r>
            <a:r>
              <a:rPr lang="en-US" dirty="0" err="1"/>
              <a:t>chồng</a:t>
            </a:r>
            <a:r>
              <a:rPr lang="en-US" dirty="0"/>
              <a:t> </a:t>
            </a:r>
            <a:r>
              <a:rPr lang="en-US" dirty="0" err="1"/>
              <a:t>xem</a:t>
            </a:r>
            <a:r>
              <a:rPr lang="en-US" dirty="0"/>
              <a:t> </a:t>
            </a:r>
            <a:r>
              <a:rPr lang="en-US" dirty="0" err="1"/>
              <a:t>lại</a:t>
            </a:r>
            <a:r>
              <a:rPr lang="en-US" dirty="0"/>
              <a:t> </a:t>
            </a:r>
            <a:r>
              <a:rPr lang="en-US" dirty="0" err="1"/>
              <a:t>và</a:t>
            </a:r>
            <a:r>
              <a:rPr lang="en-US" dirty="0"/>
              <a:t> </a:t>
            </a:r>
            <a:r>
              <a:rPr lang="en-US" dirty="0" err="1"/>
              <a:t>nói</a:t>
            </a:r>
            <a:r>
              <a:rPr lang="en-US" dirty="0"/>
              <a:t> </a:t>
            </a:r>
            <a:r>
              <a:rPr lang="en-US" dirty="0" err="1"/>
              <a:t>chuyện</a:t>
            </a:r>
            <a:r>
              <a:rPr lang="en-US" dirty="0"/>
              <a:t> </a:t>
            </a:r>
            <a:r>
              <a:rPr lang="en-US" dirty="0" err="1"/>
              <a:t>về</a:t>
            </a:r>
            <a:r>
              <a:rPr lang="en-US" dirty="0"/>
              <a:t> </a:t>
            </a:r>
            <a:r>
              <a:rPr lang="en-US" dirty="0" err="1"/>
              <a:t>các</a:t>
            </a:r>
            <a:r>
              <a:rPr lang="en-US" dirty="0"/>
              <a:t> </a:t>
            </a:r>
            <a:r>
              <a:rPr lang="en-US" dirty="0" err="1"/>
              <a:t>hoạt</a:t>
            </a:r>
            <a:r>
              <a:rPr lang="en-US" dirty="0"/>
              <a:t> </a:t>
            </a:r>
            <a:r>
              <a:rPr lang="en-US" dirty="0" err="1"/>
              <a:t>động</a:t>
            </a:r>
            <a:r>
              <a:rPr lang="en-US" dirty="0"/>
              <a:t> </a:t>
            </a:r>
            <a:r>
              <a:rPr lang="en-US" dirty="0" err="1"/>
              <a:t>đã</a:t>
            </a:r>
            <a:r>
              <a:rPr lang="en-US" dirty="0"/>
              <a:t> qua. </a:t>
            </a:r>
            <a:r>
              <a:rPr lang="en-US" dirty="0" err="1"/>
              <a:t>Trong</a:t>
            </a:r>
            <a:r>
              <a:rPr lang="en-US" dirty="0"/>
              <a:t> </a:t>
            </a:r>
            <a:r>
              <a:rPr lang="en-US" dirty="0" err="1"/>
              <a:t>thời</a:t>
            </a:r>
            <a:r>
              <a:rPr lang="en-US" dirty="0"/>
              <a:t> </a:t>
            </a:r>
            <a:r>
              <a:rPr lang="en-US" dirty="0" err="1"/>
              <a:t>gian</a:t>
            </a:r>
            <a:r>
              <a:rPr lang="en-US" dirty="0"/>
              <a:t> </a:t>
            </a:r>
            <a:r>
              <a:rPr lang="en-US" dirty="0" err="1"/>
              <a:t>này</a:t>
            </a:r>
            <a:r>
              <a:rPr lang="en-US" dirty="0"/>
              <a:t>, </a:t>
            </a:r>
            <a:r>
              <a:rPr lang="en-US" dirty="0" err="1"/>
              <a:t>khả</a:t>
            </a:r>
            <a:r>
              <a:rPr lang="en-US" dirty="0"/>
              <a:t> </a:t>
            </a:r>
            <a:r>
              <a:rPr lang="en-US" dirty="0" err="1"/>
              <a:t>năng</a:t>
            </a:r>
            <a:r>
              <a:rPr lang="en-US" dirty="0"/>
              <a:t> </a:t>
            </a:r>
            <a:r>
              <a:rPr lang="en-US" dirty="0" err="1"/>
              <a:t>nhớ</a:t>
            </a:r>
            <a:r>
              <a:rPr lang="en-US" dirty="0"/>
              <a:t> </a:t>
            </a:r>
            <a:r>
              <a:rPr lang="en-US" dirty="0" err="1"/>
              <a:t>của</a:t>
            </a:r>
            <a:r>
              <a:rPr lang="en-US" dirty="0"/>
              <a:t> </a:t>
            </a:r>
            <a:r>
              <a:rPr lang="en-US" dirty="0" err="1"/>
              <a:t>bà</a:t>
            </a:r>
            <a:r>
              <a:rPr lang="en-US" dirty="0"/>
              <a:t> </a:t>
            </a:r>
            <a:r>
              <a:rPr lang="en-US" dirty="0" err="1"/>
              <a:t>tăng</a:t>
            </a:r>
            <a:r>
              <a:rPr lang="en-US" dirty="0"/>
              <a:t> </a:t>
            </a:r>
            <a:r>
              <a:rPr lang="en-US" dirty="0" err="1"/>
              <a:t>lên</a:t>
            </a:r>
            <a:r>
              <a:rPr lang="en-US" dirty="0"/>
              <a:t> </a:t>
            </a:r>
            <a:r>
              <a:rPr lang="en-US" dirty="0" err="1"/>
              <a:t>gấp</a:t>
            </a:r>
            <a:r>
              <a:rPr lang="en-US" dirty="0"/>
              <a:t> 3. Tr</a:t>
            </a:r>
            <a:r>
              <a:rPr lang="vi-VN" dirty="0"/>
              <a:t>ư</a:t>
            </a:r>
            <a:r>
              <a:rPr lang="en-US" dirty="0" err="1"/>
              <a:t>ớc</a:t>
            </a:r>
            <a:r>
              <a:rPr lang="en-US" dirty="0"/>
              <a:t> </a:t>
            </a:r>
            <a:r>
              <a:rPr lang="en-US" dirty="0" err="1"/>
              <a:t>đó</a:t>
            </a:r>
            <a:r>
              <a:rPr lang="en-US" dirty="0"/>
              <a:t>, </a:t>
            </a:r>
            <a:r>
              <a:rPr lang="en-US" dirty="0" err="1"/>
              <a:t>bà</a:t>
            </a:r>
            <a:r>
              <a:rPr lang="en-US" dirty="0"/>
              <a:t> </a:t>
            </a:r>
            <a:r>
              <a:rPr lang="en-US" dirty="0" err="1"/>
              <a:t>không</a:t>
            </a:r>
            <a:r>
              <a:rPr lang="en-US" dirty="0"/>
              <a:t> </a:t>
            </a:r>
            <a:r>
              <a:rPr lang="en-US" dirty="0" err="1"/>
              <a:t>thể</a:t>
            </a:r>
            <a:r>
              <a:rPr lang="en-US" dirty="0"/>
              <a:t> </a:t>
            </a:r>
            <a:r>
              <a:rPr lang="en-US" dirty="0" err="1"/>
              <a:t>nhớ</a:t>
            </a:r>
            <a:r>
              <a:rPr lang="en-US" dirty="0"/>
              <a:t> </a:t>
            </a:r>
            <a:r>
              <a:rPr lang="en-US" dirty="0" err="1"/>
              <a:t>những</a:t>
            </a:r>
            <a:r>
              <a:rPr lang="en-US" dirty="0"/>
              <a:t> </a:t>
            </a:r>
            <a:r>
              <a:rPr lang="en-US" dirty="0" err="1"/>
              <a:t>sự</a:t>
            </a:r>
            <a:r>
              <a:rPr lang="en-US" dirty="0"/>
              <a:t> </a:t>
            </a:r>
            <a:r>
              <a:rPr lang="en-US" dirty="0" err="1"/>
              <a:t>việc</a:t>
            </a:r>
            <a:r>
              <a:rPr lang="en-US" dirty="0"/>
              <a:t> tr</a:t>
            </a:r>
            <a:r>
              <a:rPr lang="vi-VN" dirty="0"/>
              <a:t>ư</a:t>
            </a:r>
            <a:r>
              <a:rPr lang="en-US" dirty="0" err="1"/>
              <a:t>ớc</a:t>
            </a:r>
            <a:r>
              <a:rPr lang="en-US" dirty="0"/>
              <a:t> </a:t>
            </a:r>
            <a:r>
              <a:rPr lang="en-US" dirty="0" err="1"/>
              <a:t>đó</a:t>
            </a:r>
            <a:r>
              <a:rPr lang="en-US" dirty="0"/>
              <a:t> </a:t>
            </a:r>
            <a:r>
              <a:rPr lang="en-US" dirty="0" err="1"/>
              <a:t>vài</a:t>
            </a:r>
            <a:r>
              <a:rPr lang="en-US" dirty="0"/>
              <a:t> </a:t>
            </a:r>
            <a:r>
              <a:rPr lang="en-US" dirty="0" err="1"/>
              <a:t>ngày</a:t>
            </a:r>
            <a:r>
              <a:rPr lang="en-US" dirty="0"/>
              <a:t>.</a:t>
            </a:r>
          </a:p>
          <a:p>
            <a:pPr marL="171450" indent="-171450">
              <a:buFontTx/>
              <a:buChar char="-"/>
            </a:pPr>
            <a:endParaRPr lang="en-US" dirty="0"/>
          </a:p>
          <a:p>
            <a:pPr marL="0" indent="0">
              <a:buFontTx/>
              <a:buNone/>
            </a:pPr>
            <a:r>
              <a:rPr lang="en-US" dirty="0"/>
              <a:t>VD </a:t>
            </a:r>
            <a:r>
              <a:rPr lang="en-US" dirty="0" err="1"/>
              <a:t>khác</a:t>
            </a:r>
            <a:r>
              <a:rPr lang="en-US" dirty="0"/>
              <a:t>:</a:t>
            </a:r>
          </a:p>
          <a:p>
            <a:pPr marL="171450" indent="-171450">
              <a:buFontTx/>
              <a:buChar char="-"/>
            </a:pPr>
            <a:r>
              <a:rPr lang="en-US" dirty="0" err="1"/>
              <a:t>Các</a:t>
            </a:r>
            <a:r>
              <a:rPr lang="en-US" dirty="0"/>
              <a:t> </a:t>
            </a:r>
            <a:r>
              <a:rPr lang="en-US" dirty="0" err="1"/>
              <a:t>thiết</a:t>
            </a:r>
            <a:r>
              <a:rPr lang="en-US" dirty="0"/>
              <a:t> </a:t>
            </a:r>
            <a:r>
              <a:rPr lang="en-US" dirty="0" err="1"/>
              <a:t>bị</a:t>
            </a:r>
            <a:r>
              <a:rPr lang="en-US" dirty="0"/>
              <a:t> </a:t>
            </a:r>
            <a:r>
              <a:rPr lang="en-US" dirty="0" err="1"/>
              <a:t>tắt</a:t>
            </a:r>
            <a:r>
              <a:rPr lang="en-US" dirty="0"/>
              <a:t> </a:t>
            </a:r>
            <a:r>
              <a:rPr lang="en-US" dirty="0" err="1"/>
              <a:t>mở</a:t>
            </a:r>
            <a:r>
              <a:rPr lang="en-US" dirty="0"/>
              <a:t> </a:t>
            </a:r>
            <a:r>
              <a:rPr lang="en-US" dirty="0" err="1"/>
              <a:t>tự</a:t>
            </a:r>
            <a:r>
              <a:rPr lang="en-US" dirty="0"/>
              <a:t> </a:t>
            </a:r>
            <a:r>
              <a:rPr lang="en-US" dirty="0" err="1"/>
              <a:t>động</a:t>
            </a:r>
            <a:r>
              <a:rPr lang="en-US" dirty="0"/>
              <a:t>, </a:t>
            </a:r>
            <a:r>
              <a:rPr lang="en-US" dirty="0" err="1"/>
              <a:t>ví</a:t>
            </a:r>
            <a:r>
              <a:rPr lang="en-US" dirty="0"/>
              <a:t> </a:t>
            </a:r>
            <a:r>
              <a:rPr lang="en-US" dirty="0" err="1"/>
              <a:t>dụ</a:t>
            </a:r>
            <a:r>
              <a:rPr lang="en-US" dirty="0"/>
              <a:t> </a:t>
            </a:r>
            <a:r>
              <a:rPr lang="en-US" dirty="0" err="1"/>
              <a:t>đồng</a:t>
            </a:r>
            <a:r>
              <a:rPr lang="en-US" dirty="0"/>
              <a:t> </a:t>
            </a:r>
            <a:r>
              <a:rPr lang="en-US" dirty="0" err="1"/>
              <a:t>hồ</a:t>
            </a:r>
            <a:r>
              <a:rPr lang="en-US" dirty="0"/>
              <a:t> </a:t>
            </a:r>
            <a:r>
              <a:rPr lang="en-US" dirty="0" err="1"/>
              <a:t>đếm</a:t>
            </a:r>
            <a:r>
              <a:rPr lang="en-US" dirty="0"/>
              <a:t> ng</a:t>
            </a:r>
            <a:r>
              <a:rPr lang="vi-VN" dirty="0"/>
              <a:t>ư</a:t>
            </a:r>
            <a:r>
              <a:rPr lang="en-US" dirty="0" err="1"/>
              <a:t>ợc</a:t>
            </a:r>
            <a:r>
              <a:rPr lang="en-US" dirty="0"/>
              <a:t> </a:t>
            </a:r>
            <a:r>
              <a:rPr lang="en-US" dirty="0" err="1"/>
              <a:t>để</a:t>
            </a:r>
            <a:r>
              <a:rPr lang="en-US" dirty="0"/>
              <a:t> </a:t>
            </a:r>
            <a:r>
              <a:rPr lang="en-US" dirty="0" err="1"/>
              <a:t>tắt</a:t>
            </a:r>
            <a:r>
              <a:rPr lang="en-US" dirty="0"/>
              <a:t> </a:t>
            </a:r>
            <a:r>
              <a:rPr lang="en-US" dirty="0" err="1"/>
              <a:t>bếp</a:t>
            </a:r>
            <a:r>
              <a:rPr lang="en-US" dirty="0"/>
              <a:t>?</a:t>
            </a:r>
          </a:p>
          <a:p>
            <a:pPr marL="171450" indent="-171450">
              <a:buFontTx/>
              <a:buChar char="-"/>
            </a:pPr>
            <a:r>
              <a:rPr lang="en-US" dirty="0" err="1"/>
              <a:t>Thiết</a:t>
            </a:r>
            <a:r>
              <a:rPr lang="en-US" dirty="0"/>
              <a:t> </a:t>
            </a:r>
            <a:r>
              <a:rPr lang="en-US" dirty="0" err="1"/>
              <a:t>bị</a:t>
            </a:r>
            <a:r>
              <a:rPr lang="en-US" dirty="0"/>
              <a:t> </a:t>
            </a:r>
            <a:r>
              <a:rPr lang="en-US" dirty="0" err="1"/>
              <a:t>dò</a:t>
            </a:r>
            <a:r>
              <a:rPr lang="en-US" dirty="0"/>
              <a:t> </a:t>
            </a:r>
            <a:r>
              <a:rPr lang="en-US" dirty="0" err="1"/>
              <a:t>tìm</a:t>
            </a:r>
            <a:r>
              <a:rPr lang="en-US" dirty="0"/>
              <a:t> </a:t>
            </a:r>
            <a:r>
              <a:rPr lang="en-US" dirty="0" err="1"/>
              <a:t>xe</a:t>
            </a:r>
            <a:r>
              <a:rPr lang="en-US" dirty="0"/>
              <a:t> </a:t>
            </a:r>
            <a:r>
              <a:rPr lang="en-US" dirty="0" err="1"/>
              <a:t>tại</a:t>
            </a:r>
            <a:r>
              <a:rPr lang="en-US" dirty="0"/>
              <a:t> </a:t>
            </a:r>
            <a:r>
              <a:rPr lang="en-US" dirty="0" err="1"/>
              <a:t>bãi</a:t>
            </a:r>
            <a:r>
              <a:rPr lang="en-US" dirty="0"/>
              <a:t> </a:t>
            </a:r>
            <a:r>
              <a:rPr lang="en-US" dirty="0" err="1"/>
              <a:t>xe</a:t>
            </a:r>
            <a:endParaRPr lang="en-US" dirty="0"/>
          </a:p>
          <a:p>
            <a:pPr marL="0" indent="0">
              <a:buFontTx/>
              <a:buNone/>
            </a:pP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32</a:t>
            </a:fld>
            <a:endParaRPr lang="en-GB"/>
          </a:p>
        </p:txBody>
      </p:sp>
    </p:spTree>
    <p:extLst>
      <p:ext uri="{BB962C8B-B14F-4D97-AF65-F5344CB8AC3E}">
        <p14:creationId xmlns:p14="http://schemas.microsoft.com/office/powerpoint/2010/main" val="11311475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ACFE296-53C8-2F44-A41A-40713687B700}" type="slidenum">
              <a:rPr lang="en-GB" sz="1200"/>
              <a:pPr eaLnBrk="1" hangingPunct="1"/>
              <a:t>34</a:t>
            </a:fld>
            <a:endParaRPr lang="en-GB" sz="1200"/>
          </a:p>
        </p:txBody>
      </p:sp>
      <p:sp>
        <p:nvSpPr>
          <p:cNvPr id="7373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DA2CDD6E-EF35-DD44-B27C-2A1F40D1510B}" type="slidenum">
              <a:rPr lang="en-US" sz="1200">
                <a:latin typeface="Times" charset="0"/>
              </a:rPr>
              <a:pPr algn="r"/>
              <a:t>34</a:t>
            </a:fld>
            <a:endParaRPr lang="en-US" sz="1200">
              <a:latin typeface="Times" charset="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marL="171450" indent="-171450" eaLnBrk="1" hangingPunct="1">
              <a:buFontTx/>
              <a:buChar char="-"/>
            </a:pPr>
            <a:r>
              <a:rPr lang="en-US" dirty="0" err="1"/>
              <a:t>đừng</a:t>
            </a:r>
            <a:r>
              <a:rPr lang="en-US" dirty="0"/>
              <a:t> </a:t>
            </a:r>
            <a:r>
              <a:rPr lang="en-US" dirty="0" err="1"/>
              <a:t>làm</a:t>
            </a:r>
            <a:r>
              <a:rPr lang="en-US" dirty="0"/>
              <a:t> </a:t>
            </a:r>
            <a:r>
              <a:rPr lang="en-US" dirty="0" err="1"/>
              <a:t>quá</a:t>
            </a:r>
            <a:r>
              <a:rPr lang="en-US" dirty="0"/>
              <a:t> </a:t>
            </a:r>
            <a:r>
              <a:rPr lang="en-US" dirty="0" err="1"/>
              <a:t>tải</a:t>
            </a:r>
            <a:r>
              <a:rPr lang="en-US" dirty="0"/>
              <a:t> </a:t>
            </a:r>
            <a:r>
              <a:rPr lang="en-US" dirty="0" err="1"/>
              <a:t>khả</a:t>
            </a:r>
            <a:r>
              <a:rPr lang="en-US" dirty="0"/>
              <a:t> </a:t>
            </a:r>
            <a:r>
              <a:rPr lang="en-US" dirty="0" err="1"/>
              <a:t>năng</a:t>
            </a:r>
            <a:r>
              <a:rPr lang="en-US" dirty="0"/>
              <a:t> </a:t>
            </a:r>
            <a:r>
              <a:rPr lang="en-US" dirty="0" err="1"/>
              <a:t>nhớ</a:t>
            </a:r>
            <a:r>
              <a:rPr lang="en-US" dirty="0"/>
              <a:t> </a:t>
            </a:r>
            <a:r>
              <a:rPr lang="en-US" dirty="0" err="1"/>
              <a:t>bằng</a:t>
            </a:r>
            <a:r>
              <a:rPr lang="en-US" dirty="0"/>
              <a:t> </a:t>
            </a:r>
            <a:r>
              <a:rPr lang="en-US" dirty="0" err="1"/>
              <a:t>sự</a:t>
            </a:r>
            <a:r>
              <a:rPr lang="en-US" dirty="0"/>
              <a:t> </a:t>
            </a:r>
            <a:r>
              <a:rPr lang="en-US" dirty="0" err="1"/>
              <a:t>phức</a:t>
            </a:r>
            <a:r>
              <a:rPr lang="en-US" dirty="0"/>
              <a:t> </a:t>
            </a:r>
            <a:r>
              <a:rPr lang="en-US" dirty="0" err="1"/>
              <a:t>tạp</a:t>
            </a:r>
            <a:endParaRPr lang="en-US" dirty="0"/>
          </a:p>
          <a:p>
            <a:pPr marL="171450" indent="-171450" eaLnBrk="1" hangingPunct="1">
              <a:buFontTx/>
              <a:buChar char="-"/>
            </a:pPr>
            <a:r>
              <a:rPr lang="en-US" dirty="0" err="1"/>
              <a:t>Thiết</a:t>
            </a:r>
            <a:r>
              <a:rPr lang="en-US" dirty="0"/>
              <a:t> </a:t>
            </a:r>
            <a:r>
              <a:rPr lang="en-US" dirty="0" err="1"/>
              <a:t>kế</a:t>
            </a:r>
            <a:r>
              <a:rPr lang="en-US" dirty="0"/>
              <a:t> </a:t>
            </a:r>
            <a:r>
              <a:rPr lang="en-US" dirty="0" err="1"/>
              <a:t>làm</a:t>
            </a:r>
            <a:r>
              <a:rPr lang="en-US" dirty="0"/>
              <a:t> </a:t>
            </a:r>
            <a:r>
              <a:rPr lang="en-US" dirty="0" err="1"/>
              <a:t>sao</a:t>
            </a:r>
            <a:r>
              <a:rPr lang="en-US" dirty="0"/>
              <a:t> </a:t>
            </a:r>
            <a:r>
              <a:rPr lang="en-US" dirty="0" err="1"/>
              <a:t>nâng</a:t>
            </a:r>
            <a:r>
              <a:rPr lang="en-US" dirty="0"/>
              <a:t> </a:t>
            </a:r>
            <a:r>
              <a:rPr lang="en-US" dirty="0" err="1"/>
              <a:t>sự</a:t>
            </a:r>
            <a:r>
              <a:rPr lang="en-US" dirty="0"/>
              <a:t> </a:t>
            </a:r>
            <a:r>
              <a:rPr lang="en-US" dirty="0" err="1"/>
              <a:t>nhận</a:t>
            </a:r>
            <a:r>
              <a:rPr lang="en-US" dirty="0"/>
              <a:t> </a:t>
            </a:r>
            <a:r>
              <a:rPr lang="en-US" dirty="0" err="1"/>
              <a:t>thức</a:t>
            </a:r>
            <a:r>
              <a:rPr lang="en-US" dirty="0"/>
              <a:t> h</a:t>
            </a:r>
            <a:r>
              <a:rPr lang="vi-VN" dirty="0"/>
              <a:t>ơ</a:t>
            </a:r>
            <a:r>
              <a:rPr lang="en-US" dirty="0"/>
              <a:t>n </a:t>
            </a:r>
            <a:r>
              <a:rPr lang="en-US" dirty="0" err="1"/>
              <a:t>là</a:t>
            </a:r>
            <a:r>
              <a:rPr lang="en-US" dirty="0"/>
              <a:t> </a:t>
            </a:r>
            <a:r>
              <a:rPr lang="en-US" dirty="0" err="1"/>
              <a:t>phải</a:t>
            </a:r>
            <a:r>
              <a:rPr lang="en-US" dirty="0"/>
              <a:t> </a:t>
            </a:r>
            <a:r>
              <a:rPr lang="en-US" dirty="0" err="1"/>
              <a:t>yêu</a:t>
            </a:r>
            <a:r>
              <a:rPr lang="en-US" dirty="0"/>
              <a:t> </a:t>
            </a:r>
            <a:r>
              <a:rPr lang="en-US" dirty="0" err="1"/>
              <a:t>cầu</a:t>
            </a:r>
            <a:r>
              <a:rPr lang="en-US" dirty="0"/>
              <a:t> ng</a:t>
            </a:r>
            <a:r>
              <a:rPr lang="vi-VN" dirty="0"/>
              <a:t>ư</a:t>
            </a:r>
            <a:r>
              <a:rPr lang="en-US" dirty="0" err="1"/>
              <a:t>ời</a:t>
            </a:r>
            <a:r>
              <a:rPr lang="en-US" dirty="0"/>
              <a:t> </a:t>
            </a:r>
            <a:r>
              <a:rPr lang="en-US" dirty="0" err="1"/>
              <a:t>dùng</a:t>
            </a:r>
            <a:r>
              <a:rPr lang="en-US" dirty="0"/>
              <a:t> </a:t>
            </a:r>
            <a:r>
              <a:rPr lang="en-US" dirty="0" err="1"/>
              <a:t>phải</a:t>
            </a:r>
            <a:r>
              <a:rPr lang="en-US" dirty="0"/>
              <a:t> </a:t>
            </a:r>
            <a:r>
              <a:rPr lang="en-US" dirty="0" err="1"/>
              <a:t>nhớ</a:t>
            </a:r>
            <a:r>
              <a:rPr lang="en-US" dirty="0"/>
              <a:t> </a:t>
            </a:r>
            <a:r>
              <a:rPr lang="en-US" dirty="0" err="1"/>
              <a:t>quá</a:t>
            </a:r>
            <a:r>
              <a:rPr lang="en-US" dirty="0"/>
              <a:t> </a:t>
            </a:r>
            <a:r>
              <a:rPr lang="en-US" dirty="0" err="1"/>
              <a:t>nhiều</a:t>
            </a:r>
            <a:r>
              <a:rPr lang="en-US" dirty="0"/>
              <a:t> </a:t>
            </a:r>
            <a:r>
              <a:rPr lang="en-US" dirty="0" err="1"/>
              <a:t>thứ</a:t>
            </a:r>
            <a:endParaRPr lang="en-US" dirty="0"/>
          </a:p>
          <a:p>
            <a:pPr marL="171450" indent="-171450" eaLnBrk="1" hangingPunct="1">
              <a:buFontTx/>
              <a:buChar char="-"/>
            </a:pPr>
            <a:r>
              <a:rPr lang="en-US" dirty="0" err="1"/>
              <a:t>Cung</a:t>
            </a:r>
            <a:r>
              <a:rPr lang="en-US" dirty="0"/>
              <a:t> </a:t>
            </a:r>
            <a:r>
              <a:rPr lang="en-US" dirty="0" err="1"/>
              <a:t>cấp</a:t>
            </a:r>
            <a:r>
              <a:rPr lang="en-US" dirty="0"/>
              <a:t> </a:t>
            </a:r>
            <a:r>
              <a:rPr lang="en-US" dirty="0" err="1"/>
              <a:t>nhiều</a:t>
            </a:r>
            <a:r>
              <a:rPr lang="en-US" dirty="0"/>
              <a:t> </a:t>
            </a:r>
            <a:r>
              <a:rPr lang="en-US" dirty="0" err="1"/>
              <a:t>kiểu</a:t>
            </a:r>
            <a:r>
              <a:rPr lang="en-US" dirty="0"/>
              <a:t> </a:t>
            </a:r>
            <a:r>
              <a:rPr lang="en-US" dirty="0" err="1"/>
              <a:t>gợi</a:t>
            </a:r>
            <a:r>
              <a:rPr lang="en-US" dirty="0"/>
              <a:t> </a:t>
            </a:r>
            <a:r>
              <a:rPr lang="en-US" dirty="0" err="1"/>
              <a:t>nhớ</a:t>
            </a:r>
            <a:r>
              <a:rPr lang="en-US" dirty="0"/>
              <a:t> </a:t>
            </a:r>
            <a:r>
              <a:rPr lang="en-US" dirty="0" err="1"/>
              <a:t>khác</a:t>
            </a:r>
            <a:r>
              <a:rPr lang="en-US" dirty="0"/>
              <a:t> </a:t>
            </a:r>
            <a:r>
              <a:rPr lang="en-US" dirty="0" err="1"/>
              <a:t>nhau</a:t>
            </a:r>
            <a:r>
              <a:rPr lang="en-US" dirty="0"/>
              <a:t>. </a:t>
            </a:r>
            <a:r>
              <a:rPr lang="en-US" dirty="0" err="1"/>
              <a:t>Vd</a:t>
            </a:r>
            <a:r>
              <a:rPr lang="en-US" dirty="0"/>
              <a:t>….</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Làm</a:t>
            </a:r>
            <a:r>
              <a:rPr lang="en-US" baseline="0" dirty="0"/>
              <a:t> sao </a:t>
            </a:r>
            <a:r>
              <a:rPr lang="en-US" baseline="0" dirty="0" err="1"/>
              <a:t>học</a:t>
            </a:r>
            <a:r>
              <a:rPr lang="en-US" baseline="0" dirty="0"/>
              <a:t> </a:t>
            </a:r>
            <a:r>
              <a:rPr lang="en-US" baseline="0" dirty="0" err="1"/>
              <a:t>cách</a:t>
            </a:r>
            <a:r>
              <a:rPr lang="en-US" baseline="0" dirty="0"/>
              <a:t> dùng các app trên máy tính</a:t>
            </a:r>
          </a:p>
          <a:p>
            <a:pPr marL="171450" indent="-171450">
              <a:buFontTx/>
              <a:buChar char="-"/>
            </a:pPr>
            <a:r>
              <a:rPr lang="en-US" baseline="0" dirty="0"/>
              <a:t>Dùng app hay video trên YouTube để hiểu đề tài</a:t>
            </a:r>
          </a:p>
          <a:p>
            <a:pPr marL="171450" indent="-171450">
              <a:buFontTx/>
              <a:buChar char="-"/>
            </a:pPr>
            <a:r>
              <a:rPr lang="en-US" baseline="0" dirty="0"/>
              <a:t>Người ta khó học khi theo hướng dẫn trên tài liệu</a:t>
            </a:r>
          </a:p>
          <a:p>
            <a:pPr marL="171450" indent="-171450">
              <a:buFontTx/>
              <a:buChar char="-"/>
            </a:pPr>
            <a:endParaRPr lang="en-US" baseline="0" dirty="0"/>
          </a:p>
          <a:p>
            <a:pPr marL="171450" indent="-171450">
              <a:buFont typeface="Wingdings"/>
              <a:buChar char="à"/>
            </a:pPr>
            <a:r>
              <a:rPr lang="en-US" baseline="0" dirty="0">
                <a:sym typeface="Wingdings" pitchFamily="2" charset="2"/>
              </a:rPr>
              <a:t>Video: sự kết hợp âm thanh, hình ảnh  dễ nhớ, dễ học</a:t>
            </a:r>
          </a:p>
          <a:p>
            <a:pPr marL="171450" indent="-171450">
              <a:buFont typeface="Wingdings"/>
              <a:buChar char="à"/>
            </a:pPr>
            <a:r>
              <a:rPr lang="en-US" baseline="0" dirty="0">
                <a:sym typeface="Wingdings" pitchFamily="2" charset="2"/>
              </a:rPr>
              <a:t>Có nhiều video hướng dẫn sử dụng,... mặc dù đã có tài liệu hướng dẫn</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35</a:t>
            </a:fld>
            <a:endParaRPr lang="en-GB"/>
          </a:p>
        </p:txBody>
      </p:sp>
    </p:spTree>
    <p:extLst>
      <p:ext uri="{BB962C8B-B14F-4D97-AF65-F5344CB8AC3E}">
        <p14:creationId xmlns:p14="http://schemas.microsoft.com/office/powerpoint/2010/main" val="19965650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Những</a:t>
            </a:r>
            <a:r>
              <a:rPr lang="en-US" baseline="0" dirty="0"/>
              <a:t> thiết bị/công cụ thay thế cho nhận thức</a:t>
            </a:r>
          </a:p>
          <a:p>
            <a:pPr marL="171450" indent="-171450">
              <a:buFontTx/>
              <a:buChar char="-"/>
            </a:pPr>
            <a:r>
              <a:rPr lang="en-US" baseline="0" dirty="0"/>
              <a:t>Hiện nay chúng ta dựa dẫm ngày càng nhiều vào internet và smartphones để </a:t>
            </a:r>
            <a:r>
              <a:rPr lang="en-US" baseline="0"/>
              <a:t>tìm kiếm</a:t>
            </a:r>
          </a:p>
          <a:p>
            <a:pPr marL="171450" indent="-171450">
              <a:buFontTx/>
              <a:buChar char="-"/>
            </a:pPr>
            <a:r>
              <a:rPr lang="en-US" baseline="0"/>
              <a:t>Xxx</a:t>
            </a:r>
          </a:p>
          <a:p>
            <a:pPr marL="171450" indent="-171450">
              <a:buFontTx/>
              <a:buChar char="-"/>
            </a:pPr>
            <a:r>
              <a:rPr lang="en-US" baseline="0"/>
              <a:t>Internet giúp ta giảm bớt việc phải ghi nhớ nhiều thứ (calendar, project management tool)</a:t>
            </a:r>
          </a:p>
          <a:p>
            <a:pPr marL="171450" indent="-171450">
              <a:buFontTx/>
              <a:buChar char="-"/>
            </a:pPr>
            <a:r>
              <a:rPr lang="en-US" baseline="0"/>
              <a:t>Chúng ta phải tìm cách nhớ n</a:t>
            </a:r>
            <a:r>
              <a:rPr lang="vi-VN" baseline="0"/>
              <a:t>ơ</a:t>
            </a:r>
            <a:r>
              <a:rPr lang="en-US" baseline="0"/>
              <a:t>i nào trên Internet có thể tìm kiếm thông tin (bookmark, history, quick access)</a:t>
            </a:r>
          </a:p>
          <a:p>
            <a:pPr marL="171450" indent="-171450">
              <a:buFontTx/>
              <a:buChar char="-"/>
            </a:pPr>
            <a:endParaRPr lang="en-US" baseline="0" dirty="0"/>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36</a:t>
            </a:fld>
            <a:endParaRPr lang="en-GB"/>
          </a:p>
        </p:txBody>
      </p:sp>
    </p:spTree>
    <p:extLst>
      <p:ext uri="{BB962C8B-B14F-4D97-AF65-F5344CB8AC3E}">
        <p14:creationId xmlns:p14="http://schemas.microsoft.com/office/powerpoint/2010/main" val="14916900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constrain: </a:t>
            </a:r>
            <a:r>
              <a:rPr lang="en-US" dirty="0" err="1"/>
              <a:t>ràng</a:t>
            </a:r>
            <a:r>
              <a:rPr lang="en-US" dirty="0"/>
              <a:t> </a:t>
            </a:r>
            <a:r>
              <a:rPr lang="en-US" dirty="0" err="1"/>
              <a:t>buộc</a:t>
            </a:r>
            <a:r>
              <a:rPr lang="en-US" dirty="0"/>
              <a:t>, </a:t>
            </a:r>
            <a:r>
              <a:rPr lang="en-US" dirty="0" err="1"/>
              <a:t>định</a:t>
            </a:r>
            <a:r>
              <a:rPr lang="en-US" dirty="0"/>
              <a:t> h</a:t>
            </a:r>
            <a:r>
              <a:rPr lang="vi-VN" dirty="0"/>
              <a:t>ư</a:t>
            </a:r>
            <a:r>
              <a:rPr lang="en-US" dirty="0" err="1"/>
              <a:t>ớng</a:t>
            </a:r>
            <a:r>
              <a:rPr lang="en-US" dirty="0"/>
              <a:t> </a:t>
            </a:r>
            <a:r>
              <a:rPr lang="en-US" dirty="0" err="1"/>
              <a:t>cho</a:t>
            </a:r>
            <a:r>
              <a:rPr lang="en-US" dirty="0"/>
              <a:t> ng</a:t>
            </a:r>
            <a:r>
              <a:rPr lang="vi-VN" dirty="0"/>
              <a:t>ư</a:t>
            </a:r>
            <a:r>
              <a:rPr lang="en-US" dirty="0" err="1"/>
              <a:t>ời</a:t>
            </a:r>
            <a:r>
              <a:rPr lang="en-US" dirty="0"/>
              <a:t> </a:t>
            </a:r>
            <a:r>
              <a:rPr lang="en-US" dirty="0" err="1"/>
              <a:t>học</a:t>
            </a:r>
            <a:endParaRPr lang="en-US" dirty="0"/>
          </a:p>
          <a:p>
            <a:r>
              <a:rPr lang="en-US" dirty="0"/>
              <a:t>3. VD e-book </a:t>
            </a:r>
            <a:r>
              <a:rPr lang="en-US" dirty="0" err="1"/>
              <a:t>có</a:t>
            </a:r>
            <a:r>
              <a:rPr lang="en-US" dirty="0"/>
              <a:t> </a:t>
            </a:r>
            <a:r>
              <a:rPr lang="en-US" dirty="0" err="1"/>
              <a:t>nhiều</a:t>
            </a:r>
            <a:r>
              <a:rPr lang="en-US" dirty="0"/>
              <a:t> link, website </a:t>
            </a:r>
            <a:r>
              <a:rPr lang="en-US" dirty="0" err="1"/>
              <a:t>có</a:t>
            </a:r>
            <a:r>
              <a:rPr lang="en-US" dirty="0"/>
              <a:t> </a:t>
            </a:r>
            <a:r>
              <a:rPr lang="en-US" dirty="0" err="1"/>
              <a:t>nhiều</a:t>
            </a:r>
            <a:r>
              <a:rPr lang="en-US" dirty="0"/>
              <a:t> link</a:t>
            </a:r>
          </a:p>
        </p:txBody>
      </p:sp>
      <p:sp>
        <p:nvSpPr>
          <p:cNvPr id="4" name="Slide Number Placeholder 3"/>
          <p:cNvSpPr>
            <a:spLocks noGrp="1"/>
          </p:cNvSpPr>
          <p:nvPr>
            <p:ph type="sldNum" sz="quarter" idx="10"/>
          </p:nvPr>
        </p:nvSpPr>
        <p:spPr/>
        <p:txBody>
          <a:bodyPr/>
          <a:lstStyle/>
          <a:p>
            <a:fld id="{3F55A965-49CD-492E-84BE-5EB2A9CC3DBD}" type="slidenum">
              <a:rPr lang="en-GB" smtClean="0"/>
              <a:t>37</a:t>
            </a:fld>
            <a:endParaRPr lang="en-GB"/>
          </a:p>
        </p:txBody>
      </p:sp>
    </p:spTree>
    <p:extLst>
      <p:ext uri="{BB962C8B-B14F-4D97-AF65-F5344CB8AC3E}">
        <p14:creationId xmlns:p14="http://schemas.microsoft.com/office/powerpoint/2010/main" val="18241566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Sự</a:t>
            </a:r>
            <a:r>
              <a:rPr lang="en-US" dirty="0"/>
              <a:t> </a:t>
            </a:r>
            <a:r>
              <a:rPr lang="en-US" dirty="0" err="1"/>
              <a:t>dễ</a:t>
            </a:r>
            <a:r>
              <a:rPr lang="en-US" dirty="0"/>
              <a:t> </a:t>
            </a:r>
            <a:r>
              <a:rPr lang="en-US" dirty="0" err="1"/>
              <a:t>dàng</a:t>
            </a:r>
            <a:r>
              <a:rPr lang="en-US" dirty="0"/>
              <a:t> </a:t>
            </a:r>
            <a:r>
              <a:rPr lang="en-US" dirty="0" err="1"/>
              <a:t>để</a:t>
            </a:r>
            <a:r>
              <a:rPr lang="en-US" dirty="0"/>
              <a:t> </a:t>
            </a:r>
            <a:r>
              <a:rPr lang="en-US" dirty="0" err="1"/>
              <a:t>đọc</a:t>
            </a:r>
            <a:r>
              <a:rPr lang="en-US" dirty="0"/>
              <a:t>, </a:t>
            </a:r>
            <a:r>
              <a:rPr lang="en-US" dirty="0" err="1"/>
              <a:t>nghe</a:t>
            </a:r>
            <a:r>
              <a:rPr lang="en-US" dirty="0"/>
              <a:t> </a:t>
            </a:r>
            <a:r>
              <a:rPr lang="en-US" dirty="0" err="1"/>
              <a:t>và</a:t>
            </a:r>
            <a:r>
              <a:rPr lang="en-US" dirty="0"/>
              <a:t> </a:t>
            </a:r>
            <a:r>
              <a:rPr lang="en-US" dirty="0" err="1"/>
              <a:t>nói</a:t>
            </a:r>
            <a:r>
              <a:rPr lang="en-US" dirty="0"/>
              <a:t> </a:t>
            </a:r>
            <a:r>
              <a:rPr lang="en-US" dirty="0" err="1"/>
              <a:t>là</a:t>
            </a:r>
            <a:r>
              <a:rPr lang="en-US" dirty="0"/>
              <a:t> </a:t>
            </a:r>
            <a:r>
              <a:rPr lang="en-US" dirty="0" err="1"/>
              <a:t>khác</a:t>
            </a:r>
            <a:r>
              <a:rPr lang="en-US" dirty="0"/>
              <a:t> </a:t>
            </a:r>
            <a:r>
              <a:rPr lang="en-US" dirty="0" err="1"/>
              <a:t>nhau</a:t>
            </a:r>
            <a:r>
              <a:rPr lang="en-US" dirty="0"/>
              <a:t>:</a:t>
            </a:r>
          </a:p>
          <a:p>
            <a:pPr marL="171450" indent="-171450">
              <a:buFontTx/>
              <a:buChar char="-"/>
            </a:pPr>
            <a:r>
              <a:rPr lang="en-US" dirty="0" err="1"/>
              <a:t>nhiều</a:t>
            </a:r>
            <a:r>
              <a:rPr lang="en-US" dirty="0"/>
              <a:t> ng</a:t>
            </a:r>
            <a:r>
              <a:rPr lang="vi-VN" dirty="0"/>
              <a:t>ư</a:t>
            </a:r>
            <a:r>
              <a:rPr lang="en-US" dirty="0" err="1"/>
              <a:t>ời</a:t>
            </a:r>
            <a:r>
              <a:rPr lang="en-US" dirty="0"/>
              <a:t> </a:t>
            </a:r>
            <a:r>
              <a:rPr lang="en-US" dirty="0" err="1"/>
              <a:t>thích</a:t>
            </a:r>
            <a:r>
              <a:rPr lang="en-US" dirty="0"/>
              <a:t> </a:t>
            </a:r>
            <a:r>
              <a:rPr lang="en-US" dirty="0" err="1"/>
              <a:t>nghe</a:t>
            </a:r>
            <a:r>
              <a:rPr lang="en-US" dirty="0"/>
              <a:t> h</a:t>
            </a:r>
            <a:r>
              <a:rPr lang="vi-VN" dirty="0"/>
              <a:t>ơ</a:t>
            </a:r>
            <a:r>
              <a:rPr lang="en-US" dirty="0"/>
              <a:t>n </a:t>
            </a:r>
            <a:r>
              <a:rPr lang="en-US" dirty="0" err="1"/>
              <a:t>đọc</a:t>
            </a:r>
            <a:endParaRPr lang="en-US" dirty="0"/>
          </a:p>
          <a:p>
            <a:pPr marL="171450" indent="-171450">
              <a:buFontTx/>
              <a:buChar char="-"/>
            </a:pPr>
            <a:r>
              <a:rPr lang="en-US" dirty="0" err="1"/>
              <a:t>Đọc</a:t>
            </a:r>
            <a:r>
              <a:rPr lang="en-US" dirty="0"/>
              <a:t> </a:t>
            </a:r>
            <a:r>
              <a:rPr lang="en-US" dirty="0" err="1"/>
              <a:t>nhanh</a:t>
            </a:r>
            <a:r>
              <a:rPr lang="en-US" dirty="0"/>
              <a:t> h</a:t>
            </a:r>
            <a:r>
              <a:rPr lang="vi-VN" dirty="0"/>
              <a:t>ơ</a:t>
            </a:r>
            <a:r>
              <a:rPr lang="en-US" dirty="0"/>
              <a:t>n </a:t>
            </a:r>
            <a:r>
              <a:rPr lang="en-US" dirty="0" err="1"/>
              <a:t>nói</a:t>
            </a:r>
            <a:r>
              <a:rPr lang="en-US" dirty="0"/>
              <a:t> </a:t>
            </a:r>
            <a:r>
              <a:rPr lang="en-US" dirty="0" err="1"/>
              <a:t>và</a:t>
            </a:r>
            <a:r>
              <a:rPr lang="en-US" dirty="0"/>
              <a:t> </a:t>
            </a:r>
            <a:r>
              <a:rPr lang="en-US" dirty="0" err="1"/>
              <a:t>nghe</a:t>
            </a:r>
            <a:endParaRPr lang="en-US" dirty="0"/>
          </a:p>
          <a:p>
            <a:pPr marL="171450" indent="-171450">
              <a:buFontTx/>
              <a:buChar char="-"/>
            </a:pPr>
            <a:r>
              <a:rPr lang="en-US" dirty="0"/>
              <a:t>Nghe </a:t>
            </a:r>
            <a:r>
              <a:rPr lang="en-US" dirty="0" err="1"/>
              <a:t>yêu</a:t>
            </a:r>
            <a:r>
              <a:rPr lang="en-US" dirty="0"/>
              <a:t> </a:t>
            </a:r>
            <a:r>
              <a:rPr lang="en-US" dirty="0" err="1"/>
              <a:t>cầu</a:t>
            </a:r>
            <a:r>
              <a:rPr lang="en-US" dirty="0"/>
              <a:t> </a:t>
            </a:r>
            <a:r>
              <a:rPr lang="en-US" dirty="0" err="1"/>
              <a:t>khả</a:t>
            </a:r>
            <a:r>
              <a:rPr lang="en-US" dirty="0"/>
              <a:t> </a:t>
            </a:r>
            <a:r>
              <a:rPr lang="en-US" dirty="0" err="1"/>
              <a:t>năng</a:t>
            </a:r>
            <a:r>
              <a:rPr lang="en-US" dirty="0"/>
              <a:t> </a:t>
            </a:r>
            <a:r>
              <a:rPr lang="en-US" dirty="0" err="1"/>
              <a:t>nhận</a:t>
            </a:r>
            <a:r>
              <a:rPr lang="en-US" dirty="0"/>
              <a:t> </a:t>
            </a:r>
            <a:r>
              <a:rPr lang="en-US" dirty="0" err="1"/>
              <a:t>thức</a:t>
            </a:r>
            <a:r>
              <a:rPr lang="en-US" dirty="0"/>
              <a:t> </a:t>
            </a:r>
            <a:r>
              <a:rPr lang="en-US" dirty="0" err="1"/>
              <a:t>ít</a:t>
            </a:r>
            <a:r>
              <a:rPr lang="en-US" dirty="0"/>
              <a:t> h</a:t>
            </a:r>
            <a:r>
              <a:rPr lang="vi-VN" dirty="0"/>
              <a:t>ơ</a:t>
            </a:r>
            <a:r>
              <a:rPr lang="en-US" dirty="0"/>
              <a:t>n </a:t>
            </a:r>
            <a:r>
              <a:rPr lang="en-US" dirty="0" err="1"/>
              <a:t>đọc</a:t>
            </a:r>
            <a:r>
              <a:rPr lang="en-US" dirty="0"/>
              <a:t> </a:t>
            </a:r>
            <a:r>
              <a:rPr lang="en-US" err="1"/>
              <a:t>và</a:t>
            </a:r>
            <a:r>
              <a:rPr lang="en-US"/>
              <a:t> nói</a:t>
            </a:r>
          </a:p>
          <a:p>
            <a:pPr marL="171450" indent="-171450">
              <a:buFontTx/>
              <a:buChar char="-"/>
            </a:pPr>
            <a:r>
              <a:rPr lang="en-US"/>
              <a:t>Những ng</a:t>
            </a:r>
            <a:r>
              <a:rPr lang="vi-VN"/>
              <a:t>ư</a:t>
            </a:r>
            <a:r>
              <a:rPr lang="en-US"/>
              <a:t>ời mắc chứng khó đọc sẽ khó nhận dạng chữ viết và khó hiểu đ</a:t>
            </a:r>
            <a:r>
              <a:rPr lang="vi-VN"/>
              <a:t>ư</a:t>
            </a:r>
            <a:r>
              <a:rPr lang="en-US"/>
              <a:t>ợc chúng</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38</a:t>
            </a:fld>
            <a:endParaRPr lang="en-GB"/>
          </a:p>
        </p:txBody>
      </p:sp>
    </p:spTree>
    <p:extLst>
      <p:ext uri="{BB962C8B-B14F-4D97-AF65-F5344CB8AC3E}">
        <p14:creationId xmlns:p14="http://schemas.microsoft.com/office/powerpoint/2010/main" val="37305531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Các ứng dụng hỗ trợ việc đọc, nói và nghe</a:t>
            </a:r>
          </a:p>
          <a:p>
            <a:pPr marL="171450" indent="-171450">
              <a:buFontTx/>
              <a:buChar char="-"/>
            </a:pPr>
            <a:r>
              <a:rPr lang="en-US"/>
              <a:t>Những hệ thống nhận dạng giọng nói (t</a:t>
            </a:r>
            <a:r>
              <a:rPr lang="vi-VN"/>
              <a:t>ư</a:t>
            </a:r>
            <a:r>
              <a:rPr lang="en-US"/>
              <a:t>ơng tác giữa ng</a:t>
            </a:r>
            <a:r>
              <a:rPr lang="vi-VN"/>
              <a:t>ư</a:t>
            </a:r>
            <a:r>
              <a:rPr lang="en-US"/>
              <a:t>ời và máy bằng giọng nói, giúp ng</a:t>
            </a:r>
            <a:r>
              <a:rPr lang="vi-VN"/>
              <a:t>ư</a:t>
            </a:r>
            <a:r>
              <a:rPr lang="en-US"/>
              <a:t>ời dùng t</a:t>
            </a:r>
            <a:r>
              <a:rPr lang="vi-VN"/>
              <a:t>ư</a:t>
            </a:r>
            <a:r>
              <a:rPr lang="en-US"/>
              <a:t>ơng tác bằng cách đặt câu hỏi. VD Google voice, Siri</a:t>
            </a:r>
          </a:p>
          <a:p>
            <a:pPr marL="171450" indent="-171450">
              <a:buFontTx/>
              <a:buChar char="-"/>
            </a:pPr>
            <a:r>
              <a:rPr lang="en-US"/>
              <a:t>Những hệ thống nhận dạng chữ và đọc lớn lên dành cho ng</a:t>
            </a:r>
            <a:r>
              <a:rPr lang="vi-VN"/>
              <a:t>ư</a:t>
            </a:r>
            <a:r>
              <a:rPr lang="en-US"/>
              <a:t>ời mù</a:t>
            </a:r>
          </a:p>
          <a:p>
            <a:pPr marL="171450" indent="-171450">
              <a:buFontTx/>
              <a:buChar char="-"/>
            </a:pPr>
            <a:endParaRPr lang="en-US"/>
          </a:p>
        </p:txBody>
      </p:sp>
      <p:sp>
        <p:nvSpPr>
          <p:cNvPr id="4" name="Slide Number Placeholder 3"/>
          <p:cNvSpPr>
            <a:spLocks noGrp="1"/>
          </p:cNvSpPr>
          <p:nvPr>
            <p:ph type="sldNum" sz="quarter" idx="5"/>
          </p:nvPr>
        </p:nvSpPr>
        <p:spPr/>
        <p:txBody>
          <a:bodyPr/>
          <a:lstStyle/>
          <a:p>
            <a:fld id="{3F55A965-49CD-492E-84BE-5EB2A9CC3DBD}" type="slidenum">
              <a:rPr lang="en-GB" smtClean="0"/>
              <a:t>39</a:t>
            </a:fld>
            <a:endParaRPr lang="en-GB"/>
          </a:p>
        </p:txBody>
      </p:sp>
    </p:spTree>
    <p:extLst>
      <p:ext uri="{BB962C8B-B14F-4D97-AF65-F5344CB8AC3E}">
        <p14:creationId xmlns:p14="http://schemas.microsoft.com/office/powerpoint/2010/main" val="22568179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1. Menu giọng nói và h</a:t>
            </a:r>
            <a:r>
              <a:rPr lang="vi-VN"/>
              <a:t>ư</a:t>
            </a:r>
            <a:r>
              <a:rPr lang="en-US"/>
              <a:t>ớng dẫn phải đ</a:t>
            </a:r>
            <a:r>
              <a:rPr lang="vi-VN"/>
              <a:t>ơ</a:t>
            </a:r>
            <a:r>
              <a:rPr lang="en-US"/>
              <a:t>n giản (VD tổng đài điện thoại)</a:t>
            </a:r>
          </a:p>
          <a:p>
            <a:r>
              <a:rPr lang="en-US"/>
              <a:t>2</a:t>
            </a:r>
            <a:r>
              <a:rPr lang="en-US" dirty="0"/>
              <a:t>. </a:t>
            </a:r>
            <a:r>
              <a:rPr lang="en-US" dirty="0" err="1"/>
              <a:t>Tăng</a:t>
            </a:r>
            <a:r>
              <a:rPr lang="en-US" dirty="0"/>
              <a:t> </a:t>
            </a:r>
            <a:r>
              <a:rPr lang="en-US" dirty="0" err="1"/>
              <a:t>ngữ</a:t>
            </a:r>
            <a:r>
              <a:rPr lang="en-US" dirty="0"/>
              <a:t> </a:t>
            </a:r>
            <a:r>
              <a:rPr lang="en-US" dirty="0" err="1"/>
              <a:t>điệu</a:t>
            </a:r>
            <a:r>
              <a:rPr lang="en-US" dirty="0"/>
              <a:t> </a:t>
            </a:r>
            <a:r>
              <a:rPr lang="en-US" dirty="0" err="1"/>
              <a:t>cho</a:t>
            </a:r>
            <a:r>
              <a:rPr lang="en-US" dirty="0"/>
              <a:t> </a:t>
            </a:r>
            <a:r>
              <a:rPr lang="en-US" dirty="0" err="1"/>
              <a:t>giọng</a:t>
            </a:r>
            <a:r>
              <a:rPr lang="en-US" dirty="0"/>
              <a:t> </a:t>
            </a:r>
            <a:r>
              <a:rPr lang="en-US" dirty="0" err="1"/>
              <a:t>nói</a:t>
            </a:r>
            <a:r>
              <a:rPr lang="en-US" dirty="0"/>
              <a:t> </a:t>
            </a:r>
            <a:r>
              <a:rPr lang="en-US"/>
              <a:t>nhân tạo (nghe nhân tạo rất khó nhận ra giọng nói của con ng</a:t>
            </a:r>
            <a:r>
              <a:rPr lang="vi-VN"/>
              <a:t>ư</a:t>
            </a:r>
            <a:r>
              <a:rPr lang="en-US"/>
              <a:t>ời)</a:t>
            </a:r>
          </a:p>
          <a:p>
            <a:r>
              <a:rPr lang="en-US"/>
              <a:t>3. Hỗ trợ text trên màn hình (lyric video)</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40</a:t>
            </a:fld>
            <a:endParaRPr lang="en-GB"/>
          </a:p>
        </p:txBody>
      </p:sp>
    </p:spTree>
    <p:extLst>
      <p:ext uri="{BB962C8B-B14F-4D97-AF65-F5344CB8AC3E}">
        <p14:creationId xmlns:p14="http://schemas.microsoft.com/office/powerpoint/2010/main" val="66488481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a:t>Bao gồm nhận thức phản ánh lại những gì con ng</a:t>
            </a:r>
            <a:r>
              <a:rPr lang="vi-VN"/>
              <a:t>ư</a:t>
            </a:r>
            <a:r>
              <a:rPr lang="en-US"/>
              <a:t>ời biết. VD suy nghĩ xem nên làm gì, lựa chọn gì, kết quả hành động ra sao</a:t>
            </a:r>
          </a:p>
          <a:p>
            <a:pPr marL="171450" indent="-171450">
              <a:buFontTx/>
              <a:buChar char="-"/>
            </a:pPr>
            <a:r>
              <a:rPr lang="en-US"/>
              <a:t>Bao gồm choỗi hoạt động có ý thức: thảo luận với ng</a:t>
            </a:r>
            <a:r>
              <a:rPr lang="vi-VN"/>
              <a:t>ư</a:t>
            </a:r>
            <a:r>
              <a:rPr lang="en-US"/>
              <a:t>ời khác hoặc với chính mình, có </a:t>
            </a:r>
            <a:r>
              <a:rPr lang="en-US" smtClean="0"/>
              <a:t>dùng </a:t>
            </a:r>
            <a:r>
              <a:rPr lang="en-US"/>
              <a:t>các tài liệu để hỗ trợ (bản đồ, sách, giấy viết</a:t>
            </a:r>
          </a:p>
          <a:p>
            <a:pPr marL="171450" indent="-171450">
              <a:buFontTx/>
              <a:buChar char="-"/>
            </a:pPr>
            <a:r>
              <a:rPr lang="en-US"/>
              <a:t>Bao gồm phân tích các ngữ cảnh khác nhau và quyết định cái nào là tốt nhất</a:t>
            </a:r>
          </a:p>
        </p:txBody>
      </p:sp>
      <p:sp>
        <p:nvSpPr>
          <p:cNvPr id="4" name="Slide Number Placeholder 3"/>
          <p:cNvSpPr>
            <a:spLocks noGrp="1"/>
          </p:cNvSpPr>
          <p:nvPr>
            <p:ph type="sldNum" sz="quarter" idx="5"/>
          </p:nvPr>
        </p:nvSpPr>
        <p:spPr/>
        <p:txBody>
          <a:bodyPr/>
          <a:lstStyle/>
          <a:p>
            <a:fld id="{3F55A965-49CD-492E-84BE-5EB2A9CC3DBD}" type="slidenum">
              <a:rPr lang="en-GB" smtClean="0"/>
              <a:t>41</a:t>
            </a:fld>
            <a:endParaRPr lang="en-GB"/>
          </a:p>
        </p:txBody>
      </p:sp>
    </p:spTree>
    <p:extLst>
      <p:ext uri="{BB962C8B-B14F-4D97-AF65-F5344CB8AC3E}">
        <p14:creationId xmlns:p14="http://schemas.microsoft.com/office/powerpoint/2010/main" val="32945873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1. Ví dụ mục Help, những h</a:t>
            </a:r>
            <a:r>
              <a:rPr lang="vi-VN"/>
              <a:t>ư</a:t>
            </a:r>
            <a:r>
              <a:rPr lang="en-US"/>
              <a:t>ớng dẫn sử dụng</a:t>
            </a:r>
          </a:p>
          <a:p>
            <a:r>
              <a:rPr lang="en-US"/>
              <a:t>2</a:t>
            </a:r>
            <a:r>
              <a:rPr lang="en-US" dirty="0"/>
              <a:t>. VD </a:t>
            </a:r>
            <a:r>
              <a:rPr lang="en-US" dirty="0" err="1"/>
              <a:t>sổ</a:t>
            </a:r>
            <a:r>
              <a:rPr lang="en-US" dirty="0"/>
              <a:t> </a:t>
            </a:r>
            <a:r>
              <a:rPr lang="en-US" dirty="0" err="1"/>
              <a:t>tay</a:t>
            </a:r>
            <a:r>
              <a:rPr lang="en-US" dirty="0"/>
              <a:t> </a:t>
            </a:r>
            <a:r>
              <a:rPr lang="en-US" dirty="0" err="1"/>
              <a:t>điện</a:t>
            </a:r>
            <a:r>
              <a:rPr lang="en-US" dirty="0"/>
              <a:t> </a:t>
            </a:r>
            <a:r>
              <a:rPr lang="en-US" dirty="0" err="1"/>
              <a:t>tử</a:t>
            </a:r>
            <a:r>
              <a:rPr lang="en-US" dirty="0"/>
              <a:t>, </a:t>
            </a:r>
            <a:r>
              <a:rPr lang="en-US" dirty="0" err="1"/>
              <a:t>th</a:t>
            </a:r>
            <a:r>
              <a:rPr lang="vi-VN" dirty="0"/>
              <a:t>ư</a:t>
            </a:r>
            <a:r>
              <a:rPr lang="en-US" dirty="0"/>
              <a:t> </a:t>
            </a:r>
            <a:r>
              <a:rPr lang="en-US" dirty="0" err="1"/>
              <a:t>ký</a:t>
            </a:r>
            <a:r>
              <a:rPr lang="en-US" dirty="0"/>
              <a:t> </a:t>
            </a:r>
            <a:r>
              <a:rPr lang="en-US" err="1"/>
              <a:t>điện</a:t>
            </a:r>
            <a:r>
              <a:rPr lang="en-US"/>
              <a:t> tử</a:t>
            </a:r>
          </a:p>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42</a:t>
            </a:fld>
            <a:endParaRPr lang="en-GB"/>
          </a:p>
        </p:txBody>
      </p:sp>
    </p:spTree>
    <p:extLst>
      <p:ext uri="{BB962C8B-B14F-4D97-AF65-F5344CB8AC3E}">
        <p14:creationId xmlns:p14="http://schemas.microsoft.com/office/powerpoint/2010/main" val="6293750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a:t>Mental models là những cách thức (có sẵn trong đầu)</a:t>
            </a:r>
            <a:r>
              <a:rPr lang="en-US" dirty="0"/>
              <a:t>, hay </a:t>
            </a:r>
            <a:r>
              <a:rPr lang="en-US" dirty="0" err="1"/>
              <a:t>còn</a:t>
            </a:r>
            <a:r>
              <a:rPr lang="en-US" dirty="0"/>
              <a:t> </a:t>
            </a:r>
            <a:r>
              <a:rPr lang="en-US" dirty="0" err="1"/>
              <a:t>gọi</a:t>
            </a:r>
            <a:r>
              <a:rPr lang="en-US" dirty="0"/>
              <a:t> </a:t>
            </a:r>
            <a:r>
              <a:rPr lang="en-US" dirty="0" err="1"/>
              <a:t>là</a:t>
            </a:r>
            <a:r>
              <a:rPr lang="en-US" dirty="0"/>
              <a:t> </a:t>
            </a:r>
            <a:r>
              <a:rPr lang="en-US" dirty="0" err="1"/>
              <a:t>cách</a:t>
            </a:r>
            <a:r>
              <a:rPr lang="en-US" dirty="0"/>
              <a:t> t</a:t>
            </a:r>
            <a:r>
              <a:rPr lang="vi-VN" dirty="0"/>
              <a:t>ư</a:t>
            </a:r>
            <a:r>
              <a:rPr lang="en-US" dirty="0"/>
              <a:t> duy, </a:t>
            </a:r>
            <a:r>
              <a:rPr lang="vi-VN" dirty="0"/>
              <a:t>giúp chúng ta có cái nhìn hoặc lối suy nghĩ về thế giới, từ đó đưa ra quyết định đúng đắn, nhanh chóng, giảm bớt những sai lầm. </a:t>
            </a:r>
          </a:p>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44</a:t>
            </a:fld>
            <a:endParaRPr lang="en-GB"/>
          </a:p>
        </p:txBody>
      </p:sp>
    </p:spTree>
    <p:extLst>
      <p:ext uri="{BB962C8B-B14F-4D97-AF65-F5344CB8AC3E}">
        <p14:creationId xmlns:p14="http://schemas.microsoft.com/office/powerpoint/2010/main" val="15055970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ABE491A-5BA7-4C43-A8FD-0A16F4EFC940}" type="slidenum">
              <a:rPr lang="en-GB" sz="1200"/>
              <a:pPr eaLnBrk="1" hangingPunct="1"/>
              <a:t>45</a:t>
            </a:fld>
            <a:endParaRPr lang="en-GB" sz="1200"/>
          </a:p>
        </p:txBody>
      </p:sp>
      <p:sp>
        <p:nvSpPr>
          <p:cNvPr id="8294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448D1145-8A17-A441-B206-206BB4C1602D}" type="slidenum">
              <a:rPr lang="en-US" sz="1200">
                <a:latin typeface="Times" charset="0"/>
              </a:rPr>
              <a:pPr algn="r"/>
              <a:t>45</a:t>
            </a:fld>
            <a:endParaRPr lang="en-US" sz="1200">
              <a:latin typeface="Times" charset="0"/>
            </a:endParaRPr>
          </a:p>
        </p:txBody>
      </p:sp>
      <p:sp>
        <p:nvSpPr>
          <p:cNvPr id="82948" name="Rectangle 2"/>
          <p:cNvSpPr>
            <a:spLocks noGrp="1" noRot="1" noChangeAspect="1" noChangeArrowheads="1" noTextEdit="1"/>
          </p:cNvSpPr>
          <p:nvPr>
            <p:ph type="sldImg"/>
          </p:nvPr>
        </p:nvSpPr>
        <p:spPr>
          <a:ln/>
        </p:spPr>
      </p:sp>
      <p:sp>
        <p:nvSpPr>
          <p:cNvPr id="8294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7C2D41D-70A5-7F48-A04B-28BFD3D026ED}" type="slidenum">
              <a:rPr lang="en-GB" sz="1200"/>
              <a:pPr eaLnBrk="1" hangingPunct="1"/>
              <a:t>46</a:t>
            </a:fld>
            <a:endParaRPr lang="en-GB" sz="1200"/>
          </a:p>
        </p:txBody>
      </p:sp>
      <p:sp>
        <p:nvSpPr>
          <p:cNvPr id="8499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A9D616D6-34B5-7E43-89C2-6101A8BC6063}" type="slidenum">
              <a:rPr lang="en-US" sz="1200">
                <a:latin typeface="Times" charset="0"/>
              </a:rPr>
              <a:pPr algn="r"/>
              <a:t>46</a:t>
            </a:fld>
            <a:endParaRPr lang="en-US" sz="1200">
              <a:latin typeface="Times" charset="0"/>
            </a:endParaRPr>
          </a:p>
        </p:txBody>
      </p:sp>
      <p:sp>
        <p:nvSpPr>
          <p:cNvPr id="84996" name="Rectangle 2"/>
          <p:cNvSpPr>
            <a:spLocks noGrp="1" noRot="1" noChangeAspect="1" noChangeArrowheads="1" noTextEdit="1"/>
          </p:cNvSpPr>
          <p:nvPr>
            <p:ph type="sldImg"/>
          </p:nvPr>
        </p:nvSpPr>
        <p:spPr>
          <a:ln/>
        </p:spPr>
      </p:sp>
      <p:sp>
        <p:nvSpPr>
          <p:cNvPr id="8499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r>
              <a:rPr lang="en-US" dirty="0"/>
              <a:t>Mental models </a:t>
            </a:r>
            <a:r>
              <a:rPr lang="en-US" dirty="0" err="1"/>
              <a:t>là</a:t>
            </a:r>
            <a:r>
              <a:rPr lang="en-US" dirty="0"/>
              <a:t> </a:t>
            </a:r>
            <a:r>
              <a:rPr lang="en-US" dirty="0" err="1"/>
              <a:t>những</a:t>
            </a:r>
            <a:r>
              <a:rPr lang="en-US" dirty="0"/>
              <a:t> </a:t>
            </a:r>
            <a:r>
              <a:rPr lang="en-US" dirty="0" err="1"/>
              <a:t>cách</a:t>
            </a:r>
            <a:r>
              <a:rPr lang="en-US" dirty="0"/>
              <a:t> </a:t>
            </a:r>
            <a:r>
              <a:rPr lang="en-US" dirty="0" err="1"/>
              <a:t>thức</a:t>
            </a:r>
            <a:r>
              <a:rPr lang="en-US" dirty="0"/>
              <a:t> (</a:t>
            </a:r>
            <a:r>
              <a:rPr lang="en-US" dirty="0" err="1"/>
              <a:t>có</a:t>
            </a:r>
            <a:r>
              <a:rPr lang="en-US" dirty="0"/>
              <a:t> </a:t>
            </a:r>
            <a:r>
              <a:rPr lang="en-US" dirty="0" err="1"/>
              <a:t>sẵn</a:t>
            </a:r>
            <a:r>
              <a:rPr lang="en-US" dirty="0"/>
              <a:t> </a:t>
            </a:r>
            <a:r>
              <a:rPr lang="en-US" dirty="0" err="1"/>
              <a:t>trong</a:t>
            </a:r>
            <a:r>
              <a:rPr lang="en-US" dirty="0"/>
              <a:t> </a:t>
            </a:r>
            <a:r>
              <a:rPr lang="en-US" dirty="0" err="1"/>
              <a:t>đầu</a:t>
            </a:r>
            <a:r>
              <a:rPr lang="en-US" dirty="0"/>
              <a:t>) </a:t>
            </a:r>
            <a:r>
              <a:rPr lang="en-US" dirty="0" err="1"/>
              <a:t>giúp</a:t>
            </a:r>
            <a:r>
              <a:rPr lang="en-US" dirty="0"/>
              <a:t> </a:t>
            </a:r>
            <a:r>
              <a:rPr lang="en-US" dirty="0" err="1"/>
              <a:t>chúng</a:t>
            </a:r>
            <a:r>
              <a:rPr lang="en-US" dirty="0"/>
              <a:t> ta </a:t>
            </a:r>
            <a:r>
              <a:rPr lang="en-US" dirty="0" err="1"/>
              <a:t>có</a:t>
            </a:r>
            <a:r>
              <a:rPr lang="en-US" dirty="0"/>
              <a:t> </a:t>
            </a:r>
            <a:r>
              <a:rPr lang="en-US" dirty="0" err="1"/>
              <a:t>cái</a:t>
            </a:r>
            <a:r>
              <a:rPr lang="en-US" dirty="0"/>
              <a:t> </a:t>
            </a:r>
            <a:r>
              <a:rPr lang="en-US" dirty="0" err="1"/>
              <a:t>nhìn</a:t>
            </a:r>
            <a:r>
              <a:rPr lang="en-US" dirty="0"/>
              <a:t> </a:t>
            </a:r>
            <a:r>
              <a:rPr lang="en-US" dirty="0" err="1"/>
              <a:t>hoặc</a:t>
            </a:r>
            <a:r>
              <a:rPr lang="en-US" dirty="0"/>
              <a:t> </a:t>
            </a:r>
            <a:r>
              <a:rPr lang="en-US" dirty="0" err="1"/>
              <a:t>lối</a:t>
            </a:r>
            <a:r>
              <a:rPr lang="en-US" dirty="0"/>
              <a:t> </a:t>
            </a:r>
            <a:r>
              <a:rPr lang="en-US" dirty="0" err="1"/>
              <a:t>suy</a:t>
            </a:r>
            <a:r>
              <a:rPr lang="en-US" dirty="0"/>
              <a:t> </a:t>
            </a:r>
            <a:r>
              <a:rPr lang="en-US" dirty="0" err="1"/>
              <a:t>nghĩ</a:t>
            </a:r>
            <a:r>
              <a:rPr lang="en-US" dirty="0"/>
              <a:t> </a:t>
            </a:r>
            <a:r>
              <a:rPr lang="en-US" dirty="0" err="1"/>
              <a:t>về</a:t>
            </a:r>
            <a:r>
              <a:rPr lang="en-US" dirty="0"/>
              <a:t> </a:t>
            </a:r>
            <a:r>
              <a:rPr lang="en-US" dirty="0" err="1"/>
              <a:t>thế</a:t>
            </a:r>
            <a:r>
              <a:rPr lang="en-US" dirty="0"/>
              <a:t> </a:t>
            </a:r>
            <a:r>
              <a:rPr lang="en-US" dirty="0" err="1"/>
              <a:t>giới</a:t>
            </a:r>
            <a:r>
              <a:rPr lang="en-US" dirty="0"/>
              <a:t>, </a:t>
            </a:r>
            <a:r>
              <a:rPr lang="en-US" dirty="0" err="1"/>
              <a:t>từ</a:t>
            </a:r>
            <a:r>
              <a:rPr lang="en-US" dirty="0"/>
              <a:t> </a:t>
            </a:r>
            <a:r>
              <a:rPr lang="en-US" dirty="0" err="1"/>
              <a:t>đó</a:t>
            </a:r>
            <a:r>
              <a:rPr lang="en-US" dirty="0"/>
              <a:t> đ</a:t>
            </a:r>
            <a:r>
              <a:rPr lang="vi-VN" dirty="0"/>
              <a:t>ư</a:t>
            </a:r>
            <a:r>
              <a:rPr lang="en-US" dirty="0"/>
              <a:t>a ra </a:t>
            </a:r>
            <a:r>
              <a:rPr lang="en-US" dirty="0" err="1"/>
              <a:t>quyết</a:t>
            </a:r>
            <a:r>
              <a:rPr lang="en-US" dirty="0"/>
              <a:t> </a:t>
            </a:r>
            <a:r>
              <a:rPr lang="en-US" dirty="0" err="1"/>
              <a:t>định</a:t>
            </a:r>
            <a:r>
              <a:rPr lang="en-US" dirty="0"/>
              <a:t> </a:t>
            </a:r>
            <a:r>
              <a:rPr lang="en-US" dirty="0" err="1"/>
              <a:t>đúng</a:t>
            </a:r>
            <a:r>
              <a:rPr lang="en-US" dirty="0"/>
              <a:t> </a:t>
            </a:r>
            <a:r>
              <a:rPr lang="en-US" dirty="0" err="1"/>
              <a:t>đắn</a:t>
            </a:r>
            <a:r>
              <a:rPr lang="en-US" dirty="0"/>
              <a:t>, </a:t>
            </a:r>
            <a:r>
              <a:rPr lang="en-US" dirty="0" err="1"/>
              <a:t>nhanh</a:t>
            </a:r>
            <a:r>
              <a:rPr lang="en-US" dirty="0"/>
              <a:t> </a:t>
            </a:r>
            <a:r>
              <a:rPr lang="en-US" dirty="0" err="1"/>
              <a:t>chóng</a:t>
            </a:r>
            <a:r>
              <a:rPr lang="en-US" dirty="0"/>
              <a:t>, </a:t>
            </a:r>
            <a:r>
              <a:rPr lang="en-US" dirty="0" err="1"/>
              <a:t>giảm</a:t>
            </a:r>
            <a:r>
              <a:rPr lang="en-US" dirty="0"/>
              <a:t> </a:t>
            </a:r>
            <a:r>
              <a:rPr lang="en-US" dirty="0" err="1"/>
              <a:t>bớt</a:t>
            </a:r>
            <a:r>
              <a:rPr lang="en-US" dirty="0"/>
              <a:t> </a:t>
            </a:r>
            <a:r>
              <a:rPr lang="en-US" dirty="0" err="1"/>
              <a:t>những</a:t>
            </a:r>
            <a:r>
              <a:rPr lang="en-US" dirty="0"/>
              <a:t> </a:t>
            </a:r>
            <a:r>
              <a:rPr lang="en-US" dirty="0" err="1"/>
              <a:t>sai</a:t>
            </a:r>
            <a:r>
              <a:rPr lang="en-US" dirty="0"/>
              <a:t> </a:t>
            </a:r>
            <a:r>
              <a:rPr lang="en-US" dirty="0" err="1"/>
              <a:t>lầm</a:t>
            </a:r>
            <a:r>
              <a:rPr lang="en-US" dirty="0"/>
              <a:t>. </a:t>
            </a:r>
          </a:p>
          <a:p>
            <a:pPr eaLnBrk="1" hangingPunct="1"/>
            <a:endParaRPr lang="en-US" dirty="0"/>
          </a:p>
          <a:p>
            <a:pPr eaLnBrk="1" hangingPunct="1"/>
            <a:r>
              <a:rPr lang="en-US" dirty="0"/>
              <a:t>Bao </a:t>
            </a:r>
            <a:r>
              <a:rPr lang="en-US" dirty="0" err="1"/>
              <a:t>gồm</a:t>
            </a:r>
            <a:r>
              <a:rPr lang="en-US" dirty="0"/>
              <a:t> </a:t>
            </a:r>
            <a:r>
              <a:rPr lang="en-US" dirty="0" err="1"/>
              <a:t>vô</a:t>
            </a:r>
            <a:r>
              <a:rPr lang="en-US" dirty="0"/>
              <a:t> </a:t>
            </a:r>
            <a:r>
              <a:rPr lang="en-US" dirty="0" err="1"/>
              <a:t>thức</a:t>
            </a:r>
            <a:r>
              <a:rPr lang="en-US" dirty="0"/>
              <a:t> </a:t>
            </a:r>
            <a:r>
              <a:rPr lang="en-US" dirty="0" err="1"/>
              <a:t>và</a:t>
            </a:r>
            <a:r>
              <a:rPr lang="en-US" dirty="0"/>
              <a:t> </a:t>
            </a:r>
            <a:r>
              <a:rPr lang="en-US" dirty="0" err="1"/>
              <a:t>có</a:t>
            </a:r>
            <a:r>
              <a:rPr lang="en-US" dirty="0"/>
              <a:t> ý </a:t>
            </a:r>
            <a:r>
              <a:rPr lang="en-US" dirty="0" err="1"/>
              <a:t>thức</a:t>
            </a:r>
            <a:r>
              <a:rPr lang="en-US" dirty="0"/>
              <a:t>. VD: </a:t>
            </a:r>
            <a:r>
              <a:rPr lang="en-US" dirty="0" err="1"/>
              <a:t>thấy</a:t>
            </a:r>
            <a:r>
              <a:rPr lang="en-US" dirty="0"/>
              <a:t> </a:t>
            </a:r>
            <a:r>
              <a:rPr lang="en-US" dirty="0" err="1"/>
              <a:t>nóng</a:t>
            </a:r>
            <a:r>
              <a:rPr lang="en-US" dirty="0"/>
              <a:t> </a:t>
            </a:r>
            <a:r>
              <a:rPr lang="en-US" dirty="0" err="1"/>
              <a:t>thì</a:t>
            </a:r>
            <a:r>
              <a:rPr lang="en-US" dirty="0"/>
              <a:t> </a:t>
            </a:r>
            <a:r>
              <a:rPr lang="en-US" dirty="0" err="1"/>
              <a:t>rụt</a:t>
            </a:r>
            <a:r>
              <a:rPr lang="en-US" dirty="0"/>
              <a:t> </a:t>
            </a:r>
            <a:r>
              <a:rPr lang="en-US" dirty="0" err="1"/>
              <a:t>tay</a:t>
            </a:r>
            <a:r>
              <a:rPr lang="en-US" dirty="0"/>
              <a:t> </a:t>
            </a:r>
            <a:r>
              <a:rPr lang="en-US"/>
              <a:t>lại</a:t>
            </a:r>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64C095F-E458-924E-A50D-294B25AD910D}" type="slidenum">
              <a:rPr lang="en-GB" sz="1200"/>
              <a:pPr eaLnBrk="1" hangingPunct="1"/>
              <a:t>47</a:t>
            </a:fld>
            <a:endParaRPr lang="en-GB" sz="1200"/>
          </a:p>
        </p:txBody>
      </p:sp>
      <p:sp>
        <p:nvSpPr>
          <p:cNvPr id="87043"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103E4DE8-E123-B34A-AB89-C24463A68306}" type="slidenum">
              <a:rPr lang="en-US" sz="1200">
                <a:latin typeface="Times" charset="0"/>
              </a:rPr>
              <a:pPr algn="r"/>
              <a:t>47</a:t>
            </a:fld>
            <a:endParaRPr lang="en-US" sz="1200">
              <a:latin typeface="Times" charset="0"/>
            </a:endParaRPr>
          </a:p>
        </p:txBody>
      </p:sp>
      <p:sp>
        <p:nvSpPr>
          <p:cNvPr id="87044" name="Rectangle 2"/>
          <p:cNvSpPr>
            <a:spLocks noGrp="1" noRot="1" noChangeAspect="1" noChangeArrowheads="1" noTextEdit="1"/>
          </p:cNvSpPr>
          <p:nvPr>
            <p:ph type="sldImg"/>
          </p:nvPr>
        </p:nvSpPr>
        <p:spPr>
          <a:ln/>
        </p:spPr>
      </p:sp>
      <p:sp>
        <p:nvSpPr>
          <p:cNvPr id="87045"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861F4E6-95EC-9644-A8CD-CEA856892903}" type="slidenum">
              <a:rPr lang="en-GB" sz="1200"/>
              <a:pPr eaLnBrk="1" hangingPunct="1"/>
              <a:t>48</a:t>
            </a:fld>
            <a:endParaRPr lang="en-GB" sz="1200"/>
          </a:p>
        </p:txBody>
      </p:sp>
      <p:sp>
        <p:nvSpPr>
          <p:cNvPr id="8909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8C2189A9-F8B5-D24F-BAC3-63D22C86A2E6}" type="slidenum">
              <a:rPr lang="en-US" sz="1200">
                <a:latin typeface="Times" charset="0"/>
              </a:rPr>
              <a:pPr algn="r"/>
              <a:t>48</a:t>
            </a:fld>
            <a:endParaRPr lang="en-US" sz="1200">
              <a:latin typeface="Times" charset="0"/>
            </a:endParaRPr>
          </a:p>
        </p:txBody>
      </p:sp>
      <p:sp>
        <p:nvSpPr>
          <p:cNvPr id="89092" name="Rectangle 2"/>
          <p:cNvSpPr>
            <a:spLocks noGrp="1" noRot="1" noChangeAspect="1" noChangeArrowheads="1" noTextEdit="1"/>
          </p:cNvSpPr>
          <p:nvPr>
            <p:ph type="sldImg"/>
          </p:nvPr>
        </p:nvSpPr>
        <p:spPr>
          <a:ln/>
        </p:spPr>
      </p:sp>
      <p:sp>
        <p:nvSpPr>
          <p:cNvPr id="89093"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05D1C78-7671-014C-8C73-A9E4F6A1300C}" type="slidenum">
              <a:rPr lang="en-GB" sz="1200"/>
              <a:pPr eaLnBrk="1" hangingPunct="1"/>
              <a:t>49</a:t>
            </a:fld>
            <a:endParaRPr lang="en-GB" sz="1200"/>
          </a:p>
        </p:txBody>
      </p:sp>
      <p:sp>
        <p:nvSpPr>
          <p:cNvPr id="91139"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90E3F896-47EE-814B-8128-D79A88A87CC7}" type="slidenum">
              <a:rPr lang="en-US" sz="1200">
                <a:latin typeface="Times" charset="0"/>
              </a:rPr>
              <a:pPr algn="r"/>
              <a:t>49</a:t>
            </a:fld>
            <a:endParaRPr lang="en-US" sz="1200">
              <a:latin typeface="Times" charset="0"/>
            </a:endParaRPr>
          </a:p>
        </p:txBody>
      </p:sp>
      <p:sp>
        <p:nvSpPr>
          <p:cNvPr id="91140" name="Rectangle 2"/>
          <p:cNvSpPr>
            <a:spLocks noGrp="1" noRot="1" noChangeAspect="1" noChangeArrowheads="1" noTextEdit="1"/>
          </p:cNvSpPr>
          <p:nvPr>
            <p:ph type="sldImg"/>
          </p:nvPr>
        </p:nvSpPr>
        <p:spPr>
          <a:ln/>
        </p:spPr>
      </p:sp>
      <p:sp>
        <p:nvSpPr>
          <p:cNvPr id="91141"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3838368-BB85-AA4E-9AE2-127D44850220}" type="slidenum">
              <a:rPr lang="en-GB" sz="1200"/>
              <a:pPr eaLnBrk="1" hangingPunct="1"/>
              <a:t>50</a:t>
            </a:fld>
            <a:endParaRPr lang="en-GB" sz="1200"/>
          </a:p>
        </p:txBody>
      </p:sp>
      <p:sp>
        <p:nvSpPr>
          <p:cNvPr id="9318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4BD0CB33-0602-934B-BE53-06D365C6CC40}" type="slidenum">
              <a:rPr lang="en-US" sz="1200">
                <a:latin typeface="Times" charset="0"/>
              </a:rPr>
              <a:pPr algn="r"/>
              <a:t>50</a:t>
            </a:fld>
            <a:endParaRPr lang="en-US" sz="1200">
              <a:latin typeface="Times" charset="0"/>
            </a:endParaRPr>
          </a:p>
        </p:txBody>
      </p:sp>
      <p:sp>
        <p:nvSpPr>
          <p:cNvPr id="93188" name="Rectangle 2"/>
          <p:cNvSpPr>
            <a:spLocks noGrp="1" noRot="1" noChangeAspect="1" noChangeArrowheads="1" noTextEdit="1"/>
          </p:cNvSpPr>
          <p:nvPr>
            <p:ph type="sldImg"/>
          </p:nvPr>
        </p:nvSpPr>
        <p:spPr>
          <a:ln/>
        </p:spPr>
      </p:sp>
      <p:sp>
        <p:nvSpPr>
          <p:cNvPr id="9318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9B14183-62AB-8E48-809C-AC32D7895795}" type="slidenum">
              <a:rPr lang="en-GB" sz="1200"/>
              <a:pPr eaLnBrk="1" hangingPunct="1"/>
              <a:t>51</a:t>
            </a:fld>
            <a:endParaRPr lang="en-GB" sz="1200"/>
          </a:p>
        </p:txBody>
      </p:sp>
      <p:sp>
        <p:nvSpPr>
          <p:cNvPr id="9523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6214DAB5-5C40-544F-8AF4-CCEEE3F80308}" type="slidenum">
              <a:rPr lang="en-US" sz="1200">
                <a:latin typeface="Times" charset="0"/>
              </a:rPr>
              <a:pPr algn="r"/>
              <a:t>51</a:t>
            </a:fld>
            <a:endParaRPr lang="en-US" sz="1200">
              <a:latin typeface="Times" charset="0"/>
            </a:endParaRPr>
          </a:p>
        </p:txBody>
      </p:sp>
      <p:sp>
        <p:nvSpPr>
          <p:cNvPr id="95236" name="Rectangle 2"/>
          <p:cNvSpPr>
            <a:spLocks noGrp="1" noRot="1" noChangeAspect="1" noChangeArrowheads="1" noTextEdit="1"/>
          </p:cNvSpPr>
          <p:nvPr>
            <p:ph type="sldImg"/>
          </p:nvPr>
        </p:nvSpPr>
        <p:spPr>
          <a:ln/>
        </p:spPr>
      </p:sp>
      <p:sp>
        <p:nvSpPr>
          <p:cNvPr id="9523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C2B2379-15BA-034C-9CCE-1C5EFBC25C66}" type="slidenum">
              <a:rPr lang="en-GB" sz="1200"/>
              <a:pPr eaLnBrk="1" hangingPunct="1"/>
              <a:t>52</a:t>
            </a:fld>
            <a:endParaRPr lang="en-GB" sz="1200"/>
          </a:p>
        </p:txBody>
      </p:sp>
      <p:sp>
        <p:nvSpPr>
          <p:cNvPr id="97283"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21319076-3900-5C4B-A24E-41622119EA75}" type="slidenum">
              <a:rPr lang="en-US" sz="1200">
                <a:latin typeface="Times" charset="0"/>
              </a:rPr>
              <a:pPr algn="r"/>
              <a:t>52</a:t>
            </a:fld>
            <a:endParaRPr lang="en-US" sz="1200">
              <a:latin typeface="Times" charset="0"/>
            </a:endParaRPr>
          </a:p>
        </p:txBody>
      </p:sp>
      <p:sp>
        <p:nvSpPr>
          <p:cNvPr id="97284" name="Rectangle 2"/>
          <p:cNvSpPr>
            <a:spLocks noGrp="1" noRot="1" noChangeAspect="1" noChangeArrowheads="1" noTextEdit="1"/>
          </p:cNvSpPr>
          <p:nvPr>
            <p:ph type="sldImg"/>
          </p:nvPr>
        </p:nvSpPr>
        <p:spPr>
          <a:ln/>
        </p:spPr>
      </p:sp>
      <p:sp>
        <p:nvSpPr>
          <p:cNvPr id="97285"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r>
              <a:rPr lang="en-US" dirty="0" err="1"/>
              <a:t>Khoảng</a:t>
            </a:r>
            <a:r>
              <a:rPr lang="en-US" dirty="0"/>
              <a:t> </a:t>
            </a:r>
            <a:r>
              <a:rPr lang="en-US" dirty="0" err="1"/>
              <a:t>cách</a:t>
            </a:r>
            <a:r>
              <a:rPr lang="en-US" dirty="0"/>
              <a:t> </a:t>
            </a:r>
            <a:r>
              <a:rPr lang="en-US" dirty="0" err="1"/>
              <a:t>giữa</a:t>
            </a:r>
            <a:r>
              <a:rPr lang="en-US" dirty="0"/>
              <a:t> </a:t>
            </a:r>
            <a:r>
              <a:rPr lang="en-US" dirty="0" err="1"/>
              <a:t>sự</a:t>
            </a:r>
            <a:r>
              <a:rPr lang="en-US" dirty="0"/>
              <a:t> </a:t>
            </a:r>
            <a:r>
              <a:rPr lang="en-US" dirty="0" err="1"/>
              <a:t>vận</a:t>
            </a:r>
            <a:r>
              <a:rPr lang="en-US" dirty="0"/>
              <a:t> </a:t>
            </a:r>
            <a:r>
              <a:rPr lang="en-US" dirty="0" err="1"/>
              <a:t>hành</a:t>
            </a:r>
            <a:r>
              <a:rPr lang="en-US" dirty="0"/>
              <a:t> </a:t>
            </a:r>
            <a:r>
              <a:rPr lang="en-US" dirty="0" err="1"/>
              <a:t>và</a:t>
            </a:r>
            <a:r>
              <a:rPr lang="en-US" dirty="0"/>
              <a:t> </a:t>
            </a:r>
            <a:r>
              <a:rPr lang="en-US" dirty="0" err="1"/>
              <a:t>đánh</a:t>
            </a:r>
            <a:r>
              <a:rPr lang="en-US" dirty="0"/>
              <a:t> </a:t>
            </a:r>
            <a:r>
              <a:rPr lang="en-US" dirty="0" err="1"/>
              <a:t>giá</a:t>
            </a:r>
            <a:r>
              <a:rPr lang="en-US" dirty="0"/>
              <a:t> </a:t>
            </a:r>
            <a:r>
              <a:rPr lang="en-US" dirty="0" err="1"/>
              <a:t>là</a:t>
            </a:r>
            <a:r>
              <a:rPr lang="en-US" dirty="0"/>
              <a:t> </a:t>
            </a:r>
            <a:r>
              <a:rPr lang="en-US" dirty="0" err="1"/>
              <a:t>khoảng</a:t>
            </a:r>
            <a:r>
              <a:rPr lang="en-US" dirty="0"/>
              <a:t> </a:t>
            </a:r>
            <a:r>
              <a:rPr lang="en-US" dirty="0" err="1"/>
              <a:t>cách</a:t>
            </a:r>
            <a:r>
              <a:rPr lang="en-US" dirty="0"/>
              <a:t> </a:t>
            </a:r>
            <a:r>
              <a:rPr lang="en-US" dirty="0" err="1"/>
              <a:t>giữa</a:t>
            </a:r>
            <a:r>
              <a:rPr lang="en-US" dirty="0"/>
              <a:t> ng</a:t>
            </a:r>
            <a:r>
              <a:rPr lang="vi-VN" dirty="0"/>
              <a:t>ư</a:t>
            </a:r>
            <a:r>
              <a:rPr lang="en-US" dirty="0" err="1"/>
              <a:t>ời</a:t>
            </a:r>
            <a:r>
              <a:rPr lang="en-US" dirty="0"/>
              <a:t> </a:t>
            </a:r>
            <a:r>
              <a:rPr lang="en-US" dirty="0" err="1"/>
              <a:t>dùng</a:t>
            </a:r>
            <a:r>
              <a:rPr lang="en-US" dirty="0"/>
              <a:t> </a:t>
            </a:r>
            <a:r>
              <a:rPr lang="en-US" dirty="0" err="1"/>
              <a:t>và</a:t>
            </a:r>
            <a:r>
              <a:rPr lang="en-US" dirty="0"/>
              <a:t> </a:t>
            </a:r>
            <a:r>
              <a:rPr lang="en-US" dirty="0" err="1"/>
              <a:t>giao</a:t>
            </a:r>
            <a:r>
              <a:rPr lang="en-US" dirty="0"/>
              <a:t> </a:t>
            </a:r>
            <a:r>
              <a:rPr lang="en-US" dirty="0" err="1"/>
              <a:t>diện</a:t>
            </a:r>
            <a:r>
              <a:rPr lang="en-US" dirty="0"/>
              <a:t>: </a:t>
            </a:r>
            <a:r>
              <a:rPr lang="en-US" dirty="0" err="1"/>
              <a:t>thiết</a:t>
            </a:r>
            <a:r>
              <a:rPr lang="en-US" dirty="0"/>
              <a:t> </a:t>
            </a:r>
            <a:r>
              <a:rPr lang="en-US" dirty="0" err="1"/>
              <a:t>kế</a:t>
            </a:r>
            <a:r>
              <a:rPr lang="en-US" dirty="0"/>
              <a:t> </a:t>
            </a:r>
            <a:r>
              <a:rPr lang="en-US" dirty="0" err="1"/>
              <a:t>nh</a:t>
            </a:r>
            <a:r>
              <a:rPr lang="vi-VN" dirty="0"/>
              <a:t>ư</a:t>
            </a:r>
            <a:r>
              <a:rPr lang="en-US" dirty="0"/>
              <a:t> </a:t>
            </a:r>
            <a:r>
              <a:rPr lang="en-US" dirty="0" err="1"/>
              <a:t>thế</a:t>
            </a:r>
            <a:r>
              <a:rPr lang="en-US" dirty="0"/>
              <a:t> </a:t>
            </a:r>
            <a:r>
              <a:rPr lang="en-US" dirty="0" err="1"/>
              <a:t>nào</a:t>
            </a:r>
            <a:r>
              <a:rPr lang="en-US" dirty="0"/>
              <a:t> </a:t>
            </a:r>
            <a:r>
              <a:rPr lang="en-US" dirty="0" err="1"/>
              <a:t>để</a:t>
            </a:r>
            <a:r>
              <a:rPr lang="en-US" dirty="0"/>
              <a:t> </a:t>
            </a:r>
            <a:r>
              <a:rPr lang="en-US" dirty="0" err="1"/>
              <a:t>giúp</a:t>
            </a:r>
            <a:r>
              <a:rPr lang="en-US" dirty="0"/>
              <a:t> ng</a:t>
            </a:r>
            <a:r>
              <a:rPr lang="vi-VN" dirty="0"/>
              <a:t>ư</a:t>
            </a:r>
            <a:r>
              <a:rPr lang="en-US" dirty="0" err="1"/>
              <a:t>ời</a:t>
            </a:r>
            <a:r>
              <a:rPr lang="en-US" dirty="0"/>
              <a:t> </a:t>
            </a:r>
            <a:r>
              <a:rPr lang="en-US" dirty="0" err="1"/>
              <a:t>dùng</a:t>
            </a:r>
            <a:r>
              <a:rPr lang="en-US" dirty="0"/>
              <a:t> </a:t>
            </a:r>
            <a:r>
              <a:rPr lang="en-US" dirty="0" err="1"/>
              <a:t>có</a:t>
            </a:r>
            <a:r>
              <a:rPr lang="en-US" dirty="0"/>
              <a:t> </a:t>
            </a:r>
            <a:r>
              <a:rPr lang="en-US" dirty="0" err="1"/>
              <a:t>thể</a:t>
            </a:r>
            <a:r>
              <a:rPr lang="en-US" dirty="0"/>
              <a:t> </a:t>
            </a:r>
            <a:r>
              <a:rPr lang="en-US" dirty="0" err="1"/>
              <a:t>ứng</a:t>
            </a:r>
            <a:r>
              <a:rPr lang="en-US" dirty="0"/>
              <a:t> </a:t>
            </a:r>
            <a:r>
              <a:rPr lang="en-US" dirty="0" err="1"/>
              <a:t>phó</a:t>
            </a:r>
            <a:r>
              <a:rPr lang="en-US" dirty="0"/>
              <a:t> </a:t>
            </a:r>
            <a:r>
              <a:rPr lang="en-US" dirty="0" err="1"/>
              <a:t>với</a:t>
            </a:r>
            <a:r>
              <a:rPr lang="en-US" dirty="0"/>
              <a:t> </a:t>
            </a:r>
            <a:r>
              <a:rPr lang="en-US" dirty="0" err="1"/>
              <a:t>những</a:t>
            </a:r>
            <a:r>
              <a:rPr lang="en-US" dirty="0"/>
              <a:t> </a:t>
            </a:r>
            <a:r>
              <a:rPr lang="en-US" dirty="0" err="1"/>
              <a:t>cái</a:t>
            </a:r>
            <a:r>
              <a:rPr lang="en-US" dirty="0"/>
              <a:t> </a:t>
            </a:r>
            <a:r>
              <a:rPr lang="en-US" dirty="0" err="1"/>
              <a:t>thiết</a:t>
            </a:r>
            <a:r>
              <a:rPr lang="en-US" dirty="0"/>
              <a:t> </a:t>
            </a:r>
            <a:r>
              <a:rPr lang="en-US" dirty="0" err="1"/>
              <a:t>kế</a:t>
            </a:r>
            <a:r>
              <a:rPr lang="en-US" dirty="0"/>
              <a:t> </a:t>
            </a:r>
            <a:r>
              <a:rPr lang="en-US" dirty="0" err="1"/>
              <a:t>đó</a:t>
            </a:r>
            <a:r>
              <a:rPr lang="en-US" dirty="0"/>
              <a:t>.</a:t>
            </a: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a:p>
        </p:txBody>
      </p:sp>
      <p:sp>
        <p:nvSpPr>
          <p:cNvPr id="99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7BA5DC9-4FC3-2C4D-BCEC-6FCC6D9A3155}" type="slidenum">
              <a:rPr lang="en-GB" sz="1200"/>
              <a:pPr eaLnBrk="1" hangingPunct="1"/>
              <a:t>53</a:t>
            </a:fld>
            <a:endParaRPr lang="en-GB" sz="120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E90ED7F-FB40-2E4D-A441-1286A1F09903}" type="slidenum">
              <a:rPr lang="en-GB" sz="1200"/>
              <a:pPr eaLnBrk="1" hangingPunct="1"/>
              <a:t>54</a:t>
            </a:fld>
            <a:endParaRPr lang="en-GB" sz="1200"/>
          </a:p>
        </p:txBody>
      </p:sp>
      <p:sp>
        <p:nvSpPr>
          <p:cNvPr id="101379"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E113BAD9-C6D4-BE4F-80B3-388D9FD7DEEF}" type="slidenum">
              <a:rPr lang="en-US" sz="1200">
                <a:latin typeface="Times" charset="0"/>
              </a:rPr>
              <a:pPr algn="r"/>
              <a:t>54</a:t>
            </a:fld>
            <a:endParaRPr lang="en-US" sz="1200">
              <a:latin typeface="Times" charset="0"/>
            </a:endParaRPr>
          </a:p>
        </p:txBody>
      </p:sp>
      <p:sp>
        <p:nvSpPr>
          <p:cNvPr id="101380" name="Rectangle 2"/>
          <p:cNvSpPr>
            <a:spLocks noGrp="1" noRot="1" noChangeAspect="1" noChangeArrowheads="1" noTextEdit="1"/>
          </p:cNvSpPr>
          <p:nvPr>
            <p:ph type="sldImg"/>
          </p:nvPr>
        </p:nvSpPr>
        <p:spPr>
          <a:ln/>
        </p:spPr>
      </p:sp>
      <p:sp>
        <p:nvSpPr>
          <p:cNvPr id="101381"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t>A number of comparisons have been made, including conceptualizing the mind as a reservoir, a telephone network, and a digital computer. One prevalent metaphor from cognitive psychology is the idea that the mind is an information processor. Information is thought to enter and exit the mind through a series of ordered processing stages. Within these stages, various processes are assumed to act upon mental representations. Processes include comparing and matching. Mental representations are assumed to comprise images, mental models, rules, and other forms of knowledge. </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A4334D9-2E8B-A248-880B-64522BFCE8AF}" type="slidenum">
              <a:rPr lang="en-GB" sz="1200"/>
              <a:pPr eaLnBrk="1" hangingPunct="1"/>
              <a:t>55</a:t>
            </a:fld>
            <a:endParaRPr lang="en-GB" sz="1200"/>
          </a:p>
        </p:txBody>
      </p:sp>
      <p:sp>
        <p:nvSpPr>
          <p:cNvPr id="10342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55523488-BF5D-5040-B2CC-DAAE22BCED5B}" type="slidenum">
              <a:rPr lang="en-US" sz="1200">
                <a:latin typeface="Times" charset="0"/>
              </a:rPr>
              <a:pPr algn="r"/>
              <a:t>55</a:t>
            </a:fld>
            <a:endParaRPr lang="en-US" sz="1200">
              <a:latin typeface="Times" charset="0"/>
            </a:endParaRPr>
          </a:p>
        </p:txBody>
      </p:sp>
      <p:sp>
        <p:nvSpPr>
          <p:cNvPr id="103428" name="Rectangle 2"/>
          <p:cNvSpPr>
            <a:spLocks noGrp="1" noRot="1" noChangeAspect="1" noChangeArrowheads="1" noTextEdit="1"/>
          </p:cNvSpPr>
          <p:nvPr>
            <p:ph type="sldImg"/>
          </p:nvPr>
        </p:nvSpPr>
        <p:spPr>
          <a:ln/>
        </p:spPr>
      </p:sp>
      <p:sp>
        <p:nvSpPr>
          <p:cNvPr id="10342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BDB6F9C-A176-4449-92FA-3917E3DE2B13}" type="slidenum">
              <a:rPr lang="en-GB" sz="1200"/>
              <a:pPr eaLnBrk="1" hangingPunct="1"/>
              <a:t>56</a:t>
            </a:fld>
            <a:endParaRPr lang="en-GB" sz="1200"/>
          </a:p>
        </p:txBody>
      </p:sp>
      <p:sp>
        <p:nvSpPr>
          <p:cNvPr id="10547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1EFB4F48-96BB-054F-B101-D37207D6FEE6}" type="slidenum">
              <a:rPr lang="en-US" sz="1200">
                <a:latin typeface="Times" charset="0"/>
              </a:rPr>
              <a:pPr algn="r"/>
              <a:t>56</a:t>
            </a:fld>
            <a:endParaRPr lang="en-US" sz="1200">
              <a:latin typeface="Times" charset="0"/>
            </a:endParaRPr>
          </a:p>
        </p:txBody>
      </p:sp>
      <p:sp>
        <p:nvSpPr>
          <p:cNvPr id="105476" name="Rectangle 2"/>
          <p:cNvSpPr>
            <a:spLocks noGrp="1" noRot="1" noChangeAspect="1" noChangeArrowheads="1" noTextEdit="1"/>
          </p:cNvSpPr>
          <p:nvPr>
            <p:ph type="sldImg"/>
          </p:nvPr>
        </p:nvSpPr>
        <p:spPr>
          <a:ln/>
        </p:spPr>
      </p:sp>
      <p:sp>
        <p:nvSpPr>
          <p:cNvPr id="10547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8592FBA-EDEB-C245-A12D-1904EE02A27E}" type="slidenum">
              <a:rPr lang="en-GB" sz="1200"/>
              <a:pPr eaLnBrk="1" hangingPunct="1"/>
              <a:t>58</a:t>
            </a:fld>
            <a:endParaRPr lang="en-GB" sz="1200"/>
          </a:p>
        </p:txBody>
      </p:sp>
      <p:sp>
        <p:nvSpPr>
          <p:cNvPr id="11878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A71EE77F-802B-7742-AD5D-7A655994055C}" type="slidenum">
              <a:rPr lang="en-US" sz="1200">
                <a:latin typeface="Times" charset="0"/>
              </a:rPr>
              <a:pPr algn="r"/>
              <a:t>58</a:t>
            </a:fld>
            <a:endParaRPr lang="en-US" sz="1200">
              <a:latin typeface="Times" charset="0"/>
            </a:endParaRPr>
          </a:p>
        </p:txBody>
      </p:sp>
      <p:sp>
        <p:nvSpPr>
          <p:cNvPr id="118788" name="Rectangle 2"/>
          <p:cNvSpPr>
            <a:spLocks noGrp="1" noRot="1" noChangeAspect="1" noChangeArrowheads="1" noTextEdit="1"/>
          </p:cNvSpPr>
          <p:nvPr>
            <p:ph type="sldImg"/>
          </p:nvPr>
        </p:nvSpPr>
        <p:spPr>
          <a:ln/>
        </p:spPr>
      </p:sp>
      <p:sp>
        <p:nvSpPr>
          <p:cNvPr id="11878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FD1CFB1-D79C-0A47-93E3-1D8B0024248A}" type="slidenum">
              <a:rPr lang="en-GB" sz="1200"/>
              <a:pPr eaLnBrk="1" hangingPunct="1"/>
              <a:t>59</a:t>
            </a:fld>
            <a:endParaRPr lang="en-GB" sz="1200"/>
          </a:p>
        </p:txBody>
      </p:sp>
      <p:sp>
        <p:nvSpPr>
          <p:cNvPr id="12083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F01B03C9-19F9-7A48-A234-C4CB1D178E17}" type="slidenum">
              <a:rPr lang="en-US" sz="1200">
                <a:latin typeface="Times" charset="0"/>
              </a:rPr>
              <a:pPr algn="r"/>
              <a:t>59</a:t>
            </a:fld>
            <a:endParaRPr lang="en-US" sz="1200">
              <a:latin typeface="Times" charset="0"/>
            </a:endParaRPr>
          </a:p>
        </p:txBody>
      </p:sp>
      <p:sp>
        <p:nvSpPr>
          <p:cNvPr id="120836" name="Rectangle 2"/>
          <p:cNvSpPr>
            <a:spLocks noGrp="1" noRot="1" noChangeAspect="1" noChangeArrowheads="1" noTextEdit="1"/>
          </p:cNvSpPr>
          <p:nvPr>
            <p:ph type="sldImg"/>
          </p:nvPr>
        </p:nvSpPr>
        <p:spPr>
          <a:ln/>
        </p:spPr>
      </p:sp>
      <p:sp>
        <p:nvSpPr>
          <p:cNvPr id="12083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0A9DBEC-DC3C-8E47-AEC1-7D3ECC80B828}" type="slidenum">
              <a:rPr lang="en-GB" sz="1200"/>
              <a:pPr eaLnBrk="1" hangingPunct="1"/>
              <a:t>61</a:t>
            </a:fld>
            <a:endParaRPr lang="en-GB" sz="1200"/>
          </a:p>
        </p:txBody>
      </p:sp>
      <p:sp>
        <p:nvSpPr>
          <p:cNvPr id="12390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D1F380A5-B9A9-F845-8E10-8532DFDC221C}" type="slidenum">
              <a:rPr lang="en-US" sz="1200">
                <a:latin typeface="Times" charset="0"/>
              </a:rPr>
              <a:pPr algn="r"/>
              <a:t>61</a:t>
            </a:fld>
            <a:endParaRPr lang="en-US" sz="1200">
              <a:latin typeface="Times" charset="0"/>
            </a:endParaRPr>
          </a:p>
        </p:txBody>
      </p:sp>
      <p:sp>
        <p:nvSpPr>
          <p:cNvPr id="123908" name="Rectangle 2"/>
          <p:cNvSpPr>
            <a:spLocks noGrp="1" noRot="1" noChangeAspect="1" noChangeArrowheads="1" noTextEdit="1"/>
          </p:cNvSpPr>
          <p:nvPr>
            <p:ph type="sldImg"/>
          </p:nvPr>
        </p:nvSpPr>
        <p:spPr>
          <a:ln/>
        </p:spPr>
      </p:sp>
      <p:sp>
        <p:nvSpPr>
          <p:cNvPr id="12390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66EB885-70A7-7F43-8374-283A09C15B05}" type="slidenum">
              <a:rPr lang="en-GB" sz="1200"/>
              <a:pPr eaLnBrk="1" hangingPunct="1"/>
              <a:t>62</a:t>
            </a:fld>
            <a:endParaRPr lang="en-GB" sz="1200"/>
          </a:p>
        </p:txBody>
      </p:sp>
      <p:sp>
        <p:nvSpPr>
          <p:cNvPr id="108547"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1E1838BC-6FEB-5545-9634-84C134521F12}" type="slidenum">
              <a:rPr lang="en-US" sz="1200">
                <a:latin typeface="Times" charset="0"/>
              </a:rPr>
              <a:pPr algn="r"/>
              <a:t>62</a:t>
            </a:fld>
            <a:endParaRPr lang="en-US" sz="1200">
              <a:latin typeface="Times" charset="0"/>
            </a:endParaRPr>
          </a:p>
        </p:txBody>
      </p:sp>
      <p:sp>
        <p:nvSpPr>
          <p:cNvPr id="108548" name="Rectangle 2"/>
          <p:cNvSpPr>
            <a:spLocks noGrp="1" noRot="1" noChangeAspect="1" noChangeArrowheads="1" noTextEdit="1"/>
          </p:cNvSpPr>
          <p:nvPr>
            <p:ph type="sldImg"/>
          </p:nvPr>
        </p:nvSpPr>
        <p:spPr>
          <a:ln/>
        </p:spPr>
      </p:sp>
      <p:sp>
        <p:nvSpPr>
          <p:cNvPr id="108549"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196A1CC-7B02-8F41-BFAD-C5878B7290C2}" type="slidenum">
              <a:rPr lang="en-GB" sz="1200"/>
              <a:pPr eaLnBrk="1" hangingPunct="1"/>
              <a:t>63</a:t>
            </a:fld>
            <a:endParaRPr lang="en-GB" sz="1200"/>
          </a:p>
        </p:txBody>
      </p:sp>
      <p:sp>
        <p:nvSpPr>
          <p:cNvPr id="11059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0CE91212-61E0-1B48-949F-4CA3F259E6A9}" type="slidenum">
              <a:rPr lang="en-US" sz="1200">
                <a:latin typeface="Times" charset="0"/>
              </a:rPr>
              <a:pPr algn="r"/>
              <a:t>63</a:t>
            </a:fld>
            <a:endParaRPr lang="en-US" sz="1200">
              <a:latin typeface="Times" charset="0"/>
            </a:endParaRPr>
          </a:p>
        </p:txBody>
      </p:sp>
      <p:sp>
        <p:nvSpPr>
          <p:cNvPr id="110596" name="Rectangle 2"/>
          <p:cNvSpPr>
            <a:spLocks noGrp="1" noRot="1" noChangeAspect="1" noChangeArrowheads="1" noTextEdit="1"/>
          </p:cNvSpPr>
          <p:nvPr>
            <p:ph type="sldImg"/>
          </p:nvPr>
        </p:nvSpPr>
        <p:spPr>
          <a:ln/>
        </p:spPr>
      </p:sp>
      <p:sp>
        <p:nvSpPr>
          <p:cNvPr id="11059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80DB500-EFF3-E34E-813F-C1F2767E25B0}" type="slidenum">
              <a:rPr lang="en-GB" sz="1200"/>
              <a:pPr eaLnBrk="1" hangingPunct="1"/>
              <a:t>64</a:t>
            </a:fld>
            <a:endParaRPr lang="en-GB" sz="1200"/>
          </a:p>
        </p:txBody>
      </p:sp>
      <p:sp>
        <p:nvSpPr>
          <p:cNvPr id="112643"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D7853FE6-58C6-A94F-AC04-EDBCB2F18518}" type="slidenum">
              <a:rPr lang="en-US" sz="1200">
                <a:latin typeface="Times" charset="0"/>
              </a:rPr>
              <a:pPr algn="r"/>
              <a:t>64</a:t>
            </a:fld>
            <a:endParaRPr lang="en-US" sz="1200">
              <a:latin typeface="Times" charset="0"/>
            </a:endParaRPr>
          </a:p>
        </p:txBody>
      </p:sp>
      <p:sp>
        <p:nvSpPr>
          <p:cNvPr id="112644" name="Rectangle 2"/>
          <p:cNvSpPr>
            <a:spLocks noGrp="1" noRot="1" noChangeAspect="1" noChangeArrowheads="1" noTextEdit="1"/>
          </p:cNvSpPr>
          <p:nvPr>
            <p:ph type="sldImg"/>
          </p:nvPr>
        </p:nvSpPr>
        <p:spPr>
          <a:ln/>
        </p:spPr>
      </p:sp>
      <p:sp>
        <p:nvSpPr>
          <p:cNvPr id="112645"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865744E-D1DE-F14A-A92C-839E1AE8F7ED}" type="slidenum">
              <a:rPr lang="en-GB" sz="1200"/>
              <a:pPr eaLnBrk="1" hangingPunct="1"/>
              <a:t>65</a:t>
            </a:fld>
            <a:endParaRPr lang="en-GB" sz="1200"/>
          </a:p>
        </p:txBody>
      </p:sp>
      <p:sp>
        <p:nvSpPr>
          <p:cNvPr id="11469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14F273C0-15CD-7F4F-93DC-44904AECF4E8}" type="slidenum">
              <a:rPr lang="en-US" sz="1200">
                <a:latin typeface="Times" charset="0"/>
              </a:rPr>
              <a:pPr algn="r"/>
              <a:t>65</a:t>
            </a:fld>
            <a:endParaRPr lang="en-US" sz="1200">
              <a:latin typeface="Times" charset="0"/>
            </a:endParaRPr>
          </a:p>
        </p:txBody>
      </p:sp>
      <p:sp>
        <p:nvSpPr>
          <p:cNvPr id="114692" name="Rectangle 2"/>
          <p:cNvSpPr>
            <a:spLocks noGrp="1" noRot="1" noChangeAspect="1" noChangeArrowheads="1" noTextEdit="1"/>
          </p:cNvSpPr>
          <p:nvPr>
            <p:ph type="sldImg"/>
          </p:nvPr>
        </p:nvSpPr>
        <p:spPr>
          <a:ln/>
        </p:spPr>
      </p:sp>
      <p:sp>
        <p:nvSpPr>
          <p:cNvPr id="114693"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6EE3ACE-8E57-5E41-9BF7-F1FB62A98165}" type="slidenum">
              <a:rPr lang="en-GB" sz="1200"/>
              <a:pPr eaLnBrk="1" hangingPunct="1"/>
              <a:t>66</a:t>
            </a:fld>
            <a:endParaRPr lang="en-GB" sz="1200"/>
          </a:p>
        </p:txBody>
      </p:sp>
      <p:sp>
        <p:nvSpPr>
          <p:cNvPr id="116739"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E61D6BF7-5D15-244A-B99B-706F521A506A}" type="slidenum">
              <a:rPr lang="en-US" sz="1200">
                <a:latin typeface="Times" charset="0"/>
              </a:rPr>
              <a:pPr algn="r"/>
              <a:t>66</a:t>
            </a:fld>
            <a:endParaRPr lang="en-US" sz="1200">
              <a:latin typeface="Times" charset="0"/>
            </a:endParaRPr>
          </a:p>
        </p:txBody>
      </p:sp>
      <p:sp>
        <p:nvSpPr>
          <p:cNvPr id="116740" name="Rectangle 2"/>
          <p:cNvSpPr>
            <a:spLocks noGrp="1" noRot="1" noChangeAspect="1" noChangeArrowheads="1" noTextEdit="1"/>
          </p:cNvSpPr>
          <p:nvPr>
            <p:ph type="sldImg"/>
          </p:nvPr>
        </p:nvSpPr>
        <p:spPr>
          <a:ln/>
        </p:spPr>
      </p:sp>
      <p:sp>
        <p:nvSpPr>
          <p:cNvPr id="116741"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E4326F6-5469-674E-82E9-AFBD451D4450}" type="slidenum">
              <a:rPr lang="en-GB" sz="1200"/>
              <a:pPr eaLnBrk="1" hangingPunct="1"/>
              <a:t>67</a:t>
            </a:fld>
            <a:endParaRPr lang="en-GB" sz="1200"/>
          </a:p>
        </p:txBody>
      </p:sp>
      <p:sp>
        <p:nvSpPr>
          <p:cNvPr id="125955"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3BC66B33-AACD-3646-AF8F-AA97F19E1D1E}" type="slidenum">
              <a:rPr lang="en-US" sz="1200">
                <a:latin typeface="Times" charset="0"/>
              </a:rPr>
              <a:pPr algn="r"/>
              <a:t>67</a:t>
            </a:fld>
            <a:endParaRPr lang="en-US" sz="1200">
              <a:latin typeface="Times" charset="0"/>
            </a:endParaRPr>
          </a:p>
        </p:txBody>
      </p:sp>
      <p:sp>
        <p:nvSpPr>
          <p:cNvPr id="125956" name="Rectangle 2"/>
          <p:cNvSpPr>
            <a:spLocks noGrp="1" noRot="1" noChangeAspect="1" noChangeArrowheads="1" noTextEdit="1"/>
          </p:cNvSpPr>
          <p:nvPr>
            <p:ph type="sldImg"/>
          </p:nvPr>
        </p:nvSpPr>
        <p:spPr>
          <a:ln/>
        </p:spPr>
      </p:sp>
      <p:sp>
        <p:nvSpPr>
          <p:cNvPr id="12595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r>
              <a:rPr lang="vi-VN"/>
              <a:t>Nhận thức bao gồm nhiều quá trình trong đó có chú ý, trí nhớ, nhận thức và học tập</a:t>
            </a:r>
          </a:p>
          <a:p>
            <a:pPr eaLnBrk="1" hangingPunct="1"/>
            <a:endParaRPr lang="vi-VN"/>
          </a:p>
          <a:p>
            <a:pPr eaLnBrk="1" hangingPunct="1"/>
            <a:r>
              <a:rPr lang="en-US"/>
              <a:t>Cách thiết kế giao diện </a:t>
            </a:r>
            <a:r>
              <a:rPr lang="vi-VN"/>
              <a:t>ảnh hưởng người dùng </a:t>
            </a:r>
            <a:r>
              <a:rPr lang="en-US"/>
              <a:t>trong việc </a:t>
            </a:r>
            <a:r>
              <a:rPr lang="vi-VN"/>
              <a:t>nhận thức, tham dự, học hỏi và ghi nhớ cách thực hiện nhiệm vụ của mình</a:t>
            </a:r>
          </a:p>
          <a:p>
            <a:pPr eaLnBrk="1" hangingPunct="1"/>
            <a:endParaRPr lang="vi-VN"/>
          </a:p>
          <a:p>
            <a:pPr eaLnBrk="1" hangingPunct="1"/>
            <a:r>
              <a:rPr lang="en-US"/>
              <a:t>Các mô hình </a:t>
            </a:r>
            <a:r>
              <a:rPr lang="vi-VN"/>
              <a:t>lý thuyết, chẳng hạn như mô hình trí tuệ và nhận thức bên ngoài, cung cấp cách hiểu như thế nào và tại sao mọi người tương tác với các sản phẩm</a:t>
            </a:r>
          </a:p>
          <a:p>
            <a:pPr eaLnBrk="1" hangingPunct="1"/>
            <a:endParaRPr lang="vi-V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GB"/>
              <a:t>www.id-book.com</a:t>
            </a:r>
          </a:p>
        </p:txBody>
      </p:sp>
    </p:spTree>
    <p:extLst>
      <p:ext uri="{BB962C8B-B14F-4D97-AF65-F5344CB8AC3E}">
        <p14:creationId xmlns:p14="http://schemas.microsoft.com/office/powerpoint/2010/main" val="1528635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defRPr>
                <a:solidFill>
                  <a:schemeClr val="tx1"/>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GB"/>
              <a:t>www.id-book.com</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593415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GB"/>
              <a:t>www.id-book.com</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3308614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GB"/>
              <a:t>www.id-book.com</a:t>
            </a: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147230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r>
              <a:rPr lang="en-GB"/>
              <a:t>www.id-book.com</a:t>
            </a:r>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309104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r>
              <a:rPr lang="en-GB"/>
              <a:t>www.id-book.com</a:t>
            </a:r>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4076149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r>
              <a:rPr lang="en-GB"/>
              <a:t>www.id-book.com</a:t>
            </a:r>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1236994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GB"/>
              <a:t>www.id-book.com</a:t>
            </a: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25408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GB"/>
              <a:t>www.id-book.com</a:t>
            </a: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790494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GB"/>
              <a:t>www.id-book.com</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3368491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GB"/>
              <a:t>www.id-book.com</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7143835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685800" y="1981200"/>
            <a:ext cx="3810000" cy="4114800"/>
          </a:xfrm>
        </p:spPr>
        <p:txBody>
          <a:bodyPr/>
          <a:lstStyle/>
          <a:p>
            <a:pPr lvl="0"/>
            <a:endParaRPr lang="en-GB" noProof="0"/>
          </a:p>
        </p:txBody>
      </p:sp>
      <p:sp>
        <p:nvSpPr>
          <p:cNvPr id="4" name="Text Placeholder 3"/>
          <p:cNvSpPr>
            <a:spLocks noGrp="1"/>
          </p:cNvSpPr>
          <p:nvPr>
            <p:ph type="body"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4"/>
          <p:cNvSpPr>
            <a:spLocks noGrp="1"/>
          </p:cNvSpPr>
          <p:nvPr>
            <p:ph type="ftr" sz="quarter" idx="11"/>
          </p:nvPr>
        </p:nvSpPr>
        <p:spPr>
          <a:xfrm>
            <a:off x="3124200" y="6356350"/>
            <a:ext cx="2895600" cy="365125"/>
          </a:xfrm>
        </p:spPr>
        <p:txBody>
          <a:bodyPr/>
          <a:lstStyle/>
          <a:p>
            <a:r>
              <a:rPr lang="en-GB"/>
              <a:t>www.id-book.com</a:t>
            </a:r>
          </a:p>
        </p:txBody>
      </p:sp>
    </p:spTree>
    <p:extLst>
      <p:ext uri="{BB962C8B-B14F-4D97-AF65-F5344CB8AC3E}">
        <p14:creationId xmlns:p14="http://schemas.microsoft.com/office/powerpoint/2010/main" val="3971418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Rectangle 6"/>
          <p:cNvSpPr/>
          <p:nvPr userDrawn="1"/>
        </p:nvSpPr>
        <p:spPr>
          <a:xfrm>
            <a:off x="0" y="0"/>
            <a:ext cx="9144000" cy="6858000"/>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Liberation Sans" panose="020B0604020202020204" pitchFamily="34" charset="0"/>
              <a:ea typeface="Liberation Sans" panose="020B0604020202020204" pitchFamily="34" charset="0"/>
              <a:cs typeface="Liberation Sans" panose="020B0604020202020204" pitchFamily="34" charset="0"/>
            </a:endParaRPr>
          </a:p>
        </p:txBody>
      </p:sp>
    </p:spTree>
    <p:extLst>
      <p:ext uri="{BB962C8B-B14F-4D97-AF65-F5344CB8AC3E}">
        <p14:creationId xmlns:p14="http://schemas.microsoft.com/office/powerpoint/2010/main" val="3704192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dt="0"/>
  <p:txStyles>
    <p:titleStyle>
      <a:lvl1pPr algn="ctr" defTabSz="914400" rtl="0" eaLnBrk="1" latinLnBrk="0" hangingPunct="1">
        <a:spcBef>
          <a:spcPct val="0"/>
        </a:spcBef>
        <a:buNone/>
        <a:defRPr sz="4400" kern="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rgbClr val="7030A0"/>
          </a:solidFill>
          <a:latin typeface="Liberation Sans" panose="020B0604020202020204" pitchFamily="34" charset="0"/>
          <a:ea typeface="Liberation Sans" panose="020B0604020202020204" pitchFamily="34" charset="0"/>
          <a:cs typeface="Liberation Sans"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rgbClr val="7030A0"/>
          </a:solidFill>
          <a:latin typeface="Liberation Sans" panose="020B0604020202020204" pitchFamily="34" charset="0"/>
          <a:ea typeface="Liberation Sans" panose="020B0604020202020204" pitchFamily="34" charset="0"/>
          <a:cs typeface="Liberation Sans"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accent1"/>
          </a:solidFill>
          <a:latin typeface="Liberation Sans" panose="020B0604020202020204" pitchFamily="34" charset="0"/>
          <a:ea typeface="Liberation Sans" panose="020B0604020202020204" pitchFamily="34" charset="0"/>
          <a:cs typeface="Liberation Sans"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accent1"/>
          </a:solidFill>
          <a:latin typeface="Liberation Sans" panose="020B0604020202020204" pitchFamily="34" charset="0"/>
          <a:ea typeface="Liberation Sans" panose="020B0604020202020204" pitchFamily="34" charset="0"/>
          <a:cs typeface="Liberation Sans"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accent1"/>
          </a:solidFill>
          <a:latin typeface="Liberation Sans" panose="020B0604020202020204" pitchFamily="34" charset="0"/>
          <a:ea typeface="Liberation Sans" panose="020B0604020202020204" pitchFamily="34" charset="0"/>
          <a:cs typeface="Liberation Sans"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eu.wiley.com/WileyCDA/WileyTitle/productCd-1119020751.html"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5.emf"/><Relationship Id="rId4" Type="http://schemas.openxmlformats.org/officeDocument/2006/relationships/oleObject" Target="../embeddings/oleObject1.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6.emf"/><Relationship Id="rId4" Type="http://schemas.openxmlformats.org/officeDocument/2006/relationships/oleObject" Target="../embeddings/oleObject2.bin"/></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media.wiley.com/product_data/coverImage300/51/11190207/111902075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40" y="620688"/>
            <a:ext cx="2857500" cy="37242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336176" y="4581128"/>
            <a:ext cx="4448854" cy="1292662"/>
          </a:xfrm>
          <a:prstGeom prst="rect">
            <a:avLst/>
          </a:prstGeom>
          <a:noFill/>
        </p:spPr>
        <p:txBody>
          <a:bodyPr wrap="none" rtlCol="0">
            <a:spAutoFit/>
          </a:bodyPr>
          <a:lstStyle/>
          <a:p>
            <a:pPr algn="ctr"/>
            <a:r>
              <a:rPr lang="en-GB" sz="32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t>Chapter 3</a:t>
            </a:r>
            <a:br>
              <a:rPr lang="en-GB" sz="32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br>
            <a:endParaRPr lang="en-GB" sz="14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endParaRPr>
          </a:p>
          <a:p>
            <a:pPr algn="ctr"/>
            <a:r>
              <a:rPr lang="en-GB" sz="32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t>COGNITIVE ASPECTS</a:t>
            </a:r>
          </a:p>
        </p:txBody>
      </p:sp>
    </p:spTree>
    <p:extLst>
      <p:ext uri="{BB962C8B-B14F-4D97-AF65-F5344CB8AC3E}">
        <p14:creationId xmlns:p14="http://schemas.microsoft.com/office/powerpoint/2010/main" val="1471185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2"/>
          <p:cNvSpPr>
            <a:spLocks noGrp="1" noChangeArrowheads="1"/>
          </p:cNvSpPr>
          <p:nvPr>
            <p:ph type="title" idx="4294967295"/>
          </p:nvPr>
        </p:nvSpPr>
        <p:spPr/>
        <p:txBody>
          <a:bodyPr>
            <a:normAutofit fontScale="90000"/>
          </a:bodyPr>
          <a:lstStyle/>
          <a:p>
            <a:pPr eaLnBrk="1" hangingPunct="1"/>
            <a:r>
              <a:rPr lang="en-GB" dirty="0">
                <a:latin typeface="Liberation Sans"/>
              </a:rPr>
              <a:t>3.2 </a:t>
            </a:r>
            <a:r>
              <a:rPr lang="en-US" dirty="0">
                <a:latin typeface="Liberation Sans"/>
              </a:rPr>
              <a:t>What is cognition?</a:t>
            </a:r>
            <a:r>
              <a:rPr lang="en-GB" dirty="0">
                <a:latin typeface="Liberation Sans"/>
              </a:rPr>
              <a:t/>
            </a:r>
            <a:br>
              <a:rPr lang="en-GB" dirty="0">
                <a:latin typeface="Liberation Sans"/>
              </a:rPr>
            </a:br>
            <a:r>
              <a:rPr lang="en-GB" dirty="0">
                <a:latin typeface="Liberation Sans"/>
              </a:rPr>
              <a:t>Overview</a:t>
            </a:r>
          </a:p>
        </p:txBody>
      </p:sp>
      <p:sp>
        <p:nvSpPr>
          <p:cNvPr id="15365" name="Rectangle 3"/>
          <p:cNvSpPr>
            <a:spLocks noGrp="1" noChangeArrowheads="1"/>
          </p:cNvSpPr>
          <p:nvPr>
            <p:ph type="body" idx="4294967295"/>
          </p:nvPr>
        </p:nvSpPr>
        <p:spPr>
          <a:xfrm>
            <a:off x="611560" y="1830387"/>
            <a:ext cx="8229600" cy="4525963"/>
          </a:xfrm>
        </p:spPr>
        <p:txBody>
          <a:bodyPr>
            <a:normAutofit/>
          </a:bodyPr>
          <a:lstStyle/>
          <a:p>
            <a:pPr eaLnBrk="1" hangingPunct="1">
              <a:lnSpc>
                <a:spcPct val="90000"/>
              </a:lnSpc>
            </a:pPr>
            <a:r>
              <a:rPr lang="en-GB" dirty="0">
                <a:latin typeface="Liberation Sans"/>
              </a:rPr>
              <a:t>What is cognition?</a:t>
            </a:r>
          </a:p>
          <a:p>
            <a:pPr eaLnBrk="1" hangingPunct="1">
              <a:lnSpc>
                <a:spcPct val="90000"/>
              </a:lnSpc>
            </a:pPr>
            <a:endParaRPr lang="en-GB" dirty="0">
              <a:latin typeface="Liberation Sans"/>
            </a:endParaRPr>
          </a:p>
          <a:p>
            <a:pPr eaLnBrk="1" hangingPunct="1">
              <a:lnSpc>
                <a:spcPct val="90000"/>
              </a:lnSpc>
            </a:pPr>
            <a:r>
              <a:rPr lang="en-GB" dirty="0">
                <a:latin typeface="Liberation Sans"/>
              </a:rPr>
              <a:t>What are users good and bad at?</a:t>
            </a:r>
          </a:p>
          <a:p>
            <a:pPr eaLnBrk="1" hangingPunct="1">
              <a:lnSpc>
                <a:spcPct val="90000"/>
              </a:lnSpc>
            </a:pPr>
            <a:endParaRPr lang="en-GB" dirty="0">
              <a:latin typeface="Liberation Sans"/>
            </a:endParaRPr>
          </a:p>
          <a:p>
            <a:pPr eaLnBrk="1" hangingPunct="1">
              <a:lnSpc>
                <a:spcPct val="90000"/>
              </a:lnSpc>
            </a:pPr>
            <a:r>
              <a:rPr lang="en-GB" dirty="0">
                <a:latin typeface="Liberation Sans"/>
              </a:rPr>
              <a:t>Describe how cognition has been </a:t>
            </a:r>
          </a:p>
          <a:p>
            <a:pPr marL="0" indent="0" eaLnBrk="1" hangingPunct="1">
              <a:lnSpc>
                <a:spcPct val="90000"/>
              </a:lnSpc>
              <a:buNone/>
            </a:pPr>
            <a:r>
              <a:rPr lang="en-GB" dirty="0">
                <a:latin typeface="Liberation Sans"/>
              </a:rPr>
              <a:t>applied to interaction design</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2</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31849843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p:cNvSpPr>
            <a:spLocks noGrp="1" noChangeArrowheads="1"/>
          </p:cNvSpPr>
          <p:nvPr>
            <p:ph type="title"/>
          </p:nvPr>
        </p:nvSpPr>
        <p:spPr>
          <a:xfrm>
            <a:off x="649796" y="311334"/>
            <a:ext cx="7772400" cy="1143000"/>
          </a:xfrm>
        </p:spPr>
        <p:txBody>
          <a:bodyPr/>
          <a:lstStyle/>
          <a:p>
            <a:r>
              <a:rPr lang="en-GB" dirty="0"/>
              <a:t>Learning outcomes</a:t>
            </a:r>
          </a:p>
        </p:txBody>
      </p:sp>
      <p:sp>
        <p:nvSpPr>
          <p:cNvPr id="2" name="Footer Placeholder 1"/>
          <p:cNvSpPr>
            <a:spLocks noGrp="1"/>
          </p:cNvSpPr>
          <p:nvPr>
            <p:ph type="ftr" sz="quarter" idx="11"/>
          </p:nvPr>
        </p:nvSpPr>
        <p:spPr/>
        <p:txBody>
          <a:bodyPr/>
          <a:lstStyle/>
          <a:p>
            <a:r>
              <a:rPr lang="en-GB"/>
              <a:t>www.id-book.com</a:t>
            </a:r>
          </a:p>
        </p:txBody>
      </p:sp>
      <p:sp>
        <p:nvSpPr>
          <p:cNvPr id="5" name="Slide Number Placeholder 1"/>
          <p:cNvSpPr txBox="1">
            <a:spLocks/>
          </p:cNvSpPr>
          <p:nvPr/>
        </p:nvSpPr>
        <p:spPr>
          <a:xfrm>
            <a:off x="6553200" y="6376243"/>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A7EA2D8D-44E5-43C4-BBA1-AE3E32EF0894}" type="slidenum">
              <a:rPr lang="en-GB" sz="1200" smtClean="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pPr algn="r"/>
              <a:t>3</a:t>
            </a:fld>
            <a:endParaRPr lang="en-GB" sz="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047680773"/>
              </p:ext>
            </p:extLst>
          </p:nvPr>
        </p:nvGraphicFramePr>
        <p:xfrm>
          <a:off x="685800" y="2379016"/>
          <a:ext cx="7772400" cy="1010920"/>
        </p:xfrm>
        <a:graphic>
          <a:graphicData uri="http://schemas.openxmlformats.org/drawingml/2006/table">
            <a:tbl>
              <a:tblPr firstRow="1" bandRow="1">
                <a:tableStyleId>{5C22544A-7EE6-4342-B048-85BDC9FD1C3A}</a:tableStyleId>
              </a:tblPr>
              <a:tblGrid>
                <a:gridCol w="1656413">
                  <a:extLst>
                    <a:ext uri="{9D8B030D-6E8A-4147-A177-3AD203B41FA5}">
                      <a16:colId xmlns:a16="http://schemas.microsoft.com/office/drawing/2014/main" val="20000"/>
                    </a:ext>
                  </a:extLst>
                </a:gridCol>
                <a:gridCol w="6115987">
                  <a:extLst>
                    <a:ext uri="{9D8B030D-6E8A-4147-A177-3AD203B41FA5}">
                      <a16:colId xmlns:a16="http://schemas.microsoft.com/office/drawing/2014/main" val="20001"/>
                    </a:ext>
                  </a:extLst>
                </a:gridCol>
              </a:tblGrid>
              <a:tr h="370840">
                <a:tc>
                  <a:txBody>
                    <a:bodyPr/>
                    <a:lstStyle/>
                    <a:p>
                      <a:r>
                        <a:rPr lang="en-US" dirty="0"/>
                        <a:t>No</a:t>
                      </a:r>
                    </a:p>
                  </a:txBody>
                  <a:tcPr/>
                </a:tc>
                <a:tc>
                  <a:txBody>
                    <a:bodyPr/>
                    <a:lstStyle/>
                    <a:p>
                      <a:r>
                        <a:rPr lang="en-US" dirty="0"/>
                        <a:t>Learning outcome</a:t>
                      </a:r>
                    </a:p>
                  </a:txBody>
                  <a:tcPr/>
                </a:tc>
                <a:extLst>
                  <a:ext uri="{0D108BD9-81ED-4DB2-BD59-A6C34878D82A}">
                    <a16:rowId xmlns:a16="http://schemas.microsoft.com/office/drawing/2014/main"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LO1 (Ch2,3)</a:t>
                      </a:r>
                    </a:p>
                  </a:txBody>
                  <a:tcPr/>
                </a:tc>
                <a:tc>
                  <a:txBody>
                    <a:bodyPr/>
                    <a:lstStyle/>
                    <a:p>
                      <a:r>
                        <a:rPr lang="en-US" dirty="0" err="1"/>
                        <a:t>Giải</a:t>
                      </a:r>
                      <a:r>
                        <a:rPr lang="en-US" dirty="0"/>
                        <a:t> </a:t>
                      </a:r>
                      <a:r>
                        <a:rPr lang="en-US" dirty="0" err="1"/>
                        <a:t>thích</a:t>
                      </a:r>
                      <a:r>
                        <a:rPr lang="en-US" dirty="0"/>
                        <a:t> đ</a:t>
                      </a:r>
                      <a:r>
                        <a:rPr lang="vi-VN" dirty="0"/>
                        <a:t>ư</a:t>
                      </a:r>
                      <a:r>
                        <a:rPr lang="en-US" dirty="0" err="1"/>
                        <a:t>ợc</a:t>
                      </a:r>
                      <a:r>
                        <a:rPr lang="en-US" dirty="0"/>
                        <a:t> </a:t>
                      </a:r>
                      <a:r>
                        <a:rPr lang="en-US" dirty="0" err="1"/>
                        <a:t>các</a:t>
                      </a:r>
                      <a:r>
                        <a:rPr lang="en-US" dirty="0"/>
                        <a:t> </a:t>
                      </a:r>
                      <a:r>
                        <a:rPr lang="en-US" dirty="0" err="1"/>
                        <a:t>đặc</a:t>
                      </a:r>
                      <a:r>
                        <a:rPr lang="en-US" dirty="0"/>
                        <a:t> </a:t>
                      </a:r>
                      <a:r>
                        <a:rPr lang="en-US" dirty="0" err="1"/>
                        <a:t>điểm</a:t>
                      </a:r>
                      <a:r>
                        <a:rPr lang="en-US" dirty="0"/>
                        <a:t> </a:t>
                      </a:r>
                      <a:r>
                        <a:rPr lang="en-US" dirty="0" err="1"/>
                        <a:t>chính</a:t>
                      </a:r>
                      <a:r>
                        <a:rPr lang="en-US" dirty="0"/>
                        <a:t> </a:t>
                      </a:r>
                      <a:r>
                        <a:rPr lang="en-US" dirty="0" err="1"/>
                        <a:t>trong</a:t>
                      </a:r>
                      <a:r>
                        <a:rPr lang="en-US" dirty="0"/>
                        <a:t> </a:t>
                      </a:r>
                      <a:r>
                        <a:rPr lang="en-US" dirty="0" err="1"/>
                        <a:t>mô</a:t>
                      </a:r>
                      <a:r>
                        <a:rPr lang="en-US" dirty="0"/>
                        <a:t> </a:t>
                      </a:r>
                      <a:r>
                        <a:rPr lang="en-US" dirty="0" err="1"/>
                        <a:t>hình</a:t>
                      </a:r>
                      <a:r>
                        <a:rPr lang="en-US" dirty="0"/>
                        <a:t> </a:t>
                      </a:r>
                      <a:r>
                        <a:rPr lang="en-US" dirty="0" err="1"/>
                        <a:t>nhận</a:t>
                      </a:r>
                      <a:r>
                        <a:rPr lang="en-US" dirty="0"/>
                        <a:t> </a:t>
                      </a:r>
                      <a:r>
                        <a:rPr lang="en-US" dirty="0" err="1"/>
                        <a:t>thức</a:t>
                      </a:r>
                      <a:r>
                        <a:rPr lang="en-US" dirty="0"/>
                        <a:t> </a:t>
                      </a:r>
                      <a:r>
                        <a:rPr lang="en-US" dirty="0" err="1"/>
                        <a:t>của</a:t>
                      </a:r>
                      <a:r>
                        <a:rPr lang="en-US" dirty="0"/>
                        <a:t> con ng</a:t>
                      </a:r>
                      <a:r>
                        <a:rPr lang="vi-VN" dirty="0"/>
                        <a:t>ư</a:t>
                      </a:r>
                      <a:r>
                        <a:rPr lang="en-US" dirty="0" err="1"/>
                        <a:t>ời</a:t>
                      </a:r>
                      <a:endParaRPr lang="en-US"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2628804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p:cNvSpPr>
            <a:spLocks noGrp="1" noChangeArrowheads="1"/>
          </p:cNvSpPr>
          <p:nvPr>
            <p:ph type="title"/>
          </p:nvPr>
        </p:nvSpPr>
        <p:spPr>
          <a:xfrm>
            <a:off x="649796" y="311334"/>
            <a:ext cx="7772400" cy="1143000"/>
          </a:xfrm>
        </p:spPr>
        <p:txBody>
          <a:bodyPr/>
          <a:lstStyle/>
          <a:p>
            <a:r>
              <a:rPr lang="en-GB" dirty="0"/>
              <a:t>Group home-work</a:t>
            </a:r>
          </a:p>
        </p:txBody>
      </p:sp>
      <p:sp>
        <p:nvSpPr>
          <p:cNvPr id="24581" name="Rectangle 4"/>
          <p:cNvSpPr>
            <a:spLocks noGrp="1" noChangeArrowheads="1"/>
          </p:cNvSpPr>
          <p:nvPr>
            <p:ph type="body" sz="half" idx="2"/>
          </p:nvPr>
        </p:nvSpPr>
        <p:spPr>
          <a:xfrm>
            <a:off x="431540" y="1454334"/>
            <a:ext cx="8208912" cy="4710970"/>
          </a:xfrm>
        </p:spPr>
        <p:txBody>
          <a:bodyPr>
            <a:normAutofit lnSpcReduction="10000"/>
          </a:bodyPr>
          <a:lstStyle/>
          <a:p>
            <a:pPr marL="0" indent="0">
              <a:lnSpc>
                <a:spcPct val="120000"/>
              </a:lnSpc>
              <a:spcBef>
                <a:spcPts val="600"/>
              </a:spcBef>
              <a:buNone/>
            </a:pPr>
            <a:r>
              <a:rPr lang="en-GB" sz="2400" dirty="0" err="1">
                <a:solidFill>
                  <a:srgbClr val="7030A0"/>
                </a:solidFill>
              </a:rPr>
              <a:t>Hãy</a:t>
            </a:r>
            <a:r>
              <a:rPr lang="en-GB" sz="2400" dirty="0">
                <a:solidFill>
                  <a:srgbClr val="7030A0"/>
                </a:solidFill>
              </a:rPr>
              <a:t> </a:t>
            </a:r>
            <a:r>
              <a:rPr lang="en-GB" sz="2400" dirty="0" err="1">
                <a:solidFill>
                  <a:srgbClr val="7030A0"/>
                </a:solidFill>
              </a:rPr>
              <a:t>giải</a:t>
            </a:r>
            <a:r>
              <a:rPr lang="en-GB" sz="2400" dirty="0">
                <a:solidFill>
                  <a:srgbClr val="7030A0"/>
                </a:solidFill>
              </a:rPr>
              <a:t> </a:t>
            </a:r>
            <a:r>
              <a:rPr lang="en-GB" sz="2400" dirty="0" err="1">
                <a:solidFill>
                  <a:srgbClr val="7030A0"/>
                </a:solidFill>
              </a:rPr>
              <a:t>thích</a:t>
            </a:r>
            <a:r>
              <a:rPr lang="en-GB" sz="2400" dirty="0">
                <a:solidFill>
                  <a:srgbClr val="7030A0"/>
                </a:solidFill>
              </a:rPr>
              <a:t> </a:t>
            </a:r>
            <a:r>
              <a:rPr lang="en-GB" sz="2400" dirty="0" err="1">
                <a:solidFill>
                  <a:srgbClr val="7030A0"/>
                </a:solidFill>
              </a:rPr>
              <a:t>các</a:t>
            </a:r>
            <a:r>
              <a:rPr lang="en-GB" sz="2400" dirty="0">
                <a:solidFill>
                  <a:srgbClr val="7030A0"/>
                </a:solidFill>
              </a:rPr>
              <a:t> </a:t>
            </a:r>
            <a:r>
              <a:rPr lang="en-GB" sz="2400" dirty="0" err="1">
                <a:solidFill>
                  <a:srgbClr val="7030A0"/>
                </a:solidFill>
              </a:rPr>
              <a:t>đặc</a:t>
            </a:r>
            <a:r>
              <a:rPr lang="en-GB" sz="2400" dirty="0">
                <a:solidFill>
                  <a:srgbClr val="7030A0"/>
                </a:solidFill>
              </a:rPr>
              <a:t> </a:t>
            </a:r>
            <a:r>
              <a:rPr lang="en-GB" sz="2400" dirty="0" err="1">
                <a:solidFill>
                  <a:srgbClr val="7030A0"/>
                </a:solidFill>
              </a:rPr>
              <a:t>điểm</a:t>
            </a:r>
            <a:r>
              <a:rPr lang="en-GB" sz="2400" dirty="0">
                <a:solidFill>
                  <a:srgbClr val="7030A0"/>
                </a:solidFill>
              </a:rPr>
              <a:t> </a:t>
            </a:r>
            <a:r>
              <a:rPr lang="en-GB" sz="2400" dirty="0" err="1">
                <a:solidFill>
                  <a:srgbClr val="7030A0"/>
                </a:solidFill>
              </a:rPr>
              <a:t>liên</a:t>
            </a:r>
            <a:r>
              <a:rPr lang="en-GB" sz="2400" dirty="0">
                <a:solidFill>
                  <a:srgbClr val="7030A0"/>
                </a:solidFill>
              </a:rPr>
              <a:t> </a:t>
            </a:r>
            <a:r>
              <a:rPr lang="en-GB" sz="2400" dirty="0" err="1">
                <a:solidFill>
                  <a:srgbClr val="7030A0"/>
                </a:solidFill>
              </a:rPr>
              <a:t>quan</a:t>
            </a:r>
            <a:r>
              <a:rPr lang="en-GB" sz="2400" dirty="0">
                <a:solidFill>
                  <a:srgbClr val="7030A0"/>
                </a:solidFill>
              </a:rPr>
              <a:t> </a:t>
            </a:r>
            <a:r>
              <a:rPr lang="en-GB" sz="2400" err="1">
                <a:solidFill>
                  <a:srgbClr val="7030A0"/>
                </a:solidFill>
              </a:rPr>
              <a:t>đến</a:t>
            </a:r>
            <a:r>
              <a:rPr lang="en-GB" sz="2400">
                <a:solidFill>
                  <a:srgbClr val="7030A0"/>
                </a:solidFill>
              </a:rPr>
              <a:t> 6 nhóm nhận </a:t>
            </a:r>
            <a:r>
              <a:rPr lang="en-GB" sz="2400" dirty="0" err="1">
                <a:solidFill>
                  <a:srgbClr val="7030A0"/>
                </a:solidFill>
              </a:rPr>
              <a:t>th</a:t>
            </a:r>
            <a:r>
              <a:rPr lang="en-US" sz="2400" dirty="0" err="1"/>
              <a:t>ức</a:t>
            </a:r>
            <a:r>
              <a:rPr lang="en-US" sz="2400" dirty="0"/>
              <a:t> </a:t>
            </a:r>
            <a:r>
              <a:rPr lang="en-US" sz="2400" dirty="0" err="1"/>
              <a:t>của</a:t>
            </a:r>
            <a:r>
              <a:rPr lang="en-US" sz="2400" dirty="0"/>
              <a:t> con ng</a:t>
            </a:r>
            <a:r>
              <a:rPr lang="vi-VN" sz="2400" dirty="0"/>
              <a:t>ư</a:t>
            </a:r>
            <a:r>
              <a:rPr lang="en-US" sz="2400" dirty="0" err="1"/>
              <a:t>ời</a:t>
            </a:r>
            <a:r>
              <a:rPr lang="en-GB" sz="2400" dirty="0"/>
              <a:t>,</a:t>
            </a:r>
            <a:r>
              <a:rPr lang="en-GB" sz="2400" dirty="0">
                <a:solidFill>
                  <a:srgbClr val="7030A0"/>
                </a:solidFill>
              </a:rPr>
              <a:t> </a:t>
            </a:r>
            <a:r>
              <a:rPr lang="en-GB" sz="2400" dirty="0" err="1">
                <a:solidFill>
                  <a:srgbClr val="7030A0"/>
                </a:solidFill>
              </a:rPr>
              <a:t>cho</a:t>
            </a:r>
            <a:r>
              <a:rPr lang="en-GB" sz="2400" dirty="0">
                <a:solidFill>
                  <a:srgbClr val="7030A0"/>
                </a:solidFill>
              </a:rPr>
              <a:t> </a:t>
            </a:r>
            <a:r>
              <a:rPr lang="en-GB" sz="2400" dirty="0" err="1">
                <a:solidFill>
                  <a:srgbClr val="7030A0"/>
                </a:solidFill>
              </a:rPr>
              <a:t>ví</a:t>
            </a:r>
            <a:r>
              <a:rPr lang="en-GB" sz="2400" dirty="0">
                <a:solidFill>
                  <a:srgbClr val="7030A0"/>
                </a:solidFill>
              </a:rPr>
              <a:t> </a:t>
            </a:r>
            <a:r>
              <a:rPr lang="en-GB" sz="2400" dirty="0" err="1">
                <a:solidFill>
                  <a:srgbClr val="7030A0"/>
                </a:solidFill>
              </a:rPr>
              <a:t>dụ</a:t>
            </a:r>
            <a:r>
              <a:rPr lang="en-GB" sz="2400" dirty="0"/>
              <a:t>, đ</a:t>
            </a:r>
            <a:r>
              <a:rPr lang="en-US" sz="2400" dirty="0" err="1"/>
              <a:t>ồng</a:t>
            </a:r>
            <a:r>
              <a:rPr lang="en-US" sz="2400" dirty="0"/>
              <a:t> </a:t>
            </a:r>
            <a:r>
              <a:rPr lang="en-US" sz="2400" dirty="0" err="1"/>
              <a:t>thời</a:t>
            </a:r>
            <a:r>
              <a:rPr lang="en-US" sz="2400" dirty="0"/>
              <a:t> </a:t>
            </a:r>
            <a:r>
              <a:rPr lang="en-US" sz="2400" dirty="0" err="1"/>
              <a:t>trình</a:t>
            </a:r>
            <a:r>
              <a:rPr lang="en-US" sz="2400" dirty="0"/>
              <a:t> </a:t>
            </a:r>
            <a:r>
              <a:rPr lang="en-US" sz="2400" dirty="0" err="1"/>
              <a:t>bày</a:t>
            </a:r>
            <a:r>
              <a:rPr lang="en-US" sz="2400" dirty="0"/>
              <a:t> </a:t>
            </a:r>
            <a:r>
              <a:rPr lang="en-US" sz="2400" dirty="0" err="1"/>
              <a:t>cách</a:t>
            </a:r>
            <a:r>
              <a:rPr lang="en-US" sz="2400" dirty="0"/>
              <a:t> </a:t>
            </a:r>
            <a:r>
              <a:rPr lang="en-US" sz="2400" dirty="0" err="1"/>
              <a:t>thiết</a:t>
            </a:r>
            <a:r>
              <a:rPr lang="en-US" sz="2400" dirty="0"/>
              <a:t> </a:t>
            </a:r>
            <a:r>
              <a:rPr lang="en-US" sz="2400" dirty="0" err="1"/>
              <a:t>kế</a:t>
            </a:r>
            <a:r>
              <a:rPr lang="en-US" sz="2400" dirty="0"/>
              <a:t> </a:t>
            </a:r>
            <a:r>
              <a:rPr lang="en-US" sz="2400" dirty="0" err="1"/>
              <a:t>có</a:t>
            </a:r>
            <a:r>
              <a:rPr lang="en-US" sz="2400" dirty="0"/>
              <a:t> </a:t>
            </a:r>
            <a:r>
              <a:rPr lang="en-US" sz="2400" dirty="0" err="1"/>
              <a:t>thể</a:t>
            </a:r>
            <a:r>
              <a:rPr lang="en-US" sz="2400" dirty="0"/>
              <a:t> </a:t>
            </a:r>
            <a:r>
              <a:rPr lang="en-US" sz="2400" dirty="0" err="1"/>
              <a:t>hỗ</a:t>
            </a:r>
            <a:r>
              <a:rPr lang="en-US" sz="2400" dirty="0"/>
              <a:t> </a:t>
            </a:r>
            <a:r>
              <a:rPr lang="en-US" sz="2400" dirty="0" err="1"/>
              <a:t>trợ</a:t>
            </a:r>
            <a:r>
              <a:rPr lang="en-US" sz="2400" dirty="0"/>
              <a:t> con ng</a:t>
            </a:r>
            <a:r>
              <a:rPr lang="vi-VN" sz="2400" dirty="0"/>
              <a:t>ư</a:t>
            </a:r>
            <a:r>
              <a:rPr lang="en-US" sz="2400" dirty="0" err="1"/>
              <a:t>ời</a:t>
            </a:r>
            <a:r>
              <a:rPr lang="en-US" sz="2400" dirty="0"/>
              <a:t> </a:t>
            </a:r>
            <a:r>
              <a:rPr lang="en-US" sz="2400" dirty="0" err="1"/>
              <a:t>nhận</a:t>
            </a:r>
            <a:r>
              <a:rPr lang="en-US" sz="2400" dirty="0"/>
              <a:t> </a:t>
            </a:r>
            <a:r>
              <a:rPr lang="en-US" sz="2400" dirty="0" err="1"/>
              <a:t>thức</a:t>
            </a:r>
            <a:r>
              <a:rPr lang="en-US" sz="2400" dirty="0"/>
              <a:t> </a:t>
            </a:r>
            <a:r>
              <a:rPr lang="en-US" sz="2400" dirty="0" err="1"/>
              <a:t>tốt</a:t>
            </a:r>
            <a:r>
              <a:rPr lang="en-US" sz="2400" dirty="0"/>
              <a:t> h</a:t>
            </a:r>
            <a:r>
              <a:rPr lang="vi-VN" sz="2400" dirty="0"/>
              <a:t>ơ</a:t>
            </a:r>
            <a:r>
              <a:rPr lang="en-US" sz="2400" dirty="0"/>
              <a:t>n:</a:t>
            </a:r>
          </a:p>
          <a:p>
            <a:pPr marL="457200" indent="-457200">
              <a:lnSpc>
                <a:spcPct val="120000"/>
              </a:lnSpc>
              <a:spcBef>
                <a:spcPts val="600"/>
              </a:spcBef>
              <a:buAutoNum type="arabicPeriod"/>
            </a:pPr>
            <a:r>
              <a:rPr lang="en-US" sz="2400" dirty="0" err="1"/>
              <a:t>Sự</a:t>
            </a:r>
            <a:r>
              <a:rPr lang="en-US" sz="2400" dirty="0"/>
              <a:t> </a:t>
            </a:r>
            <a:r>
              <a:rPr lang="en-US" sz="2400" dirty="0" err="1"/>
              <a:t>tập</a:t>
            </a:r>
            <a:r>
              <a:rPr lang="en-US" sz="2400" dirty="0"/>
              <a:t> </a:t>
            </a:r>
            <a:r>
              <a:rPr lang="en-US" sz="2400" dirty="0" err="1"/>
              <a:t>trung</a:t>
            </a:r>
            <a:r>
              <a:rPr lang="en-US" sz="2400" dirty="0"/>
              <a:t>, </a:t>
            </a:r>
            <a:r>
              <a:rPr lang="en-US" sz="2400" dirty="0" err="1"/>
              <a:t>chú</a:t>
            </a:r>
            <a:r>
              <a:rPr lang="en-US" sz="2400" dirty="0"/>
              <a:t> ý</a:t>
            </a:r>
          </a:p>
          <a:p>
            <a:pPr marL="457200" indent="-457200">
              <a:lnSpc>
                <a:spcPct val="120000"/>
              </a:lnSpc>
              <a:spcBef>
                <a:spcPts val="600"/>
              </a:spcBef>
              <a:buAutoNum type="arabicPeriod"/>
            </a:pPr>
            <a:r>
              <a:rPr lang="en-US" sz="2400" dirty="0" err="1"/>
              <a:t>Sự</a:t>
            </a:r>
            <a:r>
              <a:rPr lang="en-US" sz="2400" dirty="0"/>
              <a:t> </a:t>
            </a:r>
            <a:r>
              <a:rPr lang="en-US" sz="2400" dirty="0" err="1"/>
              <a:t>nhận</a:t>
            </a:r>
            <a:r>
              <a:rPr lang="en-US" sz="2400" dirty="0"/>
              <a:t> </a:t>
            </a:r>
            <a:r>
              <a:rPr lang="en-US" sz="2400" dirty="0" err="1"/>
              <a:t>thức</a:t>
            </a:r>
            <a:r>
              <a:rPr lang="en-US" sz="2400" dirty="0"/>
              <a:t> </a:t>
            </a:r>
            <a:r>
              <a:rPr lang="en-US" sz="2400" dirty="0" err="1"/>
              <a:t>thông</a:t>
            </a:r>
            <a:r>
              <a:rPr lang="en-US" sz="2400" dirty="0"/>
              <a:t> qua </a:t>
            </a:r>
            <a:r>
              <a:rPr lang="en-US" sz="2400" dirty="0" err="1"/>
              <a:t>các</a:t>
            </a:r>
            <a:r>
              <a:rPr lang="en-US" sz="2400" dirty="0"/>
              <a:t> </a:t>
            </a:r>
            <a:r>
              <a:rPr lang="en-US" sz="2400" dirty="0" err="1"/>
              <a:t>giác</a:t>
            </a:r>
            <a:r>
              <a:rPr lang="en-US" sz="2400" dirty="0"/>
              <a:t> </a:t>
            </a:r>
            <a:r>
              <a:rPr lang="en-US" sz="2400" dirty="0" err="1"/>
              <a:t>quan</a:t>
            </a:r>
            <a:endParaRPr lang="en-US" sz="2400" dirty="0"/>
          </a:p>
          <a:p>
            <a:pPr marL="457200" indent="-457200">
              <a:lnSpc>
                <a:spcPct val="120000"/>
              </a:lnSpc>
              <a:spcBef>
                <a:spcPts val="600"/>
              </a:spcBef>
              <a:buAutoNum type="arabicPeriod"/>
            </a:pPr>
            <a:r>
              <a:rPr lang="en-US" sz="2400" dirty="0">
                <a:solidFill>
                  <a:srgbClr val="7030A0"/>
                </a:solidFill>
              </a:rPr>
              <a:t>Tr</a:t>
            </a:r>
            <a:r>
              <a:rPr lang="en-US" sz="2400" dirty="0"/>
              <a:t>í </a:t>
            </a:r>
            <a:r>
              <a:rPr lang="en-US" sz="2400" dirty="0" err="1"/>
              <a:t>nhớ</a:t>
            </a:r>
            <a:r>
              <a:rPr lang="en-US" sz="2400" dirty="0"/>
              <a:t>, </a:t>
            </a:r>
            <a:r>
              <a:rPr lang="en-US" sz="2400" dirty="0" err="1"/>
              <a:t>ký</a:t>
            </a:r>
            <a:r>
              <a:rPr lang="en-US" sz="2400" dirty="0"/>
              <a:t> </a:t>
            </a:r>
            <a:r>
              <a:rPr lang="en-US" sz="2400" dirty="0" err="1"/>
              <a:t>ức</a:t>
            </a:r>
            <a:endParaRPr lang="en-US" sz="2400" dirty="0"/>
          </a:p>
          <a:p>
            <a:pPr marL="457200" indent="-457200">
              <a:lnSpc>
                <a:spcPct val="120000"/>
              </a:lnSpc>
              <a:spcBef>
                <a:spcPts val="600"/>
              </a:spcBef>
              <a:buAutoNum type="arabicPeriod"/>
            </a:pPr>
            <a:r>
              <a:rPr lang="en-US" sz="2400" dirty="0" err="1">
                <a:solidFill>
                  <a:srgbClr val="7030A0"/>
                </a:solidFill>
              </a:rPr>
              <a:t>Học</a:t>
            </a:r>
            <a:endParaRPr lang="en-US" sz="2400" dirty="0">
              <a:solidFill>
                <a:srgbClr val="7030A0"/>
              </a:solidFill>
            </a:endParaRPr>
          </a:p>
          <a:p>
            <a:pPr marL="457200" indent="-457200">
              <a:lnSpc>
                <a:spcPct val="120000"/>
              </a:lnSpc>
              <a:spcBef>
                <a:spcPts val="600"/>
              </a:spcBef>
              <a:buAutoNum type="arabicPeriod"/>
            </a:pPr>
            <a:r>
              <a:rPr lang="en-US" sz="2400" dirty="0" err="1">
                <a:solidFill>
                  <a:srgbClr val="7030A0"/>
                </a:solidFill>
              </a:rPr>
              <a:t>Đọc</a:t>
            </a:r>
            <a:r>
              <a:rPr lang="en-US" sz="2400" dirty="0">
                <a:solidFill>
                  <a:srgbClr val="7030A0"/>
                </a:solidFill>
              </a:rPr>
              <a:t>, </a:t>
            </a:r>
            <a:r>
              <a:rPr lang="en-US" sz="2400" dirty="0" err="1">
                <a:solidFill>
                  <a:srgbClr val="7030A0"/>
                </a:solidFill>
              </a:rPr>
              <a:t>nghe</a:t>
            </a:r>
            <a:r>
              <a:rPr lang="en-US" sz="2400" dirty="0">
                <a:solidFill>
                  <a:srgbClr val="7030A0"/>
                </a:solidFill>
              </a:rPr>
              <a:t>, </a:t>
            </a:r>
            <a:r>
              <a:rPr lang="en-US" sz="2400" dirty="0" err="1">
                <a:solidFill>
                  <a:srgbClr val="7030A0"/>
                </a:solidFill>
              </a:rPr>
              <a:t>nói</a:t>
            </a:r>
            <a:endParaRPr lang="en-US" sz="2400" dirty="0">
              <a:solidFill>
                <a:srgbClr val="7030A0"/>
              </a:solidFill>
            </a:endParaRPr>
          </a:p>
          <a:p>
            <a:pPr marL="457200" indent="-457200">
              <a:lnSpc>
                <a:spcPct val="120000"/>
              </a:lnSpc>
              <a:spcBef>
                <a:spcPts val="600"/>
              </a:spcBef>
              <a:buAutoNum type="arabicPeriod"/>
            </a:pPr>
            <a:r>
              <a:rPr lang="en-GB" sz="2400" dirty="0" err="1">
                <a:solidFill>
                  <a:srgbClr val="7030A0"/>
                </a:solidFill>
              </a:rPr>
              <a:t>Khả</a:t>
            </a:r>
            <a:r>
              <a:rPr lang="en-GB" sz="2400" dirty="0">
                <a:solidFill>
                  <a:srgbClr val="7030A0"/>
                </a:solidFill>
              </a:rPr>
              <a:t> </a:t>
            </a:r>
            <a:r>
              <a:rPr lang="en-GB" sz="2400" dirty="0" err="1">
                <a:solidFill>
                  <a:srgbClr val="7030A0"/>
                </a:solidFill>
              </a:rPr>
              <a:t>năng</a:t>
            </a:r>
            <a:r>
              <a:rPr lang="en-GB" sz="2400" dirty="0">
                <a:solidFill>
                  <a:srgbClr val="7030A0"/>
                </a:solidFill>
              </a:rPr>
              <a:t> </a:t>
            </a:r>
            <a:r>
              <a:rPr lang="en-GB" sz="2400" dirty="0" err="1">
                <a:solidFill>
                  <a:srgbClr val="7030A0"/>
                </a:solidFill>
              </a:rPr>
              <a:t>giải</a:t>
            </a:r>
            <a:r>
              <a:rPr lang="en-GB" sz="2400" dirty="0">
                <a:solidFill>
                  <a:srgbClr val="7030A0"/>
                </a:solidFill>
              </a:rPr>
              <a:t> </a:t>
            </a:r>
            <a:r>
              <a:rPr lang="en-GB" sz="2400" dirty="0" err="1">
                <a:solidFill>
                  <a:srgbClr val="7030A0"/>
                </a:solidFill>
              </a:rPr>
              <a:t>quyết</a:t>
            </a:r>
            <a:r>
              <a:rPr lang="en-GB" sz="2400" dirty="0">
                <a:solidFill>
                  <a:srgbClr val="7030A0"/>
                </a:solidFill>
              </a:rPr>
              <a:t> </a:t>
            </a:r>
            <a:r>
              <a:rPr lang="en-GB" sz="2400" dirty="0" err="1">
                <a:solidFill>
                  <a:srgbClr val="7030A0"/>
                </a:solidFill>
              </a:rPr>
              <a:t>vấn</a:t>
            </a:r>
            <a:r>
              <a:rPr lang="en-GB" sz="2400" dirty="0">
                <a:solidFill>
                  <a:srgbClr val="7030A0"/>
                </a:solidFill>
              </a:rPr>
              <a:t> </a:t>
            </a:r>
            <a:r>
              <a:rPr lang="en-GB" sz="2400" dirty="0" err="1">
                <a:solidFill>
                  <a:srgbClr val="7030A0"/>
                </a:solidFill>
              </a:rPr>
              <a:t>đề</a:t>
            </a:r>
            <a:r>
              <a:rPr lang="en-GB" sz="2400" dirty="0">
                <a:solidFill>
                  <a:srgbClr val="7030A0"/>
                </a:solidFill>
              </a:rPr>
              <a:t>, </a:t>
            </a:r>
            <a:r>
              <a:rPr lang="en-GB" sz="2400" dirty="0" err="1">
                <a:solidFill>
                  <a:srgbClr val="7030A0"/>
                </a:solidFill>
              </a:rPr>
              <a:t>lên</a:t>
            </a:r>
            <a:r>
              <a:rPr lang="en-GB" sz="2400" dirty="0">
                <a:solidFill>
                  <a:srgbClr val="7030A0"/>
                </a:solidFill>
              </a:rPr>
              <a:t> </a:t>
            </a:r>
            <a:r>
              <a:rPr lang="en-GB" sz="2400" dirty="0" err="1">
                <a:solidFill>
                  <a:srgbClr val="7030A0"/>
                </a:solidFill>
              </a:rPr>
              <a:t>kế</a:t>
            </a:r>
            <a:r>
              <a:rPr lang="en-GB" sz="2400" dirty="0">
                <a:solidFill>
                  <a:srgbClr val="7030A0"/>
                </a:solidFill>
              </a:rPr>
              <a:t> </a:t>
            </a:r>
            <a:r>
              <a:rPr lang="en-GB" sz="2400" dirty="0" err="1">
                <a:solidFill>
                  <a:srgbClr val="7030A0"/>
                </a:solidFill>
              </a:rPr>
              <a:t>hoạch</a:t>
            </a:r>
            <a:r>
              <a:rPr lang="en-GB" sz="2400" dirty="0">
                <a:solidFill>
                  <a:srgbClr val="7030A0"/>
                </a:solidFill>
              </a:rPr>
              <a:t>, </a:t>
            </a:r>
            <a:r>
              <a:rPr lang="en-GB" sz="2400" dirty="0" err="1">
                <a:solidFill>
                  <a:srgbClr val="7030A0"/>
                </a:solidFill>
              </a:rPr>
              <a:t>lập</a:t>
            </a:r>
            <a:r>
              <a:rPr lang="en-GB" sz="2400" dirty="0">
                <a:solidFill>
                  <a:srgbClr val="7030A0"/>
                </a:solidFill>
              </a:rPr>
              <a:t> </a:t>
            </a:r>
            <a:r>
              <a:rPr lang="en-GB" sz="2400" dirty="0" err="1">
                <a:solidFill>
                  <a:srgbClr val="7030A0"/>
                </a:solidFill>
              </a:rPr>
              <a:t>luận</a:t>
            </a:r>
            <a:r>
              <a:rPr lang="en-GB" sz="2400" dirty="0">
                <a:solidFill>
                  <a:srgbClr val="7030A0"/>
                </a:solidFill>
              </a:rPr>
              <a:t>, </a:t>
            </a:r>
            <a:r>
              <a:rPr lang="en-GB" sz="2400" dirty="0" err="1">
                <a:solidFill>
                  <a:srgbClr val="7030A0"/>
                </a:solidFill>
              </a:rPr>
              <a:t>ra</a:t>
            </a:r>
            <a:r>
              <a:rPr lang="en-GB" sz="2400" dirty="0">
                <a:solidFill>
                  <a:srgbClr val="7030A0"/>
                </a:solidFill>
              </a:rPr>
              <a:t> </a:t>
            </a:r>
            <a:r>
              <a:rPr lang="en-GB" sz="2400" dirty="0" err="1">
                <a:solidFill>
                  <a:srgbClr val="7030A0"/>
                </a:solidFill>
              </a:rPr>
              <a:t>quyết</a:t>
            </a:r>
            <a:r>
              <a:rPr lang="en-GB" sz="2400" dirty="0">
                <a:solidFill>
                  <a:srgbClr val="7030A0"/>
                </a:solidFill>
              </a:rPr>
              <a:t> </a:t>
            </a:r>
            <a:r>
              <a:rPr lang="en-GB" sz="2400" dirty="0" err="1">
                <a:solidFill>
                  <a:srgbClr val="7030A0"/>
                </a:solidFill>
              </a:rPr>
              <a:t>định</a:t>
            </a:r>
            <a:endParaRPr lang="en-GB" sz="2400" dirty="0">
              <a:solidFill>
                <a:srgbClr val="7030A0"/>
              </a:solidFill>
            </a:endParaRPr>
          </a:p>
        </p:txBody>
      </p:sp>
      <p:sp>
        <p:nvSpPr>
          <p:cNvPr id="2" name="Footer Placeholder 1"/>
          <p:cNvSpPr>
            <a:spLocks noGrp="1"/>
          </p:cNvSpPr>
          <p:nvPr>
            <p:ph type="ftr" sz="quarter" idx="11"/>
          </p:nvPr>
        </p:nvSpPr>
        <p:spPr/>
        <p:txBody>
          <a:bodyPr/>
          <a:lstStyle/>
          <a:p>
            <a:r>
              <a:rPr lang="en-GB"/>
              <a:t>www.id-book.com</a:t>
            </a:r>
          </a:p>
        </p:txBody>
      </p:sp>
      <p:sp>
        <p:nvSpPr>
          <p:cNvPr id="5" name="Slide Number Placeholder 1"/>
          <p:cNvSpPr txBox="1">
            <a:spLocks/>
          </p:cNvSpPr>
          <p:nvPr/>
        </p:nvSpPr>
        <p:spPr>
          <a:xfrm>
            <a:off x="6553200" y="6376243"/>
            <a:ext cx="21336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A7EA2D8D-44E5-43C4-BBA1-AE3E32EF0894}" type="slidenum">
              <a:rPr lang="en-GB" sz="1200" smtClean="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pPr algn="r"/>
              <a:t>4</a:t>
            </a:fld>
            <a:endParaRPr lang="en-GB" sz="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endParaRPr>
          </a:p>
        </p:txBody>
      </p:sp>
    </p:spTree>
    <p:extLst>
      <p:ext uri="{BB962C8B-B14F-4D97-AF65-F5344CB8AC3E}">
        <p14:creationId xmlns:p14="http://schemas.microsoft.com/office/powerpoint/2010/main" val="3831708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idx="4294967295"/>
          </p:nvPr>
        </p:nvSpPr>
        <p:spPr>
          <a:xfrm>
            <a:off x="381000" y="304800"/>
            <a:ext cx="8305800" cy="1143000"/>
          </a:xfrm>
          <a:noFill/>
        </p:spPr>
        <p:txBody>
          <a:bodyPr lIns="90487" tIns="44450" rIns="90487" bIns="44450">
            <a:normAutofit/>
          </a:bodyPr>
          <a:lstStyle/>
          <a:p>
            <a:pPr eaLnBrk="1" hangingPunct="1"/>
            <a:r>
              <a:rPr lang="en-GB" sz="3600">
                <a:latin typeface="Liberation Sans"/>
              </a:rPr>
              <a:t>Why do we need to understand users?</a:t>
            </a:r>
          </a:p>
        </p:txBody>
      </p:sp>
      <p:sp>
        <p:nvSpPr>
          <p:cNvPr id="17413" name="Rectangle 3"/>
          <p:cNvSpPr>
            <a:spLocks noGrp="1" noChangeArrowheads="1"/>
          </p:cNvSpPr>
          <p:nvPr>
            <p:ph type="body" idx="4294967295"/>
          </p:nvPr>
        </p:nvSpPr>
        <p:spPr>
          <a:xfrm>
            <a:off x="611560" y="1700808"/>
            <a:ext cx="8153400" cy="4464496"/>
          </a:xfrm>
          <a:noFill/>
        </p:spPr>
        <p:txBody>
          <a:bodyPr lIns="90487" tIns="44450" rIns="90487" bIns="44450">
            <a:normAutofit fontScale="92500" lnSpcReduction="10000"/>
          </a:bodyPr>
          <a:lstStyle/>
          <a:p>
            <a:pPr eaLnBrk="1" hangingPunct="1">
              <a:lnSpc>
                <a:spcPct val="110000"/>
              </a:lnSpc>
              <a:spcBef>
                <a:spcPts val="0"/>
              </a:spcBef>
            </a:pPr>
            <a:r>
              <a:rPr lang="en-GB" sz="2400" dirty="0">
                <a:latin typeface="Liberation Sans"/>
              </a:rPr>
              <a:t>Interacting with technology is cognitive</a:t>
            </a:r>
          </a:p>
          <a:p>
            <a:pPr eaLnBrk="1" hangingPunct="1">
              <a:lnSpc>
                <a:spcPct val="110000"/>
              </a:lnSpc>
              <a:spcBef>
                <a:spcPts val="0"/>
              </a:spcBef>
            </a:pPr>
            <a:endParaRPr lang="en-GB" sz="2400" dirty="0">
              <a:latin typeface="Liberation Sans"/>
            </a:endParaRPr>
          </a:p>
          <a:p>
            <a:pPr eaLnBrk="1" hangingPunct="1">
              <a:lnSpc>
                <a:spcPct val="110000"/>
              </a:lnSpc>
              <a:spcBef>
                <a:spcPts val="0"/>
              </a:spcBef>
            </a:pPr>
            <a:r>
              <a:rPr lang="en-GB" sz="2400" dirty="0">
                <a:latin typeface="Liberation Sans"/>
              </a:rPr>
              <a:t>Need to take into account </a:t>
            </a:r>
            <a:r>
              <a:rPr lang="en-GB" sz="2400" b="1" dirty="0">
                <a:latin typeface="Liberation Sans"/>
              </a:rPr>
              <a:t>cognitive processes </a:t>
            </a:r>
            <a:r>
              <a:rPr lang="en-GB" sz="2400" dirty="0">
                <a:latin typeface="Liberation Sans"/>
              </a:rPr>
              <a:t>involved and </a:t>
            </a:r>
            <a:r>
              <a:rPr lang="en-GB" sz="2400" b="1" dirty="0">
                <a:latin typeface="Liberation Sans"/>
              </a:rPr>
              <a:t>cognitive limitations </a:t>
            </a:r>
            <a:r>
              <a:rPr lang="en-GB" sz="2400" dirty="0">
                <a:latin typeface="Liberation Sans"/>
              </a:rPr>
              <a:t>of users</a:t>
            </a:r>
          </a:p>
          <a:p>
            <a:pPr eaLnBrk="1" hangingPunct="1">
              <a:lnSpc>
                <a:spcPct val="110000"/>
              </a:lnSpc>
              <a:spcBef>
                <a:spcPts val="0"/>
              </a:spcBef>
            </a:pPr>
            <a:endParaRPr lang="en-GB" sz="2400" dirty="0">
              <a:latin typeface="Liberation Sans"/>
            </a:endParaRPr>
          </a:p>
          <a:p>
            <a:pPr eaLnBrk="1" hangingPunct="1">
              <a:lnSpc>
                <a:spcPct val="110000"/>
              </a:lnSpc>
              <a:spcBef>
                <a:spcPts val="0"/>
              </a:spcBef>
            </a:pPr>
            <a:r>
              <a:rPr lang="en-GB" sz="2400" dirty="0">
                <a:latin typeface="Liberation Sans"/>
              </a:rPr>
              <a:t>Provides knowledge about </a:t>
            </a:r>
            <a:r>
              <a:rPr lang="en-GB" sz="2400" b="1" dirty="0">
                <a:latin typeface="Liberation Sans"/>
              </a:rPr>
              <a:t>what users can and cannot </a:t>
            </a:r>
            <a:r>
              <a:rPr lang="en-GB" sz="2400" dirty="0">
                <a:latin typeface="Liberation Sans"/>
              </a:rPr>
              <a:t>be expected to do</a:t>
            </a:r>
          </a:p>
          <a:p>
            <a:pPr eaLnBrk="1" hangingPunct="1">
              <a:lnSpc>
                <a:spcPct val="110000"/>
              </a:lnSpc>
              <a:spcBef>
                <a:spcPts val="0"/>
              </a:spcBef>
            </a:pPr>
            <a:endParaRPr lang="en-GB" sz="2400" dirty="0">
              <a:latin typeface="Liberation Sans"/>
            </a:endParaRPr>
          </a:p>
          <a:p>
            <a:pPr eaLnBrk="1" hangingPunct="1">
              <a:lnSpc>
                <a:spcPct val="110000"/>
              </a:lnSpc>
              <a:spcBef>
                <a:spcPts val="0"/>
              </a:spcBef>
            </a:pPr>
            <a:r>
              <a:rPr lang="en-GB" sz="2400" dirty="0">
                <a:latin typeface="Liberation Sans"/>
              </a:rPr>
              <a:t>Identifies and explains the </a:t>
            </a:r>
            <a:r>
              <a:rPr lang="en-GB" sz="2400" b="1" dirty="0">
                <a:latin typeface="Liberation Sans"/>
              </a:rPr>
              <a:t>nature and causes of problems </a:t>
            </a:r>
            <a:r>
              <a:rPr lang="en-GB" sz="2400" dirty="0">
                <a:latin typeface="Liberation Sans"/>
              </a:rPr>
              <a:t>users encounter</a:t>
            </a:r>
          </a:p>
          <a:p>
            <a:pPr eaLnBrk="1" hangingPunct="1">
              <a:lnSpc>
                <a:spcPct val="110000"/>
              </a:lnSpc>
              <a:spcBef>
                <a:spcPts val="0"/>
              </a:spcBef>
            </a:pPr>
            <a:endParaRPr lang="en-GB" sz="2400" dirty="0">
              <a:latin typeface="Liberation Sans"/>
            </a:endParaRPr>
          </a:p>
          <a:p>
            <a:pPr eaLnBrk="1" hangingPunct="1">
              <a:lnSpc>
                <a:spcPct val="110000"/>
              </a:lnSpc>
              <a:spcBef>
                <a:spcPts val="0"/>
              </a:spcBef>
            </a:pPr>
            <a:r>
              <a:rPr lang="en-GB" sz="2400" dirty="0">
                <a:latin typeface="Liberation Sans"/>
              </a:rPr>
              <a:t>Supply theories, modelling tools, guidance and methods that can </a:t>
            </a:r>
            <a:r>
              <a:rPr lang="en-GB" sz="2400" b="1" dirty="0">
                <a:latin typeface="Liberation Sans"/>
              </a:rPr>
              <a:t>lead to the design</a:t>
            </a:r>
            <a:r>
              <a:rPr lang="en-GB" sz="2400" dirty="0">
                <a:latin typeface="Liberation Sans"/>
              </a:rPr>
              <a:t> of better interactive products</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5</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3625951055"/>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noChangeArrowheads="1"/>
          </p:cNvSpPr>
          <p:nvPr>
            <p:ph type="title" idx="4294967295"/>
          </p:nvPr>
        </p:nvSpPr>
        <p:spPr>
          <a:xfrm>
            <a:off x="685800" y="304800"/>
            <a:ext cx="7772400" cy="1143000"/>
          </a:xfrm>
        </p:spPr>
        <p:txBody>
          <a:bodyPr/>
          <a:lstStyle/>
          <a:p>
            <a:pPr eaLnBrk="1" hangingPunct="1"/>
            <a:r>
              <a:rPr lang="en-GB" dirty="0">
                <a:latin typeface="Liberation Sans"/>
              </a:rPr>
              <a:t>Cognitive processes </a:t>
            </a:r>
          </a:p>
        </p:txBody>
      </p:sp>
      <p:sp>
        <p:nvSpPr>
          <p:cNvPr id="19461" name="Rectangle 3"/>
          <p:cNvSpPr>
            <a:spLocks noGrp="1" noChangeArrowheads="1"/>
          </p:cNvSpPr>
          <p:nvPr>
            <p:ph type="body" idx="4294967295"/>
          </p:nvPr>
        </p:nvSpPr>
        <p:spPr>
          <a:xfrm>
            <a:off x="179512" y="1559899"/>
            <a:ext cx="8964488" cy="4800600"/>
          </a:xfrm>
        </p:spPr>
        <p:txBody>
          <a:bodyPr/>
          <a:lstStyle/>
          <a:p>
            <a:pPr eaLnBrk="1" hangingPunct="1"/>
            <a:r>
              <a:rPr lang="en-GB" sz="2400" dirty="0">
                <a:latin typeface="Liberation Sans"/>
              </a:rPr>
              <a:t>Attention</a:t>
            </a:r>
          </a:p>
          <a:p>
            <a:pPr eaLnBrk="1" hangingPunct="1"/>
            <a:endParaRPr lang="en-GB" sz="700" dirty="0">
              <a:latin typeface="Liberation Sans"/>
            </a:endParaRPr>
          </a:p>
          <a:p>
            <a:pPr eaLnBrk="1" hangingPunct="1"/>
            <a:r>
              <a:rPr lang="en-GB" sz="2400" dirty="0">
                <a:latin typeface="Liberation Sans"/>
              </a:rPr>
              <a:t>Perception (s</a:t>
            </a:r>
            <a:r>
              <a:rPr lang="en-US" sz="2400" dirty="0">
                <a:latin typeface="Liberation Sans"/>
              </a:rPr>
              <a:t>ự </a:t>
            </a:r>
            <a:r>
              <a:rPr lang="en-US" sz="2400" dirty="0" err="1">
                <a:latin typeface="Liberation Sans"/>
              </a:rPr>
              <a:t>hiểu</a:t>
            </a:r>
            <a:r>
              <a:rPr lang="en-US" sz="2400" dirty="0">
                <a:latin typeface="Liberation Sans"/>
              </a:rPr>
              <a:t> </a:t>
            </a:r>
            <a:r>
              <a:rPr lang="en-US" sz="2400" dirty="0" err="1">
                <a:latin typeface="Liberation Sans"/>
              </a:rPr>
              <a:t>biết</a:t>
            </a:r>
            <a:r>
              <a:rPr lang="en-US" sz="2400" dirty="0">
                <a:latin typeface="Liberation Sans"/>
              </a:rPr>
              <a:t>, </a:t>
            </a:r>
            <a:r>
              <a:rPr lang="en-GB" sz="2400" dirty="0" err="1">
                <a:latin typeface="Liberation Sans"/>
              </a:rPr>
              <a:t>khả</a:t>
            </a:r>
            <a:r>
              <a:rPr lang="en-GB" sz="2400" dirty="0">
                <a:latin typeface="Liberation Sans"/>
              </a:rPr>
              <a:t> </a:t>
            </a:r>
            <a:r>
              <a:rPr lang="en-GB" sz="2400" dirty="0" err="1">
                <a:latin typeface="Liberation Sans"/>
              </a:rPr>
              <a:t>năng</a:t>
            </a:r>
            <a:r>
              <a:rPr lang="en-GB" sz="2400" dirty="0">
                <a:latin typeface="Liberation Sans"/>
              </a:rPr>
              <a:t> </a:t>
            </a:r>
            <a:r>
              <a:rPr lang="en-GB" sz="2400" dirty="0" err="1">
                <a:latin typeface="Liberation Sans"/>
              </a:rPr>
              <a:t>nhận</a:t>
            </a:r>
            <a:r>
              <a:rPr lang="en-GB" sz="2400" dirty="0">
                <a:latin typeface="Liberation Sans"/>
              </a:rPr>
              <a:t> </a:t>
            </a:r>
            <a:r>
              <a:rPr lang="en-GB" sz="2400" dirty="0" err="1">
                <a:latin typeface="Liberation Sans"/>
              </a:rPr>
              <a:t>th</a:t>
            </a:r>
            <a:r>
              <a:rPr lang="en-US" sz="2400" dirty="0" err="1">
                <a:latin typeface="Liberation Sans"/>
              </a:rPr>
              <a:t>ức</a:t>
            </a:r>
            <a:r>
              <a:rPr lang="en-US" sz="2400" dirty="0">
                <a:latin typeface="Liberation Sans"/>
              </a:rPr>
              <a:t> </a:t>
            </a:r>
            <a:r>
              <a:rPr lang="en-US" sz="2400" dirty="0" err="1">
                <a:latin typeface="Liberation Sans"/>
              </a:rPr>
              <a:t>bằng</a:t>
            </a:r>
            <a:r>
              <a:rPr lang="en-US" sz="2400" dirty="0">
                <a:latin typeface="Liberation Sans"/>
              </a:rPr>
              <a:t> </a:t>
            </a:r>
            <a:r>
              <a:rPr lang="en-US" sz="2400" dirty="0" err="1">
                <a:latin typeface="Liberation Sans"/>
              </a:rPr>
              <a:t>giác</a:t>
            </a:r>
            <a:r>
              <a:rPr lang="en-US" sz="2400" dirty="0">
                <a:latin typeface="Liberation Sans"/>
              </a:rPr>
              <a:t> </a:t>
            </a:r>
            <a:r>
              <a:rPr lang="en-US" sz="2400" dirty="0" err="1">
                <a:latin typeface="Liberation Sans"/>
              </a:rPr>
              <a:t>quan</a:t>
            </a:r>
            <a:r>
              <a:rPr lang="en-US" sz="2400" dirty="0">
                <a:latin typeface="Liberation Sans"/>
              </a:rPr>
              <a:t>)</a:t>
            </a:r>
            <a:endParaRPr lang="en-GB" sz="700" dirty="0">
              <a:latin typeface="Liberation Sans"/>
            </a:endParaRPr>
          </a:p>
          <a:p>
            <a:pPr eaLnBrk="1" hangingPunct="1"/>
            <a:r>
              <a:rPr lang="en-GB" sz="2400" dirty="0">
                <a:latin typeface="Liberation Sans"/>
              </a:rPr>
              <a:t>Memory</a:t>
            </a:r>
          </a:p>
          <a:p>
            <a:pPr eaLnBrk="1" hangingPunct="1"/>
            <a:r>
              <a:rPr lang="en-GB" sz="2400" dirty="0">
                <a:latin typeface="Liberation Sans"/>
              </a:rPr>
              <a:t>Learning</a:t>
            </a:r>
          </a:p>
          <a:p>
            <a:pPr eaLnBrk="1" hangingPunct="1"/>
            <a:endParaRPr lang="en-GB" sz="700" dirty="0">
              <a:latin typeface="Liberation Sans"/>
            </a:endParaRPr>
          </a:p>
          <a:p>
            <a:pPr eaLnBrk="1" hangingPunct="1"/>
            <a:r>
              <a:rPr lang="en-GB" sz="2400" dirty="0">
                <a:latin typeface="Liberation Sans"/>
              </a:rPr>
              <a:t>Reading, speaking and listening</a:t>
            </a:r>
            <a:endParaRPr lang="en-GB" sz="700" dirty="0">
              <a:latin typeface="Liberation Sans"/>
            </a:endParaRPr>
          </a:p>
          <a:p>
            <a:pPr eaLnBrk="1" hangingPunct="1"/>
            <a:r>
              <a:rPr lang="en-GB" sz="2400" dirty="0">
                <a:latin typeface="Liberation Sans"/>
              </a:rPr>
              <a:t>Problem-solving, planning, reasoning and decision-making</a:t>
            </a:r>
          </a:p>
          <a:p>
            <a:pPr marL="0" indent="0" eaLnBrk="1" hangingPunct="1">
              <a:buNone/>
            </a:pPr>
            <a:endParaRPr lang="en-GB" sz="2400" dirty="0">
              <a:latin typeface="Liberation Sans"/>
            </a:endParaRPr>
          </a:p>
          <a:p>
            <a:pPr marL="0" indent="0">
              <a:buNone/>
            </a:pPr>
            <a:r>
              <a:rPr lang="en-GB" sz="2400" dirty="0">
                <a:latin typeface="Liberation Sans"/>
              </a:rPr>
              <a:t>(PS: daydreaming)</a:t>
            </a:r>
          </a:p>
          <a:p>
            <a:pPr eaLnBrk="1" hangingPunct="1"/>
            <a:endParaRPr lang="en-GB" sz="2400" dirty="0">
              <a:latin typeface="Liberation Sans"/>
            </a:endParaRP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6</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38662967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2"/>
          <p:cNvSpPr>
            <a:spLocks noGrp="1" noChangeArrowheads="1"/>
          </p:cNvSpPr>
          <p:nvPr>
            <p:ph type="title" idx="4294967295"/>
          </p:nvPr>
        </p:nvSpPr>
        <p:spPr>
          <a:xfrm>
            <a:off x="685800" y="381000"/>
            <a:ext cx="7772400" cy="1143000"/>
          </a:xfrm>
          <a:noFill/>
        </p:spPr>
        <p:txBody>
          <a:bodyPr lIns="90487" tIns="44450" rIns="90487" bIns="44450"/>
          <a:lstStyle/>
          <a:p>
            <a:pPr eaLnBrk="1" hangingPunct="1"/>
            <a:r>
              <a:rPr lang="en-GB" dirty="0">
                <a:solidFill>
                  <a:srgbClr val="FF0000"/>
                </a:solidFill>
                <a:latin typeface="Liberation Sans"/>
              </a:rPr>
              <a:t>Attention </a:t>
            </a:r>
          </a:p>
        </p:txBody>
      </p:sp>
      <p:sp>
        <p:nvSpPr>
          <p:cNvPr id="21509" name="Rectangle 3"/>
          <p:cNvSpPr>
            <a:spLocks noGrp="1" noChangeArrowheads="1"/>
          </p:cNvSpPr>
          <p:nvPr>
            <p:ph type="body" idx="4294967295"/>
          </p:nvPr>
        </p:nvSpPr>
        <p:spPr>
          <a:xfrm>
            <a:off x="467544" y="1491010"/>
            <a:ext cx="8280920" cy="4746301"/>
          </a:xfrm>
          <a:noFill/>
        </p:spPr>
        <p:txBody>
          <a:bodyPr lIns="90487" tIns="44450" rIns="90487" bIns="44450">
            <a:normAutofit fontScale="92500"/>
          </a:bodyPr>
          <a:lstStyle/>
          <a:p>
            <a:pPr eaLnBrk="1" hangingPunct="1">
              <a:lnSpc>
                <a:spcPct val="120000"/>
              </a:lnSpc>
              <a:spcBef>
                <a:spcPts val="0"/>
              </a:spcBef>
            </a:pPr>
            <a:r>
              <a:rPr lang="en-GB" sz="2400" dirty="0">
                <a:latin typeface="Liberation Sans"/>
              </a:rPr>
              <a:t>Selecting things to </a:t>
            </a:r>
            <a:r>
              <a:rPr lang="en-GB" sz="2400" b="1" dirty="0">
                <a:latin typeface="Liberation Sans"/>
              </a:rPr>
              <a:t>concentrate on, at a point in time, </a:t>
            </a:r>
            <a:r>
              <a:rPr lang="en-GB" sz="2400" dirty="0">
                <a:latin typeface="Liberation Sans"/>
              </a:rPr>
              <a:t>from the mass of stimuli around us</a:t>
            </a:r>
          </a:p>
          <a:p>
            <a:pPr eaLnBrk="1" hangingPunct="1">
              <a:lnSpc>
                <a:spcPct val="120000"/>
              </a:lnSpc>
              <a:spcBef>
                <a:spcPts val="0"/>
              </a:spcBef>
            </a:pPr>
            <a:r>
              <a:rPr lang="en-GB" sz="2400" dirty="0">
                <a:latin typeface="Liberation Sans"/>
              </a:rPr>
              <a:t>Allows us to focus on information that is relevant to what we are doing</a:t>
            </a:r>
          </a:p>
          <a:p>
            <a:pPr eaLnBrk="1" hangingPunct="1">
              <a:lnSpc>
                <a:spcPct val="120000"/>
              </a:lnSpc>
              <a:spcBef>
                <a:spcPts val="0"/>
              </a:spcBef>
            </a:pPr>
            <a:r>
              <a:rPr lang="en-GB" sz="2400" b="1" dirty="0">
                <a:latin typeface="Liberation Sans"/>
              </a:rPr>
              <a:t>Involves audio and/or visual senses </a:t>
            </a:r>
          </a:p>
          <a:p>
            <a:pPr eaLnBrk="1" hangingPunct="1">
              <a:lnSpc>
                <a:spcPct val="120000"/>
              </a:lnSpc>
              <a:spcBef>
                <a:spcPts val="0"/>
              </a:spcBef>
            </a:pPr>
            <a:r>
              <a:rPr lang="en-GB" sz="2400" dirty="0">
                <a:latin typeface="Liberation Sans"/>
              </a:rPr>
              <a:t>Focussed and divided attention enables us to be selective in terms of the mass of competing stimuli but limits our ability to keep track of all events</a:t>
            </a:r>
          </a:p>
          <a:p>
            <a:pPr eaLnBrk="1" hangingPunct="1">
              <a:lnSpc>
                <a:spcPct val="120000"/>
              </a:lnSpc>
              <a:spcBef>
                <a:spcPts val="0"/>
              </a:spcBef>
            </a:pPr>
            <a:r>
              <a:rPr lang="en-GB" sz="2400" b="1" dirty="0">
                <a:latin typeface="Liberation Sans"/>
              </a:rPr>
              <a:t>Information</a:t>
            </a:r>
            <a:r>
              <a:rPr lang="en-GB" sz="2400" dirty="0">
                <a:latin typeface="Liberation Sans"/>
              </a:rPr>
              <a:t> at the interface should be </a:t>
            </a:r>
            <a:r>
              <a:rPr lang="en-GB" sz="2400" b="1" dirty="0">
                <a:latin typeface="Liberation Sans"/>
              </a:rPr>
              <a:t>structured to capture users</a:t>
            </a:r>
            <a:r>
              <a:rPr lang="ja-JP" altLang="en-GB" sz="2400" b="1" dirty="0">
                <a:latin typeface="Liberation Sans"/>
              </a:rPr>
              <a:t>’</a:t>
            </a:r>
            <a:r>
              <a:rPr lang="en-GB" sz="2400" b="1" dirty="0">
                <a:latin typeface="Liberation Sans"/>
              </a:rPr>
              <a:t> attention</a:t>
            </a:r>
            <a:r>
              <a:rPr lang="en-GB" sz="2400" dirty="0">
                <a:latin typeface="Liberation Sans"/>
              </a:rPr>
              <a:t>, e.g. use perceptual boundaries (windows), colour, reverse video, sound and flashing lights </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7</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180828330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2"/>
          <p:cNvSpPr>
            <a:spLocks noGrp="1" noChangeArrowheads="1"/>
          </p:cNvSpPr>
          <p:nvPr>
            <p:ph type="title" idx="4294967295"/>
          </p:nvPr>
        </p:nvSpPr>
        <p:spPr/>
        <p:txBody>
          <a:bodyPr/>
          <a:lstStyle/>
          <a:p>
            <a:pPr eaLnBrk="1" hangingPunct="1"/>
            <a:r>
              <a:rPr lang="en-GB" sz="2400" dirty="0">
                <a:latin typeface="Liberation Sans"/>
              </a:rPr>
              <a:t>Activity: Find the price for a double room at the Quality Inn in Pennsylvania</a:t>
            </a:r>
            <a:endParaRPr lang="en-GB" dirty="0">
              <a:latin typeface="Liberation Sans"/>
            </a:endParaRPr>
          </a:p>
        </p:txBody>
      </p:sp>
      <p:pic>
        <p:nvPicPr>
          <p:cNvPr id="49169"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425143"/>
            <a:ext cx="7560840" cy="49062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8</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3460238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2"/>
          <p:cNvSpPr>
            <a:spLocks noGrp="1" noChangeArrowheads="1"/>
          </p:cNvSpPr>
          <p:nvPr>
            <p:ph type="title" idx="4294967295"/>
          </p:nvPr>
        </p:nvSpPr>
        <p:spPr/>
        <p:txBody>
          <a:bodyPr/>
          <a:lstStyle/>
          <a:p>
            <a:pPr eaLnBrk="1" hangingPunct="1"/>
            <a:r>
              <a:rPr lang="en-GB" sz="2400" dirty="0">
                <a:latin typeface="Liberation Sans"/>
              </a:rPr>
              <a:t>Activity: Find the price of a double room at the Holiday Inn in Columbia </a:t>
            </a:r>
            <a:endParaRPr lang="en-GB" dirty="0">
              <a:latin typeface="Liberation Sans"/>
            </a:endParaRPr>
          </a:p>
        </p:txBody>
      </p:sp>
      <p:pic>
        <p:nvPicPr>
          <p:cNvPr id="47122"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4330" y="1432651"/>
            <a:ext cx="7354094" cy="49609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9</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3810869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2"/>
          <p:cNvSpPr>
            <a:spLocks noGrp="1" noChangeArrowheads="1"/>
          </p:cNvSpPr>
          <p:nvPr>
            <p:ph type="title" idx="4294967295"/>
          </p:nvPr>
        </p:nvSpPr>
        <p:spPr/>
        <p:txBody>
          <a:bodyPr/>
          <a:lstStyle/>
          <a:p>
            <a:pPr eaLnBrk="1" hangingPunct="1"/>
            <a:r>
              <a:rPr lang="en-GB" dirty="0">
                <a:latin typeface="Liberation Sans"/>
              </a:rPr>
              <a:t>Activity</a:t>
            </a:r>
          </a:p>
        </p:txBody>
      </p:sp>
      <p:sp>
        <p:nvSpPr>
          <p:cNvPr id="27653" name="Rectangle 3"/>
          <p:cNvSpPr>
            <a:spLocks noGrp="1" noChangeArrowheads="1"/>
          </p:cNvSpPr>
          <p:nvPr>
            <p:ph type="body" idx="4294967295"/>
          </p:nvPr>
        </p:nvSpPr>
        <p:spPr/>
        <p:txBody>
          <a:bodyPr>
            <a:normAutofit lnSpcReduction="10000"/>
          </a:bodyPr>
          <a:lstStyle/>
          <a:p>
            <a:pPr eaLnBrk="1" hangingPunct="1">
              <a:lnSpc>
                <a:spcPct val="90000"/>
              </a:lnSpc>
            </a:pPr>
            <a:r>
              <a:rPr lang="en-GB" sz="2400" dirty="0" err="1">
                <a:latin typeface="Liberation Sans"/>
              </a:rPr>
              <a:t>Tullis</a:t>
            </a:r>
            <a:r>
              <a:rPr lang="en-GB" sz="2400" dirty="0">
                <a:latin typeface="Liberation Sans"/>
              </a:rPr>
              <a:t> (1987) found that the two screens produced quite different results</a:t>
            </a:r>
          </a:p>
          <a:p>
            <a:pPr eaLnBrk="1" hangingPunct="1">
              <a:lnSpc>
                <a:spcPct val="90000"/>
              </a:lnSpc>
            </a:pPr>
            <a:endParaRPr lang="en-GB" sz="900" dirty="0">
              <a:latin typeface="Liberation Sans"/>
            </a:endParaRPr>
          </a:p>
          <a:p>
            <a:pPr lvl="1" eaLnBrk="1" hangingPunct="1">
              <a:lnSpc>
                <a:spcPct val="90000"/>
              </a:lnSpc>
            </a:pPr>
            <a:r>
              <a:rPr lang="en-GB" sz="1900" dirty="0">
                <a:solidFill>
                  <a:schemeClr val="accent1"/>
                </a:solidFill>
                <a:latin typeface="Liberation Sans"/>
              </a:rPr>
              <a:t>1st screen - took an average of 5.5 seconds to search</a:t>
            </a:r>
          </a:p>
          <a:p>
            <a:pPr lvl="1" eaLnBrk="1" hangingPunct="1">
              <a:lnSpc>
                <a:spcPct val="90000"/>
              </a:lnSpc>
            </a:pPr>
            <a:r>
              <a:rPr lang="en-GB" sz="1900" dirty="0">
                <a:solidFill>
                  <a:schemeClr val="accent1"/>
                </a:solidFill>
                <a:latin typeface="Liberation Sans"/>
              </a:rPr>
              <a:t>2nd screen - took 3.2 seconds to search </a:t>
            </a:r>
          </a:p>
          <a:p>
            <a:pPr lvl="1" eaLnBrk="1" hangingPunct="1">
              <a:lnSpc>
                <a:spcPct val="90000"/>
              </a:lnSpc>
            </a:pPr>
            <a:endParaRPr lang="en-GB" sz="1100" dirty="0">
              <a:solidFill>
                <a:schemeClr val="accent1"/>
              </a:solidFill>
              <a:latin typeface="Liberation Sans"/>
            </a:endParaRPr>
          </a:p>
          <a:p>
            <a:pPr eaLnBrk="1" hangingPunct="1">
              <a:lnSpc>
                <a:spcPct val="90000"/>
              </a:lnSpc>
            </a:pPr>
            <a:r>
              <a:rPr lang="en-GB" sz="2400" dirty="0">
                <a:latin typeface="Liberation Sans"/>
              </a:rPr>
              <a:t>Why, since both displays have the same density of information (31%)?</a:t>
            </a:r>
          </a:p>
          <a:p>
            <a:pPr eaLnBrk="1" hangingPunct="1">
              <a:lnSpc>
                <a:spcPct val="90000"/>
              </a:lnSpc>
            </a:pPr>
            <a:endParaRPr lang="en-GB" sz="2400" dirty="0">
              <a:latin typeface="Liberation Sans"/>
            </a:endParaRPr>
          </a:p>
          <a:p>
            <a:pPr eaLnBrk="1" hangingPunct="1">
              <a:lnSpc>
                <a:spcPct val="90000"/>
              </a:lnSpc>
            </a:pPr>
            <a:r>
              <a:rPr lang="en-GB" sz="2400" dirty="0">
                <a:latin typeface="Liberation Sans"/>
              </a:rPr>
              <a:t>Spacing</a:t>
            </a:r>
          </a:p>
          <a:p>
            <a:pPr eaLnBrk="1" hangingPunct="1">
              <a:lnSpc>
                <a:spcPct val="90000"/>
              </a:lnSpc>
            </a:pPr>
            <a:endParaRPr lang="en-GB" sz="900" dirty="0">
              <a:latin typeface="Liberation Sans"/>
            </a:endParaRPr>
          </a:p>
          <a:p>
            <a:pPr lvl="1" eaLnBrk="1" hangingPunct="1">
              <a:lnSpc>
                <a:spcPct val="90000"/>
              </a:lnSpc>
            </a:pPr>
            <a:r>
              <a:rPr lang="en-GB" sz="1900" dirty="0">
                <a:solidFill>
                  <a:schemeClr val="accent1"/>
                </a:solidFill>
                <a:latin typeface="Liberation Sans"/>
              </a:rPr>
              <a:t>In the 1st screen the information is bunched up together, making it hard to search</a:t>
            </a:r>
          </a:p>
          <a:p>
            <a:pPr lvl="1">
              <a:lnSpc>
                <a:spcPct val="90000"/>
              </a:lnSpc>
            </a:pPr>
            <a:r>
              <a:rPr lang="en-GB" sz="1900" dirty="0">
                <a:solidFill>
                  <a:schemeClr val="accent1"/>
                </a:solidFill>
                <a:latin typeface="Liberation Sans"/>
              </a:rPr>
              <a:t>In the 2nd screen the characters are grouped into vertical categories of information making it easier</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10</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1767199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Title 1"/>
          <p:cNvSpPr>
            <a:spLocks noGrp="1"/>
          </p:cNvSpPr>
          <p:nvPr>
            <p:ph type="title" idx="4294967295"/>
          </p:nvPr>
        </p:nvSpPr>
        <p:spPr/>
        <p:txBody>
          <a:bodyPr/>
          <a:lstStyle/>
          <a:p>
            <a:pPr eaLnBrk="1" hangingPunct="1"/>
            <a:r>
              <a:rPr lang="en-GB" dirty="0">
                <a:latin typeface="Liberation Sans"/>
              </a:rPr>
              <a:t>Multitasking and attention </a:t>
            </a:r>
          </a:p>
        </p:txBody>
      </p:sp>
      <p:sp>
        <p:nvSpPr>
          <p:cNvPr id="29701" name="Content Placeholder 2"/>
          <p:cNvSpPr>
            <a:spLocks noGrp="1"/>
          </p:cNvSpPr>
          <p:nvPr>
            <p:ph idx="4294967295"/>
          </p:nvPr>
        </p:nvSpPr>
        <p:spPr>
          <a:xfrm>
            <a:off x="467544" y="1772816"/>
            <a:ext cx="8229600" cy="4525963"/>
          </a:xfrm>
        </p:spPr>
        <p:txBody>
          <a:bodyPr>
            <a:normAutofit/>
          </a:bodyPr>
          <a:lstStyle/>
          <a:p>
            <a:pPr eaLnBrk="1" hangingPunct="1"/>
            <a:r>
              <a:rPr lang="en-GB" sz="2800" dirty="0">
                <a:latin typeface="Liberation Sans"/>
              </a:rPr>
              <a:t>Is it possible to </a:t>
            </a:r>
            <a:r>
              <a:rPr lang="en-GB" sz="2800" b="1" dirty="0">
                <a:latin typeface="Liberation Sans"/>
              </a:rPr>
              <a:t>perform multiple tasks </a:t>
            </a:r>
            <a:r>
              <a:rPr lang="en-GB" sz="2800" dirty="0">
                <a:latin typeface="Liberation Sans"/>
              </a:rPr>
              <a:t>without one or more of them being detrimentally affected?</a:t>
            </a:r>
          </a:p>
          <a:p>
            <a:pPr eaLnBrk="1" hangingPunct="1"/>
            <a:endParaRPr lang="en-GB" sz="1050" dirty="0">
              <a:latin typeface="Liberation Sans"/>
            </a:endParaRPr>
          </a:p>
          <a:p>
            <a:pPr eaLnBrk="1" hangingPunct="1"/>
            <a:r>
              <a:rPr lang="en-GB" sz="2800" dirty="0">
                <a:latin typeface="Liberation Sans"/>
              </a:rPr>
              <a:t>Ophir et al (2009) compared heavy vs light multi-taskers</a:t>
            </a:r>
          </a:p>
          <a:p>
            <a:pPr eaLnBrk="1" hangingPunct="1"/>
            <a:endParaRPr lang="en-GB" sz="1050" dirty="0">
              <a:latin typeface="Liberation Sans"/>
            </a:endParaRPr>
          </a:p>
          <a:p>
            <a:pPr lvl="1" eaLnBrk="1" hangingPunct="1"/>
            <a:r>
              <a:rPr lang="en-GB" sz="2400" dirty="0">
                <a:solidFill>
                  <a:schemeClr val="accent1"/>
                </a:solidFill>
                <a:latin typeface="Liberation Sans"/>
              </a:rPr>
              <a:t>heavy multi-taskers were more prone to being distracted than those who infrequently multitask </a:t>
            </a:r>
          </a:p>
          <a:p>
            <a:pPr lvl="1" eaLnBrk="1" hangingPunct="1"/>
            <a:r>
              <a:rPr lang="en-GB" sz="2400" dirty="0">
                <a:solidFill>
                  <a:schemeClr val="accent1"/>
                </a:solidFill>
                <a:latin typeface="Liberation Sans"/>
              </a:rPr>
              <a:t>heavy multi-</a:t>
            </a:r>
            <a:r>
              <a:rPr lang="en-GB" sz="2400" dirty="0" err="1">
                <a:solidFill>
                  <a:schemeClr val="accent1"/>
                </a:solidFill>
                <a:latin typeface="Liberation Sans"/>
              </a:rPr>
              <a:t>taskers</a:t>
            </a:r>
            <a:r>
              <a:rPr lang="en-GB" sz="2400" dirty="0">
                <a:solidFill>
                  <a:schemeClr val="accent1"/>
                </a:solidFill>
                <a:latin typeface="Liberation Sans"/>
              </a:rPr>
              <a:t> are easily distracted and find it difficult to filter irrelevant information </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11</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32000219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2"/>
          <p:cNvSpPr>
            <a:spLocks noGrp="1" noChangeArrowheads="1"/>
          </p:cNvSpPr>
          <p:nvPr>
            <p:ph type="title" idx="4294967295"/>
          </p:nvPr>
        </p:nvSpPr>
        <p:spPr>
          <a:xfrm>
            <a:off x="342900" y="136525"/>
            <a:ext cx="8458200" cy="1143000"/>
          </a:xfrm>
        </p:spPr>
        <p:txBody>
          <a:bodyPr>
            <a:normAutofit/>
          </a:bodyPr>
          <a:lstStyle/>
          <a:p>
            <a:pPr eaLnBrk="1" hangingPunct="1"/>
            <a:r>
              <a:rPr lang="en-GB" dirty="0">
                <a:solidFill>
                  <a:srgbClr val="FF0000"/>
                </a:solidFill>
                <a:latin typeface="Liberation Sans"/>
              </a:rPr>
              <a:t>Design implications for attention</a:t>
            </a:r>
          </a:p>
        </p:txBody>
      </p:sp>
      <p:sp>
        <p:nvSpPr>
          <p:cNvPr id="31749" name="Rectangle 3"/>
          <p:cNvSpPr>
            <a:spLocks noGrp="1" noChangeArrowheads="1"/>
          </p:cNvSpPr>
          <p:nvPr>
            <p:ph type="body" idx="4294967295"/>
          </p:nvPr>
        </p:nvSpPr>
        <p:spPr>
          <a:xfrm>
            <a:off x="457200" y="1279525"/>
            <a:ext cx="8229600" cy="5076825"/>
          </a:xfrm>
        </p:spPr>
        <p:txBody>
          <a:bodyPr>
            <a:normAutofit fontScale="92500"/>
          </a:bodyPr>
          <a:lstStyle/>
          <a:p>
            <a:pPr eaLnBrk="1" hangingPunct="1">
              <a:lnSpc>
                <a:spcPct val="110000"/>
              </a:lnSpc>
              <a:spcBef>
                <a:spcPts val="600"/>
              </a:spcBef>
            </a:pPr>
            <a:r>
              <a:rPr lang="en-GB" b="1" dirty="0">
                <a:latin typeface="Liberation Sans"/>
              </a:rPr>
              <a:t>Make information salient </a:t>
            </a:r>
            <a:r>
              <a:rPr lang="en-GB" dirty="0">
                <a:latin typeface="Liberation Sans"/>
              </a:rPr>
              <a:t>(</a:t>
            </a:r>
            <a:r>
              <a:rPr lang="en-GB" dirty="0" err="1">
                <a:latin typeface="Liberation Sans"/>
              </a:rPr>
              <a:t>nổi</a:t>
            </a:r>
            <a:r>
              <a:rPr lang="en-GB" dirty="0">
                <a:latin typeface="Liberation Sans"/>
              </a:rPr>
              <a:t> </a:t>
            </a:r>
            <a:r>
              <a:rPr lang="en-GB" dirty="0" err="1">
                <a:latin typeface="Liberation Sans"/>
              </a:rPr>
              <a:t>bật</a:t>
            </a:r>
            <a:r>
              <a:rPr lang="en-GB" dirty="0">
                <a:latin typeface="Liberation Sans"/>
              </a:rPr>
              <a:t>) when it needs attending to</a:t>
            </a:r>
          </a:p>
          <a:p>
            <a:pPr eaLnBrk="1" hangingPunct="1">
              <a:lnSpc>
                <a:spcPct val="110000"/>
              </a:lnSpc>
              <a:spcBef>
                <a:spcPts val="600"/>
              </a:spcBef>
            </a:pPr>
            <a:r>
              <a:rPr lang="en-GB" b="1" dirty="0">
                <a:latin typeface="Liberation Sans"/>
              </a:rPr>
              <a:t>Use techniques </a:t>
            </a:r>
            <a:r>
              <a:rPr lang="en-GB" dirty="0">
                <a:latin typeface="Liberation Sans"/>
              </a:rPr>
              <a:t>that make things stand out like </a:t>
            </a:r>
            <a:r>
              <a:rPr lang="en-GB" dirty="0" err="1">
                <a:latin typeface="Liberation Sans"/>
              </a:rPr>
              <a:t>color</a:t>
            </a:r>
            <a:r>
              <a:rPr lang="en-GB" dirty="0">
                <a:latin typeface="Liberation Sans"/>
              </a:rPr>
              <a:t>, ordering, spacing, underlining, sequencing and animation</a:t>
            </a:r>
          </a:p>
          <a:p>
            <a:pPr eaLnBrk="1" hangingPunct="1">
              <a:lnSpc>
                <a:spcPct val="110000"/>
              </a:lnSpc>
              <a:spcBef>
                <a:spcPts val="600"/>
              </a:spcBef>
            </a:pPr>
            <a:r>
              <a:rPr lang="en-GB" b="1" dirty="0">
                <a:latin typeface="Liberation Sans"/>
              </a:rPr>
              <a:t>Avoid</a:t>
            </a:r>
            <a:r>
              <a:rPr lang="en-GB" dirty="0">
                <a:latin typeface="Liberation Sans"/>
              </a:rPr>
              <a:t> cluttering the </a:t>
            </a:r>
            <a:r>
              <a:rPr lang="en-GB" b="1" dirty="0">
                <a:latin typeface="Liberation Sans"/>
              </a:rPr>
              <a:t>interface with too much information</a:t>
            </a:r>
          </a:p>
          <a:p>
            <a:pPr>
              <a:lnSpc>
                <a:spcPct val="110000"/>
              </a:lnSpc>
              <a:spcBef>
                <a:spcPts val="600"/>
              </a:spcBef>
            </a:pPr>
            <a:r>
              <a:rPr lang="en-GB" b="1" dirty="0">
                <a:latin typeface="Liberation Sans"/>
              </a:rPr>
              <a:t>Search engines and form fill-ins </a:t>
            </a:r>
            <a:r>
              <a:rPr lang="en-GB" dirty="0">
                <a:latin typeface="Liberation Sans"/>
              </a:rPr>
              <a:t>that have simple and clean interfaces are easier to use</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12</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14100670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216905F-F8B6-447E-B4DD-9D957C8C286D}"/>
              </a:ext>
            </a:extLst>
          </p:cNvPr>
          <p:cNvSpPr>
            <a:spLocks noGrp="1"/>
          </p:cNvSpPr>
          <p:nvPr>
            <p:ph type="ftr" sz="quarter" idx="11"/>
          </p:nvPr>
        </p:nvSpPr>
        <p:spPr/>
        <p:txBody>
          <a:bodyPr/>
          <a:lstStyle/>
          <a:p>
            <a:r>
              <a:rPr lang="en-GB"/>
              <a:t>www.id-book.com</a:t>
            </a:r>
          </a:p>
        </p:txBody>
      </p:sp>
      <p:sp>
        <p:nvSpPr>
          <p:cNvPr id="3" name="Slide Number Placeholder 2">
            <a:extLst>
              <a:ext uri="{FF2B5EF4-FFF2-40B4-BE49-F238E27FC236}">
                <a16:creationId xmlns:a16="http://schemas.microsoft.com/office/drawing/2014/main" id="{068362C3-B942-4A18-BB89-2BCDC86771BB}"/>
              </a:ext>
            </a:extLst>
          </p:cNvPr>
          <p:cNvSpPr>
            <a:spLocks noGrp="1"/>
          </p:cNvSpPr>
          <p:nvPr>
            <p:ph type="sldNum" sz="quarter" idx="12"/>
          </p:nvPr>
        </p:nvSpPr>
        <p:spPr/>
        <p:txBody>
          <a:bodyPr/>
          <a:lstStyle/>
          <a:p>
            <a:fld id="{A7EA2D8D-44E5-43C4-BBA1-AE3E32EF0894}" type="slidenum">
              <a:rPr lang="en-GB" smtClean="0"/>
              <a:t>13</a:t>
            </a:fld>
            <a:endParaRPr lang="en-GB"/>
          </a:p>
        </p:txBody>
      </p:sp>
      <p:pic>
        <p:nvPicPr>
          <p:cNvPr id="4" name="Picture 3">
            <a:extLst>
              <a:ext uri="{FF2B5EF4-FFF2-40B4-BE49-F238E27FC236}">
                <a16:creationId xmlns:a16="http://schemas.microsoft.com/office/drawing/2014/main" id="{649AADE8-C500-4B79-94B6-B6BC0A2AC75F}"/>
              </a:ext>
            </a:extLst>
          </p:cNvPr>
          <p:cNvPicPr>
            <a:picLocks noChangeAspect="1"/>
          </p:cNvPicPr>
          <p:nvPr/>
        </p:nvPicPr>
        <p:blipFill>
          <a:blip r:embed="rId2"/>
          <a:stretch>
            <a:fillRect/>
          </a:stretch>
        </p:blipFill>
        <p:spPr>
          <a:xfrm>
            <a:off x="0" y="855761"/>
            <a:ext cx="9144000" cy="5146478"/>
          </a:xfrm>
          <a:prstGeom prst="rect">
            <a:avLst/>
          </a:prstGeom>
        </p:spPr>
      </p:pic>
    </p:spTree>
    <p:extLst>
      <p:ext uri="{BB962C8B-B14F-4D97-AF65-F5344CB8AC3E}">
        <p14:creationId xmlns:p14="http://schemas.microsoft.com/office/powerpoint/2010/main" val="2519435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2"/>
          <p:cNvSpPr>
            <a:spLocks noGrp="1" noChangeArrowheads="1"/>
          </p:cNvSpPr>
          <p:nvPr>
            <p:ph type="title" idx="4294967295"/>
          </p:nvPr>
        </p:nvSpPr>
        <p:spPr/>
        <p:txBody>
          <a:bodyPr/>
          <a:lstStyle/>
          <a:p>
            <a:pPr eaLnBrk="1" hangingPunct="1"/>
            <a:r>
              <a:rPr lang="en-GB" dirty="0">
                <a:solidFill>
                  <a:srgbClr val="FF0000"/>
                </a:solidFill>
                <a:latin typeface="Liberation Sans"/>
              </a:rPr>
              <a:t>Perception</a:t>
            </a:r>
          </a:p>
        </p:txBody>
      </p:sp>
      <p:sp>
        <p:nvSpPr>
          <p:cNvPr id="35845" name="Rectangle 3"/>
          <p:cNvSpPr>
            <a:spLocks noGrp="1" noChangeArrowheads="1"/>
          </p:cNvSpPr>
          <p:nvPr>
            <p:ph type="body" idx="4294967295"/>
          </p:nvPr>
        </p:nvSpPr>
        <p:spPr>
          <a:xfrm>
            <a:off x="251520" y="1856910"/>
            <a:ext cx="9142784" cy="4114800"/>
          </a:xfrm>
        </p:spPr>
        <p:txBody>
          <a:bodyPr>
            <a:normAutofit fontScale="92500" lnSpcReduction="10000"/>
          </a:bodyPr>
          <a:lstStyle/>
          <a:p>
            <a:pPr eaLnBrk="1" hangingPunct="1">
              <a:lnSpc>
                <a:spcPct val="120000"/>
              </a:lnSpc>
              <a:spcBef>
                <a:spcPts val="600"/>
              </a:spcBef>
            </a:pPr>
            <a:r>
              <a:rPr lang="en-GB" dirty="0">
                <a:latin typeface="Liberation Sans"/>
              </a:rPr>
              <a:t>How information is acquired from the world via different sense organs – eyes, ears, fingers and transformed into experiences</a:t>
            </a:r>
          </a:p>
          <a:p>
            <a:pPr eaLnBrk="1" hangingPunct="1">
              <a:lnSpc>
                <a:spcPct val="120000"/>
              </a:lnSpc>
              <a:spcBef>
                <a:spcPts val="600"/>
              </a:spcBef>
            </a:pPr>
            <a:r>
              <a:rPr lang="en-GB" dirty="0">
                <a:latin typeface="Liberation Sans"/>
              </a:rPr>
              <a:t>Obvious implication is to design representations that are readily perceivable, e.g.</a:t>
            </a:r>
          </a:p>
          <a:p>
            <a:pPr eaLnBrk="1" hangingPunct="1">
              <a:lnSpc>
                <a:spcPct val="120000"/>
              </a:lnSpc>
              <a:spcBef>
                <a:spcPts val="600"/>
              </a:spcBef>
            </a:pPr>
            <a:endParaRPr lang="en-GB" sz="1100" dirty="0">
              <a:latin typeface="Liberation Sans"/>
            </a:endParaRPr>
          </a:p>
          <a:p>
            <a:pPr lvl="1" eaLnBrk="1" hangingPunct="1">
              <a:lnSpc>
                <a:spcPct val="120000"/>
              </a:lnSpc>
              <a:spcBef>
                <a:spcPts val="600"/>
              </a:spcBef>
            </a:pPr>
            <a:r>
              <a:rPr lang="en-GB" dirty="0">
                <a:solidFill>
                  <a:schemeClr val="accent1"/>
                </a:solidFill>
                <a:latin typeface="Liberation Sans"/>
              </a:rPr>
              <a:t>Text should </a:t>
            </a:r>
            <a:r>
              <a:rPr lang="en-GB">
                <a:solidFill>
                  <a:schemeClr val="accent1"/>
                </a:solidFill>
                <a:latin typeface="Liberation Sans"/>
              </a:rPr>
              <a:t>be legible (rõ ràng)</a:t>
            </a:r>
            <a:endParaRPr lang="en-GB" dirty="0">
              <a:solidFill>
                <a:schemeClr val="accent1"/>
              </a:solidFill>
              <a:latin typeface="Liberation Sans"/>
            </a:endParaRPr>
          </a:p>
          <a:p>
            <a:pPr lvl="1" eaLnBrk="1" hangingPunct="1">
              <a:lnSpc>
                <a:spcPct val="120000"/>
              </a:lnSpc>
              <a:spcBef>
                <a:spcPts val="600"/>
              </a:spcBef>
            </a:pPr>
            <a:r>
              <a:rPr lang="en-GB" dirty="0">
                <a:solidFill>
                  <a:schemeClr val="accent1"/>
                </a:solidFill>
                <a:latin typeface="Liberation Sans"/>
              </a:rPr>
              <a:t>Icons should be easy to distinguish </a:t>
            </a:r>
            <a:r>
              <a:rPr lang="en-GB">
                <a:solidFill>
                  <a:schemeClr val="accent1"/>
                </a:solidFill>
                <a:latin typeface="Liberation Sans"/>
              </a:rPr>
              <a:t>and read </a:t>
            </a:r>
            <a:endParaRPr lang="en-GB" dirty="0">
              <a:solidFill>
                <a:schemeClr val="accent1"/>
              </a:solidFill>
              <a:latin typeface="Liberation Sans"/>
            </a:endParaRP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14</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6112575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3" name="Rectangle 2"/>
          <p:cNvSpPr>
            <a:spLocks noGrp="1" noChangeArrowheads="1"/>
          </p:cNvSpPr>
          <p:nvPr>
            <p:ph type="title" idx="4294967295"/>
          </p:nvPr>
        </p:nvSpPr>
        <p:spPr/>
        <p:txBody>
          <a:bodyPr>
            <a:normAutofit fontScale="90000"/>
          </a:bodyPr>
          <a:lstStyle/>
          <a:p>
            <a:pPr eaLnBrk="1" hangingPunct="1"/>
            <a:r>
              <a:rPr lang="en-GB" dirty="0">
                <a:latin typeface="Liberation Sans"/>
              </a:rPr>
              <a:t>Is </a:t>
            </a:r>
            <a:r>
              <a:rPr lang="en-GB" dirty="0" err="1">
                <a:latin typeface="Liberation Sans"/>
              </a:rPr>
              <a:t>color</a:t>
            </a:r>
            <a:r>
              <a:rPr lang="en-GB" dirty="0">
                <a:latin typeface="Liberation Sans"/>
              </a:rPr>
              <a:t> contrast good? Find Italian</a:t>
            </a:r>
          </a:p>
        </p:txBody>
      </p:sp>
      <p:graphicFrame>
        <p:nvGraphicFramePr>
          <p:cNvPr id="37890" name="Object 2"/>
          <p:cNvGraphicFramePr>
            <a:graphicFrameLocks noGrp="1" noChangeAspect="1"/>
          </p:cNvGraphicFramePr>
          <p:nvPr>
            <p:ph type="body" idx="4294967295"/>
            <p:extLst>
              <p:ext uri="{D42A27DB-BD31-4B8C-83A1-F6EECF244321}">
                <p14:modId xmlns:p14="http://schemas.microsoft.com/office/powerpoint/2010/main" val="3862774527"/>
              </p:ext>
            </p:extLst>
          </p:nvPr>
        </p:nvGraphicFramePr>
        <p:xfrm>
          <a:off x="1331640" y="1600200"/>
          <a:ext cx="6048672" cy="4641714"/>
        </p:xfrm>
        <a:graphic>
          <a:graphicData uri="http://schemas.openxmlformats.org/presentationml/2006/ole">
            <mc:AlternateContent xmlns:mc="http://schemas.openxmlformats.org/markup-compatibility/2006">
              <mc:Choice xmlns:v="urn:schemas-microsoft-com:vml" Requires="v">
                <p:oleObj spid="_x0000_s61531" name="Document" r:id="rId4" imgW="4431792" imgH="3633216" progId="Word.Document.8">
                  <p:embed/>
                </p:oleObj>
              </mc:Choice>
              <mc:Fallback>
                <p:oleObj name="Document" r:id="rId4" imgW="4431792" imgH="3633216" progId="Word.Documen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1640" y="1600200"/>
                        <a:ext cx="6048672" cy="4641714"/>
                      </a:xfrm>
                      <a:prstGeom prst="rect">
                        <a:avLst/>
                      </a:prstGeom>
                      <a:noFill/>
                    </p:spPr>
                  </p:pic>
                </p:oleObj>
              </mc:Fallback>
            </mc:AlternateContent>
          </a:graphicData>
        </a:graphic>
      </p:graphicFrame>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15</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4032244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1" name="Rectangle 2"/>
          <p:cNvSpPr>
            <a:spLocks noGrp="1" noChangeArrowheads="1"/>
          </p:cNvSpPr>
          <p:nvPr>
            <p:ph type="title" idx="4294967295"/>
          </p:nvPr>
        </p:nvSpPr>
        <p:spPr/>
        <p:txBody>
          <a:bodyPr>
            <a:normAutofit fontScale="90000"/>
          </a:bodyPr>
          <a:lstStyle/>
          <a:p>
            <a:pPr eaLnBrk="1" hangingPunct="1"/>
            <a:r>
              <a:rPr lang="en-GB" dirty="0">
                <a:latin typeface="Liberation Sans"/>
              </a:rPr>
              <a:t>Are borders and white space better? Find </a:t>
            </a:r>
            <a:r>
              <a:rPr lang="en-GB" dirty="0" err="1">
                <a:latin typeface="Liberation Sans"/>
              </a:rPr>
              <a:t>french</a:t>
            </a:r>
            <a:endParaRPr lang="en-GB" dirty="0">
              <a:latin typeface="Liberation Sans"/>
            </a:endParaRPr>
          </a:p>
        </p:txBody>
      </p:sp>
      <p:graphicFrame>
        <p:nvGraphicFramePr>
          <p:cNvPr id="39938" name="Object 2"/>
          <p:cNvGraphicFramePr>
            <a:graphicFrameLocks noGrp="1" noChangeAspect="1"/>
          </p:cNvGraphicFramePr>
          <p:nvPr>
            <p:ph type="body" idx="4294967295"/>
            <p:extLst>
              <p:ext uri="{D42A27DB-BD31-4B8C-83A1-F6EECF244321}">
                <p14:modId xmlns:p14="http://schemas.microsoft.com/office/powerpoint/2010/main" val="656156805"/>
              </p:ext>
            </p:extLst>
          </p:nvPr>
        </p:nvGraphicFramePr>
        <p:xfrm>
          <a:off x="1691680" y="1758056"/>
          <a:ext cx="5544616" cy="4825306"/>
        </p:xfrm>
        <a:graphic>
          <a:graphicData uri="http://schemas.openxmlformats.org/presentationml/2006/ole">
            <mc:AlternateContent xmlns:mc="http://schemas.openxmlformats.org/markup-compatibility/2006">
              <mc:Choice xmlns:v="urn:schemas-microsoft-com:vml" Requires="v">
                <p:oleObj spid="_x0000_s63579" name="Document" r:id="rId4" imgW="4431792" imgH="3712464" progId="Word.Document.8">
                  <p:embed/>
                </p:oleObj>
              </mc:Choice>
              <mc:Fallback>
                <p:oleObj name="Document" r:id="rId4" imgW="4431792" imgH="3712464" progId="Word.Documen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1680" y="1758056"/>
                        <a:ext cx="5544616" cy="4825306"/>
                      </a:xfrm>
                      <a:prstGeom prst="rect">
                        <a:avLst/>
                      </a:prstGeom>
                      <a:noFill/>
                    </p:spPr>
                  </p:pic>
                </p:oleObj>
              </mc:Fallback>
            </mc:AlternateContent>
          </a:graphicData>
        </a:graphic>
      </p:graphicFrame>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16</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33667047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idx="4294967295"/>
          </p:nvPr>
        </p:nvSpPr>
        <p:spPr/>
        <p:txBody>
          <a:bodyPr/>
          <a:lstStyle/>
          <a:p>
            <a:pPr eaLnBrk="1" hangingPunct="1"/>
            <a:r>
              <a:rPr lang="en-GB" dirty="0">
                <a:latin typeface="Liberation Sans"/>
              </a:rPr>
              <a:t>Activity</a:t>
            </a:r>
          </a:p>
        </p:txBody>
      </p:sp>
      <p:sp>
        <p:nvSpPr>
          <p:cNvPr id="41989" name="Rectangle 3"/>
          <p:cNvSpPr>
            <a:spLocks noGrp="1" noChangeArrowheads="1"/>
          </p:cNvSpPr>
          <p:nvPr>
            <p:ph type="body" idx="4294967295"/>
          </p:nvPr>
        </p:nvSpPr>
        <p:spPr/>
        <p:txBody>
          <a:bodyPr>
            <a:normAutofit lnSpcReduction="10000"/>
          </a:bodyPr>
          <a:lstStyle/>
          <a:p>
            <a:pPr eaLnBrk="1" hangingPunct="1"/>
            <a:r>
              <a:rPr lang="en-GB" dirty="0">
                <a:latin typeface="Liberation Sans"/>
              </a:rPr>
              <a:t>Weller (2004) found people took less time to locate items for information that was grouped </a:t>
            </a:r>
          </a:p>
          <a:p>
            <a:pPr lvl="1" eaLnBrk="1" hangingPunct="1"/>
            <a:r>
              <a:rPr lang="en-GB" sz="2400" dirty="0">
                <a:solidFill>
                  <a:schemeClr val="accent1"/>
                </a:solidFill>
                <a:latin typeface="Liberation Sans"/>
              </a:rPr>
              <a:t>using a border (2nd screen) compared with using </a:t>
            </a:r>
            <a:r>
              <a:rPr lang="en-GB" sz="2400" dirty="0" err="1">
                <a:solidFill>
                  <a:schemeClr val="accent1"/>
                </a:solidFill>
                <a:latin typeface="Liberation Sans"/>
              </a:rPr>
              <a:t>color</a:t>
            </a:r>
            <a:r>
              <a:rPr lang="en-GB" sz="2400" dirty="0">
                <a:solidFill>
                  <a:schemeClr val="accent1"/>
                </a:solidFill>
                <a:latin typeface="Liberation Sans"/>
              </a:rPr>
              <a:t> contrast (1st screen)</a:t>
            </a:r>
          </a:p>
          <a:p>
            <a:pPr lvl="1" eaLnBrk="1" hangingPunct="1"/>
            <a:endParaRPr lang="en-GB" sz="900" dirty="0">
              <a:latin typeface="Liberation Sans"/>
            </a:endParaRPr>
          </a:p>
          <a:p>
            <a:pPr eaLnBrk="1" hangingPunct="1"/>
            <a:r>
              <a:rPr lang="en-GB" dirty="0">
                <a:latin typeface="Liberation Sans"/>
              </a:rPr>
              <a:t>Some argue that too much white space on web pages is detrimental to search</a:t>
            </a:r>
          </a:p>
          <a:p>
            <a:pPr lvl="1" eaLnBrk="1" hangingPunct="1"/>
            <a:r>
              <a:rPr lang="en-GB" sz="2400" dirty="0">
                <a:solidFill>
                  <a:schemeClr val="accent1"/>
                </a:solidFill>
                <a:latin typeface="Liberation Sans"/>
              </a:rPr>
              <a:t>Makes it hard to find information</a:t>
            </a:r>
          </a:p>
          <a:p>
            <a:pPr lvl="1" eaLnBrk="1" hangingPunct="1"/>
            <a:endParaRPr lang="en-GB" sz="900" dirty="0">
              <a:latin typeface="Liberation Sans"/>
            </a:endParaRPr>
          </a:p>
          <a:p>
            <a:pPr eaLnBrk="1" hangingPunct="1"/>
            <a:r>
              <a:rPr lang="en-GB" dirty="0">
                <a:latin typeface="Liberation Sans"/>
              </a:rPr>
              <a:t>Do you agree?</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r>
              <a:rPr lang="en-GB" sz="1200" dirty="0">
                <a:solidFill>
                  <a:schemeClr val="accent6">
                    <a:lumMod val="75000"/>
                  </a:schemeClr>
                </a:solidFill>
                <a:latin typeface="Liberation Sans"/>
              </a:rPr>
              <a:t>14</a:t>
            </a:r>
          </a:p>
        </p:txBody>
      </p:sp>
    </p:spTree>
    <p:extLst>
      <p:ext uri="{BB962C8B-B14F-4D97-AF65-F5344CB8AC3E}">
        <p14:creationId xmlns:p14="http://schemas.microsoft.com/office/powerpoint/2010/main" val="14449543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2"/>
          <p:cNvSpPr>
            <a:spLocks noGrp="1" noChangeArrowheads="1"/>
          </p:cNvSpPr>
          <p:nvPr>
            <p:ph type="title" idx="4294967295"/>
          </p:nvPr>
        </p:nvSpPr>
        <p:spPr/>
        <p:txBody>
          <a:bodyPr>
            <a:normAutofit fontScale="90000"/>
          </a:bodyPr>
          <a:lstStyle/>
          <a:p>
            <a:pPr eaLnBrk="1" hangingPunct="1"/>
            <a:r>
              <a:rPr lang="en-GB" dirty="0">
                <a:latin typeface="Liberation Sans"/>
              </a:rPr>
              <a:t>Which is easiest to read and why?</a:t>
            </a:r>
          </a:p>
        </p:txBody>
      </p:sp>
      <p:sp>
        <p:nvSpPr>
          <p:cNvPr id="44038" name="Rectangle 4" descr="Green marble"/>
          <p:cNvSpPr>
            <a:spLocks noChangeArrowheads="1"/>
          </p:cNvSpPr>
          <p:nvPr/>
        </p:nvSpPr>
        <p:spPr bwMode="auto">
          <a:xfrm>
            <a:off x="694184" y="1688975"/>
            <a:ext cx="3676182" cy="1246909"/>
          </a:xfrm>
          <a:prstGeom prst="rect">
            <a:avLst/>
          </a:prstGeom>
          <a:blipFill dpi="0" rotWithShape="0">
            <a:blip r:embed="rId3"/>
            <a:srcRect/>
            <a:tile tx="0" ty="0" sx="100000" sy="100000" flip="none" algn="tl"/>
          </a:blipFill>
          <a:ln w="9525">
            <a:solidFill>
              <a:schemeClr val="tx1"/>
            </a:solidFill>
            <a:miter lim="800000"/>
            <a:headEnd/>
            <a:tailEnd/>
          </a:ln>
        </p:spPr>
        <p:txBody>
          <a:bodyPr wrap="none" anchor="ctr"/>
          <a:lstStyle/>
          <a:p>
            <a:pPr algn="ctr" eaLnBrk="0" hangingPunct="0"/>
            <a:r>
              <a:rPr lang="en-GB" sz="2000" dirty="0">
                <a:solidFill>
                  <a:srgbClr val="EF1F1D"/>
                </a:solidFill>
                <a:latin typeface="Liberation Sans"/>
                <a:ea typeface="Liberation Sans" panose="020B0604020202020204" pitchFamily="34" charset="0"/>
                <a:cs typeface="Liberation Sans" panose="020B0604020202020204" pitchFamily="34" charset="0"/>
              </a:rPr>
              <a:t>What is the time?</a:t>
            </a:r>
          </a:p>
        </p:txBody>
      </p:sp>
      <p:sp>
        <p:nvSpPr>
          <p:cNvPr id="44039" name="Rectangle 5"/>
          <p:cNvSpPr>
            <a:spLocks noChangeArrowheads="1"/>
          </p:cNvSpPr>
          <p:nvPr/>
        </p:nvSpPr>
        <p:spPr bwMode="auto">
          <a:xfrm>
            <a:off x="716249" y="3135267"/>
            <a:ext cx="3676182" cy="1143000"/>
          </a:xfrm>
          <a:prstGeom prst="rect">
            <a:avLst/>
          </a:prstGeom>
          <a:solidFill>
            <a:schemeClr val="accent2"/>
          </a:solidFill>
          <a:ln w="9525">
            <a:solidFill>
              <a:schemeClr val="tx1"/>
            </a:solidFill>
            <a:miter lim="800000"/>
            <a:headEnd/>
            <a:tailEnd/>
          </a:ln>
        </p:spPr>
        <p:txBody>
          <a:bodyPr wrap="none" anchor="ctr"/>
          <a:lstStyle/>
          <a:p>
            <a:pPr algn="ctr" eaLnBrk="0" hangingPunct="0"/>
            <a:r>
              <a:rPr lang="en-GB" sz="2000" dirty="0">
                <a:solidFill>
                  <a:srgbClr val="EF1F1D"/>
                </a:solidFill>
                <a:latin typeface="Liberation Sans"/>
                <a:ea typeface="Liberation Sans" panose="020B0604020202020204" pitchFamily="34" charset="0"/>
                <a:cs typeface="Liberation Sans" panose="020B0604020202020204" pitchFamily="34" charset="0"/>
              </a:rPr>
              <a:t>What is the time?</a:t>
            </a:r>
          </a:p>
        </p:txBody>
      </p:sp>
      <p:sp>
        <p:nvSpPr>
          <p:cNvPr id="44040" name="Rectangle 6"/>
          <p:cNvSpPr>
            <a:spLocks noChangeArrowheads="1"/>
          </p:cNvSpPr>
          <p:nvPr/>
        </p:nvSpPr>
        <p:spPr bwMode="auto">
          <a:xfrm>
            <a:off x="727401" y="4584576"/>
            <a:ext cx="3676182" cy="1143000"/>
          </a:xfrm>
          <a:prstGeom prst="rect">
            <a:avLst/>
          </a:prstGeom>
          <a:solidFill>
            <a:srgbClr val="DCCB16"/>
          </a:solidFill>
          <a:ln w="9525">
            <a:solidFill>
              <a:schemeClr val="tx1"/>
            </a:solidFill>
            <a:miter lim="800000"/>
            <a:headEnd/>
            <a:tailEnd/>
          </a:ln>
        </p:spPr>
        <p:txBody>
          <a:bodyPr wrap="none" anchor="ctr"/>
          <a:lstStyle/>
          <a:p>
            <a:pPr algn="ctr" eaLnBrk="0" hangingPunct="0"/>
            <a:r>
              <a:rPr lang="en-GB" sz="2000">
                <a:solidFill>
                  <a:schemeClr val="bg1"/>
                </a:solidFill>
                <a:latin typeface="Liberation Sans"/>
                <a:ea typeface="Liberation Sans" panose="020B0604020202020204" pitchFamily="34" charset="0"/>
                <a:cs typeface="Liberation Sans" panose="020B0604020202020204" pitchFamily="34" charset="0"/>
              </a:rPr>
              <a:t>What is the time?</a:t>
            </a:r>
          </a:p>
        </p:txBody>
      </p:sp>
      <p:sp>
        <p:nvSpPr>
          <p:cNvPr id="44041" name="Rectangle 7"/>
          <p:cNvSpPr>
            <a:spLocks noChangeArrowheads="1"/>
          </p:cNvSpPr>
          <p:nvPr/>
        </p:nvSpPr>
        <p:spPr bwMode="auto">
          <a:xfrm>
            <a:off x="5037731" y="1643720"/>
            <a:ext cx="3676182" cy="1350818"/>
          </a:xfrm>
          <a:prstGeom prst="rect">
            <a:avLst/>
          </a:prstGeom>
          <a:solidFill>
            <a:schemeClr val="accent2"/>
          </a:solidFill>
          <a:ln w="9525">
            <a:solidFill>
              <a:schemeClr val="tx1"/>
            </a:solidFill>
            <a:miter lim="800000"/>
            <a:headEnd/>
            <a:tailEnd/>
          </a:ln>
        </p:spPr>
        <p:txBody>
          <a:bodyPr wrap="none" anchor="ctr"/>
          <a:lstStyle/>
          <a:p>
            <a:pPr algn="ctr" eaLnBrk="0" hangingPunct="0"/>
            <a:endParaRPr lang="en-GB" sz="2000" dirty="0">
              <a:solidFill>
                <a:srgbClr val="EF1F1D"/>
              </a:solidFill>
              <a:latin typeface="Liberation Sans"/>
              <a:ea typeface="Liberation Sans" panose="020B0604020202020204" pitchFamily="34" charset="0"/>
              <a:cs typeface="Liberation Sans" panose="020B0604020202020204" pitchFamily="34" charset="0"/>
            </a:endParaRPr>
          </a:p>
          <a:p>
            <a:pPr algn="ctr" eaLnBrk="0" hangingPunct="0"/>
            <a:r>
              <a:rPr lang="en-GB" sz="2000" dirty="0">
                <a:solidFill>
                  <a:srgbClr val="FFCC18"/>
                </a:solidFill>
                <a:latin typeface="Liberation Sans"/>
                <a:ea typeface="Liberation Sans" panose="020B0604020202020204" pitchFamily="34" charset="0"/>
                <a:cs typeface="Liberation Sans" panose="020B0604020202020204" pitchFamily="34" charset="0"/>
              </a:rPr>
              <a:t>What is the time?</a:t>
            </a:r>
          </a:p>
          <a:p>
            <a:pPr algn="ctr" eaLnBrk="0" hangingPunct="0"/>
            <a:endParaRPr lang="en-GB" dirty="0">
              <a:latin typeface="Liberation Sans"/>
              <a:ea typeface="Liberation Sans" panose="020B0604020202020204" pitchFamily="34" charset="0"/>
              <a:cs typeface="Liberation Sans" panose="020B0604020202020204" pitchFamily="34" charset="0"/>
            </a:endParaRPr>
          </a:p>
        </p:txBody>
      </p:sp>
      <p:sp>
        <p:nvSpPr>
          <p:cNvPr id="44042" name="Rectangle 8"/>
          <p:cNvSpPr>
            <a:spLocks noChangeArrowheads="1"/>
          </p:cNvSpPr>
          <p:nvPr/>
        </p:nvSpPr>
        <p:spPr bwMode="auto">
          <a:xfrm>
            <a:off x="5037731" y="3167720"/>
            <a:ext cx="3579440" cy="1143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endParaRPr lang="en-GB" sz="2000">
              <a:latin typeface="Liberation Sans"/>
              <a:ea typeface="Liberation Sans" panose="020B0604020202020204" pitchFamily="34" charset="0"/>
              <a:cs typeface="Liberation Sans" panose="020B0604020202020204" pitchFamily="34" charset="0"/>
            </a:endParaRPr>
          </a:p>
          <a:p>
            <a:pPr algn="ctr" eaLnBrk="0" hangingPunct="0"/>
            <a:r>
              <a:rPr lang="en-GB" sz="2000">
                <a:latin typeface="Liberation Sans"/>
                <a:ea typeface="Liberation Sans" panose="020B0604020202020204" pitchFamily="34" charset="0"/>
                <a:cs typeface="Liberation Sans" panose="020B0604020202020204" pitchFamily="34" charset="0"/>
              </a:rPr>
              <a:t>What is the time?</a:t>
            </a:r>
          </a:p>
          <a:p>
            <a:pPr algn="ctr" eaLnBrk="0" hangingPunct="0"/>
            <a:endParaRPr lang="en-GB">
              <a:latin typeface="Liberation Sans"/>
              <a:ea typeface="Liberation Sans" panose="020B0604020202020204" pitchFamily="34" charset="0"/>
              <a:cs typeface="Liberation Sans" panose="020B0604020202020204" pitchFamily="34" charset="0"/>
            </a:endParaRPr>
          </a:p>
        </p:txBody>
      </p:sp>
      <p:sp>
        <p:nvSpPr>
          <p:cNvPr id="2" name="Footer Placeholder 1"/>
          <p:cNvSpPr>
            <a:spLocks noGrp="1"/>
          </p:cNvSpPr>
          <p:nvPr>
            <p:ph type="ftr" sz="quarter" idx="11"/>
          </p:nvPr>
        </p:nvSpPr>
        <p:spPr>
          <a:xfrm>
            <a:off x="3131840" y="6309320"/>
            <a:ext cx="2895600" cy="365125"/>
          </a:xfrm>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18</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21210555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Rectangle 2"/>
          <p:cNvSpPr>
            <a:spLocks noGrp="1" noChangeArrowheads="1"/>
          </p:cNvSpPr>
          <p:nvPr>
            <p:ph type="title" idx="4294967295"/>
          </p:nvPr>
        </p:nvSpPr>
        <p:spPr/>
        <p:txBody>
          <a:bodyPr>
            <a:normAutofit fontScale="90000"/>
          </a:bodyPr>
          <a:lstStyle/>
          <a:p>
            <a:pPr eaLnBrk="1" hangingPunct="1"/>
            <a:r>
              <a:rPr lang="en-GB" dirty="0">
                <a:solidFill>
                  <a:srgbClr val="FF0000"/>
                </a:solidFill>
              </a:rPr>
              <a:t>Design implications for perception </a:t>
            </a:r>
          </a:p>
        </p:txBody>
      </p:sp>
      <p:sp>
        <p:nvSpPr>
          <p:cNvPr id="46085" name="Rectangle 3"/>
          <p:cNvSpPr>
            <a:spLocks noGrp="1" noChangeArrowheads="1"/>
          </p:cNvSpPr>
          <p:nvPr>
            <p:ph type="body" idx="4294967295"/>
          </p:nvPr>
        </p:nvSpPr>
        <p:spPr>
          <a:xfrm>
            <a:off x="457200" y="1490523"/>
            <a:ext cx="8153400" cy="5020667"/>
          </a:xfrm>
        </p:spPr>
        <p:txBody>
          <a:bodyPr>
            <a:normAutofit fontScale="92500"/>
          </a:bodyPr>
          <a:lstStyle/>
          <a:p>
            <a:pPr lvl="1" eaLnBrk="1" hangingPunct="1">
              <a:spcBef>
                <a:spcPts val="600"/>
              </a:spcBef>
            </a:pPr>
            <a:r>
              <a:rPr lang="en-GB" b="1" dirty="0"/>
              <a:t>Icons</a:t>
            </a:r>
            <a:r>
              <a:rPr lang="en-GB" dirty="0"/>
              <a:t> should enable users to readily </a:t>
            </a:r>
            <a:r>
              <a:rPr lang="en-GB" i="1" dirty="0"/>
              <a:t>distinguish</a:t>
            </a:r>
            <a:r>
              <a:rPr lang="en-GB" dirty="0"/>
              <a:t> their meaning</a:t>
            </a:r>
          </a:p>
          <a:p>
            <a:pPr lvl="1" eaLnBrk="1" hangingPunct="1">
              <a:spcBef>
                <a:spcPts val="600"/>
              </a:spcBef>
            </a:pPr>
            <a:r>
              <a:rPr lang="en-GB" b="1" dirty="0"/>
              <a:t>Bordering and spacing </a:t>
            </a:r>
            <a:r>
              <a:rPr lang="en-GB" dirty="0"/>
              <a:t>are effective visual ways of grouping information</a:t>
            </a:r>
          </a:p>
          <a:p>
            <a:pPr lvl="1" eaLnBrk="1" hangingPunct="1">
              <a:spcBef>
                <a:spcPts val="600"/>
              </a:spcBef>
            </a:pPr>
            <a:r>
              <a:rPr lang="en-GB" b="1" dirty="0"/>
              <a:t>Sounds</a:t>
            </a:r>
            <a:r>
              <a:rPr lang="en-GB" dirty="0"/>
              <a:t> should be audible and distinguishable</a:t>
            </a:r>
          </a:p>
          <a:p>
            <a:pPr lvl="1" eaLnBrk="1" hangingPunct="1">
              <a:spcBef>
                <a:spcPts val="600"/>
              </a:spcBef>
            </a:pPr>
            <a:r>
              <a:rPr lang="en-GB" b="1" dirty="0"/>
              <a:t>Speech output </a:t>
            </a:r>
            <a:r>
              <a:rPr lang="en-GB" dirty="0"/>
              <a:t>should enable users to distinguish between the set of spoken words</a:t>
            </a:r>
          </a:p>
          <a:p>
            <a:pPr lvl="1" eaLnBrk="1" hangingPunct="1">
              <a:spcBef>
                <a:spcPts val="600"/>
              </a:spcBef>
            </a:pPr>
            <a:r>
              <a:rPr lang="en-GB" b="1" dirty="0"/>
              <a:t>Text </a:t>
            </a:r>
            <a:r>
              <a:rPr lang="en-GB" dirty="0"/>
              <a:t>should be legible and distinguishable from the background</a:t>
            </a:r>
          </a:p>
          <a:p>
            <a:pPr lvl="1" eaLnBrk="1" hangingPunct="1">
              <a:spcBef>
                <a:spcPts val="600"/>
              </a:spcBef>
            </a:pPr>
            <a:r>
              <a:rPr lang="en-GB" b="1" dirty="0"/>
              <a:t>Tactile feedback </a:t>
            </a:r>
            <a:r>
              <a:rPr lang="en-GB" dirty="0"/>
              <a:t>should allow users to recognize and distinguish different meanings</a:t>
            </a:r>
            <a:endParaRPr lang="en-GB" sz="3600" dirty="0"/>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19</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33411954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2"/>
          <p:cNvSpPr>
            <a:spLocks noGrp="1" noChangeArrowheads="1"/>
          </p:cNvSpPr>
          <p:nvPr>
            <p:ph type="title" idx="4294967295"/>
          </p:nvPr>
        </p:nvSpPr>
        <p:spPr>
          <a:xfrm>
            <a:off x="685800" y="228600"/>
            <a:ext cx="7772400" cy="1143000"/>
          </a:xfrm>
          <a:noFill/>
        </p:spPr>
        <p:txBody>
          <a:bodyPr lIns="90487" tIns="44450" rIns="90487" bIns="44450"/>
          <a:lstStyle/>
          <a:p>
            <a:pPr eaLnBrk="1" hangingPunct="1"/>
            <a:r>
              <a:rPr lang="en-GB" dirty="0">
                <a:solidFill>
                  <a:srgbClr val="FF0000"/>
                </a:solidFill>
                <a:latin typeface="Liberation Sans"/>
              </a:rPr>
              <a:t>Memory</a:t>
            </a:r>
          </a:p>
        </p:txBody>
      </p:sp>
      <p:sp>
        <p:nvSpPr>
          <p:cNvPr id="48133" name="Rectangle 3"/>
          <p:cNvSpPr>
            <a:spLocks noGrp="1" noChangeArrowheads="1"/>
          </p:cNvSpPr>
          <p:nvPr>
            <p:ph type="body" idx="4294967295"/>
          </p:nvPr>
        </p:nvSpPr>
        <p:spPr>
          <a:xfrm>
            <a:off x="323528" y="1371599"/>
            <a:ext cx="8534400" cy="5349875"/>
          </a:xfrm>
          <a:noFill/>
        </p:spPr>
        <p:txBody>
          <a:bodyPr lIns="90487" tIns="44450" rIns="90487" bIns="44450">
            <a:normAutofit fontScale="92500" lnSpcReduction="10000"/>
          </a:bodyPr>
          <a:lstStyle/>
          <a:p>
            <a:pPr>
              <a:lnSpc>
                <a:spcPct val="120000"/>
              </a:lnSpc>
              <a:spcBef>
                <a:spcPts val="0"/>
              </a:spcBef>
            </a:pPr>
            <a:r>
              <a:rPr lang="en-US" sz="2800" dirty="0">
                <a:latin typeface="Liberation Sans"/>
              </a:rPr>
              <a:t>Memory involves recalling various kinds of knowledge that allow us to act appropriately</a:t>
            </a:r>
          </a:p>
          <a:p>
            <a:pPr eaLnBrk="1" hangingPunct="1">
              <a:lnSpc>
                <a:spcPct val="120000"/>
              </a:lnSpc>
              <a:spcBef>
                <a:spcPts val="0"/>
              </a:spcBef>
            </a:pPr>
            <a:r>
              <a:rPr lang="en-GB" sz="2800" dirty="0">
                <a:latin typeface="Liberation Sans"/>
              </a:rPr>
              <a:t>Involves first encoding and then retrieving knowledge.</a:t>
            </a:r>
          </a:p>
          <a:p>
            <a:pPr eaLnBrk="1" hangingPunct="1">
              <a:lnSpc>
                <a:spcPct val="120000"/>
              </a:lnSpc>
              <a:spcBef>
                <a:spcPts val="0"/>
              </a:spcBef>
            </a:pPr>
            <a:r>
              <a:rPr lang="en-GB" sz="2800" dirty="0">
                <a:latin typeface="Liberation Sans"/>
              </a:rPr>
              <a:t>We don</a:t>
            </a:r>
            <a:r>
              <a:rPr lang="ja-JP" altLang="en-GB" sz="2800" dirty="0">
                <a:latin typeface="Liberation Sans"/>
              </a:rPr>
              <a:t>’</a:t>
            </a:r>
            <a:r>
              <a:rPr lang="en-GB" sz="2800" dirty="0">
                <a:latin typeface="Liberation Sans"/>
              </a:rPr>
              <a:t>t remember everything - involves filtering and processing what is attended to</a:t>
            </a:r>
          </a:p>
          <a:p>
            <a:pPr eaLnBrk="1" hangingPunct="1">
              <a:lnSpc>
                <a:spcPct val="120000"/>
              </a:lnSpc>
              <a:spcBef>
                <a:spcPts val="0"/>
              </a:spcBef>
            </a:pPr>
            <a:r>
              <a:rPr lang="en-GB" sz="2800" dirty="0">
                <a:latin typeface="Liberation Sans"/>
              </a:rPr>
              <a:t>Context is important in affecting our memory (i.e. where, when)</a:t>
            </a:r>
          </a:p>
          <a:p>
            <a:pPr eaLnBrk="1" hangingPunct="1">
              <a:lnSpc>
                <a:spcPct val="120000"/>
              </a:lnSpc>
              <a:spcBef>
                <a:spcPts val="0"/>
              </a:spcBef>
            </a:pPr>
            <a:r>
              <a:rPr lang="en-GB" sz="2800" dirty="0">
                <a:latin typeface="Liberation Sans"/>
              </a:rPr>
              <a:t>We recognize things much better than being able to recall things</a:t>
            </a:r>
          </a:p>
          <a:p>
            <a:pPr>
              <a:lnSpc>
                <a:spcPct val="120000"/>
              </a:lnSpc>
              <a:spcBef>
                <a:spcPts val="0"/>
              </a:spcBef>
            </a:pPr>
            <a:r>
              <a:rPr lang="en-GB" sz="2800" dirty="0">
                <a:latin typeface="Liberation Sans"/>
              </a:rPr>
              <a:t>We remember less about objects we have photographed than when we observe them with the naked eye (Henkel, 2014)</a:t>
            </a:r>
          </a:p>
          <a:p>
            <a:pPr lvl="1" eaLnBrk="1" hangingPunct="1">
              <a:lnSpc>
                <a:spcPct val="120000"/>
              </a:lnSpc>
              <a:spcBef>
                <a:spcPts val="0"/>
              </a:spcBef>
            </a:pPr>
            <a:endParaRPr lang="en-GB" sz="700" dirty="0">
              <a:latin typeface="Liberation Sans"/>
            </a:endParaRP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20</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4056301920"/>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2"/>
          <p:cNvSpPr>
            <a:spLocks noGrp="1" noChangeArrowheads="1"/>
          </p:cNvSpPr>
          <p:nvPr>
            <p:ph type="title" idx="4294967295"/>
          </p:nvPr>
        </p:nvSpPr>
        <p:spPr/>
        <p:txBody>
          <a:bodyPr/>
          <a:lstStyle/>
          <a:p>
            <a:pPr eaLnBrk="1" hangingPunct="1"/>
            <a:r>
              <a:rPr lang="en-GB" dirty="0">
                <a:latin typeface="Liberation Sans"/>
              </a:rPr>
              <a:t>Processing in memory</a:t>
            </a:r>
          </a:p>
        </p:txBody>
      </p:sp>
      <p:sp>
        <p:nvSpPr>
          <p:cNvPr id="50181" name="Rectangle 3"/>
          <p:cNvSpPr>
            <a:spLocks noGrp="1" noChangeArrowheads="1"/>
          </p:cNvSpPr>
          <p:nvPr>
            <p:ph type="body" idx="4294967295"/>
          </p:nvPr>
        </p:nvSpPr>
        <p:spPr>
          <a:xfrm>
            <a:off x="457200" y="1600200"/>
            <a:ext cx="8229600" cy="5121275"/>
          </a:xfrm>
        </p:spPr>
        <p:txBody>
          <a:bodyPr>
            <a:normAutofit fontScale="92500"/>
          </a:bodyPr>
          <a:lstStyle/>
          <a:p>
            <a:pPr eaLnBrk="1" hangingPunct="1">
              <a:lnSpc>
                <a:spcPct val="90000"/>
              </a:lnSpc>
            </a:pPr>
            <a:r>
              <a:rPr lang="en-GB" dirty="0">
                <a:latin typeface="Liberation Sans"/>
              </a:rPr>
              <a:t>Encoding is first stage of memory</a:t>
            </a:r>
          </a:p>
          <a:p>
            <a:pPr eaLnBrk="1" hangingPunct="1">
              <a:lnSpc>
                <a:spcPct val="90000"/>
              </a:lnSpc>
            </a:pPr>
            <a:endParaRPr lang="en-GB" sz="1000" dirty="0">
              <a:latin typeface="Liberation Sans"/>
            </a:endParaRPr>
          </a:p>
          <a:p>
            <a:pPr lvl="1" eaLnBrk="1" hangingPunct="1">
              <a:lnSpc>
                <a:spcPct val="90000"/>
              </a:lnSpc>
            </a:pPr>
            <a:r>
              <a:rPr lang="en-GB" sz="2400" dirty="0">
                <a:solidFill>
                  <a:schemeClr val="accent1"/>
                </a:solidFill>
                <a:latin typeface="Liberation Sans"/>
              </a:rPr>
              <a:t>determines which information is attended to in the environment and how it is interpreted</a:t>
            </a:r>
          </a:p>
          <a:p>
            <a:pPr lvl="1" eaLnBrk="1" hangingPunct="1">
              <a:lnSpc>
                <a:spcPct val="90000"/>
              </a:lnSpc>
            </a:pPr>
            <a:endParaRPr lang="en-GB" sz="1400" dirty="0">
              <a:solidFill>
                <a:schemeClr val="accent1"/>
              </a:solidFill>
              <a:latin typeface="Liberation Sans"/>
            </a:endParaRPr>
          </a:p>
          <a:p>
            <a:pPr eaLnBrk="1" hangingPunct="1">
              <a:lnSpc>
                <a:spcPct val="90000"/>
              </a:lnSpc>
            </a:pPr>
            <a:r>
              <a:rPr lang="en-GB" sz="2800" dirty="0">
                <a:latin typeface="Liberation Sans"/>
              </a:rPr>
              <a:t>The more attention paid to something…</a:t>
            </a:r>
          </a:p>
          <a:p>
            <a:pPr eaLnBrk="1" hangingPunct="1">
              <a:lnSpc>
                <a:spcPct val="90000"/>
              </a:lnSpc>
            </a:pPr>
            <a:endParaRPr lang="en-GB" sz="1400" dirty="0">
              <a:latin typeface="Liberation Sans"/>
            </a:endParaRPr>
          </a:p>
          <a:p>
            <a:pPr eaLnBrk="1" hangingPunct="1">
              <a:lnSpc>
                <a:spcPct val="90000"/>
              </a:lnSpc>
            </a:pPr>
            <a:r>
              <a:rPr lang="en-GB" sz="2800" dirty="0">
                <a:latin typeface="Liberation Sans"/>
              </a:rPr>
              <a:t>The more it is processed in terms of thinking about it and comparing it with other knowledge…</a:t>
            </a:r>
          </a:p>
          <a:p>
            <a:pPr eaLnBrk="1" hangingPunct="1">
              <a:lnSpc>
                <a:spcPct val="90000"/>
              </a:lnSpc>
            </a:pPr>
            <a:endParaRPr lang="en-GB" sz="1400" dirty="0">
              <a:latin typeface="Liberation Sans"/>
            </a:endParaRPr>
          </a:p>
          <a:p>
            <a:pPr eaLnBrk="1" hangingPunct="1">
              <a:lnSpc>
                <a:spcPct val="90000"/>
              </a:lnSpc>
            </a:pPr>
            <a:r>
              <a:rPr lang="en-GB" sz="2800" dirty="0">
                <a:latin typeface="Liberation Sans"/>
              </a:rPr>
              <a:t>The more likely it is to be remembered</a:t>
            </a:r>
          </a:p>
          <a:p>
            <a:pPr eaLnBrk="1" hangingPunct="1">
              <a:lnSpc>
                <a:spcPct val="90000"/>
              </a:lnSpc>
            </a:pPr>
            <a:endParaRPr lang="en-GB" sz="1000" dirty="0">
              <a:latin typeface="Liberation Sans"/>
            </a:endParaRPr>
          </a:p>
          <a:p>
            <a:pPr lvl="1" eaLnBrk="1" hangingPunct="1">
              <a:lnSpc>
                <a:spcPct val="90000"/>
              </a:lnSpc>
            </a:pPr>
            <a:r>
              <a:rPr lang="en-GB" sz="2400" dirty="0">
                <a:solidFill>
                  <a:schemeClr val="accent1"/>
                </a:solidFill>
                <a:latin typeface="Liberation Sans"/>
              </a:rPr>
              <a:t>e.g. when learning about ID, it is much better to reflect upon it, carry out exercises, have discussions with others about it, and write notes than just passively read a book, listen to a lecture or watch a video about it</a:t>
            </a:r>
            <a:endParaRPr lang="en-GB" dirty="0">
              <a:solidFill>
                <a:schemeClr val="accent1"/>
              </a:solidFill>
              <a:latin typeface="Liberation Sans"/>
            </a:endParaRP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21</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2399633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2"/>
          <p:cNvSpPr>
            <a:spLocks noGrp="1" noChangeArrowheads="1"/>
          </p:cNvSpPr>
          <p:nvPr>
            <p:ph type="title" idx="4294967295"/>
          </p:nvPr>
        </p:nvSpPr>
        <p:spPr/>
        <p:txBody>
          <a:bodyPr/>
          <a:lstStyle/>
          <a:p>
            <a:pPr eaLnBrk="1" hangingPunct="1"/>
            <a:r>
              <a:rPr lang="en-GB" dirty="0">
                <a:latin typeface="Liberation Sans"/>
              </a:rPr>
              <a:t>Context is important</a:t>
            </a:r>
          </a:p>
        </p:txBody>
      </p:sp>
      <p:sp>
        <p:nvSpPr>
          <p:cNvPr id="52229" name="Rectangle 3"/>
          <p:cNvSpPr>
            <a:spLocks noGrp="1" noChangeArrowheads="1"/>
          </p:cNvSpPr>
          <p:nvPr>
            <p:ph type="body" idx="4294967295"/>
          </p:nvPr>
        </p:nvSpPr>
        <p:spPr>
          <a:xfrm>
            <a:off x="457200" y="1600200"/>
            <a:ext cx="8229600" cy="5121275"/>
          </a:xfrm>
        </p:spPr>
        <p:txBody>
          <a:bodyPr>
            <a:normAutofit/>
          </a:bodyPr>
          <a:lstStyle/>
          <a:p>
            <a:pPr eaLnBrk="1" hangingPunct="1">
              <a:spcBef>
                <a:spcPts val="600"/>
              </a:spcBef>
            </a:pPr>
            <a:r>
              <a:rPr lang="en-GB" sz="2800" dirty="0">
                <a:latin typeface="Liberation Sans"/>
              </a:rPr>
              <a:t>Context affects the extent to which information can be subsequently retrieved</a:t>
            </a:r>
          </a:p>
          <a:p>
            <a:pPr eaLnBrk="1" hangingPunct="1">
              <a:spcBef>
                <a:spcPts val="600"/>
              </a:spcBef>
            </a:pPr>
            <a:r>
              <a:rPr lang="en-GB" sz="2800" dirty="0">
                <a:latin typeface="Liberation Sans"/>
              </a:rPr>
              <a:t>Sometimes it can be difficult for people to recall information that was encoded in a different context:</a:t>
            </a:r>
          </a:p>
          <a:p>
            <a:pPr eaLnBrk="1" hangingPunct="1">
              <a:spcBef>
                <a:spcPts val="600"/>
              </a:spcBef>
            </a:pPr>
            <a:endParaRPr lang="en-GB" sz="800" dirty="0">
              <a:latin typeface="Liberation Sans"/>
            </a:endParaRPr>
          </a:p>
          <a:p>
            <a:pPr lvl="1" eaLnBrk="1" hangingPunct="1">
              <a:spcBef>
                <a:spcPts val="600"/>
              </a:spcBef>
            </a:pPr>
            <a:r>
              <a:rPr lang="ja-JP" altLang="en-GB" sz="2000" dirty="0">
                <a:solidFill>
                  <a:schemeClr val="accent1"/>
                </a:solidFill>
                <a:latin typeface="Liberation Sans"/>
                <a:ea typeface="ＭＳ Ｐゴシック" charset="0"/>
              </a:rPr>
              <a:t>“</a:t>
            </a:r>
            <a:r>
              <a:rPr lang="en-GB" sz="2000" dirty="0">
                <a:solidFill>
                  <a:schemeClr val="accent1"/>
                </a:solidFill>
                <a:latin typeface="Liberation Sans"/>
              </a:rPr>
              <a:t>You are on a train and someone comes up to you and says hello. You don</a:t>
            </a:r>
            <a:r>
              <a:rPr lang="en-US" sz="2000" dirty="0">
                <a:solidFill>
                  <a:schemeClr val="accent1"/>
                </a:solidFill>
                <a:latin typeface="Liberation Sans"/>
                <a:ea typeface="ＭＳ Ｐゴシック" charset="0"/>
              </a:rPr>
              <a:t>’</a:t>
            </a:r>
            <a:r>
              <a:rPr lang="en-GB" sz="2000" dirty="0">
                <a:solidFill>
                  <a:schemeClr val="accent1"/>
                </a:solidFill>
                <a:latin typeface="Liberation Sans"/>
              </a:rPr>
              <a:t>t recognize him for a few moments but then realize it is one of your neighbours. You are only used to seeing your neighbour in the hallway of your apartment block and seeing him out of context makes him difficult to recognize initially</a:t>
            </a:r>
            <a:r>
              <a:rPr lang="ja-JP" altLang="en-GB" sz="2000" dirty="0">
                <a:solidFill>
                  <a:schemeClr val="accent1"/>
                </a:solidFill>
                <a:latin typeface="Liberation Sans"/>
                <a:ea typeface="ＭＳ Ｐゴシック" charset="0"/>
              </a:rPr>
              <a:t>”</a:t>
            </a:r>
            <a:endParaRPr lang="en-GB" sz="2000" dirty="0">
              <a:solidFill>
                <a:schemeClr val="accent1"/>
              </a:solidFill>
              <a:latin typeface="Liberation Sans"/>
            </a:endParaRP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22</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1405876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6" name="Rectangle 2"/>
          <p:cNvSpPr>
            <a:spLocks noGrp="1" noChangeArrowheads="1"/>
          </p:cNvSpPr>
          <p:nvPr>
            <p:ph type="title" idx="4294967295"/>
          </p:nvPr>
        </p:nvSpPr>
        <p:spPr/>
        <p:txBody>
          <a:bodyPr/>
          <a:lstStyle/>
          <a:p>
            <a:pPr eaLnBrk="1" hangingPunct="1"/>
            <a:r>
              <a:rPr lang="en-GB" dirty="0">
                <a:latin typeface="Liberation Sans"/>
              </a:rPr>
              <a:t>Activity</a:t>
            </a:r>
          </a:p>
        </p:txBody>
      </p:sp>
      <p:sp>
        <p:nvSpPr>
          <p:cNvPr id="54277" name="Rectangle 3"/>
          <p:cNvSpPr>
            <a:spLocks noGrp="1" noChangeArrowheads="1"/>
          </p:cNvSpPr>
          <p:nvPr>
            <p:ph type="body" idx="4294967295"/>
          </p:nvPr>
        </p:nvSpPr>
        <p:spPr>
          <a:xfrm>
            <a:off x="683568" y="1417637"/>
            <a:ext cx="7772400" cy="5165725"/>
          </a:xfrm>
        </p:spPr>
        <p:txBody>
          <a:bodyPr>
            <a:normAutofit lnSpcReduction="10000"/>
          </a:bodyPr>
          <a:lstStyle/>
          <a:p>
            <a:pPr eaLnBrk="1" hangingPunct="1">
              <a:lnSpc>
                <a:spcPct val="120000"/>
              </a:lnSpc>
              <a:spcBef>
                <a:spcPts val="0"/>
              </a:spcBef>
            </a:pPr>
            <a:r>
              <a:rPr lang="en-GB" sz="2400" dirty="0">
                <a:latin typeface="Liberation Sans"/>
              </a:rPr>
              <a:t>Try to remember the dates of your grandparents</a:t>
            </a:r>
            <a:r>
              <a:rPr lang="ja-JP" altLang="en-GB" sz="2400" dirty="0">
                <a:latin typeface="Liberation Sans"/>
              </a:rPr>
              <a:t>’</a:t>
            </a:r>
            <a:r>
              <a:rPr lang="en-GB" sz="2400" dirty="0">
                <a:latin typeface="Liberation Sans"/>
              </a:rPr>
              <a:t> birthday</a:t>
            </a:r>
          </a:p>
          <a:p>
            <a:pPr eaLnBrk="1" hangingPunct="1">
              <a:lnSpc>
                <a:spcPct val="120000"/>
              </a:lnSpc>
              <a:spcBef>
                <a:spcPts val="0"/>
              </a:spcBef>
            </a:pPr>
            <a:r>
              <a:rPr lang="en-GB" sz="2400" dirty="0">
                <a:latin typeface="Liberation Sans"/>
              </a:rPr>
              <a:t>Try to remember the cover of the last two DVDs you bought or rented</a:t>
            </a:r>
          </a:p>
          <a:p>
            <a:pPr eaLnBrk="1" hangingPunct="1">
              <a:lnSpc>
                <a:spcPct val="120000"/>
              </a:lnSpc>
              <a:spcBef>
                <a:spcPts val="0"/>
              </a:spcBef>
            </a:pPr>
            <a:r>
              <a:rPr lang="en-GB" sz="2400" dirty="0">
                <a:latin typeface="Liberation Sans"/>
              </a:rPr>
              <a:t>Which was easiest? Why?</a:t>
            </a:r>
          </a:p>
          <a:p>
            <a:pPr eaLnBrk="1" hangingPunct="1">
              <a:lnSpc>
                <a:spcPct val="120000"/>
              </a:lnSpc>
              <a:spcBef>
                <a:spcPts val="0"/>
              </a:spcBef>
            </a:pPr>
            <a:r>
              <a:rPr lang="en-GB" sz="2400" dirty="0">
                <a:latin typeface="Liberation Sans"/>
              </a:rPr>
              <a:t>People are very good at remembering visual cues about things</a:t>
            </a:r>
          </a:p>
          <a:p>
            <a:pPr lvl="1" eaLnBrk="1" hangingPunct="1">
              <a:lnSpc>
                <a:spcPct val="120000"/>
              </a:lnSpc>
              <a:spcBef>
                <a:spcPts val="0"/>
              </a:spcBef>
            </a:pPr>
            <a:r>
              <a:rPr lang="en-GB" sz="2400" dirty="0">
                <a:solidFill>
                  <a:schemeClr val="accent1"/>
                </a:solidFill>
                <a:latin typeface="Liberation Sans"/>
              </a:rPr>
              <a:t>e.g. the </a:t>
            </a:r>
            <a:r>
              <a:rPr lang="en-GB" sz="2400" dirty="0" err="1">
                <a:solidFill>
                  <a:schemeClr val="accent1"/>
                </a:solidFill>
                <a:latin typeface="Liberation Sans"/>
              </a:rPr>
              <a:t>color</a:t>
            </a:r>
            <a:r>
              <a:rPr lang="en-GB" sz="2400" dirty="0">
                <a:solidFill>
                  <a:schemeClr val="accent1"/>
                </a:solidFill>
                <a:latin typeface="Liberation Sans"/>
              </a:rPr>
              <a:t> of items, the location of objects and marks on an object</a:t>
            </a:r>
            <a:r>
              <a:rPr lang="en-GB" sz="2400" dirty="0">
                <a:latin typeface="Liberation Sans"/>
              </a:rPr>
              <a:t> </a:t>
            </a:r>
          </a:p>
          <a:p>
            <a:pPr eaLnBrk="1" hangingPunct="1">
              <a:lnSpc>
                <a:spcPct val="120000"/>
              </a:lnSpc>
              <a:spcBef>
                <a:spcPts val="0"/>
              </a:spcBef>
            </a:pPr>
            <a:r>
              <a:rPr lang="en-GB" sz="2400" dirty="0">
                <a:latin typeface="Liberation Sans"/>
              </a:rPr>
              <a:t>They find it more difficult to learn and remember arbitrary material</a:t>
            </a:r>
          </a:p>
          <a:p>
            <a:pPr lvl="1" eaLnBrk="1" hangingPunct="1">
              <a:lnSpc>
                <a:spcPct val="120000"/>
              </a:lnSpc>
              <a:spcBef>
                <a:spcPts val="0"/>
              </a:spcBef>
            </a:pPr>
            <a:r>
              <a:rPr lang="en-GB" sz="2400" dirty="0">
                <a:solidFill>
                  <a:schemeClr val="accent1"/>
                </a:solidFill>
                <a:latin typeface="Liberation Sans"/>
              </a:rPr>
              <a:t>e.g. birthdays and phone numbers</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23</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17729996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2"/>
          <p:cNvSpPr>
            <a:spLocks noGrp="1" noChangeArrowheads="1"/>
          </p:cNvSpPr>
          <p:nvPr>
            <p:ph type="title" idx="4294967295"/>
          </p:nvPr>
        </p:nvSpPr>
        <p:spPr/>
        <p:txBody>
          <a:bodyPr/>
          <a:lstStyle/>
          <a:p>
            <a:pPr eaLnBrk="1" hangingPunct="1"/>
            <a:r>
              <a:rPr lang="en-GB" sz="3600" dirty="0">
                <a:latin typeface="Liberation Sans"/>
              </a:rPr>
              <a:t>Digital content management</a:t>
            </a:r>
          </a:p>
        </p:txBody>
      </p:sp>
      <p:sp>
        <p:nvSpPr>
          <p:cNvPr id="64517" name="Rectangle 3"/>
          <p:cNvSpPr>
            <a:spLocks noGrp="1" noChangeArrowheads="1"/>
          </p:cNvSpPr>
          <p:nvPr>
            <p:ph type="body" idx="4294967295"/>
          </p:nvPr>
        </p:nvSpPr>
        <p:spPr/>
        <p:txBody>
          <a:bodyPr>
            <a:normAutofit fontScale="92500" lnSpcReduction="10000"/>
          </a:bodyPr>
          <a:lstStyle/>
          <a:p>
            <a:pPr eaLnBrk="1" hangingPunct="1">
              <a:lnSpc>
                <a:spcPct val="110000"/>
              </a:lnSpc>
              <a:spcBef>
                <a:spcPts val="0"/>
              </a:spcBef>
            </a:pPr>
            <a:r>
              <a:rPr lang="en-GB" sz="2800" dirty="0">
                <a:latin typeface="Liberation Sans"/>
              </a:rPr>
              <a:t>Is a growing problem for many users</a:t>
            </a:r>
          </a:p>
          <a:p>
            <a:pPr eaLnBrk="1" hangingPunct="1">
              <a:lnSpc>
                <a:spcPct val="110000"/>
              </a:lnSpc>
              <a:spcBef>
                <a:spcPts val="0"/>
              </a:spcBef>
            </a:pPr>
            <a:endParaRPr lang="en-GB" sz="900" dirty="0">
              <a:latin typeface="Liberation Sans"/>
            </a:endParaRPr>
          </a:p>
          <a:p>
            <a:pPr lvl="1" eaLnBrk="1" hangingPunct="1">
              <a:lnSpc>
                <a:spcPct val="110000"/>
              </a:lnSpc>
              <a:spcBef>
                <a:spcPts val="0"/>
              </a:spcBef>
            </a:pPr>
            <a:r>
              <a:rPr lang="en-GB" sz="2400" dirty="0">
                <a:solidFill>
                  <a:schemeClr val="accent1"/>
                </a:solidFill>
                <a:latin typeface="Liberation Sans"/>
              </a:rPr>
              <a:t>vast numbers of documents, images, music files, video clips, emails, attachments, bookmarks, etc.,</a:t>
            </a:r>
          </a:p>
          <a:p>
            <a:pPr lvl="1" eaLnBrk="1" hangingPunct="1">
              <a:lnSpc>
                <a:spcPct val="110000"/>
              </a:lnSpc>
              <a:spcBef>
                <a:spcPts val="0"/>
              </a:spcBef>
            </a:pPr>
            <a:endParaRPr lang="en-GB" sz="900" dirty="0">
              <a:solidFill>
                <a:schemeClr val="accent1"/>
              </a:solidFill>
              <a:latin typeface="Liberation Sans"/>
            </a:endParaRPr>
          </a:p>
          <a:p>
            <a:pPr lvl="1" eaLnBrk="1" hangingPunct="1">
              <a:lnSpc>
                <a:spcPct val="110000"/>
              </a:lnSpc>
              <a:spcBef>
                <a:spcPts val="0"/>
              </a:spcBef>
            </a:pPr>
            <a:r>
              <a:rPr lang="en-GB" sz="2400" dirty="0">
                <a:solidFill>
                  <a:schemeClr val="accent1"/>
                </a:solidFill>
                <a:latin typeface="Liberation Sans"/>
              </a:rPr>
              <a:t>where and how to save them all, then remembering what they were called and where to find them again</a:t>
            </a:r>
          </a:p>
          <a:p>
            <a:pPr lvl="1" eaLnBrk="1" hangingPunct="1">
              <a:lnSpc>
                <a:spcPct val="110000"/>
              </a:lnSpc>
              <a:spcBef>
                <a:spcPts val="0"/>
              </a:spcBef>
            </a:pPr>
            <a:endParaRPr lang="en-GB" sz="1000" dirty="0">
              <a:solidFill>
                <a:schemeClr val="accent1"/>
              </a:solidFill>
              <a:latin typeface="Liberation Sans"/>
            </a:endParaRPr>
          </a:p>
          <a:p>
            <a:pPr lvl="1" eaLnBrk="1" hangingPunct="1">
              <a:lnSpc>
                <a:spcPct val="110000"/>
              </a:lnSpc>
              <a:spcBef>
                <a:spcPts val="0"/>
              </a:spcBef>
            </a:pPr>
            <a:r>
              <a:rPr lang="en-GB" sz="2400" b="1" dirty="0">
                <a:solidFill>
                  <a:schemeClr val="accent1"/>
                </a:solidFill>
                <a:latin typeface="Liberation Sans"/>
              </a:rPr>
              <a:t>naming</a:t>
            </a:r>
            <a:r>
              <a:rPr lang="en-GB" sz="2400" dirty="0">
                <a:solidFill>
                  <a:schemeClr val="accent1"/>
                </a:solidFill>
                <a:latin typeface="Liberation Sans"/>
              </a:rPr>
              <a:t> most common means of encoding them </a:t>
            </a:r>
          </a:p>
          <a:p>
            <a:pPr lvl="1" eaLnBrk="1" hangingPunct="1">
              <a:lnSpc>
                <a:spcPct val="110000"/>
              </a:lnSpc>
              <a:spcBef>
                <a:spcPts val="0"/>
              </a:spcBef>
            </a:pPr>
            <a:endParaRPr lang="en-GB" sz="900" dirty="0">
              <a:solidFill>
                <a:schemeClr val="accent1"/>
              </a:solidFill>
              <a:latin typeface="Liberation Sans"/>
            </a:endParaRPr>
          </a:p>
          <a:p>
            <a:pPr lvl="1" eaLnBrk="1" hangingPunct="1">
              <a:lnSpc>
                <a:spcPct val="110000"/>
              </a:lnSpc>
              <a:spcBef>
                <a:spcPts val="0"/>
              </a:spcBef>
            </a:pPr>
            <a:r>
              <a:rPr lang="en-GB" sz="2400" dirty="0">
                <a:solidFill>
                  <a:schemeClr val="accent1"/>
                </a:solidFill>
                <a:latin typeface="Liberation Sans"/>
              </a:rPr>
              <a:t>but can be difficult to remember, especially when have 1000s and 1000s </a:t>
            </a:r>
          </a:p>
          <a:p>
            <a:pPr lvl="1" eaLnBrk="1" hangingPunct="1">
              <a:lnSpc>
                <a:spcPct val="110000"/>
              </a:lnSpc>
              <a:spcBef>
                <a:spcPts val="0"/>
              </a:spcBef>
            </a:pPr>
            <a:endParaRPr lang="en-GB" sz="900" dirty="0">
              <a:solidFill>
                <a:schemeClr val="accent1"/>
              </a:solidFill>
              <a:latin typeface="Liberation Sans"/>
            </a:endParaRPr>
          </a:p>
          <a:p>
            <a:pPr lvl="1" eaLnBrk="1" hangingPunct="1">
              <a:lnSpc>
                <a:spcPct val="110000"/>
              </a:lnSpc>
              <a:spcBef>
                <a:spcPts val="0"/>
              </a:spcBef>
            </a:pPr>
            <a:r>
              <a:rPr lang="en-GB" sz="2400" dirty="0">
                <a:solidFill>
                  <a:schemeClr val="accent1"/>
                </a:solidFill>
                <a:latin typeface="Liberation Sans"/>
              </a:rPr>
              <a:t>How might such a process be facilitated taking into account people</a:t>
            </a:r>
            <a:r>
              <a:rPr lang="ja-JP" altLang="en-GB" sz="2400" dirty="0">
                <a:solidFill>
                  <a:schemeClr val="accent1"/>
                </a:solidFill>
                <a:latin typeface="Liberation Sans"/>
                <a:ea typeface="ＭＳ Ｐゴシック" charset="0"/>
              </a:rPr>
              <a:t>’</a:t>
            </a:r>
            <a:r>
              <a:rPr lang="en-GB" sz="2400" dirty="0">
                <a:solidFill>
                  <a:schemeClr val="accent1"/>
                </a:solidFill>
                <a:latin typeface="Liberation Sans"/>
              </a:rPr>
              <a:t>s memory abilities?</a:t>
            </a:r>
            <a:r>
              <a:rPr lang="en-GB" dirty="0">
                <a:solidFill>
                  <a:schemeClr val="accent1"/>
                </a:solidFill>
                <a:latin typeface="Liberation Sans"/>
              </a:rPr>
              <a:t> </a:t>
            </a:r>
            <a:endParaRPr lang="en-GB" sz="1800" dirty="0">
              <a:solidFill>
                <a:schemeClr val="accent1"/>
              </a:solidFill>
              <a:latin typeface="Liberation Sans"/>
            </a:endParaRPr>
          </a:p>
          <a:p>
            <a:pPr eaLnBrk="1" hangingPunct="1">
              <a:lnSpc>
                <a:spcPct val="110000"/>
              </a:lnSpc>
              <a:spcBef>
                <a:spcPts val="0"/>
              </a:spcBef>
            </a:pPr>
            <a:endParaRPr lang="en-GB" sz="700" dirty="0">
              <a:latin typeface="Liberation Sans"/>
            </a:endParaRP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24</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5360840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Rectangle 2"/>
          <p:cNvSpPr>
            <a:spLocks noGrp="1" noChangeArrowheads="1"/>
          </p:cNvSpPr>
          <p:nvPr>
            <p:ph type="title" idx="4294967295"/>
          </p:nvPr>
        </p:nvSpPr>
        <p:spPr/>
        <p:txBody>
          <a:bodyPr>
            <a:normAutofit/>
          </a:bodyPr>
          <a:lstStyle/>
          <a:p>
            <a:pPr eaLnBrk="1" hangingPunct="1"/>
            <a:r>
              <a:rPr lang="en-GB" dirty="0">
                <a:latin typeface="Liberation Sans"/>
              </a:rPr>
              <a:t>Digital content management</a:t>
            </a:r>
          </a:p>
        </p:txBody>
      </p:sp>
      <p:sp>
        <p:nvSpPr>
          <p:cNvPr id="66565" name="Rectangle 3"/>
          <p:cNvSpPr>
            <a:spLocks noGrp="1" noChangeArrowheads="1"/>
          </p:cNvSpPr>
          <p:nvPr>
            <p:ph type="body" idx="4294967295"/>
          </p:nvPr>
        </p:nvSpPr>
        <p:spPr>
          <a:xfrm>
            <a:off x="685800" y="1628800"/>
            <a:ext cx="7772400" cy="4391000"/>
          </a:xfrm>
        </p:spPr>
        <p:txBody>
          <a:bodyPr>
            <a:normAutofit lnSpcReduction="10000"/>
          </a:bodyPr>
          <a:lstStyle/>
          <a:p>
            <a:pPr eaLnBrk="1" hangingPunct="1">
              <a:lnSpc>
                <a:spcPct val="110000"/>
              </a:lnSpc>
              <a:spcBef>
                <a:spcPts val="0"/>
              </a:spcBef>
            </a:pPr>
            <a:r>
              <a:rPr lang="en-GB" sz="2800" dirty="0">
                <a:latin typeface="Liberation Sans"/>
              </a:rPr>
              <a:t>Memory involves 2 processes</a:t>
            </a:r>
          </a:p>
          <a:p>
            <a:pPr eaLnBrk="1" hangingPunct="1">
              <a:lnSpc>
                <a:spcPct val="110000"/>
              </a:lnSpc>
              <a:spcBef>
                <a:spcPts val="0"/>
              </a:spcBef>
            </a:pPr>
            <a:endParaRPr lang="en-GB" sz="900" dirty="0">
              <a:latin typeface="Liberation Sans"/>
            </a:endParaRPr>
          </a:p>
          <a:p>
            <a:pPr lvl="1" eaLnBrk="1" hangingPunct="1">
              <a:lnSpc>
                <a:spcPct val="110000"/>
              </a:lnSpc>
              <a:spcBef>
                <a:spcPts val="0"/>
              </a:spcBef>
            </a:pPr>
            <a:r>
              <a:rPr lang="en-GB" sz="2400" dirty="0">
                <a:solidFill>
                  <a:schemeClr val="accent1"/>
                </a:solidFill>
                <a:latin typeface="Liberation Sans"/>
              </a:rPr>
              <a:t>recall-directed and recognition-based scanning</a:t>
            </a:r>
          </a:p>
          <a:p>
            <a:pPr lvl="1" eaLnBrk="1" hangingPunct="1">
              <a:lnSpc>
                <a:spcPct val="110000"/>
              </a:lnSpc>
              <a:spcBef>
                <a:spcPts val="0"/>
              </a:spcBef>
            </a:pPr>
            <a:endParaRPr lang="en-GB" sz="1300" dirty="0">
              <a:latin typeface="Liberation Sans"/>
            </a:endParaRPr>
          </a:p>
          <a:p>
            <a:pPr eaLnBrk="1" hangingPunct="1">
              <a:lnSpc>
                <a:spcPct val="110000"/>
              </a:lnSpc>
              <a:spcBef>
                <a:spcPts val="0"/>
              </a:spcBef>
            </a:pPr>
            <a:r>
              <a:rPr lang="en-GB" sz="2800" dirty="0">
                <a:latin typeface="Liberation Sans"/>
              </a:rPr>
              <a:t>File management systems should be designed to optimize both kinds of memory processes</a:t>
            </a:r>
          </a:p>
          <a:p>
            <a:pPr eaLnBrk="1" hangingPunct="1">
              <a:lnSpc>
                <a:spcPct val="110000"/>
              </a:lnSpc>
              <a:spcBef>
                <a:spcPts val="0"/>
              </a:spcBef>
            </a:pPr>
            <a:endParaRPr lang="en-GB" sz="900" dirty="0">
              <a:latin typeface="Liberation Sans"/>
            </a:endParaRPr>
          </a:p>
          <a:p>
            <a:pPr lvl="1" eaLnBrk="1" hangingPunct="1">
              <a:lnSpc>
                <a:spcPct val="110000"/>
              </a:lnSpc>
              <a:spcBef>
                <a:spcPts val="0"/>
              </a:spcBef>
            </a:pPr>
            <a:r>
              <a:rPr lang="en-GB" sz="2000" dirty="0">
                <a:solidFill>
                  <a:schemeClr val="accent1"/>
                </a:solidFill>
                <a:latin typeface="Liberation Sans"/>
              </a:rPr>
              <a:t>e.g. Search box and history list</a:t>
            </a:r>
          </a:p>
          <a:p>
            <a:pPr lvl="1" eaLnBrk="1" hangingPunct="1">
              <a:lnSpc>
                <a:spcPct val="110000"/>
              </a:lnSpc>
              <a:spcBef>
                <a:spcPts val="0"/>
              </a:spcBef>
            </a:pPr>
            <a:endParaRPr lang="en-GB" sz="1200" dirty="0">
              <a:latin typeface="Liberation Sans"/>
            </a:endParaRPr>
          </a:p>
          <a:p>
            <a:pPr eaLnBrk="1" hangingPunct="1">
              <a:lnSpc>
                <a:spcPct val="110000"/>
              </a:lnSpc>
              <a:spcBef>
                <a:spcPts val="0"/>
              </a:spcBef>
            </a:pPr>
            <a:r>
              <a:rPr lang="en-GB" sz="2400" dirty="0">
                <a:latin typeface="Liberation Sans"/>
              </a:rPr>
              <a:t>Help users encode files in richer ways </a:t>
            </a:r>
          </a:p>
          <a:p>
            <a:pPr eaLnBrk="1" hangingPunct="1">
              <a:lnSpc>
                <a:spcPct val="110000"/>
              </a:lnSpc>
              <a:spcBef>
                <a:spcPts val="0"/>
              </a:spcBef>
            </a:pPr>
            <a:endParaRPr lang="en-GB" sz="900" dirty="0">
              <a:latin typeface="Liberation Sans"/>
            </a:endParaRPr>
          </a:p>
          <a:p>
            <a:pPr lvl="1" eaLnBrk="1" hangingPunct="1">
              <a:lnSpc>
                <a:spcPct val="110000"/>
              </a:lnSpc>
              <a:spcBef>
                <a:spcPts val="0"/>
              </a:spcBef>
            </a:pPr>
            <a:r>
              <a:rPr lang="en-GB" sz="2000" dirty="0">
                <a:solidFill>
                  <a:schemeClr val="accent1"/>
                </a:solidFill>
                <a:latin typeface="Liberation Sans"/>
              </a:rPr>
              <a:t>Provide them with ways of saving files using colour, flagging, image, flexible text, time stamping, etc.</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25</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9149596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2"/>
          <p:cNvSpPr>
            <a:spLocks noGrp="1" noChangeArrowheads="1"/>
          </p:cNvSpPr>
          <p:nvPr>
            <p:ph type="title" idx="4294967295"/>
          </p:nvPr>
        </p:nvSpPr>
        <p:spPr/>
        <p:txBody>
          <a:bodyPr>
            <a:normAutofit/>
          </a:bodyPr>
          <a:lstStyle/>
          <a:p>
            <a:pPr eaLnBrk="1" hangingPunct="1"/>
            <a:r>
              <a:rPr lang="en-GB" dirty="0">
                <a:latin typeface="Liberation Sans"/>
              </a:rPr>
              <a:t>Recognition versus recall</a:t>
            </a:r>
          </a:p>
        </p:txBody>
      </p:sp>
      <p:sp>
        <p:nvSpPr>
          <p:cNvPr id="56325" name="Rectangle 3"/>
          <p:cNvSpPr>
            <a:spLocks noGrp="1" noChangeArrowheads="1"/>
          </p:cNvSpPr>
          <p:nvPr>
            <p:ph type="body" idx="4294967295"/>
          </p:nvPr>
        </p:nvSpPr>
        <p:spPr/>
        <p:txBody>
          <a:bodyPr>
            <a:normAutofit fontScale="92500"/>
          </a:bodyPr>
          <a:lstStyle/>
          <a:p>
            <a:pPr eaLnBrk="1" hangingPunct="1">
              <a:lnSpc>
                <a:spcPct val="110000"/>
              </a:lnSpc>
              <a:spcBef>
                <a:spcPts val="0"/>
              </a:spcBef>
            </a:pPr>
            <a:r>
              <a:rPr lang="en-GB" sz="2800" dirty="0">
                <a:latin typeface="Liberation Sans"/>
              </a:rPr>
              <a:t>Command-based interfaces require users to recall from memory a name from a possible set of 100s</a:t>
            </a:r>
          </a:p>
          <a:p>
            <a:pPr eaLnBrk="1" hangingPunct="1">
              <a:lnSpc>
                <a:spcPct val="110000"/>
              </a:lnSpc>
              <a:spcBef>
                <a:spcPts val="0"/>
              </a:spcBef>
            </a:pPr>
            <a:endParaRPr lang="en-GB" sz="2800" dirty="0">
              <a:latin typeface="Liberation Sans"/>
            </a:endParaRPr>
          </a:p>
          <a:p>
            <a:pPr>
              <a:lnSpc>
                <a:spcPct val="110000"/>
              </a:lnSpc>
              <a:spcBef>
                <a:spcPts val="0"/>
              </a:spcBef>
            </a:pPr>
            <a:r>
              <a:rPr lang="en-GB" sz="2800" dirty="0">
                <a:latin typeface="Liberation Sans"/>
              </a:rPr>
              <a:t>GUIs providMP3 players visually-based options that users need only browse through until they recognize one</a:t>
            </a:r>
          </a:p>
          <a:p>
            <a:pPr>
              <a:lnSpc>
                <a:spcPct val="110000"/>
              </a:lnSpc>
              <a:spcBef>
                <a:spcPts val="0"/>
              </a:spcBef>
            </a:pPr>
            <a:endParaRPr lang="en-GB" sz="2800" dirty="0">
              <a:latin typeface="Liberation Sans"/>
            </a:endParaRPr>
          </a:p>
          <a:p>
            <a:pPr eaLnBrk="1" hangingPunct="1">
              <a:lnSpc>
                <a:spcPct val="110000"/>
              </a:lnSpc>
              <a:spcBef>
                <a:spcPts val="0"/>
              </a:spcBef>
            </a:pPr>
            <a:r>
              <a:rPr lang="en-GB" sz="2800" dirty="0">
                <a:latin typeface="Liberation Sans"/>
              </a:rPr>
              <a:t>Web browsers, etc., provide lists of visited URLs, song titles etc., that support recognition memory</a:t>
            </a:r>
          </a:p>
          <a:p>
            <a:pPr lvl="1" eaLnBrk="1" hangingPunct="1">
              <a:lnSpc>
                <a:spcPct val="110000"/>
              </a:lnSpc>
              <a:spcBef>
                <a:spcPts val="0"/>
              </a:spcBef>
            </a:pPr>
            <a:endParaRPr lang="en-GB" sz="2400" dirty="0">
              <a:latin typeface="Liberation Sans"/>
            </a:endParaRP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26</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13973739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3" name="Rectangle 2"/>
          <p:cNvSpPr>
            <a:spLocks noGrp="1" noChangeArrowheads="1"/>
          </p:cNvSpPr>
          <p:nvPr>
            <p:ph type="title" idx="4294967295"/>
          </p:nvPr>
        </p:nvSpPr>
        <p:spPr>
          <a:xfrm>
            <a:off x="457200" y="128981"/>
            <a:ext cx="8229600" cy="1143000"/>
          </a:xfrm>
        </p:spPr>
        <p:txBody>
          <a:bodyPr>
            <a:noAutofit/>
          </a:bodyPr>
          <a:lstStyle/>
          <a:p>
            <a:pPr eaLnBrk="1" hangingPunct="1"/>
            <a:r>
              <a:rPr lang="en-GB" sz="3200" dirty="0">
                <a:latin typeface="Liberation Sans"/>
              </a:rPr>
              <a:t>Is Apple</a:t>
            </a:r>
            <a:r>
              <a:rPr lang="ja-JP" altLang="en-GB" sz="3200" dirty="0">
                <a:latin typeface="Liberation Sans"/>
              </a:rPr>
              <a:t>’</a:t>
            </a:r>
            <a:r>
              <a:rPr lang="en-GB" sz="3200" dirty="0">
                <a:latin typeface="Liberation Sans"/>
              </a:rPr>
              <a:t>s Spotlight search tool any good?</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27</a:t>
            </a:fld>
            <a:endParaRPr lang="en-GB" dirty="0">
              <a:solidFill>
                <a:schemeClr val="accent6">
                  <a:lumMod val="75000"/>
                </a:schemeClr>
              </a:solidFill>
              <a:latin typeface="Liberation Sans"/>
            </a:endParaRPr>
          </a:p>
        </p:txBody>
      </p:sp>
      <p:pic>
        <p:nvPicPr>
          <p:cNvPr id="144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2" y="980728"/>
            <a:ext cx="4320480" cy="57217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07501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Rectangle 2"/>
          <p:cNvSpPr>
            <a:spLocks noGrp="1" noChangeArrowheads="1"/>
          </p:cNvSpPr>
          <p:nvPr>
            <p:ph type="title" idx="4294967295"/>
          </p:nvPr>
        </p:nvSpPr>
        <p:spPr/>
        <p:txBody>
          <a:bodyPr>
            <a:normAutofit fontScale="90000"/>
          </a:bodyPr>
          <a:lstStyle/>
          <a:p>
            <a:pPr eaLnBrk="1" hangingPunct="1"/>
            <a:r>
              <a:rPr lang="en-GB" dirty="0">
                <a:latin typeface="Liberation Sans"/>
              </a:rPr>
              <a:t>Box 3.1</a:t>
            </a:r>
            <a:br>
              <a:rPr lang="en-GB" dirty="0">
                <a:latin typeface="Liberation Sans"/>
              </a:rPr>
            </a:br>
            <a:r>
              <a:rPr lang="en-GB" dirty="0">
                <a:latin typeface="Liberation Sans"/>
              </a:rPr>
              <a:t>The problem with the classic </a:t>
            </a:r>
            <a:r>
              <a:rPr lang="ja-JP" altLang="en-GB" dirty="0">
                <a:latin typeface="Liberation Sans"/>
              </a:rPr>
              <a:t>‘</a:t>
            </a:r>
            <a:r>
              <a:rPr lang="en-GB" dirty="0">
                <a:latin typeface="Liberation Sans"/>
              </a:rPr>
              <a:t>7</a:t>
            </a:r>
            <a:r>
              <a:rPr lang="en-GB" dirty="0">
                <a:latin typeface="Liberation Sans"/>
                <a:sym typeface="Symbol" charset="0"/>
              </a:rPr>
              <a:t></a:t>
            </a:r>
            <a:r>
              <a:rPr lang="en-GB" dirty="0">
                <a:latin typeface="Liberation Sans"/>
              </a:rPr>
              <a:t>2</a:t>
            </a:r>
            <a:r>
              <a:rPr lang="ja-JP" altLang="en-GB" dirty="0">
                <a:latin typeface="Liberation Sans"/>
              </a:rPr>
              <a:t>’</a:t>
            </a:r>
            <a:endParaRPr lang="en-GB" dirty="0">
              <a:latin typeface="Liberation Sans"/>
            </a:endParaRPr>
          </a:p>
        </p:txBody>
      </p:sp>
      <p:sp>
        <p:nvSpPr>
          <p:cNvPr id="58373" name="Rectangle 3"/>
          <p:cNvSpPr>
            <a:spLocks noGrp="1" noChangeArrowheads="1"/>
          </p:cNvSpPr>
          <p:nvPr>
            <p:ph type="body" idx="4294967295"/>
          </p:nvPr>
        </p:nvSpPr>
        <p:spPr>
          <a:xfrm>
            <a:off x="683568" y="1916832"/>
            <a:ext cx="7772400" cy="4114800"/>
          </a:xfrm>
        </p:spPr>
        <p:txBody>
          <a:bodyPr>
            <a:normAutofit fontScale="92500" lnSpcReduction="20000"/>
          </a:bodyPr>
          <a:lstStyle/>
          <a:p>
            <a:pPr eaLnBrk="1" hangingPunct="1">
              <a:lnSpc>
                <a:spcPct val="120000"/>
              </a:lnSpc>
              <a:spcBef>
                <a:spcPts val="0"/>
              </a:spcBef>
            </a:pPr>
            <a:r>
              <a:rPr lang="en-GB" sz="2800" dirty="0">
                <a:latin typeface="Liberation Sans"/>
              </a:rPr>
              <a:t>George Miller</a:t>
            </a:r>
            <a:r>
              <a:rPr lang="ja-JP" altLang="en-GB" sz="2800" dirty="0">
                <a:latin typeface="Liberation Sans"/>
              </a:rPr>
              <a:t>’</a:t>
            </a:r>
            <a:r>
              <a:rPr lang="en-GB" sz="2800" dirty="0">
                <a:latin typeface="Liberation Sans"/>
              </a:rPr>
              <a:t>s (1956) theory of how much information people can remember</a:t>
            </a:r>
          </a:p>
          <a:p>
            <a:pPr eaLnBrk="1" hangingPunct="1">
              <a:lnSpc>
                <a:spcPct val="120000"/>
              </a:lnSpc>
              <a:spcBef>
                <a:spcPts val="0"/>
              </a:spcBef>
            </a:pPr>
            <a:endParaRPr lang="en-GB" sz="2800" dirty="0">
              <a:latin typeface="Liberation Sans"/>
            </a:endParaRPr>
          </a:p>
          <a:p>
            <a:pPr eaLnBrk="1" hangingPunct="1">
              <a:lnSpc>
                <a:spcPct val="120000"/>
              </a:lnSpc>
              <a:spcBef>
                <a:spcPts val="0"/>
              </a:spcBef>
            </a:pPr>
            <a:r>
              <a:rPr lang="en-GB" sz="2800" dirty="0">
                <a:latin typeface="Liberation Sans"/>
              </a:rPr>
              <a:t>People</a:t>
            </a:r>
            <a:r>
              <a:rPr lang="ja-JP" altLang="en-GB" sz="2800" dirty="0">
                <a:latin typeface="Liberation Sans"/>
              </a:rPr>
              <a:t>’</a:t>
            </a:r>
            <a:r>
              <a:rPr lang="en-GB" sz="2800" dirty="0">
                <a:latin typeface="Liberation Sans"/>
              </a:rPr>
              <a:t>s immediate memory capacity is very limited</a:t>
            </a:r>
          </a:p>
          <a:p>
            <a:pPr eaLnBrk="1" hangingPunct="1">
              <a:lnSpc>
                <a:spcPct val="120000"/>
              </a:lnSpc>
              <a:spcBef>
                <a:spcPts val="0"/>
              </a:spcBef>
            </a:pPr>
            <a:endParaRPr lang="en-GB" sz="2800" dirty="0">
              <a:latin typeface="Liberation Sans"/>
            </a:endParaRPr>
          </a:p>
          <a:p>
            <a:pPr eaLnBrk="1" hangingPunct="1">
              <a:lnSpc>
                <a:spcPct val="120000"/>
              </a:lnSpc>
              <a:spcBef>
                <a:spcPts val="0"/>
              </a:spcBef>
            </a:pPr>
            <a:r>
              <a:rPr lang="en-GB" sz="2800" dirty="0">
                <a:latin typeface="Liberation Sans"/>
              </a:rPr>
              <a:t>Many designers think this is useful finding for interaction design</a:t>
            </a:r>
          </a:p>
          <a:p>
            <a:pPr eaLnBrk="1" hangingPunct="1">
              <a:lnSpc>
                <a:spcPct val="120000"/>
              </a:lnSpc>
              <a:spcBef>
                <a:spcPts val="0"/>
              </a:spcBef>
            </a:pPr>
            <a:endParaRPr lang="en-GB" sz="2800" dirty="0">
              <a:latin typeface="Liberation Sans"/>
            </a:endParaRPr>
          </a:p>
          <a:p>
            <a:pPr eaLnBrk="1" hangingPunct="1">
              <a:lnSpc>
                <a:spcPct val="120000"/>
              </a:lnSpc>
              <a:spcBef>
                <a:spcPts val="0"/>
              </a:spcBef>
            </a:pPr>
            <a:r>
              <a:rPr lang="en-GB" sz="2800" dirty="0">
                <a:latin typeface="Liberation Sans"/>
              </a:rPr>
              <a:t>But…</a:t>
            </a:r>
            <a:endParaRPr lang="en-GB" sz="2400" dirty="0">
              <a:latin typeface="Liberation Sans"/>
            </a:endParaRP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28</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778612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Rectangle 2"/>
          <p:cNvSpPr>
            <a:spLocks noGrp="1" noChangeArrowheads="1"/>
          </p:cNvSpPr>
          <p:nvPr>
            <p:ph type="title" idx="4294967295"/>
          </p:nvPr>
        </p:nvSpPr>
        <p:spPr>
          <a:xfrm>
            <a:off x="76200" y="381000"/>
            <a:ext cx="9067800" cy="1143000"/>
          </a:xfrm>
        </p:spPr>
        <p:txBody>
          <a:bodyPr>
            <a:normAutofit fontScale="90000"/>
          </a:bodyPr>
          <a:lstStyle/>
          <a:p>
            <a:r>
              <a:rPr lang="en-GB" sz="3600" dirty="0">
                <a:latin typeface="Liberation Sans"/>
              </a:rPr>
              <a:t>Box 3.1</a:t>
            </a:r>
            <a:r>
              <a:rPr lang="en-GB" sz="3600" dirty="0"/>
              <a:t/>
            </a:r>
            <a:br>
              <a:rPr lang="en-GB" sz="3600" dirty="0"/>
            </a:br>
            <a:r>
              <a:rPr lang="en-GB" sz="3600" dirty="0"/>
              <a:t>What some designers get up to…</a:t>
            </a:r>
          </a:p>
        </p:txBody>
      </p:sp>
      <p:sp>
        <p:nvSpPr>
          <p:cNvPr id="60421" name="Rectangle 3"/>
          <p:cNvSpPr>
            <a:spLocks noGrp="1" noChangeArrowheads="1"/>
          </p:cNvSpPr>
          <p:nvPr>
            <p:ph type="body" idx="4294967295"/>
          </p:nvPr>
        </p:nvSpPr>
        <p:spPr>
          <a:xfrm>
            <a:off x="304800" y="1676400"/>
            <a:ext cx="8458200" cy="4114800"/>
          </a:xfrm>
        </p:spPr>
        <p:txBody>
          <a:bodyPr>
            <a:normAutofit/>
          </a:bodyPr>
          <a:lstStyle/>
          <a:p>
            <a:pPr eaLnBrk="1" hangingPunct="1"/>
            <a:r>
              <a:rPr lang="en-GB" sz="2800" dirty="0"/>
              <a:t>Present only 7 options on a menu</a:t>
            </a:r>
          </a:p>
          <a:p>
            <a:pPr eaLnBrk="1" hangingPunct="1"/>
            <a:endParaRPr lang="en-GB" sz="800" dirty="0"/>
          </a:p>
          <a:p>
            <a:pPr eaLnBrk="1" hangingPunct="1"/>
            <a:r>
              <a:rPr lang="en-GB" sz="2800" dirty="0"/>
              <a:t>Display only 7 icons on a tool bar</a:t>
            </a:r>
          </a:p>
          <a:p>
            <a:pPr eaLnBrk="1" hangingPunct="1"/>
            <a:endParaRPr lang="en-GB" sz="800" dirty="0"/>
          </a:p>
          <a:p>
            <a:pPr eaLnBrk="1" hangingPunct="1"/>
            <a:r>
              <a:rPr lang="en-GB" sz="2800" dirty="0"/>
              <a:t>Have no more than 7 bullets in a list</a:t>
            </a:r>
          </a:p>
          <a:p>
            <a:pPr eaLnBrk="1" hangingPunct="1"/>
            <a:endParaRPr lang="en-GB" sz="800" dirty="0"/>
          </a:p>
          <a:p>
            <a:pPr eaLnBrk="1" hangingPunct="1"/>
            <a:r>
              <a:rPr lang="en-GB" sz="2800" dirty="0"/>
              <a:t>Place only 7 items on a pull down menu</a:t>
            </a:r>
          </a:p>
          <a:p>
            <a:pPr eaLnBrk="1" hangingPunct="1"/>
            <a:endParaRPr lang="en-GB" sz="800" dirty="0"/>
          </a:p>
          <a:p>
            <a:pPr eaLnBrk="1" hangingPunct="1"/>
            <a:r>
              <a:rPr lang="en-GB" sz="2800" dirty="0"/>
              <a:t>Place only 7 tabs on the top of a website page</a:t>
            </a:r>
          </a:p>
          <a:p>
            <a:pPr lvl="3" eaLnBrk="1" hangingPunct="1"/>
            <a:r>
              <a:rPr lang="en-GB" dirty="0"/>
              <a:t>But this is wrong? Why?</a:t>
            </a:r>
          </a:p>
        </p:txBody>
      </p:sp>
      <p:sp>
        <p:nvSpPr>
          <p:cNvPr id="60422" name="AutoShape 4"/>
          <p:cNvSpPr>
            <a:spLocks noChangeArrowheads="1"/>
          </p:cNvSpPr>
          <p:nvPr/>
        </p:nvSpPr>
        <p:spPr bwMode="auto">
          <a:xfrm>
            <a:off x="7391400" y="5329877"/>
            <a:ext cx="914400" cy="914400"/>
          </a:xfrm>
          <a:prstGeom prst="smileyFace">
            <a:avLst>
              <a:gd name="adj" fmla="val 4653"/>
            </a:avLst>
          </a:prstGeom>
          <a:solidFill>
            <a:schemeClr val="accent1"/>
          </a:solidFill>
          <a:ln w="9525">
            <a:solidFill>
              <a:schemeClr val="tx1"/>
            </a:solidFill>
            <a:round/>
            <a:headEnd/>
            <a:tailEnd/>
          </a:ln>
        </p:spPr>
        <p:txBody>
          <a:bodyPr wrap="none" anchor="ctr"/>
          <a:lstStyle/>
          <a:p>
            <a:pPr eaLnBrk="0" hangingPunct="0"/>
            <a:endParaRPr lang="en-US" sz="2400" baseline="-2500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60423" name="AutoShape 5"/>
          <p:cNvSpPr>
            <a:spLocks noChangeArrowheads="1"/>
          </p:cNvSpPr>
          <p:nvPr/>
        </p:nvSpPr>
        <p:spPr bwMode="auto">
          <a:xfrm>
            <a:off x="2895600" y="5301208"/>
            <a:ext cx="914400" cy="914400"/>
          </a:xfrm>
          <a:prstGeom prst="smileyFace">
            <a:avLst>
              <a:gd name="adj" fmla="val 4653"/>
            </a:avLst>
          </a:prstGeom>
          <a:solidFill>
            <a:srgbClr val="1822CD"/>
          </a:solidFill>
          <a:ln w="9525">
            <a:solidFill>
              <a:schemeClr val="tx1"/>
            </a:solidFill>
            <a:round/>
            <a:headEnd/>
            <a:tailEnd/>
          </a:ln>
        </p:spPr>
        <p:txBody>
          <a:bodyPr wrap="none" anchor="ctr"/>
          <a:lstStyle/>
          <a:p>
            <a:pPr eaLnBrk="0" hangingPunct="0"/>
            <a:endParaRPr lang="en-US" sz="2400" baseline="-2500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60424" name="AutoShape 6"/>
          <p:cNvSpPr>
            <a:spLocks noChangeArrowheads="1"/>
          </p:cNvSpPr>
          <p:nvPr/>
        </p:nvSpPr>
        <p:spPr bwMode="auto">
          <a:xfrm>
            <a:off x="4114800" y="5311016"/>
            <a:ext cx="914400" cy="914400"/>
          </a:xfrm>
          <a:prstGeom prst="smileyFace">
            <a:avLst>
              <a:gd name="adj" fmla="val 4653"/>
            </a:avLst>
          </a:prstGeom>
          <a:solidFill>
            <a:srgbClr val="FFCC18"/>
          </a:solidFill>
          <a:ln w="9525">
            <a:solidFill>
              <a:srgbClr val="EF1F1D"/>
            </a:solidFill>
            <a:round/>
            <a:headEnd/>
            <a:tailEnd/>
          </a:ln>
        </p:spPr>
        <p:txBody>
          <a:bodyPr wrap="none" anchor="ctr"/>
          <a:lstStyle/>
          <a:p>
            <a:pPr eaLnBrk="0" hangingPunct="0"/>
            <a:endParaRPr lang="en-US" sz="2400" baseline="-2500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60425" name="AutoShape 7"/>
          <p:cNvSpPr>
            <a:spLocks noChangeArrowheads="1"/>
          </p:cNvSpPr>
          <p:nvPr/>
        </p:nvSpPr>
        <p:spPr bwMode="auto">
          <a:xfrm>
            <a:off x="5257800" y="5320824"/>
            <a:ext cx="914400" cy="914400"/>
          </a:xfrm>
          <a:prstGeom prst="smileyFace">
            <a:avLst>
              <a:gd name="adj" fmla="val 4653"/>
            </a:avLst>
          </a:prstGeom>
          <a:solidFill>
            <a:schemeClr val="tx1"/>
          </a:solidFill>
          <a:ln w="9525">
            <a:solidFill>
              <a:schemeClr val="bg1"/>
            </a:solidFill>
            <a:round/>
            <a:headEnd/>
            <a:tailEnd/>
          </a:ln>
        </p:spPr>
        <p:txBody>
          <a:bodyPr wrap="none" anchor="ctr"/>
          <a:lstStyle/>
          <a:p>
            <a:pPr eaLnBrk="0" hangingPunct="0"/>
            <a:endParaRPr lang="en-US" sz="2400" baseline="-2500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60426" name="AutoShape 8"/>
          <p:cNvSpPr>
            <a:spLocks noChangeArrowheads="1"/>
          </p:cNvSpPr>
          <p:nvPr/>
        </p:nvSpPr>
        <p:spPr bwMode="auto">
          <a:xfrm>
            <a:off x="6324600" y="5320824"/>
            <a:ext cx="914400" cy="914400"/>
          </a:xfrm>
          <a:prstGeom prst="smileyFace">
            <a:avLst>
              <a:gd name="adj" fmla="val 4653"/>
            </a:avLst>
          </a:prstGeom>
          <a:solidFill>
            <a:schemeClr val="bg1"/>
          </a:solidFill>
          <a:ln w="9525">
            <a:solidFill>
              <a:srgbClr val="1822CD"/>
            </a:solidFill>
            <a:round/>
            <a:headEnd/>
            <a:tailEnd/>
          </a:ln>
        </p:spPr>
        <p:txBody>
          <a:bodyPr wrap="none" anchor="ctr"/>
          <a:lstStyle/>
          <a:p>
            <a:pPr eaLnBrk="0" hangingPunct="0"/>
            <a:endParaRPr lang="en-US" sz="2400" baseline="-2500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60427" name="AutoShape 9"/>
          <p:cNvSpPr>
            <a:spLocks noChangeArrowheads="1"/>
          </p:cNvSpPr>
          <p:nvPr/>
        </p:nvSpPr>
        <p:spPr bwMode="auto">
          <a:xfrm>
            <a:off x="609600" y="5301208"/>
            <a:ext cx="914400" cy="914400"/>
          </a:xfrm>
          <a:prstGeom prst="smileyFace">
            <a:avLst>
              <a:gd name="adj" fmla="val 4653"/>
            </a:avLst>
          </a:prstGeom>
          <a:solidFill>
            <a:srgbClr val="EF1F1D"/>
          </a:solidFill>
          <a:ln w="9525">
            <a:solidFill>
              <a:schemeClr val="tx1"/>
            </a:solidFill>
            <a:round/>
            <a:headEnd/>
            <a:tailEnd/>
          </a:ln>
        </p:spPr>
        <p:txBody>
          <a:bodyPr wrap="none" anchor="ctr"/>
          <a:lstStyle/>
          <a:p>
            <a:pPr eaLnBrk="0" hangingPunct="0"/>
            <a:endParaRPr lang="en-US" sz="2400" baseline="-2500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60428" name="AutoShape 10"/>
          <p:cNvSpPr>
            <a:spLocks noChangeArrowheads="1"/>
          </p:cNvSpPr>
          <p:nvPr/>
        </p:nvSpPr>
        <p:spPr bwMode="auto">
          <a:xfrm>
            <a:off x="1752600" y="5301208"/>
            <a:ext cx="914400" cy="914400"/>
          </a:xfrm>
          <a:prstGeom prst="smileyFace">
            <a:avLst>
              <a:gd name="adj" fmla="val 4653"/>
            </a:avLst>
          </a:prstGeom>
          <a:solidFill>
            <a:srgbClr val="BB56C3"/>
          </a:solidFill>
          <a:ln w="9525">
            <a:solidFill>
              <a:schemeClr val="tx1"/>
            </a:solidFill>
            <a:round/>
            <a:headEnd/>
            <a:tailEnd/>
          </a:ln>
        </p:spPr>
        <p:txBody>
          <a:bodyPr wrap="none" anchor="ctr"/>
          <a:lstStyle/>
          <a:p>
            <a:pPr eaLnBrk="0" hangingPunct="0"/>
            <a:endParaRPr lang="en-US" sz="2400" baseline="-2500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29</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21831466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2"/>
          <p:cNvSpPr>
            <a:spLocks noGrp="1" noChangeArrowheads="1"/>
          </p:cNvSpPr>
          <p:nvPr>
            <p:ph type="title" idx="4294967295"/>
          </p:nvPr>
        </p:nvSpPr>
        <p:spPr>
          <a:xfrm>
            <a:off x="762000" y="381000"/>
            <a:ext cx="7772400" cy="1143000"/>
          </a:xfrm>
        </p:spPr>
        <p:txBody>
          <a:bodyPr>
            <a:normAutofit fontScale="90000"/>
          </a:bodyPr>
          <a:lstStyle/>
          <a:p>
            <a:r>
              <a:rPr lang="en-GB" dirty="0">
                <a:latin typeface="Liberation Sans"/>
              </a:rPr>
              <a:t>Box 3.1</a:t>
            </a:r>
            <a:br>
              <a:rPr lang="en-GB" dirty="0">
                <a:latin typeface="Liberation Sans"/>
              </a:rPr>
            </a:br>
            <a:r>
              <a:rPr lang="en-GB" dirty="0">
                <a:latin typeface="Liberation Sans"/>
              </a:rPr>
              <a:t>Why?</a:t>
            </a:r>
          </a:p>
        </p:txBody>
      </p:sp>
      <p:sp>
        <p:nvSpPr>
          <p:cNvPr id="62469" name="Rectangle 3"/>
          <p:cNvSpPr>
            <a:spLocks noGrp="1" noChangeArrowheads="1"/>
          </p:cNvSpPr>
          <p:nvPr>
            <p:ph type="body" idx="4294967295"/>
          </p:nvPr>
        </p:nvSpPr>
        <p:spPr>
          <a:xfrm>
            <a:off x="685800" y="1600200"/>
            <a:ext cx="7772400" cy="4114800"/>
          </a:xfrm>
        </p:spPr>
        <p:txBody>
          <a:bodyPr>
            <a:normAutofit/>
          </a:bodyPr>
          <a:lstStyle/>
          <a:p>
            <a:pPr eaLnBrk="1" hangingPunct="1">
              <a:lnSpc>
                <a:spcPct val="90000"/>
              </a:lnSpc>
            </a:pPr>
            <a:r>
              <a:rPr lang="en-GB" sz="2800" dirty="0">
                <a:latin typeface="Liberation Sans"/>
              </a:rPr>
              <a:t>Inappropriate application of the theory</a:t>
            </a:r>
          </a:p>
          <a:p>
            <a:pPr eaLnBrk="1" hangingPunct="1">
              <a:lnSpc>
                <a:spcPct val="90000"/>
              </a:lnSpc>
            </a:pPr>
            <a:endParaRPr lang="en-GB" sz="900" dirty="0">
              <a:latin typeface="Liberation Sans"/>
            </a:endParaRPr>
          </a:p>
          <a:p>
            <a:pPr eaLnBrk="1" hangingPunct="1">
              <a:lnSpc>
                <a:spcPct val="90000"/>
              </a:lnSpc>
            </a:pPr>
            <a:r>
              <a:rPr lang="en-GB" sz="2800" dirty="0">
                <a:latin typeface="Liberation Sans"/>
              </a:rPr>
              <a:t>People can scan lists of bullets, tabs, menu items for the one they want</a:t>
            </a:r>
          </a:p>
          <a:p>
            <a:pPr eaLnBrk="1" hangingPunct="1">
              <a:lnSpc>
                <a:spcPct val="90000"/>
              </a:lnSpc>
            </a:pPr>
            <a:endParaRPr lang="en-GB" sz="900" dirty="0">
              <a:latin typeface="Liberation Sans"/>
            </a:endParaRPr>
          </a:p>
          <a:p>
            <a:pPr eaLnBrk="1" hangingPunct="1">
              <a:lnSpc>
                <a:spcPct val="90000"/>
              </a:lnSpc>
            </a:pPr>
            <a:r>
              <a:rPr lang="en-GB" sz="2800" dirty="0">
                <a:latin typeface="Liberation Sans"/>
              </a:rPr>
              <a:t>They don</a:t>
            </a:r>
            <a:r>
              <a:rPr lang="ja-JP" altLang="en-GB" sz="2800" dirty="0">
                <a:latin typeface="Liberation Sans"/>
              </a:rPr>
              <a:t>’</a:t>
            </a:r>
            <a:r>
              <a:rPr lang="en-GB" sz="2800" dirty="0">
                <a:latin typeface="Liberation Sans"/>
              </a:rPr>
              <a:t>t have to recall them from memory having only briefly heard or seen them</a:t>
            </a:r>
          </a:p>
          <a:p>
            <a:pPr eaLnBrk="1" hangingPunct="1">
              <a:lnSpc>
                <a:spcPct val="90000"/>
              </a:lnSpc>
            </a:pPr>
            <a:endParaRPr lang="en-GB" sz="900" dirty="0">
              <a:latin typeface="Liberation Sans"/>
            </a:endParaRPr>
          </a:p>
          <a:p>
            <a:pPr eaLnBrk="1" hangingPunct="1">
              <a:lnSpc>
                <a:spcPct val="90000"/>
              </a:lnSpc>
            </a:pPr>
            <a:r>
              <a:rPr lang="en-GB" sz="2800" dirty="0">
                <a:latin typeface="Liberation Sans"/>
              </a:rPr>
              <a:t>Sometimes a small number of items is good</a:t>
            </a:r>
          </a:p>
          <a:p>
            <a:pPr eaLnBrk="1" hangingPunct="1">
              <a:lnSpc>
                <a:spcPct val="90000"/>
              </a:lnSpc>
            </a:pPr>
            <a:endParaRPr lang="en-GB" sz="900" dirty="0">
              <a:latin typeface="Liberation Sans"/>
            </a:endParaRPr>
          </a:p>
          <a:p>
            <a:pPr eaLnBrk="1" hangingPunct="1">
              <a:lnSpc>
                <a:spcPct val="90000"/>
              </a:lnSpc>
            </a:pPr>
            <a:r>
              <a:rPr lang="en-GB" sz="2800" dirty="0">
                <a:latin typeface="Liberation Sans"/>
              </a:rPr>
              <a:t>But depends on task and available screen estate</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30</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8706492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latin typeface="Liberation Sans"/>
              </a:rPr>
              <a:t>Digital Forgetting</a:t>
            </a:r>
          </a:p>
        </p:txBody>
      </p:sp>
      <p:sp>
        <p:nvSpPr>
          <p:cNvPr id="6" name="Content Placeholder 5"/>
          <p:cNvSpPr>
            <a:spLocks noGrp="1"/>
          </p:cNvSpPr>
          <p:nvPr>
            <p:ph idx="1"/>
          </p:nvPr>
        </p:nvSpPr>
        <p:spPr/>
        <p:txBody>
          <a:bodyPr>
            <a:normAutofit fontScale="92500" lnSpcReduction="10000"/>
          </a:bodyPr>
          <a:lstStyle/>
          <a:p>
            <a:r>
              <a:rPr lang="en-US" dirty="0">
                <a:solidFill>
                  <a:srgbClr val="7030A0"/>
                </a:solidFill>
                <a:latin typeface="Liberation Sans"/>
              </a:rPr>
              <a:t>When might you wish to forget something that is online? </a:t>
            </a:r>
          </a:p>
          <a:p>
            <a:endParaRPr lang="en-US" sz="900" dirty="0">
              <a:latin typeface="Liberation Sans"/>
            </a:endParaRPr>
          </a:p>
          <a:p>
            <a:pPr lvl="1"/>
            <a:r>
              <a:rPr lang="en-US" dirty="0">
                <a:solidFill>
                  <a:schemeClr val="accent1"/>
                </a:solidFill>
                <a:latin typeface="Liberation Sans"/>
              </a:rPr>
              <a:t>When you break up with a partner</a:t>
            </a:r>
          </a:p>
          <a:p>
            <a:pPr lvl="1"/>
            <a:r>
              <a:rPr lang="en-US" dirty="0">
                <a:solidFill>
                  <a:schemeClr val="accent1"/>
                </a:solidFill>
                <a:latin typeface="Liberation Sans"/>
              </a:rPr>
              <a:t>Emotionally painful to be reminded of them through shared photos, social media, etc., </a:t>
            </a:r>
          </a:p>
          <a:p>
            <a:pPr lvl="1"/>
            <a:endParaRPr lang="en-US" sz="1400" dirty="0">
              <a:latin typeface="Liberation Sans"/>
            </a:endParaRPr>
          </a:p>
          <a:p>
            <a:r>
              <a:rPr lang="en-US" dirty="0" err="1">
                <a:solidFill>
                  <a:srgbClr val="7030A0"/>
                </a:solidFill>
                <a:latin typeface="Liberation Sans"/>
              </a:rPr>
              <a:t>Sas</a:t>
            </a:r>
            <a:r>
              <a:rPr lang="en-US" dirty="0">
                <a:solidFill>
                  <a:srgbClr val="7030A0"/>
                </a:solidFill>
                <a:latin typeface="Liberation Sans"/>
              </a:rPr>
              <a:t> and Whittaker (2013) suggest new ways of harvesting and deleting digital content </a:t>
            </a:r>
          </a:p>
          <a:p>
            <a:endParaRPr lang="en-US" sz="900" dirty="0">
              <a:latin typeface="Liberation Sans"/>
            </a:endParaRPr>
          </a:p>
          <a:p>
            <a:pPr lvl="1"/>
            <a:r>
              <a:rPr lang="en-US" dirty="0">
                <a:solidFill>
                  <a:schemeClr val="accent1"/>
                </a:solidFill>
                <a:latin typeface="Liberation Sans"/>
              </a:rPr>
              <a:t>e.g. making photos of ex into an abstract collage</a:t>
            </a:r>
          </a:p>
          <a:p>
            <a:pPr lvl="1"/>
            <a:r>
              <a:rPr lang="en-US" dirty="0">
                <a:solidFill>
                  <a:schemeClr val="accent1"/>
                </a:solidFill>
                <a:latin typeface="Liberation Sans"/>
              </a:rPr>
              <a:t>helps with closure</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4" name="Slide Number Placeholder 3"/>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31</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84499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Title 1"/>
          <p:cNvSpPr>
            <a:spLocks noGrp="1"/>
          </p:cNvSpPr>
          <p:nvPr>
            <p:ph type="title" idx="4294967295"/>
          </p:nvPr>
        </p:nvSpPr>
        <p:spPr/>
        <p:txBody>
          <a:bodyPr/>
          <a:lstStyle/>
          <a:p>
            <a:pPr eaLnBrk="1" hangingPunct="1"/>
            <a:r>
              <a:rPr lang="en-GB">
                <a:latin typeface="Liberation Sans"/>
              </a:rPr>
              <a:t>Memory aids</a:t>
            </a:r>
          </a:p>
        </p:txBody>
      </p:sp>
      <p:sp>
        <p:nvSpPr>
          <p:cNvPr id="70661" name="Content Placeholder 2"/>
          <p:cNvSpPr>
            <a:spLocks noGrp="1"/>
          </p:cNvSpPr>
          <p:nvPr>
            <p:ph idx="4294967295"/>
          </p:nvPr>
        </p:nvSpPr>
        <p:spPr/>
        <p:txBody>
          <a:bodyPr>
            <a:normAutofit lnSpcReduction="10000"/>
          </a:bodyPr>
          <a:lstStyle/>
          <a:p>
            <a:pPr eaLnBrk="1" hangingPunct="1"/>
            <a:r>
              <a:rPr lang="en-GB" sz="2800" dirty="0" err="1">
                <a:latin typeface="Liberation Sans"/>
              </a:rPr>
              <a:t>SenseCam</a:t>
            </a:r>
            <a:r>
              <a:rPr lang="en-GB" sz="2800" dirty="0">
                <a:latin typeface="Liberation Sans"/>
              </a:rPr>
              <a:t> developed by Microsoft Research Labs (now </a:t>
            </a:r>
            <a:r>
              <a:rPr lang="en-GB" sz="2800" dirty="0" err="1">
                <a:latin typeface="Liberation Sans"/>
              </a:rPr>
              <a:t>Autographer</a:t>
            </a:r>
            <a:r>
              <a:rPr lang="en-GB" sz="2800" dirty="0">
                <a:latin typeface="Liberation Sans"/>
              </a:rPr>
              <a:t>)</a:t>
            </a:r>
          </a:p>
          <a:p>
            <a:pPr eaLnBrk="1" hangingPunct="1"/>
            <a:endParaRPr lang="en-GB" sz="1500" dirty="0">
              <a:latin typeface="Liberation Sans"/>
            </a:endParaRPr>
          </a:p>
          <a:p>
            <a:pPr eaLnBrk="1" hangingPunct="1"/>
            <a:r>
              <a:rPr lang="en-GB" sz="2800" dirty="0">
                <a:latin typeface="Liberation Sans"/>
              </a:rPr>
              <a:t>a wearable device that intermittently takes photos without any user intervention while worn </a:t>
            </a:r>
          </a:p>
          <a:p>
            <a:pPr eaLnBrk="1" hangingPunct="1"/>
            <a:endParaRPr lang="en-GB" sz="1500" dirty="0">
              <a:latin typeface="Liberation Sans"/>
            </a:endParaRPr>
          </a:p>
          <a:p>
            <a:pPr eaLnBrk="1" hangingPunct="1"/>
            <a:r>
              <a:rPr lang="en-GB" sz="2800" dirty="0">
                <a:latin typeface="Liberation Sans"/>
              </a:rPr>
              <a:t>digital images taken are stored and revisited using special software</a:t>
            </a:r>
          </a:p>
          <a:p>
            <a:pPr eaLnBrk="1" hangingPunct="1"/>
            <a:endParaRPr lang="en-GB" sz="1400" dirty="0">
              <a:latin typeface="Liberation Sans"/>
            </a:endParaRPr>
          </a:p>
          <a:p>
            <a:pPr eaLnBrk="1" hangingPunct="1"/>
            <a:r>
              <a:rPr lang="en-GB" sz="2800" dirty="0">
                <a:latin typeface="Liberation Sans"/>
              </a:rPr>
              <a:t>Has been found to improve people</a:t>
            </a:r>
            <a:r>
              <a:rPr lang="ja-JP" altLang="en-GB" sz="2800" dirty="0">
                <a:latin typeface="Liberation Sans"/>
              </a:rPr>
              <a:t>’</a:t>
            </a:r>
            <a:r>
              <a:rPr lang="en-GB" sz="2800" dirty="0">
                <a:latin typeface="Liberation Sans"/>
              </a:rPr>
              <a:t>s memory, suffering from </a:t>
            </a:r>
            <a:r>
              <a:rPr lang="en-GB" sz="2800" dirty="0" err="1">
                <a:latin typeface="Liberation Sans"/>
              </a:rPr>
              <a:t>Alzheimers</a:t>
            </a:r>
            <a:endParaRPr lang="en-GB" sz="2800" dirty="0">
              <a:latin typeface="Liberation Sans"/>
            </a:endParaRP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32</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0298078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6" name="Title 1"/>
          <p:cNvSpPr>
            <a:spLocks noGrp="1"/>
          </p:cNvSpPr>
          <p:nvPr>
            <p:ph type="title" idx="4294967295"/>
          </p:nvPr>
        </p:nvSpPr>
        <p:spPr/>
        <p:txBody>
          <a:bodyPr/>
          <a:lstStyle/>
          <a:p>
            <a:pPr eaLnBrk="1" hangingPunct="1"/>
            <a:r>
              <a:rPr lang="en-GB">
                <a:latin typeface="Verdana" charset="0"/>
              </a:rPr>
              <a:t>SenseCam</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33</a:t>
            </a:fld>
            <a:endParaRPr lang="en-GB" dirty="0">
              <a:solidFill>
                <a:schemeClr val="accent6">
                  <a:lumMod val="75000"/>
                </a:schemeClr>
              </a:solidFill>
              <a:latin typeface="Liberation Sans"/>
            </a:endParaRPr>
          </a:p>
        </p:txBody>
      </p:sp>
      <p:pic>
        <p:nvPicPr>
          <p:cNvPr id="95288" name="Picture 5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84783"/>
            <a:ext cx="8792770" cy="52707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82834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8" name="Rectangle 2"/>
          <p:cNvSpPr>
            <a:spLocks noGrp="1" noChangeArrowheads="1"/>
          </p:cNvSpPr>
          <p:nvPr>
            <p:ph type="title" idx="4294967295"/>
          </p:nvPr>
        </p:nvSpPr>
        <p:spPr/>
        <p:txBody>
          <a:bodyPr/>
          <a:lstStyle/>
          <a:p>
            <a:pPr eaLnBrk="1" hangingPunct="1"/>
            <a:r>
              <a:rPr lang="en-GB" dirty="0">
                <a:solidFill>
                  <a:srgbClr val="FF0000"/>
                </a:solidFill>
                <a:latin typeface="Liberation Sans"/>
              </a:rPr>
              <a:t>Design implications for memory</a:t>
            </a:r>
          </a:p>
        </p:txBody>
      </p:sp>
      <p:sp>
        <p:nvSpPr>
          <p:cNvPr id="72709" name="Rectangle 3"/>
          <p:cNvSpPr>
            <a:spLocks noGrp="1" noChangeArrowheads="1"/>
          </p:cNvSpPr>
          <p:nvPr>
            <p:ph type="body" idx="4294967295"/>
          </p:nvPr>
        </p:nvSpPr>
        <p:spPr>
          <a:xfrm>
            <a:off x="457200" y="1600200"/>
            <a:ext cx="8229600" cy="5121275"/>
          </a:xfrm>
        </p:spPr>
        <p:txBody>
          <a:bodyPr>
            <a:normAutofit/>
          </a:bodyPr>
          <a:lstStyle/>
          <a:p>
            <a:pPr eaLnBrk="1" hangingPunct="1">
              <a:lnSpc>
                <a:spcPct val="90000"/>
              </a:lnSpc>
            </a:pPr>
            <a:r>
              <a:rPr lang="en-GB" b="1" dirty="0">
                <a:latin typeface="Liberation Sans"/>
              </a:rPr>
              <a:t>Don</a:t>
            </a:r>
            <a:r>
              <a:rPr lang="ja-JP" altLang="en-GB" b="1" dirty="0">
                <a:latin typeface="Liberation Sans"/>
              </a:rPr>
              <a:t>’</a:t>
            </a:r>
            <a:r>
              <a:rPr lang="en-GB" b="1" dirty="0">
                <a:latin typeface="Liberation Sans"/>
              </a:rPr>
              <a:t>t overload </a:t>
            </a:r>
            <a:r>
              <a:rPr lang="en-GB" dirty="0">
                <a:latin typeface="Liberation Sans"/>
              </a:rPr>
              <a:t>users</a:t>
            </a:r>
            <a:r>
              <a:rPr lang="ja-JP" altLang="en-GB" dirty="0">
                <a:latin typeface="Liberation Sans"/>
              </a:rPr>
              <a:t>’</a:t>
            </a:r>
            <a:r>
              <a:rPr lang="en-GB" dirty="0">
                <a:latin typeface="Liberation Sans"/>
              </a:rPr>
              <a:t> memories with complicated procedures for carrying out tasks</a:t>
            </a:r>
          </a:p>
          <a:p>
            <a:pPr marL="0" indent="0" eaLnBrk="1" hangingPunct="1">
              <a:lnSpc>
                <a:spcPct val="90000"/>
              </a:lnSpc>
              <a:buNone/>
            </a:pPr>
            <a:endParaRPr lang="en-GB" sz="1400" dirty="0">
              <a:latin typeface="Liberation Sans"/>
            </a:endParaRPr>
          </a:p>
          <a:p>
            <a:pPr eaLnBrk="1" hangingPunct="1">
              <a:lnSpc>
                <a:spcPct val="90000"/>
              </a:lnSpc>
            </a:pPr>
            <a:r>
              <a:rPr lang="en-GB" dirty="0">
                <a:latin typeface="Liberation Sans"/>
              </a:rPr>
              <a:t>Design interfaces that promote recognition rather than recall by </a:t>
            </a:r>
            <a:r>
              <a:rPr lang="en-GB" b="1" dirty="0">
                <a:latin typeface="Liberation Sans"/>
              </a:rPr>
              <a:t>using menus, icons,…</a:t>
            </a:r>
          </a:p>
          <a:p>
            <a:pPr eaLnBrk="1" hangingPunct="1">
              <a:lnSpc>
                <a:spcPct val="90000"/>
              </a:lnSpc>
            </a:pPr>
            <a:endParaRPr lang="en-GB" sz="1400" dirty="0">
              <a:latin typeface="Liberation Sans"/>
            </a:endParaRPr>
          </a:p>
          <a:p>
            <a:pPr>
              <a:lnSpc>
                <a:spcPct val="90000"/>
              </a:lnSpc>
            </a:pPr>
            <a:r>
              <a:rPr lang="en-GB" dirty="0">
                <a:latin typeface="Liberation Sans"/>
              </a:rPr>
              <a:t>Provide users with various ways of encoding digital information to </a:t>
            </a:r>
            <a:r>
              <a:rPr lang="en-US" dirty="0">
                <a:latin typeface="Liberation Sans"/>
              </a:rPr>
              <a:t>help them access again easily</a:t>
            </a:r>
            <a:endParaRPr lang="en-GB" sz="1400" dirty="0">
              <a:latin typeface="Liberation Sans"/>
            </a:endParaRPr>
          </a:p>
          <a:p>
            <a:pPr lvl="1" eaLnBrk="1" hangingPunct="1">
              <a:lnSpc>
                <a:spcPct val="90000"/>
              </a:lnSpc>
            </a:pPr>
            <a:r>
              <a:rPr lang="en-GB" dirty="0">
                <a:solidFill>
                  <a:schemeClr val="accent1"/>
                </a:solidFill>
                <a:latin typeface="Liberation Sans"/>
                <a:ea typeface="ＭＳ Ｐゴシック" charset="0"/>
              </a:rPr>
              <a:t>e.g. categories, </a:t>
            </a:r>
            <a:r>
              <a:rPr lang="en-GB" dirty="0" err="1">
                <a:solidFill>
                  <a:schemeClr val="accent1"/>
                </a:solidFill>
                <a:latin typeface="Liberation Sans"/>
                <a:ea typeface="ＭＳ Ｐゴシック" charset="0"/>
              </a:rPr>
              <a:t>color</a:t>
            </a:r>
            <a:r>
              <a:rPr lang="en-GB" dirty="0">
                <a:solidFill>
                  <a:schemeClr val="accent1"/>
                </a:solidFill>
                <a:latin typeface="Liberation Sans"/>
                <a:ea typeface="ＭＳ Ｐゴシック" charset="0"/>
              </a:rPr>
              <a:t>, tagging, time stamping, icons</a:t>
            </a: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34</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3678489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6" name="Title 1"/>
          <p:cNvSpPr>
            <a:spLocks noGrp="1"/>
          </p:cNvSpPr>
          <p:nvPr>
            <p:ph type="title" idx="4294967295"/>
          </p:nvPr>
        </p:nvSpPr>
        <p:spPr/>
        <p:txBody>
          <a:bodyPr/>
          <a:lstStyle/>
          <a:p>
            <a:pPr eaLnBrk="1" hangingPunct="1"/>
            <a:r>
              <a:rPr lang="en-GB" dirty="0">
                <a:solidFill>
                  <a:srgbClr val="FF0000"/>
                </a:solidFill>
                <a:latin typeface="Liberation Sans"/>
              </a:rPr>
              <a:t>Learning</a:t>
            </a:r>
          </a:p>
        </p:txBody>
      </p:sp>
      <p:sp>
        <p:nvSpPr>
          <p:cNvPr id="74757" name="Content Placeholder 2"/>
          <p:cNvSpPr>
            <a:spLocks noGrp="1"/>
          </p:cNvSpPr>
          <p:nvPr>
            <p:ph idx="4294967295"/>
          </p:nvPr>
        </p:nvSpPr>
        <p:spPr/>
        <p:txBody>
          <a:bodyPr>
            <a:normAutofit lnSpcReduction="10000"/>
          </a:bodyPr>
          <a:lstStyle/>
          <a:p>
            <a:pPr eaLnBrk="1" hangingPunct="1"/>
            <a:r>
              <a:rPr lang="en-GB" dirty="0">
                <a:latin typeface="Liberation Sans"/>
              </a:rPr>
              <a:t>How to learn to use a computer-based application </a:t>
            </a:r>
          </a:p>
          <a:p>
            <a:pPr eaLnBrk="1" hangingPunct="1"/>
            <a:endParaRPr lang="en-GB" sz="1200" dirty="0">
              <a:latin typeface="Liberation Sans"/>
            </a:endParaRPr>
          </a:p>
          <a:p>
            <a:pPr eaLnBrk="1" hangingPunct="1"/>
            <a:r>
              <a:rPr lang="en-GB" dirty="0">
                <a:latin typeface="Liberation Sans"/>
              </a:rPr>
              <a:t>Using a computer-based application or YouTube video to understand a given topic  </a:t>
            </a:r>
          </a:p>
          <a:p>
            <a:pPr eaLnBrk="1" hangingPunct="1"/>
            <a:endParaRPr lang="en-GB" sz="1200" dirty="0">
              <a:latin typeface="Liberation Sans"/>
            </a:endParaRPr>
          </a:p>
          <a:p>
            <a:pPr eaLnBrk="1" hangingPunct="1"/>
            <a:r>
              <a:rPr lang="en-GB" dirty="0">
                <a:latin typeface="Liberation Sans"/>
              </a:rPr>
              <a:t>People find it hard to learn by following instructions in a manual</a:t>
            </a:r>
          </a:p>
          <a:p>
            <a:pPr eaLnBrk="1" hangingPunct="1"/>
            <a:endParaRPr lang="en-GB" sz="1100" dirty="0">
              <a:latin typeface="Liberation Sans"/>
            </a:endParaRPr>
          </a:p>
          <a:p>
            <a:pPr lvl="2" eaLnBrk="1" hangingPunct="1"/>
            <a:r>
              <a:rPr lang="en-GB" dirty="0">
                <a:latin typeface="Liberation Sans"/>
                <a:ea typeface="ＭＳ Ｐゴシック" charset="0"/>
              </a:rPr>
              <a:t>prefer to learn by doing</a:t>
            </a: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3" name="Slide Number Placeholder 2"/>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35</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5504209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latin typeface="Liberation Sans"/>
              </a:rPr>
              <a:t>Cognitive prosthetic devices</a:t>
            </a:r>
          </a:p>
        </p:txBody>
      </p:sp>
      <p:sp>
        <p:nvSpPr>
          <p:cNvPr id="6" name="Content Placeholder 5"/>
          <p:cNvSpPr>
            <a:spLocks noGrp="1"/>
          </p:cNvSpPr>
          <p:nvPr>
            <p:ph idx="1"/>
          </p:nvPr>
        </p:nvSpPr>
        <p:spPr>
          <a:xfrm>
            <a:off x="467544" y="1340768"/>
            <a:ext cx="8229600" cy="4525963"/>
          </a:xfrm>
        </p:spPr>
        <p:txBody>
          <a:bodyPr>
            <a:noAutofit/>
          </a:bodyPr>
          <a:lstStyle/>
          <a:p>
            <a:r>
              <a:rPr lang="en-US" sz="2800" dirty="0">
                <a:solidFill>
                  <a:srgbClr val="7030A0"/>
                </a:solidFill>
                <a:latin typeface="Liberation Sans"/>
              </a:rPr>
              <a:t>We rely more and more on the internet and smartphones to look things up</a:t>
            </a:r>
          </a:p>
          <a:p>
            <a:endParaRPr lang="en-US" sz="800" dirty="0">
              <a:solidFill>
                <a:srgbClr val="7030A0"/>
              </a:solidFill>
              <a:latin typeface="Liberation Sans"/>
            </a:endParaRPr>
          </a:p>
          <a:p>
            <a:r>
              <a:rPr lang="en-US" sz="2800" dirty="0">
                <a:solidFill>
                  <a:srgbClr val="7030A0"/>
                </a:solidFill>
                <a:latin typeface="Liberation Sans"/>
              </a:rPr>
              <a:t>Cognitive resource cf. extended mind</a:t>
            </a:r>
          </a:p>
          <a:p>
            <a:endParaRPr lang="en-US" sz="800" dirty="0">
              <a:solidFill>
                <a:srgbClr val="7030A0"/>
              </a:solidFill>
              <a:latin typeface="Liberation Sans"/>
            </a:endParaRPr>
          </a:p>
          <a:p>
            <a:r>
              <a:rPr lang="en-US" sz="2800" dirty="0">
                <a:solidFill>
                  <a:srgbClr val="7030A0"/>
                </a:solidFill>
                <a:latin typeface="Liberation Sans"/>
              </a:rPr>
              <a:t>Expecting to have internet access reduces the need and extent to which we remember</a:t>
            </a:r>
          </a:p>
          <a:p>
            <a:endParaRPr lang="en-US" sz="800" dirty="0">
              <a:solidFill>
                <a:srgbClr val="7030A0"/>
              </a:solidFill>
              <a:latin typeface="Liberation Sans"/>
            </a:endParaRPr>
          </a:p>
          <a:p>
            <a:r>
              <a:rPr lang="en-US" sz="2800" dirty="0">
                <a:solidFill>
                  <a:srgbClr val="7030A0"/>
                </a:solidFill>
                <a:latin typeface="Liberation Sans"/>
              </a:rPr>
              <a:t>Also enhances our memory for knowing where to find it online (Sparrow et al,2011)</a:t>
            </a:r>
          </a:p>
          <a:p>
            <a:endParaRPr lang="en-US" sz="800" dirty="0">
              <a:solidFill>
                <a:srgbClr val="7030A0"/>
              </a:solidFill>
              <a:latin typeface="Liberation Sans"/>
            </a:endParaRPr>
          </a:p>
          <a:p>
            <a:r>
              <a:rPr lang="en-GB" sz="2800" dirty="0">
                <a:solidFill>
                  <a:srgbClr val="7030A0"/>
                </a:solidFill>
                <a:latin typeface="Liberation Sans"/>
              </a:rPr>
              <a:t>What are implications for designing technologies to support </a:t>
            </a:r>
            <a:r>
              <a:rPr lang="en-GB" sz="2800" i="1" dirty="0">
                <a:solidFill>
                  <a:srgbClr val="7030A0"/>
                </a:solidFill>
                <a:latin typeface="Liberation Sans"/>
              </a:rPr>
              <a:t>how</a:t>
            </a:r>
            <a:r>
              <a:rPr lang="en-GB" sz="2800" dirty="0">
                <a:solidFill>
                  <a:srgbClr val="7030A0"/>
                </a:solidFill>
                <a:latin typeface="Liberation Sans"/>
              </a:rPr>
              <a:t> people will learn, and </a:t>
            </a:r>
            <a:r>
              <a:rPr lang="en-GB" sz="2800" i="1" dirty="0">
                <a:solidFill>
                  <a:srgbClr val="7030A0"/>
                </a:solidFill>
                <a:latin typeface="Liberation Sans"/>
              </a:rPr>
              <a:t>what</a:t>
            </a:r>
            <a:r>
              <a:rPr lang="en-GB" sz="2800" dirty="0">
                <a:solidFill>
                  <a:srgbClr val="7030A0"/>
                </a:solidFill>
                <a:latin typeface="Liberation Sans"/>
              </a:rPr>
              <a:t> they learn?</a:t>
            </a:r>
            <a:endParaRPr lang="en-US" sz="2800" dirty="0">
              <a:solidFill>
                <a:srgbClr val="7030A0"/>
              </a:solidFill>
              <a:latin typeface="Liberation Sans"/>
            </a:endParaRPr>
          </a:p>
        </p:txBody>
      </p:sp>
      <p:sp>
        <p:nvSpPr>
          <p:cNvPr id="2" name="Footer Placeholder 1"/>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7" name="Slide Number Placeholder 6"/>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36</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4784139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Title 1"/>
          <p:cNvSpPr>
            <a:spLocks noGrp="1"/>
          </p:cNvSpPr>
          <p:nvPr>
            <p:ph type="title" idx="4294967295"/>
          </p:nvPr>
        </p:nvSpPr>
        <p:spPr/>
        <p:txBody>
          <a:bodyPr/>
          <a:lstStyle/>
          <a:p>
            <a:pPr eaLnBrk="1" hangingPunct="1"/>
            <a:r>
              <a:rPr lang="en-GB" dirty="0">
                <a:solidFill>
                  <a:srgbClr val="FF0000"/>
                </a:solidFill>
                <a:latin typeface="Liberation Sans"/>
              </a:rPr>
              <a:t>Design implications for learning</a:t>
            </a:r>
          </a:p>
        </p:txBody>
      </p:sp>
      <p:sp>
        <p:nvSpPr>
          <p:cNvPr id="78853" name="Content Placeholder 2"/>
          <p:cNvSpPr>
            <a:spLocks noGrp="1"/>
          </p:cNvSpPr>
          <p:nvPr>
            <p:ph idx="4294967295"/>
          </p:nvPr>
        </p:nvSpPr>
        <p:spPr/>
        <p:txBody>
          <a:bodyPr/>
          <a:lstStyle/>
          <a:p>
            <a:pPr eaLnBrk="1" hangingPunct="1"/>
            <a:r>
              <a:rPr lang="en-GB" dirty="0">
                <a:latin typeface="Liberation Sans"/>
              </a:rPr>
              <a:t>Design interfaces that encourage exploration</a:t>
            </a:r>
          </a:p>
          <a:p>
            <a:pPr eaLnBrk="1" hangingPunct="1"/>
            <a:endParaRPr lang="en-GB" sz="1200" dirty="0">
              <a:latin typeface="Liberation Sans"/>
            </a:endParaRPr>
          </a:p>
          <a:p>
            <a:pPr eaLnBrk="1" hangingPunct="1"/>
            <a:r>
              <a:rPr lang="en-GB" dirty="0">
                <a:latin typeface="Liberation Sans"/>
              </a:rPr>
              <a:t>Design interfaces that constrain and guide learners </a:t>
            </a:r>
          </a:p>
          <a:p>
            <a:pPr eaLnBrk="1" hangingPunct="1"/>
            <a:endParaRPr lang="en-GB" sz="1200" dirty="0">
              <a:latin typeface="Liberation Sans"/>
            </a:endParaRPr>
          </a:p>
          <a:p>
            <a:pPr eaLnBrk="1" hangingPunct="1"/>
            <a:r>
              <a:rPr lang="en-GB" b="1" dirty="0">
                <a:latin typeface="Liberation Sans"/>
              </a:rPr>
              <a:t>Dynamically linking </a:t>
            </a:r>
            <a:r>
              <a:rPr lang="en-GB" dirty="0">
                <a:latin typeface="Liberation Sans"/>
              </a:rPr>
              <a:t>concepts and representations can facilitate the learning of complex material</a:t>
            </a:r>
          </a:p>
          <a:p>
            <a:pPr eaLnBrk="1" hangingPunct="1"/>
            <a:endParaRPr lang="en-GB" dirty="0">
              <a:latin typeface="Liberation Sans"/>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37</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13618806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Title 1"/>
          <p:cNvSpPr>
            <a:spLocks noGrp="1"/>
          </p:cNvSpPr>
          <p:nvPr>
            <p:ph type="title" idx="4294967295"/>
          </p:nvPr>
        </p:nvSpPr>
        <p:spPr/>
        <p:txBody>
          <a:bodyPr>
            <a:normAutofit fontScale="90000"/>
          </a:bodyPr>
          <a:lstStyle/>
          <a:p>
            <a:pPr eaLnBrk="1" hangingPunct="1"/>
            <a:r>
              <a:rPr lang="en-GB" dirty="0">
                <a:solidFill>
                  <a:srgbClr val="FF0000"/>
                </a:solidFill>
                <a:latin typeface="Liberation Sans"/>
              </a:rPr>
              <a:t>Reading, speaking, and listening </a:t>
            </a:r>
          </a:p>
        </p:txBody>
      </p:sp>
      <p:sp>
        <p:nvSpPr>
          <p:cNvPr id="76805" name="Content Placeholder 2"/>
          <p:cNvSpPr>
            <a:spLocks noGrp="1"/>
          </p:cNvSpPr>
          <p:nvPr>
            <p:ph idx="4294967295"/>
          </p:nvPr>
        </p:nvSpPr>
        <p:spPr>
          <a:xfrm>
            <a:off x="457200" y="1828800"/>
            <a:ext cx="8229600" cy="4525963"/>
          </a:xfrm>
        </p:spPr>
        <p:txBody>
          <a:bodyPr/>
          <a:lstStyle/>
          <a:p>
            <a:pPr eaLnBrk="1" hangingPunct="1"/>
            <a:r>
              <a:rPr lang="en-GB" sz="2800" dirty="0">
                <a:latin typeface="Liberation Sans"/>
              </a:rPr>
              <a:t>The ease with which people can read, listen, or speak differs</a:t>
            </a:r>
          </a:p>
          <a:p>
            <a:pPr eaLnBrk="1" hangingPunct="1"/>
            <a:endParaRPr lang="en-GB" sz="1200" dirty="0">
              <a:latin typeface="Liberation Sans"/>
            </a:endParaRPr>
          </a:p>
          <a:p>
            <a:pPr lvl="1" eaLnBrk="1" hangingPunct="1"/>
            <a:r>
              <a:rPr lang="en-GB" sz="2400" dirty="0">
                <a:solidFill>
                  <a:schemeClr val="accent1"/>
                </a:solidFill>
                <a:latin typeface="Liberation Sans"/>
                <a:ea typeface="ＭＳ Ｐゴシック" charset="0"/>
              </a:rPr>
              <a:t>Many prefer listening to reading</a:t>
            </a:r>
          </a:p>
          <a:p>
            <a:pPr lvl="1" eaLnBrk="1" hangingPunct="1"/>
            <a:endParaRPr lang="en-GB" sz="800" dirty="0">
              <a:solidFill>
                <a:schemeClr val="accent1"/>
              </a:solidFill>
              <a:latin typeface="Liberation Sans"/>
              <a:ea typeface="ＭＳ Ｐゴシック" charset="0"/>
            </a:endParaRPr>
          </a:p>
          <a:p>
            <a:pPr lvl="1" eaLnBrk="1" hangingPunct="1"/>
            <a:r>
              <a:rPr lang="en-GB" sz="2400" dirty="0">
                <a:solidFill>
                  <a:schemeClr val="accent1"/>
                </a:solidFill>
                <a:latin typeface="Liberation Sans"/>
                <a:ea typeface="ＭＳ Ｐゴシック" charset="0"/>
              </a:rPr>
              <a:t>Reading can be quicker than speaking or listening</a:t>
            </a:r>
          </a:p>
          <a:p>
            <a:pPr lvl="1" eaLnBrk="1" hangingPunct="1"/>
            <a:endParaRPr lang="en-GB" sz="800" dirty="0">
              <a:solidFill>
                <a:schemeClr val="accent1"/>
              </a:solidFill>
              <a:latin typeface="Liberation Sans"/>
              <a:ea typeface="ＭＳ Ｐゴシック" charset="0"/>
            </a:endParaRPr>
          </a:p>
          <a:p>
            <a:pPr lvl="1" eaLnBrk="1" hangingPunct="1"/>
            <a:r>
              <a:rPr lang="en-GB" sz="2400" dirty="0">
                <a:solidFill>
                  <a:schemeClr val="accent1"/>
                </a:solidFill>
                <a:latin typeface="Liberation Sans"/>
                <a:ea typeface="ＭＳ Ｐゴシック" charset="0"/>
              </a:rPr>
              <a:t>Listening requires less cognitive effort than reading or speaking </a:t>
            </a:r>
          </a:p>
          <a:p>
            <a:pPr lvl="1" eaLnBrk="1" hangingPunct="1"/>
            <a:endParaRPr lang="en-GB" sz="800" dirty="0">
              <a:solidFill>
                <a:schemeClr val="accent1"/>
              </a:solidFill>
              <a:latin typeface="Liberation Sans"/>
              <a:ea typeface="ＭＳ Ｐゴシック" charset="0"/>
            </a:endParaRPr>
          </a:p>
          <a:p>
            <a:pPr lvl="1" eaLnBrk="1" hangingPunct="1"/>
            <a:r>
              <a:rPr lang="en-GB" sz="2400">
                <a:solidFill>
                  <a:schemeClr val="accent1"/>
                </a:solidFill>
                <a:latin typeface="Liberation Sans"/>
                <a:ea typeface="ＭＳ Ｐゴシック" charset="0"/>
              </a:rPr>
              <a:t>Dyslexics have </a:t>
            </a:r>
            <a:r>
              <a:rPr lang="en-GB" sz="2400" dirty="0">
                <a:solidFill>
                  <a:schemeClr val="accent1"/>
                </a:solidFill>
                <a:latin typeface="Liberation Sans"/>
                <a:ea typeface="ＭＳ Ｐゴシック" charset="0"/>
              </a:rPr>
              <a:t>difficulties understanding and recognizing written words </a:t>
            </a:r>
          </a:p>
          <a:p>
            <a:pPr lvl="1" eaLnBrk="1" hangingPunct="1"/>
            <a:endParaRPr lang="en-GB" dirty="0">
              <a:latin typeface="Liberation Sans"/>
              <a:ea typeface="ＭＳ Ｐゴシック" charset="0"/>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38</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18423922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8" name="Title 1"/>
          <p:cNvSpPr>
            <a:spLocks noGrp="1"/>
          </p:cNvSpPr>
          <p:nvPr>
            <p:ph type="title" idx="4294967295"/>
          </p:nvPr>
        </p:nvSpPr>
        <p:spPr/>
        <p:txBody>
          <a:bodyPr/>
          <a:lstStyle/>
          <a:p>
            <a:pPr eaLnBrk="1" hangingPunct="1"/>
            <a:r>
              <a:rPr lang="en-GB">
                <a:latin typeface="Liberation Sans"/>
              </a:rPr>
              <a:t>Applications</a:t>
            </a:r>
          </a:p>
        </p:txBody>
      </p:sp>
      <p:sp>
        <p:nvSpPr>
          <p:cNvPr id="77829" name="Content Placeholder 2"/>
          <p:cNvSpPr>
            <a:spLocks noGrp="1"/>
          </p:cNvSpPr>
          <p:nvPr>
            <p:ph idx="4294967295"/>
          </p:nvPr>
        </p:nvSpPr>
        <p:spPr/>
        <p:txBody>
          <a:bodyPr>
            <a:normAutofit lnSpcReduction="10000"/>
          </a:bodyPr>
          <a:lstStyle/>
          <a:p>
            <a:pPr eaLnBrk="1" hangingPunct="1"/>
            <a:r>
              <a:rPr lang="en-US" sz="2800" dirty="0">
                <a:latin typeface="Liberation Sans"/>
              </a:rPr>
              <a:t>Speech-recognition systems allow users to interact with them by asking questions</a:t>
            </a:r>
            <a:endParaRPr lang="en-US" sz="1400" dirty="0">
              <a:latin typeface="Liberation Sans"/>
            </a:endParaRPr>
          </a:p>
          <a:p>
            <a:pPr lvl="1" eaLnBrk="1" hangingPunct="1"/>
            <a:r>
              <a:rPr lang="en-US" sz="2400" dirty="0">
                <a:solidFill>
                  <a:schemeClr val="accent1"/>
                </a:solidFill>
                <a:latin typeface="Liberation Sans"/>
                <a:ea typeface="ＭＳ Ｐゴシック" charset="0"/>
              </a:rPr>
              <a:t>e.g. Google Voice, Siri</a:t>
            </a:r>
          </a:p>
          <a:p>
            <a:pPr lvl="1" eaLnBrk="1" hangingPunct="1"/>
            <a:endParaRPr lang="en-US" sz="1400" dirty="0">
              <a:solidFill>
                <a:schemeClr val="accent1"/>
              </a:solidFill>
              <a:latin typeface="Liberation Sans"/>
              <a:ea typeface="ＭＳ Ｐゴシック" charset="0"/>
            </a:endParaRPr>
          </a:p>
          <a:p>
            <a:pPr eaLnBrk="1" hangingPunct="1"/>
            <a:r>
              <a:rPr lang="en-GB" sz="2800" dirty="0">
                <a:latin typeface="Liberation Sans"/>
              </a:rPr>
              <a:t>Speech-output systems use artificially generated speech</a:t>
            </a:r>
            <a:endParaRPr lang="en-GB" sz="1400" dirty="0">
              <a:latin typeface="Liberation Sans"/>
            </a:endParaRPr>
          </a:p>
          <a:p>
            <a:pPr lvl="1"/>
            <a:r>
              <a:rPr lang="en-GB" sz="2400" dirty="0">
                <a:solidFill>
                  <a:schemeClr val="accent1"/>
                </a:solidFill>
                <a:latin typeface="Liberation Sans"/>
              </a:rPr>
              <a:t>e.g. written-text-to-speech systems for the blind</a:t>
            </a:r>
          </a:p>
          <a:p>
            <a:pPr lvl="1"/>
            <a:endParaRPr lang="en-GB" sz="1400" dirty="0">
              <a:solidFill>
                <a:schemeClr val="accent1"/>
              </a:solidFill>
              <a:latin typeface="Liberation Sans"/>
            </a:endParaRPr>
          </a:p>
          <a:p>
            <a:pPr eaLnBrk="1" hangingPunct="1"/>
            <a:r>
              <a:rPr lang="en-GB" sz="2800" dirty="0">
                <a:latin typeface="Liberation Sans"/>
              </a:rPr>
              <a:t>Natural-language systems enable users to type in questions and give text-based responses</a:t>
            </a:r>
            <a:endParaRPr lang="en-GB" sz="1400" dirty="0">
              <a:latin typeface="Liberation Sans"/>
            </a:endParaRPr>
          </a:p>
          <a:p>
            <a:pPr lvl="1" eaLnBrk="1" hangingPunct="1"/>
            <a:r>
              <a:rPr lang="en-GB" sz="2400" dirty="0">
                <a:solidFill>
                  <a:schemeClr val="accent1"/>
                </a:solidFill>
                <a:latin typeface="Liberation Sans"/>
                <a:ea typeface="ＭＳ Ｐゴシック" charset="0"/>
              </a:rPr>
              <a:t>e.g. Ask search engine </a:t>
            </a:r>
          </a:p>
          <a:p>
            <a:pPr eaLnBrk="1" hangingPunct="1"/>
            <a:endParaRPr lang="en-GB" sz="2800" dirty="0">
              <a:latin typeface="Liberation Sans"/>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39</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331592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Title 1"/>
          <p:cNvSpPr>
            <a:spLocks noGrp="1"/>
          </p:cNvSpPr>
          <p:nvPr>
            <p:ph type="title" idx="4294967295"/>
          </p:nvPr>
        </p:nvSpPr>
        <p:spPr/>
        <p:txBody>
          <a:bodyPr>
            <a:normAutofit fontScale="90000"/>
          </a:bodyPr>
          <a:lstStyle/>
          <a:p>
            <a:r>
              <a:rPr lang="en-GB" dirty="0">
                <a:solidFill>
                  <a:srgbClr val="FF0000"/>
                </a:solidFill>
                <a:latin typeface="Liberation Sans"/>
              </a:rPr>
              <a:t>Design implications for reading, speaking, and listening </a:t>
            </a:r>
          </a:p>
        </p:txBody>
      </p:sp>
      <p:sp>
        <p:nvSpPr>
          <p:cNvPr id="75781" name="Content Placeholder 2"/>
          <p:cNvSpPr>
            <a:spLocks noGrp="1"/>
          </p:cNvSpPr>
          <p:nvPr>
            <p:ph idx="4294967295"/>
          </p:nvPr>
        </p:nvSpPr>
        <p:spPr/>
        <p:txBody>
          <a:bodyPr>
            <a:normAutofit lnSpcReduction="10000"/>
          </a:bodyPr>
          <a:lstStyle/>
          <a:p>
            <a:pPr eaLnBrk="1" hangingPunct="1"/>
            <a:r>
              <a:rPr lang="en-US" dirty="0">
                <a:latin typeface="Liberation Sans"/>
              </a:rPr>
              <a:t>Speech-based menus and instructions should be short </a:t>
            </a:r>
          </a:p>
          <a:p>
            <a:pPr eaLnBrk="1" hangingPunct="1"/>
            <a:endParaRPr lang="en-US" sz="1200" dirty="0">
              <a:latin typeface="Liberation Sans"/>
            </a:endParaRPr>
          </a:p>
          <a:p>
            <a:pPr eaLnBrk="1" hangingPunct="1"/>
            <a:r>
              <a:rPr lang="en-US" dirty="0">
                <a:latin typeface="Liberation Sans"/>
              </a:rPr>
              <a:t>Accentuate the intonation of artificially generated speech voices</a:t>
            </a:r>
          </a:p>
          <a:p>
            <a:pPr eaLnBrk="1" hangingPunct="1"/>
            <a:endParaRPr lang="en-US" sz="1200" dirty="0">
              <a:latin typeface="Liberation Sans"/>
            </a:endParaRPr>
          </a:p>
          <a:p>
            <a:pPr lvl="1" eaLnBrk="1" hangingPunct="1"/>
            <a:r>
              <a:rPr lang="en-US" dirty="0">
                <a:solidFill>
                  <a:schemeClr val="accent1"/>
                </a:solidFill>
                <a:latin typeface="Liberation Sans"/>
                <a:ea typeface="ＭＳ Ｐゴシック" charset="0"/>
              </a:rPr>
              <a:t>they are harder to understand than human voices</a:t>
            </a:r>
          </a:p>
          <a:p>
            <a:pPr lvl="1" eaLnBrk="1" hangingPunct="1"/>
            <a:endParaRPr lang="en-US" sz="1300" dirty="0">
              <a:solidFill>
                <a:schemeClr val="accent1"/>
              </a:solidFill>
              <a:latin typeface="Liberation Sans"/>
              <a:ea typeface="ＭＳ Ｐゴシック" charset="0"/>
            </a:endParaRPr>
          </a:p>
          <a:p>
            <a:pPr eaLnBrk="1" hangingPunct="1"/>
            <a:r>
              <a:rPr lang="en-US" dirty="0">
                <a:latin typeface="Liberation Sans"/>
              </a:rPr>
              <a:t>Provide opportunities for making text large on a screen</a:t>
            </a:r>
          </a:p>
          <a:p>
            <a:pPr eaLnBrk="1" hangingPunct="1"/>
            <a:endParaRPr lang="en-GB" dirty="0">
              <a:latin typeface="Liberation Sans"/>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40</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15645903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6" name="Title 1"/>
          <p:cNvSpPr>
            <a:spLocks noGrp="1"/>
          </p:cNvSpPr>
          <p:nvPr>
            <p:ph type="title" idx="4294967295"/>
          </p:nvPr>
        </p:nvSpPr>
        <p:spPr>
          <a:xfrm>
            <a:off x="685800" y="762000"/>
            <a:ext cx="7772400" cy="1143000"/>
          </a:xfrm>
        </p:spPr>
        <p:txBody>
          <a:bodyPr>
            <a:normAutofit fontScale="90000"/>
          </a:bodyPr>
          <a:lstStyle/>
          <a:p>
            <a:pPr eaLnBrk="1" hangingPunct="1"/>
            <a:r>
              <a:rPr lang="en-GB" sz="3600" dirty="0">
                <a:solidFill>
                  <a:srgbClr val="FF0000"/>
                </a:solidFill>
                <a:latin typeface="Liberation Sans"/>
              </a:rPr>
              <a:t>Problem-solving, planning, reasoning and decision-making </a:t>
            </a:r>
            <a:r>
              <a:rPr lang="en-GB" b="1" dirty="0">
                <a:solidFill>
                  <a:srgbClr val="FF0000"/>
                </a:solidFill>
                <a:latin typeface="Liberation Sans"/>
              </a:rPr>
              <a:t/>
            </a:r>
            <a:br>
              <a:rPr lang="en-GB" b="1" dirty="0">
                <a:solidFill>
                  <a:srgbClr val="FF0000"/>
                </a:solidFill>
                <a:latin typeface="Liberation Sans"/>
              </a:rPr>
            </a:br>
            <a:endParaRPr lang="en-GB" dirty="0">
              <a:solidFill>
                <a:srgbClr val="FF0000"/>
              </a:solidFill>
              <a:latin typeface="Liberation Sans"/>
            </a:endParaRPr>
          </a:p>
        </p:txBody>
      </p:sp>
      <p:sp>
        <p:nvSpPr>
          <p:cNvPr id="79877" name="Content Placeholder 2"/>
          <p:cNvSpPr>
            <a:spLocks noGrp="1"/>
          </p:cNvSpPr>
          <p:nvPr>
            <p:ph idx="4294967295"/>
          </p:nvPr>
        </p:nvSpPr>
        <p:spPr>
          <a:xfrm>
            <a:off x="685800" y="1905000"/>
            <a:ext cx="7772400" cy="4343400"/>
          </a:xfrm>
        </p:spPr>
        <p:txBody>
          <a:bodyPr>
            <a:normAutofit/>
          </a:bodyPr>
          <a:lstStyle/>
          <a:p>
            <a:pPr eaLnBrk="1" hangingPunct="1"/>
            <a:r>
              <a:rPr lang="en-GB" sz="2800" dirty="0">
                <a:latin typeface="Liberation Sans"/>
              </a:rPr>
              <a:t>All involves reflective cognition</a:t>
            </a:r>
          </a:p>
          <a:p>
            <a:pPr lvl="1" eaLnBrk="1" hangingPunct="1"/>
            <a:r>
              <a:rPr lang="en-GB" dirty="0">
                <a:solidFill>
                  <a:schemeClr val="accent1"/>
                </a:solidFill>
                <a:latin typeface="Liberation Sans"/>
                <a:ea typeface="ＭＳ Ｐゴシック" charset="0"/>
              </a:rPr>
              <a:t>e.g. thinking about what to do, what the options are, and the consequences </a:t>
            </a:r>
          </a:p>
          <a:p>
            <a:pPr eaLnBrk="1" hangingPunct="1"/>
            <a:r>
              <a:rPr lang="en-GB" sz="2800" dirty="0">
                <a:latin typeface="Liberation Sans"/>
              </a:rPr>
              <a:t>Often involves conscious processes, discussion with others (or oneself), and the use of artefacts </a:t>
            </a:r>
          </a:p>
          <a:p>
            <a:pPr lvl="1" eaLnBrk="1" hangingPunct="1"/>
            <a:r>
              <a:rPr lang="en-GB" dirty="0">
                <a:solidFill>
                  <a:schemeClr val="accent1"/>
                </a:solidFill>
                <a:latin typeface="Liberation Sans"/>
                <a:ea typeface="ＭＳ Ｐゴシック" charset="0"/>
              </a:rPr>
              <a:t>e.g. maps, books, pen </a:t>
            </a:r>
            <a:r>
              <a:rPr lang="en-GB">
                <a:solidFill>
                  <a:schemeClr val="accent1"/>
                </a:solidFill>
                <a:latin typeface="Liberation Sans"/>
                <a:ea typeface="ＭＳ Ｐゴシック" charset="0"/>
              </a:rPr>
              <a:t>and </a:t>
            </a:r>
            <a:r>
              <a:rPr lang="en-GB" smtClean="0">
                <a:solidFill>
                  <a:schemeClr val="accent1"/>
                </a:solidFill>
                <a:latin typeface="Liberation Sans"/>
                <a:ea typeface="ＭＳ Ｐゴシック" charset="0"/>
              </a:rPr>
              <a:t>paper, forum  </a:t>
            </a:r>
            <a:endParaRPr lang="en-GB" dirty="0">
              <a:solidFill>
                <a:schemeClr val="accent1"/>
              </a:solidFill>
              <a:latin typeface="Liberation Sans"/>
              <a:ea typeface="ＭＳ Ｐゴシック" charset="0"/>
            </a:endParaRPr>
          </a:p>
          <a:p>
            <a:pPr eaLnBrk="1" hangingPunct="1"/>
            <a:r>
              <a:rPr lang="en-GB" sz="2800" dirty="0">
                <a:latin typeface="Liberation Sans"/>
              </a:rPr>
              <a:t>May involve working through different scenarios and deciding which is best option</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41</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9688780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00" name="Title 1"/>
          <p:cNvSpPr>
            <a:spLocks noGrp="1"/>
          </p:cNvSpPr>
          <p:nvPr>
            <p:ph type="title" idx="4294967295"/>
          </p:nvPr>
        </p:nvSpPr>
        <p:spPr/>
        <p:txBody>
          <a:bodyPr>
            <a:noAutofit/>
          </a:bodyPr>
          <a:lstStyle/>
          <a:p>
            <a:r>
              <a:rPr lang="en-GB" sz="3200" dirty="0">
                <a:solidFill>
                  <a:srgbClr val="FF0000"/>
                </a:solidFill>
                <a:latin typeface="Liberation Sans"/>
              </a:rPr>
              <a:t>Design implications for problem-solving, planning, reasoning and decision-making </a:t>
            </a:r>
          </a:p>
        </p:txBody>
      </p:sp>
      <p:sp>
        <p:nvSpPr>
          <p:cNvPr id="80901" name="Content Placeholder 2"/>
          <p:cNvSpPr>
            <a:spLocks noGrp="1"/>
          </p:cNvSpPr>
          <p:nvPr>
            <p:ph idx="4294967295"/>
          </p:nvPr>
        </p:nvSpPr>
        <p:spPr/>
        <p:txBody>
          <a:bodyPr/>
          <a:lstStyle/>
          <a:p>
            <a:pPr eaLnBrk="1" hangingPunct="1"/>
            <a:r>
              <a:rPr lang="en-GB" sz="2800" dirty="0">
                <a:latin typeface="Liberation Sans"/>
              </a:rPr>
              <a:t>Provide additional information/functions for users who wish </a:t>
            </a:r>
            <a:r>
              <a:rPr lang="en-GB" sz="2800" b="1" dirty="0">
                <a:latin typeface="Liberation Sans"/>
              </a:rPr>
              <a:t>to understand more </a:t>
            </a:r>
            <a:r>
              <a:rPr lang="en-GB" sz="2800" dirty="0">
                <a:latin typeface="Liberation Sans"/>
              </a:rPr>
              <a:t>about how to </a:t>
            </a:r>
            <a:r>
              <a:rPr lang="en-GB" sz="2800" b="1" dirty="0">
                <a:latin typeface="Liberation Sans"/>
              </a:rPr>
              <a:t>carry out an activity </a:t>
            </a:r>
            <a:r>
              <a:rPr lang="en-GB" sz="2800" dirty="0">
                <a:latin typeface="Liberation Sans"/>
              </a:rPr>
              <a:t>more effectively</a:t>
            </a:r>
          </a:p>
          <a:p>
            <a:pPr eaLnBrk="1" hangingPunct="1"/>
            <a:endParaRPr lang="en-GB" sz="2800" dirty="0">
              <a:latin typeface="Liberation Sans"/>
            </a:endParaRPr>
          </a:p>
          <a:p>
            <a:pPr eaLnBrk="1" hangingPunct="1"/>
            <a:r>
              <a:rPr lang="en-GB" sz="2800" dirty="0">
                <a:latin typeface="Liberation Sans"/>
              </a:rPr>
              <a:t>Use simple computational aids to </a:t>
            </a:r>
            <a:r>
              <a:rPr lang="en-GB" sz="2800" b="1" dirty="0">
                <a:latin typeface="Liberation Sans"/>
              </a:rPr>
              <a:t>support rapid decision-making and planning</a:t>
            </a:r>
            <a:r>
              <a:rPr lang="en-GB" sz="2800" dirty="0">
                <a:latin typeface="Liberation Sans"/>
              </a:rPr>
              <a:t> for users on the move</a:t>
            </a:r>
          </a:p>
          <a:p>
            <a:pPr eaLnBrk="1" hangingPunct="1"/>
            <a:endParaRPr lang="en-GB" dirty="0">
              <a:latin typeface="Liberation Sans"/>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42</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2912982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5EF4B-B524-48B5-B24A-810BADA3C476}"/>
              </a:ext>
            </a:extLst>
          </p:cNvPr>
          <p:cNvSpPr>
            <a:spLocks noGrp="1"/>
          </p:cNvSpPr>
          <p:nvPr>
            <p:ph type="title"/>
          </p:nvPr>
        </p:nvSpPr>
        <p:spPr>
          <a:xfrm>
            <a:off x="457200" y="1916832"/>
            <a:ext cx="8229600" cy="1143000"/>
          </a:xfrm>
        </p:spPr>
        <p:txBody>
          <a:bodyPr/>
          <a:lstStyle/>
          <a:p>
            <a:r>
              <a:rPr lang="en-US" dirty="0"/>
              <a:t>3.3 Cognitive Frameworks</a:t>
            </a:r>
          </a:p>
        </p:txBody>
      </p:sp>
      <p:sp>
        <p:nvSpPr>
          <p:cNvPr id="4" name="Footer Placeholder 3">
            <a:extLst>
              <a:ext uri="{FF2B5EF4-FFF2-40B4-BE49-F238E27FC236}">
                <a16:creationId xmlns:a16="http://schemas.microsoft.com/office/drawing/2014/main" id="{B17803CC-6298-425B-B4E2-FA790090CE70}"/>
              </a:ext>
            </a:extLst>
          </p:cNvPr>
          <p:cNvSpPr>
            <a:spLocks noGrp="1"/>
          </p:cNvSpPr>
          <p:nvPr>
            <p:ph type="ftr" sz="quarter" idx="11"/>
          </p:nvPr>
        </p:nvSpPr>
        <p:spPr/>
        <p:txBody>
          <a:bodyPr/>
          <a:lstStyle/>
          <a:p>
            <a:r>
              <a:rPr lang="en-GB"/>
              <a:t>www.id-book.com</a:t>
            </a:r>
          </a:p>
        </p:txBody>
      </p:sp>
      <p:sp>
        <p:nvSpPr>
          <p:cNvPr id="5" name="Slide Number Placeholder 4">
            <a:extLst>
              <a:ext uri="{FF2B5EF4-FFF2-40B4-BE49-F238E27FC236}">
                <a16:creationId xmlns:a16="http://schemas.microsoft.com/office/drawing/2014/main" id="{AF9EEF7F-F478-45D8-B1DC-17860A0163C9}"/>
              </a:ext>
            </a:extLst>
          </p:cNvPr>
          <p:cNvSpPr>
            <a:spLocks noGrp="1"/>
          </p:cNvSpPr>
          <p:nvPr>
            <p:ph type="sldNum" sz="quarter" idx="12"/>
          </p:nvPr>
        </p:nvSpPr>
        <p:spPr/>
        <p:txBody>
          <a:bodyPr/>
          <a:lstStyle/>
          <a:p>
            <a:fld id="{A7EA2D8D-44E5-43C4-BBA1-AE3E32EF0894}" type="slidenum">
              <a:rPr lang="en-GB" smtClean="0"/>
              <a:t>43</a:t>
            </a:fld>
            <a:endParaRPr lang="en-GB"/>
          </a:p>
        </p:txBody>
      </p:sp>
    </p:spTree>
    <p:extLst>
      <p:ext uri="{BB962C8B-B14F-4D97-AF65-F5344CB8AC3E}">
        <p14:creationId xmlns:p14="http://schemas.microsoft.com/office/powerpoint/2010/main" val="37667854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722A3-C87F-4013-AEF9-BC6E164EC81A}"/>
              </a:ext>
            </a:extLst>
          </p:cNvPr>
          <p:cNvSpPr>
            <a:spLocks noGrp="1"/>
          </p:cNvSpPr>
          <p:nvPr>
            <p:ph type="title"/>
          </p:nvPr>
        </p:nvSpPr>
        <p:spPr>
          <a:xfrm>
            <a:off x="683568" y="2857500"/>
            <a:ext cx="8229600" cy="1143000"/>
          </a:xfrm>
        </p:spPr>
        <p:txBody>
          <a:bodyPr>
            <a:noAutofit/>
          </a:bodyPr>
          <a:lstStyle/>
          <a:p>
            <a:pPr algn="l"/>
            <a:r>
              <a:rPr lang="en-US" sz="3600" dirty="0"/>
              <a:t>Internal</a:t>
            </a:r>
            <a:br>
              <a:rPr lang="en-US" sz="3600" dirty="0"/>
            </a:br>
            <a:r>
              <a:rPr lang="en-US" sz="3600" dirty="0">
                <a:solidFill>
                  <a:schemeClr val="tx1"/>
                </a:solidFill>
              </a:rPr>
              <a:t>1. Mental models</a:t>
            </a:r>
            <a:br>
              <a:rPr lang="en-US" sz="3600" dirty="0">
                <a:solidFill>
                  <a:schemeClr val="tx1"/>
                </a:solidFill>
              </a:rPr>
            </a:br>
            <a:r>
              <a:rPr lang="en-US" sz="3600" dirty="0">
                <a:solidFill>
                  <a:schemeClr val="tx1"/>
                </a:solidFill>
              </a:rPr>
              <a:t>2. Gulfs of execution and evaluation</a:t>
            </a:r>
            <a:br>
              <a:rPr lang="en-US" sz="3600" dirty="0">
                <a:solidFill>
                  <a:schemeClr val="tx1"/>
                </a:solidFill>
              </a:rPr>
            </a:br>
            <a:r>
              <a:rPr lang="en-US" sz="3600" dirty="0">
                <a:solidFill>
                  <a:schemeClr val="tx1"/>
                </a:solidFill>
              </a:rPr>
              <a:t>3. Information processing</a:t>
            </a:r>
            <a:br>
              <a:rPr lang="en-US" sz="3600" dirty="0">
                <a:solidFill>
                  <a:schemeClr val="tx1"/>
                </a:solidFill>
              </a:rPr>
            </a:br>
            <a:r>
              <a:rPr lang="en-US" sz="3600" dirty="0"/>
              <a:t/>
            </a:r>
            <a:br>
              <a:rPr lang="en-US" sz="3600" dirty="0"/>
            </a:br>
            <a:r>
              <a:rPr lang="en-US" sz="3600" dirty="0"/>
              <a:t>External</a:t>
            </a:r>
            <a:br>
              <a:rPr lang="en-US" sz="3600" dirty="0"/>
            </a:br>
            <a:r>
              <a:rPr lang="en-US" sz="3600" dirty="0">
                <a:solidFill>
                  <a:schemeClr val="tx1"/>
                </a:solidFill>
              </a:rPr>
              <a:t>4. Distributed cognition</a:t>
            </a:r>
            <a:br>
              <a:rPr lang="en-US" sz="3600" dirty="0">
                <a:solidFill>
                  <a:schemeClr val="tx1"/>
                </a:solidFill>
              </a:rPr>
            </a:br>
            <a:r>
              <a:rPr lang="en-US" sz="3600" dirty="0">
                <a:solidFill>
                  <a:schemeClr val="tx1"/>
                </a:solidFill>
              </a:rPr>
              <a:t>5. External cognition</a:t>
            </a:r>
            <a:br>
              <a:rPr lang="en-US" sz="3600" dirty="0">
                <a:solidFill>
                  <a:schemeClr val="tx1"/>
                </a:solidFill>
              </a:rPr>
            </a:br>
            <a:r>
              <a:rPr lang="en-US" sz="3600" dirty="0">
                <a:solidFill>
                  <a:schemeClr val="tx1"/>
                </a:solidFill>
              </a:rPr>
              <a:t>6. Embodied interaction</a:t>
            </a:r>
            <a:r>
              <a:rPr lang="en-US" sz="3600" dirty="0"/>
              <a:t/>
            </a:r>
            <a:br>
              <a:rPr lang="en-US" sz="3600" dirty="0"/>
            </a:br>
            <a:endParaRPr lang="en-US" sz="3600" dirty="0"/>
          </a:p>
        </p:txBody>
      </p:sp>
      <p:sp>
        <p:nvSpPr>
          <p:cNvPr id="4" name="Footer Placeholder 3">
            <a:extLst>
              <a:ext uri="{FF2B5EF4-FFF2-40B4-BE49-F238E27FC236}">
                <a16:creationId xmlns:a16="http://schemas.microsoft.com/office/drawing/2014/main" id="{2FDF3EA0-B8FC-4FE4-B59E-371C3EFB485A}"/>
              </a:ext>
            </a:extLst>
          </p:cNvPr>
          <p:cNvSpPr>
            <a:spLocks noGrp="1"/>
          </p:cNvSpPr>
          <p:nvPr>
            <p:ph type="ftr" sz="quarter" idx="11"/>
          </p:nvPr>
        </p:nvSpPr>
        <p:spPr/>
        <p:txBody>
          <a:bodyPr/>
          <a:lstStyle/>
          <a:p>
            <a:r>
              <a:rPr lang="en-GB"/>
              <a:t>www.id-book.com</a:t>
            </a:r>
          </a:p>
        </p:txBody>
      </p:sp>
      <p:sp>
        <p:nvSpPr>
          <p:cNvPr id="5" name="Slide Number Placeholder 4">
            <a:extLst>
              <a:ext uri="{FF2B5EF4-FFF2-40B4-BE49-F238E27FC236}">
                <a16:creationId xmlns:a16="http://schemas.microsoft.com/office/drawing/2014/main" id="{6A17E12A-F896-407B-B302-801F41A2E85B}"/>
              </a:ext>
            </a:extLst>
          </p:cNvPr>
          <p:cNvSpPr>
            <a:spLocks noGrp="1"/>
          </p:cNvSpPr>
          <p:nvPr>
            <p:ph type="sldNum" sz="quarter" idx="12"/>
          </p:nvPr>
        </p:nvSpPr>
        <p:spPr/>
        <p:txBody>
          <a:bodyPr/>
          <a:lstStyle/>
          <a:p>
            <a:fld id="{A7EA2D8D-44E5-43C4-BBA1-AE3E32EF0894}" type="slidenum">
              <a:rPr lang="en-GB" smtClean="0"/>
              <a:t>44</a:t>
            </a:fld>
            <a:endParaRPr lang="en-GB"/>
          </a:p>
        </p:txBody>
      </p:sp>
    </p:spTree>
    <p:extLst>
      <p:ext uri="{BB962C8B-B14F-4D97-AF65-F5344CB8AC3E}">
        <p14:creationId xmlns:p14="http://schemas.microsoft.com/office/powerpoint/2010/main" val="28121461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4" name="Rectangle 2"/>
          <p:cNvSpPr>
            <a:spLocks noGrp="1" noChangeArrowheads="1"/>
          </p:cNvSpPr>
          <p:nvPr>
            <p:ph type="title" idx="4294967295"/>
          </p:nvPr>
        </p:nvSpPr>
        <p:spPr>
          <a:xfrm>
            <a:off x="685800" y="228600"/>
            <a:ext cx="7772400" cy="1143000"/>
          </a:xfrm>
        </p:spPr>
        <p:txBody>
          <a:bodyPr/>
          <a:lstStyle/>
          <a:p>
            <a:pPr eaLnBrk="1" hangingPunct="1"/>
            <a:r>
              <a:rPr lang="en-GB" dirty="0">
                <a:latin typeface="Liberation Sans"/>
              </a:rPr>
              <a:t>1. Mental models</a:t>
            </a:r>
          </a:p>
        </p:txBody>
      </p:sp>
      <p:sp>
        <p:nvSpPr>
          <p:cNvPr id="81925" name="Rectangle 3"/>
          <p:cNvSpPr>
            <a:spLocks noGrp="1" noChangeArrowheads="1"/>
          </p:cNvSpPr>
          <p:nvPr>
            <p:ph type="body" idx="4294967295"/>
          </p:nvPr>
        </p:nvSpPr>
        <p:spPr>
          <a:xfrm>
            <a:off x="457200" y="1600200"/>
            <a:ext cx="8382000" cy="4648200"/>
          </a:xfrm>
        </p:spPr>
        <p:txBody>
          <a:bodyPr/>
          <a:lstStyle/>
          <a:p>
            <a:pPr eaLnBrk="1" hangingPunct="1"/>
            <a:r>
              <a:rPr lang="en-GB" sz="2400" dirty="0">
                <a:latin typeface="Liberation Sans"/>
              </a:rPr>
              <a:t>Users develop an understanding of a system through learning about and using it</a:t>
            </a:r>
          </a:p>
          <a:p>
            <a:pPr eaLnBrk="1" hangingPunct="1"/>
            <a:endParaRPr lang="en-GB" sz="1200" dirty="0">
              <a:latin typeface="Liberation Sans"/>
            </a:endParaRPr>
          </a:p>
          <a:p>
            <a:pPr eaLnBrk="1" hangingPunct="1"/>
            <a:r>
              <a:rPr lang="en-GB" sz="2400" dirty="0">
                <a:latin typeface="Liberation Sans"/>
              </a:rPr>
              <a:t>Knowledge is sometimes described as a mental model:</a:t>
            </a:r>
          </a:p>
          <a:p>
            <a:pPr eaLnBrk="1" hangingPunct="1"/>
            <a:endParaRPr lang="en-GB" sz="1200" dirty="0">
              <a:latin typeface="Liberation Sans"/>
            </a:endParaRPr>
          </a:p>
          <a:p>
            <a:pPr lvl="1" eaLnBrk="1" hangingPunct="1"/>
            <a:r>
              <a:rPr lang="en-GB" sz="2000" dirty="0">
                <a:solidFill>
                  <a:schemeClr val="accent1"/>
                </a:solidFill>
                <a:latin typeface="Liberation Sans"/>
                <a:ea typeface="ＭＳ Ｐゴシック" charset="0"/>
              </a:rPr>
              <a:t>How to use the system (what to do next)</a:t>
            </a:r>
          </a:p>
          <a:p>
            <a:pPr lvl="1" eaLnBrk="1" hangingPunct="1"/>
            <a:endParaRPr lang="en-GB" sz="1200" dirty="0">
              <a:solidFill>
                <a:schemeClr val="accent1"/>
              </a:solidFill>
              <a:latin typeface="Liberation Sans"/>
              <a:ea typeface="ＭＳ Ｐゴシック" charset="0"/>
            </a:endParaRPr>
          </a:p>
          <a:p>
            <a:pPr lvl="1" eaLnBrk="1" hangingPunct="1"/>
            <a:r>
              <a:rPr lang="en-GB" sz="2000" dirty="0">
                <a:solidFill>
                  <a:schemeClr val="accent1"/>
                </a:solidFill>
                <a:latin typeface="Liberation Sans"/>
                <a:ea typeface="ＭＳ Ｐゴシック" charset="0"/>
              </a:rPr>
              <a:t>What to do with unfamiliar systems or unexpected situations (how the system works)</a:t>
            </a:r>
          </a:p>
          <a:p>
            <a:pPr lvl="1" eaLnBrk="1" hangingPunct="1"/>
            <a:endParaRPr lang="en-GB" sz="1200" dirty="0">
              <a:latin typeface="Liberation Sans"/>
              <a:ea typeface="ＭＳ Ｐゴシック" charset="0"/>
            </a:endParaRPr>
          </a:p>
          <a:p>
            <a:pPr eaLnBrk="1" hangingPunct="1"/>
            <a:r>
              <a:rPr lang="en-GB" sz="2400" dirty="0">
                <a:latin typeface="Liberation Sans"/>
              </a:rPr>
              <a:t>People make inferences using mental models of how to carry out tasks</a:t>
            </a:r>
          </a:p>
          <a:p>
            <a:pPr lvl="1" eaLnBrk="1" hangingPunct="1">
              <a:buFontTx/>
              <a:buNone/>
            </a:pPr>
            <a:endParaRPr lang="en-GB" sz="2000" dirty="0">
              <a:latin typeface="Liberation Sans"/>
              <a:ea typeface="ＭＳ Ｐゴシック" charset="0"/>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45</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2855794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2"/>
          <p:cNvSpPr>
            <a:spLocks noGrp="1" noChangeArrowheads="1"/>
          </p:cNvSpPr>
          <p:nvPr>
            <p:ph type="title" idx="4294967295"/>
          </p:nvPr>
        </p:nvSpPr>
        <p:spPr>
          <a:xfrm>
            <a:off x="685800" y="381000"/>
            <a:ext cx="7772400" cy="1143000"/>
          </a:xfrm>
        </p:spPr>
        <p:txBody>
          <a:bodyPr/>
          <a:lstStyle/>
          <a:p>
            <a:pPr eaLnBrk="1" hangingPunct="1"/>
            <a:r>
              <a:rPr lang="en-GB">
                <a:latin typeface="Liberation Sans"/>
              </a:rPr>
              <a:t>Mental models</a:t>
            </a:r>
          </a:p>
        </p:txBody>
      </p:sp>
      <p:sp>
        <p:nvSpPr>
          <p:cNvPr id="83973" name="Rectangle 3"/>
          <p:cNvSpPr>
            <a:spLocks noGrp="1" noChangeArrowheads="1"/>
          </p:cNvSpPr>
          <p:nvPr>
            <p:ph type="body" idx="4294967295"/>
          </p:nvPr>
        </p:nvSpPr>
        <p:spPr>
          <a:xfrm>
            <a:off x="685800" y="1752600"/>
            <a:ext cx="7772400" cy="4343400"/>
          </a:xfrm>
        </p:spPr>
        <p:txBody>
          <a:bodyPr>
            <a:normAutofit/>
          </a:bodyPr>
          <a:lstStyle/>
          <a:p>
            <a:pPr eaLnBrk="1" hangingPunct="1">
              <a:lnSpc>
                <a:spcPct val="90000"/>
              </a:lnSpc>
            </a:pPr>
            <a:r>
              <a:rPr lang="en-GB" sz="2800" dirty="0" err="1">
                <a:latin typeface="Liberation Sans"/>
              </a:rPr>
              <a:t>Craik</a:t>
            </a:r>
            <a:r>
              <a:rPr lang="en-GB" sz="2800" dirty="0">
                <a:latin typeface="Liberation Sans"/>
              </a:rPr>
              <a:t> (1943) described mental models as:</a:t>
            </a:r>
          </a:p>
          <a:p>
            <a:pPr eaLnBrk="1" hangingPunct="1">
              <a:lnSpc>
                <a:spcPct val="90000"/>
              </a:lnSpc>
            </a:pPr>
            <a:endParaRPr lang="en-GB" sz="1200" dirty="0">
              <a:latin typeface="Liberation Sans"/>
            </a:endParaRPr>
          </a:p>
          <a:p>
            <a:pPr lvl="1" eaLnBrk="1" hangingPunct="1">
              <a:lnSpc>
                <a:spcPct val="90000"/>
              </a:lnSpc>
            </a:pPr>
            <a:r>
              <a:rPr lang="en-GB" sz="2400" dirty="0">
                <a:solidFill>
                  <a:schemeClr val="accent1"/>
                </a:solidFill>
                <a:latin typeface="Liberation Sans"/>
                <a:ea typeface="ＭＳ Ｐゴシック" charset="0"/>
              </a:rPr>
              <a:t> internal constructions of some aspect of the external world enabling predictions to be made</a:t>
            </a:r>
          </a:p>
          <a:p>
            <a:pPr eaLnBrk="1" hangingPunct="1">
              <a:lnSpc>
                <a:spcPct val="90000"/>
              </a:lnSpc>
            </a:pPr>
            <a:endParaRPr lang="en-GB" sz="900" dirty="0">
              <a:latin typeface="Liberation Sans"/>
            </a:endParaRPr>
          </a:p>
          <a:p>
            <a:pPr eaLnBrk="1" hangingPunct="1">
              <a:lnSpc>
                <a:spcPct val="90000"/>
              </a:lnSpc>
            </a:pPr>
            <a:r>
              <a:rPr lang="en-GB" sz="2800" dirty="0">
                <a:latin typeface="Liberation Sans"/>
              </a:rPr>
              <a:t>Involves unconscious and conscious processes</a:t>
            </a:r>
          </a:p>
          <a:p>
            <a:pPr eaLnBrk="1" hangingPunct="1">
              <a:lnSpc>
                <a:spcPct val="90000"/>
              </a:lnSpc>
            </a:pPr>
            <a:endParaRPr lang="en-GB" sz="1200" dirty="0">
              <a:latin typeface="Liberation Sans"/>
            </a:endParaRPr>
          </a:p>
          <a:p>
            <a:pPr lvl="1" eaLnBrk="1" hangingPunct="1">
              <a:lnSpc>
                <a:spcPct val="90000"/>
              </a:lnSpc>
            </a:pPr>
            <a:r>
              <a:rPr lang="en-GB" sz="2400" dirty="0">
                <a:solidFill>
                  <a:schemeClr val="accent1"/>
                </a:solidFill>
                <a:latin typeface="Liberation Sans"/>
                <a:ea typeface="ＭＳ Ｐゴシック" charset="0"/>
              </a:rPr>
              <a:t>images and analogies are activated</a:t>
            </a:r>
          </a:p>
          <a:p>
            <a:pPr eaLnBrk="1" hangingPunct="1">
              <a:lnSpc>
                <a:spcPct val="90000"/>
              </a:lnSpc>
            </a:pPr>
            <a:endParaRPr lang="en-GB" sz="900" dirty="0">
              <a:latin typeface="Liberation Sans"/>
            </a:endParaRPr>
          </a:p>
          <a:p>
            <a:pPr eaLnBrk="1" hangingPunct="1">
              <a:lnSpc>
                <a:spcPct val="90000"/>
              </a:lnSpc>
            </a:pPr>
            <a:r>
              <a:rPr lang="en-GB" sz="2800" dirty="0">
                <a:latin typeface="Liberation Sans"/>
              </a:rPr>
              <a:t>Deep versus shallow models </a:t>
            </a:r>
          </a:p>
          <a:p>
            <a:pPr eaLnBrk="1" hangingPunct="1">
              <a:lnSpc>
                <a:spcPct val="90000"/>
              </a:lnSpc>
            </a:pPr>
            <a:endParaRPr lang="en-GB" sz="1200" dirty="0">
              <a:latin typeface="Liberation Sans"/>
            </a:endParaRPr>
          </a:p>
          <a:p>
            <a:pPr lvl="1" eaLnBrk="1" hangingPunct="1">
              <a:lnSpc>
                <a:spcPct val="90000"/>
              </a:lnSpc>
            </a:pPr>
            <a:r>
              <a:rPr lang="en-GB" sz="2400" dirty="0">
                <a:solidFill>
                  <a:schemeClr val="accent1"/>
                </a:solidFill>
                <a:latin typeface="Liberation Sans"/>
                <a:ea typeface="ＭＳ Ｐゴシック" charset="0"/>
              </a:rPr>
              <a:t>e.g. how to drive a car and how it works</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46</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9743827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0" name="Rectangle 2"/>
          <p:cNvSpPr>
            <a:spLocks noGrp="1" noChangeArrowheads="1"/>
          </p:cNvSpPr>
          <p:nvPr>
            <p:ph type="title" idx="4294967295"/>
          </p:nvPr>
        </p:nvSpPr>
        <p:spPr>
          <a:xfrm>
            <a:off x="685800" y="304800"/>
            <a:ext cx="7772400" cy="1143000"/>
          </a:xfrm>
        </p:spPr>
        <p:txBody>
          <a:bodyPr>
            <a:normAutofit fontScale="90000"/>
          </a:bodyPr>
          <a:lstStyle/>
          <a:p>
            <a:pPr eaLnBrk="1" hangingPunct="1"/>
            <a:r>
              <a:rPr lang="en-US" sz="3600" dirty="0">
                <a:latin typeface="Liberation Sans"/>
              </a:rPr>
              <a:t>Activity</a:t>
            </a:r>
            <a:br>
              <a:rPr lang="en-US" sz="3600" dirty="0">
                <a:latin typeface="Liberation Sans"/>
              </a:rPr>
            </a:br>
            <a:r>
              <a:rPr lang="en-US" sz="3600" dirty="0">
                <a:latin typeface="Liberation Sans"/>
              </a:rPr>
              <a:t>Everyday reasoning and mental models</a:t>
            </a:r>
          </a:p>
        </p:txBody>
      </p:sp>
      <p:sp>
        <p:nvSpPr>
          <p:cNvPr id="86021" name="Rectangle 3"/>
          <p:cNvSpPr>
            <a:spLocks noGrp="1" noChangeArrowheads="1"/>
          </p:cNvSpPr>
          <p:nvPr>
            <p:ph type="body" idx="4294967295"/>
          </p:nvPr>
        </p:nvSpPr>
        <p:spPr>
          <a:xfrm>
            <a:off x="304800" y="1752600"/>
            <a:ext cx="8534400" cy="4114800"/>
          </a:xfrm>
        </p:spPr>
        <p:txBody>
          <a:bodyPr/>
          <a:lstStyle/>
          <a:p>
            <a:pPr marL="533400" indent="-533400" eaLnBrk="1" hangingPunct="1">
              <a:lnSpc>
                <a:spcPct val="90000"/>
              </a:lnSpc>
              <a:buFontTx/>
              <a:buAutoNum type="alphaLcParenBoth"/>
            </a:pPr>
            <a:r>
              <a:rPr lang="en-US" sz="2400" dirty="0">
                <a:latin typeface="Liberation Sans"/>
              </a:rPr>
              <a:t>You arrive home on a cold winter’s night to a cold house. How do you get the house to warm up as quickly as possible? Set the thermostat to be at its highest or to the desired temperature?</a:t>
            </a:r>
          </a:p>
          <a:p>
            <a:pPr marL="533400" indent="-533400" eaLnBrk="1" hangingPunct="1">
              <a:lnSpc>
                <a:spcPct val="90000"/>
              </a:lnSpc>
              <a:buFontTx/>
              <a:buAutoNum type="alphaLcParenBoth"/>
            </a:pPr>
            <a:endParaRPr lang="en-US" sz="2400" dirty="0">
              <a:latin typeface="Liberation Sans"/>
            </a:endParaRPr>
          </a:p>
          <a:p>
            <a:pPr marL="533400" indent="-533400" eaLnBrk="1" hangingPunct="1">
              <a:lnSpc>
                <a:spcPct val="90000"/>
              </a:lnSpc>
              <a:buFontTx/>
              <a:buNone/>
            </a:pPr>
            <a:r>
              <a:rPr lang="en-US" sz="2400" dirty="0">
                <a:latin typeface="Liberation Sans"/>
              </a:rPr>
              <a:t>(b) You arrive home starving hungry. You look in the fridge and find all that is left is an uncooked pizza. You have an electric oven. Do you warm it up to 375 degrees first and then put it in  (as specified by the instructions) or turn the oven up higher to try to warm it up quicker?</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47</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0615019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8" name="Rectangle 2"/>
          <p:cNvSpPr>
            <a:spLocks noGrp="1" noChangeArrowheads="1"/>
          </p:cNvSpPr>
          <p:nvPr>
            <p:ph type="title" idx="4294967295"/>
          </p:nvPr>
        </p:nvSpPr>
        <p:spPr>
          <a:xfrm>
            <a:off x="685800" y="304800"/>
            <a:ext cx="7772400" cy="1143000"/>
          </a:xfrm>
        </p:spPr>
        <p:txBody>
          <a:bodyPr>
            <a:normAutofit fontScale="90000"/>
          </a:bodyPr>
          <a:lstStyle/>
          <a:p>
            <a:pPr eaLnBrk="1" hangingPunct="1"/>
            <a:r>
              <a:rPr lang="en-GB" sz="3600" dirty="0">
                <a:latin typeface="Liberation Sans"/>
              </a:rPr>
              <a:t>Heating up a room or oven that is thermostat-controlled</a:t>
            </a:r>
          </a:p>
        </p:txBody>
      </p:sp>
      <p:sp>
        <p:nvSpPr>
          <p:cNvPr id="88069" name="Rectangle 3"/>
          <p:cNvSpPr>
            <a:spLocks noGrp="1" noChangeArrowheads="1"/>
          </p:cNvSpPr>
          <p:nvPr>
            <p:ph type="body" idx="4294967295"/>
          </p:nvPr>
        </p:nvSpPr>
        <p:spPr/>
        <p:txBody>
          <a:bodyPr/>
          <a:lstStyle/>
          <a:p>
            <a:pPr eaLnBrk="1" hangingPunct="1"/>
            <a:r>
              <a:rPr lang="en-GB" sz="2400" dirty="0">
                <a:latin typeface="Liberation Sans"/>
              </a:rPr>
              <a:t>Many people have erroneous mental models (Kempton, 1996)</a:t>
            </a:r>
          </a:p>
          <a:p>
            <a:pPr eaLnBrk="1" hangingPunct="1"/>
            <a:endParaRPr lang="en-GB" sz="1200" dirty="0">
              <a:latin typeface="Liberation Sans"/>
            </a:endParaRPr>
          </a:p>
          <a:p>
            <a:pPr eaLnBrk="1" hangingPunct="1"/>
            <a:endParaRPr lang="en-GB" sz="700" dirty="0">
              <a:latin typeface="Liberation Sans"/>
            </a:endParaRPr>
          </a:p>
          <a:p>
            <a:pPr eaLnBrk="1" hangingPunct="1"/>
            <a:r>
              <a:rPr lang="en-GB" sz="2400" dirty="0">
                <a:latin typeface="Liberation Sans"/>
              </a:rPr>
              <a:t>Why?</a:t>
            </a:r>
          </a:p>
          <a:p>
            <a:pPr eaLnBrk="1" hangingPunct="1"/>
            <a:endParaRPr lang="en-GB" sz="1200" dirty="0">
              <a:latin typeface="Liberation Sans"/>
            </a:endParaRPr>
          </a:p>
          <a:p>
            <a:pPr lvl="1" eaLnBrk="1" hangingPunct="1"/>
            <a:r>
              <a:rPr lang="en-GB" sz="2000" dirty="0">
                <a:solidFill>
                  <a:schemeClr val="accent1"/>
                </a:solidFill>
                <a:latin typeface="Liberation Sans"/>
                <a:ea typeface="ＭＳ Ｐゴシック" charset="0"/>
              </a:rPr>
              <a:t>General valve theory, where </a:t>
            </a:r>
            <a:r>
              <a:rPr lang="ja-JP" altLang="en-GB" sz="2000" dirty="0">
                <a:solidFill>
                  <a:schemeClr val="accent1"/>
                </a:solidFill>
                <a:latin typeface="Liberation Sans"/>
                <a:ea typeface="ＭＳ Ｐゴシック" charset="0"/>
              </a:rPr>
              <a:t>‘</a:t>
            </a:r>
            <a:r>
              <a:rPr lang="en-GB" sz="2000" dirty="0">
                <a:solidFill>
                  <a:schemeClr val="accent1"/>
                </a:solidFill>
                <a:latin typeface="Liberation Sans"/>
                <a:ea typeface="ＭＳ Ｐゴシック" charset="0"/>
              </a:rPr>
              <a:t>more is more</a:t>
            </a:r>
            <a:r>
              <a:rPr lang="ja-JP" altLang="en-GB" sz="2000" dirty="0">
                <a:solidFill>
                  <a:schemeClr val="accent1"/>
                </a:solidFill>
                <a:latin typeface="Liberation Sans"/>
                <a:ea typeface="ＭＳ Ｐゴシック" charset="0"/>
              </a:rPr>
              <a:t>’</a:t>
            </a:r>
            <a:r>
              <a:rPr lang="en-GB" sz="2000" dirty="0">
                <a:solidFill>
                  <a:schemeClr val="accent1"/>
                </a:solidFill>
                <a:latin typeface="Liberation Sans"/>
                <a:ea typeface="ＭＳ Ｐゴシック" charset="0"/>
              </a:rPr>
              <a:t> principle is generalised to different settings (e.g. gas pedal, gas cooker, tap, radio volume)</a:t>
            </a:r>
          </a:p>
          <a:p>
            <a:pPr lvl="1" eaLnBrk="1" hangingPunct="1"/>
            <a:endParaRPr lang="en-GB" sz="2000" dirty="0">
              <a:solidFill>
                <a:schemeClr val="accent1"/>
              </a:solidFill>
              <a:latin typeface="Liberation Sans"/>
              <a:ea typeface="ＭＳ Ｐゴシック" charset="0"/>
            </a:endParaRPr>
          </a:p>
          <a:p>
            <a:pPr lvl="1" eaLnBrk="1" hangingPunct="1"/>
            <a:r>
              <a:rPr lang="en-GB" sz="2000" dirty="0">
                <a:solidFill>
                  <a:schemeClr val="accent1"/>
                </a:solidFill>
                <a:latin typeface="Liberation Sans"/>
                <a:ea typeface="ＭＳ Ｐゴシック" charset="0"/>
              </a:rPr>
              <a:t>Thermostats based on model of on-off switch model</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48</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3590079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6" name="Rectangle 2"/>
          <p:cNvSpPr>
            <a:spLocks noGrp="1" noChangeArrowheads="1"/>
          </p:cNvSpPr>
          <p:nvPr>
            <p:ph type="title" idx="4294967295"/>
          </p:nvPr>
        </p:nvSpPr>
        <p:spPr>
          <a:xfrm>
            <a:off x="685800" y="304800"/>
            <a:ext cx="7772400" cy="1143000"/>
          </a:xfrm>
        </p:spPr>
        <p:txBody>
          <a:bodyPr>
            <a:normAutofit fontScale="90000"/>
          </a:bodyPr>
          <a:lstStyle/>
          <a:p>
            <a:pPr eaLnBrk="1" hangingPunct="1"/>
            <a:r>
              <a:rPr lang="en-GB" sz="3600">
                <a:latin typeface="Liberation Sans"/>
              </a:rPr>
              <a:t>Heating up a room or oven that is thermostat-controlled</a:t>
            </a:r>
          </a:p>
        </p:txBody>
      </p:sp>
      <p:sp>
        <p:nvSpPr>
          <p:cNvPr id="90117" name="Rectangle 3"/>
          <p:cNvSpPr>
            <a:spLocks noGrp="1" noChangeArrowheads="1"/>
          </p:cNvSpPr>
          <p:nvPr>
            <p:ph type="body" idx="4294967295"/>
          </p:nvPr>
        </p:nvSpPr>
        <p:spPr>
          <a:xfrm>
            <a:off x="457200" y="2057400"/>
            <a:ext cx="8229600" cy="4525963"/>
          </a:xfrm>
        </p:spPr>
        <p:txBody>
          <a:bodyPr/>
          <a:lstStyle/>
          <a:p>
            <a:pPr eaLnBrk="1" hangingPunct="1">
              <a:lnSpc>
                <a:spcPct val="90000"/>
              </a:lnSpc>
            </a:pPr>
            <a:r>
              <a:rPr lang="en-GB" sz="3000" dirty="0">
                <a:latin typeface="Liberation Sans"/>
              </a:rPr>
              <a:t>Same is often true for understanding how interactive devices and computers work:</a:t>
            </a:r>
          </a:p>
          <a:p>
            <a:pPr eaLnBrk="1" hangingPunct="1">
              <a:lnSpc>
                <a:spcPct val="90000"/>
              </a:lnSpc>
            </a:pPr>
            <a:endParaRPr lang="en-GB" sz="1200" dirty="0">
              <a:latin typeface="Liberation Sans"/>
            </a:endParaRPr>
          </a:p>
          <a:p>
            <a:pPr lvl="1" eaLnBrk="1" hangingPunct="1">
              <a:lnSpc>
                <a:spcPct val="90000"/>
              </a:lnSpc>
            </a:pPr>
            <a:r>
              <a:rPr lang="en-GB" sz="2400" dirty="0">
                <a:solidFill>
                  <a:schemeClr val="accent1"/>
                </a:solidFill>
                <a:latin typeface="Liberation Sans"/>
                <a:ea typeface="ＭＳ Ｐゴシック" charset="0"/>
              </a:rPr>
              <a:t>poor, often incomplete, easily confusable, based on inappropriate analogies and superstition (Norman, 1983)</a:t>
            </a:r>
          </a:p>
          <a:p>
            <a:pPr lvl="1" eaLnBrk="1" hangingPunct="1">
              <a:lnSpc>
                <a:spcPct val="90000"/>
              </a:lnSpc>
            </a:pPr>
            <a:endParaRPr lang="en-GB" sz="1200" dirty="0">
              <a:solidFill>
                <a:schemeClr val="accent1"/>
              </a:solidFill>
              <a:latin typeface="Liberation Sans"/>
              <a:ea typeface="ＭＳ Ｐゴシック" charset="0"/>
            </a:endParaRPr>
          </a:p>
          <a:p>
            <a:pPr lvl="1" eaLnBrk="1" hangingPunct="1">
              <a:lnSpc>
                <a:spcPct val="90000"/>
              </a:lnSpc>
            </a:pPr>
            <a:r>
              <a:rPr lang="en-GB" sz="2400" dirty="0">
                <a:solidFill>
                  <a:schemeClr val="accent1"/>
                </a:solidFill>
                <a:latin typeface="Liberation Sans"/>
                <a:ea typeface="ＭＳ Ｐゴシック" charset="0"/>
              </a:rPr>
              <a:t>e.g. elevators and pedestrian crossings - lot of people hit the button at least twice</a:t>
            </a:r>
          </a:p>
          <a:p>
            <a:pPr lvl="1" eaLnBrk="1" hangingPunct="1">
              <a:lnSpc>
                <a:spcPct val="90000"/>
              </a:lnSpc>
            </a:pPr>
            <a:endParaRPr lang="en-GB" sz="1200" dirty="0">
              <a:solidFill>
                <a:schemeClr val="accent1"/>
              </a:solidFill>
              <a:latin typeface="Liberation Sans"/>
              <a:ea typeface="ＭＳ Ｐゴシック" charset="0"/>
            </a:endParaRPr>
          </a:p>
          <a:p>
            <a:pPr lvl="1" eaLnBrk="1" hangingPunct="1">
              <a:lnSpc>
                <a:spcPct val="90000"/>
              </a:lnSpc>
            </a:pPr>
            <a:r>
              <a:rPr lang="en-GB" sz="2400" dirty="0">
                <a:solidFill>
                  <a:schemeClr val="accent1"/>
                </a:solidFill>
                <a:latin typeface="Liberation Sans"/>
                <a:ea typeface="ＭＳ Ｐゴシック" charset="0"/>
              </a:rPr>
              <a:t>Why? Think it will make the lights change faster or ensure the elevator arrives!</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49</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40169723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4" name="Rectangle 2"/>
          <p:cNvSpPr>
            <a:spLocks noGrp="1" noChangeArrowheads="1"/>
          </p:cNvSpPr>
          <p:nvPr>
            <p:ph type="title" idx="4294967295"/>
          </p:nvPr>
        </p:nvSpPr>
        <p:spPr>
          <a:xfrm>
            <a:off x="685800" y="76200"/>
            <a:ext cx="7772400" cy="1143000"/>
          </a:xfrm>
        </p:spPr>
        <p:txBody>
          <a:bodyPr/>
          <a:lstStyle/>
          <a:p>
            <a:pPr eaLnBrk="1" hangingPunct="1"/>
            <a:r>
              <a:rPr lang="en-GB">
                <a:latin typeface="Liberation Sans"/>
              </a:rPr>
              <a:t>Exercise: ATMs</a:t>
            </a:r>
          </a:p>
        </p:txBody>
      </p:sp>
      <p:sp>
        <p:nvSpPr>
          <p:cNvPr id="92165" name="Rectangle 3"/>
          <p:cNvSpPr>
            <a:spLocks noGrp="1" noChangeArrowheads="1"/>
          </p:cNvSpPr>
          <p:nvPr>
            <p:ph type="body" idx="4294967295"/>
          </p:nvPr>
        </p:nvSpPr>
        <p:spPr>
          <a:xfrm>
            <a:off x="395536" y="1412776"/>
            <a:ext cx="8305800" cy="4752528"/>
          </a:xfrm>
        </p:spPr>
        <p:txBody>
          <a:bodyPr>
            <a:normAutofit fontScale="25000" lnSpcReduction="20000"/>
          </a:bodyPr>
          <a:lstStyle/>
          <a:p>
            <a:pPr eaLnBrk="1" hangingPunct="1">
              <a:lnSpc>
                <a:spcPct val="90000"/>
              </a:lnSpc>
            </a:pPr>
            <a:r>
              <a:rPr lang="en-GB" sz="10400" dirty="0">
                <a:latin typeface="Liberation Sans"/>
              </a:rPr>
              <a:t>Write down how an ATM works</a:t>
            </a:r>
          </a:p>
          <a:p>
            <a:pPr eaLnBrk="1" hangingPunct="1">
              <a:lnSpc>
                <a:spcPct val="90000"/>
              </a:lnSpc>
            </a:pPr>
            <a:endParaRPr lang="en-GB" sz="1200" dirty="0">
              <a:latin typeface="Liberation Sans"/>
            </a:endParaRPr>
          </a:p>
          <a:p>
            <a:pPr eaLnBrk="1" hangingPunct="1">
              <a:lnSpc>
                <a:spcPct val="90000"/>
              </a:lnSpc>
            </a:pPr>
            <a:endParaRPr lang="en-GB" sz="6000" dirty="0">
              <a:latin typeface="Liberation Sans"/>
            </a:endParaRPr>
          </a:p>
          <a:p>
            <a:pPr lvl="1" eaLnBrk="1" hangingPunct="1">
              <a:lnSpc>
                <a:spcPct val="90000"/>
              </a:lnSpc>
            </a:pPr>
            <a:r>
              <a:rPr lang="en-GB" sz="7200" dirty="0">
                <a:solidFill>
                  <a:schemeClr val="accent1"/>
                </a:solidFill>
                <a:latin typeface="Liberation Sans"/>
                <a:ea typeface="ＭＳ Ｐゴシック" charset="0"/>
              </a:rPr>
              <a:t>How much money are you allowed to take out?</a:t>
            </a:r>
          </a:p>
          <a:p>
            <a:pPr marL="457200" lvl="1" indent="0" eaLnBrk="1" hangingPunct="1">
              <a:lnSpc>
                <a:spcPct val="90000"/>
              </a:lnSpc>
              <a:buNone/>
            </a:pPr>
            <a:endParaRPr lang="en-GB" sz="4800" dirty="0">
              <a:solidFill>
                <a:schemeClr val="accent1"/>
              </a:solidFill>
              <a:latin typeface="Liberation Sans"/>
              <a:ea typeface="ＭＳ Ｐゴシック" charset="0"/>
            </a:endParaRPr>
          </a:p>
          <a:p>
            <a:pPr lvl="1" eaLnBrk="1" hangingPunct="1">
              <a:lnSpc>
                <a:spcPct val="90000"/>
              </a:lnSpc>
            </a:pPr>
            <a:r>
              <a:rPr lang="en-GB" sz="7200" dirty="0">
                <a:solidFill>
                  <a:schemeClr val="accent1"/>
                </a:solidFill>
                <a:latin typeface="Liberation Sans"/>
                <a:ea typeface="ＭＳ Ｐゴシック" charset="0"/>
              </a:rPr>
              <a:t>What denominations?</a:t>
            </a:r>
          </a:p>
          <a:p>
            <a:pPr marL="457200" lvl="1" indent="0" eaLnBrk="1" hangingPunct="1">
              <a:lnSpc>
                <a:spcPct val="90000"/>
              </a:lnSpc>
              <a:buNone/>
            </a:pPr>
            <a:endParaRPr lang="en-GB" sz="7200" dirty="0">
              <a:solidFill>
                <a:schemeClr val="accent1"/>
              </a:solidFill>
              <a:latin typeface="Liberation Sans"/>
              <a:ea typeface="ＭＳ Ｐゴシック" charset="0"/>
            </a:endParaRPr>
          </a:p>
          <a:p>
            <a:pPr lvl="1" eaLnBrk="1" hangingPunct="1">
              <a:lnSpc>
                <a:spcPct val="90000"/>
              </a:lnSpc>
            </a:pPr>
            <a:r>
              <a:rPr lang="en-GB" sz="7200" dirty="0">
                <a:solidFill>
                  <a:schemeClr val="accent1"/>
                </a:solidFill>
                <a:latin typeface="Liberation Sans"/>
                <a:ea typeface="ＭＳ Ｐゴシック" charset="0"/>
              </a:rPr>
              <a:t>If you went to another machine and tried the same what would happen?</a:t>
            </a:r>
          </a:p>
          <a:p>
            <a:pPr lvl="1" eaLnBrk="1" hangingPunct="1">
              <a:lnSpc>
                <a:spcPct val="90000"/>
              </a:lnSpc>
            </a:pPr>
            <a:endParaRPr lang="en-GB" sz="7200" dirty="0">
              <a:solidFill>
                <a:schemeClr val="accent1"/>
              </a:solidFill>
              <a:latin typeface="Liberation Sans"/>
              <a:ea typeface="ＭＳ Ｐゴシック" charset="0"/>
            </a:endParaRPr>
          </a:p>
          <a:p>
            <a:pPr lvl="1" eaLnBrk="1" hangingPunct="1">
              <a:lnSpc>
                <a:spcPct val="90000"/>
              </a:lnSpc>
            </a:pPr>
            <a:r>
              <a:rPr lang="en-GB" sz="7200" dirty="0">
                <a:solidFill>
                  <a:schemeClr val="accent1"/>
                </a:solidFill>
                <a:latin typeface="Liberation Sans"/>
                <a:ea typeface="ＭＳ Ｐゴシック" charset="0"/>
              </a:rPr>
              <a:t>What information is on the strip on your card? How is this used?</a:t>
            </a:r>
          </a:p>
          <a:p>
            <a:pPr lvl="1" eaLnBrk="1" hangingPunct="1">
              <a:lnSpc>
                <a:spcPct val="90000"/>
              </a:lnSpc>
            </a:pPr>
            <a:endParaRPr lang="en-GB" sz="7200" dirty="0">
              <a:solidFill>
                <a:schemeClr val="accent1"/>
              </a:solidFill>
              <a:latin typeface="Liberation Sans"/>
              <a:ea typeface="ＭＳ Ｐゴシック" charset="0"/>
            </a:endParaRPr>
          </a:p>
          <a:p>
            <a:pPr lvl="1" eaLnBrk="1" hangingPunct="1">
              <a:lnSpc>
                <a:spcPct val="90000"/>
              </a:lnSpc>
            </a:pPr>
            <a:r>
              <a:rPr lang="en-GB" sz="7200" dirty="0">
                <a:solidFill>
                  <a:schemeClr val="accent1"/>
                </a:solidFill>
                <a:latin typeface="Liberation Sans"/>
                <a:ea typeface="ＭＳ Ｐゴシック" charset="0"/>
              </a:rPr>
              <a:t>What happens if you enter the wrong number?</a:t>
            </a:r>
          </a:p>
          <a:p>
            <a:pPr lvl="1" eaLnBrk="1" hangingPunct="1">
              <a:lnSpc>
                <a:spcPct val="90000"/>
              </a:lnSpc>
            </a:pPr>
            <a:endParaRPr lang="en-GB" sz="7200" dirty="0">
              <a:solidFill>
                <a:schemeClr val="accent1"/>
              </a:solidFill>
              <a:latin typeface="Liberation Sans"/>
              <a:ea typeface="ＭＳ Ｐゴシック" charset="0"/>
            </a:endParaRPr>
          </a:p>
          <a:p>
            <a:pPr lvl="1" eaLnBrk="1" hangingPunct="1">
              <a:lnSpc>
                <a:spcPct val="90000"/>
              </a:lnSpc>
            </a:pPr>
            <a:r>
              <a:rPr lang="en-GB" sz="7200" dirty="0">
                <a:solidFill>
                  <a:schemeClr val="accent1"/>
                </a:solidFill>
                <a:latin typeface="Liberation Sans"/>
                <a:ea typeface="ＭＳ Ｐゴシック" charset="0"/>
              </a:rPr>
              <a:t>Why are there pauses between the steps of a transaction? What happens if you try to type during them?</a:t>
            </a:r>
          </a:p>
          <a:p>
            <a:pPr lvl="1" eaLnBrk="1" hangingPunct="1">
              <a:lnSpc>
                <a:spcPct val="90000"/>
              </a:lnSpc>
            </a:pPr>
            <a:endParaRPr lang="en-GB" sz="7200" dirty="0">
              <a:solidFill>
                <a:schemeClr val="accent1"/>
              </a:solidFill>
              <a:latin typeface="Liberation Sans"/>
              <a:ea typeface="ＭＳ Ｐゴシック" charset="0"/>
            </a:endParaRPr>
          </a:p>
          <a:p>
            <a:pPr lvl="1" eaLnBrk="1" hangingPunct="1">
              <a:lnSpc>
                <a:spcPct val="90000"/>
              </a:lnSpc>
            </a:pPr>
            <a:r>
              <a:rPr lang="en-GB" sz="7200" dirty="0">
                <a:solidFill>
                  <a:schemeClr val="accent1"/>
                </a:solidFill>
                <a:latin typeface="Liberation Sans"/>
                <a:ea typeface="ＭＳ Ｐゴシック" charset="0"/>
              </a:rPr>
              <a:t>Why does the card stay inside the machine?</a:t>
            </a:r>
          </a:p>
          <a:p>
            <a:pPr lvl="1" eaLnBrk="1" hangingPunct="1">
              <a:lnSpc>
                <a:spcPct val="90000"/>
              </a:lnSpc>
            </a:pPr>
            <a:endParaRPr lang="en-GB" sz="7200" dirty="0">
              <a:solidFill>
                <a:schemeClr val="accent1"/>
              </a:solidFill>
              <a:latin typeface="Liberation Sans"/>
              <a:ea typeface="ＭＳ Ｐゴシック" charset="0"/>
            </a:endParaRPr>
          </a:p>
          <a:p>
            <a:pPr lvl="1" eaLnBrk="1" hangingPunct="1">
              <a:lnSpc>
                <a:spcPct val="90000"/>
              </a:lnSpc>
            </a:pPr>
            <a:r>
              <a:rPr lang="en-GB" sz="7200" dirty="0">
                <a:solidFill>
                  <a:schemeClr val="accent1"/>
                </a:solidFill>
                <a:latin typeface="Liberation Sans"/>
                <a:ea typeface="ＭＳ Ｐゴシック" charset="0"/>
              </a:rPr>
              <a:t>Do you count the money? Why?</a:t>
            </a:r>
          </a:p>
          <a:p>
            <a:pPr eaLnBrk="1" hangingPunct="1">
              <a:lnSpc>
                <a:spcPct val="90000"/>
              </a:lnSpc>
            </a:pPr>
            <a:endParaRPr lang="en-GB" sz="2400" dirty="0">
              <a:latin typeface="Liberation Sans"/>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50</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3550198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2" name="Rectangle 2"/>
          <p:cNvSpPr>
            <a:spLocks noGrp="1" noChangeArrowheads="1"/>
          </p:cNvSpPr>
          <p:nvPr>
            <p:ph type="title" idx="4294967295"/>
          </p:nvPr>
        </p:nvSpPr>
        <p:spPr>
          <a:xfrm>
            <a:off x="685800" y="0"/>
            <a:ext cx="7772400" cy="1143000"/>
          </a:xfrm>
        </p:spPr>
        <p:txBody>
          <a:bodyPr/>
          <a:lstStyle/>
          <a:p>
            <a:pPr eaLnBrk="1" hangingPunct="1"/>
            <a:r>
              <a:rPr lang="en-GB">
                <a:latin typeface="Liberation Sans"/>
              </a:rPr>
              <a:t>How did you fare?</a:t>
            </a:r>
          </a:p>
        </p:txBody>
      </p:sp>
      <p:sp>
        <p:nvSpPr>
          <p:cNvPr id="94213" name="Rectangle 3"/>
          <p:cNvSpPr>
            <a:spLocks noGrp="1" noChangeArrowheads="1"/>
          </p:cNvSpPr>
          <p:nvPr>
            <p:ph type="body" idx="4294967295"/>
          </p:nvPr>
        </p:nvSpPr>
        <p:spPr>
          <a:xfrm>
            <a:off x="685800" y="1447800"/>
            <a:ext cx="7772400" cy="4876800"/>
          </a:xfrm>
        </p:spPr>
        <p:txBody>
          <a:bodyPr/>
          <a:lstStyle/>
          <a:p>
            <a:pPr eaLnBrk="1" hangingPunct="1"/>
            <a:r>
              <a:rPr lang="en-GB" sz="2400" dirty="0">
                <a:latin typeface="Liberation Sans"/>
              </a:rPr>
              <a:t>Your mental model</a:t>
            </a:r>
          </a:p>
          <a:p>
            <a:pPr lvl="1" eaLnBrk="1" hangingPunct="1"/>
            <a:r>
              <a:rPr lang="en-GB" sz="2000" dirty="0">
                <a:solidFill>
                  <a:schemeClr val="accent1"/>
                </a:solidFill>
                <a:latin typeface="Liberation Sans"/>
                <a:ea typeface="ＭＳ Ｐゴシック" charset="0"/>
              </a:rPr>
              <a:t>How accurate?</a:t>
            </a:r>
          </a:p>
          <a:p>
            <a:pPr lvl="1" eaLnBrk="1" hangingPunct="1"/>
            <a:r>
              <a:rPr lang="en-GB" sz="2000" dirty="0">
                <a:solidFill>
                  <a:schemeClr val="accent1"/>
                </a:solidFill>
                <a:latin typeface="Liberation Sans"/>
                <a:ea typeface="ＭＳ Ｐゴシック" charset="0"/>
              </a:rPr>
              <a:t>How similar?</a:t>
            </a:r>
          </a:p>
          <a:p>
            <a:pPr lvl="1" eaLnBrk="1" hangingPunct="1"/>
            <a:r>
              <a:rPr lang="en-GB" sz="2000" dirty="0">
                <a:solidFill>
                  <a:schemeClr val="accent1"/>
                </a:solidFill>
                <a:latin typeface="Liberation Sans"/>
                <a:ea typeface="ＭＳ Ｐゴシック" charset="0"/>
              </a:rPr>
              <a:t>How shallow?</a:t>
            </a:r>
          </a:p>
          <a:p>
            <a:pPr lvl="1" eaLnBrk="1" hangingPunct="1"/>
            <a:endParaRPr lang="en-GB" sz="700" dirty="0">
              <a:latin typeface="Liberation Sans"/>
              <a:ea typeface="ＭＳ Ｐゴシック" charset="0"/>
            </a:endParaRPr>
          </a:p>
          <a:p>
            <a:pPr eaLnBrk="1" hangingPunct="1"/>
            <a:r>
              <a:rPr lang="en-GB" sz="2400" dirty="0">
                <a:latin typeface="Liberation Sans"/>
              </a:rPr>
              <a:t>Payne (1991) did a similar study and found that people frequently resort to analogies to explain how they work</a:t>
            </a:r>
          </a:p>
          <a:p>
            <a:pPr eaLnBrk="1" hangingPunct="1"/>
            <a:endParaRPr lang="en-GB" sz="1200" dirty="0">
              <a:latin typeface="Liberation Sans"/>
            </a:endParaRPr>
          </a:p>
          <a:p>
            <a:pPr eaLnBrk="1" hangingPunct="1"/>
            <a:r>
              <a:rPr lang="en-GB" sz="2400" dirty="0">
                <a:latin typeface="Liberation Sans"/>
              </a:rPr>
              <a:t>People</a:t>
            </a:r>
            <a:r>
              <a:rPr lang="ja-JP" altLang="en-GB" sz="2400" dirty="0">
                <a:latin typeface="Liberation Sans"/>
              </a:rPr>
              <a:t>’</a:t>
            </a:r>
            <a:r>
              <a:rPr lang="en-GB" sz="2400" dirty="0">
                <a:latin typeface="Liberation Sans"/>
              </a:rPr>
              <a:t>s accounts greatly varied and were often ad hoc</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51</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2015906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60" name="Rectangle 2"/>
          <p:cNvSpPr>
            <a:spLocks noGrp="1" noChangeArrowheads="1"/>
          </p:cNvSpPr>
          <p:nvPr>
            <p:ph type="title" idx="4294967295"/>
          </p:nvPr>
        </p:nvSpPr>
        <p:spPr/>
        <p:txBody>
          <a:bodyPr>
            <a:normAutofit fontScale="90000"/>
          </a:bodyPr>
          <a:lstStyle/>
          <a:p>
            <a:pPr eaLnBrk="1" hangingPunct="1"/>
            <a:r>
              <a:rPr lang="en-GB" dirty="0">
                <a:latin typeface="Liberation Sans"/>
              </a:rPr>
              <a:t>2. Gulfs of execution and evaluation </a:t>
            </a:r>
          </a:p>
        </p:txBody>
      </p:sp>
      <p:sp>
        <p:nvSpPr>
          <p:cNvPr id="96261" name="Rectangle 3"/>
          <p:cNvSpPr>
            <a:spLocks noGrp="1" noChangeArrowheads="1"/>
          </p:cNvSpPr>
          <p:nvPr>
            <p:ph type="body" idx="4294967295"/>
          </p:nvPr>
        </p:nvSpPr>
        <p:spPr/>
        <p:txBody>
          <a:bodyPr/>
          <a:lstStyle/>
          <a:p>
            <a:pPr eaLnBrk="1" hangingPunct="1">
              <a:lnSpc>
                <a:spcPct val="90000"/>
              </a:lnSpc>
            </a:pPr>
            <a:r>
              <a:rPr lang="en-GB" sz="2800" dirty="0">
                <a:latin typeface="Liberation Sans"/>
              </a:rPr>
              <a:t>The </a:t>
            </a:r>
            <a:r>
              <a:rPr lang="ja-JP" altLang="en-GB" sz="2800" dirty="0">
                <a:latin typeface="Liberation Sans"/>
              </a:rPr>
              <a:t>‘</a:t>
            </a:r>
            <a:r>
              <a:rPr lang="en-GB" sz="2800" dirty="0">
                <a:latin typeface="Liberation Sans"/>
              </a:rPr>
              <a:t>gulfs</a:t>
            </a:r>
            <a:r>
              <a:rPr lang="ja-JP" altLang="en-GB" sz="2800" dirty="0">
                <a:latin typeface="Liberation Sans"/>
              </a:rPr>
              <a:t>’</a:t>
            </a:r>
            <a:r>
              <a:rPr lang="en-GB" sz="2800" dirty="0">
                <a:latin typeface="Liberation Sans"/>
              </a:rPr>
              <a:t> explicate the gaps that exist between the user and the interface </a:t>
            </a:r>
          </a:p>
          <a:p>
            <a:pPr eaLnBrk="1" hangingPunct="1">
              <a:lnSpc>
                <a:spcPct val="90000"/>
              </a:lnSpc>
            </a:pPr>
            <a:endParaRPr lang="en-GB" sz="1200" dirty="0">
              <a:latin typeface="Liberation Sans"/>
            </a:endParaRPr>
          </a:p>
          <a:p>
            <a:pPr eaLnBrk="1" hangingPunct="1">
              <a:lnSpc>
                <a:spcPct val="90000"/>
              </a:lnSpc>
            </a:pPr>
            <a:r>
              <a:rPr lang="en-GB" sz="2800" dirty="0">
                <a:latin typeface="Liberation Sans"/>
              </a:rPr>
              <a:t>The gulf of execution </a:t>
            </a:r>
          </a:p>
          <a:p>
            <a:pPr lvl="1" eaLnBrk="1" hangingPunct="1">
              <a:lnSpc>
                <a:spcPct val="90000"/>
              </a:lnSpc>
            </a:pPr>
            <a:r>
              <a:rPr lang="en-GB" sz="2400" dirty="0">
                <a:solidFill>
                  <a:schemeClr val="accent1"/>
                </a:solidFill>
                <a:latin typeface="Liberation Sans"/>
                <a:ea typeface="ＭＳ Ｐゴシック" charset="0"/>
              </a:rPr>
              <a:t>the distance from the user to the physical system</a:t>
            </a:r>
          </a:p>
          <a:p>
            <a:pPr lvl="1" eaLnBrk="1" hangingPunct="1">
              <a:lnSpc>
                <a:spcPct val="90000"/>
              </a:lnSpc>
            </a:pPr>
            <a:endParaRPr lang="en-GB" sz="1200" dirty="0">
              <a:solidFill>
                <a:schemeClr val="accent1"/>
              </a:solidFill>
              <a:latin typeface="Liberation Sans"/>
              <a:ea typeface="ＭＳ Ｐゴシック" charset="0"/>
            </a:endParaRPr>
          </a:p>
          <a:p>
            <a:pPr eaLnBrk="1" hangingPunct="1">
              <a:lnSpc>
                <a:spcPct val="90000"/>
              </a:lnSpc>
            </a:pPr>
            <a:r>
              <a:rPr lang="en-GB" sz="2800" dirty="0">
                <a:latin typeface="Liberation Sans"/>
              </a:rPr>
              <a:t>The gulf of evaluation </a:t>
            </a:r>
          </a:p>
          <a:p>
            <a:pPr lvl="1" eaLnBrk="1" hangingPunct="1">
              <a:lnSpc>
                <a:spcPct val="90000"/>
              </a:lnSpc>
            </a:pPr>
            <a:r>
              <a:rPr lang="en-GB" sz="2400" dirty="0">
                <a:solidFill>
                  <a:schemeClr val="accent1"/>
                </a:solidFill>
                <a:latin typeface="Liberation Sans"/>
                <a:ea typeface="ＭＳ Ｐゴシック" charset="0"/>
              </a:rPr>
              <a:t>the distance from the physical system to the user </a:t>
            </a:r>
          </a:p>
          <a:p>
            <a:pPr lvl="1" eaLnBrk="1" hangingPunct="1">
              <a:lnSpc>
                <a:spcPct val="90000"/>
              </a:lnSpc>
            </a:pPr>
            <a:endParaRPr lang="en-GB" sz="1200" dirty="0">
              <a:solidFill>
                <a:schemeClr val="accent1"/>
              </a:solidFill>
              <a:latin typeface="Liberation Sans"/>
              <a:ea typeface="ＭＳ Ｐゴシック" charset="0"/>
            </a:endParaRPr>
          </a:p>
          <a:p>
            <a:pPr eaLnBrk="1" hangingPunct="1">
              <a:lnSpc>
                <a:spcPct val="90000"/>
              </a:lnSpc>
            </a:pPr>
            <a:r>
              <a:rPr lang="en-GB" sz="2800" dirty="0">
                <a:latin typeface="Liberation Sans"/>
              </a:rPr>
              <a:t>Bridging the gulfs can reduce cognitive effort required to perform tasks</a:t>
            </a:r>
          </a:p>
        </p:txBody>
      </p:sp>
      <p:sp>
        <p:nvSpPr>
          <p:cNvPr id="96262" name="TextBox 3"/>
          <p:cNvSpPr txBox="1">
            <a:spLocks noChangeArrowheads="1"/>
          </p:cNvSpPr>
          <p:nvPr/>
        </p:nvSpPr>
        <p:spPr bwMode="auto">
          <a:xfrm>
            <a:off x="3275856" y="5805264"/>
            <a:ext cx="34708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r>
              <a:rPr lang="en-GB" baseline="-25000" dirty="0">
                <a:solidFill>
                  <a:schemeClr val="accent1"/>
                </a:solidFill>
                <a:latin typeface="Liberation Sans"/>
              </a:rPr>
              <a:t>Norman, 1986; Hutchins </a:t>
            </a:r>
            <a:r>
              <a:rPr lang="en-GB" i="1" baseline="-25000" dirty="0">
                <a:solidFill>
                  <a:schemeClr val="accent1"/>
                </a:solidFill>
                <a:latin typeface="Liberation Sans"/>
              </a:rPr>
              <a:t>et al</a:t>
            </a:r>
            <a:r>
              <a:rPr lang="en-GB" baseline="-25000" dirty="0">
                <a:solidFill>
                  <a:schemeClr val="accent1"/>
                </a:solidFill>
                <a:latin typeface="Liberation Sans"/>
              </a:rPr>
              <a:t>, 1986 </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4" name="Slide Number Placeholder 3"/>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52</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20922859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4"/>
          <p:cNvSpPr>
            <a:spLocks noGrp="1"/>
          </p:cNvSpPr>
          <p:nvPr>
            <p:ph type="title"/>
          </p:nvPr>
        </p:nvSpPr>
        <p:spPr/>
        <p:txBody>
          <a:bodyPr/>
          <a:lstStyle/>
          <a:p>
            <a:pPr eaLnBrk="1" hangingPunct="1"/>
            <a:r>
              <a:rPr lang="en-GB">
                <a:latin typeface="Liberation Sans"/>
              </a:rPr>
              <a:t>Bridging the gulfs</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53</a:t>
            </a:fld>
            <a:endParaRPr lang="en-GB" dirty="0">
              <a:solidFill>
                <a:schemeClr val="accent6">
                  <a:lumMod val="75000"/>
                </a:schemeClr>
              </a:solidFill>
              <a:latin typeface="Liberation Sans"/>
            </a:endParaRPr>
          </a:p>
        </p:txBody>
      </p:sp>
      <p:pic>
        <p:nvPicPr>
          <p:cNvPr id="145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439481"/>
            <a:ext cx="7992888" cy="48395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37613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6" name="Rectangle 2"/>
          <p:cNvSpPr>
            <a:spLocks noGrp="1" noChangeArrowheads="1"/>
          </p:cNvSpPr>
          <p:nvPr>
            <p:ph type="title" idx="4294967295"/>
          </p:nvPr>
        </p:nvSpPr>
        <p:spPr/>
        <p:txBody>
          <a:bodyPr/>
          <a:lstStyle/>
          <a:p>
            <a:pPr eaLnBrk="1" hangingPunct="1"/>
            <a:r>
              <a:rPr lang="en-GB" dirty="0">
                <a:latin typeface="Liberation Sans"/>
              </a:rPr>
              <a:t>3. Information processing</a:t>
            </a:r>
          </a:p>
        </p:txBody>
      </p:sp>
      <p:sp>
        <p:nvSpPr>
          <p:cNvPr id="100357" name="Rectangle 3"/>
          <p:cNvSpPr>
            <a:spLocks noGrp="1" noChangeArrowheads="1"/>
          </p:cNvSpPr>
          <p:nvPr>
            <p:ph type="body" idx="4294967295"/>
          </p:nvPr>
        </p:nvSpPr>
        <p:spPr/>
        <p:txBody>
          <a:bodyPr/>
          <a:lstStyle/>
          <a:p>
            <a:pPr eaLnBrk="1" hangingPunct="1"/>
            <a:r>
              <a:rPr lang="en-GB">
                <a:latin typeface="Liberation Sans"/>
              </a:rPr>
              <a:t>Conceptualizes human performance in metaphorical terms of information processing stages</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4" name="Slide Number Placeholder 3"/>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54</a:t>
            </a:fld>
            <a:endParaRPr lang="en-GB" dirty="0">
              <a:solidFill>
                <a:schemeClr val="accent6">
                  <a:lumMod val="75000"/>
                </a:schemeClr>
              </a:solidFill>
              <a:latin typeface="Liberation Sans"/>
            </a:endParaRPr>
          </a:p>
        </p:txBody>
      </p:sp>
      <p:pic>
        <p:nvPicPr>
          <p:cNvPr id="146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501008"/>
            <a:ext cx="8568952" cy="2120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848337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4" name="Rectangle 2"/>
          <p:cNvSpPr>
            <a:spLocks noGrp="1" noChangeArrowheads="1"/>
          </p:cNvSpPr>
          <p:nvPr>
            <p:ph type="title" idx="4294967295"/>
          </p:nvPr>
        </p:nvSpPr>
        <p:spPr/>
        <p:txBody>
          <a:bodyPr>
            <a:normAutofit fontScale="90000"/>
          </a:bodyPr>
          <a:lstStyle/>
          <a:p>
            <a:pPr eaLnBrk="1" hangingPunct="1"/>
            <a:r>
              <a:rPr lang="en-GB">
                <a:latin typeface="Liberation Sans"/>
              </a:rPr>
              <a:t>Model Human processor (Card et al, 1983)</a:t>
            </a:r>
          </a:p>
        </p:txBody>
      </p:sp>
      <p:sp>
        <p:nvSpPr>
          <p:cNvPr id="102405" name="Rectangle 3"/>
          <p:cNvSpPr>
            <a:spLocks noGrp="1" noChangeArrowheads="1"/>
          </p:cNvSpPr>
          <p:nvPr>
            <p:ph type="body" idx="4294967295"/>
          </p:nvPr>
        </p:nvSpPr>
        <p:spPr>
          <a:xfrm>
            <a:off x="467544" y="1700808"/>
            <a:ext cx="8229600" cy="4525963"/>
          </a:xfrm>
        </p:spPr>
        <p:txBody>
          <a:bodyPr>
            <a:normAutofit/>
          </a:bodyPr>
          <a:lstStyle/>
          <a:p>
            <a:pPr eaLnBrk="1" hangingPunct="1"/>
            <a:r>
              <a:rPr lang="en-GB" sz="3000" dirty="0">
                <a:latin typeface="Liberation Sans"/>
              </a:rPr>
              <a:t>Models the information processes of a user interacting with a computer </a:t>
            </a:r>
          </a:p>
          <a:p>
            <a:pPr eaLnBrk="1" hangingPunct="1"/>
            <a:endParaRPr lang="en-GB" sz="1200" dirty="0">
              <a:latin typeface="Liberation Sans"/>
            </a:endParaRPr>
          </a:p>
          <a:p>
            <a:pPr eaLnBrk="1" hangingPunct="1"/>
            <a:r>
              <a:rPr lang="en-GB" sz="3000" dirty="0">
                <a:latin typeface="Liberation Sans"/>
              </a:rPr>
              <a:t>Predicts which cognitive processes are involved when a user interacts with a computer</a:t>
            </a:r>
          </a:p>
          <a:p>
            <a:pPr eaLnBrk="1" hangingPunct="1"/>
            <a:endParaRPr lang="en-GB" sz="1200" dirty="0">
              <a:latin typeface="Liberation Sans"/>
            </a:endParaRPr>
          </a:p>
          <a:p>
            <a:pPr eaLnBrk="1" hangingPunct="1"/>
            <a:r>
              <a:rPr lang="en-GB" sz="3000" dirty="0">
                <a:latin typeface="Liberation Sans"/>
              </a:rPr>
              <a:t>Enables calculations to be made of how long a user will take to carry out a task</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55</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5188151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3" name="Rectangle 2"/>
          <p:cNvSpPr>
            <a:spLocks noGrp="1" noChangeArrowheads="1"/>
          </p:cNvSpPr>
          <p:nvPr>
            <p:ph type="title" idx="4294967295"/>
          </p:nvPr>
        </p:nvSpPr>
        <p:spPr>
          <a:xfrm>
            <a:off x="467544" y="188640"/>
            <a:ext cx="8229600" cy="706090"/>
          </a:xfrm>
        </p:spPr>
        <p:txBody>
          <a:bodyPr>
            <a:normAutofit fontScale="90000"/>
          </a:bodyPr>
          <a:lstStyle/>
          <a:p>
            <a:pPr eaLnBrk="1" hangingPunct="1"/>
            <a:r>
              <a:rPr lang="en-GB" dirty="0">
                <a:latin typeface="Verdana" charset="0"/>
              </a:rPr>
              <a:t>The human processor model</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56</a:t>
            </a:fld>
            <a:endParaRPr lang="en-GB" dirty="0">
              <a:solidFill>
                <a:schemeClr val="accent6">
                  <a:lumMod val="75000"/>
                </a:schemeClr>
              </a:solidFill>
              <a:latin typeface="Liberation Sans"/>
            </a:endParaRPr>
          </a:p>
        </p:txBody>
      </p:sp>
      <p:pic>
        <p:nvPicPr>
          <p:cNvPr id="128029" name="Picture 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908719"/>
            <a:ext cx="4680520" cy="546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469527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500" name="Title 1"/>
          <p:cNvSpPr>
            <a:spLocks noGrp="1"/>
          </p:cNvSpPr>
          <p:nvPr>
            <p:ph type="title" idx="4294967295"/>
          </p:nvPr>
        </p:nvSpPr>
        <p:spPr/>
        <p:txBody>
          <a:bodyPr/>
          <a:lstStyle/>
          <a:p>
            <a:pPr eaLnBrk="1" hangingPunct="1"/>
            <a:r>
              <a:rPr lang="en-GB">
                <a:latin typeface="Liberation Sans"/>
              </a:rPr>
              <a:t>Limitations </a:t>
            </a:r>
          </a:p>
        </p:txBody>
      </p:sp>
      <p:sp>
        <p:nvSpPr>
          <p:cNvPr id="106501" name="Content Placeholder 2"/>
          <p:cNvSpPr>
            <a:spLocks noGrp="1"/>
          </p:cNvSpPr>
          <p:nvPr>
            <p:ph idx="4294967295"/>
          </p:nvPr>
        </p:nvSpPr>
        <p:spPr/>
        <p:txBody>
          <a:bodyPr/>
          <a:lstStyle/>
          <a:p>
            <a:pPr eaLnBrk="1" hangingPunct="1"/>
            <a:r>
              <a:rPr lang="en-GB" dirty="0">
                <a:latin typeface="Liberation Sans"/>
              </a:rPr>
              <a:t>Based on modelling mental activities that happen exclusively inside the head</a:t>
            </a:r>
          </a:p>
          <a:p>
            <a:pPr eaLnBrk="1" hangingPunct="1">
              <a:buFontTx/>
              <a:buNone/>
            </a:pPr>
            <a:r>
              <a:rPr lang="en-GB" dirty="0">
                <a:latin typeface="Liberation Sans"/>
              </a:rPr>
              <a:t> </a:t>
            </a:r>
          </a:p>
          <a:p>
            <a:pPr eaLnBrk="1" hangingPunct="1"/>
            <a:r>
              <a:rPr lang="en-GB" dirty="0">
                <a:latin typeface="Liberation Sans"/>
              </a:rPr>
              <a:t>Do not adequately account for how people interact with computers and other devices in real world</a:t>
            </a:r>
          </a:p>
          <a:p>
            <a:pPr eaLnBrk="1" hangingPunct="1"/>
            <a:endParaRPr lang="en-GB" dirty="0">
              <a:latin typeface="Liberation Sans"/>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57</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20574754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4" name="Rectangle 2"/>
          <p:cNvSpPr>
            <a:spLocks noGrp="1" noChangeArrowheads="1"/>
          </p:cNvSpPr>
          <p:nvPr>
            <p:ph type="title" idx="4294967295"/>
          </p:nvPr>
        </p:nvSpPr>
        <p:spPr/>
        <p:txBody>
          <a:bodyPr/>
          <a:lstStyle/>
          <a:p>
            <a:pPr eaLnBrk="1" hangingPunct="1"/>
            <a:r>
              <a:rPr lang="en-GB" dirty="0">
                <a:latin typeface="Liberation Sans"/>
              </a:rPr>
              <a:t>4. Distributed cognition</a:t>
            </a:r>
          </a:p>
        </p:txBody>
      </p:sp>
      <p:sp>
        <p:nvSpPr>
          <p:cNvPr id="117765" name="Rectangle 3"/>
          <p:cNvSpPr>
            <a:spLocks noGrp="1" noChangeArrowheads="1"/>
          </p:cNvSpPr>
          <p:nvPr>
            <p:ph type="body" idx="4294967295"/>
          </p:nvPr>
        </p:nvSpPr>
        <p:spPr/>
        <p:txBody>
          <a:bodyPr>
            <a:normAutofit/>
          </a:bodyPr>
          <a:lstStyle/>
          <a:p>
            <a:pPr eaLnBrk="1" hangingPunct="1">
              <a:lnSpc>
                <a:spcPct val="90000"/>
              </a:lnSpc>
            </a:pPr>
            <a:r>
              <a:rPr lang="en-GB" sz="2800" dirty="0">
                <a:latin typeface="Liberation Sans"/>
              </a:rPr>
              <a:t>Concerned with the nature of cognitive phenomena across individuals, artefacts, and internal and external representations (Hutchins, 1995)</a:t>
            </a:r>
          </a:p>
          <a:p>
            <a:pPr eaLnBrk="1" hangingPunct="1">
              <a:lnSpc>
                <a:spcPct val="90000"/>
              </a:lnSpc>
            </a:pPr>
            <a:endParaRPr lang="en-GB" sz="1400" dirty="0">
              <a:latin typeface="Liberation Sans"/>
            </a:endParaRPr>
          </a:p>
          <a:p>
            <a:pPr eaLnBrk="1" hangingPunct="1">
              <a:lnSpc>
                <a:spcPct val="90000"/>
              </a:lnSpc>
            </a:pPr>
            <a:r>
              <a:rPr lang="en-GB" sz="2800" dirty="0">
                <a:latin typeface="Liberation Sans"/>
              </a:rPr>
              <a:t>Describes these in terms of propagation across representational state</a:t>
            </a:r>
          </a:p>
          <a:p>
            <a:pPr marL="0" indent="0" eaLnBrk="1" hangingPunct="1">
              <a:lnSpc>
                <a:spcPct val="90000"/>
              </a:lnSpc>
              <a:buNone/>
            </a:pPr>
            <a:endParaRPr lang="en-GB" sz="1500" dirty="0">
              <a:latin typeface="Liberation Sans"/>
            </a:endParaRPr>
          </a:p>
          <a:p>
            <a:pPr eaLnBrk="1" hangingPunct="1">
              <a:lnSpc>
                <a:spcPct val="90000"/>
              </a:lnSpc>
            </a:pPr>
            <a:r>
              <a:rPr lang="en-GB" sz="2800" dirty="0">
                <a:latin typeface="Liberation Sans"/>
              </a:rPr>
              <a:t>Information is transformed through different media (computers, displays, paper, heads)</a:t>
            </a:r>
          </a:p>
          <a:p>
            <a:pPr eaLnBrk="1" hangingPunct="1">
              <a:lnSpc>
                <a:spcPct val="90000"/>
              </a:lnSpc>
            </a:pPr>
            <a:endParaRPr lang="en-GB" sz="2800" dirty="0">
              <a:latin typeface="Liberation Sans"/>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58</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46385145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3" name="Rectangle 2"/>
          <p:cNvSpPr>
            <a:spLocks noGrp="1" noChangeArrowheads="1"/>
          </p:cNvSpPr>
          <p:nvPr>
            <p:ph type="title" idx="4294967295"/>
          </p:nvPr>
        </p:nvSpPr>
        <p:spPr/>
        <p:txBody>
          <a:bodyPr>
            <a:normAutofit fontScale="90000"/>
          </a:bodyPr>
          <a:lstStyle/>
          <a:p>
            <a:pPr eaLnBrk="1" hangingPunct="1"/>
            <a:r>
              <a:rPr lang="en-GB">
                <a:latin typeface="Liberation Sans"/>
              </a:rPr>
              <a:t>How it differs from information processing</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59</a:t>
            </a:fld>
            <a:endParaRPr lang="en-GB" dirty="0">
              <a:solidFill>
                <a:schemeClr val="accent6">
                  <a:lumMod val="75000"/>
                </a:schemeClr>
              </a:solidFill>
              <a:latin typeface="Liberation Sans"/>
            </a:endParaRPr>
          </a:p>
        </p:txBody>
      </p:sp>
      <p:pic>
        <p:nvPicPr>
          <p:cNvPr id="143389" name="Picture 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1585677"/>
            <a:ext cx="7788865" cy="4608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783411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60</a:t>
            </a:fld>
            <a:endParaRPr lang="en-GB" dirty="0">
              <a:solidFill>
                <a:schemeClr val="accent6">
                  <a:lumMod val="75000"/>
                </a:schemeClr>
              </a:solidFill>
              <a:latin typeface="Liberation Sans"/>
            </a:endParaRPr>
          </a:p>
        </p:txBody>
      </p:sp>
      <p:pic>
        <p:nvPicPr>
          <p:cNvPr id="147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16632"/>
            <a:ext cx="7344816" cy="62310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5598397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4" name="Rectangle 2"/>
          <p:cNvSpPr>
            <a:spLocks noGrp="1" noChangeArrowheads="1"/>
          </p:cNvSpPr>
          <p:nvPr>
            <p:ph type="title" idx="4294967295"/>
          </p:nvPr>
        </p:nvSpPr>
        <p:spPr/>
        <p:txBody>
          <a:bodyPr/>
          <a:lstStyle/>
          <a:p>
            <a:pPr eaLnBrk="1" hangingPunct="1"/>
            <a:r>
              <a:rPr lang="en-GB">
                <a:latin typeface="Liberation Sans"/>
              </a:rPr>
              <a:t>What</a:t>
            </a:r>
            <a:r>
              <a:rPr lang="ja-JP" altLang="en-GB">
                <a:latin typeface="Liberation Sans"/>
              </a:rPr>
              <a:t>’</a:t>
            </a:r>
            <a:r>
              <a:rPr lang="en-GB">
                <a:latin typeface="Liberation Sans"/>
              </a:rPr>
              <a:t>s involved</a:t>
            </a:r>
          </a:p>
        </p:txBody>
      </p:sp>
      <p:sp>
        <p:nvSpPr>
          <p:cNvPr id="122885" name="Rectangle 3"/>
          <p:cNvSpPr>
            <a:spLocks noGrp="1" noChangeArrowheads="1"/>
          </p:cNvSpPr>
          <p:nvPr>
            <p:ph type="body" idx="4294967295"/>
          </p:nvPr>
        </p:nvSpPr>
        <p:spPr/>
        <p:txBody>
          <a:bodyPr/>
          <a:lstStyle/>
          <a:p>
            <a:pPr eaLnBrk="1" hangingPunct="1">
              <a:lnSpc>
                <a:spcPct val="90000"/>
              </a:lnSpc>
            </a:pPr>
            <a:r>
              <a:rPr lang="en-GB" sz="2800" dirty="0">
                <a:latin typeface="Liberation Sans"/>
              </a:rPr>
              <a:t>The distributed problem-solving that takes place </a:t>
            </a:r>
          </a:p>
          <a:p>
            <a:pPr eaLnBrk="1" hangingPunct="1">
              <a:lnSpc>
                <a:spcPct val="90000"/>
              </a:lnSpc>
            </a:pPr>
            <a:endParaRPr lang="en-GB" sz="1200" dirty="0">
              <a:latin typeface="Liberation Sans"/>
            </a:endParaRPr>
          </a:p>
          <a:p>
            <a:pPr eaLnBrk="1" hangingPunct="1">
              <a:lnSpc>
                <a:spcPct val="90000"/>
              </a:lnSpc>
            </a:pPr>
            <a:r>
              <a:rPr lang="en-GB" sz="2800" dirty="0">
                <a:latin typeface="Liberation Sans"/>
              </a:rPr>
              <a:t>The role of verbal and non-verbal </a:t>
            </a:r>
            <a:r>
              <a:rPr lang="en-GB" sz="2800" dirty="0" err="1">
                <a:latin typeface="Liberation Sans"/>
              </a:rPr>
              <a:t>behavior</a:t>
            </a:r>
            <a:endParaRPr lang="en-GB" sz="2800" dirty="0">
              <a:latin typeface="Liberation Sans"/>
            </a:endParaRPr>
          </a:p>
          <a:p>
            <a:pPr eaLnBrk="1" hangingPunct="1">
              <a:lnSpc>
                <a:spcPct val="90000"/>
              </a:lnSpc>
            </a:pPr>
            <a:endParaRPr lang="en-GB" sz="1200" dirty="0">
              <a:latin typeface="Liberation Sans"/>
            </a:endParaRPr>
          </a:p>
          <a:p>
            <a:pPr eaLnBrk="1" hangingPunct="1">
              <a:lnSpc>
                <a:spcPct val="90000"/>
              </a:lnSpc>
            </a:pPr>
            <a:r>
              <a:rPr lang="en-GB" sz="2800" dirty="0">
                <a:latin typeface="Liberation Sans"/>
              </a:rPr>
              <a:t>The various coordinating mechanisms that are used (e.g. rules, procedures)</a:t>
            </a:r>
          </a:p>
          <a:p>
            <a:pPr eaLnBrk="1" hangingPunct="1">
              <a:lnSpc>
                <a:spcPct val="90000"/>
              </a:lnSpc>
            </a:pPr>
            <a:endParaRPr lang="en-GB" sz="1200" dirty="0">
              <a:latin typeface="Liberation Sans"/>
            </a:endParaRPr>
          </a:p>
          <a:p>
            <a:pPr eaLnBrk="1" hangingPunct="1">
              <a:lnSpc>
                <a:spcPct val="90000"/>
              </a:lnSpc>
            </a:pPr>
            <a:r>
              <a:rPr lang="en-GB" sz="2800" dirty="0">
                <a:latin typeface="Liberation Sans"/>
              </a:rPr>
              <a:t>The communication that takes place as the collaborative activity progresses</a:t>
            </a:r>
          </a:p>
          <a:p>
            <a:pPr eaLnBrk="1" hangingPunct="1">
              <a:lnSpc>
                <a:spcPct val="90000"/>
              </a:lnSpc>
            </a:pPr>
            <a:endParaRPr lang="en-GB" sz="1200" dirty="0">
              <a:latin typeface="Liberation Sans"/>
            </a:endParaRPr>
          </a:p>
          <a:p>
            <a:pPr eaLnBrk="1" hangingPunct="1">
              <a:lnSpc>
                <a:spcPct val="90000"/>
              </a:lnSpc>
            </a:pPr>
            <a:r>
              <a:rPr lang="en-GB" sz="2800" dirty="0">
                <a:latin typeface="Liberation Sans"/>
              </a:rPr>
              <a:t>How knowledge is shared and accessed</a:t>
            </a:r>
          </a:p>
          <a:p>
            <a:pPr eaLnBrk="1" hangingPunct="1">
              <a:lnSpc>
                <a:spcPct val="90000"/>
              </a:lnSpc>
            </a:pPr>
            <a:endParaRPr lang="en-GB" sz="2800" dirty="0">
              <a:latin typeface="Liberation Sans"/>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61</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34897621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4" name="Rectangle 2"/>
          <p:cNvSpPr>
            <a:spLocks noGrp="1" noChangeArrowheads="1"/>
          </p:cNvSpPr>
          <p:nvPr>
            <p:ph type="title" idx="4294967295"/>
          </p:nvPr>
        </p:nvSpPr>
        <p:spPr>
          <a:xfrm>
            <a:off x="685800" y="304800"/>
            <a:ext cx="7772400" cy="1143000"/>
          </a:xfrm>
        </p:spPr>
        <p:txBody>
          <a:bodyPr/>
          <a:lstStyle/>
          <a:p>
            <a:pPr eaLnBrk="1" hangingPunct="1"/>
            <a:r>
              <a:rPr lang="en-US">
                <a:latin typeface="Liberation Sans"/>
              </a:rPr>
              <a:t>External cognition</a:t>
            </a:r>
          </a:p>
        </p:txBody>
      </p:sp>
      <p:sp>
        <p:nvSpPr>
          <p:cNvPr id="107525" name="Rectangle 3"/>
          <p:cNvSpPr>
            <a:spLocks noGrp="1" noChangeArrowheads="1"/>
          </p:cNvSpPr>
          <p:nvPr>
            <p:ph type="body" idx="4294967295"/>
          </p:nvPr>
        </p:nvSpPr>
        <p:spPr>
          <a:xfrm>
            <a:off x="762000" y="1447800"/>
            <a:ext cx="7772400" cy="4953000"/>
          </a:xfrm>
        </p:spPr>
        <p:txBody>
          <a:bodyPr>
            <a:noAutofit/>
          </a:bodyPr>
          <a:lstStyle/>
          <a:p>
            <a:pPr eaLnBrk="1" hangingPunct="1"/>
            <a:r>
              <a:rPr lang="en-US" sz="2600" dirty="0">
                <a:latin typeface="Liberation Sans"/>
              </a:rPr>
              <a:t>Concerned with explaining how we interact with external representations (e.g. maps, notes, diagrams)</a:t>
            </a:r>
          </a:p>
          <a:p>
            <a:pPr eaLnBrk="1" hangingPunct="1"/>
            <a:endParaRPr lang="en-US" sz="1200" dirty="0">
              <a:latin typeface="Liberation Sans"/>
            </a:endParaRPr>
          </a:p>
          <a:p>
            <a:pPr eaLnBrk="1" hangingPunct="1"/>
            <a:r>
              <a:rPr lang="en-US" sz="2600" dirty="0">
                <a:latin typeface="Liberation Sans"/>
              </a:rPr>
              <a:t>What are the cognitive benefits and what processes involved</a:t>
            </a:r>
          </a:p>
          <a:p>
            <a:pPr eaLnBrk="1" hangingPunct="1"/>
            <a:endParaRPr lang="en-US" sz="1200" dirty="0">
              <a:latin typeface="Liberation Sans"/>
            </a:endParaRPr>
          </a:p>
          <a:p>
            <a:pPr eaLnBrk="1" hangingPunct="1"/>
            <a:r>
              <a:rPr lang="en-US" sz="2600" dirty="0">
                <a:latin typeface="Liberation Sans"/>
              </a:rPr>
              <a:t>How they extend our cognition</a:t>
            </a:r>
          </a:p>
          <a:p>
            <a:pPr eaLnBrk="1" hangingPunct="1"/>
            <a:endParaRPr lang="en-US" sz="1200" dirty="0">
              <a:latin typeface="Liberation Sans"/>
            </a:endParaRPr>
          </a:p>
          <a:p>
            <a:pPr eaLnBrk="1" hangingPunct="1"/>
            <a:r>
              <a:rPr lang="en-US" sz="2600" dirty="0">
                <a:latin typeface="Liberation Sans"/>
              </a:rPr>
              <a:t>What computer-based representations can we develop to help even more?</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62</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55961856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2" name="Rectangle 2"/>
          <p:cNvSpPr>
            <a:spLocks noGrp="1" noChangeArrowheads="1"/>
          </p:cNvSpPr>
          <p:nvPr>
            <p:ph type="title" idx="4294967295"/>
          </p:nvPr>
        </p:nvSpPr>
        <p:spPr>
          <a:xfrm>
            <a:off x="685800" y="304800"/>
            <a:ext cx="7772400" cy="1143000"/>
          </a:xfrm>
        </p:spPr>
        <p:txBody>
          <a:bodyPr>
            <a:normAutofit fontScale="90000"/>
          </a:bodyPr>
          <a:lstStyle/>
          <a:p>
            <a:pPr eaLnBrk="1" hangingPunct="1"/>
            <a:r>
              <a:rPr lang="en-US" dirty="0">
                <a:latin typeface="Liberation Sans"/>
              </a:rPr>
              <a:t>Externalizing to reduce memory load</a:t>
            </a:r>
          </a:p>
        </p:txBody>
      </p:sp>
      <p:sp>
        <p:nvSpPr>
          <p:cNvPr id="109573" name="Rectangle 3"/>
          <p:cNvSpPr>
            <a:spLocks noGrp="1" noChangeArrowheads="1"/>
          </p:cNvSpPr>
          <p:nvPr>
            <p:ph type="body" idx="4294967295"/>
          </p:nvPr>
        </p:nvSpPr>
        <p:spPr>
          <a:xfrm>
            <a:off x="381000" y="1700808"/>
            <a:ext cx="8382000" cy="4464496"/>
          </a:xfrm>
        </p:spPr>
        <p:txBody>
          <a:bodyPr>
            <a:normAutofit fontScale="92500"/>
          </a:bodyPr>
          <a:lstStyle/>
          <a:p>
            <a:pPr eaLnBrk="1" hangingPunct="1">
              <a:lnSpc>
                <a:spcPct val="90000"/>
              </a:lnSpc>
            </a:pPr>
            <a:r>
              <a:rPr lang="en-US" sz="2400" dirty="0">
                <a:latin typeface="Liberation Sans"/>
              </a:rPr>
              <a:t>Diaries, reminders, calendars, notes, shopping lists, to-do lists </a:t>
            </a:r>
          </a:p>
          <a:p>
            <a:pPr eaLnBrk="1" hangingPunct="1">
              <a:lnSpc>
                <a:spcPct val="90000"/>
              </a:lnSpc>
            </a:pPr>
            <a:endParaRPr lang="en-US" sz="1200" dirty="0">
              <a:latin typeface="Liberation Sans"/>
            </a:endParaRPr>
          </a:p>
          <a:p>
            <a:pPr lvl="1" eaLnBrk="1" hangingPunct="1">
              <a:lnSpc>
                <a:spcPct val="90000"/>
              </a:lnSpc>
            </a:pPr>
            <a:r>
              <a:rPr lang="en-US" sz="2000" dirty="0">
                <a:solidFill>
                  <a:schemeClr val="accent1"/>
                </a:solidFill>
                <a:latin typeface="Liberation Sans"/>
                <a:ea typeface="ＭＳ Ｐゴシック" charset="0"/>
              </a:rPr>
              <a:t>written to remind us of what to do</a:t>
            </a:r>
          </a:p>
          <a:p>
            <a:pPr eaLnBrk="1" hangingPunct="1">
              <a:lnSpc>
                <a:spcPct val="90000"/>
              </a:lnSpc>
            </a:pPr>
            <a:endParaRPr lang="en-US" sz="800" dirty="0">
              <a:latin typeface="Liberation Sans"/>
            </a:endParaRPr>
          </a:p>
          <a:p>
            <a:pPr eaLnBrk="1" hangingPunct="1">
              <a:lnSpc>
                <a:spcPct val="90000"/>
              </a:lnSpc>
            </a:pPr>
            <a:r>
              <a:rPr lang="en-US" sz="2400" dirty="0">
                <a:latin typeface="Liberation Sans"/>
              </a:rPr>
              <a:t>Post-its, piles, marked emails </a:t>
            </a:r>
          </a:p>
          <a:p>
            <a:pPr eaLnBrk="1" hangingPunct="1">
              <a:lnSpc>
                <a:spcPct val="90000"/>
              </a:lnSpc>
            </a:pPr>
            <a:endParaRPr lang="en-US" sz="1200" dirty="0">
              <a:latin typeface="Liberation Sans"/>
            </a:endParaRPr>
          </a:p>
          <a:p>
            <a:pPr lvl="1" eaLnBrk="1" hangingPunct="1">
              <a:lnSpc>
                <a:spcPct val="90000"/>
              </a:lnSpc>
            </a:pPr>
            <a:r>
              <a:rPr lang="en-US" sz="2000" dirty="0">
                <a:solidFill>
                  <a:schemeClr val="accent1"/>
                </a:solidFill>
                <a:latin typeface="Liberation Sans"/>
                <a:ea typeface="ＭＳ Ｐゴシック" charset="0"/>
              </a:rPr>
              <a:t>where placed indicates priority of what to do</a:t>
            </a:r>
          </a:p>
          <a:p>
            <a:pPr eaLnBrk="1" hangingPunct="1">
              <a:lnSpc>
                <a:spcPct val="90000"/>
              </a:lnSpc>
            </a:pPr>
            <a:endParaRPr lang="en-US" sz="800" dirty="0">
              <a:latin typeface="Liberation Sans"/>
            </a:endParaRPr>
          </a:p>
          <a:p>
            <a:pPr eaLnBrk="1" hangingPunct="1">
              <a:lnSpc>
                <a:spcPct val="90000"/>
              </a:lnSpc>
            </a:pPr>
            <a:r>
              <a:rPr lang="en-US" sz="2400" dirty="0">
                <a:latin typeface="Liberation Sans"/>
              </a:rPr>
              <a:t>External representations:</a:t>
            </a:r>
          </a:p>
          <a:p>
            <a:pPr eaLnBrk="1" hangingPunct="1">
              <a:lnSpc>
                <a:spcPct val="90000"/>
              </a:lnSpc>
            </a:pPr>
            <a:endParaRPr lang="en-US" sz="1200" dirty="0">
              <a:latin typeface="Liberation Sans"/>
            </a:endParaRPr>
          </a:p>
          <a:p>
            <a:pPr lvl="1" eaLnBrk="1" hangingPunct="1">
              <a:lnSpc>
                <a:spcPct val="90000"/>
              </a:lnSpc>
            </a:pPr>
            <a:r>
              <a:rPr lang="en-US" sz="2000" dirty="0">
                <a:solidFill>
                  <a:schemeClr val="accent1"/>
                </a:solidFill>
                <a:latin typeface="Liberation Sans"/>
                <a:ea typeface="ＭＳ Ｐゴシック" charset="0"/>
              </a:rPr>
              <a:t>Remind us that we need to do something (e.g. to buy something for mother’s day)</a:t>
            </a:r>
          </a:p>
          <a:p>
            <a:pPr lvl="1" eaLnBrk="1" hangingPunct="1">
              <a:lnSpc>
                <a:spcPct val="90000"/>
              </a:lnSpc>
            </a:pPr>
            <a:endParaRPr lang="en-US" sz="900" dirty="0">
              <a:solidFill>
                <a:schemeClr val="accent1"/>
              </a:solidFill>
              <a:latin typeface="Liberation Sans"/>
              <a:ea typeface="ＭＳ Ｐゴシック" charset="0"/>
            </a:endParaRPr>
          </a:p>
          <a:p>
            <a:pPr lvl="1" eaLnBrk="1" hangingPunct="1">
              <a:lnSpc>
                <a:spcPct val="90000"/>
              </a:lnSpc>
            </a:pPr>
            <a:r>
              <a:rPr lang="en-US" sz="2000" dirty="0">
                <a:solidFill>
                  <a:schemeClr val="accent1"/>
                </a:solidFill>
                <a:latin typeface="Liberation Sans"/>
                <a:ea typeface="ＭＳ Ｐゴシック" charset="0"/>
              </a:rPr>
              <a:t>Remind us of what to do (e.g. buy a card)</a:t>
            </a:r>
          </a:p>
          <a:p>
            <a:pPr lvl="1" eaLnBrk="1" hangingPunct="1">
              <a:lnSpc>
                <a:spcPct val="90000"/>
              </a:lnSpc>
            </a:pPr>
            <a:endParaRPr lang="en-US" sz="900" dirty="0">
              <a:solidFill>
                <a:schemeClr val="accent1"/>
              </a:solidFill>
              <a:latin typeface="Liberation Sans"/>
              <a:ea typeface="ＭＳ Ｐゴシック" charset="0"/>
            </a:endParaRPr>
          </a:p>
          <a:p>
            <a:pPr lvl="1" eaLnBrk="1" hangingPunct="1">
              <a:lnSpc>
                <a:spcPct val="90000"/>
              </a:lnSpc>
            </a:pPr>
            <a:r>
              <a:rPr lang="en-US" sz="2000" dirty="0">
                <a:solidFill>
                  <a:schemeClr val="accent1"/>
                </a:solidFill>
                <a:latin typeface="Liberation Sans"/>
                <a:ea typeface="ＭＳ Ｐゴシック" charset="0"/>
              </a:rPr>
              <a:t>Remind us when to do something (e.g. send a card by a certain date)</a:t>
            </a:r>
            <a:endParaRPr lang="en-US" sz="1800" dirty="0">
              <a:solidFill>
                <a:schemeClr val="accent1"/>
              </a:solidFill>
              <a:latin typeface="Liberation Sans"/>
              <a:ea typeface="ＭＳ Ｐゴシック" charset="0"/>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63</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197728912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20" name="Rectangle 2"/>
          <p:cNvSpPr>
            <a:spLocks noGrp="1" noChangeArrowheads="1"/>
          </p:cNvSpPr>
          <p:nvPr>
            <p:ph type="title" idx="4294967295"/>
          </p:nvPr>
        </p:nvSpPr>
        <p:spPr/>
        <p:txBody>
          <a:bodyPr/>
          <a:lstStyle/>
          <a:p>
            <a:pPr eaLnBrk="1" hangingPunct="1"/>
            <a:r>
              <a:rPr lang="en-US">
                <a:latin typeface="Liberation Sans"/>
              </a:rPr>
              <a:t>Computational offloading</a:t>
            </a:r>
          </a:p>
        </p:txBody>
      </p:sp>
      <p:sp>
        <p:nvSpPr>
          <p:cNvPr id="111621" name="Rectangle 3"/>
          <p:cNvSpPr>
            <a:spLocks noGrp="1" noChangeArrowheads="1"/>
          </p:cNvSpPr>
          <p:nvPr>
            <p:ph type="body" idx="4294967295"/>
          </p:nvPr>
        </p:nvSpPr>
        <p:spPr>
          <a:xfrm>
            <a:off x="685800" y="1905000"/>
            <a:ext cx="7772400" cy="4114800"/>
          </a:xfrm>
        </p:spPr>
        <p:txBody>
          <a:bodyPr>
            <a:normAutofit/>
          </a:bodyPr>
          <a:lstStyle/>
          <a:p>
            <a:pPr eaLnBrk="1" hangingPunct="1">
              <a:lnSpc>
                <a:spcPct val="90000"/>
              </a:lnSpc>
            </a:pPr>
            <a:r>
              <a:rPr lang="en-US" sz="2400" dirty="0">
                <a:latin typeface="Liberation Sans"/>
              </a:rPr>
              <a:t>When a tool is used in conjunction with an external representation to carry out a computation (e.g. pen and paper)</a:t>
            </a:r>
          </a:p>
          <a:p>
            <a:pPr eaLnBrk="1" hangingPunct="1">
              <a:lnSpc>
                <a:spcPct val="90000"/>
              </a:lnSpc>
            </a:pPr>
            <a:endParaRPr lang="en-US" sz="2400" dirty="0">
              <a:latin typeface="Liberation Sans"/>
            </a:endParaRPr>
          </a:p>
          <a:p>
            <a:pPr eaLnBrk="1" hangingPunct="1">
              <a:lnSpc>
                <a:spcPct val="90000"/>
              </a:lnSpc>
            </a:pPr>
            <a:r>
              <a:rPr lang="en-US" sz="2400" dirty="0">
                <a:latin typeface="Liberation Sans"/>
              </a:rPr>
              <a:t>Try doing the two sums below (a) in your head, (b) on a piece of paper and c) with a calculator.</a:t>
            </a:r>
            <a:br>
              <a:rPr lang="en-US" sz="2400" dirty="0">
                <a:latin typeface="Liberation Sans"/>
              </a:rPr>
            </a:br>
            <a:r>
              <a:rPr lang="en-US" sz="2400" dirty="0">
                <a:latin typeface="Liberation Sans"/>
              </a:rPr>
              <a:t> </a:t>
            </a:r>
          </a:p>
          <a:p>
            <a:pPr lvl="1" eaLnBrk="1" hangingPunct="1">
              <a:lnSpc>
                <a:spcPct val="90000"/>
              </a:lnSpc>
            </a:pPr>
            <a:r>
              <a:rPr lang="en-US" sz="1800" dirty="0">
                <a:solidFill>
                  <a:schemeClr val="accent1"/>
                </a:solidFill>
                <a:latin typeface="Liberation Sans"/>
                <a:ea typeface="ＭＳ Ｐゴシック" charset="0"/>
              </a:rPr>
              <a:t>234 x 456 =??</a:t>
            </a:r>
          </a:p>
          <a:p>
            <a:pPr lvl="1" eaLnBrk="1" hangingPunct="1">
              <a:lnSpc>
                <a:spcPct val="90000"/>
              </a:lnSpc>
            </a:pPr>
            <a:r>
              <a:rPr lang="en-US" sz="1800" dirty="0">
                <a:solidFill>
                  <a:schemeClr val="accent1"/>
                </a:solidFill>
                <a:latin typeface="Liberation Sans"/>
                <a:ea typeface="ＭＳ Ｐゴシック" charset="0"/>
              </a:rPr>
              <a:t>CCXXXIIII   x  CCCCXXXXXVI = ???</a:t>
            </a:r>
            <a:r>
              <a:rPr lang="en-US" sz="1800" dirty="0">
                <a:latin typeface="Liberation Sans"/>
                <a:ea typeface="ＭＳ Ｐゴシック" charset="0"/>
              </a:rPr>
              <a:t/>
            </a:r>
            <a:br>
              <a:rPr lang="en-US" sz="1800" dirty="0">
                <a:latin typeface="Liberation Sans"/>
                <a:ea typeface="ＭＳ Ｐゴシック" charset="0"/>
              </a:rPr>
            </a:br>
            <a:endParaRPr lang="en-US" sz="1800" dirty="0">
              <a:latin typeface="Liberation Sans"/>
              <a:ea typeface="ＭＳ Ｐゴシック" charset="0"/>
            </a:endParaRPr>
          </a:p>
          <a:p>
            <a:pPr eaLnBrk="1" hangingPunct="1">
              <a:lnSpc>
                <a:spcPct val="90000"/>
              </a:lnSpc>
            </a:pPr>
            <a:r>
              <a:rPr lang="en-US" sz="2400" dirty="0">
                <a:latin typeface="Liberation Sans"/>
              </a:rPr>
              <a:t>Which is easiest and why? Both are identical sums</a:t>
            </a:r>
            <a:r>
              <a:rPr lang="en-US" sz="2000" dirty="0">
                <a:latin typeface="Liberation Sans"/>
              </a:rPr>
              <a:t> </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64</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120403235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8" name="Rectangle 2"/>
          <p:cNvSpPr>
            <a:spLocks noGrp="1" noChangeArrowheads="1"/>
          </p:cNvSpPr>
          <p:nvPr>
            <p:ph type="title" idx="4294967295"/>
          </p:nvPr>
        </p:nvSpPr>
        <p:spPr>
          <a:xfrm>
            <a:off x="685800" y="457200"/>
            <a:ext cx="7772400" cy="1143000"/>
          </a:xfrm>
        </p:spPr>
        <p:txBody>
          <a:bodyPr>
            <a:normAutofit fontScale="90000"/>
          </a:bodyPr>
          <a:lstStyle/>
          <a:p>
            <a:pPr eaLnBrk="1" hangingPunct="1"/>
            <a:r>
              <a:rPr lang="en-US">
                <a:latin typeface="Liberation Sans"/>
              </a:rPr>
              <a:t>Annotation and cognitive tracing </a:t>
            </a:r>
          </a:p>
        </p:txBody>
      </p:sp>
      <p:sp>
        <p:nvSpPr>
          <p:cNvPr id="113669" name="Rectangle 3"/>
          <p:cNvSpPr>
            <a:spLocks noGrp="1" noChangeArrowheads="1"/>
          </p:cNvSpPr>
          <p:nvPr>
            <p:ph type="body" idx="4294967295"/>
          </p:nvPr>
        </p:nvSpPr>
        <p:spPr/>
        <p:txBody>
          <a:bodyPr/>
          <a:lstStyle/>
          <a:p>
            <a:pPr eaLnBrk="1" hangingPunct="1"/>
            <a:r>
              <a:rPr lang="en-US" sz="2800" dirty="0">
                <a:latin typeface="Liberation Sans"/>
              </a:rPr>
              <a:t>Annotation involves modifying existing representations through making marks</a:t>
            </a:r>
          </a:p>
          <a:p>
            <a:pPr eaLnBrk="1" hangingPunct="1"/>
            <a:endParaRPr lang="en-US" sz="1200" dirty="0">
              <a:latin typeface="Liberation Sans"/>
            </a:endParaRPr>
          </a:p>
          <a:p>
            <a:pPr lvl="1" eaLnBrk="1" hangingPunct="1"/>
            <a:r>
              <a:rPr lang="en-US" sz="2000" dirty="0">
                <a:solidFill>
                  <a:schemeClr val="accent1"/>
                </a:solidFill>
                <a:latin typeface="Liberation Sans"/>
                <a:ea typeface="ＭＳ Ｐゴシック" charset="0"/>
              </a:rPr>
              <a:t>e.g. crossing off, ticking, underlining</a:t>
            </a:r>
          </a:p>
          <a:p>
            <a:pPr lvl="1" eaLnBrk="1" hangingPunct="1"/>
            <a:endParaRPr lang="en-US" sz="2000" dirty="0">
              <a:latin typeface="Liberation Sans"/>
              <a:ea typeface="ＭＳ Ｐゴシック" charset="0"/>
            </a:endParaRPr>
          </a:p>
          <a:p>
            <a:pPr eaLnBrk="1" hangingPunct="1"/>
            <a:r>
              <a:rPr lang="en-US" sz="2800" dirty="0">
                <a:latin typeface="Liberation Sans"/>
              </a:rPr>
              <a:t>Cognitive tracing involves externally manipulating items into different orders or structures</a:t>
            </a:r>
          </a:p>
          <a:p>
            <a:pPr eaLnBrk="1" hangingPunct="1"/>
            <a:endParaRPr lang="en-US" sz="1200" dirty="0">
              <a:latin typeface="Liberation Sans"/>
            </a:endParaRPr>
          </a:p>
          <a:p>
            <a:pPr lvl="1" eaLnBrk="1" hangingPunct="1"/>
            <a:r>
              <a:rPr lang="en-US" sz="2000" dirty="0">
                <a:solidFill>
                  <a:schemeClr val="accent1"/>
                </a:solidFill>
                <a:latin typeface="Liberation Sans"/>
                <a:ea typeface="ＭＳ Ｐゴシック" charset="0"/>
              </a:rPr>
              <a:t>e.g. playing Scrabble, playing cards</a:t>
            </a:r>
          </a:p>
          <a:p>
            <a:pPr lvl="1" eaLnBrk="1" hangingPunct="1"/>
            <a:endParaRPr lang="en-US" sz="2000" dirty="0">
              <a:latin typeface="Liberation Sans"/>
              <a:ea typeface="ＭＳ Ｐゴシック" charset="0"/>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65</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39509234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6" name="Rectangle 2"/>
          <p:cNvSpPr>
            <a:spLocks noGrp="1" noChangeArrowheads="1"/>
          </p:cNvSpPr>
          <p:nvPr>
            <p:ph type="title" idx="4294967295"/>
          </p:nvPr>
        </p:nvSpPr>
        <p:spPr>
          <a:xfrm>
            <a:off x="685800" y="304800"/>
            <a:ext cx="7772400" cy="1143000"/>
          </a:xfrm>
        </p:spPr>
        <p:txBody>
          <a:bodyPr/>
          <a:lstStyle/>
          <a:p>
            <a:pPr eaLnBrk="1" hangingPunct="1"/>
            <a:r>
              <a:rPr lang="en-US">
                <a:latin typeface="Liberation Sans"/>
              </a:rPr>
              <a:t>Design implication</a:t>
            </a:r>
          </a:p>
        </p:txBody>
      </p:sp>
      <p:sp>
        <p:nvSpPr>
          <p:cNvPr id="115717" name="Rectangle 3"/>
          <p:cNvSpPr>
            <a:spLocks noGrp="1" noChangeArrowheads="1"/>
          </p:cNvSpPr>
          <p:nvPr>
            <p:ph type="body" idx="4294967295"/>
          </p:nvPr>
        </p:nvSpPr>
        <p:spPr>
          <a:xfrm>
            <a:off x="762000" y="1752600"/>
            <a:ext cx="7772400" cy="4114800"/>
          </a:xfrm>
        </p:spPr>
        <p:txBody>
          <a:bodyPr/>
          <a:lstStyle/>
          <a:p>
            <a:pPr eaLnBrk="1" hangingPunct="1"/>
            <a:r>
              <a:rPr lang="en-US" sz="2800" dirty="0">
                <a:latin typeface="Liberation Sans"/>
              </a:rPr>
              <a:t>Provide external representations at the interface that reduce memory load and facilitate computational offloading</a:t>
            </a:r>
          </a:p>
          <a:p>
            <a:pPr eaLnBrk="1" hangingPunct="1"/>
            <a:endParaRPr lang="en-US" sz="1200" dirty="0">
              <a:latin typeface="Liberation Sans"/>
            </a:endParaRPr>
          </a:p>
          <a:p>
            <a:pPr lvl="1"/>
            <a:r>
              <a:rPr lang="en-US" sz="2400" dirty="0">
                <a:solidFill>
                  <a:schemeClr val="accent1"/>
                </a:solidFill>
                <a:latin typeface="Liberation Sans"/>
              </a:rPr>
              <a:t>e.g. Information visualizations have been designed to allow people to make sense and rapid decisions about masses of data</a:t>
            </a:r>
          </a:p>
          <a:p>
            <a:pPr eaLnBrk="1" hangingPunct="1"/>
            <a:endParaRPr lang="en-US" sz="2800" dirty="0">
              <a:latin typeface="Liberation Sans"/>
            </a:endParaRP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4" name="Slide Number Placeholder 3"/>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66</a:t>
            </a:fld>
            <a:endParaRPr lang="en-GB" dirty="0">
              <a:solidFill>
                <a:schemeClr val="accent6">
                  <a:lumMod val="75000"/>
                </a:schemeClr>
              </a:solidFill>
              <a:latin typeface="Liberation Sans"/>
            </a:endParaRPr>
          </a:p>
        </p:txBody>
      </p:sp>
    </p:spTree>
    <p:extLst>
      <p:ext uri="{BB962C8B-B14F-4D97-AF65-F5344CB8AC3E}">
        <p14:creationId xmlns:p14="http://schemas.microsoft.com/office/powerpoint/2010/main" val="130687995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2" name="Rectangle 2"/>
          <p:cNvSpPr>
            <a:spLocks noGrp="1" noChangeArrowheads="1"/>
          </p:cNvSpPr>
          <p:nvPr>
            <p:ph type="title" idx="4294967295"/>
          </p:nvPr>
        </p:nvSpPr>
        <p:spPr>
          <a:xfrm>
            <a:off x="755576" y="332656"/>
            <a:ext cx="7772400" cy="755104"/>
          </a:xfrm>
        </p:spPr>
        <p:txBody>
          <a:bodyPr>
            <a:normAutofit fontScale="90000"/>
          </a:bodyPr>
          <a:lstStyle/>
          <a:p>
            <a:pPr eaLnBrk="1" hangingPunct="1"/>
            <a:r>
              <a:rPr lang="en-GB" dirty="0">
                <a:latin typeface="Liberation Sans"/>
              </a:rPr>
              <a:t>Summary</a:t>
            </a:r>
          </a:p>
        </p:txBody>
      </p:sp>
      <p:sp>
        <p:nvSpPr>
          <p:cNvPr id="124933" name="Rectangle 3"/>
          <p:cNvSpPr>
            <a:spLocks noGrp="1" noChangeArrowheads="1"/>
          </p:cNvSpPr>
          <p:nvPr>
            <p:ph type="body" idx="4294967295"/>
          </p:nvPr>
        </p:nvSpPr>
        <p:spPr>
          <a:xfrm>
            <a:off x="381000" y="1340768"/>
            <a:ext cx="8534400" cy="4450432"/>
          </a:xfrm>
        </p:spPr>
        <p:txBody>
          <a:bodyPr>
            <a:noAutofit/>
          </a:bodyPr>
          <a:lstStyle/>
          <a:p>
            <a:pPr eaLnBrk="1" hangingPunct="1">
              <a:lnSpc>
                <a:spcPct val="90000"/>
              </a:lnSpc>
            </a:pPr>
            <a:r>
              <a:rPr lang="en-GB" sz="2500" dirty="0">
                <a:latin typeface="Liberation Sans"/>
              </a:rPr>
              <a:t>Cognition involves several processes including attention, memory, perception and learning</a:t>
            </a:r>
          </a:p>
          <a:p>
            <a:pPr eaLnBrk="1" hangingPunct="1">
              <a:lnSpc>
                <a:spcPct val="90000"/>
              </a:lnSpc>
            </a:pPr>
            <a:endParaRPr lang="en-GB" sz="1400" dirty="0">
              <a:latin typeface="Liberation Sans"/>
            </a:endParaRPr>
          </a:p>
          <a:p>
            <a:pPr eaLnBrk="1" hangingPunct="1">
              <a:lnSpc>
                <a:spcPct val="90000"/>
              </a:lnSpc>
            </a:pPr>
            <a:r>
              <a:rPr lang="en-GB" sz="2500" dirty="0">
                <a:latin typeface="Liberation Sans"/>
              </a:rPr>
              <a:t>The way an interface is designed can greatly affect how well users can perceive, attend, learn and remember how to do their tasks</a:t>
            </a:r>
          </a:p>
          <a:p>
            <a:pPr eaLnBrk="1" hangingPunct="1">
              <a:lnSpc>
                <a:spcPct val="90000"/>
              </a:lnSpc>
            </a:pPr>
            <a:endParaRPr lang="en-GB" sz="1400" dirty="0">
              <a:latin typeface="Liberation Sans"/>
            </a:endParaRPr>
          </a:p>
          <a:p>
            <a:pPr eaLnBrk="1" hangingPunct="1">
              <a:lnSpc>
                <a:spcPct val="90000"/>
              </a:lnSpc>
            </a:pPr>
            <a:r>
              <a:rPr lang="en-GB" sz="2500" dirty="0">
                <a:latin typeface="Liberation Sans"/>
              </a:rPr>
              <a:t>Theoretical frameworks, such as mental models and external cognition, provide ways of understanding how and why people interact with products</a:t>
            </a:r>
          </a:p>
          <a:p>
            <a:pPr eaLnBrk="1" hangingPunct="1">
              <a:lnSpc>
                <a:spcPct val="90000"/>
              </a:lnSpc>
            </a:pPr>
            <a:endParaRPr lang="en-GB" sz="1400" dirty="0">
              <a:latin typeface="Liberation Sans"/>
            </a:endParaRPr>
          </a:p>
          <a:p>
            <a:pPr eaLnBrk="1" hangingPunct="1">
              <a:lnSpc>
                <a:spcPct val="90000"/>
              </a:lnSpc>
            </a:pPr>
            <a:r>
              <a:rPr lang="en-GB" sz="2500" dirty="0">
                <a:latin typeface="Liberation Sans"/>
              </a:rPr>
              <a:t>This can lead to thinking about how to design better products</a:t>
            </a:r>
          </a:p>
        </p:txBody>
      </p:sp>
      <p:sp>
        <p:nvSpPr>
          <p:cNvPr id="3" name="Footer Placeholder 2"/>
          <p:cNvSpPr>
            <a:spLocks noGrp="1"/>
          </p:cNvSpPr>
          <p:nvPr>
            <p:ph type="ftr" sz="quarter" idx="11"/>
          </p:nvPr>
        </p:nvSpPr>
        <p:spPr/>
        <p:txBody>
          <a:bodyPr/>
          <a:lstStyle/>
          <a:p>
            <a:pPr algn="ctr"/>
            <a:r>
              <a:rPr lang="en-GB" sz="1200" dirty="0">
                <a:solidFill>
                  <a:schemeClr val="accent6">
                    <a:lumMod val="75000"/>
                  </a:schemeClr>
                </a:solidFill>
                <a:latin typeface="Liberation Sans"/>
              </a:rPr>
              <a:t>www.id-book.com</a:t>
            </a:r>
            <a:endParaRPr lang="en-GB" dirty="0">
              <a:solidFill>
                <a:schemeClr val="accent6">
                  <a:lumMod val="75000"/>
                </a:schemeClr>
              </a:solidFill>
              <a:latin typeface="Liberation Sans"/>
            </a:endParaRPr>
          </a:p>
        </p:txBody>
      </p:sp>
      <p:sp>
        <p:nvSpPr>
          <p:cNvPr id="5" name="Slide Number Placeholder 4"/>
          <p:cNvSpPr>
            <a:spLocks noGrp="1"/>
          </p:cNvSpPr>
          <p:nvPr>
            <p:ph type="sldNum" sz="quarter" idx="12"/>
          </p:nvPr>
        </p:nvSpPr>
        <p:spPr/>
        <p:txBody>
          <a:bodyPr/>
          <a:lstStyle/>
          <a:p>
            <a:pPr algn="r"/>
            <a:fld id="{A7EA2D8D-44E5-43C4-BBA1-AE3E32EF0894}" type="slidenum">
              <a:rPr lang="en-GB" sz="1200" smtClean="0">
                <a:solidFill>
                  <a:schemeClr val="accent6">
                    <a:lumMod val="75000"/>
                  </a:schemeClr>
                </a:solidFill>
                <a:latin typeface="Liberation Sans"/>
              </a:rPr>
              <a:pPr algn="r"/>
              <a:t>67</a:t>
            </a:fld>
            <a:endParaRPr lang="en-GB" sz="1200" dirty="0">
              <a:solidFill>
                <a:schemeClr val="accent6">
                  <a:lumMod val="75000"/>
                </a:schemeClr>
              </a:solidFill>
              <a:latin typeface="Liberation Sans"/>
            </a:endParaRPr>
          </a:p>
        </p:txBody>
      </p:sp>
    </p:spTree>
    <p:extLst>
      <p:ext uri="{BB962C8B-B14F-4D97-AF65-F5344CB8AC3E}">
        <p14:creationId xmlns:p14="http://schemas.microsoft.com/office/powerpoint/2010/main" val="320403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5061</TotalTime>
  <Words>6438</Words>
  <Application>Microsoft Office PowerPoint</Application>
  <PresentationFormat>On-screen Show (4:3)</PresentationFormat>
  <Paragraphs>825</Paragraphs>
  <Slides>67</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67</vt:i4>
      </vt:variant>
    </vt:vector>
  </HeadingPairs>
  <TitlesOfParts>
    <vt:vector size="77" baseType="lpstr">
      <vt:lpstr>ＭＳ Ｐゴシック</vt:lpstr>
      <vt:lpstr>Arial</vt:lpstr>
      <vt:lpstr>Calibri</vt:lpstr>
      <vt:lpstr>Liberation Sans</vt:lpstr>
      <vt:lpstr>Symbol</vt:lpstr>
      <vt:lpstr>Times</vt:lpstr>
      <vt:lpstr>Verdana</vt:lpstr>
      <vt:lpstr>Wingdings</vt:lpstr>
      <vt:lpstr>Office Theme</vt:lpstr>
      <vt:lpstr>Document</vt:lpstr>
      <vt:lpstr>PowerPoint Presentation</vt:lpstr>
      <vt:lpstr>3.2 What is cognition? Overview</vt:lpstr>
      <vt:lpstr>Learning outcomes</vt:lpstr>
      <vt:lpstr>Group home-work</vt:lpstr>
      <vt:lpstr>Why do we need to understand users?</vt:lpstr>
      <vt:lpstr>Cognitive processes </vt:lpstr>
      <vt:lpstr>Attention </vt:lpstr>
      <vt:lpstr>Activity: Find the price for a double room at the Quality Inn in Pennsylvania</vt:lpstr>
      <vt:lpstr>Activity: Find the price of a double room at the Holiday Inn in Columbia </vt:lpstr>
      <vt:lpstr>Activity</vt:lpstr>
      <vt:lpstr>Multitasking and attention </vt:lpstr>
      <vt:lpstr>Design implications for attention</vt:lpstr>
      <vt:lpstr>PowerPoint Presentation</vt:lpstr>
      <vt:lpstr>Perception</vt:lpstr>
      <vt:lpstr>Is color contrast good? Find Italian</vt:lpstr>
      <vt:lpstr>Are borders and white space better? Find french</vt:lpstr>
      <vt:lpstr>Activity</vt:lpstr>
      <vt:lpstr>Which is easiest to read and why?</vt:lpstr>
      <vt:lpstr>Design implications for perception </vt:lpstr>
      <vt:lpstr>Memory</vt:lpstr>
      <vt:lpstr>Processing in memory</vt:lpstr>
      <vt:lpstr>Context is important</vt:lpstr>
      <vt:lpstr>Activity</vt:lpstr>
      <vt:lpstr>Digital content management</vt:lpstr>
      <vt:lpstr>Digital content management</vt:lpstr>
      <vt:lpstr>Recognition versus recall</vt:lpstr>
      <vt:lpstr>Is Apple’s Spotlight search tool any good?</vt:lpstr>
      <vt:lpstr>Box 3.1 The problem with the classic ‘72’</vt:lpstr>
      <vt:lpstr>Box 3.1 What some designers get up to…</vt:lpstr>
      <vt:lpstr>Box 3.1 Why?</vt:lpstr>
      <vt:lpstr>Digital Forgetting</vt:lpstr>
      <vt:lpstr>Memory aids</vt:lpstr>
      <vt:lpstr>SenseCam</vt:lpstr>
      <vt:lpstr>Design implications for memory</vt:lpstr>
      <vt:lpstr>Learning</vt:lpstr>
      <vt:lpstr>Cognitive prosthetic devices</vt:lpstr>
      <vt:lpstr>Design implications for learning</vt:lpstr>
      <vt:lpstr>Reading, speaking, and listening </vt:lpstr>
      <vt:lpstr>Applications</vt:lpstr>
      <vt:lpstr>Design implications for reading, speaking, and listening </vt:lpstr>
      <vt:lpstr>Problem-solving, planning, reasoning and decision-making  </vt:lpstr>
      <vt:lpstr>Design implications for problem-solving, planning, reasoning and decision-making </vt:lpstr>
      <vt:lpstr>3.3 Cognitive Frameworks</vt:lpstr>
      <vt:lpstr>Internal 1. Mental models 2. Gulfs of execution and evaluation 3. Information processing  External 4. Distributed cognition 5. External cognition 6. Embodied interaction </vt:lpstr>
      <vt:lpstr>1. Mental models</vt:lpstr>
      <vt:lpstr>Mental models</vt:lpstr>
      <vt:lpstr>Activity Everyday reasoning and mental models</vt:lpstr>
      <vt:lpstr>Heating up a room or oven that is thermostat-controlled</vt:lpstr>
      <vt:lpstr>Heating up a room or oven that is thermostat-controlled</vt:lpstr>
      <vt:lpstr>Exercise: ATMs</vt:lpstr>
      <vt:lpstr>How did you fare?</vt:lpstr>
      <vt:lpstr>2. Gulfs of execution and evaluation </vt:lpstr>
      <vt:lpstr>Bridging the gulfs</vt:lpstr>
      <vt:lpstr>3. Information processing</vt:lpstr>
      <vt:lpstr>Model Human processor (Card et al, 1983)</vt:lpstr>
      <vt:lpstr>The human processor model</vt:lpstr>
      <vt:lpstr>Limitations </vt:lpstr>
      <vt:lpstr>4. Distributed cognition</vt:lpstr>
      <vt:lpstr>How it differs from information processing</vt:lpstr>
      <vt:lpstr>PowerPoint Presentation</vt:lpstr>
      <vt:lpstr>What’s involved</vt:lpstr>
      <vt:lpstr>External cognition</vt:lpstr>
      <vt:lpstr>Externalizing to reduce memory load</vt:lpstr>
      <vt:lpstr>Computational offloading</vt:lpstr>
      <vt:lpstr>Annotation and cognitive tracing </vt:lpstr>
      <vt:lpstr>Design implication</vt:lpstr>
      <vt:lpstr>Summary</vt:lpstr>
    </vt:vector>
  </TitlesOfParts>
  <Company>John Wiley and Sons, Inc.</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King, Georgia - Chichester</dc:creator>
  <cp:lastModifiedBy>Bao Tran</cp:lastModifiedBy>
  <cp:revision>145</cp:revision>
  <dcterms:created xsi:type="dcterms:W3CDTF">2015-01-06T09:40:09Z</dcterms:created>
  <dcterms:modified xsi:type="dcterms:W3CDTF">2022-04-21T10:21:49Z</dcterms:modified>
</cp:coreProperties>
</file>