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0"/>
  </p:notesMasterIdLst>
  <p:sldIdLst>
    <p:sldId id="256" r:id="rId2"/>
    <p:sldId id="282" r:id="rId3"/>
    <p:sldId id="260" r:id="rId4"/>
    <p:sldId id="283" r:id="rId5"/>
    <p:sldId id="313" r:id="rId6"/>
    <p:sldId id="261" r:id="rId7"/>
    <p:sldId id="284" r:id="rId8"/>
    <p:sldId id="262" r:id="rId9"/>
    <p:sldId id="280" r:id="rId10"/>
    <p:sldId id="279" r:id="rId11"/>
    <p:sldId id="278" r:id="rId12"/>
    <p:sldId id="285" r:id="rId13"/>
    <p:sldId id="286" r:id="rId14"/>
    <p:sldId id="289" r:id="rId15"/>
    <p:sldId id="290" r:id="rId16"/>
    <p:sldId id="265" r:id="rId17"/>
    <p:sldId id="291" r:id="rId18"/>
    <p:sldId id="314" r:id="rId19"/>
    <p:sldId id="292" r:id="rId20"/>
    <p:sldId id="312" r:id="rId21"/>
    <p:sldId id="296" r:id="rId22"/>
    <p:sldId id="297" r:id="rId23"/>
    <p:sldId id="298" r:id="rId24"/>
    <p:sldId id="295" r:id="rId25"/>
    <p:sldId id="293" r:id="rId26"/>
    <p:sldId id="294" r:id="rId27"/>
    <p:sldId id="266" r:id="rId28"/>
    <p:sldId id="299" r:id="rId29"/>
    <p:sldId id="303" r:id="rId30"/>
    <p:sldId id="300" r:id="rId31"/>
    <p:sldId id="301" r:id="rId32"/>
    <p:sldId id="302" r:id="rId33"/>
    <p:sldId id="267" r:id="rId34"/>
    <p:sldId id="268" r:id="rId35"/>
    <p:sldId id="275" r:id="rId36"/>
    <p:sldId id="304" r:id="rId37"/>
    <p:sldId id="276" r:id="rId38"/>
    <p:sldId id="269" r:id="rId39"/>
    <p:sldId id="270" r:id="rId40"/>
    <p:sldId id="273" r:id="rId41"/>
    <p:sldId id="305" r:id="rId42"/>
    <p:sldId id="306" r:id="rId43"/>
    <p:sldId id="307" r:id="rId44"/>
    <p:sldId id="308" r:id="rId45"/>
    <p:sldId id="309" r:id="rId46"/>
    <p:sldId id="310" r:id="rId47"/>
    <p:sldId id="311" r:id="rId48"/>
    <p:sldId id="274" r:id="rId49"/>
  </p:sldIdLst>
  <p:sldSz cx="9144000" cy="6858000" type="screen4x3"/>
  <p:notesSz cx="9601200" cy="7315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3" autoAdjust="0"/>
    <p:restoredTop sz="93546" autoAdjust="0"/>
  </p:normalViewPr>
  <p:slideViewPr>
    <p:cSldViewPr>
      <p:cViewPr varScale="1">
        <p:scale>
          <a:sx n="158" d="100"/>
          <a:sy n="158" d="100"/>
        </p:scale>
        <p:origin x="1704"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5760"/>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5438458" y="0"/>
            <a:ext cx="4160520" cy="365760"/>
          </a:xfrm>
          <a:prstGeom prst="rect">
            <a:avLst/>
          </a:prstGeom>
        </p:spPr>
        <p:txBody>
          <a:bodyPr vert="horz" lIns="96661" tIns="48331" rIns="96661" bIns="48331" rtlCol="0"/>
          <a:lstStyle>
            <a:lvl1pPr algn="r">
              <a:defRPr sz="1300"/>
            </a:lvl1pPr>
          </a:lstStyle>
          <a:p>
            <a:fld id="{7EB2BF90-99B2-4202-92DF-19479BF58EE9}" type="datetimeFigureOut">
              <a:rPr lang="en-GB" smtClean="0"/>
              <a:t>04/10/2023</a:t>
            </a:fld>
            <a:endParaRPr lang="en-GB"/>
          </a:p>
        </p:txBody>
      </p:sp>
      <p:sp>
        <p:nvSpPr>
          <p:cNvPr id="4" name="Slide Image Placeholder 3"/>
          <p:cNvSpPr>
            <a:spLocks noGrp="1" noRot="1" noChangeAspect="1"/>
          </p:cNvSpPr>
          <p:nvPr>
            <p:ph type="sldImg" idx="2"/>
          </p:nvPr>
        </p:nvSpPr>
        <p:spPr>
          <a:xfrm>
            <a:off x="2971800" y="549275"/>
            <a:ext cx="3657600" cy="2743200"/>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960120" y="3474720"/>
            <a:ext cx="7680960" cy="32918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948171"/>
            <a:ext cx="4160520" cy="365760"/>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5438458" y="6948171"/>
            <a:ext cx="4160520" cy="365760"/>
          </a:xfrm>
          <a:prstGeom prst="rect">
            <a:avLst/>
          </a:prstGeom>
        </p:spPr>
        <p:txBody>
          <a:bodyPr vert="horz" lIns="96661" tIns="48331" rIns="96661" bIns="48331" rtlCol="0" anchor="b"/>
          <a:lstStyle>
            <a:lvl1pPr algn="r">
              <a:defRPr sz="1300"/>
            </a:lvl1pPr>
          </a:lstStyle>
          <a:p>
            <a:fld id="{3F55A965-49CD-492E-84BE-5EB2A9CC3DBD}" type="slidenum">
              <a:rPr lang="en-GB" smtClean="0"/>
              <a:t>‹#›</a:t>
            </a:fld>
            <a:endParaRPr lang="en-GB"/>
          </a:p>
        </p:txBody>
      </p:sp>
    </p:spTree>
    <p:extLst>
      <p:ext uri="{BB962C8B-B14F-4D97-AF65-F5344CB8AC3E}">
        <p14:creationId xmlns:p14="http://schemas.microsoft.com/office/powerpoint/2010/main" val="147939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55A965-49CD-492E-84BE-5EB2A9CC3DBD}" type="slidenum">
              <a:rPr lang="en-GB" smtClean="0"/>
              <a:t>1</a:t>
            </a:fld>
            <a:endParaRPr lang="en-GB"/>
          </a:p>
        </p:txBody>
      </p:sp>
    </p:spTree>
    <p:extLst>
      <p:ext uri="{BB962C8B-B14F-4D97-AF65-F5344CB8AC3E}">
        <p14:creationId xmlns:p14="http://schemas.microsoft.com/office/powerpoint/2010/main" val="3965290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2</a:t>
            </a:fld>
            <a:endParaRPr lang="en-GB"/>
          </a:p>
        </p:txBody>
      </p:sp>
    </p:spTree>
    <p:extLst>
      <p:ext uri="{BB962C8B-B14F-4D97-AF65-F5344CB8AC3E}">
        <p14:creationId xmlns:p14="http://schemas.microsoft.com/office/powerpoint/2010/main" val="4191865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pitfalls: </a:t>
            </a:r>
            <a:r>
              <a:rPr lang="en-US" dirty="0" err="1"/>
              <a:t>bẫy</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a:t>
            </a:fld>
            <a:endParaRPr lang="en-GB"/>
          </a:p>
        </p:txBody>
      </p:sp>
    </p:spTree>
    <p:extLst>
      <p:ext uri="{BB962C8B-B14F-4D97-AF65-F5344CB8AC3E}">
        <p14:creationId xmlns:p14="http://schemas.microsoft.com/office/powerpoint/2010/main" val="2362260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a:t>- Cách Phân </a:t>
            </a:r>
            <a:r>
              <a:rPr lang="en-US" sz="1300" err="1"/>
              <a:t>tích</a:t>
            </a:r>
            <a:r>
              <a:rPr lang="en-US" sz="1300"/>
              <a:t> dữ liệu phụ thuộc vào </a:t>
            </a:r>
            <a:r>
              <a:rPr lang="en-US" sz="1300" dirty="0"/>
              <a:t>goals </a:t>
            </a:r>
            <a:r>
              <a:rPr lang="en-US" sz="1300" dirty="0" err="1"/>
              <a:t>và</a:t>
            </a:r>
            <a:r>
              <a:rPr lang="en-US" sz="1300" dirty="0"/>
              <a:t> data thu </a:t>
            </a:r>
            <a:r>
              <a:rPr lang="en-US" sz="1300" dirty="0" err="1"/>
              <a:t>thập</a:t>
            </a:r>
            <a:r>
              <a:rPr lang="en-US" sz="1300" dirty="0"/>
              <a:t> </a:t>
            </a:r>
            <a:r>
              <a:rPr lang="en-US" sz="1300" dirty="0" err="1"/>
              <a:t>được</a:t>
            </a:r>
            <a:endParaRPr lang="en-US" sz="1300" dirty="0"/>
          </a:p>
          <a:p>
            <a:r>
              <a:rPr lang="en-US" sz="1300"/>
              <a:t>- có </a:t>
            </a:r>
            <a:r>
              <a:rPr lang="en-US" sz="1300" dirty="0" err="1"/>
              <a:t>phân</a:t>
            </a:r>
            <a:r>
              <a:rPr lang="en-US" sz="1300" dirty="0"/>
              <a:t> </a:t>
            </a:r>
            <a:r>
              <a:rPr lang="en-US" sz="1300" dirty="0" err="1"/>
              <a:t>tích</a:t>
            </a:r>
            <a:r>
              <a:rPr lang="en-US" sz="1300" dirty="0"/>
              <a:t> </a:t>
            </a:r>
            <a:r>
              <a:rPr lang="en-US" sz="1300" dirty="0" err="1"/>
              <a:t>định</a:t>
            </a:r>
            <a:r>
              <a:rPr lang="en-US" sz="1300" dirty="0"/>
              <a:t> </a:t>
            </a:r>
            <a:r>
              <a:rPr lang="en-US" sz="1300" dirty="0" err="1"/>
              <a:t>tính</a:t>
            </a:r>
            <a:r>
              <a:rPr lang="en-US" sz="1300" dirty="0"/>
              <a:t> </a:t>
            </a:r>
            <a:r>
              <a:rPr lang="en-US" sz="1300" dirty="0" err="1"/>
              <a:t>và</a:t>
            </a:r>
            <a:r>
              <a:rPr lang="en-US" sz="1300" dirty="0"/>
              <a:t> </a:t>
            </a:r>
            <a:r>
              <a:rPr lang="en-US" sz="1300" dirty="0" err="1"/>
              <a:t>định</a:t>
            </a:r>
            <a:r>
              <a:rPr lang="en-US" sz="1300" dirty="0"/>
              <a:t> </a:t>
            </a:r>
            <a:r>
              <a:rPr lang="en-US" sz="1300" dirty="0" err="1"/>
              <a:t>lượng</a:t>
            </a:r>
            <a:r>
              <a:rPr lang="en-US" sz="1300" dirty="0"/>
              <a:t> </a:t>
            </a:r>
            <a:r>
              <a:rPr lang="en-US" sz="1300" dirty="0" err="1"/>
              <a:t>hoặc</a:t>
            </a:r>
            <a:r>
              <a:rPr lang="en-US" sz="1300" dirty="0"/>
              <a:t> </a:t>
            </a:r>
            <a:r>
              <a:rPr lang="en-US" sz="1300" dirty="0" err="1"/>
              <a:t>kết</a:t>
            </a:r>
            <a:r>
              <a:rPr lang="en-US" sz="1300" dirty="0"/>
              <a:t> </a:t>
            </a:r>
            <a:r>
              <a:rPr lang="en-US" sz="1300" dirty="0" err="1"/>
              <a:t>hợp</a:t>
            </a:r>
            <a:r>
              <a:rPr lang="en-US" sz="1300" dirty="0"/>
              <a:t> </a:t>
            </a:r>
            <a:r>
              <a:rPr lang="en-US" sz="1300" err="1"/>
              <a:t>cả</a:t>
            </a:r>
            <a:r>
              <a:rPr lang="en-US" sz="1300"/>
              <a:t> 2 cách này</a:t>
            </a:r>
          </a:p>
          <a:p>
            <a:pPr marL="0" indent="0">
              <a:buFontTx/>
              <a:buNone/>
            </a:pPr>
            <a:r>
              <a:rPr lang="en-US" sz="1300"/>
              <a:t>- Cách kết hợp cả 2 cách </a:t>
            </a:r>
            <a:r>
              <a:rPr lang="en-US" sz="1300" dirty="0" err="1"/>
              <a:t>thì</a:t>
            </a:r>
            <a:r>
              <a:rPr lang="en-US" sz="1300" dirty="0"/>
              <a:t> </a:t>
            </a:r>
            <a:r>
              <a:rPr lang="en-US" sz="1300" dirty="0" err="1"/>
              <a:t>rất</a:t>
            </a:r>
            <a:r>
              <a:rPr lang="en-US" sz="1300" dirty="0"/>
              <a:t> </a:t>
            </a:r>
            <a:r>
              <a:rPr lang="en-US" sz="1300" dirty="0" err="1"/>
              <a:t>phổ</a:t>
            </a:r>
            <a:r>
              <a:rPr lang="en-US" sz="1300" dirty="0"/>
              <a:t> </a:t>
            </a:r>
            <a:r>
              <a:rPr lang="en-US" sz="1300" dirty="0" err="1"/>
              <a:t>biến</a:t>
            </a:r>
            <a:r>
              <a:rPr lang="en-US" sz="1300" dirty="0"/>
              <a:t> </a:t>
            </a:r>
            <a:r>
              <a:rPr lang="en-US" sz="1300" dirty="0" err="1"/>
              <a:t>vì</a:t>
            </a:r>
            <a:r>
              <a:rPr lang="en-US" sz="1300" dirty="0"/>
              <a:t> </a:t>
            </a:r>
            <a:r>
              <a:rPr lang="en-US" sz="1300" dirty="0" err="1"/>
              <a:t>có</a:t>
            </a:r>
            <a:r>
              <a:rPr lang="en-US" sz="1300" dirty="0"/>
              <a:t> </a:t>
            </a:r>
            <a:r>
              <a:rPr lang="en-US" sz="1300" dirty="0" err="1"/>
              <a:t>cái</a:t>
            </a:r>
            <a:r>
              <a:rPr lang="en-US" sz="1300" dirty="0"/>
              <a:t> </a:t>
            </a:r>
            <a:r>
              <a:rPr lang="en-US" sz="1300" dirty="0" err="1"/>
              <a:t>nhìn</a:t>
            </a:r>
            <a:r>
              <a:rPr lang="en-US" sz="1300" dirty="0"/>
              <a:t> </a:t>
            </a:r>
            <a:r>
              <a:rPr lang="en-US" sz="1300" dirty="0" err="1"/>
              <a:t>toàn</a:t>
            </a:r>
            <a:r>
              <a:rPr lang="en-US" sz="1300" dirty="0"/>
              <a:t> </a:t>
            </a:r>
            <a:r>
              <a:rPr lang="en-US" sz="1300" dirty="0" err="1"/>
              <a:t>diện</a:t>
            </a:r>
            <a:r>
              <a:rPr lang="en-US" sz="1300" dirty="0"/>
              <a:t> </a:t>
            </a:r>
            <a:r>
              <a:rPr lang="en-US" sz="1300" dirty="0" err="1"/>
              <a:t>nhờ</a:t>
            </a:r>
            <a:r>
              <a:rPr lang="en-US" sz="1300" dirty="0"/>
              <a:t> </a:t>
            </a:r>
            <a:r>
              <a:rPr lang="en-US" sz="1300" dirty="0" err="1"/>
              <a:t>quan</a:t>
            </a:r>
            <a:r>
              <a:rPr lang="en-US" sz="1300" dirty="0"/>
              <a:t> </a:t>
            </a:r>
            <a:r>
              <a:rPr lang="en-US" sz="1300" dirty="0" err="1"/>
              <a:t>sát</a:t>
            </a:r>
            <a:r>
              <a:rPr lang="en-US" sz="1300" dirty="0"/>
              <a:t> </a:t>
            </a:r>
            <a:r>
              <a:rPr lang="en-US" sz="1300" dirty="0" err="1"/>
              <a:t>hành</a:t>
            </a:r>
            <a:r>
              <a:rPr lang="en-US" sz="1300" dirty="0"/>
              <a:t> vi (</a:t>
            </a:r>
            <a:r>
              <a:rPr lang="en-US" sz="1300" dirty="0" err="1"/>
              <a:t>của</a:t>
            </a:r>
            <a:r>
              <a:rPr lang="en-US" sz="1300" dirty="0"/>
              <a:t> </a:t>
            </a:r>
            <a:r>
              <a:rPr lang="en-US" sz="1300" dirty="0" err="1"/>
              <a:t>người</a:t>
            </a:r>
            <a:r>
              <a:rPr lang="en-US" sz="1300" dirty="0"/>
              <a:t> </a:t>
            </a:r>
            <a:r>
              <a:rPr lang="en-US" sz="1300" dirty="0" err="1"/>
              <a:t>dùng</a:t>
            </a:r>
            <a:r>
              <a:rPr lang="en-US" sz="1300" dirty="0"/>
              <a:t>?) </a:t>
            </a:r>
            <a:r>
              <a:rPr lang="en-US" sz="1300" dirty="0" err="1"/>
              <a:t>và</a:t>
            </a:r>
            <a:r>
              <a:rPr lang="en-US" sz="1300" dirty="0"/>
              <a:t> </a:t>
            </a:r>
            <a:r>
              <a:rPr lang="en-US" sz="1300" dirty="0" err="1"/>
              <a:t>đo</a:t>
            </a:r>
            <a:r>
              <a:rPr lang="en-US" sz="1300" dirty="0"/>
              <a:t> </a:t>
            </a:r>
            <a:r>
              <a:rPr lang="en-US" sz="1300" dirty="0" err="1"/>
              <a:t>đạt</a:t>
            </a:r>
            <a:r>
              <a:rPr lang="en-US" sz="1300" dirty="0"/>
              <a:t> </a:t>
            </a:r>
            <a:r>
              <a:rPr lang="en-US" sz="1300" dirty="0" err="1"/>
              <a:t>hiệu</a:t>
            </a:r>
            <a:r>
              <a:rPr lang="en-US" sz="1300" dirty="0"/>
              <a:t> </a:t>
            </a:r>
            <a:r>
              <a:rPr lang="en-US" sz="1300" dirty="0" err="1"/>
              <a:t>quả</a:t>
            </a:r>
            <a:r>
              <a:rPr lang="en-US" sz="1300" dirty="0"/>
              <a:t> (</a:t>
            </a:r>
            <a:r>
              <a:rPr lang="en-US" sz="1300" dirty="0" err="1"/>
              <a:t>của</a:t>
            </a:r>
            <a:r>
              <a:rPr lang="en-US" sz="1300" dirty="0"/>
              <a:t> </a:t>
            </a:r>
            <a:r>
              <a:rPr lang="en-US" sz="1300" dirty="0" err="1"/>
              <a:t>sản</a:t>
            </a:r>
            <a:r>
              <a:rPr lang="en-US" sz="1300" dirty="0"/>
              <a:t> </a:t>
            </a:r>
            <a:r>
              <a:rPr lang="en-US" sz="1300" err="1"/>
              <a:t>phẩm</a:t>
            </a:r>
            <a:r>
              <a:rPr lang="en-US" sz="1300"/>
              <a:t>?)</a:t>
            </a:r>
          </a:p>
          <a:p>
            <a:pPr marL="285750" indent="-285750">
              <a:buFontTx/>
              <a:buChar char="-"/>
            </a:pPr>
            <a:endParaRPr lang="en-US" sz="1300" dirty="0"/>
          </a:p>
          <a:p>
            <a:pPr marL="0" indent="0">
              <a:buFontTx/>
              <a:buNone/>
            </a:pPr>
            <a:r>
              <a:rPr lang="en-US" sz="1300"/>
              <a:t>- Phân </a:t>
            </a:r>
            <a:r>
              <a:rPr lang="en-US" sz="1300" dirty="0" err="1"/>
              <a:t>tích</a:t>
            </a:r>
            <a:r>
              <a:rPr lang="en-US" sz="1300" dirty="0"/>
              <a:t> </a:t>
            </a:r>
            <a:r>
              <a:rPr lang="en-US" sz="1300" dirty="0" err="1"/>
              <a:t>mở</a:t>
            </a:r>
            <a:r>
              <a:rPr lang="en-US" sz="1300" dirty="0"/>
              <a:t> </a:t>
            </a:r>
            <a:r>
              <a:rPr lang="en-US" sz="1300" dirty="0" err="1"/>
              <a:t>đầu</a:t>
            </a:r>
            <a:r>
              <a:rPr lang="en-US" sz="1300" dirty="0"/>
              <a:t> </a:t>
            </a:r>
            <a:r>
              <a:rPr lang="en-US" sz="1300" dirty="0" err="1"/>
              <a:t>bằng</a:t>
            </a:r>
            <a:r>
              <a:rPr lang="en-US" sz="1300" dirty="0"/>
              <a:t> </a:t>
            </a:r>
            <a:r>
              <a:rPr lang="en-US" sz="1300" dirty="0" err="1"/>
              <a:t>việc</a:t>
            </a:r>
            <a:r>
              <a:rPr lang="en-US" sz="1300" dirty="0"/>
              <a:t> khai </a:t>
            </a:r>
            <a:r>
              <a:rPr lang="en-US" sz="1300" dirty="0" err="1"/>
              <a:t>thác</a:t>
            </a:r>
            <a:r>
              <a:rPr lang="en-US" sz="1300" dirty="0"/>
              <a:t> data: </a:t>
            </a:r>
            <a:r>
              <a:rPr lang="en-US" sz="1300" dirty="0" err="1"/>
              <a:t>xác</a:t>
            </a:r>
            <a:r>
              <a:rPr lang="en-US" sz="1300" dirty="0"/>
              <a:t> </a:t>
            </a:r>
            <a:r>
              <a:rPr lang="en-US" sz="1300" dirty="0" err="1"/>
              <a:t>định</a:t>
            </a:r>
            <a:r>
              <a:rPr lang="en-US" sz="1300" dirty="0"/>
              <a:t> </a:t>
            </a:r>
            <a:r>
              <a:rPr lang="en-US" sz="1300" dirty="0" err="1"/>
              <a:t>cái</a:t>
            </a:r>
            <a:r>
              <a:rPr lang="en-US" sz="1300" dirty="0"/>
              <a:t> </a:t>
            </a:r>
            <a:r>
              <a:rPr lang="en-US" sz="1300" dirty="0" err="1"/>
              <a:t>gì</a:t>
            </a:r>
            <a:r>
              <a:rPr lang="en-US" sz="1300" dirty="0"/>
              <a:t> hay </a:t>
            </a:r>
            <a:r>
              <a:rPr lang="en-US" sz="1300" dirty="0" err="1"/>
              <a:t>lặp</a:t>
            </a:r>
            <a:r>
              <a:rPr lang="en-US" sz="1300" dirty="0"/>
              <a:t> </a:t>
            </a:r>
            <a:r>
              <a:rPr lang="en-US" sz="1300" dirty="0" err="1"/>
              <a:t>lại</a:t>
            </a:r>
            <a:r>
              <a:rPr lang="en-US" sz="1300" dirty="0"/>
              <a:t> (pattern) </a:t>
            </a:r>
            <a:r>
              <a:rPr lang="en-US" sz="1300" dirty="0" err="1"/>
              <a:t>hoặc</a:t>
            </a:r>
            <a:r>
              <a:rPr lang="en-US" sz="1300" dirty="0"/>
              <a:t> </a:t>
            </a:r>
            <a:r>
              <a:rPr lang="en-US" sz="1300" dirty="0" err="1"/>
              <a:t>tính</a:t>
            </a:r>
            <a:r>
              <a:rPr lang="en-US" sz="1300" dirty="0"/>
              <a:t> </a:t>
            </a:r>
            <a:r>
              <a:rPr lang="en-US" sz="1300" dirty="0" err="1"/>
              <a:t>toán</a:t>
            </a:r>
            <a:r>
              <a:rPr lang="en-US" sz="1300" dirty="0"/>
              <a:t> </a:t>
            </a:r>
            <a:r>
              <a:rPr lang="en-US" sz="1300" dirty="0" err="1"/>
              <a:t>những</a:t>
            </a:r>
            <a:r>
              <a:rPr lang="en-US" sz="1300" dirty="0"/>
              <a:t> </a:t>
            </a:r>
            <a:r>
              <a:rPr lang="en-US" sz="1300" dirty="0" err="1"/>
              <a:t>giá</a:t>
            </a:r>
            <a:r>
              <a:rPr lang="en-US" sz="1300" dirty="0"/>
              <a:t> </a:t>
            </a:r>
            <a:r>
              <a:rPr lang="en-US" sz="1300" dirty="0" err="1"/>
              <a:t>trị</a:t>
            </a:r>
            <a:r>
              <a:rPr lang="en-US" sz="1300" dirty="0"/>
              <a:t> </a:t>
            </a:r>
            <a:r>
              <a:rPr lang="en-US" sz="1300" dirty="0" err="1"/>
              <a:t>số</a:t>
            </a:r>
            <a:r>
              <a:rPr lang="en-US" sz="1300" dirty="0"/>
              <a:t> </a:t>
            </a:r>
            <a:r>
              <a:rPr lang="en-US" sz="1300" dirty="0" err="1"/>
              <a:t>như</a:t>
            </a:r>
            <a:r>
              <a:rPr lang="en-US" sz="1300" dirty="0"/>
              <a:t> </a:t>
            </a:r>
            <a:r>
              <a:rPr lang="en-US" sz="1300" dirty="0" err="1"/>
              <a:t>tỉ</a:t>
            </a:r>
            <a:r>
              <a:rPr lang="en-US" sz="1300" dirty="0"/>
              <a:t> </a:t>
            </a:r>
            <a:r>
              <a:rPr lang="en-US" sz="1300" dirty="0" err="1"/>
              <a:t>lệ</a:t>
            </a:r>
            <a:r>
              <a:rPr lang="en-US" sz="1300" dirty="0"/>
              <a:t>, </a:t>
            </a:r>
            <a:r>
              <a:rPr lang="en-US" sz="1300" dirty="0" err="1"/>
              <a:t>trung</a:t>
            </a:r>
            <a:r>
              <a:rPr lang="en-US" sz="1300" dirty="0"/>
              <a:t> </a:t>
            </a:r>
            <a:r>
              <a:rPr lang="en-US" sz="1300" dirty="0" err="1"/>
              <a:t>bình</a:t>
            </a:r>
            <a:r>
              <a:rPr lang="en-US" sz="1300" dirty="0"/>
              <a:t>, </a:t>
            </a:r>
            <a:r>
              <a:rPr lang="en-US" sz="1300" dirty="0" err="1"/>
              <a:t>phần</a:t>
            </a:r>
            <a:r>
              <a:rPr lang="en-US" sz="1300" dirty="0"/>
              <a:t> </a:t>
            </a:r>
            <a:r>
              <a:rPr lang="en-US" sz="1300" dirty="0" err="1"/>
              <a:t>trăm</a:t>
            </a:r>
            <a:r>
              <a:rPr lang="en-US" sz="1300" dirty="0"/>
              <a:t>…. </a:t>
            </a:r>
            <a:r>
              <a:rPr lang="en-US" sz="1300" dirty="0" err="1"/>
              <a:t>Có</a:t>
            </a:r>
            <a:r>
              <a:rPr lang="en-US" sz="1300" dirty="0"/>
              <a:t> </a:t>
            </a:r>
            <a:r>
              <a:rPr lang="en-US" sz="1300" dirty="0" err="1"/>
              <a:t>thể</a:t>
            </a:r>
            <a:r>
              <a:rPr lang="en-US" sz="1300" dirty="0"/>
              <a:t> </a:t>
            </a:r>
            <a:r>
              <a:rPr lang="en-US" sz="1300" dirty="0" err="1"/>
              <a:t>dùng</a:t>
            </a:r>
            <a:r>
              <a:rPr lang="en-US" sz="1300" dirty="0"/>
              <a:t> framework </a:t>
            </a:r>
            <a:r>
              <a:rPr lang="en-US" sz="1300" dirty="0" err="1"/>
              <a:t>hoặc</a:t>
            </a:r>
            <a:r>
              <a:rPr lang="en-US" sz="1300" dirty="0"/>
              <a:t> </a:t>
            </a:r>
            <a:r>
              <a:rPr lang="en-US" sz="1300" dirty="0" err="1"/>
              <a:t>lý</a:t>
            </a:r>
            <a:r>
              <a:rPr lang="en-US" sz="1300" dirty="0"/>
              <a:t> </a:t>
            </a:r>
            <a:r>
              <a:rPr lang="en-US" sz="1300" dirty="0" err="1"/>
              <a:t>thuyết</a:t>
            </a:r>
            <a:r>
              <a:rPr lang="en-US" sz="1300" dirty="0"/>
              <a:t> </a:t>
            </a:r>
            <a:r>
              <a:rPr lang="en-US" sz="1300" dirty="0" err="1"/>
              <a:t>để</a:t>
            </a:r>
            <a:r>
              <a:rPr lang="en-US" sz="1300" dirty="0"/>
              <a:t> </a:t>
            </a:r>
            <a:r>
              <a:rPr lang="en-US" sz="1300" dirty="0" err="1"/>
              <a:t>hỗ</a:t>
            </a:r>
            <a:r>
              <a:rPr lang="en-US" sz="1300" dirty="0"/>
              <a:t> </a:t>
            </a:r>
            <a:r>
              <a:rPr lang="en-US" sz="1300" dirty="0" err="1"/>
              <a:t>trợ</a:t>
            </a:r>
            <a:r>
              <a:rPr lang="en-US" sz="1300" dirty="0"/>
              <a:t> </a:t>
            </a:r>
            <a:r>
              <a:rPr lang="en-US" sz="1300" dirty="0" err="1"/>
              <a:t>việc</a:t>
            </a:r>
            <a:r>
              <a:rPr lang="en-US" sz="1300" dirty="0"/>
              <a:t> </a:t>
            </a:r>
            <a:r>
              <a:rPr lang="en-US" sz="1300" dirty="0" err="1"/>
              <a:t>đánh</a:t>
            </a:r>
            <a:r>
              <a:rPr lang="en-US" sz="1300" dirty="0"/>
              <a:t> </a:t>
            </a:r>
            <a:r>
              <a:rPr lang="en-US" sz="1300" dirty="0" err="1"/>
              <a:t>giá</a:t>
            </a:r>
            <a:r>
              <a:rPr lang="en-US" sz="1300" dirty="0"/>
              <a:t> </a:t>
            </a:r>
            <a:r>
              <a:rPr lang="en-US" sz="1300" err="1"/>
              <a:t>này</a:t>
            </a:r>
            <a:r>
              <a:rPr lang="en-US" sz="1300"/>
              <a:t>.</a:t>
            </a:r>
          </a:p>
          <a:p>
            <a:pPr marL="0" indent="0">
              <a:buFontTx/>
              <a:buNone/>
            </a:pPr>
            <a:r>
              <a:rPr lang="en-US" sz="1300"/>
              <a:t>- Diễn </a:t>
            </a:r>
            <a:r>
              <a:rPr lang="en-US" sz="1300" dirty="0" err="1"/>
              <a:t>giải</a:t>
            </a:r>
            <a:r>
              <a:rPr lang="en-US" sz="1300" dirty="0"/>
              <a:t> </a:t>
            </a:r>
            <a:r>
              <a:rPr lang="en-US" sz="1300" dirty="0" err="1"/>
              <a:t>kết</a:t>
            </a:r>
            <a:r>
              <a:rPr lang="en-US" sz="1300" dirty="0"/>
              <a:t> </a:t>
            </a:r>
            <a:r>
              <a:rPr lang="en-US" sz="1300" dirty="0" err="1"/>
              <a:t>quả</a:t>
            </a:r>
            <a:r>
              <a:rPr lang="en-US" sz="1300" dirty="0"/>
              <a:t> </a:t>
            </a:r>
            <a:r>
              <a:rPr lang="en-US" sz="1300" dirty="0" err="1"/>
              <a:t>tìm</a:t>
            </a:r>
            <a:r>
              <a:rPr lang="en-US" sz="1300" dirty="0"/>
              <a:t> </a:t>
            </a:r>
            <a:r>
              <a:rPr lang="en-US" sz="1300" dirty="0" err="1"/>
              <a:t>thấy</a:t>
            </a:r>
            <a:r>
              <a:rPr lang="en-US" sz="1300" dirty="0"/>
              <a:t> </a:t>
            </a:r>
            <a:r>
              <a:rPr lang="en-US" sz="1300" dirty="0" err="1"/>
              <a:t>thường</a:t>
            </a:r>
            <a:r>
              <a:rPr lang="en-US" sz="1300" dirty="0"/>
              <a:t> song </a:t>
            </a:r>
            <a:r>
              <a:rPr lang="en-US" sz="1300" dirty="0" err="1"/>
              <a:t>song</a:t>
            </a:r>
            <a:r>
              <a:rPr lang="en-US" sz="1300" dirty="0"/>
              <a:t> </a:t>
            </a:r>
            <a:r>
              <a:rPr lang="en-US" sz="1300" dirty="0" err="1"/>
              <a:t>với</a:t>
            </a:r>
            <a:r>
              <a:rPr lang="en-US" sz="1300" dirty="0"/>
              <a:t> </a:t>
            </a:r>
            <a:r>
              <a:rPr lang="en-US" sz="1300" dirty="0" err="1"/>
              <a:t>phân</a:t>
            </a:r>
            <a:r>
              <a:rPr lang="en-US" sz="1300" dirty="0"/>
              <a:t> </a:t>
            </a:r>
            <a:r>
              <a:rPr lang="en-US" sz="1300" dirty="0" err="1"/>
              <a:t>tích</a:t>
            </a:r>
            <a:r>
              <a:rPr lang="en-US" sz="1300" dirty="0"/>
              <a:t>. </a:t>
            </a:r>
            <a:r>
              <a:rPr lang="en-US" sz="1300" dirty="0" err="1"/>
              <a:t>Nhưng</a:t>
            </a:r>
            <a:r>
              <a:rPr lang="en-US" sz="1300" dirty="0"/>
              <a:t> </a:t>
            </a:r>
            <a:r>
              <a:rPr lang="en-US" sz="1300" dirty="0" err="1"/>
              <a:t>có</a:t>
            </a:r>
            <a:r>
              <a:rPr lang="en-US" sz="1300" dirty="0"/>
              <a:t> </a:t>
            </a:r>
            <a:r>
              <a:rPr lang="en-US" sz="1300" dirty="0" err="1"/>
              <a:t>nhiều</a:t>
            </a:r>
            <a:r>
              <a:rPr lang="en-US" sz="1300" dirty="0"/>
              <a:t> </a:t>
            </a:r>
            <a:r>
              <a:rPr lang="en-US" sz="1300" dirty="0" err="1"/>
              <a:t>cách</a:t>
            </a:r>
            <a:r>
              <a:rPr lang="en-US" sz="1300" dirty="0"/>
              <a:t> </a:t>
            </a:r>
            <a:r>
              <a:rPr lang="en-US" sz="1300" dirty="0" err="1"/>
              <a:t>để</a:t>
            </a:r>
            <a:r>
              <a:rPr lang="en-US" sz="1300" dirty="0"/>
              <a:t> </a:t>
            </a:r>
            <a:r>
              <a:rPr lang="en-US" sz="1300" dirty="0" err="1"/>
              <a:t>diễn</a:t>
            </a:r>
            <a:r>
              <a:rPr lang="en-US" sz="1300" dirty="0"/>
              <a:t> </a:t>
            </a:r>
            <a:r>
              <a:rPr lang="en-US" sz="1300" dirty="0" err="1"/>
              <a:t>giải</a:t>
            </a:r>
            <a:r>
              <a:rPr lang="en-US" sz="1300" dirty="0"/>
              <a:t> </a:t>
            </a:r>
            <a:r>
              <a:rPr lang="en-US" sz="1300" dirty="0" err="1"/>
              <a:t>kết</a:t>
            </a:r>
            <a:r>
              <a:rPr lang="en-US" sz="1300" dirty="0"/>
              <a:t> </a:t>
            </a:r>
            <a:r>
              <a:rPr lang="en-US" sz="1300" dirty="0" err="1"/>
              <a:t>quả</a:t>
            </a:r>
            <a:r>
              <a:rPr lang="en-US" sz="1300" dirty="0"/>
              <a:t> </a:t>
            </a:r>
            <a:r>
              <a:rPr lang="en-US" sz="1300" dirty="0" err="1"/>
              <a:t>tìm</a:t>
            </a:r>
            <a:r>
              <a:rPr lang="en-US" sz="1300" dirty="0"/>
              <a:t> </a:t>
            </a:r>
            <a:r>
              <a:rPr lang="en-US" sz="1300" dirty="0" err="1"/>
              <a:t>thấy</a:t>
            </a:r>
            <a:r>
              <a:rPr lang="en-US" sz="1300" dirty="0"/>
              <a:t>. </a:t>
            </a:r>
            <a:r>
              <a:rPr lang="en-US" sz="1300" dirty="0" err="1"/>
              <a:t>Phải</a:t>
            </a:r>
            <a:r>
              <a:rPr lang="en-US" sz="1300" dirty="0"/>
              <a:t> </a:t>
            </a:r>
            <a:r>
              <a:rPr lang="en-US" sz="1300" dirty="0" err="1"/>
              <a:t>đảm</a:t>
            </a:r>
            <a:r>
              <a:rPr lang="en-US" sz="1300" dirty="0"/>
              <a:t> </a:t>
            </a:r>
            <a:r>
              <a:rPr lang="en-US" sz="1300" dirty="0" err="1"/>
              <a:t>bảo</a:t>
            </a:r>
            <a:r>
              <a:rPr lang="en-US" sz="1300" dirty="0"/>
              <a:t> data </a:t>
            </a:r>
            <a:r>
              <a:rPr lang="en-US" sz="1300" dirty="0" err="1"/>
              <a:t>hỗ</a:t>
            </a:r>
            <a:r>
              <a:rPr lang="en-US" sz="1300" dirty="0"/>
              <a:t> </a:t>
            </a:r>
            <a:r>
              <a:rPr lang="en-US" sz="1300" dirty="0" err="1"/>
              <a:t>trợ</a:t>
            </a:r>
            <a:r>
              <a:rPr lang="en-US" sz="1300" dirty="0"/>
              <a:t> </a:t>
            </a:r>
            <a:r>
              <a:rPr lang="en-US" sz="1300" dirty="0" err="1"/>
              <a:t>cho</a:t>
            </a:r>
            <a:r>
              <a:rPr lang="en-US" sz="1300" dirty="0"/>
              <a:t> </a:t>
            </a:r>
            <a:r>
              <a:rPr lang="en-US" sz="1300" dirty="0" err="1"/>
              <a:t>kết</a:t>
            </a:r>
            <a:r>
              <a:rPr lang="en-US" sz="1300" dirty="0"/>
              <a:t> </a:t>
            </a:r>
            <a:r>
              <a:rPr lang="en-US" sz="1300" dirty="0" err="1"/>
              <a:t>luận</a:t>
            </a:r>
            <a:r>
              <a:rPr lang="en-US" sz="1300" dirty="0"/>
              <a:t> </a:t>
            </a:r>
            <a:r>
              <a:rPr lang="en-US" sz="1300" dirty="0" err="1"/>
              <a:t>của</a:t>
            </a:r>
            <a:r>
              <a:rPr lang="en-US" sz="1300" dirty="0"/>
              <a:t> </a:t>
            </a:r>
            <a:r>
              <a:rPr lang="en-US" sz="1300" dirty="0" err="1"/>
              <a:t>mình</a:t>
            </a:r>
            <a:r>
              <a:rPr lang="en-US" sz="1300" dirty="0"/>
              <a:t> (</a:t>
            </a:r>
            <a:r>
              <a:rPr lang="en-US" sz="1300" dirty="0" err="1"/>
              <a:t>bằng</a:t>
            </a:r>
            <a:r>
              <a:rPr lang="en-US" sz="1300" dirty="0"/>
              <a:t> </a:t>
            </a:r>
            <a:r>
              <a:rPr lang="en-US" sz="1300" err="1"/>
              <a:t>chứng</a:t>
            </a:r>
            <a:r>
              <a:rPr lang="en-US" sz="1300"/>
              <a:t>).</a:t>
            </a:r>
          </a:p>
          <a:p>
            <a:pPr marL="0" indent="0">
              <a:buFontTx/>
              <a:buNone/>
            </a:pPr>
            <a:r>
              <a:rPr lang="en-US" sz="1300"/>
              <a:t>- Sai </a:t>
            </a:r>
            <a:r>
              <a:rPr lang="en-US" sz="1300" dirty="0" err="1"/>
              <a:t>lầm</a:t>
            </a:r>
            <a:r>
              <a:rPr lang="en-US" sz="1300" dirty="0"/>
              <a:t> </a:t>
            </a:r>
            <a:r>
              <a:rPr lang="en-US" sz="1300" dirty="0" err="1"/>
              <a:t>thông</a:t>
            </a:r>
            <a:r>
              <a:rPr lang="en-US" sz="1300" dirty="0"/>
              <a:t> </a:t>
            </a:r>
            <a:r>
              <a:rPr lang="en-US" sz="1300" dirty="0" err="1"/>
              <a:t>thường</a:t>
            </a:r>
            <a:r>
              <a:rPr lang="en-US" sz="1300" dirty="0"/>
              <a:t>: </a:t>
            </a:r>
            <a:r>
              <a:rPr lang="en-US" sz="1300" dirty="0" err="1"/>
              <a:t>định</a:t>
            </a:r>
            <a:r>
              <a:rPr lang="en-US" sz="1300" dirty="0"/>
              <a:t> </a:t>
            </a:r>
            <a:r>
              <a:rPr lang="en-US" sz="1300" dirty="0" err="1"/>
              <a:t>kiến</a:t>
            </a:r>
            <a:r>
              <a:rPr lang="en-US" sz="1300" dirty="0"/>
              <a:t> </a:t>
            </a:r>
            <a:r>
              <a:rPr lang="en-US" sz="1300" dirty="0" err="1"/>
              <a:t>làm</a:t>
            </a:r>
            <a:r>
              <a:rPr lang="en-US" sz="1300" dirty="0"/>
              <a:t> </a:t>
            </a:r>
            <a:r>
              <a:rPr lang="en-US" sz="1300" dirty="0" err="1"/>
              <a:t>ảnh</a:t>
            </a:r>
            <a:r>
              <a:rPr lang="en-US" sz="1300" dirty="0"/>
              <a:t> </a:t>
            </a:r>
            <a:r>
              <a:rPr lang="en-US" sz="1300" dirty="0" err="1"/>
              <a:t>hưởng</a:t>
            </a:r>
            <a:r>
              <a:rPr lang="en-US" sz="1300" dirty="0"/>
              <a:t> </a:t>
            </a:r>
            <a:r>
              <a:rPr lang="en-US" sz="1300" dirty="0" err="1"/>
              <a:t>việc</a:t>
            </a:r>
            <a:r>
              <a:rPr lang="en-US" sz="1300" dirty="0"/>
              <a:t> </a:t>
            </a:r>
            <a:r>
              <a:rPr lang="en-US" sz="1300" dirty="0" err="1"/>
              <a:t>diễn</a:t>
            </a:r>
            <a:r>
              <a:rPr lang="en-US" sz="1300" dirty="0"/>
              <a:t> </a:t>
            </a:r>
            <a:r>
              <a:rPr lang="en-US" sz="1300" dirty="0" err="1"/>
              <a:t>dịch</a:t>
            </a:r>
            <a:r>
              <a:rPr lang="en-US" sz="1300" dirty="0"/>
              <a:t> </a:t>
            </a:r>
            <a:r>
              <a:rPr lang="en-US" sz="1300" dirty="0" err="1"/>
              <a:t>kết</a:t>
            </a:r>
            <a:r>
              <a:rPr lang="en-US" sz="1300" dirty="0"/>
              <a:t> </a:t>
            </a:r>
            <a:r>
              <a:rPr lang="en-US" sz="1300" err="1"/>
              <a:t>quả</a:t>
            </a:r>
            <a:r>
              <a:rPr lang="en-US" sz="1300"/>
              <a:t>.</a:t>
            </a:r>
          </a:p>
          <a:p>
            <a:pPr marL="0" indent="0">
              <a:buFontTx/>
              <a:buNone/>
            </a:pPr>
            <a:r>
              <a:rPr lang="en-US" sz="1300"/>
              <a:t>-----------------------------------------------</a:t>
            </a:r>
            <a:endParaRPr lang="en-US" sz="1300" dirty="0"/>
          </a:p>
          <a:p>
            <a:r>
              <a:rPr lang="en-US" sz="1300" dirty="0"/>
              <a:t>VD: </a:t>
            </a:r>
            <a:r>
              <a:rPr lang="en-US" sz="1300" dirty="0" err="1"/>
              <a:t>trong</a:t>
            </a:r>
            <a:r>
              <a:rPr lang="en-US" sz="1300" dirty="0"/>
              <a:t> </a:t>
            </a:r>
            <a:r>
              <a:rPr lang="en-US" sz="1300" dirty="0" err="1"/>
              <a:t>tình</a:t>
            </a:r>
            <a:r>
              <a:rPr lang="en-US" sz="1300" dirty="0"/>
              <a:t> </a:t>
            </a:r>
            <a:r>
              <a:rPr lang="en-US" sz="1300" dirty="0" err="1"/>
              <a:t>huống</a:t>
            </a:r>
            <a:r>
              <a:rPr lang="en-US" sz="1300" dirty="0"/>
              <a:t> </a:t>
            </a:r>
            <a:r>
              <a:rPr lang="en-US" sz="1300" dirty="0" err="1"/>
              <a:t>dùng</a:t>
            </a:r>
            <a:r>
              <a:rPr lang="en-US" sz="1300" dirty="0"/>
              <a:t> </a:t>
            </a:r>
            <a:r>
              <a:rPr lang="en-US" sz="1300" dirty="0" err="1"/>
              <a:t>bảng</a:t>
            </a:r>
            <a:r>
              <a:rPr lang="en-US" sz="1300" dirty="0"/>
              <a:t> </a:t>
            </a:r>
            <a:r>
              <a:rPr lang="en-US" sz="1300" dirty="0" err="1"/>
              <a:t>câu</a:t>
            </a:r>
            <a:r>
              <a:rPr lang="en-US" sz="1300" dirty="0"/>
              <a:t> </a:t>
            </a:r>
            <a:r>
              <a:rPr lang="en-US" sz="1300" err="1"/>
              <a:t>hỏi</a:t>
            </a:r>
            <a:r>
              <a:rPr lang="en-US" sz="1300"/>
              <a:t> để </a:t>
            </a:r>
            <a:r>
              <a:rPr lang="en-US" sz="1300" dirty="0" err="1"/>
              <a:t>chăm</a:t>
            </a:r>
            <a:r>
              <a:rPr lang="en-US" sz="1300" dirty="0"/>
              <a:t> </a:t>
            </a:r>
            <a:r>
              <a:rPr lang="en-US" sz="1300" dirty="0" err="1"/>
              <a:t>sóc</a:t>
            </a:r>
            <a:r>
              <a:rPr lang="en-US" sz="1300" dirty="0"/>
              <a:t> KH, </a:t>
            </a:r>
            <a:r>
              <a:rPr lang="en-US" sz="1300" dirty="0" err="1"/>
              <a:t>những</a:t>
            </a:r>
            <a:r>
              <a:rPr lang="en-US" sz="1300" dirty="0"/>
              <a:t> </a:t>
            </a:r>
            <a:r>
              <a:rPr lang="en-US" sz="1300" dirty="0" err="1"/>
              <a:t>câu</a:t>
            </a:r>
            <a:r>
              <a:rPr lang="en-US" sz="1300" dirty="0"/>
              <a:t> </a:t>
            </a:r>
            <a:r>
              <a:rPr lang="en-US" sz="1300" dirty="0" err="1"/>
              <a:t>hỏi</a:t>
            </a:r>
            <a:r>
              <a:rPr lang="en-US" sz="1300" dirty="0"/>
              <a:t> </a:t>
            </a:r>
            <a:r>
              <a:rPr lang="en-US" sz="1300" dirty="0" err="1"/>
              <a:t>từ</a:t>
            </a:r>
            <a:r>
              <a:rPr lang="en-US" sz="1300" dirty="0"/>
              <a:t> KH </a:t>
            </a:r>
            <a:r>
              <a:rPr lang="en-US" sz="1300" dirty="0" err="1"/>
              <a:t>thông</a:t>
            </a:r>
            <a:r>
              <a:rPr lang="en-US" sz="1300" dirty="0"/>
              <a:t> qua văn </a:t>
            </a:r>
            <a:r>
              <a:rPr lang="en-US" sz="1300" dirty="0" err="1"/>
              <a:t>phòng</a:t>
            </a:r>
            <a:r>
              <a:rPr lang="en-US" sz="1300" dirty="0"/>
              <a:t> ở Sydney </a:t>
            </a:r>
            <a:r>
              <a:rPr lang="en-US" sz="1300" dirty="0" err="1"/>
              <a:t>xử</a:t>
            </a:r>
            <a:r>
              <a:rPr lang="en-US" sz="1300" dirty="0"/>
              <a:t> </a:t>
            </a:r>
            <a:r>
              <a:rPr lang="en-US" sz="1300" dirty="0" err="1"/>
              <a:t>lý</a:t>
            </a:r>
            <a:r>
              <a:rPr lang="en-US" sz="1300" dirty="0"/>
              <a:t> </a:t>
            </a:r>
            <a:r>
              <a:rPr lang="en-US" sz="1300" dirty="0" err="1"/>
              <a:t>lâu</a:t>
            </a:r>
            <a:r>
              <a:rPr lang="en-US" sz="1300" dirty="0"/>
              <a:t> </a:t>
            </a:r>
            <a:r>
              <a:rPr lang="en-US" sz="1300" dirty="0" err="1"/>
              <a:t>hơn</a:t>
            </a:r>
            <a:r>
              <a:rPr lang="en-US" sz="1300" dirty="0"/>
              <a:t> </a:t>
            </a:r>
            <a:r>
              <a:rPr lang="en-US" sz="1300" dirty="0" err="1"/>
              <a:t>là</a:t>
            </a:r>
            <a:r>
              <a:rPr lang="en-US" sz="1300" dirty="0"/>
              <a:t> </a:t>
            </a:r>
            <a:r>
              <a:rPr lang="en-US" sz="1300" dirty="0" err="1"/>
              <a:t>thông</a:t>
            </a:r>
            <a:r>
              <a:rPr lang="en-US" sz="1300" dirty="0"/>
              <a:t> qua văn </a:t>
            </a:r>
            <a:r>
              <a:rPr lang="en-US" sz="1300" dirty="0" err="1"/>
              <a:t>phòng</a:t>
            </a:r>
            <a:r>
              <a:rPr lang="en-US" sz="1300" dirty="0"/>
              <a:t> ở Moscow. </a:t>
            </a:r>
            <a:r>
              <a:rPr lang="en-US" sz="1300" dirty="0" err="1"/>
              <a:t>Điều</a:t>
            </a:r>
            <a:r>
              <a:rPr lang="en-US" sz="1300" dirty="0"/>
              <a:t> </a:t>
            </a:r>
            <a:r>
              <a:rPr lang="en-US" sz="1300" dirty="0" err="1"/>
              <a:t>này</a:t>
            </a:r>
            <a:r>
              <a:rPr lang="en-US" sz="1300" dirty="0"/>
              <a:t> </a:t>
            </a:r>
            <a:r>
              <a:rPr lang="en-US" sz="1300" dirty="0" err="1"/>
              <a:t>sẽ</a:t>
            </a:r>
            <a:r>
              <a:rPr lang="en-US" sz="1300" dirty="0"/>
              <a:t> </a:t>
            </a:r>
            <a:r>
              <a:rPr lang="en-US" sz="1300" dirty="0" err="1"/>
              <a:t>được</a:t>
            </a:r>
            <a:r>
              <a:rPr lang="en-US" sz="1300" dirty="0"/>
              <a:t> </a:t>
            </a:r>
            <a:r>
              <a:rPr lang="en-US" sz="1300" dirty="0" err="1"/>
              <a:t>diễn</a:t>
            </a:r>
            <a:r>
              <a:rPr lang="en-US" sz="1300" dirty="0"/>
              <a:t> </a:t>
            </a:r>
            <a:r>
              <a:rPr lang="en-US" sz="1300" dirty="0" err="1"/>
              <a:t>dịch</a:t>
            </a:r>
            <a:r>
              <a:rPr lang="en-US" sz="1300" dirty="0"/>
              <a:t> </a:t>
            </a:r>
            <a:r>
              <a:rPr lang="en-US" sz="1300" dirty="0" err="1"/>
              <a:t>như</a:t>
            </a:r>
            <a:r>
              <a:rPr lang="en-US" sz="1300" dirty="0"/>
              <a:t> </a:t>
            </a:r>
            <a:r>
              <a:rPr lang="en-US" sz="1300" dirty="0" err="1"/>
              <a:t>thế</a:t>
            </a:r>
            <a:r>
              <a:rPr lang="en-US" sz="1300" dirty="0"/>
              <a:t> </a:t>
            </a:r>
            <a:r>
              <a:rPr lang="en-US" sz="1300" dirty="0" err="1"/>
              <a:t>nào</a:t>
            </a:r>
            <a:r>
              <a:rPr lang="en-US" sz="1300" dirty="0"/>
              <a:t>?</a:t>
            </a:r>
          </a:p>
          <a:p>
            <a:pPr lvl="0"/>
            <a:r>
              <a:rPr lang="en-US" sz="1300" dirty="0"/>
              <a:t>CS ở Sydney </a:t>
            </a:r>
            <a:r>
              <a:rPr lang="en-US" sz="1300" dirty="0" err="1"/>
              <a:t>kém</a:t>
            </a:r>
            <a:r>
              <a:rPr lang="en-US" sz="1300" dirty="0"/>
              <a:t> </a:t>
            </a:r>
            <a:r>
              <a:rPr lang="en-US" sz="1300" dirty="0" err="1"/>
              <a:t>hiệu</a:t>
            </a:r>
            <a:r>
              <a:rPr lang="en-US" sz="1300" dirty="0"/>
              <a:t> </a:t>
            </a:r>
            <a:r>
              <a:rPr lang="en-US" sz="1300" dirty="0" err="1"/>
              <a:t>quả</a:t>
            </a:r>
            <a:r>
              <a:rPr lang="en-US" sz="1300" dirty="0"/>
              <a:t> </a:t>
            </a:r>
            <a:r>
              <a:rPr lang="en-US" sz="1300" dirty="0" err="1"/>
              <a:t>hơn</a:t>
            </a:r>
            <a:r>
              <a:rPr lang="en-US" sz="1300" dirty="0"/>
              <a:t>?</a:t>
            </a:r>
          </a:p>
          <a:p>
            <a:pPr lvl="0"/>
            <a:r>
              <a:rPr lang="en-US" sz="1300" dirty="0"/>
              <a:t>CS ở Sydney </a:t>
            </a:r>
            <a:r>
              <a:rPr lang="en-US" sz="1300" dirty="0" err="1"/>
              <a:t>hoạt</a:t>
            </a:r>
            <a:r>
              <a:rPr lang="en-US" sz="1300" dirty="0"/>
              <a:t> </a:t>
            </a:r>
            <a:r>
              <a:rPr lang="en-US" sz="1300" dirty="0" err="1"/>
              <a:t>động</a:t>
            </a:r>
            <a:r>
              <a:rPr lang="en-US" sz="1300" dirty="0"/>
              <a:t> chi </a:t>
            </a:r>
            <a:r>
              <a:rPr lang="en-US" sz="1300" dirty="0" err="1"/>
              <a:t>tiết</a:t>
            </a:r>
            <a:r>
              <a:rPr lang="en-US" sz="1300" dirty="0"/>
              <a:t> </a:t>
            </a:r>
            <a:r>
              <a:rPr lang="en-US" sz="1300" dirty="0" err="1"/>
              <a:t>hơn</a:t>
            </a:r>
            <a:r>
              <a:rPr lang="en-US" sz="1300" dirty="0"/>
              <a:t>?</a:t>
            </a:r>
          </a:p>
          <a:p>
            <a:pPr lvl="0"/>
            <a:r>
              <a:rPr lang="en-US" sz="1300" dirty="0" err="1"/>
              <a:t>Kỹ</a:t>
            </a:r>
            <a:r>
              <a:rPr lang="en-US" sz="1300" dirty="0"/>
              <a:t> </a:t>
            </a:r>
            <a:r>
              <a:rPr lang="en-US" sz="1300" dirty="0" err="1"/>
              <a:t>thuật</a:t>
            </a:r>
            <a:r>
              <a:rPr lang="en-US" sz="1300" dirty="0"/>
              <a:t> </a:t>
            </a:r>
            <a:r>
              <a:rPr lang="en-US" sz="1300" dirty="0" err="1"/>
              <a:t>hỗ</a:t>
            </a:r>
            <a:r>
              <a:rPr lang="en-US" sz="1300" dirty="0"/>
              <a:t> </a:t>
            </a:r>
            <a:r>
              <a:rPr lang="en-US" sz="1300" dirty="0" err="1"/>
              <a:t>trợ</a:t>
            </a:r>
            <a:r>
              <a:rPr lang="en-US" sz="1300" dirty="0"/>
              <a:t> </a:t>
            </a:r>
            <a:r>
              <a:rPr lang="en-US" sz="1300" dirty="0" err="1"/>
              <a:t>quá</a:t>
            </a:r>
            <a:r>
              <a:rPr lang="en-US" sz="1300" dirty="0"/>
              <a:t> </a:t>
            </a:r>
            <a:r>
              <a:rPr lang="en-US" sz="1300" dirty="0" err="1"/>
              <a:t>trình</a:t>
            </a:r>
            <a:r>
              <a:rPr lang="en-US" sz="1300" dirty="0"/>
              <a:t> </a:t>
            </a:r>
            <a:r>
              <a:rPr lang="en-US" sz="1300" dirty="0" err="1"/>
              <a:t>xử</a:t>
            </a:r>
            <a:r>
              <a:rPr lang="en-US" sz="1300" dirty="0"/>
              <a:t> </a:t>
            </a:r>
            <a:r>
              <a:rPr lang="en-US" sz="1300" dirty="0" err="1"/>
              <a:t>lý</a:t>
            </a:r>
            <a:r>
              <a:rPr lang="en-US" sz="1300" dirty="0"/>
              <a:t> </a:t>
            </a:r>
            <a:r>
              <a:rPr lang="en-US" sz="1300" dirty="0" err="1"/>
              <a:t>yêu</a:t>
            </a:r>
            <a:r>
              <a:rPr lang="en-US" sz="1300" dirty="0"/>
              <a:t> </a:t>
            </a:r>
            <a:r>
              <a:rPr lang="en-US" sz="1300" dirty="0" err="1"/>
              <a:t>cầu</a:t>
            </a:r>
            <a:r>
              <a:rPr lang="en-US" sz="1300" dirty="0"/>
              <a:t> </a:t>
            </a:r>
            <a:r>
              <a:rPr lang="en-US" sz="1300" dirty="0" err="1"/>
              <a:t>của</a:t>
            </a:r>
            <a:r>
              <a:rPr lang="en-US" sz="1300" dirty="0"/>
              <a:t> KH </a:t>
            </a:r>
            <a:r>
              <a:rPr lang="en-US" sz="1300" dirty="0" err="1"/>
              <a:t>cần</a:t>
            </a:r>
            <a:r>
              <a:rPr lang="en-US" sz="1300" dirty="0"/>
              <a:t> </a:t>
            </a:r>
            <a:r>
              <a:rPr lang="en-US" sz="1300" dirty="0" err="1"/>
              <a:t>cập</a:t>
            </a:r>
            <a:r>
              <a:rPr lang="en-US" sz="1300" dirty="0"/>
              <a:t> </a:t>
            </a:r>
            <a:r>
              <a:rPr lang="en-US" sz="1300" dirty="0" err="1"/>
              <a:t>nhật</a:t>
            </a:r>
            <a:r>
              <a:rPr lang="en-US" sz="1300" dirty="0"/>
              <a:t>/</a:t>
            </a:r>
            <a:r>
              <a:rPr lang="en-US" sz="1300" dirty="0" err="1"/>
              <a:t>cải</a:t>
            </a:r>
            <a:r>
              <a:rPr lang="en-US" sz="1300" dirty="0"/>
              <a:t> </a:t>
            </a:r>
            <a:r>
              <a:rPr lang="en-US" sz="1300" dirty="0" err="1"/>
              <a:t>tiến</a:t>
            </a:r>
            <a:r>
              <a:rPr lang="en-US" sz="1300" dirty="0"/>
              <a:t> ở Sydney</a:t>
            </a:r>
          </a:p>
          <a:p>
            <a:pPr lvl="0"/>
            <a:r>
              <a:rPr lang="en-US" sz="1300" dirty="0"/>
              <a:t>KH </a:t>
            </a:r>
            <a:r>
              <a:rPr lang="en-US" sz="1300" dirty="0" err="1"/>
              <a:t>liên</a:t>
            </a:r>
            <a:r>
              <a:rPr lang="en-US" sz="1300" dirty="0"/>
              <a:t> </a:t>
            </a:r>
            <a:r>
              <a:rPr lang="en-US" sz="1300" dirty="0" err="1"/>
              <a:t>lạc</a:t>
            </a:r>
            <a:r>
              <a:rPr lang="en-US" sz="1300" dirty="0"/>
              <a:t> </a:t>
            </a:r>
            <a:r>
              <a:rPr lang="en-US" sz="1300" dirty="0" err="1"/>
              <a:t>với</a:t>
            </a:r>
            <a:r>
              <a:rPr lang="en-US" sz="1300" dirty="0"/>
              <a:t> văn </a:t>
            </a:r>
            <a:r>
              <a:rPr lang="en-US" sz="1300" dirty="0" err="1"/>
              <a:t>phòng</a:t>
            </a:r>
            <a:r>
              <a:rPr lang="en-US" sz="1300" dirty="0"/>
              <a:t> Sydney </a:t>
            </a:r>
            <a:r>
              <a:rPr lang="en-US" sz="1300" dirty="0" err="1"/>
              <a:t>có</a:t>
            </a:r>
            <a:r>
              <a:rPr lang="en-US" sz="1300" dirty="0"/>
              <a:t> </a:t>
            </a:r>
            <a:r>
              <a:rPr lang="en-US" sz="1300" dirty="0" err="1"/>
              <a:t>yêu</a:t>
            </a:r>
            <a:r>
              <a:rPr lang="en-US" sz="1300" dirty="0"/>
              <a:t> </a:t>
            </a:r>
            <a:r>
              <a:rPr lang="en-US" sz="1300" dirty="0" err="1"/>
              <a:t>cầu</a:t>
            </a:r>
            <a:r>
              <a:rPr lang="en-US" sz="1300" dirty="0"/>
              <a:t> </a:t>
            </a:r>
            <a:r>
              <a:rPr lang="en-US" sz="1300" dirty="0" err="1"/>
              <a:t>dịch</a:t>
            </a:r>
            <a:r>
              <a:rPr lang="en-US" sz="1300" dirty="0"/>
              <a:t> </a:t>
            </a:r>
            <a:r>
              <a:rPr lang="en-US" sz="1300" dirty="0" err="1"/>
              <a:t>vụ</a:t>
            </a:r>
            <a:r>
              <a:rPr lang="en-US" sz="1300" dirty="0"/>
              <a:t> </a:t>
            </a:r>
            <a:r>
              <a:rPr lang="en-US" sz="1300" dirty="0" err="1"/>
              <a:t>cao</a:t>
            </a:r>
            <a:r>
              <a:rPr lang="en-US" sz="1300" dirty="0"/>
              <a:t> </a:t>
            </a:r>
            <a:r>
              <a:rPr lang="en-US" sz="1300" dirty="0" err="1"/>
              <a:t>hơn</a:t>
            </a:r>
            <a:r>
              <a:rPr lang="en-US" sz="1300" dirty="0"/>
              <a:t>…</a:t>
            </a:r>
          </a:p>
          <a:p>
            <a:r>
              <a:rPr lang="en-US" sz="1300" dirty="0" err="1"/>
              <a:t>Để</a:t>
            </a:r>
            <a:r>
              <a:rPr lang="en-US" sz="1300" dirty="0"/>
              <a:t> </a:t>
            </a:r>
            <a:r>
              <a:rPr lang="en-US" sz="1300" dirty="0" err="1"/>
              <a:t>quyết</a:t>
            </a:r>
            <a:r>
              <a:rPr lang="en-US" sz="1300" dirty="0"/>
              <a:t> </a:t>
            </a:r>
            <a:r>
              <a:rPr lang="en-US" sz="1300" dirty="0" err="1"/>
              <a:t>định</a:t>
            </a:r>
            <a:r>
              <a:rPr lang="en-US" sz="1300" dirty="0"/>
              <a:t> </a:t>
            </a:r>
            <a:r>
              <a:rPr lang="en-US" sz="1300" dirty="0" err="1"/>
              <a:t>sự</a:t>
            </a:r>
            <a:r>
              <a:rPr lang="en-US" sz="1300" dirty="0"/>
              <a:t> </a:t>
            </a:r>
            <a:r>
              <a:rPr lang="en-US" sz="1300" dirty="0" err="1"/>
              <a:t>diễn</a:t>
            </a:r>
            <a:r>
              <a:rPr lang="en-US" sz="1300" dirty="0"/>
              <a:t> </a:t>
            </a:r>
            <a:r>
              <a:rPr lang="en-US" sz="1300" dirty="0" err="1"/>
              <a:t>giải</a:t>
            </a:r>
            <a:r>
              <a:rPr lang="en-US" sz="1300" dirty="0"/>
              <a:t> </a:t>
            </a:r>
            <a:r>
              <a:rPr lang="en-US" sz="1300" dirty="0" err="1"/>
              <a:t>nào</a:t>
            </a:r>
            <a:r>
              <a:rPr lang="en-US" sz="1300" dirty="0"/>
              <a:t> </a:t>
            </a:r>
            <a:r>
              <a:rPr lang="en-US" sz="1300" dirty="0" err="1"/>
              <a:t>là</a:t>
            </a:r>
            <a:r>
              <a:rPr lang="en-US" sz="1300" dirty="0"/>
              <a:t> </a:t>
            </a:r>
            <a:r>
              <a:rPr lang="en-US" sz="1300" dirty="0" err="1"/>
              <a:t>đúng</a:t>
            </a:r>
            <a:r>
              <a:rPr lang="en-US" sz="1300" dirty="0"/>
              <a:t> </a:t>
            </a:r>
            <a:r>
              <a:rPr lang="en-US" sz="1300" dirty="0" err="1"/>
              <a:t>đắn</a:t>
            </a:r>
            <a:r>
              <a:rPr lang="en-US" sz="1300" dirty="0"/>
              <a:t> </a:t>
            </a:r>
            <a:r>
              <a:rPr lang="en-US" sz="1300" dirty="0" err="1"/>
              <a:t>hơn</a:t>
            </a:r>
            <a:r>
              <a:rPr lang="en-US" sz="1300" dirty="0"/>
              <a:t>, </a:t>
            </a:r>
            <a:r>
              <a:rPr lang="en-US" sz="1300" dirty="0" err="1"/>
              <a:t>cần</a:t>
            </a:r>
            <a:r>
              <a:rPr lang="en-US" sz="1300" dirty="0"/>
              <a:t> </a:t>
            </a:r>
            <a:r>
              <a:rPr lang="en-US" sz="1300" dirty="0" err="1"/>
              <a:t>phải</a:t>
            </a:r>
            <a:r>
              <a:rPr lang="en-US" sz="1300" dirty="0"/>
              <a:t> </a:t>
            </a:r>
            <a:r>
              <a:rPr lang="en-US" sz="1300" dirty="0" err="1"/>
              <a:t>xem</a:t>
            </a:r>
            <a:r>
              <a:rPr lang="en-US" sz="1300" dirty="0"/>
              <a:t> </a:t>
            </a:r>
            <a:r>
              <a:rPr lang="en-US" sz="1300" dirty="0" err="1"/>
              <a:t>xét</a:t>
            </a:r>
            <a:r>
              <a:rPr lang="en-US" sz="1300" dirty="0"/>
              <a:t> </a:t>
            </a:r>
            <a:r>
              <a:rPr lang="en-US" sz="1300" dirty="0" err="1"/>
              <a:t>những</a:t>
            </a:r>
            <a:r>
              <a:rPr lang="en-US" sz="1300" dirty="0"/>
              <a:t> data </a:t>
            </a:r>
            <a:r>
              <a:rPr lang="en-US" sz="1300" dirty="0" err="1"/>
              <a:t>khác</a:t>
            </a:r>
            <a:r>
              <a:rPr lang="en-US" sz="1300" dirty="0"/>
              <a:t> </a:t>
            </a:r>
            <a:r>
              <a:rPr lang="en-US" sz="1300" dirty="0" err="1"/>
              <a:t>như</a:t>
            </a:r>
            <a:r>
              <a:rPr lang="en-US" sz="1300" dirty="0"/>
              <a:t> chi </a:t>
            </a:r>
            <a:r>
              <a:rPr lang="en-US" sz="1300" dirty="0" err="1"/>
              <a:t>tiết</a:t>
            </a:r>
            <a:r>
              <a:rPr lang="en-US" sz="1300" dirty="0"/>
              <a:t> </a:t>
            </a:r>
            <a:r>
              <a:rPr lang="en-US" sz="1300" dirty="0" err="1"/>
              <a:t>của</a:t>
            </a:r>
            <a:r>
              <a:rPr lang="en-US" sz="1300" dirty="0"/>
              <a:t> “customer inquiry”, </a:t>
            </a:r>
            <a:r>
              <a:rPr lang="en-US" sz="1300" dirty="0" err="1"/>
              <a:t>và</a:t>
            </a:r>
            <a:r>
              <a:rPr lang="en-US" sz="1300" dirty="0"/>
              <a:t> </a:t>
            </a:r>
            <a:r>
              <a:rPr lang="en-US" sz="1300" dirty="0" err="1"/>
              <a:t>có</a:t>
            </a:r>
            <a:r>
              <a:rPr lang="en-US" sz="1300" dirty="0"/>
              <a:t> </a:t>
            </a:r>
            <a:r>
              <a:rPr lang="en-US" sz="1300" dirty="0" err="1"/>
              <a:t>thể</a:t>
            </a:r>
            <a:r>
              <a:rPr lang="en-US" sz="1300" dirty="0"/>
              <a:t> </a:t>
            </a:r>
            <a:r>
              <a:rPr lang="en-US" sz="1300" dirty="0" err="1"/>
              <a:t>là</a:t>
            </a:r>
            <a:r>
              <a:rPr lang="en-US" sz="1300" dirty="0"/>
              <a:t> interviews with staff?</a:t>
            </a:r>
          </a:p>
          <a:p>
            <a:r>
              <a:rPr lang="en-US" sz="1300" dirty="0" err="1"/>
              <a:t>Lỗi</a:t>
            </a:r>
            <a:r>
              <a:rPr lang="en-US" sz="1300" dirty="0"/>
              <a:t> </a:t>
            </a:r>
            <a:r>
              <a:rPr lang="en-US" sz="1300" dirty="0" err="1"/>
              <a:t>thông</a:t>
            </a:r>
            <a:r>
              <a:rPr lang="en-US" sz="1300" dirty="0"/>
              <a:t> </a:t>
            </a:r>
            <a:r>
              <a:rPr lang="en-US" sz="1300" dirty="0" err="1"/>
              <a:t>thường</a:t>
            </a:r>
            <a:r>
              <a:rPr lang="en-US" sz="1300" dirty="0"/>
              <a:t> </a:t>
            </a:r>
            <a:r>
              <a:rPr lang="en-US" sz="1300" dirty="0" err="1"/>
              <a:t>khác</a:t>
            </a:r>
            <a:r>
              <a:rPr lang="en-US" sz="1300" dirty="0"/>
              <a:t> </a:t>
            </a:r>
            <a:r>
              <a:rPr lang="en-US" sz="1300" dirty="0" err="1"/>
              <a:t>là</a:t>
            </a:r>
            <a:r>
              <a:rPr lang="en-US" sz="1300" dirty="0"/>
              <a:t> </a:t>
            </a:r>
            <a:r>
              <a:rPr lang="en-US" sz="1300" dirty="0" err="1"/>
              <a:t>đưa</a:t>
            </a:r>
            <a:r>
              <a:rPr lang="en-US" sz="1300" dirty="0"/>
              <a:t> ra </a:t>
            </a:r>
            <a:r>
              <a:rPr lang="en-US" sz="1300" dirty="0" err="1"/>
              <a:t>những</a:t>
            </a:r>
            <a:r>
              <a:rPr lang="en-US" sz="1300" dirty="0"/>
              <a:t> </a:t>
            </a:r>
            <a:r>
              <a:rPr lang="en-US" sz="1300" dirty="0" err="1"/>
              <a:t>khẳng</a:t>
            </a:r>
            <a:r>
              <a:rPr lang="en-US" sz="1300" dirty="0"/>
              <a:t> </a:t>
            </a:r>
            <a:r>
              <a:rPr lang="en-US" sz="1300" dirty="0" err="1"/>
              <a:t>định</a:t>
            </a:r>
            <a:r>
              <a:rPr lang="en-US" sz="1300" dirty="0"/>
              <a:t> </a:t>
            </a:r>
            <a:r>
              <a:rPr lang="en-US" sz="1300" dirty="0" err="1"/>
              <a:t>quá</a:t>
            </a:r>
            <a:r>
              <a:rPr lang="en-US" sz="1300" dirty="0"/>
              <a:t> </a:t>
            </a:r>
            <a:r>
              <a:rPr lang="en-US" sz="1300" dirty="0" err="1"/>
              <a:t>xa</a:t>
            </a:r>
            <a:r>
              <a:rPr lang="en-US" sz="1300" dirty="0"/>
              <a:t> so </a:t>
            </a:r>
            <a:r>
              <a:rPr lang="en-US" sz="1300" dirty="0" err="1"/>
              <a:t>với</a:t>
            </a:r>
            <a:r>
              <a:rPr lang="en-US" sz="1300" dirty="0"/>
              <a:t> data </a:t>
            </a:r>
            <a:r>
              <a:rPr lang="en-US" sz="1300" dirty="0" err="1"/>
              <a:t>mang</a:t>
            </a:r>
            <a:r>
              <a:rPr lang="en-US" sz="1300" dirty="0"/>
              <a:t> </a:t>
            </a:r>
            <a:r>
              <a:rPr lang="en-US" sz="1300" dirty="0" err="1"/>
              <a:t>lại</a:t>
            </a:r>
            <a:r>
              <a:rPr lang="en-US" sz="1300" dirty="0"/>
              <a:t>. </a:t>
            </a:r>
            <a:r>
              <a:rPr lang="en-US" sz="1300" dirty="0" err="1"/>
              <a:t>Đây</a:t>
            </a:r>
            <a:r>
              <a:rPr lang="en-US" sz="1300" dirty="0"/>
              <a:t> </a:t>
            </a:r>
            <a:r>
              <a:rPr lang="en-US" sz="1300" dirty="0" err="1"/>
              <a:t>là</a:t>
            </a:r>
            <a:r>
              <a:rPr lang="en-US" sz="1300" dirty="0"/>
              <a:t> </a:t>
            </a:r>
            <a:r>
              <a:rPr lang="en-US" sz="1300" dirty="0" err="1"/>
              <a:t>vấn</a:t>
            </a:r>
            <a:r>
              <a:rPr lang="en-US" sz="1300" dirty="0"/>
              <a:t> </a:t>
            </a:r>
            <a:r>
              <a:rPr lang="en-US" sz="1300" dirty="0" err="1"/>
              <a:t>đề</a:t>
            </a:r>
            <a:r>
              <a:rPr lang="en-US" sz="1300" dirty="0"/>
              <a:t> </a:t>
            </a:r>
            <a:r>
              <a:rPr lang="en-US" sz="1300" dirty="0" err="1"/>
              <a:t>của</a:t>
            </a:r>
            <a:r>
              <a:rPr lang="en-US" sz="1300" dirty="0"/>
              <a:t> </a:t>
            </a:r>
            <a:r>
              <a:rPr lang="en-US" sz="1300" dirty="0" err="1"/>
              <a:t>diễn</a:t>
            </a:r>
            <a:r>
              <a:rPr lang="en-US" sz="1300" dirty="0"/>
              <a:t> </a:t>
            </a:r>
            <a:r>
              <a:rPr lang="en-US" sz="1300" dirty="0" err="1"/>
              <a:t>dịch</a:t>
            </a:r>
            <a:r>
              <a:rPr lang="en-US" sz="1300" dirty="0"/>
              <a:t> </a:t>
            </a:r>
            <a:r>
              <a:rPr lang="en-US" sz="1300" dirty="0" err="1"/>
              <a:t>và</a:t>
            </a:r>
            <a:r>
              <a:rPr lang="en-US" sz="1300" dirty="0"/>
              <a:t> </a:t>
            </a:r>
            <a:r>
              <a:rPr lang="en-US" sz="1300" dirty="0" err="1"/>
              <a:t>trình</a:t>
            </a:r>
            <a:r>
              <a:rPr lang="en-US" sz="1300" dirty="0"/>
              <a:t> </a:t>
            </a:r>
            <a:r>
              <a:rPr lang="en-US" sz="1300" dirty="0" err="1"/>
              <a:t>bày</a:t>
            </a:r>
            <a:r>
              <a:rPr lang="en-US" sz="1300" dirty="0"/>
              <a:t> data</a:t>
            </a:r>
            <a:r>
              <a:rPr lang="en-US" sz="1300"/>
              <a:t>. </a:t>
            </a:r>
          </a:p>
          <a:p>
            <a:r>
              <a:rPr lang="en-US" sz="1300"/>
              <a:t>---------------------------------------------</a:t>
            </a:r>
            <a:endParaRPr lang="en-US" sz="1300" dirty="0"/>
          </a:p>
          <a:p>
            <a:r>
              <a:rPr lang="en-US" sz="1300" dirty="0" err="1"/>
              <a:t>Dùng</a:t>
            </a:r>
            <a:r>
              <a:rPr lang="en-US" sz="1300" dirty="0"/>
              <a:t> </a:t>
            </a:r>
            <a:r>
              <a:rPr lang="en-US" sz="1300" dirty="0" err="1"/>
              <a:t>từ</a:t>
            </a:r>
            <a:r>
              <a:rPr lang="en-US" sz="1300" dirty="0"/>
              <a:t> many, often </a:t>
            </a:r>
            <a:r>
              <a:rPr lang="en-US" sz="1300" dirty="0" err="1"/>
              <a:t>hoặc</a:t>
            </a:r>
            <a:r>
              <a:rPr lang="en-US" sz="1300" dirty="0"/>
              <a:t> all </a:t>
            </a:r>
            <a:r>
              <a:rPr lang="en-US" sz="1300" dirty="0" err="1"/>
              <a:t>thì</a:t>
            </a:r>
            <a:r>
              <a:rPr lang="en-US" sz="1300" dirty="0"/>
              <a:t> </a:t>
            </a:r>
            <a:r>
              <a:rPr lang="en-US" sz="1300" dirty="0" err="1"/>
              <a:t>phải</a:t>
            </a:r>
            <a:r>
              <a:rPr lang="en-US" sz="1300" dirty="0"/>
              <a:t> </a:t>
            </a:r>
            <a:r>
              <a:rPr lang="en-US" sz="1300" dirty="0" err="1"/>
              <a:t>hết</a:t>
            </a:r>
            <a:r>
              <a:rPr lang="en-US" sz="1300" dirty="0"/>
              <a:t> </a:t>
            </a:r>
            <a:r>
              <a:rPr lang="en-US" sz="1300" dirty="0" err="1"/>
              <a:t>sức</a:t>
            </a:r>
            <a:r>
              <a:rPr lang="en-US" sz="1300" dirty="0"/>
              <a:t> </a:t>
            </a:r>
            <a:r>
              <a:rPr lang="en-US" sz="1300" dirty="0" err="1"/>
              <a:t>thận</a:t>
            </a:r>
            <a:r>
              <a:rPr lang="en-US" sz="1300" dirty="0"/>
              <a:t> </a:t>
            </a:r>
            <a:r>
              <a:rPr lang="en-US" sz="1300" dirty="0" err="1"/>
              <a:t>trọng</a:t>
            </a:r>
            <a:r>
              <a:rPr lang="en-US" sz="1300" dirty="0"/>
              <a:t> </a:t>
            </a:r>
            <a:r>
              <a:rPr lang="en-US" sz="1300" dirty="0" err="1"/>
              <a:t>khi</a:t>
            </a:r>
            <a:r>
              <a:rPr lang="en-US" sz="1300" dirty="0"/>
              <a:t> </a:t>
            </a:r>
            <a:r>
              <a:rPr lang="en-US" sz="1300" dirty="0" err="1"/>
              <a:t>đưa</a:t>
            </a:r>
            <a:r>
              <a:rPr lang="en-US" sz="1300" dirty="0"/>
              <a:t> ra </a:t>
            </a:r>
            <a:r>
              <a:rPr lang="en-US" sz="1300" dirty="0" err="1"/>
              <a:t>kết</a:t>
            </a:r>
            <a:r>
              <a:rPr lang="en-US" sz="1300" dirty="0"/>
              <a:t> </a:t>
            </a:r>
            <a:r>
              <a:rPr lang="en-US" sz="1300" dirty="0" err="1"/>
              <a:t>luận</a:t>
            </a:r>
            <a:r>
              <a:rPr lang="en-US" sz="1300" dirty="0"/>
              <a:t>. </a:t>
            </a:r>
            <a:r>
              <a:rPr lang="en-US" sz="1300" dirty="0" err="1"/>
              <a:t>Phải</a:t>
            </a:r>
            <a:r>
              <a:rPr lang="en-US" sz="1300" dirty="0"/>
              <a:t> </a:t>
            </a:r>
            <a:r>
              <a:rPr lang="en-US" sz="1300" dirty="0" err="1"/>
              <a:t>công</a:t>
            </a:r>
            <a:r>
              <a:rPr lang="en-US" sz="1300" dirty="0"/>
              <a:t> </a:t>
            </a:r>
            <a:r>
              <a:rPr lang="en-US" sz="1300" dirty="0" err="1"/>
              <a:t>bằng</a:t>
            </a:r>
            <a:r>
              <a:rPr lang="en-US" sz="1300" dirty="0"/>
              <a:t> </a:t>
            </a:r>
            <a:r>
              <a:rPr lang="en-US" sz="1300" dirty="0" err="1"/>
              <a:t>và</a:t>
            </a:r>
            <a:r>
              <a:rPr lang="en-US" sz="1300" dirty="0"/>
              <a:t> </a:t>
            </a:r>
            <a:r>
              <a:rPr lang="en-US" sz="1300" dirty="0" err="1"/>
              <a:t>khác</a:t>
            </a:r>
            <a:r>
              <a:rPr lang="en-US" sz="1300" dirty="0"/>
              <a:t> </a:t>
            </a:r>
            <a:r>
              <a:rPr lang="en-US" sz="1300" dirty="0" err="1"/>
              <a:t>quan</a:t>
            </a:r>
            <a:r>
              <a:rPr lang="en-US" sz="1300" dirty="0"/>
              <a:t>, </a:t>
            </a:r>
            <a:r>
              <a:rPr lang="en-US" sz="1300" dirty="0" err="1"/>
              <a:t>kết</a:t>
            </a:r>
            <a:r>
              <a:rPr lang="en-US" sz="1300" dirty="0"/>
              <a:t> </a:t>
            </a:r>
            <a:r>
              <a:rPr lang="en-US" sz="1300" dirty="0" err="1"/>
              <a:t>luận</a:t>
            </a:r>
            <a:r>
              <a:rPr lang="en-US" sz="1300" dirty="0"/>
              <a:t> </a:t>
            </a:r>
            <a:r>
              <a:rPr lang="en-US" sz="1300" dirty="0" err="1"/>
              <a:t>phải</a:t>
            </a:r>
            <a:r>
              <a:rPr lang="en-US" sz="1300" dirty="0"/>
              <a:t> </a:t>
            </a:r>
            <a:r>
              <a:rPr lang="en-US" sz="1300" dirty="0" err="1"/>
              <a:t>được</a:t>
            </a:r>
            <a:r>
              <a:rPr lang="en-US" sz="1300" dirty="0"/>
              <a:t> </a:t>
            </a:r>
            <a:r>
              <a:rPr lang="en-US" sz="1300" dirty="0" err="1"/>
              <a:t>hậu</a:t>
            </a:r>
            <a:r>
              <a:rPr lang="en-US" sz="1300" dirty="0"/>
              <a:t> </a:t>
            </a:r>
            <a:r>
              <a:rPr lang="en-US" sz="1300" dirty="0" err="1"/>
              <a:t>thuẫn</a:t>
            </a:r>
            <a:r>
              <a:rPr lang="en-US" sz="1300" dirty="0"/>
              <a:t> </a:t>
            </a:r>
            <a:r>
              <a:rPr lang="en-US" sz="1300" dirty="0" err="1"/>
              <a:t>bởi</a:t>
            </a:r>
            <a:r>
              <a:rPr lang="en-US" sz="1300" dirty="0"/>
              <a:t> </a:t>
            </a:r>
            <a:r>
              <a:rPr lang="en-US" sz="1300" dirty="0" err="1"/>
              <a:t>kết</a:t>
            </a:r>
            <a:r>
              <a:rPr lang="en-US" sz="1300" dirty="0"/>
              <a:t> </a:t>
            </a:r>
            <a:r>
              <a:rPr lang="en-US" sz="1300" dirty="0" err="1"/>
              <a:t>quả</a:t>
            </a:r>
            <a:r>
              <a:rPr lang="en-US" sz="1300" dirty="0"/>
              <a:t> thu </a:t>
            </a:r>
            <a:r>
              <a:rPr lang="en-US" sz="1300" dirty="0" err="1"/>
              <a:t>được</a:t>
            </a:r>
            <a:r>
              <a:rPr lang="en-US" sz="1300" dirty="0"/>
              <a:t>.</a:t>
            </a:r>
          </a:p>
          <a:p>
            <a:r>
              <a:rPr lang="en-US" sz="1300" dirty="0" err="1"/>
              <a:t>Trình</a:t>
            </a:r>
            <a:r>
              <a:rPr lang="en-US" sz="1300" dirty="0"/>
              <a:t> </a:t>
            </a:r>
            <a:r>
              <a:rPr lang="en-US" sz="1300" dirty="0" err="1"/>
              <a:t>bày</a:t>
            </a:r>
            <a:r>
              <a:rPr lang="en-US" sz="1300" dirty="0"/>
              <a:t> </a:t>
            </a:r>
            <a:r>
              <a:rPr lang="en-US" sz="1300" dirty="0" err="1"/>
              <a:t>dữ</a:t>
            </a:r>
            <a:r>
              <a:rPr lang="en-US" sz="1300" dirty="0"/>
              <a:t> </a:t>
            </a:r>
            <a:r>
              <a:rPr lang="en-US" sz="1300" dirty="0" err="1"/>
              <a:t>liệu</a:t>
            </a:r>
            <a:r>
              <a:rPr lang="en-US" sz="1300" dirty="0"/>
              <a:t> </a:t>
            </a:r>
            <a:r>
              <a:rPr lang="en-US" sz="1300" dirty="0" err="1"/>
              <a:t>phải</a:t>
            </a:r>
            <a:r>
              <a:rPr lang="en-US" sz="1300" dirty="0"/>
              <a:t> </a:t>
            </a:r>
            <a:r>
              <a:rPr lang="en-US" sz="1300" dirty="0" err="1"/>
              <a:t>dựa</a:t>
            </a:r>
            <a:r>
              <a:rPr lang="en-US" sz="1300" dirty="0"/>
              <a:t> </a:t>
            </a:r>
            <a:r>
              <a:rPr lang="en-US" sz="1300" dirty="0" err="1"/>
              <a:t>vào</a:t>
            </a:r>
            <a:r>
              <a:rPr lang="en-US" sz="1300" dirty="0"/>
              <a:t> </a:t>
            </a:r>
            <a:r>
              <a:rPr lang="en-US" sz="1300" dirty="0" err="1"/>
              <a:t>kỹ</a:t>
            </a:r>
            <a:r>
              <a:rPr lang="en-US" sz="1300" dirty="0"/>
              <a:t> </a:t>
            </a:r>
            <a:r>
              <a:rPr lang="en-US" sz="1300" dirty="0" err="1"/>
              <a:t>năng</a:t>
            </a:r>
            <a:r>
              <a:rPr lang="en-US" sz="1300" dirty="0"/>
              <a:t> </a:t>
            </a:r>
            <a:r>
              <a:rPr lang="en-US" sz="1300" dirty="0" err="1"/>
              <a:t>trình</a:t>
            </a:r>
            <a:r>
              <a:rPr lang="en-US" sz="1300" dirty="0"/>
              <a:t> </a:t>
            </a:r>
            <a:r>
              <a:rPr lang="en-US" sz="1300" dirty="0" err="1"/>
              <a:t>bày</a:t>
            </a:r>
            <a:r>
              <a:rPr lang="en-US" sz="1300" dirty="0"/>
              <a:t>, </a:t>
            </a:r>
            <a:r>
              <a:rPr lang="en-US" sz="1300" dirty="0" err="1"/>
              <a:t>phụ</a:t>
            </a:r>
            <a:r>
              <a:rPr lang="en-US" sz="1300" dirty="0"/>
              <a:t> </a:t>
            </a:r>
            <a:r>
              <a:rPr lang="en-US" sz="1300" dirty="0" err="1"/>
              <a:t>thuộc</a:t>
            </a:r>
            <a:r>
              <a:rPr lang="en-US" sz="1300" dirty="0"/>
              <a:t> </a:t>
            </a:r>
            <a:r>
              <a:rPr lang="en-US" sz="1300" dirty="0" err="1"/>
              <a:t>vào</a:t>
            </a:r>
            <a:r>
              <a:rPr lang="en-US" sz="1300" dirty="0"/>
              <a:t> goal </a:t>
            </a:r>
            <a:r>
              <a:rPr lang="en-US" sz="1300" dirty="0" err="1"/>
              <a:t>và</a:t>
            </a:r>
            <a:r>
              <a:rPr lang="en-US" sz="1300" dirty="0"/>
              <a:t> </a:t>
            </a:r>
            <a:r>
              <a:rPr lang="en-US" sz="1300" dirty="0" err="1"/>
              <a:t>cả</a:t>
            </a:r>
            <a:r>
              <a:rPr lang="en-US" sz="1300" dirty="0"/>
              <a:t> </a:t>
            </a:r>
            <a:r>
              <a:rPr lang="en-US" sz="1300" dirty="0" err="1"/>
              <a:t>người</a:t>
            </a:r>
            <a:r>
              <a:rPr lang="en-US" sz="1300" dirty="0"/>
              <a:t> </a:t>
            </a:r>
            <a:r>
              <a:rPr lang="en-US" sz="1300" dirty="0" err="1"/>
              <a:t>nghe</a:t>
            </a:r>
            <a:r>
              <a:rPr lang="en-US" sz="1300" dirty="0"/>
              <a:t>. </a:t>
            </a:r>
            <a:r>
              <a:rPr lang="en-US" sz="1300" dirty="0" err="1"/>
              <a:t>Có</a:t>
            </a:r>
            <a:r>
              <a:rPr lang="en-US" sz="1300" dirty="0"/>
              <a:t> </a:t>
            </a:r>
            <a:r>
              <a:rPr lang="en-US" sz="1300" dirty="0" err="1"/>
              <a:t>khi</a:t>
            </a:r>
            <a:r>
              <a:rPr lang="en-US" sz="1300" dirty="0"/>
              <a:t> </a:t>
            </a:r>
            <a:r>
              <a:rPr lang="en-US" sz="1300" dirty="0" err="1"/>
              <a:t>trình</a:t>
            </a:r>
            <a:r>
              <a:rPr lang="en-US" sz="1300" dirty="0"/>
              <a:t> </a:t>
            </a:r>
            <a:r>
              <a:rPr lang="en-US" sz="1300" dirty="0" err="1"/>
              <a:t>bày</a:t>
            </a:r>
            <a:r>
              <a:rPr lang="en-US" sz="1300" dirty="0"/>
              <a:t> </a:t>
            </a:r>
            <a:r>
              <a:rPr lang="en-US" sz="1300" dirty="0" err="1"/>
              <a:t>dùng</a:t>
            </a:r>
            <a:r>
              <a:rPr lang="en-US" sz="1300" dirty="0"/>
              <a:t> </a:t>
            </a:r>
            <a:r>
              <a:rPr lang="en-US" sz="1300" dirty="0" err="1"/>
              <a:t>các</a:t>
            </a:r>
            <a:r>
              <a:rPr lang="en-US" sz="1300" dirty="0"/>
              <a:t> formal notation, </a:t>
            </a:r>
            <a:r>
              <a:rPr lang="en-US" sz="1300" dirty="0" err="1"/>
              <a:t>có</a:t>
            </a:r>
            <a:r>
              <a:rPr lang="en-US" sz="1300" dirty="0"/>
              <a:t> </a:t>
            </a:r>
            <a:r>
              <a:rPr lang="en-US" sz="1300" dirty="0" err="1"/>
              <a:t>khi</a:t>
            </a:r>
            <a:r>
              <a:rPr lang="en-US" sz="1300" dirty="0"/>
              <a:t> </a:t>
            </a:r>
            <a:r>
              <a:rPr lang="en-US" sz="1300" dirty="0" err="1"/>
              <a:t>trình</a:t>
            </a:r>
            <a:r>
              <a:rPr lang="en-US" sz="1300" dirty="0"/>
              <a:t> </a:t>
            </a:r>
            <a:r>
              <a:rPr lang="en-US" sz="1300" dirty="0" err="1"/>
              <a:t>bày</a:t>
            </a:r>
            <a:r>
              <a:rPr lang="en-US" sz="1300" dirty="0"/>
              <a:t> </a:t>
            </a:r>
            <a:r>
              <a:rPr lang="en-US" sz="1300" dirty="0" err="1"/>
              <a:t>tóm</a:t>
            </a:r>
            <a:r>
              <a:rPr lang="en-US" sz="1300" dirty="0"/>
              <a:t> </a:t>
            </a:r>
            <a:r>
              <a:rPr lang="en-US" sz="1300" dirty="0" err="1"/>
              <a:t>tắt</a:t>
            </a:r>
            <a:r>
              <a:rPr lang="en-US" sz="1300" dirty="0"/>
              <a:t> problem </a:t>
            </a:r>
            <a:r>
              <a:rPr lang="en-US" sz="1300" dirty="0" err="1"/>
              <a:t>đã</a:t>
            </a:r>
            <a:r>
              <a:rPr lang="en-US" sz="1300" dirty="0"/>
              <a:t> </a:t>
            </a:r>
            <a:r>
              <a:rPr lang="en-US" sz="1300" dirty="0" err="1"/>
              <a:t>tìm</a:t>
            </a:r>
            <a:r>
              <a:rPr lang="en-US" sz="1300" dirty="0"/>
              <a:t> </a:t>
            </a:r>
            <a:r>
              <a:rPr lang="en-US" sz="1300" dirty="0" err="1"/>
              <a:t>thấy</a:t>
            </a:r>
            <a:r>
              <a:rPr lang="en-US" sz="1300" dirty="0"/>
              <a:t> </a:t>
            </a:r>
            <a:r>
              <a:rPr lang="en-US" sz="1300" dirty="0" err="1"/>
              <a:t>là</a:t>
            </a:r>
            <a:r>
              <a:rPr lang="en-US" sz="1300" dirty="0"/>
              <a:t> </a:t>
            </a:r>
            <a:r>
              <a:rPr lang="en-US" sz="1300" dirty="0" err="1"/>
              <a:t>gì</a:t>
            </a:r>
            <a:r>
              <a:rPr lang="en-US" sz="1300" dirty="0"/>
              <a:t>, </a:t>
            </a:r>
            <a:r>
              <a:rPr lang="en-US" sz="1300" dirty="0" err="1"/>
              <a:t>hậu</a:t>
            </a:r>
            <a:r>
              <a:rPr lang="en-US" sz="1300" dirty="0"/>
              <a:t> </a:t>
            </a:r>
            <a:r>
              <a:rPr lang="en-US" sz="1300" dirty="0" err="1"/>
              <a:t>thuẫn</a:t>
            </a:r>
            <a:r>
              <a:rPr lang="en-US" sz="1300" dirty="0"/>
              <a:t> </a:t>
            </a:r>
            <a:r>
              <a:rPr lang="en-US" sz="1300" dirty="0" err="1"/>
              <a:t>bởi</a:t>
            </a:r>
            <a:r>
              <a:rPr lang="en-US" sz="1300" dirty="0"/>
              <a:t> video clip </a:t>
            </a:r>
            <a:r>
              <a:rPr lang="en-US" sz="1300" dirty="0" err="1"/>
              <a:t>về</a:t>
            </a:r>
            <a:r>
              <a:rPr lang="en-US" sz="1300" dirty="0"/>
              <a:t> </a:t>
            </a:r>
            <a:r>
              <a:rPr lang="en-US" sz="1300" dirty="0" err="1"/>
              <a:t>sự</a:t>
            </a:r>
            <a:r>
              <a:rPr lang="en-US" sz="1300" dirty="0"/>
              <a:t> </a:t>
            </a:r>
            <a:r>
              <a:rPr lang="en-US" sz="1300" dirty="0" err="1"/>
              <a:t>trải</a:t>
            </a:r>
            <a:r>
              <a:rPr lang="en-US" sz="1300" dirty="0"/>
              <a:t> </a:t>
            </a:r>
            <a:r>
              <a:rPr lang="en-US" sz="1300" dirty="0" err="1"/>
              <a:t>nghiệm</a:t>
            </a:r>
            <a:r>
              <a:rPr lang="en-US" sz="1300" dirty="0"/>
              <a:t> </a:t>
            </a:r>
            <a:r>
              <a:rPr lang="en-US" sz="1300" dirty="0" err="1"/>
              <a:t>của</a:t>
            </a:r>
            <a:r>
              <a:rPr lang="en-US" sz="1300" dirty="0"/>
              <a:t> user </a:t>
            </a:r>
            <a:r>
              <a:rPr lang="en-US" sz="1300" dirty="0" err="1"/>
              <a:t>về</a:t>
            </a:r>
            <a:r>
              <a:rPr lang="en-US" sz="1300" dirty="0"/>
              <a:t> </a:t>
            </a:r>
            <a:r>
              <a:rPr lang="en-US" sz="1300" dirty="0" err="1"/>
              <a:t>những</a:t>
            </a:r>
            <a:r>
              <a:rPr lang="en-US" sz="1300" dirty="0"/>
              <a:t> problem </a:t>
            </a:r>
            <a:r>
              <a:rPr lang="en-US" sz="1300" dirty="0" err="1"/>
              <a:t>đó</a:t>
            </a:r>
            <a:r>
              <a:rPr lang="en-US" sz="1300" dirty="0"/>
              <a:t>.</a:t>
            </a:r>
          </a:p>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a:t>
            </a:fld>
            <a:endParaRPr lang="en-GB"/>
          </a:p>
        </p:txBody>
      </p:sp>
    </p:spTree>
    <p:extLst>
      <p:ext uri="{BB962C8B-B14F-4D97-AF65-F5344CB8AC3E}">
        <p14:creationId xmlns:p14="http://schemas.microsoft.com/office/powerpoint/2010/main" val="134536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a:t>Phân tích: xác định mẫu xuất hiện th</a:t>
            </a:r>
            <a:r>
              <a:rPr lang="vi-VN"/>
              <a:t>ư</a:t>
            </a:r>
            <a:r>
              <a:rPr lang="en-US"/>
              <a:t>ờng xuyên hoặc tính toán ra những con số đ</a:t>
            </a:r>
            <a:r>
              <a:rPr lang="vi-VN"/>
              <a:t>ơ</a:t>
            </a:r>
            <a:r>
              <a:rPr lang="en-US"/>
              <a:t>n giản nh</a:t>
            </a:r>
            <a:r>
              <a:rPr lang="vi-VN"/>
              <a:t>ư</a:t>
            </a:r>
            <a:r>
              <a:rPr lang="en-US"/>
              <a:t>: tỉ lệ, trung bình, phần tram.</a:t>
            </a:r>
          </a:p>
          <a:p>
            <a:pPr marL="171450" indent="-171450">
              <a:buFontTx/>
              <a:buChar char="-"/>
            </a:pPr>
            <a:r>
              <a:rPr lang="en-US"/>
              <a:t>Diễn dịch: thông th</a:t>
            </a:r>
            <a:r>
              <a:rPr lang="vi-VN"/>
              <a:t>ư</a:t>
            </a:r>
            <a:r>
              <a:rPr lang="en-US"/>
              <a:t>ờng là đi cùng với việc phân tích. Phải cẩn thận với những định kiến/thành kiến có từ tr</a:t>
            </a:r>
            <a:r>
              <a:rPr lang="vi-VN"/>
              <a:t>ư</a:t>
            </a:r>
            <a:r>
              <a:rPr lang="en-US"/>
              <a:t>ớc của ng</a:t>
            </a:r>
            <a:r>
              <a:rPr lang="vi-VN"/>
              <a:t>ư</a:t>
            </a:r>
            <a:r>
              <a:rPr lang="en-US"/>
              <a:t>ời thu thập thông tin.</a:t>
            </a:r>
          </a:p>
          <a:p>
            <a:pPr marL="171450" indent="-171450">
              <a:buFontTx/>
              <a:buChar char="-"/>
            </a:pPr>
            <a:r>
              <a:rPr lang="en-US"/>
              <a:t>Trình bày dữ liệu: tùy vào mục tiêu và ng</a:t>
            </a:r>
            <a:r>
              <a:rPr lang="vi-VN"/>
              <a:t>ư</a:t>
            </a:r>
            <a:r>
              <a:rPr lang="en-US"/>
              <a:t>ời nghe là ai.</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5</a:t>
            </a:fld>
            <a:endParaRPr lang="en-GB"/>
          </a:p>
        </p:txBody>
      </p:sp>
    </p:spTree>
    <p:extLst>
      <p:ext uri="{BB962C8B-B14F-4D97-AF65-F5344CB8AC3E}">
        <p14:creationId xmlns:p14="http://schemas.microsoft.com/office/powerpoint/2010/main" val="690352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1</a:t>
            </a:r>
            <a:r>
              <a:rPr lang="en-US"/>
              <a:t>. </a:t>
            </a:r>
            <a:r>
              <a:rPr lang="en-US" sz="1300"/>
              <a:t>Dữ liệu định l</a:t>
            </a:r>
            <a:r>
              <a:rPr lang="vi-VN" sz="1300"/>
              <a:t>ư</a:t>
            </a:r>
            <a:r>
              <a:rPr lang="en-US" sz="1300"/>
              <a:t>ợng: là </a:t>
            </a:r>
            <a:r>
              <a:rPr lang="en-US" sz="1300" dirty="0"/>
              <a:t>data ở </a:t>
            </a:r>
            <a:r>
              <a:rPr lang="en-US" sz="1300" dirty="0" err="1"/>
              <a:t>dạng</a:t>
            </a:r>
            <a:r>
              <a:rPr lang="en-US" sz="1300" dirty="0"/>
              <a:t> </a:t>
            </a:r>
            <a:r>
              <a:rPr lang="en-US" sz="1300" dirty="0" err="1"/>
              <a:t>số</a:t>
            </a:r>
            <a:r>
              <a:rPr lang="en-US" sz="1300" dirty="0"/>
              <a:t>, </a:t>
            </a:r>
            <a:r>
              <a:rPr lang="en-US" sz="1300" dirty="0" err="1"/>
              <a:t>hoặc</a:t>
            </a:r>
            <a:r>
              <a:rPr lang="en-US" sz="1300" dirty="0"/>
              <a:t> </a:t>
            </a:r>
            <a:r>
              <a:rPr lang="en-US" sz="1300" dirty="0" err="1"/>
              <a:t>dễ</a:t>
            </a:r>
            <a:r>
              <a:rPr lang="en-US" sz="1300" dirty="0"/>
              <a:t> </a:t>
            </a:r>
            <a:r>
              <a:rPr lang="en-US" sz="1300" dirty="0" err="1"/>
              <a:t>dàng</a:t>
            </a:r>
            <a:r>
              <a:rPr lang="en-US" sz="1300" dirty="0"/>
              <a:t> </a:t>
            </a:r>
            <a:r>
              <a:rPr lang="en-US" sz="1300" dirty="0" err="1"/>
              <a:t>chuyển</a:t>
            </a:r>
            <a:r>
              <a:rPr lang="en-US" sz="1300" dirty="0"/>
              <a:t> qua </a:t>
            </a:r>
            <a:r>
              <a:rPr lang="en-US" sz="1300" dirty="0" err="1"/>
              <a:t>dạng</a:t>
            </a:r>
            <a:r>
              <a:rPr lang="en-US" sz="1300" dirty="0"/>
              <a:t> </a:t>
            </a:r>
            <a:r>
              <a:rPr lang="en-US" sz="1300" dirty="0" err="1"/>
              <a:t>số</a:t>
            </a:r>
            <a:r>
              <a:rPr lang="en-US" sz="1300" dirty="0"/>
              <a:t>. VD: </a:t>
            </a:r>
            <a:r>
              <a:rPr lang="en-US" sz="1300" dirty="0" err="1"/>
              <a:t>số</a:t>
            </a:r>
            <a:r>
              <a:rPr lang="en-US" sz="1300" dirty="0"/>
              <a:t> </a:t>
            </a:r>
            <a:r>
              <a:rPr lang="en-US" sz="1300" dirty="0" err="1"/>
              <a:t>năm</a:t>
            </a:r>
            <a:r>
              <a:rPr lang="en-US" sz="1300" dirty="0"/>
              <a:t> </a:t>
            </a:r>
            <a:r>
              <a:rPr lang="en-US" sz="1300" dirty="0" err="1"/>
              <a:t>kinh</a:t>
            </a:r>
            <a:r>
              <a:rPr lang="en-US" sz="1300" dirty="0"/>
              <a:t> </a:t>
            </a:r>
            <a:r>
              <a:rPr lang="en-US" sz="1300" dirty="0" err="1"/>
              <a:t>nghiệm</a:t>
            </a:r>
            <a:r>
              <a:rPr lang="en-US" sz="1300" dirty="0"/>
              <a:t> </a:t>
            </a:r>
            <a:r>
              <a:rPr lang="en-US" sz="1300" dirty="0" err="1"/>
              <a:t>của</a:t>
            </a:r>
            <a:r>
              <a:rPr lang="en-US" sz="1300" dirty="0"/>
              <a:t> </a:t>
            </a:r>
            <a:r>
              <a:rPr lang="en-US" sz="1300" dirty="0" err="1"/>
              <a:t>người</a:t>
            </a:r>
            <a:r>
              <a:rPr lang="en-US" sz="1300" dirty="0"/>
              <a:t> </a:t>
            </a:r>
            <a:r>
              <a:rPr lang="en-US" sz="1300" dirty="0" err="1"/>
              <a:t>được</a:t>
            </a:r>
            <a:r>
              <a:rPr lang="en-US" sz="1300" dirty="0"/>
              <a:t> </a:t>
            </a:r>
            <a:r>
              <a:rPr lang="en-US" sz="1300" dirty="0" err="1"/>
              <a:t>phỏng</a:t>
            </a:r>
            <a:r>
              <a:rPr lang="en-US" sz="1300" dirty="0"/>
              <a:t> </a:t>
            </a:r>
            <a:r>
              <a:rPr lang="en-US" sz="1300" dirty="0" err="1"/>
              <a:t>vấn</a:t>
            </a:r>
            <a:r>
              <a:rPr lang="en-US" sz="1300" dirty="0"/>
              <a:t>, </a:t>
            </a:r>
            <a:r>
              <a:rPr lang="en-US" sz="1300" dirty="0" err="1"/>
              <a:t>số</a:t>
            </a:r>
            <a:r>
              <a:rPr lang="en-US" sz="1300" dirty="0"/>
              <a:t> </a:t>
            </a:r>
            <a:r>
              <a:rPr lang="en-US" sz="1300" dirty="0" err="1"/>
              <a:t>dự</a:t>
            </a:r>
            <a:r>
              <a:rPr lang="en-US" sz="1300" dirty="0"/>
              <a:t> </a:t>
            </a:r>
            <a:r>
              <a:rPr lang="en-US" sz="1300" dirty="0" err="1"/>
              <a:t>án</a:t>
            </a:r>
            <a:r>
              <a:rPr lang="en-US" sz="1300" dirty="0"/>
              <a:t> </a:t>
            </a:r>
            <a:r>
              <a:rPr lang="en-US" sz="1300" dirty="0" err="1"/>
              <a:t>mà</a:t>
            </a:r>
            <a:r>
              <a:rPr lang="en-US" sz="1300" dirty="0"/>
              <a:t> </a:t>
            </a:r>
            <a:r>
              <a:rPr lang="en-US" sz="1300" dirty="0" err="1"/>
              <a:t>bạn</a:t>
            </a:r>
            <a:r>
              <a:rPr lang="en-US" sz="1300" dirty="0"/>
              <a:t> </a:t>
            </a:r>
            <a:r>
              <a:rPr lang="en-US" sz="1300" dirty="0" err="1"/>
              <a:t>đang</a:t>
            </a:r>
            <a:r>
              <a:rPr lang="en-US" sz="1300" dirty="0"/>
              <a:t> </a:t>
            </a:r>
            <a:r>
              <a:rPr lang="en-US" sz="1300" dirty="0" err="1"/>
              <a:t>làm</a:t>
            </a:r>
            <a:r>
              <a:rPr lang="en-US" sz="1300" dirty="0"/>
              <a:t> </a:t>
            </a:r>
            <a:r>
              <a:rPr lang="en-US" sz="1300" dirty="0" err="1"/>
              <a:t>trong</a:t>
            </a:r>
            <a:r>
              <a:rPr lang="en-US" sz="1300" dirty="0"/>
              <a:t> </a:t>
            </a:r>
            <a:r>
              <a:rPr lang="en-US" sz="1300" dirty="0" err="1"/>
              <a:t>cùng</a:t>
            </a:r>
            <a:r>
              <a:rPr lang="en-US" sz="1300" dirty="0"/>
              <a:t> 1 </a:t>
            </a:r>
            <a:r>
              <a:rPr lang="en-US" sz="1300" dirty="0" err="1"/>
              <a:t>thời</a:t>
            </a:r>
            <a:r>
              <a:rPr lang="en-US" sz="1300" dirty="0"/>
              <a:t> </a:t>
            </a:r>
            <a:r>
              <a:rPr lang="en-US" sz="1300" dirty="0" err="1"/>
              <a:t>điểm</a:t>
            </a:r>
            <a:r>
              <a:rPr lang="en-US" sz="1300" dirty="0"/>
              <a:t>, </a:t>
            </a:r>
            <a:r>
              <a:rPr lang="en-US" sz="1300" dirty="0" err="1"/>
              <a:t>số</a:t>
            </a:r>
            <a:r>
              <a:rPr lang="en-US" sz="1300" dirty="0"/>
              <a:t> </a:t>
            </a:r>
            <a:r>
              <a:rPr lang="en-US" sz="1300" dirty="0" err="1"/>
              <a:t>phút</a:t>
            </a:r>
            <a:r>
              <a:rPr lang="en-US" sz="1300" dirty="0"/>
              <a:t> </a:t>
            </a:r>
            <a:r>
              <a:rPr lang="en-US" sz="1300" dirty="0" err="1"/>
              <a:t>để</a:t>
            </a:r>
            <a:r>
              <a:rPr lang="en-US" sz="1300" dirty="0"/>
              <a:t> </a:t>
            </a:r>
            <a:r>
              <a:rPr lang="en-US" sz="1300" dirty="0" err="1"/>
              <a:t>thực</a:t>
            </a:r>
            <a:r>
              <a:rPr lang="en-US" sz="1300" dirty="0"/>
              <a:t> </a:t>
            </a:r>
            <a:r>
              <a:rPr lang="en-US" sz="1300" dirty="0" err="1"/>
              <a:t>hiện</a:t>
            </a:r>
            <a:r>
              <a:rPr lang="en-US" sz="1300" dirty="0"/>
              <a:t> 1 </a:t>
            </a:r>
            <a:r>
              <a:rPr lang="en-US" sz="1300" dirty="0" err="1"/>
              <a:t>tác</a:t>
            </a:r>
            <a:r>
              <a:rPr lang="en-US" sz="1300" dirty="0"/>
              <a:t> </a:t>
            </a:r>
            <a:r>
              <a:rPr lang="en-US" sz="1300" dirty="0" err="1"/>
              <a:t>vụ</a:t>
            </a:r>
            <a:r>
              <a:rPr lang="en-US" sz="1300" dirty="0"/>
              <a:t>,…</a:t>
            </a:r>
            <a:endParaRPr lang="en-US" dirty="0"/>
          </a:p>
          <a:p>
            <a:r>
              <a:rPr lang="en-US" dirty="0"/>
              <a:t>2</a:t>
            </a:r>
            <a:r>
              <a:rPr lang="en-US"/>
              <a:t>. Dữ liệu định tính: </a:t>
            </a:r>
            <a:r>
              <a:rPr lang="en-US" sz="1300" dirty="0" err="1"/>
              <a:t>Trong</a:t>
            </a:r>
            <a:r>
              <a:rPr lang="en-US" sz="1300" dirty="0"/>
              <a:t> </a:t>
            </a:r>
            <a:r>
              <a:rPr lang="en-US" sz="1300" dirty="0" err="1"/>
              <a:t>khi</a:t>
            </a:r>
            <a:r>
              <a:rPr lang="en-US" sz="1300" dirty="0"/>
              <a:t> </a:t>
            </a:r>
            <a:r>
              <a:rPr lang="en-US" sz="1300" dirty="0" err="1"/>
              <a:t>đó</a:t>
            </a:r>
            <a:r>
              <a:rPr lang="en-US" sz="1300" dirty="0"/>
              <a:t> data </a:t>
            </a:r>
            <a:r>
              <a:rPr lang="en-US" sz="1300" dirty="0" err="1"/>
              <a:t>định</a:t>
            </a:r>
            <a:r>
              <a:rPr lang="en-US" sz="1300" dirty="0"/>
              <a:t> </a:t>
            </a:r>
            <a:r>
              <a:rPr lang="en-US" sz="1300" dirty="0" err="1"/>
              <a:t>tính</a:t>
            </a:r>
            <a:r>
              <a:rPr lang="en-US" sz="1300" dirty="0"/>
              <a:t> </a:t>
            </a:r>
            <a:r>
              <a:rPr lang="en-US" sz="1300" dirty="0" err="1"/>
              <a:t>thì</a:t>
            </a:r>
            <a:r>
              <a:rPr lang="en-US" sz="1300" dirty="0"/>
              <a:t> </a:t>
            </a:r>
            <a:r>
              <a:rPr lang="en-US" sz="1300" dirty="0" err="1"/>
              <a:t>không</a:t>
            </a:r>
            <a:r>
              <a:rPr lang="en-US" sz="1300" dirty="0"/>
              <a:t> </a:t>
            </a:r>
            <a:r>
              <a:rPr lang="en-US" sz="1300" dirty="0" err="1"/>
              <a:t>thể</a:t>
            </a:r>
            <a:r>
              <a:rPr lang="en-US" sz="1300" dirty="0"/>
              <a:t> </a:t>
            </a:r>
            <a:r>
              <a:rPr lang="en-US" sz="1300" dirty="0" err="1"/>
              <a:t>diễn</a:t>
            </a:r>
            <a:r>
              <a:rPr lang="en-US" sz="1300" dirty="0"/>
              <a:t> </a:t>
            </a:r>
            <a:r>
              <a:rPr lang="en-US" sz="1300" dirty="0" err="1"/>
              <a:t>đạt</a:t>
            </a:r>
            <a:r>
              <a:rPr lang="en-US" sz="1300" dirty="0"/>
              <a:t> </a:t>
            </a:r>
            <a:r>
              <a:rPr lang="en-US" sz="1300" dirty="0" err="1"/>
              <a:t>dạng</a:t>
            </a:r>
            <a:r>
              <a:rPr lang="en-US" sz="1300" dirty="0"/>
              <a:t> </a:t>
            </a:r>
            <a:r>
              <a:rPr lang="en-US" sz="1300" dirty="0" err="1"/>
              <a:t>số</a:t>
            </a:r>
            <a:r>
              <a:rPr lang="en-US" sz="1300" dirty="0"/>
              <a:t>, </a:t>
            </a:r>
            <a:r>
              <a:rPr lang="en-US" sz="1300" dirty="0" err="1"/>
              <a:t>nó</a:t>
            </a:r>
            <a:r>
              <a:rPr lang="en-US" sz="1300" dirty="0"/>
              <a:t> </a:t>
            </a:r>
            <a:r>
              <a:rPr lang="en-US" sz="1300" dirty="0" err="1"/>
              <a:t>thường</a:t>
            </a:r>
            <a:r>
              <a:rPr lang="en-US" sz="1300" dirty="0"/>
              <a:t> </a:t>
            </a:r>
            <a:r>
              <a:rPr lang="en-US" sz="1300" dirty="0" err="1"/>
              <a:t>là</a:t>
            </a:r>
            <a:r>
              <a:rPr lang="en-US" sz="1300" dirty="0"/>
              <a:t> </a:t>
            </a:r>
            <a:r>
              <a:rPr lang="en-US" sz="1300" dirty="0" err="1"/>
              <a:t>mô</a:t>
            </a:r>
            <a:r>
              <a:rPr lang="en-US" sz="1300" dirty="0"/>
              <a:t> </a:t>
            </a:r>
            <a:r>
              <a:rPr lang="en-US" sz="1300" dirty="0" err="1"/>
              <a:t>tả</a:t>
            </a:r>
            <a:r>
              <a:rPr lang="en-US" sz="1300" dirty="0"/>
              <a:t>, </a:t>
            </a:r>
            <a:r>
              <a:rPr lang="en-US" sz="1300" dirty="0" err="1"/>
              <a:t>câu</a:t>
            </a:r>
            <a:r>
              <a:rPr lang="en-US" sz="1300" dirty="0"/>
              <a:t> </a:t>
            </a:r>
            <a:r>
              <a:rPr lang="en-US" sz="1300" dirty="0" err="1"/>
              <a:t>phát</a:t>
            </a:r>
            <a:r>
              <a:rPr lang="en-US" sz="1300" dirty="0"/>
              <a:t> </a:t>
            </a:r>
            <a:r>
              <a:rPr lang="en-US" sz="1300" dirty="0" err="1"/>
              <a:t>biểu</a:t>
            </a:r>
            <a:r>
              <a:rPr lang="en-US" sz="1300" dirty="0"/>
              <a:t> </a:t>
            </a:r>
            <a:r>
              <a:rPr lang="en-US" sz="1300" dirty="0" err="1"/>
              <a:t>từ</a:t>
            </a:r>
            <a:r>
              <a:rPr lang="en-US" sz="1300" dirty="0"/>
              <a:t> </a:t>
            </a:r>
            <a:r>
              <a:rPr lang="en-US" sz="1300" dirty="0" err="1"/>
              <a:t>người</a:t>
            </a:r>
            <a:r>
              <a:rPr lang="en-US" sz="1300" dirty="0"/>
              <a:t> </a:t>
            </a:r>
            <a:r>
              <a:rPr lang="en-US" sz="1300" dirty="0" err="1"/>
              <a:t>được</a:t>
            </a:r>
            <a:r>
              <a:rPr lang="en-US" sz="1300" dirty="0"/>
              <a:t> </a:t>
            </a:r>
            <a:r>
              <a:rPr lang="en-US" sz="1300" dirty="0" err="1"/>
              <a:t>phỏng</a:t>
            </a:r>
            <a:r>
              <a:rPr lang="en-US" sz="1300" dirty="0"/>
              <a:t> </a:t>
            </a:r>
            <a:r>
              <a:rPr lang="en-US" sz="1300" dirty="0" err="1"/>
              <a:t>vấn</a:t>
            </a:r>
            <a:r>
              <a:rPr lang="en-US" sz="1300" dirty="0"/>
              <a:t>, </a:t>
            </a:r>
            <a:r>
              <a:rPr lang="en-US" sz="1300" dirty="0" err="1"/>
              <a:t>những</a:t>
            </a:r>
            <a:r>
              <a:rPr lang="en-US" sz="1300" dirty="0"/>
              <a:t> </a:t>
            </a:r>
            <a:r>
              <a:rPr lang="en-US" sz="1300" dirty="0" err="1"/>
              <a:t>minh</a:t>
            </a:r>
            <a:r>
              <a:rPr lang="en-US" sz="1300" dirty="0"/>
              <a:t> </a:t>
            </a:r>
            <a:r>
              <a:rPr lang="en-US" sz="1300" dirty="0" err="1"/>
              <a:t>họa</a:t>
            </a:r>
            <a:r>
              <a:rPr lang="en-US" sz="1300" dirty="0"/>
              <a:t>, </a:t>
            </a:r>
            <a:r>
              <a:rPr lang="en-US" sz="1300" dirty="0" err="1"/>
              <a:t>hình</a:t>
            </a:r>
            <a:r>
              <a:rPr lang="en-US" sz="1300" dirty="0"/>
              <a:t> </a:t>
            </a:r>
            <a:r>
              <a:rPr lang="en-US" sz="1300" dirty="0" err="1"/>
              <a:t>ảnh</a:t>
            </a:r>
            <a:r>
              <a:rPr lang="en-US" sz="1300" dirty="0"/>
              <a:t>,… </a:t>
            </a:r>
            <a:r>
              <a:rPr lang="en-US" sz="1300" dirty="0" err="1"/>
              <a:t>Đôi</a:t>
            </a:r>
            <a:r>
              <a:rPr lang="en-US" sz="1300" dirty="0"/>
              <a:t> </a:t>
            </a:r>
            <a:r>
              <a:rPr lang="en-US" sz="1300" dirty="0" err="1"/>
              <a:t>khi</a:t>
            </a:r>
            <a:r>
              <a:rPr lang="en-US" sz="1300" dirty="0"/>
              <a:t> data </a:t>
            </a:r>
            <a:r>
              <a:rPr lang="en-US" sz="1300" dirty="0" err="1"/>
              <a:t>định</a:t>
            </a:r>
            <a:r>
              <a:rPr lang="en-US" sz="1300" dirty="0"/>
              <a:t> </a:t>
            </a:r>
            <a:r>
              <a:rPr lang="en-US" sz="1300" dirty="0" err="1"/>
              <a:t>tính</a:t>
            </a:r>
            <a:r>
              <a:rPr lang="en-US" sz="1300" dirty="0"/>
              <a:t> </a:t>
            </a:r>
            <a:r>
              <a:rPr lang="en-US" sz="1300" dirty="0" err="1"/>
              <a:t>vẫn</a:t>
            </a:r>
            <a:r>
              <a:rPr lang="en-US" sz="1300" dirty="0"/>
              <a:t> </a:t>
            </a:r>
            <a:r>
              <a:rPr lang="en-US" sz="1300" dirty="0" err="1"/>
              <a:t>có</a:t>
            </a:r>
            <a:r>
              <a:rPr lang="en-US" sz="1300" dirty="0"/>
              <a:t> </a:t>
            </a:r>
            <a:r>
              <a:rPr lang="en-US" sz="1300" dirty="0" err="1"/>
              <a:t>thể</a:t>
            </a:r>
            <a:r>
              <a:rPr lang="en-US" sz="1300" dirty="0"/>
              <a:t> </a:t>
            </a:r>
            <a:r>
              <a:rPr lang="en-US" sz="1300" dirty="0" err="1"/>
              <a:t>diễn</a:t>
            </a:r>
            <a:r>
              <a:rPr lang="en-US" sz="1300" dirty="0"/>
              <a:t> </a:t>
            </a:r>
            <a:r>
              <a:rPr lang="en-US" sz="1300" dirty="0" err="1"/>
              <a:t>đạt</a:t>
            </a:r>
            <a:r>
              <a:rPr lang="en-US" sz="1300" dirty="0"/>
              <a:t> </a:t>
            </a:r>
            <a:r>
              <a:rPr lang="en-US" sz="1300" dirty="0" err="1"/>
              <a:t>bằng</a:t>
            </a:r>
            <a:r>
              <a:rPr lang="en-US" sz="1300" dirty="0"/>
              <a:t> con </a:t>
            </a:r>
            <a:r>
              <a:rPr lang="en-US" sz="1300" dirty="0" err="1"/>
              <a:t>số</a:t>
            </a:r>
            <a:r>
              <a:rPr lang="en-US" sz="1300" dirty="0"/>
              <a:t>, </a:t>
            </a:r>
            <a:r>
              <a:rPr lang="en-US" sz="1300" dirty="0" err="1"/>
              <a:t>nhưng</a:t>
            </a:r>
            <a:r>
              <a:rPr lang="en-US" sz="1300" dirty="0"/>
              <a:t> </a:t>
            </a:r>
            <a:r>
              <a:rPr lang="en-US" sz="1300" dirty="0" err="1"/>
              <a:t>không</a:t>
            </a:r>
            <a:r>
              <a:rPr lang="en-US" sz="1300" dirty="0"/>
              <a:t> </a:t>
            </a:r>
            <a:r>
              <a:rPr lang="en-US" sz="1300" dirty="0" err="1"/>
              <a:t>phải</a:t>
            </a:r>
            <a:r>
              <a:rPr lang="en-US" sz="1300" dirty="0"/>
              <a:t> </a:t>
            </a:r>
            <a:r>
              <a:rPr lang="en-US" sz="1300" dirty="0" err="1"/>
              <a:t>lúc</a:t>
            </a:r>
            <a:r>
              <a:rPr lang="en-US" sz="1300" dirty="0"/>
              <a:t> </a:t>
            </a:r>
            <a:r>
              <a:rPr lang="en-US" sz="1300" dirty="0" err="1"/>
              <a:t>nào</a:t>
            </a:r>
            <a:r>
              <a:rPr lang="en-US" sz="1300" dirty="0"/>
              <a:t> </a:t>
            </a:r>
            <a:r>
              <a:rPr lang="en-US" sz="1300" dirty="0" err="1"/>
              <a:t>cũng</a:t>
            </a:r>
            <a:r>
              <a:rPr lang="en-US" sz="1300" dirty="0"/>
              <a:t> </a:t>
            </a:r>
            <a:r>
              <a:rPr lang="en-US" sz="1300" dirty="0" err="1"/>
              <a:t>mang</a:t>
            </a:r>
            <a:r>
              <a:rPr lang="en-US" sz="1300" dirty="0"/>
              <a:t> </a:t>
            </a:r>
            <a:r>
              <a:rPr lang="en-US" sz="1300" dirty="0" err="1"/>
              <a:t>lại</a:t>
            </a:r>
            <a:r>
              <a:rPr lang="en-US" sz="1300" dirty="0"/>
              <a:t> ý </a:t>
            </a:r>
            <a:r>
              <a:rPr lang="en-US" sz="1300" dirty="0" err="1"/>
              <a:t>nghĩa</a:t>
            </a:r>
            <a:r>
              <a:rPr lang="en-US" sz="1300" dirty="0"/>
              <a:t>.</a:t>
            </a:r>
          </a:p>
          <a:p>
            <a:endParaRPr lang="en-US" dirty="0"/>
          </a:p>
          <a:p>
            <a:r>
              <a:rPr lang="en-US" dirty="0"/>
              <a:t>3</a:t>
            </a:r>
            <a:r>
              <a:rPr lang="en-US"/>
              <a:t>. Phân tích định l</a:t>
            </a:r>
            <a:r>
              <a:rPr lang="vi-VN"/>
              <a:t>ư</a:t>
            </a:r>
            <a:r>
              <a:rPr lang="en-US"/>
              <a:t>ợng: là những ph</a:t>
            </a:r>
            <a:r>
              <a:rPr lang="vi-VN"/>
              <a:t>ư</a:t>
            </a:r>
            <a:r>
              <a:rPr lang="en-US"/>
              <a:t>ơng pháp liên quan đến những con số, giúp (ascertain</a:t>
            </a:r>
            <a:r>
              <a:rPr lang="en-US" dirty="0"/>
              <a:t>)</a:t>
            </a:r>
            <a:r>
              <a:rPr lang="en-US"/>
              <a:t> </a:t>
            </a:r>
            <a:r>
              <a:rPr lang="en-US" err="1"/>
              <a:t>xác</a:t>
            </a:r>
            <a:r>
              <a:rPr lang="en-US"/>
              <a:t> định rõ ràng, chắc chắn về kích th</a:t>
            </a:r>
            <a:r>
              <a:rPr lang="vi-VN"/>
              <a:t>ư</a:t>
            </a:r>
            <a:r>
              <a:rPr lang="en-US"/>
              <a:t>ớc, c</a:t>
            </a:r>
            <a:r>
              <a:rPr lang="vi-VN"/>
              <a:t>ư</a:t>
            </a:r>
            <a:r>
              <a:rPr lang="en-US"/>
              <a:t>ờng độ, số l</a:t>
            </a:r>
            <a:r>
              <a:rPr lang="vi-VN"/>
              <a:t>ư</a:t>
            </a:r>
            <a:r>
              <a:rPr lang="en-US"/>
              <a:t>ợng.</a:t>
            </a:r>
          </a:p>
          <a:p>
            <a:endParaRPr lang="en-US"/>
          </a:p>
          <a:p>
            <a:r>
              <a:rPr lang="en-US"/>
              <a:t>4. Phân tích định tính: diễn giải bản chất của vấn đề và trình bày d</a:t>
            </a:r>
            <a:r>
              <a:rPr lang="vi-VN"/>
              <a:t>ư</a:t>
            </a:r>
            <a:r>
              <a:rPr lang="en-US"/>
              <a:t>ới dạng mẫu, mô hình hay những câu chuyện.</a:t>
            </a:r>
          </a:p>
          <a:p>
            <a:endParaRPr lang="en-US" dirty="0"/>
          </a:p>
          <a:p>
            <a:r>
              <a:rPr lang="en-US" dirty="0"/>
              <a:t>5</a:t>
            </a:r>
            <a:r>
              <a:rPr lang="en-US"/>
              <a:t>. Phải cẩn thận khi xử lý dữ liệu và con số, thể hiện qua </a:t>
            </a:r>
            <a:r>
              <a:rPr lang="en-US" dirty="0" err="1"/>
              <a:t>cách</a:t>
            </a:r>
            <a:r>
              <a:rPr lang="en-US" dirty="0"/>
              <a:t> </a:t>
            </a:r>
            <a:r>
              <a:rPr lang="en-US" dirty="0" err="1"/>
              <a:t>dùng</a:t>
            </a:r>
            <a:r>
              <a:rPr lang="en-US" dirty="0"/>
              <a:t> </a:t>
            </a:r>
            <a:r>
              <a:rPr lang="en-US" err="1"/>
              <a:t>từ</a:t>
            </a:r>
            <a:r>
              <a:rPr lang="en-US"/>
              <a:t> ngữ trong lúc phân tích, </a:t>
            </a:r>
            <a:r>
              <a:rPr lang="en-US" dirty="0" err="1"/>
              <a:t>đừng</a:t>
            </a:r>
            <a:r>
              <a:rPr lang="en-US" dirty="0"/>
              <a:t> </a:t>
            </a:r>
            <a:r>
              <a:rPr lang="en-US" dirty="0" err="1"/>
              <a:t>phóng</a:t>
            </a:r>
            <a:r>
              <a:rPr lang="en-US" dirty="0"/>
              <a:t> </a:t>
            </a:r>
            <a:r>
              <a:rPr lang="en-US" dirty="0" err="1"/>
              <a:t>đại</a:t>
            </a:r>
            <a:r>
              <a:rPr lang="en-US" dirty="0"/>
              <a:t> </a:t>
            </a:r>
            <a:r>
              <a:rPr lang="en-US" dirty="0" err="1"/>
              <a:t>mà</a:t>
            </a:r>
            <a:r>
              <a:rPr lang="en-US" dirty="0"/>
              <a:t> </a:t>
            </a:r>
            <a:r>
              <a:rPr lang="en-US" dirty="0" err="1"/>
              <a:t>phải</a:t>
            </a:r>
            <a:r>
              <a:rPr lang="en-US" dirty="0"/>
              <a:t> </a:t>
            </a:r>
            <a:r>
              <a:rPr lang="en-US" dirty="0" err="1"/>
              <a:t>dùng</a:t>
            </a:r>
            <a:r>
              <a:rPr lang="en-US" dirty="0"/>
              <a:t> data </a:t>
            </a:r>
            <a:r>
              <a:rPr lang="en-US" dirty="0" err="1"/>
              <a:t>hậu</a:t>
            </a:r>
            <a:r>
              <a:rPr lang="en-US" dirty="0"/>
              <a:t> </a:t>
            </a:r>
            <a:r>
              <a:rPr lang="en-US" dirty="0" err="1"/>
              <a:t>thuẫn</a:t>
            </a:r>
            <a:r>
              <a:rPr lang="en-US" dirty="0"/>
              <a:t> </a:t>
            </a:r>
            <a:r>
              <a:rPr lang="en-US" dirty="0" err="1"/>
              <a:t>cho</a:t>
            </a:r>
            <a:r>
              <a:rPr lang="en-US" dirty="0"/>
              <a:t> </a:t>
            </a:r>
            <a:r>
              <a:rPr lang="en-US" dirty="0" err="1"/>
              <a:t>kết</a:t>
            </a:r>
            <a:r>
              <a:rPr lang="en-US" dirty="0"/>
              <a:t> </a:t>
            </a:r>
            <a:r>
              <a:rPr lang="en-US" dirty="0" err="1"/>
              <a:t>luận</a:t>
            </a:r>
            <a:r>
              <a:rPr lang="en-US" dirty="0"/>
              <a:t> </a:t>
            </a:r>
            <a:r>
              <a:rPr lang="en-US" dirty="0" err="1"/>
              <a:t>của</a:t>
            </a:r>
            <a:r>
              <a:rPr lang="en-US" dirty="0"/>
              <a:t> </a:t>
            </a:r>
            <a:r>
              <a:rPr lang="en-US" dirty="0" err="1"/>
              <a:t>mình</a:t>
            </a:r>
            <a:endParaRPr lang="en-US" dirty="0"/>
          </a:p>
          <a:p>
            <a:endParaRPr lang="en-US" dirty="0"/>
          </a:p>
          <a:p>
            <a:r>
              <a:rPr lang="en-US" dirty="0"/>
              <a:t>VD: </a:t>
            </a:r>
            <a:r>
              <a:rPr lang="en-US" dirty="0" err="1"/>
              <a:t>phân</a:t>
            </a:r>
            <a:r>
              <a:rPr lang="en-US" dirty="0"/>
              <a:t> </a:t>
            </a:r>
            <a:r>
              <a:rPr lang="en-US" dirty="0" err="1"/>
              <a:t>tích</a:t>
            </a:r>
            <a:r>
              <a:rPr lang="en-US" dirty="0"/>
              <a:t> </a:t>
            </a:r>
            <a:r>
              <a:rPr lang="en-US" dirty="0" err="1"/>
              <a:t>định</a:t>
            </a:r>
            <a:r>
              <a:rPr lang="en-US" dirty="0"/>
              <a:t> l</a:t>
            </a:r>
            <a:r>
              <a:rPr lang="vi-VN" dirty="0"/>
              <a:t>ư</a:t>
            </a:r>
            <a:r>
              <a:rPr lang="en-US" dirty="0" err="1"/>
              <a:t>ợng</a:t>
            </a:r>
            <a:r>
              <a:rPr lang="en-US" dirty="0"/>
              <a:t>: ng</a:t>
            </a:r>
            <a:r>
              <a:rPr lang="vi-VN" dirty="0"/>
              <a:t>ư</a:t>
            </a:r>
            <a:r>
              <a:rPr lang="en-US" dirty="0" err="1"/>
              <a:t>ời</a:t>
            </a:r>
            <a:r>
              <a:rPr lang="en-US" dirty="0"/>
              <a:t> </a:t>
            </a:r>
            <a:r>
              <a:rPr lang="en-US" dirty="0" err="1"/>
              <a:t>trung</a:t>
            </a:r>
            <a:r>
              <a:rPr lang="en-US" dirty="0"/>
              <a:t> </a:t>
            </a:r>
            <a:r>
              <a:rPr lang="en-US" dirty="0" err="1"/>
              <a:t>bình</a:t>
            </a:r>
            <a:r>
              <a:rPr lang="en-US" dirty="0"/>
              <a:t> </a:t>
            </a:r>
            <a:r>
              <a:rPr lang="en-US" dirty="0" err="1"/>
              <a:t>trong</a:t>
            </a:r>
            <a:r>
              <a:rPr lang="en-US" dirty="0"/>
              <a:t> </a:t>
            </a:r>
            <a:r>
              <a:rPr lang="en-US" dirty="0" err="1"/>
              <a:t>quần</a:t>
            </a:r>
            <a:r>
              <a:rPr lang="en-US" dirty="0"/>
              <a:t> </a:t>
            </a:r>
            <a:r>
              <a:rPr lang="en-US" dirty="0" err="1"/>
              <a:t>thể</a:t>
            </a:r>
            <a:r>
              <a:rPr lang="en-US" dirty="0"/>
              <a:t> </a:t>
            </a:r>
            <a:r>
              <a:rPr lang="en-US" dirty="0" err="1"/>
              <a:t>có</a:t>
            </a:r>
            <a:r>
              <a:rPr lang="en-US" dirty="0"/>
              <a:t> </a:t>
            </a:r>
            <a:r>
              <a:rPr lang="en-US" dirty="0" err="1"/>
              <a:t>chiều</a:t>
            </a:r>
            <a:r>
              <a:rPr lang="en-US" dirty="0"/>
              <a:t> </a:t>
            </a:r>
            <a:r>
              <a:rPr lang="en-US" dirty="0" err="1"/>
              <a:t>cao</a:t>
            </a:r>
            <a:r>
              <a:rPr lang="en-US" dirty="0"/>
              <a:t> </a:t>
            </a:r>
            <a:r>
              <a:rPr lang="en-US" dirty="0" err="1"/>
              <a:t>trung</a:t>
            </a:r>
            <a:r>
              <a:rPr lang="en-US" dirty="0"/>
              <a:t> </a:t>
            </a:r>
            <a:r>
              <a:rPr lang="en-US" dirty="0" err="1"/>
              <a:t>bình</a:t>
            </a:r>
            <a:r>
              <a:rPr lang="en-US" dirty="0"/>
              <a:t> </a:t>
            </a:r>
            <a:r>
              <a:rPr lang="en-US" dirty="0" err="1"/>
              <a:t>là</a:t>
            </a:r>
            <a:r>
              <a:rPr lang="en-US" dirty="0"/>
              <a:t> 1m6, </a:t>
            </a:r>
            <a:r>
              <a:rPr lang="en-US" dirty="0" err="1"/>
              <a:t>cân</a:t>
            </a:r>
            <a:r>
              <a:rPr lang="en-US" dirty="0"/>
              <a:t> </a:t>
            </a:r>
            <a:r>
              <a:rPr lang="en-US" dirty="0" err="1"/>
              <a:t>nặng</a:t>
            </a:r>
            <a:r>
              <a:rPr lang="en-US" dirty="0"/>
              <a:t> 55kg, </a:t>
            </a:r>
            <a:r>
              <a:rPr lang="en-US" dirty="0" err="1"/>
              <a:t>hoặc</a:t>
            </a:r>
            <a:r>
              <a:rPr lang="en-US" dirty="0"/>
              <a:t> 45 </a:t>
            </a:r>
            <a:r>
              <a:rPr lang="en-US" dirty="0" err="1"/>
              <a:t>tuổi</a:t>
            </a:r>
            <a:r>
              <a:rPr lang="en-US" dirty="0"/>
              <a:t>. </a:t>
            </a:r>
            <a:r>
              <a:rPr lang="en-US" dirty="0" err="1"/>
              <a:t>Trong</a:t>
            </a:r>
            <a:r>
              <a:rPr lang="en-US" dirty="0"/>
              <a:t> </a:t>
            </a:r>
            <a:r>
              <a:rPr lang="en-US" dirty="0" err="1"/>
              <a:t>khi</a:t>
            </a:r>
            <a:r>
              <a:rPr lang="en-US" dirty="0"/>
              <a:t> </a:t>
            </a:r>
            <a:r>
              <a:rPr lang="en-US" dirty="0" err="1"/>
              <a:t>phân</a:t>
            </a:r>
            <a:r>
              <a:rPr lang="en-US" dirty="0"/>
              <a:t> </a:t>
            </a:r>
            <a:r>
              <a:rPr lang="en-US" dirty="0" err="1"/>
              <a:t>tích</a:t>
            </a:r>
            <a:r>
              <a:rPr lang="en-US" dirty="0"/>
              <a:t> </a:t>
            </a:r>
            <a:r>
              <a:rPr lang="en-US" dirty="0" err="1"/>
              <a:t>định</a:t>
            </a:r>
            <a:r>
              <a:rPr lang="en-US" dirty="0"/>
              <a:t> </a:t>
            </a:r>
            <a:r>
              <a:rPr lang="en-US" dirty="0" err="1"/>
              <a:t>tính</a:t>
            </a:r>
            <a:r>
              <a:rPr lang="en-US" dirty="0"/>
              <a:t>: ng</a:t>
            </a:r>
            <a:r>
              <a:rPr lang="vi-VN" dirty="0"/>
              <a:t>ư</a:t>
            </a:r>
            <a:r>
              <a:rPr lang="en-US" dirty="0" err="1"/>
              <a:t>ời</a:t>
            </a:r>
            <a:r>
              <a:rPr lang="en-US" dirty="0"/>
              <a:t> </a:t>
            </a:r>
            <a:r>
              <a:rPr lang="en-US" dirty="0" err="1"/>
              <a:t>cao</a:t>
            </a:r>
            <a:r>
              <a:rPr lang="en-US" dirty="0"/>
              <a:t>, </a:t>
            </a:r>
            <a:r>
              <a:rPr lang="en-US" dirty="0" err="1"/>
              <a:t>ốm</a:t>
            </a:r>
            <a:r>
              <a:rPr lang="en-US" dirty="0"/>
              <a:t>, </a:t>
            </a:r>
            <a:r>
              <a:rPr lang="en-US" dirty="0" err="1"/>
              <a:t>tuổi</a:t>
            </a:r>
            <a:r>
              <a:rPr lang="en-US" dirty="0"/>
              <a:t> </a:t>
            </a:r>
            <a:r>
              <a:rPr lang="en-US" dirty="0" err="1"/>
              <a:t>trung</a:t>
            </a:r>
            <a:r>
              <a:rPr lang="en-US" dirty="0"/>
              <a:t> </a:t>
            </a:r>
            <a:r>
              <a:rPr lang="en-US" dirty="0" err="1"/>
              <a:t>niên</a:t>
            </a:r>
            <a:r>
              <a:rPr lang="en-US" dirty="0"/>
              <a:t>.</a:t>
            </a:r>
          </a:p>
          <a:p>
            <a:endParaRPr lang="en-US" dirty="0"/>
          </a:p>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6</a:t>
            </a:fld>
            <a:endParaRPr lang="en-GB"/>
          </a:p>
        </p:txBody>
      </p:sp>
    </p:spTree>
    <p:extLst>
      <p:ext uri="{BB962C8B-B14F-4D97-AF65-F5344CB8AC3E}">
        <p14:creationId xmlns:p14="http://schemas.microsoft.com/office/powerpoint/2010/main" val="823831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Mean: </a:t>
            </a:r>
            <a:r>
              <a:rPr lang="en-US" dirty="0" err="1"/>
              <a:t>trung</a:t>
            </a:r>
            <a:r>
              <a:rPr lang="en-US" dirty="0"/>
              <a:t> </a:t>
            </a:r>
            <a:r>
              <a:rPr lang="en-US" dirty="0" err="1"/>
              <a:t>bình</a:t>
            </a:r>
            <a:r>
              <a:rPr lang="en-US" dirty="0"/>
              <a:t> </a:t>
            </a:r>
            <a:r>
              <a:rPr lang="en-US" dirty="0" err="1"/>
              <a:t>cộng</a:t>
            </a:r>
            <a:endParaRPr lang="en-US" dirty="0"/>
          </a:p>
          <a:p>
            <a:r>
              <a:rPr lang="en-US" dirty="0"/>
              <a:t>Median: </a:t>
            </a:r>
            <a:r>
              <a:rPr lang="en-US" dirty="0" err="1"/>
              <a:t>giá</a:t>
            </a:r>
            <a:r>
              <a:rPr lang="en-US" dirty="0"/>
              <a:t> </a:t>
            </a:r>
            <a:r>
              <a:rPr lang="en-US" dirty="0" err="1"/>
              <a:t>trị</a:t>
            </a:r>
            <a:r>
              <a:rPr lang="en-US" dirty="0"/>
              <a:t> </a:t>
            </a:r>
            <a:r>
              <a:rPr lang="en-US" dirty="0" err="1"/>
              <a:t>giữa</a:t>
            </a:r>
            <a:r>
              <a:rPr lang="en-US" dirty="0"/>
              <a:t> </a:t>
            </a:r>
            <a:r>
              <a:rPr lang="en-US" dirty="0" err="1"/>
              <a:t>sau</a:t>
            </a:r>
            <a:r>
              <a:rPr lang="en-US" dirty="0"/>
              <a:t> </a:t>
            </a:r>
            <a:r>
              <a:rPr lang="en-US" dirty="0" err="1"/>
              <a:t>khi</a:t>
            </a:r>
            <a:r>
              <a:rPr lang="en-US" dirty="0"/>
              <a:t> data đ</a:t>
            </a:r>
            <a:r>
              <a:rPr lang="vi-VN" dirty="0"/>
              <a:t>ư</a:t>
            </a:r>
            <a:r>
              <a:rPr lang="en-US" dirty="0" err="1"/>
              <a:t>ợc</a:t>
            </a:r>
            <a:r>
              <a:rPr lang="en-US" dirty="0"/>
              <a:t> </a:t>
            </a:r>
            <a:r>
              <a:rPr lang="en-US" dirty="0" err="1"/>
              <a:t>sắp</a:t>
            </a:r>
            <a:r>
              <a:rPr lang="en-US" dirty="0"/>
              <a:t> </a:t>
            </a:r>
            <a:r>
              <a:rPr lang="en-US" dirty="0" err="1"/>
              <a:t>thứ</a:t>
            </a:r>
            <a:r>
              <a:rPr lang="en-US" dirty="0"/>
              <a:t> </a:t>
            </a:r>
            <a:r>
              <a:rPr lang="en-US" dirty="0" err="1"/>
              <a:t>tự</a:t>
            </a:r>
            <a:endParaRPr lang="en-US" dirty="0"/>
          </a:p>
          <a:p>
            <a:r>
              <a:rPr lang="en-US" dirty="0"/>
              <a:t>Mode: </a:t>
            </a:r>
            <a:r>
              <a:rPr lang="en-US" dirty="0" err="1"/>
              <a:t>giá</a:t>
            </a:r>
            <a:r>
              <a:rPr lang="en-US" dirty="0"/>
              <a:t> </a:t>
            </a:r>
            <a:r>
              <a:rPr lang="en-US" dirty="0" err="1"/>
              <a:t>trị</a:t>
            </a:r>
            <a:r>
              <a:rPr lang="en-US" dirty="0"/>
              <a:t> </a:t>
            </a:r>
            <a:r>
              <a:rPr lang="en-US" dirty="0" err="1"/>
              <a:t>xuất</a:t>
            </a:r>
            <a:r>
              <a:rPr lang="en-US" dirty="0"/>
              <a:t> </a:t>
            </a:r>
            <a:r>
              <a:rPr lang="en-US" dirty="0" err="1"/>
              <a:t>hiện</a:t>
            </a:r>
            <a:r>
              <a:rPr lang="en-US" dirty="0"/>
              <a:t> </a:t>
            </a:r>
            <a:r>
              <a:rPr lang="en-US" dirty="0" err="1"/>
              <a:t>th</a:t>
            </a:r>
            <a:r>
              <a:rPr lang="vi-VN" dirty="0"/>
              <a:t>ư</a:t>
            </a:r>
            <a:r>
              <a:rPr lang="en-US" dirty="0" err="1"/>
              <a:t>ờng</a:t>
            </a:r>
            <a:r>
              <a:rPr lang="en-US" dirty="0"/>
              <a:t> </a:t>
            </a:r>
            <a:r>
              <a:rPr lang="en-US" dirty="0" err="1"/>
              <a:t>xuyên</a:t>
            </a:r>
            <a:r>
              <a:rPr lang="en-US" dirty="0"/>
              <a:t> </a:t>
            </a:r>
            <a:r>
              <a:rPr lang="en-US" dirty="0" err="1"/>
              <a:t>nhất</a:t>
            </a:r>
            <a:r>
              <a:rPr lang="en-US" dirty="0"/>
              <a:t> </a:t>
            </a:r>
            <a:r>
              <a:rPr lang="en-US" dirty="0" err="1"/>
              <a:t>trong</a:t>
            </a:r>
            <a:r>
              <a:rPr lang="en-US" dirty="0"/>
              <a:t> </a:t>
            </a:r>
            <a:r>
              <a:rPr lang="en-US" dirty="0" err="1"/>
              <a:t>bộ</a:t>
            </a:r>
            <a:r>
              <a:rPr lang="en-US" dirty="0"/>
              <a:t> </a:t>
            </a:r>
            <a:r>
              <a:rPr lang="en-US" dirty="0" err="1"/>
              <a:t>dữ</a:t>
            </a:r>
            <a:r>
              <a:rPr lang="en-US" dirty="0"/>
              <a:t> </a:t>
            </a:r>
            <a:r>
              <a:rPr lang="en-US" dirty="0" err="1"/>
              <a:t>liệu</a:t>
            </a:r>
            <a:endParaRPr lang="en-US" dirty="0"/>
          </a:p>
          <a:p>
            <a:endParaRPr lang="en-US" dirty="0"/>
          </a:p>
          <a:p>
            <a:r>
              <a:rPr lang="en-US" sz="1300" dirty="0" err="1"/>
              <a:t>Thuật</a:t>
            </a:r>
            <a:r>
              <a:rPr lang="en-US" sz="1300" dirty="0"/>
              <a:t> </a:t>
            </a:r>
            <a:r>
              <a:rPr lang="en-US" sz="1300" dirty="0" err="1"/>
              <a:t>ngữ</a:t>
            </a:r>
            <a:r>
              <a:rPr lang="en-US" sz="1300" dirty="0"/>
              <a:t> </a:t>
            </a:r>
            <a:r>
              <a:rPr lang="en-US" sz="1300" dirty="0" err="1"/>
              <a:t>thống</a:t>
            </a:r>
            <a:r>
              <a:rPr lang="en-US" sz="1300" dirty="0"/>
              <a:t> </a:t>
            </a:r>
            <a:r>
              <a:rPr lang="en-US" sz="1300" dirty="0" err="1"/>
              <a:t>kê</a:t>
            </a:r>
            <a:r>
              <a:rPr lang="en-US" sz="1300" dirty="0"/>
              <a:t> </a:t>
            </a:r>
            <a:r>
              <a:rPr lang="en-US" sz="1300" dirty="0" err="1"/>
              <a:t>căn</a:t>
            </a:r>
            <a:r>
              <a:rPr lang="en-US" sz="1300" dirty="0"/>
              <a:t> </a:t>
            </a:r>
            <a:r>
              <a:rPr lang="en-US" sz="1300" dirty="0" err="1"/>
              <a:t>bản</a:t>
            </a:r>
            <a:r>
              <a:rPr lang="en-US" sz="1300" dirty="0"/>
              <a:t> </a:t>
            </a:r>
            <a:r>
              <a:rPr lang="en-US" sz="1300" dirty="0" err="1"/>
              <a:t>và</a:t>
            </a:r>
            <a:r>
              <a:rPr lang="en-US" sz="1300" dirty="0"/>
              <a:t> </a:t>
            </a:r>
            <a:r>
              <a:rPr lang="en-US" sz="1300" dirty="0" err="1"/>
              <a:t>dùng</a:t>
            </a:r>
            <a:r>
              <a:rPr lang="en-US" sz="1300" dirty="0"/>
              <a:t> </a:t>
            </a:r>
            <a:r>
              <a:rPr lang="en-US" sz="1300" dirty="0" err="1"/>
              <a:t>thống</a:t>
            </a:r>
            <a:r>
              <a:rPr lang="en-US" sz="1300" dirty="0"/>
              <a:t> </a:t>
            </a:r>
            <a:r>
              <a:rPr lang="en-US" sz="1300" dirty="0" err="1"/>
              <a:t>kê</a:t>
            </a:r>
            <a:r>
              <a:rPr lang="en-US" sz="1300" dirty="0"/>
              <a:t> </a:t>
            </a:r>
            <a:r>
              <a:rPr lang="en-US" sz="1300" dirty="0" err="1"/>
              <a:t>được</a:t>
            </a:r>
            <a:r>
              <a:rPr lang="en-US" sz="1300" dirty="0"/>
              <a:t> </a:t>
            </a:r>
            <a:r>
              <a:rPr lang="en-US" sz="1300" dirty="0" err="1"/>
              <a:t>nói</a:t>
            </a:r>
            <a:r>
              <a:rPr lang="en-US" sz="1300" dirty="0"/>
              <a:t> chi </a:t>
            </a:r>
            <a:r>
              <a:rPr lang="en-US" sz="1300" dirty="0" err="1"/>
              <a:t>tiết</a:t>
            </a:r>
            <a:r>
              <a:rPr lang="en-US" sz="1300" dirty="0"/>
              <a:t> ở </a:t>
            </a:r>
            <a:r>
              <a:rPr lang="en-US" sz="1300" dirty="0" err="1"/>
              <a:t>chương</a:t>
            </a:r>
            <a:r>
              <a:rPr lang="en-US" sz="1300" dirty="0"/>
              <a:t> 14.</a:t>
            </a:r>
          </a:p>
          <a:p>
            <a:r>
              <a:rPr lang="en-US" sz="1300" dirty="0" err="1"/>
              <a:t>Phần</a:t>
            </a:r>
            <a:r>
              <a:rPr lang="en-US" sz="1300" dirty="0"/>
              <a:t> </a:t>
            </a:r>
            <a:r>
              <a:rPr lang="en-US" sz="1300" dirty="0" err="1"/>
              <a:t>này</a:t>
            </a:r>
            <a:r>
              <a:rPr lang="en-US" sz="1300" dirty="0"/>
              <a:t> </a:t>
            </a:r>
            <a:r>
              <a:rPr lang="en-US" sz="1300" dirty="0" err="1"/>
              <a:t>giới</a:t>
            </a:r>
            <a:r>
              <a:rPr lang="en-US" sz="1300" dirty="0"/>
              <a:t> </a:t>
            </a:r>
            <a:r>
              <a:rPr lang="en-US" sz="1300" dirty="0" err="1"/>
              <a:t>thiệu</a:t>
            </a:r>
            <a:r>
              <a:rPr lang="en-US" sz="1300" dirty="0"/>
              <a:t> </a:t>
            </a:r>
            <a:r>
              <a:rPr lang="en-US" sz="1300" dirty="0" err="1"/>
              <a:t>vài</a:t>
            </a:r>
            <a:r>
              <a:rPr lang="en-US" sz="1300" dirty="0"/>
              <a:t> </a:t>
            </a:r>
            <a:r>
              <a:rPr lang="en-US" sz="1300" dirty="0" err="1"/>
              <a:t>kỹ</a:t>
            </a:r>
            <a:r>
              <a:rPr lang="en-US" sz="1300" dirty="0"/>
              <a:t> </a:t>
            </a:r>
            <a:r>
              <a:rPr lang="en-US" sz="1300" dirty="0" err="1"/>
              <a:t>thuật</a:t>
            </a:r>
            <a:r>
              <a:rPr lang="en-US" sz="1300" dirty="0"/>
              <a:t> </a:t>
            </a:r>
            <a:r>
              <a:rPr lang="en-US" sz="1300" dirty="0" err="1"/>
              <a:t>phân</a:t>
            </a:r>
            <a:r>
              <a:rPr lang="en-US" sz="1300" dirty="0"/>
              <a:t> </a:t>
            </a:r>
            <a:r>
              <a:rPr lang="en-US" sz="1300" dirty="0" err="1"/>
              <a:t>tích</a:t>
            </a:r>
            <a:r>
              <a:rPr lang="en-US" sz="1300" dirty="0"/>
              <a:t> </a:t>
            </a:r>
            <a:r>
              <a:rPr lang="en-US" sz="1300" dirty="0" err="1"/>
              <a:t>định</a:t>
            </a:r>
            <a:r>
              <a:rPr lang="en-US" sz="1300" dirty="0"/>
              <a:t> </a:t>
            </a:r>
            <a:r>
              <a:rPr lang="en-US" sz="1300" dirty="0" err="1"/>
              <a:t>lượng</a:t>
            </a:r>
            <a:r>
              <a:rPr lang="en-US" sz="1300" dirty="0"/>
              <a:t> </a:t>
            </a:r>
            <a:r>
              <a:rPr lang="en-US" sz="1300" dirty="0" err="1"/>
              <a:t>đơn</a:t>
            </a:r>
            <a:r>
              <a:rPr lang="en-US" sz="1300" dirty="0"/>
              <a:t> </a:t>
            </a:r>
            <a:r>
              <a:rPr lang="en-US" sz="1300" dirty="0" err="1"/>
              <a:t>giản</a:t>
            </a:r>
            <a:r>
              <a:rPr lang="en-US" sz="1300" dirty="0"/>
              <a:t>, </a:t>
            </a:r>
            <a:r>
              <a:rPr lang="en-US" sz="1300" dirty="0" err="1"/>
              <a:t>hiệu</a:t>
            </a:r>
            <a:r>
              <a:rPr lang="en-US" sz="1300" dirty="0"/>
              <a:t> </a:t>
            </a:r>
            <a:r>
              <a:rPr lang="en-US" sz="1300" dirty="0" err="1"/>
              <a:t>quả</a:t>
            </a:r>
            <a:r>
              <a:rPr lang="en-US" sz="1300" dirty="0"/>
              <a:t> </a:t>
            </a:r>
            <a:r>
              <a:rPr lang="en-US" sz="1300" dirty="0" err="1"/>
              <a:t>trong</a:t>
            </a:r>
            <a:r>
              <a:rPr lang="en-US" sz="1300" dirty="0"/>
              <a:t> </a:t>
            </a:r>
            <a:r>
              <a:rPr lang="en-US" sz="1300" dirty="0" err="1"/>
              <a:t>ngữ</a:t>
            </a:r>
            <a:r>
              <a:rPr lang="en-US" sz="1300" dirty="0"/>
              <a:t> </a:t>
            </a:r>
            <a:r>
              <a:rPr lang="en-US" sz="1300" dirty="0" err="1"/>
              <a:t>cảnh</a:t>
            </a:r>
            <a:r>
              <a:rPr lang="en-US" sz="1300" dirty="0"/>
              <a:t> ID: </a:t>
            </a:r>
            <a:r>
              <a:rPr lang="en-US" sz="1300" dirty="0" err="1"/>
              <a:t>trung</a:t>
            </a:r>
            <a:r>
              <a:rPr lang="en-US" sz="1300" dirty="0"/>
              <a:t> </a:t>
            </a:r>
            <a:r>
              <a:rPr lang="en-US" sz="1300" dirty="0" err="1"/>
              <a:t>bình</a:t>
            </a:r>
            <a:r>
              <a:rPr lang="en-US" sz="1300" dirty="0"/>
              <a:t> </a:t>
            </a:r>
            <a:r>
              <a:rPr lang="en-US" sz="1300" dirty="0" err="1"/>
              <a:t>và</a:t>
            </a:r>
            <a:r>
              <a:rPr lang="en-US" sz="1300" dirty="0"/>
              <a:t> </a:t>
            </a:r>
            <a:r>
              <a:rPr lang="en-US" sz="1300" dirty="0" err="1"/>
              <a:t>phần</a:t>
            </a:r>
            <a:r>
              <a:rPr lang="en-US" sz="1300" dirty="0"/>
              <a:t> </a:t>
            </a:r>
            <a:r>
              <a:rPr lang="en-US" sz="1300" dirty="0" err="1"/>
              <a:t>trăm</a:t>
            </a:r>
            <a:r>
              <a:rPr lang="en-US" sz="1300" dirty="0"/>
              <a:t> – </a:t>
            </a:r>
            <a:r>
              <a:rPr lang="en-US" sz="1300" dirty="0" err="1"/>
              <a:t>hai</a:t>
            </a:r>
            <a:r>
              <a:rPr lang="en-US" sz="1300" dirty="0"/>
              <a:t> </a:t>
            </a:r>
            <a:r>
              <a:rPr lang="en-US" sz="1300" dirty="0" err="1"/>
              <a:t>cách</a:t>
            </a:r>
            <a:r>
              <a:rPr lang="en-US" sz="1300" dirty="0"/>
              <a:t> </a:t>
            </a:r>
            <a:r>
              <a:rPr lang="en-US" sz="1300" dirty="0" err="1"/>
              <a:t>đo</a:t>
            </a:r>
            <a:r>
              <a:rPr lang="en-US" sz="1300" dirty="0"/>
              <a:t> </a:t>
            </a:r>
            <a:r>
              <a:rPr lang="en-US" sz="1300" dirty="0" err="1"/>
              <a:t>đạc</a:t>
            </a:r>
            <a:r>
              <a:rPr lang="en-US" sz="1300" dirty="0"/>
              <a:t> </a:t>
            </a:r>
            <a:r>
              <a:rPr lang="en-US" sz="1300" dirty="0" err="1"/>
              <a:t>phổ</a:t>
            </a:r>
            <a:r>
              <a:rPr lang="en-US" sz="1300" dirty="0"/>
              <a:t> </a:t>
            </a:r>
            <a:r>
              <a:rPr lang="en-US" sz="1300" dirty="0" err="1"/>
              <a:t>biến</a:t>
            </a:r>
            <a:r>
              <a:rPr lang="en-US" sz="1300" dirty="0"/>
              <a:t>.</a:t>
            </a:r>
          </a:p>
          <a:p>
            <a:r>
              <a:rPr lang="en-US" sz="1300" dirty="0" err="1"/>
              <a:t>Phần</a:t>
            </a:r>
            <a:r>
              <a:rPr lang="en-US" sz="1300" dirty="0"/>
              <a:t> </a:t>
            </a:r>
            <a:r>
              <a:rPr lang="en-US" sz="1300" dirty="0" err="1"/>
              <a:t>trăm</a:t>
            </a:r>
            <a:r>
              <a:rPr lang="en-US" sz="1300" dirty="0"/>
              <a:t> </a:t>
            </a:r>
            <a:r>
              <a:rPr lang="en-US" sz="1300" dirty="0" err="1"/>
              <a:t>đặc</a:t>
            </a:r>
            <a:r>
              <a:rPr lang="en-US" sz="1300" dirty="0"/>
              <a:t> </a:t>
            </a:r>
            <a:r>
              <a:rPr lang="en-US" sz="1300" dirty="0" err="1"/>
              <a:t>biệt</a:t>
            </a:r>
            <a:r>
              <a:rPr lang="en-US" sz="1300" dirty="0"/>
              <a:t> </a:t>
            </a:r>
            <a:r>
              <a:rPr lang="en-US" sz="1300" dirty="0" err="1"/>
              <a:t>phù</a:t>
            </a:r>
            <a:r>
              <a:rPr lang="en-US" sz="1300" dirty="0"/>
              <a:t> </a:t>
            </a:r>
            <a:r>
              <a:rPr lang="en-US" sz="1300" dirty="0" err="1"/>
              <a:t>hợp</a:t>
            </a:r>
            <a:r>
              <a:rPr lang="en-US" sz="1300" dirty="0"/>
              <a:t> </a:t>
            </a:r>
            <a:r>
              <a:rPr lang="en-US" sz="1300" dirty="0" err="1"/>
              <a:t>khi</a:t>
            </a:r>
            <a:r>
              <a:rPr lang="en-US" sz="1300" dirty="0"/>
              <a:t> </a:t>
            </a:r>
            <a:r>
              <a:rPr lang="en-US" sz="1300" dirty="0" err="1"/>
              <a:t>mình</a:t>
            </a:r>
            <a:r>
              <a:rPr lang="en-US" sz="1300" dirty="0"/>
              <a:t> </a:t>
            </a:r>
            <a:r>
              <a:rPr lang="en-US" sz="1300" dirty="0" err="1"/>
              <a:t>muốn</a:t>
            </a:r>
            <a:r>
              <a:rPr lang="en-US" sz="1300" dirty="0"/>
              <a:t> so </a:t>
            </a:r>
            <a:r>
              <a:rPr lang="en-US" sz="1300" dirty="0" err="1"/>
              <a:t>sánh</a:t>
            </a:r>
            <a:r>
              <a:rPr lang="en-US" sz="1300" dirty="0"/>
              <a:t> </a:t>
            </a:r>
            <a:r>
              <a:rPr lang="en-US" sz="1300" dirty="0" err="1"/>
              <a:t>hai</a:t>
            </a:r>
            <a:r>
              <a:rPr lang="en-US" sz="1300" dirty="0"/>
              <a:t> </a:t>
            </a:r>
            <a:r>
              <a:rPr lang="en-US" sz="1300" dirty="0" err="1"/>
              <a:t>tập</a:t>
            </a:r>
            <a:r>
              <a:rPr lang="en-US" sz="1300" dirty="0"/>
              <a:t> </a:t>
            </a:r>
            <a:r>
              <a:rPr lang="en-US" sz="1300" dirty="0" err="1"/>
              <a:t>hợp</a:t>
            </a:r>
            <a:r>
              <a:rPr lang="en-US" sz="1300" dirty="0"/>
              <a:t> </a:t>
            </a:r>
            <a:r>
              <a:rPr lang="en-US" sz="1300" dirty="0" err="1"/>
              <a:t>câu</a:t>
            </a:r>
            <a:r>
              <a:rPr lang="en-US" sz="1300" dirty="0"/>
              <a:t> </a:t>
            </a:r>
            <a:r>
              <a:rPr lang="en-US" sz="1300" dirty="0" err="1"/>
              <a:t>trả</a:t>
            </a:r>
            <a:r>
              <a:rPr lang="en-US" sz="1300" dirty="0"/>
              <a:t> </a:t>
            </a:r>
            <a:r>
              <a:rPr lang="en-US" sz="1300" dirty="0" err="1"/>
              <a:t>lời</a:t>
            </a:r>
            <a:r>
              <a:rPr lang="en-US" sz="1300" dirty="0"/>
              <a:t> </a:t>
            </a:r>
            <a:r>
              <a:rPr lang="en-US" sz="1300" dirty="0" err="1"/>
              <a:t>hoặc</a:t>
            </a:r>
            <a:r>
              <a:rPr lang="en-US" sz="1300" dirty="0"/>
              <a:t> </a:t>
            </a:r>
            <a:r>
              <a:rPr lang="en-US" sz="1300" dirty="0" err="1"/>
              <a:t>nhiều</a:t>
            </a:r>
            <a:r>
              <a:rPr lang="en-US" sz="1300" dirty="0"/>
              <a:t> </a:t>
            </a:r>
            <a:r>
              <a:rPr lang="en-US" sz="1300" dirty="0" err="1"/>
              <a:t>hơn</a:t>
            </a:r>
            <a:r>
              <a:rPr lang="en-US" sz="1300" dirty="0"/>
              <a:t> </a:t>
            </a:r>
            <a:r>
              <a:rPr lang="en-US" sz="1300" dirty="0" err="1"/>
              <a:t>hai</a:t>
            </a:r>
            <a:r>
              <a:rPr lang="en-US" sz="1300" dirty="0"/>
              <a:t> </a:t>
            </a:r>
            <a:r>
              <a:rPr lang="en-US" sz="1300" dirty="0" err="1"/>
              <a:t>tập</a:t>
            </a:r>
            <a:r>
              <a:rPr lang="en-US" sz="1300" dirty="0"/>
              <a:t> </a:t>
            </a:r>
            <a:r>
              <a:rPr lang="en-US" sz="1300" dirty="0" err="1"/>
              <a:t>hợp</a:t>
            </a:r>
            <a:r>
              <a:rPr lang="en-US" sz="1300" dirty="0"/>
              <a:t>.</a:t>
            </a:r>
          </a:p>
          <a:p>
            <a:r>
              <a:rPr lang="en-US" sz="1300" dirty="0" err="1"/>
              <a:t>Có</a:t>
            </a:r>
            <a:r>
              <a:rPr lang="en-US" sz="1300" dirty="0"/>
              <a:t> 3 </a:t>
            </a:r>
            <a:r>
              <a:rPr lang="en-US" sz="1300" dirty="0" err="1"/>
              <a:t>kiểu</a:t>
            </a:r>
            <a:r>
              <a:rPr lang="en-US" sz="1300" dirty="0"/>
              <a:t> </a:t>
            </a:r>
            <a:r>
              <a:rPr lang="en-US" sz="1300" dirty="0" err="1"/>
              <a:t>trung</a:t>
            </a:r>
            <a:r>
              <a:rPr lang="en-US" sz="1300" dirty="0"/>
              <a:t> </a:t>
            </a:r>
            <a:r>
              <a:rPr lang="en-US" sz="1300" dirty="0" err="1"/>
              <a:t>bình</a:t>
            </a:r>
            <a:r>
              <a:rPr lang="en-US" sz="1300" dirty="0"/>
              <a:t>: </a:t>
            </a:r>
          </a:p>
          <a:p>
            <a:pPr lvl="0"/>
            <a:r>
              <a:rPr lang="en-US" sz="1300" dirty="0"/>
              <a:t>Mean (</a:t>
            </a:r>
            <a:r>
              <a:rPr lang="en-US" sz="1300" dirty="0" err="1"/>
              <a:t>phổ</a:t>
            </a:r>
            <a:r>
              <a:rPr lang="en-US" sz="1300" dirty="0"/>
              <a:t> </a:t>
            </a:r>
            <a:r>
              <a:rPr lang="en-US" sz="1300" dirty="0" err="1"/>
              <a:t>biến</a:t>
            </a:r>
            <a:r>
              <a:rPr lang="en-US" sz="1300" dirty="0"/>
              <a:t> </a:t>
            </a:r>
            <a:r>
              <a:rPr lang="en-US" sz="1300" dirty="0" err="1"/>
              <a:t>nhất</a:t>
            </a:r>
            <a:r>
              <a:rPr lang="en-US" sz="1300" dirty="0"/>
              <a:t>): </a:t>
            </a:r>
            <a:r>
              <a:rPr lang="en-US" sz="1300" dirty="0" err="1"/>
              <a:t>trung</a:t>
            </a:r>
            <a:r>
              <a:rPr lang="en-US" sz="1300" dirty="0"/>
              <a:t> </a:t>
            </a:r>
            <a:r>
              <a:rPr lang="en-US" sz="1300" dirty="0" err="1"/>
              <a:t>bình</a:t>
            </a:r>
            <a:r>
              <a:rPr lang="en-US" sz="1300" dirty="0"/>
              <a:t> </a:t>
            </a:r>
            <a:r>
              <a:rPr lang="en-US" sz="1300" dirty="0" err="1"/>
              <a:t>cộng</a:t>
            </a:r>
            <a:endParaRPr lang="en-US" sz="1300" dirty="0"/>
          </a:p>
          <a:p>
            <a:pPr lvl="0"/>
            <a:r>
              <a:rPr lang="en-US" sz="1300" dirty="0"/>
              <a:t>Median: </a:t>
            </a:r>
            <a:r>
              <a:rPr lang="en-US" sz="1300" dirty="0" err="1"/>
              <a:t>giá</a:t>
            </a:r>
            <a:r>
              <a:rPr lang="en-US" sz="1300" dirty="0"/>
              <a:t> </a:t>
            </a:r>
            <a:r>
              <a:rPr lang="en-US" sz="1300" dirty="0" err="1"/>
              <a:t>trị</a:t>
            </a:r>
            <a:r>
              <a:rPr lang="en-US" sz="1300" dirty="0"/>
              <a:t> ở </a:t>
            </a:r>
            <a:r>
              <a:rPr lang="en-US" sz="1300" dirty="0" err="1"/>
              <a:t>giữa</a:t>
            </a:r>
            <a:r>
              <a:rPr lang="en-US" sz="1300" dirty="0"/>
              <a:t> </a:t>
            </a:r>
            <a:r>
              <a:rPr lang="en-US" sz="1300" dirty="0" err="1"/>
              <a:t>khi</a:t>
            </a:r>
            <a:r>
              <a:rPr lang="en-US" sz="1300" dirty="0"/>
              <a:t> data </a:t>
            </a:r>
            <a:r>
              <a:rPr lang="en-US" sz="1300" dirty="0" err="1"/>
              <a:t>được</a:t>
            </a:r>
            <a:r>
              <a:rPr lang="en-US" sz="1300" dirty="0"/>
              <a:t> </a:t>
            </a:r>
            <a:r>
              <a:rPr lang="en-US" sz="1300" dirty="0" err="1"/>
              <a:t>sắp</a:t>
            </a:r>
            <a:r>
              <a:rPr lang="en-US" sz="1300" dirty="0"/>
              <a:t> </a:t>
            </a:r>
            <a:r>
              <a:rPr lang="en-US" sz="1300" dirty="0" err="1"/>
              <a:t>xếp</a:t>
            </a:r>
            <a:r>
              <a:rPr lang="en-US" sz="1300" dirty="0"/>
              <a:t> (rank)</a:t>
            </a:r>
          </a:p>
          <a:p>
            <a:pPr lvl="0"/>
            <a:r>
              <a:rPr lang="en-US" sz="1300" dirty="0"/>
              <a:t>Mode: </a:t>
            </a:r>
            <a:r>
              <a:rPr lang="en-US" sz="1300" dirty="0" err="1"/>
              <a:t>giá</a:t>
            </a:r>
            <a:r>
              <a:rPr lang="en-US" sz="1300" dirty="0"/>
              <a:t> </a:t>
            </a:r>
            <a:r>
              <a:rPr lang="en-US" sz="1300" dirty="0" err="1"/>
              <a:t>trị</a:t>
            </a:r>
            <a:r>
              <a:rPr lang="en-US" sz="1300" dirty="0"/>
              <a:t> </a:t>
            </a:r>
            <a:r>
              <a:rPr lang="en-US" sz="1300" dirty="0" err="1"/>
              <a:t>xuất</a:t>
            </a:r>
            <a:r>
              <a:rPr lang="en-US" sz="1300" dirty="0"/>
              <a:t> </a:t>
            </a:r>
            <a:r>
              <a:rPr lang="en-US" sz="1300" dirty="0" err="1"/>
              <a:t>hiện</a:t>
            </a:r>
            <a:r>
              <a:rPr lang="en-US" sz="1300" dirty="0"/>
              <a:t> </a:t>
            </a:r>
            <a:r>
              <a:rPr lang="en-US" sz="1300" dirty="0" err="1"/>
              <a:t>nhiều</a:t>
            </a:r>
            <a:r>
              <a:rPr lang="en-US" sz="1300" dirty="0"/>
              <a:t> </a:t>
            </a:r>
            <a:r>
              <a:rPr lang="en-US" sz="1300" dirty="0" err="1"/>
              <a:t>nhất</a:t>
            </a:r>
            <a:r>
              <a:rPr lang="en-US" sz="1300" dirty="0"/>
              <a:t>.</a:t>
            </a:r>
          </a:p>
          <a:p>
            <a:r>
              <a:rPr lang="en-US" sz="1300" dirty="0"/>
              <a:t>VD </a:t>
            </a:r>
            <a:r>
              <a:rPr lang="en-US" sz="1300" dirty="0" err="1"/>
              <a:t>tập</a:t>
            </a:r>
            <a:r>
              <a:rPr lang="en-US" sz="1300" dirty="0"/>
              <a:t> </a:t>
            </a:r>
            <a:r>
              <a:rPr lang="en-US" sz="1300" dirty="0" err="1"/>
              <a:t>dữ</a:t>
            </a:r>
            <a:r>
              <a:rPr lang="en-US" sz="1300" dirty="0"/>
              <a:t> </a:t>
            </a:r>
            <a:r>
              <a:rPr lang="en-US" sz="1300" dirty="0" err="1"/>
              <a:t>liệu</a:t>
            </a:r>
            <a:r>
              <a:rPr lang="en-US" sz="1300" dirty="0"/>
              <a:t> {2, 3, 4, 6, 6, 7, 7, 7, 8} </a:t>
            </a:r>
            <a:r>
              <a:rPr lang="en-US" sz="1300" dirty="0" err="1"/>
              <a:t>thì</a:t>
            </a:r>
            <a:r>
              <a:rPr lang="en-US" sz="1300" dirty="0"/>
              <a:t> median </a:t>
            </a:r>
            <a:r>
              <a:rPr lang="en-US" sz="1300" dirty="0" err="1"/>
              <a:t>là</a:t>
            </a:r>
            <a:r>
              <a:rPr lang="en-US" sz="1300" dirty="0"/>
              <a:t> 6 </a:t>
            </a:r>
            <a:r>
              <a:rPr lang="en-US" sz="1300" dirty="0" err="1"/>
              <a:t>và</a:t>
            </a:r>
            <a:r>
              <a:rPr lang="en-US" sz="1300" dirty="0"/>
              <a:t> mode </a:t>
            </a:r>
            <a:r>
              <a:rPr lang="en-US" sz="1300" dirty="0" err="1"/>
              <a:t>là</a:t>
            </a:r>
            <a:r>
              <a:rPr lang="en-US" sz="1300" dirty="0"/>
              <a:t> 7, mean </a:t>
            </a:r>
            <a:r>
              <a:rPr lang="en-US" sz="1300" dirty="0" err="1"/>
              <a:t>là</a:t>
            </a:r>
            <a:r>
              <a:rPr lang="en-US" sz="1300" dirty="0"/>
              <a:t> 5.56</a:t>
            </a:r>
          </a:p>
          <a:p>
            <a:r>
              <a:rPr lang="en-US" sz="1300" dirty="0" err="1"/>
              <a:t>Giá</a:t>
            </a:r>
            <a:r>
              <a:rPr lang="en-US" sz="1300" dirty="0"/>
              <a:t> </a:t>
            </a:r>
            <a:r>
              <a:rPr lang="en-US" sz="1300" dirty="0" err="1"/>
              <a:t>trị</a:t>
            </a:r>
            <a:r>
              <a:rPr lang="en-US" sz="1300" dirty="0"/>
              <a:t> </a:t>
            </a:r>
            <a:r>
              <a:rPr lang="en-US" sz="1300" dirty="0" err="1"/>
              <a:t>trung</a:t>
            </a:r>
            <a:r>
              <a:rPr lang="en-US" sz="1300" dirty="0"/>
              <a:t> </a:t>
            </a:r>
            <a:r>
              <a:rPr lang="en-US" sz="1300" dirty="0" err="1"/>
              <a:t>bình</a:t>
            </a:r>
            <a:r>
              <a:rPr lang="en-US" sz="1300" dirty="0"/>
              <a:t> </a:t>
            </a:r>
            <a:r>
              <a:rPr lang="en-US" sz="1300" dirty="0" err="1"/>
              <a:t>cho</a:t>
            </a:r>
            <a:r>
              <a:rPr lang="en-US" sz="1300" dirty="0"/>
              <a:t> </a:t>
            </a:r>
            <a:r>
              <a:rPr lang="en-US" sz="1300" dirty="0" err="1"/>
              <a:t>cái</a:t>
            </a:r>
            <a:r>
              <a:rPr lang="en-US" sz="1300" dirty="0"/>
              <a:t> </a:t>
            </a:r>
            <a:r>
              <a:rPr lang="en-US" sz="1300" dirty="0" err="1"/>
              <a:t>nhìn</a:t>
            </a:r>
            <a:r>
              <a:rPr lang="en-US" sz="1300" dirty="0"/>
              <a:t> </a:t>
            </a:r>
            <a:r>
              <a:rPr lang="en-US" sz="1300" dirty="0" err="1"/>
              <a:t>tổng</a:t>
            </a:r>
            <a:r>
              <a:rPr lang="en-US" sz="1300" dirty="0"/>
              <a:t> </a:t>
            </a:r>
            <a:r>
              <a:rPr lang="en-US" sz="1300" dirty="0" err="1"/>
              <a:t>quan</a:t>
            </a:r>
            <a:r>
              <a:rPr lang="en-US" sz="1300" dirty="0"/>
              <a:t>.</a:t>
            </a:r>
          </a:p>
          <a:p>
            <a:r>
              <a:rPr lang="en-US" sz="1300" dirty="0" err="1"/>
              <a:t>Trước</a:t>
            </a:r>
            <a:r>
              <a:rPr lang="en-US" sz="1300" dirty="0"/>
              <a:t> </a:t>
            </a:r>
            <a:r>
              <a:rPr lang="en-US" sz="1300" dirty="0" err="1"/>
              <a:t>khi</a:t>
            </a:r>
            <a:r>
              <a:rPr lang="en-US" sz="1300" dirty="0"/>
              <a:t> </a:t>
            </a:r>
            <a:r>
              <a:rPr lang="en-US" sz="1300" dirty="0" err="1"/>
              <a:t>phân</a:t>
            </a:r>
            <a:r>
              <a:rPr lang="en-US" sz="1300" dirty="0"/>
              <a:t> </a:t>
            </a:r>
            <a:r>
              <a:rPr lang="en-US" sz="1300" dirty="0" err="1"/>
              <a:t>tích</a:t>
            </a:r>
            <a:r>
              <a:rPr lang="en-US" sz="1300" dirty="0"/>
              <a:t>, data </a:t>
            </a:r>
            <a:r>
              <a:rPr lang="en-US" sz="1300" dirty="0" err="1"/>
              <a:t>cần</a:t>
            </a:r>
            <a:r>
              <a:rPr lang="en-US" sz="1300" dirty="0"/>
              <a:t> </a:t>
            </a:r>
            <a:r>
              <a:rPr lang="en-US" sz="1300" dirty="0" err="1"/>
              <a:t>được</a:t>
            </a:r>
            <a:r>
              <a:rPr lang="en-US" sz="1300" dirty="0"/>
              <a:t> </a:t>
            </a:r>
            <a:r>
              <a:rPr lang="en-US" sz="1300" dirty="0" err="1"/>
              <a:t>sắp</a:t>
            </a:r>
            <a:r>
              <a:rPr lang="en-US" sz="1300" dirty="0"/>
              <a:t> </a:t>
            </a:r>
            <a:r>
              <a:rPr lang="en-US" sz="1300" dirty="0" err="1"/>
              <a:t>xếp</a:t>
            </a:r>
            <a:r>
              <a:rPr lang="en-US" sz="1300" dirty="0"/>
              <a:t> </a:t>
            </a:r>
            <a:r>
              <a:rPr lang="en-US" sz="1300" dirty="0" err="1"/>
              <a:t>lại</a:t>
            </a:r>
            <a:r>
              <a:rPr lang="en-US" sz="1300" dirty="0"/>
              <a:t>, </a:t>
            </a:r>
            <a:r>
              <a:rPr lang="en-US" sz="1300" dirty="0" err="1"/>
              <a:t>thường</a:t>
            </a:r>
            <a:r>
              <a:rPr lang="en-US" sz="1300" dirty="0"/>
              <a:t> </a:t>
            </a:r>
            <a:r>
              <a:rPr lang="en-US" sz="1300" dirty="0" err="1"/>
              <a:t>là</a:t>
            </a:r>
            <a:r>
              <a:rPr lang="en-US" sz="1300" dirty="0"/>
              <a:t> </a:t>
            </a:r>
            <a:r>
              <a:rPr lang="en-US" sz="1300" dirty="0" err="1"/>
              <a:t>dạng</a:t>
            </a:r>
            <a:r>
              <a:rPr lang="en-US" sz="1300" dirty="0"/>
              <a:t> </a:t>
            </a:r>
            <a:r>
              <a:rPr lang="en-US" sz="1300" dirty="0" err="1"/>
              <a:t>hàng</a:t>
            </a:r>
            <a:r>
              <a:rPr lang="en-US" sz="1300" dirty="0"/>
              <a:t> </a:t>
            </a:r>
            <a:r>
              <a:rPr lang="en-US" sz="1300" dirty="0" err="1"/>
              <a:t>và</a:t>
            </a:r>
            <a:r>
              <a:rPr lang="en-US" sz="1300" dirty="0"/>
              <a:t> </a:t>
            </a:r>
            <a:r>
              <a:rPr lang="en-US" sz="1300" dirty="0" err="1"/>
              <a:t>cột</a:t>
            </a:r>
            <a:r>
              <a:rPr lang="en-US" sz="1300" dirty="0"/>
              <a:t>: </a:t>
            </a:r>
            <a:r>
              <a:rPr lang="en-US" sz="1300" dirty="0" err="1"/>
              <a:t>mỗi</a:t>
            </a:r>
            <a:r>
              <a:rPr lang="en-US" sz="1300" dirty="0"/>
              <a:t> </a:t>
            </a:r>
            <a:r>
              <a:rPr lang="en-US" sz="1300" dirty="0" err="1"/>
              <a:t>hàng</a:t>
            </a:r>
            <a:r>
              <a:rPr lang="en-US" sz="1300" dirty="0"/>
              <a:t> </a:t>
            </a:r>
            <a:r>
              <a:rPr lang="en-US" sz="1300" dirty="0" err="1"/>
              <a:t>là</a:t>
            </a:r>
            <a:r>
              <a:rPr lang="en-US" sz="1300" dirty="0"/>
              <a:t> 1 record (</a:t>
            </a:r>
            <a:r>
              <a:rPr lang="en-US" sz="1300" dirty="0" err="1"/>
              <a:t>một</a:t>
            </a:r>
            <a:r>
              <a:rPr lang="en-US" sz="1300" dirty="0"/>
              <a:t> </a:t>
            </a:r>
            <a:r>
              <a:rPr lang="en-US" sz="1300" dirty="0" err="1"/>
              <a:t>người</a:t>
            </a:r>
            <a:r>
              <a:rPr lang="en-US" sz="1300" dirty="0"/>
              <a:t> </a:t>
            </a:r>
            <a:r>
              <a:rPr lang="en-US" sz="1300" dirty="0" err="1"/>
              <a:t>trả</a:t>
            </a:r>
            <a:r>
              <a:rPr lang="en-US" sz="1300" dirty="0"/>
              <a:t> </a:t>
            </a:r>
            <a:r>
              <a:rPr lang="en-US" sz="1300" dirty="0" err="1"/>
              <a:t>lời</a:t>
            </a:r>
            <a:r>
              <a:rPr lang="en-US" sz="1300" dirty="0"/>
              <a:t>). </a:t>
            </a:r>
            <a:r>
              <a:rPr lang="en-US" sz="1300" dirty="0" err="1"/>
              <a:t>Thường</a:t>
            </a:r>
            <a:r>
              <a:rPr lang="en-US" sz="1300" dirty="0"/>
              <a:t> ta </a:t>
            </a:r>
            <a:r>
              <a:rPr lang="en-US" sz="1300" dirty="0" err="1"/>
              <a:t>dùng</a:t>
            </a:r>
            <a:r>
              <a:rPr lang="en-US" sz="1300" dirty="0"/>
              <a:t> Excel </a:t>
            </a:r>
            <a:r>
              <a:rPr lang="en-US" sz="1300" dirty="0" err="1"/>
              <a:t>để</a:t>
            </a:r>
            <a:r>
              <a:rPr lang="en-US" sz="1300" dirty="0"/>
              <a:t> </a:t>
            </a:r>
            <a:r>
              <a:rPr lang="en-US" sz="1300" dirty="0" err="1"/>
              <a:t>dễ</a:t>
            </a:r>
            <a:r>
              <a:rPr lang="en-US" sz="1300" dirty="0"/>
              <a:t> </a:t>
            </a:r>
            <a:r>
              <a:rPr lang="en-US" sz="1300" dirty="0" err="1"/>
              <a:t>tính</a:t>
            </a:r>
            <a:r>
              <a:rPr lang="en-US" sz="1300" dirty="0"/>
              <a:t> </a:t>
            </a:r>
            <a:r>
              <a:rPr lang="en-US" sz="1300" dirty="0" err="1"/>
              <a:t>toán</a:t>
            </a:r>
            <a:r>
              <a:rPr lang="en-US" sz="1300" dirty="0"/>
              <a:t> </a:t>
            </a:r>
            <a:r>
              <a:rPr lang="en-US" sz="1300" dirty="0" err="1"/>
              <a:t>và</a:t>
            </a:r>
            <a:r>
              <a:rPr lang="en-US" sz="1300" dirty="0"/>
              <a:t> </a:t>
            </a:r>
            <a:r>
              <a:rPr lang="en-US" sz="1300" dirty="0" err="1"/>
              <a:t>lọc</a:t>
            </a:r>
            <a:r>
              <a:rPr lang="en-US" sz="1300" dirty="0"/>
              <a:t> data.</a:t>
            </a:r>
          </a:p>
          <a:p>
            <a:r>
              <a:rPr lang="en-US" sz="1300" dirty="0"/>
              <a:t>Quan </a:t>
            </a:r>
            <a:r>
              <a:rPr lang="en-US" sz="1300" dirty="0" err="1"/>
              <a:t>trọng</a:t>
            </a:r>
            <a:r>
              <a:rPr lang="en-US" sz="1300" dirty="0"/>
              <a:t>: </a:t>
            </a:r>
            <a:r>
              <a:rPr lang="en-US" sz="1300" dirty="0" err="1"/>
              <a:t>biểu</a:t>
            </a:r>
            <a:r>
              <a:rPr lang="en-US" sz="1300" dirty="0"/>
              <a:t> </a:t>
            </a:r>
            <a:r>
              <a:rPr lang="en-US" sz="1300" dirty="0" err="1"/>
              <a:t>diễn</a:t>
            </a:r>
            <a:r>
              <a:rPr lang="en-US" sz="1300" dirty="0"/>
              <a:t> </a:t>
            </a:r>
            <a:r>
              <a:rPr lang="en-US" sz="1300" dirty="0" err="1"/>
              <a:t>các</a:t>
            </a:r>
            <a:r>
              <a:rPr lang="en-US" sz="1300" dirty="0"/>
              <a:t> </a:t>
            </a:r>
            <a:r>
              <a:rPr lang="en-US" sz="1300" dirty="0" err="1"/>
              <a:t>kiểu</a:t>
            </a:r>
            <a:r>
              <a:rPr lang="en-US" sz="1300" dirty="0"/>
              <a:t> </a:t>
            </a:r>
            <a:r>
              <a:rPr lang="en-US" sz="1300" dirty="0" err="1"/>
              <a:t>trả</a:t>
            </a:r>
            <a:r>
              <a:rPr lang="en-US" sz="1300" dirty="0"/>
              <a:t> </a:t>
            </a:r>
            <a:r>
              <a:rPr lang="en-US" sz="1300" dirty="0" err="1"/>
              <a:t>lời</a:t>
            </a:r>
            <a:r>
              <a:rPr lang="en-US" sz="1300" dirty="0"/>
              <a:t> </a:t>
            </a:r>
            <a:r>
              <a:rPr lang="en-US" sz="1300" dirty="0" err="1"/>
              <a:t>ntn</a:t>
            </a:r>
            <a:r>
              <a:rPr lang="en-US" sz="1300" dirty="0"/>
              <a:t>? VD: “</a:t>
            </a:r>
            <a:r>
              <a:rPr lang="en-US" sz="1300" dirty="0" err="1"/>
              <a:t>không</a:t>
            </a:r>
            <a:r>
              <a:rPr lang="en-US" sz="1300" dirty="0"/>
              <a:t> </a:t>
            </a:r>
            <a:r>
              <a:rPr lang="en-US" sz="1300" dirty="0" err="1"/>
              <a:t>biết</a:t>
            </a:r>
            <a:r>
              <a:rPr lang="en-US" sz="1300" dirty="0"/>
              <a:t>” </a:t>
            </a:r>
            <a:r>
              <a:rPr lang="en-US" sz="1300" dirty="0" err="1"/>
              <a:t>khác</a:t>
            </a:r>
            <a:r>
              <a:rPr lang="en-US" sz="1300" dirty="0"/>
              <a:t> </a:t>
            </a:r>
            <a:r>
              <a:rPr lang="en-US" sz="1300" dirty="0" err="1"/>
              <a:t>với</a:t>
            </a:r>
            <a:r>
              <a:rPr lang="en-US" sz="1300" dirty="0"/>
              <a:t> “</a:t>
            </a:r>
            <a:r>
              <a:rPr lang="en-US" sz="1300" dirty="0" err="1"/>
              <a:t>không</a:t>
            </a:r>
            <a:r>
              <a:rPr lang="en-US" sz="1300" dirty="0"/>
              <a:t> </a:t>
            </a:r>
            <a:r>
              <a:rPr lang="en-US" sz="1300" dirty="0" err="1"/>
              <a:t>trả</a:t>
            </a:r>
            <a:r>
              <a:rPr lang="en-US" sz="1300" dirty="0"/>
              <a:t> </a:t>
            </a:r>
            <a:r>
              <a:rPr lang="en-US" sz="1300" dirty="0" err="1"/>
              <a:t>lời</a:t>
            </a:r>
            <a:r>
              <a:rPr lang="en-US" sz="1300" dirty="0"/>
              <a:t>”, </a:t>
            </a:r>
            <a:r>
              <a:rPr lang="en-US" sz="1300" dirty="0" err="1"/>
              <a:t>và</a:t>
            </a:r>
            <a:r>
              <a:rPr lang="en-US" sz="1300" dirty="0"/>
              <a:t> </a:t>
            </a:r>
            <a:r>
              <a:rPr lang="en-US" sz="1300" dirty="0" err="1"/>
              <a:t>cần</a:t>
            </a:r>
            <a:r>
              <a:rPr lang="en-US" sz="1300" dirty="0"/>
              <a:t> </a:t>
            </a:r>
            <a:r>
              <a:rPr lang="en-US" sz="1300" dirty="0" err="1"/>
              <a:t>tách</a:t>
            </a:r>
            <a:r>
              <a:rPr lang="en-US" sz="1300" dirty="0"/>
              <a:t> </a:t>
            </a:r>
            <a:r>
              <a:rPr lang="en-US" sz="1300" dirty="0" err="1"/>
              <a:t>chúng</a:t>
            </a:r>
            <a:r>
              <a:rPr lang="en-US" sz="1300" dirty="0"/>
              <a:t> ra </a:t>
            </a:r>
            <a:r>
              <a:rPr lang="en-US" sz="1300" dirty="0" err="1"/>
              <a:t>thành</a:t>
            </a:r>
            <a:r>
              <a:rPr lang="en-US" sz="1300" dirty="0"/>
              <a:t> 2 </a:t>
            </a:r>
            <a:r>
              <a:rPr lang="en-US" sz="1300" dirty="0" err="1"/>
              <a:t>cột</a:t>
            </a:r>
            <a:r>
              <a:rPr lang="en-US" sz="1300" dirty="0"/>
              <a:t> </a:t>
            </a:r>
            <a:r>
              <a:rPr lang="en-US" sz="1300" dirty="0" err="1"/>
              <a:t>khác</a:t>
            </a:r>
            <a:r>
              <a:rPr lang="en-US" sz="1300" dirty="0"/>
              <a:t> </a:t>
            </a:r>
            <a:r>
              <a:rPr lang="en-US" sz="1300" dirty="0" err="1"/>
              <a:t>nhau</a:t>
            </a:r>
            <a:r>
              <a:rPr lang="en-US" sz="1300" dirty="0"/>
              <a:t>.</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7</a:t>
            </a:fld>
            <a:endParaRPr lang="en-GB"/>
          </a:p>
        </p:txBody>
      </p:sp>
    </p:spTree>
    <p:extLst>
      <p:ext uri="{BB962C8B-B14F-4D97-AF65-F5344CB8AC3E}">
        <p14:creationId xmlns:p14="http://schemas.microsoft.com/office/powerpoint/2010/main" val="1674085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err="1"/>
              <a:t>Để</a:t>
            </a:r>
            <a:r>
              <a:rPr lang="en-US" sz="1300" dirty="0"/>
              <a:t> </a:t>
            </a:r>
            <a:r>
              <a:rPr lang="en-US" sz="1300" dirty="0" err="1"/>
              <a:t>phân</a:t>
            </a:r>
            <a:r>
              <a:rPr lang="en-US" sz="1300" dirty="0"/>
              <a:t> </a:t>
            </a:r>
            <a:r>
              <a:rPr lang="en-US" sz="1300" dirty="0" err="1"/>
              <a:t>loại</a:t>
            </a:r>
            <a:r>
              <a:rPr lang="en-US" sz="1300" dirty="0"/>
              <a:t> </a:t>
            </a:r>
            <a:r>
              <a:rPr lang="en-US" sz="1300" dirty="0" err="1"/>
              <a:t>và</a:t>
            </a:r>
            <a:r>
              <a:rPr lang="en-US" sz="1300" dirty="0"/>
              <a:t> </a:t>
            </a:r>
            <a:r>
              <a:rPr lang="en-US" sz="1300" dirty="0" err="1"/>
              <a:t>phân</a:t>
            </a:r>
            <a:r>
              <a:rPr lang="en-US" sz="1300" dirty="0"/>
              <a:t> </a:t>
            </a:r>
            <a:r>
              <a:rPr lang="en-US" sz="1300" dirty="0" err="1"/>
              <a:t>tích</a:t>
            </a:r>
            <a:r>
              <a:rPr lang="en-US" sz="1300" dirty="0"/>
              <a:t> </a:t>
            </a:r>
            <a:r>
              <a:rPr lang="en-US" sz="1300" dirty="0" err="1"/>
              <a:t>đơn</a:t>
            </a:r>
            <a:r>
              <a:rPr lang="en-US" sz="1300" dirty="0"/>
              <a:t> </a:t>
            </a:r>
            <a:r>
              <a:rPr lang="en-US" sz="1300" dirty="0" err="1"/>
              <a:t>giản</a:t>
            </a:r>
            <a:r>
              <a:rPr lang="en-US" sz="1300" dirty="0"/>
              <a:t> </a:t>
            </a:r>
            <a:r>
              <a:rPr lang="en-US" sz="1300" dirty="0" err="1"/>
              <a:t>thì</a:t>
            </a:r>
            <a:r>
              <a:rPr lang="en-US" sz="1300" dirty="0"/>
              <a:t> </a:t>
            </a:r>
            <a:r>
              <a:rPr lang="en-US" sz="1300" dirty="0" err="1"/>
              <a:t>dùng</a:t>
            </a:r>
            <a:r>
              <a:rPr lang="en-US" sz="1300" dirty="0"/>
              <a:t> </a:t>
            </a:r>
            <a:r>
              <a:rPr lang="en-US" sz="1300" dirty="0" err="1"/>
              <a:t>các</a:t>
            </a:r>
            <a:r>
              <a:rPr lang="en-US" sz="1300" dirty="0"/>
              <a:t> </a:t>
            </a:r>
            <a:r>
              <a:rPr lang="en-US" sz="1300" dirty="0" err="1"/>
              <a:t>phần</a:t>
            </a:r>
            <a:r>
              <a:rPr lang="en-US" sz="1300" dirty="0"/>
              <a:t> </a:t>
            </a:r>
            <a:r>
              <a:rPr lang="en-US" sz="1300" dirty="0" err="1"/>
              <a:t>mềm</a:t>
            </a:r>
            <a:r>
              <a:rPr lang="en-US" sz="1300" dirty="0"/>
              <a:t> </a:t>
            </a:r>
            <a:r>
              <a:rPr lang="en-US" sz="1300" dirty="0" err="1"/>
              <a:t>về</a:t>
            </a:r>
            <a:r>
              <a:rPr lang="en-US" sz="1300" dirty="0"/>
              <a:t> </a:t>
            </a:r>
            <a:r>
              <a:rPr lang="en-US" sz="1300" dirty="0" err="1"/>
              <a:t>bảng</a:t>
            </a:r>
            <a:r>
              <a:rPr lang="en-US" sz="1300" dirty="0"/>
              <a:t>, </a:t>
            </a:r>
            <a:r>
              <a:rPr lang="en-US" sz="1300" dirty="0" err="1"/>
              <a:t>vd</a:t>
            </a:r>
            <a:r>
              <a:rPr lang="en-US" sz="1300" dirty="0"/>
              <a:t> Excel, </a:t>
            </a:r>
            <a:r>
              <a:rPr lang="en-US" sz="1300" dirty="0" err="1"/>
              <a:t>có</a:t>
            </a:r>
            <a:r>
              <a:rPr lang="en-US" sz="1300" dirty="0"/>
              <a:t> </a:t>
            </a:r>
            <a:r>
              <a:rPr lang="en-US" sz="1300" dirty="0" err="1"/>
              <a:t>nhiều</a:t>
            </a:r>
            <a:r>
              <a:rPr lang="en-US" sz="1300" dirty="0"/>
              <a:t> </a:t>
            </a:r>
            <a:r>
              <a:rPr lang="en-US" sz="1300" dirty="0" err="1"/>
              <a:t>kiểu</a:t>
            </a:r>
            <a:r>
              <a:rPr lang="en-US" sz="1300" dirty="0"/>
              <a:t> </a:t>
            </a:r>
            <a:r>
              <a:rPr lang="en-US" sz="1300" dirty="0" err="1"/>
              <a:t>tính</a:t>
            </a:r>
            <a:r>
              <a:rPr lang="en-US" sz="1300" dirty="0"/>
              <a:t> </a:t>
            </a:r>
            <a:r>
              <a:rPr lang="en-US" sz="1300" dirty="0" err="1"/>
              <a:t>toán</a:t>
            </a:r>
            <a:r>
              <a:rPr lang="en-US" sz="1300" dirty="0"/>
              <a:t> </a:t>
            </a:r>
            <a:r>
              <a:rPr lang="en-US" sz="1300" dirty="0" err="1"/>
              <a:t>và</a:t>
            </a:r>
            <a:r>
              <a:rPr lang="en-US" sz="1300" dirty="0"/>
              <a:t> </a:t>
            </a:r>
            <a:r>
              <a:rPr lang="en-US" sz="1300" dirty="0" err="1"/>
              <a:t>biểu</a:t>
            </a:r>
            <a:r>
              <a:rPr lang="en-US" sz="1300" dirty="0"/>
              <a:t> </a:t>
            </a:r>
            <a:r>
              <a:rPr lang="en-US" sz="1300" dirty="0" err="1"/>
              <a:t>diễn</a:t>
            </a:r>
            <a:r>
              <a:rPr lang="en-US" sz="1300" dirty="0"/>
              <a:t> </a:t>
            </a:r>
            <a:r>
              <a:rPr lang="en-US" sz="1300" dirty="0" err="1"/>
              <a:t>đồ</a:t>
            </a:r>
            <a:r>
              <a:rPr lang="en-US" sz="1300" dirty="0"/>
              <a:t> </a:t>
            </a:r>
            <a:r>
              <a:rPr lang="en-US" sz="1300" dirty="0" err="1"/>
              <a:t>họa</a:t>
            </a:r>
            <a:r>
              <a:rPr lang="en-US" sz="1300" dirty="0"/>
              <a:t>, </a:t>
            </a:r>
            <a:r>
              <a:rPr lang="en-US" sz="1300" dirty="0" err="1"/>
              <a:t>có</a:t>
            </a:r>
            <a:r>
              <a:rPr lang="en-US" sz="1300" dirty="0"/>
              <a:t> </a:t>
            </a:r>
            <a:r>
              <a:rPr lang="en-US" sz="1300" dirty="0" err="1"/>
              <a:t>thể</a:t>
            </a:r>
            <a:r>
              <a:rPr lang="en-US" sz="1300" dirty="0"/>
              <a:t> </a:t>
            </a:r>
            <a:r>
              <a:rPr lang="en-US" sz="1300" dirty="0" err="1"/>
              <a:t>tìm</a:t>
            </a:r>
            <a:r>
              <a:rPr lang="en-US" sz="1300" dirty="0"/>
              <a:t> ra </a:t>
            </a:r>
            <a:r>
              <a:rPr lang="en-US" sz="1300" dirty="0" err="1"/>
              <a:t>các</a:t>
            </a:r>
            <a:r>
              <a:rPr lang="en-US" sz="1300" dirty="0"/>
              <a:t> </a:t>
            </a:r>
            <a:r>
              <a:rPr lang="en-US" sz="1300" dirty="0" err="1"/>
              <a:t>giá</a:t>
            </a:r>
            <a:r>
              <a:rPr lang="en-US" sz="1300" dirty="0"/>
              <a:t> </a:t>
            </a:r>
            <a:r>
              <a:rPr lang="en-US" sz="1300" dirty="0" err="1"/>
              <a:t>trị</a:t>
            </a:r>
            <a:r>
              <a:rPr lang="en-US" sz="1300" dirty="0"/>
              <a:t> </a:t>
            </a:r>
            <a:r>
              <a:rPr lang="en-US" sz="1300" dirty="0" err="1"/>
              <a:t>trung</a:t>
            </a:r>
            <a:r>
              <a:rPr lang="en-US" sz="1300" dirty="0"/>
              <a:t> </a:t>
            </a:r>
            <a:r>
              <a:rPr lang="en-US" sz="1300" dirty="0" err="1"/>
              <a:t>bình</a:t>
            </a:r>
            <a:r>
              <a:rPr lang="en-US" sz="1300" dirty="0"/>
              <a:t> </a:t>
            </a:r>
            <a:r>
              <a:rPr lang="en-US" sz="1300" dirty="0" err="1"/>
              <a:t>hoặc</a:t>
            </a:r>
            <a:r>
              <a:rPr lang="en-US" sz="1300" dirty="0"/>
              <a:t> </a:t>
            </a:r>
            <a:r>
              <a:rPr lang="en-US" sz="1300" dirty="0" err="1"/>
              <a:t>đột</a:t>
            </a:r>
            <a:r>
              <a:rPr lang="en-US" sz="1300" dirty="0"/>
              <a:t> </a:t>
            </a:r>
            <a:r>
              <a:rPr lang="en-US" sz="1300" dirty="0" err="1"/>
              <a:t>biến</a:t>
            </a:r>
            <a:r>
              <a:rPr lang="en-US" sz="1300" dirty="0"/>
              <a:t>. </a:t>
            </a:r>
            <a:r>
              <a:rPr lang="en-US" sz="1300" dirty="0" err="1"/>
              <a:t>Biểu</a:t>
            </a:r>
            <a:r>
              <a:rPr lang="en-US" sz="1300" dirty="0"/>
              <a:t> </a:t>
            </a:r>
            <a:r>
              <a:rPr lang="en-US" sz="1300" dirty="0" err="1"/>
              <a:t>diễn</a:t>
            </a:r>
            <a:r>
              <a:rPr lang="en-US" sz="1300" dirty="0"/>
              <a:t> </a:t>
            </a:r>
            <a:r>
              <a:rPr lang="en-US" sz="1300" dirty="0" err="1"/>
              <a:t>đồ</a:t>
            </a:r>
            <a:r>
              <a:rPr lang="en-US" sz="1300" dirty="0"/>
              <a:t> </a:t>
            </a:r>
            <a:r>
              <a:rPr lang="en-US" sz="1300" dirty="0" err="1"/>
              <a:t>họa</a:t>
            </a:r>
            <a:r>
              <a:rPr lang="en-US" sz="1300" dirty="0"/>
              <a:t> </a:t>
            </a:r>
            <a:r>
              <a:rPr lang="en-US" sz="1300" dirty="0" err="1"/>
              <a:t>giúp</a:t>
            </a:r>
            <a:r>
              <a:rPr lang="en-US" sz="1300" dirty="0"/>
              <a:t> ta </a:t>
            </a:r>
            <a:r>
              <a:rPr lang="en-US" sz="1300" dirty="0" err="1"/>
              <a:t>thấy</a:t>
            </a:r>
            <a:r>
              <a:rPr lang="en-US" sz="1300" dirty="0"/>
              <a:t> </a:t>
            </a:r>
            <a:r>
              <a:rPr lang="en-US" sz="1300" dirty="0" err="1"/>
              <a:t>tổng</a:t>
            </a:r>
            <a:r>
              <a:rPr lang="en-US" sz="1300" dirty="0"/>
              <a:t> </a:t>
            </a:r>
            <a:r>
              <a:rPr lang="en-US" sz="1300" dirty="0" err="1"/>
              <a:t>quan</a:t>
            </a:r>
            <a:r>
              <a:rPr lang="en-US" sz="1300" dirty="0"/>
              <a:t> </a:t>
            </a:r>
            <a:r>
              <a:rPr lang="en-US" sz="1300" dirty="0" err="1"/>
              <a:t>về</a:t>
            </a:r>
            <a:r>
              <a:rPr lang="en-US" sz="1300" dirty="0"/>
              <a:t> </a:t>
            </a:r>
            <a:r>
              <a:rPr lang="en-US" sz="1300" dirty="0" err="1"/>
              <a:t>dữ</a:t>
            </a:r>
            <a:r>
              <a:rPr lang="en-US" sz="1300" dirty="0"/>
              <a:t> </a:t>
            </a:r>
            <a:r>
              <a:rPr lang="en-US" sz="1300" dirty="0" err="1"/>
              <a:t>liệu</a:t>
            </a:r>
            <a:r>
              <a:rPr lang="en-US" sz="1300" dirty="0"/>
              <a:t>, </a:t>
            </a:r>
            <a:r>
              <a:rPr lang="en-US" sz="1300" dirty="0" err="1"/>
              <a:t>những</a:t>
            </a:r>
            <a:r>
              <a:rPr lang="en-US" sz="1300" dirty="0"/>
              <a:t> </a:t>
            </a:r>
            <a:r>
              <a:rPr lang="en-US" sz="1300" dirty="0" err="1"/>
              <a:t>mẫu</a:t>
            </a:r>
            <a:r>
              <a:rPr lang="en-US" sz="1300" dirty="0"/>
              <a:t> </a:t>
            </a:r>
            <a:r>
              <a:rPr lang="en-US" sz="1300" dirty="0" err="1"/>
              <a:t>lặp</a:t>
            </a:r>
            <a:r>
              <a:rPr lang="en-US" sz="1300" dirty="0"/>
              <a:t> </a:t>
            </a:r>
            <a:r>
              <a:rPr lang="en-US" sz="1300" dirty="0" err="1"/>
              <a:t>lại</a:t>
            </a:r>
            <a:r>
              <a:rPr lang="en-US" sz="1300" dirty="0"/>
              <a:t>.</a:t>
            </a:r>
          </a:p>
          <a:p>
            <a:r>
              <a:rPr lang="en-US" sz="1300" dirty="0"/>
              <a:t>VD </a:t>
            </a:r>
            <a:r>
              <a:rPr lang="en-US" sz="1300" dirty="0" err="1"/>
              <a:t>về</a:t>
            </a:r>
            <a:r>
              <a:rPr lang="en-US" sz="1300" dirty="0"/>
              <a:t> </a:t>
            </a:r>
            <a:r>
              <a:rPr lang="en-US" sz="1300" dirty="0" err="1"/>
              <a:t>bảng</a:t>
            </a:r>
            <a:r>
              <a:rPr lang="en-US" sz="1300" dirty="0"/>
              <a:t> 8.2, </a:t>
            </a:r>
            <a:r>
              <a:rPr lang="en-US" sz="1300" dirty="0" err="1"/>
              <a:t>nó</a:t>
            </a:r>
            <a:r>
              <a:rPr lang="en-US" sz="1300" dirty="0"/>
              <a:t> </a:t>
            </a:r>
            <a:r>
              <a:rPr lang="en-US" sz="1300" dirty="0" err="1"/>
              <a:t>thể</a:t>
            </a:r>
            <a:r>
              <a:rPr lang="en-US" sz="1300" dirty="0"/>
              <a:t> </a:t>
            </a:r>
            <a:r>
              <a:rPr lang="en-US" sz="1300" dirty="0" err="1"/>
              <a:t>hiện</a:t>
            </a:r>
            <a:r>
              <a:rPr lang="en-US" sz="1300" dirty="0"/>
              <a:t> </a:t>
            </a:r>
            <a:r>
              <a:rPr lang="en-US" sz="1300" dirty="0" err="1"/>
              <a:t>mức</a:t>
            </a:r>
            <a:r>
              <a:rPr lang="en-US" sz="1300" dirty="0"/>
              <a:t> </a:t>
            </a:r>
            <a:r>
              <a:rPr lang="en-US" sz="1300" dirty="0" err="1"/>
              <a:t>độ</a:t>
            </a:r>
            <a:r>
              <a:rPr lang="en-US" sz="1300" dirty="0"/>
              <a:t> </a:t>
            </a:r>
            <a:r>
              <a:rPr lang="en-US" sz="1300" dirty="0" err="1"/>
              <a:t>trải</a:t>
            </a:r>
            <a:r>
              <a:rPr lang="en-US" sz="1300" dirty="0"/>
              <a:t> </a:t>
            </a:r>
            <a:r>
              <a:rPr lang="en-US" sz="1300" dirty="0" err="1"/>
              <a:t>nghiệm</a:t>
            </a:r>
            <a:r>
              <a:rPr lang="en-US" sz="1300" dirty="0"/>
              <a:t> </a:t>
            </a:r>
            <a:r>
              <a:rPr lang="en-US" sz="1300" dirty="0" err="1"/>
              <a:t>của</a:t>
            </a:r>
            <a:r>
              <a:rPr lang="en-US" sz="1300" dirty="0"/>
              <a:t> user </a:t>
            </a:r>
            <a:r>
              <a:rPr lang="en-US" sz="1300" dirty="0" err="1"/>
              <a:t>và</a:t>
            </a:r>
            <a:r>
              <a:rPr lang="en-US" sz="1300" dirty="0"/>
              <a:t> </a:t>
            </a:r>
            <a:r>
              <a:rPr lang="en-US" sz="1300" dirty="0" err="1"/>
              <a:t>số</a:t>
            </a:r>
            <a:r>
              <a:rPr lang="en-US" sz="1300" dirty="0"/>
              <a:t> </a:t>
            </a:r>
            <a:r>
              <a:rPr lang="en-US" sz="1300" dirty="0" err="1"/>
              <a:t>lỗi</a:t>
            </a:r>
            <a:r>
              <a:rPr lang="en-US" sz="1300" dirty="0"/>
              <a:t> </a:t>
            </a:r>
            <a:r>
              <a:rPr lang="en-US" sz="1300" dirty="0" err="1"/>
              <a:t>họ</a:t>
            </a:r>
            <a:r>
              <a:rPr lang="en-US" sz="1300" dirty="0"/>
              <a:t> </a:t>
            </a:r>
            <a:r>
              <a:rPr lang="en-US" sz="1300" dirty="0" err="1"/>
              <a:t>gặp</a:t>
            </a:r>
            <a:r>
              <a:rPr lang="en-US" sz="1300" dirty="0"/>
              <a:t> </a:t>
            </a:r>
            <a:r>
              <a:rPr lang="en-US" sz="1300" dirty="0" err="1"/>
              <a:t>phải</a:t>
            </a:r>
            <a:r>
              <a:rPr lang="en-US" sz="1300" dirty="0"/>
              <a:t> </a:t>
            </a:r>
            <a:r>
              <a:rPr lang="en-US" sz="1300" dirty="0" err="1"/>
              <a:t>khi</a:t>
            </a:r>
            <a:r>
              <a:rPr lang="en-US" sz="1300" dirty="0"/>
              <a:t> </a:t>
            </a:r>
            <a:r>
              <a:rPr lang="en-US" sz="1300" dirty="0" err="1"/>
              <a:t>hoàn</a:t>
            </a:r>
            <a:r>
              <a:rPr lang="en-US" sz="1300" dirty="0"/>
              <a:t> </a:t>
            </a:r>
            <a:r>
              <a:rPr lang="en-US" sz="1300" dirty="0" err="1"/>
              <a:t>thành</a:t>
            </a:r>
            <a:r>
              <a:rPr lang="en-US" sz="1300" dirty="0"/>
              <a:t> 1 </a:t>
            </a:r>
            <a:r>
              <a:rPr lang="en-US" sz="1300" dirty="0" err="1"/>
              <a:t>tác</a:t>
            </a:r>
            <a:r>
              <a:rPr lang="en-US" sz="1300" dirty="0"/>
              <a:t> </a:t>
            </a:r>
            <a:r>
              <a:rPr lang="en-US" sz="1300" dirty="0" err="1"/>
              <a:t>vụ</a:t>
            </a:r>
            <a:r>
              <a:rPr lang="en-US" sz="1300" dirty="0"/>
              <a:t>: </a:t>
            </a:r>
            <a:r>
              <a:rPr lang="en-US" sz="1300" dirty="0" err="1"/>
              <a:t>không</a:t>
            </a:r>
            <a:r>
              <a:rPr lang="en-US" sz="1300" dirty="0"/>
              <a:t> </a:t>
            </a:r>
            <a:r>
              <a:rPr lang="en-US" sz="1300" dirty="0" err="1"/>
              <a:t>có</a:t>
            </a:r>
            <a:r>
              <a:rPr lang="en-US" sz="1300" dirty="0"/>
              <a:t> </a:t>
            </a:r>
            <a:r>
              <a:rPr lang="en-US" sz="1300" dirty="0" err="1"/>
              <a:t>giá</a:t>
            </a:r>
            <a:r>
              <a:rPr lang="en-US" sz="1300" dirty="0"/>
              <a:t> </a:t>
            </a:r>
            <a:r>
              <a:rPr lang="en-US" sz="1300" dirty="0" err="1"/>
              <a:t>trị</a:t>
            </a:r>
            <a:r>
              <a:rPr lang="en-US" sz="1300" dirty="0"/>
              <a:t> </a:t>
            </a:r>
            <a:r>
              <a:rPr lang="en-US" sz="1300" dirty="0" err="1"/>
              <a:t>đột</a:t>
            </a:r>
            <a:r>
              <a:rPr lang="en-US" sz="1300" dirty="0"/>
              <a:t> </a:t>
            </a:r>
            <a:r>
              <a:rPr lang="en-US" sz="1300" dirty="0" err="1"/>
              <a:t>biến</a:t>
            </a:r>
            <a:r>
              <a:rPr lang="en-US" sz="1300" dirty="0"/>
              <a:t>. </a:t>
            </a:r>
            <a:r>
              <a:rPr lang="en-US" sz="1300" dirty="0" err="1"/>
              <a:t>Chọn</a:t>
            </a:r>
            <a:r>
              <a:rPr lang="en-US" sz="1300" dirty="0"/>
              <a:t> </a:t>
            </a:r>
            <a:r>
              <a:rPr lang="en-US" sz="1300" dirty="0" err="1"/>
              <a:t>biểu</a:t>
            </a:r>
            <a:r>
              <a:rPr lang="en-US" sz="1300" dirty="0"/>
              <a:t> </a:t>
            </a:r>
            <a:r>
              <a:rPr lang="en-US" sz="1300" dirty="0" err="1"/>
              <a:t>diễn</a:t>
            </a:r>
            <a:r>
              <a:rPr lang="en-US" sz="1300" dirty="0"/>
              <a:t> data </a:t>
            </a:r>
            <a:r>
              <a:rPr lang="en-US" sz="1300" dirty="0" err="1"/>
              <a:t>ntn</a:t>
            </a:r>
            <a:r>
              <a:rPr lang="en-US" sz="1300" dirty="0"/>
              <a:t> </a:t>
            </a:r>
            <a:r>
              <a:rPr lang="en-US" sz="1300" dirty="0" err="1"/>
              <a:t>là</a:t>
            </a:r>
            <a:r>
              <a:rPr lang="en-US" sz="1300" dirty="0"/>
              <a:t> </a:t>
            </a:r>
            <a:r>
              <a:rPr lang="en-US" sz="1300" dirty="0" err="1"/>
              <a:t>tùy</a:t>
            </a:r>
            <a:r>
              <a:rPr lang="en-US" sz="1300" dirty="0"/>
              <a:t> </a:t>
            </a:r>
            <a:r>
              <a:rPr lang="en-US" sz="1300" dirty="0" err="1"/>
              <a:t>vào</a:t>
            </a:r>
            <a:r>
              <a:rPr lang="en-US" sz="1300" dirty="0"/>
              <a:t> </a:t>
            </a:r>
            <a:r>
              <a:rPr lang="en-US" sz="1300" dirty="0" err="1"/>
              <a:t>người</a:t>
            </a:r>
            <a:r>
              <a:rPr lang="en-US" sz="1300" dirty="0"/>
              <a:t> </a:t>
            </a:r>
            <a:r>
              <a:rPr lang="en-US" sz="1300" dirty="0" err="1"/>
              <a:t>nghe</a:t>
            </a:r>
            <a:r>
              <a:rPr lang="en-US" sz="1300" dirty="0"/>
              <a:t> </a:t>
            </a:r>
            <a:r>
              <a:rPr lang="en-US" sz="1300" dirty="0" err="1"/>
              <a:t>là</a:t>
            </a:r>
            <a:r>
              <a:rPr lang="en-US" sz="1300" dirty="0"/>
              <a:t> ai.</a:t>
            </a:r>
          </a:p>
          <a:p>
            <a:endParaRPr lang="en-US" sz="1300" dirty="0"/>
          </a:p>
          <a:p>
            <a:pPr defTabSz="966612">
              <a:defRPr/>
            </a:pPr>
            <a:r>
              <a:rPr lang="en-US" dirty="0" err="1"/>
              <a:t>Mời</a:t>
            </a:r>
            <a:r>
              <a:rPr lang="en-US" dirty="0"/>
              <a:t> SV </a:t>
            </a:r>
            <a:r>
              <a:rPr lang="en-US" dirty="0" err="1"/>
              <a:t>chỉ</a:t>
            </a:r>
            <a:r>
              <a:rPr lang="en-US" dirty="0"/>
              <a:t> ra data </a:t>
            </a:r>
            <a:r>
              <a:rPr lang="en-US" dirty="0" err="1"/>
              <a:t>định</a:t>
            </a:r>
            <a:r>
              <a:rPr lang="en-US" dirty="0"/>
              <a:t> l</a:t>
            </a:r>
            <a:r>
              <a:rPr lang="vi-VN" dirty="0"/>
              <a:t>ư</a:t>
            </a:r>
            <a:r>
              <a:rPr lang="en-US" dirty="0" err="1"/>
              <a:t>ợng</a:t>
            </a:r>
            <a:r>
              <a:rPr lang="en-US" dirty="0"/>
              <a:t> </a:t>
            </a:r>
            <a:r>
              <a:rPr lang="en-US" dirty="0" err="1"/>
              <a:t>và</a:t>
            </a:r>
            <a:r>
              <a:rPr lang="en-US" dirty="0"/>
              <a:t> </a:t>
            </a:r>
            <a:r>
              <a:rPr lang="en-US" dirty="0" err="1"/>
              <a:t>định</a:t>
            </a:r>
            <a:r>
              <a:rPr lang="en-US" dirty="0"/>
              <a:t> </a:t>
            </a:r>
            <a:r>
              <a:rPr lang="en-US" dirty="0" err="1"/>
              <a:t>tính</a:t>
            </a:r>
            <a:r>
              <a:rPr lang="en-US" dirty="0"/>
              <a:t> </a:t>
            </a:r>
            <a:r>
              <a:rPr lang="en-US" dirty="0" err="1"/>
              <a:t>sau</a:t>
            </a:r>
            <a:r>
              <a:rPr lang="en-US" dirty="0"/>
              <a:t> </a:t>
            </a:r>
            <a:r>
              <a:rPr lang="en-US" dirty="0" err="1"/>
              <a:t>khi</a:t>
            </a:r>
            <a:r>
              <a:rPr lang="en-US" dirty="0"/>
              <a:t> </a:t>
            </a:r>
            <a:r>
              <a:rPr lang="en-US" dirty="0" err="1"/>
              <a:t>dùng</a:t>
            </a:r>
            <a:r>
              <a:rPr lang="en-US" dirty="0"/>
              <a:t> questionnaire </a:t>
            </a:r>
            <a:r>
              <a:rPr lang="en-US" dirty="0" err="1"/>
              <a:t>để</a:t>
            </a:r>
            <a:r>
              <a:rPr lang="en-US" dirty="0"/>
              <a:t> thu </a:t>
            </a:r>
            <a:r>
              <a:rPr lang="en-US" dirty="0" err="1"/>
              <a:t>thập</a:t>
            </a:r>
            <a:r>
              <a:rPr lang="en-US" dirty="0"/>
              <a:t> </a:t>
            </a:r>
            <a:r>
              <a:rPr lang="en-US" dirty="0" err="1"/>
              <a:t>dữ</a:t>
            </a:r>
            <a:r>
              <a:rPr lang="en-US" dirty="0"/>
              <a:t> </a:t>
            </a:r>
            <a:r>
              <a:rPr lang="en-US" dirty="0" err="1"/>
              <a:t>liệu</a:t>
            </a:r>
            <a:r>
              <a:rPr lang="en-US" dirty="0"/>
              <a:t> </a:t>
            </a:r>
            <a:r>
              <a:rPr lang="en-US" dirty="0" err="1"/>
              <a:t>trong</a:t>
            </a:r>
            <a:r>
              <a:rPr lang="en-US" dirty="0"/>
              <a:t> </a:t>
            </a:r>
            <a:r>
              <a:rPr lang="en-US" dirty="0" err="1"/>
              <a:t>ch</a:t>
            </a:r>
            <a:r>
              <a:rPr lang="vi-VN" dirty="0"/>
              <a:t>ư</a:t>
            </a:r>
            <a:r>
              <a:rPr lang="en-US" dirty="0" err="1"/>
              <a:t>ơng</a:t>
            </a:r>
            <a:r>
              <a:rPr lang="en-US" dirty="0"/>
              <a:t> 7 (</a:t>
            </a:r>
            <a:r>
              <a:rPr lang="en-US" dirty="0" err="1"/>
              <a:t>thế</a:t>
            </a:r>
            <a:r>
              <a:rPr lang="en-US" dirty="0"/>
              <a:t> </a:t>
            </a:r>
            <a:r>
              <a:rPr lang="en-US" dirty="0" err="1"/>
              <a:t>nào</a:t>
            </a:r>
            <a:r>
              <a:rPr lang="en-US" dirty="0"/>
              <a:t> </a:t>
            </a:r>
            <a:r>
              <a:rPr lang="en-US" dirty="0" err="1"/>
              <a:t>là</a:t>
            </a:r>
            <a:r>
              <a:rPr lang="en-US" dirty="0"/>
              <a:t> </a:t>
            </a:r>
            <a:r>
              <a:rPr lang="en-US" dirty="0" err="1"/>
              <a:t>một</a:t>
            </a:r>
            <a:r>
              <a:rPr lang="en-US" dirty="0"/>
              <a:t> </a:t>
            </a:r>
            <a:r>
              <a:rPr lang="en-US" dirty="0" err="1"/>
              <a:t>thiết</a:t>
            </a:r>
            <a:r>
              <a:rPr lang="en-US" dirty="0"/>
              <a:t> </a:t>
            </a:r>
            <a:r>
              <a:rPr lang="en-US" dirty="0" err="1"/>
              <a:t>bị</a:t>
            </a:r>
            <a:r>
              <a:rPr lang="en-US" dirty="0"/>
              <a:t> </a:t>
            </a:r>
            <a:r>
              <a:rPr lang="en-US" dirty="0" err="1"/>
              <a:t>đọc</a:t>
            </a:r>
            <a:r>
              <a:rPr lang="en-US" dirty="0"/>
              <a:t> </a:t>
            </a:r>
            <a:r>
              <a:rPr lang="en-US" dirty="0" err="1"/>
              <a:t>hấp</a:t>
            </a:r>
            <a:r>
              <a:rPr lang="en-US" dirty="0"/>
              <a:t> </a:t>
            </a:r>
            <a:r>
              <a:rPr lang="en-US" dirty="0" err="1"/>
              <a:t>dẫn</a:t>
            </a:r>
            <a:r>
              <a:rPr lang="en-US" dirty="0"/>
              <a:t> </a:t>
            </a:r>
            <a:r>
              <a:rPr lang="en-US" dirty="0" err="1"/>
              <a:t>giới</a:t>
            </a:r>
            <a:r>
              <a:rPr lang="en-US" dirty="0"/>
              <a:t> </a:t>
            </a:r>
            <a:r>
              <a:rPr lang="en-US" dirty="0" err="1"/>
              <a:t>trẻ</a:t>
            </a:r>
            <a:r>
              <a:rPr lang="en-US" dirty="0"/>
              <a:t>)</a:t>
            </a:r>
          </a:p>
          <a:p>
            <a:endParaRPr lang="en-US" sz="1300" dirty="0"/>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8</a:t>
            </a:fld>
            <a:endParaRPr lang="en-GB"/>
          </a:p>
        </p:txBody>
      </p:sp>
    </p:spTree>
    <p:extLst>
      <p:ext uri="{BB962C8B-B14F-4D97-AF65-F5344CB8AC3E}">
        <p14:creationId xmlns:p14="http://schemas.microsoft.com/office/powerpoint/2010/main" val="1079417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 graph</a:t>
            </a:r>
          </a:p>
          <a:p>
            <a:r>
              <a:rPr lang="en-US" dirty="0" err="1"/>
              <a:t>Thể</a:t>
            </a:r>
            <a:r>
              <a:rPr lang="en-US" dirty="0"/>
              <a:t> </a:t>
            </a:r>
            <a:r>
              <a:rPr lang="en-US" dirty="0" err="1"/>
              <a:t>hiện</a:t>
            </a:r>
            <a:r>
              <a:rPr lang="en-US" dirty="0"/>
              <a:t> data </a:t>
            </a:r>
            <a:r>
              <a:rPr lang="en-US" dirty="0" err="1"/>
              <a:t>bằng</a:t>
            </a:r>
            <a:r>
              <a:rPr lang="en-US" dirty="0"/>
              <a:t> </a:t>
            </a:r>
            <a:r>
              <a:rPr lang="en-US" dirty="0" err="1"/>
              <a:t>hình</a:t>
            </a:r>
            <a:r>
              <a:rPr lang="en-US" dirty="0"/>
              <a:t> </a:t>
            </a:r>
            <a:r>
              <a:rPr lang="en-US" dirty="0" err="1"/>
              <a:t>ảnh</a:t>
            </a:r>
            <a:r>
              <a:rPr lang="en-US" dirty="0"/>
              <a:t>: bar graph </a:t>
            </a:r>
            <a:r>
              <a:rPr lang="en-US" dirty="0" err="1"/>
              <a:t>thể</a:t>
            </a:r>
            <a:r>
              <a:rPr lang="en-US" dirty="0"/>
              <a:t> </a:t>
            </a:r>
            <a:r>
              <a:rPr lang="en-US" dirty="0" err="1"/>
              <a:t>hiện</a:t>
            </a:r>
            <a:r>
              <a:rPr lang="en-US" dirty="0"/>
              <a:t> </a:t>
            </a:r>
            <a:r>
              <a:rPr lang="en-US" dirty="0" err="1"/>
              <a:t>số</a:t>
            </a:r>
            <a:r>
              <a:rPr lang="en-US" dirty="0"/>
              <a:t> </a:t>
            </a:r>
            <a:r>
              <a:rPr lang="en-US" dirty="0" err="1"/>
              <a:t>lỗi</a:t>
            </a:r>
            <a:r>
              <a:rPr lang="en-US" dirty="0"/>
              <a:t> </a:t>
            </a:r>
            <a:r>
              <a:rPr lang="en-US" dirty="0" err="1"/>
              <a:t>của</a:t>
            </a:r>
            <a:r>
              <a:rPr lang="en-US" dirty="0"/>
              <a:t> 1 user </a:t>
            </a:r>
            <a:r>
              <a:rPr lang="en-US" dirty="0" err="1"/>
              <a:t>khi</a:t>
            </a:r>
            <a:r>
              <a:rPr lang="en-US" dirty="0"/>
              <a:t> </a:t>
            </a:r>
            <a:r>
              <a:rPr lang="en-US" dirty="0" err="1"/>
              <a:t>hoàn</a:t>
            </a:r>
            <a:r>
              <a:rPr lang="en-US" dirty="0"/>
              <a:t> </a:t>
            </a:r>
            <a:r>
              <a:rPr lang="en-US" dirty="0" err="1"/>
              <a:t>thành</a:t>
            </a:r>
            <a:r>
              <a:rPr lang="en-US" dirty="0"/>
              <a:t> 1 </a:t>
            </a:r>
            <a:r>
              <a:rPr lang="en-US" dirty="0" err="1"/>
              <a:t>tác</a:t>
            </a:r>
            <a:r>
              <a:rPr lang="en-US" dirty="0"/>
              <a:t> </a:t>
            </a:r>
            <a:r>
              <a:rPr lang="en-US" dirty="0" err="1"/>
              <a:t>vụ</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9</a:t>
            </a:fld>
            <a:endParaRPr lang="en-GB"/>
          </a:p>
        </p:txBody>
      </p:sp>
    </p:spTree>
    <p:extLst>
      <p:ext uri="{BB962C8B-B14F-4D97-AF65-F5344CB8AC3E}">
        <p14:creationId xmlns:p14="http://schemas.microsoft.com/office/powerpoint/2010/main" val="2410303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Spread graph</a:t>
            </a:r>
          </a:p>
          <a:p>
            <a:r>
              <a:rPr lang="en-US" dirty="0" err="1"/>
              <a:t>Thể</a:t>
            </a:r>
            <a:r>
              <a:rPr lang="en-US" dirty="0"/>
              <a:t> </a:t>
            </a:r>
            <a:r>
              <a:rPr lang="en-US" dirty="0" err="1"/>
              <a:t>hiện</a:t>
            </a:r>
            <a:r>
              <a:rPr lang="en-US" dirty="0"/>
              <a:t> data </a:t>
            </a:r>
            <a:r>
              <a:rPr lang="en-US" dirty="0" err="1"/>
              <a:t>bằng</a:t>
            </a:r>
            <a:r>
              <a:rPr lang="en-US" dirty="0"/>
              <a:t> </a:t>
            </a:r>
            <a:r>
              <a:rPr lang="en-US" dirty="0" err="1"/>
              <a:t>hình</a:t>
            </a:r>
            <a:r>
              <a:rPr lang="en-US" dirty="0"/>
              <a:t> </a:t>
            </a:r>
            <a:r>
              <a:rPr lang="en-US" dirty="0" err="1"/>
              <a:t>ảnh</a:t>
            </a:r>
            <a:r>
              <a:rPr lang="en-US" dirty="0"/>
              <a:t>: </a:t>
            </a:r>
            <a:r>
              <a:rPr lang="en-US" dirty="0" err="1"/>
              <a:t>mức</a:t>
            </a:r>
            <a:r>
              <a:rPr lang="en-US" dirty="0"/>
              <a:t> </a:t>
            </a:r>
            <a:r>
              <a:rPr lang="en-US" dirty="0" err="1"/>
              <a:t>độ</a:t>
            </a:r>
            <a:r>
              <a:rPr lang="en-US" dirty="0"/>
              <a:t> (</a:t>
            </a:r>
            <a:r>
              <a:rPr lang="en-US" dirty="0" err="1"/>
              <a:t>tràn</a:t>
            </a:r>
            <a:r>
              <a:rPr lang="en-US" dirty="0"/>
              <a:t> lan) </a:t>
            </a:r>
            <a:r>
              <a:rPr lang="en-US" dirty="0" err="1"/>
              <a:t>của</a:t>
            </a:r>
            <a:r>
              <a:rPr lang="en-US" dirty="0"/>
              <a:t> </a:t>
            </a:r>
            <a:r>
              <a:rPr lang="en-US" dirty="0" err="1"/>
              <a:t>việc</a:t>
            </a:r>
            <a:r>
              <a:rPr lang="en-US" dirty="0"/>
              <a:t> </a:t>
            </a:r>
            <a:r>
              <a:rPr lang="en-US" dirty="0" err="1"/>
              <a:t>sử</a:t>
            </a:r>
            <a:r>
              <a:rPr lang="en-US" dirty="0"/>
              <a:t> </a:t>
            </a:r>
            <a:r>
              <a:rPr lang="en-US" dirty="0" err="1"/>
              <a:t>dụng</a:t>
            </a:r>
            <a:r>
              <a:rPr lang="en-US" dirty="0"/>
              <a:t> Internet </a:t>
            </a:r>
            <a:r>
              <a:rPr lang="en-US" dirty="0" err="1"/>
              <a:t>trong</a:t>
            </a:r>
            <a:r>
              <a:rPr lang="en-US" dirty="0"/>
              <a:t> </a:t>
            </a:r>
            <a:r>
              <a:rPr lang="en-US" dirty="0" err="1"/>
              <a:t>nhóm</a:t>
            </a:r>
            <a:r>
              <a:rPr lang="en-US" dirty="0"/>
              <a:t> </a:t>
            </a:r>
            <a:r>
              <a:rPr lang="en-US" dirty="0" err="1"/>
              <a:t>tham</a:t>
            </a:r>
            <a:r>
              <a:rPr lang="en-US" dirty="0"/>
              <a:t> </a:t>
            </a:r>
            <a:r>
              <a:rPr lang="en-US" dirty="0" err="1"/>
              <a:t>gia</a:t>
            </a:r>
            <a:r>
              <a:rPr lang="en-US" dirty="0"/>
              <a:t> </a:t>
            </a:r>
            <a:r>
              <a:rPr lang="en-US" dirty="0" err="1"/>
              <a:t>khảo</a:t>
            </a:r>
            <a:r>
              <a:rPr lang="en-US" dirty="0"/>
              <a:t> </a:t>
            </a:r>
            <a:r>
              <a:rPr lang="en-US" dirty="0" err="1"/>
              <a:t>sát</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10</a:t>
            </a:fld>
            <a:endParaRPr lang="en-GB"/>
          </a:p>
        </p:txBody>
      </p:sp>
    </p:spTree>
    <p:extLst>
      <p:ext uri="{BB962C8B-B14F-4D97-AF65-F5344CB8AC3E}">
        <p14:creationId xmlns:p14="http://schemas.microsoft.com/office/powerpoint/2010/main" val="376720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Scatter diagram (</a:t>
            </a:r>
            <a:r>
              <a:rPr lang="en-US" dirty="0" err="1"/>
              <a:t>biểu</a:t>
            </a:r>
            <a:r>
              <a:rPr lang="en-US" dirty="0"/>
              <a:t> </a:t>
            </a:r>
            <a:r>
              <a:rPr lang="en-US" dirty="0" err="1"/>
              <a:t>đồ</a:t>
            </a:r>
            <a:r>
              <a:rPr lang="en-US" dirty="0"/>
              <a:t> </a:t>
            </a:r>
            <a:r>
              <a:rPr lang="en-US" dirty="0" err="1"/>
              <a:t>phân</a:t>
            </a:r>
            <a:r>
              <a:rPr lang="en-US" dirty="0"/>
              <a:t> </a:t>
            </a:r>
            <a:r>
              <a:rPr lang="en-US" dirty="0" err="1"/>
              <a:t>tán</a:t>
            </a:r>
            <a:r>
              <a:rPr lang="en-US" dirty="0"/>
              <a:t>)</a:t>
            </a:r>
          </a:p>
          <a:p>
            <a:r>
              <a:rPr lang="en-US" dirty="0" err="1"/>
              <a:t>Thể</a:t>
            </a:r>
            <a:r>
              <a:rPr lang="en-US" dirty="0"/>
              <a:t> </a:t>
            </a:r>
            <a:r>
              <a:rPr lang="en-US" dirty="0" err="1"/>
              <a:t>hiện</a:t>
            </a:r>
            <a:r>
              <a:rPr lang="en-US" dirty="0"/>
              <a:t> data </a:t>
            </a:r>
            <a:r>
              <a:rPr lang="en-US" dirty="0" err="1"/>
              <a:t>bằng</a:t>
            </a:r>
            <a:r>
              <a:rPr lang="en-US" dirty="0"/>
              <a:t> </a:t>
            </a:r>
            <a:r>
              <a:rPr lang="en-US" dirty="0" err="1"/>
              <a:t>hình</a:t>
            </a:r>
            <a:r>
              <a:rPr lang="en-US" dirty="0"/>
              <a:t> </a:t>
            </a:r>
            <a:r>
              <a:rPr lang="en-US" dirty="0" err="1"/>
              <a:t>ảnh</a:t>
            </a:r>
            <a:r>
              <a:rPr lang="en-US" dirty="0"/>
              <a:t>: </a:t>
            </a:r>
            <a:r>
              <a:rPr lang="en-US" dirty="0" err="1"/>
              <a:t>dùng</a:t>
            </a:r>
            <a:r>
              <a:rPr lang="en-US" dirty="0"/>
              <a:t> scatter diagram, </a:t>
            </a:r>
            <a:r>
              <a:rPr lang="en-US" dirty="0" err="1"/>
              <a:t>nếu</a:t>
            </a:r>
            <a:r>
              <a:rPr lang="en-US" dirty="0"/>
              <a:t> </a:t>
            </a:r>
            <a:r>
              <a:rPr lang="en-US" dirty="0" err="1"/>
              <a:t>thêm</a:t>
            </a:r>
            <a:r>
              <a:rPr lang="en-US" dirty="0"/>
              <a:t> 1 user </a:t>
            </a:r>
            <a:r>
              <a:rPr lang="en-US" dirty="0" err="1"/>
              <a:t>có</a:t>
            </a:r>
            <a:r>
              <a:rPr lang="en-US" dirty="0"/>
              <a:t> 9 </a:t>
            </a:r>
            <a:r>
              <a:rPr lang="en-US" dirty="0" err="1"/>
              <a:t>lỗi</a:t>
            </a:r>
            <a:r>
              <a:rPr lang="en-US" dirty="0"/>
              <a:t> </a:t>
            </a:r>
            <a:r>
              <a:rPr lang="en-US" dirty="0" err="1"/>
              <a:t>thì</a:t>
            </a:r>
            <a:r>
              <a:rPr lang="en-US" dirty="0"/>
              <a:t> </a:t>
            </a:r>
            <a:r>
              <a:rPr lang="en-US" dirty="0" err="1"/>
              <a:t>thấy</a:t>
            </a:r>
            <a:r>
              <a:rPr lang="en-US" dirty="0"/>
              <a:t> </a:t>
            </a:r>
            <a:r>
              <a:rPr lang="en-US" dirty="0" err="1"/>
              <a:t>rõ</a:t>
            </a:r>
            <a:r>
              <a:rPr lang="en-US" dirty="0"/>
              <a:t> outlier (</a:t>
            </a:r>
            <a:r>
              <a:rPr lang="en-US" dirty="0" err="1"/>
              <a:t>đột</a:t>
            </a:r>
            <a:r>
              <a:rPr lang="en-US" dirty="0"/>
              <a:t> </a:t>
            </a:r>
            <a:r>
              <a:rPr lang="en-US" dirty="0" err="1"/>
              <a:t>biến</a:t>
            </a:r>
            <a:r>
              <a:rPr lang="en-US" dirty="0"/>
              <a:t>)</a:t>
            </a:r>
          </a:p>
          <a:p>
            <a:endParaRPr lang="en-US" dirty="0"/>
          </a:p>
          <a:p>
            <a:r>
              <a:rPr lang="en-US" sz="1300" dirty="0" err="1"/>
              <a:t>Một</a:t>
            </a:r>
            <a:r>
              <a:rPr lang="en-US" sz="1300" dirty="0"/>
              <a:t> </a:t>
            </a:r>
            <a:r>
              <a:rPr lang="en-US" sz="1300" dirty="0" err="1"/>
              <a:t>vấn</a:t>
            </a:r>
            <a:r>
              <a:rPr lang="en-US" sz="1300" dirty="0"/>
              <a:t> </a:t>
            </a:r>
            <a:r>
              <a:rPr lang="en-US" sz="1300" dirty="0" err="1"/>
              <a:t>đề</a:t>
            </a:r>
            <a:r>
              <a:rPr lang="en-US" sz="1300" dirty="0"/>
              <a:t> </a:t>
            </a:r>
            <a:r>
              <a:rPr lang="en-US" sz="1300" dirty="0" err="1"/>
              <a:t>chuyên</a:t>
            </a:r>
            <a:r>
              <a:rPr lang="en-US" sz="1300" dirty="0"/>
              <a:t> </a:t>
            </a:r>
            <a:r>
              <a:rPr lang="en-US" sz="1300" dirty="0" err="1"/>
              <a:t>sâu</a:t>
            </a:r>
            <a:r>
              <a:rPr lang="en-US" sz="1300" dirty="0"/>
              <a:t>: </a:t>
            </a:r>
            <a:r>
              <a:rPr lang="en-US" sz="1300" dirty="0" err="1"/>
              <a:t>có</a:t>
            </a:r>
            <a:r>
              <a:rPr lang="en-US" sz="1300" dirty="0"/>
              <a:t> </a:t>
            </a:r>
            <a:r>
              <a:rPr lang="en-US" sz="1300" dirty="0" err="1"/>
              <a:t>gì</a:t>
            </a:r>
            <a:r>
              <a:rPr lang="en-US" sz="1300" dirty="0"/>
              <a:t> </a:t>
            </a:r>
            <a:r>
              <a:rPr lang="en-US" sz="1300" dirty="0" err="1"/>
              <a:t>đặc</a:t>
            </a:r>
            <a:r>
              <a:rPr lang="en-US" sz="1300" dirty="0"/>
              <a:t> </a:t>
            </a:r>
            <a:r>
              <a:rPr lang="en-US" sz="1300" dirty="0" err="1"/>
              <a:t>biệt</a:t>
            </a:r>
            <a:r>
              <a:rPr lang="en-US" sz="1300" dirty="0"/>
              <a:t> </a:t>
            </a:r>
            <a:r>
              <a:rPr lang="en-US" sz="1300" dirty="0" err="1"/>
              <a:t>với</a:t>
            </a:r>
            <a:r>
              <a:rPr lang="en-US" sz="1300" dirty="0"/>
              <a:t> user </a:t>
            </a:r>
            <a:r>
              <a:rPr lang="en-US" sz="1300" dirty="0" err="1"/>
              <a:t>với</a:t>
            </a:r>
            <a:r>
              <a:rPr lang="en-US" sz="1300" dirty="0"/>
              <a:t> error rate </a:t>
            </a:r>
            <a:r>
              <a:rPr lang="en-US" sz="1300" dirty="0" err="1"/>
              <a:t>là</a:t>
            </a:r>
            <a:r>
              <a:rPr lang="en-US" sz="1300" dirty="0"/>
              <a:t> 0? </a:t>
            </a:r>
            <a:r>
              <a:rPr lang="en-US" sz="1300" dirty="0" err="1"/>
              <a:t>Có</a:t>
            </a:r>
            <a:r>
              <a:rPr lang="en-US" sz="1300" dirty="0"/>
              <a:t> </a:t>
            </a:r>
            <a:r>
              <a:rPr lang="en-US" sz="1300" dirty="0" err="1"/>
              <a:t>gì</a:t>
            </a:r>
            <a:r>
              <a:rPr lang="en-US" sz="1300" dirty="0"/>
              <a:t> </a:t>
            </a:r>
            <a:r>
              <a:rPr lang="en-US" sz="1300" dirty="0" err="1"/>
              <a:t>đặc</a:t>
            </a:r>
            <a:r>
              <a:rPr lang="en-US" sz="1300" dirty="0"/>
              <a:t> </a:t>
            </a:r>
            <a:r>
              <a:rPr lang="en-US" sz="1300" dirty="0" err="1"/>
              <a:t>biệt</a:t>
            </a:r>
            <a:r>
              <a:rPr lang="en-US" sz="1300" dirty="0"/>
              <a:t> </a:t>
            </a:r>
            <a:r>
              <a:rPr lang="en-US" sz="1300" dirty="0" err="1"/>
              <a:t>với</a:t>
            </a:r>
            <a:r>
              <a:rPr lang="en-US" sz="1300" dirty="0"/>
              <a:t> user </a:t>
            </a:r>
            <a:r>
              <a:rPr lang="en-US" sz="1300" dirty="0" err="1"/>
              <a:t>có</a:t>
            </a:r>
            <a:r>
              <a:rPr lang="en-US" sz="1300" dirty="0"/>
              <a:t> 0 </a:t>
            </a:r>
            <a:r>
              <a:rPr lang="en-US" sz="1300" dirty="0" err="1"/>
              <a:t>lỗi</a:t>
            </a:r>
            <a:r>
              <a:rPr lang="en-US" sz="1300" dirty="0"/>
              <a:t> </a:t>
            </a:r>
            <a:r>
              <a:rPr lang="en-US" sz="1300" dirty="0" err="1"/>
              <a:t>mà</a:t>
            </a:r>
            <a:r>
              <a:rPr lang="en-US" sz="1300" dirty="0"/>
              <a:t> </a:t>
            </a:r>
            <a:r>
              <a:rPr lang="en-US" sz="1300" dirty="0" err="1"/>
              <a:t>sử</a:t>
            </a:r>
            <a:r>
              <a:rPr lang="en-US" sz="1300" dirty="0"/>
              <a:t> </a:t>
            </a:r>
            <a:r>
              <a:rPr lang="en-US" sz="1300" dirty="0" err="1"/>
              <a:t>dụng</a:t>
            </a:r>
            <a:r>
              <a:rPr lang="en-US" sz="1300" dirty="0"/>
              <a:t> internet 1 </a:t>
            </a:r>
            <a:r>
              <a:rPr lang="en-US" sz="1300" dirty="0" err="1"/>
              <a:t>tháng</a:t>
            </a:r>
            <a:r>
              <a:rPr lang="en-US" sz="1300" dirty="0"/>
              <a:t> 1 </a:t>
            </a:r>
            <a:r>
              <a:rPr lang="en-US" sz="1300" dirty="0" err="1"/>
              <a:t>lần</a:t>
            </a:r>
            <a:r>
              <a:rPr lang="en-US" sz="1300" dirty="0"/>
              <a:t>?</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11</a:t>
            </a:fld>
            <a:endParaRPr lang="en-GB"/>
          </a:p>
        </p:txBody>
      </p:sp>
    </p:spTree>
    <p:extLst>
      <p:ext uri="{BB962C8B-B14F-4D97-AF65-F5344CB8AC3E}">
        <p14:creationId xmlns:p14="http://schemas.microsoft.com/office/powerpoint/2010/main" val="625048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12</a:t>
            </a:fld>
            <a:endParaRPr lang="en-GB"/>
          </a:p>
        </p:txBody>
      </p:sp>
    </p:spTree>
    <p:extLst>
      <p:ext uri="{BB962C8B-B14F-4D97-AF65-F5344CB8AC3E}">
        <p14:creationId xmlns:p14="http://schemas.microsoft.com/office/powerpoint/2010/main" val="3953862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F55A965-49CD-492E-84BE-5EB2A9CC3DBD}" type="slidenum">
              <a:rPr lang="en-GB" smtClean="0"/>
              <a:t>13</a:t>
            </a:fld>
            <a:endParaRPr lang="en-GB"/>
          </a:p>
        </p:txBody>
      </p:sp>
    </p:spTree>
    <p:extLst>
      <p:ext uri="{BB962C8B-B14F-4D97-AF65-F5344CB8AC3E}">
        <p14:creationId xmlns:p14="http://schemas.microsoft.com/office/powerpoint/2010/main" val="2865383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Câu</a:t>
            </a:r>
            <a:r>
              <a:rPr lang="en-US" dirty="0"/>
              <a:t> </a:t>
            </a:r>
            <a:r>
              <a:rPr lang="en-US" dirty="0" err="1"/>
              <a:t>hỏi</a:t>
            </a:r>
            <a:r>
              <a:rPr lang="en-US" dirty="0"/>
              <a:t> </a:t>
            </a:r>
            <a:r>
              <a:rPr lang="en-US" dirty="0" err="1"/>
              <a:t>đặt</a:t>
            </a:r>
            <a:r>
              <a:rPr lang="en-US" dirty="0"/>
              <a:t> ra: phone </a:t>
            </a:r>
            <a:r>
              <a:rPr lang="en-US" dirty="0" err="1"/>
              <a:t>nào</a:t>
            </a:r>
            <a:r>
              <a:rPr lang="en-US" dirty="0"/>
              <a:t> đ</a:t>
            </a:r>
            <a:r>
              <a:rPr lang="vi-VN" dirty="0"/>
              <a:t>ư</a:t>
            </a:r>
            <a:r>
              <a:rPr lang="en-US" dirty="0" err="1"/>
              <a:t>ợc</a:t>
            </a:r>
            <a:r>
              <a:rPr lang="en-US" dirty="0"/>
              <a:t> </a:t>
            </a:r>
            <a:r>
              <a:rPr lang="en-US" dirty="0" err="1"/>
              <a:t>cho</a:t>
            </a:r>
            <a:r>
              <a:rPr lang="en-US" dirty="0"/>
              <a:t> </a:t>
            </a:r>
            <a:r>
              <a:rPr lang="en-US" dirty="0" err="1"/>
              <a:t>rằng</a:t>
            </a:r>
            <a:r>
              <a:rPr lang="en-US" dirty="0"/>
              <a:t> </a:t>
            </a:r>
            <a:r>
              <a:rPr lang="en-US" dirty="0" err="1"/>
              <a:t>có</a:t>
            </a:r>
            <a:r>
              <a:rPr lang="en-US" dirty="0"/>
              <a:t> </a:t>
            </a:r>
            <a:r>
              <a:rPr lang="en-US" dirty="0" err="1"/>
              <a:t>thiết</a:t>
            </a:r>
            <a:r>
              <a:rPr lang="en-US" dirty="0"/>
              <a:t> </a:t>
            </a:r>
            <a:r>
              <a:rPr lang="en-US" dirty="0" err="1"/>
              <a:t>kế</a:t>
            </a:r>
            <a:r>
              <a:rPr lang="en-US" dirty="0"/>
              <a:t> </a:t>
            </a:r>
            <a:r>
              <a:rPr lang="en-US" dirty="0" err="1"/>
              <a:t>hiện</a:t>
            </a:r>
            <a:r>
              <a:rPr lang="en-US" dirty="0"/>
              <a:t> </a:t>
            </a:r>
            <a:r>
              <a:rPr lang="en-US" dirty="0" err="1"/>
              <a:t>đại</a:t>
            </a:r>
            <a:r>
              <a:rPr lang="en-US" dirty="0"/>
              <a:t> h</a:t>
            </a:r>
            <a:r>
              <a:rPr lang="vi-VN" dirty="0"/>
              <a:t>ơ</a:t>
            </a:r>
            <a:r>
              <a:rPr lang="en-US" dirty="0"/>
              <a:t>n?</a:t>
            </a:r>
          </a:p>
        </p:txBody>
      </p:sp>
      <p:sp>
        <p:nvSpPr>
          <p:cNvPr id="4" name="Slide Number Placeholder 3"/>
          <p:cNvSpPr>
            <a:spLocks noGrp="1"/>
          </p:cNvSpPr>
          <p:nvPr>
            <p:ph type="sldNum" sz="quarter" idx="5"/>
          </p:nvPr>
        </p:nvSpPr>
        <p:spPr/>
        <p:txBody>
          <a:bodyPr/>
          <a:lstStyle/>
          <a:p>
            <a:fld id="{3F55A965-49CD-492E-84BE-5EB2A9CC3DBD}" type="slidenum">
              <a:rPr lang="en-GB" smtClean="0"/>
              <a:t>15</a:t>
            </a:fld>
            <a:endParaRPr lang="en-GB"/>
          </a:p>
        </p:txBody>
      </p:sp>
    </p:spTree>
    <p:extLst>
      <p:ext uri="{BB962C8B-B14F-4D97-AF65-F5344CB8AC3E}">
        <p14:creationId xmlns:p14="http://schemas.microsoft.com/office/powerpoint/2010/main" val="1139902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err="1"/>
              <a:t>Mục</a:t>
            </a:r>
            <a:r>
              <a:rPr lang="en-US" sz="1300" dirty="0"/>
              <a:t> </a:t>
            </a:r>
            <a:r>
              <a:rPr lang="en-US" sz="1300" dirty="0" err="1"/>
              <a:t>đích</a:t>
            </a:r>
            <a:r>
              <a:rPr lang="en-US" sz="1300" dirty="0"/>
              <a:t> </a:t>
            </a:r>
            <a:r>
              <a:rPr lang="en-US" sz="1300" dirty="0" err="1"/>
              <a:t>của</a:t>
            </a:r>
            <a:r>
              <a:rPr lang="en-US" sz="1300" dirty="0"/>
              <a:t> </a:t>
            </a:r>
            <a:r>
              <a:rPr lang="en-US" sz="1300" dirty="0" err="1"/>
              <a:t>phân</a:t>
            </a:r>
            <a:r>
              <a:rPr lang="en-US" sz="1300" dirty="0"/>
              <a:t> </a:t>
            </a:r>
            <a:r>
              <a:rPr lang="en-US" sz="1300" dirty="0" err="1"/>
              <a:t>tích</a:t>
            </a:r>
            <a:r>
              <a:rPr lang="en-US" sz="1300" dirty="0"/>
              <a:t> </a:t>
            </a:r>
            <a:r>
              <a:rPr lang="en-US" sz="1300" dirty="0" err="1"/>
              <a:t>định</a:t>
            </a:r>
            <a:r>
              <a:rPr lang="en-US" sz="1300" dirty="0"/>
              <a:t> </a:t>
            </a:r>
            <a:r>
              <a:rPr lang="en-US" sz="1300" dirty="0" err="1"/>
              <a:t>tính</a:t>
            </a:r>
            <a:r>
              <a:rPr lang="en-US" sz="1300" dirty="0"/>
              <a:t> </a:t>
            </a:r>
            <a:r>
              <a:rPr lang="en-US" sz="1300" dirty="0" err="1"/>
              <a:t>là</a:t>
            </a:r>
            <a:r>
              <a:rPr lang="en-US" sz="1300" dirty="0"/>
              <a:t> </a:t>
            </a:r>
            <a:r>
              <a:rPr lang="en-US" sz="1300" dirty="0" err="1"/>
              <a:t>có</a:t>
            </a:r>
            <a:r>
              <a:rPr lang="en-US" sz="1300" dirty="0"/>
              <a:t> </a:t>
            </a:r>
            <a:r>
              <a:rPr lang="en-US" sz="1300" dirty="0" err="1"/>
              <a:t>được</a:t>
            </a:r>
            <a:r>
              <a:rPr lang="en-US" sz="1300" dirty="0"/>
              <a:t> </a:t>
            </a:r>
            <a:r>
              <a:rPr lang="en-US" sz="1300" dirty="0" err="1"/>
              <a:t>ấn</a:t>
            </a:r>
            <a:r>
              <a:rPr lang="en-US" sz="1300" dirty="0"/>
              <a:t> </a:t>
            </a:r>
            <a:r>
              <a:rPr lang="en-US" sz="1300" dirty="0" err="1"/>
              <a:t>tượng</a:t>
            </a:r>
            <a:r>
              <a:rPr lang="en-US" sz="1300" dirty="0"/>
              <a:t> </a:t>
            </a:r>
            <a:r>
              <a:rPr lang="en-US" sz="1300" dirty="0" err="1"/>
              <a:t>tổng</a:t>
            </a:r>
            <a:r>
              <a:rPr lang="en-US" sz="1300" dirty="0"/>
              <a:t> </a:t>
            </a:r>
            <a:r>
              <a:rPr lang="en-US" sz="1300" dirty="0" err="1"/>
              <a:t>quát</a:t>
            </a:r>
            <a:r>
              <a:rPr lang="en-US" sz="1300" dirty="0"/>
              <a:t> </a:t>
            </a:r>
            <a:r>
              <a:rPr lang="en-US" sz="1300" dirty="0" err="1"/>
              <a:t>về</a:t>
            </a:r>
            <a:r>
              <a:rPr lang="en-US" sz="1300" dirty="0"/>
              <a:t> data </a:t>
            </a:r>
            <a:r>
              <a:rPr lang="en-US" sz="1300" dirty="0" err="1"/>
              <a:t>và</a:t>
            </a:r>
            <a:r>
              <a:rPr lang="en-US" sz="1300" dirty="0"/>
              <a:t> </a:t>
            </a:r>
            <a:r>
              <a:rPr lang="en-US" sz="1300" dirty="0" err="1"/>
              <a:t>tìm</a:t>
            </a:r>
            <a:r>
              <a:rPr lang="en-US" sz="1300" dirty="0"/>
              <a:t> </a:t>
            </a:r>
            <a:r>
              <a:rPr lang="en-US" sz="1300" dirty="0" err="1"/>
              <a:t>kiếm</a:t>
            </a:r>
            <a:r>
              <a:rPr lang="en-US" sz="1300" dirty="0"/>
              <a:t> </a:t>
            </a:r>
            <a:r>
              <a:rPr lang="en-US" sz="1300" dirty="0" err="1"/>
              <a:t>mẫu</a:t>
            </a:r>
            <a:r>
              <a:rPr lang="en-US" sz="1300" dirty="0"/>
              <a:t> (</a:t>
            </a:r>
            <a:r>
              <a:rPr lang="en-US" sz="1300" dirty="0" err="1"/>
              <a:t>những</a:t>
            </a:r>
            <a:r>
              <a:rPr lang="en-US" sz="1300" dirty="0"/>
              <a:t> </a:t>
            </a:r>
            <a:r>
              <a:rPr lang="en-US" sz="1300" dirty="0" err="1"/>
              <a:t>điều</a:t>
            </a:r>
            <a:r>
              <a:rPr lang="en-US" sz="1300" dirty="0"/>
              <a:t> </a:t>
            </a:r>
            <a:r>
              <a:rPr lang="en-US" sz="1300" dirty="0" err="1"/>
              <a:t>lặp</a:t>
            </a:r>
            <a:r>
              <a:rPr lang="en-US" sz="1300" dirty="0"/>
              <a:t> </a:t>
            </a:r>
            <a:r>
              <a:rPr lang="en-US" sz="1300" dirty="0" err="1"/>
              <a:t>lại</a:t>
            </a:r>
            <a:r>
              <a:rPr lang="en-US" sz="1300" dirty="0"/>
              <a:t>).</a:t>
            </a:r>
          </a:p>
          <a:p>
            <a:r>
              <a:rPr lang="en-US" sz="1300" dirty="0"/>
              <a:t>Quan </a:t>
            </a:r>
            <a:r>
              <a:rPr lang="en-US" sz="1300" dirty="0" err="1"/>
              <a:t>trọng</a:t>
            </a:r>
            <a:r>
              <a:rPr lang="en-US" sz="1300" dirty="0"/>
              <a:t> </a:t>
            </a:r>
            <a:r>
              <a:rPr lang="en-US" sz="1300" dirty="0" err="1"/>
              <a:t>là</a:t>
            </a:r>
            <a:r>
              <a:rPr lang="en-US" sz="1300" dirty="0"/>
              <a:t> </a:t>
            </a:r>
            <a:r>
              <a:rPr lang="en-US" sz="1300" dirty="0" err="1"/>
              <a:t>phải</a:t>
            </a:r>
            <a:r>
              <a:rPr lang="en-US" sz="1300" dirty="0"/>
              <a:t> </a:t>
            </a:r>
            <a:r>
              <a:rPr lang="en-US" sz="1300" dirty="0" err="1"/>
              <a:t>khẳng</a:t>
            </a:r>
            <a:r>
              <a:rPr lang="en-US" sz="1300" dirty="0"/>
              <a:t> </a:t>
            </a:r>
            <a:r>
              <a:rPr lang="en-US" sz="1300" dirty="0" err="1"/>
              <a:t>định</a:t>
            </a:r>
            <a:r>
              <a:rPr lang="en-US" sz="1300" dirty="0"/>
              <a:t> </a:t>
            </a:r>
            <a:r>
              <a:rPr lang="en-US" sz="1300" dirty="0" err="1"/>
              <a:t>nhiều</a:t>
            </a:r>
            <a:r>
              <a:rPr lang="en-US" sz="1300" dirty="0"/>
              <a:t> </a:t>
            </a:r>
            <a:r>
              <a:rPr lang="en-US" sz="1300" dirty="0" err="1"/>
              <a:t>lần</a:t>
            </a:r>
            <a:r>
              <a:rPr lang="en-US" sz="1300" dirty="0"/>
              <a:t> </a:t>
            </a:r>
            <a:r>
              <a:rPr lang="en-US" sz="1300" dirty="0" err="1"/>
              <a:t>để</a:t>
            </a:r>
            <a:r>
              <a:rPr lang="en-US" sz="1300" dirty="0"/>
              <a:t> </a:t>
            </a:r>
            <a:r>
              <a:rPr lang="en-US" sz="1300" dirty="0" err="1"/>
              <a:t>đảm</a:t>
            </a:r>
            <a:r>
              <a:rPr lang="en-US" sz="1300" dirty="0"/>
              <a:t> </a:t>
            </a:r>
            <a:r>
              <a:rPr lang="en-US" sz="1300" dirty="0" err="1"/>
              <a:t>bảo</a:t>
            </a:r>
            <a:r>
              <a:rPr lang="en-US" sz="1300" dirty="0"/>
              <a:t> </a:t>
            </a:r>
            <a:r>
              <a:rPr lang="en-US" sz="1300" dirty="0" err="1"/>
              <a:t>những</a:t>
            </a:r>
            <a:r>
              <a:rPr lang="en-US" sz="1300" dirty="0"/>
              <a:t> </a:t>
            </a:r>
            <a:r>
              <a:rPr lang="en-US" sz="1300" dirty="0" err="1"/>
              <a:t>ấn</a:t>
            </a:r>
            <a:r>
              <a:rPr lang="en-US" sz="1300" dirty="0"/>
              <a:t> </a:t>
            </a:r>
            <a:r>
              <a:rPr lang="en-US" sz="1300" dirty="0" err="1"/>
              <a:t>tượng</a:t>
            </a:r>
            <a:r>
              <a:rPr lang="en-US" sz="1300" dirty="0"/>
              <a:t> ban </a:t>
            </a:r>
            <a:r>
              <a:rPr lang="en-US" sz="1300" dirty="0" err="1"/>
              <a:t>đầu</a:t>
            </a:r>
            <a:r>
              <a:rPr lang="en-US" sz="1300" dirty="0"/>
              <a:t> </a:t>
            </a:r>
            <a:r>
              <a:rPr lang="en-US" sz="1300" dirty="0" err="1"/>
              <a:t>không</a:t>
            </a:r>
            <a:r>
              <a:rPr lang="en-US" sz="1300" dirty="0"/>
              <a:t> </a:t>
            </a:r>
            <a:r>
              <a:rPr lang="en-US" sz="1300" dirty="0" err="1"/>
              <a:t>phải</a:t>
            </a:r>
            <a:r>
              <a:rPr lang="en-US" sz="1300" dirty="0"/>
              <a:t> </a:t>
            </a:r>
            <a:r>
              <a:rPr lang="en-US" sz="1300" dirty="0" err="1"/>
              <a:t>là</a:t>
            </a:r>
            <a:r>
              <a:rPr lang="en-US" sz="1300" dirty="0"/>
              <a:t> </a:t>
            </a:r>
            <a:r>
              <a:rPr lang="en-US" sz="1300" dirty="0" err="1"/>
              <a:t>những</a:t>
            </a:r>
            <a:r>
              <a:rPr lang="en-US" sz="1300" dirty="0"/>
              <a:t> </a:t>
            </a:r>
            <a:r>
              <a:rPr lang="en-US" sz="1300" dirty="0" err="1"/>
              <a:t>định</a:t>
            </a:r>
            <a:r>
              <a:rPr lang="en-US" sz="1300" dirty="0"/>
              <a:t> </a:t>
            </a:r>
            <a:r>
              <a:rPr lang="en-US" sz="1300" dirty="0" err="1"/>
              <a:t>kiến</a:t>
            </a:r>
            <a:r>
              <a:rPr lang="en-US" sz="1300" dirty="0"/>
              <a:t>, </a:t>
            </a:r>
            <a:r>
              <a:rPr lang="en-US" sz="1300" dirty="0" err="1"/>
              <a:t>chủ</a:t>
            </a:r>
            <a:r>
              <a:rPr lang="en-US" sz="1300" dirty="0"/>
              <a:t> </a:t>
            </a:r>
            <a:r>
              <a:rPr lang="en-US" sz="1300" dirty="0" err="1"/>
              <a:t>quan</a:t>
            </a:r>
            <a:r>
              <a:rPr lang="en-US" sz="1300" dirty="0"/>
              <a:t>.</a:t>
            </a:r>
          </a:p>
          <a:p>
            <a:r>
              <a:rPr lang="en-US" sz="1300" dirty="0" err="1"/>
              <a:t>Có</a:t>
            </a:r>
            <a:r>
              <a:rPr lang="en-US" sz="1300" dirty="0"/>
              <a:t> 3 </a:t>
            </a:r>
            <a:r>
              <a:rPr lang="en-US" sz="1300" dirty="0" err="1"/>
              <a:t>kiểu</a:t>
            </a:r>
            <a:r>
              <a:rPr lang="en-US" sz="1300" dirty="0"/>
              <a:t> </a:t>
            </a:r>
            <a:r>
              <a:rPr lang="en-US" sz="1300" dirty="0" err="1"/>
              <a:t>phân</a:t>
            </a:r>
            <a:r>
              <a:rPr lang="en-US" sz="1300" dirty="0"/>
              <a:t> </a:t>
            </a:r>
            <a:r>
              <a:rPr lang="en-US" sz="1300" dirty="0" err="1"/>
              <a:t>tích</a:t>
            </a:r>
            <a:r>
              <a:rPr lang="en-US" sz="1300" dirty="0"/>
              <a:t> </a:t>
            </a:r>
            <a:r>
              <a:rPr lang="en-US" sz="1300" dirty="0" err="1"/>
              <a:t>định</a:t>
            </a:r>
            <a:r>
              <a:rPr lang="en-US" sz="1300" dirty="0"/>
              <a:t> </a:t>
            </a:r>
            <a:r>
              <a:rPr lang="en-US" sz="1300" dirty="0" err="1"/>
              <a:t>tính</a:t>
            </a:r>
            <a:r>
              <a:rPr lang="en-US" sz="1300" dirty="0"/>
              <a:t> </a:t>
            </a:r>
            <a:r>
              <a:rPr lang="en-US" sz="1300" dirty="0" err="1"/>
              <a:t>đơn</a:t>
            </a:r>
            <a:r>
              <a:rPr lang="en-US" sz="1300" dirty="0"/>
              <a:t> </a:t>
            </a:r>
            <a:r>
              <a:rPr lang="en-US" sz="1300" dirty="0" err="1"/>
              <a:t>giản</a:t>
            </a:r>
            <a:r>
              <a:rPr lang="en-US" sz="1300" dirty="0"/>
              <a:t>:</a:t>
            </a:r>
          </a:p>
          <a:p>
            <a:pPr lvl="0"/>
            <a:r>
              <a:rPr lang="en-US" sz="1300" dirty="0"/>
              <a:t>1. </a:t>
            </a:r>
            <a:r>
              <a:rPr lang="en-US" sz="1300" dirty="0" err="1"/>
              <a:t>Xác</a:t>
            </a:r>
            <a:r>
              <a:rPr lang="en-US" sz="1300" dirty="0"/>
              <a:t> </a:t>
            </a:r>
            <a:r>
              <a:rPr lang="en-US" sz="1300" dirty="0" err="1"/>
              <a:t>định</a:t>
            </a:r>
            <a:r>
              <a:rPr lang="en-US" sz="1300" dirty="0"/>
              <a:t> </a:t>
            </a:r>
            <a:r>
              <a:rPr lang="en-US" sz="1300" dirty="0" err="1"/>
              <a:t>điều</a:t>
            </a:r>
            <a:r>
              <a:rPr lang="en-US" sz="1300" dirty="0"/>
              <a:t> </a:t>
            </a:r>
            <a:r>
              <a:rPr lang="en-US" sz="1300" dirty="0" err="1"/>
              <a:t>gì</a:t>
            </a:r>
            <a:r>
              <a:rPr lang="en-US" sz="1300" dirty="0"/>
              <a:t> </a:t>
            </a:r>
            <a:r>
              <a:rPr lang="en-US" sz="1300" dirty="0" err="1"/>
              <a:t>lặp</a:t>
            </a:r>
            <a:r>
              <a:rPr lang="en-US" sz="1300" dirty="0"/>
              <a:t> </a:t>
            </a:r>
            <a:r>
              <a:rPr lang="en-US" sz="1300" dirty="0" err="1"/>
              <a:t>đi</a:t>
            </a:r>
            <a:r>
              <a:rPr lang="en-US" sz="1300" dirty="0"/>
              <a:t> </a:t>
            </a:r>
            <a:r>
              <a:rPr lang="en-US" sz="1300" dirty="0" err="1"/>
              <a:t>lặp</a:t>
            </a:r>
            <a:r>
              <a:rPr lang="en-US" sz="1300" dirty="0"/>
              <a:t> </a:t>
            </a:r>
            <a:r>
              <a:rPr lang="en-US" sz="1300" dirty="0" err="1"/>
              <a:t>lại</a:t>
            </a:r>
            <a:endParaRPr lang="en-US" sz="1300" dirty="0"/>
          </a:p>
          <a:p>
            <a:pPr lvl="0"/>
            <a:r>
              <a:rPr lang="en-US" sz="1300" dirty="0"/>
              <a:t>2. </a:t>
            </a:r>
            <a:r>
              <a:rPr lang="en-US" sz="1300" dirty="0" err="1"/>
              <a:t>Phân</a:t>
            </a:r>
            <a:r>
              <a:rPr lang="en-US" sz="1300" dirty="0"/>
              <a:t> </a:t>
            </a:r>
            <a:r>
              <a:rPr lang="en-US" sz="1300" dirty="0" err="1"/>
              <a:t>loại</a:t>
            </a:r>
            <a:r>
              <a:rPr lang="en-US" sz="1300" dirty="0"/>
              <a:t> </a:t>
            </a:r>
            <a:r>
              <a:rPr lang="en-US" sz="1300" dirty="0" err="1"/>
              <a:t>dữ</a:t>
            </a:r>
            <a:r>
              <a:rPr lang="en-US" sz="1300" dirty="0"/>
              <a:t> </a:t>
            </a:r>
            <a:r>
              <a:rPr lang="en-US" sz="1300" dirty="0" err="1"/>
              <a:t>liệu</a:t>
            </a:r>
            <a:endParaRPr lang="en-US" sz="1300" dirty="0"/>
          </a:p>
          <a:p>
            <a:pPr lvl="0"/>
            <a:r>
              <a:rPr lang="en-US" sz="1300" dirty="0"/>
              <a:t>3. </a:t>
            </a:r>
            <a:r>
              <a:rPr lang="en-US" sz="1300" dirty="0" err="1"/>
              <a:t>Phân</a:t>
            </a:r>
            <a:r>
              <a:rPr lang="en-US" sz="1300" dirty="0"/>
              <a:t> </a:t>
            </a:r>
            <a:r>
              <a:rPr lang="en-US" sz="1300" dirty="0" err="1"/>
              <a:t>tích</a:t>
            </a:r>
            <a:r>
              <a:rPr lang="en-US" sz="1300" dirty="0"/>
              <a:t> </a:t>
            </a:r>
            <a:r>
              <a:rPr lang="en-US" sz="1300" dirty="0" err="1"/>
              <a:t>những</a:t>
            </a:r>
            <a:r>
              <a:rPr lang="en-US" sz="1300" dirty="0"/>
              <a:t> điều đặc biệt, </a:t>
            </a:r>
            <a:r>
              <a:rPr lang="en-US" sz="1300" dirty="0" err="1"/>
              <a:t>nghiêm</a:t>
            </a:r>
            <a:r>
              <a:rPr lang="en-US" sz="1300" dirty="0"/>
              <a:t> </a:t>
            </a:r>
            <a:r>
              <a:rPr lang="en-US" sz="1300" dirty="0" err="1"/>
              <a:t>trọng</a:t>
            </a:r>
            <a:r>
              <a:rPr lang="en-US" sz="1300" dirty="0"/>
              <a:t>.</a:t>
            </a:r>
          </a:p>
          <a:p>
            <a:r>
              <a:rPr lang="en-US" sz="1300" dirty="0"/>
              <a:t>Ba </a:t>
            </a:r>
            <a:r>
              <a:rPr lang="en-US" sz="1300" dirty="0" err="1"/>
              <a:t>kiểu</a:t>
            </a:r>
            <a:r>
              <a:rPr lang="en-US" sz="1300" dirty="0"/>
              <a:t> </a:t>
            </a:r>
            <a:r>
              <a:rPr lang="en-US" sz="1300" dirty="0" err="1"/>
              <a:t>này</a:t>
            </a:r>
            <a:r>
              <a:rPr lang="en-US" sz="1300" dirty="0"/>
              <a:t> </a:t>
            </a:r>
            <a:r>
              <a:rPr lang="en-US" sz="1300" dirty="0" err="1"/>
              <a:t>không</a:t>
            </a:r>
            <a:r>
              <a:rPr lang="en-US" sz="1300" dirty="0"/>
              <a:t> </a:t>
            </a:r>
            <a:r>
              <a:rPr lang="en-US" sz="1300" dirty="0" err="1"/>
              <a:t>loại</a:t>
            </a:r>
            <a:r>
              <a:rPr lang="en-US" sz="1300" dirty="0"/>
              <a:t> </a:t>
            </a:r>
            <a:r>
              <a:rPr lang="en-US" sz="1300" dirty="0" err="1"/>
              <a:t>trừ</a:t>
            </a:r>
            <a:r>
              <a:rPr lang="en-US" sz="1300" dirty="0"/>
              <a:t> </a:t>
            </a:r>
            <a:r>
              <a:rPr lang="en-US" sz="1300" dirty="0" err="1"/>
              <a:t>lẫn</a:t>
            </a:r>
            <a:r>
              <a:rPr lang="en-US" sz="1300" dirty="0"/>
              <a:t> </a:t>
            </a:r>
            <a:r>
              <a:rPr lang="en-US" sz="1300" dirty="0" err="1"/>
              <a:t>nhau</a:t>
            </a:r>
            <a:r>
              <a:rPr lang="en-US" sz="1300" dirty="0"/>
              <a:t> </a:t>
            </a:r>
            <a:r>
              <a:rPr lang="en-US" sz="1300" dirty="0" err="1"/>
              <a:t>mà</a:t>
            </a:r>
            <a:r>
              <a:rPr lang="en-US" sz="1300" dirty="0"/>
              <a:t> </a:t>
            </a:r>
            <a:r>
              <a:rPr lang="en-US" sz="1300" dirty="0" err="1"/>
              <a:t>kết</a:t>
            </a:r>
            <a:r>
              <a:rPr lang="en-US" sz="1300" dirty="0"/>
              <a:t> </a:t>
            </a:r>
            <a:r>
              <a:rPr lang="en-US" sz="1300" dirty="0" err="1"/>
              <a:t>hợp</a:t>
            </a:r>
            <a:r>
              <a:rPr lang="en-US" sz="1300" dirty="0"/>
              <a:t> </a:t>
            </a:r>
            <a:r>
              <a:rPr lang="en-US" sz="1300" dirty="0" err="1"/>
              <a:t>với</a:t>
            </a:r>
            <a:r>
              <a:rPr lang="en-US" sz="1300" dirty="0"/>
              <a:t> </a:t>
            </a:r>
            <a:r>
              <a:rPr lang="en-US" sz="1300" dirty="0" err="1"/>
              <a:t>nhau</a:t>
            </a:r>
            <a:r>
              <a:rPr lang="en-US" sz="1300" dirty="0"/>
              <a:t>.</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16</a:t>
            </a:fld>
            <a:endParaRPr lang="en-GB"/>
          </a:p>
        </p:txBody>
      </p:sp>
    </p:spTree>
    <p:extLst>
      <p:ext uri="{BB962C8B-B14F-4D97-AF65-F5344CB8AC3E}">
        <p14:creationId xmlns:p14="http://schemas.microsoft.com/office/powerpoint/2010/main" val="623590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VD: </a:t>
            </a:r>
            <a:r>
              <a:rPr lang="en-US" sz="1300" dirty="0" err="1"/>
              <a:t>người</a:t>
            </a:r>
            <a:r>
              <a:rPr lang="en-US" sz="1300" dirty="0"/>
              <a:t> ta </a:t>
            </a:r>
            <a:r>
              <a:rPr lang="en-US" sz="1300" dirty="0" err="1"/>
              <a:t>đến</a:t>
            </a:r>
            <a:r>
              <a:rPr lang="en-US" sz="1300" dirty="0"/>
              <a:t> </a:t>
            </a:r>
            <a:r>
              <a:rPr lang="en-US" sz="1300" dirty="0" err="1"/>
              <a:t>trang</a:t>
            </a:r>
            <a:r>
              <a:rPr lang="en-US" sz="1300" dirty="0"/>
              <a:t> TripAdviser.com </a:t>
            </a:r>
            <a:r>
              <a:rPr lang="en-US" sz="1300" dirty="0" err="1"/>
              <a:t>để</a:t>
            </a:r>
            <a:r>
              <a:rPr lang="en-US" sz="1300" dirty="0"/>
              <a:t> </a:t>
            </a:r>
            <a:r>
              <a:rPr lang="en-US" sz="1300" dirty="0" err="1"/>
              <a:t>tìm</a:t>
            </a:r>
            <a:r>
              <a:rPr lang="en-US" sz="1300" dirty="0"/>
              <a:t> </a:t>
            </a:r>
            <a:r>
              <a:rPr lang="en-US" sz="1300" dirty="0" err="1"/>
              <a:t>kiếm</a:t>
            </a:r>
            <a:r>
              <a:rPr lang="en-US" sz="1300" dirty="0"/>
              <a:t> </a:t>
            </a:r>
            <a:r>
              <a:rPr lang="en-US" sz="1300" dirty="0" err="1"/>
              <a:t>một</a:t>
            </a:r>
            <a:r>
              <a:rPr lang="en-US" sz="1300" dirty="0"/>
              <a:t> </a:t>
            </a:r>
            <a:r>
              <a:rPr lang="en-US" sz="1300" dirty="0" err="1"/>
              <a:t>khách</a:t>
            </a:r>
            <a:r>
              <a:rPr lang="en-US" sz="1300" dirty="0"/>
              <a:t> </a:t>
            </a:r>
            <a:r>
              <a:rPr lang="en-US" sz="1300" dirty="0" err="1"/>
              <a:t>sạn</a:t>
            </a:r>
            <a:r>
              <a:rPr lang="en-US" sz="1300" dirty="0"/>
              <a:t> </a:t>
            </a:r>
            <a:r>
              <a:rPr lang="en-US" sz="1300" dirty="0" err="1"/>
              <a:t>có</a:t>
            </a:r>
            <a:r>
              <a:rPr lang="en-US" sz="1300" dirty="0"/>
              <a:t> </a:t>
            </a:r>
            <a:r>
              <a:rPr lang="en-US" sz="1300" dirty="0" err="1"/>
              <a:t>đánh</a:t>
            </a:r>
            <a:r>
              <a:rPr lang="en-US" sz="1300" dirty="0"/>
              <a:t> </a:t>
            </a:r>
            <a:r>
              <a:rPr lang="en-US" sz="1300" dirty="0" err="1"/>
              <a:t>giá</a:t>
            </a:r>
            <a:r>
              <a:rPr lang="en-US" sz="1300" dirty="0"/>
              <a:t> “</a:t>
            </a:r>
            <a:r>
              <a:rPr lang="en-US" sz="1300" dirty="0" err="1"/>
              <a:t>tồi</a:t>
            </a:r>
            <a:r>
              <a:rPr lang="en-US" sz="1300" dirty="0"/>
              <a:t>” </a:t>
            </a:r>
            <a:r>
              <a:rPr lang="en-US" sz="1300" dirty="0" err="1"/>
              <a:t>trước</a:t>
            </a:r>
            <a:r>
              <a:rPr lang="en-US" sz="1300" dirty="0"/>
              <a:t>. </a:t>
            </a:r>
            <a:r>
              <a:rPr lang="en-US" sz="1300" dirty="0" err="1"/>
              <a:t>Những</a:t>
            </a:r>
            <a:r>
              <a:rPr lang="en-US" sz="1300" dirty="0"/>
              <a:t> </a:t>
            </a:r>
            <a:r>
              <a:rPr lang="en-US" sz="1300" dirty="0" err="1"/>
              <a:t>ấn</a:t>
            </a:r>
            <a:r>
              <a:rPr lang="en-US" sz="1300" dirty="0"/>
              <a:t> </a:t>
            </a:r>
            <a:r>
              <a:rPr lang="en-US" sz="1300" dirty="0" err="1"/>
              <a:t>tượng</a:t>
            </a:r>
            <a:r>
              <a:rPr lang="en-US" sz="1300" dirty="0"/>
              <a:t> ban </a:t>
            </a:r>
            <a:r>
              <a:rPr lang="en-US" sz="1300" dirty="0" err="1"/>
              <a:t>đầu</a:t>
            </a:r>
            <a:r>
              <a:rPr lang="en-US" sz="1300" dirty="0"/>
              <a:t> </a:t>
            </a:r>
            <a:r>
              <a:rPr lang="en-US" sz="1300" dirty="0" err="1"/>
              <a:t>cần</a:t>
            </a:r>
            <a:r>
              <a:rPr lang="en-US" sz="1300" dirty="0"/>
              <a:t> </a:t>
            </a:r>
            <a:r>
              <a:rPr lang="en-US" sz="1300" dirty="0" err="1"/>
              <a:t>phải</a:t>
            </a:r>
            <a:r>
              <a:rPr lang="en-US" sz="1300" dirty="0"/>
              <a:t> </a:t>
            </a:r>
            <a:r>
              <a:rPr lang="en-US" sz="1300" dirty="0" err="1"/>
              <a:t>xác</a:t>
            </a:r>
            <a:r>
              <a:rPr lang="en-US" sz="1300" dirty="0"/>
              <a:t> </a:t>
            </a:r>
            <a:r>
              <a:rPr lang="en-US" sz="1300" dirty="0" err="1"/>
              <a:t>định</a:t>
            </a:r>
            <a:r>
              <a:rPr lang="en-US" sz="1300" dirty="0"/>
              <a:t> </a:t>
            </a:r>
            <a:r>
              <a:rPr lang="en-US" sz="1300" dirty="0" err="1"/>
              <a:t>và</a:t>
            </a:r>
            <a:r>
              <a:rPr lang="en-US" sz="1300" dirty="0"/>
              <a:t> </a:t>
            </a:r>
            <a:r>
              <a:rPr lang="en-US" sz="1300" dirty="0" err="1"/>
              <a:t>làm</a:t>
            </a:r>
            <a:r>
              <a:rPr lang="en-US" sz="1300" dirty="0"/>
              <a:t> </a:t>
            </a:r>
            <a:r>
              <a:rPr lang="en-US" sz="1300" dirty="0" err="1"/>
              <a:t>rõ</a:t>
            </a:r>
            <a:r>
              <a:rPr lang="en-US" sz="1300" dirty="0"/>
              <a:t> </a:t>
            </a:r>
            <a:r>
              <a:rPr lang="en-US" sz="1300" dirty="0" err="1"/>
              <a:t>bằng</a:t>
            </a:r>
            <a:r>
              <a:rPr lang="en-US" sz="1300" dirty="0"/>
              <a:t> </a:t>
            </a:r>
            <a:r>
              <a:rPr lang="en-US" sz="1300" dirty="0" err="1"/>
              <a:t>cách</a:t>
            </a:r>
            <a:r>
              <a:rPr lang="en-US" sz="1300" dirty="0"/>
              <a:t> </a:t>
            </a:r>
            <a:r>
              <a:rPr lang="en-US" sz="1300" dirty="0" err="1"/>
              <a:t>phân</a:t>
            </a:r>
            <a:r>
              <a:rPr lang="en-US" sz="1300" dirty="0"/>
              <a:t> </a:t>
            </a:r>
            <a:r>
              <a:rPr lang="en-US" sz="1300" dirty="0" err="1"/>
              <a:t>tích</a:t>
            </a:r>
            <a:r>
              <a:rPr lang="en-US" sz="1300" dirty="0"/>
              <a:t> </a:t>
            </a:r>
            <a:r>
              <a:rPr lang="en-US" sz="1300" dirty="0" err="1"/>
              <a:t>nghiêm</a:t>
            </a:r>
            <a:r>
              <a:rPr lang="en-US" sz="1300" dirty="0"/>
              <a:t> </a:t>
            </a:r>
            <a:r>
              <a:rPr lang="en-US" sz="1300" err="1"/>
              <a:t>ngặt</a:t>
            </a:r>
            <a:r>
              <a:rPr lang="en-US" sz="1300"/>
              <a:t>.</a:t>
            </a:r>
          </a:p>
          <a:p>
            <a:endParaRPr lang="en-US" sz="1300" dirty="0"/>
          </a:p>
          <a:p>
            <a:r>
              <a:rPr lang="en-US" sz="1300" dirty="0" err="1"/>
              <a:t>Mục</a:t>
            </a:r>
            <a:r>
              <a:rPr lang="en-US" sz="1300" dirty="0"/>
              <a:t> </a:t>
            </a:r>
            <a:r>
              <a:rPr lang="en-US" sz="1300" dirty="0" err="1"/>
              <a:t>tiêu</a:t>
            </a:r>
            <a:r>
              <a:rPr lang="en-US" sz="1300" dirty="0"/>
              <a:t> </a:t>
            </a:r>
            <a:r>
              <a:rPr lang="en-US" sz="1300" dirty="0" err="1"/>
              <a:t>của</a:t>
            </a:r>
            <a:r>
              <a:rPr lang="en-US" sz="1300" dirty="0"/>
              <a:t> </a:t>
            </a:r>
            <a:r>
              <a:rPr lang="en-US" sz="1300" dirty="0" err="1"/>
              <a:t>nghiên</a:t>
            </a:r>
            <a:r>
              <a:rPr lang="en-US" sz="1300" dirty="0"/>
              <a:t> </a:t>
            </a:r>
            <a:r>
              <a:rPr lang="en-US" sz="1300" dirty="0" err="1"/>
              <a:t>cứu</a:t>
            </a:r>
            <a:r>
              <a:rPr lang="en-US" sz="1300" dirty="0"/>
              <a:t> </a:t>
            </a:r>
            <a:r>
              <a:rPr lang="en-US" sz="1300" dirty="0" err="1"/>
              <a:t>sẽ</a:t>
            </a:r>
            <a:r>
              <a:rPr lang="en-US" sz="1300" dirty="0"/>
              <a:t> </a:t>
            </a:r>
            <a:r>
              <a:rPr lang="en-US" sz="1300" dirty="0" err="1"/>
              <a:t>định</a:t>
            </a:r>
            <a:r>
              <a:rPr lang="en-US" sz="1300" dirty="0"/>
              <a:t> </a:t>
            </a:r>
            <a:r>
              <a:rPr lang="en-US" sz="1300" dirty="0" err="1"/>
              <a:t>hướng</a:t>
            </a:r>
            <a:r>
              <a:rPr lang="en-US" sz="1300" dirty="0"/>
              <a:t> </a:t>
            </a:r>
            <a:r>
              <a:rPr lang="en-US" sz="1300" dirty="0" err="1"/>
              <a:t>tập</a:t>
            </a:r>
            <a:r>
              <a:rPr lang="en-US" sz="1300" dirty="0"/>
              <a:t> </a:t>
            </a:r>
            <a:r>
              <a:rPr lang="en-US" sz="1300" dirty="0" err="1"/>
              <a:t>trung</a:t>
            </a:r>
            <a:r>
              <a:rPr lang="en-US" sz="1300" dirty="0"/>
              <a:t> </a:t>
            </a:r>
            <a:r>
              <a:rPr lang="en-US" sz="1300" dirty="0" err="1"/>
              <a:t>vào</a:t>
            </a:r>
            <a:r>
              <a:rPr lang="en-US" sz="1300" dirty="0"/>
              <a:t> </a:t>
            </a:r>
            <a:r>
              <a:rPr lang="en-US" sz="1300" dirty="0" err="1"/>
              <a:t>mẫu</a:t>
            </a:r>
            <a:r>
              <a:rPr lang="en-US" sz="1300" dirty="0"/>
              <a:t> </a:t>
            </a:r>
            <a:r>
              <a:rPr lang="en-US" sz="1300" err="1"/>
              <a:t>ntn</a:t>
            </a:r>
            <a:r>
              <a:rPr lang="en-US" sz="1300"/>
              <a:t>.</a:t>
            </a:r>
          </a:p>
          <a:p>
            <a:endParaRPr lang="en-US" sz="1300" dirty="0"/>
          </a:p>
          <a:p>
            <a:r>
              <a:rPr lang="en-US" sz="1300" dirty="0"/>
              <a:t>VD: một cuộc </a:t>
            </a:r>
            <a:r>
              <a:rPr lang="en-US" sz="1300" dirty="0" err="1"/>
              <a:t>khảo</a:t>
            </a:r>
            <a:r>
              <a:rPr lang="en-US" sz="1300" dirty="0"/>
              <a:t> </a:t>
            </a:r>
            <a:r>
              <a:rPr lang="en-US" sz="1300" dirty="0" err="1"/>
              <a:t>sát</a:t>
            </a:r>
            <a:r>
              <a:rPr lang="en-US" sz="1300" dirty="0"/>
              <a:t> </a:t>
            </a:r>
            <a:r>
              <a:rPr lang="en-US" sz="1300" dirty="0" err="1"/>
              <a:t>đánh</a:t>
            </a:r>
            <a:r>
              <a:rPr lang="en-US" sz="1300" dirty="0"/>
              <a:t> </a:t>
            </a:r>
            <a:r>
              <a:rPr lang="en-US" sz="1300" dirty="0" err="1"/>
              <a:t>giá</a:t>
            </a:r>
            <a:r>
              <a:rPr lang="en-US" sz="1300" dirty="0"/>
              <a:t> </a:t>
            </a:r>
            <a:r>
              <a:rPr lang="en-US" sz="1300" dirty="0" err="1"/>
              <a:t>thông</a:t>
            </a:r>
            <a:r>
              <a:rPr lang="en-US" sz="1300" dirty="0"/>
              <a:t> tin được hiển </a:t>
            </a:r>
            <a:r>
              <a:rPr lang="en-US" sz="1300" err="1"/>
              <a:t>thị</a:t>
            </a:r>
            <a:r>
              <a:rPr lang="en-US" sz="1300"/>
              <a:t> trên </a:t>
            </a:r>
            <a:r>
              <a:rPr lang="en-US" sz="1300" dirty="0" err="1"/>
              <a:t>một</a:t>
            </a:r>
            <a:r>
              <a:rPr lang="en-US" sz="1300" dirty="0"/>
              <a:t> website </a:t>
            </a:r>
            <a:r>
              <a:rPr lang="en-US" sz="1300" dirty="0" err="1"/>
              <a:t>xe</a:t>
            </a:r>
            <a:r>
              <a:rPr lang="en-US" sz="1300" dirty="0"/>
              <a:t> </a:t>
            </a:r>
            <a:r>
              <a:rPr lang="en-US" sz="1300"/>
              <a:t>lửa đúng </a:t>
            </a:r>
            <a:r>
              <a:rPr lang="en-US" sz="1300" dirty="0" err="1"/>
              <a:t>và</a:t>
            </a:r>
            <a:r>
              <a:rPr lang="en-US" sz="1300" dirty="0"/>
              <a:t> </a:t>
            </a:r>
            <a:r>
              <a:rPr lang="en-US" sz="1300"/>
              <a:t>hiệu quả</a:t>
            </a:r>
            <a:r>
              <a:rPr lang="en-US" sz="1300" baseline="0"/>
              <a:t> ntn.</a:t>
            </a:r>
            <a:r>
              <a:rPr lang="en-US" sz="1300"/>
              <a:t> </a:t>
            </a:r>
            <a:r>
              <a:rPr lang="en-US" sz="1300" dirty="0" err="1"/>
              <a:t>Và</a:t>
            </a:r>
            <a:r>
              <a:rPr lang="en-US" sz="1300" dirty="0"/>
              <a:t> </a:t>
            </a:r>
            <a:r>
              <a:rPr lang="en-US" sz="1300" dirty="0" err="1"/>
              <a:t>câu</a:t>
            </a:r>
            <a:r>
              <a:rPr lang="en-US" sz="1300" dirty="0"/>
              <a:t> </a:t>
            </a:r>
            <a:r>
              <a:rPr lang="en-US" sz="1300" dirty="0" err="1"/>
              <a:t>trả</a:t>
            </a:r>
            <a:r>
              <a:rPr lang="en-US" sz="1300" dirty="0"/>
              <a:t> </a:t>
            </a:r>
            <a:r>
              <a:rPr lang="en-US" sz="1300" dirty="0" err="1"/>
              <a:t>lời</a:t>
            </a:r>
            <a:r>
              <a:rPr lang="en-US" sz="1300" dirty="0"/>
              <a:t> </a:t>
            </a:r>
            <a:r>
              <a:rPr lang="en-US" sz="1300" dirty="0" err="1"/>
              <a:t>rất</a:t>
            </a:r>
            <a:r>
              <a:rPr lang="en-US" sz="1300" dirty="0"/>
              <a:t> </a:t>
            </a:r>
            <a:r>
              <a:rPr lang="en-US" sz="1300" dirty="0" err="1"/>
              <a:t>phù</a:t>
            </a:r>
            <a:r>
              <a:rPr lang="en-US" sz="1300" dirty="0"/>
              <a:t> </a:t>
            </a:r>
            <a:r>
              <a:rPr lang="en-US" sz="1300" dirty="0" err="1"/>
              <a:t>hợp</a:t>
            </a:r>
            <a:r>
              <a:rPr lang="en-US" sz="1300" dirty="0"/>
              <a:t> </a:t>
            </a:r>
            <a:r>
              <a:rPr lang="en-US" sz="1300" dirty="0" err="1"/>
              <a:t>với</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a:t>
            </a:r>
            <a:r>
              <a:rPr lang="en-US" sz="1300" dirty="0" err="1"/>
              <a:t>Cũng</a:t>
            </a:r>
            <a:r>
              <a:rPr lang="en-US" sz="1300" dirty="0"/>
              <a:t> </a:t>
            </a:r>
            <a:r>
              <a:rPr lang="en-US" sz="1300" dirty="0" err="1"/>
              <a:t>thông</a:t>
            </a:r>
            <a:r>
              <a:rPr lang="en-US" sz="1300" dirty="0"/>
              <a:t> qua cuộc </a:t>
            </a:r>
            <a:r>
              <a:rPr lang="en-US" sz="1300" dirty="0" err="1"/>
              <a:t>khảo</a:t>
            </a:r>
            <a:r>
              <a:rPr lang="en-US" sz="1300" dirty="0"/>
              <a:t> </a:t>
            </a:r>
            <a:r>
              <a:rPr lang="en-US" sz="1300" dirty="0" err="1"/>
              <a:t>sát</a:t>
            </a:r>
            <a:r>
              <a:rPr lang="en-US" sz="1300" dirty="0"/>
              <a:t> </a:t>
            </a:r>
            <a:r>
              <a:rPr lang="en-US" sz="1300" dirty="0" err="1"/>
              <a:t>này</a:t>
            </a:r>
            <a:r>
              <a:rPr lang="en-US" sz="1300" dirty="0"/>
              <a:t>, </a:t>
            </a:r>
            <a:r>
              <a:rPr lang="en-US" sz="1300" dirty="0" err="1"/>
              <a:t>thấy</a:t>
            </a:r>
            <a:r>
              <a:rPr lang="en-US" sz="1300" dirty="0"/>
              <a:t> </a:t>
            </a:r>
            <a:r>
              <a:rPr lang="en-US" sz="1300" dirty="0" err="1"/>
              <a:t>có</a:t>
            </a:r>
            <a:r>
              <a:rPr lang="en-US" sz="1300" dirty="0"/>
              <a:t> </a:t>
            </a:r>
            <a:r>
              <a:rPr lang="en-US" sz="1300" dirty="0" err="1"/>
              <a:t>nhiều</a:t>
            </a:r>
            <a:r>
              <a:rPr lang="en-US" sz="1300" dirty="0"/>
              <a:t> ý </a:t>
            </a:r>
            <a:r>
              <a:rPr lang="en-US" sz="1300" dirty="0" err="1"/>
              <a:t>kiến</a:t>
            </a:r>
            <a:r>
              <a:rPr lang="en-US" sz="1300" dirty="0"/>
              <a:t> </a:t>
            </a:r>
            <a:r>
              <a:rPr lang="en-US" sz="1300" dirty="0" err="1"/>
              <a:t>nói</a:t>
            </a:r>
            <a:r>
              <a:rPr lang="en-US" sz="1300" dirty="0"/>
              <a:t> </a:t>
            </a:r>
            <a:r>
              <a:rPr lang="en-US" sz="1300" dirty="0" err="1"/>
              <a:t>rằng</a:t>
            </a:r>
            <a:r>
              <a:rPr lang="en-US" sz="1300" dirty="0"/>
              <a:t> logo của công ty rối rắm. </a:t>
            </a:r>
            <a:r>
              <a:rPr lang="en-US" sz="1300" dirty="0" err="1"/>
              <a:t>Tuy</a:t>
            </a:r>
            <a:r>
              <a:rPr lang="en-US" sz="1300" dirty="0"/>
              <a:t> </a:t>
            </a:r>
            <a:r>
              <a:rPr lang="en-US" sz="1300" dirty="0" err="1"/>
              <a:t>đây</a:t>
            </a:r>
            <a:r>
              <a:rPr lang="en-US" sz="1300" dirty="0"/>
              <a:t> </a:t>
            </a:r>
            <a:r>
              <a:rPr lang="en-US" sz="1300" dirty="0" err="1"/>
              <a:t>là</a:t>
            </a:r>
            <a:r>
              <a:rPr lang="en-US" sz="1300" dirty="0"/>
              <a:t> theme </a:t>
            </a:r>
            <a:r>
              <a:rPr lang="en-US" sz="1300" dirty="0" err="1"/>
              <a:t>những</a:t>
            </a:r>
            <a:r>
              <a:rPr lang="en-US" sz="1300" dirty="0"/>
              <a:t> </a:t>
            </a:r>
            <a:r>
              <a:rPr lang="en-US" sz="1300" dirty="0" err="1"/>
              <a:t>không</a:t>
            </a:r>
            <a:r>
              <a:rPr lang="en-US" sz="1300" dirty="0"/>
              <a:t> </a:t>
            </a:r>
            <a:r>
              <a:rPr lang="en-US" sz="1300" dirty="0" err="1"/>
              <a:t>liên</a:t>
            </a:r>
            <a:r>
              <a:rPr lang="en-US" sz="1300" dirty="0"/>
              <a:t> </a:t>
            </a:r>
            <a:r>
              <a:rPr lang="en-US" sz="1300" dirty="0" err="1"/>
              <a:t>quan</a:t>
            </a:r>
            <a:r>
              <a:rPr lang="en-US" sz="1300" dirty="0"/>
              <a:t> </a:t>
            </a:r>
            <a:r>
              <a:rPr lang="en-US" sz="1300" dirty="0" err="1"/>
              <a:t>trực</a:t>
            </a:r>
            <a:r>
              <a:rPr lang="en-US" sz="1300" dirty="0"/>
              <a:t> </a:t>
            </a:r>
            <a:r>
              <a:rPr lang="en-US" sz="1300" dirty="0" err="1"/>
              <a:t>tiếp</a:t>
            </a:r>
            <a:r>
              <a:rPr lang="en-US" sz="1300" dirty="0"/>
              <a:t> </a:t>
            </a:r>
            <a:r>
              <a:rPr lang="en-US" sz="1300" dirty="0" err="1"/>
              <a:t>đến</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a:t>
            </a:r>
            <a:r>
              <a:rPr lang="en-US" sz="1300" dirty="0" err="1"/>
              <a:t>nên</a:t>
            </a:r>
            <a:r>
              <a:rPr lang="en-US" sz="1300" dirty="0"/>
              <a:t> </a:t>
            </a:r>
            <a:r>
              <a:rPr lang="en-US" sz="1300" dirty="0" err="1"/>
              <a:t>được</a:t>
            </a:r>
            <a:r>
              <a:rPr lang="en-US" sz="1300" dirty="0"/>
              <a:t> </a:t>
            </a:r>
            <a:r>
              <a:rPr lang="en-US" sz="1300" dirty="0" err="1"/>
              <a:t>xem</a:t>
            </a:r>
            <a:r>
              <a:rPr lang="en-US" sz="1300" dirty="0"/>
              <a:t> </a:t>
            </a:r>
            <a:r>
              <a:rPr lang="en-US" sz="1300" dirty="0" err="1"/>
              <a:t>là</a:t>
            </a:r>
            <a:r>
              <a:rPr lang="en-US" sz="1300" dirty="0"/>
              <a:t> minor </a:t>
            </a:r>
            <a:r>
              <a:rPr lang="en-US" sz="1300"/>
              <a:t>theme.</a:t>
            </a:r>
          </a:p>
          <a:p>
            <a:endParaRPr lang="en-US" sz="1300" dirty="0"/>
          </a:p>
          <a:p>
            <a:r>
              <a:rPr lang="en-US" sz="1300" dirty="0" err="1"/>
              <a:t>Có</a:t>
            </a:r>
            <a:r>
              <a:rPr lang="en-US" sz="1300" dirty="0"/>
              <a:t> </a:t>
            </a:r>
            <a:r>
              <a:rPr lang="en-US" sz="1300" dirty="0" err="1"/>
              <a:t>nhiều</a:t>
            </a:r>
            <a:r>
              <a:rPr lang="en-US" sz="1300" dirty="0"/>
              <a:t> </a:t>
            </a:r>
            <a:r>
              <a:rPr lang="en-US" sz="1300" dirty="0" err="1"/>
              <a:t>kỹ</a:t>
            </a:r>
            <a:r>
              <a:rPr lang="en-US" sz="1300" dirty="0"/>
              <a:t> </a:t>
            </a:r>
            <a:r>
              <a:rPr lang="en-US" sz="1300" dirty="0" err="1"/>
              <a:t>thuật</a:t>
            </a:r>
            <a:r>
              <a:rPr lang="en-US" sz="1300" dirty="0"/>
              <a:t> </a:t>
            </a:r>
            <a:r>
              <a:rPr lang="en-US" sz="1300" dirty="0" err="1"/>
              <a:t>để</a:t>
            </a:r>
            <a:r>
              <a:rPr lang="en-US" sz="1300" dirty="0"/>
              <a:t> </a:t>
            </a:r>
            <a:r>
              <a:rPr lang="en-US" sz="1300" dirty="0" err="1"/>
              <a:t>xác</a:t>
            </a:r>
            <a:r>
              <a:rPr lang="en-US" sz="1300" dirty="0"/>
              <a:t> </a:t>
            </a:r>
            <a:r>
              <a:rPr lang="en-US" sz="1300" dirty="0" err="1"/>
              <a:t>định</a:t>
            </a:r>
            <a:r>
              <a:rPr lang="en-US" sz="1300" dirty="0"/>
              <a:t> theme </a:t>
            </a:r>
            <a:r>
              <a:rPr lang="en-US" sz="1300" dirty="0" err="1"/>
              <a:t>trong</a:t>
            </a:r>
            <a:r>
              <a:rPr lang="en-US" sz="1300" dirty="0"/>
              <a:t> </a:t>
            </a:r>
            <a:r>
              <a:rPr lang="en-US" sz="1300" dirty="0" err="1"/>
              <a:t>dữ</a:t>
            </a:r>
            <a:r>
              <a:rPr lang="en-US" sz="1300" dirty="0"/>
              <a:t> </a:t>
            </a:r>
            <a:r>
              <a:rPr lang="en-US" sz="1300" dirty="0" err="1"/>
              <a:t>liệu</a:t>
            </a:r>
            <a:r>
              <a:rPr lang="en-US" sz="1300" dirty="0"/>
              <a:t> </a:t>
            </a:r>
            <a:r>
              <a:rPr lang="en-US" sz="1300" dirty="0" err="1"/>
              <a:t>định</a:t>
            </a:r>
            <a:r>
              <a:rPr lang="en-US" sz="1300" dirty="0"/>
              <a:t> </a:t>
            </a:r>
            <a:r>
              <a:rPr lang="en-US" sz="1300" dirty="0" err="1"/>
              <a:t>tính</a:t>
            </a:r>
            <a:r>
              <a:rPr lang="en-US" sz="1300" dirty="0"/>
              <a:t>, </a:t>
            </a:r>
            <a:r>
              <a:rPr lang="en-US" sz="1300" dirty="0" err="1"/>
              <a:t>mà</a:t>
            </a:r>
            <a:r>
              <a:rPr lang="en-US" sz="1300" dirty="0"/>
              <a:t> </a:t>
            </a:r>
            <a:r>
              <a:rPr lang="en-US" sz="1300" dirty="0" err="1"/>
              <a:t>phổ</a:t>
            </a:r>
            <a:r>
              <a:rPr lang="en-US" sz="1300" dirty="0"/>
              <a:t> </a:t>
            </a:r>
            <a:r>
              <a:rPr lang="en-US" sz="1300" dirty="0" err="1"/>
              <a:t>biến</a:t>
            </a:r>
            <a:r>
              <a:rPr lang="en-US" sz="1300" dirty="0"/>
              <a:t> </a:t>
            </a:r>
            <a:r>
              <a:rPr lang="en-US" sz="1300" dirty="0" err="1"/>
              <a:t>nhất</a:t>
            </a:r>
            <a:r>
              <a:rPr lang="en-US" sz="1300" dirty="0"/>
              <a:t> </a:t>
            </a:r>
            <a:r>
              <a:rPr lang="en-US" sz="1300" dirty="0" err="1"/>
              <a:t>là</a:t>
            </a:r>
            <a:r>
              <a:rPr lang="en-US" sz="1300" dirty="0"/>
              <a:t> </a:t>
            </a:r>
            <a:r>
              <a:rPr lang="en-US" sz="1300" dirty="0" err="1"/>
              <a:t>biểu</a:t>
            </a:r>
            <a:r>
              <a:rPr lang="en-US" sz="1300" dirty="0"/>
              <a:t> </a:t>
            </a:r>
            <a:r>
              <a:rPr lang="en-US" sz="1300" dirty="0" err="1"/>
              <a:t>đồ</a:t>
            </a:r>
            <a:r>
              <a:rPr lang="en-US" sz="1300" dirty="0"/>
              <a:t> </a:t>
            </a:r>
            <a:r>
              <a:rPr lang="en-US" sz="1300" dirty="0" err="1"/>
              <a:t>tương</a:t>
            </a:r>
            <a:r>
              <a:rPr lang="en-US" sz="1300" dirty="0"/>
              <a:t> </a:t>
            </a:r>
            <a:r>
              <a:rPr lang="en-US" sz="1300" dirty="0" err="1"/>
              <a:t>đồng</a:t>
            </a:r>
            <a:r>
              <a:rPr lang="en-US" sz="1300" dirty="0"/>
              <a:t>: </a:t>
            </a:r>
            <a:r>
              <a:rPr lang="en-US" sz="1300" dirty="0" err="1"/>
              <a:t>nó</a:t>
            </a:r>
            <a:r>
              <a:rPr lang="en-US" sz="1300" dirty="0"/>
              <a:t> </a:t>
            </a:r>
            <a:r>
              <a:rPr lang="en-US" sz="1300" dirty="0" err="1"/>
              <a:t>tổ</a:t>
            </a:r>
            <a:r>
              <a:rPr lang="en-US" sz="1300" dirty="0"/>
              <a:t> </a:t>
            </a:r>
            <a:r>
              <a:rPr lang="en-US" sz="1300" dirty="0" err="1"/>
              <a:t>chức</a:t>
            </a:r>
            <a:r>
              <a:rPr lang="en-US" sz="1300" dirty="0"/>
              <a:t> </a:t>
            </a:r>
            <a:r>
              <a:rPr lang="en-US" sz="1300" dirty="0" err="1"/>
              <a:t>lại</a:t>
            </a:r>
            <a:r>
              <a:rPr lang="en-US" sz="1300" dirty="0"/>
              <a:t> </a:t>
            </a:r>
            <a:r>
              <a:rPr lang="en-US" sz="1300" dirty="0" err="1"/>
              <a:t>những</a:t>
            </a:r>
            <a:r>
              <a:rPr lang="en-US" sz="1300" dirty="0"/>
              <a:t> ý </a:t>
            </a:r>
            <a:r>
              <a:rPr lang="en-US" sz="1300" dirty="0" err="1"/>
              <a:t>kiến</a:t>
            </a:r>
            <a:r>
              <a:rPr lang="en-US" sz="1300" dirty="0"/>
              <a:t>, </a:t>
            </a:r>
            <a:r>
              <a:rPr lang="en-US" sz="1300" dirty="0" err="1"/>
              <a:t>quan</a:t>
            </a:r>
            <a:r>
              <a:rPr lang="en-US" sz="1300" dirty="0"/>
              <a:t> </a:t>
            </a:r>
            <a:r>
              <a:rPr lang="en-US" sz="1300" dirty="0" err="1"/>
              <a:t>điểm</a:t>
            </a:r>
            <a:r>
              <a:rPr lang="en-US" sz="1300" dirty="0"/>
              <a:t> </a:t>
            </a:r>
            <a:r>
              <a:rPr lang="en-US" sz="1300" dirty="0" err="1"/>
              <a:t>vào</a:t>
            </a:r>
            <a:r>
              <a:rPr lang="en-US" sz="1300" dirty="0"/>
              <a:t> </a:t>
            </a:r>
            <a:r>
              <a:rPr lang="en-US" sz="1300" dirty="0" err="1"/>
              <a:t>một</a:t>
            </a:r>
            <a:r>
              <a:rPr lang="en-US" sz="1300" dirty="0"/>
              <a:t> </a:t>
            </a:r>
            <a:r>
              <a:rPr lang="en-US" sz="1300" dirty="0" err="1"/>
              <a:t>cấu</a:t>
            </a:r>
            <a:r>
              <a:rPr lang="en-US" sz="1300" dirty="0"/>
              <a:t> </a:t>
            </a:r>
            <a:r>
              <a:rPr lang="en-US" sz="1300" dirty="0" err="1"/>
              <a:t>trúc</a:t>
            </a:r>
            <a:r>
              <a:rPr lang="en-US" sz="1300" dirty="0"/>
              <a:t> </a:t>
            </a:r>
            <a:r>
              <a:rPr lang="en-US" sz="1300" dirty="0" err="1"/>
              <a:t>để</a:t>
            </a:r>
            <a:r>
              <a:rPr lang="en-US" sz="1300" dirty="0"/>
              <a:t> </a:t>
            </a:r>
            <a:r>
              <a:rPr lang="en-US" sz="1300" dirty="0" err="1"/>
              <a:t>cho</a:t>
            </a:r>
            <a:r>
              <a:rPr lang="en-US" sz="1300" dirty="0"/>
              <a:t> </a:t>
            </a:r>
            <a:r>
              <a:rPr lang="en-US" sz="1300" dirty="0" err="1"/>
              <a:t>thấy</a:t>
            </a:r>
            <a:r>
              <a:rPr lang="en-US" sz="1300" dirty="0"/>
              <a:t> </a:t>
            </a:r>
            <a:r>
              <a:rPr lang="en-US" sz="1300" dirty="0" err="1"/>
              <a:t>cấu</a:t>
            </a:r>
            <a:r>
              <a:rPr lang="en-US" sz="1300" dirty="0"/>
              <a:t> </a:t>
            </a:r>
            <a:r>
              <a:rPr lang="en-US" sz="1300" dirty="0" err="1"/>
              <a:t>trúc</a:t>
            </a:r>
            <a:r>
              <a:rPr lang="en-US" sz="1300" dirty="0"/>
              <a:t> chung </a:t>
            </a:r>
            <a:r>
              <a:rPr lang="en-US" sz="1300" dirty="0" err="1"/>
              <a:t>và</a:t>
            </a:r>
            <a:r>
              <a:rPr lang="en-US" sz="1300" dirty="0"/>
              <a:t> theme chung. </a:t>
            </a:r>
            <a:r>
              <a:rPr lang="en-US" sz="1300" dirty="0" err="1"/>
              <a:t>Đầu</a:t>
            </a:r>
            <a:r>
              <a:rPr lang="en-US" sz="1300" dirty="0"/>
              <a:t> </a:t>
            </a:r>
            <a:r>
              <a:rPr lang="en-US" sz="1300" dirty="0" err="1"/>
              <a:t>tiên</a:t>
            </a:r>
            <a:r>
              <a:rPr lang="en-US" sz="1300" dirty="0"/>
              <a:t>, </a:t>
            </a:r>
            <a:r>
              <a:rPr lang="en-US" sz="1300" dirty="0" err="1"/>
              <a:t>một</a:t>
            </a:r>
            <a:r>
              <a:rPr lang="en-US" sz="1300" dirty="0"/>
              <a:t> note </a:t>
            </a:r>
            <a:r>
              <a:rPr lang="en-US" sz="1300" dirty="0" err="1"/>
              <a:t>được</a:t>
            </a:r>
            <a:r>
              <a:rPr lang="en-US" sz="1300" dirty="0"/>
              <a:t> </a:t>
            </a:r>
            <a:r>
              <a:rPr lang="en-US" sz="1300" dirty="0" err="1"/>
              <a:t>lấy</a:t>
            </a:r>
            <a:r>
              <a:rPr lang="en-US" sz="1300" dirty="0"/>
              <a:t> ra </a:t>
            </a:r>
            <a:r>
              <a:rPr lang="en-US" sz="1300" dirty="0" err="1"/>
              <a:t>và</a:t>
            </a:r>
            <a:r>
              <a:rPr lang="en-US" sz="1300" dirty="0"/>
              <a:t> team </a:t>
            </a:r>
            <a:r>
              <a:rPr lang="en-US" sz="1300" dirty="0" err="1"/>
              <a:t>tìm</a:t>
            </a:r>
            <a:r>
              <a:rPr lang="en-US" sz="1300" dirty="0"/>
              <a:t> </a:t>
            </a:r>
            <a:r>
              <a:rPr lang="en-US" sz="1300" dirty="0" err="1"/>
              <a:t>kiếm</a:t>
            </a:r>
            <a:r>
              <a:rPr lang="en-US" sz="1300" dirty="0"/>
              <a:t> </a:t>
            </a:r>
            <a:r>
              <a:rPr lang="en-US" sz="1300" dirty="0" err="1"/>
              <a:t>những</a:t>
            </a:r>
            <a:r>
              <a:rPr lang="en-US" sz="1300" dirty="0"/>
              <a:t> note </a:t>
            </a:r>
            <a:r>
              <a:rPr lang="en-US" sz="1300" dirty="0" err="1"/>
              <a:t>khác</a:t>
            </a:r>
            <a:r>
              <a:rPr lang="en-US" sz="1300" dirty="0"/>
              <a:t> </a:t>
            </a:r>
            <a:r>
              <a:rPr lang="en-US" sz="1300" dirty="0" err="1"/>
              <a:t>liên</a:t>
            </a:r>
            <a:r>
              <a:rPr lang="en-US" sz="1300" dirty="0"/>
              <a:t> </a:t>
            </a:r>
            <a:r>
              <a:rPr lang="en-US" sz="1300" dirty="0" err="1"/>
              <a:t>quan</a:t>
            </a:r>
            <a:r>
              <a:rPr lang="en-US" sz="1300" dirty="0"/>
              <a:t> </a:t>
            </a:r>
            <a:r>
              <a:rPr lang="en-US" sz="1300" dirty="0" err="1"/>
              <a:t>với</a:t>
            </a:r>
            <a:r>
              <a:rPr lang="en-US" sz="1300" dirty="0"/>
              <a:t> </a:t>
            </a:r>
            <a:r>
              <a:rPr lang="en-US" sz="1300" dirty="0" err="1"/>
              <a:t>nó</a:t>
            </a:r>
            <a:r>
              <a:rPr lang="en-US" sz="1300"/>
              <a:t>. </a:t>
            </a:r>
          </a:p>
          <a:p>
            <a:endParaRPr lang="en-US" sz="1300"/>
          </a:p>
          <a:p>
            <a:r>
              <a:rPr lang="en-US" sz="1300"/>
              <a:t>VD</a:t>
            </a:r>
            <a:r>
              <a:rPr lang="en-US" sz="1300" dirty="0"/>
              <a:t>: </a:t>
            </a:r>
            <a:r>
              <a:rPr lang="en-US" sz="1300" dirty="0" err="1"/>
              <a:t>khảo</a:t>
            </a:r>
            <a:r>
              <a:rPr lang="en-US" sz="1300" dirty="0"/>
              <a:t> </a:t>
            </a:r>
            <a:r>
              <a:rPr lang="en-US" sz="1300" dirty="0" err="1"/>
              <a:t>sát</a:t>
            </a:r>
            <a:r>
              <a:rPr lang="en-US" sz="1300" dirty="0"/>
              <a:t> </a:t>
            </a:r>
            <a:r>
              <a:rPr lang="en-US" sz="1300" dirty="0" err="1"/>
              <a:t>việc</a:t>
            </a:r>
            <a:r>
              <a:rPr lang="en-US" sz="1300" dirty="0"/>
              <a:t> </a:t>
            </a:r>
            <a:r>
              <a:rPr lang="en-US" sz="1300" dirty="0" err="1"/>
              <a:t>sử</a:t>
            </a:r>
            <a:r>
              <a:rPr lang="en-US" sz="1300" dirty="0"/>
              <a:t> </a:t>
            </a:r>
            <a:r>
              <a:rPr lang="en-US" sz="1300" dirty="0" err="1"/>
              <a:t>dụng</a:t>
            </a:r>
            <a:r>
              <a:rPr lang="en-US" sz="1300" dirty="0"/>
              <a:t> </a:t>
            </a:r>
            <a:r>
              <a:rPr lang="en-US" sz="1300" dirty="0" err="1"/>
              <a:t>máy</a:t>
            </a:r>
            <a:r>
              <a:rPr lang="en-US" sz="1300" dirty="0"/>
              <a:t> ATM ở </a:t>
            </a:r>
            <a:r>
              <a:rPr lang="en-US" sz="1300" dirty="0" err="1"/>
              <a:t>Ấn</a:t>
            </a:r>
            <a:r>
              <a:rPr lang="en-US" sz="1300" dirty="0"/>
              <a:t> </a:t>
            </a:r>
            <a:r>
              <a:rPr lang="en-US" sz="1300" dirty="0" err="1"/>
              <a:t>Độ</a:t>
            </a:r>
            <a:r>
              <a:rPr lang="en-US" sz="1300" dirty="0"/>
              <a:t>.</a:t>
            </a:r>
          </a:p>
          <a:p>
            <a:r>
              <a:rPr lang="en-US" sz="1300" dirty="0"/>
              <a:t>Pattern hay theme </a:t>
            </a:r>
            <a:r>
              <a:rPr lang="en-US" sz="1300" dirty="0" err="1"/>
              <a:t>có</a:t>
            </a:r>
            <a:r>
              <a:rPr lang="en-US" sz="1300" dirty="0"/>
              <a:t> </a:t>
            </a:r>
            <a:r>
              <a:rPr lang="en-US" sz="1300" dirty="0" err="1"/>
              <a:t>thể</a:t>
            </a:r>
            <a:r>
              <a:rPr lang="en-US" sz="1300" dirty="0"/>
              <a:t> </a:t>
            </a:r>
            <a:r>
              <a:rPr lang="en-US" sz="1300" dirty="0" err="1"/>
              <a:t>liên</a:t>
            </a:r>
            <a:r>
              <a:rPr lang="en-US" sz="1300" dirty="0"/>
              <a:t> </a:t>
            </a:r>
            <a:r>
              <a:rPr lang="en-US" sz="1300" dirty="0" err="1"/>
              <a:t>quan</a:t>
            </a:r>
            <a:r>
              <a:rPr lang="en-US" sz="1300" dirty="0"/>
              <a:t> </a:t>
            </a:r>
            <a:r>
              <a:rPr lang="en-US" sz="1300" dirty="0" err="1"/>
              <a:t>đến</a:t>
            </a:r>
            <a:r>
              <a:rPr lang="en-US" sz="1300" dirty="0"/>
              <a:t> </a:t>
            </a:r>
            <a:r>
              <a:rPr lang="en-US" sz="1300" dirty="0" err="1"/>
              <a:t>nhiều</a:t>
            </a:r>
            <a:r>
              <a:rPr lang="en-US" sz="1300" dirty="0"/>
              <a:t> </a:t>
            </a:r>
            <a:r>
              <a:rPr lang="en-US" sz="1300" dirty="0" err="1"/>
              <a:t>khía</a:t>
            </a:r>
            <a:r>
              <a:rPr lang="en-US" sz="1300" dirty="0"/>
              <a:t> </a:t>
            </a:r>
            <a:r>
              <a:rPr lang="en-US" sz="1300" dirty="0" err="1"/>
              <a:t>cạnh</a:t>
            </a:r>
            <a:r>
              <a:rPr lang="en-US" sz="1300" dirty="0"/>
              <a:t> </a:t>
            </a:r>
            <a:r>
              <a:rPr lang="en-US" sz="1300" dirty="0" err="1"/>
              <a:t>khác</a:t>
            </a:r>
            <a:r>
              <a:rPr lang="en-US" sz="1300" dirty="0"/>
              <a:t> </a:t>
            </a:r>
            <a:r>
              <a:rPr lang="en-US" sz="1300" dirty="0" err="1"/>
              <a:t>nhau</a:t>
            </a:r>
            <a:r>
              <a:rPr lang="en-US" sz="1300" dirty="0"/>
              <a:t>: </a:t>
            </a:r>
            <a:r>
              <a:rPr lang="en-US" sz="1300" dirty="0" err="1"/>
              <a:t>về</a:t>
            </a:r>
            <a:r>
              <a:rPr lang="en-US" sz="1300" dirty="0"/>
              <a:t> </a:t>
            </a:r>
            <a:r>
              <a:rPr lang="en-US" sz="1300" dirty="0" err="1"/>
              <a:t>thái</a:t>
            </a:r>
            <a:r>
              <a:rPr lang="en-US" sz="1300" dirty="0"/>
              <a:t> </a:t>
            </a:r>
            <a:r>
              <a:rPr lang="en-US" sz="1300" dirty="0" err="1"/>
              <a:t>độ</a:t>
            </a:r>
            <a:r>
              <a:rPr lang="en-US" sz="1300" dirty="0"/>
              <a:t>, </a:t>
            </a:r>
            <a:r>
              <a:rPr lang="en-US" sz="1300" dirty="0" err="1"/>
              <a:t>về</a:t>
            </a:r>
            <a:r>
              <a:rPr lang="en-US" sz="1300" dirty="0"/>
              <a:t> user group, </a:t>
            </a:r>
            <a:r>
              <a:rPr lang="en-US" sz="1300" dirty="0" err="1"/>
              <a:t>nơi</a:t>
            </a:r>
            <a:r>
              <a:rPr lang="en-US" sz="1300" dirty="0"/>
              <a:t> </a:t>
            </a:r>
            <a:r>
              <a:rPr lang="en-US" sz="1300" dirty="0" err="1"/>
              <a:t>chốn</a:t>
            </a:r>
            <a:r>
              <a:rPr lang="en-US" sz="1300" dirty="0"/>
              <a:t>, </a:t>
            </a:r>
            <a:r>
              <a:rPr lang="en-US" sz="1300" dirty="0" err="1"/>
              <a:t>tình</a:t>
            </a:r>
            <a:r>
              <a:rPr lang="en-US" sz="1300" dirty="0"/>
              <a:t> </a:t>
            </a:r>
            <a:r>
              <a:rPr lang="en-US" sz="1300" dirty="0" err="1"/>
              <a:t>trạng</a:t>
            </a:r>
            <a:r>
              <a:rPr lang="en-US" sz="1300" dirty="0"/>
              <a:t> </a:t>
            </a:r>
            <a:r>
              <a:rPr lang="en-US" sz="1300" dirty="0" err="1"/>
              <a:t>mà</a:t>
            </a:r>
            <a:r>
              <a:rPr lang="en-US" sz="1300" dirty="0"/>
              <a:t> </a:t>
            </a:r>
            <a:r>
              <a:rPr lang="en-US" sz="1300" dirty="0" err="1"/>
              <a:t>một</a:t>
            </a:r>
            <a:r>
              <a:rPr lang="en-US" sz="1300" dirty="0"/>
              <a:t> </a:t>
            </a:r>
            <a:r>
              <a:rPr lang="en-US" sz="1300" dirty="0" err="1"/>
              <a:t>sự</a:t>
            </a:r>
            <a:r>
              <a:rPr lang="en-US" sz="1300" dirty="0"/>
              <a:t> </a:t>
            </a:r>
            <a:r>
              <a:rPr lang="en-US" sz="1300" dirty="0" err="1"/>
              <a:t>kiện</a:t>
            </a:r>
            <a:r>
              <a:rPr lang="en-US" sz="1300" dirty="0"/>
              <a:t> </a:t>
            </a:r>
            <a:r>
              <a:rPr lang="en-US" sz="1300" dirty="0" err="1"/>
              <a:t>diễn</a:t>
            </a:r>
            <a:r>
              <a:rPr lang="en-US" sz="1300" dirty="0"/>
              <a:t> ra… </a:t>
            </a:r>
            <a:r>
              <a:rPr lang="en-US" sz="1300" dirty="0" err="1"/>
              <a:t>Nhưng</a:t>
            </a:r>
            <a:r>
              <a:rPr lang="en-US" sz="1300" dirty="0"/>
              <a:t> </a:t>
            </a:r>
            <a:r>
              <a:rPr lang="en-US" sz="1300" dirty="0" err="1"/>
              <a:t>tất</a:t>
            </a:r>
            <a:r>
              <a:rPr lang="en-US" sz="1300" dirty="0"/>
              <a:t> </a:t>
            </a:r>
            <a:r>
              <a:rPr lang="en-US" sz="1300" dirty="0" err="1"/>
              <a:t>cả</a:t>
            </a:r>
            <a:r>
              <a:rPr lang="en-US" sz="1300" dirty="0"/>
              <a:t> </a:t>
            </a:r>
            <a:r>
              <a:rPr lang="en-US" sz="1300" dirty="0" err="1"/>
              <a:t>phải</a:t>
            </a:r>
            <a:r>
              <a:rPr lang="en-US" sz="1300" dirty="0"/>
              <a:t> </a:t>
            </a:r>
            <a:r>
              <a:rPr lang="en-US" sz="1300" dirty="0" err="1"/>
              <a:t>liên</a:t>
            </a:r>
            <a:r>
              <a:rPr lang="en-US" sz="1300" dirty="0"/>
              <a:t> </a:t>
            </a:r>
            <a:r>
              <a:rPr lang="en-US" sz="1300" dirty="0" err="1"/>
              <a:t>quan</a:t>
            </a:r>
            <a:r>
              <a:rPr lang="en-US" sz="1300" dirty="0"/>
              <a:t> </a:t>
            </a:r>
            <a:r>
              <a:rPr lang="en-US" sz="1300" dirty="0" err="1"/>
              <a:t>đến</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VD: </a:t>
            </a:r>
            <a:r>
              <a:rPr lang="en-US" sz="1300" dirty="0" err="1"/>
              <a:t>mô</a:t>
            </a:r>
            <a:r>
              <a:rPr lang="en-US" sz="1300" dirty="0"/>
              <a:t> </a:t>
            </a:r>
            <a:r>
              <a:rPr lang="en-US" sz="1300" dirty="0" err="1"/>
              <a:t>tả</a:t>
            </a:r>
            <a:r>
              <a:rPr lang="en-US" sz="1300" dirty="0"/>
              <a:t> </a:t>
            </a:r>
            <a:r>
              <a:rPr lang="en-US" sz="1300" dirty="0" err="1"/>
              <a:t>về</a:t>
            </a:r>
            <a:r>
              <a:rPr lang="en-US" sz="1300" dirty="0"/>
              <a:t> user </a:t>
            </a:r>
            <a:r>
              <a:rPr lang="en-US" sz="1300" dirty="0" err="1"/>
              <a:t>kinh</a:t>
            </a:r>
            <a:r>
              <a:rPr lang="en-US" sz="1300" dirty="0"/>
              <a:t> </a:t>
            </a:r>
            <a:r>
              <a:rPr lang="en-US" sz="1300" dirty="0" err="1"/>
              <a:t>điển</a:t>
            </a:r>
            <a:r>
              <a:rPr lang="en-US" sz="1300" dirty="0"/>
              <a:t> </a:t>
            </a:r>
            <a:r>
              <a:rPr lang="en-US" sz="1300" dirty="0" err="1"/>
              <a:t>thì</a:t>
            </a:r>
            <a:r>
              <a:rPr lang="en-US" sz="1300" dirty="0"/>
              <a:t> </a:t>
            </a:r>
            <a:r>
              <a:rPr lang="en-US" sz="1300" dirty="0" err="1"/>
              <a:t>tập</a:t>
            </a:r>
            <a:r>
              <a:rPr lang="en-US" sz="1300" dirty="0"/>
              <a:t> </a:t>
            </a:r>
            <a:r>
              <a:rPr lang="en-US" sz="1300" dirty="0" err="1"/>
              <a:t>trung</a:t>
            </a:r>
            <a:r>
              <a:rPr lang="en-US" sz="1300" dirty="0"/>
              <a:t> </a:t>
            </a:r>
            <a:r>
              <a:rPr lang="en-US" sz="1300" dirty="0" err="1"/>
              <a:t>vào</a:t>
            </a:r>
            <a:r>
              <a:rPr lang="en-US" sz="1300" dirty="0"/>
              <a:t> </a:t>
            </a:r>
            <a:r>
              <a:rPr lang="en-US" sz="1300" dirty="0" err="1"/>
              <a:t>đặc</a:t>
            </a:r>
            <a:r>
              <a:rPr lang="en-US" sz="1300" dirty="0"/>
              <a:t> </a:t>
            </a:r>
            <a:r>
              <a:rPr lang="en-US" sz="1300" dirty="0" err="1"/>
              <a:t>điểm</a:t>
            </a:r>
            <a:r>
              <a:rPr lang="en-US" sz="1300" dirty="0"/>
              <a:t> </a:t>
            </a:r>
            <a:r>
              <a:rPr lang="en-US" sz="1300" dirty="0" err="1"/>
              <a:t>của</a:t>
            </a:r>
            <a:r>
              <a:rPr lang="en-US" sz="1300" dirty="0"/>
              <a:t> </a:t>
            </a:r>
            <a:r>
              <a:rPr lang="en-US" sz="1300" dirty="0" err="1"/>
              <a:t>họ</a:t>
            </a:r>
            <a:r>
              <a:rPr lang="en-US" sz="1300" dirty="0"/>
              <a:t>.</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17</a:t>
            </a:fld>
            <a:endParaRPr lang="en-GB"/>
          </a:p>
        </p:txBody>
      </p:sp>
    </p:spTree>
    <p:extLst>
      <p:ext uri="{BB962C8B-B14F-4D97-AF65-F5344CB8AC3E}">
        <p14:creationId xmlns:p14="http://schemas.microsoft.com/office/powerpoint/2010/main" val="2107937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VD: </a:t>
            </a:r>
            <a:r>
              <a:rPr lang="en-US" sz="1300" dirty="0" err="1"/>
              <a:t>người</a:t>
            </a:r>
            <a:r>
              <a:rPr lang="en-US" sz="1300" dirty="0"/>
              <a:t> ta </a:t>
            </a:r>
            <a:r>
              <a:rPr lang="en-US" sz="1300" dirty="0" err="1"/>
              <a:t>đến</a:t>
            </a:r>
            <a:r>
              <a:rPr lang="en-US" sz="1300" dirty="0"/>
              <a:t> </a:t>
            </a:r>
            <a:r>
              <a:rPr lang="en-US" sz="1300" dirty="0" err="1"/>
              <a:t>trang</a:t>
            </a:r>
            <a:r>
              <a:rPr lang="en-US" sz="1300" dirty="0"/>
              <a:t> TripAdviser.com </a:t>
            </a:r>
            <a:r>
              <a:rPr lang="en-US" sz="1300" dirty="0" err="1"/>
              <a:t>để</a:t>
            </a:r>
            <a:r>
              <a:rPr lang="en-US" sz="1300" dirty="0"/>
              <a:t> </a:t>
            </a:r>
            <a:r>
              <a:rPr lang="en-US" sz="1300" dirty="0" err="1"/>
              <a:t>tìm</a:t>
            </a:r>
            <a:r>
              <a:rPr lang="en-US" sz="1300" dirty="0"/>
              <a:t> </a:t>
            </a:r>
            <a:r>
              <a:rPr lang="en-US" sz="1300" dirty="0" err="1"/>
              <a:t>kiếm</a:t>
            </a:r>
            <a:r>
              <a:rPr lang="en-US" sz="1300" dirty="0"/>
              <a:t> </a:t>
            </a:r>
            <a:r>
              <a:rPr lang="en-US" sz="1300" dirty="0" err="1"/>
              <a:t>một</a:t>
            </a:r>
            <a:r>
              <a:rPr lang="en-US" sz="1300" dirty="0"/>
              <a:t> </a:t>
            </a:r>
            <a:r>
              <a:rPr lang="en-US" sz="1300" dirty="0" err="1"/>
              <a:t>khách</a:t>
            </a:r>
            <a:r>
              <a:rPr lang="en-US" sz="1300" dirty="0"/>
              <a:t> </a:t>
            </a:r>
            <a:r>
              <a:rPr lang="en-US" sz="1300" dirty="0" err="1"/>
              <a:t>sạn</a:t>
            </a:r>
            <a:r>
              <a:rPr lang="en-US" sz="1300" dirty="0"/>
              <a:t> </a:t>
            </a:r>
            <a:r>
              <a:rPr lang="en-US" sz="1300" dirty="0" err="1"/>
              <a:t>có</a:t>
            </a:r>
            <a:r>
              <a:rPr lang="en-US" sz="1300" dirty="0"/>
              <a:t> </a:t>
            </a:r>
            <a:r>
              <a:rPr lang="en-US" sz="1300" dirty="0" err="1"/>
              <a:t>đánh</a:t>
            </a:r>
            <a:r>
              <a:rPr lang="en-US" sz="1300" dirty="0"/>
              <a:t> </a:t>
            </a:r>
            <a:r>
              <a:rPr lang="en-US" sz="1300" dirty="0" err="1"/>
              <a:t>giá</a:t>
            </a:r>
            <a:r>
              <a:rPr lang="en-US" sz="1300" dirty="0"/>
              <a:t> “</a:t>
            </a:r>
            <a:r>
              <a:rPr lang="en-US" sz="1300" dirty="0" err="1"/>
              <a:t>tồi</a:t>
            </a:r>
            <a:r>
              <a:rPr lang="en-US" sz="1300" dirty="0"/>
              <a:t>” </a:t>
            </a:r>
            <a:r>
              <a:rPr lang="en-US" sz="1300" dirty="0" err="1"/>
              <a:t>trước</a:t>
            </a:r>
            <a:r>
              <a:rPr lang="en-US" sz="1300" dirty="0"/>
              <a:t>. </a:t>
            </a:r>
            <a:r>
              <a:rPr lang="en-US" sz="1300" dirty="0" err="1"/>
              <a:t>Những</a:t>
            </a:r>
            <a:r>
              <a:rPr lang="en-US" sz="1300" dirty="0"/>
              <a:t> </a:t>
            </a:r>
            <a:r>
              <a:rPr lang="en-US" sz="1300" dirty="0" err="1"/>
              <a:t>ấn</a:t>
            </a:r>
            <a:r>
              <a:rPr lang="en-US" sz="1300" dirty="0"/>
              <a:t> </a:t>
            </a:r>
            <a:r>
              <a:rPr lang="en-US" sz="1300" dirty="0" err="1"/>
              <a:t>tượng</a:t>
            </a:r>
            <a:r>
              <a:rPr lang="en-US" sz="1300" dirty="0"/>
              <a:t> ban </a:t>
            </a:r>
            <a:r>
              <a:rPr lang="en-US" sz="1300" dirty="0" err="1"/>
              <a:t>đầu</a:t>
            </a:r>
            <a:r>
              <a:rPr lang="en-US" sz="1300" dirty="0"/>
              <a:t> </a:t>
            </a:r>
            <a:r>
              <a:rPr lang="en-US" sz="1300" dirty="0" err="1"/>
              <a:t>cần</a:t>
            </a:r>
            <a:r>
              <a:rPr lang="en-US" sz="1300" dirty="0"/>
              <a:t> </a:t>
            </a:r>
            <a:r>
              <a:rPr lang="en-US" sz="1300" dirty="0" err="1"/>
              <a:t>phải</a:t>
            </a:r>
            <a:r>
              <a:rPr lang="en-US" sz="1300" dirty="0"/>
              <a:t> </a:t>
            </a:r>
            <a:r>
              <a:rPr lang="en-US" sz="1300" dirty="0" err="1"/>
              <a:t>xác</a:t>
            </a:r>
            <a:r>
              <a:rPr lang="en-US" sz="1300" dirty="0"/>
              <a:t> </a:t>
            </a:r>
            <a:r>
              <a:rPr lang="en-US" sz="1300" dirty="0" err="1"/>
              <a:t>định</a:t>
            </a:r>
            <a:r>
              <a:rPr lang="en-US" sz="1300" dirty="0"/>
              <a:t> </a:t>
            </a:r>
            <a:r>
              <a:rPr lang="en-US" sz="1300" dirty="0" err="1"/>
              <a:t>và</a:t>
            </a:r>
            <a:r>
              <a:rPr lang="en-US" sz="1300" dirty="0"/>
              <a:t> </a:t>
            </a:r>
            <a:r>
              <a:rPr lang="en-US" sz="1300" dirty="0" err="1"/>
              <a:t>làm</a:t>
            </a:r>
            <a:r>
              <a:rPr lang="en-US" sz="1300" dirty="0"/>
              <a:t> </a:t>
            </a:r>
            <a:r>
              <a:rPr lang="en-US" sz="1300" dirty="0" err="1"/>
              <a:t>rõ</a:t>
            </a:r>
            <a:r>
              <a:rPr lang="en-US" sz="1300" dirty="0"/>
              <a:t> </a:t>
            </a:r>
            <a:r>
              <a:rPr lang="en-US" sz="1300" dirty="0" err="1"/>
              <a:t>bằng</a:t>
            </a:r>
            <a:r>
              <a:rPr lang="en-US" sz="1300" dirty="0"/>
              <a:t> </a:t>
            </a:r>
            <a:r>
              <a:rPr lang="en-US" sz="1300" dirty="0" err="1"/>
              <a:t>cách</a:t>
            </a:r>
            <a:r>
              <a:rPr lang="en-US" sz="1300" dirty="0"/>
              <a:t> </a:t>
            </a:r>
            <a:r>
              <a:rPr lang="en-US" sz="1300" dirty="0" err="1"/>
              <a:t>phân</a:t>
            </a:r>
            <a:r>
              <a:rPr lang="en-US" sz="1300" dirty="0"/>
              <a:t> </a:t>
            </a:r>
            <a:r>
              <a:rPr lang="en-US" sz="1300" dirty="0" err="1"/>
              <a:t>tích</a:t>
            </a:r>
            <a:r>
              <a:rPr lang="en-US" sz="1300" dirty="0"/>
              <a:t> </a:t>
            </a:r>
            <a:r>
              <a:rPr lang="en-US" sz="1300" dirty="0" err="1"/>
              <a:t>nghiêm</a:t>
            </a:r>
            <a:r>
              <a:rPr lang="en-US" sz="1300" dirty="0"/>
              <a:t> </a:t>
            </a:r>
            <a:r>
              <a:rPr lang="en-US" sz="1300" err="1"/>
              <a:t>ngặt</a:t>
            </a:r>
            <a:r>
              <a:rPr lang="en-US" sz="1300"/>
              <a:t>.</a:t>
            </a:r>
          </a:p>
          <a:p>
            <a:endParaRPr lang="en-US" sz="1300" dirty="0"/>
          </a:p>
          <a:p>
            <a:r>
              <a:rPr lang="en-US" sz="1300" dirty="0" err="1"/>
              <a:t>Mục</a:t>
            </a:r>
            <a:r>
              <a:rPr lang="en-US" sz="1300" dirty="0"/>
              <a:t> </a:t>
            </a:r>
            <a:r>
              <a:rPr lang="en-US" sz="1300" dirty="0" err="1"/>
              <a:t>tiêu</a:t>
            </a:r>
            <a:r>
              <a:rPr lang="en-US" sz="1300" dirty="0"/>
              <a:t> </a:t>
            </a:r>
            <a:r>
              <a:rPr lang="en-US" sz="1300" dirty="0" err="1"/>
              <a:t>của</a:t>
            </a:r>
            <a:r>
              <a:rPr lang="en-US" sz="1300" dirty="0"/>
              <a:t> </a:t>
            </a:r>
            <a:r>
              <a:rPr lang="en-US" sz="1300" dirty="0" err="1"/>
              <a:t>nghiên</a:t>
            </a:r>
            <a:r>
              <a:rPr lang="en-US" sz="1300" dirty="0"/>
              <a:t> </a:t>
            </a:r>
            <a:r>
              <a:rPr lang="en-US" sz="1300" dirty="0" err="1"/>
              <a:t>cứu</a:t>
            </a:r>
            <a:r>
              <a:rPr lang="en-US" sz="1300" dirty="0"/>
              <a:t> </a:t>
            </a:r>
            <a:r>
              <a:rPr lang="en-US" sz="1300" dirty="0" err="1"/>
              <a:t>sẽ</a:t>
            </a:r>
            <a:r>
              <a:rPr lang="en-US" sz="1300" dirty="0"/>
              <a:t> </a:t>
            </a:r>
            <a:r>
              <a:rPr lang="en-US" sz="1300" dirty="0" err="1"/>
              <a:t>định</a:t>
            </a:r>
            <a:r>
              <a:rPr lang="en-US" sz="1300" dirty="0"/>
              <a:t> </a:t>
            </a:r>
            <a:r>
              <a:rPr lang="en-US" sz="1300" dirty="0" err="1"/>
              <a:t>hướng</a:t>
            </a:r>
            <a:r>
              <a:rPr lang="en-US" sz="1300" dirty="0"/>
              <a:t> </a:t>
            </a:r>
            <a:r>
              <a:rPr lang="en-US" sz="1300" dirty="0" err="1"/>
              <a:t>tập</a:t>
            </a:r>
            <a:r>
              <a:rPr lang="en-US" sz="1300" dirty="0"/>
              <a:t> </a:t>
            </a:r>
            <a:r>
              <a:rPr lang="en-US" sz="1300" dirty="0" err="1"/>
              <a:t>trung</a:t>
            </a:r>
            <a:r>
              <a:rPr lang="en-US" sz="1300" dirty="0"/>
              <a:t> </a:t>
            </a:r>
            <a:r>
              <a:rPr lang="en-US" sz="1300" dirty="0" err="1"/>
              <a:t>vào</a:t>
            </a:r>
            <a:r>
              <a:rPr lang="en-US" sz="1300" dirty="0"/>
              <a:t> </a:t>
            </a:r>
            <a:r>
              <a:rPr lang="en-US" sz="1300" dirty="0" err="1"/>
              <a:t>mẫu</a:t>
            </a:r>
            <a:r>
              <a:rPr lang="en-US" sz="1300" dirty="0"/>
              <a:t> </a:t>
            </a:r>
            <a:r>
              <a:rPr lang="en-US" sz="1300" err="1"/>
              <a:t>ntn</a:t>
            </a:r>
            <a:r>
              <a:rPr lang="en-US" sz="1300"/>
              <a:t>.</a:t>
            </a:r>
          </a:p>
          <a:p>
            <a:endParaRPr lang="en-US" sz="1300" dirty="0"/>
          </a:p>
          <a:p>
            <a:r>
              <a:rPr lang="en-US" sz="1300" dirty="0"/>
              <a:t>VD: một cuộc </a:t>
            </a:r>
            <a:r>
              <a:rPr lang="en-US" sz="1300" dirty="0" err="1"/>
              <a:t>khảo</a:t>
            </a:r>
            <a:r>
              <a:rPr lang="en-US" sz="1300" dirty="0"/>
              <a:t> </a:t>
            </a:r>
            <a:r>
              <a:rPr lang="en-US" sz="1300" dirty="0" err="1"/>
              <a:t>sát</a:t>
            </a:r>
            <a:r>
              <a:rPr lang="en-US" sz="1300" dirty="0"/>
              <a:t> </a:t>
            </a:r>
            <a:r>
              <a:rPr lang="en-US" sz="1300" dirty="0" err="1"/>
              <a:t>đánh</a:t>
            </a:r>
            <a:r>
              <a:rPr lang="en-US" sz="1300" dirty="0"/>
              <a:t> </a:t>
            </a:r>
            <a:r>
              <a:rPr lang="en-US" sz="1300" dirty="0" err="1"/>
              <a:t>giá</a:t>
            </a:r>
            <a:r>
              <a:rPr lang="en-US" sz="1300" dirty="0"/>
              <a:t> </a:t>
            </a:r>
            <a:r>
              <a:rPr lang="en-US" sz="1300" dirty="0" err="1"/>
              <a:t>thông</a:t>
            </a:r>
            <a:r>
              <a:rPr lang="en-US" sz="1300" dirty="0"/>
              <a:t> tin được hiển </a:t>
            </a:r>
            <a:r>
              <a:rPr lang="en-US" sz="1300" err="1"/>
              <a:t>thị</a:t>
            </a:r>
            <a:r>
              <a:rPr lang="en-US" sz="1300"/>
              <a:t> trên </a:t>
            </a:r>
            <a:r>
              <a:rPr lang="en-US" sz="1300" dirty="0" err="1"/>
              <a:t>một</a:t>
            </a:r>
            <a:r>
              <a:rPr lang="en-US" sz="1300" dirty="0"/>
              <a:t> website </a:t>
            </a:r>
            <a:r>
              <a:rPr lang="en-US" sz="1300" dirty="0" err="1"/>
              <a:t>xe</a:t>
            </a:r>
            <a:r>
              <a:rPr lang="en-US" sz="1300" dirty="0"/>
              <a:t> </a:t>
            </a:r>
            <a:r>
              <a:rPr lang="en-US" sz="1300"/>
              <a:t>lửa đúng </a:t>
            </a:r>
            <a:r>
              <a:rPr lang="en-US" sz="1300" dirty="0" err="1"/>
              <a:t>và</a:t>
            </a:r>
            <a:r>
              <a:rPr lang="en-US" sz="1300" dirty="0"/>
              <a:t> </a:t>
            </a:r>
            <a:r>
              <a:rPr lang="en-US" sz="1300"/>
              <a:t>hiệu quả</a:t>
            </a:r>
            <a:r>
              <a:rPr lang="en-US" sz="1300" baseline="0"/>
              <a:t> ntn.</a:t>
            </a:r>
            <a:r>
              <a:rPr lang="en-US" sz="1300"/>
              <a:t> </a:t>
            </a:r>
            <a:r>
              <a:rPr lang="en-US" sz="1300" dirty="0" err="1"/>
              <a:t>Và</a:t>
            </a:r>
            <a:r>
              <a:rPr lang="en-US" sz="1300" dirty="0"/>
              <a:t> </a:t>
            </a:r>
            <a:r>
              <a:rPr lang="en-US" sz="1300" dirty="0" err="1"/>
              <a:t>câu</a:t>
            </a:r>
            <a:r>
              <a:rPr lang="en-US" sz="1300" dirty="0"/>
              <a:t> </a:t>
            </a:r>
            <a:r>
              <a:rPr lang="en-US" sz="1300" dirty="0" err="1"/>
              <a:t>trả</a:t>
            </a:r>
            <a:r>
              <a:rPr lang="en-US" sz="1300" dirty="0"/>
              <a:t> </a:t>
            </a:r>
            <a:r>
              <a:rPr lang="en-US" sz="1300" dirty="0" err="1"/>
              <a:t>lời</a:t>
            </a:r>
            <a:r>
              <a:rPr lang="en-US" sz="1300" dirty="0"/>
              <a:t> </a:t>
            </a:r>
            <a:r>
              <a:rPr lang="en-US" sz="1300" dirty="0" err="1"/>
              <a:t>rất</a:t>
            </a:r>
            <a:r>
              <a:rPr lang="en-US" sz="1300" dirty="0"/>
              <a:t> </a:t>
            </a:r>
            <a:r>
              <a:rPr lang="en-US" sz="1300" dirty="0" err="1"/>
              <a:t>phù</a:t>
            </a:r>
            <a:r>
              <a:rPr lang="en-US" sz="1300" dirty="0"/>
              <a:t> </a:t>
            </a:r>
            <a:r>
              <a:rPr lang="en-US" sz="1300" dirty="0" err="1"/>
              <a:t>hợp</a:t>
            </a:r>
            <a:r>
              <a:rPr lang="en-US" sz="1300" dirty="0"/>
              <a:t> </a:t>
            </a:r>
            <a:r>
              <a:rPr lang="en-US" sz="1300" dirty="0" err="1"/>
              <a:t>với</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a:t>
            </a:r>
            <a:r>
              <a:rPr lang="en-US" sz="1300" dirty="0" err="1"/>
              <a:t>Cũng</a:t>
            </a:r>
            <a:r>
              <a:rPr lang="en-US" sz="1300" dirty="0"/>
              <a:t> </a:t>
            </a:r>
            <a:r>
              <a:rPr lang="en-US" sz="1300" dirty="0" err="1"/>
              <a:t>thông</a:t>
            </a:r>
            <a:r>
              <a:rPr lang="en-US" sz="1300" dirty="0"/>
              <a:t> qua cuộc </a:t>
            </a:r>
            <a:r>
              <a:rPr lang="en-US" sz="1300" dirty="0" err="1"/>
              <a:t>khảo</a:t>
            </a:r>
            <a:r>
              <a:rPr lang="en-US" sz="1300" dirty="0"/>
              <a:t> </a:t>
            </a:r>
            <a:r>
              <a:rPr lang="en-US" sz="1300" dirty="0" err="1"/>
              <a:t>sát</a:t>
            </a:r>
            <a:r>
              <a:rPr lang="en-US" sz="1300" dirty="0"/>
              <a:t> </a:t>
            </a:r>
            <a:r>
              <a:rPr lang="en-US" sz="1300" dirty="0" err="1"/>
              <a:t>này</a:t>
            </a:r>
            <a:r>
              <a:rPr lang="en-US" sz="1300" dirty="0"/>
              <a:t>, </a:t>
            </a:r>
            <a:r>
              <a:rPr lang="en-US" sz="1300" dirty="0" err="1"/>
              <a:t>thấy</a:t>
            </a:r>
            <a:r>
              <a:rPr lang="en-US" sz="1300" dirty="0"/>
              <a:t> </a:t>
            </a:r>
            <a:r>
              <a:rPr lang="en-US" sz="1300" dirty="0" err="1"/>
              <a:t>có</a:t>
            </a:r>
            <a:r>
              <a:rPr lang="en-US" sz="1300" dirty="0"/>
              <a:t> </a:t>
            </a:r>
            <a:r>
              <a:rPr lang="en-US" sz="1300" dirty="0" err="1"/>
              <a:t>nhiều</a:t>
            </a:r>
            <a:r>
              <a:rPr lang="en-US" sz="1300" dirty="0"/>
              <a:t> ý </a:t>
            </a:r>
            <a:r>
              <a:rPr lang="en-US" sz="1300" dirty="0" err="1"/>
              <a:t>kiến</a:t>
            </a:r>
            <a:r>
              <a:rPr lang="en-US" sz="1300" dirty="0"/>
              <a:t> </a:t>
            </a:r>
            <a:r>
              <a:rPr lang="en-US" sz="1300" dirty="0" err="1"/>
              <a:t>nói</a:t>
            </a:r>
            <a:r>
              <a:rPr lang="en-US" sz="1300" dirty="0"/>
              <a:t> </a:t>
            </a:r>
            <a:r>
              <a:rPr lang="en-US" sz="1300" dirty="0" err="1"/>
              <a:t>rằng</a:t>
            </a:r>
            <a:r>
              <a:rPr lang="en-US" sz="1300" dirty="0"/>
              <a:t> logo của công ty rối rắm. </a:t>
            </a:r>
            <a:r>
              <a:rPr lang="en-US" sz="1300" dirty="0" err="1"/>
              <a:t>Tuy</a:t>
            </a:r>
            <a:r>
              <a:rPr lang="en-US" sz="1300" dirty="0"/>
              <a:t> </a:t>
            </a:r>
            <a:r>
              <a:rPr lang="en-US" sz="1300" dirty="0" err="1"/>
              <a:t>đây</a:t>
            </a:r>
            <a:r>
              <a:rPr lang="en-US" sz="1300" dirty="0"/>
              <a:t> </a:t>
            </a:r>
            <a:r>
              <a:rPr lang="en-US" sz="1300" dirty="0" err="1"/>
              <a:t>là</a:t>
            </a:r>
            <a:r>
              <a:rPr lang="en-US" sz="1300" dirty="0"/>
              <a:t> theme </a:t>
            </a:r>
            <a:r>
              <a:rPr lang="en-US" sz="1300" dirty="0" err="1"/>
              <a:t>những</a:t>
            </a:r>
            <a:r>
              <a:rPr lang="en-US" sz="1300" dirty="0"/>
              <a:t> </a:t>
            </a:r>
            <a:r>
              <a:rPr lang="en-US" sz="1300" dirty="0" err="1"/>
              <a:t>không</a:t>
            </a:r>
            <a:r>
              <a:rPr lang="en-US" sz="1300" dirty="0"/>
              <a:t> </a:t>
            </a:r>
            <a:r>
              <a:rPr lang="en-US" sz="1300" dirty="0" err="1"/>
              <a:t>liên</a:t>
            </a:r>
            <a:r>
              <a:rPr lang="en-US" sz="1300" dirty="0"/>
              <a:t> </a:t>
            </a:r>
            <a:r>
              <a:rPr lang="en-US" sz="1300" dirty="0" err="1"/>
              <a:t>quan</a:t>
            </a:r>
            <a:r>
              <a:rPr lang="en-US" sz="1300" dirty="0"/>
              <a:t> </a:t>
            </a:r>
            <a:r>
              <a:rPr lang="en-US" sz="1300" dirty="0" err="1"/>
              <a:t>trực</a:t>
            </a:r>
            <a:r>
              <a:rPr lang="en-US" sz="1300" dirty="0"/>
              <a:t> </a:t>
            </a:r>
            <a:r>
              <a:rPr lang="en-US" sz="1300" dirty="0" err="1"/>
              <a:t>tiếp</a:t>
            </a:r>
            <a:r>
              <a:rPr lang="en-US" sz="1300" dirty="0"/>
              <a:t> </a:t>
            </a:r>
            <a:r>
              <a:rPr lang="en-US" sz="1300" dirty="0" err="1"/>
              <a:t>đến</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a:t>
            </a:r>
            <a:r>
              <a:rPr lang="en-US" sz="1300" dirty="0" err="1"/>
              <a:t>nên</a:t>
            </a:r>
            <a:r>
              <a:rPr lang="en-US" sz="1300" dirty="0"/>
              <a:t> </a:t>
            </a:r>
            <a:r>
              <a:rPr lang="en-US" sz="1300" dirty="0" err="1"/>
              <a:t>được</a:t>
            </a:r>
            <a:r>
              <a:rPr lang="en-US" sz="1300" dirty="0"/>
              <a:t> </a:t>
            </a:r>
            <a:r>
              <a:rPr lang="en-US" sz="1300" dirty="0" err="1"/>
              <a:t>xem</a:t>
            </a:r>
            <a:r>
              <a:rPr lang="en-US" sz="1300" dirty="0"/>
              <a:t> </a:t>
            </a:r>
            <a:r>
              <a:rPr lang="en-US" sz="1300" dirty="0" err="1"/>
              <a:t>là</a:t>
            </a:r>
            <a:r>
              <a:rPr lang="en-US" sz="1300" dirty="0"/>
              <a:t> minor </a:t>
            </a:r>
            <a:r>
              <a:rPr lang="en-US" sz="1300"/>
              <a:t>theme.</a:t>
            </a:r>
          </a:p>
          <a:p>
            <a:endParaRPr lang="en-US" sz="1300" dirty="0"/>
          </a:p>
          <a:p>
            <a:r>
              <a:rPr lang="en-US" sz="1300" dirty="0" err="1"/>
              <a:t>Có</a:t>
            </a:r>
            <a:r>
              <a:rPr lang="en-US" sz="1300" dirty="0"/>
              <a:t> </a:t>
            </a:r>
            <a:r>
              <a:rPr lang="en-US" sz="1300" dirty="0" err="1"/>
              <a:t>nhiều</a:t>
            </a:r>
            <a:r>
              <a:rPr lang="en-US" sz="1300" dirty="0"/>
              <a:t> </a:t>
            </a:r>
            <a:r>
              <a:rPr lang="en-US" sz="1300" dirty="0" err="1"/>
              <a:t>kỹ</a:t>
            </a:r>
            <a:r>
              <a:rPr lang="en-US" sz="1300" dirty="0"/>
              <a:t> </a:t>
            </a:r>
            <a:r>
              <a:rPr lang="en-US" sz="1300" dirty="0" err="1"/>
              <a:t>thuật</a:t>
            </a:r>
            <a:r>
              <a:rPr lang="en-US" sz="1300" dirty="0"/>
              <a:t> </a:t>
            </a:r>
            <a:r>
              <a:rPr lang="en-US" sz="1300" dirty="0" err="1"/>
              <a:t>để</a:t>
            </a:r>
            <a:r>
              <a:rPr lang="en-US" sz="1300" dirty="0"/>
              <a:t> </a:t>
            </a:r>
            <a:r>
              <a:rPr lang="en-US" sz="1300" dirty="0" err="1"/>
              <a:t>xác</a:t>
            </a:r>
            <a:r>
              <a:rPr lang="en-US" sz="1300" dirty="0"/>
              <a:t> </a:t>
            </a:r>
            <a:r>
              <a:rPr lang="en-US" sz="1300" dirty="0" err="1"/>
              <a:t>định</a:t>
            </a:r>
            <a:r>
              <a:rPr lang="en-US" sz="1300" dirty="0"/>
              <a:t> theme </a:t>
            </a:r>
            <a:r>
              <a:rPr lang="en-US" sz="1300" dirty="0" err="1"/>
              <a:t>trong</a:t>
            </a:r>
            <a:r>
              <a:rPr lang="en-US" sz="1300" dirty="0"/>
              <a:t> </a:t>
            </a:r>
            <a:r>
              <a:rPr lang="en-US" sz="1300" dirty="0" err="1"/>
              <a:t>dữ</a:t>
            </a:r>
            <a:r>
              <a:rPr lang="en-US" sz="1300" dirty="0"/>
              <a:t> </a:t>
            </a:r>
            <a:r>
              <a:rPr lang="en-US" sz="1300" dirty="0" err="1"/>
              <a:t>liệu</a:t>
            </a:r>
            <a:r>
              <a:rPr lang="en-US" sz="1300" dirty="0"/>
              <a:t> </a:t>
            </a:r>
            <a:r>
              <a:rPr lang="en-US" sz="1300" dirty="0" err="1"/>
              <a:t>định</a:t>
            </a:r>
            <a:r>
              <a:rPr lang="en-US" sz="1300" dirty="0"/>
              <a:t> </a:t>
            </a:r>
            <a:r>
              <a:rPr lang="en-US" sz="1300" dirty="0" err="1"/>
              <a:t>tính</a:t>
            </a:r>
            <a:r>
              <a:rPr lang="en-US" sz="1300" dirty="0"/>
              <a:t>, </a:t>
            </a:r>
            <a:r>
              <a:rPr lang="en-US" sz="1300" dirty="0" err="1"/>
              <a:t>mà</a:t>
            </a:r>
            <a:r>
              <a:rPr lang="en-US" sz="1300" dirty="0"/>
              <a:t> </a:t>
            </a:r>
            <a:r>
              <a:rPr lang="en-US" sz="1300" dirty="0" err="1"/>
              <a:t>phổ</a:t>
            </a:r>
            <a:r>
              <a:rPr lang="en-US" sz="1300" dirty="0"/>
              <a:t> </a:t>
            </a:r>
            <a:r>
              <a:rPr lang="en-US" sz="1300" dirty="0" err="1"/>
              <a:t>biến</a:t>
            </a:r>
            <a:r>
              <a:rPr lang="en-US" sz="1300" dirty="0"/>
              <a:t> </a:t>
            </a:r>
            <a:r>
              <a:rPr lang="en-US" sz="1300" dirty="0" err="1"/>
              <a:t>nhất</a:t>
            </a:r>
            <a:r>
              <a:rPr lang="en-US" sz="1300" dirty="0"/>
              <a:t> </a:t>
            </a:r>
            <a:r>
              <a:rPr lang="en-US" sz="1300" dirty="0" err="1"/>
              <a:t>là</a:t>
            </a:r>
            <a:r>
              <a:rPr lang="en-US" sz="1300" dirty="0"/>
              <a:t> </a:t>
            </a:r>
            <a:r>
              <a:rPr lang="en-US" sz="1300" dirty="0" err="1"/>
              <a:t>biểu</a:t>
            </a:r>
            <a:r>
              <a:rPr lang="en-US" sz="1300" dirty="0"/>
              <a:t> </a:t>
            </a:r>
            <a:r>
              <a:rPr lang="en-US" sz="1300" dirty="0" err="1"/>
              <a:t>đồ</a:t>
            </a:r>
            <a:r>
              <a:rPr lang="en-US" sz="1300" dirty="0"/>
              <a:t> </a:t>
            </a:r>
            <a:r>
              <a:rPr lang="en-US" sz="1300" dirty="0" err="1"/>
              <a:t>tương</a:t>
            </a:r>
            <a:r>
              <a:rPr lang="en-US" sz="1300" dirty="0"/>
              <a:t> </a:t>
            </a:r>
            <a:r>
              <a:rPr lang="en-US" sz="1300" dirty="0" err="1"/>
              <a:t>đồng</a:t>
            </a:r>
            <a:r>
              <a:rPr lang="en-US" sz="1300" dirty="0"/>
              <a:t>: </a:t>
            </a:r>
            <a:r>
              <a:rPr lang="en-US" sz="1300" dirty="0" err="1"/>
              <a:t>nó</a:t>
            </a:r>
            <a:r>
              <a:rPr lang="en-US" sz="1300" dirty="0"/>
              <a:t> </a:t>
            </a:r>
            <a:r>
              <a:rPr lang="en-US" sz="1300" dirty="0" err="1"/>
              <a:t>tổ</a:t>
            </a:r>
            <a:r>
              <a:rPr lang="en-US" sz="1300" dirty="0"/>
              <a:t> </a:t>
            </a:r>
            <a:r>
              <a:rPr lang="en-US" sz="1300" dirty="0" err="1"/>
              <a:t>chức</a:t>
            </a:r>
            <a:r>
              <a:rPr lang="en-US" sz="1300" dirty="0"/>
              <a:t> </a:t>
            </a:r>
            <a:r>
              <a:rPr lang="en-US" sz="1300" dirty="0" err="1"/>
              <a:t>lại</a:t>
            </a:r>
            <a:r>
              <a:rPr lang="en-US" sz="1300" dirty="0"/>
              <a:t> </a:t>
            </a:r>
            <a:r>
              <a:rPr lang="en-US" sz="1300" dirty="0" err="1"/>
              <a:t>những</a:t>
            </a:r>
            <a:r>
              <a:rPr lang="en-US" sz="1300" dirty="0"/>
              <a:t> ý </a:t>
            </a:r>
            <a:r>
              <a:rPr lang="en-US" sz="1300" dirty="0" err="1"/>
              <a:t>kiến</a:t>
            </a:r>
            <a:r>
              <a:rPr lang="en-US" sz="1300" dirty="0"/>
              <a:t>, </a:t>
            </a:r>
            <a:r>
              <a:rPr lang="en-US" sz="1300" dirty="0" err="1"/>
              <a:t>quan</a:t>
            </a:r>
            <a:r>
              <a:rPr lang="en-US" sz="1300" dirty="0"/>
              <a:t> </a:t>
            </a:r>
            <a:r>
              <a:rPr lang="en-US" sz="1300" dirty="0" err="1"/>
              <a:t>điểm</a:t>
            </a:r>
            <a:r>
              <a:rPr lang="en-US" sz="1300" dirty="0"/>
              <a:t> </a:t>
            </a:r>
            <a:r>
              <a:rPr lang="en-US" sz="1300" dirty="0" err="1"/>
              <a:t>vào</a:t>
            </a:r>
            <a:r>
              <a:rPr lang="en-US" sz="1300" dirty="0"/>
              <a:t> </a:t>
            </a:r>
            <a:r>
              <a:rPr lang="en-US" sz="1300" dirty="0" err="1"/>
              <a:t>một</a:t>
            </a:r>
            <a:r>
              <a:rPr lang="en-US" sz="1300" dirty="0"/>
              <a:t> </a:t>
            </a:r>
            <a:r>
              <a:rPr lang="en-US" sz="1300" dirty="0" err="1"/>
              <a:t>cấu</a:t>
            </a:r>
            <a:r>
              <a:rPr lang="en-US" sz="1300" dirty="0"/>
              <a:t> </a:t>
            </a:r>
            <a:r>
              <a:rPr lang="en-US" sz="1300" dirty="0" err="1"/>
              <a:t>trúc</a:t>
            </a:r>
            <a:r>
              <a:rPr lang="en-US" sz="1300" dirty="0"/>
              <a:t> </a:t>
            </a:r>
            <a:r>
              <a:rPr lang="en-US" sz="1300" dirty="0" err="1"/>
              <a:t>để</a:t>
            </a:r>
            <a:r>
              <a:rPr lang="en-US" sz="1300" dirty="0"/>
              <a:t> </a:t>
            </a:r>
            <a:r>
              <a:rPr lang="en-US" sz="1300" dirty="0" err="1"/>
              <a:t>cho</a:t>
            </a:r>
            <a:r>
              <a:rPr lang="en-US" sz="1300" dirty="0"/>
              <a:t> </a:t>
            </a:r>
            <a:r>
              <a:rPr lang="en-US" sz="1300" dirty="0" err="1"/>
              <a:t>thấy</a:t>
            </a:r>
            <a:r>
              <a:rPr lang="en-US" sz="1300" dirty="0"/>
              <a:t> </a:t>
            </a:r>
            <a:r>
              <a:rPr lang="en-US" sz="1300" dirty="0" err="1"/>
              <a:t>cấu</a:t>
            </a:r>
            <a:r>
              <a:rPr lang="en-US" sz="1300" dirty="0"/>
              <a:t> </a:t>
            </a:r>
            <a:r>
              <a:rPr lang="en-US" sz="1300" dirty="0" err="1"/>
              <a:t>trúc</a:t>
            </a:r>
            <a:r>
              <a:rPr lang="en-US" sz="1300" dirty="0"/>
              <a:t> chung </a:t>
            </a:r>
            <a:r>
              <a:rPr lang="en-US" sz="1300" dirty="0" err="1"/>
              <a:t>và</a:t>
            </a:r>
            <a:r>
              <a:rPr lang="en-US" sz="1300" dirty="0"/>
              <a:t> theme chung. </a:t>
            </a:r>
            <a:r>
              <a:rPr lang="en-US" sz="1300" dirty="0" err="1"/>
              <a:t>Đầu</a:t>
            </a:r>
            <a:r>
              <a:rPr lang="en-US" sz="1300" dirty="0"/>
              <a:t> </a:t>
            </a:r>
            <a:r>
              <a:rPr lang="en-US" sz="1300" dirty="0" err="1"/>
              <a:t>tiên</a:t>
            </a:r>
            <a:r>
              <a:rPr lang="en-US" sz="1300" dirty="0"/>
              <a:t>, </a:t>
            </a:r>
            <a:r>
              <a:rPr lang="en-US" sz="1300" dirty="0" err="1"/>
              <a:t>một</a:t>
            </a:r>
            <a:r>
              <a:rPr lang="en-US" sz="1300" dirty="0"/>
              <a:t> note </a:t>
            </a:r>
            <a:r>
              <a:rPr lang="en-US" sz="1300" dirty="0" err="1"/>
              <a:t>được</a:t>
            </a:r>
            <a:r>
              <a:rPr lang="en-US" sz="1300" dirty="0"/>
              <a:t> </a:t>
            </a:r>
            <a:r>
              <a:rPr lang="en-US" sz="1300" dirty="0" err="1"/>
              <a:t>lấy</a:t>
            </a:r>
            <a:r>
              <a:rPr lang="en-US" sz="1300" dirty="0"/>
              <a:t> ra </a:t>
            </a:r>
            <a:r>
              <a:rPr lang="en-US" sz="1300" dirty="0" err="1"/>
              <a:t>và</a:t>
            </a:r>
            <a:r>
              <a:rPr lang="en-US" sz="1300" dirty="0"/>
              <a:t> team </a:t>
            </a:r>
            <a:r>
              <a:rPr lang="en-US" sz="1300" dirty="0" err="1"/>
              <a:t>tìm</a:t>
            </a:r>
            <a:r>
              <a:rPr lang="en-US" sz="1300" dirty="0"/>
              <a:t> </a:t>
            </a:r>
            <a:r>
              <a:rPr lang="en-US" sz="1300" dirty="0" err="1"/>
              <a:t>kiếm</a:t>
            </a:r>
            <a:r>
              <a:rPr lang="en-US" sz="1300" dirty="0"/>
              <a:t> </a:t>
            </a:r>
            <a:r>
              <a:rPr lang="en-US" sz="1300" dirty="0" err="1"/>
              <a:t>những</a:t>
            </a:r>
            <a:r>
              <a:rPr lang="en-US" sz="1300" dirty="0"/>
              <a:t> note </a:t>
            </a:r>
            <a:r>
              <a:rPr lang="en-US" sz="1300" dirty="0" err="1"/>
              <a:t>khác</a:t>
            </a:r>
            <a:r>
              <a:rPr lang="en-US" sz="1300" dirty="0"/>
              <a:t> </a:t>
            </a:r>
            <a:r>
              <a:rPr lang="en-US" sz="1300" dirty="0" err="1"/>
              <a:t>liên</a:t>
            </a:r>
            <a:r>
              <a:rPr lang="en-US" sz="1300" dirty="0"/>
              <a:t> </a:t>
            </a:r>
            <a:r>
              <a:rPr lang="en-US" sz="1300" dirty="0" err="1"/>
              <a:t>quan</a:t>
            </a:r>
            <a:r>
              <a:rPr lang="en-US" sz="1300" dirty="0"/>
              <a:t> </a:t>
            </a:r>
            <a:r>
              <a:rPr lang="en-US" sz="1300" dirty="0" err="1"/>
              <a:t>với</a:t>
            </a:r>
            <a:r>
              <a:rPr lang="en-US" sz="1300" dirty="0"/>
              <a:t> </a:t>
            </a:r>
            <a:r>
              <a:rPr lang="en-US" sz="1300" dirty="0" err="1"/>
              <a:t>nó</a:t>
            </a:r>
            <a:r>
              <a:rPr lang="en-US" sz="1300"/>
              <a:t>. </a:t>
            </a:r>
          </a:p>
          <a:p>
            <a:endParaRPr lang="en-US" sz="1300"/>
          </a:p>
          <a:p>
            <a:r>
              <a:rPr lang="en-US" sz="1300"/>
              <a:t>VD</a:t>
            </a:r>
            <a:r>
              <a:rPr lang="en-US" sz="1300" dirty="0"/>
              <a:t>: </a:t>
            </a:r>
            <a:r>
              <a:rPr lang="en-US" sz="1300" dirty="0" err="1"/>
              <a:t>khảo</a:t>
            </a:r>
            <a:r>
              <a:rPr lang="en-US" sz="1300" dirty="0"/>
              <a:t> </a:t>
            </a:r>
            <a:r>
              <a:rPr lang="en-US" sz="1300" dirty="0" err="1"/>
              <a:t>sát</a:t>
            </a:r>
            <a:r>
              <a:rPr lang="en-US" sz="1300" dirty="0"/>
              <a:t> </a:t>
            </a:r>
            <a:r>
              <a:rPr lang="en-US" sz="1300" dirty="0" err="1"/>
              <a:t>việc</a:t>
            </a:r>
            <a:r>
              <a:rPr lang="en-US" sz="1300" dirty="0"/>
              <a:t> </a:t>
            </a:r>
            <a:r>
              <a:rPr lang="en-US" sz="1300" dirty="0" err="1"/>
              <a:t>sử</a:t>
            </a:r>
            <a:r>
              <a:rPr lang="en-US" sz="1300" dirty="0"/>
              <a:t> </a:t>
            </a:r>
            <a:r>
              <a:rPr lang="en-US" sz="1300" dirty="0" err="1"/>
              <a:t>dụng</a:t>
            </a:r>
            <a:r>
              <a:rPr lang="en-US" sz="1300" dirty="0"/>
              <a:t> </a:t>
            </a:r>
            <a:r>
              <a:rPr lang="en-US" sz="1300" dirty="0" err="1"/>
              <a:t>máy</a:t>
            </a:r>
            <a:r>
              <a:rPr lang="en-US" sz="1300" dirty="0"/>
              <a:t> ATM ở </a:t>
            </a:r>
            <a:r>
              <a:rPr lang="en-US" sz="1300" dirty="0" err="1"/>
              <a:t>Ấn</a:t>
            </a:r>
            <a:r>
              <a:rPr lang="en-US" sz="1300" dirty="0"/>
              <a:t> </a:t>
            </a:r>
            <a:r>
              <a:rPr lang="en-US" sz="1300" dirty="0" err="1"/>
              <a:t>Độ</a:t>
            </a:r>
            <a:r>
              <a:rPr lang="en-US" sz="1300" dirty="0"/>
              <a:t>.</a:t>
            </a:r>
          </a:p>
          <a:p>
            <a:r>
              <a:rPr lang="en-US" sz="1300" dirty="0"/>
              <a:t>Pattern hay theme </a:t>
            </a:r>
            <a:r>
              <a:rPr lang="en-US" sz="1300" dirty="0" err="1"/>
              <a:t>có</a:t>
            </a:r>
            <a:r>
              <a:rPr lang="en-US" sz="1300" dirty="0"/>
              <a:t> </a:t>
            </a:r>
            <a:r>
              <a:rPr lang="en-US" sz="1300" dirty="0" err="1"/>
              <a:t>thể</a:t>
            </a:r>
            <a:r>
              <a:rPr lang="en-US" sz="1300" dirty="0"/>
              <a:t> </a:t>
            </a:r>
            <a:r>
              <a:rPr lang="en-US" sz="1300" dirty="0" err="1"/>
              <a:t>liên</a:t>
            </a:r>
            <a:r>
              <a:rPr lang="en-US" sz="1300" dirty="0"/>
              <a:t> </a:t>
            </a:r>
            <a:r>
              <a:rPr lang="en-US" sz="1300" dirty="0" err="1"/>
              <a:t>quan</a:t>
            </a:r>
            <a:r>
              <a:rPr lang="en-US" sz="1300" dirty="0"/>
              <a:t> </a:t>
            </a:r>
            <a:r>
              <a:rPr lang="en-US" sz="1300" dirty="0" err="1"/>
              <a:t>đến</a:t>
            </a:r>
            <a:r>
              <a:rPr lang="en-US" sz="1300" dirty="0"/>
              <a:t> </a:t>
            </a:r>
            <a:r>
              <a:rPr lang="en-US" sz="1300" dirty="0" err="1"/>
              <a:t>nhiều</a:t>
            </a:r>
            <a:r>
              <a:rPr lang="en-US" sz="1300" dirty="0"/>
              <a:t> </a:t>
            </a:r>
            <a:r>
              <a:rPr lang="en-US" sz="1300" dirty="0" err="1"/>
              <a:t>khía</a:t>
            </a:r>
            <a:r>
              <a:rPr lang="en-US" sz="1300" dirty="0"/>
              <a:t> </a:t>
            </a:r>
            <a:r>
              <a:rPr lang="en-US" sz="1300" dirty="0" err="1"/>
              <a:t>cạnh</a:t>
            </a:r>
            <a:r>
              <a:rPr lang="en-US" sz="1300" dirty="0"/>
              <a:t> </a:t>
            </a:r>
            <a:r>
              <a:rPr lang="en-US" sz="1300" dirty="0" err="1"/>
              <a:t>khác</a:t>
            </a:r>
            <a:r>
              <a:rPr lang="en-US" sz="1300" dirty="0"/>
              <a:t> </a:t>
            </a:r>
            <a:r>
              <a:rPr lang="en-US" sz="1300" dirty="0" err="1"/>
              <a:t>nhau</a:t>
            </a:r>
            <a:r>
              <a:rPr lang="en-US" sz="1300" dirty="0"/>
              <a:t>: </a:t>
            </a:r>
            <a:r>
              <a:rPr lang="en-US" sz="1300" dirty="0" err="1"/>
              <a:t>về</a:t>
            </a:r>
            <a:r>
              <a:rPr lang="en-US" sz="1300" dirty="0"/>
              <a:t> </a:t>
            </a:r>
            <a:r>
              <a:rPr lang="en-US" sz="1300" dirty="0" err="1"/>
              <a:t>thái</a:t>
            </a:r>
            <a:r>
              <a:rPr lang="en-US" sz="1300" dirty="0"/>
              <a:t> </a:t>
            </a:r>
            <a:r>
              <a:rPr lang="en-US" sz="1300" dirty="0" err="1"/>
              <a:t>độ</a:t>
            </a:r>
            <a:r>
              <a:rPr lang="en-US" sz="1300" dirty="0"/>
              <a:t>, </a:t>
            </a:r>
            <a:r>
              <a:rPr lang="en-US" sz="1300" dirty="0" err="1"/>
              <a:t>về</a:t>
            </a:r>
            <a:r>
              <a:rPr lang="en-US" sz="1300" dirty="0"/>
              <a:t> user group, </a:t>
            </a:r>
            <a:r>
              <a:rPr lang="en-US" sz="1300" dirty="0" err="1"/>
              <a:t>nơi</a:t>
            </a:r>
            <a:r>
              <a:rPr lang="en-US" sz="1300" dirty="0"/>
              <a:t> </a:t>
            </a:r>
            <a:r>
              <a:rPr lang="en-US" sz="1300" dirty="0" err="1"/>
              <a:t>chốn</a:t>
            </a:r>
            <a:r>
              <a:rPr lang="en-US" sz="1300" dirty="0"/>
              <a:t>, </a:t>
            </a:r>
            <a:r>
              <a:rPr lang="en-US" sz="1300" dirty="0" err="1"/>
              <a:t>tình</a:t>
            </a:r>
            <a:r>
              <a:rPr lang="en-US" sz="1300" dirty="0"/>
              <a:t> </a:t>
            </a:r>
            <a:r>
              <a:rPr lang="en-US" sz="1300" dirty="0" err="1"/>
              <a:t>trạng</a:t>
            </a:r>
            <a:r>
              <a:rPr lang="en-US" sz="1300" dirty="0"/>
              <a:t> </a:t>
            </a:r>
            <a:r>
              <a:rPr lang="en-US" sz="1300" dirty="0" err="1"/>
              <a:t>mà</a:t>
            </a:r>
            <a:r>
              <a:rPr lang="en-US" sz="1300" dirty="0"/>
              <a:t> </a:t>
            </a:r>
            <a:r>
              <a:rPr lang="en-US" sz="1300" dirty="0" err="1"/>
              <a:t>một</a:t>
            </a:r>
            <a:r>
              <a:rPr lang="en-US" sz="1300" dirty="0"/>
              <a:t> </a:t>
            </a:r>
            <a:r>
              <a:rPr lang="en-US" sz="1300" dirty="0" err="1"/>
              <a:t>sự</a:t>
            </a:r>
            <a:r>
              <a:rPr lang="en-US" sz="1300" dirty="0"/>
              <a:t> </a:t>
            </a:r>
            <a:r>
              <a:rPr lang="en-US" sz="1300" dirty="0" err="1"/>
              <a:t>kiện</a:t>
            </a:r>
            <a:r>
              <a:rPr lang="en-US" sz="1300" dirty="0"/>
              <a:t> </a:t>
            </a:r>
            <a:r>
              <a:rPr lang="en-US" sz="1300" dirty="0" err="1"/>
              <a:t>diễn</a:t>
            </a:r>
            <a:r>
              <a:rPr lang="en-US" sz="1300" dirty="0"/>
              <a:t> ra… </a:t>
            </a:r>
            <a:r>
              <a:rPr lang="en-US" sz="1300" dirty="0" err="1"/>
              <a:t>Nhưng</a:t>
            </a:r>
            <a:r>
              <a:rPr lang="en-US" sz="1300" dirty="0"/>
              <a:t> </a:t>
            </a:r>
            <a:r>
              <a:rPr lang="en-US" sz="1300" dirty="0" err="1"/>
              <a:t>tất</a:t>
            </a:r>
            <a:r>
              <a:rPr lang="en-US" sz="1300" dirty="0"/>
              <a:t> </a:t>
            </a:r>
            <a:r>
              <a:rPr lang="en-US" sz="1300" dirty="0" err="1"/>
              <a:t>cả</a:t>
            </a:r>
            <a:r>
              <a:rPr lang="en-US" sz="1300" dirty="0"/>
              <a:t> </a:t>
            </a:r>
            <a:r>
              <a:rPr lang="en-US" sz="1300" dirty="0" err="1"/>
              <a:t>phải</a:t>
            </a:r>
            <a:r>
              <a:rPr lang="en-US" sz="1300" dirty="0"/>
              <a:t> </a:t>
            </a:r>
            <a:r>
              <a:rPr lang="en-US" sz="1300" dirty="0" err="1"/>
              <a:t>liên</a:t>
            </a:r>
            <a:r>
              <a:rPr lang="en-US" sz="1300" dirty="0"/>
              <a:t> </a:t>
            </a:r>
            <a:r>
              <a:rPr lang="en-US" sz="1300" dirty="0" err="1"/>
              <a:t>quan</a:t>
            </a:r>
            <a:r>
              <a:rPr lang="en-US" sz="1300" dirty="0"/>
              <a:t> </a:t>
            </a:r>
            <a:r>
              <a:rPr lang="en-US" sz="1300" dirty="0" err="1"/>
              <a:t>đến</a:t>
            </a:r>
            <a:r>
              <a:rPr lang="en-US" sz="1300" dirty="0"/>
              <a:t> </a:t>
            </a:r>
            <a:r>
              <a:rPr lang="en-US" sz="1300" dirty="0" err="1"/>
              <a:t>mục</a:t>
            </a:r>
            <a:r>
              <a:rPr lang="en-US" sz="1300" dirty="0"/>
              <a:t> </a:t>
            </a:r>
            <a:r>
              <a:rPr lang="en-US" sz="1300" dirty="0" err="1"/>
              <a:t>tiêu</a:t>
            </a:r>
            <a:r>
              <a:rPr lang="en-US" sz="1300" dirty="0"/>
              <a:t> </a:t>
            </a:r>
            <a:r>
              <a:rPr lang="en-US" sz="1300" dirty="0" err="1"/>
              <a:t>nghiên</a:t>
            </a:r>
            <a:r>
              <a:rPr lang="en-US" sz="1300" dirty="0"/>
              <a:t> </a:t>
            </a:r>
            <a:r>
              <a:rPr lang="en-US" sz="1300" dirty="0" err="1"/>
              <a:t>cứu</a:t>
            </a:r>
            <a:r>
              <a:rPr lang="en-US" sz="1300" dirty="0"/>
              <a:t>. VD: </a:t>
            </a:r>
            <a:r>
              <a:rPr lang="en-US" sz="1300" dirty="0" err="1"/>
              <a:t>mô</a:t>
            </a:r>
            <a:r>
              <a:rPr lang="en-US" sz="1300" dirty="0"/>
              <a:t> </a:t>
            </a:r>
            <a:r>
              <a:rPr lang="en-US" sz="1300" dirty="0" err="1"/>
              <a:t>tả</a:t>
            </a:r>
            <a:r>
              <a:rPr lang="en-US" sz="1300" dirty="0"/>
              <a:t> </a:t>
            </a:r>
            <a:r>
              <a:rPr lang="en-US" sz="1300" dirty="0" err="1"/>
              <a:t>về</a:t>
            </a:r>
            <a:r>
              <a:rPr lang="en-US" sz="1300" dirty="0"/>
              <a:t> user </a:t>
            </a:r>
            <a:r>
              <a:rPr lang="en-US" sz="1300" dirty="0" err="1"/>
              <a:t>kinh</a:t>
            </a:r>
            <a:r>
              <a:rPr lang="en-US" sz="1300" dirty="0"/>
              <a:t> </a:t>
            </a:r>
            <a:r>
              <a:rPr lang="en-US" sz="1300" dirty="0" err="1"/>
              <a:t>điển</a:t>
            </a:r>
            <a:r>
              <a:rPr lang="en-US" sz="1300" dirty="0"/>
              <a:t> </a:t>
            </a:r>
            <a:r>
              <a:rPr lang="en-US" sz="1300" dirty="0" err="1"/>
              <a:t>thì</a:t>
            </a:r>
            <a:r>
              <a:rPr lang="en-US" sz="1300" dirty="0"/>
              <a:t> </a:t>
            </a:r>
            <a:r>
              <a:rPr lang="en-US" sz="1300" dirty="0" err="1"/>
              <a:t>tập</a:t>
            </a:r>
            <a:r>
              <a:rPr lang="en-US" sz="1300" dirty="0"/>
              <a:t> </a:t>
            </a:r>
            <a:r>
              <a:rPr lang="en-US" sz="1300" dirty="0" err="1"/>
              <a:t>trung</a:t>
            </a:r>
            <a:r>
              <a:rPr lang="en-US" sz="1300" dirty="0"/>
              <a:t> </a:t>
            </a:r>
            <a:r>
              <a:rPr lang="en-US" sz="1300" dirty="0" err="1"/>
              <a:t>vào</a:t>
            </a:r>
            <a:r>
              <a:rPr lang="en-US" sz="1300" dirty="0"/>
              <a:t> </a:t>
            </a:r>
            <a:r>
              <a:rPr lang="en-US" sz="1300" dirty="0" err="1"/>
              <a:t>đặc</a:t>
            </a:r>
            <a:r>
              <a:rPr lang="en-US" sz="1300" dirty="0"/>
              <a:t> </a:t>
            </a:r>
            <a:r>
              <a:rPr lang="en-US" sz="1300" dirty="0" err="1"/>
              <a:t>điểm</a:t>
            </a:r>
            <a:r>
              <a:rPr lang="en-US" sz="1300" dirty="0"/>
              <a:t> </a:t>
            </a:r>
            <a:r>
              <a:rPr lang="en-US" sz="1300" dirty="0" err="1"/>
              <a:t>của</a:t>
            </a:r>
            <a:r>
              <a:rPr lang="en-US" sz="1300" dirty="0"/>
              <a:t> </a:t>
            </a:r>
            <a:r>
              <a:rPr lang="en-US" sz="1300" dirty="0" err="1"/>
              <a:t>họ</a:t>
            </a:r>
            <a:r>
              <a:rPr lang="en-US" sz="1300" dirty="0"/>
              <a:t>.</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18</a:t>
            </a:fld>
            <a:endParaRPr lang="en-GB"/>
          </a:p>
        </p:txBody>
      </p:sp>
    </p:spTree>
    <p:extLst>
      <p:ext uri="{BB962C8B-B14F-4D97-AF65-F5344CB8AC3E}">
        <p14:creationId xmlns:p14="http://schemas.microsoft.com/office/powerpoint/2010/main" val="1320777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Bảng</a:t>
            </a:r>
            <a:r>
              <a:rPr lang="en-US" dirty="0"/>
              <a:t> </a:t>
            </a:r>
            <a:r>
              <a:rPr lang="en-US" dirty="0" err="1"/>
              <a:t>mô</a:t>
            </a:r>
            <a:r>
              <a:rPr lang="en-US" dirty="0"/>
              <a:t> </a:t>
            </a:r>
            <a:r>
              <a:rPr lang="en-US" dirty="0" err="1"/>
              <a:t>tả</a:t>
            </a:r>
            <a:r>
              <a:rPr lang="en-US" dirty="0"/>
              <a:t>, </a:t>
            </a:r>
            <a:r>
              <a:rPr lang="en-US" dirty="0" err="1"/>
              <a:t>bản</a:t>
            </a:r>
            <a:r>
              <a:rPr lang="en-US" dirty="0"/>
              <a:t> </a:t>
            </a:r>
            <a:r>
              <a:rPr lang="en-US" dirty="0" err="1"/>
              <a:t>dịch</a:t>
            </a:r>
            <a:r>
              <a:rPr lang="en-US" dirty="0"/>
              <a:t> </a:t>
            </a:r>
            <a:r>
              <a:rPr lang="en-US" dirty="0" err="1"/>
              <a:t>các</a:t>
            </a:r>
            <a:r>
              <a:rPr lang="en-US" dirty="0"/>
              <a:t> </a:t>
            </a:r>
            <a:r>
              <a:rPr lang="en-US" dirty="0" err="1"/>
              <a:t>cuộc</a:t>
            </a:r>
            <a:r>
              <a:rPr lang="en-US" dirty="0"/>
              <a:t> </a:t>
            </a:r>
            <a:r>
              <a:rPr lang="en-US" dirty="0" err="1"/>
              <a:t>họp</a:t>
            </a:r>
            <a:r>
              <a:rPr lang="en-US" dirty="0"/>
              <a:t>, </a:t>
            </a:r>
            <a:r>
              <a:rPr lang="en-US" dirty="0" err="1"/>
              <a:t>phỏng</a:t>
            </a:r>
            <a:r>
              <a:rPr lang="en-US" dirty="0"/>
              <a:t> </a:t>
            </a:r>
            <a:r>
              <a:rPr lang="en-US" dirty="0" err="1"/>
              <a:t>vấn</a:t>
            </a:r>
            <a:r>
              <a:rPr lang="en-US" dirty="0"/>
              <a:t> </a:t>
            </a:r>
            <a:r>
              <a:rPr lang="en-US" dirty="0" err="1"/>
              <a:t>hoặc</a:t>
            </a:r>
            <a:r>
              <a:rPr lang="en-US" dirty="0"/>
              <a:t> think-aloud protocols </a:t>
            </a:r>
            <a:r>
              <a:rPr lang="en-US" dirty="0" err="1"/>
              <a:t>có</a:t>
            </a:r>
            <a:r>
              <a:rPr lang="en-US" dirty="0"/>
              <a:t> </a:t>
            </a:r>
            <a:r>
              <a:rPr lang="en-US" dirty="0" err="1"/>
              <a:t>thể</a:t>
            </a:r>
            <a:r>
              <a:rPr lang="en-US" dirty="0"/>
              <a:t> đ</a:t>
            </a:r>
            <a:r>
              <a:rPr lang="vi-VN" dirty="0"/>
              <a:t>ư</a:t>
            </a:r>
            <a:r>
              <a:rPr lang="en-US" dirty="0" err="1"/>
              <a:t>ợc</a:t>
            </a:r>
            <a:r>
              <a:rPr lang="en-US" dirty="0"/>
              <a:t> </a:t>
            </a:r>
            <a:r>
              <a:rPr lang="en-US" dirty="0" err="1"/>
              <a:t>phân</a:t>
            </a:r>
            <a:r>
              <a:rPr lang="en-US" dirty="0"/>
              <a:t> </a:t>
            </a:r>
            <a:r>
              <a:rPr lang="en-US" dirty="0" err="1"/>
              <a:t>tích</a:t>
            </a:r>
            <a:r>
              <a:rPr lang="en-US" dirty="0"/>
              <a:t> ở high level, </a:t>
            </a:r>
            <a:r>
              <a:rPr lang="en-US" dirty="0" err="1"/>
              <a:t>vd</a:t>
            </a:r>
            <a:r>
              <a:rPr lang="en-US" dirty="0"/>
              <a:t> </a:t>
            </a:r>
            <a:r>
              <a:rPr lang="en-US" dirty="0" err="1"/>
              <a:t>xác</a:t>
            </a:r>
            <a:r>
              <a:rPr lang="en-US" dirty="0"/>
              <a:t> </a:t>
            </a:r>
            <a:r>
              <a:rPr lang="en-US" dirty="0" err="1"/>
              <a:t>định</a:t>
            </a:r>
            <a:r>
              <a:rPr lang="en-US" dirty="0"/>
              <a:t> </a:t>
            </a:r>
            <a:r>
              <a:rPr lang="en-US" dirty="0" err="1"/>
              <a:t>câu</a:t>
            </a:r>
            <a:r>
              <a:rPr lang="en-US" dirty="0"/>
              <a:t> </a:t>
            </a:r>
            <a:r>
              <a:rPr lang="en-US" dirty="0" err="1"/>
              <a:t>chuyện</a:t>
            </a:r>
            <a:r>
              <a:rPr lang="en-US" dirty="0"/>
              <a:t>, themes, </a:t>
            </a:r>
            <a:r>
              <a:rPr lang="en-US" dirty="0" err="1"/>
              <a:t>chú</a:t>
            </a:r>
            <a:r>
              <a:rPr lang="en-US" dirty="0"/>
              <a:t> ý chi </a:t>
            </a:r>
            <a:r>
              <a:rPr lang="en-US" dirty="0" err="1"/>
              <a:t>tiết</a:t>
            </a:r>
            <a:r>
              <a:rPr lang="en-US" dirty="0"/>
              <a:t> đ</a:t>
            </a:r>
            <a:r>
              <a:rPr lang="vi-VN" dirty="0"/>
              <a:t>ư</a:t>
            </a:r>
            <a:r>
              <a:rPr lang="en-US" dirty="0" err="1"/>
              <a:t>ợc</a:t>
            </a:r>
            <a:r>
              <a:rPr lang="en-US" dirty="0"/>
              <a:t> phan </a:t>
            </a:r>
            <a:r>
              <a:rPr lang="en-US" dirty="0" err="1"/>
              <a:t>tích</a:t>
            </a:r>
            <a:r>
              <a:rPr lang="en-US" dirty="0"/>
              <a:t>: </a:t>
            </a:r>
            <a:r>
              <a:rPr lang="en-US" dirty="0" err="1"/>
              <a:t>từ</a:t>
            </a:r>
            <a:r>
              <a:rPr lang="en-US" dirty="0"/>
              <a:t> </a:t>
            </a:r>
            <a:r>
              <a:rPr lang="en-US" dirty="0" err="1"/>
              <a:t>ngữ</a:t>
            </a:r>
            <a:r>
              <a:rPr lang="en-US" dirty="0"/>
              <a:t>, </a:t>
            </a:r>
            <a:r>
              <a:rPr lang="en-US" dirty="0" err="1"/>
              <a:t>cụm</a:t>
            </a:r>
            <a:r>
              <a:rPr lang="en-US" dirty="0"/>
              <a:t> </a:t>
            </a:r>
            <a:r>
              <a:rPr lang="en-US" dirty="0" err="1"/>
              <a:t>từ</a:t>
            </a:r>
            <a:r>
              <a:rPr lang="en-US" dirty="0"/>
              <a:t>, </a:t>
            </a:r>
            <a:r>
              <a:rPr lang="en-US" dirty="0" err="1"/>
              <a:t>lời</a:t>
            </a:r>
            <a:r>
              <a:rPr lang="en-US" dirty="0"/>
              <a:t> </a:t>
            </a:r>
            <a:r>
              <a:rPr lang="en-US" dirty="0" err="1"/>
              <a:t>nói</a:t>
            </a:r>
            <a:r>
              <a:rPr lang="en-US" dirty="0"/>
              <a:t>, </a:t>
            </a:r>
            <a:r>
              <a:rPr lang="en-US" dirty="0" err="1"/>
              <a:t>cử</a:t>
            </a:r>
            <a:r>
              <a:rPr lang="en-US" dirty="0"/>
              <a:t> </a:t>
            </a:r>
            <a:r>
              <a:rPr lang="en-US" dirty="0" err="1"/>
              <a:t>chỉ</a:t>
            </a:r>
            <a:r>
              <a:rPr lang="en-US" dirty="0"/>
              <a:t>,…</a:t>
            </a:r>
          </a:p>
          <a:p>
            <a:endParaRPr lang="en-US" dirty="0"/>
          </a:p>
          <a:p>
            <a:pPr defTabSz="966612">
              <a:defRPr/>
            </a:pPr>
            <a:r>
              <a:rPr lang="en-US" sz="1300" dirty="0">
                <a:solidFill>
                  <a:schemeClr val="accent1"/>
                </a:solidFill>
                <a:latin typeface="Liberation Sans"/>
              </a:rPr>
              <a:t>Example: studies looking at the use of different navigation aids in an online educational setting (Ursula Armitage, 2004): </a:t>
            </a:r>
            <a:r>
              <a:rPr lang="en-US" sz="1300" dirty="0" err="1">
                <a:solidFill>
                  <a:schemeClr val="accent1"/>
                </a:solidFill>
                <a:latin typeface="Liberation Sans"/>
              </a:rPr>
              <a:t>nghiên</a:t>
            </a:r>
            <a:r>
              <a:rPr lang="en-US" sz="1300" dirty="0">
                <a:solidFill>
                  <a:schemeClr val="accent1"/>
                </a:solidFill>
                <a:latin typeface="Liberation Sans"/>
              </a:rPr>
              <a:t> </a:t>
            </a:r>
            <a:r>
              <a:rPr lang="en-US" sz="1300" dirty="0" err="1">
                <a:solidFill>
                  <a:schemeClr val="accent1"/>
                </a:solidFill>
                <a:latin typeface="Liberation Sans"/>
              </a:rPr>
              <a:t>cứu</a:t>
            </a:r>
            <a:r>
              <a:rPr lang="en-US" sz="1300" dirty="0">
                <a:solidFill>
                  <a:schemeClr val="accent1"/>
                </a:solidFill>
                <a:latin typeface="Liberation Sans"/>
              </a:rPr>
              <a:t> </a:t>
            </a:r>
            <a:r>
              <a:rPr lang="en-US" sz="1300" dirty="0" err="1">
                <a:solidFill>
                  <a:schemeClr val="accent1"/>
                </a:solidFill>
                <a:latin typeface="Liberation Sans"/>
              </a:rPr>
              <a:t>này</a:t>
            </a:r>
            <a:r>
              <a:rPr lang="en-US" sz="1300" dirty="0">
                <a:solidFill>
                  <a:schemeClr val="accent1"/>
                </a:solidFill>
                <a:latin typeface="Liberation Sans"/>
              </a:rPr>
              <a:t> </a:t>
            </a:r>
            <a:r>
              <a:rPr lang="en-US" sz="1300" dirty="0" err="1">
                <a:solidFill>
                  <a:schemeClr val="accent1"/>
                </a:solidFill>
                <a:latin typeface="Liberation Sans"/>
              </a:rPr>
              <a:t>quan</a:t>
            </a:r>
            <a:r>
              <a:rPr lang="en-US" sz="1300" dirty="0">
                <a:solidFill>
                  <a:schemeClr val="accent1"/>
                </a:solidFill>
                <a:latin typeface="Liberation Sans"/>
              </a:rPr>
              <a:t> </a:t>
            </a:r>
            <a:r>
              <a:rPr lang="en-US" sz="1300" dirty="0" err="1">
                <a:solidFill>
                  <a:schemeClr val="accent1"/>
                </a:solidFill>
                <a:latin typeface="Liberation Sans"/>
              </a:rPr>
              <a:t>sát</a:t>
            </a:r>
            <a:r>
              <a:rPr lang="en-US" sz="1300" dirty="0">
                <a:solidFill>
                  <a:schemeClr val="accent1"/>
                </a:solidFill>
                <a:latin typeface="Liberation Sans"/>
              </a:rPr>
              <a:t> ng</a:t>
            </a:r>
            <a:r>
              <a:rPr lang="vi-VN" sz="1300" dirty="0">
                <a:solidFill>
                  <a:schemeClr val="accent1"/>
                </a:solidFill>
                <a:latin typeface="Liberation Sans"/>
              </a:rPr>
              <a:t>ư</a:t>
            </a:r>
            <a:r>
              <a:rPr lang="en-US" sz="1300" dirty="0" err="1">
                <a:solidFill>
                  <a:schemeClr val="accent1"/>
                </a:solidFill>
                <a:latin typeface="Liberation Sans"/>
              </a:rPr>
              <a:t>ời</a:t>
            </a:r>
            <a:r>
              <a:rPr lang="en-US" sz="1300" dirty="0">
                <a:solidFill>
                  <a:schemeClr val="accent1"/>
                </a:solidFill>
                <a:latin typeface="Liberation Sans"/>
              </a:rPr>
              <a:t> dung </a:t>
            </a:r>
            <a:r>
              <a:rPr lang="en-US" sz="1300" dirty="0" err="1">
                <a:solidFill>
                  <a:schemeClr val="accent1"/>
                </a:solidFill>
                <a:latin typeface="Liberation Sans"/>
              </a:rPr>
              <a:t>sử</a:t>
            </a:r>
            <a:r>
              <a:rPr lang="en-US" sz="1300" dirty="0">
                <a:solidFill>
                  <a:schemeClr val="accent1"/>
                </a:solidFill>
                <a:latin typeface="Liberation Sans"/>
              </a:rPr>
              <a:t> </a:t>
            </a:r>
            <a:r>
              <a:rPr lang="en-US" sz="1300" dirty="0" err="1">
                <a:solidFill>
                  <a:schemeClr val="accent1"/>
                </a:solidFill>
                <a:latin typeface="Liberation Sans"/>
              </a:rPr>
              <a:t>dụng</a:t>
            </a:r>
            <a:r>
              <a:rPr lang="en-US" sz="1300" dirty="0">
                <a:solidFill>
                  <a:schemeClr val="accent1"/>
                </a:solidFill>
                <a:latin typeface="Liberation Sans"/>
              </a:rPr>
              <a:t> </a:t>
            </a:r>
            <a:r>
              <a:rPr lang="en-US" sz="1300" dirty="0" err="1">
                <a:solidFill>
                  <a:schemeClr val="accent1"/>
                </a:solidFill>
                <a:latin typeface="Liberation Sans"/>
              </a:rPr>
              <a:t>các</a:t>
            </a:r>
            <a:r>
              <a:rPr lang="en-US" sz="1300" dirty="0">
                <a:solidFill>
                  <a:schemeClr val="accent1"/>
                </a:solidFill>
                <a:latin typeface="Liberation Sans"/>
              </a:rPr>
              <a:t> </a:t>
            </a:r>
            <a:r>
              <a:rPr lang="en-US" sz="1300" dirty="0" err="1">
                <a:solidFill>
                  <a:schemeClr val="accent1"/>
                </a:solidFill>
                <a:latin typeface="Liberation Sans"/>
              </a:rPr>
              <a:t>công</a:t>
            </a:r>
            <a:r>
              <a:rPr lang="en-US" sz="1300" dirty="0">
                <a:solidFill>
                  <a:schemeClr val="accent1"/>
                </a:solidFill>
                <a:latin typeface="Liberation Sans"/>
              </a:rPr>
              <a:t> </a:t>
            </a:r>
            <a:r>
              <a:rPr lang="en-US" sz="1300" dirty="0" err="1">
                <a:solidFill>
                  <a:schemeClr val="accent1"/>
                </a:solidFill>
                <a:latin typeface="Liberation Sans"/>
              </a:rPr>
              <a:t>cự</a:t>
            </a:r>
            <a:r>
              <a:rPr lang="en-US" sz="1300" dirty="0">
                <a:solidFill>
                  <a:schemeClr val="accent1"/>
                </a:solidFill>
                <a:latin typeface="Liberation Sans"/>
              </a:rPr>
              <a:t> </a:t>
            </a:r>
            <a:r>
              <a:rPr lang="en-US" sz="1300" dirty="0" err="1">
                <a:solidFill>
                  <a:schemeClr val="accent1"/>
                </a:solidFill>
                <a:latin typeface="Liberation Sans"/>
              </a:rPr>
              <a:t>trực</a:t>
            </a:r>
            <a:r>
              <a:rPr lang="en-US" sz="1300" dirty="0">
                <a:solidFill>
                  <a:schemeClr val="accent1"/>
                </a:solidFill>
                <a:latin typeface="Liberation Sans"/>
              </a:rPr>
              <a:t> </a:t>
            </a:r>
            <a:r>
              <a:rPr lang="en-US" sz="1300" dirty="0" err="1">
                <a:solidFill>
                  <a:schemeClr val="accent1"/>
                </a:solidFill>
                <a:latin typeface="Liberation Sans"/>
              </a:rPr>
              <a:t>tuyến</a:t>
            </a:r>
            <a:r>
              <a:rPr lang="en-US" sz="1300" dirty="0">
                <a:solidFill>
                  <a:schemeClr val="accent1"/>
                </a:solidFill>
                <a:latin typeface="Liberation Sans"/>
              </a:rPr>
              <a:t>, </a:t>
            </a:r>
            <a:r>
              <a:rPr lang="en-US" sz="1300" dirty="0" err="1">
                <a:solidFill>
                  <a:schemeClr val="accent1"/>
                </a:solidFill>
                <a:latin typeface="Liberation Sans"/>
              </a:rPr>
              <a:t>dùng</a:t>
            </a:r>
            <a:r>
              <a:rPr lang="en-US" sz="1300" dirty="0">
                <a:solidFill>
                  <a:schemeClr val="accent1"/>
                </a:solidFill>
                <a:latin typeface="Liberation Sans"/>
              </a:rPr>
              <a:t> </a:t>
            </a:r>
            <a:r>
              <a:rPr lang="en-US" sz="1300" dirty="0" err="1">
                <a:solidFill>
                  <a:schemeClr val="accent1"/>
                </a:solidFill>
                <a:latin typeface="Liberation Sans"/>
              </a:rPr>
              <a:t>kỹ</a:t>
            </a:r>
            <a:r>
              <a:rPr lang="en-US" sz="1300" dirty="0">
                <a:solidFill>
                  <a:schemeClr val="accent1"/>
                </a:solidFill>
                <a:latin typeface="Liberation Sans"/>
              </a:rPr>
              <a:t> </a:t>
            </a:r>
            <a:r>
              <a:rPr lang="en-US" sz="1300" dirty="0" err="1">
                <a:solidFill>
                  <a:schemeClr val="accent1"/>
                </a:solidFill>
                <a:latin typeface="Liberation Sans"/>
              </a:rPr>
              <a:t>thuật</a:t>
            </a:r>
            <a:r>
              <a:rPr lang="en-US" sz="1300" dirty="0">
                <a:solidFill>
                  <a:schemeClr val="accent1"/>
                </a:solidFill>
                <a:latin typeface="Liberation Sans"/>
              </a:rPr>
              <a:t> think-aloud.</a:t>
            </a:r>
          </a:p>
          <a:p>
            <a:pPr defTabSz="966612">
              <a:defRPr/>
            </a:pPr>
            <a:endParaRPr lang="en-US" sz="1300" dirty="0">
              <a:solidFill>
                <a:schemeClr val="accent1"/>
              </a:solidFill>
              <a:latin typeface="Liberation Sans"/>
            </a:endParaRPr>
          </a:p>
          <a:p>
            <a:pPr defTabSz="966612">
              <a:defRPr/>
            </a:pPr>
            <a:r>
              <a:rPr lang="en-US" sz="1300" dirty="0" err="1">
                <a:solidFill>
                  <a:schemeClr val="accent1"/>
                </a:solidFill>
                <a:latin typeface="Liberation Sans"/>
              </a:rPr>
              <a:t>Kết</a:t>
            </a:r>
            <a:r>
              <a:rPr lang="en-US" sz="1300" dirty="0">
                <a:solidFill>
                  <a:schemeClr val="accent1"/>
                </a:solidFill>
                <a:latin typeface="Liberation Sans"/>
              </a:rPr>
              <a:t> </a:t>
            </a:r>
            <a:r>
              <a:rPr lang="en-US" sz="1300" dirty="0" err="1">
                <a:solidFill>
                  <a:schemeClr val="accent1"/>
                </a:solidFill>
                <a:latin typeface="Liberation Sans"/>
              </a:rPr>
              <a:t>quả</a:t>
            </a:r>
            <a:r>
              <a:rPr lang="en-US" sz="1300" dirty="0">
                <a:solidFill>
                  <a:schemeClr val="accent1"/>
                </a:solidFill>
                <a:latin typeface="Liberation Sans"/>
              </a:rPr>
              <a:t> think-aloud đ</a:t>
            </a:r>
            <a:r>
              <a:rPr lang="vi-VN" sz="1300" dirty="0">
                <a:solidFill>
                  <a:schemeClr val="accent1"/>
                </a:solidFill>
                <a:latin typeface="Liberation Sans"/>
              </a:rPr>
              <a:t>ư</a:t>
            </a:r>
            <a:r>
              <a:rPr lang="en-US" sz="1300" dirty="0" err="1">
                <a:solidFill>
                  <a:schemeClr val="accent1"/>
                </a:solidFill>
                <a:latin typeface="Liberation Sans"/>
              </a:rPr>
              <a:t>ợc</a:t>
            </a:r>
            <a:r>
              <a:rPr lang="en-US" sz="1300" dirty="0">
                <a:solidFill>
                  <a:schemeClr val="accent1"/>
                </a:solidFill>
                <a:latin typeface="Liberation Sans"/>
              </a:rPr>
              <a:t> </a:t>
            </a:r>
            <a:r>
              <a:rPr lang="en-US" sz="1300" dirty="0" err="1">
                <a:solidFill>
                  <a:schemeClr val="accent1"/>
                </a:solidFill>
                <a:latin typeface="Liberation Sans"/>
              </a:rPr>
              <a:t>ghi</a:t>
            </a:r>
            <a:r>
              <a:rPr lang="en-US" sz="1300" dirty="0">
                <a:solidFill>
                  <a:schemeClr val="accent1"/>
                </a:solidFill>
                <a:latin typeface="Liberation Sans"/>
              </a:rPr>
              <a:t> </a:t>
            </a:r>
            <a:r>
              <a:rPr lang="en-US" sz="1300" dirty="0" err="1">
                <a:solidFill>
                  <a:schemeClr val="accent1"/>
                </a:solidFill>
                <a:latin typeface="Liberation Sans"/>
              </a:rPr>
              <a:t>lại</a:t>
            </a:r>
            <a:r>
              <a:rPr lang="en-US" sz="1300" dirty="0">
                <a:solidFill>
                  <a:schemeClr val="accent1"/>
                </a:solidFill>
                <a:latin typeface="Liberation Sans"/>
              </a:rPr>
              <a:t> </a:t>
            </a:r>
            <a:r>
              <a:rPr lang="en-US" sz="1300" dirty="0" err="1">
                <a:solidFill>
                  <a:schemeClr val="accent1"/>
                </a:solidFill>
                <a:latin typeface="Liberation Sans"/>
              </a:rPr>
              <a:t>và</a:t>
            </a:r>
            <a:r>
              <a:rPr lang="en-US" sz="1300" dirty="0">
                <a:solidFill>
                  <a:schemeClr val="accent1"/>
                </a:solidFill>
                <a:latin typeface="Liberation Sans"/>
              </a:rPr>
              <a:t> </a:t>
            </a:r>
            <a:r>
              <a:rPr lang="en-US" sz="1300" dirty="0" err="1">
                <a:solidFill>
                  <a:schemeClr val="accent1"/>
                </a:solidFill>
                <a:latin typeface="Liberation Sans"/>
              </a:rPr>
              <a:t>chuyển</a:t>
            </a:r>
            <a:r>
              <a:rPr lang="en-US" sz="1300" dirty="0">
                <a:solidFill>
                  <a:schemeClr val="accent1"/>
                </a:solidFill>
                <a:latin typeface="Liberation Sans"/>
              </a:rPr>
              <a:t> </a:t>
            </a:r>
            <a:r>
              <a:rPr lang="en-US" sz="1300" dirty="0" err="1">
                <a:solidFill>
                  <a:schemeClr val="accent1"/>
                </a:solidFill>
                <a:latin typeface="Liberation Sans"/>
              </a:rPr>
              <a:t>đổi</a:t>
            </a:r>
            <a:r>
              <a:rPr lang="en-US" sz="1300" dirty="0">
                <a:solidFill>
                  <a:schemeClr val="accent1"/>
                </a:solidFill>
                <a:latin typeface="Liberation Sans"/>
              </a:rPr>
              <a:t> tr</a:t>
            </a:r>
            <a:r>
              <a:rPr lang="vi-VN" sz="1300" dirty="0">
                <a:solidFill>
                  <a:schemeClr val="accent1"/>
                </a:solidFill>
                <a:latin typeface="Liberation Sans"/>
              </a:rPr>
              <a:t>ư</a:t>
            </a:r>
            <a:r>
              <a:rPr lang="en-US" sz="1300" dirty="0" err="1">
                <a:solidFill>
                  <a:schemeClr val="accent1"/>
                </a:solidFill>
                <a:latin typeface="Liberation Sans"/>
              </a:rPr>
              <a:t>ớc</a:t>
            </a:r>
            <a:r>
              <a:rPr lang="en-US" sz="1300" dirty="0">
                <a:solidFill>
                  <a:schemeClr val="accent1"/>
                </a:solidFill>
                <a:latin typeface="Liberation Sans"/>
              </a:rPr>
              <a:t> </a:t>
            </a:r>
            <a:r>
              <a:rPr lang="en-US" sz="1300" dirty="0" err="1">
                <a:solidFill>
                  <a:schemeClr val="accent1"/>
                </a:solidFill>
                <a:latin typeface="Liberation Sans"/>
              </a:rPr>
              <a:t>khi</a:t>
            </a:r>
            <a:r>
              <a:rPr lang="en-US" sz="1300" dirty="0">
                <a:solidFill>
                  <a:schemeClr val="accent1"/>
                </a:solidFill>
                <a:latin typeface="Liberation Sans"/>
              </a:rPr>
              <a:t> đ</a:t>
            </a:r>
            <a:r>
              <a:rPr lang="vi-VN" sz="1300" dirty="0">
                <a:solidFill>
                  <a:schemeClr val="accent1"/>
                </a:solidFill>
                <a:latin typeface="Liberation Sans"/>
              </a:rPr>
              <a:t>ư</a:t>
            </a:r>
            <a:r>
              <a:rPr lang="en-US" sz="1300" dirty="0" err="1">
                <a:solidFill>
                  <a:schemeClr val="accent1"/>
                </a:solidFill>
                <a:latin typeface="Liberation Sans"/>
              </a:rPr>
              <a:t>ợc</a:t>
            </a:r>
            <a:r>
              <a:rPr lang="en-US" sz="1300" dirty="0">
                <a:solidFill>
                  <a:schemeClr val="accent1"/>
                </a:solidFill>
                <a:latin typeface="Liberation Sans"/>
              </a:rPr>
              <a:t> </a:t>
            </a:r>
            <a:r>
              <a:rPr lang="en-US" sz="1300" dirty="0" err="1">
                <a:solidFill>
                  <a:schemeClr val="accent1"/>
                </a:solidFill>
                <a:latin typeface="Liberation Sans"/>
              </a:rPr>
              <a:t>phân</a:t>
            </a:r>
            <a:r>
              <a:rPr lang="en-US" sz="1300" dirty="0">
                <a:solidFill>
                  <a:schemeClr val="accent1"/>
                </a:solidFill>
                <a:latin typeface="Liberation Sans"/>
              </a:rPr>
              <a:t> </a:t>
            </a:r>
            <a:r>
              <a:rPr lang="en-US" sz="1300" dirty="0" err="1">
                <a:solidFill>
                  <a:schemeClr val="accent1"/>
                </a:solidFill>
                <a:latin typeface="Liberation Sans"/>
              </a:rPr>
              <a:t>tích</a:t>
            </a:r>
            <a:r>
              <a:rPr lang="en-US" sz="1300" dirty="0">
                <a:solidFill>
                  <a:schemeClr val="accent1"/>
                </a:solidFill>
                <a:latin typeface="Liberation Sans"/>
              </a:rPr>
              <a:t>. </a:t>
            </a:r>
            <a:r>
              <a:rPr lang="en-US" sz="1300" dirty="0" err="1">
                <a:solidFill>
                  <a:schemeClr val="accent1"/>
                </a:solidFill>
                <a:latin typeface="Liberation Sans"/>
              </a:rPr>
              <a:t>Mục</a:t>
            </a:r>
            <a:r>
              <a:rPr lang="en-US" sz="1300" dirty="0">
                <a:solidFill>
                  <a:schemeClr val="accent1"/>
                </a:solidFill>
                <a:latin typeface="Liberation Sans"/>
              </a:rPr>
              <a:t> </a:t>
            </a:r>
            <a:r>
              <a:rPr lang="en-US" sz="1300" dirty="0" err="1">
                <a:solidFill>
                  <a:schemeClr val="accent1"/>
                </a:solidFill>
                <a:latin typeface="Liberation Sans"/>
              </a:rPr>
              <a:t>đích</a:t>
            </a:r>
            <a:r>
              <a:rPr lang="en-US" sz="1300" dirty="0">
                <a:solidFill>
                  <a:schemeClr val="accent1"/>
                </a:solidFill>
                <a:latin typeface="Liberation Sans"/>
              </a:rPr>
              <a:t> </a:t>
            </a:r>
            <a:r>
              <a:rPr lang="en-US" sz="1300" dirty="0" err="1">
                <a:solidFill>
                  <a:schemeClr val="accent1"/>
                </a:solidFill>
                <a:latin typeface="Liberation Sans"/>
              </a:rPr>
              <a:t>là</a:t>
            </a:r>
            <a:r>
              <a:rPr lang="en-US" sz="1300" dirty="0">
                <a:solidFill>
                  <a:schemeClr val="accent1"/>
                </a:solidFill>
                <a:latin typeface="Liberation Sans"/>
              </a:rPr>
              <a:t> </a:t>
            </a:r>
            <a:r>
              <a:rPr lang="en-US" sz="1300" dirty="0" err="1">
                <a:solidFill>
                  <a:schemeClr val="accent1"/>
                </a:solidFill>
                <a:latin typeface="Liberation Sans"/>
              </a:rPr>
              <a:t>xác</a:t>
            </a:r>
            <a:r>
              <a:rPr lang="en-US" sz="1300" dirty="0">
                <a:solidFill>
                  <a:schemeClr val="accent1"/>
                </a:solidFill>
                <a:latin typeface="Liberation Sans"/>
              </a:rPr>
              <a:t> </a:t>
            </a:r>
            <a:r>
              <a:rPr lang="en-US" sz="1300" dirty="0" err="1">
                <a:solidFill>
                  <a:schemeClr val="accent1"/>
                </a:solidFill>
                <a:latin typeface="Liberation Sans"/>
              </a:rPr>
              <a:t>định</a:t>
            </a:r>
            <a:r>
              <a:rPr lang="en-US" sz="1300" dirty="0">
                <a:solidFill>
                  <a:schemeClr val="accent1"/>
                </a:solidFill>
                <a:latin typeface="Liberation Sans"/>
              </a:rPr>
              <a:t> </a:t>
            </a:r>
            <a:r>
              <a:rPr lang="en-US" sz="1300" dirty="0" err="1">
                <a:solidFill>
                  <a:schemeClr val="accent1"/>
                </a:solidFill>
                <a:latin typeface="Liberation Sans"/>
              </a:rPr>
              <a:t>những</a:t>
            </a:r>
            <a:r>
              <a:rPr lang="en-US" sz="1300" dirty="0">
                <a:solidFill>
                  <a:schemeClr val="accent1"/>
                </a:solidFill>
                <a:latin typeface="Liberation Sans"/>
              </a:rPr>
              <a:t> </a:t>
            </a:r>
            <a:r>
              <a:rPr lang="en-US" sz="1300" dirty="0" err="1">
                <a:solidFill>
                  <a:schemeClr val="accent1"/>
                </a:solidFill>
                <a:latin typeface="Liberation Sans"/>
              </a:rPr>
              <a:t>vấn</a:t>
            </a:r>
            <a:r>
              <a:rPr lang="en-US" sz="1300" dirty="0">
                <a:solidFill>
                  <a:schemeClr val="accent1"/>
                </a:solidFill>
                <a:latin typeface="Liberation Sans"/>
              </a:rPr>
              <a:t> </a:t>
            </a:r>
            <a:r>
              <a:rPr lang="en-US" sz="1300" dirty="0" err="1">
                <a:solidFill>
                  <a:schemeClr val="accent1"/>
                </a:solidFill>
                <a:latin typeface="Liberation Sans"/>
              </a:rPr>
              <a:t>đề</a:t>
            </a:r>
            <a:r>
              <a:rPr lang="en-US" sz="1300" dirty="0">
                <a:solidFill>
                  <a:schemeClr val="accent1"/>
                </a:solidFill>
                <a:latin typeface="Liberation Sans"/>
              </a:rPr>
              <a:t> </a:t>
            </a:r>
            <a:r>
              <a:rPr lang="en-US" sz="1300" dirty="0" err="1">
                <a:solidFill>
                  <a:schemeClr val="accent1"/>
                </a:solidFill>
                <a:latin typeface="Liberation Sans"/>
              </a:rPr>
              <a:t>mà</a:t>
            </a:r>
            <a:r>
              <a:rPr lang="en-US" sz="1300" dirty="0">
                <a:solidFill>
                  <a:schemeClr val="accent1"/>
                </a:solidFill>
                <a:latin typeface="Liberation Sans"/>
              </a:rPr>
              <a:t> ng</a:t>
            </a:r>
            <a:r>
              <a:rPr lang="vi-VN" sz="1300" dirty="0">
                <a:solidFill>
                  <a:schemeClr val="accent1"/>
                </a:solidFill>
                <a:latin typeface="Liberation Sans"/>
              </a:rPr>
              <a:t>ư</a:t>
            </a:r>
            <a:r>
              <a:rPr lang="en-US" sz="1300" dirty="0" err="1">
                <a:solidFill>
                  <a:schemeClr val="accent1"/>
                </a:solidFill>
                <a:latin typeface="Liberation Sans"/>
              </a:rPr>
              <a:t>ời</a:t>
            </a:r>
            <a:r>
              <a:rPr lang="en-US" sz="1300" dirty="0">
                <a:solidFill>
                  <a:schemeClr val="accent1"/>
                </a:solidFill>
                <a:latin typeface="Liberation Sans"/>
              </a:rPr>
              <a:t> dung </a:t>
            </a:r>
            <a:r>
              <a:rPr lang="en-US" sz="1300" dirty="0" err="1">
                <a:solidFill>
                  <a:schemeClr val="accent1"/>
                </a:solidFill>
                <a:latin typeface="Liberation Sans"/>
              </a:rPr>
              <a:t>gặp</a:t>
            </a:r>
            <a:r>
              <a:rPr lang="en-US" sz="1300" dirty="0">
                <a:solidFill>
                  <a:schemeClr val="accent1"/>
                </a:solidFill>
                <a:latin typeface="Liberation Sans"/>
              </a:rPr>
              <a:t> </a:t>
            </a:r>
            <a:r>
              <a:rPr lang="en-US" sz="1300" dirty="0" err="1">
                <a:solidFill>
                  <a:schemeClr val="accent1"/>
                </a:solidFill>
                <a:latin typeface="Liberation Sans"/>
              </a:rPr>
              <a:t>phải</a:t>
            </a:r>
            <a:r>
              <a:rPr lang="en-US" sz="1300" dirty="0">
                <a:solidFill>
                  <a:schemeClr val="accent1"/>
                </a:solidFill>
                <a:latin typeface="Liberation Sans"/>
              </a:rPr>
              <a:t> </a:t>
            </a:r>
            <a:r>
              <a:rPr lang="en-US" sz="1300" dirty="0" err="1">
                <a:solidFill>
                  <a:schemeClr val="accent1"/>
                </a:solidFill>
                <a:latin typeface="Liberation Sans"/>
              </a:rPr>
              <a:t>khi</a:t>
            </a:r>
            <a:r>
              <a:rPr lang="en-US" sz="1300" dirty="0">
                <a:solidFill>
                  <a:schemeClr val="accent1"/>
                </a:solidFill>
                <a:latin typeface="Liberation Sans"/>
              </a:rPr>
              <a:t> </a:t>
            </a:r>
            <a:r>
              <a:rPr lang="en-US" sz="1300" dirty="0" err="1">
                <a:solidFill>
                  <a:schemeClr val="accent1"/>
                </a:solidFill>
                <a:latin typeface="Liberation Sans"/>
              </a:rPr>
              <a:t>dùng</a:t>
            </a:r>
            <a:r>
              <a:rPr lang="en-US" sz="1300" dirty="0">
                <a:solidFill>
                  <a:schemeClr val="accent1"/>
                </a:solidFill>
                <a:latin typeface="Liberation Sans"/>
              </a:rPr>
              <a:t> </a:t>
            </a:r>
            <a:r>
              <a:rPr lang="en-US" sz="1300" dirty="0" err="1">
                <a:solidFill>
                  <a:schemeClr val="accent1"/>
                </a:solidFill>
                <a:latin typeface="Liberation Sans"/>
              </a:rPr>
              <a:t>môi</a:t>
            </a:r>
            <a:r>
              <a:rPr lang="en-US" sz="1300" dirty="0">
                <a:solidFill>
                  <a:schemeClr val="accent1"/>
                </a:solidFill>
                <a:latin typeface="Liberation Sans"/>
              </a:rPr>
              <a:t> tr</a:t>
            </a:r>
            <a:r>
              <a:rPr lang="vi-VN" sz="1300" dirty="0">
                <a:solidFill>
                  <a:schemeClr val="accent1"/>
                </a:solidFill>
                <a:latin typeface="Liberation Sans"/>
              </a:rPr>
              <a:t>ư</a:t>
            </a:r>
            <a:r>
              <a:rPr lang="en-US" sz="1300" dirty="0" err="1">
                <a:solidFill>
                  <a:schemeClr val="accent1"/>
                </a:solidFill>
                <a:latin typeface="Liberation Sans"/>
              </a:rPr>
              <a:t>ờng</a:t>
            </a:r>
            <a:r>
              <a:rPr lang="en-US" sz="1300" dirty="0">
                <a:solidFill>
                  <a:schemeClr val="accent1"/>
                </a:solidFill>
                <a:latin typeface="Liberation Sans"/>
              </a:rPr>
              <a:t> online </a:t>
            </a:r>
            <a:r>
              <a:rPr lang="en-US" sz="1300" dirty="0" err="1">
                <a:solidFill>
                  <a:schemeClr val="accent1"/>
                </a:solidFill>
                <a:latin typeface="Liberation Sans"/>
              </a:rPr>
              <a:t>nh</a:t>
            </a:r>
            <a:r>
              <a:rPr lang="vi-VN" sz="1300" dirty="0">
                <a:solidFill>
                  <a:schemeClr val="accent1"/>
                </a:solidFill>
                <a:latin typeface="Liberation Sans"/>
              </a:rPr>
              <a:t>ư</a:t>
            </a:r>
            <a:r>
              <a:rPr lang="en-US" sz="1300" dirty="0">
                <a:solidFill>
                  <a:schemeClr val="accent1"/>
                </a:solidFill>
                <a:latin typeface="Liberation Sans"/>
              </a:rPr>
              <a:t> Nestor Navigator. </a:t>
            </a:r>
            <a:r>
              <a:rPr lang="en-US" sz="1300" dirty="0" err="1">
                <a:solidFill>
                  <a:schemeClr val="accent1"/>
                </a:solidFill>
                <a:latin typeface="Liberation Sans"/>
              </a:rPr>
              <a:t>Đoạn</a:t>
            </a:r>
            <a:r>
              <a:rPr lang="en-US" sz="1300" dirty="0">
                <a:solidFill>
                  <a:schemeClr val="accent1"/>
                </a:solidFill>
                <a:latin typeface="Liberation Sans"/>
              </a:rPr>
              <a:t> </a:t>
            </a:r>
            <a:r>
              <a:rPr lang="en-US" sz="1300" dirty="0" err="1">
                <a:solidFill>
                  <a:schemeClr val="accent1"/>
                </a:solidFill>
                <a:latin typeface="Liberation Sans"/>
              </a:rPr>
              <a:t>trích</a:t>
            </a:r>
            <a:r>
              <a:rPr lang="en-US" sz="1300" dirty="0">
                <a:solidFill>
                  <a:schemeClr val="accent1"/>
                </a:solidFill>
                <a:latin typeface="Liberation Sans"/>
              </a:rPr>
              <a:t> </a:t>
            </a:r>
            <a:r>
              <a:rPr lang="en-US" sz="1300" dirty="0" err="1">
                <a:solidFill>
                  <a:schemeClr val="accent1"/>
                </a:solidFill>
                <a:latin typeface="Liberation Sans"/>
              </a:rPr>
              <a:t>từ</a:t>
            </a:r>
            <a:r>
              <a:rPr lang="en-US" sz="1300" dirty="0">
                <a:solidFill>
                  <a:schemeClr val="accent1"/>
                </a:solidFill>
                <a:latin typeface="Liberation Sans"/>
              </a:rPr>
              <a:t> transcription đ</a:t>
            </a:r>
            <a:r>
              <a:rPr lang="vi-VN" sz="1300" dirty="0">
                <a:solidFill>
                  <a:schemeClr val="accent1"/>
                </a:solidFill>
                <a:latin typeface="Liberation Sans"/>
              </a:rPr>
              <a:t>ư</a:t>
            </a:r>
            <a:r>
              <a:rPr lang="en-US" sz="1300" dirty="0" err="1">
                <a:solidFill>
                  <a:schemeClr val="accent1"/>
                </a:solidFill>
                <a:latin typeface="Liberation Sans"/>
              </a:rPr>
              <a:t>ợc</a:t>
            </a:r>
            <a:r>
              <a:rPr lang="en-US" sz="1300" dirty="0">
                <a:solidFill>
                  <a:schemeClr val="accent1"/>
                </a:solidFill>
                <a:latin typeface="Liberation Sans"/>
              </a:rPr>
              <a:t> </a:t>
            </a:r>
            <a:r>
              <a:rPr lang="en-US" sz="1300" dirty="0" err="1">
                <a:solidFill>
                  <a:schemeClr val="accent1"/>
                </a:solidFill>
                <a:latin typeface="Liberation Sans"/>
              </a:rPr>
              <a:t>đề</a:t>
            </a:r>
            <a:r>
              <a:rPr lang="en-US" sz="1300" dirty="0">
                <a:solidFill>
                  <a:schemeClr val="accent1"/>
                </a:solidFill>
                <a:latin typeface="Liberation Sans"/>
              </a:rPr>
              <a:t> </a:t>
            </a:r>
            <a:r>
              <a:rPr lang="en-US" sz="1300" dirty="0" err="1">
                <a:solidFill>
                  <a:schemeClr val="accent1"/>
                </a:solidFill>
                <a:latin typeface="Liberation Sans"/>
              </a:rPr>
              <a:t>cập</a:t>
            </a:r>
            <a:r>
              <a:rPr lang="en-US" sz="1300" dirty="0">
                <a:solidFill>
                  <a:schemeClr val="accent1"/>
                </a:solidFill>
                <a:latin typeface="Liberation Sans"/>
              </a:rPr>
              <a:t> ở slide </a:t>
            </a:r>
            <a:r>
              <a:rPr lang="en-US" sz="1300" dirty="0" err="1">
                <a:solidFill>
                  <a:schemeClr val="accent1"/>
                </a:solidFill>
                <a:latin typeface="Liberation Sans"/>
              </a:rPr>
              <a:t>tiếp</a:t>
            </a:r>
            <a:r>
              <a:rPr lang="en-US" sz="1300" dirty="0">
                <a:solidFill>
                  <a:schemeClr val="accent1"/>
                </a:solidFill>
                <a:latin typeface="Liberation Sans"/>
              </a:rPr>
              <a:t> </a:t>
            </a:r>
            <a:r>
              <a:rPr lang="en-US" sz="1300" dirty="0" err="1">
                <a:solidFill>
                  <a:schemeClr val="accent1"/>
                </a:solidFill>
                <a:latin typeface="Liberation Sans"/>
              </a:rPr>
              <a:t>theo</a:t>
            </a:r>
            <a:endParaRPr lang="en-US" sz="1300" dirty="0">
              <a:solidFill>
                <a:schemeClr val="accent1"/>
              </a:solidFill>
              <a:latin typeface="Liberation Sans"/>
            </a:endParaRP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19</a:t>
            </a:fld>
            <a:endParaRPr lang="en-GB"/>
          </a:p>
        </p:txBody>
      </p:sp>
    </p:spTree>
    <p:extLst>
      <p:ext uri="{BB962C8B-B14F-4D97-AF65-F5344CB8AC3E}">
        <p14:creationId xmlns:p14="http://schemas.microsoft.com/office/powerpoint/2010/main" val="42399114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Excerpt: đoạn trích</a:t>
            </a:r>
          </a:p>
          <a:p>
            <a:endParaRPr lang="en-US"/>
          </a:p>
          <a:p>
            <a:r>
              <a:rPr lang="en-US" sz="1200" b="0" i="0" kern="1200">
                <a:solidFill>
                  <a:schemeClr val="tx1"/>
                </a:solidFill>
                <a:effectLst/>
                <a:latin typeface="+mn-lt"/>
                <a:ea typeface="+mn-ea"/>
                <a:cs typeface="+mn-cs"/>
              </a:rPr>
              <a:t>I'm thinking that it's just a lot of information to absorb from the screen. I</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just I don't concentrate very well when I'm looking at the screen. I have</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a very clear idea of what I've read so far . . . but it's because of the</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headings I know OK this is another kind of evaluation now and before it</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was about evaluation which wasn't anyone can test and here it's about</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experts so it's like it's nice that I'm clicking every now and then coz it just</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sort of organises the thoughts. But it would still be nice to see it on a</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piece of paper because it's a lot of text to read.</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Am I supposed to, just one question, am supposed to say something</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about what I'm reading and what I think about it the conditions as well or</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how I feel reading it from the screen, what is the best thing really?</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Observer – What you think about the information that you are reading on</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the screen . . . you don't need to give me comments . . . if you think this</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bit fits together.</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There's so much reference to all those previously said like I'm like I've</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already forgotten the name of the other evaluation so it said unlike the</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other evaluation this one like, there really is not much contrast with the</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other it just says what it is may be . . . so I think I think of . . .</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May be it would be nice to have other evaluations listed to see other</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evaluations you know here, to have the names of other evaluations other</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evaluations just to, because now when I click previous I have to click it</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several times so it would be nice to have this navigation, extra links.</a:t>
            </a:r>
            <a:br>
              <a:rPr lang="en-US" sz="1200" b="0" i="0" kern="1200">
                <a:solidFill>
                  <a:schemeClr val="tx1"/>
                </a:solidFill>
                <a:effectLst/>
                <a:latin typeface="+mn-lt"/>
                <a:ea typeface="+mn-ea"/>
                <a:cs typeface="+mn-cs"/>
              </a:rPr>
            </a:br>
            <a:r>
              <a:rPr lang="en-US" sz="1200" b="1" i="0" kern="1200">
                <a:solidFill>
                  <a:schemeClr val="tx1"/>
                </a:solidFill>
                <a:effectLst/>
                <a:latin typeface="+mn-lt"/>
                <a:ea typeface="+mn-ea"/>
                <a:cs typeface="+mn-cs"/>
              </a:rPr>
              <a:t>Figure 8.9 Excerpt from a transcript of a think-aloud protocol when</a:t>
            </a:r>
            <a:br>
              <a:rPr lang="en-US" sz="1200" b="1" i="0" kern="1200">
                <a:solidFill>
                  <a:schemeClr val="tx1"/>
                </a:solidFill>
                <a:effectLst/>
                <a:latin typeface="+mn-lt"/>
                <a:ea typeface="+mn-ea"/>
                <a:cs typeface="+mn-cs"/>
              </a:rPr>
            </a:br>
            <a:r>
              <a:rPr lang="en-US" sz="1200" b="1" i="0" kern="1200">
                <a:solidFill>
                  <a:schemeClr val="tx1"/>
                </a:solidFill>
                <a:effectLst/>
                <a:latin typeface="+mn-lt"/>
                <a:ea typeface="+mn-ea"/>
                <a:cs typeface="+mn-cs"/>
              </a:rPr>
              <a:t>using an online educational environment. Note the prompt from the</a:t>
            </a:r>
            <a:br>
              <a:rPr lang="en-US" sz="1200" b="1" i="0" kern="1200">
                <a:solidFill>
                  <a:schemeClr val="tx1"/>
                </a:solidFill>
                <a:effectLst/>
                <a:latin typeface="+mn-lt"/>
                <a:ea typeface="+mn-ea"/>
                <a:cs typeface="+mn-cs"/>
              </a:rPr>
            </a:br>
            <a:r>
              <a:rPr lang="en-US" sz="1200" b="1" i="0" kern="1200">
                <a:solidFill>
                  <a:schemeClr val="tx1"/>
                </a:solidFill>
                <a:effectLst/>
                <a:latin typeface="+mn-lt"/>
                <a:ea typeface="+mn-ea"/>
                <a:cs typeface="+mn-cs"/>
              </a:rPr>
              <a:t>observer about half way through</a:t>
            </a:r>
            <a:r>
              <a:rPr lang="en-US"/>
              <a:t> </a:t>
            </a:r>
            <a:br>
              <a:rPr lang="en-US"/>
            </a:br>
            <a:endParaRPr lang="en-US"/>
          </a:p>
        </p:txBody>
      </p:sp>
      <p:sp>
        <p:nvSpPr>
          <p:cNvPr id="4" name="Slide Number Placeholder 3"/>
          <p:cNvSpPr>
            <a:spLocks noGrp="1"/>
          </p:cNvSpPr>
          <p:nvPr>
            <p:ph type="sldNum" sz="quarter" idx="5"/>
          </p:nvPr>
        </p:nvSpPr>
        <p:spPr/>
        <p:txBody>
          <a:bodyPr/>
          <a:lstStyle/>
          <a:p>
            <a:fld id="{3F55A965-49CD-492E-84BE-5EB2A9CC3DBD}" type="slidenum">
              <a:rPr lang="en-GB" smtClean="0"/>
              <a:t>20</a:t>
            </a:fld>
            <a:endParaRPr lang="en-GB"/>
          </a:p>
        </p:txBody>
      </p:sp>
    </p:spTree>
    <p:extLst>
      <p:ext uri="{BB962C8B-B14F-4D97-AF65-F5344CB8AC3E}">
        <p14:creationId xmlns:p14="http://schemas.microsoft.com/office/powerpoint/2010/main" val="2806144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Đoạn</a:t>
            </a:r>
            <a:r>
              <a:rPr lang="en-US" dirty="0"/>
              <a:t> </a:t>
            </a:r>
            <a:r>
              <a:rPr lang="en-US" dirty="0" err="1"/>
              <a:t>trích</a:t>
            </a:r>
            <a:r>
              <a:rPr lang="en-US" dirty="0"/>
              <a:t> </a:t>
            </a:r>
            <a:r>
              <a:rPr lang="en-US" dirty="0" err="1"/>
              <a:t>này</a:t>
            </a:r>
            <a:r>
              <a:rPr lang="en-US" dirty="0"/>
              <a:t> </a:t>
            </a:r>
            <a:r>
              <a:rPr lang="en-US" dirty="0" err="1"/>
              <a:t>sẽ</a:t>
            </a:r>
            <a:r>
              <a:rPr lang="en-US" dirty="0"/>
              <a:t> đ</a:t>
            </a:r>
            <a:r>
              <a:rPr lang="vi-VN" dirty="0"/>
              <a:t>ư</a:t>
            </a:r>
            <a:r>
              <a:rPr lang="en-US" dirty="0" err="1"/>
              <a:t>ợc</a:t>
            </a:r>
            <a:r>
              <a:rPr lang="en-US" dirty="0"/>
              <a:t> phan </a:t>
            </a:r>
            <a:r>
              <a:rPr lang="en-US" dirty="0" err="1"/>
              <a:t>tích</a:t>
            </a:r>
            <a:r>
              <a:rPr lang="en-US" dirty="0"/>
              <a:t> </a:t>
            </a:r>
            <a:r>
              <a:rPr lang="en-US" dirty="0" err="1"/>
              <a:t>bằng</a:t>
            </a:r>
            <a:r>
              <a:rPr lang="en-US" dirty="0"/>
              <a:t> </a:t>
            </a:r>
            <a:r>
              <a:rPr lang="en-US" dirty="0" err="1"/>
              <a:t>kỹ</a:t>
            </a:r>
            <a:r>
              <a:rPr lang="en-US" dirty="0"/>
              <a:t> </a:t>
            </a:r>
            <a:r>
              <a:rPr lang="en-US" dirty="0" err="1"/>
              <a:t>thuật</a:t>
            </a:r>
            <a:r>
              <a:rPr lang="en-US" dirty="0"/>
              <a:t> </a:t>
            </a:r>
            <a:r>
              <a:rPr lang="en-US" dirty="0" err="1"/>
              <a:t>phân</a:t>
            </a:r>
            <a:r>
              <a:rPr lang="en-US" dirty="0"/>
              <a:t> </a:t>
            </a:r>
            <a:r>
              <a:rPr lang="en-US" dirty="0" err="1"/>
              <a:t>loại</a:t>
            </a:r>
            <a:r>
              <a:rPr lang="en-US" dirty="0"/>
              <a:t> (bao </a:t>
            </a:r>
            <a:r>
              <a:rPr lang="en-US" dirty="0" err="1"/>
              <a:t>gồm</a:t>
            </a:r>
            <a:r>
              <a:rPr lang="en-US" dirty="0"/>
              <a:t> </a:t>
            </a:r>
            <a:r>
              <a:rPr lang="en-US" dirty="0" err="1"/>
              <a:t>các</a:t>
            </a:r>
            <a:r>
              <a:rPr lang="en-US" dirty="0"/>
              <a:t> </a:t>
            </a:r>
            <a:r>
              <a:rPr lang="en-US" dirty="0" err="1"/>
              <a:t>ảnh</a:t>
            </a:r>
            <a:r>
              <a:rPr lang="en-US" dirty="0"/>
              <a:t> h</a:t>
            </a:r>
            <a:r>
              <a:rPr lang="vi-VN" dirty="0"/>
              <a:t>ư</a:t>
            </a:r>
            <a:r>
              <a:rPr lang="en-US" dirty="0" err="1"/>
              <a:t>ởng</a:t>
            </a:r>
            <a:r>
              <a:rPr lang="en-US" dirty="0"/>
              <a:t> </a:t>
            </a:r>
            <a:r>
              <a:rPr lang="en-US" dirty="0" err="1"/>
              <a:t>tiêu</a:t>
            </a:r>
            <a:r>
              <a:rPr lang="en-US" dirty="0"/>
              <a:t> </a:t>
            </a:r>
            <a:r>
              <a:rPr lang="en-US" dirty="0" err="1"/>
              <a:t>cực</a:t>
            </a:r>
            <a:r>
              <a:rPr lang="en-US" dirty="0"/>
              <a:t> </a:t>
            </a:r>
            <a:r>
              <a:rPr lang="en-US" dirty="0" err="1"/>
              <a:t>từ</a:t>
            </a:r>
            <a:r>
              <a:rPr lang="en-US" dirty="0"/>
              <a:t> </a:t>
            </a:r>
            <a:r>
              <a:rPr lang="en-US" dirty="0" err="1"/>
              <a:t>hệ</a:t>
            </a:r>
            <a:r>
              <a:rPr lang="en-US" dirty="0"/>
              <a:t> </a:t>
            </a:r>
            <a:r>
              <a:rPr lang="en-US" dirty="0" err="1"/>
              <a:t>thống</a:t>
            </a:r>
            <a:r>
              <a:rPr lang="en-US" dirty="0"/>
              <a:t> </a:t>
            </a:r>
            <a:r>
              <a:rPr lang="en-US" dirty="0" err="1"/>
              <a:t>lên</a:t>
            </a:r>
            <a:r>
              <a:rPr lang="en-US" dirty="0"/>
              <a:t> ng</a:t>
            </a:r>
            <a:r>
              <a:rPr lang="vi-VN" dirty="0"/>
              <a:t>ư</a:t>
            </a:r>
            <a:r>
              <a:rPr lang="en-US" dirty="0" err="1"/>
              <a:t>ời</a:t>
            </a:r>
            <a:r>
              <a:rPr lang="en-US" dirty="0"/>
              <a:t> </a:t>
            </a:r>
            <a:r>
              <a:rPr lang="en-US" dirty="0" err="1"/>
              <a:t>dùng</a:t>
            </a:r>
            <a:r>
              <a:rPr lang="en-US" dirty="0"/>
              <a:t>). </a:t>
            </a:r>
            <a:r>
              <a:rPr lang="en-US" dirty="0" err="1"/>
              <a:t>Tức</a:t>
            </a:r>
            <a:r>
              <a:rPr lang="en-US" dirty="0"/>
              <a:t> </a:t>
            </a:r>
            <a:r>
              <a:rPr lang="en-US" dirty="0" err="1"/>
              <a:t>là</a:t>
            </a:r>
            <a:r>
              <a:rPr lang="en-US" dirty="0"/>
              <a:t> </a:t>
            </a:r>
            <a:r>
              <a:rPr lang="en-US" dirty="0" err="1"/>
              <a:t>dùng</a:t>
            </a:r>
            <a:r>
              <a:rPr lang="en-US" dirty="0"/>
              <a:t> </a:t>
            </a:r>
            <a:r>
              <a:rPr lang="en-US" dirty="0" err="1"/>
              <a:t>các</a:t>
            </a:r>
            <a:r>
              <a:rPr lang="en-US" dirty="0"/>
              <a:t> </a:t>
            </a:r>
            <a:r>
              <a:rPr lang="en-US" dirty="0" err="1"/>
              <a:t>câu</a:t>
            </a:r>
            <a:r>
              <a:rPr lang="en-US" dirty="0"/>
              <a:t> </a:t>
            </a:r>
            <a:r>
              <a:rPr lang="en-US" dirty="0" err="1"/>
              <a:t>hỏi</a:t>
            </a:r>
            <a:r>
              <a:rPr lang="en-US" dirty="0"/>
              <a:t> </a:t>
            </a:r>
            <a:r>
              <a:rPr lang="en-US" dirty="0" err="1"/>
              <a:t>lặp</a:t>
            </a:r>
            <a:r>
              <a:rPr lang="en-US" dirty="0"/>
              <a:t> </a:t>
            </a:r>
            <a:r>
              <a:rPr lang="en-US" dirty="0" err="1"/>
              <a:t>đi</a:t>
            </a:r>
            <a:r>
              <a:rPr lang="en-US" dirty="0"/>
              <a:t> </a:t>
            </a:r>
            <a:r>
              <a:rPr lang="en-US" dirty="0" err="1"/>
              <a:t>lặp</a:t>
            </a:r>
            <a:r>
              <a:rPr lang="en-US" dirty="0"/>
              <a:t> </a:t>
            </a:r>
            <a:r>
              <a:rPr lang="en-US" dirty="0" err="1"/>
              <a:t>lại</a:t>
            </a:r>
            <a:r>
              <a:rPr lang="en-US" dirty="0"/>
              <a:t> </a:t>
            </a:r>
            <a:r>
              <a:rPr lang="en-US" dirty="0" err="1"/>
              <a:t>để</a:t>
            </a:r>
            <a:r>
              <a:rPr lang="en-US" dirty="0"/>
              <a:t> </a:t>
            </a:r>
            <a:r>
              <a:rPr lang="en-US" dirty="0" err="1"/>
              <a:t>xác</a:t>
            </a:r>
            <a:r>
              <a:rPr lang="en-US" dirty="0"/>
              <a:t> </a:t>
            </a:r>
            <a:r>
              <a:rPr lang="en-US" dirty="0" err="1"/>
              <a:t>định</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21</a:t>
            </a:fld>
            <a:endParaRPr lang="en-GB"/>
          </a:p>
        </p:txBody>
      </p:sp>
    </p:spTree>
    <p:extLst>
      <p:ext uri="{BB962C8B-B14F-4D97-AF65-F5344CB8AC3E}">
        <p14:creationId xmlns:p14="http://schemas.microsoft.com/office/powerpoint/2010/main" val="3037988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22</a:t>
            </a:fld>
            <a:endParaRPr lang="en-GB"/>
          </a:p>
        </p:txBody>
      </p:sp>
    </p:spTree>
    <p:extLst>
      <p:ext uri="{BB962C8B-B14F-4D97-AF65-F5344CB8AC3E}">
        <p14:creationId xmlns:p14="http://schemas.microsoft.com/office/powerpoint/2010/main" val="41499410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Đây</a:t>
            </a:r>
            <a:r>
              <a:rPr lang="en-US" dirty="0"/>
              <a:t> </a:t>
            </a:r>
            <a:r>
              <a:rPr lang="en-US" dirty="0" err="1"/>
              <a:t>là</a:t>
            </a:r>
            <a:r>
              <a:rPr lang="en-US" dirty="0"/>
              <a:t> </a:t>
            </a:r>
            <a:r>
              <a:rPr lang="en-US" dirty="0" err="1"/>
              <a:t>ví</a:t>
            </a:r>
            <a:r>
              <a:rPr lang="en-US" dirty="0"/>
              <a:t> </a:t>
            </a:r>
            <a:r>
              <a:rPr lang="en-US" dirty="0" err="1"/>
              <a:t>dụ</a:t>
            </a:r>
            <a:r>
              <a:rPr lang="en-US" dirty="0"/>
              <a:t> </a:t>
            </a:r>
            <a:r>
              <a:rPr lang="en-US" dirty="0" err="1"/>
              <a:t>về</a:t>
            </a:r>
            <a:r>
              <a:rPr lang="en-US" dirty="0"/>
              <a:t> </a:t>
            </a:r>
            <a:r>
              <a:rPr lang="en-US" dirty="0" err="1"/>
              <a:t>việc</a:t>
            </a:r>
            <a:r>
              <a:rPr lang="en-US" dirty="0"/>
              <a:t> </a:t>
            </a:r>
            <a:r>
              <a:rPr lang="en-US" dirty="0" err="1"/>
              <a:t>quan</a:t>
            </a:r>
            <a:r>
              <a:rPr lang="en-US" dirty="0"/>
              <a:t> </a:t>
            </a:r>
            <a:r>
              <a:rPr lang="en-US" dirty="0" err="1"/>
              <a:t>sát</a:t>
            </a:r>
            <a:r>
              <a:rPr lang="en-US" dirty="0"/>
              <a:t> user </a:t>
            </a:r>
            <a:r>
              <a:rPr lang="en-US" dirty="0" err="1"/>
              <a:t>làm</a:t>
            </a:r>
            <a:r>
              <a:rPr lang="en-US" dirty="0"/>
              <a:t> </a:t>
            </a:r>
            <a:r>
              <a:rPr lang="en-US" dirty="0" err="1"/>
              <a:t>việc</a:t>
            </a:r>
            <a:r>
              <a:rPr lang="en-US" dirty="0"/>
              <a:t> </a:t>
            </a:r>
            <a:r>
              <a:rPr lang="en-US" dirty="0" err="1"/>
              <a:t>thông</a:t>
            </a:r>
            <a:r>
              <a:rPr lang="en-US" dirty="0"/>
              <a:t> qua </a:t>
            </a:r>
            <a:r>
              <a:rPr lang="en-US" dirty="0" err="1"/>
              <a:t>môi</a:t>
            </a:r>
            <a:r>
              <a:rPr lang="en-US" dirty="0"/>
              <a:t> tr</a:t>
            </a:r>
            <a:r>
              <a:rPr lang="vi-VN" dirty="0"/>
              <a:t>ư</a:t>
            </a:r>
            <a:r>
              <a:rPr lang="en-US" dirty="0" err="1"/>
              <a:t>ờng</a:t>
            </a:r>
            <a:r>
              <a:rPr lang="en-US" dirty="0"/>
              <a:t> </a:t>
            </a:r>
            <a:r>
              <a:rPr lang="en-US" dirty="0" err="1"/>
              <a:t>giáo</a:t>
            </a:r>
            <a:r>
              <a:rPr lang="en-US" dirty="0"/>
              <a:t> </a:t>
            </a:r>
            <a:r>
              <a:rPr lang="en-US" dirty="0" err="1"/>
              <a:t>dục</a:t>
            </a:r>
            <a:r>
              <a:rPr lang="en-US" dirty="0"/>
              <a:t> online, </a:t>
            </a:r>
            <a:r>
              <a:rPr lang="en-US" dirty="0" err="1"/>
              <a:t>dùng</a:t>
            </a:r>
            <a:r>
              <a:rPr lang="en-US" dirty="0"/>
              <a:t> </a:t>
            </a:r>
            <a:r>
              <a:rPr lang="en-US" dirty="0" err="1"/>
              <a:t>kỹ</a:t>
            </a:r>
            <a:r>
              <a:rPr lang="en-US" dirty="0"/>
              <a:t> </a:t>
            </a:r>
            <a:r>
              <a:rPr lang="en-US" dirty="0" err="1"/>
              <a:t>thuất</a:t>
            </a:r>
            <a:r>
              <a:rPr lang="en-US" dirty="0"/>
              <a:t> think-aloud, dung </a:t>
            </a:r>
            <a:r>
              <a:rPr lang="en-US" dirty="0" err="1"/>
              <a:t>để</a:t>
            </a:r>
            <a:r>
              <a:rPr lang="en-US" dirty="0"/>
              <a:t> </a:t>
            </a:r>
            <a:r>
              <a:rPr lang="en-US" dirty="0" err="1"/>
              <a:t>xác</a:t>
            </a:r>
            <a:r>
              <a:rPr lang="en-US" dirty="0"/>
              <a:t> </a:t>
            </a:r>
            <a:r>
              <a:rPr lang="en-US" dirty="0" err="1"/>
              <a:t>định</a:t>
            </a:r>
            <a:r>
              <a:rPr lang="en-US" dirty="0"/>
              <a:t> usability problems </a:t>
            </a:r>
            <a:r>
              <a:rPr lang="en-US" dirty="0" err="1"/>
              <a:t>mà</a:t>
            </a:r>
            <a:r>
              <a:rPr lang="en-US" dirty="0"/>
              <a:t> ng</a:t>
            </a:r>
            <a:r>
              <a:rPr lang="vi-VN" dirty="0"/>
              <a:t>ư</a:t>
            </a:r>
            <a:r>
              <a:rPr lang="en-US" dirty="0" err="1"/>
              <a:t>ời</a:t>
            </a:r>
            <a:r>
              <a:rPr lang="en-US" dirty="0"/>
              <a:t> dung </a:t>
            </a:r>
            <a:r>
              <a:rPr lang="en-US" dirty="0" err="1"/>
              <a:t>gặp</a:t>
            </a:r>
            <a:r>
              <a:rPr lang="en-US" dirty="0"/>
              <a:t> </a:t>
            </a:r>
            <a:r>
              <a:rPr lang="en-US" dirty="0" err="1"/>
              <a:t>phải</a:t>
            </a:r>
            <a:r>
              <a:rPr lang="en-US" dirty="0"/>
              <a:t> </a:t>
            </a:r>
            <a:r>
              <a:rPr lang="en-US" dirty="0" err="1"/>
              <a:t>trong</a:t>
            </a:r>
            <a:r>
              <a:rPr lang="en-US" dirty="0"/>
              <a:t> </a:t>
            </a:r>
            <a:r>
              <a:rPr lang="en-US" dirty="0" err="1"/>
              <a:t>môi</a:t>
            </a:r>
            <a:r>
              <a:rPr lang="en-US" dirty="0"/>
              <a:t> tr</a:t>
            </a:r>
            <a:r>
              <a:rPr lang="vi-VN" dirty="0"/>
              <a:t>ư</a:t>
            </a:r>
            <a:r>
              <a:rPr lang="en-US" dirty="0" err="1"/>
              <a:t>ờng</a:t>
            </a:r>
            <a:r>
              <a:rPr lang="en-US" dirty="0"/>
              <a:t> online, </a:t>
            </a:r>
            <a:r>
              <a:rPr lang="en-US" dirty="0" err="1"/>
              <a:t>ví</a:t>
            </a:r>
            <a:r>
              <a:rPr lang="en-US" dirty="0"/>
              <a:t> </a:t>
            </a:r>
            <a:r>
              <a:rPr lang="en-US" dirty="0" err="1"/>
              <a:t>dụ</a:t>
            </a:r>
            <a:r>
              <a:rPr lang="en-US" dirty="0"/>
              <a:t> Nestor Navigator.</a:t>
            </a:r>
          </a:p>
        </p:txBody>
      </p:sp>
      <p:sp>
        <p:nvSpPr>
          <p:cNvPr id="4" name="Slide Number Placeholder 3"/>
          <p:cNvSpPr>
            <a:spLocks noGrp="1"/>
          </p:cNvSpPr>
          <p:nvPr>
            <p:ph type="sldNum" sz="quarter" idx="5"/>
          </p:nvPr>
        </p:nvSpPr>
        <p:spPr/>
        <p:txBody>
          <a:bodyPr/>
          <a:lstStyle/>
          <a:p>
            <a:fld id="{3F55A965-49CD-492E-84BE-5EB2A9CC3DBD}" type="slidenum">
              <a:rPr lang="en-GB" smtClean="0"/>
              <a:t>23</a:t>
            </a:fld>
            <a:endParaRPr lang="en-GB"/>
          </a:p>
        </p:txBody>
      </p:sp>
    </p:spTree>
    <p:extLst>
      <p:ext uri="{BB962C8B-B14F-4D97-AF65-F5344CB8AC3E}">
        <p14:creationId xmlns:p14="http://schemas.microsoft.com/office/powerpoint/2010/main" val="25336225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Dùng mô hình phân loại, đánh mã đoạn trích để xác định các usability problems</a:t>
            </a:r>
          </a:p>
        </p:txBody>
      </p:sp>
      <p:sp>
        <p:nvSpPr>
          <p:cNvPr id="4" name="Slide Number Placeholder 3"/>
          <p:cNvSpPr>
            <a:spLocks noGrp="1"/>
          </p:cNvSpPr>
          <p:nvPr>
            <p:ph type="sldNum" sz="quarter" idx="5"/>
          </p:nvPr>
        </p:nvSpPr>
        <p:spPr/>
        <p:txBody>
          <a:bodyPr/>
          <a:lstStyle/>
          <a:p>
            <a:fld id="{3F55A965-49CD-492E-84BE-5EB2A9CC3DBD}" type="slidenum">
              <a:rPr lang="en-GB" smtClean="0"/>
              <a:t>24</a:t>
            </a:fld>
            <a:endParaRPr lang="en-GB"/>
          </a:p>
        </p:txBody>
      </p:sp>
    </p:spTree>
    <p:extLst>
      <p:ext uri="{BB962C8B-B14F-4D97-AF65-F5344CB8AC3E}">
        <p14:creationId xmlns:p14="http://schemas.microsoft.com/office/powerpoint/2010/main" val="31787156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25</a:t>
            </a:fld>
            <a:endParaRPr lang="en-GB"/>
          </a:p>
        </p:txBody>
      </p:sp>
    </p:spTree>
    <p:extLst>
      <p:ext uri="{BB962C8B-B14F-4D97-AF65-F5344CB8AC3E}">
        <p14:creationId xmlns:p14="http://schemas.microsoft.com/office/powerpoint/2010/main" val="1016333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26</a:t>
            </a:fld>
            <a:endParaRPr lang="en-GB"/>
          </a:p>
        </p:txBody>
      </p:sp>
    </p:spTree>
    <p:extLst>
      <p:ext uri="{BB962C8B-B14F-4D97-AF65-F5344CB8AC3E}">
        <p14:creationId xmlns:p14="http://schemas.microsoft.com/office/powerpoint/2010/main" val="1489087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Dùng</a:t>
            </a:r>
            <a:r>
              <a:rPr lang="en-US" dirty="0"/>
              <a:t> </a:t>
            </a:r>
            <a:r>
              <a:rPr lang="en-US" dirty="0" err="1"/>
              <a:t>phần</a:t>
            </a:r>
            <a:r>
              <a:rPr lang="en-US" dirty="0"/>
              <a:t> </a:t>
            </a:r>
            <a:r>
              <a:rPr lang="en-US" dirty="0" err="1"/>
              <a:t>mềm</a:t>
            </a:r>
            <a:r>
              <a:rPr lang="en-US" dirty="0"/>
              <a:t> </a:t>
            </a:r>
            <a:r>
              <a:rPr lang="en-US" dirty="0" err="1"/>
              <a:t>làm</a:t>
            </a:r>
            <a:r>
              <a:rPr lang="en-US" dirty="0"/>
              <a:t> </a:t>
            </a:r>
            <a:r>
              <a:rPr lang="en-US" dirty="0" err="1"/>
              <a:t>công</a:t>
            </a:r>
            <a:r>
              <a:rPr lang="en-US" dirty="0"/>
              <a:t> </a:t>
            </a:r>
            <a:r>
              <a:rPr lang="en-US" dirty="0" err="1"/>
              <a:t>cụ</a:t>
            </a:r>
            <a:r>
              <a:rPr lang="en-US" dirty="0"/>
              <a:t> phan </a:t>
            </a:r>
            <a:r>
              <a:rPr lang="en-US" dirty="0" err="1"/>
              <a:t>tích</a:t>
            </a:r>
            <a:r>
              <a:rPr lang="en-US" dirty="0"/>
              <a:t> </a:t>
            </a:r>
            <a:r>
              <a:rPr lang="en-US" dirty="0" err="1"/>
              <a:t>sẽ</a:t>
            </a:r>
            <a:r>
              <a:rPr lang="en-US" dirty="0"/>
              <a:t> </a:t>
            </a:r>
            <a:r>
              <a:rPr lang="en-US" dirty="0" err="1"/>
              <a:t>giúp</a:t>
            </a:r>
            <a:r>
              <a:rPr lang="en-US" dirty="0"/>
              <a:t> </a:t>
            </a:r>
            <a:r>
              <a:rPr lang="en-US" dirty="0" err="1"/>
              <a:t>việc</a:t>
            </a:r>
            <a:r>
              <a:rPr lang="en-US" dirty="0"/>
              <a:t> phan </a:t>
            </a:r>
            <a:r>
              <a:rPr lang="en-US" dirty="0" err="1"/>
              <a:t>tích</a:t>
            </a:r>
            <a:r>
              <a:rPr lang="en-US" dirty="0"/>
              <a:t> </a:t>
            </a:r>
            <a:r>
              <a:rPr lang="en-US" dirty="0" err="1"/>
              <a:t>nhanh</a:t>
            </a:r>
            <a:r>
              <a:rPr lang="en-US" dirty="0"/>
              <a:t> </a:t>
            </a:r>
            <a:r>
              <a:rPr lang="en-US" dirty="0" err="1"/>
              <a:t>chóng</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chính</a:t>
            </a:r>
            <a:r>
              <a:rPr lang="en-US" dirty="0"/>
              <a:t> </a:t>
            </a:r>
            <a:r>
              <a:rPr lang="en-US" dirty="0" err="1"/>
              <a:t>xác</a:t>
            </a:r>
            <a:r>
              <a:rPr lang="en-US" dirty="0"/>
              <a:t> h</a:t>
            </a:r>
            <a:r>
              <a:rPr lang="vi-VN" dirty="0"/>
              <a:t>ơ</a:t>
            </a:r>
            <a:r>
              <a:rPr lang="en-US" dirty="0"/>
              <a:t>n, </a:t>
            </a:r>
            <a:r>
              <a:rPr lang="en-US" dirty="0" err="1"/>
              <a:t>đặc</a:t>
            </a:r>
            <a:r>
              <a:rPr lang="en-US" dirty="0"/>
              <a:t> </a:t>
            </a:r>
            <a:r>
              <a:rPr lang="en-US" dirty="0" err="1"/>
              <a:t>biệt</a:t>
            </a:r>
            <a:r>
              <a:rPr lang="en-US" dirty="0"/>
              <a:t> </a:t>
            </a:r>
            <a:r>
              <a:rPr lang="en-US" dirty="0" err="1"/>
              <a:t>là</a:t>
            </a:r>
            <a:r>
              <a:rPr lang="en-US" dirty="0"/>
              <a:t> </a:t>
            </a:r>
            <a:r>
              <a:rPr lang="en-US" dirty="0" err="1"/>
              <a:t>với</a:t>
            </a:r>
            <a:r>
              <a:rPr lang="en-US" dirty="0"/>
              <a:t> big data (TB).</a:t>
            </a:r>
          </a:p>
          <a:p>
            <a:endParaRPr lang="en-US" dirty="0"/>
          </a:p>
          <a:p>
            <a:pPr marL="241653" indent="-241653">
              <a:buFontTx/>
              <a:buAutoNum type="arabicPeriod"/>
            </a:pPr>
            <a:r>
              <a:rPr lang="en-US" dirty="0" err="1"/>
              <a:t>Dùng</a:t>
            </a:r>
            <a:r>
              <a:rPr lang="en-US" dirty="0"/>
              <a:t> spreadsheet application </a:t>
            </a:r>
            <a:r>
              <a:rPr lang="en-US" dirty="0" err="1"/>
              <a:t>và</a:t>
            </a:r>
            <a:r>
              <a:rPr lang="en-US" dirty="0"/>
              <a:t> </a:t>
            </a:r>
            <a:r>
              <a:rPr lang="en-US" dirty="0" err="1"/>
              <a:t>các</a:t>
            </a:r>
            <a:r>
              <a:rPr lang="en-US" dirty="0"/>
              <a:t> </a:t>
            </a:r>
            <a:r>
              <a:rPr lang="en-US" dirty="0" err="1"/>
              <a:t>công</a:t>
            </a:r>
            <a:r>
              <a:rPr lang="en-US" dirty="0"/>
              <a:t> </a:t>
            </a:r>
            <a:r>
              <a:rPr lang="en-US" dirty="0" err="1"/>
              <a:t>cụ</a:t>
            </a:r>
            <a:r>
              <a:rPr lang="en-US" dirty="0"/>
              <a:t> </a:t>
            </a:r>
            <a:r>
              <a:rPr lang="en-US" dirty="0" err="1"/>
              <a:t>tinh</a:t>
            </a:r>
            <a:r>
              <a:rPr lang="en-US" dirty="0"/>
              <a:t> </a:t>
            </a:r>
            <a:r>
              <a:rPr lang="en-US" dirty="0" err="1"/>
              <a:t>xảo</a:t>
            </a:r>
            <a:r>
              <a:rPr lang="en-US" dirty="0"/>
              <a:t> </a:t>
            </a:r>
            <a:r>
              <a:rPr lang="en-US" dirty="0" err="1"/>
              <a:t>khác</a:t>
            </a:r>
            <a:endParaRPr lang="en-US" dirty="0"/>
          </a:p>
          <a:p>
            <a:pPr marL="241653" indent="-241653">
              <a:buFontTx/>
              <a:buAutoNum type="arabicPeriod"/>
            </a:pPr>
            <a:r>
              <a:rPr lang="en-US" dirty="0"/>
              <a:t>SPSS </a:t>
            </a:r>
            <a:r>
              <a:rPr lang="en-US" dirty="0" err="1"/>
              <a:t>là</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công</a:t>
            </a:r>
            <a:r>
              <a:rPr lang="en-US" dirty="0"/>
              <a:t> </a:t>
            </a:r>
            <a:r>
              <a:rPr lang="en-US" dirty="0" err="1"/>
              <a:t>cụ</a:t>
            </a:r>
            <a:r>
              <a:rPr lang="en-US" dirty="0"/>
              <a:t> </a:t>
            </a:r>
            <a:r>
              <a:rPr lang="en-US" dirty="0" err="1"/>
              <a:t>phân</a:t>
            </a:r>
            <a:r>
              <a:rPr lang="en-US" dirty="0"/>
              <a:t> </a:t>
            </a:r>
            <a:r>
              <a:rPr lang="en-US" dirty="0" err="1"/>
              <a:t>tích</a:t>
            </a:r>
            <a:r>
              <a:rPr lang="en-US" dirty="0"/>
              <a:t> </a:t>
            </a:r>
            <a:r>
              <a:rPr lang="en-US" dirty="0" err="1"/>
              <a:t>định</a:t>
            </a:r>
            <a:r>
              <a:rPr lang="en-US" dirty="0"/>
              <a:t> </a:t>
            </a:r>
            <a:r>
              <a:rPr lang="en-US" dirty="0" err="1"/>
              <a:t>tính</a:t>
            </a:r>
            <a:r>
              <a:rPr lang="en-US" dirty="0"/>
              <a:t> </a:t>
            </a:r>
            <a:r>
              <a:rPr lang="en-US" dirty="0" err="1"/>
              <a:t>phổ</a:t>
            </a:r>
            <a:r>
              <a:rPr lang="en-US" dirty="0"/>
              <a:t> </a:t>
            </a:r>
            <a:r>
              <a:rPr lang="en-US" dirty="0" err="1"/>
              <a:t>biến</a:t>
            </a:r>
            <a:r>
              <a:rPr lang="en-US" dirty="0"/>
              <a:t> </a:t>
            </a:r>
            <a:r>
              <a:rPr lang="en-US" dirty="0" err="1"/>
              <a:t>hỗ</a:t>
            </a:r>
            <a:r>
              <a:rPr lang="en-US" dirty="0"/>
              <a:t> </a:t>
            </a:r>
            <a:r>
              <a:rPr lang="en-US" dirty="0" err="1"/>
              <a:t>trợ</a:t>
            </a:r>
            <a:r>
              <a:rPr lang="en-US" dirty="0"/>
              <a:t> </a:t>
            </a:r>
            <a:r>
              <a:rPr lang="en-US" dirty="0" err="1"/>
              <a:t>công</a:t>
            </a:r>
            <a:r>
              <a:rPr lang="en-US" dirty="0"/>
              <a:t> </a:t>
            </a:r>
            <a:r>
              <a:rPr lang="en-US" dirty="0" err="1"/>
              <a:t>tác</a:t>
            </a:r>
            <a:r>
              <a:rPr lang="en-US" dirty="0"/>
              <a:t> </a:t>
            </a:r>
            <a:r>
              <a:rPr lang="en-US" dirty="0" err="1"/>
              <a:t>thống</a:t>
            </a:r>
            <a:r>
              <a:rPr lang="en-US" dirty="0"/>
              <a:t> </a:t>
            </a:r>
            <a:r>
              <a:rPr lang="en-US" dirty="0" err="1"/>
              <a:t>kê</a:t>
            </a:r>
            <a:r>
              <a:rPr lang="en-US" dirty="0"/>
              <a:t>, </a:t>
            </a:r>
            <a:r>
              <a:rPr lang="en-US" dirty="0" err="1"/>
              <a:t>đòi</a:t>
            </a:r>
            <a:r>
              <a:rPr lang="en-US" dirty="0"/>
              <a:t> </a:t>
            </a:r>
            <a:r>
              <a:rPr lang="en-US" dirty="0" err="1"/>
              <a:t>hỏi</a:t>
            </a:r>
            <a:r>
              <a:rPr lang="en-US" dirty="0"/>
              <a:t> ng</a:t>
            </a:r>
            <a:r>
              <a:rPr lang="vi-VN" dirty="0"/>
              <a:t>ư</a:t>
            </a:r>
            <a:r>
              <a:rPr lang="en-US" dirty="0" err="1"/>
              <a:t>ời</a:t>
            </a:r>
            <a:r>
              <a:rPr lang="en-US" dirty="0"/>
              <a:t> </a:t>
            </a:r>
            <a:r>
              <a:rPr lang="en-US" dirty="0" err="1"/>
              <a:t>dùng</a:t>
            </a:r>
            <a:r>
              <a:rPr lang="en-US" dirty="0"/>
              <a:t> </a:t>
            </a:r>
            <a:r>
              <a:rPr lang="en-US" dirty="0" err="1"/>
              <a:t>biết</a:t>
            </a:r>
            <a:r>
              <a:rPr lang="en-US" dirty="0"/>
              <a:t> </a:t>
            </a:r>
            <a:r>
              <a:rPr lang="en-US" dirty="0" err="1"/>
              <a:t>phân</a:t>
            </a:r>
            <a:r>
              <a:rPr lang="en-US" dirty="0"/>
              <a:t> </a:t>
            </a:r>
            <a:r>
              <a:rPr lang="en-US" dirty="0" err="1"/>
              <a:t>tích</a:t>
            </a:r>
            <a:r>
              <a:rPr lang="en-US" dirty="0"/>
              <a:t> </a:t>
            </a:r>
            <a:r>
              <a:rPr lang="en-US" dirty="0" err="1"/>
              <a:t>thống</a:t>
            </a:r>
            <a:r>
              <a:rPr lang="en-US" dirty="0"/>
              <a:t> </a:t>
            </a:r>
            <a:r>
              <a:rPr lang="en-US" dirty="0" err="1"/>
              <a:t>kê</a:t>
            </a:r>
            <a:endParaRPr lang="en-US" dirty="0"/>
          </a:p>
          <a:p>
            <a:pPr marL="241653" indent="-241653">
              <a:buFontTx/>
              <a:buAutoNum type="arabicPeriod"/>
            </a:pPr>
            <a:endParaRPr lang="en-US" dirty="0"/>
          </a:p>
          <a:p>
            <a:r>
              <a:rPr lang="en-US" dirty="0"/>
              <a:t>5. </a:t>
            </a:r>
            <a:r>
              <a:rPr lang="en-US" dirty="0" err="1"/>
              <a:t>Công</a:t>
            </a:r>
            <a:r>
              <a:rPr lang="en-US" dirty="0"/>
              <a:t> </a:t>
            </a:r>
            <a:r>
              <a:rPr lang="en-US" dirty="0" err="1"/>
              <a:t>cụ</a:t>
            </a:r>
            <a:r>
              <a:rPr lang="en-US" dirty="0"/>
              <a:t> </a:t>
            </a:r>
            <a:r>
              <a:rPr lang="en-US" dirty="0" err="1"/>
              <a:t>khác</a:t>
            </a:r>
            <a:r>
              <a:rPr lang="en-US" dirty="0"/>
              <a:t> </a:t>
            </a:r>
            <a:r>
              <a:rPr lang="en-US" dirty="0" err="1"/>
              <a:t>hỗ</a:t>
            </a:r>
            <a:r>
              <a:rPr lang="en-US" dirty="0"/>
              <a:t> </a:t>
            </a:r>
            <a:r>
              <a:rPr lang="en-US" dirty="0" err="1"/>
              <a:t>trợ</a:t>
            </a:r>
            <a:r>
              <a:rPr lang="en-US" dirty="0"/>
              <a:t> </a:t>
            </a:r>
            <a:r>
              <a:rPr lang="en-US" dirty="0" err="1"/>
              <a:t>phân</a:t>
            </a:r>
            <a:r>
              <a:rPr lang="en-US" dirty="0"/>
              <a:t> </a:t>
            </a:r>
            <a:r>
              <a:rPr lang="en-US" dirty="0" err="1"/>
              <a:t>tích</a:t>
            </a:r>
            <a:r>
              <a:rPr lang="en-US" dirty="0"/>
              <a:t> </a:t>
            </a:r>
            <a:r>
              <a:rPr lang="en-US" dirty="0" err="1"/>
              <a:t>dữ</a:t>
            </a:r>
            <a:r>
              <a:rPr lang="en-US" dirty="0"/>
              <a:t> </a:t>
            </a:r>
            <a:r>
              <a:rPr lang="en-US" dirty="0" err="1"/>
              <a:t>liệu</a:t>
            </a:r>
            <a:r>
              <a:rPr lang="en-US" dirty="0"/>
              <a:t> </a:t>
            </a:r>
            <a:r>
              <a:rPr lang="en-US" dirty="0" err="1"/>
              <a:t>định</a:t>
            </a:r>
            <a:r>
              <a:rPr lang="en-US" dirty="0"/>
              <a:t> </a:t>
            </a:r>
            <a:r>
              <a:rPr lang="en-US" dirty="0" err="1"/>
              <a:t>tính</a:t>
            </a:r>
            <a:r>
              <a:rPr lang="en-US" dirty="0"/>
              <a:t> </a:t>
            </a:r>
            <a:r>
              <a:rPr lang="en-US" dirty="0" err="1"/>
              <a:t>có</a:t>
            </a:r>
            <a:r>
              <a:rPr lang="en-US" dirty="0"/>
              <a:t> </a:t>
            </a:r>
            <a:r>
              <a:rPr lang="en-US" dirty="0" err="1"/>
              <a:t>thể</a:t>
            </a:r>
            <a:r>
              <a:rPr lang="en-US" dirty="0"/>
              <a:t> </a:t>
            </a:r>
            <a:r>
              <a:rPr lang="en-US" dirty="0" err="1"/>
              <a:t>thấy</a:t>
            </a:r>
            <a:r>
              <a:rPr lang="en-US" dirty="0"/>
              <a:t> </a:t>
            </a:r>
            <a:r>
              <a:rPr lang="en-US" dirty="0" err="1"/>
              <a:t>thông</a:t>
            </a:r>
            <a:r>
              <a:rPr lang="en-US" dirty="0"/>
              <a:t> qua </a:t>
            </a:r>
            <a:r>
              <a:rPr lang="en-GB" sz="1300" dirty="0">
                <a:solidFill>
                  <a:srgbClr val="7030A0"/>
                </a:solidFill>
                <a:latin typeface="Liberation Sans"/>
              </a:rPr>
              <a:t>CAQDAS Networking Project, </a:t>
            </a:r>
            <a:r>
              <a:rPr lang="en-GB" sz="1300" dirty="0" err="1">
                <a:solidFill>
                  <a:srgbClr val="7030A0"/>
                </a:solidFill>
                <a:latin typeface="Liberation Sans"/>
              </a:rPr>
              <a:t>đó</a:t>
            </a:r>
            <a:r>
              <a:rPr lang="en-GB" sz="1300" dirty="0">
                <a:solidFill>
                  <a:srgbClr val="7030A0"/>
                </a:solidFill>
                <a:latin typeface="Liberation Sans"/>
              </a:rPr>
              <a:t> </a:t>
            </a:r>
            <a:r>
              <a:rPr lang="en-GB" sz="1300" dirty="0" err="1">
                <a:solidFill>
                  <a:srgbClr val="7030A0"/>
                </a:solidFill>
                <a:latin typeface="Liberation Sans"/>
              </a:rPr>
              <a:t>là</a:t>
            </a:r>
            <a:r>
              <a:rPr lang="en-GB" sz="1300" dirty="0">
                <a:solidFill>
                  <a:srgbClr val="7030A0"/>
                </a:solidFill>
                <a:latin typeface="Liberation Sans"/>
              </a:rPr>
              <a:t> </a:t>
            </a:r>
            <a:r>
              <a:rPr lang="en-GB" sz="1300" dirty="0" err="1">
                <a:solidFill>
                  <a:srgbClr val="7030A0"/>
                </a:solidFill>
                <a:latin typeface="Liberation Sans"/>
              </a:rPr>
              <a:t>công</a:t>
            </a:r>
            <a:r>
              <a:rPr lang="en-GB" sz="1300" dirty="0">
                <a:solidFill>
                  <a:srgbClr val="7030A0"/>
                </a:solidFill>
                <a:latin typeface="Liberation Sans"/>
              </a:rPr>
              <a:t> </a:t>
            </a:r>
            <a:r>
              <a:rPr lang="en-GB" sz="1300" dirty="0" err="1">
                <a:solidFill>
                  <a:srgbClr val="7030A0"/>
                </a:solidFill>
                <a:latin typeface="Liberation Sans"/>
              </a:rPr>
              <a:t>cụ</a:t>
            </a:r>
            <a:r>
              <a:rPr lang="en-GB" sz="1300" dirty="0">
                <a:solidFill>
                  <a:srgbClr val="7030A0"/>
                </a:solidFill>
                <a:latin typeface="Liberation Sans"/>
              </a:rPr>
              <a:t> </a:t>
            </a:r>
            <a:r>
              <a:rPr lang="en-GB" sz="1300" dirty="0" err="1">
                <a:solidFill>
                  <a:srgbClr val="7030A0"/>
                </a:solidFill>
                <a:latin typeface="Liberation Sans"/>
              </a:rPr>
              <a:t>Nvivo</a:t>
            </a:r>
            <a:r>
              <a:rPr lang="en-GB" sz="1300" dirty="0">
                <a:solidFill>
                  <a:srgbClr val="7030A0"/>
                </a:solidFill>
                <a:latin typeface="Liberation Sans"/>
              </a:rPr>
              <a:t> </a:t>
            </a:r>
            <a:r>
              <a:rPr lang="en-GB" sz="1300" dirty="0" err="1">
                <a:solidFill>
                  <a:srgbClr val="7030A0"/>
                </a:solidFill>
                <a:latin typeface="Liberation Sans"/>
              </a:rPr>
              <a:t>và</a:t>
            </a:r>
            <a:r>
              <a:rPr lang="en-GB" sz="1300" dirty="0">
                <a:solidFill>
                  <a:srgbClr val="7030A0"/>
                </a:solidFill>
                <a:latin typeface="Liberation Sans"/>
              </a:rPr>
              <a:t> </a:t>
            </a:r>
            <a:r>
              <a:rPr lang="en-GB" sz="1300" dirty="0" err="1">
                <a:solidFill>
                  <a:srgbClr val="7030A0"/>
                </a:solidFill>
                <a:latin typeface="Liberation Sans"/>
              </a:rPr>
              <a:t>Atlas.ti</a:t>
            </a:r>
            <a:r>
              <a:rPr lang="en-GB" sz="1300" dirty="0">
                <a:solidFill>
                  <a:srgbClr val="7030A0"/>
                </a:solidFill>
                <a:latin typeface="Liberation Sans"/>
              </a:rPr>
              <a:t>.</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27</a:t>
            </a:fld>
            <a:endParaRPr lang="en-GB"/>
          </a:p>
        </p:txBody>
      </p:sp>
    </p:spTree>
    <p:extLst>
      <p:ext uri="{BB962C8B-B14F-4D97-AF65-F5344CB8AC3E}">
        <p14:creationId xmlns:p14="http://schemas.microsoft.com/office/powerpoint/2010/main" val="35118252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Ông</a:t>
            </a:r>
            <a:r>
              <a:rPr lang="en-US" dirty="0"/>
              <a:t> Khoo (2008) đ</a:t>
            </a:r>
            <a:r>
              <a:rPr lang="vi-VN" dirty="0"/>
              <a:t>ư</a:t>
            </a:r>
            <a:r>
              <a:rPr lang="en-US" dirty="0"/>
              <a:t>a ra 4 TH </a:t>
            </a:r>
            <a:r>
              <a:rPr lang="en-US" dirty="0" err="1"/>
              <a:t>th</a:t>
            </a:r>
            <a:r>
              <a:rPr lang="vi-VN" dirty="0"/>
              <a:t>ư</a:t>
            </a:r>
            <a:r>
              <a:rPr lang="en-US" dirty="0"/>
              <a:t> </a:t>
            </a:r>
            <a:r>
              <a:rPr lang="en-US" dirty="0" err="1"/>
              <a:t>viện</a:t>
            </a:r>
            <a:r>
              <a:rPr lang="en-US" dirty="0"/>
              <a:t> </a:t>
            </a:r>
            <a:r>
              <a:rPr lang="en-US" dirty="0" err="1"/>
              <a:t>điện</a:t>
            </a:r>
            <a:r>
              <a:rPr lang="en-US" dirty="0"/>
              <a:t> </a:t>
            </a:r>
            <a:r>
              <a:rPr lang="en-US" dirty="0" err="1"/>
              <a:t>tử</a:t>
            </a:r>
            <a:r>
              <a:rPr lang="en-US" dirty="0"/>
              <a:t> </a:t>
            </a:r>
            <a:r>
              <a:rPr lang="en-US" dirty="0" err="1"/>
              <a:t>khác</a:t>
            </a:r>
            <a:r>
              <a:rPr lang="en-US" dirty="0"/>
              <a:t> </a:t>
            </a:r>
            <a:r>
              <a:rPr lang="en-US" dirty="0" err="1"/>
              <a:t>nhau</a:t>
            </a:r>
            <a:r>
              <a:rPr lang="en-US" dirty="0"/>
              <a:t>, </a:t>
            </a:r>
            <a:r>
              <a:rPr lang="en-US" dirty="0" err="1"/>
              <a:t>tìm</a:t>
            </a:r>
            <a:r>
              <a:rPr lang="en-US" dirty="0"/>
              <a:t> </a:t>
            </a:r>
            <a:r>
              <a:rPr lang="en-US" dirty="0" err="1"/>
              <a:t>hiểu</a:t>
            </a:r>
            <a:r>
              <a:rPr lang="en-US" dirty="0"/>
              <a:t> </a:t>
            </a:r>
            <a:r>
              <a:rPr lang="en-US" dirty="0" err="1"/>
              <a:t>về</a:t>
            </a:r>
            <a:r>
              <a:rPr lang="en-US" dirty="0"/>
              <a:t> “the use of session length”</a:t>
            </a:r>
          </a:p>
          <a:p>
            <a:endParaRPr lang="en-US" dirty="0"/>
          </a:p>
          <a:p>
            <a:r>
              <a:rPr lang="en-US" dirty="0" err="1"/>
              <a:t>Liên</a:t>
            </a:r>
            <a:r>
              <a:rPr lang="en-US" dirty="0"/>
              <a:t> </a:t>
            </a:r>
            <a:r>
              <a:rPr lang="en-US" dirty="0" err="1"/>
              <a:t>quan</a:t>
            </a:r>
            <a:r>
              <a:rPr lang="en-US" dirty="0"/>
              <a:t> </a:t>
            </a:r>
            <a:r>
              <a:rPr lang="en-US" dirty="0" err="1"/>
              <a:t>đến</a:t>
            </a:r>
            <a:r>
              <a:rPr lang="en-US" dirty="0"/>
              <a:t> session length bao </a:t>
            </a:r>
            <a:r>
              <a:rPr lang="en-US" dirty="0" err="1"/>
              <a:t>gồm</a:t>
            </a:r>
            <a:r>
              <a:rPr lang="en-US" dirty="0"/>
              <a:t>: 1 </a:t>
            </a:r>
            <a:r>
              <a:rPr lang="en-US" dirty="0" err="1"/>
              <a:t>lần</a:t>
            </a:r>
            <a:r>
              <a:rPr lang="en-US" dirty="0"/>
              <a:t> visit (</a:t>
            </a:r>
            <a:r>
              <a:rPr lang="en-US" dirty="0" err="1"/>
              <a:t>chuỗi</a:t>
            </a:r>
            <a:r>
              <a:rPr lang="en-US" dirty="0"/>
              <a:t> </a:t>
            </a:r>
            <a:r>
              <a:rPr lang="en-US" dirty="0" err="1"/>
              <a:t>xem</a:t>
            </a:r>
            <a:r>
              <a:rPr lang="en-US" dirty="0"/>
              <a:t> </a:t>
            </a:r>
            <a:r>
              <a:rPr lang="en-US" dirty="0" err="1"/>
              <a:t>một</a:t>
            </a:r>
            <a:r>
              <a:rPr lang="en-US" dirty="0"/>
              <a:t> hay </a:t>
            </a:r>
            <a:r>
              <a:rPr lang="en-US" dirty="0" err="1"/>
              <a:t>nhiều</a:t>
            </a:r>
            <a:r>
              <a:rPr lang="en-US" dirty="0"/>
              <a:t> </a:t>
            </a:r>
            <a:r>
              <a:rPr lang="en-US" dirty="0" err="1"/>
              <a:t>trang</a:t>
            </a:r>
            <a:r>
              <a:rPr lang="en-US" dirty="0"/>
              <a:t> </a:t>
            </a:r>
            <a:r>
              <a:rPr lang="en-US" dirty="0" err="1"/>
              <a:t>trên</a:t>
            </a:r>
            <a:r>
              <a:rPr lang="en-US" dirty="0"/>
              <a:t> 1 </a:t>
            </a:r>
            <a:r>
              <a:rPr lang="en-US" dirty="0" err="1"/>
              <a:t>địa</a:t>
            </a:r>
            <a:r>
              <a:rPr lang="en-US" dirty="0"/>
              <a:t> </a:t>
            </a:r>
            <a:r>
              <a:rPr lang="en-US" dirty="0" err="1"/>
              <a:t>chỉ</a:t>
            </a:r>
            <a:r>
              <a:rPr lang="en-US" dirty="0"/>
              <a:t> IP), page views (</a:t>
            </a:r>
            <a:r>
              <a:rPr lang="en-US" dirty="0" err="1"/>
              <a:t>số</a:t>
            </a:r>
            <a:r>
              <a:rPr lang="en-US" dirty="0"/>
              <a:t> </a:t>
            </a:r>
            <a:r>
              <a:rPr lang="en-US" dirty="0" err="1"/>
              <a:t>lần</a:t>
            </a:r>
            <a:r>
              <a:rPr lang="en-US" dirty="0"/>
              <a:t> </a:t>
            </a:r>
            <a:r>
              <a:rPr lang="en-US" dirty="0" err="1"/>
              <a:t>một</a:t>
            </a:r>
            <a:r>
              <a:rPr lang="en-US" dirty="0"/>
              <a:t> </a:t>
            </a:r>
            <a:r>
              <a:rPr lang="en-US" dirty="0" err="1"/>
              <a:t>trang</a:t>
            </a:r>
            <a:r>
              <a:rPr lang="en-US" dirty="0"/>
              <a:t> đ</a:t>
            </a:r>
            <a:r>
              <a:rPr lang="vi-VN" dirty="0"/>
              <a:t>ư</a:t>
            </a:r>
            <a:r>
              <a:rPr lang="en-US" dirty="0" err="1"/>
              <a:t>ợc</a:t>
            </a:r>
            <a:r>
              <a:rPr lang="en-US" dirty="0"/>
              <a:t> </a:t>
            </a:r>
            <a:r>
              <a:rPr lang="en-US" dirty="0" err="1"/>
              <a:t>truy</a:t>
            </a:r>
            <a:r>
              <a:rPr lang="en-US" dirty="0"/>
              <a:t> </a:t>
            </a:r>
            <a:r>
              <a:rPr lang="en-US" dirty="0" err="1"/>
              <a:t>cập</a:t>
            </a:r>
            <a:r>
              <a:rPr lang="en-US" dirty="0"/>
              <a:t> </a:t>
            </a:r>
            <a:r>
              <a:rPr lang="en-US" dirty="0" err="1"/>
              <a:t>trong</a:t>
            </a:r>
            <a:r>
              <a:rPr lang="en-US" dirty="0"/>
              <a:t> 1 </a:t>
            </a:r>
            <a:r>
              <a:rPr lang="en-US" dirty="0" err="1"/>
              <a:t>lần</a:t>
            </a:r>
            <a:r>
              <a:rPr lang="en-US" dirty="0"/>
              <a:t> visit </a:t>
            </a:r>
            <a:r>
              <a:rPr lang="en-US" dirty="0" err="1"/>
              <a:t>và</a:t>
            </a:r>
            <a:r>
              <a:rPr lang="en-US" dirty="0"/>
              <a:t> </a:t>
            </a:r>
            <a:r>
              <a:rPr lang="en-US" dirty="0" err="1"/>
              <a:t>số</a:t>
            </a:r>
            <a:r>
              <a:rPr lang="en-US" dirty="0"/>
              <a:t> hit (</a:t>
            </a:r>
            <a:r>
              <a:rPr lang="en-US" dirty="0" err="1"/>
              <a:t>yêu</a:t>
            </a:r>
            <a:r>
              <a:rPr lang="en-US" dirty="0"/>
              <a:t> </a:t>
            </a:r>
            <a:r>
              <a:rPr lang="en-US" dirty="0" err="1"/>
              <a:t>cầu</a:t>
            </a:r>
            <a:r>
              <a:rPr lang="en-US" dirty="0"/>
              <a:t> </a:t>
            </a:r>
            <a:r>
              <a:rPr lang="en-US" dirty="0" err="1"/>
              <a:t>cho</a:t>
            </a:r>
            <a:r>
              <a:rPr lang="en-US" dirty="0"/>
              <a:t> 1 </a:t>
            </a:r>
            <a:r>
              <a:rPr lang="en-US" dirty="0" err="1"/>
              <a:t>trang</a:t>
            </a:r>
            <a:r>
              <a:rPr lang="en-US" dirty="0"/>
              <a:t>)</a:t>
            </a:r>
          </a:p>
          <a:p>
            <a:endParaRPr lang="en-US" dirty="0"/>
          </a:p>
          <a:p>
            <a:r>
              <a:rPr lang="en-US" dirty="0" err="1"/>
              <a:t>Một</a:t>
            </a:r>
            <a:r>
              <a:rPr lang="en-US" dirty="0"/>
              <a:t> </a:t>
            </a:r>
            <a:r>
              <a:rPr lang="en-US" dirty="0" err="1"/>
              <a:t>trong</a:t>
            </a:r>
            <a:r>
              <a:rPr lang="en-US" dirty="0"/>
              <a:t> </a:t>
            </a:r>
            <a:r>
              <a:rPr lang="en-US" dirty="0" err="1"/>
              <a:t>những</a:t>
            </a:r>
            <a:r>
              <a:rPr lang="en-US" dirty="0"/>
              <a:t> </a:t>
            </a:r>
            <a:r>
              <a:rPr lang="en-US" dirty="0" err="1"/>
              <a:t>khó</a:t>
            </a:r>
            <a:r>
              <a:rPr lang="en-US" dirty="0"/>
              <a:t> </a:t>
            </a:r>
            <a:r>
              <a:rPr lang="en-US" dirty="0" err="1"/>
              <a:t>khăn</a:t>
            </a:r>
            <a:r>
              <a:rPr lang="en-US" dirty="0"/>
              <a:t> </a:t>
            </a:r>
            <a:r>
              <a:rPr lang="en-US" dirty="0" err="1"/>
              <a:t>mà</a:t>
            </a:r>
            <a:r>
              <a:rPr lang="en-US" dirty="0"/>
              <a:t> user </a:t>
            </a:r>
            <a:r>
              <a:rPr lang="en-US" dirty="0" err="1"/>
              <a:t>của</a:t>
            </a:r>
            <a:r>
              <a:rPr lang="en-US" dirty="0"/>
              <a:t> </a:t>
            </a:r>
            <a:r>
              <a:rPr lang="en-US" dirty="0" err="1"/>
              <a:t>các</a:t>
            </a:r>
            <a:r>
              <a:rPr lang="en-US" dirty="0"/>
              <a:t> </a:t>
            </a:r>
            <a:r>
              <a:rPr lang="en-US" dirty="0" err="1"/>
              <a:t>phần</a:t>
            </a:r>
            <a:r>
              <a:rPr lang="en-US" dirty="0"/>
              <a:t> </a:t>
            </a:r>
            <a:r>
              <a:rPr lang="en-US" dirty="0" err="1"/>
              <a:t>mềm</a:t>
            </a:r>
            <a:r>
              <a:rPr lang="en-US" dirty="0"/>
              <a:t> </a:t>
            </a:r>
            <a:r>
              <a:rPr lang="en-US" dirty="0" err="1"/>
              <a:t>phân</a:t>
            </a:r>
            <a:r>
              <a:rPr lang="en-US" dirty="0"/>
              <a:t> </a:t>
            </a:r>
            <a:r>
              <a:rPr lang="en-US" dirty="0" err="1"/>
              <a:t>tích</a:t>
            </a:r>
            <a:r>
              <a:rPr lang="en-US" dirty="0"/>
              <a:t> web </a:t>
            </a:r>
            <a:r>
              <a:rPr lang="en-US" dirty="0" err="1"/>
              <a:t>là</a:t>
            </a:r>
            <a:r>
              <a:rPr lang="en-US" dirty="0"/>
              <a:t>: </a:t>
            </a:r>
            <a:r>
              <a:rPr lang="en-US" dirty="0" err="1"/>
              <a:t>mỗi</a:t>
            </a:r>
            <a:r>
              <a:rPr lang="en-US" dirty="0"/>
              <a:t> </a:t>
            </a:r>
            <a:r>
              <a:rPr lang="en-US" dirty="0" err="1"/>
              <a:t>yếu</a:t>
            </a:r>
            <a:r>
              <a:rPr lang="en-US" dirty="0"/>
              <a:t> </a:t>
            </a:r>
            <a:r>
              <a:rPr lang="en-US" dirty="0" err="1"/>
              <a:t>tố</a:t>
            </a:r>
            <a:r>
              <a:rPr lang="en-US" dirty="0"/>
              <a:t> </a:t>
            </a:r>
            <a:r>
              <a:rPr lang="en-US" dirty="0" err="1"/>
              <a:t>bên</a:t>
            </a:r>
            <a:r>
              <a:rPr lang="en-US" dirty="0"/>
              <a:t> </a:t>
            </a:r>
            <a:r>
              <a:rPr lang="en-US" dirty="0" err="1"/>
              <a:t>trên</a:t>
            </a:r>
            <a:r>
              <a:rPr lang="en-US" dirty="0"/>
              <a:t> đ</a:t>
            </a:r>
            <a:r>
              <a:rPr lang="vi-VN" dirty="0"/>
              <a:t>ư</a:t>
            </a:r>
            <a:r>
              <a:rPr lang="en-US" dirty="0" err="1"/>
              <a:t>ợc</a:t>
            </a:r>
            <a:r>
              <a:rPr lang="en-US" dirty="0"/>
              <a:t> </a:t>
            </a:r>
            <a:r>
              <a:rPr lang="en-US" dirty="0" err="1"/>
              <a:t>đo</a:t>
            </a:r>
            <a:r>
              <a:rPr lang="en-US" dirty="0"/>
              <a:t> </a:t>
            </a:r>
            <a:r>
              <a:rPr lang="en-US" dirty="0" err="1"/>
              <a:t>đạc</a:t>
            </a:r>
            <a:r>
              <a:rPr lang="en-US" dirty="0"/>
              <a:t> </a:t>
            </a:r>
            <a:r>
              <a:rPr lang="en-US" dirty="0" err="1"/>
              <a:t>khác</a:t>
            </a:r>
            <a:r>
              <a:rPr lang="en-US" dirty="0"/>
              <a:t> </a:t>
            </a:r>
            <a:r>
              <a:rPr lang="en-US" dirty="0" err="1"/>
              <a:t>nhau</a:t>
            </a:r>
            <a:r>
              <a:rPr lang="en-US" dirty="0"/>
              <a:t> </a:t>
            </a:r>
            <a:r>
              <a:rPr lang="en-US" dirty="0" err="1"/>
              <a:t>bởi</a:t>
            </a:r>
            <a:r>
              <a:rPr lang="en-US" dirty="0"/>
              <a:t> </a:t>
            </a:r>
            <a:r>
              <a:rPr lang="en-US" dirty="0" err="1"/>
              <a:t>những</a:t>
            </a:r>
            <a:r>
              <a:rPr lang="en-US" dirty="0"/>
              <a:t> </a:t>
            </a:r>
            <a:r>
              <a:rPr lang="en-US" dirty="0" err="1"/>
              <a:t>công</a:t>
            </a:r>
            <a:r>
              <a:rPr lang="en-US" dirty="0"/>
              <a:t> </a:t>
            </a:r>
            <a:r>
              <a:rPr lang="en-US" dirty="0" err="1"/>
              <a:t>cụ</a:t>
            </a:r>
            <a:r>
              <a:rPr lang="en-US" dirty="0"/>
              <a:t> </a:t>
            </a:r>
            <a:r>
              <a:rPr lang="en-US" dirty="0" err="1"/>
              <a:t>khác</a:t>
            </a:r>
            <a:r>
              <a:rPr lang="en-US" dirty="0"/>
              <a:t> </a:t>
            </a:r>
            <a:r>
              <a:rPr lang="en-US" dirty="0" err="1"/>
              <a:t>nhau</a:t>
            </a:r>
            <a:r>
              <a:rPr lang="en-US" dirty="0"/>
              <a:t>. </a:t>
            </a:r>
            <a:r>
              <a:rPr lang="en-US" dirty="0" err="1"/>
              <a:t>Vì</a:t>
            </a:r>
            <a:r>
              <a:rPr lang="en-US" dirty="0"/>
              <a:t> </a:t>
            </a:r>
            <a:r>
              <a:rPr lang="en-US" dirty="0" err="1"/>
              <a:t>vậy</a:t>
            </a:r>
            <a:r>
              <a:rPr lang="en-US" dirty="0"/>
              <a:t> </a:t>
            </a:r>
            <a:r>
              <a:rPr lang="en-US" dirty="0" err="1"/>
              <a:t>cần</a:t>
            </a:r>
            <a:r>
              <a:rPr lang="en-US" dirty="0"/>
              <a:t> </a:t>
            </a:r>
            <a:r>
              <a:rPr lang="en-US" dirty="0" err="1"/>
              <a:t>tìm</a:t>
            </a:r>
            <a:r>
              <a:rPr lang="en-US" dirty="0"/>
              <a:t> </a:t>
            </a:r>
            <a:r>
              <a:rPr lang="en-US" dirty="0" err="1"/>
              <a:t>hiểu</a:t>
            </a:r>
            <a:r>
              <a:rPr lang="en-US" dirty="0"/>
              <a:t> </a:t>
            </a:r>
            <a:r>
              <a:rPr lang="en-US" dirty="0" err="1"/>
              <a:t>việc</a:t>
            </a:r>
            <a:r>
              <a:rPr lang="en-US" dirty="0"/>
              <a:t> </a:t>
            </a:r>
            <a:r>
              <a:rPr lang="en-US" dirty="0" err="1"/>
              <a:t>sử</a:t>
            </a:r>
            <a:r>
              <a:rPr lang="en-US" dirty="0"/>
              <a:t> </a:t>
            </a:r>
            <a:r>
              <a:rPr lang="en-US" dirty="0" err="1"/>
              <a:t>dụng</a:t>
            </a:r>
            <a:r>
              <a:rPr lang="en-US" dirty="0"/>
              <a:t> </a:t>
            </a:r>
            <a:r>
              <a:rPr lang="en-US" dirty="0" err="1"/>
              <a:t>dữ</a:t>
            </a:r>
            <a:r>
              <a:rPr lang="en-US" dirty="0"/>
              <a:t> </a:t>
            </a:r>
            <a:r>
              <a:rPr lang="en-US" dirty="0" err="1"/>
              <a:t>liệu</a:t>
            </a:r>
            <a:r>
              <a:rPr lang="en-US" dirty="0"/>
              <a:t> </a:t>
            </a:r>
            <a:r>
              <a:rPr lang="en-US" dirty="0" err="1"/>
              <a:t>về</a:t>
            </a:r>
            <a:r>
              <a:rPr lang="en-US" dirty="0"/>
              <a:t> session length </a:t>
            </a:r>
            <a:r>
              <a:rPr lang="en-US" dirty="0" err="1"/>
              <a:t>nh</a:t>
            </a:r>
            <a:r>
              <a:rPr lang="vi-VN" dirty="0"/>
              <a:t>ư</a:t>
            </a:r>
            <a:r>
              <a:rPr lang="en-US" dirty="0"/>
              <a:t> </a:t>
            </a:r>
            <a:r>
              <a:rPr lang="en-US" dirty="0" err="1"/>
              <a:t>thế</a:t>
            </a:r>
            <a:r>
              <a:rPr lang="en-US" dirty="0"/>
              <a:t> </a:t>
            </a:r>
            <a:r>
              <a:rPr lang="en-US" dirty="0" err="1"/>
              <a:t>nào</a:t>
            </a:r>
            <a:r>
              <a:rPr lang="en-US" dirty="0"/>
              <a:t> </a:t>
            </a:r>
            <a:r>
              <a:rPr lang="en-US" dirty="0" err="1"/>
              <a:t>là</a:t>
            </a:r>
            <a:r>
              <a:rPr lang="en-US" dirty="0"/>
              <a:t> </a:t>
            </a:r>
            <a:r>
              <a:rPr lang="en-US" dirty="0" err="1"/>
              <a:t>tốt</a:t>
            </a:r>
            <a:r>
              <a:rPr lang="en-US" dirty="0"/>
              <a:t> </a:t>
            </a:r>
            <a:r>
              <a:rPr lang="en-US" dirty="0" err="1"/>
              <a:t>nhất</a:t>
            </a:r>
            <a:r>
              <a:rPr lang="en-US" dirty="0"/>
              <a:t>: </a:t>
            </a:r>
            <a:r>
              <a:rPr lang="en-US" dirty="0" err="1"/>
              <a:t>xác</a:t>
            </a:r>
            <a:r>
              <a:rPr lang="en-US" dirty="0"/>
              <a:t> </a:t>
            </a:r>
            <a:r>
              <a:rPr lang="en-US" dirty="0" err="1"/>
              <a:t>định</a:t>
            </a:r>
            <a:r>
              <a:rPr lang="en-US" dirty="0"/>
              <a:t> </a:t>
            </a:r>
            <a:r>
              <a:rPr lang="en-US" dirty="0" err="1"/>
              <a:t>công</a:t>
            </a:r>
            <a:r>
              <a:rPr lang="en-US" dirty="0"/>
              <a:t> </a:t>
            </a:r>
            <a:r>
              <a:rPr lang="en-US" dirty="0" err="1"/>
              <a:t>cụ</a:t>
            </a:r>
            <a:r>
              <a:rPr lang="en-US" dirty="0"/>
              <a:t> </a:t>
            </a:r>
            <a:r>
              <a:rPr lang="en-US" dirty="0" err="1"/>
              <a:t>nào</a:t>
            </a:r>
            <a:r>
              <a:rPr lang="en-US" dirty="0"/>
              <a:t> </a:t>
            </a:r>
            <a:r>
              <a:rPr lang="en-US" dirty="0" err="1"/>
              <a:t>là</a:t>
            </a:r>
            <a:r>
              <a:rPr lang="en-US" dirty="0"/>
              <a:t> </a:t>
            </a:r>
            <a:r>
              <a:rPr lang="en-US" dirty="0" err="1"/>
              <a:t>phù</a:t>
            </a:r>
            <a:r>
              <a:rPr lang="en-US" dirty="0"/>
              <a:t> </a:t>
            </a:r>
            <a:r>
              <a:rPr lang="en-US" dirty="0" err="1"/>
              <a:t>hợp</a:t>
            </a:r>
            <a:r>
              <a:rPr lang="en-US" dirty="0"/>
              <a:t>, </a:t>
            </a:r>
            <a:r>
              <a:rPr lang="en-US" dirty="0" err="1"/>
              <a:t>điều</a:t>
            </a:r>
            <a:r>
              <a:rPr lang="en-US" dirty="0"/>
              <a:t> </a:t>
            </a:r>
            <a:r>
              <a:rPr lang="en-US" dirty="0" err="1"/>
              <a:t>chỉnh</a:t>
            </a:r>
            <a:r>
              <a:rPr lang="en-US" dirty="0"/>
              <a:t> </a:t>
            </a:r>
            <a:r>
              <a:rPr lang="en-US" dirty="0" err="1"/>
              <a:t>sự</a:t>
            </a:r>
            <a:r>
              <a:rPr lang="en-US" dirty="0"/>
              <a:t> </a:t>
            </a:r>
            <a:r>
              <a:rPr lang="en-US" dirty="0" err="1"/>
              <a:t>khác</a:t>
            </a:r>
            <a:r>
              <a:rPr lang="en-US" dirty="0"/>
              <a:t> </a:t>
            </a:r>
            <a:r>
              <a:rPr lang="en-US" dirty="0" err="1"/>
              <a:t>nhau</a:t>
            </a:r>
            <a:r>
              <a:rPr lang="en-US" dirty="0"/>
              <a:t> </a:t>
            </a:r>
            <a:r>
              <a:rPr lang="en-US" dirty="0" err="1"/>
              <a:t>trong</a:t>
            </a:r>
            <a:r>
              <a:rPr lang="en-US" dirty="0"/>
              <a:t> </a:t>
            </a:r>
            <a:r>
              <a:rPr lang="en-US" dirty="0" err="1"/>
              <a:t>định</a:t>
            </a:r>
            <a:r>
              <a:rPr lang="en-US" dirty="0"/>
              <a:t> </a:t>
            </a:r>
            <a:r>
              <a:rPr lang="en-US" dirty="0" err="1"/>
              <a:t>nghĩa</a:t>
            </a:r>
            <a:r>
              <a:rPr lang="en-US" dirty="0"/>
              <a:t> </a:t>
            </a:r>
            <a:r>
              <a:rPr lang="en-US" dirty="0" err="1"/>
              <a:t>và</a:t>
            </a:r>
            <a:r>
              <a:rPr lang="en-US" dirty="0"/>
              <a:t> </a:t>
            </a:r>
            <a:r>
              <a:rPr lang="en-US" dirty="0" err="1"/>
              <a:t>cần</a:t>
            </a:r>
            <a:r>
              <a:rPr lang="en-US" dirty="0"/>
              <a:t> </a:t>
            </a:r>
            <a:r>
              <a:rPr lang="en-US" dirty="0" err="1"/>
              <a:t>kết</a:t>
            </a:r>
            <a:r>
              <a:rPr lang="en-US" dirty="0"/>
              <a:t> </a:t>
            </a:r>
            <a:r>
              <a:rPr lang="en-US" dirty="0" err="1"/>
              <a:t>hợp</a:t>
            </a:r>
            <a:r>
              <a:rPr lang="en-US" dirty="0"/>
              <a:t> </a:t>
            </a:r>
            <a:r>
              <a:rPr lang="en-US" dirty="0" err="1"/>
              <a:t>các</a:t>
            </a:r>
            <a:r>
              <a:rPr lang="en-US" dirty="0"/>
              <a:t> </a:t>
            </a:r>
            <a:r>
              <a:rPr lang="en-US" dirty="0" err="1"/>
              <a:t>số</a:t>
            </a:r>
            <a:r>
              <a:rPr lang="en-US" dirty="0"/>
              <a:t> </a:t>
            </a:r>
            <a:r>
              <a:rPr lang="en-US" dirty="0" err="1"/>
              <a:t>liệu</a:t>
            </a:r>
            <a:r>
              <a:rPr lang="en-US" dirty="0"/>
              <a:t> </a:t>
            </a:r>
            <a:r>
              <a:rPr lang="en-US" dirty="0" err="1"/>
              <a:t>với</a:t>
            </a:r>
            <a:r>
              <a:rPr lang="en-US" dirty="0"/>
              <a:t> </a:t>
            </a:r>
            <a:r>
              <a:rPr lang="en-US" dirty="0" err="1"/>
              <a:t>các</a:t>
            </a:r>
            <a:r>
              <a:rPr lang="en-US" dirty="0"/>
              <a:t> </a:t>
            </a:r>
            <a:r>
              <a:rPr lang="en-US" dirty="0" err="1"/>
              <a:t>nghiên</a:t>
            </a:r>
            <a:r>
              <a:rPr lang="en-US" dirty="0"/>
              <a:t> </a:t>
            </a:r>
            <a:r>
              <a:rPr lang="en-US" dirty="0" err="1"/>
              <a:t>cứu</a:t>
            </a:r>
            <a:r>
              <a:rPr lang="en-US" dirty="0"/>
              <a:t> </a:t>
            </a:r>
            <a:r>
              <a:rPr lang="en-US" dirty="0" err="1"/>
              <a:t>khác</a:t>
            </a:r>
            <a:r>
              <a:rPr lang="en-US" dirty="0"/>
              <a:t>.</a:t>
            </a:r>
          </a:p>
          <a:p>
            <a:endParaRPr lang="en-US" dirty="0"/>
          </a:p>
          <a:p>
            <a:r>
              <a:rPr lang="en-US" dirty="0" err="1"/>
              <a:t>Dù</a:t>
            </a:r>
            <a:r>
              <a:rPr lang="en-US" dirty="0"/>
              <a:t> </a:t>
            </a:r>
            <a:r>
              <a:rPr lang="en-US" dirty="0" err="1"/>
              <a:t>cách</a:t>
            </a:r>
            <a:r>
              <a:rPr lang="en-US" dirty="0"/>
              <a:t> </a:t>
            </a:r>
            <a:r>
              <a:rPr lang="en-US" dirty="0" err="1"/>
              <a:t>hiển</a:t>
            </a:r>
            <a:r>
              <a:rPr lang="en-US" dirty="0"/>
              <a:t> </a:t>
            </a:r>
            <a:r>
              <a:rPr lang="en-US" dirty="0" err="1"/>
              <a:t>thị</a:t>
            </a:r>
            <a:r>
              <a:rPr lang="en-US" dirty="0"/>
              <a:t> </a:t>
            </a:r>
            <a:r>
              <a:rPr lang="en-US" dirty="0" err="1"/>
              <a:t>khác</a:t>
            </a:r>
            <a:r>
              <a:rPr lang="en-US" dirty="0"/>
              <a:t> </a:t>
            </a:r>
            <a:r>
              <a:rPr lang="en-US" dirty="0" err="1"/>
              <a:t>nhau</a:t>
            </a:r>
            <a:r>
              <a:rPr lang="en-US" dirty="0"/>
              <a:t> </a:t>
            </a:r>
            <a:r>
              <a:rPr lang="en-US" dirty="0" err="1"/>
              <a:t>nh</a:t>
            </a:r>
            <a:r>
              <a:rPr lang="vi-VN" dirty="0"/>
              <a:t>ư</a:t>
            </a:r>
            <a:r>
              <a:rPr lang="en-US" dirty="0"/>
              <a:t>ng data </a:t>
            </a:r>
            <a:r>
              <a:rPr lang="en-US" dirty="0" err="1"/>
              <a:t>vẫn</a:t>
            </a:r>
            <a:r>
              <a:rPr lang="en-US" dirty="0"/>
              <a:t> đ</a:t>
            </a:r>
            <a:r>
              <a:rPr lang="vi-VN" dirty="0"/>
              <a:t>ư</a:t>
            </a:r>
            <a:r>
              <a:rPr lang="en-US" dirty="0" err="1"/>
              <a:t>ợc</a:t>
            </a:r>
            <a:r>
              <a:rPr lang="en-US" dirty="0"/>
              <a:t> </a:t>
            </a:r>
            <a:r>
              <a:rPr lang="en-US" dirty="0" err="1"/>
              <a:t>dùng</a:t>
            </a:r>
            <a:r>
              <a:rPr lang="en-US" dirty="0"/>
              <a:t> </a:t>
            </a:r>
            <a:r>
              <a:rPr lang="en-US" dirty="0" err="1"/>
              <a:t>để</a:t>
            </a:r>
            <a:r>
              <a:rPr lang="en-US" dirty="0"/>
              <a:t> </a:t>
            </a:r>
            <a:r>
              <a:rPr lang="en-US" dirty="0" err="1"/>
              <a:t>diễn</a:t>
            </a:r>
            <a:r>
              <a:rPr lang="en-US" dirty="0"/>
              <a:t> </a:t>
            </a:r>
            <a:r>
              <a:rPr lang="en-US" dirty="0" err="1"/>
              <a:t>giả</a:t>
            </a:r>
            <a:r>
              <a:rPr lang="en-US" dirty="0"/>
              <a:t> </a:t>
            </a:r>
            <a:r>
              <a:rPr lang="en-US" dirty="0" err="1"/>
              <a:t>và</a:t>
            </a:r>
            <a:r>
              <a:rPr lang="en-US" dirty="0"/>
              <a:t> </a:t>
            </a:r>
            <a:r>
              <a:rPr lang="en-US" dirty="0" err="1"/>
              <a:t>thảo</a:t>
            </a:r>
            <a:r>
              <a:rPr lang="en-US" dirty="0"/>
              <a:t> </a:t>
            </a:r>
            <a:r>
              <a:rPr lang="en-US" dirty="0" err="1"/>
              <a:t>luận</a:t>
            </a:r>
            <a:r>
              <a:rPr lang="en-US" dirty="0"/>
              <a:t>, report </a:t>
            </a:r>
            <a:r>
              <a:rPr lang="en-US" dirty="0" err="1"/>
              <a:t>để</a:t>
            </a:r>
            <a:r>
              <a:rPr lang="en-US" dirty="0"/>
              <a:t> đ</a:t>
            </a:r>
            <a:r>
              <a:rPr lang="vi-VN" dirty="0"/>
              <a:t>ư</a:t>
            </a:r>
            <a:r>
              <a:rPr lang="en-US" dirty="0"/>
              <a:t>a ra </a:t>
            </a:r>
            <a:r>
              <a:rPr lang="en-US" dirty="0" err="1"/>
              <a:t>kết</a:t>
            </a:r>
            <a:r>
              <a:rPr lang="en-US" dirty="0"/>
              <a:t> </a:t>
            </a:r>
            <a:r>
              <a:rPr lang="en-US" dirty="0" err="1"/>
              <a:t>luận</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28</a:t>
            </a:fld>
            <a:endParaRPr lang="en-GB"/>
          </a:p>
        </p:txBody>
      </p:sp>
    </p:spTree>
    <p:extLst>
      <p:ext uri="{BB962C8B-B14F-4D97-AF65-F5344CB8AC3E}">
        <p14:creationId xmlns:p14="http://schemas.microsoft.com/office/powerpoint/2010/main" val="22266162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 Library of Congress </a:t>
            </a:r>
            <a:br>
              <a:rPr lang="en-US" dirty="0"/>
            </a:br>
            <a:endParaRPr lang="en-US" dirty="0"/>
          </a:p>
          <a:p>
            <a:r>
              <a:rPr lang="en-US" dirty="0"/>
              <a:t>- </a:t>
            </a:r>
            <a:r>
              <a:rPr lang="en-US" dirty="0" err="1"/>
              <a:t>Dữ</a:t>
            </a:r>
            <a:r>
              <a:rPr lang="en-US" dirty="0"/>
              <a:t> </a:t>
            </a:r>
            <a:r>
              <a:rPr lang="en-US" dirty="0" err="1"/>
              <a:t>liệu</a:t>
            </a:r>
            <a:r>
              <a:rPr lang="en-US" dirty="0"/>
              <a:t> </a:t>
            </a:r>
            <a:r>
              <a:rPr lang="en-US" dirty="0" err="1"/>
              <a:t>trên</a:t>
            </a:r>
            <a:r>
              <a:rPr lang="en-US" dirty="0"/>
              <a:t> NSDL đ</a:t>
            </a:r>
            <a:r>
              <a:rPr lang="vi-VN" dirty="0"/>
              <a:t>ư</a:t>
            </a:r>
            <a:r>
              <a:rPr lang="en-US" dirty="0" err="1"/>
              <a:t>ợc</a:t>
            </a:r>
            <a:r>
              <a:rPr lang="en-US" dirty="0"/>
              <a:t> </a:t>
            </a:r>
            <a:r>
              <a:rPr lang="en-US" dirty="0" err="1"/>
              <a:t>trình</a:t>
            </a:r>
            <a:r>
              <a:rPr lang="en-US" dirty="0"/>
              <a:t> </a:t>
            </a:r>
            <a:r>
              <a:rPr lang="en-US" dirty="0" err="1"/>
              <a:t>bày</a:t>
            </a:r>
            <a:r>
              <a:rPr lang="en-US" dirty="0"/>
              <a:t> d</a:t>
            </a:r>
            <a:r>
              <a:rPr lang="vi-VN" dirty="0"/>
              <a:t>ư</a:t>
            </a:r>
            <a:r>
              <a:rPr lang="en-US" dirty="0" err="1"/>
              <a:t>ới</a:t>
            </a:r>
            <a:r>
              <a:rPr lang="en-US" dirty="0"/>
              <a:t> </a:t>
            </a:r>
            <a:r>
              <a:rPr lang="en-US" dirty="0" err="1"/>
              <a:t>dạng</a:t>
            </a:r>
            <a:r>
              <a:rPr lang="en-US" dirty="0"/>
              <a:t> heat map (</a:t>
            </a:r>
            <a:r>
              <a:rPr lang="en-US" dirty="0" err="1"/>
              <a:t>hình</a:t>
            </a:r>
            <a:r>
              <a:rPr lang="en-US" dirty="0"/>
              <a:t> a) </a:t>
            </a:r>
            <a:r>
              <a:rPr lang="en-US" dirty="0" err="1"/>
              <a:t>và</a:t>
            </a:r>
            <a:r>
              <a:rPr lang="en-US" dirty="0"/>
              <a:t> </a:t>
            </a:r>
            <a:r>
              <a:rPr lang="en-US" dirty="0" err="1"/>
              <a:t>khung</a:t>
            </a:r>
            <a:r>
              <a:rPr lang="en-US" dirty="0"/>
              <a:t> </a:t>
            </a:r>
            <a:r>
              <a:rPr lang="en-US" dirty="0" err="1"/>
              <a:t>thời</a:t>
            </a:r>
            <a:r>
              <a:rPr lang="en-US" dirty="0"/>
              <a:t> </a:t>
            </a:r>
            <a:r>
              <a:rPr lang="en-US" dirty="0" err="1"/>
              <a:t>gian</a:t>
            </a:r>
            <a:r>
              <a:rPr lang="en-US" dirty="0"/>
              <a:t> (b)</a:t>
            </a:r>
          </a:p>
        </p:txBody>
      </p:sp>
      <p:sp>
        <p:nvSpPr>
          <p:cNvPr id="4" name="Slide Number Placeholder 3"/>
          <p:cNvSpPr>
            <a:spLocks noGrp="1"/>
          </p:cNvSpPr>
          <p:nvPr>
            <p:ph type="sldNum" sz="quarter" idx="5"/>
          </p:nvPr>
        </p:nvSpPr>
        <p:spPr/>
        <p:txBody>
          <a:bodyPr/>
          <a:lstStyle/>
          <a:p>
            <a:fld id="{3F55A965-49CD-492E-84BE-5EB2A9CC3DBD}" type="slidenum">
              <a:rPr lang="en-GB" smtClean="0"/>
              <a:t>29</a:t>
            </a:fld>
            <a:endParaRPr lang="en-GB"/>
          </a:p>
        </p:txBody>
      </p:sp>
    </p:spTree>
    <p:extLst>
      <p:ext uri="{BB962C8B-B14F-4D97-AF65-F5344CB8AC3E}">
        <p14:creationId xmlns:p14="http://schemas.microsoft.com/office/powerpoint/2010/main" val="17583660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Tx/>
              <a:buChar char="-"/>
            </a:pPr>
            <a:r>
              <a:rPr lang="en-US" sz="1300" dirty="0"/>
              <a:t>Library of Congress </a:t>
            </a:r>
          </a:p>
          <a:p>
            <a:pPr marL="181240" indent="-181240">
              <a:buFontTx/>
              <a:buChar char="-"/>
            </a:pPr>
            <a:r>
              <a:rPr lang="en-US" dirty="0"/>
              <a:t>Time frame (</a:t>
            </a:r>
            <a:r>
              <a:rPr lang="en-US" dirty="0" err="1"/>
              <a:t>khung</a:t>
            </a:r>
            <a:r>
              <a:rPr lang="en-US" dirty="0"/>
              <a:t> </a:t>
            </a:r>
            <a:r>
              <a:rPr lang="en-US" dirty="0" err="1"/>
              <a:t>thời</a:t>
            </a:r>
            <a:r>
              <a:rPr lang="en-US" dirty="0"/>
              <a:t> </a:t>
            </a:r>
            <a:r>
              <a:rPr lang="en-US" dirty="0" err="1"/>
              <a:t>gian</a:t>
            </a:r>
            <a:r>
              <a:rPr lang="en-US" dirty="0"/>
              <a:t>)</a:t>
            </a:r>
          </a:p>
          <a:p>
            <a:pPr marL="181240" indent="-181240">
              <a:buFontTx/>
              <a:buChar char="-"/>
            </a:pPr>
            <a:r>
              <a:rPr lang="en-US" dirty="0"/>
              <a:t>Weekly traffic timeline from NSDL</a:t>
            </a:r>
          </a:p>
        </p:txBody>
      </p:sp>
      <p:sp>
        <p:nvSpPr>
          <p:cNvPr id="4" name="Slide Number Placeholder 3"/>
          <p:cNvSpPr>
            <a:spLocks noGrp="1"/>
          </p:cNvSpPr>
          <p:nvPr>
            <p:ph type="sldNum" sz="quarter" idx="5"/>
          </p:nvPr>
        </p:nvSpPr>
        <p:spPr/>
        <p:txBody>
          <a:bodyPr/>
          <a:lstStyle/>
          <a:p>
            <a:fld id="{3F55A965-49CD-492E-84BE-5EB2A9CC3DBD}" type="slidenum">
              <a:rPr lang="en-GB" smtClean="0"/>
              <a:t>30</a:t>
            </a:fld>
            <a:endParaRPr lang="en-GB"/>
          </a:p>
        </p:txBody>
      </p:sp>
    </p:spTree>
    <p:extLst>
      <p:ext uri="{BB962C8B-B14F-4D97-AF65-F5344CB8AC3E}">
        <p14:creationId xmlns:p14="http://schemas.microsoft.com/office/powerpoint/2010/main" val="27960059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Tx/>
              <a:buChar char="-"/>
            </a:pPr>
            <a:r>
              <a:rPr lang="en-US" sz="1300" dirty="0"/>
              <a:t>Library of Congress </a:t>
            </a:r>
          </a:p>
          <a:p>
            <a:pPr marL="181240" indent="-181240">
              <a:buFontTx/>
              <a:buChar char="-"/>
            </a:pPr>
            <a:r>
              <a:rPr lang="en-US" sz="1300" dirty="0"/>
              <a:t>statistical table</a:t>
            </a:r>
            <a:r>
              <a:rPr lang="en-US" dirty="0"/>
              <a:t> </a:t>
            </a:r>
          </a:p>
          <a:p>
            <a:pPr marL="181240" indent="-181240">
              <a:buFontTx/>
              <a:buChar char="-"/>
            </a:pPr>
            <a:r>
              <a:rPr lang="en-US" sz="1300" b="1" dirty="0"/>
              <a:t>standard deviation and time spent on a page data from the Library of Congress</a:t>
            </a:r>
            <a:r>
              <a:rPr lang="en-US" dirty="0"/>
              <a:t> (</a:t>
            </a:r>
            <a:r>
              <a:rPr lang="en-US" dirty="0" err="1"/>
              <a:t>độ</a:t>
            </a:r>
            <a:r>
              <a:rPr lang="en-US" dirty="0"/>
              <a:t> </a:t>
            </a:r>
            <a:r>
              <a:rPr lang="en-US" dirty="0" err="1"/>
              <a:t>lệch</a:t>
            </a:r>
            <a:r>
              <a:rPr lang="en-US" dirty="0"/>
              <a:t> </a:t>
            </a:r>
            <a:r>
              <a:rPr lang="en-US" dirty="0" err="1"/>
              <a:t>chuẩn</a:t>
            </a:r>
            <a:r>
              <a:rPr lang="en-US" dirty="0"/>
              <a:t> </a:t>
            </a:r>
            <a:r>
              <a:rPr lang="en-US" dirty="0" err="1"/>
              <a:t>và</a:t>
            </a:r>
            <a:r>
              <a:rPr lang="en-US" dirty="0"/>
              <a:t> </a:t>
            </a:r>
            <a:r>
              <a:rPr lang="en-US" dirty="0" err="1"/>
              <a:t>thời</a:t>
            </a:r>
            <a:r>
              <a:rPr lang="en-US" dirty="0"/>
              <a:t> </a:t>
            </a:r>
            <a:r>
              <a:rPr lang="en-US" dirty="0" err="1"/>
              <a:t>gian</a:t>
            </a:r>
            <a:r>
              <a:rPr lang="en-US" dirty="0"/>
              <a:t>)</a:t>
            </a:r>
            <a:br>
              <a:rPr lang="en-US" dirty="0"/>
            </a:br>
            <a:br>
              <a:rPr lang="en-US" dirty="0"/>
            </a:b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31</a:t>
            </a:fld>
            <a:endParaRPr lang="en-GB"/>
          </a:p>
        </p:txBody>
      </p:sp>
    </p:spTree>
    <p:extLst>
      <p:ext uri="{BB962C8B-B14F-4D97-AF65-F5344CB8AC3E}">
        <p14:creationId xmlns:p14="http://schemas.microsoft.com/office/powerpoint/2010/main" val="1002551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Tx/>
              <a:buChar char="-"/>
            </a:pPr>
            <a:r>
              <a:rPr lang="en-US" sz="1300" dirty="0"/>
              <a:t>data from the Teachers Domain</a:t>
            </a:r>
            <a:r>
              <a:rPr lang="en-US" dirty="0"/>
              <a:t> </a:t>
            </a:r>
          </a:p>
          <a:p>
            <a:pPr marL="181240" indent="-181240">
              <a:buFontTx/>
              <a:buChar char="-"/>
            </a:pPr>
            <a:r>
              <a:rPr lang="en-US" dirty="0"/>
              <a:t>session length data of four different months from Teachers’ Domain (NSDL)</a:t>
            </a:r>
            <a:br>
              <a:rPr lang="en-US" dirty="0"/>
            </a:b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32</a:t>
            </a:fld>
            <a:endParaRPr lang="en-GB"/>
          </a:p>
        </p:txBody>
      </p:sp>
    </p:spTree>
    <p:extLst>
      <p:ext uri="{BB962C8B-B14F-4D97-AF65-F5344CB8AC3E}">
        <p14:creationId xmlns:p14="http://schemas.microsoft.com/office/powerpoint/2010/main" val="1742565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Phân</a:t>
            </a:r>
            <a:r>
              <a:rPr lang="en-US" dirty="0"/>
              <a:t> </a:t>
            </a:r>
            <a:r>
              <a:rPr lang="en-US" dirty="0" err="1"/>
              <a:t>tích</a:t>
            </a:r>
            <a:r>
              <a:rPr lang="en-US" dirty="0"/>
              <a:t> </a:t>
            </a:r>
            <a:r>
              <a:rPr lang="en-US" dirty="0" err="1"/>
              <a:t>dữ</a:t>
            </a:r>
            <a:r>
              <a:rPr lang="en-US" dirty="0"/>
              <a:t> </a:t>
            </a:r>
            <a:r>
              <a:rPr lang="en-US" dirty="0" err="1"/>
              <a:t>liệu</a:t>
            </a:r>
            <a:r>
              <a:rPr lang="en-US" dirty="0"/>
              <a:t> </a:t>
            </a:r>
            <a:r>
              <a:rPr lang="en-US" dirty="0" err="1"/>
              <a:t>định</a:t>
            </a:r>
            <a:r>
              <a:rPr lang="en-US" dirty="0"/>
              <a:t> </a:t>
            </a:r>
            <a:r>
              <a:rPr lang="en-US" dirty="0" err="1"/>
              <a:t>tính</a:t>
            </a:r>
            <a:r>
              <a:rPr lang="en-US" dirty="0"/>
              <a:t> </a:t>
            </a:r>
            <a:r>
              <a:rPr lang="en-US" dirty="0" err="1"/>
              <a:t>bằng</a:t>
            </a:r>
            <a:r>
              <a:rPr lang="en-US" dirty="0"/>
              <a:t> framework </a:t>
            </a:r>
            <a:r>
              <a:rPr lang="en-US" dirty="0" err="1"/>
              <a:t>giúp</a:t>
            </a:r>
            <a:r>
              <a:rPr lang="en-US" dirty="0"/>
              <a:t> </a:t>
            </a:r>
            <a:r>
              <a:rPr lang="en-US" dirty="0" err="1"/>
              <a:t>có</a:t>
            </a:r>
            <a:r>
              <a:rPr lang="en-US" dirty="0"/>
              <a:t> </a:t>
            </a:r>
            <a:r>
              <a:rPr lang="en-US" dirty="0" err="1"/>
              <a:t>cái</a:t>
            </a:r>
            <a:r>
              <a:rPr lang="en-US" dirty="0"/>
              <a:t> </a:t>
            </a:r>
            <a:r>
              <a:rPr lang="en-US" dirty="0" err="1"/>
              <a:t>nhìn</a:t>
            </a:r>
            <a:r>
              <a:rPr lang="en-US" dirty="0"/>
              <a:t> </a:t>
            </a:r>
            <a:r>
              <a:rPr lang="en-US" dirty="0" err="1"/>
              <a:t>tốt</a:t>
            </a:r>
            <a:r>
              <a:rPr lang="en-US" dirty="0"/>
              <a:t> h</a:t>
            </a:r>
            <a:r>
              <a:rPr lang="vi-VN" dirty="0"/>
              <a:t>ơ</a:t>
            </a:r>
            <a:r>
              <a:rPr lang="en-US" dirty="0"/>
              <a:t>n, </a:t>
            </a:r>
            <a:r>
              <a:rPr lang="en-US" dirty="0" err="1"/>
              <a:t>phía</a:t>
            </a:r>
            <a:r>
              <a:rPr lang="en-US" dirty="0"/>
              <a:t> </a:t>
            </a:r>
            <a:r>
              <a:rPr lang="en-US" dirty="0" err="1"/>
              <a:t>sau</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thấy</a:t>
            </a:r>
            <a:r>
              <a:rPr lang="en-US" dirty="0"/>
              <a:t> </a:t>
            </a:r>
            <a:r>
              <a:rPr lang="en-US" dirty="0" err="1"/>
              <a:t>từ</a:t>
            </a:r>
            <a:r>
              <a:rPr lang="en-US" dirty="0"/>
              <a:t> </a:t>
            </a:r>
            <a:r>
              <a:rPr lang="en-US" dirty="0" err="1"/>
              <a:t>những</a:t>
            </a:r>
            <a:r>
              <a:rPr lang="en-US" dirty="0"/>
              <a:t> </a:t>
            </a:r>
            <a:r>
              <a:rPr lang="en-US" dirty="0" err="1"/>
              <a:t>kỹ</a:t>
            </a:r>
            <a:r>
              <a:rPr lang="en-US" dirty="0"/>
              <a:t> </a:t>
            </a:r>
            <a:r>
              <a:rPr lang="en-US" dirty="0" err="1"/>
              <a:t>thuật</a:t>
            </a:r>
            <a:r>
              <a:rPr lang="en-US" dirty="0"/>
              <a:t> </a:t>
            </a:r>
            <a:r>
              <a:rPr lang="en-US" dirty="0" err="1"/>
              <a:t>đã</a:t>
            </a:r>
            <a:r>
              <a:rPr lang="en-US" dirty="0"/>
              <a:t> </a:t>
            </a:r>
            <a:r>
              <a:rPr lang="en-US" dirty="0" err="1"/>
              <a:t>giới</a:t>
            </a:r>
            <a:r>
              <a:rPr lang="en-US" dirty="0"/>
              <a:t> </a:t>
            </a:r>
            <a:r>
              <a:rPr lang="en-US" dirty="0" err="1"/>
              <a:t>thiệu</a:t>
            </a:r>
            <a:r>
              <a:rPr lang="en-US" dirty="0"/>
              <a:t>.</a:t>
            </a:r>
          </a:p>
          <a:p>
            <a:endParaRPr lang="en-US" dirty="0"/>
          </a:p>
          <a:p>
            <a:r>
              <a:rPr lang="en-US" dirty="0"/>
              <a:t>Frame works </a:t>
            </a:r>
            <a:r>
              <a:rPr lang="en-US" dirty="0" err="1"/>
              <a:t>th</a:t>
            </a:r>
            <a:r>
              <a:rPr lang="vi-VN" dirty="0"/>
              <a:t>ư</a:t>
            </a:r>
            <a:r>
              <a:rPr lang="en-US" dirty="0" err="1"/>
              <a:t>ờng</a:t>
            </a:r>
            <a:r>
              <a:rPr lang="en-US" dirty="0"/>
              <a:t> </a:t>
            </a:r>
            <a:r>
              <a:rPr lang="en-US" dirty="0" err="1"/>
              <a:t>rất</a:t>
            </a:r>
            <a:r>
              <a:rPr lang="en-US" dirty="0"/>
              <a:t> </a:t>
            </a:r>
            <a:r>
              <a:rPr lang="en-US" dirty="0" err="1"/>
              <a:t>tinh</a:t>
            </a:r>
            <a:r>
              <a:rPr lang="en-US" dirty="0"/>
              <a:t> vi, </a:t>
            </a:r>
            <a:r>
              <a:rPr lang="en-US" dirty="0" err="1"/>
              <a:t>đòi</a:t>
            </a:r>
            <a:r>
              <a:rPr lang="en-US" dirty="0"/>
              <a:t> </a:t>
            </a:r>
            <a:r>
              <a:rPr lang="en-US" dirty="0" err="1"/>
              <a:t>hỏi</a:t>
            </a:r>
            <a:r>
              <a:rPr lang="en-US" dirty="0"/>
              <a:t> </a:t>
            </a:r>
            <a:r>
              <a:rPr lang="en-US" dirty="0" err="1"/>
              <a:t>sự</a:t>
            </a:r>
            <a:r>
              <a:rPr lang="en-US" dirty="0"/>
              <a:t> </a:t>
            </a:r>
            <a:r>
              <a:rPr lang="en-US" dirty="0" err="1"/>
              <a:t>đầu</a:t>
            </a:r>
            <a:r>
              <a:rPr lang="en-US" dirty="0"/>
              <a:t> t</a:t>
            </a:r>
            <a:r>
              <a:rPr lang="vi-VN" dirty="0"/>
              <a:t>ư</a:t>
            </a:r>
            <a:r>
              <a:rPr lang="en-US" dirty="0"/>
              <a:t> </a:t>
            </a:r>
            <a:r>
              <a:rPr lang="en-US" dirty="0" err="1"/>
              <a:t>nghiêm</a:t>
            </a:r>
            <a:r>
              <a:rPr lang="en-US" dirty="0"/>
              <a:t> </a:t>
            </a:r>
            <a:r>
              <a:rPr lang="en-US" dirty="0" err="1"/>
              <a:t>túc</a:t>
            </a:r>
            <a:r>
              <a:rPr lang="en-US" dirty="0"/>
              <a:t> </a:t>
            </a:r>
            <a:r>
              <a:rPr lang="en-US" dirty="0" err="1"/>
              <a:t>thì</a:t>
            </a:r>
            <a:r>
              <a:rPr lang="en-US" dirty="0"/>
              <a:t> </a:t>
            </a:r>
            <a:r>
              <a:rPr lang="en-US" dirty="0" err="1"/>
              <a:t>mới</a:t>
            </a:r>
            <a:r>
              <a:rPr lang="en-US" dirty="0"/>
              <a:t> </a:t>
            </a:r>
            <a:r>
              <a:rPr lang="en-US" dirty="0" err="1"/>
              <a:t>hiểu</a:t>
            </a:r>
            <a:r>
              <a:rPr lang="en-US" dirty="0"/>
              <a:t> </a:t>
            </a:r>
            <a:r>
              <a:rPr lang="en-US" dirty="0" err="1"/>
              <a:t>và</a:t>
            </a:r>
            <a:r>
              <a:rPr lang="en-US" dirty="0"/>
              <a:t> </a:t>
            </a:r>
            <a:r>
              <a:rPr lang="en-US" dirty="0" err="1"/>
              <a:t>ứng</a:t>
            </a:r>
            <a:r>
              <a:rPr lang="en-US" dirty="0"/>
              <a:t> </a:t>
            </a:r>
            <a:r>
              <a:rPr lang="en-US" dirty="0" err="1"/>
              <a:t>dụng</a:t>
            </a:r>
            <a:r>
              <a:rPr lang="en-US" dirty="0"/>
              <a:t> </a:t>
            </a:r>
            <a:r>
              <a:rPr lang="en-US" dirty="0" err="1"/>
              <a:t>đúng</a:t>
            </a:r>
            <a:r>
              <a:rPr lang="en-US" dirty="0"/>
              <a:t> </a:t>
            </a:r>
            <a:r>
              <a:rPr lang="en-US" dirty="0" err="1"/>
              <a:t>đắn</a:t>
            </a:r>
            <a:r>
              <a:rPr lang="en-US" dirty="0"/>
              <a:t>.</a:t>
            </a:r>
          </a:p>
        </p:txBody>
      </p:sp>
      <p:sp>
        <p:nvSpPr>
          <p:cNvPr id="4" name="Slide Number Placeholder 3"/>
          <p:cNvSpPr>
            <a:spLocks noGrp="1"/>
          </p:cNvSpPr>
          <p:nvPr>
            <p:ph type="sldNum" sz="quarter" idx="5"/>
          </p:nvPr>
        </p:nvSpPr>
        <p:spPr/>
        <p:txBody>
          <a:bodyPr/>
          <a:lstStyle/>
          <a:p>
            <a:fld id="{3F55A965-49CD-492E-84BE-5EB2A9CC3DBD}" type="slidenum">
              <a:rPr lang="en-GB" smtClean="0"/>
              <a:t>33</a:t>
            </a:fld>
            <a:endParaRPr lang="en-GB"/>
          </a:p>
        </p:txBody>
      </p:sp>
    </p:spTree>
    <p:extLst>
      <p:ext uri="{BB962C8B-B14F-4D97-AF65-F5344CB8AC3E}">
        <p14:creationId xmlns:p14="http://schemas.microsoft.com/office/powerpoint/2010/main" val="2398692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sz="1300" dirty="0">
                <a:solidFill>
                  <a:schemeClr val="accent6">
                    <a:lumMod val="75000"/>
                  </a:schemeClr>
                </a:solidFill>
                <a:latin typeface="Liberation Sans"/>
              </a:rPr>
              <a:t>Grounded Theory</a:t>
            </a:r>
          </a:p>
          <a:p>
            <a:pPr marL="181240" indent="-181240" defTabSz="966612">
              <a:buFontTx/>
              <a:buChar char="-"/>
              <a:defRPr/>
            </a:pPr>
            <a:r>
              <a:rPr lang="en-US" sz="1300" dirty="0" err="1">
                <a:solidFill>
                  <a:schemeClr val="accent6">
                    <a:lumMod val="75000"/>
                  </a:schemeClr>
                </a:solidFill>
                <a:latin typeface="Liberation Sans"/>
              </a:rPr>
              <a:t>Rút</a:t>
            </a:r>
            <a:r>
              <a:rPr lang="en-US" sz="1300" dirty="0">
                <a:solidFill>
                  <a:schemeClr val="accent6">
                    <a:lumMod val="75000"/>
                  </a:schemeClr>
                </a:solidFill>
                <a:latin typeface="Liberation Sans"/>
              </a:rPr>
              <a:t> ra </a:t>
            </a:r>
            <a:r>
              <a:rPr lang="en-US" sz="1300" dirty="0" err="1">
                <a:solidFill>
                  <a:schemeClr val="accent6">
                    <a:lumMod val="75000"/>
                  </a:schemeClr>
                </a:solidFill>
                <a:latin typeface="Liberation Sans"/>
              </a:rPr>
              <a:t>lý</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thuyết</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từ</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việc</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phân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tích</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dữ</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liệu</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một</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cách</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có</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hệ</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thống</a:t>
            </a:r>
            <a:endParaRPr lang="en-US" sz="1300" dirty="0">
              <a:solidFill>
                <a:schemeClr val="accent6">
                  <a:lumMod val="75000"/>
                </a:schemeClr>
              </a:solidFill>
              <a:latin typeface="Liberation Sans"/>
            </a:endParaRPr>
          </a:p>
          <a:p>
            <a:pPr marL="181240" indent="-181240" defTabSz="966612">
              <a:buFontTx/>
              <a:buChar char="-"/>
              <a:defRPr/>
            </a:pPr>
            <a:r>
              <a:rPr lang="en-US" sz="1300" dirty="0" err="1">
                <a:solidFill>
                  <a:schemeClr val="accent6">
                    <a:lumMod val="75000"/>
                  </a:schemeClr>
                </a:solidFill>
                <a:latin typeface="Liberation Sans"/>
              </a:rPr>
              <a:t>Cách</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tiếp</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cận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là</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phân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loại</a:t>
            </a:r>
            <a:r>
              <a:rPr lang="en-US" sz="1300" dirty="0">
                <a:solidFill>
                  <a:schemeClr val="accent6">
                    <a:lumMod val="75000"/>
                  </a:schemeClr>
                </a:solidFill>
                <a:latin typeface="Liberation Sans"/>
              </a:rPr>
              <a:t>, ở </a:t>
            </a:r>
            <a:r>
              <a:rPr lang="en-US" sz="1300" dirty="0" err="1">
                <a:solidFill>
                  <a:schemeClr val="accent6">
                    <a:lumMod val="75000"/>
                  </a:schemeClr>
                </a:solidFill>
                <a:latin typeface="Liberation Sans"/>
              </a:rPr>
              <a:t>đây</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gọi</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là</a:t>
            </a:r>
            <a:r>
              <a:rPr lang="en-US" sz="1300" dirty="0">
                <a:solidFill>
                  <a:schemeClr val="accent6">
                    <a:lumMod val="75000"/>
                  </a:schemeClr>
                </a:solidFill>
                <a:latin typeface="Liberation Sans"/>
              </a:rPr>
              <a:t> coding</a:t>
            </a:r>
          </a:p>
          <a:p>
            <a:pPr marL="181240" indent="-181240" defTabSz="966612">
              <a:buFontTx/>
              <a:buChar char="-"/>
              <a:defRPr/>
            </a:pPr>
            <a:r>
              <a:rPr lang="en-US" sz="1300" dirty="0">
                <a:solidFill>
                  <a:schemeClr val="accent6">
                    <a:lumMod val="75000"/>
                  </a:schemeClr>
                </a:solidFill>
                <a:latin typeface="Liberation Sans"/>
              </a:rPr>
              <a:t>3 </a:t>
            </a:r>
            <a:r>
              <a:rPr lang="en-US" sz="1300" dirty="0" err="1">
                <a:solidFill>
                  <a:schemeClr val="accent6">
                    <a:lumMod val="75000"/>
                  </a:schemeClr>
                </a:solidFill>
                <a:latin typeface="Liberation Sans"/>
              </a:rPr>
              <a:t>cấp</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độ</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phân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loại</a:t>
            </a:r>
            <a:r>
              <a:rPr lang="en-US" sz="1300" dirty="0">
                <a:solidFill>
                  <a:schemeClr val="accent6">
                    <a:lumMod val="75000"/>
                  </a:schemeClr>
                </a:solidFill>
                <a:latin typeface="Liberation Sans"/>
              </a:rPr>
              <a:t> (coding)</a:t>
            </a:r>
          </a:p>
          <a:p>
            <a:pPr marL="181240" indent="-181240" defTabSz="966612">
              <a:buFontTx/>
              <a:buChar char="-"/>
              <a:defRPr/>
            </a:pPr>
            <a:r>
              <a:rPr lang="en-US" sz="1300" dirty="0">
                <a:solidFill>
                  <a:schemeClr val="accent6">
                    <a:lumMod val="75000"/>
                  </a:schemeClr>
                </a:solidFill>
                <a:latin typeface="Liberation Sans"/>
              </a:rPr>
              <a:t>Ng</a:t>
            </a:r>
            <a:r>
              <a:rPr lang="vi-VN" sz="1300" dirty="0">
                <a:solidFill>
                  <a:schemeClr val="accent6">
                    <a:lumMod val="75000"/>
                  </a:schemeClr>
                </a:solidFill>
                <a:latin typeface="Liberation Sans"/>
              </a:rPr>
              <a:t>ư</a:t>
            </a:r>
            <a:r>
              <a:rPr lang="en-US" sz="1300" dirty="0" err="1">
                <a:solidFill>
                  <a:schemeClr val="accent6">
                    <a:lumMod val="75000"/>
                  </a:schemeClr>
                </a:solidFill>
                <a:latin typeface="Liberation Sans"/>
              </a:rPr>
              <a:t>ời</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nghiên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cứu</a:t>
            </a:r>
            <a:r>
              <a:rPr lang="en-US" sz="1300" dirty="0">
                <a:solidFill>
                  <a:schemeClr val="accent6">
                    <a:lumMod val="75000"/>
                  </a:schemeClr>
                </a:solidFill>
                <a:latin typeface="Liberation Sans"/>
              </a:rPr>
              <a:t> đ</a:t>
            </a:r>
            <a:r>
              <a:rPr lang="vi-VN" sz="1300" dirty="0">
                <a:solidFill>
                  <a:schemeClr val="accent6">
                    <a:lumMod val="75000"/>
                  </a:schemeClr>
                </a:solidFill>
                <a:latin typeface="Liberation Sans"/>
              </a:rPr>
              <a:t>ư</a:t>
            </a:r>
            <a:r>
              <a:rPr lang="en-US" sz="1300" dirty="0" err="1">
                <a:solidFill>
                  <a:schemeClr val="accent6">
                    <a:lumMod val="75000"/>
                  </a:schemeClr>
                </a:solidFill>
                <a:latin typeface="Liberation Sans"/>
              </a:rPr>
              <a:t>ợc</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khuyến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khích</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vẽ</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để</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nói</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lên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sự</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phân</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tích</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của</a:t>
            </a:r>
            <a:r>
              <a:rPr lang="en-US" sz="1300" dirty="0">
                <a:solidFill>
                  <a:schemeClr val="accent6">
                    <a:lumMod val="75000"/>
                  </a:schemeClr>
                </a:solidFill>
                <a:latin typeface="Liberation Sans"/>
              </a:rPr>
              <a:t> </a:t>
            </a:r>
            <a:r>
              <a:rPr lang="en-US" sz="1300" dirty="0" err="1">
                <a:solidFill>
                  <a:schemeClr val="accent6">
                    <a:lumMod val="75000"/>
                  </a:schemeClr>
                </a:solidFill>
                <a:latin typeface="Liberation Sans"/>
              </a:rPr>
              <a:t>mình</a:t>
            </a:r>
            <a:endParaRPr lang="en-US" sz="1300" dirty="0">
              <a:solidFill>
                <a:schemeClr val="accent6">
                  <a:lumMod val="75000"/>
                </a:schemeClr>
              </a:solidFill>
              <a:latin typeface="Liberation Sans"/>
            </a:endParaRPr>
          </a:p>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34</a:t>
            </a:fld>
            <a:endParaRPr lang="en-GB"/>
          </a:p>
        </p:txBody>
      </p:sp>
    </p:spTree>
    <p:extLst>
      <p:ext uri="{BB962C8B-B14F-4D97-AF65-F5344CB8AC3E}">
        <p14:creationId xmlns:p14="http://schemas.microsoft.com/office/powerpoint/2010/main" val="7328759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35</a:t>
            </a:fld>
            <a:endParaRPr lang="en-GB"/>
          </a:p>
        </p:txBody>
      </p:sp>
    </p:spTree>
    <p:extLst>
      <p:ext uri="{BB962C8B-B14F-4D97-AF65-F5344CB8AC3E}">
        <p14:creationId xmlns:p14="http://schemas.microsoft.com/office/powerpoint/2010/main" val="16953790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Đoạn</a:t>
            </a:r>
            <a:r>
              <a:rPr lang="en-US" dirty="0"/>
              <a:t> </a:t>
            </a:r>
            <a:r>
              <a:rPr lang="en-US" dirty="0" err="1"/>
              <a:t>trích</a:t>
            </a:r>
            <a:r>
              <a:rPr lang="en-US" dirty="0"/>
              <a:t> </a:t>
            </a:r>
            <a:r>
              <a:rPr lang="en-US" dirty="0" err="1"/>
              <a:t>thể</a:t>
            </a:r>
            <a:r>
              <a:rPr lang="en-US" dirty="0"/>
              <a:t> </a:t>
            </a:r>
            <a:r>
              <a:rPr lang="en-US" dirty="0" err="1"/>
              <a:t>hiện</a:t>
            </a:r>
            <a:r>
              <a:rPr lang="en-US" dirty="0"/>
              <a:t> axial coding</a:t>
            </a:r>
          </a:p>
        </p:txBody>
      </p:sp>
      <p:sp>
        <p:nvSpPr>
          <p:cNvPr id="4" name="Slide Number Placeholder 3"/>
          <p:cNvSpPr>
            <a:spLocks noGrp="1"/>
          </p:cNvSpPr>
          <p:nvPr>
            <p:ph type="sldNum" sz="quarter" idx="10"/>
          </p:nvPr>
        </p:nvSpPr>
        <p:spPr/>
        <p:txBody>
          <a:bodyPr/>
          <a:lstStyle/>
          <a:p>
            <a:fld id="{3F55A965-49CD-492E-84BE-5EB2A9CC3DBD}" type="slidenum">
              <a:rPr lang="en-GB" smtClean="0"/>
              <a:t>37</a:t>
            </a:fld>
            <a:endParaRPr lang="en-GB"/>
          </a:p>
        </p:txBody>
      </p:sp>
    </p:spTree>
    <p:extLst>
      <p:ext uri="{BB962C8B-B14F-4D97-AF65-F5344CB8AC3E}">
        <p14:creationId xmlns:p14="http://schemas.microsoft.com/office/powerpoint/2010/main" val="2559882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Cách</a:t>
            </a:r>
            <a:r>
              <a:rPr lang="en-US" dirty="0"/>
              <a:t> </a:t>
            </a:r>
            <a:r>
              <a:rPr lang="en-US" dirty="0" err="1"/>
              <a:t>tiếp</a:t>
            </a:r>
            <a:r>
              <a:rPr lang="en-US" dirty="0"/>
              <a:t> </a:t>
            </a:r>
            <a:r>
              <a:rPr lang="en-US" dirty="0" err="1"/>
              <a:t>cận</a:t>
            </a:r>
            <a:r>
              <a:rPr lang="en-US" dirty="0"/>
              <a:t> </a:t>
            </a:r>
            <a:r>
              <a:rPr lang="en-US" dirty="0" err="1"/>
              <a:t>về</a:t>
            </a:r>
            <a:r>
              <a:rPr lang="en-US" dirty="0"/>
              <a:t> </a:t>
            </a:r>
            <a:r>
              <a:rPr lang="en-US" dirty="0" err="1"/>
              <a:t>nhận</a:t>
            </a:r>
            <a:r>
              <a:rPr lang="en-US" dirty="0"/>
              <a:t> </a:t>
            </a:r>
            <a:r>
              <a:rPr lang="en-US" dirty="0" err="1"/>
              <a:t>thức</a:t>
            </a:r>
            <a:r>
              <a:rPr lang="en-US" dirty="0"/>
              <a:t>: </a:t>
            </a:r>
            <a:r>
              <a:rPr lang="en-US" dirty="0" err="1"/>
              <a:t>quan</a:t>
            </a:r>
            <a:r>
              <a:rPr lang="en-US" dirty="0"/>
              <a:t> </a:t>
            </a:r>
            <a:r>
              <a:rPr lang="en-US" dirty="0" err="1"/>
              <a:t>tâm</a:t>
            </a:r>
            <a:r>
              <a:rPr lang="en-US" dirty="0"/>
              <a:t> </a:t>
            </a:r>
            <a:r>
              <a:rPr lang="en-US" dirty="0" err="1"/>
              <a:t>đến</a:t>
            </a:r>
            <a:r>
              <a:rPr lang="en-US" dirty="0"/>
              <a:t> </a:t>
            </a:r>
            <a:r>
              <a:rPr lang="en-US" dirty="0" err="1"/>
              <a:t>bản</a:t>
            </a:r>
            <a:r>
              <a:rPr lang="en-US" dirty="0"/>
              <a:t> </a:t>
            </a:r>
            <a:r>
              <a:rPr lang="en-US" dirty="0" err="1"/>
              <a:t>chất</a:t>
            </a:r>
            <a:r>
              <a:rPr lang="en-US" dirty="0"/>
              <a:t> </a:t>
            </a:r>
            <a:r>
              <a:rPr lang="en-US" dirty="0" err="1"/>
              <a:t>của</a:t>
            </a:r>
            <a:r>
              <a:rPr lang="en-US" dirty="0"/>
              <a:t> </a:t>
            </a:r>
            <a:r>
              <a:rPr lang="en-US" dirty="0" err="1"/>
              <a:t>các</a:t>
            </a:r>
            <a:r>
              <a:rPr lang="en-US" dirty="0"/>
              <a:t> </a:t>
            </a:r>
            <a:r>
              <a:rPr lang="en-US" dirty="0" err="1"/>
              <a:t>hiện</a:t>
            </a:r>
            <a:r>
              <a:rPr lang="en-US" dirty="0"/>
              <a:t> t</a:t>
            </a:r>
            <a:r>
              <a:rPr lang="vi-VN" dirty="0"/>
              <a:t>ư</a:t>
            </a:r>
            <a:r>
              <a:rPr lang="en-US" dirty="0" err="1"/>
              <a:t>ợng</a:t>
            </a:r>
            <a:r>
              <a:rPr lang="en-US" dirty="0"/>
              <a:t> </a:t>
            </a:r>
            <a:r>
              <a:rPr lang="en-US" dirty="0" err="1"/>
              <a:t>về</a:t>
            </a:r>
            <a:r>
              <a:rPr lang="en-US" dirty="0"/>
              <a:t> </a:t>
            </a:r>
            <a:r>
              <a:rPr lang="en-US" dirty="0" err="1"/>
              <a:t>nhận</a:t>
            </a:r>
            <a:r>
              <a:rPr lang="en-US" dirty="0"/>
              <a:t> </a:t>
            </a:r>
            <a:r>
              <a:rPr lang="en-US" dirty="0" err="1"/>
              <a:t>thức</a:t>
            </a:r>
            <a:r>
              <a:rPr lang="en-US" dirty="0"/>
              <a:t> </a:t>
            </a:r>
            <a:r>
              <a:rPr lang="en-US" dirty="0" err="1"/>
              <a:t>thông</a:t>
            </a:r>
            <a:r>
              <a:rPr lang="en-US" dirty="0"/>
              <a:t> qua con ng</a:t>
            </a:r>
            <a:r>
              <a:rPr lang="vi-VN" dirty="0"/>
              <a:t>ư</a:t>
            </a:r>
            <a:r>
              <a:rPr lang="en-US" dirty="0" err="1"/>
              <a:t>ời</a:t>
            </a:r>
            <a:r>
              <a:rPr lang="en-US" dirty="0"/>
              <a:t>, </a:t>
            </a:r>
            <a:r>
              <a:rPr lang="en-US" dirty="0" err="1"/>
              <a:t>môi</a:t>
            </a:r>
            <a:r>
              <a:rPr lang="en-US" dirty="0"/>
              <a:t> tr</a:t>
            </a:r>
            <a:r>
              <a:rPr lang="vi-VN" dirty="0"/>
              <a:t>ư</a:t>
            </a:r>
            <a:r>
              <a:rPr lang="en-US" dirty="0" err="1"/>
              <a:t>ờng</a:t>
            </a:r>
            <a:r>
              <a:rPr lang="en-US" dirty="0"/>
              <a:t>, </a:t>
            </a:r>
            <a:r>
              <a:rPr lang="en-US" dirty="0" err="1"/>
              <a:t>các</a:t>
            </a:r>
            <a:r>
              <a:rPr lang="en-US" dirty="0"/>
              <a:t> </a:t>
            </a:r>
            <a:r>
              <a:rPr lang="en-US" dirty="0" err="1"/>
              <a:t>hiện</a:t>
            </a:r>
            <a:r>
              <a:rPr lang="en-US" dirty="0"/>
              <a:t> </a:t>
            </a:r>
            <a:r>
              <a:rPr lang="en-US" dirty="0" err="1"/>
              <a:t>vật</a:t>
            </a:r>
            <a:r>
              <a:rPr lang="en-US" dirty="0"/>
              <a:t> </a:t>
            </a:r>
            <a:r>
              <a:rPr lang="en-US" dirty="0" err="1"/>
              <a:t>trong</a:t>
            </a:r>
            <a:r>
              <a:rPr lang="en-US" dirty="0"/>
              <a:t> </a:t>
            </a:r>
            <a:r>
              <a:rPr lang="en-US" dirty="0" err="1"/>
              <a:t>tổng</a:t>
            </a:r>
            <a:r>
              <a:rPr lang="en-US" dirty="0"/>
              <a:t> </a:t>
            </a:r>
            <a:r>
              <a:rPr lang="en-US" dirty="0" err="1"/>
              <a:t>thể</a:t>
            </a:r>
            <a:r>
              <a:rPr lang="en-US" dirty="0"/>
              <a:t> </a:t>
            </a:r>
            <a:r>
              <a:rPr lang="en-US" dirty="0" err="1"/>
              <a:t>của</a:t>
            </a:r>
            <a:r>
              <a:rPr lang="en-US" dirty="0"/>
              <a:t> </a:t>
            </a:r>
            <a:r>
              <a:rPr lang="en-US" dirty="0" err="1"/>
              <a:t>một</a:t>
            </a:r>
            <a:r>
              <a:rPr lang="en-US" dirty="0"/>
              <a:t> </a:t>
            </a:r>
            <a:r>
              <a:rPr lang="en-US" dirty="0" err="1"/>
              <a:t>hệ</a:t>
            </a:r>
            <a:r>
              <a:rPr lang="en-US" dirty="0"/>
              <a:t> </a:t>
            </a:r>
            <a:r>
              <a:rPr lang="en-US" dirty="0" err="1"/>
              <a:t>thống</a:t>
            </a:r>
            <a:r>
              <a:rPr lang="en-US" dirty="0"/>
              <a:t> </a:t>
            </a:r>
            <a:r>
              <a:rPr lang="en-US" dirty="0" err="1"/>
              <a:t>về</a:t>
            </a:r>
            <a:r>
              <a:rPr lang="en-US" dirty="0"/>
              <a:t> </a:t>
            </a:r>
            <a:r>
              <a:rPr lang="en-US" dirty="0" err="1"/>
              <a:t>nhận</a:t>
            </a:r>
            <a:r>
              <a:rPr lang="en-US" dirty="0"/>
              <a:t> </a:t>
            </a:r>
            <a:r>
              <a:rPr lang="en-US" dirty="0" err="1"/>
              <a:t>thức</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38</a:t>
            </a:fld>
            <a:endParaRPr lang="en-GB"/>
          </a:p>
        </p:txBody>
      </p:sp>
    </p:spTree>
    <p:extLst>
      <p:ext uri="{BB962C8B-B14F-4D97-AF65-F5344CB8AC3E}">
        <p14:creationId xmlns:p14="http://schemas.microsoft.com/office/powerpoint/2010/main" val="14960026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Lý</a:t>
            </a:r>
            <a:r>
              <a:rPr lang="en-US" dirty="0"/>
              <a:t> </a:t>
            </a:r>
            <a:r>
              <a:rPr lang="en-US" dirty="0" err="1"/>
              <a:t>thuyết</a:t>
            </a:r>
            <a:r>
              <a:rPr lang="en-US" dirty="0"/>
              <a:t> </a:t>
            </a:r>
            <a:r>
              <a:rPr lang="en-US" dirty="0" err="1"/>
              <a:t>về</a:t>
            </a:r>
            <a:r>
              <a:rPr lang="en-US" dirty="0"/>
              <a:t> </a:t>
            </a:r>
            <a:r>
              <a:rPr lang="en-US" dirty="0" err="1"/>
              <a:t>hoạt</a:t>
            </a:r>
            <a:r>
              <a:rPr lang="en-US" dirty="0"/>
              <a:t> </a:t>
            </a:r>
            <a:r>
              <a:rPr lang="en-US" dirty="0" err="1"/>
              <a:t>động</a:t>
            </a:r>
            <a:endParaRPr lang="en-US" dirty="0"/>
          </a:p>
          <a:p>
            <a:r>
              <a:rPr lang="en-US" dirty="0"/>
              <a:t>- </a:t>
            </a:r>
            <a:r>
              <a:rPr lang="vi-VN" dirty="0"/>
              <a:t>Giải thích hành vi của con người</a:t>
            </a:r>
            <a:r>
              <a:rPr lang="en-US" dirty="0"/>
              <a:t>, </a:t>
            </a:r>
            <a:r>
              <a:rPr lang="en-US" dirty="0" err="1"/>
              <a:t>trong</a:t>
            </a:r>
            <a:r>
              <a:rPr lang="en-US" dirty="0"/>
              <a:t> </a:t>
            </a:r>
            <a:r>
              <a:rPr lang="vi-VN" dirty="0"/>
              <a:t>hoạt động thực tế của chúng ta trên thế giới</a:t>
            </a:r>
          </a:p>
          <a:p>
            <a:r>
              <a:rPr lang="en-US" dirty="0"/>
              <a:t>- </a:t>
            </a:r>
            <a:r>
              <a:rPr lang="vi-VN" dirty="0"/>
              <a:t>Cung cấp </a:t>
            </a:r>
            <a:r>
              <a:rPr lang="en-US" dirty="0"/>
              <a:t>framework</a:t>
            </a:r>
            <a:r>
              <a:rPr lang="vi-VN" dirty="0"/>
              <a:t> tập trung phân tích xung quanh khái niệm "hoạt động" và giúp xác định các căng thẳng giữa các yếu tố khác nhau của hệ thống</a:t>
            </a:r>
          </a:p>
          <a:p>
            <a:r>
              <a:rPr lang="en-US" dirty="0"/>
              <a:t>- </a:t>
            </a:r>
            <a:r>
              <a:rPr lang="vi-VN" dirty="0"/>
              <a:t>Hai mô hình chính: một mô tả những gì cấu thành 'hoạt động'; một mô hình vai trò trung gian của các hiện vật</a:t>
            </a:r>
            <a:r>
              <a:rPr lang="en-US" dirty="0"/>
              <a:t> </a:t>
            </a:r>
            <a:r>
              <a:rPr lang="en-US" dirty="0" err="1"/>
              <a:t>hoạt</a:t>
            </a:r>
            <a:r>
              <a:rPr lang="en-US" dirty="0"/>
              <a:t> </a:t>
            </a:r>
            <a:r>
              <a:rPr lang="en-US" dirty="0" err="1"/>
              <a:t>động</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39</a:t>
            </a:fld>
            <a:endParaRPr lang="en-GB"/>
          </a:p>
        </p:txBody>
      </p:sp>
    </p:spTree>
    <p:extLst>
      <p:ext uri="{BB962C8B-B14F-4D97-AF65-F5344CB8AC3E}">
        <p14:creationId xmlns:p14="http://schemas.microsoft.com/office/powerpoint/2010/main" val="27909751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Chỉ</a:t>
            </a:r>
            <a:r>
              <a:rPr lang="en-US" dirty="0"/>
              <a:t> </a:t>
            </a:r>
            <a:r>
              <a:rPr lang="en-US" dirty="0" err="1"/>
              <a:t>khẳng</a:t>
            </a:r>
            <a:r>
              <a:rPr lang="en-US" dirty="0"/>
              <a:t> </a:t>
            </a:r>
            <a:r>
              <a:rPr lang="en-US" dirty="0" err="1"/>
              <a:t>định</a:t>
            </a:r>
            <a:r>
              <a:rPr lang="en-US" dirty="0"/>
              <a:t> </a:t>
            </a:r>
            <a:r>
              <a:rPr lang="en-US" dirty="0" err="1"/>
              <a:t>những</a:t>
            </a:r>
            <a:r>
              <a:rPr lang="en-US" dirty="0"/>
              <a:t> </a:t>
            </a:r>
            <a:r>
              <a:rPr lang="en-US" dirty="0" err="1"/>
              <a:t>gì</a:t>
            </a:r>
            <a:r>
              <a:rPr lang="en-US" dirty="0"/>
              <a:t> </a:t>
            </a:r>
            <a:r>
              <a:rPr lang="en-US" dirty="0" err="1"/>
              <a:t>mà</a:t>
            </a:r>
            <a:r>
              <a:rPr lang="en-US" dirty="0"/>
              <a:t> data </a:t>
            </a:r>
            <a:r>
              <a:rPr lang="en-US" err="1"/>
              <a:t>hậu</a:t>
            </a:r>
            <a:r>
              <a:rPr lang="en-US"/>
              <a:t> thuẫn</a:t>
            </a:r>
          </a:p>
          <a:p>
            <a:endParaRPr lang="en-US"/>
          </a:p>
          <a:p>
            <a:r>
              <a:rPr lang="en-US"/>
              <a:t>Rigorous Notations: những</a:t>
            </a:r>
            <a:r>
              <a:rPr lang="en-US" baseline="0"/>
              <a:t> ký hiệu nghiêm ngặt</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40</a:t>
            </a:fld>
            <a:endParaRPr lang="en-GB"/>
          </a:p>
        </p:txBody>
      </p:sp>
    </p:spTree>
    <p:extLst>
      <p:ext uri="{BB962C8B-B14F-4D97-AF65-F5344CB8AC3E}">
        <p14:creationId xmlns:p14="http://schemas.microsoft.com/office/powerpoint/2010/main" val="8673347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Dùng</a:t>
            </a:r>
            <a:r>
              <a:rPr lang="en-US" dirty="0"/>
              <a:t> </a:t>
            </a:r>
            <a:r>
              <a:rPr lang="en-US" dirty="0" err="1"/>
              <a:t>những</a:t>
            </a:r>
            <a:r>
              <a:rPr lang="en-US" dirty="0"/>
              <a:t> </a:t>
            </a:r>
            <a:r>
              <a:rPr lang="en-US" dirty="0" err="1"/>
              <a:t>ký</a:t>
            </a:r>
            <a:r>
              <a:rPr lang="en-US" dirty="0"/>
              <a:t> </a:t>
            </a:r>
            <a:r>
              <a:rPr lang="en-US" dirty="0" err="1"/>
              <a:t>hiệu</a:t>
            </a:r>
            <a:r>
              <a:rPr lang="en-US" dirty="0"/>
              <a:t> </a:t>
            </a:r>
            <a:r>
              <a:rPr lang="en-US" dirty="0" err="1"/>
              <a:t>nghiêm</a:t>
            </a:r>
            <a:r>
              <a:rPr lang="en-US" dirty="0"/>
              <a:t> </a:t>
            </a:r>
            <a:r>
              <a:rPr lang="en-US" dirty="0" err="1"/>
              <a:t>ngặt</a:t>
            </a:r>
            <a:r>
              <a:rPr lang="en-US" dirty="0"/>
              <a:t> </a:t>
            </a:r>
            <a:r>
              <a:rPr lang="en-US" dirty="0" err="1"/>
              <a:t>để</a:t>
            </a:r>
            <a:r>
              <a:rPr lang="en-US" dirty="0"/>
              <a:t> </a:t>
            </a:r>
            <a:r>
              <a:rPr lang="en-US" dirty="0" err="1"/>
              <a:t>phân</a:t>
            </a:r>
            <a:r>
              <a:rPr lang="en-US" dirty="0"/>
              <a:t> </a:t>
            </a:r>
            <a:r>
              <a:rPr lang="en-US" dirty="0" err="1"/>
              <a:t>tích</a:t>
            </a:r>
            <a:r>
              <a:rPr lang="en-US" dirty="0"/>
              <a:t>, </a:t>
            </a:r>
            <a:r>
              <a:rPr lang="en-US" dirty="0" err="1"/>
              <a:t>nắm</a:t>
            </a:r>
            <a:r>
              <a:rPr lang="en-US" dirty="0"/>
              <a:t> </a:t>
            </a:r>
            <a:r>
              <a:rPr lang="en-US" dirty="0" err="1"/>
              <a:t>bắt</a:t>
            </a:r>
            <a:r>
              <a:rPr lang="en-US" dirty="0"/>
              <a:t> </a:t>
            </a:r>
            <a:r>
              <a:rPr lang="en-US" dirty="0" err="1"/>
              <a:t>và</a:t>
            </a:r>
            <a:r>
              <a:rPr lang="en-US" dirty="0"/>
              <a:t> trinh </a:t>
            </a:r>
            <a:r>
              <a:rPr lang="en-US" dirty="0" err="1"/>
              <a:t>bày</a:t>
            </a:r>
            <a:r>
              <a:rPr lang="en-US" dirty="0"/>
              <a:t> </a:t>
            </a:r>
            <a:r>
              <a:rPr lang="en-US" dirty="0" err="1"/>
              <a:t>thông</a:t>
            </a:r>
            <a:r>
              <a:rPr lang="en-US" dirty="0"/>
              <a:t> tin</a:t>
            </a:r>
          </a:p>
          <a:p>
            <a:r>
              <a:rPr lang="en-US" dirty="0" err="1"/>
              <a:t>Ngữ</a:t>
            </a:r>
            <a:r>
              <a:rPr lang="en-US" dirty="0"/>
              <a:t> </a:t>
            </a:r>
            <a:r>
              <a:rPr lang="en-US" dirty="0" err="1"/>
              <a:t>pháp</a:t>
            </a:r>
            <a:r>
              <a:rPr lang="en-US" dirty="0"/>
              <a:t> </a:t>
            </a:r>
            <a:r>
              <a:rPr lang="en-US" dirty="0" err="1"/>
              <a:t>và</a:t>
            </a:r>
            <a:r>
              <a:rPr lang="en-US" dirty="0"/>
              <a:t> </a:t>
            </a:r>
            <a:r>
              <a:rPr lang="en-US" dirty="0" err="1"/>
              <a:t>ngữ</a:t>
            </a:r>
            <a:r>
              <a:rPr lang="en-US" dirty="0"/>
              <a:t> </a:t>
            </a:r>
            <a:r>
              <a:rPr lang="en-US" dirty="0" err="1"/>
              <a:t>nghĩa</a:t>
            </a:r>
            <a:r>
              <a:rPr lang="en-US" dirty="0"/>
              <a:t> </a:t>
            </a:r>
            <a:r>
              <a:rPr lang="en-US" dirty="0" err="1"/>
              <a:t>rõ</a:t>
            </a:r>
            <a:r>
              <a:rPr lang="en-US" dirty="0"/>
              <a:t> rang</a:t>
            </a:r>
          </a:p>
          <a:p>
            <a:r>
              <a:rPr lang="en-US" dirty="0" err="1"/>
              <a:t>Dùng</a:t>
            </a:r>
            <a:r>
              <a:rPr lang="en-US" dirty="0"/>
              <a:t> </a:t>
            </a:r>
            <a:r>
              <a:rPr lang="en-US" dirty="0" err="1"/>
              <a:t>những</a:t>
            </a:r>
            <a:r>
              <a:rPr lang="en-US" dirty="0"/>
              <a:t> </a:t>
            </a:r>
            <a:r>
              <a:rPr lang="en-US" dirty="0" err="1"/>
              <a:t>ký</a:t>
            </a:r>
            <a:r>
              <a:rPr lang="en-US" dirty="0"/>
              <a:t> </a:t>
            </a:r>
            <a:r>
              <a:rPr lang="en-US" dirty="0" err="1"/>
              <a:t>hiệu</a:t>
            </a:r>
            <a:r>
              <a:rPr lang="en-US" dirty="0"/>
              <a:t> đ</a:t>
            </a:r>
            <a:r>
              <a:rPr lang="vi-VN" dirty="0"/>
              <a:t>ơ</a:t>
            </a:r>
            <a:r>
              <a:rPr lang="en-US" dirty="0"/>
              <a:t>n </a:t>
            </a:r>
            <a:r>
              <a:rPr lang="en-US" dirty="0" err="1"/>
              <a:t>giản</a:t>
            </a:r>
            <a:r>
              <a:rPr lang="en-US" dirty="0"/>
              <a:t> </a:t>
            </a:r>
            <a:r>
              <a:rPr lang="en-US" dirty="0" err="1"/>
              <a:t>nh</a:t>
            </a:r>
            <a:r>
              <a:rPr lang="vi-VN" dirty="0"/>
              <a:t>ư</a:t>
            </a:r>
            <a:r>
              <a:rPr lang="en-US" dirty="0"/>
              <a:t>ng </a:t>
            </a:r>
            <a:r>
              <a:rPr lang="en-US" dirty="0" err="1"/>
              <a:t>là</a:t>
            </a:r>
            <a:r>
              <a:rPr lang="en-US" dirty="0"/>
              <a:t> </a:t>
            </a:r>
            <a:r>
              <a:rPr lang="en-US" dirty="0" err="1"/>
              <a:t>những</a:t>
            </a:r>
            <a:r>
              <a:rPr lang="en-US" dirty="0"/>
              <a:t> </a:t>
            </a:r>
            <a:r>
              <a:rPr lang="en-US" dirty="0" err="1"/>
              <a:t>quy</a:t>
            </a:r>
            <a:r>
              <a:rPr lang="en-US" dirty="0"/>
              <a:t> </a:t>
            </a:r>
            <a:r>
              <a:rPr lang="vi-VN" dirty="0"/>
              <a:t>ư</a:t>
            </a:r>
            <a:r>
              <a:rPr lang="en-US" dirty="0" err="1"/>
              <a:t>ớc</a:t>
            </a:r>
            <a:r>
              <a:rPr lang="en-US" dirty="0"/>
              <a:t> </a:t>
            </a:r>
            <a:r>
              <a:rPr lang="en-US" dirty="0" err="1"/>
              <a:t>rõ</a:t>
            </a:r>
            <a:r>
              <a:rPr lang="en-US" dirty="0"/>
              <a:t> rang, </a:t>
            </a:r>
            <a:r>
              <a:rPr lang="en-US" dirty="0" err="1"/>
              <a:t>để</a:t>
            </a:r>
            <a:r>
              <a:rPr lang="en-US" dirty="0"/>
              <a:t> </a:t>
            </a:r>
            <a:r>
              <a:rPr lang="en-US" dirty="0" err="1"/>
              <a:t>thể</a:t>
            </a:r>
            <a:r>
              <a:rPr lang="en-US" dirty="0"/>
              <a:t> </a:t>
            </a:r>
            <a:r>
              <a:rPr lang="en-US" dirty="0" err="1"/>
              <a:t>hiện</a:t>
            </a:r>
            <a:r>
              <a:rPr lang="en-US" dirty="0"/>
              <a:t> flows, break down, individual roles</a:t>
            </a:r>
          </a:p>
        </p:txBody>
      </p:sp>
      <p:sp>
        <p:nvSpPr>
          <p:cNvPr id="4" name="Slide Number Placeholder 3"/>
          <p:cNvSpPr>
            <a:spLocks noGrp="1"/>
          </p:cNvSpPr>
          <p:nvPr>
            <p:ph type="sldNum" sz="quarter" idx="5"/>
          </p:nvPr>
        </p:nvSpPr>
        <p:spPr/>
        <p:txBody>
          <a:bodyPr/>
          <a:lstStyle/>
          <a:p>
            <a:fld id="{3F55A965-49CD-492E-84BE-5EB2A9CC3DBD}" type="slidenum">
              <a:rPr lang="en-GB" smtClean="0"/>
              <a:t>41</a:t>
            </a:fld>
            <a:endParaRPr lang="en-GB"/>
          </a:p>
        </p:txBody>
      </p:sp>
    </p:spTree>
    <p:extLst>
      <p:ext uri="{BB962C8B-B14F-4D97-AF65-F5344CB8AC3E}">
        <p14:creationId xmlns:p14="http://schemas.microsoft.com/office/powerpoint/2010/main" val="1553401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VD </a:t>
            </a:r>
            <a:r>
              <a:rPr lang="en-US" dirty="0" err="1"/>
              <a:t>trong</a:t>
            </a:r>
            <a:r>
              <a:rPr lang="en-US" dirty="0"/>
              <a:t> UML (</a:t>
            </a:r>
            <a:r>
              <a:rPr lang="en-US" dirty="0" err="1"/>
              <a:t>ngôn</a:t>
            </a:r>
            <a:r>
              <a:rPr lang="en-US" dirty="0"/>
              <a:t> </a:t>
            </a:r>
            <a:r>
              <a:rPr lang="en-US" dirty="0" err="1"/>
              <a:t>ngữ</a:t>
            </a:r>
            <a:r>
              <a:rPr lang="en-US" dirty="0"/>
              <a:t> đ</a:t>
            </a:r>
            <a:r>
              <a:rPr lang="vi-VN" dirty="0"/>
              <a:t>ư</a:t>
            </a:r>
            <a:r>
              <a:rPr lang="en-US" dirty="0" err="1"/>
              <a:t>ợc</a:t>
            </a:r>
            <a:r>
              <a:rPr lang="en-US" dirty="0"/>
              <a:t> </a:t>
            </a:r>
            <a:r>
              <a:rPr lang="en-US" dirty="0" err="1"/>
              <a:t>mô</a:t>
            </a:r>
            <a:r>
              <a:rPr lang="en-US" dirty="0"/>
              <a:t> </a:t>
            </a:r>
            <a:r>
              <a:rPr lang="en-US" dirty="0" err="1"/>
              <a:t>hình</a:t>
            </a:r>
            <a:r>
              <a:rPr lang="en-US" dirty="0"/>
              <a:t> </a:t>
            </a:r>
            <a:r>
              <a:rPr lang="en-US" dirty="0" err="1"/>
              <a:t>hóa</a:t>
            </a:r>
            <a:r>
              <a:rPr lang="en-US" dirty="0"/>
              <a:t>)</a:t>
            </a:r>
          </a:p>
        </p:txBody>
      </p:sp>
      <p:sp>
        <p:nvSpPr>
          <p:cNvPr id="4" name="Slide Number Placeholder 3"/>
          <p:cNvSpPr>
            <a:spLocks noGrp="1"/>
          </p:cNvSpPr>
          <p:nvPr>
            <p:ph type="sldNum" sz="quarter" idx="5"/>
          </p:nvPr>
        </p:nvSpPr>
        <p:spPr/>
        <p:txBody>
          <a:bodyPr/>
          <a:lstStyle/>
          <a:p>
            <a:fld id="{3F55A965-49CD-492E-84BE-5EB2A9CC3DBD}" type="slidenum">
              <a:rPr lang="en-GB" smtClean="0"/>
              <a:t>42</a:t>
            </a:fld>
            <a:endParaRPr lang="en-GB"/>
          </a:p>
        </p:txBody>
      </p:sp>
    </p:spTree>
    <p:extLst>
      <p:ext uri="{BB962C8B-B14F-4D97-AF65-F5344CB8AC3E}">
        <p14:creationId xmlns:p14="http://schemas.microsoft.com/office/powerpoint/2010/main" val="41909322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Kể</a:t>
            </a:r>
            <a:r>
              <a:rPr lang="en-US" dirty="0"/>
              <a:t> </a:t>
            </a:r>
            <a:r>
              <a:rPr lang="en-US" dirty="0" err="1"/>
              <a:t>chuyện</a:t>
            </a:r>
            <a:r>
              <a:rPr lang="en-US" dirty="0"/>
              <a:t> </a:t>
            </a:r>
            <a:r>
              <a:rPr lang="en-US" dirty="0" err="1"/>
              <a:t>dễ</a:t>
            </a:r>
            <a:r>
              <a:rPr lang="en-US" dirty="0"/>
              <a:t> </a:t>
            </a:r>
            <a:r>
              <a:rPr lang="en-US" dirty="0" err="1"/>
              <a:t>hiểu</a:t>
            </a:r>
            <a:r>
              <a:rPr lang="en-US" dirty="0"/>
              <a:t> </a:t>
            </a:r>
            <a:r>
              <a:rPr lang="en-US" dirty="0" err="1"/>
              <a:t>và</a:t>
            </a:r>
            <a:r>
              <a:rPr lang="en-US" dirty="0"/>
              <a:t> </a:t>
            </a:r>
            <a:r>
              <a:rPr lang="en-US" dirty="0" err="1"/>
              <a:t>trực</a:t>
            </a:r>
            <a:r>
              <a:rPr lang="en-US" dirty="0"/>
              <a:t> </a:t>
            </a:r>
            <a:r>
              <a:rPr lang="en-US" dirty="0" err="1"/>
              <a:t>quan</a:t>
            </a:r>
            <a:r>
              <a:rPr lang="en-US" dirty="0"/>
              <a:t> </a:t>
            </a:r>
            <a:r>
              <a:rPr lang="en-US" dirty="0" err="1"/>
              <a:t>để</a:t>
            </a:r>
            <a:r>
              <a:rPr lang="en-US" dirty="0"/>
              <a:t> </a:t>
            </a:r>
            <a:r>
              <a:rPr lang="en-US" dirty="0" err="1"/>
              <a:t>nói</a:t>
            </a:r>
            <a:r>
              <a:rPr lang="en-US" dirty="0"/>
              <a:t> </a:t>
            </a:r>
            <a:r>
              <a:rPr lang="en-US" dirty="0" err="1"/>
              <a:t>lên</a:t>
            </a:r>
            <a:r>
              <a:rPr lang="en-US" dirty="0"/>
              <a:t> ý t</a:t>
            </a:r>
            <a:r>
              <a:rPr lang="vi-VN" dirty="0"/>
              <a:t>ư</a:t>
            </a:r>
            <a:r>
              <a:rPr lang="en-US" dirty="0" err="1"/>
              <a:t>ởng</a:t>
            </a:r>
            <a:r>
              <a:rPr lang="en-US" dirty="0"/>
              <a:t> </a:t>
            </a:r>
            <a:r>
              <a:rPr lang="en-US" dirty="0" err="1"/>
              <a:t>và</a:t>
            </a:r>
            <a:r>
              <a:rPr lang="en-US" dirty="0"/>
              <a:t> </a:t>
            </a:r>
            <a:r>
              <a:rPr lang="en-US" dirty="0" err="1"/>
              <a:t>kinh</a:t>
            </a:r>
            <a:r>
              <a:rPr lang="en-US" dirty="0"/>
              <a:t> </a:t>
            </a:r>
            <a:r>
              <a:rPr lang="en-US" dirty="0" err="1"/>
              <a:t>nghiệm</a:t>
            </a:r>
            <a:r>
              <a:rPr lang="en-US" dirty="0"/>
              <a:t>…. </a:t>
            </a:r>
            <a:r>
              <a:rPr lang="en-US" dirty="0" err="1"/>
              <a:t>Kể</a:t>
            </a:r>
            <a:r>
              <a:rPr lang="en-US" dirty="0"/>
              <a:t> </a:t>
            </a:r>
            <a:r>
              <a:rPr lang="en-US" dirty="0" err="1"/>
              <a:t>cả</a:t>
            </a:r>
            <a:r>
              <a:rPr lang="en-US" dirty="0"/>
              <a:t> </a:t>
            </a:r>
            <a:r>
              <a:rPr lang="en-US" dirty="0" err="1"/>
              <a:t>để</a:t>
            </a:r>
            <a:r>
              <a:rPr lang="en-US" dirty="0"/>
              <a:t> </a:t>
            </a:r>
            <a:r>
              <a:rPr lang="en-US" dirty="0" err="1"/>
              <a:t>nói</a:t>
            </a:r>
            <a:r>
              <a:rPr lang="en-US" dirty="0"/>
              <a:t> </a:t>
            </a:r>
            <a:r>
              <a:rPr lang="en-US" dirty="0" err="1"/>
              <a:t>lên</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thấy</a:t>
            </a:r>
            <a:r>
              <a:rPr lang="en-US" dirty="0"/>
              <a:t> </a:t>
            </a:r>
            <a:r>
              <a:rPr lang="en-US" dirty="0" err="1"/>
              <a:t>trong</a:t>
            </a:r>
            <a:r>
              <a:rPr lang="en-US" dirty="0"/>
              <a:t> </a:t>
            </a:r>
            <a:r>
              <a:rPr lang="en-US" dirty="0" err="1"/>
              <a:t>các</a:t>
            </a:r>
            <a:r>
              <a:rPr lang="en-US" dirty="0"/>
              <a:t> </a:t>
            </a:r>
            <a:r>
              <a:rPr lang="en-US" dirty="0" err="1"/>
              <a:t>nghiên</a:t>
            </a:r>
            <a:r>
              <a:rPr lang="en-US" dirty="0"/>
              <a:t> </a:t>
            </a:r>
            <a:r>
              <a:rPr lang="en-US" dirty="0" err="1"/>
              <a:t>cứu</a:t>
            </a:r>
            <a:endParaRPr lang="en-US" dirty="0"/>
          </a:p>
          <a:p>
            <a:r>
              <a:rPr lang="en-US" dirty="0" err="1"/>
              <a:t>Dùng</a:t>
            </a:r>
            <a:r>
              <a:rPr lang="en-US" dirty="0"/>
              <a:t> </a:t>
            </a:r>
            <a:r>
              <a:rPr lang="en-US" dirty="0" err="1"/>
              <a:t>ph</a:t>
            </a:r>
            <a:r>
              <a:rPr lang="vi-VN" dirty="0"/>
              <a:t>ư</a:t>
            </a:r>
            <a:r>
              <a:rPr lang="en-US" dirty="0" err="1"/>
              <a:t>ơng</a:t>
            </a:r>
            <a:r>
              <a:rPr lang="en-US" dirty="0"/>
              <a:t> </a:t>
            </a:r>
            <a:r>
              <a:rPr lang="en-US" dirty="0" err="1"/>
              <a:t>tiện</a:t>
            </a:r>
            <a:r>
              <a:rPr lang="en-US" dirty="0"/>
              <a:t> </a:t>
            </a:r>
            <a:r>
              <a:rPr lang="en-US" dirty="0" err="1"/>
              <a:t>truyền</a:t>
            </a:r>
            <a:r>
              <a:rPr lang="en-US" dirty="0"/>
              <a:t> </a:t>
            </a:r>
            <a:r>
              <a:rPr lang="en-US" dirty="0" err="1"/>
              <a:t>thông</a:t>
            </a:r>
            <a:r>
              <a:rPr lang="en-US" dirty="0"/>
              <a:t> </a:t>
            </a:r>
            <a:r>
              <a:rPr lang="en-US" dirty="0" err="1"/>
              <a:t>đa</a:t>
            </a:r>
            <a:r>
              <a:rPr lang="en-US" dirty="0"/>
              <a:t> </a:t>
            </a:r>
            <a:r>
              <a:rPr lang="en-US" dirty="0" err="1"/>
              <a:t>ph</a:t>
            </a:r>
            <a:r>
              <a:rPr lang="vi-VN" dirty="0"/>
              <a:t>ư</a:t>
            </a:r>
            <a:r>
              <a:rPr lang="en-US" dirty="0" err="1"/>
              <a:t>ơng</a:t>
            </a:r>
            <a:r>
              <a:rPr lang="en-US" dirty="0"/>
              <a:t> </a:t>
            </a:r>
            <a:r>
              <a:rPr lang="en-US" dirty="0" err="1"/>
              <a:t>tiện</a:t>
            </a:r>
            <a:r>
              <a:rPr lang="en-US" dirty="0"/>
              <a:t> </a:t>
            </a:r>
            <a:r>
              <a:rPr lang="en-US" dirty="0" err="1"/>
              <a:t>để</a:t>
            </a:r>
            <a:r>
              <a:rPr lang="en-US" dirty="0"/>
              <a:t> </a:t>
            </a:r>
            <a:r>
              <a:rPr lang="en-US" dirty="0" err="1"/>
              <a:t>kể</a:t>
            </a:r>
            <a:r>
              <a:rPr lang="en-US" dirty="0"/>
              <a:t> </a:t>
            </a:r>
            <a:r>
              <a:rPr lang="en-US" dirty="0" err="1"/>
              <a:t>chuyện</a:t>
            </a:r>
            <a:endParaRPr lang="en-US" dirty="0"/>
          </a:p>
          <a:p>
            <a:r>
              <a:rPr lang="en-US" dirty="0"/>
              <a:t>Ở </a:t>
            </a:r>
            <a:r>
              <a:rPr lang="en-US" dirty="0" err="1"/>
              <a:t>ch</a:t>
            </a:r>
            <a:r>
              <a:rPr lang="vi-VN" dirty="0"/>
              <a:t>ư</a:t>
            </a:r>
            <a:r>
              <a:rPr lang="en-US" dirty="0" err="1"/>
              <a:t>ơng</a:t>
            </a:r>
            <a:r>
              <a:rPr lang="en-US" dirty="0"/>
              <a:t> 10, 11 </a:t>
            </a:r>
            <a:r>
              <a:rPr lang="en-US" dirty="0" err="1"/>
              <a:t>sẽ</a:t>
            </a:r>
            <a:r>
              <a:rPr lang="en-US" dirty="0"/>
              <a:t> </a:t>
            </a:r>
            <a:r>
              <a:rPr lang="en-US" dirty="0" err="1"/>
              <a:t>nói</a:t>
            </a:r>
            <a:r>
              <a:rPr lang="en-US" dirty="0"/>
              <a:t> </a:t>
            </a:r>
            <a:r>
              <a:rPr lang="en-US" dirty="0" err="1"/>
              <a:t>nhiều</a:t>
            </a:r>
            <a:r>
              <a:rPr lang="en-US" dirty="0"/>
              <a:t> h</a:t>
            </a:r>
            <a:r>
              <a:rPr lang="vi-VN" dirty="0"/>
              <a:t>ơ</a:t>
            </a:r>
            <a:r>
              <a:rPr lang="en-US" dirty="0"/>
              <a:t>n </a:t>
            </a:r>
            <a:r>
              <a:rPr lang="en-US" dirty="0" err="1"/>
              <a:t>về</a:t>
            </a:r>
            <a:r>
              <a:rPr lang="en-US" dirty="0"/>
              <a:t> </a:t>
            </a:r>
            <a:r>
              <a:rPr lang="en-US" dirty="0" err="1"/>
              <a:t>ngữ</a:t>
            </a:r>
            <a:r>
              <a:rPr lang="en-US" dirty="0"/>
              <a:t> </a:t>
            </a:r>
            <a:r>
              <a:rPr lang="en-US" dirty="0" err="1"/>
              <a:t>cảnh</a:t>
            </a:r>
            <a:r>
              <a:rPr lang="en-US" dirty="0"/>
              <a:t>.</a:t>
            </a:r>
          </a:p>
          <a:p>
            <a:endParaRPr lang="en-US" dirty="0"/>
          </a:p>
          <a:p>
            <a:r>
              <a:rPr lang="en-US" dirty="0"/>
              <a:t>VD: </a:t>
            </a:r>
            <a:r>
              <a:rPr lang="en-US" dirty="0" err="1"/>
              <a:t>câu</a:t>
            </a:r>
            <a:r>
              <a:rPr lang="en-US" dirty="0"/>
              <a:t> </a:t>
            </a:r>
            <a:r>
              <a:rPr lang="en-US" dirty="0" err="1"/>
              <a:t>chuyện</a:t>
            </a:r>
            <a:r>
              <a:rPr lang="en-US" dirty="0"/>
              <a:t> </a:t>
            </a:r>
            <a:r>
              <a:rPr lang="en-US" dirty="0" err="1"/>
              <a:t>về</a:t>
            </a:r>
            <a:r>
              <a:rPr lang="en-US" dirty="0"/>
              <a:t> </a:t>
            </a:r>
            <a:r>
              <a:rPr lang="en-US" dirty="0" err="1"/>
              <a:t>quan</a:t>
            </a:r>
            <a:r>
              <a:rPr lang="en-US" dirty="0"/>
              <a:t> </a:t>
            </a:r>
            <a:r>
              <a:rPr lang="en-US" dirty="0" err="1"/>
              <a:t>sát</a:t>
            </a:r>
            <a:r>
              <a:rPr lang="en-US" dirty="0"/>
              <a:t> </a:t>
            </a:r>
            <a:r>
              <a:rPr lang="en-US" dirty="0" err="1"/>
              <a:t>thấy</a:t>
            </a:r>
            <a:r>
              <a:rPr lang="en-US" dirty="0"/>
              <a:t> </a:t>
            </a:r>
            <a:r>
              <a:rPr lang="en-US" dirty="0" err="1"/>
              <a:t>rằng</a:t>
            </a:r>
            <a:r>
              <a:rPr lang="en-US" dirty="0"/>
              <a:t> </a:t>
            </a:r>
            <a:r>
              <a:rPr lang="en-US" dirty="0" err="1"/>
              <a:t>mua</a:t>
            </a:r>
            <a:r>
              <a:rPr lang="en-US" dirty="0"/>
              <a:t> </a:t>
            </a:r>
            <a:r>
              <a:rPr lang="en-US" dirty="0" err="1"/>
              <a:t>thực</a:t>
            </a:r>
            <a:r>
              <a:rPr lang="en-US" dirty="0"/>
              <a:t> </a:t>
            </a:r>
            <a:r>
              <a:rPr lang="en-US" dirty="0" err="1"/>
              <a:t>phẩm</a:t>
            </a:r>
            <a:r>
              <a:rPr lang="en-US" dirty="0"/>
              <a:t> </a:t>
            </a:r>
            <a:r>
              <a:rPr lang="en-US" dirty="0" err="1"/>
              <a:t>rất</a:t>
            </a:r>
            <a:r>
              <a:rPr lang="en-US" dirty="0"/>
              <a:t> </a:t>
            </a:r>
            <a:r>
              <a:rPr lang="en-US" dirty="0" err="1"/>
              <a:t>quan</a:t>
            </a:r>
            <a:r>
              <a:rPr lang="en-US" dirty="0"/>
              <a:t> </a:t>
            </a:r>
            <a:r>
              <a:rPr lang="en-US" dirty="0" err="1"/>
              <a:t>trọng</a:t>
            </a:r>
            <a:r>
              <a:rPr lang="en-US" dirty="0"/>
              <a:t> </a:t>
            </a:r>
            <a:r>
              <a:rPr lang="en-US" dirty="0" err="1"/>
              <a:t>trong</a:t>
            </a:r>
            <a:r>
              <a:rPr lang="en-US" dirty="0"/>
              <a:t> văn </a:t>
            </a:r>
            <a:r>
              <a:rPr lang="en-US" dirty="0" err="1"/>
              <a:t>hóa</a:t>
            </a:r>
            <a:r>
              <a:rPr lang="en-US" dirty="0"/>
              <a:t> </a:t>
            </a:r>
            <a:r>
              <a:rPr lang="en-US" dirty="0" err="1"/>
              <a:t>châu</a:t>
            </a:r>
            <a:r>
              <a:rPr lang="en-US" dirty="0"/>
              <a:t> </a:t>
            </a:r>
            <a:r>
              <a:rPr lang="en-US" dirty="0" err="1"/>
              <a:t>âu</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43</a:t>
            </a:fld>
            <a:endParaRPr lang="en-GB"/>
          </a:p>
        </p:txBody>
      </p:sp>
    </p:spTree>
    <p:extLst>
      <p:ext uri="{BB962C8B-B14F-4D97-AF65-F5344CB8AC3E}">
        <p14:creationId xmlns:p14="http://schemas.microsoft.com/office/powerpoint/2010/main" val="14937629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Viết</a:t>
            </a:r>
            <a:r>
              <a:rPr lang="en-US" dirty="0"/>
              <a:t> </a:t>
            </a:r>
            <a:r>
              <a:rPr lang="en-US" dirty="0" err="1"/>
              <a:t>báo</a:t>
            </a:r>
            <a:r>
              <a:rPr lang="en-US" dirty="0"/>
              <a:t> </a:t>
            </a:r>
            <a:r>
              <a:rPr lang="en-US" dirty="0" err="1"/>
              <a:t>cáo</a:t>
            </a:r>
            <a:r>
              <a:rPr lang="en-US" dirty="0"/>
              <a:t> </a:t>
            </a:r>
            <a:r>
              <a:rPr lang="en-US" dirty="0" err="1"/>
              <a:t>rõ</a:t>
            </a:r>
            <a:r>
              <a:rPr lang="en-US" dirty="0"/>
              <a:t> rang </a:t>
            </a:r>
            <a:r>
              <a:rPr lang="en-US" dirty="0" err="1"/>
              <a:t>với</a:t>
            </a:r>
            <a:r>
              <a:rPr lang="en-US" dirty="0"/>
              <a:t> </a:t>
            </a:r>
            <a:r>
              <a:rPr lang="en-US" dirty="0" err="1"/>
              <a:t>cái</a:t>
            </a:r>
            <a:r>
              <a:rPr lang="en-US" dirty="0"/>
              <a:t> </a:t>
            </a:r>
            <a:r>
              <a:rPr lang="en-US" dirty="0" err="1"/>
              <a:t>nhìn</a:t>
            </a:r>
            <a:r>
              <a:rPr lang="en-US" dirty="0"/>
              <a:t> </a:t>
            </a:r>
            <a:r>
              <a:rPr lang="en-US" dirty="0" err="1"/>
              <a:t>tổng</a:t>
            </a:r>
            <a:r>
              <a:rPr lang="en-US" dirty="0"/>
              <a:t> </a:t>
            </a:r>
            <a:r>
              <a:rPr lang="en-US" dirty="0" err="1"/>
              <a:t>quan</a:t>
            </a:r>
            <a:r>
              <a:rPr lang="en-US" dirty="0"/>
              <a:t> </a:t>
            </a:r>
            <a:r>
              <a:rPr lang="en-US" dirty="0" err="1"/>
              <a:t>từ</a:t>
            </a:r>
            <a:r>
              <a:rPr lang="en-US" dirty="0"/>
              <a:t> </a:t>
            </a:r>
            <a:r>
              <a:rPr lang="en-US" dirty="0" err="1"/>
              <a:t>đầu</a:t>
            </a:r>
            <a:r>
              <a:rPr lang="en-US" dirty="0"/>
              <a:t> </a:t>
            </a:r>
            <a:r>
              <a:rPr lang="en-US" dirty="0" err="1"/>
              <a:t>và</a:t>
            </a:r>
            <a:r>
              <a:rPr lang="en-US" dirty="0"/>
              <a:t> </a:t>
            </a:r>
            <a:r>
              <a:rPr lang="en-US" dirty="0" err="1"/>
              <a:t>nội</a:t>
            </a:r>
            <a:r>
              <a:rPr lang="en-US" dirty="0"/>
              <a:t> dung chi </a:t>
            </a:r>
            <a:r>
              <a:rPr lang="en-US" dirty="0" err="1"/>
              <a:t>tiết</a:t>
            </a:r>
            <a:r>
              <a:rPr lang="en-US" dirty="0"/>
              <a:t> </a:t>
            </a:r>
            <a:r>
              <a:rPr lang="en-US" dirty="0" err="1"/>
              <a:t>sẽ</a:t>
            </a:r>
            <a:r>
              <a:rPr lang="en-US" dirty="0"/>
              <a:t> </a:t>
            </a:r>
            <a:r>
              <a:rPr lang="en-US" dirty="0" err="1"/>
              <a:t>dễ</a:t>
            </a:r>
            <a:r>
              <a:rPr lang="en-US" dirty="0"/>
              <a:t> </a:t>
            </a:r>
            <a:r>
              <a:rPr lang="en-US" dirty="0" err="1"/>
              <a:t>đọc</a:t>
            </a:r>
            <a:r>
              <a:rPr lang="en-US" dirty="0"/>
              <a:t>, </a:t>
            </a:r>
            <a:r>
              <a:rPr lang="en-US" dirty="0" err="1"/>
              <a:t>dễ</a:t>
            </a:r>
            <a:r>
              <a:rPr lang="en-US" dirty="0"/>
              <a:t> </a:t>
            </a:r>
            <a:r>
              <a:rPr lang="en-US" dirty="0" err="1"/>
              <a:t>tham</a:t>
            </a:r>
            <a:r>
              <a:rPr lang="en-US" dirty="0"/>
              <a:t> </a:t>
            </a:r>
            <a:r>
              <a:rPr lang="en-US" dirty="0" err="1"/>
              <a:t>khảo</a:t>
            </a:r>
            <a:endParaRPr lang="en-US" dirty="0"/>
          </a:p>
          <a:p>
            <a:endParaRPr lang="en-US" dirty="0"/>
          </a:p>
          <a:p>
            <a:r>
              <a:rPr lang="en-US" dirty="0" err="1"/>
              <a:t>Nên</a:t>
            </a:r>
            <a:r>
              <a:rPr lang="en-US" dirty="0"/>
              <a:t> </a:t>
            </a:r>
            <a:r>
              <a:rPr lang="en-US" dirty="0" err="1"/>
              <a:t>sử</a:t>
            </a:r>
            <a:r>
              <a:rPr lang="en-US" dirty="0"/>
              <a:t> </a:t>
            </a:r>
            <a:r>
              <a:rPr lang="en-US" dirty="0" err="1"/>
              <a:t>dụng</a:t>
            </a:r>
            <a:r>
              <a:rPr lang="en-US" dirty="0"/>
              <a:t> </a:t>
            </a:r>
            <a:r>
              <a:rPr lang="en-US" dirty="0" err="1"/>
              <a:t>giai</a:t>
            </a:r>
            <a:r>
              <a:rPr lang="en-US" dirty="0"/>
              <a:t> </a:t>
            </a:r>
            <a:r>
              <a:rPr lang="en-US" dirty="0" err="1"/>
              <a:t>thoại</a:t>
            </a:r>
            <a:r>
              <a:rPr lang="en-US" dirty="0"/>
              <a:t>, </a:t>
            </a:r>
            <a:r>
              <a:rPr lang="en-US" dirty="0" err="1"/>
              <a:t>câu</a:t>
            </a:r>
            <a:r>
              <a:rPr lang="en-US" dirty="0"/>
              <a:t> </a:t>
            </a:r>
            <a:r>
              <a:rPr lang="en-US" dirty="0" err="1"/>
              <a:t>phát</a:t>
            </a:r>
            <a:r>
              <a:rPr lang="en-US" dirty="0"/>
              <a:t> </a:t>
            </a:r>
            <a:r>
              <a:rPr lang="en-US" dirty="0" err="1"/>
              <a:t>biểu</a:t>
            </a:r>
            <a:r>
              <a:rPr lang="en-US" dirty="0"/>
              <a:t>, </a:t>
            </a:r>
            <a:r>
              <a:rPr lang="en-US" dirty="0" err="1"/>
              <a:t>hình</a:t>
            </a:r>
            <a:r>
              <a:rPr lang="en-US" dirty="0"/>
              <a:t> </a:t>
            </a:r>
            <a:r>
              <a:rPr lang="en-US" dirty="0" err="1"/>
              <a:t>ảnh</a:t>
            </a:r>
            <a:r>
              <a:rPr lang="en-US" dirty="0"/>
              <a:t>, video </a:t>
            </a:r>
            <a:r>
              <a:rPr lang="en-US" dirty="0" err="1"/>
              <a:t>sẽ</a:t>
            </a:r>
            <a:r>
              <a:rPr lang="en-US" dirty="0"/>
              <a:t> </a:t>
            </a:r>
            <a:r>
              <a:rPr lang="en-US" dirty="0" err="1"/>
              <a:t>mang</a:t>
            </a:r>
            <a:r>
              <a:rPr lang="en-US" dirty="0"/>
              <a:t> </a:t>
            </a:r>
            <a:r>
              <a:rPr lang="en-US" dirty="0" err="1"/>
              <a:t>lại</a:t>
            </a:r>
            <a:r>
              <a:rPr lang="en-US" dirty="0"/>
              <a:t> </a:t>
            </a:r>
            <a:r>
              <a:rPr lang="en-US" dirty="0" err="1"/>
              <a:t>nhiều</a:t>
            </a:r>
            <a:r>
              <a:rPr lang="en-US" dirty="0"/>
              <a:t> ý </a:t>
            </a:r>
            <a:r>
              <a:rPr lang="en-US" dirty="0" err="1"/>
              <a:t>nghĩa</a:t>
            </a:r>
            <a:r>
              <a:rPr lang="en-US" dirty="0"/>
              <a:t> h</a:t>
            </a:r>
            <a:r>
              <a:rPr lang="vi-VN" dirty="0"/>
              <a:t>ơ</a:t>
            </a:r>
            <a:r>
              <a:rPr lang="en-US" dirty="0"/>
              <a:t>n.</a:t>
            </a:r>
          </a:p>
          <a:p>
            <a:endParaRPr lang="en-US" dirty="0"/>
          </a:p>
          <a:p>
            <a:r>
              <a:rPr lang="en-US" dirty="0" err="1"/>
              <a:t>Sử</a:t>
            </a:r>
            <a:r>
              <a:rPr lang="en-US" dirty="0"/>
              <a:t> </a:t>
            </a:r>
            <a:r>
              <a:rPr lang="en-US" dirty="0" err="1"/>
              <a:t>dụng</a:t>
            </a:r>
            <a:r>
              <a:rPr lang="en-US" dirty="0"/>
              <a:t> </a:t>
            </a:r>
            <a:r>
              <a:rPr lang="en-US" dirty="0" err="1"/>
              <a:t>cả</a:t>
            </a:r>
            <a:r>
              <a:rPr lang="en-US" dirty="0"/>
              <a:t> data </a:t>
            </a:r>
            <a:r>
              <a:rPr lang="en-US" dirty="0" err="1"/>
              <a:t>định</a:t>
            </a:r>
            <a:r>
              <a:rPr lang="en-US" dirty="0"/>
              <a:t> l</a:t>
            </a:r>
            <a:r>
              <a:rPr lang="vi-VN" dirty="0"/>
              <a:t>ư</a:t>
            </a:r>
            <a:r>
              <a:rPr lang="en-US" dirty="0" err="1"/>
              <a:t>ợng</a:t>
            </a:r>
            <a:r>
              <a:rPr lang="en-US" dirty="0"/>
              <a:t> </a:t>
            </a:r>
            <a:r>
              <a:rPr lang="en-US" dirty="0" err="1"/>
              <a:t>lẫn</a:t>
            </a:r>
            <a:r>
              <a:rPr lang="en-US" dirty="0"/>
              <a:t> </a:t>
            </a:r>
            <a:r>
              <a:rPr lang="en-US" dirty="0" err="1"/>
              <a:t>định</a:t>
            </a:r>
            <a:r>
              <a:rPr lang="en-US" dirty="0"/>
              <a:t> </a:t>
            </a:r>
            <a:r>
              <a:rPr lang="en-US" dirty="0" err="1"/>
              <a:t>tính</a:t>
            </a:r>
            <a:r>
              <a:rPr lang="en-US" dirty="0"/>
              <a:t> </a:t>
            </a:r>
            <a:r>
              <a:rPr lang="en-US" dirty="0" err="1"/>
              <a:t>để</a:t>
            </a:r>
            <a:r>
              <a:rPr lang="en-US" dirty="0"/>
              <a:t> </a:t>
            </a:r>
            <a:r>
              <a:rPr lang="en-US" dirty="0" err="1"/>
              <a:t>có</a:t>
            </a:r>
            <a:r>
              <a:rPr lang="en-US" dirty="0"/>
              <a:t> </a:t>
            </a:r>
            <a:r>
              <a:rPr lang="en-US" dirty="0" err="1"/>
              <a:t>cái</a:t>
            </a:r>
            <a:r>
              <a:rPr lang="en-US" dirty="0"/>
              <a:t> </a:t>
            </a:r>
            <a:r>
              <a:rPr lang="en-US" dirty="0" err="1"/>
              <a:t>nhìn</a:t>
            </a:r>
            <a:r>
              <a:rPr lang="en-US" dirty="0"/>
              <a:t> </a:t>
            </a:r>
            <a:r>
              <a:rPr lang="en-US" dirty="0" err="1"/>
              <a:t>bổ</a:t>
            </a:r>
            <a:r>
              <a:rPr lang="en-US" dirty="0"/>
              <a:t> sung </a:t>
            </a:r>
            <a:r>
              <a:rPr lang="en-US" dirty="0" err="1"/>
              <a:t>cho</a:t>
            </a:r>
            <a:r>
              <a:rPr lang="en-US" dirty="0"/>
              <a:t> </a:t>
            </a:r>
            <a:r>
              <a:rPr lang="en-US" dirty="0" err="1"/>
              <a:t>nhau</a:t>
            </a:r>
            <a:r>
              <a:rPr lang="en-US" dirty="0"/>
              <a:t>.</a:t>
            </a:r>
          </a:p>
          <a:p>
            <a:endParaRPr lang="en-US" dirty="0"/>
          </a:p>
          <a:p>
            <a:r>
              <a:rPr lang="en-US" dirty="0" err="1"/>
              <a:t>Có</a:t>
            </a:r>
            <a:r>
              <a:rPr lang="en-US" dirty="0"/>
              <a:t> ng</a:t>
            </a:r>
            <a:r>
              <a:rPr lang="vi-VN" dirty="0"/>
              <a:t>ư</a:t>
            </a:r>
            <a:r>
              <a:rPr lang="en-US" dirty="0" err="1"/>
              <a:t>ời</a:t>
            </a:r>
            <a:r>
              <a:rPr lang="en-US" dirty="0"/>
              <a:t> </a:t>
            </a:r>
            <a:r>
              <a:rPr lang="en-US" dirty="0" err="1"/>
              <a:t>thích</a:t>
            </a:r>
            <a:r>
              <a:rPr lang="en-US" dirty="0"/>
              <a:t> headline finding h</a:t>
            </a:r>
            <a:r>
              <a:rPr lang="vi-VN" dirty="0"/>
              <a:t>ơ</a:t>
            </a:r>
            <a:r>
              <a:rPr lang="en-US" dirty="0"/>
              <a:t>n </a:t>
            </a:r>
            <a:r>
              <a:rPr lang="en-US" dirty="0" err="1"/>
              <a:t>là</a:t>
            </a:r>
            <a:r>
              <a:rPr lang="en-US" dirty="0"/>
              <a:t> chi </a:t>
            </a:r>
            <a:r>
              <a:rPr lang="en-US" dirty="0" err="1"/>
              <a:t>tiết</a:t>
            </a:r>
            <a:r>
              <a:rPr lang="en-US" dirty="0"/>
              <a:t>. Bao </a:t>
            </a:r>
            <a:r>
              <a:rPr lang="en-US" dirty="0" err="1"/>
              <a:t>gồm</a:t>
            </a:r>
            <a:r>
              <a:rPr lang="en-US" dirty="0"/>
              <a:t> high-level manager, </a:t>
            </a:r>
            <a:r>
              <a:rPr lang="en-US" dirty="0" err="1"/>
              <a:t>những</a:t>
            </a:r>
            <a:r>
              <a:rPr lang="en-US" dirty="0"/>
              <a:t> ng</a:t>
            </a:r>
            <a:r>
              <a:rPr lang="vi-VN" dirty="0"/>
              <a:t>ư</a:t>
            </a:r>
            <a:r>
              <a:rPr lang="en-US" dirty="0" err="1"/>
              <a:t>ời</a:t>
            </a:r>
            <a:r>
              <a:rPr lang="en-US" dirty="0"/>
              <a:t> </a:t>
            </a:r>
            <a:r>
              <a:rPr lang="en-US" dirty="0" err="1"/>
              <a:t>tham</a:t>
            </a:r>
            <a:r>
              <a:rPr lang="en-US" dirty="0"/>
              <a:t> </a:t>
            </a:r>
            <a:r>
              <a:rPr lang="en-US" dirty="0" err="1"/>
              <a:t>gia</a:t>
            </a:r>
            <a:r>
              <a:rPr lang="en-US" dirty="0"/>
              <a:t> </a:t>
            </a:r>
            <a:r>
              <a:rPr lang="en-US" dirty="0" err="1"/>
              <a:t>và</a:t>
            </a:r>
            <a:r>
              <a:rPr lang="en-US" dirty="0"/>
              <a:t> </a:t>
            </a:r>
            <a:r>
              <a:rPr lang="en-US" dirty="0" err="1"/>
              <a:t>nghiên</a:t>
            </a:r>
            <a:r>
              <a:rPr lang="en-US" dirty="0"/>
              <a:t> </a:t>
            </a:r>
            <a:r>
              <a:rPr lang="en-US" dirty="0" err="1"/>
              <a:t>cứu</a:t>
            </a:r>
            <a:r>
              <a:rPr lang="en-US" dirty="0"/>
              <a:t>, </a:t>
            </a:r>
            <a:r>
              <a:rPr lang="en-US" dirty="0" err="1"/>
              <a:t>hoặc</a:t>
            </a:r>
            <a:r>
              <a:rPr lang="en-US" dirty="0"/>
              <a:t> </a:t>
            </a:r>
            <a:r>
              <a:rPr lang="en-US" dirty="0" err="1"/>
              <a:t>những</a:t>
            </a:r>
            <a:r>
              <a:rPr lang="en-US" dirty="0"/>
              <a:t> </a:t>
            </a:r>
            <a:r>
              <a:rPr lang="en-US" dirty="0" err="1"/>
              <a:t>nhà</a:t>
            </a:r>
            <a:r>
              <a:rPr lang="en-US" dirty="0"/>
              <a:t> </a:t>
            </a:r>
            <a:r>
              <a:rPr lang="en-US" dirty="0" err="1"/>
              <a:t>thiết</a:t>
            </a:r>
            <a:r>
              <a:rPr lang="en-US" dirty="0"/>
              <a:t> </a:t>
            </a:r>
            <a:r>
              <a:rPr lang="en-US" dirty="0" err="1"/>
              <a:t>kế</a:t>
            </a:r>
            <a:r>
              <a:rPr lang="en-US" dirty="0"/>
              <a:t> </a:t>
            </a:r>
            <a:r>
              <a:rPr lang="en-US" dirty="0" err="1"/>
              <a:t>sản</a:t>
            </a:r>
            <a:r>
              <a:rPr lang="en-US" dirty="0"/>
              <a:t> </a:t>
            </a:r>
            <a:r>
              <a:rPr lang="en-US" dirty="0" err="1"/>
              <a:t>phẩm</a:t>
            </a:r>
            <a:r>
              <a:rPr lang="en-US" dirty="0"/>
              <a:t> </a:t>
            </a:r>
            <a:r>
              <a:rPr lang="en-US" dirty="0" err="1"/>
              <a:t>chỉ</a:t>
            </a:r>
            <a:r>
              <a:rPr lang="en-US" dirty="0"/>
              <a:t> </a:t>
            </a:r>
            <a:r>
              <a:rPr lang="en-US" dirty="0" err="1"/>
              <a:t>muốn</a:t>
            </a:r>
            <a:r>
              <a:rPr lang="en-US" dirty="0"/>
              <a:t> </a:t>
            </a:r>
            <a:r>
              <a:rPr lang="en-US" dirty="0" err="1"/>
              <a:t>biết</a:t>
            </a:r>
            <a:r>
              <a:rPr lang="en-US" dirty="0"/>
              <a:t> </a:t>
            </a:r>
            <a:r>
              <a:rPr lang="en-US" dirty="0" err="1"/>
              <a:t>kết</a:t>
            </a:r>
            <a:r>
              <a:rPr lang="en-US" dirty="0"/>
              <a:t> </a:t>
            </a:r>
            <a:r>
              <a:rPr lang="en-US" dirty="0" err="1"/>
              <a:t>quả</a:t>
            </a:r>
            <a:r>
              <a:rPr lang="en-US" dirty="0"/>
              <a:t> </a:t>
            </a:r>
            <a:r>
              <a:rPr lang="en-US" dirty="0" err="1"/>
              <a:t>để</a:t>
            </a:r>
            <a:r>
              <a:rPr lang="en-US" dirty="0"/>
              <a:t> </a:t>
            </a:r>
            <a:r>
              <a:rPr lang="en-US" dirty="0" err="1"/>
              <a:t>phát</a:t>
            </a:r>
            <a:r>
              <a:rPr lang="en-US" dirty="0"/>
              <a:t> </a:t>
            </a:r>
            <a:r>
              <a:rPr lang="en-US" dirty="0" err="1"/>
              <a:t>triển</a:t>
            </a:r>
            <a:r>
              <a:rPr lang="en-US" dirty="0"/>
              <a:t> </a:t>
            </a:r>
            <a:r>
              <a:rPr lang="en-US" dirty="0" err="1"/>
              <a:t>sản</a:t>
            </a:r>
            <a:r>
              <a:rPr lang="en-US" dirty="0"/>
              <a:t> </a:t>
            </a:r>
            <a:r>
              <a:rPr lang="en-US" dirty="0" err="1"/>
              <a:t>phẩm</a:t>
            </a:r>
            <a:r>
              <a:rPr lang="en-US" dirty="0"/>
              <a:t> </a:t>
            </a:r>
            <a:r>
              <a:rPr lang="en-US" dirty="0" err="1"/>
              <a:t>mới</a:t>
            </a:r>
            <a:r>
              <a:rPr lang="en-US" dirty="0"/>
              <a:t>.</a:t>
            </a:r>
          </a:p>
          <a:p>
            <a:endParaRPr lang="en-US" dirty="0"/>
          </a:p>
          <a:p>
            <a:r>
              <a:rPr lang="en-US" dirty="0" err="1"/>
              <a:t>Trong</a:t>
            </a:r>
            <a:r>
              <a:rPr lang="en-US" dirty="0"/>
              <a:t> </a:t>
            </a:r>
            <a:r>
              <a:rPr lang="en-US" dirty="0" err="1"/>
              <a:t>tóm</a:t>
            </a:r>
            <a:r>
              <a:rPr lang="en-US" dirty="0"/>
              <a:t> </a:t>
            </a:r>
            <a:r>
              <a:rPr lang="en-US" dirty="0" err="1"/>
              <a:t>tắt</a:t>
            </a:r>
            <a:r>
              <a:rPr lang="en-US" dirty="0"/>
              <a:t>, </a:t>
            </a:r>
            <a:r>
              <a:rPr lang="en-US" dirty="0" err="1"/>
              <a:t>không</a:t>
            </a:r>
            <a:r>
              <a:rPr lang="en-US" dirty="0"/>
              <a:t> đ</a:t>
            </a:r>
            <a:r>
              <a:rPr lang="vi-VN" dirty="0"/>
              <a:t>ư</a:t>
            </a:r>
            <a:r>
              <a:rPr lang="en-US" dirty="0" err="1"/>
              <a:t>ợc</a:t>
            </a:r>
            <a:r>
              <a:rPr lang="en-US" dirty="0"/>
              <a:t> </a:t>
            </a:r>
            <a:r>
              <a:rPr lang="en-US" dirty="0" err="1"/>
              <a:t>nói</a:t>
            </a:r>
            <a:r>
              <a:rPr lang="en-US" dirty="0"/>
              <a:t> </a:t>
            </a:r>
            <a:r>
              <a:rPr lang="en-US" dirty="0" err="1"/>
              <a:t>quá</a:t>
            </a:r>
            <a:r>
              <a:rPr lang="en-US" dirty="0"/>
              <a:t> </a:t>
            </a:r>
            <a:r>
              <a:rPr lang="en-US" dirty="0" err="1"/>
              <a:t>những</a:t>
            </a:r>
            <a:r>
              <a:rPr lang="en-US" dirty="0"/>
              <a:t> </a:t>
            </a:r>
            <a:r>
              <a:rPr lang="en-US" dirty="0" err="1"/>
              <a:t>gì</a:t>
            </a:r>
            <a:r>
              <a:rPr lang="en-US" dirty="0"/>
              <a:t> </a:t>
            </a:r>
            <a:r>
              <a:rPr lang="en-US" dirty="0" err="1"/>
              <a:t>đã</a:t>
            </a:r>
            <a:r>
              <a:rPr lang="en-US" dirty="0"/>
              <a:t> </a:t>
            </a:r>
            <a:r>
              <a:rPr lang="en-US" dirty="0" err="1"/>
              <a:t>tìm</a:t>
            </a:r>
            <a:r>
              <a:rPr lang="en-US" dirty="0"/>
              <a:t> </a:t>
            </a:r>
            <a:r>
              <a:rPr lang="en-US" dirty="0" err="1"/>
              <a:t>thấy</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44</a:t>
            </a:fld>
            <a:endParaRPr lang="en-GB"/>
          </a:p>
        </p:txBody>
      </p:sp>
    </p:spTree>
    <p:extLst>
      <p:ext uri="{BB962C8B-B14F-4D97-AF65-F5344CB8AC3E}">
        <p14:creationId xmlns:p14="http://schemas.microsoft.com/office/powerpoint/2010/main" val="5555559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Assigment</a:t>
            </a:r>
            <a:r>
              <a:rPr lang="en-US" dirty="0"/>
              <a:t> </a:t>
            </a:r>
            <a:r>
              <a:rPr lang="en-US" dirty="0" err="1"/>
              <a:t>này</a:t>
            </a:r>
            <a:r>
              <a:rPr lang="en-US" dirty="0"/>
              <a:t> </a:t>
            </a:r>
            <a:r>
              <a:rPr lang="en-US" dirty="0" err="1"/>
              <a:t>để</a:t>
            </a:r>
            <a:r>
              <a:rPr lang="en-US" dirty="0"/>
              <a:t> </a:t>
            </a:r>
            <a:r>
              <a:rPr lang="en-US" dirty="0" err="1"/>
              <a:t>thực</a:t>
            </a:r>
            <a:r>
              <a:rPr lang="en-US" dirty="0"/>
              <a:t> </a:t>
            </a:r>
            <a:r>
              <a:rPr lang="en-US" dirty="0" err="1"/>
              <a:t>hành</a:t>
            </a:r>
            <a:r>
              <a:rPr lang="en-US" dirty="0"/>
              <a:t> </a:t>
            </a:r>
            <a:r>
              <a:rPr lang="en-US" dirty="0" err="1"/>
              <a:t>việc</a:t>
            </a:r>
            <a:r>
              <a:rPr lang="en-US" dirty="0"/>
              <a:t> phan </a:t>
            </a:r>
            <a:r>
              <a:rPr lang="en-US" dirty="0" err="1"/>
              <a:t>tích</a:t>
            </a:r>
            <a:r>
              <a:rPr lang="en-US" dirty="0"/>
              <a:t> </a:t>
            </a:r>
            <a:r>
              <a:rPr lang="en-US" dirty="0" err="1"/>
              <a:t>và</a:t>
            </a:r>
            <a:r>
              <a:rPr lang="en-US" dirty="0"/>
              <a:t> trinh </a:t>
            </a:r>
            <a:r>
              <a:rPr lang="en-US" dirty="0" err="1"/>
              <a:t>bày</a:t>
            </a:r>
            <a:r>
              <a:rPr lang="en-US" dirty="0"/>
              <a:t> data</a:t>
            </a:r>
          </a:p>
          <a:p>
            <a:endParaRPr lang="en-US" dirty="0"/>
          </a:p>
          <a:p>
            <a:r>
              <a:rPr lang="en-US" dirty="0" err="1"/>
              <a:t>Bây</a:t>
            </a:r>
            <a:r>
              <a:rPr lang="en-US" dirty="0"/>
              <a:t> </a:t>
            </a:r>
            <a:r>
              <a:rPr lang="en-US" dirty="0" err="1"/>
              <a:t>giờ</a:t>
            </a:r>
            <a:r>
              <a:rPr lang="en-US" dirty="0"/>
              <a:t> </a:t>
            </a:r>
            <a:r>
              <a:rPr lang="en-US" dirty="0" err="1"/>
              <a:t>bạn</a:t>
            </a:r>
            <a:r>
              <a:rPr lang="en-US" dirty="0"/>
              <a:t> trinh </a:t>
            </a:r>
            <a:r>
              <a:rPr lang="en-US" dirty="0" err="1"/>
              <a:t>bày</a:t>
            </a:r>
            <a:r>
              <a:rPr lang="en-US" dirty="0"/>
              <a:t> </a:t>
            </a:r>
            <a:r>
              <a:rPr lang="en-US" dirty="0" err="1"/>
              <a:t>dữ</a:t>
            </a:r>
            <a:r>
              <a:rPr lang="en-US" dirty="0"/>
              <a:t> </a:t>
            </a:r>
            <a:r>
              <a:rPr lang="en-US" dirty="0" err="1"/>
              <a:t>liệu</a:t>
            </a:r>
            <a:r>
              <a:rPr lang="en-US" dirty="0"/>
              <a:t> </a:t>
            </a:r>
            <a:r>
              <a:rPr lang="en-US" dirty="0" err="1"/>
              <a:t>đã</a:t>
            </a:r>
            <a:r>
              <a:rPr lang="en-US" dirty="0"/>
              <a:t> thu </a:t>
            </a:r>
            <a:r>
              <a:rPr lang="en-US" dirty="0" err="1"/>
              <a:t>thập</a:t>
            </a:r>
            <a:r>
              <a:rPr lang="en-US" dirty="0"/>
              <a:t> đ</a:t>
            </a:r>
            <a:r>
              <a:rPr lang="vi-VN" dirty="0"/>
              <a:t>ư</a:t>
            </a:r>
            <a:r>
              <a:rPr lang="en-US" dirty="0" err="1"/>
              <a:t>ợc</a:t>
            </a:r>
            <a:r>
              <a:rPr lang="en-US" dirty="0"/>
              <a:t> ở </a:t>
            </a:r>
            <a:r>
              <a:rPr lang="en-US" dirty="0" err="1"/>
              <a:t>ch</a:t>
            </a:r>
            <a:r>
              <a:rPr lang="vi-VN" dirty="0"/>
              <a:t>ư</a:t>
            </a:r>
            <a:r>
              <a:rPr lang="en-US" dirty="0" err="1"/>
              <a:t>ơng</a:t>
            </a:r>
            <a:r>
              <a:rPr lang="en-US" dirty="0"/>
              <a:t> 7 </a:t>
            </a:r>
            <a:r>
              <a:rPr lang="en-US" dirty="0" err="1"/>
              <a:t>cho</a:t>
            </a:r>
            <a:r>
              <a:rPr lang="en-US" dirty="0"/>
              <a:t> </a:t>
            </a:r>
            <a:r>
              <a:rPr lang="en-US" dirty="0" err="1"/>
              <a:t>các</a:t>
            </a:r>
            <a:r>
              <a:rPr lang="en-US" dirty="0"/>
              <a:t> </a:t>
            </a:r>
            <a:r>
              <a:rPr lang="en-US" dirty="0" err="1"/>
              <a:t>nhóm</a:t>
            </a:r>
            <a:r>
              <a:rPr lang="en-US" dirty="0"/>
              <a:t> </a:t>
            </a:r>
            <a:r>
              <a:rPr lang="en-US" dirty="0" err="1"/>
              <a:t>khác</a:t>
            </a:r>
            <a:endParaRPr lang="en-US" dirty="0"/>
          </a:p>
          <a:p>
            <a:endParaRPr lang="en-US" dirty="0"/>
          </a:p>
          <a:p>
            <a:r>
              <a:rPr lang="en-US" dirty="0" err="1"/>
              <a:t>Nếu</a:t>
            </a:r>
            <a:r>
              <a:rPr lang="en-US" dirty="0"/>
              <a:t> </a:t>
            </a:r>
            <a:r>
              <a:rPr lang="en-US" dirty="0" err="1"/>
              <a:t>dữ</a:t>
            </a:r>
            <a:r>
              <a:rPr lang="en-US" dirty="0"/>
              <a:t> </a:t>
            </a:r>
            <a:r>
              <a:rPr lang="en-US" dirty="0" err="1"/>
              <a:t>liệu</a:t>
            </a:r>
            <a:r>
              <a:rPr lang="en-US" dirty="0"/>
              <a:t> </a:t>
            </a:r>
            <a:r>
              <a:rPr lang="en-US" dirty="0" err="1"/>
              <a:t>của</a:t>
            </a:r>
            <a:r>
              <a:rPr lang="en-US" dirty="0"/>
              <a:t> </a:t>
            </a:r>
            <a:r>
              <a:rPr lang="en-US" dirty="0" err="1"/>
              <a:t>bạn</a:t>
            </a:r>
            <a:r>
              <a:rPr lang="en-US" dirty="0"/>
              <a:t> </a:t>
            </a:r>
            <a:r>
              <a:rPr lang="en-US" dirty="0" err="1"/>
              <a:t>ít</a:t>
            </a:r>
            <a:r>
              <a:rPr lang="en-US" dirty="0"/>
              <a:t> </a:t>
            </a:r>
            <a:r>
              <a:rPr lang="en-US" dirty="0" err="1"/>
              <a:t>thì</a:t>
            </a:r>
            <a:r>
              <a:rPr lang="en-US" dirty="0"/>
              <a:t> trinh </a:t>
            </a:r>
            <a:r>
              <a:rPr lang="en-US" dirty="0" err="1"/>
              <a:t>bày</a:t>
            </a:r>
            <a:r>
              <a:rPr lang="en-US" dirty="0"/>
              <a:t> </a:t>
            </a:r>
            <a:r>
              <a:rPr lang="en-US" dirty="0" err="1"/>
              <a:t>dữ</a:t>
            </a:r>
            <a:r>
              <a:rPr lang="en-US" dirty="0"/>
              <a:t> </a:t>
            </a:r>
            <a:r>
              <a:rPr lang="en-US" dirty="0" err="1"/>
              <a:t>liệu</a:t>
            </a:r>
            <a:r>
              <a:rPr lang="en-US" dirty="0"/>
              <a:t> </a:t>
            </a:r>
            <a:r>
              <a:rPr lang="en-US" dirty="0" err="1"/>
              <a:t>phải</a:t>
            </a:r>
            <a:r>
              <a:rPr lang="en-US" dirty="0"/>
              <a:t> </a:t>
            </a:r>
            <a:r>
              <a:rPr lang="en-US" dirty="0" err="1"/>
              <a:t>cẩn</a:t>
            </a:r>
            <a:r>
              <a:rPr lang="en-US" dirty="0"/>
              <a:t> </a:t>
            </a:r>
            <a:r>
              <a:rPr lang="en-US" dirty="0" err="1"/>
              <a:t>thận</a:t>
            </a:r>
            <a:r>
              <a:rPr lang="en-US" dirty="0"/>
              <a:t>, </a:t>
            </a:r>
            <a:r>
              <a:rPr lang="en-US" dirty="0" err="1"/>
              <a:t>nếu</a:t>
            </a:r>
            <a:r>
              <a:rPr lang="en-US" dirty="0"/>
              <a:t> </a:t>
            </a:r>
            <a:r>
              <a:rPr lang="en-US" dirty="0" err="1"/>
              <a:t>không</a:t>
            </a:r>
            <a:r>
              <a:rPr lang="en-US" dirty="0"/>
              <a:t> </a:t>
            </a:r>
            <a:r>
              <a:rPr lang="en-US" dirty="0" err="1"/>
              <a:t>việc</a:t>
            </a:r>
            <a:r>
              <a:rPr lang="en-US" dirty="0"/>
              <a:t> trinh </a:t>
            </a:r>
            <a:r>
              <a:rPr lang="en-US" dirty="0" err="1"/>
              <a:t>bày</a:t>
            </a:r>
            <a:r>
              <a:rPr lang="en-US" dirty="0"/>
              <a:t> </a:t>
            </a:r>
            <a:r>
              <a:rPr lang="en-US" dirty="0" err="1"/>
              <a:t>dữ</a:t>
            </a:r>
            <a:r>
              <a:rPr lang="en-US" dirty="0"/>
              <a:t> </a:t>
            </a:r>
            <a:r>
              <a:rPr lang="en-US" dirty="0" err="1"/>
              <a:t>liệu</a:t>
            </a:r>
            <a:r>
              <a:rPr lang="en-US" dirty="0"/>
              <a:t> </a:t>
            </a:r>
            <a:r>
              <a:rPr lang="en-US" dirty="0" err="1"/>
              <a:t>không</a:t>
            </a:r>
            <a:r>
              <a:rPr lang="en-US" dirty="0"/>
              <a:t> </a:t>
            </a:r>
            <a:r>
              <a:rPr lang="en-US" dirty="0" err="1"/>
              <a:t>có</a:t>
            </a:r>
            <a:r>
              <a:rPr lang="en-US" dirty="0"/>
              <a:t> ý </a:t>
            </a:r>
            <a:r>
              <a:rPr lang="en-US" dirty="0" err="1"/>
              <a:t>nghĩa</a:t>
            </a:r>
            <a:r>
              <a:rPr lang="en-US" dirty="0"/>
              <a:t> </a:t>
            </a:r>
            <a:r>
              <a:rPr lang="en-US" dirty="0" err="1"/>
              <a:t>tóm</a:t>
            </a:r>
            <a:r>
              <a:rPr lang="en-US" dirty="0"/>
              <a:t> </a:t>
            </a:r>
            <a:r>
              <a:rPr lang="en-US" dirty="0" err="1"/>
              <a:t>tắt</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thấy</a:t>
            </a: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45</a:t>
            </a:fld>
            <a:endParaRPr lang="en-GB"/>
          </a:p>
        </p:txBody>
      </p:sp>
    </p:spTree>
    <p:extLst>
      <p:ext uri="{BB962C8B-B14F-4D97-AF65-F5344CB8AC3E}">
        <p14:creationId xmlns:p14="http://schemas.microsoft.com/office/powerpoint/2010/main" val="296115009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46</a:t>
            </a:fld>
            <a:endParaRPr lang="en-GB"/>
          </a:p>
        </p:txBody>
      </p:sp>
    </p:spTree>
    <p:extLst>
      <p:ext uri="{BB962C8B-B14F-4D97-AF65-F5344CB8AC3E}">
        <p14:creationId xmlns:p14="http://schemas.microsoft.com/office/powerpoint/2010/main" val="18922107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47</a:t>
            </a:fld>
            <a:endParaRPr lang="en-GB"/>
          </a:p>
        </p:txBody>
      </p:sp>
    </p:spTree>
    <p:extLst>
      <p:ext uri="{BB962C8B-B14F-4D97-AF65-F5344CB8AC3E}">
        <p14:creationId xmlns:p14="http://schemas.microsoft.com/office/powerpoint/2010/main" val="1426408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528635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solidFill>
                  <a:schemeClr val="tx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593415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08614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4723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r>
              <a:rPr lang="en-GB"/>
              <a:t>www.id-book.com</a:t>
            </a:r>
          </a:p>
        </p:txBody>
      </p:sp>
      <p:sp>
        <p:nvSpPr>
          <p:cNvPr id="9" name="Slide Number Placeholder 8"/>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09104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r>
              <a:rPr lang="en-GB"/>
              <a:t>www.id-book.com</a:t>
            </a:r>
          </a:p>
        </p:txBody>
      </p:sp>
      <p:sp>
        <p:nvSpPr>
          <p:cNvPr id="5" name="Slide Number Placeholder 4"/>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407614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r>
              <a:rPr lang="en-GB"/>
              <a:t>www.id-book.com</a:t>
            </a:r>
          </a:p>
        </p:txBody>
      </p:sp>
      <p:sp>
        <p:nvSpPr>
          <p:cNvPr id="4" name="Slide Number Placeholder 3"/>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236994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25408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90494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68491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14383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a:xfrm>
            <a:off x="2987675" y="6381750"/>
            <a:ext cx="2895600" cy="476250"/>
          </a:xfrm>
        </p:spPr>
        <p:txBody>
          <a:bodyPr/>
          <a:lstStyle>
            <a:lvl1pPr>
              <a:defRPr/>
            </a:lvl1pPr>
          </a:lstStyle>
          <a:p>
            <a:r>
              <a:rPr lang="en-GB"/>
              <a:t>www.id-book.com</a:t>
            </a:r>
          </a:p>
        </p:txBody>
      </p:sp>
      <p:sp>
        <p:nvSpPr>
          <p:cNvPr id="6" name="Date Placeholder 5"/>
          <p:cNvSpPr>
            <a:spLocks noGrp="1"/>
          </p:cNvSpPr>
          <p:nvPr>
            <p:ph type="dt" sz="half" idx="11"/>
          </p:nvPr>
        </p:nvSpPr>
        <p:spPr>
          <a:xfrm>
            <a:off x="179388" y="6381750"/>
            <a:ext cx="2133600" cy="476250"/>
          </a:xfrm>
        </p:spPr>
        <p:txBody>
          <a:bodyPr/>
          <a:lstStyle>
            <a:lvl1pPr>
              <a:defRPr/>
            </a:lvl1pPr>
          </a:lstStyle>
          <a:p>
            <a:endParaRPr lang="en-GB"/>
          </a:p>
        </p:txBody>
      </p:sp>
    </p:spTree>
    <p:extLst>
      <p:ext uri="{BB962C8B-B14F-4D97-AF65-F5344CB8AC3E}">
        <p14:creationId xmlns:p14="http://schemas.microsoft.com/office/powerpoint/2010/main" val="1058796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a:t>www.id-book.com</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A7EA2D8D-44E5-43C4-BBA1-AE3E32EF0894}" type="slidenum">
              <a:rPr lang="en-GB" smtClean="0"/>
              <a:pPr/>
              <a:t>‹#›</a:t>
            </a:fld>
            <a:endParaRPr lang="en-GB"/>
          </a:p>
        </p:txBody>
      </p:sp>
      <p:sp>
        <p:nvSpPr>
          <p:cNvPr id="7" name="Rectangle 6"/>
          <p:cNvSpPr/>
          <p:nvPr userDrawn="1"/>
        </p:nvSpPr>
        <p:spPr>
          <a:xfrm>
            <a:off x="0" y="0"/>
            <a:ext cx="9144000" cy="6858000"/>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419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u.wiley.com/WileyCDA/WileyTitle/productCd-1119020751.html"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3.emf"/><Relationship Id="rId5" Type="http://schemas.openxmlformats.org/officeDocument/2006/relationships/oleObject" Target="../embeddings/oleObject2.bin"/><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4.w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caqdas.soc.surrey.ac.uk/"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edia.wiley.com/product_data/coverImage300/51/11190207/1119020751.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620688"/>
            <a:ext cx="2857500" cy="37242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93643" y="4581128"/>
            <a:ext cx="8533907" cy="1292662"/>
          </a:xfrm>
          <a:prstGeom prst="rect">
            <a:avLst/>
          </a:prstGeom>
          <a:noFill/>
        </p:spPr>
        <p:txBody>
          <a:bodyPr wrap="none" rtlCol="0">
            <a:spAutoFit/>
          </a:bodyPr>
          <a:lstStyle/>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Chapter 8</a:t>
            </a:r>
          </a:p>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Data Analysis, Interpretation and Presentation</a:t>
            </a:r>
            <a:br>
              <a:rPr lang="en-GB" sz="3200" dirty="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rPr>
            </a:br>
            <a:endParaRPr lang="en-GB" sz="1400" dirty="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endParaRPr>
          </a:p>
        </p:txBody>
      </p:sp>
    </p:spTree>
    <p:extLst>
      <p:ext uri="{BB962C8B-B14F-4D97-AF65-F5344CB8AC3E}">
        <p14:creationId xmlns:p14="http://schemas.microsoft.com/office/powerpoint/2010/main" val="1471185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28A2-1536-4D4A-AD3A-05F4188038E3}"/>
              </a:ext>
            </a:extLst>
          </p:cNvPr>
          <p:cNvSpPr>
            <a:spLocks noGrp="1"/>
          </p:cNvSpPr>
          <p:nvPr>
            <p:ph type="title"/>
          </p:nvPr>
        </p:nvSpPr>
        <p:spPr/>
        <p:txBody>
          <a:bodyPr/>
          <a:lstStyle/>
          <a:p>
            <a:r>
              <a:rPr lang="en-US" dirty="0"/>
              <a:t>Chapter 8</a:t>
            </a:r>
          </a:p>
        </p:txBody>
      </p:sp>
      <p:sp>
        <p:nvSpPr>
          <p:cNvPr id="3" name="Content Placeholder 2">
            <a:extLst>
              <a:ext uri="{FF2B5EF4-FFF2-40B4-BE49-F238E27FC236}">
                <a16:creationId xmlns:a16="http://schemas.microsoft.com/office/drawing/2014/main" id="{EC9869D6-298B-4EF7-B2A3-A3C3E6B1E683}"/>
              </a:ext>
            </a:extLst>
          </p:cNvPr>
          <p:cNvSpPr>
            <a:spLocks noGrp="1"/>
          </p:cNvSpPr>
          <p:nvPr>
            <p:ph idx="1"/>
          </p:nvPr>
        </p:nvSpPr>
        <p:spPr/>
        <p:txBody>
          <a:bodyPr>
            <a:normAutofit/>
          </a:bodyPr>
          <a:lstStyle/>
          <a:p>
            <a:pPr marL="0" indent="0">
              <a:buNone/>
            </a:pPr>
            <a:r>
              <a:rPr lang="en-US" dirty="0"/>
              <a:t>8.1 Introduction</a:t>
            </a:r>
          </a:p>
          <a:p>
            <a:pPr marL="0" indent="0">
              <a:buNone/>
            </a:pPr>
            <a:r>
              <a:rPr lang="en-US" dirty="0"/>
              <a:t>8.2 </a:t>
            </a:r>
            <a:r>
              <a:rPr lang="en-US"/>
              <a:t>Qualitative and Quantitative</a:t>
            </a:r>
          </a:p>
          <a:p>
            <a:pPr marL="0" indent="0">
              <a:buNone/>
            </a:pPr>
            <a:r>
              <a:rPr lang="en-US"/>
              <a:t>8.3 </a:t>
            </a:r>
            <a:r>
              <a:rPr lang="en-US" dirty="0"/>
              <a:t>Simple Quantitative Analysis</a:t>
            </a:r>
          </a:p>
          <a:p>
            <a:pPr marL="0" indent="0">
              <a:buNone/>
            </a:pPr>
            <a:r>
              <a:rPr lang="en-US" dirty="0"/>
              <a:t>8.4 Simple Qualitative Analysis</a:t>
            </a:r>
          </a:p>
          <a:p>
            <a:pPr marL="0" indent="0">
              <a:buNone/>
            </a:pPr>
            <a:r>
              <a:rPr lang="en-US" dirty="0"/>
              <a:t>8.5 Tools to Support Data Analysis</a:t>
            </a:r>
          </a:p>
          <a:p>
            <a:pPr marL="0" indent="0">
              <a:buNone/>
            </a:pPr>
            <a:r>
              <a:rPr lang="en-US" dirty="0"/>
              <a:t>8.6 Using Theoretical Frameworks</a:t>
            </a:r>
          </a:p>
          <a:p>
            <a:pPr marL="0" indent="0">
              <a:buNone/>
            </a:pPr>
            <a:r>
              <a:rPr lang="en-US" dirty="0"/>
              <a:t>8.7 Presenting the Findings</a:t>
            </a:r>
          </a:p>
        </p:txBody>
      </p:sp>
      <p:sp>
        <p:nvSpPr>
          <p:cNvPr id="4" name="Footer Placeholder 3">
            <a:extLst>
              <a:ext uri="{FF2B5EF4-FFF2-40B4-BE49-F238E27FC236}">
                <a16:creationId xmlns:a16="http://schemas.microsoft.com/office/drawing/2014/main" id="{E776569A-295E-4F34-8DBA-A385D32945B1}"/>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B663B013-0588-4BB8-A558-76EEE781224B}"/>
              </a:ext>
            </a:extLst>
          </p:cNvPr>
          <p:cNvSpPr>
            <a:spLocks noGrp="1"/>
          </p:cNvSpPr>
          <p:nvPr>
            <p:ph type="sldNum" sz="quarter" idx="12"/>
          </p:nvPr>
        </p:nvSpPr>
        <p:spPr/>
        <p:txBody>
          <a:bodyPr/>
          <a:lstStyle/>
          <a:p>
            <a:fld id="{A7EA2D8D-44E5-43C4-BBA1-AE3E32EF0894}" type="slidenum">
              <a:rPr lang="en-GB" smtClean="0"/>
              <a:t>2</a:t>
            </a:fld>
            <a:endParaRPr lang="en-GB"/>
          </a:p>
        </p:txBody>
      </p:sp>
    </p:spTree>
    <p:extLst>
      <p:ext uri="{BB962C8B-B14F-4D97-AF65-F5344CB8AC3E}">
        <p14:creationId xmlns:p14="http://schemas.microsoft.com/office/powerpoint/2010/main" val="2967036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228600"/>
            <a:ext cx="7772400" cy="968152"/>
          </a:xfrm>
        </p:spPr>
        <p:txBody>
          <a:bodyPr/>
          <a:lstStyle/>
          <a:p>
            <a:r>
              <a:rPr lang="en-US" dirty="0"/>
              <a:t>Aims</a:t>
            </a:r>
          </a:p>
        </p:txBody>
      </p:sp>
      <p:sp>
        <p:nvSpPr>
          <p:cNvPr id="8195" name="Rectangle 3"/>
          <p:cNvSpPr>
            <a:spLocks noGrp="1" noChangeArrowheads="1"/>
          </p:cNvSpPr>
          <p:nvPr>
            <p:ph type="body" idx="1"/>
          </p:nvPr>
        </p:nvSpPr>
        <p:spPr>
          <a:xfrm>
            <a:off x="323528" y="1124744"/>
            <a:ext cx="8820472" cy="5562600"/>
          </a:xfrm>
        </p:spPr>
        <p:txBody>
          <a:bodyPr>
            <a:normAutofit fontScale="92500" lnSpcReduction="20000"/>
          </a:bodyPr>
          <a:lstStyle/>
          <a:p>
            <a:r>
              <a:rPr lang="en-US" sz="3000" dirty="0">
                <a:solidFill>
                  <a:srgbClr val="7030A0"/>
                </a:solidFill>
              </a:rPr>
              <a:t>Discuss the difference between </a:t>
            </a:r>
            <a:r>
              <a:rPr lang="en-US" sz="3000" b="1" dirty="0">
                <a:solidFill>
                  <a:srgbClr val="7030A0"/>
                </a:solidFill>
              </a:rPr>
              <a:t>qualitative and quantitative data and analysis</a:t>
            </a:r>
            <a:r>
              <a:rPr lang="en-US" sz="3000" dirty="0">
                <a:solidFill>
                  <a:srgbClr val="7030A0"/>
                </a:solidFill>
              </a:rPr>
              <a:t>.</a:t>
            </a:r>
          </a:p>
          <a:p>
            <a:endParaRPr lang="en-US" sz="600" dirty="0">
              <a:solidFill>
                <a:srgbClr val="7030A0"/>
              </a:solidFill>
            </a:endParaRPr>
          </a:p>
          <a:p>
            <a:r>
              <a:rPr lang="en-US" sz="3000" dirty="0">
                <a:solidFill>
                  <a:srgbClr val="7030A0"/>
                </a:solidFill>
              </a:rPr>
              <a:t>Enable you to </a:t>
            </a:r>
            <a:r>
              <a:rPr lang="en-US" sz="3000" b="1" dirty="0">
                <a:solidFill>
                  <a:srgbClr val="7030A0"/>
                </a:solidFill>
              </a:rPr>
              <a:t>analyze data </a:t>
            </a:r>
            <a:r>
              <a:rPr lang="en-US" sz="3000" dirty="0">
                <a:solidFill>
                  <a:srgbClr val="7030A0"/>
                </a:solidFill>
              </a:rPr>
              <a:t>gathered from: </a:t>
            </a:r>
          </a:p>
          <a:p>
            <a:endParaRPr lang="en-US" sz="600" dirty="0">
              <a:solidFill>
                <a:srgbClr val="7030A0"/>
              </a:solidFill>
            </a:endParaRPr>
          </a:p>
          <a:p>
            <a:pPr lvl="1"/>
            <a:r>
              <a:rPr lang="en-US" dirty="0">
                <a:solidFill>
                  <a:schemeClr val="accent1"/>
                </a:solidFill>
              </a:rPr>
              <a:t>Questionnaires.</a:t>
            </a:r>
          </a:p>
          <a:p>
            <a:pPr lvl="1"/>
            <a:r>
              <a:rPr lang="en-US" dirty="0">
                <a:solidFill>
                  <a:schemeClr val="accent1"/>
                </a:solidFill>
              </a:rPr>
              <a:t>Interviews. </a:t>
            </a:r>
          </a:p>
          <a:p>
            <a:pPr lvl="1"/>
            <a:r>
              <a:rPr lang="en-US" dirty="0">
                <a:solidFill>
                  <a:schemeClr val="accent1"/>
                </a:solidFill>
              </a:rPr>
              <a:t>Observation studies.</a:t>
            </a:r>
          </a:p>
          <a:p>
            <a:pPr lvl="1"/>
            <a:endParaRPr lang="en-US" sz="600" dirty="0">
              <a:solidFill>
                <a:schemeClr val="accent1"/>
              </a:solidFill>
            </a:endParaRPr>
          </a:p>
          <a:p>
            <a:r>
              <a:rPr lang="en-US" sz="3000" dirty="0">
                <a:solidFill>
                  <a:srgbClr val="7030A0"/>
                </a:solidFill>
              </a:rPr>
              <a:t>Make you aware of </a:t>
            </a:r>
            <a:r>
              <a:rPr lang="en-US" sz="3000" b="1" dirty="0">
                <a:solidFill>
                  <a:srgbClr val="7030A0"/>
                </a:solidFill>
              </a:rPr>
              <a:t>software packages </a:t>
            </a:r>
            <a:r>
              <a:rPr lang="en-US" sz="3000" dirty="0">
                <a:solidFill>
                  <a:srgbClr val="7030A0"/>
                </a:solidFill>
              </a:rPr>
              <a:t>that are available to help your analysis.</a:t>
            </a:r>
          </a:p>
          <a:p>
            <a:endParaRPr lang="en-US" sz="600" dirty="0">
              <a:solidFill>
                <a:srgbClr val="7030A0"/>
              </a:solidFill>
            </a:endParaRPr>
          </a:p>
          <a:p>
            <a:r>
              <a:rPr lang="en-US" sz="3000" dirty="0">
                <a:solidFill>
                  <a:srgbClr val="7030A0"/>
                </a:solidFill>
              </a:rPr>
              <a:t>Identify common </a:t>
            </a:r>
            <a:r>
              <a:rPr lang="en-US" sz="3000" b="1" dirty="0">
                <a:solidFill>
                  <a:srgbClr val="7030A0"/>
                </a:solidFill>
              </a:rPr>
              <a:t>pitfalls</a:t>
            </a:r>
            <a:r>
              <a:rPr lang="en-US" sz="3000" dirty="0">
                <a:solidFill>
                  <a:srgbClr val="7030A0"/>
                </a:solidFill>
              </a:rPr>
              <a:t> in data analysis, interpretation, and presentation.</a:t>
            </a:r>
          </a:p>
          <a:p>
            <a:endParaRPr lang="en-US" sz="600" dirty="0">
              <a:solidFill>
                <a:srgbClr val="7030A0"/>
              </a:solidFill>
            </a:endParaRPr>
          </a:p>
          <a:p>
            <a:r>
              <a:rPr lang="en-US" sz="3000" dirty="0">
                <a:solidFill>
                  <a:srgbClr val="7030A0"/>
                </a:solidFill>
              </a:rPr>
              <a:t>Enable you to </a:t>
            </a:r>
            <a:r>
              <a:rPr lang="en-US" sz="3000" b="1" dirty="0">
                <a:solidFill>
                  <a:srgbClr val="7030A0"/>
                </a:solidFill>
              </a:rPr>
              <a:t>interpret and present </a:t>
            </a:r>
            <a:r>
              <a:rPr lang="en-US" sz="3000" dirty="0">
                <a:solidFill>
                  <a:srgbClr val="7030A0"/>
                </a:solidFill>
              </a:rPr>
              <a:t>your findings in appropriate ways.</a:t>
            </a:r>
            <a:endParaRPr lang="en-US" sz="7800" dirty="0">
              <a:solidFill>
                <a:srgbClr val="7030A0"/>
              </a:solidFill>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rPr>
              <a:t>www.id-book.com</a:t>
            </a:r>
          </a:p>
        </p:txBody>
      </p:sp>
      <p:sp>
        <p:nvSpPr>
          <p:cNvPr id="6" name="Slide Number Placeholder 5"/>
          <p:cNvSpPr>
            <a:spLocks noGrp="1"/>
          </p:cNvSpPr>
          <p:nvPr>
            <p:ph type="sldNum" sz="quarter" idx="12"/>
          </p:nvPr>
        </p:nvSpPr>
        <p:spPr/>
        <p:txBody>
          <a:bodyPr/>
          <a:lstStyle/>
          <a:p>
            <a:fld id="{A7EA2D8D-44E5-43C4-BBA1-AE3E32EF0894}" type="slidenum">
              <a:rPr lang="en-GB" sz="1050" smtClean="0">
                <a:solidFill>
                  <a:schemeClr val="accent6">
                    <a:lumMod val="75000"/>
                  </a:schemeClr>
                </a:solidFill>
              </a:rPr>
              <a:t>3</a:t>
            </a:fld>
            <a:endParaRPr lang="en-GB" dirty="0">
              <a:solidFill>
                <a:schemeClr val="accent6">
                  <a:lumMod val="75000"/>
                </a:schemeClr>
              </a:solidFill>
            </a:endParaRPr>
          </a:p>
        </p:txBody>
      </p:sp>
    </p:spTree>
    <p:extLst>
      <p:ext uri="{BB962C8B-B14F-4D97-AF65-F5344CB8AC3E}">
        <p14:creationId xmlns:p14="http://schemas.microsoft.com/office/powerpoint/2010/main" val="679756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28A2-1536-4D4A-AD3A-05F4188038E3}"/>
              </a:ext>
            </a:extLst>
          </p:cNvPr>
          <p:cNvSpPr>
            <a:spLocks noGrp="1"/>
          </p:cNvSpPr>
          <p:nvPr>
            <p:ph type="title"/>
          </p:nvPr>
        </p:nvSpPr>
        <p:spPr/>
        <p:txBody>
          <a:bodyPr/>
          <a:lstStyle/>
          <a:p>
            <a:r>
              <a:rPr lang="en-US" dirty="0"/>
              <a:t>8.1 Introduction</a:t>
            </a:r>
          </a:p>
        </p:txBody>
      </p:sp>
      <p:sp>
        <p:nvSpPr>
          <p:cNvPr id="3" name="Content Placeholder 2">
            <a:extLst>
              <a:ext uri="{FF2B5EF4-FFF2-40B4-BE49-F238E27FC236}">
                <a16:creationId xmlns:a16="http://schemas.microsoft.com/office/drawing/2014/main" id="{EC9869D6-298B-4EF7-B2A3-A3C3E6B1E683}"/>
              </a:ext>
            </a:extLst>
          </p:cNvPr>
          <p:cNvSpPr>
            <a:spLocks noGrp="1"/>
          </p:cNvSpPr>
          <p:nvPr>
            <p:ph idx="1"/>
          </p:nvPr>
        </p:nvSpPr>
        <p:spPr/>
        <p:txBody>
          <a:bodyPr/>
          <a:lstStyle/>
          <a:p>
            <a:pPr>
              <a:buFontTx/>
              <a:buChar char="-"/>
            </a:pPr>
            <a:r>
              <a:rPr lang="en-US"/>
              <a:t>The kind of analysis depend on goal and data actually gathered</a:t>
            </a:r>
          </a:p>
          <a:p>
            <a:pPr>
              <a:buFontTx/>
              <a:buChar char="-"/>
            </a:pPr>
            <a:r>
              <a:rPr lang="en-US"/>
              <a:t>Quality analysis approach/quantitative analysis approach/combination</a:t>
            </a:r>
          </a:p>
          <a:p>
            <a:pPr>
              <a:buFontTx/>
              <a:buChar char="-"/>
            </a:pPr>
            <a:r>
              <a:rPr lang="en-US"/>
              <a:t>Combination is very common</a:t>
            </a:r>
            <a:endParaRPr lang="en-US" dirty="0"/>
          </a:p>
        </p:txBody>
      </p:sp>
      <p:sp>
        <p:nvSpPr>
          <p:cNvPr id="4" name="Footer Placeholder 3">
            <a:extLst>
              <a:ext uri="{FF2B5EF4-FFF2-40B4-BE49-F238E27FC236}">
                <a16:creationId xmlns:a16="http://schemas.microsoft.com/office/drawing/2014/main" id="{E776569A-295E-4F34-8DBA-A385D32945B1}"/>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B663B013-0588-4BB8-A558-76EEE781224B}"/>
              </a:ext>
            </a:extLst>
          </p:cNvPr>
          <p:cNvSpPr>
            <a:spLocks noGrp="1"/>
          </p:cNvSpPr>
          <p:nvPr>
            <p:ph type="sldNum" sz="quarter" idx="12"/>
          </p:nvPr>
        </p:nvSpPr>
        <p:spPr/>
        <p:txBody>
          <a:bodyPr/>
          <a:lstStyle/>
          <a:p>
            <a:fld id="{A7EA2D8D-44E5-43C4-BBA1-AE3E32EF0894}" type="slidenum">
              <a:rPr lang="en-GB" smtClean="0"/>
              <a:t>4</a:t>
            </a:fld>
            <a:endParaRPr lang="en-GB"/>
          </a:p>
        </p:txBody>
      </p:sp>
    </p:spTree>
    <p:extLst>
      <p:ext uri="{BB962C8B-B14F-4D97-AF65-F5344CB8AC3E}">
        <p14:creationId xmlns:p14="http://schemas.microsoft.com/office/powerpoint/2010/main" val="1329131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28A2-1536-4D4A-AD3A-05F4188038E3}"/>
              </a:ext>
            </a:extLst>
          </p:cNvPr>
          <p:cNvSpPr>
            <a:spLocks noGrp="1"/>
          </p:cNvSpPr>
          <p:nvPr>
            <p:ph type="title"/>
          </p:nvPr>
        </p:nvSpPr>
        <p:spPr/>
        <p:txBody>
          <a:bodyPr/>
          <a:lstStyle/>
          <a:p>
            <a:r>
              <a:rPr lang="en-US" dirty="0"/>
              <a:t>8.1 Introduction</a:t>
            </a:r>
          </a:p>
        </p:txBody>
      </p:sp>
      <p:sp>
        <p:nvSpPr>
          <p:cNvPr id="3" name="Content Placeholder 2">
            <a:extLst>
              <a:ext uri="{FF2B5EF4-FFF2-40B4-BE49-F238E27FC236}">
                <a16:creationId xmlns:a16="http://schemas.microsoft.com/office/drawing/2014/main" id="{EC9869D6-298B-4EF7-B2A3-A3C3E6B1E683}"/>
              </a:ext>
            </a:extLst>
          </p:cNvPr>
          <p:cNvSpPr>
            <a:spLocks noGrp="1"/>
          </p:cNvSpPr>
          <p:nvPr>
            <p:ph idx="1"/>
          </p:nvPr>
        </p:nvSpPr>
        <p:spPr/>
        <p:txBody>
          <a:bodyPr/>
          <a:lstStyle/>
          <a:p>
            <a:pPr>
              <a:buFontTx/>
              <a:buChar char="-"/>
            </a:pPr>
            <a:r>
              <a:rPr lang="en-US"/>
              <a:t>Analysis: identifying patterns or calculating simple numberic values (ratios, average, percentage)</a:t>
            </a:r>
          </a:p>
          <a:p>
            <a:pPr>
              <a:buFontTx/>
              <a:buChar char="-"/>
            </a:pPr>
            <a:r>
              <a:rPr lang="en-US"/>
              <a:t>Interpretation (parallel with analysis: be careful with investigator’s existing beliefs or biases</a:t>
            </a:r>
          </a:p>
          <a:p>
            <a:pPr>
              <a:buFontTx/>
              <a:buChar char="-"/>
            </a:pPr>
            <a:r>
              <a:rPr lang="en-US"/>
              <a:t>Presentation: depends on goals and audience</a:t>
            </a:r>
            <a:endParaRPr lang="en-US" dirty="0"/>
          </a:p>
        </p:txBody>
      </p:sp>
      <p:sp>
        <p:nvSpPr>
          <p:cNvPr id="4" name="Footer Placeholder 3">
            <a:extLst>
              <a:ext uri="{FF2B5EF4-FFF2-40B4-BE49-F238E27FC236}">
                <a16:creationId xmlns:a16="http://schemas.microsoft.com/office/drawing/2014/main" id="{E776569A-295E-4F34-8DBA-A385D32945B1}"/>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B663B013-0588-4BB8-A558-76EEE781224B}"/>
              </a:ext>
            </a:extLst>
          </p:cNvPr>
          <p:cNvSpPr>
            <a:spLocks noGrp="1"/>
          </p:cNvSpPr>
          <p:nvPr>
            <p:ph type="sldNum" sz="quarter" idx="12"/>
          </p:nvPr>
        </p:nvSpPr>
        <p:spPr/>
        <p:txBody>
          <a:bodyPr/>
          <a:lstStyle/>
          <a:p>
            <a:fld id="{A7EA2D8D-44E5-43C4-BBA1-AE3E32EF0894}" type="slidenum">
              <a:rPr lang="en-GB" smtClean="0"/>
              <a:t>5</a:t>
            </a:fld>
            <a:endParaRPr lang="en-GB"/>
          </a:p>
        </p:txBody>
      </p:sp>
    </p:spTree>
    <p:extLst>
      <p:ext uri="{BB962C8B-B14F-4D97-AF65-F5344CB8AC3E}">
        <p14:creationId xmlns:p14="http://schemas.microsoft.com/office/powerpoint/2010/main" val="745584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228600"/>
            <a:ext cx="7772400" cy="1143000"/>
          </a:xfrm>
        </p:spPr>
        <p:txBody>
          <a:bodyPr>
            <a:normAutofit fontScale="90000"/>
          </a:bodyPr>
          <a:lstStyle/>
          <a:p>
            <a:r>
              <a:rPr lang="en-US" dirty="0"/>
              <a:t>8.2 Quantitative and qualitative</a:t>
            </a:r>
          </a:p>
        </p:txBody>
      </p:sp>
      <p:sp>
        <p:nvSpPr>
          <p:cNvPr id="9219" name="Rectangle 3"/>
          <p:cNvSpPr>
            <a:spLocks noGrp="1" noChangeArrowheads="1"/>
          </p:cNvSpPr>
          <p:nvPr>
            <p:ph type="body" idx="1"/>
          </p:nvPr>
        </p:nvSpPr>
        <p:spPr>
          <a:xfrm>
            <a:off x="250825" y="1412874"/>
            <a:ext cx="8675688" cy="5216526"/>
          </a:xfrm>
        </p:spPr>
        <p:txBody>
          <a:bodyPr>
            <a:noAutofit/>
          </a:bodyPr>
          <a:lstStyle/>
          <a:p>
            <a:pPr marL="609600" indent="-609600">
              <a:spcBef>
                <a:spcPts val="600"/>
              </a:spcBef>
            </a:pPr>
            <a:r>
              <a:rPr lang="en-US" sz="2800" dirty="0">
                <a:solidFill>
                  <a:srgbClr val="7030A0"/>
                </a:solidFill>
              </a:rPr>
              <a:t>Quantitative data – expressed as numbers</a:t>
            </a:r>
          </a:p>
          <a:p>
            <a:pPr marL="609600" indent="-609600">
              <a:spcBef>
                <a:spcPts val="600"/>
              </a:spcBef>
            </a:pPr>
            <a:r>
              <a:rPr lang="en-US" sz="2800" dirty="0">
                <a:solidFill>
                  <a:srgbClr val="7030A0"/>
                </a:solidFill>
              </a:rPr>
              <a:t>Qualitative data – difficult to measure sensibly as numbers, e.g. count number of words to measure dissatisfaction</a:t>
            </a:r>
          </a:p>
          <a:p>
            <a:pPr marL="609600" indent="-609600">
              <a:spcBef>
                <a:spcPts val="600"/>
              </a:spcBef>
            </a:pPr>
            <a:r>
              <a:rPr lang="en-US" sz="2800" dirty="0">
                <a:solidFill>
                  <a:srgbClr val="7030A0"/>
                </a:solidFill>
              </a:rPr>
              <a:t>Quantitative analysis – numerical methods to ascertain size, magnitude, amount</a:t>
            </a:r>
          </a:p>
          <a:p>
            <a:pPr marL="609600" indent="-609600">
              <a:spcBef>
                <a:spcPts val="600"/>
              </a:spcBef>
            </a:pPr>
            <a:r>
              <a:rPr lang="en-US" sz="2800" dirty="0">
                <a:solidFill>
                  <a:srgbClr val="7030A0"/>
                </a:solidFill>
              </a:rPr>
              <a:t>Qualitative analysis – expresses the nature of elements and is represented as themes, patterns, stories</a:t>
            </a:r>
          </a:p>
          <a:p>
            <a:pPr marL="609600" indent="-609600">
              <a:spcBef>
                <a:spcPts val="600"/>
              </a:spcBef>
            </a:pPr>
            <a:r>
              <a:rPr lang="en-US" sz="2800" dirty="0">
                <a:solidFill>
                  <a:srgbClr val="7030A0"/>
                </a:solidFill>
              </a:rPr>
              <a:t>Be careful how you manipulate data and numbers!</a:t>
            </a:r>
          </a:p>
        </p:txBody>
      </p:sp>
      <p:sp>
        <p:nvSpPr>
          <p:cNvPr id="3" name="Footer Placeholder 2"/>
          <p:cNvSpPr>
            <a:spLocks noGrp="1"/>
          </p:cNvSpPr>
          <p:nvPr>
            <p:ph type="ftr" sz="quarter" idx="11"/>
          </p:nvPr>
        </p:nvSpPr>
        <p:spPr/>
        <p:txBody>
          <a:bodyPr/>
          <a:lstStyle/>
          <a:p>
            <a:r>
              <a:rPr lang="en-GB" sz="1050" dirty="0">
                <a:solidFill>
                  <a:schemeClr val="accent6">
                    <a:lumMod val="75000"/>
                  </a:schemeClr>
                </a:solidFill>
              </a:rPr>
              <a:t>www.id-book.com</a:t>
            </a:r>
            <a:endParaRPr lang="en-GB" dirty="0">
              <a:solidFill>
                <a:schemeClr val="accent6">
                  <a:lumMod val="75000"/>
                </a:schemeClr>
              </a:solidFill>
            </a:endParaRP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rPr>
              <a:t>6</a:t>
            </a:fld>
            <a:endParaRPr lang="en-GB" sz="1000" dirty="0">
              <a:solidFill>
                <a:schemeClr val="accent6">
                  <a:lumMod val="75000"/>
                </a:schemeClr>
              </a:solidFill>
            </a:endParaRPr>
          </a:p>
        </p:txBody>
      </p:sp>
    </p:spTree>
    <p:extLst>
      <p:ext uri="{BB962C8B-B14F-4D97-AF65-F5344CB8AC3E}">
        <p14:creationId xmlns:p14="http://schemas.microsoft.com/office/powerpoint/2010/main" val="2141891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116632"/>
            <a:ext cx="7772400" cy="648072"/>
          </a:xfrm>
        </p:spPr>
        <p:txBody>
          <a:bodyPr>
            <a:normAutofit fontScale="90000"/>
          </a:bodyPr>
          <a:lstStyle/>
          <a:p>
            <a:r>
              <a:rPr lang="en-US" dirty="0"/>
              <a:t>8.3 Simple quantitative analysis</a:t>
            </a:r>
          </a:p>
        </p:txBody>
      </p:sp>
      <p:sp>
        <p:nvSpPr>
          <p:cNvPr id="10243" name="Rectangle 3"/>
          <p:cNvSpPr>
            <a:spLocks noGrp="1" noChangeArrowheads="1"/>
          </p:cNvSpPr>
          <p:nvPr>
            <p:ph type="body" sz="half" idx="1"/>
          </p:nvPr>
        </p:nvSpPr>
        <p:spPr>
          <a:xfrm>
            <a:off x="234155" y="839614"/>
            <a:ext cx="8675687" cy="3456161"/>
          </a:xfrm>
        </p:spPr>
        <p:txBody>
          <a:bodyPr/>
          <a:lstStyle/>
          <a:p>
            <a:r>
              <a:rPr lang="en-US" sz="2800" dirty="0">
                <a:solidFill>
                  <a:srgbClr val="7030A0"/>
                </a:solidFill>
              </a:rPr>
              <a:t>Averages </a:t>
            </a:r>
          </a:p>
          <a:p>
            <a:pPr lvl="1"/>
            <a:r>
              <a:rPr lang="en-US" sz="2400" dirty="0">
                <a:solidFill>
                  <a:schemeClr val="accent1"/>
                </a:solidFill>
              </a:rPr>
              <a:t>Mean: add up values and divide by number of data points</a:t>
            </a:r>
          </a:p>
          <a:p>
            <a:pPr lvl="1"/>
            <a:r>
              <a:rPr lang="en-US" sz="2400" dirty="0">
                <a:solidFill>
                  <a:schemeClr val="accent1"/>
                </a:solidFill>
              </a:rPr>
              <a:t>Median: middle value of data when ranked</a:t>
            </a:r>
          </a:p>
          <a:p>
            <a:pPr lvl="1"/>
            <a:r>
              <a:rPr lang="en-US" sz="2400" dirty="0">
                <a:solidFill>
                  <a:schemeClr val="accent1"/>
                </a:solidFill>
              </a:rPr>
              <a:t>Mode: figure that appears most often in the data</a:t>
            </a:r>
          </a:p>
          <a:p>
            <a:r>
              <a:rPr lang="en-US" sz="2800" dirty="0">
                <a:solidFill>
                  <a:srgbClr val="7030A0"/>
                </a:solidFill>
              </a:rPr>
              <a:t>Percentages</a:t>
            </a:r>
          </a:p>
          <a:p>
            <a:r>
              <a:rPr lang="en-US" sz="2800" dirty="0">
                <a:solidFill>
                  <a:srgbClr val="7030A0"/>
                </a:solidFill>
              </a:rPr>
              <a:t>Be careful not to mislead with numbers!</a:t>
            </a:r>
          </a:p>
          <a:p>
            <a:r>
              <a:rPr lang="en-US" sz="2800" dirty="0">
                <a:solidFill>
                  <a:srgbClr val="7030A0"/>
                </a:solidFill>
              </a:rPr>
              <a:t>Graphical representations give overview of data</a:t>
            </a:r>
          </a:p>
        </p:txBody>
      </p:sp>
      <p:sp>
        <p:nvSpPr>
          <p:cNvPr id="1024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5" name="Object 5"/>
          <p:cNvGraphicFramePr>
            <a:graphicFrameLocks noChangeAspect="1"/>
          </p:cNvGraphicFramePr>
          <p:nvPr/>
        </p:nvGraphicFramePr>
        <p:xfrm>
          <a:off x="6148659" y="4509121"/>
          <a:ext cx="2790363" cy="1877120"/>
        </p:xfrm>
        <a:graphic>
          <a:graphicData uri="http://schemas.openxmlformats.org/presentationml/2006/ole">
            <mc:AlternateContent xmlns:mc="http://schemas.openxmlformats.org/markup-compatibility/2006">
              <mc:Choice xmlns:v="urn:schemas-microsoft-com:vml" Requires="v">
                <p:oleObj name="Chart" r:id="rId3" imgW="4810049" imgH="3238500" progId="Excel.Chart.8">
                  <p:embed/>
                </p:oleObj>
              </mc:Choice>
              <mc:Fallback>
                <p:oleObj name="Chart" r:id="rId3" imgW="4810049" imgH="3238500" progId="Excel.Chart.8">
                  <p:embed/>
                  <p:pic>
                    <p:nvPicPr>
                      <p:cNvPr id="10245"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8659" y="4509121"/>
                        <a:ext cx="2790363" cy="1877120"/>
                      </a:xfrm>
                      <a:prstGeom prst="rect">
                        <a:avLst/>
                      </a:prstGeom>
                      <a:noFill/>
                    </p:spPr>
                  </p:pic>
                </p:oleObj>
              </mc:Fallback>
            </mc:AlternateContent>
          </a:graphicData>
        </a:graphic>
      </p:graphicFrame>
      <p:sp>
        <p:nvSpPr>
          <p:cNvPr id="10246" name="Rectangle 6"/>
          <p:cNvSpPr>
            <a:spLocks noChangeArrowheads="1"/>
          </p:cNvSpPr>
          <p:nvPr/>
        </p:nvSpPr>
        <p:spPr bwMode="auto">
          <a:xfrm>
            <a:off x="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7" name="Object 7"/>
          <p:cNvGraphicFramePr>
            <a:graphicFrameLocks noChangeAspect="1"/>
          </p:cNvGraphicFramePr>
          <p:nvPr/>
        </p:nvGraphicFramePr>
        <p:xfrm>
          <a:off x="3010341" y="4509120"/>
          <a:ext cx="3123317" cy="1846660"/>
        </p:xfrm>
        <a:graphic>
          <a:graphicData uri="http://schemas.openxmlformats.org/presentationml/2006/ole">
            <mc:AlternateContent xmlns:mc="http://schemas.openxmlformats.org/markup-compatibility/2006">
              <mc:Choice xmlns:v="urn:schemas-microsoft-com:vml" Requires="v">
                <p:oleObj name="Chart" r:id="rId5" imgW="4124249" imgH="2438400" progId="Excel.Chart.8">
                  <p:embed/>
                </p:oleObj>
              </mc:Choice>
              <mc:Fallback>
                <p:oleObj name="Chart" r:id="rId5" imgW="4124249" imgH="2438400" progId="Excel.Chart.8">
                  <p:embed/>
                  <p:pic>
                    <p:nvPicPr>
                      <p:cNvPr id="10247"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0341" y="4509120"/>
                        <a:ext cx="3123317" cy="1846660"/>
                      </a:xfrm>
                      <a:prstGeom prst="rect">
                        <a:avLst/>
                      </a:prstGeom>
                      <a:noFill/>
                    </p:spPr>
                  </p:pic>
                </p:oleObj>
              </mc:Fallback>
            </mc:AlternateContent>
          </a:graphicData>
        </a:graphic>
      </p:graphicFrame>
      <p:sp>
        <p:nvSpPr>
          <p:cNvPr id="10248" name="Rectangle 8"/>
          <p:cNvSpPr>
            <a:spLocks noChangeArrowheads="1"/>
          </p:cNvSpPr>
          <p:nvPr/>
        </p:nvSpPr>
        <p:spPr bwMode="auto">
          <a:xfrm>
            <a:off x="0" y="1966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9" name="Object 9"/>
          <p:cNvGraphicFramePr>
            <a:graphicFrameLocks noChangeAspect="1"/>
          </p:cNvGraphicFramePr>
          <p:nvPr/>
        </p:nvGraphicFramePr>
        <p:xfrm>
          <a:off x="219241" y="4509120"/>
          <a:ext cx="2709499" cy="1827337"/>
        </p:xfrm>
        <a:graphic>
          <a:graphicData uri="http://schemas.openxmlformats.org/presentationml/2006/ole">
            <mc:AlternateContent xmlns:mc="http://schemas.openxmlformats.org/markup-compatibility/2006">
              <mc:Choice xmlns:v="urn:schemas-microsoft-com:vml" Requires="v">
                <p:oleObj name="Chart" r:id="rId7" imgW="4685016" imgH="3154166" progId="Excel.Chart.8">
                  <p:embed/>
                </p:oleObj>
              </mc:Choice>
              <mc:Fallback>
                <p:oleObj name="Chart" r:id="rId7" imgW="4685016" imgH="3154166" progId="Excel.Chart.8">
                  <p:embed/>
                  <p:pic>
                    <p:nvPicPr>
                      <p:cNvPr id="10249"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9241" y="4509120"/>
                        <a:ext cx="2709499" cy="1827337"/>
                      </a:xfrm>
                      <a:prstGeom prst="rect">
                        <a:avLst/>
                      </a:prstGeom>
                      <a:noFill/>
                    </p:spPr>
                  </p:pic>
                </p:oleObj>
              </mc:Fallback>
            </mc:AlternateContent>
          </a:graphicData>
        </a:graphic>
      </p:graphicFrame>
      <p:sp>
        <p:nvSpPr>
          <p:cNvPr id="2" name="Footer Placeholder 1"/>
          <p:cNvSpPr>
            <a:spLocks noGrp="1"/>
          </p:cNvSpPr>
          <p:nvPr>
            <p:ph type="ftr" sz="quarter" idx="10"/>
          </p:nvPr>
        </p:nvSpPr>
        <p:spPr/>
        <p:txBody>
          <a:bodyPr/>
          <a:lstStyle/>
          <a:p>
            <a:r>
              <a:rPr lang="en-GB" sz="1000" dirty="0">
                <a:solidFill>
                  <a:schemeClr val="accent6">
                    <a:lumMod val="75000"/>
                  </a:schemeClr>
                </a:solidFill>
              </a:rPr>
              <a:t>www.id-book.com</a:t>
            </a:r>
          </a:p>
        </p:txBody>
      </p:sp>
      <p:sp>
        <p:nvSpPr>
          <p:cNvPr id="3" name="TextBox 2"/>
          <p:cNvSpPr txBox="1"/>
          <p:nvPr/>
        </p:nvSpPr>
        <p:spPr>
          <a:xfrm>
            <a:off x="8502286" y="6560743"/>
            <a:ext cx="648072" cy="246221"/>
          </a:xfrm>
          <a:prstGeom prst="rect">
            <a:avLst/>
          </a:prstGeom>
          <a:noFill/>
        </p:spPr>
        <p:txBody>
          <a:bodyPr wrap="square" rtlCol="0">
            <a:spAutoFit/>
          </a:bodyPr>
          <a:lstStyle/>
          <a:p>
            <a:r>
              <a:rPr lang="en-GB" sz="1000" dirty="0">
                <a:solidFill>
                  <a:schemeClr val="accent6">
                    <a:lumMod val="75000"/>
                  </a:schemeClr>
                </a:solidFill>
              </a:rPr>
              <a:t>4</a:t>
            </a:r>
          </a:p>
        </p:txBody>
      </p:sp>
    </p:spTree>
    <p:extLst>
      <p:ext uri="{BB962C8B-B14F-4D97-AF65-F5344CB8AC3E}">
        <p14:creationId xmlns:p14="http://schemas.microsoft.com/office/powerpoint/2010/main" val="2223564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116632"/>
            <a:ext cx="7772400" cy="648072"/>
          </a:xfrm>
        </p:spPr>
        <p:txBody>
          <a:bodyPr>
            <a:normAutofit fontScale="90000"/>
          </a:bodyPr>
          <a:lstStyle/>
          <a:p>
            <a:r>
              <a:rPr lang="en-US" dirty="0"/>
              <a:t>8.3 Simple quantitative analysis</a:t>
            </a:r>
          </a:p>
        </p:txBody>
      </p:sp>
      <p:sp>
        <p:nvSpPr>
          <p:cNvPr id="1024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3" name="TextBox 2"/>
          <p:cNvSpPr txBox="1"/>
          <p:nvPr/>
        </p:nvSpPr>
        <p:spPr>
          <a:xfrm>
            <a:off x="8502286" y="6560743"/>
            <a:ext cx="648072" cy="246221"/>
          </a:xfrm>
          <a:prstGeom prst="rect">
            <a:avLst/>
          </a:prstGeom>
          <a:noFill/>
        </p:spPr>
        <p:txBody>
          <a:bodyPr wrap="square" rtlCol="0">
            <a:spAutoFit/>
          </a:bodyPr>
          <a:lstStyle/>
          <a:p>
            <a:r>
              <a:rPr lang="en-GB" sz="1000" dirty="0">
                <a:solidFill>
                  <a:schemeClr val="accent6">
                    <a:lumMod val="75000"/>
                  </a:schemeClr>
                </a:solidFill>
              </a:rPr>
              <a:t>4</a:t>
            </a:r>
          </a:p>
        </p:txBody>
      </p:sp>
      <p:pic>
        <p:nvPicPr>
          <p:cNvPr id="14" name="Picture 13">
            <a:extLst>
              <a:ext uri="{FF2B5EF4-FFF2-40B4-BE49-F238E27FC236}">
                <a16:creationId xmlns:a16="http://schemas.microsoft.com/office/drawing/2014/main" id="{2C829FE9-83CD-47DD-8962-1003560D2440}"/>
              </a:ext>
            </a:extLst>
          </p:cNvPr>
          <p:cNvPicPr>
            <a:picLocks noChangeAspect="1"/>
          </p:cNvPicPr>
          <p:nvPr/>
        </p:nvPicPr>
        <p:blipFill rotWithShape="1">
          <a:blip r:embed="rId3"/>
          <a:srcRect l="5901" t="16401" r="51575" b="10801"/>
          <a:stretch/>
        </p:blipFill>
        <p:spPr>
          <a:xfrm>
            <a:off x="1439652" y="708697"/>
            <a:ext cx="6264696" cy="6032671"/>
          </a:xfrm>
          <a:prstGeom prst="rect">
            <a:avLst/>
          </a:prstGeom>
        </p:spPr>
      </p:pic>
    </p:spTree>
    <p:extLst>
      <p:ext uri="{BB962C8B-B14F-4D97-AF65-F5344CB8AC3E}">
        <p14:creationId xmlns:p14="http://schemas.microsoft.com/office/powerpoint/2010/main" val="2860468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116632"/>
            <a:ext cx="7772400" cy="648072"/>
          </a:xfrm>
        </p:spPr>
        <p:txBody>
          <a:bodyPr>
            <a:normAutofit fontScale="90000"/>
          </a:bodyPr>
          <a:lstStyle/>
          <a:p>
            <a:r>
              <a:rPr lang="en-US" dirty="0"/>
              <a:t>Simple quantitative analysis</a:t>
            </a:r>
          </a:p>
        </p:txBody>
      </p:sp>
      <p:sp>
        <p:nvSpPr>
          <p:cNvPr id="1024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5" name="Object 5"/>
          <p:cNvGraphicFramePr>
            <a:graphicFrameLocks noChangeAspect="1"/>
          </p:cNvGraphicFramePr>
          <p:nvPr>
            <p:extLst>
              <p:ext uri="{D42A27DB-BD31-4B8C-83A1-F6EECF244321}">
                <p14:modId xmlns:p14="http://schemas.microsoft.com/office/powerpoint/2010/main" val="936282056"/>
              </p:ext>
            </p:extLst>
          </p:nvPr>
        </p:nvGraphicFramePr>
        <p:xfrm>
          <a:off x="467544" y="764704"/>
          <a:ext cx="8356487" cy="5621537"/>
        </p:xfrm>
        <a:graphic>
          <a:graphicData uri="http://schemas.openxmlformats.org/presentationml/2006/ole">
            <mc:AlternateContent xmlns:mc="http://schemas.openxmlformats.org/markup-compatibility/2006">
              <mc:Choice xmlns:v="urn:schemas-microsoft-com:vml" Requires="v">
                <p:oleObj name="Chart" r:id="rId3" imgW="4810049" imgH="3238500" progId="Excel.Chart.8">
                  <p:embed/>
                </p:oleObj>
              </mc:Choice>
              <mc:Fallback>
                <p:oleObj name="Chart" r:id="rId3" imgW="4810049" imgH="3238500" progId="Excel.Chart.8">
                  <p:embed/>
                  <p:pic>
                    <p:nvPicPr>
                      <p:cNvPr id="10245"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764704"/>
                        <a:ext cx="8356487" cy="5621537"/>
                      </a:xfrm>
                      <a:prstGeom prst="rect">
                        <a:avLst/>
                      </a:prstGeom>
                      <a:noFill/>
                    </p:spPr>
                  </p:pic>
                </p:oleObj>
              </mc:Fallback>
            </mc:AlternateContent>
          </a:graphicData>
        </a:graphic>
      </p:graphicFrame>
      <p:sp>
        <p:nvSpPr>
          <p:cNvPr id="10246" name="Rectangle 6"/>
          <p:cNvSpPr>
            <a:spLocks noChangeArrowheads="1"/>
          </p:cNvSpPr>
          <p:nvPr/>
        </p:nvSpPr>
        <p:spPr bwMode="auto">
          <a:xfrm>
            <a:off x="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10248" name="Rectangle 8"/>
          <p:cNvSpPr>
            <a:spLocks noChangeArrowheads="1"/>
          </p:cNvSpPr>
          <p:nvPr/>
        </p:nvSpPr>
        <p:spPr bwMode="auto">
          <a:xfrm>
            <a:off x="0" y="1966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2" name="Footer Placeholder 1"/>
          <p:cNvSpPr>
            <a:spLocks noGrp="1"/>
          </p:cNvSpPr>
          <p:nvPr>
            <p:ph type="ftr" sz="quarter" idx="10"/>
          </p:nvPr>
        </p:nvSpPr>
        <p:spPr/>
        <p:txBody>
          <a:bodyPr/>
          <a:lstStyle/>
          <a:p>
            <a:r>
              <a:rPr lang="en-GB" sz="1000" dirty="0">
                <a:solidFill>
                  <a:schemeClr val="accent6">
                    <a:lumMod val="75000"/>
                  </a:schemeClr>
                </a:solidFill>
              </a:rPr>
              <a:t>www.id-book.com</a:t>
            </a:r>
          </a:p>
        </p:txBody>
      </p:sp>
      <p:sp>
        <p:nvSpPr>
          <p:cNvPr id="3" name="TextBox 2"/>
          <p:cNvSpPr txBox="1"/>
          <p:nvPr/>
        </p:nvSpPr>
        <p:spPr>
          <a:xfrm>
            <a:off x="8502286" y="6560743"/>
            <a:ext cx="648072" cy="246221"/>
          </a:xfrm>
          <a:prstGeom prst="rect">
            <a:avLst/>
          </a:prstGeom>
          <a:noFill/>
        </p:spPr>
        <p:txBody>
          <a:bodyPr wrap="square" rtlCol="0">
            <a:spAutoFit/>
          </a:bodyPr>
          <a:lstStyle/>
          <a:p>
            <a:r>
              <a:rPr lang="en-GB" sz="1000" dirty="0">
                <a:solidFill>
                  <a:schemeClr val="accent6">
                    <a:lumMod val="75000"/>
                  </a:schemeClr>
                </a:solidFill>
              </a:rPr>
              <a:t>4</a:t>
            </a:r>
          </a:p>
        </p:txBody>
      </p:sp>
    </p:spTree>
    <p:extLst>
      <p:ext uri="{BB962C8B-B14F-4D97-AF65-F5344CB8AC3E}">
        <p14:creationId xmlns:p14="http://schemas.microsoft.com/office/powerpoint/2010/main" val="192946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116632"/>
            <a:ext cx="7772400" cy="648072"/>
          </a:xfrm>
        </p:spPr>
        <p:txBody>
          <a:bodyPr>
            <a:normAutofit fontScale="90000"/>
          </a:bodyPr>
          <a:lstStyle/>
          <a:p>
            <a:r>
              <a:rPr lang="en-US" dirty="0"/>
              <a:t>Simple quantitative analysis</a:t>
            </a:r>
          </a:p>
        </p:txBody>
      </p:sp>
      <p:sp>
        <p:nvSpPr>
          <p:cNvPr id="1024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10246" name="Rectangle 6"/>
          <p:cNvSpPr>
            <a:spLocks noChangeArrowheads="1"/>
          </p:cNvSpPr>
          <p:nvPr/>
        </p:nvSpPr>
        <p:spPr bwMode="auto">
          <a:xfrm>
            <a:off x="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7" name="Object 7"/>
          <p:cNvGraphicFramePr>
            <a:graphicFrameLocks noChangeAspect="1"/>
          </p:cNvGraphicFramePr>
          <p:nvPr>
            <p:extLst>
              <p:ext uri="{D42A27DB-BD31-4B8C-83A1-F6EECF244321}">
                <p14:modId xmlns:p14="http://schemas.microsoft.com/office/powerpoint/2010/main" val="1581613317"/>
              </p:ext>
            </p:extLst>
          </p:nvPr>
        </p:nvGraphicFramePr>
        <p:xfrm>
          <a:off x="362521" y="1043583"/>
          <a:ext cx="8418957" cy="4977705"/>
        </p:xfrm>
        <a:graphic>
          <a:graphicData uri="http://schemas.openxmlformats.org/presentationml/2006/ole">
            <mc:AlternateContent xmlns:mc="http://schemas.openxmlformats.org/markup-compatibility/2006">
              <mc:Choice xmlns:v="urn:schemas-microsoft-com:vml" Requires="v">
                <p:oleObj name="Chart" r:id="rId3" imgW="4124249" imgH="2438400" progId="Excel.Chart.8">
                  <p:embed/>
                </p:oleObj>
              </mc:Choice>
              <mc:Fallback>
                <p:oleObj name="Chart" r:id="rId3" imgW="4124249" imgH="2438400" progId="Excel.Chart.8">
                  <p:embed/>
                  <p:pic>
                    <p:nvPicPr>
                      <p:cNvPr id="10247"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521" y="1043583"/>
                        <a:ext cx="8418957" cy="4977705"/>
                      </a:xfrm>
                      <a:prstGeom prst="rect">
                        <a:avLst/>
                      </a:prstGeom>
                      <a:noFill/>
                    </p:spPr>
                  </p:pic>
                </p:oleObj>
              </mc:Fallback>
            </mc:AlternateContent>
          </a:graphicData>
        </a:graphic>
      </p:graphicFrame>
      <p:sp>
        <p:nvSpPr>
          <p:cNvPr id="10248" name="Rectangle 8"/>
          <p:cNvSpPr>
            <a:spLocks noChangeArrowheads="1"/>
          </p:cNvSpPr>
          <p:nvPr/>
        </p:nvSpPr>
        <p:spPr bwMode="auto">
          <a:xfrm>
            <a:off x="0" y="1966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2" name="Footer Placeholder 1"/>
          <p:cNvSpPr>
            <a:spLocks noGrp="1"/>
          </p:cNvSpPr>
          <p:nvPr>
            <p:ph type="ftr" sz="quarter" idx="10"/>
          </p:nvPr>
        </p:nvSpPr>
        <p:spPr/>
        <p:txBody>
          <a:bodyPr/>
          <a:lstStyle/>
          <a:p>
            <a:r>
              <a:rPr lang="en-GB" sz="1000" dirty="0">
                <a:solidFill>
                  <a:schemeClr val="accent6">
                    <a:lumMod val="75000"/>
                  </a:schemeClr>
                </a:solidFill>
              </a:rPr>
              <a:t>www.id-book.com</a:t>
            </a:r>
          </a:p>
        </p:txBody>
      </p:sp>
      <p:sp>
        <p:nvSpPr>
          <p:cNvPr id="3" name="TextBox 2"/>
          <p:cNvSpPr txBox="1"/>
          <p:nvPr/>
        </p:nvSpPr>
        <p:spPr>
          <a:xfrm>
            <a:off x="8502286" y="6560743"/>
            <a:ext cx="648072" cy="246221"/>
          </a:xfrm>
          <a:prstGeom prst="rect">
            <a:avLst/>
          </a:prstGeom>
          <a:noFill/>
        </p:spPr>
        <p:txBody>
          <a:bodyPr wrap="square" rtlCol="0">
            <a:spAutoFit/>
          </a:bodyPr>
          <a:lstStyle/>
          <a:p>
            <a:r>
              <a:rPr lang="en-GB" sz="1000" dirty="0">
                <a:solidFill>
                  <a:schemeClr val="accent6">
                    <a:lumMod val="75000"/>
                  </a:schemeClr>
                </a:solidFill>
              </a:rPr>
              <a:t>4</a:t>
            </a:r>
          </a:p>
        </p:txBody>
      </p:sp>
    </p:spTree>
    <p:extLst>
      <p:ext uri="{BB962C8B-B14F-4D97-AF65-F5344CB8AC3E}">
        <p14:creationId xmlns:p14="http://schemas.microsoft.com/office/powerpoint/2010/main" val="1790650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116632"/>
            <a:ext cx="7772400" cy="648072"/>
          </a:xfrm>
        </p:spPr>
        <p:txBody>
          <a:bodyPr>
            <a:normAutofit fontScale="90000"/>
          </a:bodyPr>
          <a:lstStyle/>
          <a:p>
            <a:r>
              <a:rPr lang="en-US" dirty="0"/>
              <a:t>Simple quantitative analysis</a:t>
            </a:r>
          </a:p>
        </p:txBody>
      </p:sp>
      <p:sp>
        <p:nvSpPr>
          <p:cNvPr id="1024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10246" name="Rectangle 6"/>
          <p:cNvSpPr>
            <a:spLocks noChangeArrowheads="1"/>
          </p:cNvSpPr>
          <p:nvPr/>
        </p:nvSpPr>
        <p:spPr bwMode="auto">
          <a:xfrm>
            <a:off x="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10248" name="Rectangle 8"/>
          <p:cNvSpPr>
            <a:spLocks noChangeArrowheads="1"/>
          </p:cNvSpPr>
          <p:nvPr/>
        </p:nvSpPr>
        <p:spPr bwMode="auto">
          <a:xfrm>
            <a:off x="0" y="1966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graphicFrame>
        <p:nvGraphicFramePr>
          <p:cNvPr id="10249" name="Object 9"/>
          <p:cNvGraphicFramePr>
            <a:graphicFrameLocks noChangeAspect="1"/>
          </p:cNvGraphicFramePr>
          <p:nvPr>
            <p:extLst>
              <p:ext uri="{D42A27DB-BD31-4B8C-83A1-F6EECF244321}">
                <p14:modId xmlns:p14="http://schemas.microsoft.com/office/powerpoint/2010/main" val="3497987385"/>
              </p:ext>
            </p:extLst>
          </p:nvPr>
        </p:nvGraphicFramePr>
        <p:xfrm>
          <a:off x="577945" y="994418"/>
          <a:ext cx="7988110" cy="5387332"/>
        </p:xfrm>
        <a:graphic>
          <a:graphicData uri="http://schemas.openxmlformats.org/presentationml/2006/ole">
            <mc:AlternateContent xmlns:mc="http://schemas.openxmlformats.org/markup-compatibility/2006">
              <mc:Choice xmlns:v="urn:schemas-microsoft-com:vml" Requires="v">
                <p:oleObj name="Chart" r:id="rId3" imgW="4685016" imgH="3154166" progId="Excel.Chart.8">
                  <p:embed/>
                </p:oleObj>
              </mc:Choice>
              <mc:Fallback>
                <p:oleObj name="Chart" r:id="rId3" imgW="4685016" imgH="3154166" progId="Excel.Chart.8">
                  <p:embed/>
                  <p:pic>
                    <p:nvPicPr>
                      <p:cNvPr id="10249"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945" y="994418"/>
                        <a:ext cx="7988110" cy="5387332"/>
                      </a:xfrm>
                      <a:prstGeom prst="rect">
                        <a:avLst/>
                      </a:prstGeom>
                      <a:noFill/>
                    </p:spPr>
                  </p:pic>
                </p:oleObj>
              </mc:Fallback>
            </mc:AlternateContent>
          </a:graphicData>
        </a:graphic>
      </p:graphicFrame>
      <p:sp>
        <p:nvSpPr>
          <p:cNvPr id="2" name="Footer Placeholder 1"/>
          <p:cNvSpPr>
            <a:spLocks noGrp="1"/>
          </p:cNvSpPr>
          <p:nvPr>
            <p:ph type="ftr" sz="quarter" idx="10"/>
          </p:nvPr>
        </p:nvSpPr>
        <p:spPr/>
        <p:txBody>
          <a:bodyPr/>
          <a:lstStyle/>
          <a:p>
            <a:r>
              <a:rPr lang="en-GB" sz="1000" dirty="0">
                <a:solidFill>
                  <a:schemeClr val="accent6">
                    <a:lumMod val="75000"/>
                  </a:schemeClr>
                </a:solidFill>
              </a:rPr>
              <a:t>www.id-book.com</a:t>
            </a:r>
          </a:p>
        </p:txBody>
      </p:sp>
      <p:sp>
        <p:nvSpPr>
          <p:cNvPr id="3" name="TextBox 2"/>
          <p:cNvSpPr txBox="1"/>
          <p:nvPr/>
        </p:nvSpPr>
        <p:spPr>
          <a:xfrm>
            <a:off x="8502286" y="6560743"/>
            <a:ext cx="648072" cy="246221"/>
          </a:xfrm>
          <a:prstGeom prst="rect">
            <a:avLst/>
          </a:prstGeom>
          <a:noFill/>
        </p:spPr>
        <p:txBody>
          <a:bodyPr wrap="square" rtlCol="0">
            <a:spAutoFit/>
          </a:bodyPr>
          <a:lstStyle/>
          <a:p>
            <a:r>
              <a:rPr lang="en-GB" sz="1000" dirty="0">
                <a:solidFill>
                  <a:schemeClr val="accent6">
                    <a:lumMod val="75000"/>
                  </a:schemeClr>
                </a:solidFill>
              </a:rPr>
              <a:t>4</a:t>
            </a:r>
          </a:p>
        </p:txBody>
      </p:sp>
    </p:spTree>
    <p:extLst>
      <p:ext uri="{BB962C8B-B14F-4D97-AF65-F5344CB8AC3E}">
        <p14:creationId xmlns:p14="http://schemas.microsoft.com/office/powerpoint/2010/main" val="2233398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64D00-9C9B-4F16-9CB0-32532B9F897D}"/>
              </a:ext>
            </a:extLst>
          </p:cNvPr>
          <p:cNvSpPr>
            <a:spLocks noGrp="1"/>
          </p:cNvSpPr>
          <p:nvPr>
            <p:ph type="title"/>
          </p:nvPr>
        </p:nvSpPr>
        <p:spPr/>
        <p:txBody>
          <a:bodyPr/>
          <a:lstStyle/>
          <a:p>
            <a:r>
              <a:rPr lang="en-US" dirty="0"/>
              <a:t>Activity 8.1</a:t>
            </a:r>
          </a:p>
        </p:txBody>
      </p:sp>
      <p:sp>
        <p:nvSpPr>
          <p:cNvPr id="5" name="Footer Placeholder 4">
            <a:extLst>
              <a:ext uri="{FF2B5EF4-FFF2-40B4-BE49-F238E27FC236}">
                <a16:creationId xmlns:a16="http://schemas.microsoft.com/office/drawing/2014/main" id="{DBCB8576-3998-46D5-BE89-1A3ABB806C98}"/>
              </a:ext>
            </a:extLst>
          </p:cNvPr>
          <p:cNvSpPr>
            <a:spLocks noGrp="1"/>
          </p:cNvSpPr>
          <p:nvPr>
            <p:ph type="ftr" sz="quarter" idx="10"/>
          </p:nvPr>
        </p:nvSpPr>
        <p:spPr/>
        <p:txBody>
          <a:bodyPr/>
          <a:lstStyle/>
          <a:p>
            <a:r>
              <a:rPr lang="en-GB" dirty="0"/>
              <a:t>www.id-book.com</a:t>
            </a:r>
          </a:p>
        </p:txBody>
      </p:sp>
      <p:sp>
        <p:nvSpPr>
          <p:cNvPr id="7" name="Content Placeholder 2">
            <a:extLst>
              <a:ext uri="{FF2B5EF4-FFF2-40B4-BE49-F238E27FC236}">
                <a16:creationId xmlns:a16="http://schemas.microsoft.com/office/drawing/2014/main" id="{F4F525FF-4612-49F6-B974-49711CCA0657}"/>
              </a:ext>
            </a:extLst>
          </p:cNvPr>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rgbClr val="0070C0"/>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Char char="-"/>
            </a:pPr>
            <a:r>
              <a:rPr lang="en-US" dirty="0"/>
              <a:t>Below table: the time taken to select and buy an item from online shopping website.</a:t>
            </a:r>
          </a:p>
          <a:p>
            <a:pPr>
              <a:buFontTx/>
              <a:buChar char="-"/>
            </a:pPr>
            <a:r>
              <a:rPr lang="en-US" dirty="0"/>
              <a:t>Generate </a:t>
            </a:r>
            <a:r>
              <a:rPr lang="en-US" b="1" dirty="0"/>
              <a:t>a bar graph and scatter diagram</a:t>
            </a:r>
            <a:r>
              <a:rPr lang="en-US" dirty="0"/>
              <a:t>!</a:t>
            </a:r>
          </a:p>
          <a:p>
            <a:pPr>
              <a:buFontTx/>
              <a:buChar char="-"/>
            </a:pPr>
            <a:r>
              <a:rPr lang="en-US" dirty="0"/>
              <a:t>Make 2 initial observations to form the basis of further investigation!</a:t>
            </a:r>
          </a:p>
        </p:txBody>
      </p:sp>
      <p:pic>
        <p:nvPicPr>
          <p:cNvPr id="8" name="Picture 7">
            <a:extLst>
              <a:ext uri="{FF2B5EF4-FFF2-40B4-BE49-F238E27FC236}">
                <a16:creationId xmlns:a16="http://schemas.microsoft.com/office/drawing/2014/main" id="{838B3E3B-37AC-416D-AA03-36C4FCE9148F}"/>
              </a:ext>
            </a:extLst>
          </p:cNvPr>
          <p:cNvPicPr>
            <a:picLocks noChangeAspect="1"/>
          </p:cNvPicPr>
          <p:nvPr/>
        </p:nvPicPr>
        <p:blipFill>
          <a:blip r:embed="rId3"/>
          <a:stretch>
            <a:fillRect/>
          </a:stretch>
        </p:blipFill>
        <p:spPr>
          <a:xfrm>
            <a:off x="151719" y="4869160"/>
            <a:ext cx="8840561" cy="1689051"/>
          </a:xfrm>
          <a:prstGeom prst="rect">
            <a:avLst/>
          </a:prstGeom>
        </p:spPr>
      </p:pic>
    </p:spTree>
    <p:extLst>
      <p:ext uri="{BB962C8B-B14F-4D97-AF65-F5344CB8AC3E}">
        <p14:creationId xmlns:p14="http://schemas.microsoft.com/office/powerpoint/2010/main" val="2060375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C65E-CA5F-45F7-8F97-75704148CF39}"/>
              </a:ext>
            </a:extLst>
          </p:cNvPr>
          <p:cNvSpPr>
            <a:spLocks noGrp="1"/>
          </p:cNvSpPr>
          <p:nvPr>
            <p:ph type="title"/>
          </p:nvPr>
        </p:nvSpPr>
        <p:spPr/>
        <p:txBody>
          <a:bodyPr/>
          <a:lstStyle/>
          <a:p>
            <a:r>
              <a:rPr lang="en-US" dirty="0"/>
              <a:t>Compare 2 sets of results</a:t>
            </a:r>
          </a:p>
        </p:txBody>
      </p:sp>
      <p:sp>
        <p:nvSpPr>
          <p:cNvPr id="5" name="Footer Placeholder 4">
            <a:extLst>
              <a:ext uri="{FF2B5EF4-FFF2-40B4-BE49-F238E27FC236}">
                <a16:creationId xmlns:a16="http://schemas.microsoft.com/office/drawing/2014/main" id="{B09BC7C4-DFB4-4534-A03B-5082796B13C1}"/>
              </a:ext>
            </a:extLst>
          </p:cNvPr>
          <p:cNvSpPr>
            <a:spLocks noGrp="1"/>
          </p:cNvSpPr>
          <p:nvPr>
            <p:ph type="ftr" sz="quarter" idx="10"/>
          </p:nvPr>
        </p:nvSpPr>
        <p:spPr/>
        <p:txBody>
          <a:bodyPr/>
          <a:lstStyle/>
          <a:p>
            <a:r>
              <a:rPr lang="en-GB"/>
              <a:t>www.id-book.com</a:t>
            </a:r>
          </a:p>
        </p:txBody>
      </p:sp>
      <p:pic>
        <p:nvPicPr>
          <p:cNvPr id="9218" name="Picture 2" descr="Machine generated alternative text:&#10;Phone I &#10;12345 &#10;Annoying &#10;35 20 18 15 12 Pleasing &#10;Easy to use &#10;20 28 21 13 18 &#10;Value-for-money &#10;15 30 22 27 6 &#10;Attractive &#10;Secure &#10;I-Elpful &#10;H-tech &#10;12 24 36 12 &#10;Robust &#10;Inefficient &#10;28 23 25 12 &#10;Modern &#10;35 27 20 11 &#10;44 13 &#10;Difficult to use &#10;Expensive &#10;37 22 326 3 &#10;Unattractive &#10;5229 124 3 &#10;Bbt secure &#10;33 21 32 122 &#10;Unhelpful &#10;16 Lo-tech &#10;Fragile &#10;Efficient &#10;Dated &#10;15 16 &#10;12 &#10;12 &#10;7 ">
            <a:extLst>
              <a:ext uri="{FF2B5EF4-FFF2-40B4-BE49-F238E27FC236}">
                <a16:creationId xmlns:a16="http://schemas.microsoft.com/office/drawing/2014/main" id="{1A88B338-238E-468C-B86B-8C6AAF1656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805" y="1628800"/>
            <a:ext cx="8866390" cy="5124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402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C65E-CA5F-45F7-8F97-75704148CF39}"/>
              </a:ext>
            </a:extLst>
          </p:cNvPr>
          <p:cNvSpPr>
            <a:spLocks noGrp="1"/>
          </p:cNvSpPr>
          <p:nvPr>
            <p:ph type="title"/>
          </p:nvPr>
        </p:nvSpPr>
        <p:spPr/>
        <p:txBody>
          <a:bodyPr/>
          <a:lstStyle/>
          <a:p>
            <a:r>
              <a:rPr lang="en-US" dirty="0"/>
              <a:t>Compare 2 sets of results</a:t>
            </a:r>
          </a:p>
        </p:txBody>
      </p:sp>
      <p:sp>
        <p:nvSpPr>
          <p:cNvPr id="5" name="Footer Placeholder 4">
            <a:extLst>
              <a:ext uri="{FF2B5EF4-FFF2-40B4-BE49-F238E27FC236}">
                <a16:creationId xmlns:a16="http://schemas.microsoft.com/office/drawing/2014/main" id="{B09BC7C4-DFB4-4534-A03B-5082796B13C1}"/>
              </a:ext>
            </a:extLst>
          </p:cNvPr>
          <p:cNvSpPr>
            <a:spLocks noGrp="1"/>
          </p:cNvSpPr>
          <p:nvPr>
            <p:ph type="ftr" sz="quarter" idx="10"/>
          </p:nvPr>
        </p:nvSpPr>
        <p:spPr/>
        <p:txBody>
          <a:bodyPr/>
          <a:lstStyle/>
          <a:p>
            <a:r>
              <a:rPr lang="en-GB"/>
              <a:t>www.id-book.com</a:t>
            </a:r>
          </a:p>
        </p:txBody>
      </p:sp>
      <p:pic>
        <p:nvPicPr>
          <p:cNvPr id="3" name="Picture 2">
            <a:extLst>
              <a:ext uri="{FF2B5EF4-FFF2-40B4-BE49-F238E27FC236}">
                <a16:creationId xmlns:a16="http://schemas.microsoft.com/office/drawing/2014/main" id="{3D246EB6-71B3-41AE-A9A0-0D1B26170D7B}"/>
              </a:ext>
            </a:extLst>
          </p:cNvPr>
          <p:cNvPicPr>
            <a:picLocks noChangeAspect="1"/>
          </p:cNvPicPr>
          <p:nvPr/>
        </p:nvPicPr>
        <p:blipFill>
          <a:blip r:embed="rId2"/>
          <a:stretch>
            <a:fillRect/>
          </a:stretch>
        </p:blipFill>
        <p:spPr>
          <a:xfrm>
            <a:off x="234347" y="1417638"/>
            <a:ext cx="8675306" cy="5314602"/>
          </a:xfrm>
          <a:prstGeom prst="rect">
            <a:avLst/>
          </a:prstGeom>
        </p:spPr>
      </p:pic>
      <p:sp>
        <p:nvSpPr>
          <p:cNvPr id="4" name="Rectangle 3"/>
          <p:cNvSpPr/>
          <p:nvPr/>
        </p:nvSpPr>
        <p:spPr>
          <a:xfrm>
            <a:off x="3707904" y="6021288"/>
            <a:ext cx="3744416" cy="432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D246EB6-71B3-41AE-A9A0-0D1B26170D7B}"/>
              </a:ext>
            </a:extLst>
          </p:cNvPr>
          <p:cNvPicPr>
            <a:picLocks noChangeAspect="1"/>
          </p:cNvPicPr>
          <p:nvPr/>
        </p:nvPicPr>
        <p:blipFill rotWithShape="1">
          <a:blip r:embed="rId2"/>
          <a:srcRect l="45816" t="26483" r="25221" b="4418"/>
          <a:stretch/>
        </p:blipFill>
        <p:spPr>
          <a:xfrm>
            <a:off x="4211960" y="2529111"/>
            <a:ext cx="2520280" cy="3672408"/>
          </a:xfrm>
          <a:prstGeom prst="rect">
            <a:avLst/>
          </a:prstGeom>
        </p:spPr>
      </p:pic>
    </p:spTree>
    <p:extLst>
      <p:ext uri="{BB962C8B-B14F-4D97-AF65-F5344CB8AC3E}">
        <p14:creationId xmlns:p14="http://schemas.microsoft.com/office/powerpoint/2010/main" val="3857612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C65E-CA5F-45F7-8F97-75704148CF39}"/>
              </a:ext>
            </a:extLst>
          </p:cNvPr>
          <p:cNvSpPr>
            <a:spLocks noGrp="1"/>
          </p:cNvSpPr>
          <p:nvPr>
            <p:ph type="title"/>
          </p:nvPr>
        </p:nvSpPr>
        <p:spPr/>
        <p:txBody>
          <a:bodyPr/>
          <a:lstStyle/>
          <a:p>
            <a:r>
              <a:rPr lang="en-US" dirty="0"/>
              <a:t>Compare 2 sets of results</a:t>
            </a:r>
          </a:p>
        </p:txBody>
      </p:sp>
      <p:sp>
        <p:nvSpPr>
          <p:cNvPr id="5" name="Footer Placeholder 4">
            <a:extLst>
              <a:ext uri="{FF2B5EF4-FFF2-40B4-BE49-F238E27FC236}">
                <a16:creationId xmlns:a16="http://schemas.microsoft.com/office/drawing/2014/main" id="{B09BC7C4-DFB4-4534-A03B-5082796B13C1}"/>
              </a:ext>
            </a:extLst>
          </p:cNvPr>
          <p:cNvSpPr>
            <a:spLocks noGrp="1"/>
          </p:cNvSpPr>
          <p:nvPr>
            <p:ph type="ftr" sz="quarter" idx="10"/>
          </p:nvPr>
        </p:nvSpPr>
        <p:spPr/>
        <p:txBody>
          <a:bodyPr/>
          <a:lstStyle/>
          <a:p>
            <a:r>
              <a:rPr lang="en-GB"/>
              <a:t>www.id-book.com</a:t>
            </a:r>
          </a:p>
        </p:txBody>
      </p:sp>
      <p:pic>
        <p:nvPicPr>
          <p:cNvPr id="4" name="Picture 3">
            <a:extLst>
              <a:ext uri="{FF2B5EF4-FFF2-40B4-BE49-F238E27FC236}">
                <a16:creationId xmlns:a16="http://schemas.microsoft.com/office/drawing/2014/main" id="{6D505984-6B3A-45D6-BE5A-FE85727440C6}"/>
              </a:ext>
            </a:extLst>
          </p:cNvPr>
          <p:cNvPicPr>
            <a:picLocks noChangeAspect="1"/>
          </p:cNvPicPr>
          <p:nvPr/>
        </p:nvPicPr>
        <p:blipFill>
          <a:blip r:embed="rId3"/>
          <a:stretch>
            <a:fillRect/>
          </a:stretch>
        </p:blipFill>
        <p:spPr>
          <a:xfrm>
            <a:off x="128887" y="1370594"/>
            <a:ext cx="8611888" cy="4995639"/>
          </a:xfrm>
          <a:prstGeom prst="rect">
            <a:avLst/>
          </a:prstGeom>
        </p:spPr>
      </p:pic>
    </p:spTree>
    <p:extLst>
      <p:ext uri="{BB962C8B-B14F-4D97-AF65-F5344CB8AC3E}">
        <p14:creationId xmlns:p14="http://schemas.microsoft.com/office/powerpoint/2010/main" val="3366398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2" y="929709"/>
            <a:ext cx="8695183"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200" dirty="0">
                <a:solidFill>
                  <a:srgbClr val="7030A0"/>
                </a:solidFill>
                <a:latin typeface="Liberation Sans"/>
              </a:rPr>
              <a:t>1. Recurring patterns or themes</a:t>
            </a:r>
          </a:p>
          <a:p>
            <a:pPr marL="742950" lvl="1" indent="-285750">
              <a:spcBef>
                <a:spcPct val="20000"/>
              </a:spcBef>
              <a:buFontTx/>
              <a:buChar char="–"/>
            </a:pPr>
            <a:r>
              <a:rPr lang="en-US">
                <a:solidFill>
                  <a:schemeClr val="accent1"/>
                </a:solidFill>
                <a:latin typeface="Liberation Sans"/>
              </a:rPr>
              <a:t>Emergent (nổi bật) from </a:t>
            </a:r>
            <a:r>
              <a:rPr lang="en-US" dirty="0">
                <a:solidFill>
                  <a:schemeClr val="accent1"/>
                </a:solidFill>
                <a:latin typeface="Liberation Sans"/>
              </a:rPr>
              <a:t>data, dependent on observation framework if used</a:t>
            </a:r>
          </a:p>
          <a:p>
            <a:pPr>
              <a:spcBef>
                <a:spcPct val="20000"/>
              </a:spcBef>
            </a:pPr>
            <a:r>
              <a:rPr lang="en-US" sz="2200" dirty="0">
                <a:solidFill>
                  <a:srgbClr val="7030A0"/>
                </a:solidFill>
                <a:latin typeface="Liberation Sans"/>
              </a:rPr>
              <a:t>2. Categorizing</a:t>
            </a:r>
            <a:r>
              <a:rPr lang="en-US" sz="2200" i="1" dirty="0">
                <a:solidFill>
                  <a:srgbClr val="7030A0"/>
                </a:solidFill>
                <a:latin typeface="Liberation Sans"/>
              </a:rPr>
              <a:t> </a:t>
            </a:r>
            <a:r>
              <a:rPr lang="en-US" sz="2200" dirty="0">
                <a:solidFill>
                  <a:srgbClr val="7030A0"/>
                </a:solidFill>
                <a:latin typeface="Liberation Sans"/>
              </a:rPr>
              <a:t>data</a:t>
            </a:r>
          </a:p>
          <a:p>
            <a:pPr marL="742950" lvl="1" indent="-285750">
              <a:spcBef>
                <a:spcPct val="20000"/>
              </a:spcBef>
              <a:buFontTx/>
              <a:buChar char="–"/>
            </a:pPr>
            <a:r>
              <a:rPr lang="en-US" dirty="0">
                <a:solidFill>
                  <a:schemeClr val="accent1"/>
                </a:solidFill>
                <a:latin typeface="Liberation Sans"/>
              </a:rPr>
              <a:t>Categorization scheme may be emergent or pre-specified</a:t>
            </a:r>
          </a:p>
          <a:p>
            <a:pPr>
              <a:spcBef>
                <a:spcPct val="20000"/>
              </a:spcBef>
            </a:pPr>
            <a:r>
              <a:rPr lang="en-US" sz="2200" dirty="0">
                <a:solidFill>
                  <a:srgbClr val="7030A0"/>
                </a:solidFill>
                <a:latin typeface="Liberation Sans"/>
              </a:rPr>
              <a:t>3. Looking for critical incidents</a:t>
            </a:r>
          </a:p>
          <a:p>
            <a:pPr marL="742950" lvl="1" indent="-285750">
              <a:spcBef>
                <a:spcPct val="20000"/>
              </a:spcBef>
              <a:buFontTx/>
              <a:buChar char="–"/>
            </a:pPr>
            <a:r>
              <a:rPr lang="en-US" dirty="0">
                <a:solidFill>
                  <a:schemeClr val="accent1"/>
                </a:solidFill>
                <a:latin typeface="Liberation Sans"/>
              </a:rPr>
              <a:t>Helps to focus in on key events</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16</a:t>
            </a:fld>
            <a:endParaRPr lang="en-GB" dirty="0">
              <a:solidFill>
                <a:schemeClr val="accent6">
                  <a:lumMod val="75000"/>
                </a:schemeClr>
              </a:solidFill>
              <a:latin typeface="Liberation Sans"/>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3140968"/>
            <a:ext cx="6856858"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9166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929709"/>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200" dirty="0">
                <a:solidFill>
                  <a:srgbClr val="7030A0"/>
                </a:solidFill>
                <a:latin typeface="Liberation Sans"/>
              </a:rPr>
              <a:t>1. Recurring patterns or themes</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17</a:t>
            </a:fld>
            <a:endParaRPr lang="en-GB" dirty="0">
              <a:solidFill>
                <a:schemeClr val="accent6">
                  <a:lumMod val="75000"/>
                </a:schemeClr>
              </a:solidFill>
              <a:latin typeface="Liberation Sans"/>
            </a:endParaRPr>
          </a:p>
        </p:txBody>
      </p:sp>
      <p:pic>
        <p:nvPicPr>
          <p:cNvPr id="7" name="Picture 2">
            <a:extLst>
              <a:ext uri="{FF2B5EF4-FFF2-40B4-BE49-F238E27FC236}">
                <a16:creationId xmlns:a16="http://schemas.microsoft.com/office/drawing/2014/main" id="{39FD132D-9F51-40C2-A735-BC0E54458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404" y="1648152"/>
            <a:ext cx="8894018" cy="429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7932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929709"/>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200" dirty="0">
                <a:solidFill>
                  <a:srgbClr val="7030A0"/>
                </a:solidFill>
                <a:latin typeface="Liberation Sans"/>
              </a:rPr>
              <a:t>1. Recurring patterns or themes</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18</a:t>
            </a:fld>
            <a:endParaRPr lang="en-GB" dirty="0">
              <a:solidFill>
                <a:schemeClr val="accent6">
                  <a:lumMod val="75000"/>
                </a:schemeClr>
              </a:solidFill>
              <a:latin typeface="Liberation Sans"/>
            </a:endParaRPr>
          </a:p>
        </p:txBody>
      </p:sp>
      <p:pic>
        <p:nvPicPr>
          <p:cNvPr id="2" name="Picture 1"/>
          <p:cNvPicPr>
            <a:picLocks noChangeAspect="1"/>
          </p:cNvPicPr>
          <p:nvPr/>
        </p:nvPicPr>
        <p:blipFill>
          <a:blip r:embed="rId3"/>
          <a:stretch>
            <a:fillRect/>
          </a:stretch>
        </p:blipFill>
        <p:spPr>
          <a:xfrm>
            <a:off x="574985" y="1611728"/>
            <a:ext cx="7990856" cy="4494857"/>
          </a:xfrm>
          <a:prstGeom prst="rect">
            <a:avLst/>
          </a:prstGeom>
        </p:spPr>
      </p:pic>
    </p:spTree>
    <p:extLst>
      <p:ext uri="{BB962C8B-B14F-4D97-AF65-F5344CB8AC3E}">
        <p14:creationId xmlns:p14="http://schemas.microsoft.com/office/powerpoint/2010/main" val="474178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1484784"/>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800" dirty="0">
                <a:solidFill>
                  <a:srgbClr val="7030A0"/>
                </a:solidFill>
                <a:latin typeface="Liberation Sans"/>
              </a:rPr>
              <a:t>2. Categorizing</a:t>
            </a:r>
            <a:r>
              <a:rPr lang="en-US" sz="2800" i="1" dirty="0">
                <a:solidFill>
                  <a:srgbClr val="7030A0"/>
                </a:solidFill>
                <a:latin typeface="Liberation Sans"/>
              </a:rPr>
              <a:t> </a:t>
            </a:r>
            <a:r>
              <a:rPr lang="en-US" sz="2800" dirty="0">
                <a:solidFill>
                  <a:srgbClr val="7030A0"/>
                </a:solidFill>
                <a:latin typeface="Liberation Sans"/>
              </a:rPr>
              <a:t>data</a:t>
            </a:r>
          </a:p>
          <a:p>
            <a:pPr marL="742950" lvl="1" indent="-285750">
              <a:spcBef>
                <a:spcPct val="20000"/>
              </a:spcBef>
              <a:buFontTx/>
              <a:buChar char="–"/>
            </a:pPr>
            <a:r>
              <a:rPr lang="en-US" sz="2400" dirty="0">
                <a:solidFill>
                  <a:schemeClr val="accent1"/>
                </a:solidFill>
                <a:latin typeface="Liberation Sans"/>
              </a:rPr>
              <a:t>Categorization scheme may be emergent or pre-specified</a:t>
            </a:r>
          </a:p>
          <a:p>
            <a:pPr marL="742950" lvl="1" indent="-285750">
              <a:spcBef>
                <a:spcPct val="20000"/>
              </a:spcBef>
              <a:buFontTx/>
              <a:buChar char="–"/>
            </a:pPr>
            <a:r>
              <a:rPr lang="en-US" sz="2400" dirty="0">
                <a:solidFill>
                  <a:schemeClr val="accent1"/>
                </a:solidFill>
                <a:latin typeface="Liberation Sans"/>
              </a:rPr>
              <a:t>Example: studies looking at the use of different navigation aids in an online educational setting (Ursula Armitage, 2004)</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19</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530967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FC2861-8914-48E7-A1B3-9AE975914E69}"/>
              </a:ext>
            </a:extLst>
          </p:cNvPr>
          <p:cNvPicPr>
            <a:picLocks noChangeAspect="1"/>
          </p:cNvPicPr>
          <p:nvPr/>
        </p:nvPicPr>
        <p:blipFill>
          <a:blip r:embed="rId3"/>
          <a:stretch>
            <a:fillRect/>
          </a:stretch>
        </p:blipFill>
        <p:spPr>
          <a:xfrm>
            <a:off x="1547664" y="260648"/>
            <a:ext cx="5832648" cy="6338431"/>
          </a:xfrm>
          <a:prstGeom prst="rect">
            <a:avLst/>
          </a:prstGeom>
        </p:spPr>
      </p:pic>
    </p:spTree>
    <p:extLst>
      <p:ext uri="{BB962C8B-B14F-4D97-AF65-F5344CB8AC3E}">
        <p14:creationId xmlns:p14="http://schemas.microsoft.com/office/powerpoint/2010/main" val="4176761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929709"/>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200" dirty="0">
                <a:solidFill>
                  <a:srgbClr val="7030A0"/>
                </a:solidFill>
                <a:latin typeface="Liberation Sans"/>
              </a:rPr>
              <a:t>2. Categorizing</a:t>
            </a:r>
            <a:r>
              <a:rPr lang="en-US" sz="2200" i="1" dirty="0">
                <a:solidFill>
                  <a:srgbClr val="7030A0"/>
                </a:solidFill>
                <a:latin typeface="Liberation Sans"/>
              </a:rPr>
              <a:t> </a:t>
            </a:r>
            <a:r>
              <a:rPr lang="en-US" sz="2200" dirty="0">
                <a:solidFill>
                  <a:srgbClr val="7030A0"/>
                </a:solidFill>
                <a:latin typeface="Liberation Sans"/>
              </a:rPr>
              <a:t>data (</a:t>
            </a:r>
            <a:r>
              <a:rPr lang="en-US" sz="2200" dirty="0" err="1">
                <a:solidFill>
                  <a:srgbClr val="7030A0"/>
                </a:solidFill>
                <a:latin typeface="Liberation Sans"/>
              </a:rPr>
              <a:t>cont</a:t>
            </a:r>
            <a:r>
              <a:rPr lang="en-US" sz="2200" dirty="0">
                <a:solidFill>
                  <a:srgbClr val="7030A0"/>
                </a:solidFill>
                <a:latin typeface="Liberation Sans"/>
              </a:rPr>
              <a:t>)</a:t>
            </a:r>
          </a:p>
        </p:txBody>
      </p:sp>
      <p:sp>
        <p:nvSpPr>
          <p:cNvPr id="2" name="Rectangle 1">
            <a:extLst>
              <a:ext uri="{FF2B5EF4-FFF2-40B4-BE49-F238E27FC236}">
                <a16:creationId xmlns:a16="http://schemas.microsoft.com/office/drawing/2014/main" id="{641D0FA5-BA06-4656-887D-474C82EFD434}"/>
              </a:ext>
            </a:extLst>
          </p:cNvPr>
          <p:cNvSpPr/>
          <p:nvPr/>
        </p:nvSpPr>
        <p:spPr>
          <a:xfrm>
            <a:off x="407688" y="1495209"/>
            <a:ext cx="8458200" cy="5386090"/>
          </a:xfrm>
          <a:prstGeom prst="rect">
            <a:avLst/>
          </a:prstGeom>
        </p:spPr>
        <p:txBody>
          <a:bodyPr wrap="square">
            <a:spAutoFit/>
          </a:bodyPr>
          <a:lstStyle/>
          <a:p>
            <a:r>
              <a:rPr lang="en-US" sz="2000" b="1" dirty="0">
                <a:solidFill>
                  <a:srgbClr val="000000"/>
                </a:solidFill>
                <a:latin typeface="ArialMT"/>
              </a:rPr>
              <a:t>1. Interface Problems</a:t>
            </a:r>
            <a:br>
              <a:rPr lang="en-US" sz="2000" dirty="0">
                <a:solidFill>
                  <a:srgbClr val="000000"/>
                </a:solidFill>
                <a:latin typeface="ArialMT"/>
              </a:rPr>
            </a:br>
            <a:r>
              <a:rPr lang="en-US" dirty="0">
                <a:solidFill>
                  <a:srgbClr val="000000"/>
                </a:solidFill>
                <a:latin typeface="ArialMT"/>
              </a:rPr>
              <a:t>1.1. Verbalizations show evidence of dissatisfaction about an aspect of the interface.</a:t>
            </a:r>
            <a:br>
              <a:rPr lang="en-US">
                <a:solidFill>
                  <a:srgbClr val="000000"/>
                </a:solidFill>
                <a:latin typeface="ArialMT"/>
              </a:rPr>
            </a:br>
            <a:r>
              <a:rPr lang="en-US">
                <a:solidFill>
                  <a:srgbClr val="000000"/>
                </a:solidFill>
                <a:latin typeface="ArialMT"/>
              </a:rPr>
              <a:t>1.2</a:t>
            </a:r>
            <a:r>
              <a:rPr lang="en-US" dirty="0">
                <a:solidFill>
                  <a:srgbClr val="000000"/>
                </a:solidFill>
                <a:latin typeface="ArialMT"/>
              </a:rPr>
              <a:t>. Verbalizations show evidence of confusion/uncertainty about an aspect of the interface.</a:t>
            </a:r>
            <a:br>
              <a:rPr lang="en-US">
                <a:solidFill>
                  <a:srgbClr val="000000"/>
                </a:solidFill>
                <a:latin typeface="ArialMT"/>
              </a:rPr>
            </a:br>
            <a:r>
              <a:rPr lang="en-US">
                <a:solidFill>
                  <a:srgbClr val="000000"/>
                </a:solidFill>
                <a:latin typeface="ArialMT"/>
              </a:rPr>
              <a:t>1.3</a:t>
            </a:r>
            <a:r>
              <a:rPr lang="en-US" dirty="0">
                <a:solidFill>
                  <a:srgbClr val="000000"/>
                </a:solidFill>
                <a:latin typeface="ArialMT"/>
              </a:rPr>
              <a:t>. Verbalizations show evidence of confusion/surprise at the outcome of an action.</a:t>
            </a:r>
            <a:br>
              <a:rPr lang="en-US" dirty="0">
                <a:solidFill>
                  <a:srgbClr val="000000"/>
                </a:solidFill>
                <a:latin typeface="ArialMT"/>
              </a:rPr>
            </a:br>
            <a:r>
              <a:rPr lang="en-US" dirty="0">
                <a:solidFill>
                  <a:srgbClr val="000000"/>
                </a:solidFill>
                <a:latin typeface="ArialMT"/>
              </a:rPr>
              <a:t>1.4. Verbalizations show evidence of physical discomfort.</a:t>
            </a:r>
            <a:br>
              <a:rPr lang="en-US" dirty="0">
                <a:solidFill>
                  <a:srgbClr val="000000"/>
                </a:solidFill>
                <a:latin typeface="ArialMT"/>
              </a:rPr>
            </a:br>
            <a:r>
              <a:rPr lang="en-US" dirty="0">
                <a:solidFill>
                  <a:srgbClr val="000000"/>
                </a:solidFill>
                <a:latin typeface="ArialMT"/>
              </a:rPr>
              <a:t>1.5. Verbalizations show evidence of fatigue (</a:t>
            </a:r>
            <a:r>
              <a:rPr lang="en-US" dirty="0" err="1">
                <a:solidFill>
                  <a:srgbClr val="000000"/>
                </a:solidFill>
                <a:latin typeface="ArialMT"/>
              </a:rPr>
              <a:t>mệt</a:t>
            </a:r>
            <a:r>
              <a:rPr lang="en-US" dirty="0">
                <a:solidFill>
                  <a:srgbClr val="000000"/>
                </a:solidFill>
                <a:latin typeface="ArialMT"/>
              </a:rPr>
              <a:t> </a:t>
            </a:r>
            <a:r>
              <a:rPr lang="en-US" dirty="0" err="1">
                <a:solidFill>
                  <a:srgbClr val="000000"/>
                </a:solidFill>
                <a:latin typeface="ArialMT"/>
              </a:rPr>
              <a:t>mỏi</a:t>
            </a:r>
            <a:r>
              <a:rPr lang="en-US" dirty="0">
                <a:solidFill>
                  <a:srgbClr val="000000"/>
                </a:solidFill>
                <a:latin typeface="ArialMT"/>
              </a:rPr>
              <a:t>)</a:t>
            </a:r>
            <a:br>
              <a:rPr lang="en-US" dirty="0">
                <a:solidFill>
                  <a:srgbClr val="000000"/>
                </a:solidFill>
                <a:latin typeface="ArialMT"/>
              </a:rPr>
            </a:br>
            <a:r>
              <a:rPr lang="en-US" dirty="0">
                <a:solidFill>
                  <a:srgbClr val="000000"/>
                </a:solidFill>
                <a:latin typeface="ArialMT"/>
              </a:rPr>
              <a:t>1.6. Verbalizations show evidence of difficulty in seeing particular aspects of the interface.</a:t>
            </a:r>
            <a:br>
              <a:rPr lang="en-US" dirty="0">
                <a:solidFill>
                  <a:srgbClr val="000000"/>
                </a:solidFill>
                <a:latin typeface="ArialMT"/>
              </a:rPr>
            </a:br>
            <a:r>
              <a:rPr lang="en-US" dirty="0">
                <a:solidFill>
                  <a:srgbClr val="000000"/>
                </a:solidFill>
                <a:latin typeface="ArialMT"/>
              </a:rPr>
              <a:t>1.7. Verbalizations show evidence that they are having problems achieving a goal that they have set themselves, or the overall task goal.</a:t>
            </a:r>
            <a:br>
              <a:rPr lang="en-US" dirty="0">
                <a:solidFill>
                  <a:srgbClr val="000000"/>
                </a:solidFill>
                <a:latin typeface="ArialMT"/>
              </a:rPr>
            </a:br>
            <a:r>
              <a:rPr lang="en-US" dirty="0">
                <a:solidFill>
                  <a:srgbClr val="000000"/>
                </a:solidFill>
                <a:latin typeface="ArialMT"/>
              </a:rPr>
              <a:t>1.8. Verbalizations show evidence that the user has made an error.</a:t>
            </a:r>
            <a:br>
              <a:rPr lang="en-US" dirty="0">
                <a:solidFill>
                  <a:srgbClr val="000000"/>
                </a:solidFill>
                <a:latin typeface="ArialMT"/>
              </a:rPr>
            </a:br>
            <a:r>
              <a:rPr lang="en-US" dirty="0">
                <a:solidFill>
                  <a:srgbClr val="000000"/>
                </a:solidFill>
                <a:latin typeface="ArialMT"/>
              </a:rPr>
              <a:t>1.9. The participant is unable to recover from error without external help from the experimenter.</a:t>
            </a:r>
            <a:br>
              <a:rPr lang="en-US" dirty="0">
                <a:solidFill>
                  <a:srgbClr val="000000"/>
                </a:solidFill>
                <a:latin typeface="ArialMT"/>
              </a:rPr>
            </a:br>
            <a:r>
              <a:rPr lang="en-US" dirty="0">
                <a:solidFill>
                  <a:srgbClr val="000000"/>
                </a:solidFill>
                <a:latin typeface="ArialMT"/>
              </a:rPr>
              <a:t>1.10. The participant makes a suggestion for redesign of the interface of the electronic texts.</a:t>
            </a:r>
            <a:r>
              <a:rPr lang="en-US" dirty="0"/>
              <a:t> </a:t>
            </a:r>
            <a:br>
              <a:rPr lang="en-US" dirty="0"/>
            </a:br>
            <a:endParaRPr lang="en-US" dirty="0"/>
          </a:p>
        </p:txBody>
      </p:sp>
    </p:spTree>
    <p:extLst>
      <p:ext uri="{BB962C8B-B14F-4D97-AF65-F5344CB8AC3E}">
        <p14:creationId xmlns:p14="http://schemas.microsoft.com/office/powerpoint/2010/main" val="1099786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929709"/>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200" dirty="0">
                <a:solidFill>
                  <a:srgbClr val="7030A0"/>
                </a:solidFill>
                <a:latin typeface="Liberation Sans"/>
              </a:rPr>
              <a:t>2. Categorizing</a:t>
            </a:r>
            <a:r>
              <a:rPr lang="en-US" sz="2200" i="1" dirty="0">
                <a:solidFill>
                  <a:srgbClr val="7030A0"/>
                </a:solidFill>
                <a:latin typeface="Liberation Sans"/>
              </a:rPr>
              <a:t> </a:t>
            </a:r>
            <a:r>
              <a:rPr lang="en-US" sz="2200" dirty="0">
                <a:solidFill>
                  <a:srgbClr val="7030A0"/>
                </a:solidFill>
                <a:latin typeface="Liberation Sans"/>
              </a:rPr>
              <a:t>data (</a:t>
            </a:r>
            <a:r>
              <a:rPr lang="en-US" sz="2200" dirty="0" err="1">
                <a:solidFill>
                  <a:srgbClr val="7030A0"/>
                </a:solidFill>
                <a:latin typeface="Liberation Sans"/>
              </a:rPr>
              <a:t>cont</a:t>
            </a:r>
            <a:r>
              <a:rPr lang="en-US" sz="2200" dirty="0">
                <a:solidFill>
                  <a:srgbClr val="7030A0"/>
                </a:solidFill>
                <a:latin typeface="Liberation Sans"/>
              </a:rPr>
              <a:t>)</a:t>
            </a:r>
          </a:p>
        </p:txBody>
      </p:sp>
      <p:sp>
        <p:nvSpPr>
          <p:cNvPr id="3" name="Rectangle 2">
            <a:extLst>
              <a:ext uri="{FF2B5EF4-FFF2-40B4-BE49-F238E27FC236}">
                <a16:creationId xmlns:a16="http://schemas.microsoft.com/office/drawing/2014/main" id="{09B25B0C-414A-447E-AC44-909840052CF6}"/>
              </a:ext>
            </a:extLst>
          </p:cNvPr>
          <p:cNvSpPr/>
          <p:nvPr/>
        </p:nvSpPr>
        <p:spPr>
          <a:xfrm>
            <a:off x="341313" y="1484784"/>
            <a:ext cx="8259960" cy="4216539"/>
          </a:xfrm>
          <a:prstGeom prst="rect">
            <a:avLst/>
          </a:prstGeom>
        </p:spPr>
        <p:txBody>
          <a:bodyPr wrap="square">
            <a:spAutoFit/>
          </a:bodyPr>
          <a:lstStyle/>
          <a:p>
            <a:r>
              <a:rPr lang="en-US" sz="2800" b="1" dirty="0">
                <a:solidFill>
                  <a:srgbClr val="000000"/>
                </a:solidFill>
                <a:latin typeface="ArialMT"/>
              </a:rPr>
              <a:t>2. Content Problems</a:t>
            </a:r>
            <a:br>
              <a:rPr lang="en-US" sz="2800" dirty="0">
                <a:solidFill>
                  <a:srgbClr val="000000"/>
                </a:solidFill>
                <a:latin typeface="ArialMT"/>
              </a:rPr>
            </a:br>
            <a:r>
              <a:rPr lang="en-US" sz="2400" dirty="0">
                <a:solidFill>
                  <a:srgbClr val="000000"/>
                </a:solidFill>
                <a:latin typeface="ArialMT"/>
              </a:rPr>
              <a:t>2.1. Verbalizations show evidence of dissatisfaction about aspects of the content of the electronic text.</a:t>
            </a:r>
            <a:br>
              <a:rPr lang="en-US" sz="2400" dirty="0">
                <a:solidFill>
                  <a:srgbClr val="000000"/>
                </a:solidFill>
                <a:latin typeface="ArialMT"/>
              </a:rPr>
            </a:br>
            <a:r>
              <a:rPr lang="en-US" sz="2400" dirty="0">
                <a:solidFill>
                  <a:srgbClr val="000000"/>
                </a:solidFill>
                <a:latin typeface="ArialMT"/>
              </a:rPr>
              <a:t>2.2. Verbalizations show evidence of confusion/uncertainty about aspects of the content of the electronic text.</a:t>
            </a:r>
            <a:br>
              <a:rPr lang="en-US" sz="2400" dirty="0">
                <a:solidFill>
                  <a:srgbClr val="000000"/>
                </a:solidFill>
                <a:latin typeface="ArialMT"/>
              </a:rPr>
            </a:br>
            <a:r>
              <a:rPr lang="en-US" sz="2400" dirty="0">
                <a:solidFill>
                  <a:srgbClr val="000000"/>
                </a:solidFill>
                <a:latin typeface="ArialMT"/>
              </a:rPr>
              <a:t>2.3. Verbalizations show evidence of a misunderstanding of the electronic text content (the user may not have noticed this immediately).</a:t>
            </a:r>
            <a:br>
              <a:rPr lang="en-US" sz="2400" dirty="0">
                <a:solidFill>
                  <a:srgbClr val="000000"/>
                </a:solidFill>
                <a:latin typeface="ArialMT"/>
              </a:rPr>
            </a:br>
            <a:r>
              <a:rPr lang="en-US" sz="2400" dirty="0">
                <a:solidFill>
                  <a:srgbClr val="000000"/>
                </a:solidFill>
                <a:latin typeface="ArialMT"/>
              </a:rPr>
              <a:t>2.4. The participant makes a suggestion for re-writing the electronic text content.</a:t>
            </a:r>
            <a:r>
              <a:rPr lang="en-US" sz="2400" dirty="0"/>
              <a:t> </a:t>
            </a:r>
            <a:br>
              <a:rPr lang="en-US" sz="2400" dirty="0"/>
            </a:br>
            <a:endParaRPr lang="en-US" sz="2400" dirty="0"/>
          </a:p>
        </p:txBody>
      </p:sp>
    </p:spTree>
    <p:extLst>
      <p:ext uri="{BB962C8B-B14F-4D97-AF65-F5344CB8AC3E}">
        <p14:creationId xmlns:p14="http://schemas.microsoft.com/office/powerpoint/2010/main" val="3236717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9E4C599-3BDE-4A26-A2F6-5FC04F5BEEFF}"/>
              </a:ext>
            </a:extLst>
          </p:cNvPr>
          <p:cNvSpPr/>
          <p:nvPr/>
        </p:nvSpPr>
        <p:spPr>
          <a:xfrm>
            <a:off x="323528" y="117693"/>
            <a:ext cx="8496944" cy="6740307"/>
          </a:xfrm>
          <a:prstGeom prst="rect">
            <a:avLst/>
          </a:prstGeom>
        </p:spPr>
        <p:txBody>
          <a:bodyPr wrap="square">
            <a:spAutoFit/>
          </a:bodyPr>
          <a:lstStyle/>
          <a:p>
            <a:r>
              <a:rPr lang="en-US" dirty="0">
                <a:solidFill>
                  <a:srgbClr val="000000"/>
                </a:solidFill>
                <a:latin typeface="ArialMT"/>
              </a:rPr>
              <a:t>[I'm thinking that it's just a lot of information to absorb from the screen. </a:t>
            </a:r>
            <a:r>
              <a:rPr lang="en-US" b="1" dirty="0">
                <a:solidFill>
                  <a:srgbClr val="000000"/>
                </a:solidFill>
                <a:latin typeface="Arial-BoldMT"/>
              </a:rPr>
              <a:t>UP</a:t>
            </a:r>
            <a:br>
              <a:rPr lang="en-US" b="1" dirty="0">
                <a:solidFill>
                  <a:srgbClr val="000000"/>
                </a:solidFill>
                <a:latin typeface="Arial-BoldMT"/>
              </a:rPr>
            </a:br>
            <a:r>
              <a:rPr lang="en-US" b="1" dirty="0">
                <a:solidFill>
                  <a:srgbClr val="000000"/>
                </a:solidFill>
                <a:latin typeface="Arial-BoldMT"/>
              </a:rPr>
              <a:t>1.1]</a:t>
            </a:r>
            <a:r>
              <a:rPr lang="en-US" dirty="0">
                <a:solidFill>
                  <a:srgbClr val="000000"/>
                </a:solidFill>
                <a:latin typeface="ArialMT"/>
              </a:rPr>
              <a:t>[ I just I don't concentrate very well when I'm looking at the screen </a:t>
            </a:r>
            <a:r>
              <a:rPr lang="en-US" b="1" dirty="0">
                <a:solidFill>
                  <a:srgbClr val="000000"/>
                </a:solidFill>
                <a:latin typeface="Arial-BoldMT"/>
              </a:rPr>
              <a:t>UP</a:t>
            </a:r>
            <a:br>
              <a:rPr lang="en-US" b="1" dirty="0">
                <a:solidFill>
                  <a:srgbClr val="000000"/>
                </a:solidFill>
                <a:latin typeface="Arial-BoldMT"/>
              </a:rPr>
            </a:br>
            <a:r>
              <a:rPr lang="en-US" b="1" dirty="0">
                <a:solidFill>
                  <a:srgbClr val="000000"/>
                </a:solidFill>
                <a:latin typeface="Arial-BoldMT"/>
              </a:rPr>
              <a:t>1.1]</a:t>
            </a:r>
            <a:r>
              <a:rPr lang="en-US" dirty="0">
                <a:solidFill>
                  <a:srgbClr val="000000"/>
                </a:solidFill>
                <a:latin typeface="ArialMT"/>
              </a:rPr>
              <a:t>. I have a very clear idea of what I've read so far . . . [but it's because of</a:t>
            </a:r>
            <a:br>
              <a:rPr lang="en-US" dirty="0">
                <a:solidFill>
                  <a:srgbClr val="000000"/>
                </a:solidFill>
                <a:latin typeface="ArialMT"/>
              </a:rPr>
            </a:br>
            <a:r>
              <a:rPr lang="en-US" dirty="0">
                <a:solidFill>
                  <a:srgbClr val="000000"/>
                </a:solidFill>
                <a:latin typeface="ArialMT"/>
              </a:rPr>
              <a:t>the headings </a:t>
            </a:r>
            <a:r>
              <a:rPr lang="en-US" b="1" dirty="0">
                <a:solidFill>
                  <a:srgbClr val="000000"/>
                </a:solidFill>
                <a:latin typeface="Arial-BoldMT"/>
              </a:rPr>
              <a:t>UP 1.1] </a:t>
            </a:r>
            <a:r>
              <a:rPr lang="en-US" dirty="0">
                <a:solidFill>
                  <a:srgbClr val="000000"/>
                </a:solidFill>
                <a:latin typeface="ArialMT"/>
              </a:rPr>
              <a:t>I know OK this is another kind of evaluation now and</a:t>
            </a:r>
            <a:br>
              <a:rPr lang="en-US" dirty="0">
                <a:solidFill>
                  <a:srgbClr val="000000"/>
                </a:solidFill>
                <a:latin typeface="ArialMT"/>
              </a:rPr>
            </a:br>
            <a:r>
              <a:rPr lang="en-US" dirty="0">
                <a:solidFill>
                  <a:srgbClr val="000000"/>
                </a:solidFill>
                <a:latin typeface="ArialMT"/>
              </a:rPr>
              <a:t>before it was about evaluation which wasn't anyone can test and here it's</a:t>
            </a:r>
            <a:br>
              <a:rPr lang="en-US" dirty="0">
                <a:solidFill>
                  <a:srgbClr val="000000"/>
                </a:solidFill>
                <a:latin typeface="ArialMT"/>
              </a:rPr>
            </a:br>
            <a:r>
              <a:rPr lang="en-US" dirty="0">
                <a:solidFill>
                  <a:srgbClr val="000000"/>
                </a:solidFill>
                <a:latin typeface="ArialMT"/>
              </a:rPr>
              <a:t>about experts so it's like it's nice that I'm clicking every now and then coz it</a:t>
            </a:r>
            <a:br>
              <a:rPr lang="en-US" dirty="0">
                <a:solidFill>
                  <a:srgbClr val="000000"/>
                </a:solidFill>
                <a:latin typeface="ArialMT"/>
              </a:rPr>
            </a:br>
            <a:r>
              <a:rPr lang="en-US" dirty="0">
                <a:solidFill>
                  <a:srgbClr val="000000"/>
                </a:solidFill>
                <a:latin typeface="ArialMT"/>
              </a:rPr>
              <a:t>just sort of </a:t>
            </a:r>
            <a:r>
              <a:rPr lang="en-US" dirty="0" err="1">
                <a:solidFill>
                  <a:srgbClr val="000000"/>
                </a:solidFill>
                <a:latin typeface="ArialMT"/>
              </a:rPr>
              <a:t>organises</a:t>
            </a:r>
            <a:r>
              <a:rPr lang="en-US" dirty="0">
                <a:solidFill>
                  <a:srgbClr val="000000"/>
                </a:solidFill>
                <a:latin typeface="ArialMT"/>
              </a:rPr>
              <a:t> the thoughts. </a:t>
            </a:r>
            <a:r>
              <a:rPr lang="en-US" b="1" dirty="0">
                <a:solidFill>
                  <a:srgbClr val="000000"/>
                </a:solidFill>
                <a:latin typeface="Arial-BoldMT"/>
              </a:rPr>
              <a:t>[</a:t>
            </a:r>
            <a:r>
              <a:rPr lang="en-US" dirty="0">
                <a:solidFill>
                  <a:srgbClr val="000000"/>
                </a:solidFill>
                <a:latin typeface="ArialMT"/>
              </a:rPr>
              <a:t>But it would still be nice to see it on a</a:t>
            </a:r>
            <a:br>
              <a:rPr lang="en-US" dirty="0">
                <a:solidFill>
                  <a:srgbClr val="000000"/>
                </a:solidFill>
                <a:latin typeface="ArialMT"/>
              </a:rPr>
            </a:br>
            <a:r>
              <a:rPr lang="en-US" dirty="0">
                <a:solidFill>
                  <a:srgbClr val="000000"/>
                </a:solidFill>
                <a:latin typeface="ArialMT"/>
              </a:rPr>
              <a:t>piece of paper </a:t>
            </a:r>
            <a:r>
              <a:rPr lang="en-US" b="1" dirty="0">
                <a:solidFill>
                  <a:srgbClr val="000000"/>
                </a:solidFill>
                <a:latin typeface="Arial-BoldMT"/>
              </a:rPr>
              <a:t>UP 1.10] [</a:t>
            </a:r>
            <a:r>
              <a:rPr lang="en-US" dirty="0">
                <a:solidFill>
                  <a:srgbClr val="000000"/>
                </a:solidFill>
                <a:latin typeface="ArialMT"/>
              </a:rPr>
              <a:t>because it's a lot of text to read </a:t>
            </a:r>
            <a:r>
              <a:rPr lang="en-US" b="1" dirty="0">
                <a:solidFill>
                  <a:srgbClr val="000000"/>
                </a:solidFill>
                <a:latin typeface="Arial-BoldMT"/>
              </a:rPr>
              <a:t>UP 1.1]</a:t>
            </a:r>
            <a:r>
              <a:rPr lang="en-US" dirty="0">
                <a:solidFill>
                  <a:srgbClr val="000000"/>
                </a:solidFill>
                <a:latin typeface="ArialMT"/>
              </a:rPr>
              <a:t>.</a:t>
            </a:r>
            <a:br>
              <a:rPr lang="en-US" dirty="0">
                <a:solidFill>
                  <a:srgbClr val="000000"/>
                </a:solidFill>
                <a:latin typeface="ArialMT"/>
              </a:rPr>
            </a:br>
            <a:r>
              <a:rPr lang="en-US" dirty="0">
                <a:solidFill>
                  <a:srgbClr val="000000"/>
                </a:solidFill>
                <a:latin typeface="ArialMT"/>
              </a:rPr>
              <a:t>Am I supposed to, just one question, am supposed to say something about</a:t>
            </a:r>
            <a:br>
              <a:rPr lang="en-US" dirty="0">
                <a:solidFill>
                  <a:srgbClr val="000000"/>
                </a:solidFill>
                <a:latin typeface="ArialMT"/>
              </a:rPr>
            </a:br>
            <a:r>
              <a:rPr lang="en-US" dirty="0">
                <a:solidFill>
                  <a:srgbClr val="000000"/>
                </a:solidFill>
                <a:latin typeface="ArialMT"/>
              </a:rPr>
              <a:t>what I'm reading and what I think about it the conditions as well or how I feel</a:t>
            </a:r>
            <a:br>
              <a:rPr lang="en-US" dirty="0">
                <a:solidFill>
                  <a:srgbClr val="000000"/>
                </a:solidFill>
                <a:latin typeface="ArialMT"/>
              </a:rPr>
            </a:br>
            <a:r>
              <a:rPr lang="en-US" dirty="0">
                <a:solidFill>
                  <a:srgbClr val="000000"/>
                </a:solidFill>
                <a:latin typeface="ArialMT"/>
              </a:rPr>
              <a:t>reading it from the screen, what is the best thing really?</a:t>
            </a:r>
            <a:br>
              <a:rPr lang="en-US" dirty="0">
                <a:solidFill>
                  <a:srgbClr val="000000"/>
                </a:solidFill>
                <a:latin typeface="ArialMT"/>
              </a:rPr>
            </a:br>
            <a:r>
              <a:rPr lang="en-US" dirty="0">
                <a:solidFill>
                  <a:srgbClr val="000000"/>
                </a:solidFill>
                <a:latin typeface="ArialMT"/>
              </a:rPr>
              <a:t>Observer – What you think about the information that you are reading on the</a:t>
            </a:r>
            <a:br>
              <a:rPr lang="en-US" dirty="0">
                <a:solidFill>
                  <a:srgbClr val="000000"/>
                </a:solidFill>
                <a:latin typeface="ArialMT"/>
              </a:rPr>
            </a:br>
            <a:r>
              <a:rPr lang="en-US" dirty="0">
                <a:solidFill>
                  <a:srgbClr val="000000"/>
                </a:solidFill>
                <a:latin typeface="ArialMT"/>
              </a:rPr>
              <a:t>screen . . . you don't need to give me comments . . . if you think this bit fits</a:t>
            </a:r>
            <a:br>
              <a:rPr lang="en-US" dirty="0">
                <a:solidFill>
                  <a:srgbClr val="000000"/>
                </a:solidFill>
                <a:latin typeface="ArialMT"/>
              </a:rPr>
            </a:br>
            <a:r>
              <a:rPr lang="en-US" dirty="0">
                <a:solidFill>
                  <a:srgbClr val="000000"/>
                </a:solidFill>
                <a:latin typeface="ArialMT"/>
              </a:rPr>
              <a:t>together.</a:t>
            </a:r>
            <a:br>
              <a:rPr lang="en-US" dirty="0">
                <a:solidFill>
                  <a:srgbClr val="000000"/>
                </a:solidFill>
                <a:latin typeface="ArialMT"/>
              </a:rPr>
            </a:br>
            <a:r>
              <a:rPr lang="en-US" b="1" dirty="0">
                <a:solidFill>
                  <a:srgbClr val="000000"/>
                </a:solidFill>
                <a:latin typeface="Arial-BoldMT"/>
              </a:rPr>
              <a:t>[</a:t>
            </a:r>
            <a:r>
              <a:rPr lang="en-US" dirty="0">
                <a:solidFill>
                  <a:srgbClr val="000000"/>
                </a:solidFill>
                <a:latin typeface="ArialMT"/>
              </a:rPr>
              <a:t>There's so much reference to all those previously said </a:t>
            </a:r>
            <a:r>
              <a:rPr lang="en-US" b="1" dirty="0">
                <a:solidFill>
                  <a:srgbClr val="000000"/>
                </a:solidFill>
                <a:latin typeface="Arial-BoldMT"/>
              </a:rPr>
              <a:t>UP2.1] [ </a:t>
            </a:r>
            <a:r>
              <a:rPr lang="en-US" dirty="0">
                <a:solidFill>
                  <a:srgbClr val="000000"/>
                </a:solidFill>
                <a:latin typeface="ArialMT"/>
              </a:rPr>
              <a:t>like I'm like</a:t>
            </a:r>
            <a:br>
              <a:rPr lang="en-US" dirty="0">
                <a:solidFill>
                  <a:srgbClr val="000000"/>
                </a:solidFill>
                <a:latin typeface="ArialMT"/>
              </a:rPr>
            </a:br>
            <a:r>
              <a:rPr lang="en-US" dirty="0">
                <a:solidFill>
                  <a:srgbClr val="000000"/>
                </a:solidFill>
                <a:latin typeface="ArialMT"/>
              </a:rPr>
              <a:t>I've already forgotten the name of the other evaluation so it said unlike the</a:t>
            </a:r>
            <a:br>
              <a:rPr lang="en-US" dirty="0">
                <a:solidFill>
                  <a:srgbClr val="000000"/>
                </a:solidFill>
                <a:latin typeface="ArialMT"/>
              </a:rPr>
            </a:br>
            <a:r>
              <a:rPr lang="en-US" dirty="0">
                <a:solidFill>
                  <a:srgbClr val="000000"/>
                </a:solidFill>
                <a:latin typeface="ArialMT"/>
              </a:rPr>
              <a:t>other evaluation this one like, there really is not much contrast with the other</a:t>
            </a:r>
            <a:br>
              <a:rPr lang="en-US" dirty="0">
                <a:solidFill>
                  <a:srgbClr val="000000"/>
                </a:solidFill>
                <a:latin typeface="ArialMT"/>
              </a:rPr>
            </a:br>
            <a:r>
              <a:rPr lang="en-US" dirty="0">
                <a:solidFill>
                  <a:srgbClr val="000000"/>
                </a:solidFill>
                <a:latin typeface="ArialMT"/>
              </a:rPr>
              <a:t>it just says what it is may be . . . so I think I think of . . . </a:t>
            </a:r>
            <a:r>
              <a:rPr lang="en-US" b="1" dirty="0">
                <a:solidFill>
                  <a:srgbClr val="000000"/>
                </a:solidFill>
                <a:latin typeface="Arial-BoldMT"/>
              </a:rPr>
              <a:t>UP 2.2]</a:t>
            </a:r>
            <a:br>
              <a:rPr lang="en-US" b="1" dirty="0">
                <a:solidFill>
                  <a:srgbClr val="000000"/>
                </a:solidFill>
                <a:latin typeface="Arial-BoldMT"/>
              </a:rPr>
            </a:br>
            <a:r>
              <a:rPr lang="en-US" b="1" dirty="0">
                <a:solidFill>
                  <a:srgbClr val="000000"/>
                </a:solidFill>
                <a:latin typeface="Arial-BoldMT"/>
              </a:rPr>
              <a:t>[</a:t>
            </a:r>
            <a:r>
              <a:rPr lang="en-US" dirty="0">
                <a:solidFill>
                  <a:srgbClr val="000000"/>
                </a:solidFill>
                <a:latin typeface="ArialMT"/>
              </a:rPr>
              <a:t>May be it would be nice to have other evaluations listed to see other</a:t>
            </a:r>
            <a:br>
              <a:rPr lang="en-US" dirty="0">
                <a:solidFill>
                  <a:srgbClr val="000000"/>
                </a:solidFill>
                <a:latin typeface="ArialMT"/>
              </a:rPr>
            </a:br>
            <a:r>
              <a:rPr lang="en-US" dirty="0">
                <a:solidFill>
                  <a:srgbClr val="000000"/>
                </a:solidFill>
                <a:latin typeface="ArialMT"/>
              </a:rPr>
              <a:t>evaluations you know here, to have the names of other evaluations other</a:t>
            </a:r>
            <a:br>
              <a:rPr lang="en-US" dirty="0">
                <a:solidFill>
                  <a:srgbClr val="000000"/>
                </a:solidFill>
                <a:latin typeface="ArialMT"/>
              </a:rPr>
            </a:br>
            <a:r>
              <a:rPr lang="en-US" dirty="0">
                <a:solidFill>
                  <a:srgbClr val="000000"/>
                </a:solidFill>
                <a:latin typeface="ArialMT"/>
              </a:rPr>
              <a:t>evaluations </a:t>
            </a:r>
            <a:r>
              <a:rPr lang="en-US" b="1" dirty="0">
                <a:solidFill>
                  <a:srgbClr val="000000"/>
                </a:solidFill>
                <a:latin typeface="Arial-BoldMT"/>
              </a:rPr>
              <a:t>UP 1.10] </a:t>
            </a:r>
            <a:r>
              <a:rPr lang="en-US" dirty="0">
                <a:solidFill>
                  <a:srgbClr val="000000"/>
                </a:solidFill>
                <a:latin typeface="ArialMT"/>
              </a:rPr>
              <a:t>just to, </a:t>
            </a:r>
            <a:r>
              <a:rPr lang="en-US" b="1" dirty="0">
                <a:solidFill>
                  <a:srgbClr val="000000"/>
                </a:solidFill>
                <a:latin typeface="Arial-BoldMT"/>
              </a:rPr>
              <a:t>[</a:t>
            </a:r>
            <a:r>
              <a:rPr lang="en-US" dirty="0">
                <a:solidFill>
                  <a:srgbClr val="000000"/>
                </a:solidFill>
                <a:latin typeface="ArialMT"/>
              </a:rPr>
              <a:t>because now when I click previous I have to</a:t>
            </a:r>
            <a:br>
              <a:rPr lang="en-US" dirty="0">
                <a:solidFill>
                  <a:srgbClr val="000000"/>
                </a:solidFill>
                <a:latin typeface="ArialMT"/>
              </a:rPr>
            </a:br>
            <a:r>
              <a:rPr lang="en-US" dirty="0">
                <a:solidFill>
                  <a:srgbClr val="000000"/>
                </a:solidFill>
                <a:latin typeface="ArialMT"/>
              </a:rPr>
              <a:t>click it several times </a:t>
            </a:r>
            <a:r>
              <a:rPr lang="en-US" b="1" dirty="0">
                <a:solidFill>
                  <a:srgbClr val="000000"/>
                </a:solidFill>
                <a:latin typeface="Arial-BoldMT"/>
              </a:rPr>
              <a:t>UP 1.1, 1.7] [</a:t>
            </a:r>
            <a:r>
              <a:rPr lang="en-US" dirty="0">
                <a:solidFill>
                  <a:srgbClr val="000000"/>
                </a:solidFill>
                <a:latin typeface="ArialMT"/>
              </a:rPr>
              <a:t>so it would be nice to have this navigation,</a:t>
            </a:r>
            <a:br>
              <a:rPr lang="en-US" dirty="0">
                <a:solidFill>
                  <a:srgbClr val="000000"/>
                </a:solidFill>
                <a:latin typeface="ArialMT"/>
              </a:rPr>
            </a:br>
            <a:r>
              <a:rPr lang="en-US" dirty="0">
                <a:solidFill>
                  <a:srgbClr val="000000"/>
                </a:solidFill>
                <a:latin typeface="ArialMT"/>
              </a:rPr>
              <a:t>extra links </a:t>
            </a:r>
            <a:r>
              <a:rPr lang="en-US" b="1" dirty="0">
                <a:solidFill>
                  <a:srgbClr val="000000"/>
                </a:solidFill>
                <a:latin typeface="Arial-BoldMT"/>
              </a:rPr>
              <a:t>UP 1.10]</a:t>
            </a:r>
            <a:r>
              <a:rPr lang="en-US" dirty="0">
                <a:solidFill>
                  <a:srgbClr val="000000"/>
                </a:solidFill>
                <a:latin typeface="ArialMT"/>
              </a:rPr>
              <a:t>.</a:t>
            </a:r>
            <a:r>
              <a:rPr lang="en-US" dirty="0"/>
              <a:t> </a:t>
            </a:r>
            <a:br>
              <a:rPr lang="en-US" dirty="0"/>
            </a:br>
            <a:endParaRPr lang="en-US" dirty="0"/>
          </a:p>
        </p:txBody>
      </p:sp>
    </p:spTree>
    <p:extLst>
      <p:ext uri="{BB962C8B-B14F-4D97-AF65-F5344CB8AC3E}">
        <p14:creationId xmlns:p14="http://schemas.microsoft.com/office/powerpoint/2010/main" val="33947715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0E142-3987-4D26-BC7E-9EA2CEC470C2}"/>
              </a:ext>
            </a:extLst>
          </p:cNvPr>
          <p:cNvSpPr>
            <a:spLocks noGrp="1"/>
          </p:cNvSpPr>
          <p:nvPr>
            <p:ph type="title"/>
          </p:nvPr>
        </p:nvSpPr>
        <p:spPr>
          <a:xfrm>
            <a:off x="448275" y="226011"/>
            <a:ext cx="8229600" cy="1143000"/>
          </a:xfrm>
        </p:spPr>
        <p:txBody>
          <a:bodyPr/>
          <a:lstStyle/>
          <a:p>
            <a:r>
              <a:rPr lang="en-US" dirty="0"/>
              <a:t>Activity 8.2</a:t>
            </a:r>
          </a:p>
        </p:txBody>
      </p:sp>
      <p:sp>
        <p:nvSpPr>
          <p:cNvPr id="6" name="Slide Number Placeholder 5">
            <a:extLst>
              <a:ext uri="{FF2B5EF4-FFF2-40B4-BE49-F238E27FC236}">
                <a16:creationId xmlns:a16="http://schemas.microsoft.com/office/drawing/2014/main" id="{A0893460-27CB-4FE7-94A7-5E1C5D861589}"/>
              </a:ext>
            </a:extLst>
          </p:cNvPr>
          <p:cNvSpPr>
            <a:spLocks noGrp="1"/>
          </p:cNvSpPr>
          <p:nvPr>
            <p:ph type="sldNum" sz="quarter" idx="12"/>
          </p:nvPr>
        </p:nvSpPr>
        <p:spPr/>
        <p:txBody>
          <a:bodyPr/>
          <a:lstStyle/>
          <a:p>
            <a:fld id="{A7EA2D8D-44E5-43C4-BBA1-AE3E32EF0894}" type="slidenum">
              <a:rPr lang="en-GB" smtClean="0"/>
              <a:t>24</a:t>
            </a:fld>
            <a:endParaRPr lang="en-GB"/>
          </a:p>
        </p:txBody>
      </p:sp>
      <p:sp>
        <p:nvSpPr>
          <p:cNvPr id="7" name="Rectangle 6">
            <a:extLst>
              <a:ext uri="{FF2B5EF4-FFF2-40B4-BE49-F238E27FC236}">
                <a16:creationId xmlns:a16="http://schemas.microsoft.com/office/drawing/2014/main" id="{7D28EBCB-DCC4-4DF3-BCD9-7245800109EF}"/>
              </a:ext>
            </a:extLst>
          </p:cNvPr>
          <p:cNvSpPr/>
          <p:nvPr/>
        </p:nvSpPr>
        <p:spPr>
          <a:xfrm>
            <a:off x="214604" y="1335746"/>
            <a:ext cx="8507288" cy="4770537"/>
          </a:xfrm>
          <a:prstGeom prst="rect">
            <a:avLst/>
          </a:prstGeom>
        </p:spPr>
        <p:txBody>
          <a:bodyPr wrap="square">
            <a:spAutoFit/>
          </a:bodyPr>
          <a:lstStyle/>
          <a:p>
            <a:pPr>
              <a:spcBef>
                <a:spcPts val="1800"/>
              </a:spcBef>
              <a:spcAft>
                <a:spcPts val="600"/>
              </a:spcAft>
            </a:pPr>
            <a:r>
              <a:rPr lang="en-US" sz="1600" dirty="0">
                <a:solidFill>
                  <a:srgbClr val="000000"/>
                </a:solidFill>
                <a:latin typeface="ArialMT"/>
              </a:rPr>
              <a:t>Well, looking at the map, again there's no obvious start point, there should be something highlighted that says ‘start here.’</a:t>
            </a:r>
            <a:br>
              <a:rPr lang="en-US" sz="1600" dirty="0">
                <a:solidFill>
                  <a:srgbClr val="000000"/>
                </a:solidFill>
                <a:latin typeface="ArialMT"/>
              </a:rPr>
            </a:br>
            <a:r>
              <a:rPr lang="en-US" sz="1600" dirty="0">
                <a:solidFill>
                  <a:srgbClr val="000000"/>
                </a:solidFill>
                <a:latin typeface="ArialMT"/>
              </a:rPr>
              <a:t>Ok, the next keyword that's highlighted is evaluating, but I'm not sure that's where I want to go straight away, so I'm just going to go back to the introduction.</a:t>
            </a:r>
            <a:br>
              <a:rPr lang="en-US" sz="1600" dirty="0">
                <a:solidFill>
                  <a:srgbClr val="000000"/>
                </a:solidFill>
                <a:latin typeface="ArialMT"/>
              </a:rPr>
            </a:br>
            <a:r>
              <a:rPr lang="en-US" sz="1600" dirty="0">
                <a:solidFill>
                  <a:srgbClr val="000000"/>
                </a:solidFill>
                <a:latin typeface="ArialMT"/>
              </a:rPr>
              <a:t>Yeah, so I probably want to read about usability problems before I start looking at evaluation. So, I, yeah. I would have thought that the links in each one of the pages would take you to the next logical point, but my logic might be different to other people's. Just going to go and have a look at usability problems.</a:t>
            </a:r>
            <a:br>
              <a:rPr lang="en-US" sz="1600" dirty="0">
                <a:solidFill>
                  <a:srgbClr val="000000"/>
                </a:solidFill>
                <a:latin typeface="ArialMT"/>
              </a:rPr>
            </a:br>
            <a:r>
              <a:rPr lang="en-US" sz="1600" dirty="0">
                <a:solidFill>
                  <a:srgbClr val="000000"/>
                </a:solidFill>
                <a:latin typeface="ArialMT"/>
              </a:rPr>
              <a:t>Ok, again I'm going to flip back to the introduction. I'm just thinking if I was going to do this myself I would still have a link back to the introduction, but I would take people through the logical sequence of each one of these bits that fans out, rather than expecting them to go back all the time.</a:t>
            </a:r>
            <a:br>
              <a:rPr lang="en-US" sz="1600" dirty="0">
                <a:solidFill>
                  <a:srgbClr val="000000"/>
                </a:solidFill>
                <a:latin typeface="ArialMT"/>
              </a:rPr>
            </a:br>
            <a:r>
              <a:rPr lang="en-US" sz="1600" dirty="0">
                <a:solidFill>
                  <a:srgbClr val="000000"/>
                </a:solidFill>
                <a:latin typeface="ArialMT"/>
              </a:rPr>
              <a:t>Going back . . . to the introduction. Look at the types. Observation, didn't really want to go there. What's this bit [pointing to Types of UE on map]? Going straight to types of . . .</a:t>
            </a:r>
            <a:br>
              <a:rPr lang="en-US" sz="1600" dirty="0">
                <a:solidFill>
                  <a:srgbClr val="000000"/>
                </a:solidFill>
                <a:latin typeface="ArialMT"/>
              </a:rPr>
            </a:br>
            <a:r>
              <a:rPr lang="en-US" sz="1600" dirty="0">
                <a:solidFill>
                  <a:srgbClr val="000000"/>
                </a:solidFill>
                <a:latin typeface="ArialMT"/>
              </a:rPr>
              <a:t>Ok, right, yeah, I've already been there before. We've already looked at usability problems, yep that's ok, so we'll have a look at these references.</a:t>
            </a:r>
            <a:br>
              <a:rPr lang="en-US" sz="1600" dirty="0">
                <a:solidFill>
                  <a:srgbClr val="000000"/>
                </a:solidFill>
                <a:latin typeface="ArialMT"/>
              </a:rPr>
            </a:br>
            <a:r>
              <a:rPr lang="en-US" sz="1600" dirty="0">
                <a:solidFill>
                  <a:srgbClr val="000000"/>
                </a:solidFill>
                <a:latin typeface="ArialMT"/>
              </a:rPr>
              <a:t>I clicked on the map rather than going back via introduction, to be honest I get fed up going back to introduction all the time.</a:t>
            </a:r>
            <a:r>
              <a:rPr lang="en-US" sz="1600" dirty="0"/>
              <a:t> </a:t>
            </a:r>
            <a:br>
              <a:rPr lang="en-US" sz="1600" dirty="0"/>
            </a:br>
            <a:endParaRPr lang="en-US" sz="1600" dirty="0"/>
          </a:p>
        </p:txBody>
      </p:sp>
    </p:spTree>
    <p:extLst>
      <p:ext uri="{BB962C8B-B14F-4D97-AF65-F5344CB8AC3E}">
        <p14:creationId xmlns:p14="http://schemas.microsoft.com/office/powerpoint/2010/main" val="4179860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4213" y="189531"/>
            <a:ext cx="7772400" cy="71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8.4 Simple qualitative analysis</a:t>
            </a:r>
          </a:p>
        </p:txBody>
      </p:sp>
      <p:sp>
        <p:nvSpPr>
          <p:cNvPr id="13315" name="Rectangle 3"/>
          <p:cNvSpPr>
            <a:spLocks noChangeArrowheads="1"/>
          </p:cNvSpPr>
          <p:nvPr/>
        </p:nvSpPr>
        <p:spPr bwMode="auto">
          <a:xfrm>
            <a:off x="341313" y="1772816"/>
            <a:ext cx="84582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pPr>
            <a:r>
              <a:rPr lang="en-US" sz="2800" dirty="0">
                <a:solidFill>
                  <a:srgbClr val="7030A0"/>
                </a:solidFill>
                <a:latin typeface="Liberation Sans"/>
              </a:rPr>
              <a:t>3. Looking for critical incidents</a:t>
            </a:r>
          </a:p>
          <a:p>
            <a:pPr marL="742950" lvl="1" indent="-285750">
              <a:spcBef>
                <a:spcPct val="20000"/>
              </a:spcBef>
              <a:buFontTx/>
              <a:buChar char="–"/>
            </a:pPr>
            <a:r>
              <a:rPr lang="en-US" sz="2400" dirty="0">
                <a:solidFill>
                  <a:schemeClr val="accent1"/>
                </a:solidFill>
                <a:latin typeface="Liberation Sans"/>
              </a:rPr>
              <a:t>Helps to focus in on key events</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25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13501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0E142-3987-4D26-BC7E-9EA2CEC470C2}"/>
              </a:ext>
            </a:extLst>
          </p:cNvPr>
          <p:cNvSpPr>
            <a:spLocks noGrp="1"/>
          </p:cNvSpPr>
          <p:nvPr>
            <p:ph type="title"/>
          </p:nvPr>
        </p:nvSpPr>
        <p:spPr/>
        <p:txBody>
          <a:bodyPr>
            <a:normAutofit fontScale="90000"/>
          </a:bodyPr>
          <a:lstStyle/>
          <a:p>
            <a:r>
              <a:rPr lang="en-US" dirty="0"/>
              <a:t>Activity 8.3 - Looking for critical incidents</a:t>
            </a:r>
          </a:p>
        </p:txBody>
      </p:sp>
      <p:sp>
        <p:nvSpPr>
          <p:cNvPr id="5" name="Footer Placeholder 4">
            <a:extLst>
              <a:ext uri="{FF2B5EF4-FFF2-40B4-BE49-F238E27FC236}">
                <a16:creationId xmlns:a16="http://schemas.microsoft.com/office/drawing/2014/main" id="{4494C5EC-8EB0-42C7-9BB7-6BD5086769AD}"/>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A0893460-27CB-4FE7-94A7-5E1C5D861589}"/>
              </a:ext>
            </a:extLst>
          </p:cNvPr>
          <p:cNvSpPr>
            <a:spLocks noGrp="1"/>
          </p:cNvSpPr>
          <p:nvPr>
            <p:ph type="sldNum" sz="quarter" idx="12"/>
          </p:nvPr>
        </p:nvSpPr>
        <p:spPr/>
        <p:txBody>
          <a:bodyPr/>
          <a:lstStyle/>
          <a:p>
            <a:fld id="{A7EA2D8D-44E5-43C4-BBA1-AE3E32EF0894}" type="slidenum">
              <a:rPr lang="en-GB" smtClean="0"/>
              <a:t>26</a:t>
            </a:fld>
            <a:endParaRPr lang="en-GB"/>
          </a:p>
        </p:txBody>
      </p:sp>
      <p:sp>
        <p:nvSpPr>
          <p:cNvPr id="8" name="Rectangle 7">
            <a:extLst>
              <a:ext uri="{FF2B5EF4-FFF2-40B4-BE49-F238E27FC236}">
                <a16:creationId xmlns:a16="http://schemas.microsoft.com/office/drawing/2014/main" id="{71F50F92-8317-4F8D-A016-FB9C0C6102C6}"/>
              </a:ext>
            </a:extLst>
          </p:cNvPr>
          <p:cNvSpPr/>
          <p:nvPr/>
        </p:nvSpPr>
        <p:spPr>
          <a:xfrm>
            <a:off x="282352" y="1524258"/>
            <a:ext cx="8579296" cy="4832092"/>
          </a:xfrm>
          <a:prstGeom prst="rect">
            <a:avLst/>
          </a:prstGeom>
        </p:spPr>
        <p:txBody>
          <a:bodyPr wrap="square">
            <a:spAutoFit/>
          </a:bodyPr>
          <a:lstStyle/>
          <a:p>
            <a:r>
              <a:rPr lang="en-US" sz="2800" dirty="0">
                <a:solidFill>
                  <a:srgbClr val="000000"/>
                </a:solidFill>
                <a:latin typeface="ArialMT"/>
              </a:rPr>
              <a:t>Set yourself or a friend the task of identifying the next available theater or cinema performance you'd like to attend in your local area.</a:t>
            </a:r>
          </a:p>
          <a:p>
            <a:endParaRPr lang="en-US" sz="2800" dirty="0">
              <a:solidFill>
                <a:srgbClr val="000000"/>
              </a:solidFill>
              <a:latin typeface="ArialMT"/>
            </a:endParaRPr>
          </a:p>
          <a:p>
            <a:r>
              <a:rPr lang="en-US" sz="2800" dirty="0">
                <a:solidFill>
                  <a:srgbClr val="000000"/>
                </a:solidFill>
                <a:latin typeface="ArialMT"/>
              </a:rPr>
              <a:t>As you perform this task, or watch your friend do it, make a note of critical incidents associated with the activity.</a:t>
            </a:r>
          </a:p>
          <a:p>
            <a:endParaRPr lang="en-US" sz="2800" dirty="0">
              <a:solidFill>
                <a:srgbClr val="000000"/>
              </a:solidFill>
              <a:latin typeface="ArialMT"/>
            </a:endParaRPr>
          </a:p>
          <a:p>
            <a:r>
              <a:rPr lang="en-US" sz="2800" dirty="0">
                <a:solidFill>
                  <a:srgbClr val="000000"/>
                </a:solidFill>
                <a:latin typeface="ArialMT"/>
              </a:rPr>
              <a:t>Remember that a critical incident may be a positive or a negative event.</a:t>
            </a:r>
            <a:r>
              <a:rPr lang="en-US" sz="2800" dirty="0"/>
              <a:t> </a:t>
            </a:r>
            <a:br>
              <a:rPr lang="en-US" sz="2800" dirty="0"/>
            </a:br>
            <a:endParaRPr lang="en-US" sz="2800" dirty="0"/>
          </a:p>
        </p:txBody>
      </p:sp>
    </p:spTree>
    <p:extLst>
      <p:ext uri="{BB962C8B-B14F-4D97-AF65-F5344CB8AC3E}">
        <p14:creationId xmlns:p14="http://schemas.microsoft.com/office/powerpoint/2010/main" val="27104140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z="3600" dirty="0">
                <a:latin typeface="Liberation Sans"/>
              </a:rPr>
              <a:t>8.5 Tools to support data analysis</a:t>
            </a:r>
          </a:p>
        </p:txBody>
      </p:sp>
      <p:sp>
        <p:nvSpPr>
          <p:cNvPr id="14339" name="Rectangle 3"/>
          <p:cNvSpPr>
            <a:spLocks noChangeArrowheads="1"/>
          </p:cNvSpPr>
          <p:nvPr/>
        </p:nvSpPr>
        <p:spPr bwMode="auto">
          <a:xfrm>
            <a:off x="250825" y="1484784"/>
            <a:ext cx="8675688"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nSpc>
                <a:spcPct val="120000"/>
              </a:lnSpc>
              <a:spcBef>
                <a:spcPct val="20000"/>
              </a:spcBef>
              <a:buFontTx/>
              <a:buChar char="•"/>
            </a:pPr>
            <a:r>
              <a:rPr lang="en-US" sz="2400" dirty="0">
                <a:solidFill>
                  <a:srgbClr val="7030A0"/>
                </a:solidFill>
                <a:latin typeface="Liberation Sans"/>
              </a:rPr>
              <a:t>Spreadsheet – simple to use, basic graphs</a:t>
            </a:r>
          </a:p>
          <a:p>
            <a:pPr marL="342900" indent="-342900">
              <a:lnSpc>
                <a:spcPct val="120000"/>
              </a:lnSpc>
              <a:spcBef>
                <a:spcPct val="20000"/>
              </a:spcBef>
              <a:buFontTx/>
              <a:buChar char="•"/>
            </a:pPr>
            <a:endParaRPr lang="en-US" sz="600" dirty="0">
              <a:solidFill>
                <a:srgbClr val="7030A0"/>
              </a:solidFill>
              <a:latin typeface="Liberation Sans"/>
            </a:endParaRPr>
          </a:p>
          <a:p>
            <a:pPr marL="342900" indent="-342900">
              <a:lnSpc>
                <a:spcPct val="120000"/>
              </a:lnSpc>
              <a:spcBef>
                <a:spcPct val="20000"/>
              </a:spcBef>
              <a:buFontTx/>
              <a:buChar char="•"/>
            </a:pPr>
            <a:r>
              <a:rPr lang="en-US" sz="2400" dirty="0">
                <a:solidFill>
                  <a:srgbClr val="7030A0"/>
                </a:solidFill>
                <a:latin typeface="Liberation Sans"/>
              </a:rPr>
              <a:t>Statistical packages, e.g. SPSS (Statistical Package for the Social Sciences)</a:t>
            </a:r>
          </a:p>
          <a:p>
            <a:pPr marL="342900" indent="-342900">
              <a:lnSpc>
                <a:spcPct val="120000"/>
              </a:lnSpc>
              <a:spcBef>
                <a:spcPct val="20000"/>
              </a:spcBef>
              <a:buFontTx/>
              <a:buChar char="•"/>
            </a:pPr>
            <a:endParaRPr lang="en-US" sz="600" dirty="0">
              <a:solidFill>
                <a:srgbClr val="7030A0"/>
              </a:solidFill>
              <a:latin typeface="Liberation Sans"/>
            </a:endParaRPr>
          </a:p>
          <a:p>
            <a:pPr marL="342900" indent="-342900">
              <a:lnSpc>
                <a:spcPct val="120000"/>
              </a:lnSpc>
              <a:spcBef>
                <a:spcPct val="20000"/>
              </a:spcBef>
              <a:buFontTx/>
              <a:buChar char="•"/>
            </a:pPr>
            <a:r>
              <a:rPr lang="en-US" sz="2400" dirty="0">
                <a:solidFill>
                  <a:srgbClr val="7030A0"/>
                </a:solidFill>
                <a:latin typeface="Liberation Sans"/>
              </a:rPr>
              <a:t>Qualitative data analysis tools</a:t>
            </a:r>
          </a:p>
          <a:p>
            <a:pPr marL="742950" lvl="1" indent="-285750">
              <a:lnSpc>
                <a:spcPct val="120000"/>
              </a:lnSpc>
              <a:spcBef>
                <a:spcPct val="20000"/>
              </a:spcBef>
              <a:buFontTx/>
              <a:buChar char="–"/>
            </a:pPr>
            <a:r>
              <a:rPr lang="en-US" sz="2000" dirty="0">
                <a:solidFill>
                  <a:schemeClr val="accent1"/>
                </a:solidFill>
                <a:latin typeface="Liberation Sans"/>
              </a:rPr>
              <a:t>Categorization and theme-based analysis</a:t>
            </a:r>
          </a:p>
          <a:p>
            <a:pPr marL="742950" lvl="1" indent="-285750">
              <a:lnSpc>
                <a:spcPct val="120000"/>
              </a:lnSpc>
              <a:spcBef>
                <a:spcPct val="20000"/>
              </a:spcBef>
              <a:buFontTx/>
              <a:buChar char="–"/>
            </a:pPr>
            <a:r>
              <a:rPr lang="en-US" sz="2000" dirty="0">
                <a:solidFill>
                  <a:schemeClr val="accent1"/>
                </a:solidFill>
                <a:latin typeface="Liberation Sans"/>
              </a:rPr>
              <a:t>Quantitative analysis of text-based data</a:t>
            </a:r>
          </a:p>
          <a:p>
            <a:pPr marL="742950" lvl="1" indent="-285750">
              <a:lnSpc>
                <a:spcPct val="120000"/>
              </a:lnSpc>
              <a:spcBef>
                <a:spcPct val="20000"/>
              </a:spcBef>
              <a:buFontTx/>
              <a:buChar char="–"/>
            </a:pPr>
            <a:endParaRPr lang="en-US" sz="800" dirty="0">
              <a:solidFill>
                <a:srgbClr val="0070C0"/>
              </a:solidFill>
              <a:latin typeface="Liberation Sans"/>
            </a:endParaRPr>
          </a:p>
          <a:p>
            <a:pPr marL="342900" indent="-342900">
              <a:spcBef>
                <a:spcPct val="20000"/>
              </a:spcBef>
              <a:buFontTx/>
              <a:buChar char="•"/>
            </a:pPr>
            <a:r>
              <a:rPr lang="en-GB" sz="2400" dirty="0" err="1">
                <a:solidFill>
                  <a:srgbClr val="7030A0"/>
                </a:solidFill>
                <a:latin typeface="Liberation Sans"/>
              </a:rPr>
              <a:t>Nvivo</a:t>
            </a:r>
            <a:r>
              <a:rPr lang="en-GB" sz="2400" dirty="0">
                <a:solidFill>
                  <a:srgbClr val="7030A0"/>
                </a:solidFill>
                <a:latin typeface="Liberation Sans"/>
              </a:rPr>
              <a:t> and </a:t>
            </a:r>
            <a:r>
              <a:rPr lang="en-GB" sz="2400" dirty="0" err="1">
                <a:solidFill>
                  <a:srgbClr val="7030A0"/>
                </a:solidFill>
                <a:latin typeface="Liberation Sans"/>
              </a:rPr>
              <a:t>Atlas.ti</a:t>
            </a:r>
            <a:r>
              <a:rPr lang="en-GB" sz="2400" dirty="0">
                <a:solidFill>
                  <a:srgbClr val="7030A0"/>
                </a:solidFill>
                <a:latin typeface="Liberation Sans"/>
              </a:rPr>
              <a:t> support qualitative data analysis</a:t>
            </a:r>
          </a:p>
          <a:p>
            <a:pPr marL="342900" indent="-342900">
              <a:spcBef>
                <a:spcPct val="20000"/>
              </a:spcBef>
              <a:buFontTx/>
              <a:buChar char="•"/>
            </a:pPr>
            <a:endParaRPr lang="en-GB" sz="800" dirty="0">
              <a:solidFill>
                <a:srgbClr val="7030A0"/>
              </a:solidFill>
              <a:latin typeface="Liberation Sans"/>
            </a:endParaRPr>
          </a:p>
          <a:p>
            <a:pPr marL="342900" indent="-342900">
              <a:spcBef>
                <a:spcPct val="20000"/>
              </a:spcBef>
              <a:buFontTx/>
              <a:buChar char="•"/>
            </a:pPr>
            <a:r>
              <a:rPr lang="en-GB" sz="2400" dirty="0">
                <a:solidFill>
                  <a:srgbClr val="7030A0"/>
                </a:solidFill>
                <a:latin typeface="Liberation Sans"/>
              </a:rPr>
              <a:t>CAQDAS Networking Project, based at the University of Surrey (</a:t>
            </a:r>
            <a:r>
              <a:rPr lang="en-GB" sz="2400" dirty="0">
                <a:solidFill>
                  <a:srgbClr val="7030A0"/>
                </a:solidFill>
                <a:latin typeface="Liberation Sans"/>
                <a:hlinkClick r:id="rId3"/>
              </a:rPr>
              <a:t>http://caqdas.soc.surrey.ac.uk/</a:t>
            </a:r>
            <a:r>
              <a:rPr lang="en-GB" sz="2400" dirty="0">
                <a:solidFill>
                  <a:srgbClr val="7030A0"/>
                </a:solidFill>
                <a:latin typeface="Liberation Sans"/>
              </a:rPr>
              <a:t>)</a:t>
            </a:r>
          </a:p>
          <a:p>
            <a:r>
              <a:rPr lang="en-US" sz="2400" dirty="0">
                <a:latin typeface="Liberation Sans"/>
              </a:rPr>
              <a:t> </a:t>
            </a:r>
            <a:endParaRPr lang="en-GB" sz="2400" dirty="0">
              <a:solidFill>
                <a:srgbClr val="0070C0"/>
              </a:solidFill>
              <a:latin typeface="Liberation Sans"/>
            </a:endParaRPr>
          </a:p>
          <a:p>
            <a:pPr marL="342900" indent="-342900">
              <a:lnSpc>
                <a:spcPct val="120000"/>
              </a:lnSpc>
              <a:spcBef>
                <a:spcPct val="20000"/>
              </a:spcBef>
              <a:buFontTx/>
              <a:buChar char="•"/>
            </a:pPr>
            <a:endParaRPr lang="en-US" sz="2400" dirty="0">
              <a:solidFill>
                <a:srgbClr val="0070C0"/>
              </a:solidFill>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27</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971607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A7011-04BA-4C6B-8079-F4455F73618F}"/>
              </a:ext>
            </a:extLst>
          </p:cNvPr>
          <p:cNvSpPr>
            <a:spLocks noGrp="1"/>
          </p:cNvSpPr>
          <p:nvPr>
            <p:ph type="title"/>
          </p:nvPr>
        </p:nvSpPr>
        <p:spPr/>
        <p:txBody>
          <a:bodyPr/>
          <a:lstStyle/>
          <a:p>
            <a:r>
              <a:rPr lang="en-US" dirty="0"/>
              <a:t>Example on digital library usage</a:t>
            </a:r>
          </a:p>
        </p:txBody>
      </p:sp>
      <p:sp>
        <p:nvSpPr>
          <p:cNvPr id="4" name="Footer Placeholder 3">
            <a:extLst>
              <a:ext uri="{FF2B5EF4-FFF2-40B4-BE49-F238E27FC236}">
                <a16:creationId xmlns:a16="http://schemas.microsoft.com/office/drawing/2014/main" id="{4365E45D-B9B8-448F-BCB9-AA816877F88D}"/>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2F7D3FC9-4D96-4D9E-B692-81A4321D76B2}"/>
              </a:ext>
            </a:extLst>
          </p:cNvPr>
          <p:cNvSpPr>
            <a:spLocks noGrp="1"/>
          </p:cNvSpPr>
          <p:nvPr>
            <p:ph type="sldNum" sz="quarter" idx="12"/>
          </p:nvPr>
        </p:nvSpPr>
        <p:spPr/>
        <p:txBody>
          <a:bodyPr/>
          <a:lstStyle/>
          <a:p>
            <a:fld id="{A7EA2D8D-44E5-43C4-BBA1-AE3E32EF0894}" type="slidenum">
              <a:rPr lang="en-GB" smtClean="0"/>
              <a:t>28</a:t>
            </a:fld>
            <a:endParaRPr lang="en-GB"/>
          </a:p>
        </p:txBody>
      </p:sp>
      <p:sp>
        <p:nvSpPr>
          <p:cNvPr id="7" name="Rectangle 6">
            <a:extLst>
              <a:ext uri="{FF2B5EF4-FFF2-40B4-BE49-F238E27FC236}">
                <a16:creationId xmlns:a16="http://schemas.microsoft.com/office/drawing/2014/main" id="{2575A163-827D-440B-ABB9-458F86561AAA}"/>
              </a:ext>
            </a:extLst>
          </p:cNvPr>
          <p:cNvSpPr/>
          <p:nvPr/>
        </p:nvSpPr>
        <p:spPr>
          <a:xfrm>
            <a:off x="282352" y="1484784"/>
            <a:ext cx="8579296" cy="4955203"/>
          </a:xfrm>
          <a:prstGeom prst="rect">
            <a:avLst/>
          </a:prstGeom>
        </p:spPr>
        <p:txBody>
          <a:bodyPr wrap="square">
            <a:spAutoFit/>
          </a:bodyPr>
          <a:lstStyle/>
          <a:p>
            <a:r>
              <a:rPr lang="en-US" sz="2400" dirty="0">
                <a:solidFill>
                  <a:srgbClr val="000000"/>
                </a:solidFill>
                <a:latin typeface="ArialMT"/>
              </a:rPr>
              <a:t>- Khoo (2008), 4 libraries: </a:t>
            </a:r>
          </a:p>
          <a:p>
            <a:pPr marL="1257300" lvl="2" indent="-342900">
              <a:buFont typeface="Arial" panose="020B0604020202020204" pitchFamily="34" charset="0"/>
              <a:buChar char="•"/>
            </a:pPr>
            <a:r>
              <a:rPr lang="en-US" sz="2000" dirty="0">
                <a:solidFill>
                  <a:srgbClr val="000000"/>
                </a:solidFill>
                <a:latin typeface="ArialMT"/>
              </a:rPr>
              <a:t>Congress, </a:t>
            </a:r>
          </a:p>
          <a:p>
            <a:pPr marL="1257300" indent="-342900">
              <a:buFont typeface="Arial" panose="020B0604020202020204" pitchFamily="34" charset="0"/>
              <a:buChar char="•"/>
            </a:pPr>
            <a:r>
              <a:rPr lang="en-US" sz="2000" dirty="0">
                <a:solidFill>
                  <a:srgbClr val="000000"/>
                </a:solidFill>
                <a:latin typeface="ArialMT"/>
              </a:rPr>
              <a:t>Teachers’ Domain of the National Science Digital Library (NSDL), </a:t>
            </a:r>
          </a:p>
          <a:p>
            <a:pPr marL="1257300" indent="-342900">
              <a:buFont typeface="Arial" panose="020B0604020202020204" pitchFamily="34" charset="0"/>
              <a:buChar char="•"/>
            </a:pPr>
            <a:r>
              <a:rPr lang="en-US" sz="2000" dirty="0">
                <a:solidFill>
                  <a:srgbClr val="000000"/>
                </a:solidFill>
                <a:latin typeface="ArialMT"/>
              </a:rPr>
              <a:t>NSDL itself, </a:t>
            </a:r>
          </a:p>
          <a:p>
            <a:pPr marL="1257300" indent="-342900">
              <a:buFont typeface="Arial" panose="020B0604020202020204" pitchFamily="34" charset="0"/>
              <a:buChar char="•"/>
            </a:pPr>
            <a:r>
              <a:rPr lang="en-US" sz="2000" dirty="0">
                <a:solidFill>
                  <a:srgbClr val="000000"/>
                </a:solidFill>
                <a:latin typeface="ArialMT"/>
              </a:rPr>
              <a:t>the Instructional Architect</a:t>
            </a:r>
          </a:p>
          <a:p>
            <a:r>
              <a:rPr lang="en-US" sz="2400" dirty="0">
                <a:solidFill>
                  <a:srgbClr val="000000"/>
                </a:solidFill>
                <a:latin typeface="ArialMT"/>
              </a:rPr>
              <a:t>- Different technical and organizational concerns </a:t>
            </a:r>
            <a:r>
              <a:rPr lang="en-US" sz="2400" dirty="0">
                <a:solidFill>
                  <a:srgbClr val="000000"/>
                </a:solidFill>
                <a:latin typeface="ArialMT"/>
                <a:sym typeface="Wingdings" panose="05000000000000000000" pitchFamily="2" charset="2"/>
              </a:rPr>
              <a:t></a:t>
            </a:r>
          </a:p>
          <a:p>
            <a:pPr marL="1371600" indent="-457200">
              <a:buFont typeface="Arial" panose="020B0604020202020204" pitchFamily="34" charset="0"/>
              <a:buChar char="•"/>
            </a:pPr>
            <a:r>
              <a:rPr lang="en-US" sz="2400" dirty="0">
                <a:solidFill>
                  <a:srgbClr val="000000"/>
                </a:solidFill>
                <a:latin typeface="ArialMT"/>
                <a:sym typeface="Wingdings" panose="05000000000000000000" pitchFamily="2" charset="2"/>
              </a:rPr>
              <a:t>identify suitable tools and reconcile differences in metric definitions</a:t>
            </a:r>
          </a:p>
          <a:p>
            <a:pPr marL="1371600" indent="-457200">
              <a:buFont typeface="Arial" panose="020B0604020202020204" pitchFamily="34" charset="0"/>
              <a:buChar char="•"/>
            </a:pPr>
            <a:r>
              <a:rPr lang="en-US" sz="2400" dirty="0">
                <a:solidFill>
                  <a:srgbClr val="000000"/>
                </a:solidFill>
                <a:latin typeface="ArialMT"/>
              </a:rPr>
              <a:t>triangulate web metrics with other research</a:t>
            </a:r>
          </a:p>
          <a:p>
            <a:pPr marL="342900" indent="-342900">
              <a:buFontTx/>
              <a:buChar char="-"/>
            </a:pPr>
            <a:r>
              <a:rPr lang="en-US" sz="2400" dirty="0">
                <a:solidFill>
                  <a:srgbClr val="000000"/>
                </a:solidFill>
                <a:latin typeface="ArialMT"/>
              </a:rPr>
              <a:t>Session length: </a:t>
            </a:r>
          </a:p>
          <a:p>
            <a:pPr marL="1201738" indent="-342900">
              <a:buFont typeface="Arial" panose="020B0604020202020204" pitchFamily="34" charset="0"/>
              <a:buChar char="•"/>
            </a:pPr>
            <a:r>
              <a:rPr lang="en-US" sz="2400" dirty="0">
                <a:solidFill>
                  <a:srgbClr val="000000"/>
                </a:solidFill>
                <a:latin typeface="ArialMT"/>
              </a:rPr>
              <a:t>a visit </a:t>
            </a:r>
          </a:p>
          <a:p>
            <a:pPr marL="1201738" indent="-342900">
              <a:buFont typeface="Arial" panose="020B0604020202020204" pitchFamily="34" charset="0"/>
              <a:buChar char="•"/>
            </a:pPr>
            <a:r>
              <a:rPr lang="en-US" sz="2400" dirty="0">
                <a:solidFill>
                  <a:srgbClr val="000000"/>
                </a:solidFill>
                <a:latin typeface="ArialMT"/>
              </a:rPr>
              <a:t>page views</a:t>
            </a:r>
          </a:p>
          <a:p>
            <a:pPr marL="1201738" indent="-342900">
              <a:buFont typeface="Arial" panose="020B0604020202020204" pitchFamily="34" charset="0"/>
              <a:buChar char="•"/>
            </a:pPr>
            <a:r>
              <a:rPr lang="en-US" sz="2400" dirty="0">
                <a:solidFill>
                  <a:srgbClr val="000000"/>
                </a:solidFill>
                <a:latin typeface="ArialMT"/>
              </a:rPr>
              <a:t>hit</a:t>
            </a:r>
          </a:p>
        </p:txBody>
      </p:sp>
    </p:spTree>
    <p:extLst>
      <p:ext uri="{BB962C8B-B14F-4D97-AF65-F5344CB8AC3E}">
        <p14:creationId xmlns:p14="http://schemas.microsoft.com/office/powerpoint/2010/main" val="32138850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A7011-04BA-4C6B-8079-F4455F73618F}"/>
              </a:ext>
            </a:extLst>
          </p:cNvPr>
          <p:cNvSpPr>
            <a:spLocks noGrp="1"/>
          </p:cNvSpPr>
          <p:nvPr>
            <p:ph type="title"/>
          </p:nvPr>
        </p:nvSpPr>
        <p:spPr/>
        <p:txBody>
          <a:bodyPr/>
          <a:lstStyle/>
          <a:p>
            <a:r>
              <a:rPr lang="en-US" dirty="0"/>
              <a:t>Example on digital library usage</a:t>
            </a:r>
          </a:p>
        </p:txBody>
      </p:sp>
      <p:sp>
        <p:nvSpPr>
          <p:cNvPr id="4" name="Footer Placeholder 3">
            <a:extLst>
              <a:ext uri="{FF2B5EF4-FFF2-40B4-BE49-F238E27FC236}">
                <a16:creationId xmlns:a16="http://schemas.microsoft.com/office/drawing/2014/main" id="{4365E45D-B9B8-448F-BCB9-AA816877F88D}"/>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2F7D3FC9-4D96-4D9E-B692-81A4321D76B2}"/>
              </a:ext>
            </a:extLst>
          </p:cNvPr>
          <p:cNvSpPr>
            <a:spLocks noGrp="1"/>
          </p:cNvSpPr>
          <p:nvPr>
            <p:ph type="sldNum" sz="quarter" idx="12"/>
          </p:nvPr>
        </p:nvSpPr>
        <p:spPr/>
        <p:txBody>
          <a:bodyPr/>
          <a:lstStyle/>
          <a:p>
            <a:fld id="{A7EA2D8D-44E5-43C4-BBA1-AE3E32EF0894}" type="slidenum">
              <a:rPr lang="en-GB" smtClean="0"/>
              <a:t>29</a:t>
            </a:fld>
            <a:endParaRPr lang="en-GB"/>
          </a:p>
        </p:txBody>
      </p:sp>
      <p:pic>
        <p:nvPicPr>
          <p:cNvPr id="6" name="Picture 5">
            <a:extLst>
              <a:ext uri="{FF2B5EF4-FFF2-40B4-BE49-F238E27FC236}">
                <a16:creationId xmlns:a16="http://schemas.microsoft.com/office/drawing/2014/main" id="{4985B6F3-042E-46B6-BFFC-120566DC2516}"/>
              </a:ext>
            </a:extLst>
          </p:cNvPr>
          <p:cNvPicPr>
            <a:picLocks noChangeAspect="1"/>
          </p:cNvPicPr>
          <p:nvPr/>
        </p:nvPicPr>
        <p:blipFill>
          <a:blip r:embed="rId3"/>
          <a:stretch>
            <a:fillRect/>
          </a:stretch>
        </p:blipFill>
        <p:spPr>
          <a:xfrm>
            <a:off x="1403648" y="2231674"/>
            <a:ext cx="6336704" cy="4410471"/>
          </a:xfrm>
          <a:prstGeom prst="rect">
            <a:avLst/>
          </a:prstGeom>
        </p:spPr>
      </p:pic>
      <p:sp>
        <p:nvSpPr>
          <p:cNvPr id="3" name="Rectangle 2">
            <a:extLst>
              <a:ext uri="{FF2B5EF4-FFF2-40B4-BE49-F238E27FC236}">
                <a16:creationId xmlns:a16="http://schemas.microsoft.com/office/drawing/2014/main" id="{9EEF0822-BF82-4FEB-A9E2-8F5C2281123A}"/>
              </a:ext>
            </a:extLst>
          </p:cNvPr>
          <p:cNvSpPr/>
          <p:nvPr/>
        </p:nvSpPr>
        <p:spPr>
          <a:xfrm>
            <a:off x="3635896" y="1519361"/>
            <a:ext cx="1686552" cy="523220"/>
          </a:xfrm>
          <a:prstGeom prst="rect">
            <a:avLst/>
          </a:prstGeom>
        </p:spPr>
        <p:txBody>
          <a:bodyPr wrap="none">
            <a:spAutoFit/>
          </a:bodyPr>
          <a:lstStyle/>
          <a:p>
            <a:r>
              <a:rPr lang="en-US" sz="2800" dirty="0"/>
              <a:t>Heat map </a:t>
            </a:r>
          </a:p>
        </p:txBody>
      </p:sp>
    </p:spTree>
    <p:extLst>
      <p:ext uri="{BB962C8B-B14F-4D97-AF65-F5344CB8AC3E}">
        <p14:creationId xmlns:p14="http://schemas.microsoft.com/office/powerpoint/2010/main" val="27155246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A7011-04BA-4C6B-8079-F4455F73618F}"/>
              </a:ext>
            </a:extLst>
          </p:cNvPr>
          <p:cNvSpPr>
            <a:spLocks noGrp="1"/>
          </p:cNvSpPr>
          <p:nvPr>
            <p:ph type="title"/>
          </p:nvPr>
        </p:nvSpPr>
        <p:spPr/>
        <p:txBody>
          <a:bodyPr/>
          <a:lstStyle/>
          <a:p>
            <a:r>
              <a:rPr lang="en-US" dirty="0"/>
              <a:t>Example on digital library usage</a:t>
            </a:r>
          </a:p>
        </p:txBody>
      </p:sp>
      <p:sp>
        <p:nvSpPr>
          <p:cNvPr id="4" name="Footer Placeholder 3">
            <a:extLst>
              <a:ext uri="{FF2B5EF4-FFF2-40B4-BE49-F238E27FC236}">
                <a16:creationId xmlns:a16="http://schemas.microsoft.com/office/drawing/2014/main" id="{4365E45D-B9B8-448F-BCB9-AA816877F88D}"/>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2F7D3FC9-4D96-4D9E-B692-81A4321D76B2}"/>
              </a:ext>
            </a:extLst>
          </p:cNvPr>
          <p:cNvSpPr>
            <a:spLocks noGrp="1"/>
          </p:cNvSpPr>
          <p:nvPr>
            <p:ph type="sldNum" sz="quarter" idx="12"/>
          </p:nvPr>
        </p:nvSpPr>
        <p:spPr/>
        <p:txBody>
          <a:bodyPr/>
          <a:lstStyle/>
          <a:p>
            <a:fld id="{A7EA2D8D-44E5-43C4-BBA1-AE3E32EF0894}" type="slidenum">
              <a:rPr lang="en-GB" smtClean="0"/>
              <a:t>30</a:t>
            </a:fld>
            <a:endParaRPr lang="en-GB"/>
          </a:p>
        </p:txBody>
      </p:sp>
      <p:pic>
        <p:nvPicPr>
          <p:cNvPr id="3" name="Picture 2">
            <a:extLst>
              <a:ext uri="{FF2B5EF4-FFF2-40B4-BE49-F238E27FC236}">
                <a16:creationId xmlns:a16="http://schemas.microsoft.com/office/drawing/2014/main" id="{AB1649ED-4E67-4A1E-B7A1-B18AC8A0E34E}"/>
              </a:ext>
            </a:extLst>
          </p:cNvPr>
          <p:cNvPicPr>
            <a:picLocks noChangeAspect="1"/>
          </p:cNvPicPr>
          <p:nvPr/>
        </p:nvPicPr>
        <p:blipFill>
          <a:blip r:embed="rId3"/>
          <a:stretch>
            <a:fillRect/>
          </a:stretch>
        </p:blipFill>
        <p:spPr>
          <a:xfrm>
            <a:off x="258329" y="2380691"/>
            <a:ext cx="8627342" cy="3559262"/>
          </a:xfrm>
          <a:prstGeom prst="rect">
            <a:avLst/>
          </a:prstGeom>
        </p:spPr>
      </p:pic>
      <p:sp>
        <p:nvSpPr>
          <p:cNvPr id="7" name="Rectangle 6">
            <a:extLst>
              <a:ext uri="{FF2B5EF4-FFF2-40B4-BE49-F238E27FC236}">
                <a16:creationId xmlns:a16="http://schemas.microsoft.com/office/drawing/2014/main" id="{E4CE047A-6519-4572-B4D2-418A071ED33F}"/>
              </a:ext>
            </a:extLst>
          </p:cNvPr>
          <p:cNvSpPr/>
          <p:nvPr/>
        </p:nvSpPr>
        <p:spPr>
          <a:xfrm>
            <a:off x="2795968" y="1721166"/>
            <a:ext cx="3552063" cy="523220"/>
          </a:xfrm>
          <a:prstGeom prst="rect">
            <a:avLst/>
          </a:prstGeom>
        </p:spPr>
        <p:txBody>
          <a:bodyPr wrap="none">
            <a:spAutoFit/>
          </a:bodyPr>
          <a:lstStyle/>
          <a:p>
            <a:r>
              <a:rPr lang="en-US" sz="2800" dirty="0"/>
              <a:t>Weekly traffic timeline </a:t>
            </a:r>
          </a:p>
        </p:txBody>
      </p:sp>
    </p:spTree>
    <p:extLst>
      <p:ext uri="{BB962C8B-B14F-4D97-AF65-F5344CB8AC3E}">
        <p14:creationId xmlns:p14="http://schemas.microsoft.com/office/powerpoint/2010/main" val="18035349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A7011-04BA-4C6B-8079-F4455F73618F}"/>
              </a:ext>
            </a:extLst>
          </p:cNvPr>
          <p:cNvSpPr>
            <a:spLocks noGrp="1"/>
          </p:cNvSpPr>
          <p:nvPr>
            <p:ph type="title"/>
          </p:nvPr>
        </p:nvSpPr>
        <p:spPr/>
        <p:txBody>
          <a:bodyPr/>
          <a:lstStyle/>
          <a:p>
            <a:r>
              <a:rPr lang="en-US" dirty="0"/>
              <a:t>Example on digital library usage</a:t>
            </a:r>
          </a:p>
        </p:txBody>
      </p:sp>
      <p:sp>
        <p:nvSpPr>
          <p:cNvPr id="4" name="Footer Placeholder 3">
            <a:extLst>
              <a:ext uri="{FF2B5EF4-FFF2-40B4-BE49-F238E27FC236}">
                <a16:creationId xmlns:a16="http://schemas.microsoft.com/office/drawing/2014/main" id="{4365E45D-B9B8-448F-BCB9-AA816877F88D}"/>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2F7D3FC9-4D96-4D9E-B692-81A4321D76B2}"/>
              </a:ext>
            </a:extLst>
          </p:cNvPr>
          <p:cNvSpPr>
            <a:spLocks noGrp="1"/>
          </p:cNvSpPr>
          <p:nvPr>
            <p:ph type="sldNum" sz="quarter" idx="12"/>
          </p:nvPr>
        </p:nvSpPr>
        <p:spPr/>
        <p:txBody>
          <a:bodyPr/>
          <a:lstStyle/>
          <a:p>
            <a:fld id="{A7EA2D8D-44E5-43C4-BBA1-AE3E32EF0894}" type="slidenum">
              <a:rPr lang="en-GB" smtClean="0"/>
              <a:t>31</a:t>
            </a:fld>
            <a:endParaRPr lang="en-GB"/>
          </a:p>
        </p:txBody>
      </p:sp>
      <p:pic>
        <p:nvPicPr>
          <p:cNvPr id="3" name="Picture 2">
            <a:extLst>
              <a:ext uri="{FF2B5EF4-FFF2-40B4-BE49-F238E27FC236}">
                <a16:creationId xmlns:a16="http://schemas.microsoft.com/office/drawing/2014/main" id="{0D1CF3EF-B4D0-4AEF-ADE0-061756BD6989}"/>
              </a:ext>
            </a:extLst>
          </p:cNvPr>
          <p:cNvPicPr>
            <a:picLocks noChangeAspect="1"/>
          </p:cNvPicPr>
          <p:nvPr/>
        </p:nvPicPr>
        <p:blipFill>
          <a:blip r:embed="rId3"/>
          <a:stretch>
            <a:fillRect/>
          </a:stretch>
        </p:blipFill>
        <p:spPr>
          <a:xfrm>
            <a:off x="570384" y="1556792"/>
            <a:ext cx="8003232" cy="4522006"/>
          </a:xfrm>
          <a:prstGeom prst="rect">
            <a:avLst/>
          </a:prstGeom>
        </p:spPr>
      </p:pic>
    </p:spTree>
    <p:extLst>
      <p:ext uri="{BB962C8B-B14F-4D97-AF65-F5344CB8AC3E}">
        <p14:creationId xmlns:p14="http://schemas.microsoft.com/office/powerpoint/2010/main" val="2871790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412A03E1-37DD-48FE-86E8-1EAC21D2BA37}"/>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74697B5A-BAE3-4E79-BEC8-9ECEFD6B23FF}"/>
              </a:ext>
            </a:extLst>
          </p:cNvPr>
          <p:cNvSpPr>
            <a:spLocks noGrp="1"/>
          </p:cNvSpPr>
          <p:nvPr>
            <p:ph type="sldNum" sz="quarter" idx="12"/>
          </p:nvPr>
        </p:nvSpPr>
        <p:spPr/>
        <p:txBody>
          <a:bodyPr/>
          <a:lstStyle/>
          <a:p>
            <a:fld id="{A7EA2D8D-44E5-43C4-BBA1-AE3E32EF0894}" type="slidenum">
              <a:rPr lang="en-GB" smtClean="0"/>
              <a:t>32</a:t>
            </a:fld>
            <a:endParaRPr lang="en-GB"/>
          </a:p>
        </p:txBody>
      </p:sp>
      <p:pic>
        <p:nvPicPr>
          <p:cNvPr id="6" name="Picture 5">
            <a:extLst>
              <a:ext uri="{FF2B5EF4-FFF2-40B4-BE49-F238E27FC236}">
                <a16:creationId xmlns:a16="http://schemas.microsoft.com/office/drawing/2014/main" id="{7F7B4213-0C2D-43E0-AF60-5F39A5EF2C5D}"/>
              </a:ext>
            </a:extLst>
          </p:cNvPr>
          <p:cNvPicPr>
            <a:picLocks noChangeAspect="1"/>
          </p:cNvPicPr>
          <p:nvPr/>
        </p:nvPicPr>
        <p:blipFill rotWithShape="1">
          <a:blip r:embed="rId3"/>
          <a:srcRect b="48073"/>
          <a:stretch/>
        </p:blipFill>
        <p:spPr>
          <a:xfrm>
            <a:off x="107504" y="1844824"/>
            <a:ext cx="4362450" cy="3125912"/>
          </a:xfrm>
          <a:prstGeom prst="rect">
            <a:avLst/>
          </a:prstGeom>
        </p:spPr>
      </p:pic>
      <p:pic>
        <p:nvPicPr>
          <p:cNvPr id="7" name="Picture 6">
            <a:extLst>
              <a:ext uri="{FF2B5EF4-FFF2-40B4-BE49-F238E27FC236}">
                <a16:creationId xmlns:a16="http://schemas.microsoft.com/office/drawing/2014/main" id="{8C80771F-F932-477C-AB58-06EE0702C954}"/>
              </a:ext>
            </a:extLst>
          </p:cNvPr>
          <p:cNvPicPr>
            <a:picLocks noChangeAspect="1"/>
          </p:cNvPicPr>
          <p:nvPr/>
        </p:nvPicPr>
        <p:blipFill rotWithShape="1">
          <a:blip r:embed="rId3"/>
          <a:srcRect t="48072"/>
          <a:stretch/>
        </p:blipFill>
        <p:spPr>
          <a:xfrm>
            <a:off x="4572000" y="1844824"/>
            <a:ext cx="4362450" cy="3125912"/>
          </a:xfrm>
          <a:prstGeom prst="rect">
            <a:avLst/>
          </a:prstGeom>
        </p:spPr>
      </p:pic>
      <p:sp>
        <p:nvSpPr>
          <p:cNvPr id="8" name="Title 1">
            <a:extLst>
              <a:ext uri="{FF2B5EF4-FFF2-40B4-BE49-F238E27FC236}">
                <a16:creationId xmlns:a16="http://schemas.microsoft.com/office/drawing/2014/main" id="{294C5458-584D-4AB0-8045-7DBA334C452B}"/>
              </a:ext>
            </a:extLst>
          </p:cNvPr>
          <p:cNvSpPr>
            <a:spLocks noGrp="1"/>
          </p:cNvSpPr>
          <p:nvPr>
            <p:ph type="title"/>
          </p:nvPr>
        </p:nvSpPr>
        <p:spPr>
          <a:xfrm>
            <a:off x="457200" y="274638"/>
            <a:ext cx="8229600" cy="1143000"/>
          </a:xfrm>
        </p:spPr>
        <p:txBody>
          <a:bodyPr/>
          <a:lstStyle/>
          <a:p>
            <a:r>
              <a:rPr lang="en-US" dirty="0"/>
              <a:t>Example on digital library usage</a:t>
            </a:r>
          </a:p>
        </p:txBody>
      </p:sp>
    </p:spTree>
    <p:extLst>
      <p:ext uri="{BB962C8B-B14F-4D97-AF65-F5344CB8AC3E}">
        <p14:creationId xmlns:p14="http://schemas.microsoft.com/office/powerpoint/2010/main" val="2564973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84213" y="6207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8.6 Theoretical frameworks for qualitative analysis</a:t>
            </a:r>
          </a:p>
        </p:txBody>
      </p:sp>
      <p:sp>
        <p:nvSpPr>
          <p:cNvPr id="15363" name="Rectangle 3"/>
          <p:cNvSpPr>
            <a:spLocks noChangeArrowheads="1"/>
          </p:cNvSpPr>
          <p:nvPr/>
        </p:nvSpPr>
        <p:spPr bwMode="auto">
          <a:xfrm>
            <a:off x="468313" y="2205038"/>
            <a:ext cx="8153400" cy="38882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FontTx/>
              <a:buChar char="•"/>
            </a:pPr>
            <a:r>
              <a:rPr lang="en-US" sz="2600" dirty="0">
                <a:solidFill>
                  <a:srgbClr val="7030A0"/>
                </a:solidFill>
                <a:latin typeface="Liberation Sans"/>
              </a:rPr>
              <a:t>Basing data analysis around theoretical frameworks provides further insight</a:t>
            </a:r>
          </a:p>
          <a:p>
            <a:pPr>
              <a:spcBef>
                <a:spcPct val="20000"/>
              </a:spcBef>
            </a:pPr>
            <a:endParaRPr lang="en-US" sz="1200" dirty="0">
              <a:solidFill>
                <a:srgbClr val="7030A0"/>
              </a:solidFill>
              <a:latin typeface="Liberation Sans"/>
            </a:endParaRPr>
          </a:p>
          <a:p>
            <a:pPr marL="342900" indent="-342900">
              <a:spcBef>
                <a:spcPct val="20000"/>
              </a:spcBef>
              <a:buFontTx/>
              <a:buChar char="•"/>
            </a:pPr>
            <a:r>
              <a:rPr lang="en-US" sz="2600" dirty="0">
                <a:solidFill>
                  <a:srgbClr val="7030A0"/>
                </a:solidFill>
                <a:latin typeface="Liberation Sans"/>
              </a:rPr>
              <a:t>Three such frameworks are:</a:t>
            </a:r>
          </a:p>
          <a:p>
            <a:pPr marL="342900" indent="-342900">
              <a:spcBef>
                <a:spcPct val="20000"/>
              </a:spcBef>
              <a:buFontTx/>
              <a:buChar char="•"/>
            </a:pPr>
            <a:endParaRPr lang="en-US" sz="1000" dirty="0">
              <a:solidFill>
                <a:srgbClr val="7030A0"/>
              </a:solidFill>
              <a:latin typeface="Liberation Sans"/>
            </a:endParaRPr>
          </a:p>
          <a:p>
            <a:pPr marL="742950" lvl="1" indent="-285750">
              <a:spcBef>
                <a:spcPct val="20000"/>
              </a:spcBef>
              <a:buFontTx/>
              <a:buChar char="–"/>
            </a:pPr>
            <a:r>
              <a:rPr lang="en-US" sz="2800" dirty="0">
                <a:solidFill>
                  <a:schemeClr val="accent1"/>
                </a:solidFill>
                <a:latin typeface="Liberation Sans"/>
              </a:rPr>
              <a:t>Grounded Theory</a:t>
            </a:r>
          </a:p>
          <a:p>
            <a:pPr marL="742950" lvl="1" indent="-285750">
              <a:spcBef>
                <a:spcPct val="20000"/>
              </a:spcBef>
              <a:buFontTx/>
              <a:buChar char="–"/>
            </a:pPr>
            <a:r>
              <a:rPr lang="en-US" sz="2800" dirty="0">
                <a:solidFill>
                  <a:schemeClr val="accent1"/>
                </a:solidFill>
                <a:latin typeface="Liberation Sans"/>
              </a:rPr>
              <a:t>Distributed Cognition</a:t>
            </a:r>
          </a:p>
          <a:p>
            <a:pPr marL="742950" lvl="1" indent="-285750">
              <a:spcBef>
                <a:spcPct val="20000"/>
              </a:spcBef>
              <a:buFontTx/>
              <a:buChar char="–"/>
            </a:pPr>
            <a:r>
              <a:rPr lang="en-US" sz="2800" dirty="0">
                <a:solidFill>
                  <a:schemeClr val="accent1"/>
                </a:solidFill>
                <a:latin typeface="Liberation Sans"/>
              </a:rPr>
              <a:t>Activity Theory</a:t>
            </a:r>
          </a:p>
          <a:p>
            <a:pPr marL="742950" lvl="1" indent="-285750">
              <a:spcBef>
                <a:spcPct val="20000"/>
              </a:spcBef>
              <a:buFontTx/>
              <a:buChar char="–"/>
            </a:pPr>
            <a:endParaRPr lang="en-US" sz="2000" dirty="0">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33</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7463721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84213" y="620713"/>
            <a:ext cx="7772400" cy="936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Grounded Theory</a:t>
            </a:r>
          </a:p>
        </p:txBody>
      </p:sp>
      <p:sp>
        <p:nvSpPr>
          <p:cNvPr id="16387" name="Rectangle 3"/>
          <p:cNvSpPr>
            <a:spLocks noChangeArrowheads="1"/>
          </p:cNvSpPr>
          <p:nvPr/>
        </p:nvSpPr>
        <p:spPr bwMode="auto">
          <a:xfrm>
            <a:off x="611188" y="1700213"/>
            <a:ext cx="8153400" cy="4537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nSpc>
                <a:spcPct val="110000"/>
              </a:lnSpc>
              <a:spcBef>
                <a:spcPct val="20000"/>
              </a:spcBef>
              <a:buFontTx/>
              <a:buChar char="•"/>
            </a:pPr>
            <a:r>
              <a:rPr lang="en-US" sz="2400" dirty="0">
                <a:solidFill>
                  <a:srgbClr val="7030A0"/>
                </a:solidFill>
                <a:latin typeface="Liberation Sans"/>
              </a:rPr>
              <a:t>Aims to derive theory from systematic analysis of data</a:t>
            </a:r>
          </a:p>
          <a:p>
            <a:pPr marL="342900" indent="-342900">
              <a:lnSpc>
                <a:spcPct val="110000"/>
              </a:lnSpc>
              <a:spcBef>
                <a:spcPct val="20000"/>
              </a:spcBef>
              <a:buFontTx/>
              <a:buChar char="•"/>
            </a:pPr>
            <a:endParaRPr lang="en-US" sz="800" dirty="0">
              <a:solidFill>
                <a:srgbClr val="7030A0"/>
              </a:solidFill>
              <a:latin typeface="Liberation Sans"/>
            </a:endParaRPr>
          </a:p>
          <a:p>
            <a:pPr marL="342900" indent="-342900">
              <a:lnSpc>
                <a:spcPct val="110000"/>
              </a:lnSpc>
              <a:spcBef>
                <a:spcPct val="20000"/>
              </a:spcBef>
              <a:buFontTx/>
              <a:buChar char="•"/>
            </a:pPr>
            <a:r>
              <a:rPr lang="en-US" sz="2400" dirty="0">
                <a:solidFill>
                  <a:srgbClr val="7030A0"/>
                </a:solidFill>
                <a:latin typeface="Liberation Sans"/>
              </a:rPr>
              <a:t>Based on categorization approach (called here ‘coding’)</a:t>
            </a:r>
          </a:p>
          <a:p>
            <a:pPr marL="342900" indent="-342900">
              <a:lnSpc>
                <a:spcPct val="110000"/>
              </a:lnSpc>
              <a:spcBef>
                <a:spcPct val="20000"/>
              </a:spcBef>
              <a:buFontTx/>
              <a:buChar char="•"/>
            </a:pPr>
            <a:endParaRPr lang="en-US" sz="800" dirty="0">
              <a:solidFill>
                <a:srgbClr val="7030A0"/>
              </a:solidFill>
              <a:latin typeface="Liberation Sans"/>
            </a:endParaRPr>
          </a:p>
          <a:p>
            <a:pPr marL="342900" indent="-342900">
              <a:lnSpc>
                <a:spcPct val="110000"/>
              </a:lnSpc>
              <a:spcBef>
                <a:spcPct val="20000"/>
              </a:spcBef>
              <a:buFontTx/>
              <a:buChar char="•"/>
            </a:pPr>
            <a:r>
              <a:rPr lang="en-US" sz="2400" dirty="0">
                <a:solidFill>
                  <a:srgbClr val="7030A0"/>
                </a:solidFill>
                <a:latin typeface="Liberation Sans"/>
              </a:rPr>
              <a:t>Three levels of ‘coding’</a:t>
            </a:r>
          </a:p>
          <a:p>
            <a:pPr marL="342900" indent="-342900">
              <a:lnSpc>
                <a:spcPct val="110000"/>
              </a:lnSpc>
              <a:spcBef>
                <a:spcPct val="20000"/>
              </a:spcBef>
              <a:buFontTx/>
              <a:buChar char="•"/>
            </a:pPr>
            <a:endParaRPr lang="en-US" sz="800" dirty="0">
              <a:solidFill>
                <a:srgbClr val="7030A0"/>
              </a:solidFill>
              <a:latin typeface="Liberation Sans"/>
            </a:endParaRPr>
          </a:p>
          <a:p>
            <a:pPr marL="742950" lvl="1" indent="-285750">
              <a:lnSpc>
                <a:spcPct val="110000"/>
              </a:lnSpc>
              <a:spcBef>
                <a:spcPct val="20000"/>
              </a:spcBef>
              <a:buFontTx/>
              <a:buChar char="–"/>
            </a:pPr>
            <a:r>
              <a:rPr lang="en-US" sz="2000" dirty="0">
                <a:solidFill>
                  <a:schemeClr val="accent1"/>
                </a:solidFill>
                <a:latin typeface="Liberation Sans"/>
              </a:rPr>
              <a:t>Open: identify categories</a:t>
            </a:r>
          </a:p>
          <a:p>
            <a:pPr marL="742950" lvl="1" indent="-285750">
              <a:lnSpc>
                <a:spcPct val="110000"/>
              </a:lnSpc>
              <a:spcBef>
                <a:spcPct val="20000"/>
              </a:spcBef>
              <a:buFontTx/>
              <a:buChar char="–"/>
            </a:pPr>
            <a:endParaRPr lang="en-US" sz="600" dirty="0">
              <a:solidFill>
                <a:schemeClr val="accent1"/>
              </a:solidFill>
              <a:latin typeface="Liberation Sans"/>
            </a:endParaRPr>
          </a:p>
          <a:p>
            <a:pPr marL="742950" lvl="1" indent="-285750">
              <a:lnSpc>
                <a:spcPct val="110000"/>
              </a:lnSpc>
              <a:spcBef>
                <a:spcPct val="20000"/>
              </a:spcBef>
              <a:buFontTx/>
              <a:buChar char="–"/>
            </a:pPr>
            <a:r>
              <a:rPr lang="en-US" sz="2000" dirty="0">
                <a:solidFill>
                  <a:schemeClr val="accent1"/>
                </a:solidFill>
                <a:latin typeface="Liberation Sans"/>
              </a:rPr>
              <a:t>Axial: flesh out and link to subcategories</a:t>
            </a:r>
          </a:p>
          <a:p>
            <a:pPr marL="742950" lvl="1" indent="-285750">
              <a:lnSpc>
                <a:spcPct val="110000"/>
              </a:lnSpc>
              <a:spcBef>
                <a:spcPct val="20000"/>
              </a:spcBef>
              <a:buFontTx/>
              <a:buChar char="–"/>
            </a:pPr>
            <a:endParaRPr lang="en-US" sz="600" dirty="0">
              <a:solidFill>
                <a:schemeClr val="accent1"/>
              </a:solidFill>
              <a:latin typeface="Liberation Sans"/>
            </a:endParaRPr>
          </a:p>
          <a:p>
            <a:pPr marL="742950" lvl="1" indent="-285750">
              <a:lnSpc>
                <a:spcPct val="110000"/>
              </a:lnSpc>
              <a:spcBef>
                <a:spcPct val="20000"/>
              </a:spcBef>
              <a:buFontTx/>
              <a:buChar char="–"/>
            </a:pPr>
            <a:r>
              <a:rPr lang="en-US" sz="2000" dirty="0">
                <a:solidFill>
                  <a:schemeClr val="accent1"/>
                </a:solidFill>
                <a:latin typeface="Liberation Sans"/>
              </a:rPr>
              <a:t>Selective: form theoretical scheme</a:t>
            </a:r>
          </a:p>
          <a:p>
            <a:pPr marL="742950" lvl="1" indent="-285750">
              <a:lnSpc>
                <a:spcPct val="110000"/>
              </a:lnSpc>
              <a:spcBef>
                <a:spcPct val="20000"/>
              </a:spcBef>
              <a:buFontTx/>
              <a:buChar char="–"/>
            </a:pPr>
            <a:endParaRPr lang="en-US" sz="800" dirty="0">
              <a:solidFill>
                <a:schemeClr val="accent1"/>
              </a:solidFill>
              <a:latin typeface="Liberation Sans"/>
            </a:endParaRPr>
          </a:p>
          <a:p>
            <a:pPr marL="342900" indent="-342900">
              <a:lnSpc>
                <a:spcPct val="110000"/>
              </a:lnSpc>
              <a:spcBef>
                <a:spcPct val="20000"/>
              </a:spcBef>
              <a:buFontTx/>
              <a:buChar char="•"/>
            </a:pPr>
            <a:r>
              <a:rPr lang="en-US" sz="2400" dirty="0">
                <a:solidFill>
                  <a:srgbClr val="7030A0"/>
                </a:solidFill>
                <a:latin typeface="Liberation Sans"/>
              </a:rPr>
              <a:t>Researchers are encouraged to draw on own theoretical backgrounds to inform analysis</a:t>
            </a:r>
          </a:p>
          <a:p>
            <a:pPr marL="342900" indent="-342900">
              <a:lnSpc>
                <a:spcPct val="110000"/>
              </a:lnSpc>
              <a:spcBef>
                <a:spcPct val="20000"/>
              </a:spcBef>
              <a:buFontTx/>
              <a:buChar char="•"/>
            </a:pPr>
            <a:endParaRPr lang="en-US" sz="2400" dirty="0">
              <a:solidFill>
                <a:srgbClr val="0070C0"/>
              </a:solidFill>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34</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6366089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06090"/>
          </a:xfrm>
        </p:spPr>
        <p:txBody>
          <a:bodyPr>
            <a:noAutofit/>
          </a:bodyPr>
          <a:lstStyle/>
          <a:p>
            <a:r>
              <a:rPr lang="en-US" sz="3200" dirty="0"/>
              <a:t>Code book used in grounded theory analysis</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rPr>
              <a:t>www.id-book.com</a:t>
            </a:r>
            <a:endParaRPr lang="en-GB" dirty="0">
              <a:solidFill>
                <a:schemeClr val="accent6">
                  <a:lumMod val="75000"/>
                </a:schemeClr>
              </a:solidFill>
            </a:endParaRPr>
          </a:p>
        </p:txBody>
      </p:sp>
      <p:sp>
        <p:nvSpPr>
          <p:cNvPr id="8" name="Slide Number Placeholder 7"/>
          <p:cNvSpPr>
            <a:spLocks noGrp="1"/>
          </p:cNvSpPr>
          <p:nvPr>
            <p:ph type="sldNum" sz="quarter" idx="12"/>
          </p:nvPr>
        </p:nvSpPr>
        <p:spPr/>
        <p:txBody>
          <a:bodyPr/>
          <a:lstStyle/>
          <a:p>
            <a:fld id="{A7EA2D8D-44E5-43C4-BBA1-AE3E32EF0894}" type="slidenum">
              <a:rPr lang="en-GB" sz="1000" smtClean="0">
                <a:solidFill>
                  <a:schemeClr val="accent6">
                    <a:lumMod val="75000"/>
                  </a:schemeClr>
                </a:solidFill>
              </a:rPr>
              <a:t>35</a:t>
            </a:fld>
            <a:endParaRPr lang="en-GB" dirty="0">
              <a:solidFill>
                <a:schemeClr val="accent6">
                  <a:lumMod val="75000"/>
                </a:schemeClr>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916616"/>
            <a:ext cx="7920880" cy="5391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74043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7318887-75FB-408A-9A06-E54C9ADBD050}"/>
              </a:ext>
            </a:extLst>
          </p:cNvPr>
          <p:cNvPicPr>
            <a:picLocks noChangeAspect="1"/>
          </p:cNvPicPr>
          <p:nvPr/>
        </p:nvPicPr>
        <p:blipFill>
          <a:blip r:embed="rId2"/>
          <a:stretch>
            <a:fillRect/>
          </a:stretch>
        </p:blipFill>
        <p:spPr>
          <a:xfrm>
            <a:off x="1079612" y="260648"/>
            <a:ext cx="6984776" cy="10200365"/>
          </a:xfrm>
          <a:prstGeom prst="rect">
            <a:avLst/>
          </a:prstGeom>
        </p:spPr>
      </p:pic>
    </p:spTree>
    <p:extLst>
      <p:ext uri="{BB962C8B-B14F-4D97-AF65-F5344CB8AC3E}">
        <p14:creationId xmlns:p14="http://schemas.microsoft.com/office/powerpoint/2010/main" val="730565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648072"/>
          </a:xfrm>
        </p:spPr>
        <p:txBody>
          <a:bodyPr>
            <a:normAutofit/>
          </a:bodyPr>
          <a:lstStyle/>
          <a:p>
            <a:r>
              <a:rPr lang="en-US" sz="3600" dirty="0"/>
              <a:t>Excerpt showing axial coding </a:t>
            </a: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rPr>
              <a:t>www.id-book.com</a:t>
            </a:r>
            <a:endParaRPr lang="en-GB" dirty="0">
              <a:solidFill>
                <a:schemeClr val="accent6">
                  <a:lumMod val="75000"/>
                </a:schemeClr>
              </a:solidFill>
            </a:endParaRPr>
          </a:p>
        </p:txBody>
      </p:sp>
      <p:sp>
        <p:nvSpPr>
          <p:cNvPr id="8" name="Slide Number Placeholder 7"/>
          <p:cNvSpPr>
            <a:spLocks noGrp="1"/>
          </p:cNvSpPr>
          <p:nvPr>
            <p:ph type="sldNum" sz="quarter" idx="12"/>
          </p:nvPr>
        </p:nvSpPr>
        <p:spPr/>
        <p:txBody>
          <a:bodyPr/>
          <a:lstStyle/>
          <a:p>
            <a:fld id="{A7EA2D8D-44E5-43C4-BBA1-AE3E32EF0894}" type="slidenum">
              <a:rPr lang="en-GB" sz="1000" smtClean="0">
                <a:solidFill>
                  <a:schemeClr val="accent6">
                    <a:lumMod val="75000"/>
                  </a:schemeClr>
                </a:solidFill>
              </a:rPr>
              <a:t>37</a:t>
            </a:fld>
            <a:endParaRPr lang="en-GB" dirty="0">
              <a:solidFill>
                <a:schemeClr val="accent6">
                  <a:lumMod val="75000"/>
                </a:schemeClr>
              </a:solidFill>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04" y="980869"/>
            <a:ext cx="7911279" cy="584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7250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711932" y="557212"/>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400" dirty="0">
                <a:solidFill>
                  <a:schemeClr val="accent6">
                    <a:lumMod val="75000"/>
                  </a:schemeClr>
                </a:solidFill>
                <a:latin typeface="Liberation Sans"/>
              </a:rPr>
              <a:t>Distributed Cognition</a:t>
            </a:r>
          </a:p>
        </p:txBody>
      </p:sp>
      <p:sp>
        <p:nvSpPr>
          <p:cNvPr id="17411" name="Rectangle 3"/>
          <p:cNvSpPr>
            <a:spLocks noChangeArrowheads="1"/>
          </p:cNvSpPr>
          <p:nvPr/>
        </p:nvSpPr>
        <p:spPr bwMode="auto">
          <a:xfrm>
            <a:off x="614560" y="1700212"/>
            <a:ext cx="8153400" cy="4321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nSpc>
                <a:spcPct val="110000"/>
              </a:lnSpc>
              <a:spcBef>
                <a:spcPct val="20000"/>
              </a:spcBef>
              <a:buFontTx/>
              <a:buChar char="•"/>
            </a:pPr>
            <a:r>
              <a:rPr lang="en-GB" sz="3600" dirty="0">
                <a:solidFill>
                  <a:srgbClr val="7030A0"/>
                </a:solidFill>
                <a:latin typeface="Liberation Sans"/>
              </a:rPr>
              <a:t>The people, environment &amp; artefacts are regarded as one cognitive system</a:t>
            </a:r>
          </a:p>
          <a:p>
            <a:pPr marL="342900" indent="-342900">
              <a:lnSpc>
                <a:spcPct val="110000"/>
              </a:lnSpc>
              <a:spcBef>
                <a:spcPct val="20000"/>
              </a:spcBef>
              <a:buFontTx/>
              <a:buChar char="•"/>
            </a:pPr>
            <a:endParaRPr lang="en-US" sz="800" dirty="0">
              <a:solidFill>
                <a:srgbClr val="7030A0"/>
              </a:solidFill>
              <a:latin typeface="Liberation Sans"/>
            </a:endParaRPr>
          </a:p>
          <a:p>
            <a:pPr marL="342900" indent="-342900">
              <a:lnSpc>
                <a:spcPct val="110000"/>
              </a:lnSpc>
              <a:spcBef>
                <a:spcPct val="20000"/>
              </a:spcBef>
              <a:buFontTx/>
              <a:buChar char="•"/>
            </a:pPr>
            <a:r>
              <a:rPr lang="en-US" sz="3600" dirty="0">
                <a:solidFill>
                  <a:srgbClr val="7030A0"/>
                </a:solidFill>
                <a:latin typeface="Liberation Sans"/>
              </a:rPr>
              <a:t>Used for analyzing collaborative work</a:t>
            </a:r>
          </a:p>
          <a:p>
            <a:pPr marL="342900" indent="-342900">
              <a:lnSpc>
                <a:spcPct val="110000"/>
              </a:lnSpc>
              <a:spcBef>
                <a:spcPct val="20000"/>
              </a:spcBef>
              <a:buFontTx/>
              <a:buChar char="•"/>
            </a:pPr>
            <a:endParaRPr lang="en-US" sz="800" dirty="0">
              <a:solidFill>
                <a:srgbClr val="7030A0"/>
              </a:solidFill>
              <a:latin typeface="Liberation Sans"/>
            </a:endParaRPr>
          </a:p>
          <a:p>
            <a:pPr marL="342900" indent="-342900">
              <a:lnSpc>
                <a:spcPct val="110000"/>
              </a:lnSpc>
              <a:spcBef>
                <a:spcPct val="20000"/>
              </a:spcBef>
              <a:buFontTx/>
              <a:buChar char="•"/>
            </a:pPr>
            <a:r>
              <a:rPr lang="en-GB" sz="3600" dirty="0">
                <a:solidFill>
                  <a:srgbClr val="7030A0"/>
                </a:solidFill>
                <a:latin typeface="Liberation Sans"/>
              </a:rPr>
              <a:t>Focuses on information propagation &amp; transformation</a:t>
            </a:r>
            <a:endParaRPr lang="en-US" sz="3600" dirty="0">
              <a:solidFill>
                <a:srgbClr val="7030A0"/>
              </a:solidFill>
              <a:latin typeface="Liberation Sans"/>
            </a:endParaRPr>
          </a:p>
          <a:p>
            <a:pPr marL="342900" indent="-342900">
              <a:lnSpc>
                <a:spcPct val="110000"/>
              </a:lnSpc>
              <a:spcBef>
                <a:spcPct val="20000"/>
              </a:spcBef>
              <a:buFontTx/>
              <a:buChar char="•"/>
            </a:pPr>
            <a:endParaRPr lang="en-US" sz="2400" dirty="0">
              <a:solidFill>
                <a:srgbClr val="7030A0"/>
              </a:solidFill>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38</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4467357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620574" y="476672"/>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Activity Theory</a:t>
            </a:r>
          </a:p>
        </p:txBody>
      </p:sp>
      <p:sp>
        <p:nvSpPr>
          <p:cNvPr id="18435" name="Rectangle 3"/>
          <p:cNvSpPr>
            <a:spLocks noChangeArrowheads="1"/>
          </p:cNvSpPr>
          <p:nvPr/>
        </p:nvSpPr>
        <p:spPr bwMode="auto">
          <a:xfrm>
            <a:off x="584350" y="1619672"/>
            <a:ext cx="8153400"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FontTx/>
              <a:buChar char="•"/>
            </a:pPr>
            <a:r>
              <a:rPr lang="en-GB" sz="2600" dirty="0">
                <a:solidFill>
                  <a:srgbClr val="7030A0"/>
                </a:solidFill>
                <a:latin typeface="Liberation Sans"/>
              </a:rPr>
              <a:t>Explains </a:t>
            </a:r>
            <a:r>
              <a:rPr lang="en-GB" sz="2600" b="1" dirty="0">
                <a:solidFill>
                  <a:srgbClr val="7030A0"/>
                </a:solidFill>
                <a:latin typeface="Liberation Sans"/>
              </a:rPr>
              <a:t>human behaviour </a:t>
            </a:r>
            <a:r>
              <a:rPr lang="en-GB" sz="2600" dirty="0">
                <a:solidFill>
                  <a:srgbClr val="7030A0"/>
                </a:solidFill>
                <a:latin typeface="Liberation Sans"/>
              </a:rPr>
              <a:t>in terms of our practical activity in the world</a:t>
            </a:r>
          </a:p>
          <a:p>
            <a:pPr marL="342900" indent="-342900">
              <a:spcBef>
                <a:spcPct val="20000"/>
              </a:spcBef>
              <a:buFontTx/>
              <a:buChar char="•"/>
            </a:pPr>
            <a:endParaRPr lang="en-US" sz="2600" dirty="0">
              <a:solidFill>
                <a:srgbClr val="7030A0"/>
              </a:solidFill>
              <a:latin typeface="Liberation Sans"/>
            </a:endParaRPr>
          </a:p>
          <a:p>
            <a:pPr marL="342900" indent="-342900">
              <a:spcBef>
                <a:spcPct val="20000"/>
              </a:spcBef>
              <a:buFontTx/>
              <a:buChar char="•"/>
            </a:pPr>
            <a:r>
              <a:rPr lang="en-US" sz="2600" dirty="0">
                <a:solidFill>
                  <a:srgbClr val="7030A0"/>
                </a:solidFill>
                <a:latin typeface="Liberation Sans"/>
              </a:rPr>
              <a:t>Provides a framework that focuses analysis around the concept of an ‘activity’ and helps to identify tensions between the different elements of the system</a:t>
            </a:r>
          </a:p>
          <a:p>
            <a:pPr marL="342900" indent="-342900">
              <a:spcBef>
                <a:spcPct val="20000"/>
              </a:spcBef>
              <a:buFontTx/>
              <a:buChar char="•"/>
            </a:pPr>
            <a:endParaRPr lang="en-US" sz="2600" dirty="0">
              <a:solidFill>
                <a:srgbClr val="7030A0"/>
              </a:solidFill>
              <a:latin typeface="Liberation Sans"/>
            </a:endParaRPr>
          </a:p>
          <a:p>
            <a:pPr marL="342900" indent="-342900">
              <a:spcBef>
                <a:spcPct val="20000"/>
              </a:spcBef>
              <a:buFontTx/>
              <a:buChar char="•"/>
            </a:pPr>
            <a:r>
              <a:rPr lang="en-US" sz="2600" dirty="0">
                <a:solidFill>
                  <a:srgbClr val="7030A0"/>
                </a:solidFill>
                <a:latin typeface="Liberation Sans"/>
              </a:rPr>
              <a:t>Two key models: one outlines what constitutes an ‘activity’; one models the mediating role of artifacts</a:t>
            </a:r>
          </a:p>
          <a:p>
            <a:pPr marL="342900" indent="-342900">
              <a:spcBef>
                <a:spcPct val="20000"/>
              </a:spcBef>
              <a:buFontTx/>
              <a:buChar char="•"/>
            </a:pPr>
            <a:endParaRPr lang="en-US" sz="2400" dirty="0">
              <a:solidFill>
                <a:srgbClr val="0070C0"/>
              </a:solidFill>
              <a:latin typeface="Liberation Sans"/>
            </a:endParaRPr>
          </a:p>
          <a:p>
            <a:pPr marL="342900" indent="-342900">
              <a:lnSpc>
                <a:spcPct val="110000"/>
              </a:lnSpc>
              <a:spcBef>
                <a:spcPct val="20000"/>
              </a:spcBef>
              <a:buFontTx/>
              <a:buChar char="•"/>
            </a:pPr>
            <a:endParaRPr lang="en-US" sz="2400" dirty="0">
              <a:solidFill>
                <a:srgbClr val="0070C0"/>
              </a:solidFill>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39</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011127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4213" y="198438"/>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lgn="ctr"/>
            <a:r>
              <a:rPr lang="en-US" sz="4000" dirty="0">
                <a:solidFill>
                  <a:schemeClr val="accent6">
                    <a:lumMod val="75000"/>
                  </a:schemeClr>
                </a:solidFill>
                <a:latin typeface="Liberation Sans"/>
              </a:rPr>
              <a:t>8.7 Presenting the findings</a:t>
            </a:r>
          </a:p>
        </p:txBody>
      </p:sp>
      <p:sp>
        <p:nvSpPr>
          <p:cNvPr id="21507" name="Rectangle 3"/>
          <p:cNvSpPr>
            <a:spLocks noChangeArrowheads="1"/>
          </p:cNvSpPr>
          <p:nvPr/>
        </p:nvSpPr>
        <p:spPr bwMode="auto">
          <a:xfrm>
            <a:off x="611188" y="1341438"/>
            <a:ext cx="8153400" cy="320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nSpc>
                <a:spcPct val="120000"/>
              </a:lnSpc>
              <a:spcBef>
                <a:spcPct val="20000"/>
              </a:spcBef>
              <a:buFontTx/>
              <a:buChar char="•"/>
            </a:pPr>
            <a:r>
              <a:rPr lang="en-GB" sz="2500" dirty="0">
                <a:solidFill>
                  <a:srgbClr val="7030A0"/>
                </a:solidFill>
                <a:latin typeface="Liberation Sans"/>
              </a:rPr>
              <a:t>Only make claims that your data can support</a:t>
            </a:r>
            <a:endParaRPr lang="en-US" sz="2500" dirty="0">
              <a:solidFill>
                <a:srgbClr val="7030A0"/>
              </a:solidFill>
              <a:latin typeface="Liberation Sans"/>
            </a:endParaRPr>
          </a:p>
          <a:p>
            <a:pPr marL="342900" indent="-342900">
              <a:lnSpc>
                <a:spcPct val="120000"/>
              </a:lnSpc>
              <a:spcBef>
                <a:spcPct val="20000"/>
              </a:spcBef>
              <a:buFontTx/>
              <a:buChar char="•"/>
            </a:pPr>
            <a:r>
              <a:rPr lang="en-US" sz="2500" dirty="0">
                <a:solidFill>
                  <a:srgbClr val="7030A0"/>
                </a:solidFill>
                <a:latin typeface="Liberation Sans"/>
              </a:rPr>
              <a:t>The best way to present your findings depends on the audience, the purpose, and the data gathering and analysis undertaken</a:t>
            </a:r>
          </a:p>
          <a:p>
            <a:pPr marL="342900" indent="-342900">
              <a:lnSpc>
                <a:spcPct val="120000"/>
              </a:lnSpc>
              <a:spcBef>
                <a:spcPct val="20000"/>
              </a:spcBef>
              <a:buFontTx/>
              <a:buChar char="•"/>
            </a:pPr>
            <a:r>
              <a:rPr lang="en-US" sz="2500" dirty="0">
                <a:solidFill>
                  <a:srgbClr val="7030A0"/>
                </a:solidFill>
                <a:latin typeface="Liberation Sans"/>
              </a:rPr>
              <a:t>Graphical representations (as discussed above) may be appropriate for presentation</a:t>
            </a:r>
          </a:p>
          <a:p>
            <a:pPr marL="342900" indent="-342900">
              <a:lnSpc>
                <a:spcPct val="120000"/>
              </a:lnSpc>
              <a:spcBef>
                <a:spcPct val="20000"/>
              </a:spcBef>
              <a:buFontTx/>
              <a:buChar char="•"/>
            </a:pPr>
            <a:r>
              <a:rPr lang="en-US" sz="2500" dirty="0">
                <a:solidFill>
                  <a:srgbClr val="7030A0"/>
                </a:solidFill>
                <a:latin typeface="Liberation Sans"/>
              </a:rPr>
              <a:t>Other techniques are:</a:t>
            </a:r>
          </a:p>
          <a:p>
            <a:pPr marL="742950" lvl="1" indent="-285750">
              <a:lnSpc>
                <a:spcPct val="120000"/>
              </a:lnSpc>
              <a:spcBef>
                <a:spcPct val="20000"/>
              </a:spcBef>
              <a:buFontTx/>
              <a:buChar char="–"/>
            </a:pPr>
            <a:r>
              <a:rPr lang="en-US" sz="2000" dirty="0">
                <a:solidFill>
                  <a:schemeClr val="accent1"/>
                </a:solidFill>
                <a:latin typeface="Liberation Sans"/>
              </a:rPr>
              <a:t>Rigorous notations, e.g. UML</a:t>
            </a:r>
          </a:p>
          <a:p>
            <a:pPr marL="742950" lvl="1" indent="-285750">
              <a:lnSpc>
                <a:spcPct val="120000"/>
              </a:lnSpc>
              <a:spcBef>
                <a:spcPct val="20000"/>
              </a:spcBef>
              <a:buFontTx/>
              <a:buChar char="–"/>
            </a:pPr>
            <a:r>
              <a:rPr lang="en-US" sz="2000" dirty="0">
                <a:solidFill>
                  <a:schemeClr val="accent1"/>
                </a:solidFill>
                <a:latin typeface="Liberation Sans"/>
              </a:rPr>
              <a:t>Using stories, e.g. to create scenarios</a:t>
            </a:r>
          </a:p>
          <a:p>
            <a:pPr marL="742950" lvl="1" indent="-285750">
              <a:lnSpc>
                <a:spcPct val="120000"/>
              </a:lnSpc>
              <a:spcBef>
                <a:spcPct val="20000"/>
              </a:spcBef>
              <a:buFontTx/>
              <a:buChar char="–"/>
            </a:pPr>
            <a:r>
              <a:rPr lang="en-US" sz="2000" dirty="0">
                <a:solidFill>
                  <a:schemeClr val="accent1"/>
                </a:solidFill>
                <a:latin typeface="Liberation Sans"/>
              </a:rPr>
              <a:t>Summarizing the findings</a:t>
            </a:r>
          </a:p>
          <a:p>
            <a:pPr marL="342900" indent="-342900">
              <a:lnSpc>
                <a:spcPct val="120000"/>
              </a:lnSpc>
              <a:spcBef>
                <a:spcPct val="20000"/>
              </a:spcBef>
              <a:buFontTx/>
              <a:buChar char="•"/>
            </a:pPr>
            <a:endParaRPr lang="en-US" sz="2400" dirty="0">
              <a:solidFill>
                <a:srgbClr val="0070C0"/>
              </a:solidFill>
              <a:latin typeface="Liberation Sans"/>
            </a:endParaRPr>
          </a:p>
          <a:p>
            <a:pPr marL="342900" indent="-342900">
              <a:lnSpc>
                <a:spcPct val="120000"/>
              </a:lnSpc>
              <a:spcBef>
                <a:spcPct val="20000"/>
              </a:spcBef>
              <a:buFontTx/>
              <a:buChar char="•"/>
            </a:pPr>
            <a:endParaRPr lang="en-US" sz="2400" dirty="0">
              <a:solidFill>
                <a:srgbClr val="0070C0"/>
              </a:solidFill>
              <a:latin typeface="Liberation Sans"/>
            </a:endParaRPr>
          </a:p>
        </p:txBody>
      </p:sp>
      <p:sp>
        <p:nvSpPr>
          <p:cNvPr id="3" name="Footer Placeholder 2"/>
          <p:cNvSpPr>
            <a:spLocks noGrp="1"/>
          </p:cNvSpPr>
          <p:nvPr>
            <p:ph type="ftr" sz="quarter" idx="11"/>
          </p:nvPr>
        </p:nvSpPr>
        <p:spPr/>
        <p:txBody>
          <a:bodyPr/>
          <a:lstStyle/>
          <a:p>
            <a:r>
              <a:rPr lang="en-GB" sz="10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6" name="Slide Number Placeholder 5"/>
          <p:cNvSpPr>
            <a:spLocks noGrp="1"/>
          </p:cNvSpPr>
          <p:nvPr>
            <p:ph type="sldNum" sz="quarter" idx="12"/>
          </p:nvPr>
        </p:nvSpPr>
        <p:spPr/>
        <p:txBody>
          <a:bodyPr/>
          <a:lstStyle/>
          <a:p>
            <a:fld id="{A7EA2D8D-44E5-43C4-BBA1-AE3E32EF0894}" type="slidenum">
              <a:rPr lang="en-GB" sz="1000" smtClean="0">
                <a:solidFill>
                  <a:schemeClr val="accent6">
                    <a:lumMod val="75000"/>
                  </a:schemeClr>
                </a:solidFill>
                <a:latin typeface="Liberation Sans"/>
              </a:rPr>
              <a:t>40</a:t>
            </a:fld>
            <a:endParaRPr lang="en-GB" sz="1000" dirty="0">
              <a:solidFill>
                <a:schemeClr val="accent6">
                  <a:lumMod val="75000"/>
                </a:schemeClr>
              </a:solidFill>
              <a:latin typeface="Liberation Sans"/>
            </a:endParaRPr>
          </a:p>
        </p:txBody>
      </p:sp>
    </p:spTree>
    <p:extLst>
      <p:ext uri="{BB962C8B-B14F-4D97-AF65-F5344CB8AC3E}">
        <p14:creationId xmlns:p14="http://schemas.microsoft.com/office/powerpoint/2010/main" val="1541691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EA27-023A-4068-B8D9-92E45241B9B7}"/>
              </a:ext>
            </a:extLst>
          </p:cNvPr>
          <p:cNvSpPr>
            <a:spLocks noGrp="1"/>
          </p:cNvSpPr>
          <p:nvPr>
            <p:ph type="title"/>
          </p:nvPr>
        </p:nvSpPr>
        <p:spPr/>
        <p:txBody>
          <a:bodyPr/>
          <a:lstStyle/>
          <a:p>
            <a:r>
              <a:rPr lang="en-US" dirty="0"/>
              <a:t>Rigorous Notations</a:t>
            </a:r>
          </a:p>
        </p:txBody>
      </p:sp>
      <p:sp>
        <p:nvSpPr>
          <p:cNvPr id="5" name="Footer Placeholder 4">
            <a:extLst>
              <a:ext uri="{FF2B5EF4-FFF2-40B4-BE49-F238E27FC236}">
                <a16:creationId xmlns:a16="http://schemas.microsoft.com/office/drawing/2014/main" id="{90E17E50-B725-4CA1-B202-43B75DA10122}"/>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B0A01E61-89FD-4CE4-81CC-EEC8983FA9BF}"/>
              </a:ext>
            </a:extLst>
          </p:cNvPr>
          <p:cNvSpPr>
            <a:spLocks noGrp="1"/>
          </p:cNvSpPr>
          <p:nvPr>
            <p:ph type="sldNum" sz="quarter" idx="12"/>
          </p:nvPr>
        </p:nvSpPr>
        <p:spPr/>
        <p:txBody>
          <a:bodyPr/>
          <a:lstStyle/>
          <a:p>
            <a:fld id="{A7EA2D8D-44E5-43C4-BBA1-AE3E32EF0894}" type="slidenum">
              <a:rPr lang="en-GB" smtClean="0"/>
              <a:t>41</a:t>
            </a:fld>
            <a:endParaRPr lang="en-GB"/>
          </a:p>
        </p:txBody>
      </p:sp>
      <p:pic>
        <p:nvPicPr>
          <p:cNvPr id="9218" name="Picture 2" descr="Káº¿t quáº£ hÃ¬nh áº£nh cho Rigorous Notations">
            <a:extLst>
              <a:ext uri="{FF2B5EF4-FFF2-40B4-BE49-F238E27FC236}">
                <a16:creationId xmlns:a16="http://schemas.microsoft.com/office/drawing/2014/main" id="{C1F9AFAD-0A4E-421E-B650-B407AC068D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910" y="1544710"/>
            <a:ext cx="6762179" cy="5071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166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EA27-023A-4068-B8D9-92E45241B9B7}"/>
              </a:ext>
            </a:extLst>
          </p:cNvPr>
          <p:cNvSpPr>
            <a:spLocks noGrp="1"/>
          </p:cNvSpPr>
          <p:nvPr>
            <p:ph type="title"/>
          </p:nvPr>
        </p:nvSpPr>
        <p:spPr/>
        <p:txBody>
          <a:bodyPr/>
          <a:lstStyle/>
          <a:p>
            <a:r>
              <a:rPr lang="en-US" dirty="0"/>
              <a:t>Rigorous Notations</a:t>
            </a:r>
          </a:p>
        </p:txBody>
      </p:sp>
      <p:sp>
        <p:nvSpPr>
          <p:cNvPr id="5" name="Footer Placeholder 4">
            <a:extLst>
              <a:ext uri="{FF2B5EF4-FFF2-40B4-BE49-F238E27FC236}">
                <a16:creationId xmlns:a16="http://schemas.microsoft.com/office/drawing/2014/main" id="{90E17E50-B725-4CA1-B202-43B75DA10122}"/>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B0A01E61-89FD-4CE4-81CC-EEC8983FA9BF}"/>
              </a:ext>
            </a:extLst>
          </p:cNvPr>
          <p:cNvSpPr>
            <a:spLocks noGrp="1"/>
          </p:cNvSpPr>
          <p:nvPr>
            <p:ph type="sldNum" sz="quarter" idx="12"/>
          </p:nvPr>
        </p:nvSpPr>
        <p:spPr/>
        <p:txBody>
          <a:bodyPr/>
          <a:lstStyle/>
          <a:p>
            <a:fld id="{A7EA2D8D-44E5-43C4-BBA1-AE3E32EF0894}" type="slidenum">
              <a:rPr lang="en-GB" smtClean="0"/>
              <a:t>42</a:t>
            </a:fld>
            <a:endParaRPr lang="en-GB"/>
          </a:p>
        </p:txBody>
      </p:sp>
      <p:pic>
        <p:nvPicPr>
          <p:cNvPr id="10242" name="Picture 2" descr="Káº¿t quáº£ hÃ¬nh áº£nh cho UML">
            <a:extLst>
              <a:ext uri="{FF2B5EF4-FFF2-40B4-BE49-F238E27FC236}">
                <a16:creationId xmlns:a16="http://schemas.microsoft.com/office/drawing/2014/main" id="{C19EB946-2EA0-41E0-BEFC-370DB613C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7638"/>
            <a:ext cx="9144000" cy="4835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6140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6E67D-B107-449F-8D5D-4FDC9D4B9B7B}"/>
              </a:ext>
            </a:extLst>
          </p:cNvPr>
          <p:cNvSpPr>
            <a:spLocks noGrp="1"/>
          </p:cNvSpPr>
          <p:nvPr>
            <p:ph type="title"/>
          </p:nvPr>
        </p:nvSpPr>
        <p:spPr/>
        <p:txBody>
          <a:bodyPr/>
          <a:lstStyle/>
          <a:p>
            <a:r>
              <a:rPr lang="en-US" dirty="0"/>
              <a:t>Using stories</a:t>
            </a:r>
          </a:p>
        </p:txBody>
      </p:sp>
      <p:sp>
        <p:nvSpPr>
          <p:cNvPr id="5" name="Footer Placeholder 4">
            <a:extLst>
              <a:ext uri="{FF2B5EF4-FFF2-40B4-BE49-F238E27FC236}">
                <a16:creationId xmlns:a16="http://schemas.microsoft.com/office/drawing/2014/main" id="{96A24E45-067F-44F6-929B-496D403E7C9E}"/>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87A06F75-1364-4E54-AEF8-628E4E0D1A75}"/>
              </a:ext>
            </a:extLst>
          </p:cNvPr>
          <p:cNvSpPr>
            <a:spLocks noGrp="1"/>
          </p:cNvSpPr>
          <p:nvPr>
            <p:ph type="sldNum" sz="quarter" idx="12"/>
          </p:nvPr>
        </p:nvSpPr>
        <p:spPr/>
        <p:txBody>
          <a:bodyPr/>
          <a:lstStyle/>
          <a:p>
            <a:fld id="{A7EA2D8D-44E5-43C4-BBA1-AE3E32EF0894}" type="slidenum">
              <a:rPr lang="en-GB" smtClean="0"/>
              <a:t>43</a:t>
            </a:fld>
            <a:endParaRPr lang="en-GB"/>
          </a:p>
        </p:txBody>
      </p:sp>
      <p:sp>
        <p:nvSpPr>
          <p:cNvPr id="7" name="Rectangle 6">
            <a:extLst>
              <a:ext uri="{FF2B5EF4-FFF2-40B4-BE49-F238E27FC236}">
                <a16:creationId xmlns:a16="http://schemas.microsoft.com/office/drawing/2014/main" id="{980ADED5-FC04-4008-B2C9-1765E6B95653}"/>
              </a:ext>
            </a:extLst>
          </p:cNvPr>
          <p:cNvSpPr/>
          <p:nvPr/>
        </p:nvSpPr>
        <p:spPr>
          <a:xfrm>
            <a:off x="611560" y="1613118"/>
            <a:ext cx="8075240" cy="5047536"/>
          </a:xfrm>
          <a:prstGeom prst="rect">
            <a:avLst/>
          </a:prstGeom>
        </p:spPr>
        <p:txBody>
          <a:bodyPr wrap="square">
            <a:spAutoFit/>
          </a:bodyPr>
          <a:lstStyle/>
          <a:p>
            <a:pPr>
              <a:spcBef>
                <a:spcPts val="1200"/>
              </a:spcBef>
            </a:pPr>
            <a:r>
              <a:rPr lang="en-US" sz="2400" dirty="0"/>
              <a:t>Patrice lives with her husband </a:t>
            </a:r>
            <a:r>
              <a:rPr lang="en-US" sz="2400" dirty="0" err="1"/>
              <a:t>Frederico</a:t>
            </a:r>
            <a:r>
              <a:rPr lang="en-US" sz="2400" dirty="0"/>
              <a:t> and their two small children in a tiny village in Brittany. In her early 30s, Patrice has retired from working in the company she and her husband started.</a:t>
            </a:r>
          </a:p>
          <a:p>
            <a:pPr>
              <a:spcBef>
                <a:spcPts val="1200"/>
              </a:spcBef>
            </a:pPr>
            <a:r>
              <a:rPr lang="en-US" sz="2400" dirty="0"/>
              <a:t>She now runs her household and looks after her kids and husband. Like many other European women we interviewed, she expressed serious reservations about catalog shopping, saying “I like to touch and see things before I buy them.” And although she lives just a five-minute drive from a town with a large supermarket, Patrice chooses to shop in the local produce markets, which cycle through southern Brittany. It is important to buy what is locally seasonally available: “It just tastes better,” Patrice says</a:t>
            </a:r>
          </a:p>
        </p:txBody>
      </p:sp>
    </p:spTree>
    <p:extLst>
      <p:ext uri="{BB962C8B-B14F-4D97-AF65-F5344CB8AC3E}">
        <p14:creationId xmlns:p14="http://schemas.microsoft.com/office/powerpoint/2010/main" val="13798810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B0D6B-F5DA-41EC-B4D6-8A00341291DF}"/>
              </a:ext>
            </a:extLst>
          </p:cNvPr>
          <p:cNvSpPr>
            <a:spLocks noGrp="1"/>
          </p:cNvSpPr>
          <p:nvPr>
            <p:ph type="title"/>
          </p:nvPr>
        </p:nvSpPr>
        <p:spPr/>
        <p:txBody>
          <a:bodyPr/>
          <a:lstStyle/>
          <a:p>
            <a:r>
              <a:rPr lang="en-US" dirty="0"/>
              <a:t>Summarizing the Findings</a:t>
            </a:r>
          </a:p>
        </p:txBody>
      </p:sp>
      <p:sp>
        <p:nvSpPr>
          <p:cNvPr id="3" name="Content Placeholder 2">
            <a:extLst>
              <a:ext uri="{FF2B5EF4-FFF2-40B4-BE49-F238E27FC236}">
                <a16:creationId xmlns:a16="http://schemas.microsoft.com/office/drawing/2014/main" id="{7B7AA210-8E0E-4611-BE2B-16C8DDAC12EE}"/>
              </a:ext>
            </a:extLst>
          </p:cNvPr>
          <p:cNvSpPr>
            <a:spLocks noGrp="1"/>
          </p:cNvSpPr>
          <p:nvPr>
            <p:ph sz="half" idx="1"/>
          </p:nvPr>
        </p:nvSpPr>
        <p:spPr>
          <a:xfrm>
            <a:off x="457200" y="1600200"/>
            <a:ext cx="8229600" cy="4525963"/>
          </a:xfrm>
        </p:spPr>
        <p:txBody>
          <a:bodyPr>
            <a:normAutofit/>
          </a:bodyPr>
          <a:lstStyle/>
          <a:p>
            <a:r>
              <a:rPr lang="en-US" dirty="0"/>
              <a:t>if 8 out of 10 users preferred design A over design B, this does not mean that design A is 80% more attractive than design B. If you found 800 out of 1000 users preferred design A then you have more evidence to suggest that design A is better, but there are still other factors to take into account.</a:t>
            </a:r>
          </a:p>
          <a:p>
            <a:r>
              <a:rPr lang="en-US" dirty="0"/>
              <a:t>be wary of using words such as ‘most,’ ‘all,’ ‘majority,’ ‘none,’ and be careful when writing justifications to ensure that they reflect the data.</a:t>
            </a:r>
          </a:p>
        </p:txBody>
      </p:sp>
      <p:sp>
        <p:nvSpPr>
          <p:cNvPr id="5" name="Footer Placeholder 4">
            <a:extLst>
              <a:ext uri="{FF2B5EF4-FFF2-40B4-BE49-F238E27FC236}">
                <a16:creationId xmlns:a16="http://schemas.microsoft.com/office/drawing/2014/main" id="{C443FDEC-4E8B-46A9-8428-6C5BEB0FC702}"/>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15DB1555-E5D3-4422-8C5B-F211CE9E556D}"/>
              </a:ext>
            </a:extLst>
          </p:cNvPr>
          <p:cNvSpPr>
            <a:spLocks noGrp="1"/>
          </p:cNvSpPr>
          <p:nvPr>
            <p:ph type="sldNum" sz="quarter" idx="12"/>
          </p:nvPr>
        </p:nvSpPr>
        <p:spPr/>
        <p:txBody>
          <a:bodyPr/>
          <a:lstStyle/>
          <a:p>
            <a:fld id="{A7EA2D8D-44E5-43C4-BBA1-AE3E32EF0894}" type="slidenum">
              <a:rPr lang="en-GB" smtClean="0"/>
              <a:t>44</a:t>
            </a:fld>
            <a:endParaRPr lang="en-GB"/>
          </a:p>
        </p:txBody>
      </p:sp>
    </p:spTree>
    <p:extLst>
      <p:ext uri="{BB962C8B-B14F-4D97-AF65-F5344CB8AC3E}">
        <p14:creationId xmlns:p14="http://schemas.microsoft.com/office/powerpoint/2010/main" val="36999514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7A7EE-7C58-4212-B029-6489BCF2AB10}"/>
              </a:ext>
            </a:extLst>
          </p:cNvPr>
          <p:cNvSpPr>
            <a:spLocks noGrp="1"/>
          </p:cNvSpPr>
          <p:nvPr>
            <p:ph type="title"/>
          </p:nvPr>
        </p:nvSpPr>
        <p:spPr/>
        <p:txBody>
          <a:bodyPr/>
          <a:lstStyle/>
          <a:p>
            <a:r>
              <a:rPr lang="en-US" dirty="0"/>
              <a:t>Assignment</a:t>
            </a:r>
          </a:p>
        </p:txBody>
      </p:sp>
      <p:sp>
        <p:nvSpPr>
          <p:cNvPr id="5" name="Footer Placeholder 4">
            <a:extLst>
              <a:ext uri="{FF2B5EF4-FFF2-40B4-BE49-F238E27FC236}">
                <a16:creationId xmlns:a16="http://schemas.microsoft.com/office/drawing/2014/main" id="{505F178D-C635-483D-B316-77761FE4B0E7}"/>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9F418C2D-100C-4546-949A-54562DDE9686}"/>
              </a:ext>
            </a:extLst>
          </p:cNvPr>
          <p:cNvSpPr>
            <a:spLocks noGrp="1"/>
          </p:cNvSpPr>
          <p:nvPr>
            <p:ph type="sldNum" sz="quarter" idx="12"/>
          </p:nvPr>
        </p:nvSpPr>
        <p:spPr/>
        <p:txBody>
          <a:bodyPr/>
          <a:lstStyle/>
          <a:p>
            <a:fld id="{A7EA2D8D-44E5-43C4-BBA1-AE3E32EF0894}" type="slidenum">
              <a:rPr lang="en-GB" smtClean="0"/>
              <a:t>45</a:t>
            </a:fld>
            <a:endParaRPr lang="en-GB"/>
          </a:p>
        </p:txBody>
      </p:sp>
      <p:sp>
        <p:nvSpPr>
          <p:cNvPr id="10" name="Rectangle 9">
            <a:extLst>
              <a:ext uri="{FF2B5EF4-FFF2-40B4-BE49-F238E27FC236}">
                <a16:creationId xmlns:a16="http://schemas.microsoft.com/office/drawing/2014/main" id="{8D46E6B2-C7CC-43C7-B889-DFD92C732E3F}"/>
              </a:ext>
            </a:extLst>
          </p:cNvPr>
          <p:cNvSpPr/>
          <p:nvPr/>
        </p:nvSpPr>
        <p:spPr>
          <a:xfrm>
            <a:off x="611560" y="1433013"/>
            <a:ext cx="8075240" cy="4924425"/>
          </a:xfrm>
          <a:prstGeom prst="rect">
            <a:avLst/>
          </a:prstGeom>
        </p:spPr>
        <p:txBody>
          <a:bodyPr wrap="square">
            <a:spAutoFit/>
          </a:bodyPr>
          <a:lstStyle/>
          <a:p>
            <a:pPr marL="457200" indent="-457200">
              <a:spcBef>
                <a:spcPts val="1200"/>
              </a:spcBef>
              <a:buAutoNum type="alphaLcPeriod"/>
            </a:pPr>
            <a:r>
              <a:rPr lang="en-US" sz="2400" dirty="0" err="1"/>
              <a:t>Xem</a:t>
            </a:r>
            <a:r>
              <a:rPr lang="en-US" sz="2400" dirty="0"/>
              <a:t> </a:t>
            </a:r>
            <a:r>
              <a:rPr lang="en-US" sz="2400" dirty="0" err="1"/>
              <a:t>lại</a:t>
            </a:r>
            <a:r>
              <a:rPr lang="en-US" sz="2400" dirty="0"/>
              <a:t> </a:t>
            </a:r>
            <a:r>
              <a:rPr lang="en-US" sz="2400" dirty="0" err="1"/>
              <a:t>dữ</a:t>
            </a:r>
            <a:r>
              <a:rPr lang="en-US" sz="2400" dirty="0"/>
              <a:t> </a:t>
            </a:r>
            <a:r>
              <a:rPr lang="en-US" sz="2400" dirty="0" err="1"/>
              <a:t>liệu</a:t>
            </a:r>
            <a:r>
              <a:rPr lang="en-US" sz="2400" dirty="0"/>
              <a:t>, </a:t>
            </a:r>
            <a:r>
              <a:rPr lang="en-US" sz="2400" dirty="0" err="1"/>
              <a:t>xác</a:t>
            </a:r>
            <a:r>
              <a:rPr lang="en-US" sz="2400" dirty="0"/>
              <a:t> </a:t>
            </a:r>
            <a:r>
              <a:rPr lang="en-US" sz="2400" dirty="0" err="1"/>
              <a:t>định</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l</a:t>
            </a:r>
            <a:r>
              <a:rPr lang="vi-VN" sz="2400" dirty="0"/>
              <a:t>ư</a:t>
            </a:r>
            <a:r>
              <a:rPr lang="en-US" sz="2400" dirty="0" err="1"/>
              <a:t>ợng</a:t>
            </a:r>
            <a:r>
              <a:rPr lang="en-US" sz="2400" dirty="0"/>
              <a:t> </a:t>
            </a:r>
            <a:r>
              <a:rPr lang="en-US" sz="2400" dirty="0" err="1"/>
              <a:t>và</a:t>
            </a:r>
            <a:r>
              <a:rPr lang="en-US" sz="2400" dirty="0"/>
              <a:t> </a:t>
            </a:r>
            <a:r>
              <a:rPr lang="en-US" sz="2400" dirty="0" err="1"/>
              <a:t>định</a:t>
            </a:r>
            <a:r>
              <a:rPr lang="en-US" sz="2400" dirty="0"/>
              <a:t> </a:t>
            </a:r>
            <a:r>
              <a:rPr lang="en-US" sz="2400" dirty="0" err="1"/>
              <a:t>tính</a:t>
            </a:r>
            <a:endParaRPr lang="en-US" sz="2400" dirty="0"/>
          </a:p>
          <a:p>
            <a:pPr marL="457200" indent="-457200">
              <a:spcBef>
                <a:spcPts val="1200"/>
              </a:spcBef>
              <a:buAutoNum type="alphaLcPeriod"/>
            </a:pPr>
            <a:r>
              <a:rPr lang="en-US" sz="2400" dirty="0" err="1"/>
              <a:t>Có</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a:t>
            </a:r>
            <a:r>
              <a:rPr lang="en-US" sz="2400" dirty="0" err="1"/>
              <a:t>tính</a:t>
            </a:r>
            <a:r>
              <a:rPr lang="en-US" sz="2400" dirty="0"/>
              <a:t> </a:t>
            </a:r>
            <a:r>
              <a:rPr lang="en-US" sz="2400" dirty="0" err="1"/>
              <a:t>nào</a:t>
            </a:r>
            <a:r>
              <a:rPr lang="en-US" sz="2400" dirty="0"/>
              <a:t> </a:t>
            </a:r>
            <a:r>
              <a:rPr lang="en-US" sz="2400" dirty="0" err="1"/>
              <a:t>cần</a:t>
            </a:r>
            <a:r>
              <a:rPr lang="en-US" sz="2400" dirty="0"/>
              <a:t> </a:t>
            </a:r>
            <a:r>
              <a:rPr lang="en-US" sz="2400" dirty="0" err="1"/>
              <a:t>thiết</a:t>
            </a:r>
            <a:r>
              <a:rPr lang="en-US" sz="2400" dirty="0"/>
              <a:t> </a:t>
            </a:r>
            <a:r>
              <a:rPr lang="en-US" sz="2400" dirty="0" err="1"/>
              <a:t>để</a:t>
            </a:r>
            <a:r>
              <a:rPr lang="en-US" sz="2400" dirty="0"/>
              <a:t> </a:t>
            </a:r>
            <a:r>
              <a:rPr lang="en-US" sz="2400" dirty="0" err="1"/>
              <a:t>chuyển</a:t>
            </a:r>
            <a:r>
              <a:rPr lang="en-US" sz="2400" dirty="0"/>
              <a:t> </a:t>
            </a:r>
            <a:r>
              <a:rPr lang="en-US" sz="2400" dirty="0" err="1"/>
              <a:t>thành</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l</a:t>
            </a:r>
            <a:r>
              <a:rPr lang="vi-VN" sz="2400" dirty="0"/>
              <a:t>ư</a:t>
            </a:r>
            <a:r>
              <a:rPr lang="en-US" sz="2400" dirty="0" err="1"/>
              <a:t>ợng</a:t>
            </a:r>
            <a:r>
              <a:rPr lang="en-US" sz="2400" dirty="0"/>
              <a:t> </a:t>
            </a:r>
            <a:r>
              <a:rPr lang="en-US" sz="2400" dirty="0" err="1"/>
              <a:t>để</a:t>
            </a:r>
            <a:r>
              <a:rPr lang="en-US" sz="2400" dirty="0"/>
              <a:t> </a:t>
            </a:r>
            <a:r>
              <a:rPr lang="en-US" sz="2400" dirty="0" err="1"/>
              <a:t>dễ</a:t>
            </a:r>
            <a:r>
              <a:rPr lang="en-US" sz="2400" dirty="0"/>
              <a:t> </a:t>
            </a:r>
            <a:r>
              <a:rPr lang="en-US" sz="2400" dirty="0" err="1"/>
              <a:t>đo</a:t>
            </a:r>
            <a:r>
              <a:rPr lang="en-US" sz="2400" dirty="0"/>
              <a:t> </a:t>
            </a:r>
            <a:r>
              <a:rPr lang="en-US" sz="2400" dirty="0" err="1"/>
              <a:t>đạc</a:t>
            </a:r>
            <a:r>
              <a:rPr lang="en-US" sz="2400" dirty="0"/>
              <a:t>? </a:t>
            </a:r>
            <a:r>
              <a:rPr lang="en-US" sz="2400" dirty="0" err="1"/>
              <a:t>Nếu</a:t>
            </a:r>
            <a:r>
              <a:rPr lang="en-US" sz="2400" dirty="0"/>
              <a:t> </a:t>
            </a:r>
            <a:r>
              <a:rPr lang="en-US" sz="2400" dirty="0" err="1"/>
              <a:t>có</a:t>
            </a:r>
            <a:r>
              <a:rPr lang="en-US" sz="2400" dirty="0"/>
              <a:t>, </a:t>
            </a:r>
            <a:r>
              <a:rPr lang="en-US" sz="2400" dirty="0" err="1"/>
              <a:t>hãy</a:t>
            </a:r>
            <a:r>
              <a:rPr lang="en-US" sz="2400" dirty="0"/>
              <a:t> </a:t>
            </a:r>
            <a:r>
              <a:rPr lang="en-US" sz="2400" dirty="0" err="1"/>
              <a:t>chuyển</a:t>
            </a:r>
            <a:r>
              <a:rPr lang="en-US" sz="2400" dirty="0"/>
              <a:t> </a:t>
            </a:r>
            <a:r>
              <a:rPr lang="en-US" sz="2400" dirty="0" err="1"/>
              <a:t>đổi</a:t>
            </a:r>
            <a:r>
              <a:rPr lang="en-US" sz="2400" dirty="0"/>
              <a:t> </a:t>
            </a:r>
            <a:r>
              <a:rPr lang="en-US" sz="2400" dirty="0" err="1"/>
              <a:t>và</a:t>
            </a:r>
            <a:r>
              <a:rPr lang="en-US" sz="2400" dirty="0"/>
              <a:t> </a:t>
            </a:r>
            <a:r>
              <a:rPr lang="en-US" sz="2400" dirty="0" err="1"/>
              <a:t>bổ</a:t>
            </a:r>
            <a:r>
              <a:rPr lang="en-US" sz="2400" dirty="0"/>
              <a:t> sung </a:t>
            </a:r>
            <a:r>
              <a:rPr lang="en-US" sz="2400" dirty="0" err="1"/>
              <a:t>vào</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l</a:t>
            </a:r>
            <a:r>
              <a:rPr lang="vi-VN" sz="2400" dirty="0"/>
              <a:t>ư</a:t>
            </a:r>
            <a:r>
              <a:rPr lang="en-US" sz="2400" dirty="0" err="1"/>
              <a:t>ợng</a:t>
            </a:r>
            <a:endParaRPr lang="en-US" sz="2400" dirty="0"/>
          </a:p>
          <a:p>
            <a:pPr marL="457200" indent="-457200">
              <a:spcBef>
                <a:spcPts val="1200"/>
              </a:spcBef>
              <a:buAutoNum type="alphaLcPeriod"/>
            </a:pPr>
            <a:r>
              <a:rPr lang="en-US" sz="2400" dirty="0" err="1"/>
              <a:t>Xem</a:t>
            </a:r>
            <a:r>
              <a:rPr lang="en-US" sz="2400" dirty="0"/>
              <a:t> </a:t>
            </a:r>
            <a:r>
              <a:rPr lang="en-US" sz="2400" dirty="0" err="1"/>
              <a:t>xét</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l</a:t>
            </a:r>
            <a:r>
              <a:rPr lang="vi-VN" sz="2400" dirty="0"/>
              <a:t>ư</a:t>
            </a:r>
            <a:r>
              <a:rPr lang="en-US" sz="2400" dirty="0" err="1"/>
              <a:t>ợng</a:t>
            </a:r>
            <a:r>
              <a:rPr lang="en-US" sz="2400" dirty="0"/>
              <a:t>:</a:t>
            </a:r>
          </a:p>
          <a:p>
            <a:pPr marL="457200" indent="-457200">
              <a:spcBef>
                <a:spcPts val="1200"/>
              </a:spcBef>
              <a:buFont typeface="Arial" panose="020B0604020202020204" pitchFamily="34" charset="0"/>
              <a:buChar char="•"/>
            </a:pPr>
            <a:r>
              <a:rPr lang="en-US" sz="2400" dirty="0"/>
              <a:t>Đ</a:t>
            </a:r>
            <a:r>
              <a:rPr lang="vi-VN" sz="2400" dirty="0"/>
              <a:t>ư</a:t>
            </a:r>
            <a:r>
              <a:rPr lang="en-US" sz="2400" dirty="0"/>
              <a:t>a </a:t>
            </a:r>
            <a:r>
              <a:rPr lang="en-US" sz="2400" dirty="0" err="1"/>
              <a:t>dữ</a:t>
            </a:r>
            <a:r>
              <a:rPr lang="en-US" sz="2400" dirty="0"/>
              <a:t> </a:t>
            </a:r>
            <a:r>
              <a:rPr lang="en-US" sz="2400" dirty="0" err="1"/>
              <a:t>liệu</a:t>
            </a:r>
            <a:r>
              <a:rPr lang="en-US" sz="2400" dirty="0"/>
              <a:t> </a:t>
            </a:r>
            <a:r>
              <a:rPr lang="en-US" sz="2400" dirty="0" err="1"/>
              <a:t>định</a:t>
            </a:r>
            <a:r>
              <a:rPr lang="en-US" sz="2400" dirty="0"/>
              <a:t> l</a:t>
            </a:r>
            <a:r>
              <a:rPr lang="vi-VN" sz="2400" dirty="0"/>
              <a:t>ư</a:t>
            </a:r>
            <a:r>
              <a:rPr lang="en-US" sz="2400" dirty="0" err="1"/>
              <a:t>ợng</a:t>
            </a:r>
            <a:r>
              <a:rPr lang="en-US" sz="2400" dirty="0"/>
              <a:t> </a:t>
            </a:r>
            <a:r>
              <a:rPr lang="en-US" sz="2400" dirty="0" err="1"/>
              <a:t>vào</a:t>
            </a:r>
            <a:r>
              <a:rPr lang="en-US" sz="2400" dirty="0"/>
              <a:t> spreadsheet, </a:t>
            </a:r>
            <a:r>
              <a:rPr lang="en-US" sz="2400" dirty="0" err="1"/>
              <a:t>tạo</a:t>
            </a:r>
            <a:r>
              <a:rPr lang="en-US" sz="2400" dirty="0"/>
              <a:t> </a:t>
            </a:r>
            <a:r>
              <a:rPr lang="en-US" sz="2400" dirty="0" err="1"/>
              <a:t>vài</a:t>
            </a:r>
            <a:r>
              <a:rPr lang="en-US" sz="2400" dirty="0"/>
              <a:t> </a:t>
            </a:r>
            <a:r>
              <a:rPr lang="en-US" sz="2400" dirty="0" err="1"/>
              <a:t>đồ</a:t>
            </a:r>
            <a:r>
              <a:rPr lang="en-US" sz="2400" dirty="0"/>
              <a:t> </a:t>
            </a:r>
            <a:r>
              <a:rPr lang="en-US" sz="2400" dirty="0" err="1"/>
              <a:t>thị</a:t>
            </a:r>
            <a:r>
              <a:rPr lang="en-US" sz="2400" dirty="0"/>
              <a:t>, </a:t>
            </a:r>
            <a:r>
              <a:rPr lang="en-US" sz="2400" dirty="0" err="1"/>
              <a:t>hình</a:t>
            </a:r>
            <a:r>
              <a:rPr lang="en-US" sz="2400" dirty="0"/>
              <a:t> </a:t>
            </a:r>
            <a:r>
              <a:rPr lang="en-US" sz="2400" dirty="0" err="1"/>
              <a:t>ảnh</a:t>
            </a:r>
            <a:r>
              <a:rPr lang="en-US" sz="2400" dirty="0"/>
              <a:t> </a:t>
            </a:r>
            <a:r>
              <a:rPr lang="en-US" sz="2400" dirty="0" err="1"/>
              <a:t>minh</a:t>
            </a:r>
            <a:r>
              <a:rPr lang="en-US" sz="2400" dirty="0"/>
              <a:t> </a:t>
            </a:r>
            <a:r>
              <a:rPr lang="en-US" sz="2400" dirty="0" err="1"/>
              <a:t>họa</a:t>
            </a:r>
            <a:r>
              <a:rPr lang="en-US" sz="2400" dirty="0"/>
              <a:t>,… </a:t>
            </a:r>
            <a:r>
              <a:rPr lang="en-US" sz="2400" dirty="0" err="1"/>
              <a:t>như</a:t>
            </a:r>
            <a:r>
              <a:rPr lang="en-US" sz="2400" dirty="0"/>
              <a:t> </a:t>
            </a:r>
            <a:r>
              <a:rPr lang="en-US" sz="2400" dirty="0" err="1"/>
              <a:t>là</a:t>
            </a:r>
            <a:r>
              <a:rPr lang="en-US" sz="2400" dirty="0"/>
              <a:t> </a:t>
            </a:r>
            <a:r>
              <a:rPr lang="en-US" sz="2400" dirty="0" err="1"/>
              <a:t>một</a:t>
            </a:r>
            <a:r>
              <a:rPr lang="en-US" sz="2400" dirty="0"/>
              <a:t> </a:t>
            </a:r>
            <a:r>
              <a:rPr lang="en-US" sz="2400" dirty="0" err="1"/>
              <a:t>cách</a:t>
            </a:r>
            <a:r>
              <a:rPr lang="en-US" sz="2400" dirty="0"/>
              <a:t> </a:t>
            </a:r>
            <a:r>
              <a:rPr lang="en-US" sz="2400" dirty="0" err="1"/>
              <a:t>phân</a:t>
            </a:r>
            <a:r>
              <a:rPr lang="en-US" sz="2400" dirty="0"/>
              <a:t> </a:t>
            </a:r>
            <a:r>
              <a:rPr lang="en-US" sz="2400" dirty="0" err="1"/>
              <a:t>tích</a:t>
            </a:r>
            <a:r>
              <a:rPr lang="en-US" sz="2400" dirty="0"/>
              <a:t> </a:t>
            </a:r>
            <a:r>
              <a:rPr lang="en-US" sz="2400" dirty="0" err="1"/>
              <a:t>dữ</a:t>
            </a:r>
            <a:r>
              <a:rPr lang="en-US" sz="2400" dirty="0"/>
              <a:t> </a:t>
            </a:r>
            <a:r>
              <a:rPr lang="en-US" sz="2400" dirty="0" err="1"/>
              <a:t>liệu</a:t>
            </a:r>
            <a:endParaRPr lang="en-US" sz="2400" dirty="0"/>
          </a:p>
          <a:p>
            <a:pPr marL="457200" indent="-457200">
              <a:spcBef>
                <a:spcPts val="1200"/>
              </a:spcBef>
              <a:buFont typeface="Arial" panose="020B0604020202020204" pitchFamily="34" charset="0"/>
              <a:buChar char="•"/>
            </a:pPr>
            <a:r>
              <a:rPr lang="en-US" sz="2400" dirty="0" err="1"/>
              <a:t>Có</a:t>
            </a:r>
            <a:r>
              <a:rPr lang="en-US" sz="2400" dirty="0"/>
              <a:t> </a:t>
            </a:r>
            <a:r>
              <a:rPr lang="en-US" sz="2400" dirty="0" err="1"/>
              <a:t>dữ</a:t>
            </a:r>
            <a:r>
              <a:rPr lang="en-US" sz="2400" dirty="0"/>
              <a:t> </a:t>
            </a:r>
            <a:r>
              <a:rPr lang="en-US" sz="2400" dirty="0" err="1"/>
              <a:t>liệu</a:t>
            </a:r>
            <a:r>
              <a:rPr lang="en-US" sz="2400" dirty="0"/>
              <a:t> </a:t>
            </a:r>
            <a:r>
              <a:rPr lang="en-US" sz="2400" dirty="0" err="1"/>
              <a:t>nào</a:t>
            </a:r>
            <a:r>
              <a:rPr lang="en-US" sz="2400" dirty="0"/>
              <a:t> </a:t>
            </a:r>
            <a:r>
              <a:rPr lang="en-US" sz="2400" dirty="0" err="1"/>
              <a:t>đo</a:t>
            </a:r>
            <a:r>
              <a:rPr lang="en-US" sz="2400" dirty="0"/>
              <a:t> </a:t>
            </a:r>
            <a:r>
              <a:rPr lang="en-US" sz="2400" dirty="0" err="1"/>
              <a:t>đạc</a:t>
            </a:r>
            <a:r>
              <a:rPr lang="en-US" sz="2400" dirty="0"/>
              <a:t> </a:t>
            </a:r>
            <a:r>
              <a:rPr lang="en-US" sz="2400" dirty="0" err="1"/>
              <a:t>bằng</a:t>
            </a:r>
            <a:r>
              <a:rPr lang="en-US" sz="2400" dirty="0"/>
              <a:t> </a:t>
            </a:r>
            <a:r>
              <a:rPr lang="en-US" sz="2400" dirty="0" err="1"/>
              <a:t>phần</a:t>
            </a:r>
            <a:r>
              <a:rPr lang="en-US" sz="2400" dirty="0"/>
              <a:t> </a:t>
            </a:r>
            <a:r>
              <a:rPr lang="en-US" sz="2400" dirty="0" err="1"/>
              <a:t>trăm</a:t>
            </a:r>
            <a:r>
              <a:rPr lang="en-US" sz="2400" dirty="0"/>
              <a:t>, </a:t>
            </a:r>
            <a:r>
              <a:rPr lang="en-US" sz="2400" dirty="0" err="1"/>
              <a:t>trung</a:t>
            </a:r>
            <a:r>
              <a:rPr lang="en-US" sz="2400" dirty="0"/>
              <a:t> </a:t>
            </a:r>
            <a:r>
              <a:rPr lang="en-US" sz="2400" dirty="0" err="1"/>
              <a:t>bình</a:t>
            </a:r>
            <a:r>
              <a:rPr lang="en-US" sz="2400" dirty="0"/>
              <a:t> </a:t>
            </a:r>
            <a:r>
              <a:rPr lang="en-US" sz="2400" dirty="0" err="1"/>
              <a:t>sẽ</a:t>
            </a:r>
            <a:r>
              <a:rPr lang="en-US" sz="2400" dirty="0"/>
              <a:t> </a:t>
            </a:r>
            <a:r>
              <a:rPr lang="en-US" sz="2400" dirty="0" err="1"/>
              <a:t>đem</a:t>
            </a:r>
            <a:r>
              <a:rPr lang="en-US" sz="2400" dirty="0"/>
              <a:t> </a:t>
            </a:r>
            <a:r>
              <a:rPr lang="en-US" sz="2400" dirty="0" err="1"/>
              <a:t>lại</a:t>
            </a:r>
            <a:r>
              <a:rPr lang="en-US" sz="2400" dirty="0"/>
              <a:t> </a:t>
            </a:r>
            <a:r>
              <a:rPr lang="en-US" sz="2400" dirty="0" err="1"/>
              <a:t>thông</a:t>
            </a:r>
            <a:r>
              <a:rPr lang="en-US" sz="2400" dirty="0"/>
              <a:t> tin </a:t>
            </a:r>
            <a:r>
              <a:rPr lang="en-US" sz="2400" dirty="0" err="1"/>
              <a:t>hữu</a:t>
            </a:r>
            <a:r>
              <a:rPr lang="en-US" sz="2400" dirty="0"/>
              <a:t> </a:t>
            </a:r>
            <a:r>
              <a:rPr lang="en-US" sz="2400" dirty="0" err="1"/>
              <a:t>ích</a:t>
            </a:r>
            <a:r>
              <a:rPr lang="en-US" sz="2400" dirty="0"/>
              <a:t>? </a:t>
            </a:r>
            <a:r>
              <a:rPr lang="en-US" sz="2400" dirty="0" err="1"/>
              <a:t>Nếu</a:t>
            </a:r>
            <a:r>
              <a:rPr lang="en-US" sz="2400" dirty="0"/>
              <a:t> </a:t>
            </a:r>
            <a:r>
              <a:rPr lang="en-US" sz="2400" dirty="0" err="1"/>
              <a:t>có</a:t>
            </a:r>
            <a:r>
              <a:rPr lang="en-US" sz="2400" dirty="0"/>
              <a:t>, </a:t>
            </a:r>
            <a:r>
              <a:rPr lang="en-US" sz="2400" dirty="0" err="1"/>
              <a:t>hãy</a:t>
            </a:r>
            <a:r>
              <a:rPr lang="en-US" sz="2400" dirty="0"/>
              <a:t> </a:t>
            </a:r>
            <a:r>
              <a:rPr lang="en-US" sz="2400" dirty="0" err="1"/>
              <a:t>tính</a:t>
            </a:r>
            <a:r>
              <a:rPr lang="en-US" sz="2400" dirty="0"/>
              <a:t> </a:t>
            </a:r>
            <a:r>
              <a:rPr lang="en-US" sz="2400" dirty="0" err="1"/>
              <a:t>cho</a:t>
            </a:r>
            <a:r>
              <a:rPr lang="en-US" sz="2400" dirty="0"/>
              <a:t> 3 </a:t>
            </a:r>
            <a:r>
              <a:rPr lang="en-US" sz="2400" dirty="0" err="1"/>
              <a:t>cách</a:t>
            </a:r>
            <a:r>
              <a:rPr lang="en-US" sz="2400" dirty="0"/>
              <a:t> </a:t>
            </a:r>
            <a:r>
              <a:rPr lang="en-US" sz="2400" dirty="0" err="1"/>
              <a:t>tính</a:t>
            </a:r>
            <a:r>
              <a:rPr lang="en-US" sz="2400" dirty="0"/>
              <a:t> </a:t>
            </a:r>
            <a:r>
              <a:rPr lang="en-US" sz="2400" dirty="0" err="1"/>
              <a:t>trung</a:t>
            </a:r>
            <a:r>
              <a:rPr lang="en-US" sz="2400" dirty="0"/>
              <a:t> </a:t>
            </a:r>
            <a:r>
              <a:rPr lang="en-US" sz="2400" dirty="0" err="1"/>
              <a:t>bình</a:t>
            </a:r>
            <a:endParaRPr lang="en-US" sz="2400" dirty="0"/>
          </a:p>
          <a:p>
            <a:pPr lvl="1">
              <a:spcBef>
                <a:spcPts val="1200"/>
              </a:spcBef>
            </a:pPr>
            <a:endParaRPr lang="en-US" sz="2400" dirty="0"/>
          </a:p>
        </p:txBody>
      </p:sp>
    </p:spTree>
    <p:extLst>
      <p:ext uri="{BB962C8B-B14F-4D97-AF65-F5344CB8AC3E}">
        <p14:creationId xmlns:p14="http://schemas.microsoft.com/office/powerpoint/2010/main" val="38754706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7A7EE-7C58-4212-B029-6489BCF2AB10}"/>
              </a:ext>
            </a:extLst>
          </p:cNvPr>
          <p:cNvSpPr>
            <a:spLocks noGrp="1"/>
          </p:cNvSpPr>
          <p:nvPr>
            <p:ph type="title"/>
          </p:nvPr>
        </p:nvSpPr>
        <p:spPr/>
        <p:txBody>
          <a:bodyPr/>
          <a:lstStyle/>
          <a:p>
            <a:r>
              <a:rPr lang="en-US" dirty="0"/>
              <a:t>Assignment</a:t>
            </a:r>
          </a:p>
        </p:txBody>
      </p:sp>
      <p:sp>
        <p:nvSpPr>
          <p:cNvPr id="5" name="Footer Placeholder 4">
            <a:extLst>
              <a:ext uri="{FF2B5EF4-FFF2-40B4-BE49-F238E27FC236}">
                <a16:creationId xmlns:a16="http://schemas.microsoft.com/office/drawing/2014/main" id="{505F178D-C635-483D-B316-77761FE4B0E7}"/>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9F418C2D-100C-4546-949A-54562DDE9686}"/>
              </a:ext>
            </a:extLst>
          </p:cNvPr>
          <p:cNvSpPr>
            <a:spLocks noGrp="1"/>
          </p:cNvSpPr>
          <p:nvPr>
            <p:ph type="sldNum" sz="quarter" idx="12"/>
          </p:nvPr>
        </p:nvSpPr>
        <p:spPr/>
        <p:txBody>
          <a:bodyPr/>
          <a:lstStyle/>
          <a:p>
            <a:fld id="{A7EA2D8D-44E5-43C4-BBA1-AE3E32EF0894}" type="slidenum">
              <a:rPr lang="en-GB" smtClean="0"/>
              <a:t>46</a:t>
            </a:fld>
            <a:endParaRPr lang="en-GB"/>
          </a:p>
        </p:txBody>
      </p:sp>
      <p:sp>
        <p:nvSpPr>
          <p:cNvPr id="10" name="Rectangle 9">
            <a:extLst>
              <a:ext uri="{FF2B5EF4-FFF2-40B4-BE49-F238E27FC236}">
                <a16:creationId xmlns:a16="http://schemas.microsoft.com/office/drawing/2014/main" id="{8D46E6B2-C7CC-43C7-B889-DFD92C732E3F}"/>
              </a:ext>
            </a:extLst>
          </p:cNvPr>
          <p:cNvSpPr/>
          <p:nvPr/>
        </p:nvSpPr>
        <p:spPr>
          <a:xfrm>
            <a:off x="611560" y="1433013"/>
            <a:ext cx="8075240" cy="4555093"/>
          </a:xfrm>
          <a:prstGeom prst="rect">
            <a:avLst/>
          </a:prstGeom>
        </p:spPr>
        <p:txBody>
          <a:bodyPr wrap="square">
            <a:spAutoFit/>
          </a:bodyPr>
          <a:lstStyle/>
          <a:p>
            <a:pPr>
              <a:spcBef>
                <a:spcPts val="1200"/>
              </a:spcBef>
            </a:pPr>
            <a:r>
              <a:rPr lang="en-US" sz="2400" dirty="0"/>
              <a:t>d. </a:t>
            </a:r>
            <a:r>
              <a:rPr lang="en-US" sz="2400" dirty="0" err="1"/>
              <a:t>Xem</a:t>
            </a:r>
            <a:r>
              <a:rPr lang="en-US" sz="2400" dirty="0"/>
              <a:t> </a:t>
            </a:r>
            <a:r>
              <a:rPr lang="en-US" sz="2400" dirty="0" err="1"/>
              <a:t>xét</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a:t>
            </a:r>
            <a:r>
              <a:rPr lang="en-US" sz="2400" dirty="0" err="1"/>
              <a:t>tính</a:t>
            </a:r>
            <a:r>
              <a:rPr lang="en-US" sz="2400" dirty="0"/>
              <a:t>:</a:t>
            </a:r>
          </a:p>
          <a:p>
            <a:pPr marL="457200" indent="-457200">
              <a:spcBef>
                <a:spcPts val="1200"/>
              </a:spcBef>
              <a:buFont typeface="Arial" panose="020B0604020202020204" pitchFamily="34" charset="0"/>
              <a:buChar char="•"/>
            </a:pPr>
            <a:r>
              <a:rPr lang="en-US" sz="2400" dirty="0" err="1"/>
              <a:t>Vấn</a:t>
            </a:r>
            <a:r>
              <a:rPr lang="en-US" sz="2400" dirty="0"/>
              <a:t> </a:t>
            </a:r>
            <a:r>
              <a:rPr lang="en-US" sz="2400" dirty="0" err="1"/>
              <a:t>đề</a:t>
            </a:r>
            <a:r>
              <a:rPr lang="en-US" sz="2400" dirty="0"/>
              <a:t> </a:t>
            </a:r>
            <a:r>
              <a:rPr lang="en-US" sz="2400" dirty="0" err="1"/>
              <a:t>đặt</a:t>
            </a:r>
            <a:r>
              <a:rPr lang="en-US" sz="2400" dirty="0"/>
              <a:t> ra: </a:t>
            </a:r>
            <a:r>
              <a:rPr lang="en-US" sz="2400" dirty="0" err="1"/>
              <a:t>cải</a:t>
            </a:r>
            <a:r>
              <a:rPr lang="en-US" sz="2400" dirty="0"/>
              <a:t> </a:t>
            </a:r>
            <a:r>
              <a:rPr lang="en-US" sz="2400" dirty="0" err="1"/>
              <a:t>tiến</a:t>
            </a:r>
            <a:r>
              <a:rPr lang="en-US" sz="2400" dirty="0"/>
              <a:t> </a:t>
            </a:r>
            <a:r>
              <a:rPr lang="en-US" sz="2400" dirty="0" err="1"/>
              <a:t>sản</a:t>
            </a:r>
            <a:r>
              <a:rPr lang="en-US" sz="2400" dirty="0"/>
              <a:t> </a:t>
            </a:r>
            <a:r>
              <a:rPr lang="en-US" sz="2400" dirty="0" err="1"/>
              <a:t>phẩm</a:t>
            </a:r>
            <a:endParaRPr lang="en-US" sz="2400" dirty="0"/>
          </a:p>
          <a:p>
            <a:pPr marL="457200" indent="-457200">
              <a:spcBef>
                <a:spcPts val="1200"/>
              </a:spcBef>
              <a:buFont typeface="Arial" panose="020B0604020202020204" pitchFamily="34" charset="0"/>
              <a:buChar char="•"/>
            </a:pPr>
            <a:r>
              <a:rPr lang="en-US" sz="2400" dirty="0" err="1"/>
              <a:t>Hãy</a:t>
            </a:r>
            <a:r>
              <a:rPr lang="en-US" sz="2400" dirty="0"/>
              <a:t> </a:t>
            </a:r>
            <a:r>
              <a:rPr lang="en-US" sz="2400" dirty="0" err="1"/>
              <a:t>xác</a:t>
            </a:r>
            <a:r>
              <a:rPr lang="en-US" sz="2400" dirty="0"/>
              <a:t> </a:t>
            </a:r>
            <a:r>
              <a:rPr lang="en-US" sz="2400" dirty="0" err="1"/>
              <a:t>định</a:t>
            </a:r>
            <a:r>
              <a:rPr lang="en-US" sz="2400" dirty="0"/>
              <a:t> </a:t>
            </a:r>
            <a:r>
              <a:rPr lang="en-US" sz="2400" dirty="0" err="1"/>
              <a:t>vài</a:t>
            </a:r>
            <a:r>
              <a:rPr lang="en-US" sz="2400" dirty="0"/>
              <a:t> </a:t>
            </a:r>
            <a:r>
              <a:rPr lang="en-US" sz="2400" dirty="0" err="1"/>
              <a:t>điều</a:t>
            </a:r>
            <a:r>
              <a:rPr lang="en-US" sz="2400" dirty="0"/>
              <a:t> (theme) </a:t>
            </a:r>
            <a:r>
              <a:rPr lang="en-US" sz="2400" dirty="0" err="1"/>
              <a:t>từ</a:t>
            </a:r>
            <a:r>
              <a:rPr lang="en-US" sz="2400" dirty="0"/>
              <a:t> </a:t>
            </a:r>
            <a:r>
              <a:rPr lang="en-US" sz="2400" dirty="0" err="1"/>
              <a:t>dữ</a:t>
            </a:r>
            <a:r>
              <a:rPr lang="en-US" sz="2400" dirty="0"/>
              <a:t> </a:t>
            </a:r>
            <a:r>
              <a:rPr lang="en-US" sz="2400" dirty="0" err="1"/>
              <a:t>liệu</a:t>
            </a:r>
            <a:r>
              <a:rPr lang="en-US" sz="2400" dirty="0"/>
              <a:t> </a:t>
            </a:r>
            <a:r>
              <a:rPr lang="en-US" sz="2400" dirty="0" err="1"/>
              <a:t>định</a:t>
            </a:r>
            <a:r>
              <a:rPr lang="en-US" sz="2400" dirty="0"/>
              <a:t> </a:t>
            </a:r>
            <a:r>
              <a:rPr lang="en-US" sz="2400" dirty="0" err="1"/>
              <a:t>tính</a:t>
            </a:r>
            <a:r>
              <a:rPr lang="en-US" sz="2400" dirty="0"/>
              <a:t>, </a:t>
            </a:r>
            <a:r>
              <a:rPr lang="en-US" sz="2400" dirty="0" err="1"/>
              <a:t>ví</a:t>
            </a:r>
            <a:r>
              <a:rPr lang="en-US" sz="2400" dirty="0"/>
              <a:t> </a:t>
            </a:r>
            <a:r>
              <a:rPr lang="en-US" sz="2400" dirty="0" err="1"/>
              <a:t>dụ</a:t>
            </a:r>
            <a:r>
              <a:rPr lang="en-US" sz="2400" dirty="0"/>
              <a:t>: </a:t>
            </a:r>
            <a:r>
              <a:rPr lang="en-US" sz="2400" dirty="0" err="1"/>
              <a:t>đặc</a:t>
            </a:r>
            <a:r>
              <a:rPr lang="en-US" sz="2400" dirty="0"/>
              <a:t> </a:t>
            </a:r>
            <a:r>
              <a:rPr lang="en-US" sz="2400" dirty="0" err="1"/>
              <a:t>điểm</a:t>
            </a:r>
            <a:r>
              <a:rPr lang="en-US" sz="2400" dirty="0"/>
              <a:t> </a:t>
            </a:r>
            <a:r>
              <a:rPr lang="en-US" sz="2400" dirty="0" err="1"/>
              <a:t>nào</a:t>
            </a:r>
            <a:r>
              <a:rPr lang="en-US" sz="2400" dirty="0"/>
              <a:t> </a:t>
            </a:r>
            <a:r>
              <a:rPr lang="en-US" sz="2400" dirty="0" err="1"/>
              <a:t>của</a:t>
            </a:r>
            <a:r>
              <a:rPr lang="en-US" sz="2400" dirty="0"/>
              <a:t> </a:t>
            </a:r>
            <a:r>
              <a:rPr lang="en-US" sz="2400" dirty="0" err="1"/>
              <a:t>sản</a:t>
            </a:r>
            <a:r>
              <a:rPr lang="en-US" sz="2400" dirty="0"/>
              <a:t> </a:t>
            </a:r>
            <a:r>
              <a:rPr lang="en-US" sz="2400" dirty="0" err="1"/>
              <a:t>phẩm</a:t>
            </a:r>
            <a:r>
              <a:rPr lang="en-US" sz="2400" dirty="0"/>
              <a:t> </a:t>
            </a:r>
            <a:r>
              <a:rPr lang="en-US" sz="2400" dirty="0" err="1"/>
              <a:t>làm</a:t>
            </a:r>
            <a:r>
              <a:rPr lang="en-US" sz="2400" dirty="0"/>
              <a:t> ng</a:t>
            </a:r>
            <a:r>
              <a:rPr lang="vi-VN" sz="2400" dirty="0"/>
              <a:t>ư</a:t>
            </a:r>
            <a:r>
              <a:rPr lang="en-US" sz="2400" dirty="0" err="1"/>
              <a:t>ời</a:t>
            </a:r>
            <a:r>
              <a:rPr lang="en-US" sz="2400" dirty="0"/>
              <a:t> </a:t>
            </a:r>
            <a:r>
              <a:rPr lang="en-US" sz="2400" dirty="0" err="1"/>
              <a:t>dùng</a:t>
            </a:r>
            <a:r>
              <a:rPr lang="en-US" sz="2400" dirty="0"/>
              <a:t> </a:t>
            </a:r>
            <a:r>
              <a:rPr lang="en-US" sz="2400" dirty="0" err="1"/>
              <a:t>cảm</a:t>
            </a:r>
            <a:r>
              <a:rPr lang="en-US" sz="2400" dirty="0"/>
              <a:t> </a:t>
            </a:r>
            <a:r>
              <a:rPr lang="en-US" sz="2400" dirty="0" err="1"/>
              <a:t>thấy</a:t>
            </a:r>
            <a:r>
              <a:rPr lang="en-US" sz="2400" dirty="0"/>
              <a:t> </a:t>
            </a:r>
            <a:r>
              <a:rPr lang="en-US" sz="2400" dirty="0" err="1"/>
              <a:t>khó</a:t>
            </a:r>
            <a:r>
              <a:rPr lang="en-US" sz="2400" dirty="0"/>
              <a:t> </a:t>
            </a:r>
            <a:r>
              <a:rPr lang="en-US" sz="2400" dirty="0" err="1"/>
              <a:t>khăn</a:t>
            </a:r>
            <a:r>
              <a:rPr lang="en-US" sz="2400" dirty="0"/>
              <a:t>, </a:t>
            </a:r>
            <a:r>
              <a:rPr lang="en-US" sz="2400" dirty="0" err="1"/>
              <a:t>có</a:t>
            </a:r>
            <a:r>
              <a:rPr lang="en-US" sz="2400" dirty="0"/>
              <a:t> ng</a:t>
            </a:r>
            <a:r>
              <a:rPr lang="vi-VN" sz="2400" dirty="0"/>
              <a:t>ư</a:t>
            </a:r>
            <a:r>
              <a:rPr lang="en-US" sz="2400" dirty="0" err="1"/>
              <a:t>ời</a:t>
            </a:r>
            <a:r>
              <a:rPr lang="en-US" sz="2400" dirty="0"/>
              <a:t> </a:t>
            </a:r>
            <a:r>
              <a:rPr lang="en-US" sz="2400" dirty="0" err="1"/>
              <a:t>nào</a:t>
            </a:r>
            <a:r>
              <a:rPr lang="en-US" sz="2400" dirty="0"/>
              <a:t> </a:t>
            </a:r>
            <a:r>
              <a:rPr lang="en-US" sz="2400" dirty="0" err="1"/>
              <a:t>yêu</a:t>
            </a:r>
            <a:r>
              <a:rPr lang="en-US" sz="2400" dirty="0"/>
              <a:t> </a:t>
            </a:r>
            <a:r>
              <a:rPr lang="en-US" sz="2400" dirty="0" err="1"/>
              <a:t>cầu</a:t>
            </a:r>
            <a:r>
              <a:rPr lang="en-US" sz="2400" dirty="0"/>
              <a:t> </a:t>
            </a:r>
            <a:r>
              <a:rPr lang="en-US" sz="2400" dirty="0" err="1"/>
              <a:t>thiết</a:t>
            </a:r>
            <a:r>
              <a:rPr lang="en-US" sz="2400" dirty="0"/>
              <a:t> </a:t>
            </a:r>
            <a:r>
              <a:rPr lang="en-US" sz="2400" dirty="0" err="1"/>
              <a:t>kế</a:t>
            </a:r>
            <a:r>
              <a:rPr lang="en-US" sz="2400" dirty="0"/>
              <a:t> </a:t>
            </a:r>
            <a:r>
              <a:rPr lang="en-US" sz="2400" dirty="0" err="1"/>
              <a:t>khác</a:t>
            </a:r>
            <a:r>
              <a:rPr lang="en-US" sz="2400" dirty="0"/>
              <a:t> hay </a:t>
            </a:r>
            <a:r>
              <a:rPr lang="en-US" sz="2400" dirty="0" err="1"/>
              <a:t>không</a:t>
            </a:r>
            <a:r>
              <a:rPr lang="en-US" sz="2400" dirty="0"/>
              <a:t>?</a:t>
            </a:r>
          </a:p>
          <a:p>
            <a:pPr marL="457200" indent="-457200">
              <a:spcBef>
                <a:spcPts val="1200"/>
              </a:spcBef>
              <a:buFont typeface="Arial" panose="020B0604020202020204" pitchFamily="34" charset="0"/>
              <a:buChar char="•"/>
            </a:pPr>
            <a:r>
              <a:rPr lang="en-US" sz="2400" dirty="0" err="1"/>
              <a:t>Tinh</a:t>
            </a:r>
            <a:r>
              <a:rPr lang="en-US" sz="2400" dirty="0"/>
              <a:t> </a:t>
            </a:r>
            <a:r>
              <a:rPr lang="en-US" sz="2400" dirty="0" err="1"/>
              <a:t>chỉnh</a:t>
            </a:r>
            <a:r>
              <a:rPr lang="en-US" sz="2400" dirty="0"/>
              <a:t> theme, </a:t>
            </a:r>
            <a:r>
              <a:rPr lang="en-US" sz="2400" dirty="0" err="1"/>
              <a:t>bằng</a:t>
            </a:r>
            <a:r>
              <a:rPr lang="en-US" sz="2400" dirty="0"/>
              <a:t> </a:t>
            </a:r>
            <a:r>
              <a:rPr lang="en-US" sz="2400" dirty="0" err="1"/>
              <a:t>cách</a:t>
            </a:r>
            <a:r>
              <a:rPr lang="en-US" sz="2400" dirty="0"/>
              <a:t> </a:t>
            </a:r>
            <a:r>
              <a:rPr lang="en-US" sz="2400" dirty="0" err="1"/>
              <a:t>đối</a:t>
            </a:r>
            <a:r>
              <a:rPr lang="en-US" sz="2400" dirty="0"/>
              <a:t> </a:t>
            </a:r>
            <a:r>
              <a:rPr lang="en-US" sz="2400" dirty="0" err="1"/>
              <a:t>chiếu</a:t>
            </a:r>
            <a:r>
              <a:rPr lang="en-US" sz="2400" dirty="0"/>
              <a:t> </a:t>
            </a:r>
            <a:r>
              <a:rPr lang="en-US" sz="2400" dirty="0" err="1"/>
              <a:t>với</a:t>
            </a:r>
            <a:r>
              <a:rPr lang="en-US" sz="2400" dirty="0"/>
              <a:t> </a:t>
            </a:r>
            <a:r>
              <a:rPr lang="en-US" sz="2400" dirty="0" err="1"/>
              <a:t>dữ</a:t>
            </a:r>
            <a:r>
              <a:rPr lang="en-US" sz="2400" dirty="0"/>
              <a:t> </a:t>
            </a:r>
            <a:r>
              <a:rPr lang="en-US" sz="2400" dirty="0" err="1"/>
              <a:t>liệu</a:t>
            </a:r>
            <a:endParaRPr lang="en-US" sz="2400" dirty="0"/>
          </a:p>
          <a:p>
            <a:pPr marL="457200" indent="-457200">
              <a:spcBef>
                <a:spcPts val="1200"/>
              </a:spcBef>
              <a:buFont typeface="Arial" panose="020B0604020202020204" pitchFamily="34" charset="0"/>
              <a:buChar char="•"/>
            </a:pPr>
            <a:r>
              <a:rPr lang="en-US" sz="2400" dirty="0" err="1"/>
              <a:t>Xác</a:t>
            </a:r>
            <a:r>
              <a:rPr lang="en-US" sz="2400" dirty="0"/>
              <a:t> </a:t>
            </a:r>
            <a:r>
              <a:rPr lang="en-US" sz="2400" dirty="0" err="1"/>
              <a:t>định</a:t>
            </a:r>
            <a:r>
              <a:rPr lang="en-US" sz="2400" dirty="0"/>
              <a:t> </a:t>
            </a:r>
            <a:r>
              <a:rPr lang="en-US" sz="2400" dirty="0" err="1"/>
              <a:t>bất</a:t>
            </a:r>
            <a:r>
              <a:rPr lang="en-US" sz="2400" dirty="0"/>
              <a:t> </a:t>
            </a:r>
            <a:r>
              <a:rPr lang="en-US" sz="2400" dirty="0" err="1"/>
              <a:t>kỳ</a:t>
            </a:r>
            <a:r>
              <a:rPr lang="en-US" sz="2400" dirty="0"/>
              <a:t> “critical incident” </a:t>
            </a:r>
            <a:r>
              <a:rPr lang="en-US" sz="2400" dirty="0" err="1"/>
              <a:t>trong</a:t>
            </a:r>
            <a:r>
              <a:rPr lang="en-US" sz="2400" dirty="0"/>
              <a:t> </a:t>
            </a:r>
            <a:r>
              <a:rPr lang="en-US" sz="2400" dirty="0" err="1"/>
              <a:t>dữ</a:t>
            </a:r>
            <a:r>
              <a:rPr lang="en-US" sz="2400" dirty="0"/>
              <a:t> </a:t>
            </a:r>
            <a:r>
              <a:rPr lang="en-US" sz="2400" dirty="0" err="1"/>
              <a:t>liệu</a:t>
            </a:r>
            <a:r>
              <a:rPr lang="en-US" sz="2400" dirty="0"/>
              <a:t> </a:t>
            </a:r>
            <a:r>
              <a:rPr lang="en-US" sz="2400" dirty="0" err="1"/>
              <a:t>của</a:t>
            </a:r>
            <a:r>
              <a:rPr lang="en-US" sz="2400" dirty="0"/>
              <a:t> </a:t>
            </a:r>
            <a:r>
              <a:rPr lang="en-US" sz="2400" dirty="0" err="1"/>
              <a:t>mình</a:t>
            </a:r>
            <a:r>
              <a:rPr lang="en-US" sz="2400" dirty="0"/>
              <a:t>. </a:t>
            </a:r>
            <a:r>
              <a:rPr lang="en-US" sz="2400" dirty="0" err="1"/>
              <a:t>Mô</a:t>
            </a:r>
            <a:r>
              <a:rPr lang="en-US" sz="2400" dirty="0"/>
              <a:t> </a:t>
            </a:r>
            <a:r>
              <a:rPr lang="en-US" sz="2400" dirty="0" err="1"/>
              <a:t>tả</a:t>
            </a:r>
            <a:r>
              <a:rPr lang="en-US" sz="2400" dirty="0"/>
              <a:t> incident </a:t>
            </a:r>
            <a:r>
              <a:rPr lang="en-US" sz="2400" dirty="0" err="1"/>
              <a:t>cẩn</a:t>
            </a:r>
            <a:r>
              <a:rPr lang="en-US" sz="2400" dirty="0"/>
              <a:t> </a:t>
            </a:r>
            <a:r>
              <a:rPr lang="en-US" sz="2400" dirty="0" err="1"/>
              <a:t>thận</a:t>
            </a:r>
            <a:r>
              <a:rPr lang="en-US" sz="2400" dirty="0"/>
              <a:t>, </a:t>
            </a:r>
            <a:r>
              <a:rPr lang="en-US" sz="2400" dirty="0" err="1"/>
              <a:t>phân</a:t>
            </a:r>
            <a:r>
              <a:rPr lang="en-US" sz="2400" dirty="0"/>
              <a:t> </a:t>
            </a:r>
            <a:r>
              <a:rPr lang="en-US" sz="2400" dirty="0" err="1"/>
              <a:t>tích</a:t>
            </a:r>
            <a:r>
              <a:rPr lang="en-US" sz="2400" dirty="0"/>
              <a:t> </a:t>
            </a:r>
            <a:r>
              <a:rPr lang="en-US" sz="2400" dirty="0" err="1"/>
              <a:t>nó</a:t>
            </a:r>
            <a:r>
              <a:rPr lang="en-US" sz="2400" dirty="0"/>
              <a:t> </a:t>
            </a:r>
            <a:r>
              <a:rPr lang="en-US" sz="2400" dirty="0" err="1"/>
              <a:t>sâu</a:t>
            </a:r>
            <a:r>
              <a:rPr lang="en-US" sz="2400" dirty="0"/>
              <a:t> h</a:t>
            </a:r>
            <a:r>
              <a:rPr lang="vi-VN" sz="2400" dirty="0"/>
              <a:t>ơ</a:t>
            </a:r>
            <a:r>
              <a:rPr lang="en-US" sz="2400" dirty="0"/>
              <a:t>n, </a:t>
            </a:r>
            <a:r>
              <a:rPr lang="en-US" sz="2400" dirty="0" err="1"/>
              <a:t>tập</a:t>
            </a:r>
            <a:r>
              <a:rPr lang="en-US" sz="2400" dirty="0"/>
              <a:t> </a:t>
            </a:r>
            <a:r>
              <a:rPr lang="en-US" sz="2400" dirty="0" err="1"/>
              <a:t>trung</a:t>
            </a:r>
            <a:r>
              <a:rPr lang="en-US" sz="2400" dirty="0"/>
              <a:t> </a:t>
            </a:r>
            <a:r>
              <a:rPr lang="en-US" sz="2400" dirty="0" err="1"/>
              <a:t>vào</a:t>
            </a:r>
            <a:r>
              <a:rPr lang="en-US" sz="2400" dirty="0"/>
              <a:t> </a:t>
            </a:r>
            <a:r>
              <a:rPr lang="en-US" sz="2400" dirty="0" err="1"/>
              <a:t>ngữ</a:t>
            </a:r>
            <a:r>
              <a:rPr lang="en-US" sz="2400" dirty="0"/>
              <a:t> </a:t>
            </a:r>
            <a:r>
              <a:rPr lang="en-US" sz="2400" dirty="0" err="1"/>
              <a:t>cảnh</a:t>
            </a:r>
            <a:r>
              <a:rPr lang="en-US" sz="2400" dirty="0"/>
              <a:t> </a:t>
            </a:r>
            <a:r>
              <a:rPr lang="en-US" sz="2400" dirty="0" err="1"/>
              <a:t>mà</a:t>
            </a:r>
            <a:r>
              <a:rPr lang="en-US" sz="2400" dirty="0"/>
              <a:t> incident </a:t>
            </a:r>
            <a:r>
              <a:rPr lang="en-US" sz="2400" dirty="0" err="1"/>
              <a:t>đó</a:t>
            </a:r>
            <a:r>
              <a:rPr lang="en-US" sz="2400" dirty="0"/>
              <a:t> </a:t>
            </a:r>
            <a:r>
              <a:rPr lang="en-US" sz="2400" dirty="0" err="1"/>
              <a:t>xảy</a:t>
            </a:r>
            <a:r>
              <a:rPr lang="en-US" sz="2400" dirty="0"/>
              <a:t> ra.</a:t>
            </a:r>
          </a:p>
          <a:p>
            <a:pPr lvl="1">
              <a:spcBef>
                <a:spcPts val="1200"/>
              </a:spcBef>
            </a:pPr>
            <a:endParaRPr lang="en-US" sz="2400" dirty="0"/>
          </a:p>
        </p:txBody>
      </p:sp>
    </p:spTree>
    <p:extLst>
      <p:ext uri="{BB962C8B-B14F-4D97-AF65-F5344CB8AC3E}">
        <p14:creationId xmlns:p14="http://schemas.microsoft.com/office/powerpoint/2010/main" val="39638697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7A7EE-7C58-4212-B029-6489BCF2AB10}"/>
              </a:ext>
            </a:extLst>
          </p:cNvPr>
          <p:cNvSpPr>
            <a:spLocks noGrp="1"/>
          </p:cNvSpPr>
          <p:nvPr>
            <p:ph type="title"/>
          </p:nvPr>
        </p:nvSpPr>
        <p:spPr/>
        <p:txBody>
          <a:bodyPr/>
          <a:lstStyle/>
          <a:p>
            <a:r>
              <a:rPr lang="en-US" dirty="0"/>
              <a:t>Assignment</a:t>
            </a:r>
          </a:p>
        </p:txBody>
      </p:sp>
      <p:sp>
        <p:nvSpPr>
          <p:cNvPr id="5" name="Footer Placeholder 4">
            <a:extLst>
              <a:ext uri="{FF2B5EF4-FFF2-40B4-BE49-F238E27FC236}">
                <a16:creationId xmlns:a16="http://schemas.microsoft.com/office/drawing/2014/main" id="{505F178D-C635-483D-B316-77761FE4B0E7}"/>
              </a:ext>
            </a:extLst>
          </p:cNvPr>
          <p:cNvSpPr>
            <a:spLocks noGrp="1"/>
          </p:cNvSpPr>
          <p:nvPr>
            <p:ph type="ftr" sz="quarter" idx="11"/>
          </p:nvPr>
        </p:nvSpPr>
        <p:spPr/>
        <p:txBody>
          <a:bodyPr/>
          <a:lstStyle/>
          <a:p>
            <a:r>
              <a:rPr lang="en-GB"/>
              <a:t>www.id-book.com</a:t>
            </a:r>
          </a:p>
        </p:txBody>
      </p:sp>
      <p:sp>
        <p:nvSpPr>
          <p:cNvPr id="6" name="Slide Number Placeholder 5">
            <a:extLst>
              <a:ext uri="{FF2B5EF4-FFF2-40B4-BE49-F238E27FC236}">
                <a16:creationId xmlns:a16="http://schemas.microsoft.com/office/drawing/2014/main" id="{9F418C2D-100C-4546-949A-54562DDE9686}"/>
              </a:ext>
            </a:extLst>
          </p:cNvPr>
          <p:cNvSpPr>
            <a:spLocks noGrp="1"/>
          </p:cNvSpPr>
          <p:nvPr>
            <p:ph type="sldNum" sz="quarter" idx="12"/>
          </p:nvPr>
        </p:nvSpPr>
        <p:spPr/>
        <p:txBody>
          <a:bodyPr/>
          <a:lstStyle/>
          <a:p>
            <a:fld id="{A7EA2D8D-44E5-43C4-BBA1-AE3E32EF0894}" type="slidenum">
              <a:rPr lang="en-GB" smtClean="0"/>
              <a:t>47</a:t>
            </a:fld>
            <a:endParaRPr lang="en-GB"/>
          </a:p>
        </p:txBody>
      </p:sp>
      <p:sp>
        <p:nvSpPr>
          <p:cNvPr id="10" name="Rectangle 9">
            <a:extLst>
              <a:ext uri="{FF2B5EF4-FFF2-40B4-BE49-F238E27FC236}">
                <a16:creationId xmlns:a16="http://schemas.microsoft.com/office/drawing/2014/main" id="{8D46E6B2-C7CC-43C7-B889-DFD92C732E3F}"/>
              </a:ext>
            </a:extLst>
          </p:cNvPr>
          <p:cNvSpPr/>
          <p:nvPr/>
        </p:nvSpPr>
        <p:spPr>
          <a:xfrm>
            <a:off x="611560" y="1640224"/>
            <a:ext cx="8075240" cy="2246769"/>
          </a:xfrm>
          <a:prstGeom prst="rect">
            <a:avLst/>
          </a:prstGeom>
        </p:spPr>
        <p:txBody>
          <a:bodyPr wrap="square">
            <a:spAutoFit/>
          </a:bodyPr>
          <a:lstStyle/>
          <a:p>
            <a:pPr>
              <a:spcBef>
                <a:spcPts val="1200"/>
              </a:spcBef>
            </a:pPr>
            <a:r>
              <a:rPr lang="en-US" sz="2400" dirty="0"/>
              <a:t>e. </a:t>
            </a:r>
            <a:r>
              <a:rPr lang="en-US" sz="2400" dirty="0" err="1"/>
              <a:t>Trình</a:t>
            </a:r>
            <a:r>
              <a:rPr lang="en-US" sz="2400" dirty="0"/>
              <a:t> </a:t>
            </a:r>
            <a:r>
              <a:rPr lang="en-US" sz="2400" dirty="0" err="1"/>
              <a:t>bày</a:t>
            </a:r>
            <a:r>
              <a:rPr lang="en-US" sz="2400" dirty="0"/>
              <a:t> </a:t>
            </a:r>
            <a:r>
              <a:rPr lang="en-US" sz="2400" dirty="0" err="1"/>
              <a:t>kết</a:t>
            </a:r>
            <a:r>
              <a:rPr lang="en-US" sz="2400" dirty="0"/>
              <a:t> </a:t>
            </a:r>
            <a:r>
              <a:rPr lang="en-US" sz="2400" dirty="0" err="1"/>
              <a:t>quả</a:t>
            </a:r>
            <a:r>
              <a:rPr lang="en-US" sz="2400" dirty="0"/>
              <a:t> </a:t>
            </a:r>
            <a:r>
              <a:rPr lang="en-US" sz="2400" dirty="0" err="1"/>
              <a:t>tìm</a:t>
            </a:r>
            <a:r>
              <a:rPr lang="en-US" sz="2400" dirty="0"/>
              <a:t> </a:t>
            </a:r>
            <a:r>
              <a:rPr lang="en-US" sz="2400" dirty="0" err="1"/>
              <a:t>thấy</a:t>
            </a:r>
            <a:r>
              <a:rPr lang="en-US" sz="2400" dirty="0"/>
              <a:t> </a:t>
            </a:r>
            <a:r>
              <a:rPr lang="en-US" sz="2400" dirty="0" err="1"/>
              <a:t>của</a:t>
            </a:r>
            <a:r>
              <a:rPr lang="en-US" sz="2400" dirty="0"/>
              <a:t> </a:t>
            </a:r>
            <a:r>
              <a:rPr lang="en-US" sz="2400" dirty="0" err="1"/>
              <a:t>bạn</a:t>
            </a:r>
            <a:r>
              <a:rPr lang="en-US" sz="2400" dirty="0"/>
              <a:t> </a:t>
            </a:r>
            <a:r>
              <a:rPr lang="en-US" sz="2400" dirty="0" err="1"/>
              <a:t>với</a:t>
            </a:r>
            <a:r>
              <a:rPr lang="en-US" sz="2400" dirty="0"/>
              <a:t> </a:t>
            </a:r>
            <a:r>
              <a:rPr lang="en-US" sz="2400" dirty="0" err="1"/>
              <a:t>nhóm</a:t>
            </a:r>
            <a:r>
              <a:rPr lang="en-US" sz="2400" dirty="0"/>
              <a:t> </a:t>
            </a:r>
            <a:r>
              <a:rPr lang="en-US" sz="2400" dirty="0" err="1"/>
              <a:t>khác</a:t>
            </a:r>
            <a:endParaRPr lang="en-US" sz="2400" dirty="0"/>
          </a:p>
          <a:p>
            <a:pPr>
              <a:spcBef>
                <a:spcPts val="1200"/>
              </a:spcBef>
            </a:pPr>
            <a:r>
              <a:rPr lang="en-US" sz="2400" dirty="0"/>
              <a:t>f. </a:t>
            </a:r>
            <a:r>
              <a:rPr lang="en-US" sz="2400" dirty="0" err="1"/>
              <a:t>Xem</a:t>
            </a:r>
            <a:r>
              <a:rPr lang="en-US" sz="2400" dirty="0"/>
              <a:t> </a:t>
            </a:r>
            <a:r>
              <a:rPr lang="en-US" sz="2400" dirty="0" err="1"/>
              <a:t>lại</a:t>
            </a:r>
            <a:r>
              <a:rPr lang="en-US" sz="2400" dirty="0"/>
              <a:t> </a:t>
            </a:r>
            <a:r>
              <a:rPr lang="en-US" sz="2400" dirty="0" err="1"/>
              <a:t>phần</a:t>
            </a:r>
            <a:r>
              <a:rPr lang="en-US" sz="2400" dirty="0"/>
              <a:t> </a:t>
            </a:r>
            <a:r>
              <a:rPr lang="en-US" sz="2400" dirty="0" err="1"/>
              <a:t>trình</a:t>
            </a:r>
            <a:r>
              <a:rPr lang="en-US" sz="2400" dirty="0"/>
              <a:t> </a:t>
            </a:r>
            <a:r>
              <a:rPr lang="en-US" sz="2400" dirty="0" err="1"/>
              <a:t>bày</a:t>
            </a:r>
            <a:r>
              <a:rPr lang="en-US" sz="2400" dirty="0"/>
              <a:t> </a:t>
            </a:r>
            <a:r>
              <a:rPr lang="en-US" sz="2400" dirty="0" err="1"/>
              <a:t>của</a:t>
            </a:r>
            <a:r>
              <a:rPr lang="en-US" sz="2400" dirty="0"/>
              <a:t> </a:t>
            </a:r>
            <a:r>
              <a:rPr lang="en-US" sz="2400" dirty="0" err="1"/>
              <a:t>mình</a:t>
            </a:r>
            <a:r>
              <a:rPr lang="en-US" sz="2400" dirty="0"/>
              <a:t> </a:t>
            </a:r>
            <a:r>
              <a:rPr lang="en-US" sz="2400" dirty="0" err="1"/>
              <a:t>và</a:t>
            </a:r>
            <a:r>
              <a:rPr lang="en-US" sz="2400" dirty="0"/>
              <a:t> </a:t>
            </a:r>
            <a:r>
              <a:rPr lang="en-US" sz="2400" dirty="0" err="1"/>
              <a:t>các</a:t>
            </a:r>
            <a:r>
              <a:rPr lang="en-US" sz="2400" dirty="0"/>
              <a:t> </a:t>
            </a:r>
            <a:r>
              <a:rPr lang="en-US" sz="2400" dirty="0" err="1"/>
              <a:t>câu</a:t>
            </a:r>
            <a:r>
              <a:rPr lang="en-US" sz="2400" dirty="0"/>
              <a:t> </a:t>
            </a:r>
            <a:r>
              <a:rPr lang="en-US" sz="2400" dirty="0" err="1"/>
              <a:t>hỏi</a:t>
            </a:r>
            <a:r>
              <a:rPr lang="en-US" sz="2400" dirty="0"/>
              <a:t> </a:t>
            </a:r>
            <a:r>
              <a:rPr lang="en-US" sz="2400" dirty="0" err="1"/>
              <a:t>từ</a:t>
            </a:r>
            <a:r>
              <a:rPr lang="en-US" sz="2400" dirty="0"/>
              <a:t> </a:t>
            </a:r>
            <a:r>
              <a:rPr lang="en-US" sz="2400" dirty="0" err="1"/>
              <a:t>nhóm</a:t>
            </a:r>
            <a:r>
              <a:rPr lang="en-US" sz="2400" dirty="0"/>
              <a:t> </a:t>
            </a:r>
            <a:r>
              <a:rPr lang="en-US" sz="2400" dirty="0" err="1"/>
              <a:t>khác</a:t>
            </a:r>
            <a:r>
              <a:rPr lang="en-US" sz="2400" dirty="0"/>
              <a:t>, </a:t>
            </a:r>
            <a:r>
              <a:rPr lang="en-US" sz="2400" dirty="0" err="1"/>
              <a:t>xem</a:t>
            </a:r>
            <a:r>
              <a:rPr lang="en-US" sz="2400" dirty="0"/>
              <a:t> </a:t>
            </a:r>
            <a:r>
              <a:rPr lang="en-US" sz="2400" dirty="0" err="1"/>
              <a:t>xét</a:t>
            </a:r>
            <a:r>
              <a:rPr lang="en-US" sz="2400" dirty="0"/>
              <a:t> </a:t>
            </a:r>
            <a:r>
              <a:rPr lang="en-US" sz="2400" dirty="0" err="1"/>
              <a:t>những</a:t>
            </a:r>
            <a:r>
              <a:rPr lang="en-US" sz="2400" dirty="0"/>
              <a:t> </a:t>
            </a:r>
            <a:r>
              <a:rPr lang="en-US" sz="2400" dirty="0" err="1"/>
              <a:t>chỗ</a:t>
            </a:r>
            <a:r>
              <a:rPr lang="en-US" sz="2400" dirty="0"/>
              <a:t> </a:t>
            </a:r>
            <a:r>
              <a:rPr lang="en-US" sz="2400" dirty="0" err="1"/>
              <a:t>có</a:t>
            </a:r>
            <a:r>
              <a:rPr lang="en-US" sz="2400" dirty="0"/>
              <a:t> </a:t>
            </a:r>
            <a:r>
              <a:rPr lang="en-US" sz="2400" dirty="0" err="1"/>
              <a:t>thể</a:t>
            </a:r>
            <a:r>
              <a:rPr lang="en-US" sz="2400" dirty="0"/>
              <a:t> </a:t>
            </a:r>
            <a:r>
              <a:rPr lang="en-US" sz="2400" dirty="0" err="1"/>
              <a:t>cải</a:t>
            </a:r>
            <a:r>
              <a:rPr lang="en-US" sz="2400" dirty="0"/>
              <a:t> </a:t>
            </a:r>
            <a:r>
              <a:rPr lang="en-US" sz="2400" dirty="0" err="1"/>
              <a:t>tiến</a:t>
            </a:r>
            <a:r>
              <a:rPr lang="en-US" sz="2400" dirty="0"/>
              <a:t> </a:t>
            </a:r>
            <a:r>
              <a:rPr lang="en-US" sz="2400" dirty="0" err="1"/>
              <a:t>trong</a:t>
            </a:r>
            <a:r>
              <a:rPr lang="en-US" sz="2400" dirty="0"/>
              <a:t> </a:t>
            </a:r>
            <a:r>
              <a:rPr lang="en-US" sz="2400" dirty="0" err="1"/>
              <a:t>quá</a:t>
            </a:r>
            <a:r>
              <a:rPr lang="en-US" sz="2400" dirty="0"/>
              <a:t> </a:t>
            </a:r>
            <a:r>
              <a:rPr lang="en-US" sz="2400" dirty="0" err="1"/>
              <a:t>trình</a:t>
            </a:r>
            <a:r>
              <a:rPr lang="en-US" sz="2400" dirty="0"/>
              <a:t> </a:t>
            </a:r>
            <a:r>
              <a:rPr lang="en-US" sz="2400" dirty="0" err="1"/>
              <a:t>phân</a:t>
            </a:r>
            <a:r>
              <a:rPr lang="en-US" sz="2400" dirty="0"/>
              <a:t> </a:t>
            </a:r>
            <a:r>
              <a:rPr lang="en-US" sz="2400" dirty="0" err="1"/>
              <a:t>tích</a:t>
            </a:r>
            <a:r>
              <a:rPr lang="en-US" sz="2400" dirty="0"/>
              <a:t> </a:t>
            </a:r>
            <a:r>
              <a:rPr lang="en-US" sz="2400" dirty="0" err="1"/>
              <a:t>và</a:t>
            </a:r>
            <a:r>
              <a:rPr lang="en-US" sz="2400" dirty="0"/>
              <a:t> </a:t>
            </a:r>
            <a:r>
              <a:rPr lang="en-US" sz="2400" dirty="0" err="1"/>
              <a:t>trình</a:t>
            </a:r>
            <a:r>
              <a:rPr lang="en-US" sz="2400" dirty="0"/>
              <a:t> </a:t>
            </a:r>
            <a:r>
              <a:rPr lang="en-US" sz="2400" dirty="0" err="1"/>
              <a:t>bày</a:t>
            </a:r>
            <a:r>
              <a:rPr lang="en-US" sz="2400" dirty="0"/>
              <a:t> </a:t>
            </a:r>
            <a:r>
              <a:rPr lang="en-US" sz="2400" dirty="0" err="1"/>
              <a:t>dữ</a:t>
            </a:r>
            <a:r>
              <a:rPr lang="en-US" sz="2400" dirty="0"/>
              <a:t> </a:t>
            </a:r>
            <a:r>
              <a:rPr lang="en-US" sz="2400" dirty="0" err="1"/>
              <a:t>liệu</a:t>
            </a:r>
            <a:r>
              <a:rPr lang="en-US" sz="2400" dirty="0"/>
              <a:t>. </a:t>
            </a:r>
          </a:p>
          <a:p>
            <a:pPr lvl="1">
              <a:spcBef>
                <a:spcPts val="1200"/>
              </a:spcBef>
            </a:pPr>
            <a:endParaRPr lang="en-US" sz="2400" dirty="0"/>
          </a:p>
        </p:txBody>
      </p:sp>
    </p:spTree>
    <p:extLst>
      <p:ext uri="{BB962C8B-B14F-4D97-AF65-F5344CB8AC3E}">
        <p14:creationId xmlns:p14="http://schemas.microsoft.com/office/powerpoint/2010/main" val="16500173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23850" y="0"/>
            <a:ext cx="8496300" cy="1143000"/>
          </a:xfrm>
        </p:spPr>
        <p:txBody>
          <a:bodyPr/>
          <a:lstStyle/>
          <a:p>
            <a:r>
              <a:rPr lang="en-US" sz="3600" dirty="0">
                <a:latin typeface="Liberation Sans"/>
              </a:rPr>
              <a:t>Summary</a:t>
            </a:r>
          </a:p>
        </p:txBody>
      </p:sp>
      <p:sp>
        <p:nvSpPr>
          <p:cNvPr id="22531" name="Rectangle 3"/>
          <p:cNvSpPr>
            <a:spLocks noGrp="1" noChangeArrowheads="1"/>
          </p:cNvSpPr>
          <p:nvPr>
            <p:ph type="body" sz="half" idx="1"/>
          </p:nvPr>
        </p:nvSpPr>
        <p:spPr>
          <a:xfrm>
            <a:off x="554880" y="1078814"/>
            <a:ext cx="8280400" cy="5404718"/>
          </a:xfrm>
        </p:spPr>
        <p:txBody>
          <a:bodyPr>
            <a:noAutofit/>
          </a:bodyPr>
          <a:lstStyle/>
          <a:p>
            <a:pPr>
              <a:lnSpc>
                <a:spcPct val="90000"/>
              </a:lnSpc>
            </a:pPr>
            <a:r>
              <a:rPr lang="en-US" sz="2500" dirty="0">
                <a:solidFill>
                  <a:srgbClr val="7030A0"/>
                </a:solidFill>
                <a:latin typeface="Liberation Sans"/>
              </a:rPr>
              <a:t>The data analysis that can be done depends on the data gathering that was done</a:t>
            </a:r>
          </a:p>
          <a:p>
            <a:pPr>
              <a:lnSpc>
                <a:spcPct val="90000"/>
              </a:lnSpc>
            </a:pPr>
            <a:r>
              <a:rPr lang="en-US" sz="2500" dirty="0">
                <a:solidFill>
                  <a:srgbClr val="7030A0"/>
                </a:solidFill>
                <a:latin typeface="Liberation Sans"/>
              </a:rPr>
              <a:t>Qualitative and quantitative data may be gathered from any of the three main data gathering approaches</a:t>
            </a:r>
          </a:p>
          <a:p>
            <a:pPr>
              <a:lnSpc>
                <a:spcPct val="90000"/>
              </a:lnSpc>
            </a:pPr>
            <a:r>
              <a:rPr lang="en-US" sz="2500" dirty="0">
                <a:solidFill>
                  <a:srgbClr val="7030A0"/>
                </a:solidFill>
                <a:latin typeface="Liberation Sans"/>
              </a:rPr>
              <a:t>Percentages and averages are commonly used in Interaction Design</a:t>
            </a:r>
          </a:p>
          <a:p>
            <a:pPr>
              <a:lnSpc>
                <a:spcPct val="90000"/>
              </a:lnSpc>
            </a:pPr>
            <a:r>
              <a:rPr lang="en-US" sz="2500" dirty="0">
                <a:solidFill>
                  <a:srgbClr val="7030A0"/>
                </a:solidFill>
                <a:latin typeface="Liberation Sans"/>
              </a:rPr>
              <a:t>Mean, median and mode are different kinds of ‘average’ and can have very different answers for the same set of data</a:t>
            </a:r>
          </a:p>
          <a:p>
            <a:pPr>
              <a:lnSpc>
                <a:spcPct val="90000"/>
              </a:lnSpc>
            </a:pPr>
            <a:r>
              <a:rPr lang="en-US" sz="2500" dirty="0">
                <a:solidFill>
                  <a:srgbClr val="7030A0"/>
                </a:solidFill>
                <a:latin typeface="Liberation Sans"/>
              </a:rPr>
              <a:t>Grounded Theory, Distributed Cognition and Activity Theory are theoretical frameworks to support data analysis</a:t>
            </a:r>
          </a:p>
          <a:p>
            <a:pPr>
              <a:lnSpc>
                <a:spcPct val="90000"/>
              </a:lnSpc>
            </a:pPr>
            <a:r>
              <a:rPr lang="en-US" sz="2500" dirty="0">
                <a:solidFill>
                  <a:srgbClr val="7030A0"/>
                </a:solidFill>
                <a:latin typeface="Liberation Sans"/>
              </a:rPr>
              <a:t>Presentation of the findings should not overstate the evidence</a:t>
            </a:r>
          </a:p>
        </p:txBody>
      </p:sp>
      <p:sp>
        <p:nvSpPr>
          <p:cNvPr id="2" name="Footer Placeholder 1"/>
          <p:cNvSpPr>
            <a:spLocks noGrp="1"/>
          </p:cNvSpPr>
          <p:nvPr>
            <p:ph type="ftr" sz="quarter" idx="10"/>
          </p:nvPr>
        </p:nvSpPr>
        <p:spPr/>
        <p:txBody>
          <a:bodyPr/>
          <a:lstStyle/>
          <a:p>
            <a:r>
              <a:rPr lang="en-GB" sz="1000" dirty="0">
                <a:solidFill>
                  <a:schemeClr val="accent6">
                    <a:lumMod val="75000"/>
                  </a:schemeClr>
                </a:solidFill>
                <a:latin typeface="Liberation Sans"/>
              </a:rPr>
              <a:t>www.id-book.com</a:t>
            </a:r>
          </a:p>
        </p:txBody>
      </p:sp>
      <p:sp>
        <p:nvSpPr>
          <p:cNvPr id="6" name="TextBox 5"/>
          <p:cNvSpPr txBox="1"/>
          <p:nvPr/>
        </p:nvSpPr>
        <p:spPr>
          <a:xfrm>
            <a:off x="8403232" y="6360422"/>
            <a:ext cx="432048" cy="246221"/>
          </a:xfrm>
          <a:prstGeom prst="rect">
            <a:avLst/>
          </a:prstGeom>
          <a:noFill/>
        </p:spPr>
        <p:txBody>
          <a:bodyPr wrap="square" rtlCol="0">
            <a:spAutoFit/>
          </a:bodyPr>
          <a:lstStyle/>
          <a:p>
            <a:r>
              <a:rPr lang="en-GB" sz="1000" dirty="0">
                <a:solidFill>
                  <a:schemeClr val="accent6">
                    <a:lumMod val="75000"/>
                  </a:schemeClr>
                </a:solidFill>
              </a:rPr>
              <a:t>19</a:t>
            </a:r>
          </a:p>
        </p:txBody>
      </p:sp>
    </p:spTree>
    <p:extLst>
      <p:ext uri="{BB962C8B-B14F-4D97-AF65-F5344CB8AC3E}">
        <p14:creationId xmlns:p14="http://schemas.microsoft.com/office/powerpoint/2010/main" val="302036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3241</TotalTime>
  <Words>6536</Words>
  <Application>Microsoft Office PowerPoint</Application>
  <PresentationFormat>On-screen Show (4:3)</PresentationFormat>
  <Paragraphs>480</Paragraphs>
  <Slides>48</Slides>
  <Notes>45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5" baseType="lpstr">
      <vt:lpstr>Arial</vt:lpstr>
      <vt:lpstr>Arial-BoldMT</vt:lpstr>
      <vt:lpstr>ArialMT</vt:lpstr>
      <vt:lpstr>Calibri</vt:lpstr>
      <vt:lpstr>Liberation Sans</vt:lpstr>
      <vt:lpstr>Office Theme</vt:lpstr>
      <vt:lpstr>Chart</vt:lpstr>
      <vt:lpstr>PowerPoint Presentation</vt:lpstr>
      <vt:lpstr>Chapter 8</vt:lpstr>
      <vt:lpstr>Aims</vt:lpstr>
      <vt:lpstr>8.1 Introduction</vt:lpstr>
      <vt:lpstr>8.1 Introduction</vt:lpstr>
      <vt:lpstr>8.2 Quantitative and qualitative</vt:lpstr>
      <vt:lpstr>8.3 Simple quantitative analysis</vt:lpstr>
      <vt:lpstr>8.3 Simple quantitative analysis</vt:lpstr>
      <vt:lpstr>Simple quantitative analysis</vt:lpstr>
      <vt:lpstr>Simple quantitative analysis</vt:lpstr>
      <vt:lpstr>Simple quantitative analysis</vt:lpstr>
      <vt:lpstr>Activity 8.1</vt:lpstr>
      <vt:lpstr>Compare 2 sets of results</vt:lpstr>
      <vt:lpstr>Compare 2 sets of results</vt:lpstr>
      <vt:lpstr>Compare 2 sets of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8.2</vt:lpstr>
      <vt:lpstr>PowerPoint Presentation</vt:lpstr>
      <vt:lpstr>Activity 8.3 - Looking for critical incidents</vt:lpstr>
      <vt:lpstr>8.5 Tools to support data analysis</vt:lpstr>
      <vt:lpstr>Example on digital library usage</vt:lpstr>
      <vt:lpstr>Example on digital library usage</vt:lpstr>
      <vt:lpstr>Example on digital library usage</vt:lpstr>
      <vt:lpstr>Example on digital library usage</vt:lpstr>
      <vt:lpstr>Example on digital library usage</vt:lpstr>
      <vt:lpstr>PowerPoint Presentation</vt:lpstr>
      <vt:lpstr>PowerPoint Presentation</vt:lpstr>
      <vt:lpstr>Code book used in grounded theory analysis</vt:lpstr>
      <vt:lpstr>PowerPoint Presentation</vt:lpstr>
      <vt:lpstr>Excerpt showing axial coding </vt:lpstr>
      <vt:lpstr>PowerPoint Presentation</vt:lpstr>
      <vt:lpstr>PowerPoint Presentation</vt:lpstr>
      <vt:lpstr>PowerPoint Presentation</vt:lpstr>
      <vt:lpstr>Rigorous Notations</vt:lpstr>
      <vt:lpstr>Rigorous Notations</vt:lpstr>
      <vt:lpstr>Using stories</vt:lpstr>
      <vt:lpstr>Summarizing the Findings</vt:lpstr>
      <vt:lpstr>Assignment</vt:lpstr>
      <vt:lpstr>Assignment</vt:lpstr>
      <vt:lpstr>Assignment</vt:lpstr>
      <vt:lpstr>Summary</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King, Georgia - Chichester</dc:creator>
  <cp:lastModifiedBy>Phan Thi Bao Tran</cp:lastModifiedBy>
  <cp:revision>131</cp:revision>
  <cp:lastPrinted>2019-09-17T22:43:18Z</cp:lastPrinted>
  <dcterms:created xsi:type="dcterms:W3CDTF">2015-01-06T09:40:09Z</dcterms:created>
  <dcterms:modified xsi:type="dcterms:W3CDTF">2023-10-04T11:10:53Z</dcterms:modified>
</cp:coreProperties>
</file>