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14"/>
  </p:notesMasterIdLst>
  <p:sldIdLst>
    <p:sldId id="361" r:id="rId2"/>
    <p:sldId id="403" r:id="rId3"/>
    <p:sldId id="416" r:id="rId4"/>
    <p:sldId id="425" r:id="rId5"/>
    <p:sldId id="437" r:id="rId6"/>
    <p:sldId id="438" r:id="rId7"/>
    <p:sldId id="439" r:id="rId8"/>
    <p:sldId id="436" r:id="rId9"/>
    <p:sldId id="441" r:id="rId10"/>
    <p:sldId id="440" r:id="rId11"/>
    <p:sldId id="435" r:id="rId12"/>
    <p:sldId id="410" r:id="rId13"/>
  </p:sldIdLst>
  <p:sldSz cx="9144000" cy="6858000" type="screen4x3"/>
  <p:notesSz cx="6646863" cy="9929813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99"/>
    <a:srgbClr val="663300"/>
    <a:srgbClr val="3366CC"/>
    <a:srgbClr val="006600"/>
    <a:srgbClr val="0099CC"/>
    <a:srgbClr val="99FF99"/>
    <a:srgbClr val="C0C0C0"/>
    <a:srgbClr val="CC3300"/>
    <a:srgbClr val="4D4D4D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A107856-5554-42FB-B03E-39F5DBC370BA}" styleName="Medium Style 4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4720" autoAdjust="0"/>
    <p:restoredTop sz="94660" autoAdjust="0"/>
  </p:normalViewPr>
  <p:slideViewPr>
    <p:cSldViewPr>
      <p:cViewPr>
        <p:scale>
          <a:sx n="70" d="100"/>
          <a:sy n="70" d="100"/>
        </p:scale>
        <p:origin x="-1046" y="389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879725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767138" y="0"/>
            <a:ext cx="2879725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638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841375" y="744538"/>
            <a:ext cx="4965700" cy="372427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12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885825" y="4718050"/>
            <a:ext cx="4875213" cy="4467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512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32925"/>
            <a:ext cx="2879725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12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767138" y="9432925"/>
            <a:ext cx="2879725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545B6590-09CD-4D8E-9FC3-B164C009AF9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8CEC8E4-7DB7-45B8-90D8-D98FAA693F1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4C6725A-4844-48E1-B9E2-95A22E5385E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3CC2187-6570-4E2B-998D-34F0C44962F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0" y="457200"/>
            <a:ext cx="4495800" cy="6400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457200"/>
            <a:ext cx="4495800" cy="6400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F6CD7BA-41AE-4CE6-B36C-18F136AE8EF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F07AA3-C5D8-4703-9635-1D1AC73A9CE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36CE078-645D-4B56-8F94-31EA537625A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3EEEE65-215D-4CF3-88C9-5DC816934A5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749074A-24A6-48A6-8626-9DB56CE6668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82EFD3A-606E-4CB0-BBCE-77DC2228363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B2BBDA2-3BEE-47FB-9516-C486DCFFBB8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0"/>
            <a:ext cx="2286000" cy="68580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0" y="0"/>
            <a:ext cx="6705600" cy="68580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B72A066-16FA-496F-9C9D-FC752420373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0"/>
            <a:ext cx="7772400" cy="4572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0" y="457200"/>
            <a:ext cx="4495800" cy="6400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457200"/>
            <a:ext cx="4495800" cy="6400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F881030-041C-4A73-A72B-89F59F18F37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Title, Tex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0"/>
            <a:ext cx="7772400" cy="4572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0" y="457200"/>
            <a:ext cx="4495800" cy="6400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48200" y="457200"/>
            <a:ext cx="4495800" cy="3124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648200" y="3733800"/>
            <a:ext cx="4495800" cy="3124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AE84B53-C7F4-4765-BA08-5F599E304DA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762000" y="0"/>
            <a:ext cx="7772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endParaRPr lang="en-US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0" y="457200"/>
            <a:ext cx="9144000" cy="6400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534400" y="0"/>
            <a:ext cx="609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2400" b="1"/>
            </a:lvl1pPr>
          </a:lstStyle>
          <a:p>
            <a:pPr>
              <a:defRPr/>
            </a:pPr>
            <a:fld id="{421F7FE6-388A-4745-8E0E-E5A359E627C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1031" name="Line 7"/>
          <p:cNvSpPr>
            <a:spLocks noChangeShapeType="1"/>
          </p:cNvSpPr>
          <p:nvPr userDrawn="1"/>
        </p:nvSpPr>
        <p:spPr bwMode="auto">
          <a:xfrm>
            <a:off x="0" y="457200"/>
            <a:ext cx="9144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3200" b="1">
          <a:solidFill>
            <a:srgbClr val="000099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200" b="1">
          <a:solidFill>
            <a:srgbClr val="000099"/>
          </a:solidFill>
          <a:latin typeface="Times New Roman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200" b="1">
          <a:solidFill>
            <a:srgbClr val="000099"/>
          </a:solidFill>
          <a:latin typeface="Times New Roman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200" b="1">
          <a:solidFill>
            <a:srgbClr val="000099"/>
          </a:solidFill>
          <a:latin typeface="Times New Roman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200" b="1">
          <a:solidFill>
            <a:srgbClr val="000099"/>
          </a:solidFill>
          <a:latin typeface="Times New Roman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3200" b="1">
          <a:solidFill>
            <a:srgbClr val="000099"/>
          </a:solidFill>
          <a:latin typeface="Times New Roman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3200" b="1">
          <a:solidFill>
            <a:srgbClr val="000099"/>
          </a:solidFill>
          <a:latin typeface="Times New Roman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3200" b="1">
          <a:solidFill>
            <a:srgbClr val="000099"/>
          </a:solidFill>
          <a:latin typeface="Times New Roman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3200" b="1">
          <a:solidFill>
            <a:srgbClr val="000099"/>
          </a:solidFill>
          <a:latin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Ü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•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SzPct val="75000"/>
        <a:buFont typeface="Symbol" pitchFamily="18" charset="2"/>
        <a:buChar char="¨"/>
        <a:defRPr sz="24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A4A69A68-B834-407F-99AC-62E6A89836D1}" type="slidenum">
              <a:rPr lang="en-US"/>
              <a:pPr/>
              <a:t>1</a:t>
            </a:fld>
            <a:endParaRPr lang="en-US"/>
          </a:p>
        </p:txBody>
      </p:sp>
      <p:sp>
        <p:nvSpPr>
          <p:cNvPr id="16077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785813" y="500062"/>
            <a:ext cx="7772400" cy="4214821"/>
          </a:xfrm>
        </p:spPr>
        <p:txBody>
          <a:bodyPr/>
          <a:lstStyle/>
          <a:p>
            <a:pPr eaLnBrk="1" hangingPunct="1">
              <a:defRPr/>
            </a:pPr>
            <a:r>
              <a:rPr lang="en-US" sz="4000">
                <a:effectLst>
                  <a:outerShdw blurRad="38100" dist="38100" dir="2700000" algn="tl">
                    <a:srgbClr val="C0C0C0"/>
                  </a:outerShdw>
                </a:effectLst>
              </a:rPr>
              <a:t>Tin học cơ sở 2</a:t>
            </a:r>
            <a:br>
              <a:rPr lang="en-US" sz="4000"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en-US" sz="4000">
                <a:effectLst>
                  <a:outerShdw blurRad="38100" dist="38100" dir="2700000" algn="tl">
                    <a:srgbClr val="C0C0C0"/>
                  </a:outerShdw>
                </a:effectLst>
              </a:rPr>
              <a:t/>
            </a:r>
            <a:br>
              <a:rPr lang="en-US" sz="4000"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en-US" sz="4000">
                <a:effectLst>
                  <a:outerShdw blurRad="38100" dist="38100" dir="2700000" algn="tl">
                    <a:srgbClr val="C0C0C0"/>
                  </a:outerShdw>
                </a:effectLst>
                <a:sym typeface="Wingdings"/>
              </a:rPr>
              <a:t> </a:t>
            </a:r>
            <a:r>
              <a:rPr lang="en-US" sz="3600">
                <a:effectLst>
                  <a:outerShdw blurRad="38100" dist="38100" dir="2700000" algn="tl">
                    <a:srgbClr val="C0C0C0"/>
                  </a:outerShdw>
                </a:effectLst>
                <a:sym typeface="Wingdings"/>
              </a:rPr>
              <a:t>Lập trình</a:t>
            </a:r>
            <a:r>
              <a:rPr lang="en-US" sz="360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600">
                <a:solidFill>
                  <a:schemeClr val="tx2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C/C++ </a:t>
            </a:r>
            <a:r>
              <a:rPr lang="en-US" sz="400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/>
            </a:r>
            <a:br>
              <a:rPr lang="en-US" sz="400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en-US" sz="400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Con </a:t>
            </a:r>
            <a:r>
              <a:rPr lang="en-US" sz="400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trỏ &amp; mảng (array)</a:t>
            </a:r>
            <a:r>
              <a:rPr lang="en-US" sz="400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/>
            </a:r>
            <a:br>
              <a:rPr lang="en-US" sz="400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en-US" sz="4000">
                <a:solidFill>
                  <a:srgbClr val="006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sym typeface="Wingdings"/>
              </a:rPr>
              <a:t></a:t>
            </a:r>
            <a:endParaRPr lang="en-US" sz="4000">
              <a:solidFill>
                <a:srgbClr val="0066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2052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428750" y="6000750"/>
            <a:ext cx="6400800" cy="665163"/>
          </a:xfrm>
        </p:spPr>
        <p:txBody>
          <a:bodyPr/>
          <a:lstStyle/>
          <a:p>
            <a:pPr eaLnBrk="1" hangingPunct="1"/>
            <a:r>
              <a:rPr lang="en-US"/>
              <a:t>ThS. Nguyễn Anh Hào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Khái niệm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F6CD7BA-41AE-4CE6-B36C-18F136AE8EF5}" type="slidenum">
              <a:rPr lang="en-US"/>
              <a:pPr>
                <a:defRPr/>
              </a:pPr>
              <a:t>2</a:t>
            </a:fld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0" y="457200"/>
            <a:ext cx="9144000" cy="6400800"/>
          </a:xfrm>
          <a:ln>
            <a:solidFill>
              <a:schemeClr val="accent6">
                <a:lumMod val="75000"/>
              </a:schemeClr>
            </a:solidFill>
          </a:ln>
        </p:spPr>
        <p:txBody>
          <a:bodyPr/>
          <a:lstStyle/>
          <a:p>
            <a:r>
              <a:rPr lang="en-US"/>
              <a:t>Con trỏ là một biến lưu địa chỉ, chỉ đến một biến, một hàm hoặc một vùng nhớ được cấp cho chương trình.</a:t>
            </a:r>
          </a:p>
          <a:p>
            <a:r>
              <a:rPr lang="en-US"/>
              <a:t>Mục đích sử dụng của con trỏ:</a:t>
            </a:r>
          </a:p>
          <a:p>
            <a:pPr marL="914400" lvl="1" indent="-457200">
              <a:buFont typeface="+mj-lt"/>
              <a:buAutoNum type="arabicPeriod"/>
            </a:pPr>
            <a:r>
              <a:rPr lang="en-US"/>
              <a:t>Để giao tham số cho hàm theo kiểu tham chiếu.</a:t>
            </a:r>
          </a:p>
          <a:p>
            <a:pPr marL="1314450" lvl="2" indent="-457200"/>
            <a:r>
              <a:rPr lang="en-US"/>
              <a:t>Cho phép hàm cập nhật trực tiếp vào tham số.</a:t>
            </a:r>
          </a:p>
          <a:p>
            <a:pPr marL="1314450" lvl="2" indent="-457200"/>
            <a:r>
              <a:rPr lang="en-US"/>
              <a:t>Thay cho tham số là biến có kích thước rất lớn (ví dụ string).</a:t>
            </a:r>
          </a:p>
          <a:p>
            <a:pPr marL="914400" lvl="1" indent="-457200">
              <a:buFont typeface="+mj-lt"/>
              <a:buAutoNum type="arabicPeriod"/>
            </a:pPr>
            <a:r>
              <a:rPr lang="en-US"/>
              <a:t>Để xin cấp phát thêm bộ nhớ cho chương trình.</a:t>
            </a:r>
          </a:p>
          <a:p>
            <a:pPr marL="914400" lvl="1" indent="-457200">
              <a:buFont typeface="+mj-lt"/>
              <a:buAutoNum type="arabicPeriod"/>
            </a:pPr>
            <a:r>
              <a:rPr lang="en-US"/>
              <a:t>Để truy xuất đến từng phần tử của một </a:t>
            </a:r>
            <a:r>
              <a:rPr lang="en-US"/>
              <a:t>mảng </a:t>
            </a:r>
            <a:r>
              <a:rPr lang="en-US"/>
              <a:t>(array), hoặc một xâu liên kết (linking list).</a:t>
            </a:r>
          </a:p>
          <a:p>
            <a:pPr marL="914400" lvl="1" indent="-457200">
              <a:buFont typeface="+mj-lt"/>
              <a:buAutoNum type="arabicPeriod"/>
            </a:pPr>
            <a:r>
              <a:rPr lang="en-US"/>
              <a:t>Để chuyển giao hàm như một tham số (con trỏ hàm)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Con trỏ → biến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F6CD7BA-41AE-4CE6-B36C-18F136AE8EF5}" type="slidenum">
              <a:rPr lang="en-US"/>
              <a:pPr>
                <a:defRPr/>
              </a:pPr>
              <a:t>3</a:t>
            </a:fld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0" y="457200"/>
            <a:ext cx="9144000" cy="3114676"/>
          </a:xfrm>
          <a:ln>
            <a:noFill/>
          </a:ln>
        </p:spPr>
        <p:txBody>
          <a:bodyPr/>
          <a:lstStyle/>
          <a:p>
            <a:r>
              <a:rPr lang="en-US"/>
              <a:t>Biến là một vùng nhớ có địa chỉ xác định trong bộ nhớ. Con trỏ  → biến X là địa chỉ của biến X.</a:t>
            </a:r>
          </a:p>
          <a:p>
            <a:pPr>
              <a:buNone/>
            </a:pPr>
            <a:r>
              <a:rPr lang="en-US"/>
              <a:t>	int n = 5;</a:t>
            </a:r>
          </a:p>
          <a:p>
            <a:pPr>
              <a:buNone/>
            </a:pPr>
            <a:r>
              <a:rPr lang="en-US"/>
              <a:t>	int  </a:t>
            </a:r>
            <a:r>
              <a:rPr lang="en-US" b="1"/>
              <a:t>*</a:t>
            </a:r>
            <a:r>
              <a:rPr lang="en-US"/>
              <a:t>pint; // pint là một biến con trỏ, trỏ đến kiểu int</a:t>
            </a:r>
          </a:p>
          <a:p>
            <a:pPr>
              <a:buNone/>
            </a:pPr>
            <a:r>
              <a:rPr lang="en-US"/>
              <a:t>	pint = </a:t>
            </a:r>
            <a:r>
              <a:rPr lang="en-US" b="1"/>
              <a:t>&amp;n</a:t>
            </a:r>
            <a:r>
              <a:rPr lang="en-US"/>
              <a:t>; // pint chứa địa chỉ của biến n</a:t>
            </a:r>
          </a:p>
          <a:p>
            <a:pPr>
              <a:buNone/>
            </a:pPr>
            <a:r>
              <a:rPr lang="en-US"/>
              <a:t>  </a:t>
            </a:r>
            <a:r>
              <a:rPr lang="en-US" b="1"/>
              <a:t>*pint</a:t>
            </a:r>
            <a:r>
              <a:rPr lang="en-US"/>
              <a:t> = biến n đang được pint trỏ đến (*pint = n = 5) </a:t>
            </a:r>
          </a:p>
        </p:txBody>
      </p:sp>
      <p:grpSp>
        <p:nvGrpSpPr>
          <p:cNvPr id="24" name="Group 23"/>
          <p:cNvGrpSpPr/>
          <p:nvPr/>
        </p:nvGrpSpPr>
        <p:grpSpPr>
          <a:xfrm>
            <a:off x="1857356" y="3538839"/>
            <a:ext cx="4555279" cy="3033433"/>
            <a:chOff x="1857356" y="3538839"/>
            <a:chExt cx="4555279" cy="3033433"/>
          </a:xfrm>
        </p:grpSpPr>
        <p:sp>
          <p:nvSpPr>
            <p:cNvPr id="6" name="Rectangle 5"/>
            <p:cNvSpPr/>
            <p:nvPr/>
          </p:nvSpPr>
          <p:spPr bwMode="auto">
            <a:xfrm>
              <a:off x="3286116" y="4000504"/>
              <a:ext cx="1000132" cy="428628"/>
            </a:xfrm>
            <a:prstGeom prst="rect">
              <a:avLst/>
            </a:prstGeom>
            <a:ln>
              <a:headEnd type="none" w="med" len="med"/>
              <a:tailEnd type="triangle" w="lg" len="lg"/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en-US"/>
                <a:t>5</a:t>
              </a:r>
              <a:endParaRPr kumimoji="0" lang="en-US" sz="2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</a:endParaRPr>
            </a:p>
          </p:txBody>
        </p:sp>
        <p:sp>
          <p:nvSpPr>
            <p:cNvPr id="7" name="Rectangle 6"/>
            <p:cNvSpPr/>
            <p:nvPr/>
          </p:nvSpPr>
          <p:spPr bwMode="auto">
            <a:xfrm>
              <a:off x="2214546" y="4000504"/>
              <a:ext cx="1000132" cy="428628"/>
            </a:xfrm>
            <a:prstGeom prst="rect">
              <a:avLst/>
            </a:prstGeom>
            <a:noFill/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triangle" w="lg" len="lg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en-US"/>
                <a:t>0</a:t>
              </a:r>
              <a:endParaRPr kumimoji="0" lang="en-US" sz="2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</a:endParaRPr>
            </a:p>
          </p:txBody>
        </p:sp>
        <p:sp>
          <p:nvSpPr>
            <p:cNvPr id="8" name="Rectangle 7"/>
            <p:cNvSpPr/>
            <p:nvPr/>
          </p:nvSpPr>
          <p:spPr bwMode="auto">
            <a:xfrm>
              <a:off x="4340933" y="4000504"/>
              <a:ext cx="1000132" cy="428628"/>
            </a:xfrm>
            <a:prstGeom prst="rect">
              <a:avLst/>
            </a:prstGeom>
            <a:noFill/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triangle" w="lg" len="lg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en-US"/>
                <a:t>20</a:t>
              </a:r>
              <a:endParaRPr kumimoji="0" lang="en-US" sz="2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</a:endParaRPr>
            </a:p>
          </p:txBody>
        </p:sp>
        <p:sp>
          <p:nvSpPr>
            <p:cNvPr id="9" name="Rectangle 8"/>
            <p:cNvSpPr/>
            <p:nvPr/>
          </p:nvSpPr>
          <p:spPr bwMode="auto">
            <a:xfrm>
              <a:off x="5412503" y="4000504"/>
              <a:ext cx="1000132" cy="428628"/>
            </a:xfrm>
            <a:prstGeom prst="rect">
              <a:avLst/>
            </a:prstGeom>
            <a:noFill/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triangle" w="lg" len="lg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2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</a:rPr>
                <a:t>75</a:t>
              </a:r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2016985" y="4457650"/>
              <a:ext cx="697627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000"/>
                <a:t>1772</a:t>
              </a:r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3088555" y="4457650"/>
              <a:ext cx="697627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000" b="1">
                  <a:solidFill>
                    <a:srgbClr val="663300"/>
                  </a:solidFill>
                </a:rPr>
                <a:t>1776</a:t>
              </a: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4143372" y="4457650"/>
              <a:ext cx="697627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000"/>
                <a:t>1780</a:t>
              </a: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5214942" y="4457650"/>
              <a:ext cx="697627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000"/>
                <a:t>1784</a:t>
              </a: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3184526" y="3538839"/>
              <a:ext cx="458780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b="1"/>
                <a:t>n:</a:t>
              </a:r>
            </a:p>
          </p:txBody>
        </p:sp>
        <p:sp>
          <p:nvSpPr>
            <p:cNvPr id="15" name="Rectangle 14"/>
            <p:cNvSpPr/>
            <p:nvPr/>
          </p:nvSpPr>
          <p:spPr bwMode="auto">
            <a:xfrm>
              <a:off x="2928926" y="5743534"/>
              <a:ext cx="1000132" cy="428628"/>
            </a:xfrm>
            <a:prstGeom prst="rect">
              <a:avLst/>
            </a:prstGeom>
            <a:noFill/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triangle" w="lg" len="lg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2000" b="1" i="0" u="none" strike="noStrike" cap="none" normalizeH="0" baseline="0">
                  <a:ln>
                    <a:noFill/>
                  </a:ln>
                  <a:solidFill>
                    <a:srgbClr val="663300"/>
                  </a:solidFill>
                  <a:effectLst/>
                  <a:latin typeface="Times New Roman" pitchFamily="18" charset="0"/>
                </a:rPr>
                <a:t>1776</a:t>
              </a: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2111073" y="5715016"/>
              <a:ext cx="817853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b="1"/>
                <a:t>pint:</a:t>
              </a:r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2731365" y="6172162"/>
              <a:ext cx="697627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000"/>
                <a:t>6323</a:t>
              </a:r>
            </a:p>
          </p:txBody>
        </p:sp>
        <p:cxnSp>
          <p:nvCxnSpPr>
            <p:cNvPr id="22" name="Straight Arrow Connector 21"/>
            <p:cNvCxnSpPr>
              <a:stCxn id="11" idx="2"/>
              <a:endCxn id="15" idx="0"/>
            </p:cNvCxnSpPr>
            <p:nvPr/>
          </p:nvCxnSpPr>
          <p:spPr bwMode="auto">
            <a:xfrm rot="5400000">
              <a:off x="2990294" y="5296459"/>
              <a:ext cx="885774" cy="8377"/>
            </a:xfrm>
            <a:prstGeom prst="straightConnector1">
              <a:avLst/>
            </a:prstGeom>
            <a:noFill/>
            <a:ln w="9525" cap="flat" cmpd="sng" algn="ctr">
              <a:solidFill>
                <a:schemeClr val="tx1"/>
              </a:solidFill>
              <a:prstDash val="lgDash"/>
              <a:round/>
              <a:headEnd type="none" w="med" len="med"/>
              <a:tailEnd type="arrow"/>
            </a:ln>
            <a:effectLst/>
          </p:spPr>
        </p:cxnSp>
        <p:sp>
          <p:nvSpPr>
            <p:cNvPr id="23" name="TextBox 22"/>
            <p:cNvSpPr txBox="1"/>
            <p:nvPr/>
          </p:nvSpPr>
          <p:spPr>
            <a:xfrm>
              <a:off x="1857356" y="5000636"/>
              <a:ext cx="1582484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>
                  <a:solidFill>
                    <a:srgbClr val="FF0000"/>
                  </a:solidFill>
                </a:rPr>
                <a:t>pint = &amp;n</a:t>
              </a:r>
            </a:p>
          </p:txBody>
        </p:sp>
      </p:grpSp>
      <p:cxnSp>
        <p:nvCxnSpPr>
          <p:cNvPr id="25" name="Shape 24"/>
          <p:cNvCxnSpPr>
            <a:stCxn id="15" idx="3"/>
            <a:endCxn id="6" idx="2"/>
          </p:cNvCxnSpPr>
          <p:nvPr/>
        </p:nvCxnSpPr>
        <p:spPr bwMode="auto">
          <a:xfrm flipH="1" flipV="1">
            <a:off x="3786182" y="4429132"/>
            <a:ext cx="142876" cy="1528716"/>
          </a:xfrm>
          <a:prstGeom prst="bentConnector4">
            <a:avLst>
              <a:gd name="adj1" fmla="val -159999"/>
              <a:gd name="adj2" fmla="val 57010"/>
            </a:avLst>
          </a:prstGeom>
          <a:noFill/>
          <a:ln w="28575" cap="flat" cmpd="sng" algn="ctr">
            <a:solidFill>
              <a:srgbClr val="FF0000"/>
            </a:solidFill>
            <a:prstDash val="solid"/>
            <a:round/>
            <a:headEnd type="none" w="med" len="med"/>
            <a:tailEnd type="arrow"/>
          </a:ln>
          <a:effectLst/>
        </p:spPr>
      </p:cxnSp>
      <p:sp>
        <p:nvSpPr>
          <p:cNvPr id="26" name="TextBox 25"/>
          <p:cNvSpPr txBox="1"/>
          <p:nvPr/>
        </p:nvSpPr>
        <p:spPr>
          <a:xfrm>
            <a:off x="4143372" y="5000636"/>
            <a:ext cx="410561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i="1">
                <a:solidFill>
                  <a:srgbClr val="FF0000"/>
                </a:solidFill>
              </a:rPr>
              <a:t>“pint đang trỏ đến biến n”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C++: Sử dụng con trỏ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F6CD7BA-41AE-4CE6-B36C-18F136AE8EF5}" type="slidenum">
              <a:rPr lang="en-US"/>
              <a:pPr>
                <a:defRPr/>
              </a:pPr>
              <a:t>4</a:t>
            </a:fld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143504" y="2214554"/>
            <a:ext cx="4000464" cy="4643446"/>
          </a:xfrm>
          <a:ln>
            <a:noFill/>
          </a:ln>
        </p:spPr>
        <p:txBody>
          <a:bodyPr/>
          <a:lstStyle/>
          <a:p>
            <a:r>
              <a:rPr lang="en-US" sz="2400"/>
              <a:t>A, B là kiểu nguyên thì (*p) </a:t>
            </a:r>
            <a:r>
              <a:rPr lang="en-US" sz="2400" b="1">
                <a:solidFill>
                  <a:srgbClr val="000099"/>
                </a:solidFill>
              </a:rPr>
              <a:t>phải là </a:t>
            </a:r>
            <a:r>
              <a:rPr lang="en-US" sz="2400"/>
              <a:t>kiểu nguyên !</a:t>
            </a:r>
          </a:p>
          <a:p>
            <a:r>
              <a:rPr lang="en-US" sz="2400"/>
              <a:t>Điều gì sẽ xảy ra nếu khai báo: char *p thay vì int *p ?</a:t>
            </a:r>
          </a:p>
          <a:p>
            <a:r>
              <a:rPr lang="en-US" sz="2400"/>
              <a:t>Điều gì sẽ xảy ra nếu khai báo: long *p thay vì int *p ?</a:t>
            </a:r>
          </a:p>
          <a:p>
            <a:endParaRPr lang="en-US" sz="2400"/>
          </a:p>
        </p:txBody>
      </p:sp>
      <p:sp>
        <p:nvSpPr>
          <p:cNvPr id="6" name="Content Placeholder 2"/>
          <p:cNvSpPr>
            <a:spLocks noGrp="1"/>
          </p:cNvSpPr>
          <p:nvPr>
            <p:ph sz="half" idx="1"/>
          </p:nvPr>
        </p:nvSpPr>
        <p:spPr>
          <a:xfrm>
            <a:off x="-32" y="500042"/>
            <a:ext cx="5214974" cy="6357958"/>
          </a:xfrm>
          <a:ln>
            <a:noFill/>
          </a:ln>
        </p:spPr>
        <p:txBody>
          <a:bodyPr/>
          <a:lstStyle/>
          <a:p>
            <a:pPr>
              <a:buNone/>
            </a:pPr>
            <a:r>
              <a:rPr lang="en-US" sz="2400">
                <a:solidFill>
                  <a:srgbClr val="000099"/>
                </a:solidFill>
              </a:rPr>
              <a:t>// file vd30.cpp</a:t>
            </a:r>
          </a:p>
          <a:p>
            <a:pPr>
              <a:buNone/>
            </a:pPr>
            <a:r>
              <a:rPr lang="en-US" sz="2400"/>
              <a:t>#include &lt;iostream&gt;</a:t>
            </a:r>
          </a:p>
          <a:p>
            <a:pPr>
              <a:buNone/>
            </a:pPr>
            <a:r>
              <a:rPr lang="en-US" sz="2400"/>
              <a:t>using namespace std;</a:t>
            </a:r>
          </a:p>
          <a:p>
            <a:pPr>
              <a:buNone/>
            </a:pPr>
            <a:r>
              <a:rPr lang="en-US" sz="2400"/>
              <a:t>int main ()</a:t>
            </a:r>
          </a:p>
          <a:p>
            <a:pPr>
              <a:buNone/>
            </a:pPr>
            <a:r>
              <a:rPr lang="en-US" sz="2400"/>
              <a:t>{	int A, B;</a:t>
            </a:r>
          </a:p>
          <a:p>
            <a:pPr>
              <a:buNone/>
            </a:pPr>
            <a:r>
              <a:rPr lang="en-US" sz="2400"/>
              <a:t>  	int * p;</a:t>
            </a:r>
          </a:p>
          <a:p>
            <a:pPr>
              <a:buNone/>
            </a:pPr>
            <a:r>
              <a:rPr lang="en-US" sz="2400">
                <a:solidFill>
                  <a:srgbClr val="000099"/>
                </a:solidFill>
              </a:rPr>
              <a:t>  	// gan gia tri cho A va B:</a:t>
            </a:r>
          </a:p>
          <a:p>
            <a:pPr>
              <a:buNone/>
            </a:pPr>
            <a:r>
              <a:rPr lang="en-US" sz="2400"/>
              <a:t>  	p = &amp;A;	*p = 10;</a:t>
            </a:r>
          </a:p>
          <a:p>
            <a:pPr>
              <a:buNone/>
            </a:pPr>
            <a:r>
              <a:rPr lang="en-US" sz="2400"/>
              <a:t>  	p = &amp;B;	*p = 20;</a:t>
            </a:r>
          </a:p>
          <a:p>
            <a:pPr>
              <a:buNone/>
            </a:pPr>
            <a:r>
              <a:rPr lang="en-US" sz="2400"/>
              <a:t>  	cout &lt;&lt; "\n A = " &lt;&lt; A;</a:t>
            </a:r>
          </a:p>
          <a:p>
            <a:pPr>
              <a:buNone/>
            </a:pPr>
            <a:r>
              <a:rPr lang="en-US" sz="2400"/>
              <a:t>  	cout &lt;&lt; "\n B = " &lt;&lt; B;</a:t>
            </a:r>
          </a:p>
          <a:p>
            <a:pPr>
              <a:buNone/>
            </a:pPr>
            <a:r>
              <a:rPr lang="en-US" sz="2400"/>
              <a:t>  return 0;</a:t>
            </a:r>
          </a:p>
        </p:txBody>
      </p:sp>
      <p:sp>
        <p:nvSpPr>
          <p:cNvPr id="7" name="Content Placeholder 2"/>
          <p:cNvSpPr>
            <a:spLocks noGrp="1"/>
          </p:cNvSpPr>
          <p:nvPr>
            <p:ph sz="half" idx="1"/>
          </p:nvPr>
        </p:nvSpPr>
        <p:spPr>
          <a:xfrm>
            <a:off x="5214910" y="500042"/>
            <a:ext cx="3929090" cy="1643074"/>
          </a:xfrm>
          <a:solidFill>
            <a:schemeClr val="tx1"/>
          </a:solidFill>
          <a:ln>
            <a:solidFill>
              <a:schemeClr val="accent6">
                <a:lumMod val="75000"/>
              </a:schemeClr>
            </a:solidFill>
          </a:ln>
        </p:spPr>
        <p:txBody>
          <a:bodyPr/>
          <a:lstStyle/>
          <a:p>
            <a:pPr>
              <a:buNone/>
            </a:pPr>
            <a:r>
              <a:rPr lang="en-US" sz="2400" b="1">
                <a:solidFill>
                  <a:schemeClr val="bg1"/>
                </a:solidFill>
              </a:rPr>
              <a:t> A = 10</a:t>
            </a:r>
          </a:p>
          <a:p>
            <a:pPr>
              <a:buNone/>
            </a:pPr>
            <a:r>
              <a:rPr lang="en-US" sz="2400" b="1">
                <a:solidFill>
                  <a:schemeClr val="bg1"/>
                </a:solidFill>
              </a:rPr>
              <a:t> B = 20</a:t>
            </a:r>
          </a:p>
          <a:p>
            <a:pPr>
              <a:buNone/>
            </a:pPr>
            <a:r>
              <a:rPr lang="en-US" sz="2400" b="1">
                <a:solidFill>
                  <a:schemeClr val="bg1"/>
                </a:solidFill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Con trỏ trong tham số của hàm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0" y="457200"/>
            <a:ext cx="4429124" cy="6400800"/>
          </a:xfrm>
        </p:spPr>
        <p:txBody>
          <a:bodyPr/>
          <a:lstStyle/>
          <a:p>
            <a:r>
              <a:rPr lang="en-US" sz="2400"/>
              <a:t>Ví dụ 1:</a:t>
            </a:r>
          </a:p>
          <a:p>
            <a:pPr>
              <a:buNone/>
            </a:pPr>
            <a:r>
              <a:rPr lang="en-US" sz="2400"/>
              <a:t>string concat(string a, string b) </a:t>
            </a:r>
          </a:p>
          <a:p>
            <a:pPr>
              <a:buNone/>
            </a:pPr>
            <a:r>
              <a:rPr lang="en-US" sz="2400"/>
              <a:t>{ 	return a+b; </a:t>
            </a:r>
            <a:r>
              <a:rPr lang="en-US" sz="2400">
                <a:solidFill>
                  <a:srgbClr val="000099"/>
                </a:solidFill>
              </a:rPr>
              <a:t>// c++ string</a:t>
            </a:r>
          </a:p>
          <a:p>
            <a:pPr>
              <a:buNone/>
            </a:pPr>
            <a:r>
              <a:rPr lang="en-US" sz="2400"/>
              <a:t>}</a:t>
            </a:r>
          </a:p>
          <a:p>
            <a:endParaRPr lang="en-US" sz="2400"/>
          </a:p>
          <a:p>
            <a:r>
              <a:rPr lang="en-US" sz="2400"/>
              <a:t>Đây là cách gọi hàm chuyễn giao giá trị. Kích thước của 2 tham số a và b là kích thước của 2 chuỗi (rất lớn).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00562" y="457200"/>
            <a:ext cx="4643438" cy="6400800"/>
          </a:xfrm>
        </p:spPr>
        <p:txBody>
          <a:bodyPr/>
          <a:lstStyle/>
          <a:p>
            <a:r>
              <a:rPr lang="en-US" sz="2400"/>
              <a:t> Ví dụ 2:</a:t>
            </a:r>
          </a:p>
          <a:p>
            <a:pPr>
              <a:buNone/>
            </a:pPr>
            <a:r>
              <a:rPr lang="en-US" sz="2400"/>
              <a:t>string concat(</a:t>
            </a:r>
            <a:r>
              <a:rPr lang="en-US" sz="2400" b="1">
                <a:solidFill>
                  <a:srgbClr val="FF0000"/>
                </a:solidFill>
              </a:rPr>
              <a:t>const</a:t>
            </a:r>
            <a:r>
              <a:rPr lang="en-US" sz="2400"/>
              <a:t> string </a:t>
            </a:r>
            <a:r>
              <a:rPr lang="en-US" sz="2400" b="1"/>
              <a:t>&amp;a</a:t>
            </a:r>
            <a:r>
              <a:rPr lang="en-US" sz="2400"/>
              <a:t>, </a:t>
            </a:r>
            <a:r>
              <a:rPr lang="en-US" sz="2400" b="1">
                <a:solidFill>
                  <a:srgbClr val="FF0000"/>
                </a:solidFill>
              </a:rPr>
              <a:t>const</a:t>
            </a:r>
            <a:r>
              <a:rPr lang="en-US" sz="2400"/>
              <a:t> string </a:t>
            </a:r>
            <a:r>
              <a:rPr lang="en-US" sz="2400" b="1"/>
              <a:t>&amp;b</a:t>
            </a:r>
            <a:r>
              <a:rPr lang="en-US" sz="2400"/>
              <a:t>) </a:t>
            </a:r>
          </a:p>
          <a:p>
            <a:pPr>
              <a:buNone/>
            </a:pPr>
            <a:r>
              <a:rPr lang="en-US" sz="2400"/>
              <a:t>{ 	return a+b; </a:t>
            </a:r>
          </a:p>
          <a:p>
            <a:pPr>
              <a:buNone/>
            </a:pPr>
            <a:r>
              <a:rPr lang="en-US" sz="2400"/>
              <a:t>}</a:t>
            </a:r>
          </a:p>
          <a:p>
            <a:r>
              <a:rPr lang="en-US" sz="2400"/>
              <a:t>Thay vì dùng tham số là biến chuỗi, ví dụ này dùng tham số là địa chỉ của biến chuỗi (&amp;a, &amp;b) nên chúng có kích thước nhỏ hơn nhiều.</a:t>
            </a:r>
          </a:p>
          <a:p>
            <a:r>
              <a:rPr lang="en-US" sz="2400"/>
              <a:t>Từ khóa </a:t>
            </a:r>
            <a:r>
              <a:rPr lang="en-US" sz="2400" b="1">
                <a:solidFill>
                  <a:srgbClr val="FF0000"/>
                </a:solidFill>
              </a:rPr>
              <a:t>const</a:t>
            </a:r>
            <a:r>
              <a:rPr lang="en-US" sz="2400"/>
              <a:t> dùng để ngăn chặn sự thay đổi lên biến tham số trong hàm concat.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F6CD7BA-41AE-4CE6-B36C-18F136AE8EF5}" type="slidenum">
              <a:rPr lang="en-US"/>
              <a:pPr>
                <a:defRPr/>
              </a:pPr>
              <a:t>5</a:t>
            </a:fld>
            <a:endParaRPr lang="en-US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Cấp phát bộ nhớ động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/>
              <a:t>Trong các ví dụ trước, các biến được khai báo có kích thước cố định, có thể đưa đến 2 tình huống:</a:t>
            </a:r>
          </a:p>
          <a:p>
            <a:pPr marL="971550" lvl="1" indent="-514350">
              <a:buFont typeface="+mj-lt"/>
              <a:buAutoNum type="arabicPeriod"/>
            </a:pPr>
            <a:r>
              <a:rPr lang="en-US"/>
              <a:t>Kích thước biến quá nhỏ, không đủ giá trị cho biến.</a:t>
            </a:r>
          </a:p>
          <a:p>
            <a:pPr marL="971550" lvl="1" indent="-514350">
              <a:buFont typeface="+mj-lt"/>
              <a:buAutoNum type="arabicPeriod"/>
            </a:pPr>
            <a:r>
              <a:rPr lang="en-US"/>
              <a:t>Kích thước biến quá lớn, dùng không hết.</a:t>
            </a:r>
          </a:p>
          <a:p>
            <a:r>
              <a:rPr lang="en-US"/>
              <a:t>Cách hợp lý là xin cấp bộ nhớ cho biến chỉ vừa đủ dùng. Con trỏ được dùng để chỉ đến khối bộ nhớ được cấp phát. </a:t>
            </a:r>
          </a:p>
          <a:p>
            <a:r>
              <a:rPr lang="en-US"/>
              <a:t>Ví dụ:</a:t>
            </a:r>
          </a:p>
          <a:p>
            <a:pPr>
              <a:buNone/>
            </a:pPr>
            <a:r>
              <a:rPr lang="en-US"/>
              <a:t>	int Sz = 5; // vào lúc này, chương trình cần 5 số nguyên  </a:t>
            </a:r>
          </a:p>
          <a:p>
            <a:pPr>
              <a:buNone/>
            </a:pPr>
            <a:r>
              <a:rPr lang="en-US" i="1">
                <a:solidFill>
                  <a:srgbClr val="FF0000"/>
                </a:solidFill>
              </a:rPr>
              <a:t>	</a:t>
            </a:r>
            <a:r>
              <a:rPr lang="en-US" b="1">
                <a:solidFill>
                  <a:srgbClr val="FF0000"/>
                </a:solidFill>
              </a:rPr>
              <a:t>int</a:t>
            </a:r>
            <a:r>
              <a:rPr lang="en-US"/>
              <a:t> *p = </a:t>
            </a:r>
            <a:r>
              <a:rPr lang="en-US" b="1"/>
              <a:t>new</a:t>
            </a:r>
            <a:r>
              <a:rPr lang="en-US"/>
              <a:t> </a:t>
            </a:r>
            <a:r>
              <a:rPr lang="en-US" b="1">
                <a:solidFill>
                  <a:srgbClr val="FF0000"/>
                </a:solidFill>
              </a:rPr>
              <a:t>int</a:t>
            </a:r>
            <a:r>
              <a:rPr lang="en-US"/>
              <a:t> [Sz]; // xin cấp 5 biến số nguyên liên tục</a:t>
            </a:r>
          </a:p>
          <a:p>
            <a:pPr>
              <a:buNone/>
            </a:pPr>
            <a:r>
              <a:rPr lang="en-US"/>
              <a:t>	</a:t>
            </a:r>
            <a:r>
              <a:rPr lang="en-US" b="1"/>
              <a:t>delete </a:t>
            </a:r>
            <a:r>
              <a:rPr lang="en-US"/>
              <a:t>[ ] p; // giải phóng bộ nhớ đã cấp khi không cần nữa.</a:t>
            </a:r>
          </a:p>
          <a:p>
            <a:r>
              <a:rPr lang="en-US"/>
              <a:t>Cơ chế này được gọi là cấp phát bộ nhớ động (dynamic memory allocation).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4C6725A-4844-48E1-B9E2-95A22E5385EE}" type="slidenum">
              <a:rPr lang="en-US"/>
              <a:pPr>
                <a:defRPr/>
              </a:pPr>
              <a:t>6</a:t>
            </a:fld>
            <a:endParaRPr lang="en-US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M</a:t>
            </a:r>
            <a:r>
              <a:rPr lang="en-US"/>
              <a:t>ảng </a:t>
            </a:r>
            <a:r>
              <a:rPr lang="en-US"/>
              <a:t>(1 chiều)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/>
              <a:t>M</a:t>
            </a:r>
            <a:r>
              <a:rPr lang="en-US"/>
              <a:t>ảng: </a:t>
            </a:r>
            <a:r>
              <a:rPr lang="en-US"/>
              <a:t>là một dãy gồm nhiều phần tử giống nhau và liên tiếp nhau trong bộ nhớ. Mỗi phần tử có vị trí cố định, và được truy xuất bằng chỉ mục:</a:t>
            </a:r>
          </a:p>
          <a:p>
            <a:pPr>
              <a:buNone/>
            </a:pPr>
            <a:r>
              <a:rPr lang="en-US"/>
              <a:t>	ví dụ </a:t>
            </a:r>
            <a:r>
              <a:rPr lang="en-US" b="1"/>
              <a:t>int A[5] </a:t>
            </a:r>
            <a:r>
              <a:rPr lang="en-US" b="1">
                <a:solidFill>
                  <a:srgbClr val="FF0000"/>
                </a:solidFill>
                <a:sym typeface="Wingdings" pitchFamily="2" charset="2"/>
              </a:rPr>
              <a:t></a:t>
            </a:r>
            <a:r>
              <a:rPr lang="en-US"/>
              <a:t> </a:t>
            </a:r>
            <a:r>
              <a:rPr lang="en-US"/>
              <a:t>mảng </a:t>
            </a:r>
            <a:r>
              <a:rPr lang="en-US"/>
              <a:t>A có 5 phần tử số nguyên, từng phần tử là A[0], A[1],…,A[4].</a:t>
            </a:r>
          </a:p>
          <a:p>
            <a:r>
              <a:rPr lang="en-US"/>
              <a:t>Trong ví dụ trước, p là một con trỏ trỏ đến một </a:t>
            </a:r>
            <a:r>
              <a:rPr lang="en-US"/>
              <a:t>mảng </a:t>
            </a:r>
            <a:r>
              <a:rPr lang="en-US"/>
              <a:t>gồm 5 số nguyên liên tiếp nhau, đó là *p, *(p+1),..,*(p+4); hoặc viết thành p[0], p[1],…, p[4] cũng được.</a:t>
            </a:r>
          </a:p>
          <a:p>
            <a:r>
              <a:rPr lang="en-US"/>
              <a:t>Con trỏ trỏ đến </a:t>
            </a:r>
            <a:r>
              <a:rPr lang="en-US"/>
              <a:t>mảng, </a:t>
            </a:r>
            <a:r>
              <a:rPr lang="en-US"/>
              <a:t>và </a:t>
            </a:r>
            <a:r>
              <a:rPr lang="en-US"/>
              <a:t>mảng </a:t>
            </a:r>
            <a:r>
              <a:rPr lang="en-US"/>
              <a:t>được dùng giống như nhau: </a:t>
            </a:r>
          </a:p>
          <a:p>
            <a:pPr>
              <a:buNone/>
            </a:pPr>
            <a:r>
              <a:rPr lang="en-US"/>
              <a:t>	int </a:t>
            </a:r>
            <a:r>
              <a:rPr lang="en-US" b="1">
                <a:solidFill>
                  <a:srgbClr val="FF0000"/>
                </a:solidFill>
              </a:rPr>
              <a:t>A[5]</a:t>
            </a:r>
            <a:r>
              <a:rPr lang="en-US"/>
              <a:t>;  </a:t>
            </a:r>
            <a:r>
              <a:rPr lang="en-US">
                <a:sym typeface="Wingdings" pitchFamily="2" charset="2"/>
              </a:rPr>
              <a:t> int </a:t>
            </a:r>
            <a:r>
              <a:rPr lang="en-US" b="1">
                <a:solidFill>
                  <a:srgbClr val="FF0000"/>
                </a:solidFill>
                <a:sym typeface="Wingdings" pitchFamily="2" charset="2"/>
              </a:rPr>
              <a:t>*A</a:t>
            </a:r>
            <a:r>
              <a:rPr lang="en-US">
                <a:sym typeface="Wingdings" pitchFamily="2" charset="2"/>
              </a:rPr>
              <a:t> = new int[5]; chỉ khác là: </a:t>
            </a:r>
            <a:endParaRPr lang="en-US"/>
          </a:p>
          <a:p>
            <a:pPr marL="971550" lvl="1" indent="-514350">
              <a:buFont typeface="+mj-lt"/>
              <a:buAutoNum type="arabicPeriod"/>
            </a:pPr>
            <a:r>
              <a:rPr lang="en-US"/>
              <a:t>Con trỏ có thể trỏ đi nơi khác, </a:t>
            </a:r>
            <a:r>
              <a:rPr lang="en-US"/>
              <a:t>mảng </a:t>
            </a:r>
            <a:r>
              <a:rPr lang="en-US"/>
              <a:t>thì không.</a:t>
            </a:r>
          </a:p>
          <a:p>
            <a:pPr marL="971550" lvl="1" indent="-514350">
              <a:buFont typeface="+mj-lt"/>
              <a:buAutoNum type="arabicPeriod"/>
            </a:pPr>
            <a:r>
              <a:rPr lang="en-US"/>
              <a:t>Cần cấp/giải phóng bộ nhớ con trỏ, </a:t>
            </a:r>
            <a:r>
              <a:rPr lang="en-US"/>
              <a:t>mảng </a:t>
            </a:r>
            <a:r>
              <a:rPr lang="en-US"/>
              <a:t>thì không</a:t>
            </a:r>
            <a:r>
              <a:rPr lang="en-US"/>
              <a:t>.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4C6725A-4844-48E1-B9E2-95A22E5385EE}" type="slidenum">
              <a:rPr lang="en-US"/>
              <a:pPr>
                <a:defRPr/>
              </a:pPr>
              <a:t>7</a:t>
            </a:fld>
            <a:endParaRPr lang="en-US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C++: con trỏ &amp; </a:t>
            </a:r>
            <a:r>
              <a:rPr lang="en-US"/>
              <a:t>mảng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F6CD7BA-41AE-4CE6-B36C-18F136AE8EF5}" type="slidenum">
              <a:rPr lang="en-US"/>
              <a:pPr>
                <a:defRPr/>
              </a:pPr>
              <a:t>8</a:t>
            </a:fld>
            <a:endParaRPr lang="en-US"/>
          </a:p>
        </p:txBody>
      </p:sp>
      <p:sp>
        <p:nvSpPr>
          <p:cNvPr id="6" name="Content Placeholder 2"/>
          <p:cNvSpPr>
            <a:spLocks noGrp="1"/>
          </p:cNvSpPr>
          <p:nvPr>
            <p:ph sz="half" idx="1"/>
          </p:nvPr>
        </p:nvSpPr>
        <p:spPr>
          <a:xfrm>
            <a:off x="0" y="500042"/>
            <a:ext cx="7143768" cy="6357958"/>
          </a:xfrm>
          <a:ln>
            <a:noFill/>
          </a:ln>
        </p:spPr>
        <p:txBody>
          <a:bodyPr/>
          <a:lstStyle/>
          <a:p>
            <a:pPr>
              <a:buNone/>
            </a:pPr>
            <a:r>
              <a:rPr lang="en-US" sz="2400">
                <a:solidFill>
                  <a:srgbClr val="000099"/>
                </a:solidFill>
              </a:rPr>
              <a:t>// file vd31.cpp</a:t>
            </a:r>
          </a:p>
          <a:p>
            <a:pPr>
              <a:buNone/>
            </a:pPr>
            <a:r>
              <a:rPr lang="en-US" sz="2400"/>
              <a:t>int main()</a:t>
            </a:r>
          </a:p>
          <a:p>
            <a:pPr>
              <a:buNone/>
            </a:pPr>
            <a:r>
              <a:rPr lang="en-US" sz="2400"/>
              <a:t>{	int A[3]; // mang A gom 3 so nguyen</a:t>
            </a:r>
          </a:p>
          <a:p>
            <a:pPr>
              <a:buNone/>
            </a:pPr>
            <a:r>
              <a:rPr lang="en-US" sz="2400"/>
              <a:t>	int *p, sz = 3;	   </a:t>
            </a:r>
          </a:p>
          <a:p>
            <a:pPr>
              <a:buNone/>
            </a:pPr>
            <a:r>
              <a:rPr lang="en-US" sz="2400"/>
              <a:t>	p = </a:t>
            </a:r>
            <a:r>
              <a:rPr lang="en-US" sz="2400" b="1"/>
              <a:t>new</a:t>
            </a:r>
            <a:r>
              <a:rPr lang="en-US" sz="2400"/>
              <a:t> int[sz]; // p chi den 1 mang 3 so nguyen</a:t>
            </a:r>
          </a:p>
          <a:p>
            <a:pPr>
              <a:buNone/>
            </a:pPr>
            <a:r>
              <a:rPr lang="en-US" sz="2400"/>
              <a:t>	for (int i=0; i&lt;3; i++) </a:t>
            </a:r>
            <a:r>
              <a:rPr lang="en-US" sz="2400" b="1">
                <a:solidFill>
                  <a:srgbClr val="000099"/>
                </a:solidFill>
              </a:rPr>
              <a:t>*(p+i) </a:t>
            </a:r>
            <a:r>
              <a:rPr lang="en-US" sz="2400"/>
              <a:t>= i+1;</a:t>
            </a:r>
          </a:p>
          <a:p>
            <a:pPr>
              <a:buNone/>
            </a:pPr>
            <a:r>
              <a:rPr lang="en-US" sz="2400"/>
              <a:t>	</a:t>
            </a:r>
            <a:r>
              <a:rPr lang="en-US" sz="2400" b="1">
                <a:solidFill>
                  <a:srgbClr val="000099"/>
                </a:solidFill>
              </a:rPr>
              <a:t>A[0] </a:t>
            </a:r>
            <a:r>
              <a:rPr lang="en-US" sz="2400"/>
              <a:t>= *p;</a:t>
            </a:r>
          </a:p>
          <a:p>
            <a:pPr>
              <a:buNone/>
            </a:pPr>
            <a:r>
              <a:rPr lang="en-US" sz="2400"/>
              <a:t>	</a:t>
            </a:r>
            <a:r>
              <a:rPr lang="en-US" sz="2400" b="1">
                <a:solidFill>
                  <a:srgbClr val="000099"/>
                </a:solidFill>
              </a:rPr>
              <a:t>*(A+1) </a:t>
            </a:r>
            <a:r>
              <a:rPr lang="en-US" sz="2400"/>
              <a:t>= </a:t>
            </a:r>
            <a:r>
              <a:rPr lang="en-US" sz="2400" b="1">
                <a:solidFill>
                  <a:srgbClr val="000099"/>
                </a:solidFill>
              </a:rPr>
              <a:t>p[1]</a:t>
            </a:r>
            <a:r>
              <a:rPr lang="en-US" sz="2400"/>
              <a:t>;</a:t>
            </a:r>
          </a:p>
          <a:p>
            <a:pPr>
              <a:buNone/>
            </a:pPr>
            <a:r>
              <a:rPr lang="en-US" sz="2400"/>
              <a:t>	*(A+2) = p[2];</a:t>
            </a:r>
          </a:p>
          <a:p>
            <a:pPr>
              <a:buNone/>
            </a:pPr>
            <a:r>
              <a:rPr lang="en-US" sz="2400"/>
              <a:t>	</a:t>
            </a:r>
            <a:r>
              <a:rPr lang="en-US" sz="2400" b="1"/>
              <a:t>delete</a:t>
            </a:r>
            <a:r>
              <a:rPr lang="en-US" sz="2400"/>
              <a:t>[] p; // giai phong bo nho cap cho p</a:t>
            </a:r>
          </a:p>
          <a:p>
            <a:pPr>
              <a:buNone/>
            </a:pPr>
            <a:r>
              <a:rPr lang="en-US" sz="2400"/>
              <a:t>	for (int i=0; i&lt;3; i++)	</a:t>
            </a:r>
          </a:p>
          <a:p>
            <a:pPr>
              <a:buNone/>
            </a:pPr>
            <a:r>
              <a:rPr lang="en-US" sz="2400"/>
              <a:t>		cout &lt;&lt; "\n A["&lt;&lt;i&lt;&lt;"]="&lt;&lt; A[i];</a:t>
            </a:r>
          </a:p>
          <a:p>
            <a:pPr>
              <a:buNone/>
            </a:pPr>
            <a:r>
              <a:rPr lang="en-US" sz="2400"/>
              <a:t>	return 0;</a:t>
            </a:r>
          </a:p>
          <a:p>
            <a:pPr>
              <a:buNone/>
            </a:pPr>
            <a:r>
              <a:rPr lang="en-US" sz="2400"/>
              <a:t>}</a:t>
            </a:r>
          </a:p>
        </p:txBody>
      </p:sp>
      <p:sp>
        <p:nvSpPr>
          <p:cNvPr id="7" name="Content Placeholder 2"/>
          <p:cNvSpPr>
            <a:spLocks noGrp="1"/>
          </p:cNvSpPr>
          <p:nvPr>
            <p:ph sz="half" idx="1"/>
          </p:nvPr>
        </p:nvSpPr>
        <p:spPr>
          <a:xfrm>
            <a:off x="5786446" y="500042"/>
            <a:ext cx="3357554" cy="1428760"/>
          </a:xfrm>
          <a:solidFill>
            <a:schemeClr val="tx1"/>
          </a:solidFill>
          <a:ln>
            <a:solidFill>
              <a:schemeClr val="accent6">
                <a:lumMod val="75000"/>
              </a:schemeClr>
            </a:solidFill>
          </a:ln>
        </p:spPr>
        <p:txBody>
          <a:bodyPr/>
          <a:lstStyle/>
          <a:p>
            <a:pPr>
              <a:buNone/>
            </a:pPr>
            <a:r>
              <a:rPr lang="en-US" sz="2400" b="1">
                <a:solidFill>
                  <a:schemeClr val="bg1"/>
                </a:solidFill>
              </a:rPr>
              <a:t> A[0]=1</a:t>
            </a:r>
          </a:p>
          <a:p>
            <a:pPr>
              <a:buNone/>
            </a:pPr>
            <a:r>
              <a:rPr lang="en-US" sz="2400" b="1">
                <a:solidFill>
                  <a:schemeClr val="bg1"/>
                </a:solidFill>
              </a:rPr>
              <a:t> A[1]=2</a:t>
            </a:r>
          </a:p>
          <a:p>
            <a:pPr>
              <a:buNone/>
            </a:pPr>
            <a:r>
              <a:rPr lang="en-US" sz="2400" b="1">
                <a:solidFill>
                  <a:schemeClr val="bg1"/>
                </a:solidFill>
              </a:rPr>
              <a:t> A[2]=3</a:t>
            </a:r>
          </a:p>
          <a:p>
            <a:pPr>
              <a:buNone/>
            </a:pPr>
            <a:r>
              <a:rPr lang="en-US" sz="2400" b="1">
                <a:solidFill>
                  <a:schemeClr val="bg1"/>
                </a:solidFill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C++: tăng giam biến con trỏ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F6CD7BA-41AE-4CE6-B36C-18F136AE8EF5}" type="slidenum">
              <a:rPr lang="en-US"/>
              <a:pPr>
                <a:defRPr/>
              </a:pPr>
              <a:t>9</a:t>
            </a:fld>
            <a:endParaRPr lang="en-US"/>
          </a:p>
        </p:txBody>
      </p:sp>
      <p:sp>
        <p:nvSpPr>
          <p:cNvPr id="6" name="Content Placeholder 2"/>
          <p:cNvSpPr>
            <a:spLocks noGrp="1"/>
          </p:cNvSpPr>
          <p:nvPr>
            <p:ph sz="half" idx="1"/>
          </p:nvPr>
        </p:nvSpPr>
        <p:spPr>
          <a:xfrm>
            <a:off x="0" y="500042"/>
            <a:ext cx="5429256" cy="6357958"/>
          </a:xfrm>
          <a:ln>
            <a:noFill/>
          </a:ln>
        </p:spPr>
        <p:txBody>
          <a:bodyPr/>
          <a:lstStyle/>
          <a:p>
            <a:pPr>
              <a:buNone/>
            </a:pPr>
            <a:r>
              <a:rPr lang="en-US" sz="2400">
                <a:solidFill>
                  <a:srgbClr val="000099"/>
                </a:solidFill>
              </a:rPr>
              <a:t>// file vd32.cpp</a:t>
            </a:r>
          </a:p>
          <a:p>
            <a:pPr>
              <a:buNone/>
            </a:pPr>
            <a:r>
              <a:rPr lang="en-US" sz="2400"/>
              <a:t>// tang giam bien con tro</a:t>
            </a:r>
          </a:p>
          <a:p>
            <a:pPr>
              <a:buNone/>
            </a:pPr>
            <a:r>
              <a:rPr lang="en-US" sz="2400"/>
              <a:t>#include &lt;iostream&gt;</a:t>
            </a:r>
          </a:p>
          <a:p>
            <a:pPr>
              <a:buNone/>
            </a:pPr>
            <a:r>
              <a:rPr lang="en-US" sz="2400" b="1"/>
              <a:t>#include &lt;cstring&gt;</a:t>
            </a:r>
          </a:p>
          <a:p>
            <a:pPr>
              <a:buNone/>
            </a:pPr>
            <a:r>
              <a:rPr lang="en-US" sz="2400"/>
              <a:t>int main()</a:t>
            </a:r>
          </a:p>
          <a:p>
            <a:pPr>
              <a:buNone/>
            </a:pPr>
            <a:r>
              <a:rPr lang="en-US" sz="2400"/>
              <a:t>{	char S1[]="Day la chuoi C chuan";</a:t>
            </a:r>
          </a:p>
          <a:p>
            <a:pPr>
              <a:buNone/>
            </a:pPr>
            <a:r>
              <a:rPr lang="en-US" sz="2400"/>
              <a:t>	char *S2, *p1, *p2;</a:t>
            </a:r>
          </a:p>
          <a:p>
            <a:pPr>
              <a:buNone/>
            </a:pPr>
            <a:r>
              <a:rPr lang="en-US" sz="2400"/>
              <a:t>	S2 = new char[</a:t>
            </a:r>
            <a:r>
              <a:rPr lang="en-US" sz="2400" b="1"/>
              <a:t>strlen</a:t>
            </a:r>
            <a:r>
              <a:rPr lang="en-US" sz="2400"/>
              <a:t>(S1+1)];</a:t>
            </a:r>
          </a:p>
          <a:p>
            <a:pPr>
              <a:buNone/>
            </a:pPr>
            <a:r>
              <a:rPr lang="en-US" sz="2400"/>
              <a:t>	p1 = S1;  p2 = S2;</a:t>
            </a:r>
          </a:p>
          <a:p>
            <a:pPr>
              <a:buNone/>
            </a:pPr>
            <a:r>
              <a:rPr lang="en-US" sz="2400"/>
              <a:t>	while (*p1) </a:t>
            </a:r>
            <a:r>
              <a:rPr lang="en-US" sz="2400" b="1">
                <a:solidFill>
                  <a:srgbClr val="000099"/>
                </a:solidFill>
              </a:rPr>
              <a:t>*p2++ </a:t>
            </a:r>
            <a:r>
              <a:rPr lang="en-US" sz="2400"/>
              <a:t>= </a:t>
            </a:r>
            <a:r>
              <a:rPr lang="en-US" sz="2400" b="1">
                <a:solidFill>
                  <a:srgbClr val="000099"/>
                </a:solidFill>
              </a:rPr>
              <a:t>*p1++</a:t>
            </a:r>
            <a:r>
              <a:rPr lang="en-US" sz="2400"/>
              <a:t>;  *p2 = </a:t>
            </a:r>
            <a:r>
              <a:rPr lang="en-US" sz="2400" b="1">
                <a:solidFill>
                  <a:srgbClr val="FF0000"/>
                </a:solidFill>
              </a:rPr>
              <a:t>0</a:t>
            </a:r>
            <a:r>
              <a:rPr lang="en-US" sz="2400"/>
              <a:t>;</a:t>
            </a:r>
          </a:p>
          <a:p>
            <a:pPr>
              <a:buNone/>
            </a:pPr>
            <a:r>
              <a:rPr lang="en-US" sz="2400"/>
              <a:t>	cout &lt;&lt; S2;</a:t>
            </a:r>
          </a:p>
          <a:p>
            <a:pPr>
              <a:buNone/>
            </a:pPr>
            <a:r>
              <a:rPr lang="en-US" sz="2400"/>
              <a:t>	delete[] S2;</a:t>
            </a:r>
          </a:p>
          <a:p>
            <a:pPr>
              <a:buNone/>
            </a:pPr>
            <a:r>
              <a:rPr lang="en-US" sz="2400"/>
              <a:t>	return 0;</a:t>
            </a:r>
          </a:p>
          <a:p>
            <a:pPr>
              <a:buNone/>
            </a:pPr>
            <a:r>
              <a:rPr lang="en-US" sz="2400"/>
              <a:t>}</a:t>
            </a:r>
          </a:p>
        </p:txBody>
      </p:sp>
      <p:sp>
        <p:nvSpPr>
          <p:cNvPr id="7" name="Content Placeholder 2"/>
          <p:cNvSpPr>
            <a:spLocks noGrp="1"/>
          </p:cNvSpPr>
          <p:nvPr>
            <p:ph sz="half" idx="1"/>
          </p:nvPr>
        </p:nvSpPr>
        <p:spPr>
          <a:xfrm>
            <a:off x="5072066" y="500042"/>
            <a:ext cx="4071934" cy="1428760"/>
          </a:xfrm>
          <a:solidFill>
            <a:schemeClr val="tx1"/>
          </a:solidFill>
          <a:ln>
            <a:solidFill>
              <a:schemeClr val="accent6">
                <a:lumMod val="75000"/>
              </a:schemeClr>
            </a:solidFill>
          </a:ln>
        </p:spPr>
        <p:txBody>
          <a:bodyPr/>
          <a:lstStyle/>
          <a:p>
            <a:pPr>
              <a:buNone/>
            </a:pPr>
            <a:r>
              <a:rPr lang="en-US" sz="2400" b="1">
                <a:solidFill>
                  <a:schemeClr val="bg1"/>
                </a:solidFill>
              </a:rPr>
              <a:t> Day la chuoi C chuan</a:t>
            </a:r>
          </a:p>
          <a:p>
            <a:pPr>
              <a:buNone/>
            </a:pPr>
            <a:r>
              <a:rPr lang="en-US" sz="2400" b="1">
                <a:solidFill>
                  <a:schemeClr val="bg1"/>
                </a:solidFill>
              </a:rPr>
              <a:t>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5214942" y="2039487"/>
            <a:ext cx="385765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n-US"/>
              <a:t> C tự tính số bytes cần tăng trong lệnh p1++ (“</a:t>
            </a:r>
            <a:r>
              <a:rPr lang="en-US" i="1"/>
              <a:t>trỏ đến phần tử kế”</a:t>
            </a:r>
            <a:r>
              <a:rPr lang="en-US"/>
              <a:t>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C++: Sử dụng con trỏ hàm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F6CD7BA-41AE-4CE6-B36C-18F136AE8EF5}" type="slidenum">
              <a:rPr lang="en-US"/>
              <a:pPr>
                <a:defRPr/>
              </a:pPr>
              <a:t>10</a:t>
            </a:fld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143504" y="2214554"/>
            <a:ext cx="4000464" cy="4643446"/>
          </a:xfrm>
          <a:ln>
            <a:noFill/>
          </a:ln>
        </p:spPr>
        <p:txBody>
          <a:bodyPr/>
          <a:lstStyle/>
          <a:p>
            <a:r>
              <a:rPr lang="en-US" sz="2400"/>
              <a:t>Địa chỉ hàm Add được gán vào tham số fcall của hàm Op</a:t>
            </a:r>
          </a:p>
          <a:p>
            <a:r>
              <a:rPr lang="en-US" sz="2400"/>
              <a:t>Địa chỉ hàm Minus = địa chỉ hàm Sub, được gán vào tham số fcall</a:t>
            </a:r>
          </a:p>
        </p:txBody>
      </p:sp>
      <p:sp>
        <p:nvSpPr>
          <p:cNvPr id="6" name="Content Placeholder 2"/>
          <p:cNvSpPr>
            <a:spLocks noGrp="1"/>
          </p:cNvSpPr>
          <p:nvPr>
            <p:ph sz="half" idx="1"/>
          </p:nvPr>
        </p:nvSpPr>
        <p:spPr>
          <a:xfrm>
            <a:off x="-32" y="500042"/>
            <a:ext cx="5214974" cy="6357958"/>
          </a:xfrm>
          <a:ln>
            <a:noFill/>
          </a:ln>
        </p:spPr>
        <p:txBody>
          <a:bodyPr/>
          <a:lstStyle/>
          <a:p>
            <a:pPr>
              <a:buNone/>
            </a:pPr>
            <a:r>
              <a:rPr lang="en-US" sz="2400">
                <a:solidFill>
                  <a:srgbClr val="000099"/>
                </a:solidFill>
              </a:rPr>
              <a:t>// file vd33.cpp</a:t>
            </a:r>
          </a:p>
          <a:p>
            <a:pPr>
              <a:buNone/>
            </a:pPr>
            <a:r>
              <a:rPr lang="en-US" sz="2400"/>
              <a:t>int Add(int a, int b) { return (a + b);}</a:t>
            </a:r>
          </a:p>
          <a:p>
            <a:pPr>
              <a:buNone/>
            </a:pPr>
            <a:r>
              <a:rPr lang="en-US" sz="2400"/>
              <a:t>int Sub(int a, int b) { return (a - b);} </a:t>
            </a:r>
          </a:p>
          <a:p>
            <a:pPr>
              <a:buNone/>
            </a:pPr>
            <a:r>
              <a:rPr lang="en-US" sz="2400"/>
              <a:t>int Op(int x, int y, int (</a:t>
            </a:r>
            <a:r>
              <a:rPr lang="en-US" sz="2400" b="1">
                <a:solidFill>
                  <a:srgbClr val="000099"/>
                </a:solidFill>
              </a:rPr>
              <a:t>*fcall</a:t>
            </a:r>
            <a:r>
              <a:rPr lang="en-US" sz="2400"/>
              <a:t>)(int,int)) </a:t>
            </a:r>
          </a:p>
          <a:p>
            <a:pPr>
              <a:buNone/>
            </a:pPr>
            <a:r>
              <a:rPr lang="en-US" sz="2400"/>
              <a:t>{ 	int g;   g = (</a:t>
            </a:r>
            <a:r>
              <a:rPr lang="en-US" sz="2400" b="1">
                <a:solidFill>
                  <a:srgbClr val="000099"/>
                </a:solidFill>
              </a:rPr>
              <a:t>*fcall</a:t>
            </a:r>
            <a:r>
              <a:rPr lang="en-US" sz="2400"/>
              <a:t>)(x,y);  </a:t>
            </a:r>
          </a:p>
          <a:p>
            <a:pPr>
              <a:buNone/>
            </a:pPr>
            <a:r>
              <a:rPr lang="en-US" sz="2400"/>
              <a:t>	return (g); </a:t>
            </a:r>
          </a:p>
          <a:p>
            <a:pPr>
              <a:buNone/>
            </a:pPr>
            <a:r>
              <a:rPr lang="en-US" sz="2400"/>
              <a:t>} </a:t>
            </a:r>
          </a:p>
          <a:p>
            <a:pPr>
              <a:buNone/>
            </a:pPr>
            <a:r>
              <a:rPr lang="en-US" sz="2400"/>
              <a:t>int main () </a:t>
            </a:r>
          </a:p>
          <a:p>
            <a:pPr>
              <a:buNone/>
            </a:pPr>
            <a:r>
              <a:rPr lang="en-US" sz="2400"/>
              <a:t>{ 	int m,n; </a:t>
            </a:r>
          </a:p>
          <a:p>
            <a:pPr>
              <a:buNone/>
            </a:pPr>
            <a:r>
              <a:rPr lang="en-US" sz="2400"/>
              <a:t>	int (*</a:t>
            </a:r>
            <a:r>
              <a:rPr lang="en-US" sz="2400" b="1">
                <a:solidFill>
                  <a:srgbClr val="FF0000"/>
                </a:solidFill>
              </a:rPr>
              <a:t>Minus</a:t>
            </a:r>
            <a:r>
              <a:rPr lang="en-US" sz="2400"/>
              <a:t>)(int,int) = Sub; </a:t>
            </a:r>
          </a:p>
          <a:p>
            <a:pPr>
              <a:buNone/>
            </a:pPr>
            <a:r>
              <a:rPr lang="en-US" sz="2400"/>
              <a:t>	m = Op(7, 5, Add);   // 7+5=12=m</a:t>
            </a:r>
          </a:p>
          <a:p>
            <a:pPr>
              <a:buNone/>
            </a:pPr>
            <a:r>
              <a:rPr lang="en-US" sz="2400"/>
              <a:t>	n = Op(</a:t>
            </a:r>
            <a:r>
              <a:rPr lang="en-US" sz="2400"/>
              <a:t>20, m</a:t>
            </a:r>
            <a:r>
              <a:rPr lang="en-US" sz="2400"/>
              <a:t>, </a:t>
            </a:r>
            <a:r>
              <a:rPr lang="en-US" sz="2400" b="1">
                <a:solidFill>
                  <a:srgbClr val="FF0000"/>
                </a:solidFill>
              </a:rPr>
              <a:t>Minus</a:t>
            </a:r>
            <a:r>
              <a:rPr lang="en-US" sz="2400"/>
              <a:t>); // 20-m=8</a:t>
            </a:r>
          </a:p>
          <a:p>
            <a:pPr>
              <a:buNone/>
            </a:pPr>
            <a:r>
              <a:rPr lang="en-US" sz="2400"/>
              <a:t>	cout &lt;&lt;“\n n=” &lt;&lt;n;  return 0; </a:t>
            </a:r>
          </a:p>
          <a:p>
            <a:pPr>
              <a:buNone/>
            </a:pPr>
            <a:r>
              <a:rPr lang="en-US" sz="2400"/>
              <a:t>}</a:t>
            </a:r>
          </a:p>
        </p:txBody>
      </p:sp>
      <p:sp>
        <p:nvSpPr>
          <p:cNvPr id="7" name="Content Placeholder 2"/>
          <p:cNvSpPr>
            <a:spLocks noGrp="1"/>
          </p:cNvSpPr>
          <p:nvPr>
            <p:ph sz="half" idx="1"/>
          </p:nvPr>
        </p:nvSpPr>
        <p:spPr>
          <a:xfrm>
            <a:off x="5214910" y="500042"/>
            <a:ext cx="3929090" cy="1643074"/>
          </a:xfrm>
          <a:solidFill>
            <a:schemeClr val="tx1"/>
          </a:solidFill>
          <a:ln>
            <a:solidFill>
              <a:schemeClr val="accent6">
                <a:lumMod val="75000"/>
              </a:schemeClr>
            </a:solidFill>
          </a:ln>
        </p:spPr>
        <p:txBody>
          <a:bodyPr/>
          <a:lstStyle/>
          <a:p>
            <a:pPr>
              <a:buNone/>
            </a:pPr>
            <a:r>
              <a:rPr lang="en-US" sz="2400" b="1">
                <a:solidFill>
                  <a:schemeClr val="bg1"/>
                </a:solidFill>
              </a:rPr>
              <a:t> n= 8</a:t>
            </a:r>
          </a:p>
          <a:p>
            <a:pPr>
              <a:buNone/>
            </a:pPr>
            <a:r>
              <a:rPr lang="en-US" sz="2400" b="1">
                <a:solidFill>
                  <a:schemeClr val="bg1"/>
                </a:solidFill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Bài tập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en-US"/>
              <a:t>Chỉ ra chổ sai:</a:t>
            </a:r>
          </a:p>
          <a:p>
            <a:pPr marL="914400" lvl="1" indent="-514350"/>
            <a:r>
              <a:rPr lang="en-US"/>
              <a:t>int n=44; int*p = &amp;n; ++(*p); int m = p;</a:t>
            </a:r>
          </a:p>
          <a:p>
            <a:pPr marL="914400" lvl="1" indent="-514350"/>
            <a:r>
              <a:rPr lang="en-US"/>
              <a:t>int p=new int; *p=44; int *q=p; delete p;</a:t>
            </a:r>
          </a:p>
          <a:p>
            <a:pPr marL="914400" lvl="1" indent="-514350"/>
            <a:r>
              <a:rPr lang="en-US"/>
              <a:t>int *p = new int; *p=44; int *q = new int; p = q;</a:t>
            </a:r>
          </a:p>
          <a:p>
            <a:pPr marL="914400" lvl="1" indent="-514350"/>
            <a:r>
              <a:rPr lang="en-US"/>
              <a:t>int n = new int; n=44;</a:t>
            </a:r>
          </a:p>
          <a:p>
            <a:pPr marL="514350" indent="-514350">
              <a:buFont typeface="+mj-lt"/>
              <a:buAutoNum type="arabicPeriod"/>
            </a:pPr>
            <a:r>
              <a:rPr lang="en-US"/>
              <a:t>Nhập vào một </a:t>
            </a:r>
            <a:r>
              <a:rPr lang="en-US"/>
              <a:t>mảng </a:t>
            </a:r>
            <a:r>
              <a:rPr lang="en-US"/>
              <a:t>n lẽ số nguyên, tìm giá trị trung vị (median) của </a:t>
            </a:r>
            <a:r>
              <a:rPr lang="en-US"/>
              <a:t>mảng. </a:t>
            </a:r>
            <a:r>
              <a:rPr lang="en-US"/>
              <a:t>Ví dụ : {1,5,2,4,3) → median = 3</a:t>
            </a:r>
          </a:p>
          <a:p>
            <a:pPr marL="514350" indent="-514350">
              <a:buFont typeface="+mj-lt"/>
              <a:buAutoNum type="arabicPeriod"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4C6725A-4844-48E1-B9E2-95A22E5385EE}" type="slidenum">
              <a:rPr lang="en-US"/>
              <a:pPr>
                <a:defRPr/>
              </a:pPr>
              <a:t>11</a:t>
            </a:fld>
            <a:endParaRPr lang="en-US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Slide Number Placeholder 1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8522E65C-2AB6-4191-8F98-8BCB03088B43}" type="slidenum">
              <a:rPr lang="en-US"/>
              <a:pPr/>
              <a:t>12</a:t>
            </a:fld>
            <a:endParaRPr lang="en-US"/>
          </a:p>
        </p:txBody>
      </p:sp>
      <p:pic>
        <p:nvPicPr>
          <p:cNvPr id="14339" name="Picture 3" descr="C:\Users\anh_hao\AppData\Local\Microsoft\Windows\INetCache\IE\7GJTQK6Z\large-Emoticons-Question-face-66.6-11146[1]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94013" y="2012950"/>
            <a:ext cx="3321050" cy="3201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efault Design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triangle" w="lg" len="lg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triangle" w="lg" len="lg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16147</TotalTime>
  <Words>706</Words>
  <Application>Microsoft PowerPoint</Application>
  <PresentationFormat>On-screen Show (4:3)</PresentationFormat>
  <Paragraphs>156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7" baseType="lpstr">
      <vt:lpstr>Arial</vt:lpstr>
      <vt:lpstr>Times New Roman</vt:lpstr>
      <vt:lpstr>Wingdings</vt:lpstr>
      <vt:lpstr>Symbol</vt:lpstr>
      <vt:lpstr>Default Design</vt:lpstr>
      <vt:lpstr>Tin học cơ sở 2   Lập trình C/C++  Con trỏ &amp; mảng (array) </vt:lpstr>
      <vt:lpstr>Khái niệm</vt:lpstr>
      <vt:lpstr>Con trỏ → biến</vt:lpstr>
      <vt:lpstr>C++: Sử dụng con trỏ</vt:lpstr>
      <vt:lpstr>Con trỏ trong tham số của hàm</vt:lpstr>
      <vt:lpstr>Cấp phát bộ nhớ động</vt:lpstr>
      <vt:lpstr>Mảng (1 chiều)</vt:lpstr>
      <vt:lpstr>C++: con trỏ &amp; mảng</vt:lpstr>
      <vt:lpstr>C++: tăng giam biến con trỏ</vt:lpstr>
      <vt:lpstr>C++: Sử dụng con trỏ hàm</vt:lpstr>
      <vt:lpstr>Bài tập</vt:lpstr>
      <vt:lpstr>Slide 12</vt:lpstr>
    </vt:vector>
  </TitlesOfParts>
  <Company>HCM PT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Nhung van de co ban ve he thong thong tin</dc:title>
  <dc:creator>Nguyen Anh Hao</dc:creator>
  <cp:lastModifiedBy>anh_hao</cp:lastModifiedBy>
  <cp:revision>612</cp:revision>
  <dcterms:created xsi:type="dcterms:W3CDTF">2005-08-13T02:09:57Z</dcterms:created>
  <dcterms:modified xsi:type="dcterms:W3CDTF">2018-03-01T07:51:44Z</dcterms:modified>
</cp:coreProperties>
</file>