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4"/>
  </p:notesMasterIdLst>
  <p:sldIdLst>
    <p:sldId id="361" r:id="rId2"/>
    <p:sldId id="403" r:id="rId3"/>
    <p:sldId id="404" r:id="rId4"/>
    <p:sldId id="411" r:id="rId5"/>
    <p:sldId id="388" r:id="rId6"/>
    <p:sldId id="405" r:id="rId7"/>
    <p:sldId id="414" r:id="rId8"/>
    <p:sldId id="406" r:id="rId9"/>
    <p:sldId id="401" r:id="rId10"/>
    <p:sldId id="407" r:id="rId11"/>
    <p:sldId id="408" r:id="rId12"/>
    <p:sldId id="409" r:id="rId13"/>
    <p:sldId id="410" r:id="rId14"/>
    <p:sldId id="427" r:id="rId15"/>
    <p:sldId id="412" r:id="rId16"/>
    <p:sldId id="415" r:id="rId17"/>
    <p:sldId id="416" r:id="rId18"/>
    <p:sldId id="394" r:id="rId19"/>
    <p:sldId id="397" r:id="rId20"/>
    <p:sldId id="396" r:id="rId21"/>
    <p:sldId id="395" r:id="rId22"/>
    <p:sldId id="417" r:id="rId23"/>
    <p:sldId id="420" r:id="rId24"/>
    <p:sldId id="419" r:id="rId25"/>
    <p:sldId id="418" r:id="rId26"/>
    <p:sldId id="421" r:id="rId27"/>
    <p:sldId id="424" r:id="rId28"/>
    <p:sldId id="422" r:id="rId29"/>
    <p:sldId id="428" r:id="rId30"/>
    <p:sldId id="425" r:id="rId31"/>
    <p:sldId id="426" r:id="rId32"/>
    <p:sldId id="429" r:id="rId33"/>
  </p:sldIdLst>
  <p:sldSz cx="9144000" cy="6858000" type="screen4x3"/>
  <p:notesSz cx="6646863" cy="9929813"/>
  <p:embeddedFontLst>
    <p:embeddedFont>
      <p:font typeface="Arial Unicode MS" pitchFamily="34" charset="-128"/>
      <p:regular r:id="rId35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3300"/>
    <a:srgbClr val="993300"/>
    <a:srgbClr val="006600"/>
    <a:srgbClr val="3366CC"/>
    <a:srgbClr val="0099CC"/>
    <a:srgbClr val="99FF99"/>
    <a:srgbClr val="C0C0C0"/>
    <a:srgbClr val="CC3300"/>
    <a:srgbClr val="4D4D4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4720" autoAdjust="0"/>
    <p:restoredTop sz="94660" autoAdjust="0"/>
  </p:normalViewPr>
  <p:slideViewPr>
    <p:cSldViewPr>
      <p:cViewPr varScale="1">
        <p:scale>
          <a:sx n="59" d="100"/>
          <a:sy n="59" d="100"/>
        </p:scale>
        <p:origin x="-1330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97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67138" y="0"/>
            <a:ext cx="28797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41375" y="744538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5825" y="4718050"/>
            <a:ext cx="4875213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2925"/>
            <a:ext cx="28797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67138" y="9432925"/>
            <a:ext cx="28797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45B6590-09CD-4D8E-9FC3-B164C009AF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EC8E4-7DB7-45B8-90D8-D98FAA693F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C2187-6570-4E2B-998D-34F0C44962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457200"/>
            <a:ext cx="4495800" cy="6400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457200"/>
            <a:ext cx="4495800" cy="6400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07AA3-C5D8-4703-9635-1D1AC73A9C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CE078-645D-4B56-8F94-31EA537625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EEE65-215D-4CF3-88C9-5DC816934A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49074A-24A6-48A6-8626-9DB56CE666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EFD3A-606E-4CB0-BBCE-77DC222836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BBDA2-3BEE-47FB-9516-C486DCFFBB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2A066-16FA-496F-9C9D-FC75242037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77724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457200"/>
            <a:ext cx="4495800" cy="640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457200"/>
            <a:ext cx="4495800" cy="640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881030-041C-4A73-A72B-89F59F18F3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77724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457200"/>
            <a:ext cx="4495800" cy="640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457200"/>
            <a:ext cx="44958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733800"/>
            <a:ext cx="44958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84B53-C7F4-4765-BA08-5F599E304D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0"/>
            <a:ext cx="777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457200"/>
            <a:ext cx="9144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400" b="1"/>
            </a:lvl1pPr>
          </a:lstStyle>
          <a:p>
            <a:pPr>
              <a:defRPr/>
            </a:pPr>
            <a:fld id="{421F7FE6-388A-4745-8E0E-E5A359E627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Line 7"/>
          <p:cNvSpPr>
            <a:spLocks noChangeShapeType="1"/>
          </p:cNvSpPr>
          <p:nvPr userDrawn="1"/>
        </p:nvSpPr>
        <p:spPr bwMode="auto">
          <a:xfrm>
            <a:off x="0" y="4572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Ü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75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4A69A68-B834-407F-99AC-62E6A89836D1}" type="slidenum">
              <a:rPr lang="en-US"/>
              <a:pPr/>
              <a:t>1</a:t>
            </a:fld>
            <a:endParaRPr lang="en-US"/>
          </a:p>
        </p:txBody>
      </p:sp>
      <p:sp>
        <p:nvSpPr>
          <p:cNvPr id="1607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85813" y="500062"/>
            <a:ext cx="7772400" cy="4214821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  <a:t>Tin học cơ sở 2</a:t>
            </a:r>
            <a:b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  <a:sym typeface="Wingdings"/>
              </a:rPr>
              <a:t> </a:t>
            </a:r>
            <a:r>
              <a:rPr lang="en-US" sz="3600">
                <a:effectLst>
                  <a:outerShdw blurRad="38100" dist="38100" dir="2700000" algn="tl">
                    <a:srgbClr val="C0C0C0"/>
                  </a:outerShdw>
                </a:effectLst>
                <a:sym typeface="Wingdings"/>
              </a:rPr>
              <a:t>Lập trình</a:t>
            </a:r>
            <a:r>
              <a:rPr 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>
                <a:solidFill>
                  <a:schemeClr val="tx2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C/C++ </a:t>
            </a:r>
            <a: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Cấu trúc cơ bản của chương trình</a:t>
            </a:r>
            <a: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Wingdings"/>
              </a:rPr>
              <a:t></a:t>
            </a:r>
            <a:endParaRPr lang="en-US" sz="400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28750" y="6000750"/>
            <a:ext cx="6400800" cy="665163"/>
          </a:xfrm>
        </p:spPr>
        <p:txBody>
          <a:bodyPr/>
          <a:lstStyle/>
          <a:p>
            <a:pPr eaLnBrk="1" hangingPunct="1"/>
            <a:r>
              <a:rPr lang="en-US"/>
              <a:t>ThS. Nguyễn Anh Hào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Chương trình C++ đơn giản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>
              <a:buNone/>
            </a:pPr>
            <a:r>
              <a:rPr lang="en-US">
                <a:solidFill>
                  <a:srgbClr val="0099CC"/>
                </a:solidFill>
              </a:rPr>
              <a:t>/* file vd1.cpp */</a:t>
            </a:r>
          </a:p>
          <a:p>
            <a:pPr>
              <a:buNone/>
            </a:pPr>
            <a:r>
              <a:rPr lang="en-US">
                <a:solidFill>
                  <a:srgbClr val="006600"/>
                </a:solidFill>
              </a:rPr>
              <a:t># include &lt;iostream&gt; </a:t>
            </a:r>
          </a:p>
          <a:p>
            <a:pPr>
              <a:buNone/>
            </a:pPr>
            <a:r>
              <a:rPr lang="en-US"/>
              <a:t>using namespace std; </a:t>
            </a:r>
          </a:p>
          <a:p>
            <a:pPr>
              <a:buNone/>
            </a:pPr>
            <a:r>
              <a:rPr lang="en-US"/>
              <a:t>int main()</a:t>
            </a:r>
          </a:p>
          <a:p>
            <a:pPr>
              <a:buNone/>
            </a:pPr>
            <a:r>
              <a:rPr lang="en-US"/>
              <a:t>{ </a:t>
            </a:r>
            <a:endParaRPr lang="en-US">
              <a:solidFill>
                <a:srgbClr val="0099CC"/>
              </a:solidFill>
            </a:endParaRPr>
          </a:p>
          <a:p>
            <a:pPr>
              <a:buNone/>
            </a:pPr>
            <a:r>
              <a:rPr lang="en-US"/>
              <a:t>	cout &lt;&lt; "Hello World!";</a:t>
            </a:r>
          </a:p>
          <a:p>
            <a:pPr>
              <a:buNone/>
            </a:pPr>
            <a:r>
              <a:rPr lang="en-US" sz="2400">
                <a:solidFill>
                  <a:srgbClr val="0099CC"/>
                </a:solidFill>
              </a:rPr>
              <a:t> /* nếu không có namespace std</a:t>
            </a:r>
          </a:p>
          <a:p>
            <a:pPr>
              <a:buNone/>
            </a:pPr>
            <a:r>
              <a:rPr lang="en-US" sz="2400" b="1">
                <a:solidFill>
                  <a:srgbClr val="FF0000"/>
                </a:solidFill>
              </a:rPr>
              <a:t>	std::cout&lt;&lt;“Hello World!”;</a:t>
            </a:r>
          </a:p>
          <a:p>
            <a:pPr>
              <a:buNone/>
            </a:pPr>
            <a:r>
              <a:rPr lang="en-US" sz="2400">
                <a:solidFill>
                  <a:srgbClr val="0099CC"/>
                </a:solidFill>
              </a:rPr>
              <a:t>*/</a:t>
            </a:r>
          </a:p>
          <a:p>
            <a:pPr>
              <a:buNone/>
            </a:pPr>
            <a:r>
              <a:rPr lang="en-US"/>
              <a:t>   return 0; </a:t>
            </a:r>
            <a:r>
              <a:rPr lang="en-US">
                <a:solidFill>
                  <a:srgbClr val="0099CC"/>
                </a:solidFill>
              </a:rPr>
              <a:t>// </a:t>
            </a:r>
            <a:r>
              <a:rPr lang="en-US" sz="2400">
                <a:solidFill>
                  <a:srgbClr val="0099CC"/>
                </a:solidFill>
              </a:rPr>
              <a:t>kiểu int của main</a:t>
            </a:r>
            <a:endParaRPr lang="en-US">
              <a:solidFill>
                <a:srgbClr val="0099CC"/>
              </a:solidFill>
            </a:endParaRPr>
          </a:p>
          <a:p>
            <a:pPr>
              <a:buNone/>
            </a:pPr>
            <a:r>
              <a:rPr lang="en-US"/>
              <a:t>}</a:t>
            </a:r>
            <a:endParaRPr lang="en-US">
              <a:solidFill>
                <a:srgbClr val="0099CC"/>
              </a:solidFill>
            </a:endParaRPr>
          </a:p>
          <a:p>
            <a:pPr>
              <a:buNone/>
            </a:pPr>
            <a:r>
              <a:rPr lang="en-US"/>
              <a:t>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500042"/>
            <a:ext cx="4281518" cy="1757354"/>
          </a:xfrm>
          <a:solidFill>
            <a:schemeClr val="tx1"/>
          </a:solidFill>
        </p:spPr>
        <p:txBody>
          <a:bodyPr/>
          <a:lstStyle/>
          <a:p>
            <a:pPr>
              <a:buNone/>
            </a:pPr>
            <a:r>
              <a:rPr lang="en-US">
                <a:solidFill>
                  <a:schemeClr val="bg1"/>
                </a:solidFill>
              </a:rPr>
              <a:t>Hello World!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4648200" y="2285992"/>
            <a:ext cx="4495800" cy="457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# include &lt;iostream&gt;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2400" kern="0">
                <a:solidFill>
                  <a:schemeClr val="accent6">
                    <a:lumMod val="75000"/>
                  </a:schemeClr>
                </a:solidFill>
                <a:latin typeface="+mn-lt"/>
              </a:rPr>
              <a:t> 	Chỉ thị</a:t>
            </a:r>
            <a:r>
              <a:rPr kumimoji="0" lang="en-US" sz="2400" b="0" i="0" u="none" strike="noStrike" kern="0" cap="none" spc="0" normalizeH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nạp </a:t>
            </a:r>
            <a:r>
              <a:rPr kumimoji="0" lang="en-US" sz="2400" b="1" i="0" u="none" strike="noStrike" kern="0" cap="none" spc="0" normalizeH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iostream.h</a:t>
            </a:r>
            <a:r>
              <a:rPr kumimoji="0" lang="en-US" sz="2400" b="0" i="0" u="none" strike="noStrike" kern="0" cap="none" spc="0" normalizeH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để nhận dạng </a:t>
            </a:r>
            <a:r>
              <a:rPr lang="en-US" sz="2400" kern="0">
                <a:solidFill>
                  <a:schemeClr val="accent6">
                    <a:lumMod val="75000"/>
                  </a:schemeClr>
                </a:solidFill>
                <a:latin typeface="+mn-lt"/>
              </a:rPr>
              <a:t>lệnh</a:t>
            </a:r>
            <a:r>
              <a:rPr kumimoji="0" lang="en-US" sz="2400" i="0" u="none" strike="noStrike" kern="0" cap="none" spc="0" normalizeH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nhập xuất (&lt;&lt;)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2400" kern="0">
                <a:latin typeface="+mn-lt"/>
              </a:rPr>
              <a:t>u</a:t>
            </a:r>
            <a:r>
              <a:rPr lang="en-US" sz="2400" kern="0" baseline="0">
                <a:latin typeface="+mn-lt"/>
              </a:rPr>
              <a:t>sing namespace std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Để</a:t>
            </a:r>
            <a:r>
              <a:rPr kumimoji="0" lang="en-US" sz="2400" b="0" i="0" u="none" strike="noStrike" kern="0" cap="none" spc="0" normalizeH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US" sz="2400" b="1" kern="0">
                <a:solidFill>
                  <a:schemeClr val="accent6">
                    <a:lumMod val="75000"/>
                  </a:schemeClr>
                </a:solidFill>
                <a:latin typeface="+mn-lt"/>
              </a:rPr>
              <a:t>truy xuất</a:t>
            </a:r>
            <a:r>
              <a:rPr kumimoji="0" lang="en-US" sz="2400" b="1" i="0" u="none" strike="noStrike" kern="0" cap="none" spc="0" normalizeH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(ngắn gọn</a:t>
            </a:r>
            <a:r>
              <a:rPr kumimoji="0" lang="en-US" sz="2400" i="0" u="none" strike="noStrike" kern="0" cap="none" spc="0" normalizeH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vào </a:t>
            </a:r>
            <a:r>
              <a:rPr kumimoji="0" lang="en-US" sz="2400" b="0" i="0" u="none" strike="noStrike" kern="0" cap="none" spc="0" normalizeH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thư viện chuẩn std.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2400" kern="0" baseline="0">
                <a:latin typeface="+mn-lt"/>
              </a:rPr>
              <a:t>main</a:t>
            </a:r>
            <a:r>
              <a:rPr lang="en-US" sz="2400" b="1" kern="0" baseline="0">
                <a:latin typeface="+mn-lt"/>
              </a:rPr>
              <a:t> </a:t>
            </a:r>
            <a:r>
              <a:rPr lang="en-US" sz="2400" kern="0" baseline="0">
                <a:latin typeface="+mn-lt"/>
              </a:rPr>
              <a:t>( ): </a:t>
            </a:r>
            <a:r>
              <a:rPr lang="en-US" sz="2400" kern="0" baseline="0">
                <a:solidFill>
                  <a:srgbClr val="000099"/>
                </a:solidFill>
                <a:latin typeface="+mn-lt"/>
              </a:rPr>
              <a:t>bắt</a:t>
            </a:r>
            <a:r>
              <a:rPr lang="en-US" sz="2400" kern="0">
                <a:solidFill>
                  <a:srgbClr val="000099"/>
                </a:solidFill>
                <a:latin typeface="+mn-lt"/>
              </a:rPr>
              <a:t> buộc phải có.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2400" kern="0">
                <a:latin typeface="+mn-lt"/>
              </a:rPr>
              <a:t>Kết thúc lệnh  phải là dấu ‘</a:t>
            </a:r>
            <a:r>
              <a:rPr lang="en-US" sz="2400" b="1" kern="0">
                <a:solidFill>
                  <a:srgbClr val="C00000"/>
                </a:solidFill>
                <a:latin typeface="+mn-lt"/>
              </a:rPr>
              <a:t>;</a:t>
            </a:r>
            <a:r>
              <a:rPr lang="en-US" sz="2400" kern="0">
                <a:latin typeface="+mn-lt"/>
              </a:rPr>
              <a:t>’</a:t>
            </a:r>
            <a:endParaRPr kumimoji="0" lang="en-US" sz="24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 eaLnBrk="0" hangingPunct="0">
              <a:spcBef>
                <a:spcPct val="20000"/>
              </a:spcBef>
            </a:pPr>
            <a:r>
              <a:rPr lang="en-US" sz="2400"/>
              <a:t>cout &lt;&lt; “Hello World!”;</a:t>
            </a:r>
          </a:p>
          <a:p>
            <a:pPr marL="342900" lvl="0" indent="-342900" eaLnBrk="0" hangingPunct="0">
              <a:spcBef>
                <a:spcPct val="20000"/>
              </a:spcBef>
            </a:pPr>
            <a:r>
              <a:rPr lang="en-US" sz="2400"/>
              <a:t>	</a:t>
            </a:r>
            <a:r>
              <a:rPr lang="en-US" sz="2400">
                <a:solidFill>
                  <a:srgbClr val="000099"/>
                </a:solidFill>
              </a:rPr>
              <a:t>Gửi</a:t>
            </a:r>
            <a:r>
              <a:rPr lang="en-US" sz="2400" kern="0">
                <a:solidFill>
                  <a:schemeClr val="accent6">
                    <a:lumMod val="75000"/>
                  </a:schemeClr>
                </a:solidFill>
                <a:latin typeface="+mn-lt"/>
              </a:rPr>
              <a:t> “</a:t>
            </a:r>
            <a:r>
              <a:rPr lang="en-US" sz="2400" kern="0">
                <a:solidFill>
                  <a:schemeClr val="accent6">
                    <a:lumMod val="75000"/>
                  </a:schemeClr>
                </a:solidFill>
              </a:rPr>
              <a:t>Hello World” </a:t>
            </a:r>
            <a:r>
              <a:rPr lang="en-US" sz="2400" kern="0">
                <a:solidFill>
                  <a:schemeClr val="accent6">
                    <a:lumMod val="75000"/>
                  </a:schemeClr>
                </a:solidFill>
                <a:latin typeface="+mn-lt"/>
              </a:rPr>
              <a:t>ra </a:t>
            </a:r>
            <a:r>
              <a:rPr lang="en-US" sz="2400" u="sng" kern="0">
                <a:solidFill>
                  <a:schemeClr val="accent6">
                    <a:lumMod val="75000"/>
                  </a:schemeClr>
                </a:solidFill>
                <a:latin typeface="+mn-lt"/>
              </a:rPr>
              <a:t>console</a:t>
            </a:r>
            <a:r>
              <a:rPr lang="en-US" sz="2400" kern="0">
                <a:solidFill>
                  <a:schemeClr val="accent6">
                    <a:lumMod val="75000"/>
                  </a:schemeClr>
                </a:solidFill>
                <a:latin typeface="+mn-lt"/>
              </a:rPr>
              <a:t>.</a:t>
            </a:r>
          </a:p>
          <a:p>
            <a:pPr marL="342900" lvl="0" indent="-342900" eaLnBrk="0" hangingPunct="0">
              <a:spcBef>
                <a:spcPct val="20000"/>
              </a:spcBef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Dịch và chạy chương trình từ </a:t>
            </a:r>
            <a:r>
              <a:rPr lang="en-US">
                <a:solidFill>
                  <a:srgbClr val="FF0000"/>
                </a:solidFill>
              </a:rPr>
              <a:t>Dev-C++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457200"/>
            <a:ext cx="9144000" cy="6400800"/>
          </a:xfrm>
        </p:spPr>
        <p:txBody>
          <a:bodyPr/>
          <a:lstStyle/>
          <a:p>
            <a:r>
              <a:rPr lang="en-US" u="sng"/>
              <a:t>Mở chương trình</a:t>
            </a:r>
            <a:r>
              <a:rPr lang="en-US"/>
              <a:t>:</a:t>
            </a:r>
          </a:p>
          <a:p>
            <a:pPr marL="514350" indent="-457200">
              <a:buFont typeface="+mj-lt"/>
              <a:buAutoNum type="arabicPeriod"/>
            </a:pPr>
            <a:r>
              <a:rPr lang="en-US" sz="2400"/>
              <a:t>Chọn thẻ [</a:t>
            </a:r>
            <a:r>
              <a:rPr lang="en-US" sz="2400">
                <a:solidFill>
                  <a:srgbClr val="FF0000"/>
                </a:solidFill>
              </a:rPr>
              <a:t>File</a:t>
            </a:r>
            <a:r>
              <a:rPr lang="en-US" sz="2400"/>
              <a:t>].</a:t>
            </a:r>
          </a:p>
          <a:p>
            <a:pPr marL="514350" indent="-457200">
              <a:buFont typeface="+mj-lt"/>
              <a:buAutoNum type="arabicPeriod"/>
            </a:pPr>
            <a:r>
              <a:rPr lang="en-US" sz="2400"/>
              <a:t>Chọn [</a:t>
            </a:r>
            <a:r>
              <a:rPr lang="en-US" sz="2400">
                <a:solidFill>
                  <a:srgbClr val="FF0000"/>
                </a:solidFill>
              </a:rPr>
              <a:t>Open..</a:t>
            </a:r>
            <a:r>
              <a:rPr lang="en-US" sz="2400"/>
              <a:t>]</a:t>
            </a:r>
          </a:p>
          <a:p>
            <a:pPr marL="514350" indent="-457200">
              <a:buFont typeface="+mj-lt"/>
              <a:buAutoNum type="arabicPeriod"/>
            </a:pPr>
            <a:r>
              <a:rPr lang="en-US" sz="2400"/>
              <a:t>Chọn file </a:t>
            </a:r>
            <a:r>
              <a:rPr lang="en-US" sz="2400" b="1"/>
              <a:t>.cpp</a:t>
            </a:r>
            <a:r>
              <a:rPr lang="en-US" sz="2400"/>
              <a:t> để mở</a:t>
            </a:r>
          </a:p>
          <a:p>
            <a:r>
              <a:rPr lang="en-US" sz="2400" u="sng"/>
              <a:t>Chạy chương trình</a:t>
            </a:r>
            <a:r>
              <a:rPr lang="en-US" sz="2400"/>
              <a:t>:</a:t>
            </a:r>
          </a:p>
          <a:p>
            <a:pPr marL="514350" indent="-457200">
              <a:buFont typeface="+mj-lt"/>
              <a:buAutoNum type="arabicPeriod"/>
            </a:pPr>
            <a:r>
              <a:rPr lang="en-US" sz="2400"/>
              <a:t>Chọn thẻ [</a:t>
            </a:r>
            <a:r>
              <a:rPr lang="en-US" sz="2400">
                <a:solidFill>
                  <a:srgbClr val="FF0000"/>
                </a:solidFill>
              </a:rPr>
              <a:t>Execute</a:t>
            </a:r>
            <a:r>
              <a:rPr lang="en-US" sz="2400"/>
              <a:t>].</a:t>
            </a:r>
          </a:p>
          <a:p>
            <a:pPr marL="514350" indent="-457200">
              <a:buFont typeface="+mj-lt"/>
              <a:buAutoNum type="arabicPeriod"/>
            </a:pPr>
            <a:r>
              <a:rPr lang="en-US" sz="2400"/>
              <a:t>Chọn [</a:t>
            </a:r>
            <a:r>
              <a:rPr lang="en-US" sz="2400">
                <a:solidFill>
                  <a:srgbClr val="FF0000"/>
                </a:solidFill>
              </a:rPr>
              <a:t>Compile</a:t>
            </a:r>
            <a:r>
              <a:rPr lang="en-US" sz="2400"/>
              <a:t>]. Dev-C++ sẽ dịch chương trình Vd1.cpp thành mã máy nếu không có lỗi. Lỗi sẽ hiễn thị ở thẻ Compiler.</a:t>
            </a:r>
          </a:p>
          <a:p>
            <a:pPr marL="514350" indent="-457200">
              <a:buFont typeface="+mj-lt"/>
              <a:buAutoNum type="arabicPeriod"/>
            </a:pPr>
            <a:r>
              <a:rPr lang="en-US" sz="2400"/>
              <a:t>Chọn [</a:t>
            </a:r>
            <a:r>
              <a:rPr lang="en-US" sz="2400">
                <a:solidFill>
                  <a:srgbClr val="FF0000"/>
                </a:solidFill>
              </a:rPr>
              <a:t>Run</a:t>
            </a:r>
            <a:r>
              <a:rPr lang="en-US" sz="2400"/>
              <a:t>] nếu không có lỗi.</a:t>
            </a:r>
          </a:p>
          <a:p>
            <a:pPr marL="514350" indent="-457200"/>
            <a:r>
              <a:rPr lang="en-US" sz="2400" u="sng"/>
              <a:t>Debug chương trình</a:t>
            </a:r>
            <a:r>
              <a:rPr lang="en-US" sz="2400"/>
              <a:t>:</a:t>
            </a:r>
          </a:p>
          <a:p>
            <a:pPr marL="514350" indent="-457200">
              <a:buFont typeface="+mj-lt"/>
              <a:buAutoNum type="arabicPeriod"/>
            </a:pPr>
            <a:r>
              <a:rPr lang="en-US" sz="2400"/>
              <a:t>Đánh dấu câu lệnh bắt đầu debug bằng </a:t>
            </a: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F4</a:t>
            </a:r>
            <a:r>
              <a:rPr lang="en-US" sz="2400"/>
              <a:t> hoặc click số dòng.</a:t>
            </a:r>
          </a:p>
          <a:p>
            <a:pPr marL="514350" indent="-457200">
              <a:buFont typeface="+mj-lt"/>
              <a:buAutoNum type="arabicPeriod"/>
            </a:pPr>
            <a:r>
              <a:rPr lang="en-US" sz="2400"/>
              <a:t>Compile, ấn phím </a:t>
            </a: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F5</a:t>
            </a:r>
            <a:r>
              <a:rPr lang="en-US" sz="2400"/>
              <a:t> để chạy từ đầu đến lệnh đã đánh dấu.</a:t>
            </a:r>
          </a:p>
          <a:p>
            <a:pPr marL="514350" indent="-457200">
              <a:buFont typeface="+mj-lt"/>
              <a:buAutoNum type="arabicPeriod"/>
            </a:pPr>
            <a:r>
              <a:rPr lang="en-US" sz="2400"/>
              <a:t>Chọn [</a:t>
            </a:r>
            <a:r>
              <a:rPr lang="en-US" sz="2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Watch</a:t>
            </a:r>
            <a:r>
              <a:rPr lang="en-U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r>
              <a:rPr lang="en-US" sz="2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/>
              <a:t>để nhập tên biến cần theo dõi.</a:t>
            </a:r>
          </a:p>
          <a:p>
            <a:pPr marL="514350" indent="-457200">
              <a:buFont typeface="+mj-lt"/>
              <a:buAutoNum type="arabicPeriod"/>
            </a:pPr>
            <a:r>
              <a:rPr lang="en-US" sz="2400"/>
              <a:t>Ấn [</a:t>
            </a:r>
            <a:r>
              <a:rPr lang="en-US" sz="2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Continue</a:t>
            </a:r>
            <a:r>
              <a:rPr lang="en-US" sz="2400"/>
              <a:t>] hoặc [</a:t>
            </a:r>
            <a:r>
              <a:rPr lang="en-US" sz="2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 line</a:t>
            </a:r>
            <a:r>
              <a:rPr lang="en-US" sz="2400">
                <a:solidFill>
                  <a:srgbClr val="FF0000"/>
                </a:solidFill>
              </a:rPr>
              <a:t> </a:t>
            </a:r>
            <a:r>
              <a:rPr lang="en-US" sz="2400"/>
              <a:t>] để thực hiện từng lệnh kế tiếp.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biến, hằng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/>
              <a:t>Cấu trúc lưu trữ dữ liệu cơ bản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CC2187-6570-4E2B-998D-34F0C44962F5}" type="slidenum">
              <a:rPr lang="en-US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C008530-8538-4639-999D-84E2E12D13E5}" type="slidenum">
              <a:rPr lang="en-US"/>
              <a:pPr/>
              <a:t>5</a:t>
            </a:fld>
            <a:endParaRPr lang="en-US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/>
              <a:t>Biến của chương trình (variables)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533400" indent="-533400" eaLnBrk="1" hangingPunct="1"/>
            <a:r>
              <a:rPr lang="en-US"/>
              <a:t>Biến là vùng nhớ </a:t>
            </a:r>
            <a:r>
              <a:rPr lang="en-US" u="sng"/>
              <a:t>có địa chỉ</a:t>
            </a:r>
            <a:r>
              <a:rPr lang="en-US"/>
              <a:t>, để chứa dữ liệu.</a:t>
            </a:r>
          </a:p>
          <a:p>
            <a:pPr marL="533400" indent="-533400" eaLnBrk="1" hangingPunct="1"/>
            <a:r>
              <a:rPr lang="en-US"/>
              <a:t>Biến có </a:t>
            </a:r>
            <a:r>
              <a:rPr lang="en-US" b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tên</a:t>
            </a:r>
            <a:r>
              <a:rPr lang="en-US"/>
              <a:t>, và </a:t>
            </a:r>
            <a:r>
              <a:rPr lang="en-US" b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kiểu dữ liệu</a:t>
            </a:r>
            <a:r>
              <a:rPr lang="en-US"/>
              <a:t>.</a:t>
            </a:r>
          </a:p>
          <a:p>
            <a:pPr marL="533400" indent="-533400" eaLnBrk="1" hangingPunct="1"/>
            <a:r>
              <a:rPr lang="en-US"/>
              <a:t>Trước khi sử dụng biến, thì nó phải được khai báo.</a:t>
            </a:r>
          </a:p>
          <a:p>
            <a:pPr marL="533400" indent="-533400" eaLnBrk="1" hangingPunct="1">
              <a:buNone/>
            </a:pPr>
            <a:r>
              <a:rPr lang="en-US"/>
              <a:t>	</a:t>
            </a:r>
            <a:r>
              <a:rPr lang="en-US" b="1">
                <a:solidFill>
                  <a:srgbClr val="FF0000"/>
                </a:solidFill>
              </a:rPr>
              <a:t>int x;</a:t>
            </a:r>
            <a:r>
              <a:rPr lang="en-US"/>
              <a:t>	</a:t>
            </a:r>
            <a:r>
              <a:rPr lang="en-US">
                <a:solidFill>
                  <a:srgbClr val="3366CC"/>
                </a:solidFill>
              </a:rPr>
              <a:t>// biến x, có kiểu số nguyên</a:t>
            </a:r>
          </a:p>
          <a:p>
            <a:pPr marL="533400" indent="-533400" eaLnBrk="1" hangingPunct="1">
              <a:buNone/>
            </a:pPr>
            <a:r>
              <a:rPr lang="en-US"/>
              <a:t>	</a:t>
            </a:r>
            <a:r>
              <a:rPr lang="en-US" b="1">
                <a:solidFill>
                  <a:srgbClr val="FF0000"/>
                </a:solidFill>
              </a:rPr>
              <a:t>unsigned int y; </a:t>
            </a:r>
            <a:r>
              <a:rPr lang="en-US">
                <a:solidFill>
                  <a:srgbClr val="3366CC"/>
                </a:solidFill>
              </a:rPr>
              <a:t>// biến y kiểu số nguyên không âm</a:t>
            </a:r>
          </a:p>
          <a:p>
            <a:pPr marL="533400" indent="-533400" eaLnBrk="1" hangingPunct="1">
              <a:buNone/>
            </a:pPr>
            <a:r>
              <a:rPr lang="en-US"/>
              <a:t>	</a:t>
            </a:r>
            <a:r>
              <a:rPr lang="en-US" b="1">
                <a:solidFill>
                  <a:srgbClr val="FF0000"/>
                </a:solidFill>
              </a:rPr>
              <a:t>char a,b,c; </a:t>
            </a:r>
            <a:r>
              <a:rPr lang="en-US">
                <a:solidFill>
                  <a:srgbClr val="3366CC"/>
                </a:solidFill>
              </a:rPr>
              <a:t>// 3 ký tự a,b,c mỗi ký tự 1 byte</a:t>
            </a:r>
          </a:p>
          <a:p>
            <a:pPr marL="533400" indent="-533400" eaLnBrk="1" hangingPunct="1"/>
            <a:r>
              <a:rPr lang="en-US"/>
              <a:t>Trước khi lấy dữ liệu của biến để tính toán, thì nó phải được gán giá trị trước.</a:t>
            </a:r>
          </a:p>
          <a:p>
            <a:pPr marL="533400" indent="-533400" eaLnBrk="1" hangingPunct="1">
              <a:buNone/>
            </a:pPr>
            <a:r>
              <a:rPr lang="en-US" b="1">
                <a:solidFill>
                  <a:srgbClr val="FF0000"/>
                </a:solidFill>
              </a:rPr>
              <a:t>	int x = 10; </a:t>
            </a:r>
            <a:r>
              <a:rPr lang="en-US">
                <a:solidFill>
                  <a:srgbClr val="3366CC"/>
                </a:solidFill>
              </a:rPr>
              <a:t>// vừa khai báo, vừa gán giá trị</a:t>
            </a:r>
          </a:p>
          <a:p>
            <a:pPr marL="533400" indent="-533400" eaLnBrk="1" hangingPunct="1">
              <a:buNone/>
            </a:pPr>
            <a:r>
              <a:rPr lang="en-US">
                <a:solidFill>
                  <a:srgbClr val="3366CC"/>
                </a:solidFill>
              </a:rPr>
              <a:t>	</a:t>
            </a:r>
            <a:r>
              <a:rPr lang="en-US" b="1">
                <a:solidFill>
                  <a:srgbClr val="FF0000"/>
                </a:solidFill>
              </a:rPr>
              <a:t>int a(1), b(2), c(3);</a:t>
            </a:r>
            <a:r>
              <a:rPr lang="en-US">
                <a:solidFill>
                  <a:srgbClr val="3366CC"/>
                </a:solidFill>
              </a:rPr>
              <a:t>  // a = 1, b =2, c =3; dùng trong C++</a:t>
            </a:r>
          </a:p>
          <a:p>
            <a:pPr marL="533400" indent="-533400" eaLnBrk="1" hangingPunct="1"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C008530-8538-4639-999D-84E2E12D13E5}" type="slidenum">
              <a:rPr lang="en-US"/>
              <a:pPr/>
              <a:t>6</a:t>
            </a:fld>
            <a:endParaRPr lang="en-US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marL="533400" indent="-533400" eaLnBrk="1" hangingPunct="1"/>
            <a:r>
              <a:rPr lang="en-US"/>
              <a:t>Kiểu dữ liệu nguyên tố trong C/C++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14280" y="571480"/>
          <a:ext cx="8715440" cy="566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4"/>
                <a:gridCol w="2428892"/>
                <a:gridCol w="1000132"/>
                <a:gridCol w="3214712"/>
              </a:tblGrid>
              <a:tr h="592935">
                <a:tc>
                  <a:txBody>
                    <a:bodyPr/>
                    <a:lstStyle/>
                    <a:p>
                      <a:r>
                        <a:rPr lang="en-US" sz="240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Tên</a:t>
                      </a:r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Mô</a:t>
                      </a:r>
                      <a:r>
                        <a:rPr lang="en-US" sz="2400" baseline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tả</a:t>
                      </a:r>
                      <a:endParaRPr lang="en-US" sz="24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aseline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Bytes</a:t>
                      </a:r>
                      <a:endParaRPr lang="en-US" sz="24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Miền</a:t>
                      </a:r>
                      <a:r>
                        <a:rPr lang="en-US" sz="2400" baseline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g</a:t>
                      </a:r>
                      <a:r>
                        <a:rPr lang="en-US" sz="240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iá</a:t>
                      </a:r>
                      <a:r>
                        <a:rPr lang="en-US" sz="2400" baseline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trị</a:t>
                      </a:r>
                      <a:endParaRPr lang="en-US" sz="240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99FF99"/>
                    </a:solidFill>
                  </a:tcPr>
                </a:tc>
              </a:tr>
              <a:tr h="478635">
                <a:tc>
                  <a:txBody>
                    <a:bodyPr/>
                    <a:lstStyle/>
                    <a:p>
                      <a:r>
                        <a:rPr lang="en-US" sz="2400"/>
                        <a:t>char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Ký</a:t>
                      </a:r>
                      <a:r>
                        <a:rPr lang="en-US" sz="2400" baseline="0"/>
                        <a:t> tự /số nguyên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signed: [-128:</a:t>
                      </a:r>
                      <a:r>
                        <a:rPr lang="en-US" sz="2400">
                          <a:solidFill>
                            <a:srgbClr val="FF0000"/>
                          </a:solidFill>
                        </a:rPr>
                        <a:t>127</a:t>
                      </a:r>
                      <a:r>
                        <a:rPr lang="en-US" sz="2400"/>
                        <a:t>]</a:t>
                      </a:r>
                    </a:p>
                    <a:p>
                      <a:r>
                        <a:rPr lang="en-US" sz="2400" baseline="0"/>
                        <a:t>unsigned : [0:</a:t>
                      </a:r>
                      <a:r>
                        <a:rPr lang="en-US" sz="2400" baseline="0">
                          <a:solidFill>
                            <a:srgbClr val="FF0000"/>
                          </a:solidFill>
                        </a:rPr>
                        <a:t>255</a:t>
                      </a:r>
                      <a:r>
                        <a:rPr lang="en-US" sz="2400" baseline="0"/>
                        <a:t>]</a:t>
                      </a:r>
                      <a:endParaRPr lang="en-US" sz="2400"/>
                    </a:p>
                  </a:txBody>
                  <a:tcPr/>
                </a:tc>
              </a:tr>
              <a:tr h="592935">
                <a:tc>
                  <a:txBody>
                    <a:bodyPr/>
                    <a:lstStyle/>
                    <a:p>
                      <a:r>
                        <a:rPr lang="en-US" sz="2400"/>
                        <a:t>short int (shot)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Số nguyên (vừa)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aseline="0"/>
                        <a:t>signed: [</a:t>
                      </a:r>
                      <a:r>
                        <a:rPr lang="en-US" sz="2400"/>
                        <a:t>-32768:</a:t>
                      </a:r>
                      <a:r>
                        <a:rPr lang="en-US" sz="2400">
                          <a:solidFill>
                            <a:srgbClr val="FF0000"/>
                          </a:solidFill>
                        </a:rPr>
                        <a:t>32767</a:t>
                      </a:r>
                      <a:r>
                        <a:rPr lang="en-US" sz="2400"/>
                        <a:t>]</a:t>
                      </a:r>
                    </a:p>
                    <a:p>
                      <a:r>
                        <a:rPr lang="en-US" sz="2400" baseline="0"/>
                        <a:t>unsigned:  [</a:t>
                      </a:r>
                      <a:r>
                        <a:rPr lang="en-US" sz="2400"/>
                        <a:t>0:</a:t>
                      </a:r>
                      <a:r>
                        <a:rPr lang="en-US" sz="2400">
                          <a:solidFill>
                            <a:srgbClr val="FF0000"/>
                          </a:solidFill>
                        </a:rPr>
                        <a:t>65536</a:t>
                      </a:r>
                      <a:r>
                        <a:rPr lang="en-US" sz="2400"/>
                        <a:t>]</a:t>
                      </a:r>
                    </a:p>
                  </a:txBody>
                  <a:tcPr/>
                </a:tc>
              </a:tr>
              <a:tr h="5929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/>
                        <a:t>int, long  int (long)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Số nguyên</a:t>
                      </a:r>
                      <a:r>
                        <a:rPr lang="en-US" sz="2400" baseline="0"/>
                        <a:t> (lớn)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signed: +/- 2 147483647  unsigned:  4 294967295 </a:t>
                      </a:r>
                    </a:p>
                  </a:txBody>
                  <a:tcPr/>
                </a:tc>
              </a:tr>
              <a:tr h="592935">
                <a:tc>
                  <a:txBody>
                    <a:bodyPr/>
                    <a:lstStyle/>
                    <a:p>
                      <a:r>
                        <a:rPr lang="en-US" sz="2400"/>
                        <a:t>bool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Luận</a:t>
                      </a:r>
                      <a:r>
                        <a:rPr lang="en-US" sz="2400" baseline="0"/>
                        <a:t> lý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>
                          <a:solidFill>
                            <a:srgbClr val="000099"/>
                          </a:solidFill>
                        </a:rPr>
                        <a:t>True</a:t>
                      </a:r>
                      <a:r>
                        <a:rPr lang="en-US" sz="2400"/>
                        <a:t> (1) / </a:t>
                      </a:r>
                      <a:r>
                        <a:rPr lang="en-US" sz="2400">
                          <a:solidFill>
                            <a:srgbClr val="000099"/>
                          </a:solidFill>
                        </a:rPr>
                        <a:t>False</a:t>
                      </a:r>
                      <a:r>
                        <a:rPr lang="en-US" sz="2400"/>
                        <a:t> (0)</a:t>
                      </a:r>
                    </a:p>
                  </a:txBody>
                  <a:tcPr/>
                </a:tc>
              </a:tr>
              <a:tr h="592935">
                <a:tc>
                  <a:txBody>
                    <a:bodyPr/>
                    <a:lstStyle/>
                    <a:p>
                      <a:r>
                        <a:rPr lang="en-US" sz="2400"/>
                        <a:t>float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Số</a:t>
                      </a:r>
                      <a:r>
                        <a:rPr lang="en-US" sz="2400" baseline="0"/>
                        <a:t> thực (ngắn)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+/- 3.4 </a:t>
                      </a:r>
                      <a:r>
                        <a:rPr lang="en-US" sz="2400" b="1"/>
                        <a:t>e</a:t>
                      </a:r>
                      <a:r>
                        <a:rPr lang="en-US" sz="2400" b="1" baseline="0"/>
                        <a:t> </a:t>
                      </a:r>
                      <a:r>
                        <a:rPr lang="en-US" sz="2400" b="1" baseline="30000"/>
                        <a:t>+/- 38  </a:t>
                      </a:r>
                      <a:r>
                        <a:rPr lang="en-US" sz="2400"/>
                        <a:t>(~7 ký</a:t>
                      </a:r>
                      <a:r>
                        <a:rPr lang="en-US" sz="2400" baseline="0"/>
                        <a:t> số</a:t>
                      </a:r>
                      <a:r>
                        <a:rPr lang="en-US" sz="2400"/>
                        <a:t>)</a:t>
                      </a:r>
                    </a:p>
                  </a:txBody>
                  <a:tcPr/>
                </a:tc>
              </a:tr>
              <a:tr h="5929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/>
                        <a:t>double,  long double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Số thực</a:t>
                      </a:r>
                      <a:r>
                        <a:rPr lang="en-US" sz="2400" baseline="0"/>
                        <a:t> (dài)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+/- 1.7 </a:t>
                      </a:r>
                      <a:r>
                        <a:rPr lang="en-US" sz="2400" b="1"/>
                        <a:t>e </a:t>
                      </a:r>
                      <a:r>
                        <a:rPr lang="en-US" sz="2400" b="1" baseline="30000"/>
                        <a:t>+/- 308   </a:t>
                      </a:r>
                      <a:r>
                        <a:rPr lang="en-US" sz="2400"/>
                        <a:t>(~15</a:t>
                      </a:r>
                      <a:r>
                        <a:rPr lang="en-US" sz="2400" baseline="0"/>
                        <a:t> ký số</a:t>
                      </a:r>
                      <a:r>
                        <a:rPr lang="en-US" sz="2400"/>
                        <a:t>) </a:t>
                      </a:r>
                    </a:p>
                  </a:txBody>
                  <a:tcPr/>
                </a:tc>
              </a:tr>
              <a:tr h="592935">
                <a:tc>
                  <a:txBody>
                    <a:bodyPr/>
                    <a:lstStyle/>
                    <a:p>
                      <a:r>
                        <a:rPr lang="en-US" sz="2400"/>
                        <a:t>wchar_t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Ký</a:t>
                      </a:r>
                      <a:r>
                        <a:rPr lang="en-US" sz="2400" baseline="0"/>
                        <a:t> tự rộng</a:t>
                      </a:r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/>
                        <a:t>2/</a:t>
                      </a:r>
                      <a:r>
                        <a:rPr lang="en-US" sz="2400" b="1" baseline="0"/>
                        <a:t>4</a:t>
                      </a:r>
                      <a:endParaRPr lang="en-US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/>
                        <a:t>1 ký</a:t>
                      </a:r>
                      <a:r>
                        <a:rPr lang="en-US" sz="2400" baseline="0"/>
                        <a:t> tự</a:t>
                      </a:r>
                      <a:endParaRPr lang="en-US" sz="240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Cách đặt tên (biến, hằng,hàm,…)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/>
              <a:t>Chử IN và chử thường được C++ </a:t>
            </a:r>
            <a:r>
              <a:rPr lang="en-US" sz="3200" u="sng"/>
              <a:t>phân biệt</a:t>
            </a:r>
            <a:r>
              <a:rPr lang="en-US" sz="3200"/>
              <a:t> khác nhau.</a:t>
            </a:r>
          </a:p>
          <a:p>
            <a:pPr lvl="1"/>
            <a:r>
              <a:rPr lang="en-US" b="1">
                <a:solidFill>
                  <a:srgbClr val="FF0000"/>
                </a:solidFill>
              </a:rPr>
              <a:t>X ≠ x, cBuf ≠ cbuf, vA ≠ va</a:t>
            </a:r>
          </a:p>
          <a:p>
            <a:r>
              <a:rPr lang="en-US" sz="3200"/>
              <a:t>Tên có thể có </a:t>
            </a:r>
            <a:r>
              <a:rPr lang="en-US" sz="3200" u="sng"/>
              <a:t>chử</a:t>
            </a:r>
            <a:r>
              <a:rPr lang="en-US" sz="3200"/>
              <a:t>(a,b,c..), </a:t>
            </a:r>
            <a:r>
              <a:rPr lang="en-US" sz="3200" u="sng"/>
              <a:t>số</a:t>
            </a:r>
            <a:r>
              <a:rPr lang="en-US" sz="3200"/>
              <a:t>(1,2,3,...), dấu ‘_’ và‘$’.</a:t>
            </a:r>
          </a:p>
          <a:p>
            <a:pPr lvl="1"/>
            <a:r>
              <a:rPr lang="en-US"/>
              <a:t>Tên phải bắt đầu bằng chử cái a,B,c,.. hoặc ‘_’.</a:t>
            </a:r>
          </a:p>
          <a:p>
            <a:pPr lvl="1"/>
            <a:r>
              <a:rPr lang="en-US">
                <a:solidFill>
                  <a:srgbClr val="000099"/>
                </a:solidFill>
              </a:rPr>
              <a:t>int var1, _var, array_id, amount$,</a:t>
            </a:r>
            <a:r>
              <a:rPr lang="en-US"/>
              <a:t> </a:t>
            </a:r>
            <a:r>
              <a:rPr lang="en-US" strike="sngStrike">
                <a:solidFill>
                  <a:srgbClr val="FF0000"/>
                </a:solidFill>
              </a:rPr>
              <a:t>1best</a:t>
            </a:r>
            <a:r>
              <a:rPr lang="en-US"/>
              <a:t>,...</a:t>
            </a:r>
            <a:endParaRPr lang="en-US"/>
          </a:p>
          <a:p>
            <a:r>
              <a:rPr lang="en-US" sz="3200"/>
              <a:t>Tên không được trùng </a:t>
            </a:r>
            <a:r>
              <a:rPr lang="en-US" sz="3200" u="sng"/>
              <a:t>từ khóa</a:t>
            </a:r>
            <a:r>
              <a:rPr lang="en-US" sz="3200"/>
              <a:t> dành riêng của C/C++</a:t>
            </a:r>
          </a:p>
          <a:p>
            <a:pPr lvl="1"/>
            <a:r>
              <a:rPr lang="en-US"/>
              <a:t>Từ khóa khai báo kiểu: </a:t>
            </a:r>
            <a:r>
              <a:rPr lang="en-US" b="1"/>
              <a:t>int</a:t>
            </a:r>
            <a:r>
              <a:rPr lang="en-US"/>
              <a:t>, </a:t>
            </a:r>
            <a:r>
              <a:rPr lang="en-US" b="1"/>
              <a:t>char</a:t>
            </a:r>
            <a:r>
              <a:rPr lang="en-US"/>
              <a:t>, </a:t>
            </a:r>
            <a:r>
              <a:rPr lang="en-US" b="1"/>
              <a:t>long</a:t>
            </a:r>
            <a:r>
              <a:rPr lang="en-US"/>
              <a:t>, </a:t>
            </a:r>
            <a:r>
              <a:rPr lang="en-US" b="1"/>
              <a:t>unsigned</a:t>
            </a:r>
            <a:r>
              <a:rPr lang="en-US"/>
              <a:t>,…</a:t>
            </a:r>
          </a:p>
          <a:p>
            <a:pPr lvl="1"/>
            <a:r>
              <a:rPr lang="en-US"/>
              <a:t>Từ khóa câu lệnh: </a:t>
            </a:r>
            <a:r>
              <a:rPr lang="en-US" b="1"/>
              <a:t>if</a:t>
            </a:r>
            <a:r>
              <a:rPr lang="en-US"/>
              <a:t>, </a:t>
            </a:r>
            <a:r>
              <a:rPr lang="en-US" b="1"/>
              <a:t>else</a:t>
            </a:r>
            <a:r>
              <a:rPr lang="en-US"/>
              <a:t>, </a:t>
            </a:r>
            <a:r>
              <a:rPr lang="en-US" b="1"/>
              <a:t>for</a:t>
            </a:r>
            <a:r>
              <a:rPr lang="en-US"/>
              <a:t>, </a:t>
            </a:r>
            <a:r>
              <a:rPr lang="en-US" b="1"/>
              <a:t>while</a:t>
            </a:r>
            <a:r>
              <a:rPr lang="en-US"/>
              <a:t>, </a:t>
            </a:r>
            <a:r>
              <a:rPr lang="en-US" b="1"/>
              <a:t>break</a:t>
            </a:r>
            <a:r>
              <a:rPr lang="en-US"/>
              <a:t>, </a:t>
            </a:r>
            <a:r>
              <a:rPr lang="en-US" b="1"/>
              <a:t>continue</a:t>
            </a:r>
            <a:r>
              <a:rPr lang="en-US"/>
              <a:t>,…</a:t>
            </a:r>
            <a:endParaRPr lang="en-US" sz="32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Chương trình C++ tính toán với biến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>
              <a:spcBef>
                <a:spcPts val="0"/>
              </a:spcBef>
              <a:buNone/>
            </a:pPr>
            <a:r>
              <a:rPr lang="en-US">
                <a:solidFill>
                  <a:srgbClr val="0099CC"/>
                </a:solidFill>
              </a:rPr>
              <a:t>/* file vd2.cpp */</a:t>
            </a:r>
          </a:p>
          <a:p>
            <a:pPr>
              <a:spcBef>
                <a:spcPts val="0"/>
              </a:spcBef>
              <a:buNone/>
            </a:pPr>
            <a:r>
              <a:rPr lang="en-US">
                <a:solidFill>
                  <a:srgbClr val="006600"/>
                </a:solidFill>
              </a:rPr>
              <a:t># include &lt;iostream&gt; </a:t>
            </a:r>
          </a:p>
          <a:p>
            <a:pPr>
              <a:spcBef>
                <a:spcPts val="0"/>
              </a:spcBef>
              <a:buNone/>
            </a:pPr>
            <a:r>
              <a:rPr lang="en-US"/>
              <a:t>using namespace std; </a:t>
            </a:r>
          </a:p>
          <a:p>
            <a:pPr>
              <a:spcBef>
                <a:spcPts val="0"/>
              </a:spcBef>
              <a:buNone/>
            </a:pPr>
            <a:r>
              <a:rPr lang="en-US"/>
              <a:t>int main()</a:t>
            </a:r>
          </a:p>
          <a:p>
            <a:pPr>
              <a:spcBef>
                <a:spcPts val="0"/>
              </a:spcBef>
              <a:buNone/>
            </a:pPr>
            <a:r>
              <a:rPr lang="en-US"/>
              <a:t>{	</a:t>
            </a:r>
          </a:p>
          <a:p>
            <a:pPr>
              <a:spcBef>
                <a:spcPts val="0"/>
              </a:spcBef>
              <a:buNone/>
            </a:pPr>
            <a:r>
              <a:rPr lang="en-US"/>
              <a:t>	int a; </a:t>
            </a:r>
          </a:p>
          <a:p>
            <a:pPr>
              <a:spcBef>
                <a:spcPts val="0"/>
              </a:spcBef>
              <a:buNone/>
            </a:pPr>
            <a:r>
              <a:rPr lang="en-US"/>
              <a:t>	char b;   </a:t>
            </a:r>
          </a:p>
          <a:p>
            <a:pPr>
              <a:spcBef>
                <a:spcPts val="0"/>
              </a:spcBef>
              <a:buNone/>
            </a:pPr>
            <a:r>
              <a:rPr lang="en-US"/>
              <a:t>	long result; </a:t>
            </a:r>
          </a:p>
          <a:p>
            <a:pPr>
              <a:spcBef>
                <a:spcPts val="0"/>
              </a:spcBef>
              <a:buNone/>
            </a:pPr>
            <a:r>
              <a:rPr lang="en-US"/>
              <a:t>	a = 5;  b = 2;</a:t>
            </a:r>
            <a:endParaRPr lang="en-US">
              <a:solidFill>
                <a:srgbClr val="3366CC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en-US"/>
              <a:t>  	a = a + (b = 1);</a:t>
            </a:r>
            <a:endParaRPr lang="en-US">
              <a:solidFill>
                <a:srgbClr val="3366CC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en-US"/>
              <a:t>  	result = a + b ; </a:t>
            </a:r>
            <a:endParaRPr lang="en-US">
              <a:solidFill>
                <a:srgbClr val="3366CC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en-US"/>
              <a:t>	cout &lt;&lt; result; </a:t>
            </a:r>
            <a:endParaRPr lang="en-US">
              <a:solidFill>
                <a:srgbClr val="0099CC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en-US"/>
              <a:t>	return 0; </a:t>
            </a:r>
            <a:endParaRPr lang="en-US">
              <a:solidFill>
                <a:srgbClr val="0099CC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en-US"/>
              <a:t>} </a:t>
            </a:r>
            <a:endParaRPr lang="en-US">
              <a:solidFill>
                <a:srgbClr val="0099CC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714356"/>
            <a:ext cx="4281518" cy="1757354"/>
          </a:xfrm>
          <a:solidFill>
            <a:schemeClr val="tx1"/>
          </a:solidFill>
        </p:spPr>
        <p:txBody>
          <a:bodyPr/>
          <a:lstStyle/>
          <a:p>
            <a:pPr>
              <a:buNone/>
            </a:pPr>
            <a:r>
              <a:rPr lang="en-US">
                <a:solidFill>
                  <a:schemeClr val="bg1"/>
                </a:solidFill>
              </a:rPr>
              <a:t>7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4648200" y="2500306"/>
            <a:ext cx="4495800" cy="435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Các</a:t>
            </a:r>
            <a:r>
              <a:rPr kumimoji="0" lang="en-US" sz="2800" b="0" i="0" u="none" strike="noStrike" kern="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toán tử +,-,*,/,…được thực hiện theo </a:t>
            </a:r>
            <a:r>
              <a:rPr kumimoji="0" lang="en-US" sz="2800" b="0" i="0" u="sng" strike="noStrike" kern="0" cap="none" spc="0" normalizeH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thứ tự ưu tiên</a:t>
            </a:r>
            <a:r>
              <a:rPr kumimoji="0" lang="en-US" sz="2800" b="0" i="0" u="none" strike="noStrike" kern="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342900" lvl="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en-US" kern="0" baseline="0">
                <a:latin typeface="+mn-lt"/>
              </a:rPr>
              <a:t>C/C++</a:t>
            </a:r>
            <a:r>
              <a:rPr lang="en-US" kern="0">
                <a:latin typeface="+mn-lt"/>
              </a:rPr>
              <a:t> luôn tính toán biểu thức bên phải </a:t>
            </a:r>
            <a:r>
              <a:rPr lang="en-US" u="sng" kern="0">
                <a:latin typeface="+mn-lt"/>
              </a:rPr>
              <a:t>trước khi </a:t>
            </a:r>
            <a:r>
              <a:rPr lang="en-US" kern="0">
                <a:latin typeface="+mn-lt"/>
              </a:rPr>
              <a:t>dùng giá trị đã </a:t>
            </a:r>
            <a:r>
              <a:rPr lang="en-US" kern="0">
                <a:latin typeface="+mn-lt"/>
              </a:rPr>
              <a:t>tính (gán </a:t>
            </a:r>
            <a:r>
              <a:rPr lang="en-US" kern="0">
                <a:latin typeface="+mn-lt"/>
              </a:rPr>
              <a:t>cho biến bên </a:t>
            </a:r>
            <a:r>
              <a:rPr lang="en-US" kern="0">
                <a:latin typeface="+mn-lt"/>
              </a:rPr>
              <a:t>trái).</a:t>
            </a:r>
            <a:endParaRPr lang="en-US" kern="0"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en-US" kern="0">
                <a:latin typeface="+mn-lt"/>
              </a:rPr>
              <a:t>Biến </a:t>
            </a:r>
            <a:r>
              <a:rPr kumimoji="0" 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</a:t>
            </a: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dùng</a:t>
            </a:r>
            <a:r>
              <a:rPr kumimoji="0" lang="en-US" sz="2800" b="0" i="0" u="none" strike="noStrike" kern="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như </a:t>
            </a:r>
            <a:r>
              <a:rPr kumimoji="0" lang="en-US" sz="2800" b="1" i="0" u="none" strike="noStrike" kern="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int,</a:t>
            </a:r>
            <a:r>
              <a:rPr kumimoji="0" lang="en-US" sz="2800" i="0" u="none" strike="noStrike" kern="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vì kiểu </a:t>
            </a:r>
            <a:r>
              <a:rPr kumimoji="0" lang="en-US" sz="2800" b="1" i="0" u="none" strike="noStrike" kern="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</a:t>
            </a:r>
            <a:r>
              <a:rPr kumimoji="0" lang="en-US" sz="2800" i="0" u="none" strike="noStrike" kern="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diễn tả được </a:t>
            </a:r>
            <a:r>
              <a:rPr kumimoji="0" lang="en-US" sz="2800" b="1" i="0" u="none" strike="noStrike" kern="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</a:t>
            </a:r>
            <a:endParaRPr kumimoji="0" lang="en-US" sz="28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C008530-8538-4639-999D-84E2E12D13E5}" type="slidenum">
              <a:rPr lang="en-US"/>
              <a:pPr/>
              <a:t>9</a:t>
            </a:fld>
            <a:endParaRPr lang="en-US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/>
              <a:t>Hằng (Constant)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533400" indent="-533400" eaLnBrk="1" hangingPunct="1">
              <a:buNone/>
            </a:pPr>
            <a:r>
              <a:rPr lang="en-US" u="sng"/>
              <a:t>Hằng</a:t>
            </a:r>
            <a:r>
              <a:rPr lang="en-US"/>
              <a:t> là một biểu thức (hoặc biến) có giá trị không đổi.</a:t>
            </a:r>
          </a:p>
          <a:p>
            <a:pPr marL="533400" indent="-533400" eaLnBrk="1" hangingPunct="1"/>
            <a:r>
              <a:rPr lang="en-US"/>
              <a:t>Định nghĩa bằng </a:t>
            </a:r>
            <a:r>
              <a:rPr lang="en-US" b="1">
                <a:solidFill>
                  <a:srgbClr val="006600"/>
                </a:solidFill>
              </a:rPr>
              <a:t># define</a:t>
            </a:r>
            <a:r>
              <a:rPr lang="en-US"/>
              <a:t>, hoặc biến với từ khóa </a:t>
            </a:r>
            <a:r>
              <a:rPr lang="en-US" b="1">
                <a:solidFill>
                  <a:srgbClr val="FF0000"/>
                </a:solidFill>
              </a:rPr>
              <a:t>const</a:t>
            </a:r>
          </a:p>
          <a:p>
            <a:pPr marL="990600" lvl="1" indent="-533400" eaLnBrk="1" hangingPunct="1">
              <a:buNone/>
            </a:pPr>
            <a:r>
              <a:rPr lang="es-ES" b="1">
                <a:solidFill>
                  <a:srgbClr val="FF0000"/>
                </a:solidFill>
              </a:rPr>
              <a:t>const</a:t>
            </a:r>
            <a:r>
              <a:rPr lang="es-ES"/>
              <a:t> int a  = </a:t>
            </a:r>
            <a:r>
              <a:rPr lang="es-ES" b="1">
                <a:solidFill>
                  <a:srgbClr val="FF0000"/>
                </a:solidFill>
              </a:rPr>
              <a:t>75</a:t>
            </a:r>
            <a:r>
              <a:rPr lang="es-ES"/>
              <a:t>;      </a:t>
            </a:r>
            <a:r>
              <a:rPr lang="es-ES">
                <a:solidFill>
                  <a:srgbClr val="0099CC"/>
                </a:solidFill>
              </a:rPr>
              <a:t>// decimal</a:t>
            </a:r>
          </a:p>
          <a:p>
            <a:pPr marL="990600" lvl="1" indent="-533400" eaLnBrk="1" hangingPunct="1">
              <a:buNone/>
            </a:pPr>
            <a:r>
              <a:rPr lang="es-ES" b="1">
                <a:solidFill>
                  <a:srgbClr val="FF0000"/>
                </a:solidFill>
              </a:rPr>
              <a:t>const</a:t>
            </a:r>
            <a:r>
              <a:rPr lang="es-ES"/>
              <a:t> int  b  </a:t>
            </a:r>
            <a:r>
              <a:rPr lang="es-ES" b="1" u="sng">
                <a:solidFill>
                  <a:srgbClr val="FF0000"/>
                </a:solidFill>
              </a:rPr>
              <a:t>0</a:t>
            </a:r>
            <a:r>
              <a:rPr lang="es-ES" b="1">
                <a:solidFill>
                  <a:srgbClr val="FF0000"/>
                </a:solidFill>
              </a:rPr>
              <a:t>113; </a:t>
            </a:r>
            <a:r>
              <a:rPr lang="es-ES"/>
              <a:t>   </a:t>
            </a:r>
            <a:r>
              <a:rPr lang="es-ES">
                <a:solidFill>
                  <a:srgbClr val="0099CC"/>
                </a:solidFill>
              </a:rPr>
              <a:t>// octal (cơ số 8) </a:t>
            </a:r>
          </a:p>
          <a:p>
            <a:pPr marL="990600" lvl="1" indent="-533400" eaLnBrk="1" hangingPunct="1">
              <a:buNone/>
            </a:pPr>
            <a:r>
              <a:rPr lang="es-ES" b="1">
                <a:solidFill>
                  <a:srgbClr val="FF0000"/>
                </a:solidFill>
              </a:rPr>
              <a:t>const</a:t>
            </a:r>
            <a:r>
              <a:rPr lang="es-ES"/>
              <a:t> int  c   </a:t>
            </a:r>
            <a:r>
              <a:rPr lang="es-ES" b="1" u="sng">
                <a:solidFill>
                  <a:srgbClr val="FF0000"/>
                </a:solidFill>
              </a:rPr>
              <a:t>0x</a:t>
            </a:r>
            <a:r>
              <a:rPr lang="es-ES" b="1">
                <a:solidFill>
                  <a:srgbClr val="FF0000"/>
                </a:solidFill>
              </a:rPr>
              <a:t>4b</a:t>
            </a:r>
            <a:r>
              <a:rPr lang="es-ES">
                <a:solidFill>
                  <a:srgbClr val="FF0000"/>
                </a:solidFill>
              </a:rPr>
              <a:t>;</a:t>
            </a:r>
            <a:r>
              <a:rPr lang="es-ES"/>
              <a:t>   </a:t>
            </a:r>
            <a:r>
              <a:rPr lang="es-ES">
                <a:solidFill>
                  <a:srgbClr val="0099CC"/>
                </a:solidFill>
              </a:rPr>
              <a:t>// hexadecimal (cơ số 16)</a:t>
            </a:r>
          </a:p>
          <a:p>
            <a:pPr marL="990600" lvl="1" indent="-533400" eaLnBrk="1" hangingPunct="1">
              <a:buNone/>
            </a:pPr>
            <a:r>
              <a:rPr lang="en-US" b="1">
                <a:solidFill>
                  <a:srgbClr val="006600"/>
                </a:solidFill>
              </a:rPr>
              <a:t>#define  PI        3.14159</a:t>
            </a:r>
          </a:p>
          <a:p>
            <a:pPr marL="990600" lvl="1" indent="-533400" eaLnBrk="1" hangingPunct="1">
              <a:buNone/>
            </a:pPr>
            <a:r>
              <a:rPr lang="en-US" b="1">
                <a:solidFill>
                  <a:srgbClr val="006600"/>
                </a:solidFill>
              </a:rPr>
              <a:t>#define  True   1</a:t>
            </a:r>
          </a:p>
          <a:p>
            <a:pPr marL="990600" lvl="1" indent="-533400" eaLnBrk="1" hangingPunct="1">
              <a:buNone/>
            </a:pPr>
            <a:r>
              <a:rPr lang="en-US" b="1">
                <a:solidFill>
                  <a:srgbClr val="006600"/>
                </a:solidFill>
              </a:rPr>
              <a:t>#define  False   0</a:t>
            </a:r>
          </a:p>
          <a:p>
            <a:pPr marL="590550" indent="-533400" eaLnBrk="1" hangingPunct="1"/>
            <a:r>
              <a:rPr lang="en-US"/>
              <a:t>Hằng ≠ biến: hằng </a:t>
            </a:r>
            <a:r>
              <a:rPr lang="en-US" u="sng"/>
              <a:t>không</a:t>
            </a:r>
            <a:r>
              <a:rPr lang="en-US"/>
              <a:t> nhận giá trị gán (vế trái), và cũng </a:t>
            </a:r>
            <a:r>
              <a:rPr lang="en-US" u="sng"/>
              <a:t>không</a:t>
            </a:r>
            <a:r>
              <a:rPr lang="en-US"/>
              <a:t> có địa chỉ của ô nhớ.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2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Khai báo và sử dụng hằng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r>
              <a:rPr lang="en-US" sz="2400">
                <a:solidFill>
                  <a:srgbClr val="0099CC"/>
                </a:solidFill>
              </a:rPr>
              <a:t>/* file vd3.cpp */</a:t>
            </a:r>
          </a:p>
          <a:p>
            <a:pPr>
              <a:spcBef>
                <a:spcPts val="0"/>
              </a:spcBef>
              <a:buNone/>
            </a:pPr>
            <a:r>
              <a:rPr lang="en-US" sz="2400">
                <a:solidFill>
                  <a:srgbClr val="006600"/>
                </a:solidFill>
              </a:rPr>
              <a:t># include &lt;iostream&gt; 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using namespace std; 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int main()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{	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const int a = 75;</a:t>
            </a:r>
          </a:p>
          <a:p>
            <a:pPr>
              <a:buNone/>
            </a:pPr>
            <a:r>
              <a:rPr lang="en-US" sz="2400"/>
              <a:t>	const int b = 0113;</a:t>
            </a:r>
          </a:p>
          <a:p>
            <a:pPr>
              <a:buNone/>
            </a:pPr>
            <a:r>
              <a:rPr lang="en-US" sz="2400"/>
              <a:t>	const int c = 0x4b;</a:t>
            </a:r>
          </a:p>
          <a:p>
            <a:pPr>
              <a:buNone/>
            </a:pPr>
            <a:r>
              <a:rPr lang="en-US" sz="2400"/>
              <a:t>	</a:t>
            </a:r>
            <a:r>
              <a:rPr lang="en-US" sz="2400" b="1">
                <a:solidFill>
                  <a:srgbClr val="006600"/>
                </a:solidFill>
              </a:rPr>
              <a:t># define   PI 3.14</a:t>
            </a:r>
          </a:p>
          <a:p>
            <a:pPr>
              <a:buNone/>
            </a:pPr>
            <a:r>
              <a:rPr lang="en-US" sz="2400"/>
              <a:t>   	cout &lt;&lt; " a = " &lt;&lt; a &lt;&lt; endl;</a:t>
            </a:r>
          </a:p>
          <a:p>
            <a:pPr>
              <a:buNone/>
            </a:pPr>
            <a:r>
              <a:rPr lang="en-US" sz="2400"/>
              <a:t>    cout &lt;&lt; " b = " &lt;&lt; b &lt;&lt; endl;</a:t>
            </a:r>
          </a:p>
          <a:p>
            <a:pPr>
              <a:buNone/>
            </a:pPr>
            <a:r>
              <a:rPr lang="en-US" sz="2400"/>
              <a:t>    cout &lt;&lt; " c = " &lt;&lt; c &lt;&lt; endl;</a:t>
            </a:r>
          </a:p>
          <a:p>
            <a:pPr>
              <a:buNone/>
            </a:pPr>
            <a:r>
              <a:rPr lang="en-US" sz="2400"/>
              <a:t>    cout &lt;&lt; " PI = " &lt;&lt; PI &lt;&lt; endl;</a:t>
            </a:r>
          </a:p>
          <a:p>
            <a:pPr>
              <a:buNone/>
            </a:pPr>
            <a:r>
              <a:rPr lang="en-US" sz="2400"/>
              <a:t>	return 0;</a:t>
            </a:r>
          </a:p>
          <a:p>
            <a:pPr>
              <a:buNone/>
            </a:pPr>
            <a:r>
              <a:rPr lang="en-US" sz="2400"/>
              <a:t>}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3000372"/>
            <a:ext cx="4495800" cy="3857628"/>
          </a:xfrm>
        </p:spPr>
        <p:txBody>
          <a:bodyPr/>
          <a:lstStyle/>
          <a:p>
            <a:r>
              <a:rPr lang="en-US"/>
              <a:t>Hằng chỉ dùng được giá trị của nó, không sử dụng được ô nhớ của nó.</a:t>
            </a:r>
          </a:p>
          <a:p>
            <a:r>
              <a:rPr lang="en-US"/>
              <a:t>endl : sang dòng kế </a:t>
            </a:r>
            <a:r>
              <a:rPr lang="en-US">
                <a:solidFill>
                  <a:srgbClr val="006600"/>
                </a:solidFill>
              </a:rPr>
              <a:t>(“\n\r”</a:t>
            </a:r>
            <a:r>
              <a:rPr lang="en-US"/>
              <a:t>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6" name="Content Placeholder 3"/>
          <p:cNvSpPr txBox="1">
            <a:spLocks/>
          </p:cNvSpPr>
          <p:nvPr/>
        </p:nvSpPr>
        <p:spPr bwMode="auto">
          <a:xfrm>
            <a:off x="4714876" y="500042"/>
            <a:ext cx="4281518" cy="2286016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= 75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kern="0">
                <a:solidFill>
                  <a:schemeClr val="bg1"/>
                </a:solidFill>
                <a:latin typeface="+mn-lt"/>
              </a:rPr>
              <a:t>b = 75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= 75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kern="0">
                <a:solidFill>
                  <a:schemeClr val="bg1"/>
                </a:solidFill>
                <a:latin typeface="+mn-lt"/>
              </a:rPr>
              <a:t>PI = 3.14</a:t>
            </a:r>
            <a:endParaRPr kumimoji="0" lang="en-US" sz="2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Phạm vi sử dụng của biến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457200"/>
            <a:ext cx="9144000" cy="6400800"/>
          </a:xfrm>
        </p:spPr>
        <p:txBody>
          <a:bodyPr/>
          <a:lstStyle/>
          <a:p>
            <a:pPr>
              <a:spcBef>
                <a:spcPts val="0"/>
              </a:spcBef>
              <a:buNone/>
            </a:pPr>
            <a:r>
              <a:rPr lang="en-US" sz="2400">
                <a:solidFill>
                  <a:srgbClr val="006600"/>
                </a:solidFill>
              </a:rPr>
              <a:t># include &lt;iostream&gt; 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using namespace std; </a:t>
            </a:r>
          </a:p>
          <a:p>
            <a:pPr>
              <a:spcBef>
                <a:spcPts val="0"/>
              </a:spcBef>
              <a:buNone/>
            </a:pPr>
            <a:endParaRPr lang="en-US" sz="2400"/>
          </a:p>
          <a:p>
            <a:pPr>
              <a:spcBef>
                <a:spcPts val="0"/>
              </a:spcBef>
              <a:buNone/>
            </a:pPr>
            <a:r>
              <a:rPr lang="en-US">
                <a:solidFill>
                  <a:srgbClr val="FF0000"/>
                </a:solidFill>
              </a:rPr>
              <a:t>// </a:t>
            </a:r>
            <a:r>
              <a:rPr lang="en-US" b="1">
                <a:solidFill>
                  <a:srgbClr val="FF0000"/>
                </a:solidFill>
              </a:rPr>
              <a:t>nơi khai báo biến toàn cục của chương trình (file .cpp)</a:t>
            </a:r>
            <a:endParaRPr lang="en-US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en-US">
                <a:solidFill>
                  <a:srgbClr val="FF0000"/>
                </a:solidFill>
              </a:rPr>
              <a:t>// </a:t>
            </a:r>
            <a:r>
              <a:rPr lang="en-US" u="sng">
                <a:solidFill>
                  <a:srgbClr val="FF0000"/>
                </a:solidFill>
              </a:rPr>
              <a:t>phạm vi sử dụng của biến</a:t>
            </a:r>
            <a:r>
              <a:rPr lang="en-US">
                <a:solidFill>
                  <a:srgbClr val="FF0000"/>
                </a:solidFill>
              </a:rPr>
              <a:t>: tất cả các hàm trong chương trình.</a:t>
            </a:r>
            <a:endParaRPr lang="en-US" sz="240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  <a:buNone/>
            </a:pPr>
            <a:endParaRPr lang="en-US" sz="2400"/>
          </a:p>
          <a:p>
            <a:pPr>
              <a:spcBef>
                <a:spcPts val="0"/>
              </a:spcBef>
              <a:buNone/>
            </a:pPr>
            <a:r>
              <a:rPr lang="en-US" sz="2400"/>
              <a:t>int main( )</a:t>
            </a:r>
          </a:p>
          <a:p>
            <a:pPr>
              <a:spcBef>
                <a:spcPts val="0"/>
              </a:spcBef>
              <a:buNone/>
            </a:pPr>
            <a:r>
              <a:rPr lang="en-US" sz="2400" b="1">
                <a:solidFill>
                  <a:srgbClr val="FF0000"/>
                </a:solidFill>
              </a:rPr>
              <a:t>{</a:t>
            </a:r>
            <a:r>
              <a:rPr lang="en-US" sz="2400"/>
              <a:t>	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</a:t>
            </a:r>
            <a:r>
              <a:rPr lang="en-US">
                <a:solidFill>
                  <a:srgbClr val="000099"/>
                </a:solidFill>
              </a:rPr>
              <a:t>// </a:t>
            </a:r>
            <a:r>
              <a:rPr lang="en-US" b="1">
                <a:solidFill>
                  <a:srgbClr val="000099"/>
                </a:solidFill>
              </a:rPr>
              <a:t>nơi khai báo biến cục bộ</a:t>
            </a:r>
            <a:endParaRPr lang="en-US">
              <a:solidFill>
                <a:srgbClr val="000099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en-US">
                <a:solidFill>
                  <a:srgbClr val="000099"/>
                </a:solidFill>
              </a:rPr>
              <a:t>	// </a:t>
            </a:r>
            <a:r>
              <a:rPr lang="en-US" u="sng">
                <a:solidFill>
                  <a:srgbClr val="000099"/>
                </a:solidFill>
              </a:rPr>
              <a:t>phạm vi sử dụng của biến</a:t>
            </a:r>
            <a:r>
              <a:rPr lang="en-US">
                <a:solidFill>
                  <a:srgbClr val="000099"/>
                </a:solidFill>
              </a:rPr>
              <a:t>: chỉ dùng trong hàm main()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….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// xử lý của hàm main() :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 	return 0;</a:t>
            </a:r>
          </a:p>
          <a:p>
            <a:pPr>
              <a:buNone/>
            </a:pPr>
            <a:r>
              <a:rPr lang="en-US" sz="2400" b="1">
                <a:solidFill>
                  <a:srgbClr val="FF0000"/>
                </a:solidFill>
              </a:rPr>
              <a:t>}</a:t>
            </a:r>
          </a:p>
          <a:p>
            <a:pPr>
              <a:buNone/>
            </a:pPr>
            <a:endParaRPr lang="en-US" sz="240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Chuỗi ký tự (string)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Biến chuỗi là một dãy byte liên tiếp nhau, mỗi byte lưu một ký tự, kết thúc bằng ký tự ‘\0’ (giá trị 0).</a:t>
            </a:r>
          </a:p>
          <a:p>
            <a:r>
              <a:rPr lang="en-US"/>
              <a:t>Các hằng chuỗi ký tự được đặt trong cặp dấu nháy kép "".</a:t>
            </a:r>
          </a:p>
          <a:p>
            <a:r>
              <a:rPr lang="en-US"/>
              <a:t>Nếu dùng kiểu string (của C++) hoặc các hàm xử lý chuỗi thì chương trình cần thêm chỉ thị:</a:t>
            </a:r>
          </a:p>
          <a:p>
            <a:pPr>
              <a:buNone/>
            </a:pPr>
            <a:r>
              <a:rPr lang="en-US"/>
              <a:t>	</a:t>
            </a:r>
            <a:r>
              <a:rPr lang="en-US" b="1">
                <a:solidFill>
                  <a:srgbClr val="006600"/>
                </a:solidFill>
              </a:rPr>
              <a:t>#include &lt;string&gt;</a:t>
            </a:r>
          </a:p>
          <a:p>
            <a:r>
              <a:rPr lang="en-US"/>
              <a:t>Khai báo biến chuỗi ký tự:</a:t>
            </a:r>
          </a:p>
          <a:p>
            <a:pPr>
              <a:buNone/>
            </a:pPr>
            <a:r>
              <a:rPr lang="en-US"/>
              <a:t>string s1 = “This is a C++ string”; // chỉ có ở C++</a:t>
            </a:r>
          </a:p>
          <a:p>
            <a:pPr>
              <a:buNone/>
            </a:pPr>
            <a:r>
              <a:rPr lang="en-US"/>
              <a:t>char  s2[50], s3[]=“standard C string”; // ngôn ngữ C chuẩn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Khai báo và sử dụng chuỗi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457200"/>
            <a:ext cx="4714876" cy="6400800"/>
          </a:xfrm>
        </p:spPr>
        <p:txBody>
          <a:bodyPr/>
          <a:lstStyle/>
          <a:p>
            <a:pPr>
              <a:spcBef>
                <a:spcPts val="0"/>
              </a:spcBef>
              <a:buNone/>
            </a:pPr>
            <a:r>
              <a:rPr lang="en-US" sz="2400">
                <a:solidFill>
                  <a:srgbClr val="0099CC"/>
                </a:solidFill>
              </a:rPr>
              <a:t>/* file vd4.cpp */</a:t>
            </a:r>
          </a:p>
          <a:p>
            <a:pPr>
              <a:spcBef>
                <a:spcPts val="0"/>
              </a:spcBef>
              <a:buNone/>
            </a:pPr>
            <a:r>
              <a:rPr lang="en-US" sz="2400">
                <a:solidFill>
                  <a:srgbClr val="006600"/>
                </a:solidFill>
              </a:rPr>
              <a:t># include &lt;iostream&gt; </a:t>
            </a:r>
          </a:p>
          <a:p>
            <a:pPr>
              <a:spcBef>
                <a:spcPts val="0"/>
              </a:spcBef>
              <a:buNone/>
            </a:pPr>
            <a:r>
              <a:rPr lang="en-US" sz="2400">
                <a:solidFill>
                  <a:srgbClr val="006600"/>
                </a:solidFill>
              </a:rPr>
              <a:t># include </a:t>
            </a:r>
            <a:r>
              <a:rPr lang="en-US" sz="2400" b="1">
                <a:solidFill>
                  <a:srgbClr val="FF0000"/>
                </a:solidFill>
              </a:rPr>
              <a:t>&lt;string&gt;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using namespace std; 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int main()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{	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string s1 = </a:t>
            </a:r>
            <a:r>
              <a:rPr lang="en-US" sz="2400">
                <a:solidFill>
                  <a:srgbClr val="000099"/>
                </a:solidFill>
              </a:rPr>
              <a:t>"Hello,";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string s2 = </a:t>
            </a:r>
            <a:r>
              <a:rPr lang="en-US" sz="2400">
                <a:solidFill>
                  <a:srgbClr val="000099"/>
                </a:solidFill>
              </a:rPr>
              <a:t>"how are you ?";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string s3;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s3 = s1 + s2;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cout &lt;&lt; s3 &lt;&lt; endl;</a:t>
            </a:r>
          </a:p>
          <a:p>
            <a:pPr>
              <a:spcBef>
                <a:spcPts val="0"/>
              </a:spcBef>
              <a:buNone/>
            </a:pPr>
            <a:r>
              <a:rPr lang="fr-FR" sz="2400"/>
              <a:t>	cout &lt;&lt; </a:t>
            </a:r>
            <a:r>
              <a:rPr lang="fr-FR" sz="2400">
                <a:solidFill>
                  <a:srgbClr val="000099"/>
                </a:solidFill>
              </a:rPr>
              <a:t>"ky tu dau cua s1 la:" </a:t>
            </a:r>
            <a:r>
              <a:rPr lang="fr-FR" sz="2400"/>
              <a:t>;</a:t>
            </a:r>
          </a:p>
          <a:p>
            <a:pPr>
              <a:spcBef>
                <a:spcPts val="0"/>
              </a:spcBef>
              <a:buNone/>
            </a:pPr>
            <a:r>
              <a:rPr lang="fr-FR" sz="2400"/>
              <a:t>	cout &lt;&lt; s1[0] &lt;&lt; endl;</a:t>
            </a:r>
            <a:endParaRPr lang="en-US" sz="2400"/>
          </a:p>
          <a:p>
            <a:pPr>
              <a:spcBef>
                <a:spcPts val="0"/>
              </a:spcBef>
              <a:buNone/>
            </a:pPr>
            <a:r>
              <a:rPr lang="en-US" sz="2400"/>
              <a:t>	return 0;</a:t>
            </a:r>
          </a:p>
          <a:p>
            <a:pPr>
              <a:buNone/>
            </a:pPr>
            <a:r>
              <a:rPr lang="en-US" sz="2400"/>
              <a:t>}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4876" y="3000372"/>
            <a:ext cx="4429124" cy="3857628"/>
          </a:xfrm>
        </p:spPr>
        <p:txBody>
          <a:bodyPr/>
          <a:lstStyle/>
          <a:p>
            <a:r>
              <a:rPr lang="en-US" sz="2400"/>
              <a:t>Kiểu string được định nghĩa trong </a:t>
            </a:r>
            <a:r>
              <a:rPr lang="en-US" sz="2400" b="1">
                <a:solidFill>
                  <a:srgbClr val="FF0000"/>
                </a:solidFill>
              </a:rPr>
              <a:t>C++.</a:t>
            </a:r>
          </a:p>
          <a:p>
            <a:r>
              <a:rPr lang="en-US" sz="2400"/>
              <a:t>Biến kiểu string có rất nhiều hàm xử lý chuổi theo cú pháp: </a:t>
            </a:r>
            <a:r>
              <a:rPr lang="en-US" sz="2400">
                <a:solidFill>
                  <a:srgbClr val="006600"/>
                </a:solidFill>
              </a:rPr>
              <a:t>[</a:t>
            </a:r>
            <a:r>
              <a:rPr lang="en-US" sz="2400" b="1">
                <a:solidFill>
                  <a:srgbClr val="006600"/>
                </a:solidFill>
              </a:rPr>
              <a:t>biến]</a:t>
            </a:r>
            <a:r>
              <a:rPr lang="en-US" sz="2400">
                <a:solidFill>
                  <a:srgbClr val="006600"/>
                </a:solidFill>
              </a:rPr>
              <a:t>.[</a:t>
            </a:r>
            <a:r>
              <a:rPr lang="en-US" sz="2400" b="1">
                <a:solidFill>
                  <a:srgbClr val="006600"/>
                </a:solidFill>
              </a:rPr>
              <a:t>hàm]</a:t>
            </a:r>
            <a:r>
              <a:rPr lang="en-US" sz="2400">
                <a:solidFill>
                  <a:srgbClr val="006600"/>
                </a:solidFill>
              </a:rPr>
              <a:t>, </a:t>
            </a:r>
            <a:r>
              <a:rPr lang="en-US" sz="2400"/>
              <a:t>tham khảo tại: </a:t>
            </a:r>
            <a:r>
              <a:rPr lang="en-US" sz="2400" u="sng">
                <a:solidFill>
                  <a:srgbClr val="000099"/>
                </a:solidFill>
              </a:rPr>
              <a:t>http://www.cplusplus.com/reference/string/string/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6" name="Content Placeholder 3"/>
          <p:cNvSpPr txBox="1">
            <a:spLocks/>
          </p:cNvSpPr>
          <p:nvPr/>
        </p:nvSpPr>
        <p:spPr bwMode="auto">
          <a:xfrm>
            <a:off x="4714876" y="500042"/>
            <a:ext cx="4281518" cy="2286016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Hello,how are you ?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fr-FR">
                <a:solidFill>
                  <a:schemeClr val="bg1"/>
                </a:solidFill>
              </a:rPr>
              <a:t>ky tu dau cua s1 la:H</a:t>
            </a:r>
            <a:endParaRPr kumimoji="0" lang="en-US" sz="2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Các  ký tự hằng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1"/>
          </p:nvPr>
        </p:nvGraphicFramePr>
        <p:xfrm>
          <a:off x="500034" y="642916"/>
          <a:ext cx="5429288" cy="465827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{F2DE63D5-997A-4646-A377-4702673A728D}</a:tableStyleId>
              </a:tblPr>
              <a:tblGrid>
                <a:gridCol w="3540840"/>
                <a:gridCol w="1888448"/>
              </a:tblGrid>
              <a:tr h="658619">
                <a:tc>
                  <a:txBody>
                    <a:bodyPr/>
                    <a:lstStyle/>
                    <a:p>
                      <a:pPr algn="just"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Chữ cái A</a:t>
                      </a:r>
                      <a:endParaRPr lang="en-US" sz="28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800" b="1">
                          <a:solidFill>
                            <a:srgbClr val="0066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‘A’</a:t>
                      </a:r>
                      <a:endParaRPr lang="en-US" sz="2800" b="1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58619">
                <a:tc>
                  <a:txBody>
                    <a:bodyPr/>
                    <a:lstStyle/>
                    <a:p>
                      <a:pPr algn="just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Dấu nháy đơn  ‘</a:t>
                      </a:r>
                      <a:endParaRPr lang="en-US" sz="28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800" b="1">
                          <a:solidFill>
                            <a:srgbClr val="0066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‘\’’</a:t>
                      </a:r>
                      <a:endParaRPr lang="en-US" sz="2800" b="1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58619">
                <a:tc>
                  <a:txBody>
                    <a:bodyPr/>
                    <a:lstStyle/>
                    <a:p>
                      <a:pPr algn="just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Dấu nháy kép  “</a:t>
                      </a:r>
                      <a:endParaRPr lang="en-US" sz="28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800" b="1">
                          <a:solidFill>
                            <a:srgbClr val="0066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‘\”’</a:t>
                      </a:r>
                      <a:endParaRPr lang="en-US" sz="2800" b="1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51674">
                <a:tc>
                  <a:txBody>
                    <a:bodyPr/>
                    <a:lstStyle/>
                    <a:p>
                      <a:pPr algn="just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Dấu gạch chéo ngược  \</a:t>
                      </a:r>
                      <a:endParaRPr lang="en-US" sz="28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800" b="1">
                          <a:solidFill>
                            <a:srgbClr val="0066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‘\\’</a:t>
                      </a:r>
                      <a:endParaRPr lang="en-US" sz="2800" b="1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13502">
                <a:tc>
                  <a:txBody>
                    <a:bodyPr/>
                    <a:lstStyle/>
                    <a:p>
                      <a:pPr algn="just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Kí tự xuống dòng</a:t>
                      </a:r>
                      <a:endParaRPr lang="en-US" sz="28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800" b="1">
                          <a:solidFill>
                            <a:srgbClr val="0066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‘\n’</a:t>
                      </a:r>
                      <a:endParaRPr lang="en-US" sz="2800" b="1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58619">
                <a:tc>
                  <a:txBody>
                    <a:bodyPr/>
                    <a:lstStyle/>
                    <a:p>
                      <a:pPr algn="just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Kí tự NUL</a:t>
                      </a:r>
                      <a:endParaRPr lang="en-US" sz="28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800" b="1">
                          <a:solidFill>
                            <a:srgbClr val="0066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‘\0’</a:t>
                      </a:r>
                      <a:endParaRPr lang="en-US" sz="2800" b="1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58619">
                <a:tc>
                  <a:txBody>
                    <a:bodyPr/>
                    <a:lstStyle/>
                    <a:p>
                      <a:pPr algn="just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Kí tự Tab</a:t>
                      </a:r>
                      <a:endParaRPr lang="en-US" sz="28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800" b="1">
                          <a:solidFill>
                            <a:srgbClr val="0066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‘\t’</a:t>
                      </a:r>
                      <a:endParaRPr lang="en-US" sz="2800" b="1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TOÁN TỬ / LỆNH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/>
              <a:t>Cấu trúc điều khiển cơ bản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CC2187-6570-4E2B-998D-34F0C44962F5}" type="slidenum">
              <a:rPr lang="en-US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Lệnh gán (=)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Cú pháp lệnh gán: </a:t>
            </a:r>
            <a:r>
              <a:rPr lang="en-US">
                <a:solidFill>
                  <a:srgbClr val="000099"/>
                </a:solidFill>
              </a:rPr>
              <a:t>[</a:t>
            </a:r>
            <a:r>
              <a:rPr lang="en-US" b="1">
                <a:solidFill>
                  <a:srgbClr val="000099"/>
                </a:solidFill>
              </a:rPr>
              <a:t>biến]</a:t>
            </a:r>
            <a:r>
              <a:rPr lang="en-US"/>
              <a:t> </a:t>
            </a:r>
            <a:r>
              <a:rPr lang="en-US" b="1">
                <a:solidFill>
                  <a:srgbClr val="C00000"/>
                </a:solidFill>
              </a:rPr>
              <a:t>=</a:t>
            </a:r>
            <a:r>
              <a:rPr lang="en-US"/>
              <a:t> </a:t>
            </a:r>
            <a:r>
              <a:rPr lang="en-US">
                <a:solidFill>
                  <a:srgbClr val="000099"/>
                </a:solidFill>
              </a:rPr>
              <a:t>[</a:t>
            </a:r>
            <a:r>
              <a:rPr lang="en-US" b="1">
                <a:solidFill>
                  <a:srgbClr val="000099"/>
                </a:solidFill>
              </a:rPr>
              <a:t>biểu thức]</a:t>
            </a:r>
            <a:r>
              <a:rPr lang="en-US"/>
              <a:t>; </a:t>
            </a:r>
          </a:p>
          <a:p>
            <a:r>
              <a:rPr lang="en-US"/>
              <a:t>Lệnh gán (=) gán </a:t>
            </a:r>
            <a:r>
              <a:rPr lang="en-US" u="sng"/>
              <a:t>giá trị</a:t>
            </a:r>
            <a:r>
              <a:rPr lang="en-US"/>
              <a:t> được tính toán từ biểu thức bên phải vào </a:t>
            </a:r>
            <a:r>
              <a:rPr lang="en-US" u="sng"/>
              <a:t>biến</a:t>
            </a:r>
            <a:r>
              <a:rPr lang="en-US"/>
              <a:t> bên trái, </a:t>
            </a:r>
            <a:r>
              <a:rPr lang="en-US" i="1"/>
              <a:t>tại thời điểm thực thi lệnh này</a:t>
            </a:r>
            <a:r>
              <a:rPr lang="en-US"/>
              <a:t>.</a:t>
            </a:r>
          </a:p>
          <a:p>
            <a:pPr>
              <a:buNone/>
            </a:pPr>
            <a:r>
              <a:rPr lang="en-US"/>
              <a:t>	a = 5;  b = 2;  a = b;  b = 7; 	</a:t>
            </a:r>
            <a:r>
              <a:rPr lang="en-US">
                <a:solidFill>
                  <a:srgbClr val="006600"/>
                </a:solidFill>
              </a:rPr>
              <a:t>// giá trị a là 2, giá trị b là 7</a:t>
            </a:r>
          </a:p>
          <a:p>
            <a:pPr>
              <a:buNone/>
            </a:pPr>
            <a:r>
              <a:rPr lang="en-US">
                <a:solidFill>
                  <a:srgbClr val="006600"/>
                </a:solidFill>
              </a:rPr>
              <a:t>	</a:t>
            </a:r>
            <a:r>
              <a:rPr lang="en-US"/>
              <a:t>a = b = 2;				</a:t>
            </a:r>
            <a:r>
              <a:rPr lang="en-US">
                <a:solidFill>
                  <a:srgbClr val="006600"/>
                </a:solidFill>
              </a:rPr>
              <a:t>// giá trị a là 2, giá trị b là 2</a:t>
            </a:r>
            <a:endParaRPr lang="en-US"/>
          </a:p>
          <a:p>
            <a:pPr>
              <a:buNone/>
            </a:pPr>
            <a:r>
              <a:rPr lang="en-US"/>
              <a:t>	a = 2 + (b = 5);		       	// </a:t>
            </a:r>
            <a:r>
              <a:rPr lang="en-US">
                <a:solidFill>
                  <a:srgbClr val="006600"/>
                </a:solidFill>
              </a:rPr>
              <a:t>giá trị a là 7, giá trị b là 5</a:t>
            </a:r>
          </a:p>
          <a:p>
            <a:r>
              <a:rPr lang="en-US"/>
              <a:t>Chú ý miền giá trị của biến:</a:t>
            </a:r>
          </a:p>
          <a:p>
            <a:pPr>
              <a:buNone/>
            </a:pPr>
            <a:r>
              <a:rPr lang="en-US"/>
              <a:t>	int i; char c; unsigned int ui; unsigned char uc;</a:t>
            </a:r>
          </a:p>
          <a:p>
            <a:pPr>
              <a:buNone/>
            </a:pPr>
            <a:r>
              <a:rPr lang="en-US"/>
              <a:t>	c = 5; i = c*10; // biểu thức bên phải chuyển thành kiểu int</a:t>
            </a:r>
          </a:p>
          <a:p>
            <a:pPr>
              <a:buNone/>
            </a:pPr>
            <a:r>
              <a:rPr lang="en-US"/>
              <a:t>    </a:t>
            </a:r>
            <a:r>
              <a:rPr lang="en-US">
                <a:solidFill>
                  <a:srgbClr val="FF0000"/>
                </a:solidFill>
              </a:rPr>
              <a:t>i = c*500</a:t>
            </a:r>
            <a:r>
              <a:rPr lang="en-US"/>
              <a:t>; </a:t>
            </a:r>
            <a:r>
              <a:rPr lang="en-US">
                <a:solidFill>
                  <a:srgbClr val="FF0000"/>
                </a:solidFill>
              </a:rPr>
              <a:t>c = i</a:t>
            </a:r>
            <a:r>
              <a:rPr lang="en-US"/>
              <a:t>;  </a:t>
            </a:r>
            <a:r>
              <a:rPr lang="en-US">
                <a:solidFill>
                  <a:srgbClr val="FF0000"/>
                </a:solidFill>
              </a:rPr>
              <a:t>ui = c</a:t>
            </a:r>
            <a:r>
              <a:rPr lang="en-US"/>
              <a:t>; // miền giá trị </a:t>
            </a:r>
            <a:r>
              <a:rPr lang="en-US" u="sng">
                <a:solidFill>
                  <a:srgbClr val="C00000"/>
                </a:solidFill>
              </a:rPr>
              <a:t>không an toàn</a:t>
            </a:r>
            <a:endParaRPr lang="en-US">
              <a:solidFill>
                <a:srgbClr val="C00000"/>
              </a:solidFill>
            </a:endParaRPr>
          </a:p>
          <a:p>
            <a:r>
              <a:rPr lang="en-US"/>
              <a:t>Chuyễn kiểu tự động trong biểu thức của C/C++:</a:t>
            </a:r>
          </a:p>
          <a:p>
            <a:pPr>
              <a:buNone/>
            </a:pPr>
            <a:r>
              <a:rPr lang="en-US">
                <a:solidFill>
                  <a:srgbClr val="FF0000"/>
                </a:solidFill>
              </a:rPr>
              <a:t>	char</a:t>
            </a:r>
            <a:r>
              <a:rPr lang="en-US"/>
              <a:t>  → </a:t>
            </a:r>
            <a:r>
              <a:rPr lang="en-US">
                <a:solidFill>
                  <a:srgbClr val="FF0000"/>
                </a:solidFill>
              </a:rPr>
              <a:t>int</a:t>
            </a:r>
            <a:r>
              <a:rPr lang="en-US"/>
              <a:t>  → </a:t>
            </a:r>
            <a:r>
              <a:rPr lang="en-US">
                <a:solidFill>
                  <a:srgbClr val="FF0000"/>
                </a:solidFill>
              </a:rPr>
              <a:t>long int  </a:t>
            </a:r>
            <a:r>
              <a:rPr lang="en-US"/>
              <a:t>→ </a:t>
            </a:r>
            <a:r>
              <a:rPr lang="en-US">
                <a:solidFill>
                  <a:srgbClr val="FF0000"/>
                </a:solidFill>
              </a:rPr>
              <a:t>float</a:t>
            </a:r>
            <a:r>
              <a:rPr lang="en-US"/>
              <a:t>  → </a:t>
            </a:r>
            <a:r>
              <a:rPr lang="en-US">
                <a:solidFill>
                  <a:srgbClr val="FF0000"/>
                </a:solidFill>
              </a:rPr>
              <a:t>double</a:t>
            </a:r>
            <a:r>
              <a:rPr lang="en-US"/>
              <a:t>  → </a:t>
            </a:r>
            <a:r>
              <a:rPr lang="en-US">
                <a:solidFill>
                  <a:srgbClr val="FF0000"/>
                </a:solidFill>
              </a:rPr>
              <a:t>long double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Chương trình C++ :miền giá trị (range)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>
              <a:spcBef>
                <a:spcPts val="0"/>
              </a:spcBef>
              <a:buNone/>
            </a:pPr>
            <a:r>
              <a:rPr lang="en-US" sz="2400">
                <a:solidFill>
                  <a:srgbClr val="0099CC"/>
                </a:solidFill>
              </a:rPr>
              <a:t>// file vd5.cpp</a:t>
            </a:r>
          </a:p>
          <a:p>
            <a:pPr>
              <a:spcBef>
                <a:spcPts val="0"/>
              </a:spcBef>
              <a:buNone/>
            </a:pPr>
            <a:r>
              <a:rPr lang="en-US" sz="2400">
                <a:solidFill>
                  <a:srgbClr val="006600"/>
                </a:solidFill>
              </a:rPr>
              <a:t>#include &lt;iostream&gt;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using namespace std;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int main(int argc, char** argv) 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{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int  x;   unsigned  int  ux;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char  y; unsigned  char  uy;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y = -5;   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x = y; 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uy  =  ux  = x;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cout &lt;&lt; "x:"&lt;&lt; x &lt;&lt; endl;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cout &lt;&lt; "y:"&lt;&lt; (int)y &lt;&lt; endl;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cout &lt;&lt; "ux:"&lt;&lt; ux &lt;&lt; endl;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cout &lt;&lt; "uy:"&lt;&lt; (unsigned)uy &lt;&lt; endl;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	return 0; </a:t>
            </a:r>
          </a:p>
          <a:p>
            <a:pPr>
              <a:spcBef>
                <a:spcPts val="0"/>
              </a:spcBef>
              <a:buNone/>
            </a:pPr>
            <a:r>
              <a:rPr lang="en-US" sz="2400"/>
              <a:t>}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500042"/>
            <a:ext cx="4281518" cy="1971668"/>
          </a:xfrm>
          <a:solidFill>
            <a:schemeClr val="tx1"/>
          </a:solidFill>
        </p:spPr>
        <p:txBody>
          <a:bodyPr/>
          <a:lstStyle/>
          <a:p>
            <a:pPr>
              <a:buNone/>
            </a:pPr>
            <a:r>
              <a:rPr lang="en-US" sz="2400">
                <a:solidFill>
                  <a:schemeClr val="bg1"/>
                </a:solidFill>
              </a:rPr>
              <a:t>x:-5</a:t>
            </a:r>
          </a:p>
          <a:p>
            <a:pPr>
              <a:buNone/>
            </a:pPr>
            <a:r>
              <a:rPr lang="en-US" sz="2400">
                <a:solidFill>
                  <a:schemeClr val="bg1"/>
                </a:solidFill>
              </a:rPr>
              <a:t>y:-5</a:t>
            </a:r>
          </a:p>
          <a:p>
            <a:pPr>
              <a:buNone/>
            </a:pPr>
            <a:r>
              <a:rPr lang="en-US" sz="2400">
                <a:solidFill>
                  <a:schemeClr val="bg1"/>
                </a:solidFill>
              </a:rPr>
              <a:t>ux:4294967291</a:t>
            </a:r>
          </a:p>
          <a:p>
            <a:pPr>
              <a:buNone/>
            </a:pPr>
            <a:r>
              <a:rPr lang="en-US" sz="2400">
                <a:solidFill>
                  <a:schemeClr val="bg1"/>
                </a:solidFill>
              </a:rPr>
              <a:t>uy:251</a:t>
            </a:r>
            <a:endParaRPr lang="en-US" sz="240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17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4648200" y="2500306"/>
            <a:ext cx="4495800" cy="435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kern="0">
                <a:solidFill>
                  <a:srgbClr val="000099"/>
                </a:solidFill>
              </a:rPr>
              <a:t>range(char) &lt;  range(int)</a:t>
            </a:r>
          </a:p>
          <a:p>
            <a:pPr marL="342900" lvl="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kern="0">
                <a:solidFill>
                  <a:srgbClr val="000099"/>
                </a:solidFill>
              </a:rPr>
              <a:t>range(unsigned char) &lt;  range(unsigned int)</a:t>
            </a:r>
          </a:p>
          <a:p>
            <a:pPr marL="342900" lvl="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en-US" sz="2400" i="0" u="none" strike="noStrike" kern="0" cap="none" spc="0" normalizeH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range(int) </a:t>
            </a:r>
            <a:r>
              <a:rPr lang="en-US" sz="2400" kern="0">
                <a:solidFill>
                  <a:srgbClr val="C00000"/>
                </a:solidFill>
              </a:rPr>
              <a:t>≠</a:t>
            </a:r>
            <a:r>
              <a:rPr kumimoji="0" lang="en-US" sz="2400" i="0" u="none" strike="noStrike" kern="0" cap="none" spc="0" normalizeH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range(unsigned int)</a:t>
            </a:r>
          </a:p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kern="0">
                <a:solidFill>
                  <a:srgbClr val="C00000"/>
                </a:solidFill>
              </a:rPr>
              <a:t>range(char) ≠ range(unsigned char)</a:t>
            </a:r>
          </a:p>
          <a:p>
            <a:pPr marL="342900" lvl="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kern="0">
                <a:solidFill>
                  <a:srgbClr val="000099"/>
                </a:solidFill>
              </a:rPr>
              <a:t>(int)y </a:t>
            </a:r>
            <a:r>
              <a:rPr lang="en-US" sz="2400" kern="0"/>
              <a:t>: toán tử đổi sang kiểu int</a:t>
            </a:r>
          </a:p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endParaRPr lang="en-US" sz="2400" kern="0"/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882D916-AC27-4793-9ECC-3DD14CA0EBAC}" type="slidenum">
              <a:rPr lang="en-US"/>
              <a:pPr/>
              <a:t>18</a:t>
            </a:fld>
            <a:endParaRPr lang="en-US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/>
              <a:t>Các toán tử số học</a:t>
            </a:r>
          </a:p>
        </p:txBody>
      </p:sp>
      <p:graphicFrame>
        <p:nvGraphicFramePr>
          <p:cNvPr id="297007" name="Group 47"/>
          <p:cNvGraphicFramePr>
            <a:graphicFrameLocks noGrp="1"/>
          </p:cNvGraphicFramePr>
          <p:nvPr>
            <p:ph sz="half" idx="2"/>
          </p:nvPr>
        </p:nvGraphicFramePr>
        <p:xfrm>
          <a:off x="571472" y="714356"/>
          <a:ext cx="7920038" cy="2743200"/>
        </p:xfrm>
        <a:graphic>
          <a:graphicData uri="http://schemas.openxmlformats.org/drawingml/2006/table">
            <a:tbl>
              <a:tblPr/>
              <a:tblGrid>
                <a:gridCol w="1295400"/>
                <a:gridCol w="2705128"/>
                <a:gridCol w="3919510"/>
              </a:tblGrid>
              <a:tr h="174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Toán tử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Ví dụ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Cộng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4.9	// =16.9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Trừ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3.98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4	// = -0.02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Nhân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* 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	 	// = 6.8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Chia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2.0	 	// = 4.5 (*)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Lấy phần dư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% 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	 // dư 1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Content Placeholder 3"/>
          <p:cNvSpPr txBox="1">
            <a:spLocks/>
          </p:cNvSpPr>
          <p:nvPr/>
        </p:nvSpPr>
        <p:spPr bwMode="auto">
          <a:xfrm>
            <a:off x="571472" y="3571876"/>
            <a:ext cx="7929618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Đây là các</a:t>
            </a:r>
            <a:r>
              <a:rPr kumimoji="0" lang="en-US" sz="2400" b="0" i="0" u="none" strike="noStrike" kern="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toán tử được dùng trong biểu thức tính toán với con số các giá trị số (không phải chuỗi hoặc logic), ví dụ: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sz="2400" kern="0" baseline="0">
                <a:latin typeface="+mn-lt"/>
              </a:rPr>
              <a:t>	x</a:t>
            </a:r>
            <a:r>
              <a:rPr lang="en-US" sz="2400" kern="0">
                <a:latin typeface="+mn-lt"/>
              </a:rPr>
              <a:t> = (15*32) / 3;</a:t>
            </a:r>
            <a:endParaRPr kumimoji="0" lang="en-US" sz="2400" b="0" i="0" u="sng" strike="noStrike" kern="0" cap="none" spc="0" normalizeH="0" baseline="0" noProof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ED9F752-3180-42CC-B1DC-EB021C33E334}" type="slidenum">
              <a:rPr lang="en-US"/>
              <a:pPr/>
              <a:t>19</a:t>
            </a:fld>
            <a:endParaRPr lang="en-US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/>
              <a:t>Các toán tử trên kiểu số nguyên</a:t>
            </a:r>
          </a:p>
        </p:txBody>
      </p:sp>
      <p:graphicFrame>
        <p:nvGraphicFramePr>
          <p:cNvPr id="305278" name="Group 126"/>
          <p:cNvGraphicFramePr>
            <a:graphicFrameLocks noGrp="1"/>
          </p:cNvGraphicFramePr>
          <p:nvPr>
            <p:ph sz="half" idx="2"/>
          </p:nvPr>
        </p:nvGraphicFramePr>
        <p:xfrm>
          <a:off x="611188" y="549275"/>
          <a:ext cx="7777162" cy="2286000"/>
        </p:xfrm>
        <a:graphic>
          <a:graphicData uri="http://schemas.openxmlformats.org/drawingml/2006/table">
            <a:tbl>
              <a:tblPr/>
              <a:tblGrid>
                <a:gridCol w="1368425"/>
                <a:gridCol w="2952750"/>
                <a:gridCol w="3455987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Toán Tử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Ví dụ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++a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Tăng một (tiền tố)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k=1; n = ++k; // n= 2, k=2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a++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Tăng một (hậu tố)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k=1; n = k++; // 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n=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1, k=2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--a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Giảm một (tiền tố)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a--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Giảm một (hậu tố)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05277" name="Group 125"/>
          <p:cNvGraphicFramePr>
            <a:graphicFrameLocks noGrp="1"/>
          </p:cNvGraphicFramePr>
          <p:nvPr/>
        </p:nvGraphicFramePr>
        <p:xfrm>
          <a:off x="612775" y="2852738"/>
          <a:ext cx="7775575" cy="3869373"/>
        </p:xfrm>
        <a:graphic>
          <a:graphicData uri="http://schemas.openxmlformats.org/drawingml/2006/table">
            <a:tbl>
              <a:tblPr/>
              <a:tblGrid>
                <a:gridCol w="1368425"/>
                <a:gridCol w="2952750"/>
                <a:gridCol w="3454400"/>
              </a:tblGrid>
              <a:tr h="455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Toán Tử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Ví dụ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Tương đương với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= 25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= 25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+=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+= 25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= n + 25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-=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-= 25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= n – 25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*=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*= 25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= n * 25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/=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/= 25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= n / 25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%=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%= 25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= n % 25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&lt;&lt;=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&lt;&lt;= 4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= n &lt;&lt; 4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&gt;&gt;=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&gt;&gt;= 4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= n &gt;&gt; 4</a:t>
                      </a:r>
                      <a:endParaRPr kumimoji="0" 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C7892CB-D69D-406C-83EE-E3155CA6DF2E}" type="slidenum">
              <a:rPr lang="en-US"/>
              <a:pPr/>
              <a:t>20</a:t>
            </a:fld>
            <a:endParaRPr lang="en-US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/>
              <a:t>Các toán tử luận lý (boolean)</a:t>
            </a:r>
          </a:p>
        </p:txBody>
      </p:sp>
      <p:graphicFrame>
        <p:nvGraphicFramePr>
          <p:cNvPr id="300181" name="Group 149"/>
          <p:cNvGraphicFramePr>
            <a:graphicFrameLocks noGrp="1"/>
          </p:cNvGraphicFramePr>
          <p:nvPr>
            <p:ph sz="quarter" idx="2"/>
          </p:nvPr>
        </p:nvGraphicFramePr>
        <p:xfrm>
          <a:off x="684213" y="728666"/>
          <a:ext cx="7920037" cy="3200400"/>
        </p:xfrm>
        <a:graphic>
          <a:graphicData uri="http://schemas.openxmlformats.org/drawingml/2006/table">
            <a:tbl>
              <a:tblPr/>
              <a:tblGrid>
                <a:gridCol w="1262062"/>
                <a:gridCol w="3643313"/>
                <a:gridCol w="3014662"/>
              </a:tblGrid>
              <a:tr h="35718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 tử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Ví dụ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==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So sánh bằng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==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	 //  đúng (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≠0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!=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 sánh không bằng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!=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	 // sai (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78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&lt;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 sánh nhỏ hơn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&lt;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5.5	 // đúng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&lt;=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 sánh nhỏ hơn hoặc bằng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&lt;=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	 // đúng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&gt;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 sánh lớn hơn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&gt; 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5.5	 // sai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&gt;=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 sánh lớn hơn hoặc bằng 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6.3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&gt;=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 // đúng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00189" name="Group 157"/>
          <p:cNvGraphicFramePr>
            <a:graphicFrameLocks noGrp="1"/>
          </p:cNvGraphicFramePr>
          <p:nvPr>
            <p:ph sz="quarter" idx="3"/>
          </p:nvPr>
        </p:nvGraphicFramePr>
        <p:xfrm>
          <a:off x="684213" y="4378325"/>
          <a:ext cx="7920037" cy="1860551"/>
        </p:xfrm>
        <a:graphic>
          <a:graphicData uri="http://schemas.openxmlformats.org/drawingml/2006/table">
            <a:tbl>
              <a:tblPr/>
              <a:tblGrid>
                <a:gridCol w="1295400"/>
                <a:gridCol w="2449511"/>
                <a:gridCol w="4175126"/>
              </a:tblGrid>
              <a:tr h="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Toán tử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Ví dụ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!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Phủ định (NOT)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!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(5 == 5)            // sai (0)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&amp;&amp;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“Và” (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AND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(5 &lt; 6)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&amp;&amp;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(6 &lt; 6)  // sai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||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“Hoặc”  (OR)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(5 &lt; 6)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||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(6 &lt; 5)    // đúng(≠0)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38AF394-F27A-41D0-B18B-A554726D5318}" type="slidenum">
              <a:rPr lang="en-US"/>
              <a:pPr/>
              <a:t>21</a:t>
            </a:fld>
            <a:endParaRPr lang="en-US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/>
              <a:t>Các toán tử trên bit</a:t>
            </a:r>
          </a:p>
        </p:txBody>
      </p:sp>
      <p:graphicFrame>
        <p:nvGraphicFramePr>
          <p:cNvPr id="298057" name="Group 73"/>
          <p:cNvGraphicFramePr>
            <a:graphicFrameLocks noGrp="1"/>
          </p:cNvGraphicFramePr>
          <p:nvPr>
            <p:ph sz="half" idx="2"/>
          </p:nvPr>
        </p:nvGraphicFramePr>
        <p:xfrm>
          <a:off x="571472" y="714356"/>
          <a:ext cx="8064500" cy="3200400"/>
        </p:xfrm>
        <a:graphic>
          <a:graphicData uri="http://schemas.openxmlformats.org/drawingml/2006/table">
            <a:tbl>
              <a:tblPr/>
              <a:tblGrid>
                <a:gridCol w="1368425"/>
                <a:gridCol w="2989293"/>
                <a:gridCol w="3706782"/>
              </a:tblGrid>
              <a:tr h="3048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 tử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Ví dụ (trong hệ nhị phân)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~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Phủ định bit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~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0101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	             // = 1010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&amp;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 (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AND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bit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0111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&amp;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0101    // = 0101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|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Hoặc (OR) bit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0011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|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1000   	 // = 1011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^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Hoặc chọn (XOR) bit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0011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^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0010  	//  = 0001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&lt;&lt;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Dịch trái n bit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0001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&lt;&lt;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	//  = 0100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&gt;&gt;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Dịch phải n bit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1000 </a:t>
                      </a: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&gt;&gt;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	// = 0010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Toán tử chọn (?)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Cú pháp :   </a:t>
            </a:r>
          </a:p>
          <a:p>
            <a:pPr algn="ctr">
              <a:buNone/>
            </a:pPr>
            <a:r>
              <a:rPr lang="en-US" b="1">
                <a:solidFill>
                  <a:srgbClr val="C00000"/>
                </a:solidFill>
              </a:rPr>
              <a:t>điều kiện </a:t>
            </a:r>
            <a:r>
              <a:rPr lang="en-US" b="1"/>
              <a:t>?</a:t>
            </a:r>
            <a:r>
              <a:rPr lang="en-US"/>
              <a:t> </a:t>
            </a:r>
            <a:r>
              <a:rPr lang="en-US" b="1">
                <a:solidFill>
                  <a:srgbClr val="006600"/>
                </a:solidFill>
              </a:rPr>
              <a:t>biểu thức 1 </a:t>
            </a:r>
            <a:r>
              <a:rPr lang="en-US" b="1"/>
              <a:t>:</a:t>
            </a:r>
            <a:r>
              <a:rPr lang="en-US"/>
              <a:t> </a:t>
            </a:r>
            <a:r>
              <a:rPr lang="en-US" b="1">
                <a:solidFill>
                  <a:srgbClr val="7030A0"/>
                </a:solidFill>
              </a:rPr>
              <a:t>biểu thức 2</a:t>
            </a:r>
            <a:endParaRPr lang="en-US"/>
          </a:p>
          <a:p>
            <a:pPr>
              <a:buNone/>
            </a:pPr>
            <a:r>
              <a:rPr lang="en-US"/>
              <a:t>	Nếu </a:t>
            </a:r>
            <a:r>
              <a:rPr lang="en-US">
                <a:solidFill>
                  <a:srgbClr val="C00000"/>
                </a:solidFill>
              </a:rPr>
              <a:t>điều kiện</a:t>
            </a:r>
            <a:r>
              <a:rPr lang="en-US"/>
              <a:t> có giá trị </a:t>
            </a:r>
            <a:r>
              <a:rPr lang="en-US" b="1"/>
              <a:t>true</a:t>
            </a:r>
            <a:r>
              <a:rPr lang="en-US"/>
              <a:t>, thì toán tử ? sẽ lấy giá trị tính từ </a:t>
            </a:r>
            <a:r>
              <a:rPr lang="en-US">
                <a:solidFill>
                  <a:srgbClr val="006600"/>
                </a:solidFill>
              </a:rPr>
              <a:t>biểu thức 1 </a:t>
            </a:r>
            <a:r>
              <a:rPr lang="en-US"/>
              <a:t>để dùng, nếu là </a:t>
            </a:r>
            <a:r>
              <a:rPr lang="en-US" b="1"/>
              <a:t>false</a:t>
            </a:r>
            <a:r>
              <a:rPr lang="en-US"/>
              <a:t> thì nó lấy giá trị của </a:t>
            </a:r>
            <a:r>
              <a:rPr lang="en-US">
                <a:solidFill>
                  <a:schemeClr val="accent6">
                    <a:lumMod val="75000"/>
                  </a:schemeClr>
                </a:solidFill>
              </a:rPr>
              <a:t>biểu thức 2</a:t>
            </a:r>
            <a:r>
              <a:rPr lang="en-US"/>
              <a:t>.</a:t>
            </a:r>
          </a:p>
          <a:p>
            <a:pPr>
              <a:buNone/>
            </a:pPr>
            <a:r>
              <a:rPr lang="en-US"/>
              <a:t>	int x = 2, y = 3, max;	</a:t>
            </a:r>
          </a:p>
          <a:p>
            <a:pPr>
              <a:buNone/>
            </a:pPr>
            <a:r>
              <a:rPr lang="en-US"/>
              <a:t>	max = (</a:t>
            </a:r>
            <a:r>
              <a:rPr lang="en-US" b="1">
                <a:solidFill>
                  <a:srgbClr val="FF0000"/>
                </a:solidFill>
              </a:rPr>
              <a:t>x &gt;= y </a:t>
            </a:r>
            <a:r>
              <a:rPr lang="en-US" b="1"/>
              <a:t>?</a:t>
            </a:r>
            <a:r>
              <a:rPr lang="en-US" b="1">
                <a:solidFill>
                  <a:srgbClr val="000099"/>
                </a:solidFill>
              </a:rPr>
              <a:t> </a:t>
            </a:r>
            <a:r>
              <a:rPr lang="en-US" b="1">
                <a:solidFill>
                  <a:srgbClr val="003300"/>
                </a:solidFill>
              </a:rPr>
              <a:t>x</a:t>
            </a:r>
            <a:r>
              <a:rPr lang="en-US" b="1"/>
              <a:t> : </a:t>
            </a:r>
            <a:r>
              <a:rPr lang="en-US" b="1">
                <a:solidFill>
                  <a:srgbClr val="000099"/>
                </a:solidFill>
              </a:rPr>
              <a:t>y</a:t>
            </a:r>
            <a:r>
              <a:rPr lang="en-US"/>
              <a:t>); 	// kết quả: max = 3</a:t>
            </a:r>
          </a:p>
          <a:p>
            <a:r>
              <a:rPr lang="en-US"/>
              <a:t>Kiểu của 2 biểu thức trong toán tử chọn phải </a:t>
            </a:r>
            <a:r>
              <a:rPr lang="en-US" u="sng"/>
              <a:t>giống nhau</a:t>
            </a:r>
            <a:r>
              <a:rPr lang="en-US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NHẬP / XuẤT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/>
              <a:t>Cấu trúc điều khiển cơ bản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CC2187-6570-4E2B-998D-34F0C44962F5}" type="slidenum">
              <a:rPr lang="en-US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Lệnh xuất (</a:t>
            </a:r>
            <a:r>
              <a:rPr lang="en-US">
                <a:solidFill>
                  <a:srgbClr val="FF0000"/>
                </a:solidFill>
              </a:rPr>
              <a:t>cout &lt;&lt;)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Đây là lệnh đưa giá trị đã tính ra thiết bị xuất chuẩn (stdout: standard output console), được mặc định là màn hình.</a:t>
            </a:r>
          </a:p>
          <a:p>
            <a:pPr>
              <a:buNone/>
            </a:pPr>
            <a:r>
              <a:rPr lang="en-US"/>
              <a:t>	int age = 60;</a:t>
            </a:r>
          </a:p>
          <a:p>
            <a:pPr>
              <a:buNone/>
            </a:pPr>
            <a:r>
              <a:rPr lang="en-US"/>
              <a:t>	cout </a:t>
            </a:r>
            <a:r>
              <a:rPr lang="en-US" b="1">
                <a:solidFill>
                  <a:srgbClr val="C00000"/>
                </a:solidFill>
              </a:rPr>
              <a:t>&lt;&lt;</a:t>
            </a:r>
            <a:r>
              <a:rPr lang="en-US"/>
              <a:t> "</a:t>
            </a:r>
            <a:r>
              <a:rPr lang="en-US">
                <a:solidFill>
                  <a:srgbClr val="006600"/>
                </a:solidFill>
              </a:rPr>
              <a:t>Hello, </a:t>
            </a:r>
            <a:r>
              <a:rPr lang="en-US"/>
              <a:t>" </a:t>
            </a:r>
            <a:r>
              <a:rPr lang="en-US" b="1">
                <a:solidFill>
                  <a:srgbClr val="C00000"/>
                </a:solidFill>
              </a:rPr>
              <a:t>&lt;&lt;</a:t>
            </a:r>
            <a:r>
              <a:rPr lang="en-US"/>
              <a:t> "</a:t>
            </a:r>
            <a:r>
              <a:rPr lang="en-US">
                <a:solidFill>
                  <a:srgbClr val="006600"/>
                </a:solidFill>
              </a:rPr>
              <a:t>I am </a:t>
            </a:r>
            <a:r>
              <a:rPr lang="en-US"/>
              <a:t>" </a:t>
            </a:r>
            <a:r>
              <a:rPr lang="en-US" b="1">
                <a:solidFill>
                  <a:srgbClr val="C00000"/>
                </a:solidFill>
              </a:rPr>
              <a:t>&lt;&lt;</a:t>
            </a:r>
            <a:r>
              <a:rPr lang="en-US"/>
              <a:t> "</a:t>
            </a:r>
            <a:r>
              <a:rPr lang="en-US">
                <a:solidFill>
                  <a:srgbClr val="006600"/>
                </a:solidFill>
              </a:rPr>
              <a:t>a C++ statement</a:t>
            </a:r>
            <a:r>
              <a:rPr lang="en-US"/>
              <a:t>";</a:t>
            </a:r>
          </a:p>
          <a:p>
            <a:pPr>
              <a:buNone/>
            </a:pPr>
            <a:r>
              <a:rPr lang="en-US"/>
              <a:t>	cout &lt;&lt; "</a:t>
            </a:r>
            <a:r>
              <a:rPr lang="en-US">
                <a:solidFill>
                  <a:srgbClr val="006600"/>
                </a:solidFill>
              </a:rPr>
              <a:t>I am </a:t>
            </a:r>
            <a:r>
              <a:rPr lang="en-US"/>
              <a:t>" &lt;&lt; age &lt;&lt; " </a:t>
            </a:r>
            <a:r>
              <a:rPr lang="en-US">
                <a:solidFill>
                  <a:srgbClr val="006600"/>
                </a:solidFill>
              </a:rPr>
              <a:t>years old.”</a:t>
            </a:r>
          </a:p>
          <a:p>
            <a:pPr>
              <a:buNone/>
            </a:pPr>
            <a:r>
              <a:rPr lang="en-US"/>
              <a:t>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Nhập bằng </a:t>
            </a:r>
            <a:r>
              <a:rPr lang="en-US">
                <a:solidFill>
                  <a:srgbClr val="FF0000"/>
                </a:solidFill>
              </a:rPr>
              <a:t>cin &gt;&gt;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Cú pháp: </a:t>
            </a:r>
            <a:r>
              <a:rPr lang="en-US" sz="3200" b="1">
                <a:solidFill>
                  <a:srgbClr val="C00000"/>
                </a:solidFill>
              </a:rPr>
              <a:t>cin</a:t>
            </a:r>
            <a:r>
              <a:rPr lang="en-US" sz="3200"/>
              <a:t> </a:t>
            </a:r>
            <a:r>
              <a:rPr lang="en-US" sz="3200" b="1">
                <a:solidFill>
                  <a:srgbClr val="FF0000"/>
                </a:solidFill>
              </a:rPr>
              <a:t>&gt;&gt;</a:t>
            </a:r>
            <a:r>
              <a:rPr lang="en-US" sz="3200"/>
              <a:t> </a:t>
            </a:r>
            <a:r>
              <a:rPr lang="en-US" sz="3200">
                <a:solidFill>
                  <a:srgbClr val="000099"/>
                </a:solidFill>
              </a:rPr>
              <a:t>[biến]</a:t>
            </a:r>
            <a:endParaRPr lang="en-US">
              <a:solidFill>
                <a:srgbClr val="000099"/>
              </a:solidFill>
            </a:endParaRPr>
          </a:p>
          <a:p>
            <a:r>
              <a:rPr lang="en-US"/>
              <a:t>Đây là lệnh nhập giá trị vào [biến] từ thiết bị nhập chuẩn (stdin: standard  input console), được mặc định là bàn phím.</a:t>
            </a:r>
          </a:p>
          <a:p>
            <a:pPr>
              <a:buNone/>
            </a:pPr>
            <a:r>
              <a:rPr lang="en-US"/>
              <a:t>	int age; cin &gt;&gt; age;</a:t>
            </a:r>
          </a:p>
          <a:p>
            <a:pPr>
              <a:buNone/>
            </a:pPr>
            <a:r>
              <a:rPr lang="en-US"/>
              <a:t>	int a, b;  cin &gt;&gt; a &gt;&gt; b; </a:t>
            </a:r>
            <a:r>
              <a:rPr lang="en-US">
                <a:solidFill>
                  <a:srgbClr val="3366CC"/>
                </a:solidFill>
              </a:rPr>
              <a:t>// tương đương cin &gt;&gt; a;  cin &gt;&gt; b;</a:t>
            </a:r>
            <a:r>
              <a:rPr lang="en-US"/>
              <a:t> </a:t>
            </a:r>
          </a:p>
          <a:p>
            <a:pPr>
              <a:buNone/>
            </a:pPr>
            <a:r>
              <a:rPr lang="en-US"/>
              <a:t>	string s; cin &gt;&gt; s; 	</a:t>
            </a:r>
            <a:r>
              <a:rPr lang="en-US">
                <a:solidFill>
                  <a:srgbClr val="C00000"/>
                </a:solidFill>
              </a:rPr>
              <a:t>// chuỗi không chứa dấu cách</a:t>
            </a:r>
            <a:endParaRPr lang="en-US"/>
          </a:p>
          <a:p>
            <a:pPr>
              <a:buNone/>
            </a:pPr>
            <a:r>
              <a:rPr lang="en-US"/>
              <a:t>	</a:t>
            </a:r>
            <a:endParaRPr lang="en-US">
              <a:solidFill>
                <a:srgbClr val="C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C++ Lệnh nhập bằng </a:t>
            </a:r>
            <a:r>
              <a:rPr lang="en-US">
                <a:solidFill>
                  <a:srgbClr val="C00000"/>
                </a:solidFill>
              </a:rPr>
              <a:t>cin &gt;&gt;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457200"/>
            <a:ext cx="7429520" cy="6400800"/>
          </a:xfrm>
        </p:spPr>
        <p:txBody>
          <a:bodyPr/>
          <a:lstStyle/>
          <a:p>
            <a:pPr>
              <a:buNone/>
            </a:pPr>
            <a:r>
              <a:rPr lang="en-US" sz="2600">
                <a:solidFill>
                  <a:srgbClr val="3366CC"/>
                </a:solidFill>
              </a:rPr>
              <a:t>// file vd7.cpp:nhap so tu ban phim</a:t>
            </a:r>
          </a:p>
          <a:p>
            <a:pPr>
              <a:buNone/>
            </a:pPr>
            <a:r>
              <a:rPr lang="en-US" sz="2600">
                <a:solidFill>
                  <a:srgbClr val="006600"/>
                </a:solidFill>
              </a:rPr>
              <a:t>#include &lt;iostream&gt;</a:t>
            </a:r>
          </a:p>
          <a:p>
            <a:pPr>
              <a:buNone/>
            </a:pPr>
            <a:r>
              <a:rPr lang="en-US" sz="2600"/>
              <a:t>using namespace std;</a:t>
            </a:r>
          </a:p>
          <a:p>
            <a:pPr>
              <a:buNone/>
            </a:pPr>
            <a:r>
              <a:rPr lang="en-US" sz="2600"/>
              <a:t>int main(int argc, char** argv) </a:t>
            </a:r>
          </a:p>
          <a:p>
            <a:pPr>
              <a:buNone/>
            </a:pPr>
            <a:r>
              <a:rPr lang="en-US" sz="2600"/>
              <a:t>{</a:t>
            </a:r>
          </a:p>
          <a:p>
            <a:pPr>
              <a:buNone/>
            </a:pPr>
            <a:r>
              <a:rPr lang="en-US" sz="2600"/>
              <a:t>	int n; float f;</a:t>
            </a:r>
          </a:p>
          <a:p>
            <a:pPr>
              <a:buNone/>
            </a:pPr>
            <a:r>
              <a:rPr lang="en-US" sz="2600"/>
              <a:t>	cout &lt;&lt; “Hay nhap 1 so nguyen:”;  </a:t>
            </a:r>
            <a:r>
              <a:rPr lang="en-US" sz="2600" b="1">
                <a:solidFill>
                  <a:srgbClr val="C00000"/>
                </a:solidFill>
              </a:rPr>
              <a:t>cin &gt;&gt; n;</a:t>
            </a:r>
          </a:p>
          <a:p>
            <a:pPr>
              <a:buNone/>
            </a:pPr>
            <a:r>
              <a:rPr lang="en-US" sz="2600"/>
              <a:t>	cout &lt;&lt; “So nguyen vua nhap la:” &lt;&lt; n &lt;&lt; endl; </a:t>
            </a:r>
          </a:p>
          <a:p>
            <a:pPr>
              <a:buNone/>
            </a:pPr>
            <a:r>
              <a:rPr lang="en-US" sz="2600"/>
              <a:t>	cout &lt;&lt; “Hay nhap 1 so thuc:”;  </a:t>
            </a:r>
            <a:r>
              <a:rPr lang="en-US" sz="2600" b="1">
                <a:solidFill>
                  <a:srgbClr val="C00000"/>
                </a:solidFill>
              </a:rPr>
              <a:t>cin &gt;&gt; f;</a:t>
            </a:r>
          </a:p>
          <a:p>
            <a:pPr>
              <a:buNone/>
            </a:pPr>
            <a:r>
              <a:rPr lang="en-US" sz="2600"/>
              <a:t>	cout &lt;&lt; “So thuc vua nhap la:” &lt;&lt; f &lt;&lt; endl; </a:t>
            </a:r>
          </a:p>
          <a:p>
            <a:pPr>
              <a:buNone/>
            </a:pPr>
            <a:r>
              <a:rPr lang="en-US" sz="2600"/>
              <a:t> 	return 0; </a:t>
            </a:r>
          </a:p>
          <a:p>
            <a:pPr>
              <a:buNone/>
            </a:pPr>
            <a:r>
              <a:rPr lang="en-US" sz="2600"/>
              <a:t>}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26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4719638" y="600076"/>
            <a:ext cx="4281518" cy="1971668"/>
          </a:xfrm>
          <a:solidFill>
            <a:schemeClr val="tx1"/>
          </a:solidFill>
        </p:spPr>
        <p:txBody>
          <a:bodyPr/>
          <a:lstStyle/>
          <a:p>
            <a:pPr>
              <a:buNone/>
            </a:pPr>
            <a:r>
              <a:rPr lang="en-US" sz="2400">
                <a:solidFill>
                  <a:schemeClr val="bg1"/>
                </a:solidFill>
              </a:rPr>
              <a:t>Hay nhap 1 so nguyen:18</a:t>
            </a:r>
          </a:p>
          <a:p>
            <a:pPr>
              <a:buNone/>
            </a:pPr>
            <a:r>
              <a:rPr lang="en-US" sz="2400">
                <a:solidFill>
                  <a:schemeClr val="bg1"/>
                </a:solidFill>
              </a:rPr>
              <a:t>So nguyen vua nhap la:18</a:t>
            </a:r>
          </a:p>
          <a:p>
            <a:pPr>
              <a:buNone/>
            </a:pPr>
            <a:r>
              <a:rPr lang="en-US" sz="2400">
                <a:solidFill>
                  <a:schemeClr val="bg1"/>
                </a:solidFill>
              </a:rPr>
              <a:t>Hay nhap 1 so thuc:3.141592</a:t>
            </a:r>
          </a:p>
          <a:p>
            <a:pPr>
              <a:buNone/>
            </a:pPr>
            <a:r>
              <a:rPr lang="en-US" sz="2400">
                <a:solidFill>
                  <a:schemeClr val="bg1"/>
                </a:solidFill>
              </a:rPr>
              <a:t>So thuc vua nhap la:3.1415</a:t>
            </a:r>
          </a:p>
          <a:p>
            <a:pPr>
              <a:buNone/>
            </a:pPr>
            <a:endParaRPr lang="en-US" sz="24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Nhập chuỗi có chứa khoảng trắng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Nhập chuổi có chứa khoảng trắng:</a:t>
            </a:r>
          </a:p>
          <a:p>
            <a:pPr>
              <a:buNone/>
            </a:pPr>
            <a:r>
              <a:rPr lang="en-US"/>
              <a:t>	string name; cout &lt;&lt; </a:t>
            </a:r>
            <a:r>
              <a:rPr lang="en-US">
                <a:solidFill>
                  <a:srgbClr val="006600"/>
                </a:solidFill>
              </a:rPr>
              <a:t>“What's your name? ”; </a:t>
            </a:r>
            <a:r>
              <a:rPr lang="en-US"/>
              <a:t>cin &gt;&gt; name;</a:t>
            </a:r>
          </a:p>
          <a:p>
            <a:pPr>
              <a:buNone/>
            </a:pPr>
            <a:r>
              <a:rPr lang="en-US"/>
              <a:t>	cout &lt;&lt; </a:t>
            </a:r>
            <a:r>
              <a:rPr lang="en-US">
                <a:solidFill>
                  <a:srgbClr val="006600"/>
                </a:solidFill>
              </a:rPr>
              <a:t>“Your name is ” </a:t>
            </a:r>
            <a:r>
              <a:rPr lang="en-US"/>
              <a:t>&lt;&lt; name;</a:t>
            </a:r>
          </a:p>
          <a:p>
            <a:pPr>
              <a:buNone/>
            </a:pPr>
            <a:r>
              <a:rPr lang="en-US">
                <a:solidFill>
                  <a:srgbClr val="C00000"/>
                </a:solidFill>
              </a:rPr>
              <a:t>	 // nhập : Victor Hugo  </a:t>
            </a:r>
            <a:r>
              <a:rPr lang="en-US" b="1">
                <a:solidFill>
                  <a:srgbClr val="C00000"/>
                </a:solidFill>
                <a:sym typeface="Symbol"/>
              </a:rPr>
              <a:t></a:t>
            </a:r>
            <a:r>
              <a:rPr lang="en-US">
                <a:solidFill>
                  <a:srgbClr val="C00000"/>
                </a:solidFill>
              </a:rPr>
              <a:t>   ta có biến  </a:t>
            </a:r>
            <a:r>
              <a:rPr lang="en-US">
                <a:solidFill>
                  <a:srgbClr val="C00000"/>
                </a:solidFill>
                <a:sym typeface="Wingdings" pitchFamily="2" charset="2"/>
              </a:rPr>
              <a:t>name = “Victor” !</a:t>
            </a:r>
            <a:endParaRPr lang="en-US">
              <a:solidFill>
                <a:srgbClr val="C00000"/>
              </a:solidFill>
            </a:endParaRPr>
          </a:p>
          <a:p>
            <a:r>
              <a:rPr lang="en-US" b="1">
                <a:solidFill>
                  <a:srgbClr val="000099"/>
                </a:solidFill>
                <a:sym typeface="Wingdings" pitchFamily="2" charset="2"/>
              </a:rPr>
              <a:t>getline()</a:t>
            </a:r>
            <a:r>
              <a:rPr lang="en-US">
                <a:sym typeface="Wingdings" pitchFamily="2" charset="2"/>
              </a:rPr>
              <a:t> là cách để thay thế cin để nhập chuỗi (string) có chứa khoảng trắng</a:t>
            </a:r>
            <a:endParaRPr lang="en-US"/>
          </a:p>
          <a:p>
            <a:pPr>
              <a:buNone/>
            </a:pPr>
            <a:r>
              <a:rPr lang="en-US"/>
              <a:t>	</a:t>
            </a:r>
            <a:r>
              <a:rPr lang="en-US" b="1">
                <a:solidFill>
                  <a:srgbClr val="C00000"/>
                </a:solidFill>
              </a:rPr>
              <a:t>string</a:t>
            </a:r>
            <a:r>
              <a:rPr lang="en-US"/>
              <a:t> name; </a:t>
            </a:r>
          </a:p>
          <a:p>
            <a:pPr>
              <a:buNone/>
            </a:pPr>
            <a:r>
              <a:rPr lang="en-US"/>
              <a:t>	cout &lt;&lt; “What's your name? ”;  </a:t>
            </a:r>
            <a:r>
              <a:rPr lang="en-US" b="1">
                <a:solidFill>
                  <a:srgbClr val="000099"/>
                </a:solidFill>
              </a:rPr>
              <a:t>getline(cin, name);</a:t>
            </a:r>
          </a:p>
          <a:p>
            <a:r>
              <a:rPr lang="en-US" b="1">
                <a:solidFill>
                  <a:srgbClr val="000099"/>
                </a:solidFill>
              </a:rPr>
              <a:t>fgets() </a:t>
            </a:r>
            <a:r>
              <a:rPr lang="en-US"/>
              <a:t>dùng cho chuỗi C chuẩn:</a:t>
            </a:r>
          </a:p>
          <a:p>
            <a:pPr>
              <a:buNone/>
            </a:pPr>
            <a:r>
              <a:rPr lang="en-US"/>
              <a:t>	</a:t>
            </a:r>
            <a:r>
              <a:rPr lang="en-US" b="1">
                <a:solidFill>
                  <a:srgbClr val="C00000"/>
                </a:solidFill>
              </a:rPr>
              <a:t>char</a:t>
            </a:r>
            <a:r>
              <a:rPr lang="en-US"/>
              <a:t> name</a:t>
            </a:r>
            <a:r>
              <a:rPr lang="en-US">
                <a:solidFill>
                  <a:srgbClr val="C00000"/>
                </a:solidFill>
              </a:rPr>
              <a:t>[20]</a:t>
            </a:r>
            <a:r>
              <a:rPr lang="en-US"/>
              <a:t>;</a:t>
            </a:r>
          </a:p>
          <a:p>
            <a:pPr>
              <a:buNone/>
            </a:pPr>
            <a:r>
              <a:rPr lang="en-US"/>
              <a:t>	cout &lt;&lt; “What's your name? ”; </a:t>
            </a:r>
            <a:r>
              <a:rPr lang="en-US" b="1">
                <a:solidFill>
                  <a:srgbClr val="000099"/>
                </a:solidFill>
              </a:rPr>
              <a:t>fgets (name,20,</a:t>
            </a:r>
            <a:r>
              <a:rPr lang="en-US" b="1">
                <a:solidFill>
                  <a:srgbClr val="C00000"/>
                </a:solidFill>
              </a:rPr>
              <a:t>stdin</a:t>
            </a:r>
            <a:r>
              <a:rPr lang="en-US" b="1">
                <a:solidFill>
                  <a:srgbClr val="000099"/>
                </a:solidFill>
              </a:rPr>
              <a:t>);</a:t>
            </a:r>
          </a:p>
          <a:p>
            <a:pPr>
              <a:buNone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Hàm scanf () &amp; printf()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Đây là các hàm C chuẩn dùng để nhập / xuất dữ liệu với thiết bị nhập xuất chuẩn.</a:t>
            </a:r>
          </a:p>
          <a:p>
            <a:pPr lvl="1"/>
            <a:r>
              <a:rPr lang="en-US"/>
              <a:t>scanf(...): nhập từ bàn phím</a:t>
            </a:r>
          </a:p>
          <a:p>
            <a:pPr lvl="1"/>
            <a:r>
              <a:rPr lang="en-US"/>
              <a:t>printf(…): in ra màn hình</a:t>
            </a:r>
          </a:p>
          <a:p>
            <a:r>
              <a:rPr lang="en-US"/>
              <a:t>Cú pháp:  </a:t>
            </a:r>
          </a:p>
          <a:p>
            <a:pPr>
              <a:buNone/>
            </a:pPr>
            <a:r>
              <a:rPr lang="en-US" b="1">
                <a:solidFill>
                  <a:srgbClr val="FF0000"/>
                </a:solidFill>
              </a:rPr>
              <a:t>	scanf</a:t>
            </a:r>
            <a:r>
              <a:rPr lang="en-US"/>
              <a:t> (</a:t>
            </a:r>
            <a:r>
              <a:rPr lang="en-US">
                <a:solidFill>
                  <a:srgbClr val="006600"/>
                </a:solidFill>
              </a:rPr>
              <a:t>khuông_mẫu</a:t>
            </a:r>
            <a:r>
              <a:rPr lang="en-US"/>
              <a:t>, </a:t>
            </a:r>
            <a:r>
              <a:rPr lang="en-US" b="1">
                <a:solidFill>
                  <a:srgbClr val="FF0000"/>
                </a:solidFill>
              </a:rPr>
              <a:t>&amp;</a:t>
            </a:r>
            <a:r>
              <a:rPr lang="en-US"/>
              <a:t>biến1,</a:t>
            </a:r>
            <a:r>
              <a:rPr lang="en-US" b="1">
                <a:solidFill>
                  <a:srgbClr val="FF0000"/>
                </a:solidFill>
              </a:rPr>
              <a:t> &amp;</a:t>
            </a:r>
            <a:r>
              <a:rPr lang="en-US"/>
              <a:t>biến2,… );</a:t>
            </a:r>
          </a:p>
          <a:p>
            <a:pPr>
              <a:buNone/>
            </a:pPr>
            <a:r>
              <a:rPr lang="en-US"/>
              <a:t>	</a:t>
            </a:r>
            <a:r>
              <a:rPr lang="en-US" b="1">
                <a:solidFill>
                  <a:srgbClr val="FF0000"/>
                </a:solidFill>
              </a:rPr>
              <a:t>printf</a:t>
            </a:r>
            <a:r>
              <a:rPr lang="en-US"/>
              <a:t> ( </a:t>
            </a:r>
            <a:r>
              <a:rPr lang="en-US">
                <a:solidFill>
                  <a:srgbClr val="006600"/>
                </a:solidFill>
              </a:rPr>
              <a:t>khuông_mẫu</a:t>
            </a:r>
            <a:r>
              <a:rPr lang="en-US"/>
              <a:t>, biến1, biến2,… );</a:t>
            </a:r>
          </a:p>
          <a:p>
            <a:pPr>
              <a:buNone/>
            </a:pPr>
            <a:endParaRPr lang="en-US" b="1">
              <a:solidFill>
                <a:srgbClr val="000099"/>
              </a:solidFill>
            </a:endParaRPr>
          </a:p>
          <a:p>
            <a:pPr>
              <a:buNone/>
            </a:pPr>
            <a:endParaRPr lang="en-US" b="1">
              <a:solidFill>
                <a:srgbClr val="000099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006600"/>
                </a:solidFill>
              </a:rPr>
              <a:t>Khuông mẫu </a:t>
            </a:r>
            <a:r>
              <a:rPr lang="en-US"/>
              <a:t>trong scanf() &amp; printf()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Là một chuổi có dạng:  </a:t>
            </a:r>
            <a:r>
              <a:rPr lang="en-US" b="1">
                <a:solidFill>
                  <a:srgbClr val="006600"/>
                </a:solidFill>
              </a:rPr>
              <a:t>“</a:t>
            </a:r>
            <a:r>
              <a:rPr lang="en-US" b="1">
                <a:solidFill>
                  <a:srgbClr val="FF0000"/>
                </a:solidFill>
              </a:rPr>
              <a:t>% </a:t>
            </a:r>
            <a:r>
              <a:rPr lang="en-US" b="1">
                <a:solidFill>
                  <a:srgbClr val="006600"/>
                </a:solidFill>
              </a:rPr>
              <a:t>[</a:t>
            </a:r>
            <a:r>
              <a:rPr lang="en-US" b="1" i="1"/>
              <a:t>options</a:t>
            </a:r>
            <a:r>
              <a:rPr lang="en-US" b="1">
                <a:solidFill>
                  <a:srgbClr val="006600"/>
                </a:solidFill>
              </a:rPr>
              <a:t>] </a:t>
            </a:r>
            <a:r>
              <a:rPr lang="en-US" b="1" i="1"/>
              <a:t>specifier</a:t>
            </a:r>
            <a:r>
              <a:rPr lang="en-US" b="1">
                <a:solidFill>
                  <a:srgbClr val="006600"/>
                </a:solidFill>
              </a:rPr>
              <a:t>”</a:t>
            </a:r>
            <a:endParaRPr lang="en-US" b="1"/>
          </a:p>
          <a:p>
            <a:pPr marL="514350" indent="-514350">
              <a:buFont typeface="+mj-lt"/>
              <a:buAutoNum type="arabicPeriod"/>
            </a:pPr>
            <a:r>
              <a:rPr lang="en-US" b="1">
                <a:solidFill>
                  <a:srgbClr val="FF0000"/>
                </a:solidFill>
              </a:rPr>
              <a:t>%</a:t>
            </a:r>
            <a:r>
              <a:rPr lang="en-US"/>
              <a:t>: chỉ ra vị trí của 1 biến trong chuổi sẽ được nhập (scanf) hoặc xuất (printf), mỗi dấu </a:t>
            </a:r>
            <a:r>
              <a:rPr lang="en-US">
                <a:solidFill>
                  <a:srgbClr val="FF0000"/>
                </a:solidFill>
              </a:rPr>
              <a:t>%</a:t>
            </a:r>
            <a:r>
              <a:rPr lang="en-US"/>
              <a:t> sử dụng cho 1 biến.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i="1"/>
              <a:t>specifier</a:t>
            </a:r>
            <a:r>
              <a:rPr lang="en-US"/>
              <a:t>: đặc tả kiểu dữ liệu nhập/xuất cho biến</a:t>
            </a:r>
          </a:p>
          <a:p>
            <a:pPr marL="914400" lvl="1" indent="-514350">
              <a:buNone/>
            </a:pPr>
            <a:r>
              <a:rPr lang="en-US" b="1">
                <a:solidFill>
                  <a:srgbClr val="FF0000"/>
                </a:solidFill>
              </a:rPr>
              <a:t>d</a:t>
            </a:r>
            <a:r>
              <a:rPr lang="en-US"/>
              <a:t>:số nguyên(char, int, long), </a:t>
            </a:r>
            <a:r>
              <a:rPr lang="en-US" b="1">
                <a:solidFill>
                  <a:srgbClr val="FF0000"/>
                </a:solidFill>
              </a:rPr>
              <a:t>u</a:t>
            </a:r>
            <a:r>
              <a:rPr lang="en-US"/>
              <a:t>:số nguyên dương(unsigned)</a:t>
            </a:r>
          </a:p>
          <a:p>
            <a:pPr marL="914400" lvl="1" indent="-514350">
              <a:buNone/>
            </a:pPr>
            <a:r>
              <a:rPr lang="en-US" b="1">
                <a:solidFill>
                  <a:srgbClr val="FF0000"/>
                </a:solidFill>
              </a:rPr>
              <a:t>X</a:t>
            </a:r>
            <a:r>
              <a:rPr lang="en-US"/>
              <a:t>(HEX), </a:t>
            </a:r>
            <a:r>
              <a:rPr lang="en-US" b="1">
                <a:solidFill>
                  <a:srgbClr val="FF0000"/>
                </a:solidFill>
              </a:rPr>
              <a:t>o</a:t>
            </a:r>
            <a:r>
              <a:rPr lang="en-US"/>
              <a:t>(octa), </a:t>
            </a:r>
            <a:r>
              <a:rPr lang="en-US" b="1">
                <a:solidFill>
                  <a:srgbClr val="FF0000"/>
                </a:solidFill>
              </a:rPr>
              <a:t>f</a:t>
            </a:r>
            <a:r>
              <a:rPr lang="en-US"/>
              <a:t>(float), </a:t>
            </a:r>
            <a:r>
              <a:rPr lang="en-US" b="1">
                <a:solidFill>
                  <a:srgbClr val="FF0000"/>
                </a:solidFill>
              </a:rPr>
              <a:t>c</a:t>
            </a:r>
            <a:r>
              <a:rPr lang="en-US">
                <a:sym typeface="Wingdings" pitchFamily="2" charset="2"/>
              </a:rPr>
              <a:t>(</a:t>
            </a:r>
            <a:r>
              <a:rPr lang="en-US"/>
              <a:t>char),  </a:t>
            </a:r>
            <a:r>
              <a:rPr lang="en-US" b="1">
                <a:solidFill>
                  <a:srgbClr val="FF0000"/>
                </a:solidFill>
              </a:rPr>
              <a:t>s</a:t>
            </a:r>
            <a:r>
              <a:rPr lang="en-US">
                <a:sym typeface="Wingdings" pitchFamily="2" charset="2"/>
              </a:rPr>
              <a:t>(c-string)</a:t>
            </a:r>
            <a:r>
              <a:rPr lang="en-US"/>
              <a:t>, </a:t>
            </a:r>
            <a:r>
              <a:rPr lang="en-US" b="1">
                <a:solidFill>
                  <a:srgbClr val="FF0000"/>
                </a:solidFill>
              </a:rPr>
              <a:t>ld</a:t>
            </a:r>
            <a:r>
              <a:rPr lang="en-US"/>
              <a:t>(long int)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i="1"/>
              <a:t>options</a:t>
            </a:r>
            <a:r>
              <a:rPr lang="en-US"/>
              <a:t>:</a:t>
            </a:r>
          </a:p>
          <a:p>
            <a:pPr marL="914400" lvl="1" indent="-514350">
              <a:buNone/>
            </a:pPr>
            <a:r>
              <a:rPr lang="en-US" b="1">
                <a:solidFill>
                  <a:srgbClr val="000099"/>
                </a:solidFill>
              </a:rPr>
              <a:t>m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/>
              <a:t>= </a:t>
            </a:r>
            <a:r>
              <a:rPr lang="en-US"/>
              <a:t>độ rộng m ký tự.</a:t>
            </a:r>
            <a:endParaRPr lang="en-US" b="1"/>
          </a:p>
          <a:p>
            <a:pPr marL="914400" lvl="1" indent="-514350">
              <a:buNone/>
            </a:pPr>
            <a:r>
              <a:rPr lang="en-US" b="1">
                <a:solidFill>
                  <a:srgbClr val="000099"/>
                </a:solidFill>
              </a:rPr>
              <a:t>m.n</a:t>
            </a:r>
            <a:r>
              <a:rPr lang="en-US" b="1"/>
              <a:t> </a:t>
            </a:r>
            <a:r>
              <a:rPr lang="en-US"/>
              <a:t>= độ rộng m ký tự, trong đó có n số lẻ.</a:t>
            </a:r>
          </a:p>
          <a:p>
            <a:pPr marL="914400" lvl="1" indent="-514350">
              <a:buNone/>
            </a:pPr>
            <a:r>
              <a:rPr lang="en-US" b="1">
                <a:solidFill>
                  <a:srgbClr val="000099"/>
                </a:solidFill>
              </a:rPr>
              <a:t>-m</a:t>
            </a:r>
            <a:r>
              <a:rPr lang="en-US">
                <a:solidFill>
                  <a:srgbClr val="000099"/>
                </a:solidFill>
              </a:rPr>
              <a:t> </a:t>
            </a:r>
            <a:r>
              <a:rPr lang="en-US"/>
              <a:t>= canh lề trái, độ rộng m ký tự.</a:t>
            </a:r>
          </a:p>
          <a:p>
            <a:pPr marL="514350" indent="-514350">
              <a:buNone/>
            </a:pPr>
            <a:r>
              <a:rPr lang="en-US"/>
              <a:t>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scanf() và printf(): ví dụ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/>
              <a:t>int n;  scanf (</a:t>
            </a:r>
            <a:r>
              <a:rPr lang="en-US">
                <a:solidFill>
                  <a:srgbClr val="006600"/>
                </a:solidFill>
              </a:rPr>
              <a:t>“%d”</a:t>
            </a:r>
            <a:r>
              <a:rPr lang="en-US"/>
              <a:t>,</a:t>
            </a:r>
            <a:r>
              <a:rPr lang="en-US">
                <a:solidFill>
                  <a:srgbClr val="006600"/>
                </a:solidFill>
              </a:rPr>
              <a:t> </a:t>
            </a:r>
            <a:r>
              <a:rPr lang="en-US">
                <a:solidFill>
                  <a:srgbClr val="C00000"/>
                </a:solidFill>
              </a:rPr>
              <a:t>&amp;</a:t>
            </a:r>
            <a:r>
              <a:rPr lang="en-US"/>
              <a:t>n);</a:t>
            </a:r>
          </a:p>
          <a:p>
            <a:pPr>
              <a:buNone/>
            </a:pPr>
            <a:r>
              <a:rPr lang="en-US"/>
              <a:t>float a; scanf (</a:t>
            </a:r>
            <a:r>
              <a:rPr lang="en-US">
                <a:solidFill>
                  <a:srgbClr val="006600"/>
                </a:solidFill>
              </a:rPr>
              <a:t>“%f”</a:t>
            </a:r>
            <a:r>
              <a:rPr lang="en-US"/>
              <a:t>,</a:t>
            </a:r>
            <a:r>
              <a:rPr lang="en-US">
                <a:solidFill>
                  <a:srgbClr val="006600"/>
                </a:solidFill>
              </a:rPr>
              <a:t> </a:t>
            </a:r>
            <a:r>
              <a:rPr lang="en-US">
                <a:solidFill>
                  <a:srgbClr val="C00000"/>
                </a:solidFill>
              </a:rPr>
              <a:t>&amp;</a:t>
            </a:r>
            <a:r>
              <a:rPr lang="en-US"/>
              <a:t>a);</a:t>
            </a:r>
          </a:p>
          <a:p>
            <a:pPr>
              <a:buNone/>
            </a:pPr>
            <a:r>
              <a:rPr lang="en-US">
                <a:solidFill>
                  <a:srgbClr val="FF0000"/>
                </a:solidFill>
              </a:rPr>
              <a:t>char</a:t>
            </a:r>
            <a:r>
              <a:rPr lang="en-US">
                <a:solidFill>
                  <a:srgbClr val="000099"/>
                </a:solidFill>
              </a:rPr>
              <a:t> </a:t>
            </a:r>
            <a:r>
              <a:rPr lang="en-US"/>
              <a:t>str[</a:t>
            </a:r>
            <a:r>
              <a:rPr lang="en-US">
                <a:solidFill>
                  <a:srgbClr val="FF0000"/>
                </a:solidFill>
              </a:rPr>
              <a:t>20</a:t>
            </a:r>
            <a:r>
              <a:rPr lang="en-US"/>
              <a:t>];  scanf (</a:t>
            </a:r>
            <a:r>
              <a:rPr lang="en-US">
                <a:solidFill>
                  <a:srgbClr val="006600"/>
                </a:solidFill>
              </a:rPr>
              <a:t>“%s”, </a:t>
            </a:r>
            <a:r>
              <a:rPr lang="en-US"/>
              <a:t>str);</a:t>
            </a:r>
          </a:p>
          <a:p>
            <a:pPr>
              <a:buNone/>
            </a:pPr>
            <a:r>
              <a:rPr lang="en-US"/>
              <a:t>printf (</a:t>
            </a:r>
            <a:r>
              <a:rPr lang="en-US">
                <a:solidFill>
                  <a:srgbClr val="006600"/>
                </a:solidFill>
              </a:rPr>
              <a:t>"Characters: %c %c \n"</a:t>
            </a:r>
            <a:r>
              <a:rPr lang="en-US"/>
              <a:t>, 'a', 65); </a:t>
            </a:r>
          </a:p>
          <a:p>
            <a:pPr>
              <a:buNone/>
            </a:pPr>
            <a:r>
              <a:rPr lang="en-US"/>
              <a:t>printf (</a:t>
            </a:r>
            <a:r>
              <a:rPr lang="en-US">
                <a:solidFill>
                  <a:srgbClr val="006600"/>
                </a:solidFill>
              </a:rPr>
              <a:t>"Decimals: %d %ld\n"</a:t>
            </a:r>
            <a:r>
              <a:rPr lang="en-US"/>
              <a:t>, 1977, 650000L); </a:t>
            </a:r>
          </a:p>
          <a:p>
            <a:pPr>
              <a:buNone/>
            </a:pPr>
            <a:r>
              <a:rPr lang="en-US"/>
              <a:t>printf (</a:t>
            </a:r>
            <a:r>
              <a:rPr lang="en-US">
                <a:solidFill>
                  <a:srgbClr val="006600"/>
                </a:solidFill>
              </a:rPr>
              <a:t>"Preceding with blanks: %10d \n"</a:t>
            </a:r>
            <a:r>
              <a:rPr lang="en-US"/>
              <a:t>, 1977); </a:t>
            </a:r>
          </a:p>
          <a:p>
            <a:pPr>
              <a:buNone/>
            </a:pPr>
            <a:r>
              <a:rPr lang="en-US"/>
              <a:t>printf (</a:t>
            </a:r>
            <a:r>
              <a:rPr lang="en-US">
                <a:solidFill>
                  <a:srgbClr val="006600"/>
                </a:solidFill>
              </a:rPr>
              <a:t>"Preceding with zeros: %010d \n"</a:t>
            </a:r>
            <a:r>
              <a:rPr lang="en-US"/>
              <a:t>, 1977); </a:t>
            </a:r>
          </a:p>
          <a:p>
            <a:pPr>
              <a:buNone/>
            </a:pPr>
            <a:r>
              <a:rPr lang="en-US"/>
              <a:t>printf (</a:t>
            </a:r>
            <a:r>
              <a:rPr lang="en-US">
                <a:solidFill>
                  <a:srgbClr val="006600"/>
                </a:solidFill>
              </a:rPr>
              <a:t>“Different radices: %d %x %o \n"</a:t>
            </a:r>
            <a:r>
              <a:rPr lang="en-US"/>
              <a:t>, 100, 100, 100); </a:t>
            </a:r>
          </a:p>
          <a:p>
            <a:pPr>
              <a:buNone/>
            </a:pPr>
            <a:r>
              <a:rPr lang="en-US"/>
              <a:t>printf (</a:t>
            </a:r>
            <a:r>
              <a:rPr lang="en-US">
                <a:solidFill>
                  <a:srgbClr val="006600"/>
                </a:solidFill>
              </a:rPr>
              <a:t>"floats: %4.2f \n"</a:t>
            </a:r>
            <a:r>
              <a:rPr lang="en-US"/>
              <a:t>, 3.1416);</a:t>
            </a:r>
          </a:p>
          <a:p>
            <a:pPr>
              <a:buNone/>
            </a:pPr>
            <a:r>
              <a:rPr lang="en-US"/>
              <a:t>printf("\n%-3d %-10s %-</a:t>
            </a:r>
            <a:r>
              <a:rPr lang="en-US"/>
              <a:t>4.2f</a:t>
            </a:r>
            <a:r>
              <a:rPr lang="en-US"/>
              <a:t> ", 1, “Nguyen", 8.5);  </a:t>
            </a:r>
          </a:p>
          <a:p>
            <a:pPr>
              <a:buNone/>
            </a:pPr>
            <a:r>
              <a:rPr lang="en-US"/>
              <a:t>printf("\n%-3d %-10s %-</a:t>
            </a:r>
            <a:r>
              <a:rPr lang="en-US"/>
              <a:t>4.2f</a:t>
            </a:r>
            <a:r>
              <a:rPr lang="en-US"/>
              <a:t> ", 2, “Tran", 6.75);</a:t>
            </a:r>
          </a:p>
          <a:p>
            <a:pPr>
              <a:buNone/>
            </a:pPr>
            <a:endParaRPr lang="en-US" b="1">
              <a:solidFill>
                <a:srgbClr val="000099"/>
              </a:solidFill>
            </a:endParaRPr>
          </a:p>
          <a:p>
            <a:pPr>
              <a:buNone/>
            </a:pPr>
            <a:endParaRPr lang="en-US" b="1">
              <a:solidFill>
                <a:srgbClr val="000099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Bài tập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/>
              <a:t>Nhập vào 2 số thực a,b. In ra giá trị trung bình của a và b.</a:t>
            </a:r>
          </a:p>
          <a:p>
            <a:pPr marL="514350" indent="-514350">
              <a:buFont typeface="+mj-lt"/>
              <a:buAutoNum type="arabicPeriod"/>
            </a:pPr>
            <a:r>
              <a:rPr lang="en-US"/>
              <a:t>Nhập vào 3 hệ số a,b,c của phương trình bậc </a:t>
            </a:r>
            <a:r>
              <a:rPr lang="en-US"/>
              <a:t>2. In</a:t>
            </a:r>
            <a:r>
              <a:rPr lang="en-US"/>
              <a:t> ra giá trị của delta = b</a:t>
            </a:r>
            <a:r>
              <a:rPr lang="en-US" baseline="30000"/>
              <a:t>2</a:t>
            </a:r>
            <a:r>
              <a:rPr lang="en-US"/>
              <a:t> – 4ac.</a:t>
            </a:r>
          </a:p>
          <a:p>
            <a:pPr marL="514350" indent="-514350">
              <a:buFont typeface="+mj-lt"/>
              <a:buAutoNum type="arabicPeriod"/>
            </a:pPr>
            <a:r>
              <a:rPr lang="en-US"/>
              <a:t>Nhập vào 2 biến số nguyên m và n, hoán đổi giá trị của 2 biến này sau đó in ra màn hình.</a:t>
            </a:r>
          </a:p>
          <a:p>
            <a:pPr marL="514350" indent="-514350">
              <a:buFont typeface="+mj-lt"/>
              <a:buAutoNum type="arabicPeriod"/>
            </a:pPr>
            <a:r>
              <a:rPr lang="en-US"/>
              <a:t>Nhập vào số nguyên dương n &lt; 32, sau đó in ra số hexa có giá trị bằng n.</a:t>
            </a:r>
          </a:p>
          <a:p>
            <a:pPr marL="514350" indent="-514350">
              <a:buFont typeface="+mj-lt"/>
              <a:buAutoNum type="arabicPeriod"/>
            </a:pPr>
            <a:r>
              <a:rPr lang="en-US"/>
              <a:t>Nhập vào giá trị cho 3 biến nguyên dương a,b,c. Hãy in ra màn hình giá trị trung vị của 3 biến này. </a:t>
            </a:r>
          </a:p>
          <a:p>
            <a:pPr marL="514350" indent="-514350">
              <a:buNone/>
            </a:pPr>
            <a:r>
              <a:rPr lang="en-US"/>
              <a:t>	(Nếu b là trung vị của a và c thì a ≤ b ≤ c)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E4C2031-C1A4-44B2-89B5-58D267101347}" type="slidenum">
              <a:rPr lang="en-US"/>
              <a:pPr/>
              <a:t>32</a:t>
            </a:fld>
            <a:endParaRPr lang="en-US"/>
          </a:p>
        </p:txBody>
      </p:sp>
      <p:pic>
        <p:nvPicPr>
          <p:cNvPr id="14339" name="Picture 3" descr="C:\Users\anh_hao\AppData\Local\Microsoft\Windows\INetCache\IE\7GJTQK6Z\large-Emoticons-Question-face-66.6-11146[1]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4013" y="2012950"/>
            <a:ext cx="3321050" cy="320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13221</TotalTime>
  <Words>2117</Words>
  <Application>Microsoft PowerPoint</Application>
  <PresentationFormat>On-screen Show (4:3)</PresentationFormat>
  <Paragraphs>487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Times New Roman</vt:lpstr>
      <vt:lpstr>Wingdings</vt:lpstr>
      <vt:lpstr>Arial Unicode MS</vt:lpstr>
      <vt:lpstr>Symbol</vt:lpstr>
      <vt:lpstr>Default Design</vt:lpstr>
      <vt:lpstr>Tin học cơ sở 2   Lập trình C/C++  Cấu trúc cơ bản của chương trình </vt:lpstr>
      <vt:lpstr>Chương trình C++ đơn giản</vt:lpstr>
      <vt:lpstr>Dịch và chạy chương trình từ Dev-C++</vt:lpstr>
      <vt:lpstr>biến, hằng</vt:lpstr>
      <vt:lpstr>Biến của chương trình (variables)</vt:lpstr>
      <vt:lpstr>Kiểu dữ liệu nguyên tố trong C/C++</vt:lpstr>
      <vt:lpstr>Cách đặt tên (biến, hằng,hàm,…)</vt:lpstr>
      <vt:lpstr>Chương trình C++ tính toán với biến</vt:lpstr>
      <vt:lpstr>Hằng (Constant)</vt:lpstr>
      <vt:lpstr>Khai báo và sử dụng hằng</vt:lpstr>
      <vt:lpstr>Phạm vi sử dụng của biến</vt:lpstr>
      <vt:lpstr>Chuỗi ký tự (string)</vt:lpstr>
      <vt:lpstr>Khai báo và sử dụng chuỗi</vt:lpstr>
      <vt:lpstr>Các  ký tự hằng</vt:lpstr>
      <vt:lpstr>TOÁN TỬ / LỆNH</vt:lpstr>
      <vt:lpstr>Lệnh gán (=)</vt:lpstr>
      <vt:lpstr>Chương trình C++ :miền giá trị (range)</vt:lpstr>
      <vt:lpstr>Các toán tử số học</vt:lpstr>
      <vt:lpstr>Các toán tử trên kiểu số nguyên</vt:lpstr>
      <vt:lpstr>Các toán tử luận lý (boolean)</vt:lpstr>
      <vt:lpstr>Các toán tử trên bit</vt:lpstr>
      <vt:lpstr>Toán tử chọn (?)</vt:lpstr>
      <vt:lpstr>NHẬP / XuẤT</vt:lpstr>
      <vt:lpstr>Lệnh xuất (cout &lt;&lt;)</vt:lpstr>
      <vt:lpstr>Nhập bằng cin &gt;&gt;</vt:lpstr>
      <vt:lpstr>C++ Lệnh nhập bằng cin &gt;&gt;</vt:lpstr>
      <vt:lpstr>Nhập chuỗi có chứa khoảng trắng</vt:lpstr>
      <vt:lpstr>Hàm scanf () &amp; printf()</vt:lpstr>
      <vt:lpstr>Khuông mẫu trong scanf() &amp; printf()</vt:lpstr>
      <vt:lpstr>scanf() và printf(): ví dụ </vt:lpstr>
      <vt:lpstr>Bài tập</vt:lpstr>
      <vt:lpstr>Slide 32</vt:lpstr>
    </vt:vector>
  </TitlesOfParts>
  <Company>HCM PT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Nhung van de co ban ve he thong thong tin</dc:title>
  <dc:creator>Nguyen Anh Hao</dc:creator>
  <cp:lastModifiedBy>anh_hao</cp:lastModifiedBy>
  <cp:revision>441</cp:revision>
  <dcterms:created xsi:type="dcterms:W3CDTF">2005-08-13T02:09:57Z</dcterms:created>
  <dcterms:modified xsi:type="dcterms:W3CDTF">2018-01-31T05:25:19Z</dcterms:modified>
</cp:coreProperties>
</file>