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8"/>
  </p:notesMasterIdLst>
  <p:sldIdLst>
    <p:sldId id="361" r:id="rId2"/>
    <p:sldId id="403" r:id="rId3"/>
    <p:sldId id="418" r:id="rId4"/>
    <p:sldId id="404" r:id="rId5"/>
    <p:sldId id="411" r:id="rId6"/>
    <p:sldId id="413" r:id="rId7"/>
    <p:sldId id="405" r:id="rId8"/>
    <p:sldId id="412" r:id="rId9"/>
    <p:sldId id="407" r:id="rId10"/>
    <p:sldId id="414" r:id="rId11"/>
    <p:sldId id="406" r:id="rId12"/>
    <p:sldId id="415" r:id="rId13"/>
    <p:sldId id="409" r:id="rId14"/>
    <p:sldId id="416" r:id="rId15"/>
    <p:sldId id="417" r:id="rId16"/>
    <p:sldId id="410" r:id="rId17"/>
  </p:sldIdLst>
  <p:sldSz cx="9144000" cy="6858000" type="screen4x3"/>
  <p:notesSz cx="6646863" cy="9929813"/>
  <p:embeddedFontLst>
    <p:embeddedFont>
      <p:font typeface="Arial Unicode MS" pitchFamily="34" charset="-128"/>
      <p:regular r:id="rId19"/>
    </p:embeddedFont>
  </p:embeddedFontLst>
  <p:defaultTextStyle>
    <a:defPPr>
      <a:defRPr lang="en-US"/>
    </a:defPPr>
    <a:lvl1pPr algn="l" rtl="0" fontAlgn="base">
      <a:spcBef>
        <a:spcPct val="0"/>
      </a:spcBef>
      <a:spcAft>
        <a:spcPct val="0"/>
      </a:spcAft>
      <a:defRPr sz="2800" kern="1200">
        <a:solidFill>
          <a:schemeClr val="tx1"/>
        </a:solidFill>
        <a:latin typeface="Times New Roman" pitchFamily="18" charset="0"/>
        <a:ea typeface="+mn-ea"/>
        <a:cs typeface="+mn-cs"/>
      </a:defRPr>
    </a:lvl1pPr>
    <a:lvl2pPr marL="457200" algn="l" rtl="0" fontAlgn="base">
      <a:spcBef>
        <a:spcPct val="0"/>
      </a:spcBef>
      <a:spcAft>
        <a:spcPct val="0"/>
      </a:spcAft>
      <a:defRPr sz="2800" kern="1200">
        <a:solidFill>
          <a:schemeClr val="tx1"/>
        </a:solidFill>
        <a:latin typeface="Times New Roman" pitchFamily="18" charset="0"/>
        <a:ea typeface="+mn-ea"/>
        <a:cs typeface="+mn-cs"/>
      </a:defRPr>
    </a:lvl2pPr>
    <a:lvl3pPr marL="914400" algn="l" rtl="0" fontAlgn="base">
      <a:spcBef>
        <a:spcPct val="0"/>
      </a:spcBef>
      <a:spcAft>
        <a:spcPct val="0"/>
      </a:spcAft>
      <a:defRPr sz="2800" kern="1200">
        <a:solidFill>
          <a:schemeClr val="tx1"/>
        </a:solidFill>
        <a:latin typeface="Times New Roman" pitchFamily="18" charset="0"/>
        <a:ea typeface="+mn-ea"/>
        <a:cs typeface="+mn-cs"/>
      </a:defRPr>
    </a:lvl3pPr>
    <a:lvl4pPr marL="1371600" algn="l" rtl="0" fontAlgn="base">
      <a:spcBef>
        <a:spcPct val="0"/>
      </a:spcBef>
      <a:spcAft>
        <a:spcPct val="0"/>
      </a:spcAft>
      <a:defRPr sz="2800" kern="1200">
        <a:solidFill>
          <a:schemeClr val="tx1"/>
        </a:solidFill>
        <a:latin typeface="Times New Roman" pitchFamily="18" charset="0"/>
        <a:ea typeface="+mn-ea"/>
        <a:cs typeface="+mn-cs"/>
      </a:defRPr>
    </a:lvl4pPr>
    <a:lvl5pPr marL="1828800" algn="l" rtl="0" fontAlgn="base">
      <a:spcBef>
        <a:spcPct val="0"/>
      </a:spcBef>
      <a:spcAft>
        <a:spcPct val="0"/>
      </a:spcAft>
      <a:defRPr sz="2800" kern="1200">
        <a:solidFill>
          <a:schemeClr val="tx1"/>
        </a:solidFill>
        <a:latin typeface="Times New Roman" pitchFamily="18" charset="0"/>
        <a:ea typeface="+mn-ea"/>
        <a:cs typeface="+mn-cs"/>
      </a:defRPr>
    </a:lvl5pPr>
    <a:lvl6pPr marL="2286000" algn="l" defTabSz="914400" rtl="0" eaLnBrk="1" latinLnBrk="0" hangingPunct="1">
      <a:defRPr sz="2800" kern="1200">
        <a:solidFill>
          <a:schemeClr val="tx1"/>
        </a:solidFill>
        <a:latin typeface="Times New Roman" pitchFamily="18" charset="0"/>
        <a:ea typeface="+mn-ea"/>
        <a:cs typeface="+mn-cs"/>
      </a:defRPr>
    </a:lvl6pPr>
    <a:lvl7pPr marL="2743200" algn="l" defTabSz="914400" rtl="0" eaLnBrk="1" latinLnBrk="0" hangingPunct="1">
      <a:defRPr sz="2800" kern="1200">
        <a:solidFill>
          <a:schemeClr val="tx1"/>
        </a:solidFill>
        <a:latin typeface="Times New Roman" pitchFamily="18" charset="0"/>
        <a:ea typeface="+mn-ea"/>
        <a:cs typeface="+mn-cs"/>
      </a:defRPr>
    </a:lvl7pPr>
    <a:lvl8pPr marL="3200400" algn="l" defTabSz="914400" rtl="0" eaLnBrk="1" latinLnBrk="0" hangingPunct="1">
      <a:defRPr sz="2800" kern="1200">
        <a:solidFill>
          <a:schemeClr val="tx1"/>
        </a:solidFill>
        <a:latin typeface="Times New Roman" pitchFamily="18" charset="0"/>
        <a:ea typeface="+mn-ea"/>
        <a:cs typeface="+mn-cs"/>
      </a:defRPr>
    </a:lvl8pPr>
    <a:lvl9pPr marL="3657600" algn="l" defTabSz="914400" rtl="0" eaLnBrk="1" latinLnBrk="0" hangingPunct="1">
      <a:defRPr sz="28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3366CC"/>
    <a:srgbClr val="006600"/>
    <a:srgbClr val="0099CC"/>
    <a:srgbClr val="99FF99"/>
    <a:srgbClr val="C0C0C0"/>
    <a:srgbClr val="CC3300"/>
    <a:srgbClr val="4D4D4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4720" autoAdjust="0"/>
    <p:restoredTop sz="94660" autoAdjust="0"/>
  </p:normalViewPr>
  <p:slideViewPr>
    <p:cSldViewPr>
      <p:cViewPr>
        <p:scale>
          <a:sx n="70" d="100"/>
          <a:sy n="70" d="100"/>
        </p:scale>
        <p:origin x="-1032" y="245"/>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8797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5123" name="Rectangle 3"/>
          <p:cNvSpPr>
            <a:spLocks noGrp="1" noChangeArrowheads="1"/>
          </p:cNvSpPr>
          <p:nvPr>
            <p:ph type="dt" idx="1"/>
          </p:nvPr>
        </p:nvSpPr>
        <p:spPr bwMode="auto">
          <a:xfrm>
            <a:off x="3767138" y="0"/>
            <a:ext cx="28797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6388" name="Rectangle 4"/>
          <p:cNvSpPr>
            <a:spLocks noGrp="1" noRot="1" noChangeAspect="1" noChangeArrowheads="1" noTextEdit="1"/>
          </p:cNvSpPr>
          <p:nvPr>
            <p:ph type="sldImg" idx="2"/>
          </p:nvPr>
        </p:nvSpPr>
        <p:spPr bwMode="auto">
          <a:xfrm>
            <a:off x="841375" y="744538"/>
            <a:ext cx="4965700" cy="3724275"/>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885825" y="4718050"/>
            <a:ext cx="4875213"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9432925"/>
            <a:ext cx="28797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5127" name="Rectangle 7"/>
          <p:cNvSpPr>
            <a:spLocks noGrp="1" noChangeArrowheads="1"/>
          </p:cNvSpPr>
          <p:nvPr>
            <p:ph type="sldNum" sz="quarter" idx="5"/>
          </p:nvPr>
        </p:nvSpPr>
        <p:spPr bwMode="auto">
          <a:xfrm>
            <a:off x="3767138" y="9432925"/>
            <a:ext cx="28797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45B6590-09CD-4D8E-9FC3-B164C009AF9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68CEC8E4-7DB7-45B8-90D8-D98FAA693F1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24C6725A-4844-48E1-B9E2-95A22E5385E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23CC2187-6570-4E2B-998D-34F0C44962F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457200"/>
            <a:ext cx="4495800" cy="640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457200"/>
            <a:ext cx="4495800" cy="640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BF6CD7BA-41AE-4CE6-B36C-18F136AE8EF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EF07AA3-C5D8-4703-9635-1D1AC73A9CE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136CE078-645D-4B56-8F94-31EA537625A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D3EEEE65-215D-4CF3-88C9-5DC816934A5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6749074A-24A6-48A6-8626-9DB56CE6668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182EFD3A-606E-4CB0-BBCE-77DC2228363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7B2BBDA2-3BEE-47FB-9516-C486DCFFBB8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858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705600" cy="6858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EB72A066-16FA-496F-9C9D-FC752420373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457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CF881030-041C-4A73-A72B-89F59F18F37A}"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457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457200"/>
            <a:ext cx="44958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733800"/>
            <a:ext cx="44958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2AE84B53-C7F4-4765-BA08-5F599E304DA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0" y="0"/>
            <a:ext cx="7772400" cy="457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smtClean="0"/>
          </a:p>
        </p:txBody>
      </p:sp>
      <p:sp>
        <p:nvSpPr>
          <p:cNvPr id="1027" name="Rectangle 3"/>
          <p:cNvSpPr>
            <a:spLocks noGrp="1" noChangeArrowheads="1"/>
          </p:cNvSpPr>
          <p:nvPr>
            <p:ph type="body" idx="1"/>
          </p:nvPr>
        </p:nvSpPr>
        <p:spPr bwMode="auto">
          <a:xfrm>
            <a:off x="0" y="457200"/>
            <a:ext cx="9144000" cy="640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30" name="Rectangle 6"/>
          <p:cNvSpPr>
            <a:spLocks noGrp="1" noChangeArrowheads="1"/>
          </p:cNvSpPr>
          <p:nvPr>
            <p:ph type="sldNum" sz="quarter" idx="4"/>
          </p:nvPr>
        </p:nvSpPr>
        <p:spPr bwMode="auto">
          <a:xfrm>
            <a:off x="8534400" y="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400" b="1"/>
            </a:lvl1pPr>
          </a:lstStyle>
          <a:p>
            <a:pPr>
              <a:defRPr/>
            </a:pPr>
            <a:fld id="{421F7FE6-388A-4745-8E0E-E5A359E627C6}" type="slidenum">
              <a:rPr lang="en-US"/>
              <a:pPr>
                <a:defRPr/>
              </a:pPr>
              <a:t>‹#›</a:t>
            </a:fld>
            <a:endParaRPr lang="en-US"/>
          </a:p>
        </p:txBody>
      </p:sp>
      <p:sp>
        <p:nvSpPr>
          <p:cNvPr id="1031" name="Line 7"/>
          <p:cNvSpPr>
            <a:spLocks noChangeShapeType="1"/>
          </p:cNvSpPr>
          <p:nvPr userDrawn="1"/>
        </p:nvSpPr>
        <p:spPr bwMode="auto">
          <a:xfrm>
            <a:off x="0" y="457200"/>
            <a:ext cx="9144000" cy="0"/>
          </a:xfrm>
          <a:prstGeom prst="line">
            <a:avLst/>
          </a:prstGeom>
          <a:noFill/>
          <a:ln w="9525">
            <a:solidFill>
              <a:schemeClr val="tx1"/>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eaLnBrk="0" fontAlgn="base" hangingPunct="0">
        <a:spcBef>
          <a:spcPct val="0"/>
        </a:spcBef>
        <a:spcAft>
          <a:spcPct val="0"/>
        </a:spcAft>
        <a:defRPr sz="3200" b="1">
          <a:solidFill>
            <a:srgbClr val="000099"/>
          </a:solidFill>
          <a:latin typeface="+mj-lt"/>
          <a:ea typeface="+mj-ea"/>
          <a:cs typeface="+mj-cs"/>
        </a:defRPr>
      </a:lvl1pPr>
      <a:lvl2pPr algn="ctr" rtl="0" eaLnBrk="0" fontAlgn="base" hangingPunct="0">
        <a:spcBef>
          <a:spcPct val="0"/>
        </a:spcBef>
        <a:spcAft>
          <a:spcPct val="0"/>
        </a:spcAft>
        <a:defRPr sz="3200" b="1">
          <a:solidFill>
            <a:srgbClr val="000099"/>
          </a:solidFill>
          <a:latin typeface="Times New Roman" pitchFamily="18" charset="0"/>
        </a:defRPr>
      </a:lvl2pPr>
      <a:lvl3pPr algn="ctr" rtl="0" eaLnBrk="0" fontAlgn="base" hangingPunct="0">
        <a:spcBef>
          <a:spcPct val="0"/>
        </a:spcBef>
        <a:spcAft>
          <a:spcPct val="0"/>
        </a:spcAft>
        <a:defRPr sz="3200" b="1">
          <a:solidFill>
            <a:srgbClr val="000099"/>
          </a:solidFill>
          <a:latin typeface="Times New Roman" pitchFamily="18" charset="0"/>
        </a:defRPr>
      </a:lvl3pPr>
      <a:lvl4pPr algn="ctr" rtl="0" eaLnBrk="0" fontAlgn="base" hangingPunct="0">
        <a:spcBef>
          <a:spcPct val="0"/>
        </a:spcBef>
        <a:spcAft>
          <a:spcPct val="0"/>
        </a:spcAft>
        <a:defRPr sz="3200" b="1">
          <a:solidFill>
            <a:srgbClr val="000099"/>
          </a:solidFill>
          <a:latin typeface="Times New Roman" pitchFamily="18" charset="0"/>
        </a:defRPr>
      </a:lvl4pPr>
      <a:lvl5pPr algn="ctr" rtl="0" eaLnBrk="0" fontAlgn="base" hangingPunct="0">
        <a:spcBef>
          <a:spcPct val="0"/>
        </a:spcBef>
        <a:spcAft>
          <a:spcPct val="0"/>
        </a:spcAft>
        <a:defRPr sz="3200" b="1">
          <a:solidFill>
            <a:srgbClr val="000099"/>
          </a:solidFill>
          <a:latin typeface="Times New Roman" pitchFamily="18" charset="0"/>
        </a:defRPr>
      </a:lvl5pPr>
      <a:lvl6pPr marL="457200" algn="ctr" rtl="0" fontAlgn="base">
        <a:spcBef>
          <a:spcPct val="0"/>
        </a:spcBef>
        <a:spcAft>
          <a:spcPct val="0"/>
        </a:spcAft>
        <a:defRPr sz="3200" b="1">
          <a:solidFill>
            <a:srgbClr val="000099"/>
          </a:solidFill>
          <a:latin typeface="Times New Roman" pitchFamily="18" charset="0"/>
        </a:defRPr>
      </a:lvl6pPr>
      <a:lvl7pPr marL="914400" algn="ctr" rtl="0" fontAlgn="base">
        <a:spcBef>
          <a:spcPct val="0"/>
        </a:spcBef>
        <a:spcAft>
          <a:spcPct val="0"/>
        </a:spcAft>
        <a:defRPr sz="3200" b="1">
          <a:solidFill>
            <a:srgbClr val="000099"/>
          </a:solidFill>
          <a:latin typeface="Times New Roman" pitchFamily="18" charset="0"/>
        </a:defRPr>
      </a:lvl7pPr>
      <a:lvl8pPr marL="1371600" algn="ctr" rtl="0" fontAlgn="base">
        <a:spcBef>
          <a:spcPct val="0"/>
        </a:spcBef>
        <a:spcAft>
          <a:spcPct val="0"/>
        </a:spcAft>
        <a:defRPr sz="3200" b="1">
          <a:solidFill>
            <a:srgbClr val="000099"/>
          </a:solidFill>
          <a:latin typeface="Times New Roman" pitchFamily="18" charset="0"/>
        </a:defRPr>
      </a:lvl8pPr>
      <a:lvl9pPr marL="1828800" algn="ctr" rtl="0" fontAlgn="base">
        <a:spcBef>
          <a:spcPct val="0"/>
        </a:spcBef>
        <a:spcAft>
          <a:spcPct val="0"/>
        </a:spcAft>
        <a:defRPr sz="3200" b="1">
          <a:solidFill>
            <a:srgbClr val="000099"/>
          </a:solidFill>
          <a:latin typeface="Times New Roman" pitchFamily="18" charset="0"/>
        </a:defRPr>
      </a:lvl9pPr>
    </p:titleStyle>
    <p:bodyStyle>
      <a:lvl1pPr marL="342900" indent="-342900" algn="l" rtl="0" eaLnBrk="0" fontAlgn="base" hangingPunct="0">
        <a:spcBef>
          <a:spcPct val="20000"/>
        </a:spcBef>
        <a:spcAft>
          <a:spcPct val="0"/>
        </a:spcAft>
        <a:buFont typeface="Wingdings" pitchFamily="2" charset="2"/>
        <a:buChar char="Ü"/>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SzPct val="75000"/>
        <a:buFont typeface="Symbol" pitchFamily="18" charset="2"/>
        <a:buChar char="¨"/>
        <a:defRPr sz="24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0"/>
          </p:nvPr>
        </p:nvSpPr>
        <p:spPr>
          <a:noFill/>
        </p:spPr>
        <p:txBody>
          <a:bodyPr/>
          <a:lstStyle/>
          <a:p>
            <a:fld id="{A4A69A68-B834-407F-99AC-62E6A89836D1}" type="slidenum">
              <a:rPr lang="en-US" smtClean="0"/>
              <a:pPr/>
              <a:t>1</a:t>
            </a:fld>
            <a:endParaRPr lang="en-US" smtClean="0"/>
          </a:p>
        </p:txBody>
      </p:sp>
      <p:sp>
        <p:nvSpPr>
          <p:cNvPr id="160770" name="Rectangle 2"/>
          <p:cNvSpPr>
            <a:spLocks noGrp="1" noChangeArrowheads="1"/>
          </p:cNvSpPr>
          <p:nvPr>
            <p:ph type="ctrTitle"/>
          </p:nvPr>
        </p:nvSpPr>
        <p:spPr>
          <a:xfrm>
            <a:off x="785813" y="500062"/>
            <a:ext cx="7772400" cy="4214821"/>
          </a:xfrm>
        </p:spPr>
        <p:txBody>
          <a:bodyPr/>
          <a:lstStyle/>
          <a:p>
            <a:pPr eaLnBrk="1" hangingPunct="1">
              <a:defRPr/>
            </a:pPr>
            <a:r>
              <a:rPr lang="en-US" sz="4000" smtClean="0">
                <a:effectLst>
                  <a:outerShdw blurRad="38100" dist="38100" dir="2700000" algn="tl">
                    <a:srgbClr val="C0C0C0"/>
                  </a:outerShdw>
                </a:effectLst>
              </a:rPr>
              <a:t>Tin học cơ sở 2</a:t>
            </a:r>
            <a:br>
              <a:rPr lang="en-US" sz="4000" smtClean="0">
                <a:effectLst>
                  <a:outerShdw blurRad="38100" dist="38100" dir="2700000" algn="tl">
                    <a:srgbClr val="C0C0C0"/>
                  </a:outerShdw>
                </a:effectLst>
              </a:rPr>
            </a:br>
            <a:r>
              <a:rPr lang="en-US" sz="4000" smtClean="0">
                <a:effectLst>
                  <a:outerShdw blurRad="38100" dist="38100" dir="2700000" algn="tl">
                    <a:srgbClr val="C0C0C0"/>
                  </a:outerShdw>
                </a:effectLst>
              </a:rPr>
              <a:t/>
            </a:r>
            <a:br>
              <a:rPr lang="en-US" sz="4000" smtClean="0">
                <a:effectLst>
                  <a:outerShdw blurRad="38100" dist="38100" dir="2700000" algn="tl">
                    <a:srgbClr val="C0C0C0"/>
                  </a:outerShdw>
                </a:effectLst>
              </a:rPr>
            </a:br>
            <a:r>
              <a:rPr lang="en-US" sz="4000" smtClean="0">
                <a:effectLst>
                  <a:outerShdw blurRad="38100" dist="38100" dir="2700000" algn="tl">
                    <a:srgbClr val="C0C0C0"/>
                  </a:outerShdw>
                </a:effectLst>
                <a:sym typeface="Wingdings"/>
              </a:rPr>
              <a:t> </a:t>
            </a:r>
            <a:r>
              <a:rPr lang="en-US" sz="3600" smtClean="0">
                <a:effectLst>
                  <a:outerShdw blurRad="38100" dist="38100" dir="2700000" algn="tl">
                    <a:srgbClr val="C0C0C0"/>
                  </a:outerShdw>
                </a:effectLst>
                <a:sym typeface="Wingdings"/>
              </a:rPr>
              <a:t>Lập trình</a:t>
            </a:r>
            <a:r>
              <a:rPr lang="en-US" sz="3600" smtClean="0">
                <a:solidFill>
                  <a:srgbClr val="FF0000"/>
                </a:solidFill>
                <a:effectLst>
                  <a:outerShdw blurRad="38100" dist="38100" dir="2700000" algn="tl">
                    <a:srgbClr val="000000">
                      <a:alpha val="43137"/>
                    </a:srgbClr>
                  </a:outerShdw>
                </a:effectLst>
              </a:rPr>
              <a:t> </a:t>
            </a:r>
            <a:r>
              <a:rPr lang="en-US" sz="3600" smtClean="0">
                <a:solidFill>
                  <a:schemeClr val="tx2">
                    <a:lumMod val="75000"/>
                    <a:lumOff val="25000"/>
                  </a:schemeClr>
                </a:solidFill>
                <a:effectLst>
                  <a:outerShdw blurRad="38100" dist="38100" dir="2700000" algn="tl">
                    <a:srgbClr val="000000">
                      <a:alpha val="43137"/>
                    </a:srgbClr>
                  </a:outerShdw>
                </a:effectLst>
              </a:rPr>
              <a:t>C/C++ </a:t>
            </a:r>
            <a:r>
              <a:rPr lang="en-US" sz="4000" smtClean="0">
                <a:solidFill>
                  <a:srgbClr val="FF0000"/>
                </a:solidFill>
                <a:effectLst>
                  <a:outerShdw blurRad="38100" dist="38100" dir="2700000" algn="tl">
                    <a:srgbClr val="C0C0C0"/>
                  </a:outerShdw>
                </a:effectLst>
              </a:rPr>
              <a:t/>
            </a:r>
            <a:br>
              <a:rPr lang="en-US" sz="4000" smtClean="0">
                <a:solidFill>
                  <a:srgbClr val="FF0000"/>
                </a:solidFill>
                <a:effectLst>
                  <a:outerShdw blurRad="38100" dist="38100" dir="2700000" algn="tl">
                    <a:srgbClr val="C0C0C0"/>
                  </a:outerShdw>
                </a:effectLst>
              </a:rPr>
            </a:br>
            <a:r>
              <a:rPr lang="en-US" sz="4000" smtClean="0">
                <a:solidFill>
                  <a:srgbClr val="C00000"/>
                </a:solidFill>
                <a:effectLst>
                  <a:outerShdw blurRad="38100" dist="38100" dir="2700000" algn="tl">
                    <a:srgbClr val="C0C0C0"/>
                  </a:outerShdw>
                </a:effectLst>
                <a:latin typeface="Arial Unicode MS" pitchFamily="34" charset="-128"/>
                <a:ea typeface="Arial Unicode MS" pitchFamily="34" charset="-128"/>
                <a:cs typeface="Arial Unicode MS" pitchFamily="34" charset="-128"/>
              </a:rPr>
              <a:t>Cấu trúc điều khiển chương trình</a:t>
            </a:r>
            <a:r>
              <a:rPr lang="en-US" sz="4000" smtClean="0">
                <a:solidFill>
                  <a:srgbClr val="FF0000"/>
                </a:solidFill>
                <a:effectLst>
                  <a:outerShdw blurRad="38100" dist="38100" dir="2700000" algn="tl">
                    <a:srgbClr val="C0C0C0"/>
                  </a:outerShdw>
                </a:effectLst>
              </a:rPr>
              <a:t/>
            </a:r>
            <a:br>
              <a:rPr lang="en-US" sz="4000" smtClean="0">
                <a:solidFill>
                  <a:srgbClr val="FF0000"/>
                </a:solidFill>
                <a:effectLst>
                  <a:outerShdw blurRad="38100" dist="38100" dir="2700000" algn="tl">
                    <a:srgbClr val="C0C0C0"/>
                  </a:outerShdw>
                </a:effectLst>
              </a:rPr>
            </a:br>
            <a:r>
              <a:rPr lang="en-US" sz="4000" smtClean="0">
                <a:solidFill>
                  <a:srgbClr val="006600"/>
                </a:solidFill>
                <a:effectLst>
                  <a:outerShdw blurRad="38100" dist="38100" dir="2700000" algn="tl">
                    <a:srgbClr val="C0C0C0"/>
                  </a:outerShdw>
                </a:effectLst>
                <a:sym typeface="Wingdings"/>
              </a:rPr>
              <a:t></a:t>
            </a:r>
            <a:endParaRPr lang="en-US" sz="4000" smtClean="0">
              <a:solidFill>
                <a:srgbClr val="006600"/>
              </a:solidFill>
              <a:effectLst>
                <a:outerShdw blurRad="38100" dist="38100" dir="2700000" algn="tl">
                  <a:srgbClr val="C0C0C0"/>
                </a:outerShdw>
              </a:effectLst>
            </a:endParaRPr>
          </a:p>
        </p:txBody>
      </p:sp>
      <p:sp>
        <p:nvSpPr>
          <p:cNvPr id="2052" name="Rectangle 3"/>
          <p:cNvSpPr>
            <a:spLocks noGrp="1" noChangeArrowheads="1"/>
          </p:cNvSpPr>
          <p:nvPr>
            <p:ph type="subTitle" idx="1"/>
          </p:nvPr>
        </p:nvSpPr>
        <p:spPr>
          <a:xfrm>
            <a:off x="1428750" y="6000750"/>
            <a:ext cx="6400800" cy="665163"/>
          </a:xfrm>
        </p:spPr>
        <p:txBody>
          <a:bodyPr/>
          <a:lstStyle/>
          <a:p>
            <a:pPr eaLnBrk="1" hangingPunct="1"/>
            <a:r>
              <a:rPr lang="en-US" smtClean="0"/>
              <a:t>ThS. Nguyễn Anh Hào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p:cNvSpPr txBox="1"/>
          <p:nvPr/>
        </p:nvSpPr>
        <p:spPr>
          <a:xfrm>
            <a:off x="5357818" y="1571612"/>
            <a:ext cx="3786182" cy="2308324"/>
          </a:xfrm>
          <a:prstGeom prst="rect">
            <a:avLst/>
          </a:prstGeom>
          <a:solidFill>
            <a:schemeClr val="bg1">
              <a:lumMod val="95000"/>
            </a:schemeClr>
          </a:solidFill>
        </p:spPr>
        <p:txBody>
          <a:bodyPr wrap="square" rtlCol="0">
            <a:spAutoFit/>
          </a:bodyPr>
          <a:lstStyle/>
          <a:p>
            <a:pPr>
              <a:buNone/>
            </a:pPr>
            <a:r>
              <a:rPr lang="en-US" sz="2400" b="1" smtClean="0">
                <a:solidFill>
                  <a:srgbClr val="FF0000"/>
                </a:solidFill>
              </a:rPr>
              <a:t>{</a:t>
            </a:r>
            <a:r>
              <a:rPr lang="en-US" sz="2400" smtClean="0"/>
              <a:t>  </a:t>
            </a:r>
            <a:r>
              <a:rPr lang="en-US" sz="2400" smtClean="0">
                <a:solidFill>
                  <a:schemeClr val="bg2">
                    <a:lumMod val="50000"/>
                  </a:schemeClr>
                </a:solidFill>
              </a:rPr>
              <a:t>// bắt đầu khối lệnh</a:t>
            </a:r>
          </a:p>
          <a:p>
            <a:pPr>
              <a:buNone/>
            </a:pPr>
            <a:r>
              <a:rPr lang="en-US" sz="2400" smtClean="0"/>
              <a:t>    lệnh 1;</a:t>
            </a:r>
          </a:p>
          <a:p>
            <a:pPr>
              <a:buNone/>
            </a:pPr>
            <a:r>
              <a:rPr lang="en-US" sz="2400" smtClean="0"/>
              <a:t>    </a:t>
            </a:r>
            <a:r>
              <a:rPr lang="en-US" sz="2400" b="1" smtClean="0">
                <a:solidFill>
                  <a:srgbClr val="FF0000"/>
                </a:solidFill>
              </a:rPr>
              <a:t>{</a:t>
            </a:r>
            <a:r>
              <a:rPr lang="en-US" sz="2400" smtClean="0">
                <a:solidFill>
                  <a:srgbClr val="000099"/>
                </a:solidFill>
              </a:rPr>
              <a:t>  </a:t>
            </a:r>
            <a:r>
              <a:rPr lang="en-US" sz="2400" smtClean="0">
                <a:solidFill>
                  <a:srgbClr val="3366CC"/>
                </a:solidFill>
              </a:rPr>
              <a:t>// bắt đầu tập lệnh con  </a:t>
            </a:r>
          </a:p>
          <a:p>
            <a:pPr>
              <a:buNone/>
            </a:pPr>
            <a:r>
              <a:rPr lang="en-US" sz="2400" smtClean="0">
                <a:solidFill>
                  <a:srgbClr val="000099"/>
                </a:solidFill>
              </a:rPr>
              <a:t>    </a:t>
            </a:r>
            <a:r>
              <a:rPr lang="en-US" sz="2400" b="1" smtClean="0">
                <a:solidFill>
                  <a:srgbClr val="FF0000"/>
                </a:solidFill>
              </a:rPr>
              <a:t>}</a:t>
            </a:r>
            <a:r>
              <a:rPr lang="en-US" sz="2400" b="1" smtClean="0">
                <a:solidFill>
                  <a:srgbClr val="000099"/>
                </a:solidFill>
              </a:rPr>
              <a:t>  </a:t>
            </a:r>
            <a:r>
              <a:rPr lang="en-US" sz="2400" smtClean="0">
                <a:solidFill>
                  <a:srgbClr val="3366CC"/>
                </a:solidFill>
              </a:rPr>
              <a:t>// hết tập lệnh con</a:t>
            </a:r>
          </a:p>
          <a:p>
            <a:pPr>
              <a:buNone/>
            </a:pPr>
            <a:r>
              <a:rPr lang="en-US" sz="2400" smtClean="0"/>
              <a:t>    lệnh 2;</a:t>
            </a:r>
          </a:p>
          <a:p>
            <a:pPr>
              <a:buNone/>
            </a:pPr>
            <a:r>
              <a:rPr lang="en-US" sz="2400" b="1" smtClean="0">
                <a:solidFill>
                  <a:srgbClr val="FF0000"/>
                </a:solidFill>
              </a:rPr>
              <a:t>}</a:t>
            </a:r>
            <a:r>
              <a:rPr lang="en-US" sz="2400" smtClean="0"/>
              <a:t> </a:t>
            </a:r>
            <a:r>
              <a:rPr lang="en-US" sz="2400" smtClean="0">
                <a:solidFill>
                  <a:schemeClr val="bg2">
                    <a:lumMod val="50000"/>
                  </a:schemeClr>
                </a:solidFill>
              </a:rPr>
              <a:t>// hết khối lệnh</a:t>
            </a:r>
            <a:endParaRPr lang="en-US" sz="2400"/>
          </a:p>
        </p:txBody>
      </p:sp>
      <p:sp>
        <p:nvSpPr>
          <p:cNvPr id="2" name="Title 1"/>
          <p:cNvSpPr>
            <a:spLocks noGrp="1"/>
          </p:cNvSpPr>
          <p:nvPr>
            <p:ph type="title"/>
          </p:nvPr>
        </p:nvSpPr>
        <p:spPr/>
        <p:txBody>
          <a:bodyPr/>
          <a:lstStyle/>
          <a:p>
            <a:r>
              <a:rPr lang="en-US" smtClean="0"/>
              <a:t>Cấu trúc tuần tự</a:t>
            </a:r>
            <a:endParaRPr lang="en-US"/>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2</a:t>
            </a:fld>
            <a:endParaRPr lang="en-US"/>
          </a:p>
        </p:txBody>
      </p:sp>
      <p:grpSp>
        <p:nvGrpSpPr>
          <p:cNvPr id="65" name="Group 64"/>
          <p:cNvGrpSpPr/>
          <p:nvPr/>
        </p:nvGrpSpPr>
        <p:grpSpPr>
          <a:xfrm>
            <a:off x="5715008" y="357166"/>
            <a:ext cx="3132305" cy="1166162"/>
            <a:chOff x="5715008" y="357166"/>
            <a:chExt cx="3132305" cy="1166162"/>
          </a:xfrm>
        </p:grpSpPr>
        <p:sp>
          <p:nvSpPr>
            <p:cNvPr id="6" name="TextBox 5"/>
            <p:cNvSpPr txBox="1"/>
            <p:nvPr/>
          </p:nvSpPr>
          <p:spPr>
            <a:xfrm>
              <a:off x="7715272" y="538443"/>
              <a:ext cx="1132041" cy="461665"/>
            </a:xfrm>
            <a:prstGeom prst="rect">
              <a:avLst/>
            </a:prstGeom>
            <a:noFill/>
          </p:spPr>
          <p:txBody>
            <a:bodyPr wrap="none" rtlCol="0">
              <a:spAutoFit/>
            </a:bodyPr>
            <a:lstStyle/>
            <a:p>
              <a:r>
                <a:rPr lang="en-US" sz="2400" smtClean="0"/>
                <a:t>Lệnh 1;</a:t>
              </a:r>
              <a:endParaRPr lang="en-US" sz="2400"/>
            </a:p>
          </p:txBody>
        </p:sp>
        <p:sp>
          <p:nvSpPr>
            <p:cNvPr id="7" name="TextBox 6"/>
            <p:cNvSpPr txBox="1"/>
            <p:nvPr/>
          </p:nvSpPr>
          <p:spPr>
            <a:xfrm>
              <a:off x="7715272" y="928670"/>
              <a:ext cx="1132041" cy="461665"/>
            </a:xfrm>
            <a:prstGeom prst="rect">
              <a:avLst/>
            </a:prstGeom>
            <a:noFill/>
          </p:spPr>
          <p:txBody>
            <a:bodyPr wrap="none" rtlCol="0">
              <a:spAutoFit/>
            </a:bodyPr>
            <a:lstStyle/>
            <a:p>
              <a:r>
                <a:rPr lang="en-US" sz="2400" smtClean="0"/>
                <a:t>Lệnh 2;</a:t>
              </a:r>
              <a:endParaRPr lang="en-US" sz="2400"/>
            </a:p>
          </p:txBody>
        </p:sp>
        <p:sp>
          <p:nvSpPr>
            <p:cNvPr id="10" name="TextBox 9"/>
            <p:cNvSpPr txBox="1"/>
            <p:nvPr/>
          </p:nvSpPr>
          <p:spPr>
            <a:xfrm>
              <a:off x="5715008" y="714356"/>
              <a:ext cx="1071570" cy="523220"/>
            </a:xfrm>
            <a:prstGeom prst="rect">
              <a:avLst/>
            </a:prstGeom>
            <a:noFill/>
            <a:ln>
              <a:solidFill>
                <a:srgbClr val="000099"/>
              </a:solidFill>
            </a:ln>
          </p:spPr>
          <p:txBody>
            <a:bodyPr wrap="square" rtlCol="0">
              <a:spAutoFit/>
            </a:bodyPr>
            <a:lstStyle/>
            <a:p>
              <a:r>
                <a:rPr lang="en-US" smtClean="0"/>
                <a:t>IP reg</a:t>
              </a:r>
              <a:endParaRPr lang="en-US"/>
            </a:p>
          </p:txBody>
        </p:sp>
        <p:cxnSp>
          <p:nvCxnSpPr>
            <p:cNvPr id="12" name="Straight Arrow Connector 11"/>
            <p:cNvCxnSpPr>
              <a:stCxn id="10" idx="3"/>
              <a:endCxn id="6" idx="1"/>
            </p:cNvCxnSpPr>
            <p:nvPr/>
          </p:nvCxnSpPr>
          <p:spPr bwMode="auto">
            <a:xfrm flipV="1">
              <a:off x="6786578" y="769276"/>
              <a:ext cx="928694" cy="206690"/>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p:cNvCxnSpPr>
              <a:stCxn id="10" idx="3"/>
              <a:endCxn id="7" idx="1"/>
            </p:cNvCxnSpPr>
            <p:nvPr/>
          </p:nvCxnSpPr>
          <p:spPr bwMode="auto">
            <a:xfrm>
              <a:off x="6786578" y="975966"/>
              <a:ext cx="928694" cy="183537"/>
            </a:xfrm>
            <a:prstGeom prst="straightConnector1">
              <a:avLst/>
            </a:prstGeom>
            <a:noFill/>
            <a:ln w="9525" cap="flat" cmpd="sng" algn="ctr">
              <a:solidFill>
                <a:schemeClr val="tx1"/>
              </a:solidFill>
              <a:prstDash val="solid"/>
              <a:round/>
              <a:headEnd type="none" w="med" len="med"/>
              <a:tailEnd type="arrow"/>
            </a:ln>
            <a:effectLst/>
          </p:spPr>
        </p:cxnSp>
        <p:sp>
          <p:nvSpPr>
            <p:cNvPr id="22" name="TextBox 21"/>
            <p:cNvSpPr txBox="1"/>
            <p:nvPr/>
          </p:nvSpPr>
          <p:spPr>
            <a:xfrm>
              <a:off x="6704851" y="1000108"/>
              <a:ext cx="867545" cy="523220"/>
            </a:xfrm>
            <a:prstGeom prst="rect">
              <a:avLst/>
            </a:prstGeom>
            <a:noFill/>
          </p:spPr>
          <p:txBody>
            <a:bodyPr wrap="none" rtlCol="0">
              <a:spAutoFit/>
            </a:bodyPr>
            <a:lstStyle/>
            <a:p>
              <a:r>
                <a:rPr lang="en-US" smtClean="0">
                  <a:solidFill>
                    <a:srgbClr val="C00000"/>
                  </a:solidFill>
                </a:rPr>
                <a:t>++ip</a:t>
              </a:r>
              <a:endParaRPr lang="en-US">
                <a:solidFill>
                  <a:srgbClr val="C00000"/>
                </a:solidFill>
              </a:endParaRPr>
            </a:p>
          </p:txBody>
        </p:sp>
        <p:sp>
          <p:nvSpPr>
            <p:cNvPr id="23" name="TextBox 22"/>
            <p:cNvSpPr txBox="1"/>
            <p:nvPr/>
          </p:nvSpPr>
          <p:spPr>
            <a:xfrm>
              <a:off x="7108808" y="357166"/>
              <a:ext cx="463588" cy="523220"/>
            </a:xfrm>
            <a:prstGeom prst="rect">
              <a:avLst/>
            </a:prstGeom>
            <a:noFill/>
          </p:spPr>
          <p:txBody>
            <a:bodyPr wrap="none" rtlCol="0">
              <a:spAutoFit/>
            </a:bodyPr>
            <a:lstStyle/>
            <a:p>
              <a:r>
                <a:rPr lang="en-US" smtClean="0">
                  <a:solidFill>
                    <a:srgbClr val="C00000"/>
                  </a:solidFill>
                </a:rPr>
                <a:t>ip</a:t>
              </a:r>
              <a:endParaRPr lang="en-US">
                <a:solidFill>
                  <a:srgbClr val="C00000"/>
                </a:solidFill>
              </a:endParaRPr>
            </a:p>
          </p:txBody>
        </p:sp>
      </p:grpSp>
      <p:grpSp>
        <p:nvGrpSpPr>
          <p:cNvPr id="28" name="Group 27"/>
          <p:cNvGrpSpPr/>
          <p:nvPr/>
        </p:nvGrpSpPr>
        <p:grpSpPr>
          <a:xfrm>
            <a:off x="5357819" y="4071942"/>
            <a:ext cx="3786182" cy="2143140"/>
            <a:chOff x="5287671" y="4071942"/>
            <a:chExt cx="3716066" cy="2143140"/>
          </a:xfrm>
        </p:grpSpPr>
        <p:sp>
          <p:nvSpPr>
            <p:cNvPr id="27" name="Rectangle 26"/>
            <p:cNvSpPr/>
            <p:nvPr/>
          </p:nvSpPr>
          <p:spPr bwMode="auto">
            <a:xfrm>
              <a:off x="5287671" y="4071942"/>
              <a:ext cx="3716066" cy="2143140"/>
            </a:xfrm>
            <a:prstGeom prst="rect">
              <a:avLst/>
            </a:prstGeom>
            <a:solidFill>
              <a:schemeClr val="bg1">
                <a:lumMod val="95000"/>
              </a:schemeClr>
            </a:solidFill>
            <a:ln w="9525" cap="flat" cmpd="sng" algn="ctr">
              <a:no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41" name="TextBox 40"/>
            <p:cNvSpPr txBox="1"/>
            <p:nvPr/>
          </p:nvSpPr>
          <p:spPr>
            <a:xfrm>
              <a:off x="5505254" y="4143380"/>
              <a:ext cx="1367962" cy="462863"/>
            </a:xfrm>
            <a:prstGeom prst="rect">
              <a:avLst/>
            </a:prstGeom>
            <a:noFill/>
          </p:spPr>
          <p:txBody>
            <a:bodyPr wrap="square" rtlCol="0">
              <a:spAutoFit/>
            </a:bodyPr>
            <a:lstStyle/>
            <a:p>
              <a:r>
                <a:rPr lang="en-US" sz="2400" smtClean="0"/>
                <a:t>lệnh 1;</a:t>
              </a:r>
            </a:p>
          </p:txBody>
        </p:sp>
        <p:sp>
          <p:nvSpPr>
            <p:cNvPr id="42" name="TextBox 41"/>
            <p:cNvSpPr txBox="1"/>
            <p:nvPr/>
          </p:nvSpPr>
          <p:spPr>
            <a:xfrm>
              <a:off x="5429256" y="5752219"/>
              <a:ext cx="1519957" cy="462863"/>
            </a:xfrm>
            <a:prstGeom prst="rect">
              <a:avLst/>
            </a:prstGeom>
            <a:noFill/>
          </p:spPr>
          <p:txBody>
            <a:bodyPr wrap="square" rtlCol="0">
              <a:spAutoFit/>
            </a:bodyPr>
            <a:lstStyle/>
            <a:p>
              <a:r>
                <a:rPr lang="en-US" sz="2400" smtClean="0"/>
                <a:t>lệnh 2;</a:t>
              </a:r>
            </a:p>
          </p:txBody>
        </p:sp>
        <p:sp>
          <p:nvSpPr>
            <p:cNvPr id="43" name="TextBox 42"/>
            <p:cNvSpPr txBox="1"/>
            <p:nvPr/>
          </p:nvSpPr>
          <p:spPr>
            <a:xfrm>
              <a:off x="5429256" y="4969739"/>
              <a:ext cx="1519957" cy="462863"/>
            </a:xfrm>
            <a:prstGeom prst="rect">
              <a:avLst/>
            </a:prstGeom>
            <a:noFill/>
          </p:spPr>
          <p:txBody>
            <a:bodyPr wrap="square" rtlCol="0">
              <a:spAutoFit/>
            </a:bodyPr>
            <a:lstStyle/>
            <a:p>
              <a:r>
                <a:rPr lang="en-US" sz="2400" smtClean="0"/>
                <a:t>x= tinh();</a:t>
              </a:r>
            </a:p>
          </p:txBody>
        </p:sp>
        <p:sp>
          <p:nvSpPr>
            <p:cNvPr id="44" name="TextBox 43"/>
            <p:cNvSpPr txBox="1"/>
            <p:nvPr/>
          </p:nvSpPr>
          <p:spPr>
            <a:xfrm>
              <a:off x="7329203" y="4358250"/>
              <a:ext cx="1443960" cy="462863"/>
            </a:xfrm>
            <a:prstGeom prst="rect">
              <a:avLst/>
            </a:prstGeom>
            <a:noFill/>
          </p:spPr>
          <p:txBody>
            <a:bodyPr wrap="square" rtlCol="0">
              <a:spAutoFit/>
            </a:bodyPr>
            <a:lstStyle/>
            <a:p>
              <a:r>
                <a:rPr lang="en-US" sz="2400" smtClean="0"/>
                <a:t>tinh( )</a:t>
              </a:r>
            </a:p>
          </p:txBody>
        </p:sp>
        <p:sp>
          <p:nvSpPr>
            <p:cNvPr id="45" name="TextBox 44"/>
            <p:cNvSpPr txBox="1"/>
            <p:nvPr/>
          </p:nvSpPr>
          <p:spPr>
            <a:xfrm>
              <a:off x="7329203" y="5504225"/>
              <a:ext cx="1519957" cy="462863"/>
            </a:xfrm>
            <a:prstGeom prst="rect">
              <a:avLst/>
            </a:prstGeom>
            <a:noFill/>
          </p:spPr>
          <p:txBody>
            <a:bodyPr wrap="square" rtlCol="0">
              <a:spAutoFit/>
            </a:bodyPr>
            <a:lstStyle/>
            <a:p>
              <a:r>
                <a:rPr lang="en-US" sz="2400" smtClean="0"/>
                <a:t>// xong</a:t>
              </a:r>
            </a:p>
          </p:txBody>
        </p:sp>
        <p:sp>
          <p:nvSpPr>
            <p:cNvPr id="46" name="TextBox 45"/>
            <p:cNvSpPr txBox="1"/>
            <p:nvPr/>
          </p:nvSpPr>
          <p:spPr>
            <a:xfrm>
              <a:off x="7177207" y="4787991"/>
              <a:ext cx="1823949" cy="833154"/>
            </a:xfrm>
            <a:prstGeom prst="rect">
              <a:avLst/>
            </a:prstGeom>
            <a:noFill/>
          </p:spPr>
          <p:txBody>
            <a:bodyPr wrap="square" rtlCol="0">
              <a:spAutoFit/>
            </a:bodyPr>
            <a:lstStyle/>
            <a:p>
              <a:r>
                <a:rPr lang="en-US" sz="2400" smtClean="0"/>
                <a:t>{ &lt;k.lệnh&gt;</a:t>
              </a:r>
            </a:p>
            <a:p>
              <a:r>
                <a:rPr lang="en-US" sz="2400" smtClean="0"/>
                <a:t>}</a:t>
              </a:r>
            </a:p>
          </p:txBody>
        </p:sp>
        <p:cxnSp>
          <p:nvCxnSpPr>
            <p:cNvPr id="48" name="Straight Arrow Connector 47"/>
            <p:cNvCxnSpPr>
              <a:stCxn id="43" idx="3"/>
              <a:endCxn id="44" idx="1"/>
            </p:cNvCxnSpPr>
            <p:nvPr/>
          </p:nvCxnSpPr>
          <p:spPr bwMode="auto">
            <a:xfrm flipV="1">
              <a:off x="6949213" y="4589683"/>
              <a:ext cx="379989" cy="611488"/>
            </a:xfrm>
            <a:prstGeom prst="straightConnector1">
              <a:avLst/>
            </a:prstGeom>
            <a:noFill/>
            <a:ln w="9525" cap="flat" cmpd="sng" algn="ctr">
              <a:solidFill>
                <a:schemeClr val="tx1"/>
              </a:solidFill>
              <a:prstDash val="solid"/>
              <a:round/>
              <a:headEnd type="none" w="med" len="med"/>
              <a:tailEnd type="arrow"/>
            </a:ln>
            <a:effectLst/>
          </p:spPr>
        </p:cxnSp>
        <p:cxnSp>
          <p:nvCxnSpPr>
            <p:cNvPr id="51" name="Straight Arrow Connector 50"/>
            <p:cNvCxnSpPr>
              <a:stCxn id="45" idx="1"/>
              <a:endCxn id="43" idx="3"/>
            </p:cNvCxnSpPr>
            <p:nvPr/>
          </p:nvCxnSpPr>
          <p:spPr bwMode="auto">
            <a:xfrm rot="10800000">
              <a:off x="6949213" y="5201172"/>
              <a:ext cx="379989" cy="534487"/>
            </a:xfrm>
            <a:prstGeom prst="straightConnector1">
              <a:avLst/>
            </a:prstGeom>
            <a:noFill/>
            <a:ln w="9525" cap="flat" cmpd="sng" algn="ctr">
              <a:solidFill>
                <a:schemeClr val="tx1"/>
              </a:solidFill>
              <a:prstDash val="solid"/>
              <a:round/>
              <a:headEnd type="none" w="med" len="med"/>
              <a:tailEnd type="arrow"/>
            </a:ln>
            <a:effectLst/>
          </p:spPr>
        </p:cxnSp>
        <p:cxnSp>
          <p:nvCxnSpPr>
            <p:cNvPr id="53" name="Straight Arrow Connector 52"/>
            <p:cNvCxnSpPr>
              <a:stCxn id="41" idx="2"/>
              <a:endCxn id="43" idx="0"/>
            </p:cNvCxnSpPr>
            <p:nvPr/>
          </p:nvCxnSpPr>
          <p:spPr bwMode="auto">
            <a:xfrm rot="5400000">
              <a:off x="6007487" y="4787942"/>
              <a:ext cx="363495" cy="1689"/>
            </a:xfrm>
            <a:prstGeom prst="straightConnector1">
              <a:avLst/>
            </a:prstGeom>
            <a:noFill/>
            <a:ln w="9525" cap="flat" cmpd="sng" algn="ctr">
              <a:solidFill>
                <a:schemeClr val="tx1"/>
              </a:solidFill>
              <a:prstDash val="solid"/>
              <a:round/>
              <a:headEnd type="none" w="med" len="med"/>
              <a:tailEnd type="arrow"/>
            </a:ln>
            <a:effectLst/>
          </p:spPr>
        </p:cxnSp>
        <p:cxnSp>
          <p:nvCxnSpPr>
            <p:cNvPr id="57" name="Straight Arrow Connector 56"/>
            <p:cNvCxnSpPr>
              <a:stCxn id="43" idx="2"/>
              <a:endCxn id="42" idx="0"/>
            </p:cNvCxnSpPr>
            <p:nvPr/>
          </p:nvCxnSpPr>
          <p:spPr bwMode="auto">
            <a:xfrm rot="5400000">
              <a:off x="6029427" y="5592361"/>
              <a:ext cx="319617" cy="1689"/>
            </a:xfrm>
            <a:prstGeom prst="straightConnector1">
              <a:avLst/>
            </a:prstGeom>
            <a:noFill/>
            <a:ln w="9525" cap="flat" cmpd="sng" algn="ctr">
              <a:solidFill>
                <a:schemeClr val="tx1"/>
              </a:solidFill>
              <a:prstDash val="solid"/>
              <a:round/>
              <a:headEnd type="none" w="med" len="med"/>
              <a:tailEnd type="arrow"/>
            </a:ln>
            <a:effectLst/>
          </p:spPr>
        </p:cxnSp>
      </p:grpSp>
      <p:sp>
        <p:nvSpPr>
          <p:cNvPr id="3" name="Content Placeholder 2"/>
          <p:cNvSpPr>
            <a:spLocks noGrp="1"/>
          </p:cNvSpPr>
          <p:nvPr>
            <p:ph sz="half" idx="1"/>
          </p:nvPr>
        </p:nvSpPr>
        <p:spPr>
          <a:xfrm>
            <a:off x="0" y="457200"/>
            <a:ext cx="5357818" cy="6400800"/>
          </a:xfrm>
          <a:ln>
            <a:solidFill>
              <a:schemeClr val="accent6">
                <a:lumMod val="75000"/>
              </a:schemeClr>
            </a:solidFill>
          </a:ln>
        </p:spPr>
        <p:txBody>
          <a:bodyPr/>
          <a:lstStyle/>
          <a:p>
            <a:r>
              <a:rPr lang="en-US" sz="2400" smtClean="0"/>
              <a:t>Lệnh được thực hiện tuần tự, trừ khi có lệnh nhảy (goto) đến lệnh nào đó.</a:t>
            </a:r>
          </a:p>
          <a:p>
            <a:endParaRPr lang="en-US" sz="2400" smtClean="0"/>
          </a:p>
          <a:p>
            <a:r>
              <a:rPr lang="en-US" sz="2400" b="1" smtClean="0"/>
              <a:t>Khối lệnh </a:t>
            </a:r>
            <a:r>
              <a:rPr lang="en-US" sz="2400" smtClean="0"/>
              <a:t>là một lệnh, hoặc một nhóm lệnh trong cặp ngoặc {} “gộp” nhiều lệnh hoặc khối lệnh khác.</a:t>
            </a:r>
          </a:p>
          <a:p>
            <a:pPr>
              <a:buNone/>
            </a:pPr>
            <a:r>
              <a:rPr lang="en-US" sz="2400" smtClean="0"/>
              <a:t>	</a:t>
            </a:r>
            <a:endParaRPr lang="en-US" sz="2400" smtClean="0">
              <a:solidFill>
                <a:schemeClr val="bg2">
                  <a:lumMod val="50000"/>
                </a:schemeClr>
              </a:solidFill>
            </a:endParaRPr>
          </a:p>
          <a:p>
            <a:r>
              <a:rPr lang="en-US" sz="2400" smtClean="0"/>
              <a:t>Một </a:t>
            </a:r>
            <a:r>
              <a:rPr lang="en-US" sz="2400" b="1" smtClean="0"/>
              <a:t>hàm</a:t>
            </a:r>
            <a:r>
              <a:rPr lang="en-US" sz="2400" smtClean="0"/>
              <a:t> là một khối lệnh có tên. Tại vị trí gọi tên hàm, khối lệnh trong hàm được thi hành, sau đó lệnh kế tiếp sau vị trí gọi hàm sẽ được thi hành.</a:t>
            </a:r>
          </a:p>
          <a:p>
            <a:endParaRPr lang="en-US" sz="2400" smtClean="0"/>
          </a:p>
          <a:p>
            <a:r>
              <a:rPr lang="en-US" sz="2400" b="1" smtClean="0"/>
              <a:t>Ngắt</a:t>
            </a:r>
            <a:r>
              <a:rPr lang="en-US" sz="2400" smtClean="0"/>
              <a:t> là sự chuyễn điều khiển theo sự kiện (chia thời gian, đọc thiết bị,…), không theo trình tự của chương trình.</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Khối lệnh &amp; biến</a:t>
            </a:r>
            <a:endParaRPr lang="en-US"/>
          </a:p>
        </p:txBody>
      </p:sp>
      <p:sp>
        <p:nvSpPr>
          <p:cNvPr id="3" name="Content Placeholder 2"/>
          <p:cNvSpPr>
            <a:spLocks noGrp="1"/>
          </p:cNvSpPr>
          <p:nvPr>
            <p:ph idx="1"/>
          </p:nvPr>
        </p:nvSpPr>
        <p:spPr/>
        <p:txBody>
          <a:bodyPr/>
          <a:lstStyle/>
          <a:p>
            <a:r>
              <a:rPr lang="en-US" sz="2400" smtClean="0"/>
              <a:t>Đây là một khối lệnh viết trong </a:t>
            </a:r>
            <a:r>
              <a:rPr lang="en-US" sz="2400" smtClean="0">
                <a:solidFill>
                  <a:srgbClr val="FF0000"/>
                </a:solidFill>
              </a:rPr>
              <a:t>{ }</a:t>
            </a:r>
            <a:r>
              <a:rPr lang="en-US" sz="2400" smtClean="0"/>
              <a:t>:</a:t>
            </a:r>
          </a:p>
          <a:p>
            <a:pPr>
              <a:buNone/>
            </a:pPr>
            <a:r>
              <a:rPr lang="en-US" sz="2400" smtClean="0"/>
              <a:t>int x = 2, y = 3;</a:t>
            </a:r>
          </a:p>
          <a:p>
            <a:pPr>
              <a:buNone/>
            </a:pPr>
            <a:r>
              <a:rPr lang="en-US" sz="2400" smtClean="0">
                <a:solidFill>
                  <a:srgbClr val="FF0000"/>
                </a:solidFill>
              </a:rPr>
              <a:t>{   </a:t>
            </a:r>
            <a:r>
              <a:rPr lang="en-US" sz="2400" smtClean="0"/>
              <a:t>x ++ ; y --;</a:t>
            </a:r>
            <a:r>
              <a:rPr lang="en-US" sz="2400" smtClean="0">
                <a:solidFill>
                  <a:srgbClr val="FF0000"/>
                </a:solidFill>
              </a:rPr>
              <a:t>	</a:t>
            </a:r>
            <a:r>
              <a:rPr lang="en-US" sz="2400" smtClean="0"/>
              <a:t>// các biến x,y đã được khai báo ngoài khối</a:t>
            </a:r>
          </a:p>
          <a:p>
            <a:pPr>
              <a:buNone/>
            </a:pPr>
            <a:r>
              <a:rPr lang="en-US" sz="2400" smtClean="0">
                <a:solidFill>
                  <a:srgbClr val="FF0000"/>
                </a:solidFill>
              </a:rPr>
              <a:t>}</a:t>
            </a:r>
          </a:p>
          <a:p>
            <a:pPr>
              <a:buNone/>
            </a:pPr>
            <a:r>
              <a:rPr lang="en-US" sz="2400" smtClean="0"/>
              <a:t>//  tại vị trí này: </a:t>
            </a:r>
            <a:r>
              <a:rPr lang="en-US" sz="2400" smtClean="0">
                <a:solidFill>
                  <a:srgbClr val="000099"/>
                </a:solidFill>
              </a:rPr>
              <a:t>bien x=3, bien y=2;</a:t>
            </a:r>
          </a:p>
          <a:p>
            <a:r>
              <a:rPr lang="en-US" sz="2400" smtClean="0"/>
              <a:t>Trong khối lệnh có thể khai báo biến cục bộ:</a:t>
            </a:r>
          </a:p>
          <a:p>
            <a:pPr>
              <a:buNone/>
            </a:pPr>
            <a:r>
              <a:rPr lang="en-US" sz="2400" smtClean="0"/>
              <a:t>int x = 2, y = 3;</a:t>
            </a:r>
          </a:p>
          <a:p>
            <a:pPr>
              <a:buNone/>
            </a:pPr>
            <a:r>
              <a:rPr lang="en-US" sz="2400" smtClean="0"/>
              <a:t>{ </a:t>
            </a:r>
            <a:r>
              <a:rPr lang="en-US" sz="2400" smtClean="0"/>
              <a:t>	int </a:t>
            </a:r>
            <a:r>
              <a:rPr lang="en-US" sz="2400" b="1" smtClean="0"/>
              <a:t>x = 0</a:t>
            </a:r>
            <a:r>
              <a:rPr lang="en-US" sz="2400" smtClean="0"/>
              <a:t>, </a:t>
            </a:r>
            <a:r>
              <a:rPr lang="en-US" sz="2400" b="1" smtClean="0"/>
              <a:t>z = 4</a:t>
            </a:r>
            <a:r>
              <a:rPr lang="en-US" sz="2400" smtClean="0"/>
              <a:t>; </a:t>
            </a:r>
            <a:r>
              <a:rPr lang="en-US" sz="2400" smtClean="0">
                <a:solidFill>
                  <a:srgbClr val="FF0000"/>
                </a:solidFill>
              </a:rPr>
              <a:t>	</a:t>
            </a:r>
            <a:r>
              <a:rPr lang="en-US" sz="2400" smtClean="0"/>
              <a:t>// </a:t>
            </a:r>
            <a:r>
              <a:rPr lang="en-US" sz="2400" smtClean="0"/>
              <a:t>biến x, z là biến cục bộ</a:t>
            </a:r>
            <a:endParaRPr lang="en-US" sz="2400" smtClean="0"/>
          </a:p>
          <a:p>
            <a:pPr>
              <a:buNone/>
            </a:pPr>
            <a:r>
              <a:rPr lang="en-US" sz="2400" smtClean="0"/>
              <a:t>	</a:t>
            </a:r>
            <a:r>
              <a:rPr lang="en-US" sz="2400" smtClean="0"/>
              <a:t> </a:t>
            </a:r>
            <a:r>
              <a:rPr lang="en-US" sz="2400" smtClean="0"/>
              <a:t>x ++ ; y --;</a:t>
            </a:r>
            <a:r>
              <a:rPr lang="en-US" sz="2400" smtClean="0"/>
              <a:t>	</a:t>
            </a:r>
            <a:r>
              <a:rPr lang="en-US" sz="2400" smtClean="0"/>
              <a:t>z++; 	// y là biến ngoài</a:t>
            </a:r>
          </a:p>
          <a:p>
            <a:pPr>
              <a:buNone/>
            </a:pPr>
            <a:r>
              <a:rPr lang="en-US" sz="2400" smtClean="0"/>
              <a:t>	</a:t>
            </a:r>
            <a:r>
              <a:rPr lang="en-US" sz="2400" smtClean="0"/>
              <a:t>// tại vị trí này</a:t>
            </a:r>
            <a:r>
              <a:rPr lang="en-US" sz="2400" smtClean="0">
                <a:solidFill>
                  <a:srgbClr val="000099"/>
                </a:solidFill>
              </a:rPr>
              <a:t>: bien </a:t>
            </a:r>
            <a:r>
              <a:rPr lang="en-US" sz="2400" smtClean="0">
                <a:solidFill>
                  <a:srgbClr val="FF0000"/>
                </a:solidFill>
              </a:rPr>
              <a:t>x=1</a:t>
            </a:r>
            <a:r>
              <a:rPr lang="en-US" sz="2400" smtClean="0">
                <a:solidFill>
                  <a:srgbClr val="000099"/>
                </a:solidFill>
              </a:rPr>
              <a:t>, bien y=2, bien z = 5; </a:t>
            </a:r>
            <a:endParaRPr lang="en-US" sz="2400" smtClean="0">
              <a:solidFill>
                <a:srgbClr val="000099"/>
              </a:solidFill>
            </a:endParaRPr>
          </a:p>
          <a:p>
            <a:pPr>
              <a:buNone/>
            </a:pPr>
            <a:r>
              <a:rPr lang="en-US" sz="2400" smtClean="0"/>
              <a:t>}</a:t>
            </a:r>
          </a:p>
          <a:p>
            <a:pPr>
              <a:buNone/>
            </a:pPr>
            <a:r>
              <a:rPr lang="en-US" sz="2400" smtClean="0"/>
              <a:t>// tại vị trí này</a:t>
            </a:r>
            <a:r>
              <a:rPr lang="en-US" sz="2400" smtClean="0">
                <a:solidFill>
                  <a:srgbClr val="000099"/>
                </a:solidFill>
              </a:rPr>
              <a:t>: </a:t>
            </a:r>
            <a:r>
              <a:rPr lang="en-US" sz="2400" smtClean="0">
                <a:solidFill>
                  <a:srgbClr val="000099"/>
                </a:solidFill>
              </a:rPr>
              <a:t>bien </a:t>
            </a:r>
            <a:r>
              <a:rPr lang="en-US" sz="2400" smtClean="0">
                <a:solidFill>
                  <a:srgbClr val="FF0000"/>
                </a:solidFill>
              </a:rPr>
              <a:t>x=2</a:t>
            </a:r>
            <a:r>
              <a:rPr lang="en-US" sz="2400" smtClean="0">
                <a:solidFill>
                  <a:srgbClr val="000099"/>
                </a:solidFill>
              </a:rPr>
              <a:t>, bien y=2, bien z: không tồn tại</a:t>
            </a:r>
            <a:endParaRPr lang="en-US" sz="2400" smtClean="0">
              <a:solidFill>
                <a:srgbClr val="000099"/>
              </a:solidFill>
            </a:endParaRPr>
          </a:p>
          <a:p>
            <a:r>
              <a:rPr lang="en-US" sz="2400" i="1" smtClean="0"/>
              <a:t>Biến cục bộ chỉ tồn tại trong khối lệnh, và được ưu tiên hơn biến ngoài.</a:t>
            </a:r>
            <a:endParaRPr lang="en-US" sz="2400" i="1"/>
          </a:p>
        </p:txBody>
      </p:sp>
      <p:sp>
        <p:nvSpPr>
          <p:cNvPr id="4" name="Slide Number Placeholder 3"/>
          <p:cNvSpPr>
            <a:spLocks noGrp="1"/>
          </p:cNvSpPr>
          <p:nvPr>
            <p:ph type="sldNum" sz="quarter" idx="10"/>
          </p:nvPr>
        </p:nvSpPr>
        <p:spPr/>
        <p:txBody>
          <a:bodyPr/>
          <a:lstStyle/>
          <a:p>
            <a:pPr>
              <a:defRPr/>
            </a:pPr>
            <a:fld id="{24C6725A-4844-48E1-B9E2-95A22E5385EE}" type="slidenum">
              <a:rPr lang="en-US" smtClean="0"/>
              <a:pPr>
                <a:defRPr/>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rẽ nhánh </a:t>
            </a:r>
            <a:r>
              <a:rPr lang="en-US" smtClean="0">
                <a:solidFill>
                  <a:srgbClr val="FF0000"/>
                </a:solidFill>
              </a:rPr>
              <a:t>if (…) {…}</a:t>
            </a:r>
            <a:endParaRPr lang="en-US">
              <a:solidFill>
                <a:srgbClr val="FF0000"/>
              </a:solidFill>
            </a:endParaRPr>
          </a:p>
        </p:txBody>
      </p:sp>
      <p:sp>
        <p:nvSpPr>
          <p:cNvPr id="3" name="Content Placeholder 2"/>
          <p:cNvSpPr>
            <a:spLocks noGrp="1"/>
          </p:cNvSpPr>
          <p:nvPr>
            <p:ph sz="half" idx="1"/>
          </p:nvPr>
        </p:nvSpPr>
        <p:spPr>
          <a:xfrm>
            <a:off x="0" y="457200"/>
            <a:ext cx="5429256" cy="6400800"/>
          </a:xfrm>
        </p:spPr>
        <p:txBody>
          <a:bodyPr/>
          <a:lstStyle/>
          <a:p>
            <a:r>
              <a:rPr lang="en-US" sz="2400" smtClean="0"/>
              <a:t>Cú pháp:</a:t>
            </a:r>
          </a:p>
          <a:p>
            <a:pPr marL="0" indent="0">
              <a:buNone/>
            </a:pPr>
            <a:r>
              <a:rPr lang="en-US" sz="2400" smtClean="0"/>
              <a:t>   </a:t>
            </a:r>
            <a:r>
              <a:rPr lang="en-US" b="1" smtClean="0">
                <a:solidFill>
                  <a:srgbClr val="C00000"/>
                </a:solidFill>
              </a:rPr>
              <a:t>if</a:t>
            </a:r>
            <a:r>
              <a:rPr lang="en-US" smtClean="0"/>
              <a:t> (&lt;điều kiện&gt;)</a:t>
            </a:r>
            <a:r>
              <a:rPr lang="en-US" smtClean="0">
                <a:solidFill>
                  <a:srgbClr val="C00000"/>
                </a:solidFill>
              </a:rPr>
              <a:t> </a:t>
            </a:r>
            <a:r>
              <a:rPr lang="en-US" b="1" smtClean="0">
                <a:solidFill>
                  <a:srgbClr val="000099"/>
                </a:solidFill>
              </a:rPr>
              <a:t>&lt;khối lệnh&gt;</a:t>
            </a:r>
          </a:p>
          <a:p>
            <a:r>
              <a:rPr lang="en-US" sz="2400" smtClean="0"/>
              <a:t>Điều kiện là một biểu thức logic hoặc số (≠ 0: đúng, = 0: sai).</a:t>
            </a:r>
          </a:p>
          <a:p>
            <a:r>
              <a:rPr lang="en-US" sz="2400" smtClean="0"/>
              <a:t>Nếu giá trị của biểu thức là đúng: khối lệnh sẽ được thi hành, nếu không thì khối lệnh sẽ bị bỏ qua.</a:t>
            </a:r>
          </a:p>
          <a:p>
            <a:r>
              <a:rPr lang="en-US" sz="2400" smtClean="0"/>
              <a:t>Ví dụ:</a:t>
            </a:r>
          </a:p>
          <a:p>
            <a:pPr marL="0" indent="0">
              <a:buNone/>
            </a:pPr>
            <a:r>
              <a:rPr lang="en-US" sz="2400" smtClean="0"/>
              <a:t> int num = 4;</a:t>
            </a:r>
          </a:p>
          <a:p>
            <a:pPr marL="0" indent="0">
              <a:buNone/>
            </a:pPr>
            <a:r>
              <a:rPr lang="en-US" sz="2400" smtClean="0"/>
              <a:t> if ( (num%2)==0 )</a:t>
            </a:r>
          </a:p>
          <a:p>
            <a:pPr marL="0" indent="0">
              <a:buNone/>
            </a:pPr>
            <a:r>
              <a:rPr lang="en-US" sz="2400" smtClean="0"/>
              <a:t> {     cout &lt;&lt; num &lt;&lt; “ la so chan";</a:t>
            </a:r>
          </a:p>
          <a:p>
            <a:pPr marL="0" indent="0">
              <a:buNone/>
            </a:pPr>
            <a:r>
              <a:rPr lang="en-US" sz="2400" smtClean="0"/>
              <a:t> }</a:t>
            </a:r>
          </a:p>
          <a:p>
            <a:endParaRPr lang="en-US"/>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4</a:t>
            </a:fld>
            <a:endParaRPr lang="en-US"/>
          </a:p>
        </p:txBody>
      </p:sp>
      <p:pic>
        <p:nvPicPr>
          <p:cNvPr id="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643570" y="833454"/>
            <a:ext cx="3143271" cy="46672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rẽ nhánh </a:t>
            </a:r>
            <a:r>
              <a:rPr lang="en-US" smtClean="0">
                <a:solidFill>
                  <a:srgbClr val="FF0000"/>
                </a:solidFill>
              </a:rPr>
              <a:t>if (…) {…} else {…}</a:t>
            </a:r>
            <a:endParaRPr lang="en-US">
              <a:solidFill>
                <a:srgbClr val="FF0000"/>
              </a:solidFill>
            </a:endParaRPr>
          </a:p>
        </p:txBody>
      </p:sp>
      <p:sp>
        <p:nvSpPr>
          <p:cNvPr id="3" name="Content Placeholder 2"/>
          <p:cNvSpPr>
            <a:spLocks noGrp="1"/>
          </p:cNvSpPr>
          <p:nvPr>
            <p:ph sz="half" idx="1"/>
          </p:nvPr>
        </p:nvSpPr>
        <p:spPr>
          <a:xfrm>
            <a:off x="0" y="457200"/>
            <a:ext cx="5643570" cy="6400800"/>
          </a:xfrm>
        </p:spPr>
        <p:txBody>
          <a:bodyPr/>
          <a:lstStyle/>
          <a:p>
            <a:r>
              <a:rPr lang="en-US" sz="2400" smtClean="0"/>
              <a:t>Cú pháp:</a:t>
            </a:r>
          </a:p>
          <a:p>
            <a:pPr marL="0" indent="0">
              <a:buNone/>
            </a:pPr>
            <a:r>
              <a:rPr lang="en-US" sz="2400" smtClean="0"/>
              <a:t>   </a:t>
            </a:r>
            <a:r>
              <a:rPr lang="en-US" b="1" smtClean="0">
                <a:solidFill>
                  <a:srgbClr val="C00000"/>
                </a:solidFill>
              </a:rPr>
              <a:t>if</a:t>
            </a:r>
            <a:r>
              <a:rPr lang="en-US" smtClean="0"/>
              <a:t> (&lt;điều kiện&gt;)</a:t>
            </a:r>
          </a:p>
          <a:p>
            <a:pPr marL="0" indent="0">
              <a:buNone/>
            </a:pPr>
            <a:r>
              <a:rPr lang="en-US" smtClean="0"/>
              <a:t>  </a:t>
            </a:r>
            <a:r>
              <a:rPr lang="en-US" smtClean="0">
                <a:solidFill>
                  <a:srgbClr val="C00000"/>
                </a:solidFill>
              </a:rPr>
              <a:t>     </a:t>
            </a:r>
            <a:r>
              <a:rPr lang="en-US" smtClean="0">
                <a:solidFill>
                  <a:srgbClr val="000099"/>
                </a:solidFill>
              </a:rPr>
              <a:t>&lt;khối lệnh cho điều kiện </a:t>
            </a:r>
            <a:r>
              <a:rPr lang="en-US" smtClean="0">
                <a:solidFill>
                  <a:srgbClr val="FF0000"/>
                </a:solidFill>
              </a:rPr>
              <a:t>đúng</a:t>
            </a:r>
            <a:r>
              <a:rPr lang="en-US" smtClean="0">
                <a:solidFill>
                  <a:srgbClr val="000099"/>
                </a:solidFill>
              </a:rPr>
              <a:t>&gt;</a:t>
            </a:r>
          </a:p>
          <a:p>
            <a:pPr marL="0" indent="0">
              <a:buNone/>
            </a:pPr>
            <a:r>
              <a:rPr lang="en-US" smtClean="0">
                <a:solidFill>
                  <a:srgbClr val="C00000"/>
                </a:solidFill>
              </a:rPr>
              <a:t>  </a:t>
            </a:r>
            <a:r>
              <a:rPr lang="en-US" b="1" smtClean="0">
                <a:solidFill>
                  <a:srgbClr val="C00000"/>
                </a:solidFill>
              </a:rPr>
              <a:t> else</a:t>
            </a:r>
          </a:p>
          <a:p>
            <a:pPr marL="0" indent="0">
              <a:buNone/>
            </a:pPr>
            <a:r>
              <a:rPr lang="en-US" smtClean="0">
                <a:solidFill>
                  <a:srgbClr val="C00000"/>
                </a:solidFill>
              </a:rPr>
              <a:t>       </a:t>
            </a:r>
            <a:r>
              <a:rPr lang="en-US" smtClean="0">
                <a:solidFill>
                  <a:srgbClr val="000099"/>
                </a:solidFill>
              </a:rPr>
              <a:t>&lt;khối lệnh cho điều kiện </a:t>
            </a:r>
            <a:r>
              <a:rPr lang="en-US" smtClean="0">
                <a:solidFill>
                  <a:srgbClr val="FF0000"/>
                </a:solidFill>
              </a:rPr>
              <a:t>sai</a:t>
            </a:r>
            <a:r>
              <a:rPr lang="en-US" smtClean="0">
                <a:solidFill>
                  <a:srgbClr val="000099"/>
                </a:solidFill>
              </a:rPr>
              <a:t>&gt;</a:t>
            </a:r>
          </a:p>
          <a:p>
            <a:pPr marL="0" indent="0">
              <a:buNone/>
            </a:pPr>
            <a:r>
              <a:rPr lang="en-US" sz="2400" smtClean="0"/>
              <a:t>ví dụ:</a:t>
            </a:r>
          </a:p>
          <a:p>
            <a:pPr>
              <a:buNone/>
            </a:pPr>
            <a:r>
              <a:rPr lang="en-US" sz="2400" smtClean="0"/>
              <a:t>int num;</a:t>
            </a:r>
          </a:p>
          <a:p>
            <a:pPr>
              <a:buNone/>
            </a:pPr>
            <a:r>
              <a:rPr lang="en-US" sz="2400" smtClean="0"/>
              <a:t>cout &lt;&lt;“Hay nhap 1 so nguyen duong:”;</a:t>
            </a:r>
          </a:p>
          <a:p>
            <a:pPr>
              <a:buNone/>
            </a:pPr>
            <a:r>
              <a:rPr lang="en-US" sz="2400" smtClean="0"/>
              <a:t>cin &gt;&gt; num;</a:t>
            </a:r>
          </a:p>
          <a:p>
            <a:pPr marL="0" indent="0">
              <a:buNone/>
            </a:pPr>
            <a:r>
              <a:rPr lang="en-US" sz="2400" b="1" smtClean="0"/>
              <a:t> if </a:t>
            </a:r>
            <a:r>
              <a:rPr lang="en-US" sz="2400" smtClean="0"/>
              <a:t>( (num%2)==0 )</a:t>
            </a:r>
          </a:p>
          <a:p>
            <a:pPr marL="0" indent="0">
              <a:buNone/>
            </a:pPr>
            <a:r>
              <a:rPr lang="en-US" sz="2400" smtClean="0"/>
              <a:t>      cout &lt;&lt; num &lt;&lt; “ la so chan.";</a:t>
            </a:r>
          </a:p>
          <a:p>
            <a:pPr marL="0" indent="0">
              <a:buNone/>
            </a:pPr>
            <a:r>
              <a:rPr lang="en-US" sz="2400" smtClean="0"/>
              <a:t> </a:t>
            </a:r>
            <a:r>
              <a:rPr lang="en-US" sz="2400" b="1" smtClean="0"/>
              <a:t>else</a:t>
            </a:r>
          </a:p>
          <a:p>
            <a:pPr marL="0" indent="0">
              <a:buNone/>
            </a:pPr>
            <a:r>
              <a:rPr lang="en-US" sz="2400" smtClean="0"/>
              <a:t>      cout &lt;&lt; num &lt;&lt; “ la so le.";</a:t>
            </a:r>
          </a:p>
          <a:p>
            <a:pPr marL="0" indent="0">
              <a:buNone/>
            </a:pPr>
            <a:endParaRPr lang="en-US"/>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5</a:t>
            </a:fld>
            <a:endParaRPr lang="en-US"/>
          </a:p>
        </p:txBody>
      </p:sp>
      <p:pic>
        <p:nvPicPr>
          <p:cNvPr id="7"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703276" y="1428736"/>
            <a:ext cx="3440724" cy="44105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 cấu trúc rẽ nhánh </a:t>
            </a:r>
            <a:r>
              <a:rPr lang="en-US" smtClean="0">
                <a:solidFill>
                  <a:srgbClr val="FF0000"/>
                </a:solidFill>
              </a:rPr>
              <a:t>if () {…} else {…}</a:t>
            </a:r>
            <a:endParaRPr lang="en-US" b="0"/>
          </a:p>
        </p:txBody>
      </p:sp>
      <p:sp>
        <p:nvSpPr>
          <p:cNvPr id="3" name="Content Placeholder 2"/>
          <p:cNvSpPr>
            <a:spLocks noGrp="1"/>
          </p:cNvSpPr>
          <p:nvPr>
            <p:ph sz="half" idx="1"/>
          </p:nvPr>
        </p:nvSpPr>
        <p:spPr>
          <a:xfrm>
            <a:off x="0" y="457200"/>
            <a:ext cx="5286380" cy="6400800"/>
          </a:xfrm>
          <a:ln>
            <a:solidFill>
              <a:schemeClr val="accent6">
                <a:lumMod val="75000"/>
              </a:schemeClr>
            </a:solidFill>
          </a:ln>
        </p:spPr>
        <p:txBody>
          <a:bodyPr/>
          <a:lstStyle/>
          <a:p>
            <a:pPr>
              <a:spcBef>
                <a:spcPts val="0"/>
              </a:spcBef>
              <a:buNone/>
            </a:pPr>
            <a:r>
              <a:rPr lang="en-US" sz="2400" smtClean="0">
                <a:solidFill>
                  <a:srgbClr val="3366CC"/>
                </a:solidFill>
              </a:rPr>
              <a:t>// file vd10.cpp</a:t>
            </a:r>
          </a:p>
          <a:p>
            <a:pPr>
              <a:spcBef>
                <a:spcPts val="0"/>
              </a:spcBef>
              <a:buNone/>
            </a:pPr>
            <a:r>
              <a:rPr lang="en-US" sz="2400" smtClean="0"/>
              <a:t>int main(int argc, char** argv) </a:t>
            </a:r>
          </a:p>
          <a:p>
            <a:pPr>
              <a:spcBef>
                <a:spcPts val="0"/>
              </a:spcBef>
              <a:buNone/>
            </a:pPr>
            <a:r>
              <a:rPr lang="en-US" sz="2400" smtClean="0"/>
              <a:t>{	int m, n;</a:t>
            </a:r>
          </a:p>
          <a:p>
            <a:pPr>
              <a:spcBef>
                <a:spcPts val="0"/>
              </a:spcBef>
              <a:buNone/>
            </a:pPr>
            <a:r>
              <a:rPr lang="en-US" sz="2400" smtClean="0"/>
              <a:t>	cout &lt;&lt; "Nhap so nguyen m:"; </a:t>
            </a:r>
          </a:p>
          <a:p>
            <a:pPr>
              <a:spcBef>
                <a:spcPts val="0"/>
              </a:spcBef>
              <a:buNone/>
            </a:pPr>
            <a:r>
              <a:rPr lang="en-US" sz="2400" smtClean="0"/>
              <a:t>	cin &gt;&gt; m;</a:t>
            </a:r>
          </a:p>
          <a:p>
            <a:pPr>
              <a:spcBef>
                <a:spcPts val="0"/>
              </a:spcBef>
              <a:buNone/>
            </a:pPr>
            <a:r>
              <a:rPr lang="en-US" sz="2400" smtClean="0"/>
              <a:t>	cout &lt;&lt; "Nhap so nguyen n:"; </a:t>
            </a:r>
          </a:p>
          <a:p>
            <a:pPr>
              <a:spcBef>
                <a:spcPts val="0"/>
              </a:spcBef>
              <a:buNone/>
            </a:pPr>
            <a:r>
              <a:rPr lang="en-US" sz="2400" smtClean="0"/>
              <a:t>	cin &gt;&gt; n;</a:t>
            </a:r>
          </a:p>
          <a:p>
            <a:pPr>
              <a:spcBef>
                <a:spcPts val="0"/>
              </a:spcBef>
              <a:buNone/>
            </a:pPr>
            <a:r>
              <a:rPr lang="en-US" sz="2400" smtClean="0"/>
              <a:t>	</a:t>
            </a:r>
            <a:r>
              <a:rPr lang="en-US" sz="2400" b="1" smtClean="0"/>
              <a:t>if</a:t>
            </a:r>
            <a:r>
              <a:rPr lang="en-US" sz="2400" smtClean="0"/>
              <a:t> (m==n)</a:t>
            </a:r>
          </a:p>
          <a:p>
            <a:pPr>
              <a:spcBef>
                <a:spcPts val="0"/>
              </a:spcBef>
              <a:buNone/>
            </a:pPr>
            <a:r>
              <a:rPr lang="en-US" sz="2400" smtClean="0"/>
              <a:t>	   cout &lt;&lt; " ta co: m = n";</a:t>
            </a:r>
          </a:p>
          <a:p>
            <a:pPr>
              <a:spcBef>
                <a:spcPts val="0"/>
              </a:spcBef>
              <a:buNone/>
            </a:pPr>
            <a:r>
              <a:rPr lang="en-US" sz="2400" smtClean="0"/>
              <a:t>	</a:t>
            </a:r>
            <a:r>
              <a:rPr lang="en-US" sz="2400" b="1" smtClean="0"/>
              <a:t>else</a:t>
            </a:r>
          </a:p>
          <a:p>
            <a:pPr>
              <a:spcBef>
                <a:spcPts val="0"/>
              </a:spcBef>
              <a:buNone/>
            </a:pPr>
            <a:r>
              <a:rPr lang="en-US" sz="2400" smtClean="0"/>
              <a:t>	{ </a:t>
            </a:r>
            <a:r>
              <a:rPr lang="en-US" sz="2400" b="1" smtClean="0"/>
              <a:t>  if </a:t>
            </a:r>
            <a:r>
              <a:rPr lang="en-US" sz="2400" smtClean="0"/>
              <a:t>(m&lt;n)</a:t>
            </a:r>
          </a:p>
          <a:p>
            <a:pPr>
              <a:spcBef>
                <a:spcPts val="0"/>
              </a:spcBef>
              <a:buNone/>
            </a:pPr>
            <a:r>
              <a:rPr lang="en-US" sz="2400" smtClean="0"/>
              <a:t>		cout &lt;&lt; “ ta co: m &lt; n";</a:t>
            </a:r>
          </a:p>
          <a:p>
            <a:pPr>
              <a:spcBef>
                <a:spcPts val="0"/>
              </a:spcBef>
              <a:buNone/>
            </a:pPr>
            <a:r>
              <a:rPr lang="en-US" sz="2400" smtClean="0"/>
              <a:t>	    </a:t>
            </a:r>
            <a:r>
              <a:rPr lang="en-US" sz="2400" b="1" smtClean="0"/>
              <a:t>else</a:t>
            </a:r>
          </a:p>
          <a:p>
            <a:pPr>
              <a:spcBef>
                <a:spcPts val="0"/>
              </a:spcBef>
              <a:buNone/>
            </a:pPr>
            <a:r>
              <a:rPr lang="en-US" sz="2400" smtClean="0"/>
              <a:t>		cout &lt;&lt; “ ta co: m &gt; n";</a:t>
            </a:r>
          </a:p>
          <a:p>
            <a:pPr>
              <a:spcBef>
                <a:spcPts val="0"/>
              </a:spcBef>
              <a:buNone/>
            </a:pPr>
            <a:r>
              <a:rPr lang="en-US" sz="2400" smtClean="0"/>
              <a:t>	} </a:t>
            </a:r>
            <a:r>
              <a:rPr lang="en-US" sz="2400" smtClean="0">
                <a:solidFill>
                  <a:schemeClr val="accent6">
                    <a:lumMod val="75000"/>
                  </a:schemeClr>
                </a:solidFill>
              </a:rPr>
              <a:t>// cặp dấu {} này có thể bỏ được</a:t>
            </a:r>
          </a:p>
          <a:p>
            <a:pPr>
              <a:spcBef>
                <a:spcPts val="0"/>
              </a:spcBef>
              <a:buNone/>
            </a:pPr>
            <a:r>
              <a:rPr lang="en-US" sz="2400" smtClean="0"/>
              <a:t>	return 0; </a:t>
            </a:r>
          </a:p>
          <a:p>
            <a:pPr>
              <a:spcBef>
                <a:spcPts val="0"/>
              </a:spcBef>
              <a:buNone/>
            </a:pPr>
            <a:r>
              <a:rPr lang="en-US" sz="2400" smtClean="0"/>
              <a:t>}</a:t>
            </a:r>
          </a:p>
        </p:txBody>
      </p:sp>
      <p:sp>
        <p:nvSpPr>
          <p:cNvPr id="4" name="Content Placeholder 3"/>
          <p:cNvSpPr>
            <a:spLocks noGrp="1"/>
          </p:cNvSpPr>
          <p:nvPr>
            <p:ph sz="half" idx="2"/>
          </p:nvPr>
        </p:nvSpPr>
        <p:spPr>
          <a:xfrm>
            <a:off x="5286380" y="500042"/>
            <a:ext cx="3857620" cy="1971668"/>
          </a:xfrm>
          <a:solidFill>
            <a:schemeClr val="tx1"/>
          </a:solidFill>
        </p:spPr>
        <p:txBody>
          <a:bodyPr/>
          <a:lstStyle/>
          <a:p>
            <a:pPr>
              <a:buNone/>
            </a:pPr>
            <a:r>
              <a:rPr lang="en-US" sz="2400" smtClean="0">
                <a:solidFill>
                  <a:schemeClr val="bg1"/>
                </a:solidFill>
              </a:rPr>
              <a:t>Nhap so nguyen m:5</a:t>
            </a:r>
          </a:p>
          <a:p>
            <a:pPr>
              <a:buNone/>
            </a:pPr>
            <a:r>
              <a:rPr lang="en-US" sz="2400" smtClean="0">
                <a:solidFill>
                  <a:schemeClr val="bg1"/>
                </a:solidFill>
              </a:rPr>
              <a:t>Nhap so nguyen n:7</a:t>
            </a:r>
          </a:p>
          <a:p>
            <a:pPr>
              <a:buNone/>
            </a:pPr>
            <a:r>
              <a:rPr lang="en-US" sz="2400" smtClean="0">
                <a:solidFill>
                  <a:schemeClr val="bg1"/>
                </a:solidFill>
              </a:rPr>
              <a:t>   ta co: m &lt; n </a:t>
            </a:r>
          </a:p>
          <a:p>
            <a:pPr>
              <a:buNone/>
            </a:pPr>
            <a:endParaRPr lang="en-US" sz="2400">
              <a:solidFill>
                <a:schemeClr val="bg1"/>
              </a:solidFill>
            </a:endParaRP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chọn </a:t>
            </a:r>
            <a:r>
              <a:rPr lang="en-US" smtClean="0">
                <a:solidFill>
                  <a:srgbClr val="FF0000"/>
                </a:solidFill>
              </a:rPr>
              <a:t>switch (…) { case :…; }</a:t>
            </a:r>
            <a:endParaRPr lang="en-US">
              <a:solidFill>
                <a:srgbClr val="FF0000"/>
              </a:solidFill>
            </a:endParaRPr>
          </a:p>
        </p:txBody>
      </p:sp>
      <p:sp>
        <p:nvSpPr>
          <p:cNvPr id="3" name="Content Placeholder 2"/>
          <p:cNvSpPr>
            <a:spLocks noGrp="1"/>
          </p:cNvSpPr>
          <p:nvPr>
            <p:ph sz="half" idx="1"/>
          </p:nvPr>
        </p:nvSpPr>
        <p:spPr>
          <a:xfrm>
            <a:off x="0" y="457200"/>
            <a:ext cx="4714876" cy="6400800"/>
          </a:xfrm>
        </p:spPr>
        <p:txBody>
          <a:bodyPr/>
          <a:lstStyle/>
          <a:p>
            <a:pPr marL="0" indent="0">
              <a:buNone/>
            </a:pPr>
            <a:r>
              <a:rPr lang="en-US" sz="2400" smtClean="0">
                <a:solidFill>
                  <a:srgbClr val="C00000"/>
                </a:solidFill>
              </a:rPr>
              <a:t> </a:t>
            </a:r>
            <a:r>
              <a:rPr lang="en-US" sz="2400" b="1" smtClean="0">
                <a:solidFill>
                  <a:srgbClr val="C00000"/>
                </a:solidFill>
              </a:rPr>
              <a:t>switch</a:t>
            </a:r>
            <a:r>
              <a:rPr lang="en-US" sz="2400" smtClean="0">
                <a:solidFill>
                  <a:srgbClr val="C00000"/>
                </a:solidFill>
              </a:rPr>
              <a:t> </a:t>
            </a:r>
            <a:r>
              <a:rPr lang="en-US" sz="2400" smtClean="0"/>
              <a:t>(&lt;biểu thức nguyên&gt;)</a:t>
            </a:r>
          </a:p>
          <a:p>
            <a:pPr marL="0" indent="0">
              <a:buNone/>
            </a:pPr>
            <a:r>
              <a:rPr lang="en-US" sz="2400" smtClean="0">
                <a:solidFill>
                  <a:srgbClr val="C00000"/>
                </a:solidFill>
              </a:rPr>
              <a:t>{</a:t>
            </a:r>
            <a:r>
              <a:rPr lang="en-US" sz="2400" smtClean="0"/>
              <a:t>  </a:t>
            </a:r>
            <a:r>
              <a:rPr lang="en-US" sz="2400" b="1" smtClean="0">
                <a:solidFill>
                  <a:srgbClr val="C00000"/>
                </a:solidFill>
              </a:rPr>
              <a:t>case</a:t>
            </a:r>
            <a:r>
              <a:rPr lang="en-US" sz="2400" smtClean="0"/>
              <a:t> &lt;giá trị 1&gt;: &lt;k.lệnh1&gt;; 	[</a:t>
            </a:r>
            <a:r>
              <a:rPr lang="en-US" sz="2400" smtClean="0">
                <a:solidFill>
                  <a:srgbClr val="000099"/>
                </a:solidFill>
              </a:rPr>
              <a:t>break</a:t>
            </a:r>
            <a:r>
              <a:rPr lang="en-US" sz="2400" smtClean="0"/>
              <a:t>];</a:t>
            </a:r>
          </a:p>
          <a:p>
            <a:pPr marL="0" indent="0">
              <a:buNone/>
            </a:pPr>
            <a:r>
              <a:rPr lang="en-US" sz="2400" b="1" smtClean="0"/>
              <a:t>    </a:t>
            </a:r>
            <a:r>
              <a:rPr lang="en-US" sz="2400" b="1" smtClean="0">
                <a:solidFill>
                  <a:srgbClr val="C00000"/>
                </a:solidFill>
              </a:rPr>
              <a:t>case</a:t>
            </a:r>
            <a:r>
              <a:rPr lang="en-US" sz="2400" smtClean="0"/>
              <a:t> &lt;giá trị 2&gt;: &lt;k.lệnh2&gt;; 	[</a:t>
            </a:r>
            <a:r>
              <a:rPr lang="en-US" sz="2400" smtClean="0">
                <a:solidFill>
                  <a:srgbClr val="000099"/>
                </a:solidFill>
              </a:rPr>
              <a:t>break</a:t>
            </a:r>
            <a:r>
              <a:rPr lang="en-US" sz="2400" smtClean="0"/>
              <a:t>];</a:t>
            </a:r>
          </a:p>
          <a:p>
            <a:pPr marL="0" indent="0">
              <a:buNone/>
            </a:pPr>
            <a:r>
              <a:rPr lang="en-US" sz="2400" b="1" smtClean="0"/>
              <a:t>    </a:t>
            </a:r>
            <a:r>
              <a:rPr lang="en-US" sz="2400" b="1" smtClean="0">
                <a:solidFill>
                  <a:srgbClr val="C00000"/>
                </a:solidFill>
              </a:rPr>
              <a:t>…</a:t>
            </a:r>
            <a:endParaRPr lang="en-US" sz="2400" smtClean="0"/>
          </a:p>
          <a:p>
            <a:pPr marL="0" indent="0">
              <a:buNone/>
            </a:pPr>
            <a:r>
              <a:rPr lang="en-US" sz="2400" b="1" smtClean="0"/>
              <a:t>    </a:t>
            </a:r>
            <a:r>
              <a:rPr lang="en-US" sz="2400" b="1" smtClean="0">
                <a:solidFill>
                  <a:srgbClr val="C00000"/>
                </a:solidFill>
              </a:rPr>
              <a:t>default:</a:t>
            </a:r>
            <a:r>
              <a:rPr lang="en-US" sz="2400" smtClean="0">
                <a:solidFill>
                  <a:srgbClr val="C00000"/>
                </a:solidFill>
              </a:rPr>
              <a:t> </a:t>
            </a:r>
            <a:r>
              <a:rPr lang="en-US" sz="2400" smtClean="0"/>
              <a:t>&lt;k.lệnh default&gt;</a:t>
            </a:r>
          </a:p>
          <a:p>
            <a:pPr marL="0" indent="0">
              <a:buNone/>
            </a:pPr>
            <a:r>
              <a:rPr lang="en-US" sz="2400" smtClean="0">
                <a:solidFill>
                  <a:srgbClr val="C00000"/>
                </a:solidFill>
              </a:rPr>
              <a:t>}</a:t>
            </a:r>
          </a:p>
          <a:p>
            <a:pPr marL="0" indent="0"/>
            <a:r>
              <a:rPr lang="en-US" sz="2400" b="1" smtClean="0"/>
              <a:t>Case</a:t>
            </a:r>
            <a:r>
              <a:rPr lang="en-US" sz="2400" smtClean="0"/>
              <a:t> (n)… được chọn khi </a:t>
            </a:r>
            <a:r>
              <a:rPr lang="en-US" sz="2400" b="1" smtClean="0">
                <a:solidFill>
                  <a:srgbClr val="000099"/>
                </a:solidFill>
              </a:rPr>
              <a:t>&lt;giá trị biểu thức nguyên&gt; = &lt;giá trị n&gt;.</a:t>
            </a:r>
          </a:p>
          <a:p>
            <a:pPr marL="0" indent="0"/>
            <a:r>
              <a:rPr lang="en-US" sz="2400" b="1" smtClean="0"/>
              <a:t>default</a:t>
            </a:r>
            <a:r>
              <a:rPr lang="en-US" sz="2400" smtClean="0"/>
              <a:t> được chọn khi không có case nào nhận giá trị của biểu thức.</a:t>
            </a:r>
          </a:p>
          <a:p>
            <a:pPr marL="0" indent="0"/>
            <a:r>
              <a:rPr lang="en-US" sz="2400" smtClean="0"/>
              <a:t>Nếu </a:t>
            </a:r>
            <a:r>
              <a:rPr lang="en-US" sz="2400" b="1" smtClean="0">
                <a:solidFill>
                  <a:srgbClr val="000099"/>
                </a:solidFill>
              </a:rPr>
              <a:t>break</a:t>
            </a:r>
            <a:r>
              <a:rPr lang="en-US" sz="2400" smtClean="0"/>
              <a:t> của case (n) bị bỏ qua, thì xử lý của case (n) sẽ tiếp tục ở case (n+1).</a:t>
            </a:r>
            <a:endParaRPr lang="en-US" sz="2400"/>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7</a:t>
            </a:fld>
            <a:endParaRPr lang="en-US"/>
          </a:p>
        </p:txBody>
      </p:sp>
      <p:grpSp>
        <p:nvGrpSpPr>
          <p:cNvPr id="61" name="Group 60"/>
          <p:cNvGrpSpPr/>
          <p:nvPr/>
        </p:nvGrpSpPr>
        <p:grpSpPr>
          <a:xfrm>
            <a:off x="4500594" y="623633"/>
            <a:ext cx="4500562" cy="6020077"/>
            <a:chOff x="4500562" y="500042"/>
            <a:chExt cx="4500562" cy="6020077"/>
          </a:xfrm>
        </p:grpSpPr>
        <p:sp>
          <p:nvSpPr>
            <p:cNvPr id="16" name="Flowchart: Decision 15"/>
            <p:cNvSpPr/>
            <p:nvPr/>
          </p:nvSpPr>
          <p:spPr bwMode="auto">
            <a:xfrm>
              <a:off x="4643438" y="2071678"/>
              <a:ext cx="1857388" cy="642942"/>
            </a:xfrm>
            <a:prstGeom prst="flowChartDecision">
              <a:avLst/>
            </a:prstGeom>
            <a:ln>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case</a:t>
              </a:r>
              <a:r>
                <a:rPr kumimoji="0" lang="en-US" sz="2400" b="0" i="0" u="none" strike="noStrike" cap="none" normalizeH="0" smtClean="0">
                  <a:ln>
                    <a:noFill/>
                  </a:ln>
                  <a:solidFill>
                    <a:schemeClr val="tx1"/>
                  </a:solidFill>
                  <a:effectLst/>
                  <a:latin typeface="Times New Roman" pitchFamily="18" charset="0"/>
                </a:rPr>
                <a:t> 1?</a:t>
              </a:r>
              <a:endParaRPr kumimoji="0" lang="en-US" sz="2400" b="0" i="0" u="none" strike="noStrike" cap="none" normalizeH="0" baseline="0" smtClean="0">
                <a:ln>
                  <a:noFill/>
                </a:ln>
                <a:solidFill>
                  <a:schemeClr val="tx1"/>
                </a:solidFill>
                <a:effectLst/>
                <a:latin typeface="Times New Roman" pitchFamily="18" charset="0"/>
              </a:endParaRPr>
            </a:p>
          </p:txBody>
        </p:sp>
        <p:sp>
          <p:nvSpPr>
            <p:cNvPr id="17" name="TextBox 16"/>
            <p:cNvSpPr txBox="1"/>
            <p:nvPr/>
          </p:nvSpPr>
          <p:spPr>
            <a:xfrm>
              <a:off x="6858016" y="2131241"/>
              <a:ext cx="1357322" cy="523220"/>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mtClean="0">
                  <a:solidFill>
                    <a:schemeClr val="dk1"/>
                  </a:solidFill>
                  <a:latin typeface="+mn-lt"/>
                </a:rPr>
                <a:t>k.lệnh 1</a:t>
              </a:r>
            </a:p>
          </p:txBody>
        </p:sp>
        <p:sp>
          <p:nvSpPr>
            <p:cNvPr id="19" name="Flowchart: Decision 18"/>
            <p:cNvSpPr/>
            <p:nvPr/>
          </p:nvSpPr>
          <p:spPr bwMode="auto">
            <a:xfrm>
              <a:off x="6608077" y="3000372"/>
              <a:ext cx="1857388" cy="642942"/>
            </a:xfrm>
            <a:prstGeom prst="flowChartDecision">
              <a:avLst/>
            </a:prstGeom>
            <a:ln>
              <a:headEnd type="none" w="med" len="med"/>
              <a:tailEnd type="triangle" w="lg" len="lg"/>
            </a:ln>
          </p:spPr>
          <p:style>
            <a:lnRef idx="1">
              <a:schemeClr val="dk1"/>
            </a:lnRef>
            <a:fillRef idx="2">
              <a:schemeClr val="dk1"/>
            </a:fillRef>
            <a:effectRef idx="1">
              <a:schemeClr val="dk1"/>
            </a:effectRef>
            <a:fontRef idx="minor">
              <a:schemeClr val="dk1"/>
            </a:fontRef>
          </p:style>
          <p:txBody>
            <a:bodyPr vert="horz" wrap="square" lIns="0" tIns="0" rIns="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400" smtClean="0"/>
                <a:t>break</a:t>
              </a:r>
              <a:r>
                <a:rPr kumimoji="0" lang="en-US" sz="2400" b="0" i="0" u="none" strike="noStrike" cap="none" normalizeH="0" smtClean="0">
                  <a:ln>
                    <a:noFill/>
                  </a:ln>
                  <a:solidFill>
                    <a:schemeClr val="tx1"/>
                  </a:solidFill>
                  <a:effectLst/>
                  <a:latin typeface="Times New Roman" pitchFamily="18" charset="0"/>
                </a:rPr>
                <a:t>?</a:t>
              </a:r>
              <a:endParaRPr kumimoji="0" lang="en-US" sz="2400" b="0" i="0" u="none" strike="noStrike" cap="none" normalizeH="0" baseline="0" smtClean="0">
                <a:ln>
                  <a:noFill/>
                </a:ln>
                <a:solidFill>
                  <a:schemeClr val="tx1"/>
                </a:solidFill>
                <a:effectLst/>
                <a:latin typeface="Times New Roman" pitchFamily="18" charset="0"/>
              </a:endParaRPr>
            </a:p>
          </p:txBody>
        </p:sp>
        <p:cxnSp>
          <p:nvCxnSpPr>
            <p:cNvPr id="31" name="Straight Arrow Connector 30"/>
            <p:cNvCxnSpPr>
              <a:stCxn id="16" idx="3"/>
              <a:endCxn id="17" idx="1"/>
            </p:cNvCxnSpPr>
            <p:nvPr/>
          </p:nvCxnSpPr>
          <p:spPr bwMode="auto">
            <a:xfrm flipV="1">
              <a:off x="6500826" y="2392851"/>
              <a:ext cx="357190" cy="29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stCxn id="17" idx="2"/>
              <a:endCxn id="19" idx="0"/>
            </p:cNvCxnSpPr>
            <p:nvPr/>
          </p:nvCxnSpPr>
          <p:spPr bwMode="auto">
            <a:xfrm rot="16200000" flipH="1">
              <a:off x="7363769" y="2827369"/>
              <a:ext cx="345911" cy="94"/>
            </a:xfrm>
            <a:prstGeom prst="straightConnector1">
              <a:avLst/>
            </a:prstGeom>
            <a:noFill/>
            <a:ln w="9525" cap="flat" cmpd="sng" algn="ctr">
              <a:solidFill>
                <a:schemeClr val="tx1"/>
              </a:solidFill>
              <a:prstDash val="solid"/>
              <a:round/>
              <a:headEnd type="none" w="med" len="med"/>
              <a:tailEnd type="arrow"/>
            </a:ln>
            <a:effectLst/>
          </p:spPr>
        </p:cxnSp>
        <p:sp>
          <p:nvSpPr>
            <p:cNvPr id="35" name="Flowchart: Decision 34"/>
            <p:cNvSpPr/>
            <p:nvPr/>
          </p:nvSpPr>
          <p:spPr bwMode="auto">
            <a:xfrm>
              <a:off x="4643438" y="3929066"/>
              <a:ext cx="1857388" cy="642942"/>
            </a:xfrm>
            <a:prstGeom prst="flowChartDecision">
              <a:avLst/>
            </a:prstGeom>
            <a:ln>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case</a:t>
              </a:r>
              <a:r>
                <a:rPr kumimoji="0" lang="en-US" sz="2400" b="0" i="0" u="none" strike="noStrike" cap="none" normalizeH="0" smtClean="0">
                  <a:ln>
                    <a:noFill/>
                  </a:ln>
                  <a:solidFill>
                    <a:schemeClr val="tx1"/>
                  </a:solidFill>
                  <a:effectLst/>
                  <a:latin typeface="Times New Roman" pitchFamily="18" charset="0"/>
                </a:rPr>
                <a:t> 2?</a:t>
              </a:r>
              <a:endParaRPr kumimoji="0" lang="en-US" sz="2400" b="0" i="0" u="none" strike="noStrike" cap="none" normalizeH="0" baseline="0" smtClean="0">
                <a:ln>
                  <a:noFill/>
                </a:ln>
                <a:solidFill>
                  <a:schemeClr val="tx1"/>
                </a:solidFill>
                <a:effectLst/>
                <a:latin typeface="Times New Roman" pitchFamily="18" charset="0"/>
              </a:endParaRPr>
            </a:p>
          </p:txBody>
        </p:sp>
        <p:sp>
          <p:nvSpPr>
            <p:cNvPr id="36" name="TextBox 35"/>
            <p:cNvSpPr txBox="1"/>
            <p:nvPr/>
          </p:nvSpPr>
          <p:spPr>
            <a:xfrm>
              <a:off x="6858016" y="3988629"/>
              <a:ext cx="1357322" cy="523220"/>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mtClean="0">
                  <a:solidFill>
                    <a:schemeClr val="dk1"/>
                  </a:solidFill>
                  <a:latin typeface="+mn-lt"/>
                </a:rPr>
                <a:t>k.lệnh 2</a:t>
              </a:r>
            </a:p>
          </p:txBody>
        </p:sp>
        <p:sp>
          <p:nvSpPr>
            <p:cNvPr id="37" name="Flowchart: Decision 36"/>
            <p:cNvSpPr/>
            <p:nvPr/>
          </p:nvSpPr>
          <p:spPr bwMode="auto">
            <a:xfrm>
              <a:off x="6608077" y="4857760"/>
              <a:ext cx="1857388" cy="642942"/>
            </a:xfrm>
            <a:prstGeom prst="flowChartDecision">
              <a:avLst/>
            </a:prstGeom>
            <a:ln>
              <a:headEnd type="none" w="med" len="med"/>
              <a:tailEnd type="triangle" w="lg" len="lg"/>
            </a:ln>
          </p:spPr>
          <p:style>
            <a:lnRef idx="1">
              <a:schemeClr val="dk1"/>
            </a:lnRef>
            <a:fillRef idx="2">
              <a:schemeClr val="dk1"/>
            </a:fillRef>
            <a:effectRef idx="1">
              <a:schemeClr val="dk1"/>
            </a:effectRef>
            <a:fontRef idx="minor">
              <a:schemeClr val="dk1"/>
            </a:fontRef>
          </p:style>
          <p:txBody>
            <a:bodyPr vert="horz" wrap="square" lIns="0" tIns="0" rIns="0" bIns="0" numCol="1" rtlCol="0" anchor="ctr" anchorCtr="0" compatLnSpc="1">
              <a:prstTxWarp prst="textNoShape">
                <a:avLst/>
              </a:prstTxWarp>
            </a:bodyPr>
            <a:lstStyle/>
            <a:p>
              <a:r>
                <a:rPr lang="en-US" sz="2400" smtClean="0">
                  <a:solidFill>
                    <a:schemeClr val="dk1"/>
                  </a:solidFill>
                  <a:latin typeface="+mn-lt"/>
                </a:rPr>
                <a:t>break?</a:t>
              </a:r>
            </a:p>
          </p:txBody>
        </p:sp>
        <p:cxnSp>
          <p:nvCxnSpPr>
            <p:cNvPr id="38" name="Straight Arrow Connector 37"/>
            <p:cNvCxnSpPr>
              <a:stCxn id="35" idx="3"/>
              <a:endCxn id="36" idx="1"/>
            </p:cNvCxnSpPr>
            <p:nvPr/>
          </p:nvCxnSpPr>
          <p:spPr bwMode="auto">
            <a:xfrm flipV="1">
              <a:off x="6500826" y="4250239"/>
              <a:ext cx="357190" cy="298"/>
            </a:xfrm>
            <a:prstGeom prst="straightConnector1">
              <a:avLst/>
            </a:prstGeom>
            <a:noFill/>
            <a:ln w="9525" cap="flat" cmpd="sng" algn="ctr">
              <a:solidFill>
                <a:schemeClr val="tx1"/>
              </a:solidFill>
              <a:prstDash val="solid"/>
              <a:round/>
              <a:headEnd type="none" w="med" len="med"/>
              <a:tailEnd type="arrow"/>
            </a:ln>
            <a:effectLst/>
          </p:spPr>
        </p:cxnSp>
        <p:cxnSp>
          <p:nvCxnSpPr>
            <p:cNvPr id="39" name="Straight Arrow Connector 38"/>
            <p:cNvCxnSpPr>
              <a:stCxn id="36" idx="2"/>
              <a:endCxn id="37" idx="0"/>
            </p:cNvCxnSpPr>
            <p:nvPr/>
          </p:nvCxnSpPr>
          <p:spPr bwMode="auto">
            <a:xfrm rot="16200000" flipH="1">
              <a:off x="7363769" y="4684757"/>
              <a:ext cx="345911" cy="94"/>
            </a:xfrm>
            <a:prstGeom prst="straightConnector1">
              <a:avLst/>
            </a:prstGeom>
            <a:noFill/>
            <a:ln w="9525" cap="flat" cmpd="sng" algn="ctr">
              <a:solidFill>
                <a:schemeClr val="tx1"/>
              </a:solidFill>
              <a:prstDash val="solid"/>
              <a:round/>
              <a:headEnd type="none" w="med" len="med"/>
              <a:tailEnd type="arrow"/>
            </a:ln>
            <a:effectLst/>
          </p:spPr>
        </p:cxnSp>
        <p:cxnSp>
          <p:nvCxnSpPr>
            <p:cNvPr id="41" name="Straight Arrow Connector 40"/>
            <p:cNvCxnSpPr>
              <a:stCxn id="19" idx="2"/>
              <a:endCxn id="36" idx="0"/>
            </p:cNvCxnSpPr>
            <p:nvPr/>
          </p:nvCxnSpPr>
          <p:spPr bwMode="auto">
            <a:xfrm rot="5400000">
              <a:off x="7364067" y="3815924"/>
              <a:ext cx="345315" cy="94"/>
            </a:xfrm>
            <a:prstGeom prst="straightConnector1">
              <a:avLst/>
            </a:prstGeom>
            <a:noFill/>
            <a:ln w="9525" cap="flat" cmpd="sng" algn="ctr">
              <a:solidFill>
                <a:schemeClr val="tx1"/>
              </a:solidFill>
              <a:prstDash val="solid"/>
              <a:round/>
              <a:headEnd type="none" w="med" len="med"/>
              <a:tailEnd type="arrow"/>
            </a:ln>
            <a:effectLst/>
          </p:spPr>
        </p:cxnSp>
        <p:cxnSp>
          <p:nvCxnSpPr>
            <p:cNvPr id="43" name="Straight Arrow Connector 42"/>
            <p:cNvCxnSpPr>
              <a:stCxn id="16" idx="2"/>
              <a:endCxn id="35" idx="0"/>
            </p:cNvCxnSpPr>
            <p:nvPr/>
          </p:nvCxnSpPr>
          <p:spPr bwMode="auto">
            <a:xfrm rot="5400000">
              <a:off x="4964909" y="3321843"/>
              <a:ext cx="1214446" cy="1588"/>
            </a:xfrm>
            <a:prstGeom prst="straightConnector1">
              <a:avLst/>
            </a:prstGeom>
            <a:noFill/>
            <a:ln w="9525" cap="flat" cmpd="sng" algn="ctr">
              <a:solidFill>
                <a:schemeClr val="tx1"/>
              </a:solidFill>
              <a:prstDash val="solid"/>
              <a:round/>
              <a:headEnd type="none" w="med" len="med"/>
              <a:tailEnd type="arrow"/>
            </a:ln>
            <a:effectLst/>
          </p:spPr>
        </p:cxnSp>
        <p:sp>
          <p:nvSpPr>
            <p:cNvPr id="44" name="TextBox 43"/>
            <p:cNvSpPr txBox="1"/>
            <p:nvPr/>
          </p:nvSpPr>
          <p:spPr>
            <a:xfrm>
              <a:off x="4500562" y="1324261"/>
              <a:ext cx="2143139" cy="461665"/>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400" smtClean="0"/>
                <a:t>tính biểu thức</a:t>
              </a:r>
              <a:endParaRPr lang="en-US" sz="2400"/>
            </a:p>
          </p:txBody>
        </p:sp>
        <p:sp>
          <p:nvSpPr>
            <p:cNvPr id="45" name="TextBox 44"/>
            <p:cNvSpPr txBox="1"/>
            <p:nvPr/>
          </p:nvSpPr>
          <p:spPr>
            <a:xfrm>
              <a:off x="4572000" y="5572140"/>
              <a:ext cx="2000264" cy="461665"/>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2400" smtClean="0">
                  <a:solidFill>
                    <a:schemeClr val="dk1"/>
                  </a:solidFill>
                  <a:latin typeface="+mn-lt"/>
                </a:rPr>
                <a:t>k.lệnh default</a:t>
              </a:r>
            </a:p>
          </p:txBody>
        </p:sp>
        <p:cxnSp>
          <p:nvCxnSpPr>
            <p:cNvPr id="47" name="Straight Arrow Connector 46"/>
            <p:cNvCxnSpPr>
              <a:stCxn id="35" idx="2"/>
              <a:endCxn id="45" idx="0"/>
            </p:cNvCxnSpPr>
            <p:nvPr/>
          </p:nvCxnSpPr>
          <p:spPr bwMode="auto">
            <a:xfrm rot="5400000">
              <a:off x="5072066" y="5072074"/>
              <a:ext cx="1000132" cy="1588"/>
            </a:xfrm>
            <a:prstGeom prst="straightConnector1">
              <a:avLst/>
            </a:prstGeom>
            <a:noFill/>
            <a:ln w="9525" cap="flat" cmpd="sng" algn="ctr">
              <a:solidFill>
                <a:schemeClr val="tx1"/>
              </a:solidFill>
              <a:prstDash val="solid"/>
              <a:round/>
              <a:headEnd type="none" w="med" len="med"/>
              <a:tailEnd type="arrow"/>
            </a:ln>
            <a:effectLst/>
          </p:spPr>
        </p:cxnSp>
        <p:cxnSp>
          <p:nvCxnSpPr>
            <p:cNvPr id="49" name="Shape 48"/>
            <p:cNvCxnSpPr>
              <a:stCxn id="37" idx="2"/>
              <a:endCxn id="45" idx="3"/>
            </p:cNvCxnSpPr>
            <p:nvPr/>
          </p:nvCxnSpPr>
          <p:spPr bwMode="auto">
            <a:xfrm rot="5400000">
              <a:off x="6903383" y="5169584"/>
              <a:ext cx="302271" cy="964507"/>
            </a:xfrm>
            <a:prstGeom prst="bentConnector2">
              <a:avLst/>
            </a:prstGeom>
            <a:noFill/>
            <a:ln w="9525" cap="flat" cmpd="sng" algn="ctr">
              <a:solidFill>
                <a:schemeClr val="tx1"/>
              </a:solidFill>
              <a:prstDash val="solid"/>
              <a:round/>
              <a:headEnd type="none" w="med" len="med"/>
              <a:tailEnd type="arrow"/>
            </a:ln>
            <a:effectLst/>
          </p:spPr>
        </p:cxnSp>
        <p:sp>
          <p:nvSpPr>
            <p:cNvPr id="52" name="Oval 51"/>
            <p:cNvSpPr/>
            <p:nvPr/>
          </p:nvSpPr>
          <p:spPr bwMode="auto">
            <a:xfrm>
              <a:off x="8286776" y="6000768"/>
              <a:ext cx="714348" cy="519351"/>
            </a:xfrm>
            <a:prstGeom prst="ellipse">
              <a:avLst/>
            </a:prstGeom>
            <a:noFill/>
            <a:ln w="9525" cap="flat" cmpd="sng" algn="ctr">
              <a:solidFill>
                <a:schemeClr val="tx1"/>
              </a:solidFill>
              <a:prstDash val="solid"/>
              <a:round/>
              <a:headEnd type="none" w="med" len="med"/>
              <a:tailEnd type="triangle" w="lg" len="lg"/>
            </a:ln>
            <a:effectLst/>
          </p:spPr>
          <p:txBody>
            <a:bodyPr vert="horz" wrap="square" lIns="0" tIns="0" rIns="0" bIns="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end</a:t>
              </a:r>
            </a:p>
          </p:txBody>
        </p:sp>
        <p:cxnSp>
          <p:nvCxnSpPr>
            <p:cNvPr id="56" name="Shape 55"/>
            <p:cNvCxnSpPr>
              <a:stCxn id="45" idx="2"/>
              <a:endCxn id="52" idx="2"/>
            </p:cNvCxnSpPr>
            <p:nvPr/>
          </p:nvCxnSpPr>
          <p:spPr bwMode="auto">
            <a:xfrm rot="16200000" flipH="1">
              <a:off x="6816135" y="4789802"/>
              <a:ext cx="226639" cy="2714644"/>
            </a:xfrm>
            <a:prstGeom prst="bentConnector2">
              <a:avLst/>
            </a:prstGeom>
            <a:noFill/>
            <a:ln w="9525" cap="flat" cmpd="sng" algn="ctr">
              <a:solidFill>
                <a:schemeClr val="tx1"/>
              </a:solidFill>
              <a:prstDash val="solid"/>
              <a:round/>
              <a:headEnd type="none" w="med" len="med"/>
              <a:tailEnd type="arrow"/>
            </a:ln>
            <a:effectLst/>
          </p:spPr>
        </p:cxnSp>
        <p:cxnSp>
          <p:nvCxnSpPr>
            <p:cNvPr id="60" name="Shape 59"/>
            <p:cNvCxnSpPr>
              <a:stCxn id="19" idx="3"/>
              <a:endCxn id="52" idx="0"/>
            </p:cNvCxnSpPr>
            <p:nvPr/>
          </p:nvCxnSpPr>
          <p:spPr bwMode="auto">
            <a:xfrm>
              <a:off x="8465465" y="3321843"/>
              <a:ext cx="178485" cy="2678925"/>
            </a:xfrm>
            <a:prstGeom prst="bentConnector2">
              <a:avLst/>
            </a:prstGeom>
            <a:noFill/>
            <a:ln w="9525" cap="flat" cmpd="sng" algn="ctr">
              <a:solidFill>
                <a:schemeClr val="tx1"/>
              </a:solidFill>
              <a:prstDash val="solid"/>
              <a:round/>
              <a:headEnd type="none" w="med" len="med"/>
              <a:tailEnd type="arrow"/>
            </a:ln>
            <a:effectLst/>
          </p:spPr>
        </p:cxnSp>
        <p:cxnSp>
          <p:nvCxnSpPr>
            <p:cNvPr id="62" name="Shape 61"/>
            <p:cNvCxnSpPr>
              <a:stCxn id="37" idx="3"/>
              <a:endCxn id="52" idx="0"/>
            </p:cNvCxnSpPr>
            <p:nvPr/>
          </p:nvCxnSpPr>
          <p:spPr bwMode="auto">
            <a:xfrm>
              <a:off x="8465465" y="5179231"/>
              <a:ext cx="178485" cy="821537"/>
            </a:xfrm>
            <a:prstGeom prst="bentConnector2">
              <a:avLst/>
            </a:prstGeom>
            <a:noFill/>
            <a:ln w="9525" cap="flat" cmpd="sng" algn="ctr">
              <a:solidFill>
                <a:schemeClr val="tx1"/>
              </a:solidFill>
              <a:prstDash val="solid"/>
              <a:round/>
              <a:headEnd type="none" w="med" len="med"/>
              <a:tailEnd type="arrow"/>
            </a:ln>
            <a:effectLst/>
          </p:spPr>
        </p:cxnSp>
        <p:sp>
          <p:nvSpPr>
            <p:cNvPr id="65" name="TextBox 64"/>
            <p:cNvSpPr txBox="1"/>
            <p:nvPr/>
          </p:nvSpPr>
          <p:spPr>
            <a:xfrm>
              <a:off x="6143636" y="1957320"/>
              <a:ext cx="740908" cy="400110"/>
            </a:xfrm>
            <a:prstGeom prst="rect">
              <a:avLst/>
            </a:prstGeom>
            <a:noFill/>
          </p:spPr>
          <p:txBody>
            <a:bodyPr wrap="none" rtlCol="0">
              <a:spAutoFit/>
            </a:bodyPr>
            <a:lstStyle/>
            <a:p>
              <a:r>
                <a:rPr lang="en-US" sz="2000" b="1" smtClean="0">
                  <a:solidFill>
                    <a:srgbClr val="000099"/>
                  </a:solidFill>
                </a:rPr>
                <a:t>đúng</a:t>
              </a:r>
              <a:endParaRPr lang="en-US" sz="2000" b="1">
                <a:solidFill>
                  <a:srgbClr val="000099"/>
                </a:solidFill>
              </a:endParaRPr>
            </a:p>
          </p:txBody>
        </p:sp>
        <p:sp>
          <p:nvSpPr>
            <p:cNvPr id="66" name="TextBox 65"/>
            <p:cNvSpPr txBox="1"/>
            <p:nvPr/>
          </p:nvSpPr>
          <p:spPr>
            <a:xfrm>
              <a:off x="8286744" y="2905299"/>
              <a:ext cx="426720" cy="400110"/>
            </a:xfrm>
            <a:prstGeom prst="rect">
              <a:avLst/>
            </a:prstGeom>
            <a:noFill/>
          </p:spPr>
          <p:txBody>
            <a:bodyPr wrap="none" rtlCol="0">
              <a:spAutoFit/>
            </a:bodyPr>
            <a:lstStyle/>
            <a:p>
              <a:r>
                <a:rPr lang="en-US" sz="2000" b="1" smtClean="0">
                  <a:solidFill>
                    <a:srgbClr val="000099"/>
                  </a:solidFill>
                </a:rPr>
                <a:t>có</a:t>
              </a:r>
              <a:endParaRPr lang="en-US" sz="2000" b="1">
                <a:solidFill>
                  <a:srgbClr val="000099"/>
                </a:solidFill>
              </a:endParaRPr>
            </a:p>
          </p:txBody>
        </p:sp>
        <p:sp>
          <p:nvSpPr>
            <p:cNvPr id="67" name="TextBox 66"/>
            <p:cNvSpPr txBox="1"/>
            <p:nvPr/>
          </p:nvSpPr>
          <p:spPr>
            <a:xfrm>
              <a:off x="8215306" y="4734169"/>
              <a:ext cx="426720" cy="400110"/>
            </a:xfrm>
            <a:prstGeom prst="rect">
              <a:avLst/>
            </a:prstGeom>
            <a:noFill/>
          </p:spPr>
          <p:txBody>
            <a:bodyPr wrap="square" rtlCol="0">
              <a:spAutoFit/>
            </a:bodyPr>
            <a:lstStyle/>
            <a:p>
              <a:r>
                <a:rPr lang="en-US" sz="2000" b="1" smtClean="0">
                  <a:solidFill>
                    <a:srgbClr val="000099"/>
                  </a:solidFill>
                </a:rPr>
                <a:t>có</a:t>
              </a:r>
              <a:endParaRPr lang="en-US" sz="2000" b="1">
                <a:solidFill>
                  <a:srgbClr val="000099"/>
                </a:solidFill>
              </a:endParaRPr>
            </a:p>
          </p:txBody>
        </p:sp>
        <p:sp>
          <p:nvSpPr>
            <p:cNvPr id="68" name="TextBox 67"/>
            <p:cNvSpPr txBox="1"/>
            <p:nvPr/>
          </p:nvSpPr>
          <p:spPr>
            <a:xfrm>
              <a:off x="5572132" y="2643182"/>
              <a:ext cx="482824" cy="400110"/>
            </a:xfrm>
            <a:prstGeom prst="rect">
              <a:avLst/>
            </a:prstGeom>
            <a:noFill/>
          </p:spPr>
          <p:txBody>
            <a:bodyPr wrap="none" rtlCol="0">
              <a:spAutoFit/>
            </a:bodyPr>
            <a:lstStyle/>
            <a:p>
              <a:r>
                <a:rPr lang="en-US" sz="2000" b="1" smtClean="0">
                  <a:solidFill>
                    <a:srgbClr val="FF0000"/>
                  </a:solidFill>
                </a:rPr>
                <a:t>sai</a:t>
              </a:r>
              <a:endParaRPr lang="en-US" sz="2000" b="1">
                <a:solidFill>
                  <a:srgbClr val="FF0000"/>
                </a:solidFill>
              </a:endParaRPr>
            </a:p>
          </p:txBody>
        </p:sp>
        <p:sp>
          <p:nvSpPr>
            <p:cNvPr id="69" name="TextBox 68"/>
            <p:cNvSpPr txBox="1"/>
            <p:nvPr/>
          </p:nvSpPr>
          <p:spPr>
            <a:xfrm>
              <a:off x="5572100" y="4476935"/>
              <a:ext cx="482824" cy="400110"/>
            </a:xfrm>
            <a:prstGeom prst="rect">
              <a:avLst/>
            </a:prstGeom>
            <a:noFill/>
          </p:spPr>
          <p:txBody>
            <a:bodyPr wrap="none" rtlCol="0">
              <a:spAutoFit/>
            </a:bodyPr>
            <a:lstStyle/>
            <a:p>
              <a:r>
                <a:rPr lang="en-US" sz="2000" b="1" smtClean="0">
                  <a:solidFill>
                    <a:srgbClr val="FF0000"/>
                  </a:solidFill>
                </a:rPr>
                <a:t>sai</a:t>
              </a:r>
              <a:endParaRPr lang="en-US" sz="2000" b="1">
                <a:solidFill>
                  <a:srgbClr val="FF0000"/>
                </a:solidFill>
              </a:endParaRPr>
            </a:p>
          </p:txBody>
        </p:sp>
        <p:sp>
          <p:nvSpPr>
            <p:cNvPr id="70" name="TextBox 69"/>
            <p:cNvSpPr txBox="1"/>
            <p:nvPr/>
          </p:nvSpPr>
          <p:spPr>
            <a:xfrm>
              <a:off x="7572396" y="3600394"/>
              <a:ext cx="869149" cy="400110"/>
            </a:xfrm>
            <a:prstGeom prst="rect">
              <a:avLst/>
            </a:prstGeom>
            <a:noFill/>
          </p:spPr>
          <p:txBody>
            <a:bodyPr wrap="none" rtlCol="0">
              <a:spAutoFit/>
            </a:bodyPr>
            <a:lstStyle/>
            <a:p>
              <a:r>
                <a:rPr lang="en-US" sz="2000" b="1" smtClean="0">
                  <a:solidFill>
                    <a:srgbClr val="FF0000"/>
                  </a:solidFill>
                </a:rPr>
                <a:t>không</a:t>
              </a:r>
              <a:endParaRPr lang="en-US" sz="2000" b="1">
                <a:solidFill>
                  <a:srgbClr val="FF0000"/>
                </a:solidFill>
              </a:endParaRPr>
            </a:p>
          </p:txBody>
        </p:sp>
        <p:sp>
          <p:nvSpPr>
            <p:cNvPr id="71" name="TextBox 70"/>
            <p:cNvSpPr txBox="1"/>
            <p:nvPr/>
          </p:nvSpPr>
          <p:spPr>
            <a:xfrm>
              <a:off x="7572396" y="5429264"/>
              <a:ext cx="869149" cy="400110"/>
            </a:xfrm>
            <a:prstGeom prst="rect">
              <a:avLst/>
            </a:prstGeom>
            <a:noFill/>
          </p:spPr>
          <p:txBody>
            <a:bodyPr wrap="none" rtlCol="0">
              <a:spAutoFit/>
            </a:bodyPr>
            <a:lstStyle/>
            <a:p>
              <a:r>
                <a:rPr lang="en-US" sz="2000" b="1" smtClean="0">
                  <a:solidFill>
                    <a:srgbClr val="FF0000"/>
                  </a:solidFill>
                </a:rPr>
                <a:t>không</a:t>
              </a:r>
              <a:endParaRPr lang="en-US" sz="2000" b="1">
                <a:solidFill>
                  <a:srgbClr val="FF0000"/>
                </a:solidFill>
              </a:endParaRPr>
            </a:p>
          </p:txBody>
        </p:sp>
        <p:sp>
          <p:nvSpPr>
            <p:cNvPr id="34" name="Oval 33"/>
            <p:cNvSpPr/>
            <p:nvPr/>
          </p:nvSpPr>
          <p:spPr bwMode="auto">
            <a:xfrm>
              <a:off x="5107879" y="500042"/>
              <a:ext cx="928694" cy="519351"/>
            </a:xfrm>
            <a:prstGeom prst="ellipse">
              <a:avLst/>
            </a:prstGeom>
            <a:noFill/>
            <a:ln w="9525" cap="flat" cmpd="sng" algn="ctr">
              <a:solidFill>
                <a:schemeClr val="tx1"/>
              </a:solidFill>
              <a:prstDash val="solid"/>
              <a:round/>
              <a:headEnd type="none" w="med" len="med"/>
              <a:tailEnd type="triangle" w="lg" len="lg"/>
            </a:ln>
            <a:effectLst/>
          </p:spPr>
          <p:txBody>
            <a:bodyPr vert="horz" wrap="squar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400" smtClean="0"/>
                <a:t>start</a:t>
              </a:r>
              <a:endParaRPr kumimoji="0" lang="en-US" sz="2400" b="0" i="0" u="none" strike="noStrike" cap="none" normalizeH="0" baseline="0" smtClean="0">
                <a:ln>
                  <a:noFill/>
                </a:ln>
                <a:solidFill>
                  <a:schemeClr val="tx1"/>
                </a:solidFill>
                <a:effectLst/>
                <a:latin typeface="Times New Roman" pitchFamily="18" charset="0"/>
              </a:endParaRPr>
            </a:p>
          </p:txBody>
        </p:sp>
        <p:cxnSp>
          <p:nvCxnSpPr>
            <p:cNvPr id="42" name="Straight Arrow Connector 41"/>
            <p:cNvCxnSpPr>
              <a:stCxn id="34" idx="4"/>
              <a:endCxn id="44" idx="0"/>
            </p:cNvCxnSpPr>
            <p:nvPr/>
          </p:nvCxnSpPr>
          <p:spPr bwMode="auto">
            <a:xfrm rot="5400000">
              <a:off x="5419745" y="1171780"/>
              <a:ext cx="304868" cy="94"/>
            </a:xfrm>
            <a:prstGeom prst="straightConnector1">
              <a:avLst/>
            </a:prstGeom>
            <a:noFill/>
            <a:ln w="9525" cap="flat" cmpd="sng" algn="ctr">
              <a:solidFill>
                <a:schemeClr val="tx1"/>
              </a:solidFill>
              <a:prstDash val="solid"/>
              <a:round/>
              <a:headEnd type="none" w="med" len="med"/>
              <a:tailEnd type="arrow"/>
            </a:ln>
            <a:effectLst/>
          </p:spPr>
        </p:cxnSp>
        <p:cxnSp>
          <p:nvCxnSpPr>
            <p:cNvPr id="53" name="Straight Arrow Connector 52"/>
            <p:cNvCxnSpPr>
              <a:stCxn id="44" idx="2"/>
              <a:endCxn id="16" idx="0"/>
            </p:cNvCxnSpPr>
            <p:nvPr/>
          </p:nvCxnSpPr>
          <p:spPr bwMode="auto">
            <a:xfrm rot="5400000">
              <a:off x="5429256" y="1928802"/>
              <a:ext cx="285752" cy="1588"/>
            </a:xfrm>
            <a:prstGeom prst="straightConnector1">
              <a:avLst/>
            </a:prstGeom>
            <a:noFill/>
            <a:ln w="9525" cap="flat" cmpd="sng" algn="ctr">
              <a:solidFill>
                <a:schemeClr val="tx1"/>
              </a:solidFill>
              <a:prstDash val="solid"/>
              <a:round/>
              <a:headEnd type="none" w="med" len="med"/>
              <a:tailEnd type="arrow"/>
            </a:ln>
            <a:effectLst/>
          </p:spPr>
        </p:cxnSp>
        <p:sp>
          <p:nvSpPr>
            <p:cNvPr id="59" name="TextBox 58"/>
            <p:cNvSpPr txBox="1"/>
            <p:nvPr/>
          </p:nvSpPr>
          <p:spPr>
            <a:xfrm>
              <a:off x="6143636" y="3786190"/>
              <a:ext cx="740908" cy="400110"/>
            </a:xfrm>
            <a:prstGeom prst="rect">
              <a:avLst/>
            </a:prstGeom>
            <a:noFill/>
          </p:spPr>
          <p:txBody>
            <a:bodyPr wrap="none" rtlCol="0">
              <a:spAutoFit/>
            </a:bodyPr>
            <a:lstStyle/>
            <a:p>
              <a:r>
                <a:rPr lang="en-US" sz="2000" b="1" smtClean="0">
                  <a:solidFill>
                    <a:srgbClr val="000099"/>
                  </a:solidFill>
                </a:rPr>
                <a:t>đúng</a:t>
              </a:r>
              <a:endParaRPr lang="en-US" sz="2000" b="1">
                <a:solidFill>
                  <a:srgbClr val="000099"/>
                </a:solidFil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 Cấu trúc chọn </a:t>
            </a:r>
            <a:r>
              <a:rPr lang="en-US" smtClean="0">
                <a:solidFill>
                  <a:srgbClr val="FF0000"/>
                </a:solidFill>
              </a:rPr>
              <a:t>switch()</a:t>
            </a:r>
            <a:endParaRPr lang="en-US">
              <a:solidFill>
                <a:srgbClr val="FF0000"/>
              </a:solidFill>
            </a:endParaRPr>
          </a:p>
        </p:txBody>
      </p:sp>
      <p:sp>
        <p:nvSpPr>
          <p:cNvPr id="3" name="Content Placeholder 2"/>
          <p:cNvSpPr>
            <a:spLocks noGrp="1"/>
          </p:cNvSpPr>
          <p:nvPr>
            <p:ph sz="half" idx="1"/>
          </p:nvPr>
        </p:nvSpPr>
        <p:spPr>
          <a:xfrm>
            <a:off x="0" y="457200"/>
            <a:ext cx="5857884" cy="6400800"/>
          </a:xfrm>
          <a:ln>
            <a:solidFill>
              <a:schemeClr val="accent6">
                <a:lumMod val="75000"/>
              </a:schemeClr>
            </a:solidFill>
          </a:ln>
        </p:spPr>
        <p:txBody>
          <a:bodyPr/>
          <a:lstStyle/>
          <a:p>
            <a:pPr>
              <a:spcBef>
                <a:spcPts val="0"/>
              </a:spcBef>
              <a:buNone/>
            </a:pPr>
            <a:r>
              <a:rPr lang="en-US" sz="1800" smtClean="0"/>
              <a:t>int main(int argc, char** argv) </a:t>
            </a:r>
            <a:r>
              <a:rPr lang="en-US" sz="1800" smtClean="0">
                <a:solidFill>
                  <a:srgbClr val="000099"/>
                </a:solidFill>
              </a:rPr>
              <a:t>// file vd11.cpp</a:t>
            </a:r>
          </a:p>
          <a:p>
            <a:pPr>
              <a:spcBef>
                <a:spcPts val="0"/>
              </a:spcBef>
              <a:buNone/>
            </a:pPr>
            <a:r>
              <a:rPr lang="en-US" sz="1800" smtClean="0"/>
              <a:t>{ int thang; cout &lt;&lt; "Nhap vao thang (tu 1 den 12):";  </a:t>
            </a:r>
          </a:p>
          <a:p>
            <a:pPr>
              <a:spcBef>
                <a:spcPts val="0"/>
              </a:spcBef>
              <a:buNone/>
            </a:pPr>
            <a:r>
              <a:rPr lang="en-US" sz="1800" smtClean="0"/>
              <a:t>   cin &gt;&gt; thang;</a:t>
            </a:r>
          </a:p>
          <a:p>
            <a:pPr>
              <a:spcBef>
                <a:spcPts val="0"/>
              </a:spcBef>
              <a:buNone/>
            </a:pPr>
            <a:r>
              <a:rPr lang="en-US" sz="1800" smtClean="0"/>
              <a:t>   </a:t>
            </a:r>
            <a:r>
              <a:rPr lang="en-US" sz="1800" b="1" smtClean="0"/>
              <a:t>switch</a:t>
            </a:r>
            <a:r>
              <a:rPr lang="en-US" sz="1800" smtClean="0"/>
              <a:t> (thang) </a:t>
            </a:r>
          </a:p>
          <a:p>
            <a:pPr>
              <a:spcBef>
                <a:spcPts val="0"/>
              </a:spcBef>
              <a:buNone/>
            </a:pPr>
            <a:r>
              <a:rPr lang="en-US" sz="1800" smtClean="0"/>
              <a:t>  {  case 1: </a:t>
            </a:r>
          </a:p>
          <a:p>
            <a:pPr>
              <a:spcBef>
                <a:spcPts val="0"/>
              </a:spcBef>
              <a:buNone/>
            </a:pPr>
            <a:r>
              <a:rPr lang="en-US" sz="1800" smtClean="0"/>
              <a:t>	case 3:</a:t>
            </a:r>
          </a:p>
          <a:p>
            <a:pPr>
              <a:spcBef>
                <a:spcPts val="0"/>
              </a:spcBef>
              <a:buNone/>
            </a:pPr>
            <a:r>
              <a:rPr lang="en-US" sz="1800" smtClean="0"/>
              <a:t>	case 5:</a:t>
            </a:r>
          </a:p>
          <a:p>
            <a:pPr>
              <a:spcBef>
                <a:spcPts val="0"/>
              </a:spcBef>
              <a:buNone/>
            </a:pPr>
            <a:r>
              <a:rPr lang="en-US" sz="1800" smtClean="0"/>
              <a:t>	case 7:</a:t>
            </a:r>
          </a:p>
          <a:p>
            <a:pPr>
              <a:spcBef>
                <a:spcPts val="0"/>
              </a:spcBef>
              <a:buNone/>
            </a:pPr>
            <a:r>
              <a:rPr lang="en-US" sz="1800" smtClean="0"/>
              <a:t>	case 8:</a:t>
            </a:r>
          </a:p>
          <a:p>
            <a:pPr>
              <a:spcBef>
                <a:spcPts val="0"/>
              </a:spcBef>
              <a:buNone/>
            </a:pPr>
            <a:r>
              <a:rPr lang="en-US" sz="1800" smtClean="0"/>
              <a:t>	case 10:</a:t>
            </a:r>
          </a:p>
          <a:p>
            <a:pPr>
              <a:spcBef>
                <a:spcPts val="0"/>
              </a:spcBef>
              <a:buNone/>
            </a:pPr>
            <a:r>
              <a:rPr lang="en-US" sz="1800" smtClean="0"/>
              <a:t>	case 12:  cout &lt;&lt; "[*] Thang "&lt;&lt;thang&lt;&lt;" co 31 ngay";</a:t>
            </a:r>
          </a:p>
          <a:p>
            <a:pPr>
              <a:spcBef>
                <a:spcPts val="0"/>
              </a:spcBef>
              <a:buNone/>
            </a:pPr>
            <a:r>
              <a:rPr lang="en-US" sz="1800" smtClean="0"/>
              <a:t>		   </a:t>
            </a:r>
            <a:r>
              <a:rPr lang="en-US" sz="1800" b="1" smtClean="0"/>
              <a:t> break</a:t>
            </a:r>
            <a:r>
              <a:rPr lang="en-US" sz="1800" smtClean="0"/>
              <a:t>; // khong xet tiep cac case khac</a:t>
            </a:r>
          </a:p>
          <a:p>
            <a:pPr>
              <a:spcBef>
                <a:spcPts val="0"/>
              </a:spcBef>
              <a:buNone/>
            </a:pPr>
            <a:r>
              <a:rPr lang="en-US" sz="1800" smtClean="0"/>
              <a:t>	case 4:</a:t>
            </a:r>
          </a:p>
          <a:p>
            <a:pPr>
              <a:spcBef>
                <a:spcPts val="0"/>
              </a:spcBef>
              <a:buNone/>
            </a:pPr>
            <a:r>
              <a:rPr lang="en-US" sz="1800" smtClean="0"/>
              <a:t>	case 6:</a:t>
            </a:r>
          </a:p>
          <a:p>
            <a:pPr>
              <a:spcBef>
                <a:spcPts val="0"/>
              </a:spcBef>
              <a:buNone/>
            </a:pPr>
            <a:r>
              <a:rPr lang="en-US" sz="1800" smtClean="0"/>
              <a:t>	case 9:</a:t>
            </a:r>
          </a:p>
          <a:p>
            <a:pPr>
              <a:spcBef>
                <a:spcPts val="0"/>
              </a:spcBef>
              <a:buNone/>
            </a:pPr>
            <a:r>
              <a:rPr lang="en-US" sz="1800" smtClean="0"/>
              <a:t>	case 11:  cout &lt;&lt; "[*] Thang "&lt;&lt;thang&lt;&lt;"co 30 ngay";</a:t>
            </a:r>
          </a:p>
          <a:p>
            <a:pPr>
              <a:spcBef>
                <a:spcPts val="0"/>
              </a:spcBef>
              <a:buNone/>
            </a:pPr>
            <a:r>
              <a:rPr lang="en-US" sz="1800" smtClean="0"/>
              <a:t>		    </a:t>
            </a:r>
            <a:r>
              <a:rPr lang="en-US" sz="1800" b="1" smtClean="0"/>
              <a:t>break</a:t>
            </a:r>
            <a:r>
              <a:rPr lang="en-US" sz="1800" smtClean="0"/>
              <a:t>;</a:t>
            </a:r>
          </a:p>
          <a:p>
            <a:pPr>
              <a:spcBef>
                <a:spcPts val="0"/>
              </a:spcBef>
              <a:buNone/>
            </a:pPr>
            <a:r>
              <a:rPr lang="en-US" sz="1800" smtClean="0"/>
              <a:t>	case 2:    cout &lt;&lt; "[*] Thang 2 co 28 hoac 29 ngay";</a:t>
            </a:r>
          </a:p>
          <a:p>
            <a:pPr>
              <a:spcBef>
                <a:spcPts val="0"/>
              </a:spcBef>
              <a:buNone/>
            </a:pPr>
            <a:r>
              <a:rPr lang="en-US" sz="1800" smtClean="0"/>
              <a:t>		   </a:t>
            </a:r>
            <a:r>
              <a:rPr lang="en-US" sz="1800" b="1" smtClean="0"/>
              <a:t> break</a:t>
            </a:r>
            <a:r>
              <a:rPr lang="en-US" sz="1800" smtClean="0"/>
              <a:t>;</a:t>
            </a:r>
          </a:p>
          <a:p>
            <a:pPr>
              <a:spcBef>
                <a:spcPts val="0"/>
              </a:spcBef>
              <a:buNone/>
            </a:pPr>
            <a:r>
              <a:rPr lang="en-US" sz="1800" smtClean="0"/>
              <a:t>	</a:t>
            </a:r>
            <a:r>
              <a:rPr lang="en-US" sz="1800" b="1" smtClean="0"/>
              <a:t>default</a:t>
            </a:r>
            <a:r>
              <a:rPr lang="en-US" sz="1800" smtClean="0"/>
              <a:t>:   cout &lt;&lt; "[-] Khong co thang "&lt;&lt;thang;</a:t>
            </a:r>
          </a:p>
          <a:p>
            <a:pPr>
              <a:spcBef>
                <a:spcPts val="0"/>
              </a:spcBef>
              <a:buNone/>
            </a:pPr>
            <a:r>
              <a:rPr lang="en-US" sz="1800" smtClean="0"/>
              <a:t>    }</a:t>
            </a:r>
          </a:p>
          <a:p>
            <a:pPr>
              <a:spcBef>
                <a:spcPts val="0"/>
              </a:spcBef>
              <a:buNone/>
            </a:pPr>
            <a:r>
              <a:rPr lang="en-US" sz="1800" smtClean="0"/>
              <a:t>    return 0; </a:t>
            </a:r>
          </a:p>
          <a:p>
            <a:pPr>
              <a:spcBef>
                <a:spcPts val="0"/>
              </a:spcBef>
              <a:buNone/>
            </a:pPr>
            <a:r>
              <a:rPr lang="en-US" sz="1800" smtClean="0"/>
              <a:t>}</a:t>
            </a:r>
          </a:p>
        </p:txBody>
      </p:sp>
      <p:sp>
        <p:nvSpPr>
          <p:cNvPr id="4" name="Content Placeholder 3"/>
          <p:cNvSpPr>
            <a:spLocks noGrp="1"/>
          </p:cNvSpPr>
          <p:nvPr>
            <p:ph sz="half" idx="2"/>
          </p:nvPr>
        </p:nvSpPr>
        <p:spPr>
          <a:xfrm>
            <a:off x="5143504" y="500042"/>
            <a:ext cx="4000496" cy="1428760"/>
          </a:xfrm>
          <a:solidFill>
            <a:schemeClr val="tx1"/>
          </a:solidFill>
        </p:spPr>
        <p:txBody>
          <a:bodyPr/>
          <a:lstStyle/>
          <a:p>
            <a:pPr>
              <a:buNone/>
            </a:pPr>
            <a:r>
              <a:rPr lang="en-US" sz="2400" smtClean="0">
                <a:solidFill>
                  <a:schemeClr val="bg1"/>
                </a:solidFill>
              </a:rPr>
              <a:t>Nhap vao thang (tu 1 den 12):3</a:t>
            </a:r>
          </a:p>
          <a:p>
            <a:pPr>
              <a:buNone/>
            </a:pPr>
            <a:r>
              <a:rPr lang="en-US" sz="2400" smtClean="0">
                <a:solidFill>
                  <a:schemeClr val="bg1"/>
                </a:solidFill>
              </a:rPr>
              <a:t>[*] Thang 3 co 31 ngay</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8</a:t>
            </a:fld>
            <a:endParaRPr lang="en-US"/>
          </a:p>
        </p:txBody>
      </p:sp>
      <p:sp>
        <p:nvSpPr>
          <p:cNvPr id="6" name="Content Placeholder 2"/>
          <p:cNvSpPr txBox="1">
            <a:spLocks/>
          </p:cNvSpPr>
          <p:nvPr/>
        </p:nvSpPr>
        <p:spPr bwMode="auto">
          <a:xfrm>
            <a:off x="5857884" y="1928802"/>
            <a:ext cx="3286116" cy="49291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pitchFamily="34" charset="0"/>
              <a:buChar char="•"/>
            </a:pPr>
            <a:r>
              <a:rPr lang="en-US" sz="2400" kern="0" smtClean="0">
                <a:latin typeface="+mn-lt"/>
              </a:rPr>
              <a:t>đầu tiên case 3 được chọn vì thang ==3.</a:t>
            </a:r>
          </a:p>
          <a:p>
            <a:pPr marL="342900" indent="-342900" eaLnBrk="0" hangingPunct="0">
              <a:spcBef>
                <a:spcPct val="20000"/>
              </a:spcBef>
              <a:buFont typeface="Arial" pitchFamily="34" charset="0"/>
              <a:buChar char="•"/>
            </a:pPr>
            <a:r>
              <a:rPr lang="en-US" sz="2400" kern="0" smtClean="0">
                <a:latin typeface="+mn-lt"/>
              </a:rPr>
              <a:t>vì không có lệnh break nên case 5,7,8,10 và 12 được chọn theo.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lặp </a:t>
            </a:r>
            <a:r>
              <a:rPr lang="en-US" smtClean="0">
                <a:solidFill>
                  <a:srgbClr val="FF0000"/>
                </a:solidFill>
              </a:rPr>
              <a:t>while(){…}</a:t>
            </a:r>
            <a:r>
              <a:rPr lang="en-US" smtClean="0"/>
              <a:t> và </a:t>
            </a:r>
            <a:r>
              <a:rPr lang="en-US" smtClean="0">
                <a:solidFill>
                  <a:srgbClr val="FF0000"/>
                </a:solidFill>
              </a:rPr>
              <a:t>do {…} while()</a:t>
            </a:r>
            <a:endParaRPr lang="en-US">
              <a:solidFill>
                <a:srgbClr val="FF0000"/>
              </a:solidFill>
            </a:endParaRPr>
          </a:p>
        </p:txBody>
      </p:sp>
      <p:sp>
        <p:nvSpPr>
          <p:cNvPr id="3" name="Content Placeholder 2"/>
          <p:cNvSpPr>
            <a:spLocks noGrp="1"/>
          </p:cNvSpPr>
          <p:nvPr>
            <p:ph sz="half" idx="1"/>
          </p:nvPr>
        </p:nvSpPr>
        <p:spPr>
          <a:xfrm>
            <a:off x="214282" y="571480"/>
            <a:ext cx="4286248" cy="1757354"/>
          </a:xfrm>
        </p:spPr>
        <p:txBody>
          <a:bodyPr/>
          <a:lstStyle/>
          <a:p>
            <a:pPr>
              <a:buNone/>
            </a:pPr>
            <a:r>
              <a:rPr lang="en-US" b="1" smtClean="0">
                <a:solidFill>
                  <a:srgbClr val="FF0000"/>
                </a:solidFill>
              </a:rPr>
              <a:t>while </a:t>
            </a:r>
            <a:r>
              <a:rPr lang="en-US" smtClean="0"/>
              <a:t>(&lt;điều kiện&gt;)</a:t>
            </a:r>
          </a:p>
          <a:p>
            <a:pPr>
              <a:buNone/>
            </a:pPr>
            <a:r>
              <a:rPr lang="en-US" smtClean="0"/>
              <a:t>{    &lt;</a:t>
            </a:r>
            <a:r>
              <a:rPr lang="en-US" smtClean="0">
                <a:solidFill>
                  <a:srgbClr val="000099"/>
                </a:solidFill>
              </a:rPr>
              <a:t>khối lệnh lặp</a:t>
            </a:r>
            <a:r>
              <a:rPr lang="en-US" smtClean="0"/>
              <a:t>&gt;</a:t>
            </a:r>
          </a:p>
          <a:p>
            <a:pPr>
              <a:buNone/>
            </a:pPr>
            <a:r>
              <a:rPr lang="en-US" smtClean="0"/>
              <a:t>}</a:t>
            </a:r>
            <a:endParaRPr lang="en-US"/>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9</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57158" y="2221253"/>
            <a:ext cx="2590800" cy="46185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119842" y="2285992"/>
            <a:ext cx="2667000" cy="44930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Content Placeholder 2"/>
          <p:cNvSpPr>
            <a:spLocks noGrp="1"/>
          </p:cNvSpPr>
          <p:nvPr>
            <p:ph sz="half" idx="1"/>
          </p:nvPr>
        </p:nvSpPr>
        <p:spPr>
          <a:xfrm>
            <a:off x="4857752" y="500042"/>
            <a:ext cx="4286248" cy="1785950"/>
          </a:xfrm>
        </p:spPr>
        <p:txBody>
          <a:bodyPr/>
          <a:lstStyle/>
          <a:p>
            <a:pPr>
              <a:buNone/>
            </a:pPr>
            <a:r>
              <a:rPr lang="en-US" b="1" smtClean="0">
                <a:solidFill>
                  <a:srgbClr val="FF0000"/>
                </a:solidFill>
              </a:rPr>
              <a:t>do </a:t>
            </a:r>
          </a:p>
          <a:p>
            <a:pPr>
              <a:buNone/>
            </a:pPr>
            <a:r>
              <a:rPr lang="en-US" smtClean="0"/>
              <a:t>{   &lt;</a:t>
            </a:r>
            <a:r>
              <a:rPr lang="en-US" smtClean="0">
                <a:solidFill>
                  <a:srgbClr val="000099"/>
                </a:solidFill>
              </a:rPr>
              <a:t>khối lệnh lặp</a:t>
            </a:r>
            <a:r>
              <a:rPr lang="en-US" smtClean="0"/>
              <a:t>&gt;</a:t>
            </a:r>
          </a:p>
          <a:p>
            <a:pPr>
              <a:buNone/>
            </a:pPr>
            <a:r>
              <a:rPr lang="en-US" smtClean="0"/>
              <a:t>} </a:t>
            </a:r>
            <a:r>
              <a:rPr lang="en-US" b="1" smtClean="0">
                <a:solidFill>
                  <a:srgbClr val="FF0000"/>
                </a:solidFill>
              </a:rPr>
              <a:t>while </a:t>
            </a:r>
            <a:r>
              <a:rPr lang="en-US" smtClean="0"/>
              <a:t>(&lt;điều kiện&gt;)</a:t>
            </a:r>
            <a:endParaRPr lang="en-US"/>
          </a:p>
        </p:txBody>
      </p:sp>
      <p:sp>
        <p:nvSpPr>
          <p:cNvPr id="9" name="TextBox 8"/>
          <p:cNvSpPr txBox="1"/>
          <p:nvPr/>
        </p:nvSpPr>
        <p:spPr>
          <a:xfrm>
            <a:off x="3071802" y="2214554"/>
            <a:ext cx="3500462" cy="1569660"/>
          </a:xfrm>
          <a:prstGeom prst="rect">
            <a:avLst/>
          </a:prstGeom>
          <a:noFill/>
        </p:spPr>
        <p:txBody>
          <a:bodyPr wrap="square" rtlCol="0">
            <a:spAutoFit/>
          </a:bodyPr>
          <a:lstStyle/>
          <a:p>
            <a:r>
              <a:rPr lang="en-US" sz="2400" i="1" smtClean="0"/>
              <a:t>Do {} while() chỉ khác while(){} ở chổ là nó sẽ thực hiện khối lệnh ít nhất là 1 lần.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 Cấu trúc lặp </a:t>
            </a:r>
            <a:r>
              <a:rPr lang="en-US" smtClean="0">
                <a:solidFill>
                  <a:srgbClr val="FF0000"/>
                </a:solidFill>
              </a:rPr>
              <a:t>while()</a:t>
            </a:r>
            <a:endParaRPr lang="en-US">
              <a:solidFill>
                <a:srgbClr val="FF0000"/>
              </a:solidFill>
            </a:endParaRPr>
          </a:p>
        </p:txBody>
      </p:sp>
      <p:sp>
        <p:nvSpPr>
          <p:cNvPr id="3" name="Content Placeholder 2"/>
          <p:cNvSpPr>
            <a:spLocks noGrp="1"/>
          </p:cNvSpPr>
          <p:nvPr>
            <p:ph sz="half" idx="1"/>
          </p:nvPr>
        </p:nvSpPr>
        <p:spPr>
          <a:xfrm>
            <a:off x="0" y="457200"/>
            <a:ext cx="5857884" cy="6400800"/>
          </a:xfrm>
          <a:ln>
            <a:noFill/>
          </a:ln>
        </p:spPr>
        <p:txBody>
          <a:bodyPr/>
          <a:lstStyle/>
          <a:p>
            <a:pPr>
              <a:spcBef>
                <a:spcPts val="0"/>
              </a:spcBef>
              <a:buNone/>
            </a:pPr>
            <a:r>
              <a:rPr lang="en-US" sz="2400" smtClean="0">
                <a:solidFill>
                  <a:srgbClr val="3366CC"/>
                </a:solidFill>
              </a:rPr>
              <a:t>// file vd12.cpp</a:t>
            </a:r>
          </a:p>
          <a:p>
            <a:pPr>
              <a:spcBef>
                <a:spcPts val="0"/>
              </a:spcBef>
              <a:buNone/>
            </a:pPr>
            <a:r>
              <a:rPr lang="en-US" sz="2400" smtClean="0"/>
              <a:t>int main(int argc, char** argv) </a:t>
            </a:r>
          </a:p>
          <a:p>
            <a:pPr>
              <a:spcBef>
                <a:spcPts val="0"/>
              </a:spcBef>
              <a:buNone/>
            </a:pPr>
            <a:r>
              <a:rPr lang="en-US" sz="2400" smtClean="0"/>
              <a:t>{</a:t>
            </a:r>
          </a:p>
          <a:p>
            <a:pPr>
              <a:spcBef>
                <a:spcPts val="0"/>
              </a:spcBef>
              <a:buNone/>
            </a:pPr>
            <a:r>
              <a:rPr lang="en-US" sz="2400" smtClean="0"/>
              <a:t>	int n, us; // us = uoc so cua n</a:t>
            </a:r>
          </a:p>
          <a:p>
            <a:pPr>
              <a:spcBef>
                <a:spcPts val="0"/>
              </a:spcBef>
              <a:buNone/>
            </a:pPr>
            <a:r>
              <a:rPr lang="en-US" sz="2400" smtClean="0"/>
              <a:t>	cout &lt;&lt; "Nhap so nguyen &gt; 0:"; </a:t>
            </a:r>
          </a:p>
          <a:p>
            <a:pPr>
              <a:spcBef>
                <a:spcPts val="0"/>
              </a:spcBef>
              <a:buNone/>
            </a:pPr>
            <a:r>
              <a:rPr lang="en-US" sz="2400" smtClean="0"/>
              <a:t>     cin &gt;&gt; n;</a:t>
            </a:r>
          </a:p>
          <a:p>
            <a:pPr>
              <a:spcBef>
                <a:spcPts val="0"/>
              </a:spcBef>
              <a:buNone/>
            </a:pPr>
            <a:r>
              <a:rPr lang="en-US" sz="2400" smtClean="0"/>
              <a:t>	us = n;</a:t>
            </a:r>
          </a:p>
          <a:p>
            <a:pPr>
              <a:spcBef>
                <a:spcPts val="0"/>
              </a:spcBef>
              <a:buNone/>
            </a:pPr>
            <a:r>
              <a:rPr lang="en-US" sz="2400" smtClean="0"/>
              <a:t>	</a:t>
            </a:r>
            <a:r>
              <a:rPr lang="en-US" sz="2400" b="1" smtClean="0"/>
              <a:t>while</a:t>
            </a:r>
            <a:r>
              <a:rPr lang="en-US" sz="2400" smtClean="0"/>
              <a:t> (</a:t>
            </a:r>
            <a:r>
              <a:rPr lang="en-US" sz="2400" b="1" smtClean="0">
                <a:solidFill>
                  <a:srgbClr val="FF0000"/>
                </a:solidFill>
              </a:rPr>
              <a:t>us &gt; 0</a:t>
            </a:r>
            <a:r>
              <a:rPr lang="en-US" sz="2400" smtClean="0"/>
              <a:t>) </a:t>
            </a:r>
            <a:r>
              <a:rPr lang="en-US" sz="2400" smtClean="0">
                <a:solidFill>
                  <a:srgbClr val="000099"/>
                </a:solidFill>
              </a:rPr>
              <a:t>// dieu kien de thoat duoc !</a:t>
            </a:r>
          </a:p>
          <a:p>
            <a:pPr>
              <a:spcBef>
                <a:spcPts val="0"/>
              </a:spcBef>
              <a:buNone/>
            </a:pPr>
            <a:r>
              <a:rPr lang="en-US" sz="2400" smtClean="0"/>
              <a:t>	{   if (n%us==0)</a:t>
            </a:r>
          </a:p>
          <a:p>
            <a:pPr>
              <a:spcBef>
                <a:spcPts val="0"/>
              </a:spcBef>
              <a:buNone/>
            </a:pPr>
            <a:r>
              <a:rPr lang="en-US" sz="2400" smtClean="0"/>
              <a:t>	     {	cout &lt;&lt; us &lt;&lt;" la uoc so cua "&lt;&lt; n;</a:t>
            </a:r>
          </a:p>
          <a:p>
            <a:pPr>
              <a:spcBef>
                <a:spcPts val="0"/>
              </a:spcBef>
              <a:buNone/>
            </a:pPr>
            <a:r>
              <a:rPr lang="en-US" sz="2400" smtClean="0"/>
              <a:t>		cout &lt;&lt;endl;</a:t>
            </a:r>
          </a:p>
          <a:p>
            <a:pPr>
              <a:spcBef>
                <a:spcPts val="0"/>
              </a:spcBef>
              <a:buNone/>
            </a:pPr>
            <a:r>
              <a:rPr lang="en-US" sz="2400" smtClean="0"/>
              <a:t>	     }</a:t>
            </a:r>
          </a:p>
          <a:p>
            <a:pPr>
              <a:spcBef>
                <a:spcPts val="0"/>
              </a:spcBef>
              <a:buNone/>
            </a:pPr>
            <a:r>
              <a:rPr lang="en-US" sz="2400" smtClean="0"/>
              <a:t>	     </a:t>
            </a:r>
            <a:r>
              <a:rPr lang="en-US" sz="2400" b="1" smtClean="0">
                <a:solidFill>
                  <a:srgbClr val="FF0000"/>
                </a:solidFill>
              </a:rPr>
              <a:t>us = us - 1</a:t>
            </a:r>
            <a:r>
              <a:rPr lang="en-US" sz="2400" smtClean="0"/>
              <a:t>; </a:t>
            </a:r>
            <a:r>
              <a:rPr lang="en-US" sz="2400" smtClean="0">
                <a:solidFill>
                  <a:srgbClr val="000099"/>
                </a:solidFill>
              </a:rPr>
              <a:t>// luôn luôn giảm dần</a:t>
            </a:r>
          </a:p>
          <a:p>
            <a:pPr>
              <a:spcBef>
                <a:spcPts val="0"/>
              </a:spcBef>
              <a:buNone/>
            </a:pPr>
            <a:r>
              <a:rPr lang="en-US" sz="2400" smtClean="0"/>
              <a:t>	}</a:t>
            </a:r>
          </a:p>
          <a:p>
            <a:pPr>
              <a:spcBef>
                <a:spcPts val="0"/>
              </a:spcBef>
              <a:buNone/>
            </a:pPr>
            <a:r>
              <a:rPr lang="en-US" sz="2400" smtClean="0"/>
              <a:t>	return 0; </a:t>
            </a:r>
          </a:p>
          <a:p>
            <a:pPr>
              <a:spcBef>
                <a:spcPts val="0"/>
              </a:spcBef>
              <a:buNone/>
            </a:pPr>
            <a:r>
              <a:rPr lang="en-US" sz="2400" smtClean="0"/>
              <a:t>}</a:t>
            </a:r>
          </a:p>
        </p:txBody>
      </p:sp>
      <p:sp>
        <p:nvSpPr>
          <p:cNvPr id="4" name="Content Placeholder 3"/>
          <p:cNvSpPr>
            <a:spLocks noGrp="1"/>
          </p:cNvSpPr>
          <p:nvPr>
            <p:ph sz="half" idx="2"/>
          </p:nvPr>
        </p:nvSpPr>
        <p:spPr>
          <a:xfrm>
            <a:off x="5500694" y="500042"/>
            <a:ext cx="3500430" cy="2357454"/>
          </a:xfrm>
          <a:solidFill>
            <a:schemeClr val="tx1"/>
          </a:solidFill>
        </p:spPr>
        <p:txBody>
          <a:bodyPr/>
          <a:lstStyle/>
          <a:p>
            <a:pPr>
              <a:buNone/>
            </a:pPr>
            <a:r>
              <a:rPr lang="en-US" sz="2400" smtClean="0">
                <a:solidFill>
                  <a:schemeClr val="bg1"/>
                </a:solidFill>
              </a:rPr>
              <a:t>Nhap so nguyen &gt; 0:8</a:t>
            </a:r>
          </a:p>
          <a:p>
            <a:pPr>
              <a:buNone/>
            </a:pPr>
            <a:r>
              <a:rPr lang="en-US" sz="2400" smtClean="0">
                <a:solidFill>
                  <a:schemeClr val="bg1"/>
                </a:solidFill>
              </a:rPr>
              <a:t>8 la uoc so cua 8</a:t>
            </a:r>
          </a:p>
          <a:p>
            <a:pPr>
              <a:buNone/>
            </a:pPr>
            <a:r>
              <a:rPr lang="en-US" sz="2400" smtClean="0">
                <a:solidFill>
                  <a:schemeClr val="bg1"/>
                </a:solidFill>
              </a:rPr>
              <a:t>4 la uoc so cua 8</a:t>
            </a:r>
          </a:p>
          <a:p>
            <a:pPr>
              <a:buNone/>
            </a:pPr>
            <a:r>
              <a:rPr lang="en-US" sz="2400" smtClean="0">
                <a:solidFill>
                  <a:schemeClr val="bg1"/>
                </a:solidFill>
              </a:rPr>
              <a:t>2 la uoc so cua 8</a:t>
            </a:r>
          </a:p>
          <a:p>
            <a:pPr>
              <a:buNone/>
            </a:pPr>
            <a:r>
              <a:rPr lang="en-US" sz="2400" smtClean="0">
                <a:solidFill>
                  <a:schemeClr val="bg1"/>
                </a:solidFill>
              </a:rPr>
              <a:t>1 la uoc so cua 8</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10</a:t>
            </a:fld>
            <a:endParaRPr lang="en-US"/>
          </a:p>
        </p:txBody>
      </p:sp>
      <p:sp>
        <p:nvSpPr>
          <p:cNvPr id="6" name="Content Placeholder 2"/>
          <p:cNvSpPr txBox="1">
            <a:spLocks/>
          </p:cNvSpPr>
          <p:nvPr/>
        </p:nvSpPr>
        <p:spPr bwMode="auto">
          <a:xfrm>
            <a:off x="5500694" y="2857496"/>
            <a:ext cx="3643306" cy="40005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pitchFamily="34" charset="0"/>
              <a:buChar char="•"/>
            </a:pPr>
            <a:r>
              <a:rPr lang="en-US" sz="2400" kern="0" smtClean="0">
                <a:latin typeface="+mn-lt"/>
              </a:rPr>
              <a:t>us phải có giá trị, và giá trị của us được kiễm tra trước khi lặp.</a:t>
            </a:r>
          </a:p>
          <a:p>
            <a:pPr marL="342900" indent="-342900" eaLnBrk="0" hangingPunct="0">
              <a:spcBef>
                <a:spcPct val="20000"/>
              </a:spcBef>
              <a:buFont typeface="Arial" pitchFamily="34" charset="0"/>
              <a:buChar char="•"/>
            </a:pPr>
            <a:r>
              <a:rPr lang="en-US" sz="2400" kern="0" smtClean="0">
                <a:latin typeface="+mn-lt"/>
              </a:rPr>
              <a:t>n ≤ 0→us ≤ 0:không lặp</a:t>
            </a:r>
          </a:p>
          <a:p>
            <a:pPr marL="342900" indent="-342900" eaLnBrk="0" hangingPunct="0">
              <a:spcBef>
                <a:spcPct val="20000"/>
              </a:spcBef>
              <a:buFont typeface="Arial" pitchFamily="34" charset="0"/>
              <a:buChar char="•"/>
            </a:pPr>
            <a:r>
              <a:rPr lang="en-US" sz="2400" kern="0" smtClean="0">
                <a:latin typeface="+mn-lt"/>
              </a:rPr>
              <a:t>us&gt;0 và sẽ giảm dần về 0</a:t>
            </a:r>
            <a:r>
              <a:rPr lang="en-US" sz="2400" kern="0" smtClean="0"/>
              <a:t> </a:t>
            </a:r>
            <a:r>
              <a:rPr lang="en-US" sz="2400" kern="0" smtClean="0">
                <a:latin typeface="+mn-lt"/>
              </a:rPr>
              <a:t>(</a:t>
            </a:r>
            <a:r>
              <a:rPr lang="en-US" sz="2400" u="sng" kern="0" smtClean="0">
                <a:solidFill>
                  <a:srgbClr val="FF0000"/>
                </a:solidFill>
                <a:latin typeface="+mn-lt"/>
              </a:rPr>
              <a:t>tính bất biến của vòng lặp</a:t>
            </a:r>
            <a:r>
              <a:rPr lang="en-US" sz="2400" kern="0" smtClean="0">
                <a:latin typeface="+mn-lt"/>
              </a:rPr>
              <a:t>), điều kiện us&gt;0 là để thoát khỏi vòng lặp.</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lặp </a:t>
            </a:r>
            <a:r>
              <a:rPr lang="en-US" smtClean="0">
                <a:solidFill>
                  <a:srgbClr val="FF0000"/>
                </a:solidFill>
              </a:rPr>
              <a:t>for ( </a:t>
            </a:r>
            <a:r>
              <a:rPr lang="en-US" smtClean="0">
                <a:solidFill>
                  <a:schemeClr val="accent6">
                    <a:lumMod val="75000"/>
                  </a:schemeClr>
                </a:solidFill>
              </a:rPr>
              <a:t>..</a:t>
            </a:r>
            <a:r>
              <a:rPr lang="en-US" smtClean="0">
                <a:solidFill>
                  <a:srgbClr val="FF0000"/>
                </a:solidFill>
              </a:rPr>
              <a:t> ; </a:t>
            </a:r>
            <a:r>
              <a:rPr lang="en-US" smtClean="0">
                <a:solidFill>
                  <a:schemeClr val="accent6">
                    <a:lumMod val="75000"/>
                  </a:schemeClr>
                </a:solidFill>
              </a:rPr>
              <a:t>..</a:t>
            </a:r>
            <a:r>
              <a:rPr lang="en-US" smtClean="0">
                <a:solidFill>
                  <a:srgbClr val="FF0000"/>
                </a:solidFill>
              </a:rPr>
              <a:t> ; </a:t>
            </a:r>
            <a:r>
              <a:rPr lang="en-US" smtClean="0">
                <a:solidFill>
                  <a:schemeClr val="accent6">
                    <a:lumMod val="75000"/>
                  </a:schemeClr>
                </a:solidFill>
              </a:rPr>
              <a:t>..</a:t>
            </a:r>
            <a:r>
              <a:rPr lang="en-US" smtClean="0">
                <a:solidFill>
                  <a:srgbClr val="FF0000"/>
                </a:solidFill>
              </a:rPr>
              <a:t> ) { … }</a:t>
            </a:r>
            <a:endParaRPr lang="en-US">
              <a:solidFill>
                <a:srgbClr val="FF0000"/>
              </a:solidFill>
            </a:endParaRPr>
          </a:p>
        </p:txBody>
      </p:sp>
      <p:sp>
        <p:nvSpPr>
          <p:cNvPr id="3" name="Content Placeholder 2"/>
          <p:cNvSpPr>
            <a:spLocks noGrp="1"/>
          </p:cNvSpPr>
          <p:nvPr>
            <p:ph sz="half" idx="1"/>
          </p:nvPr>
        </p:nvSpPr>
        <p:spPr>
          <a:xfrm>
            <a:off x="0" y="457200"/>
            <a:ext cx="5715008" cy="6400800"/>
          </a:xfrm>
        </p:spPr>
        <p:txBody>
          <a:bodyPr/>
          <a:lstStyle/>
          <a:p>
            <a:r>
              <a:rPr lang="en-US" sz="2400" smtClean="0"/>
              <a:t>Vòng lặp </a:t>
            </a:r>
            <a:r>
              <a:rPr lang="en-US" sz="2400" b="1" smtClean="0">
                <a:solidFill>
                  <a:srgbClr val="C00000"/>
                </a:solidFill>
              </a:rPr>
              <a:t>for</a:t>
            </a:r>
            <a:r>
              <a:rPr lang="en-US" sz="2400" smtClean="0"/>
              <a:t> là vòng lặp </a:t>
            </a:r>
            <a:r>
              <a:rPr lang="en-US" sz="2400" b="1" smtClean="0">
                <a:solidFill>
                  <a:srgbClr val="C00000"/>
                </a:solidFill>
              </a:rPr>
              <a:t>while</a:t>
            </a:r>
            <a:r>
              <a:rPr lang="en-US" sz="2400" smtClean="0"/>
              <a:t> có chỉ ra tường minh các </a:t>
            </a:r>
            <a:r>
              <a:rPr lang="en-US" sz="2400" b="1" smtClean="0"/>
              <a:t>biến điều khiển vòng lặp </a:t>
            </a:r>
            <a:r>
              <a:rPr lang="en-US" sz="2400" smtClean="0"/>
              <a:t>(giá trị đầu; điều kiện lặp; thay đổi của biến điều khiển):</a:t>
            </a:r>
          </a:p>
          <a:p>
            <a:pPr marL="400050" lvl="1" indent="0">
              <a:buNone/>
            </a:pPr>
            <a:r>
              <a:rPr lang="en-US" b="1" smtClean="0">
                <a:solidFill>
                  <a:srgbClr val="C00000"/>
                </a:solidFill>
              </a:rPr>
              <a:t>for</a:t>
            </a:r>
            <a:r>
              <a:rPr lang="en-US" b="1" smtClean="0"/>
              <a:t> </a:t>
            </a:r>
            <a:r>
              <a:rPr lang="en-US" b="1" smtClean="0">
                <a:solidFill>
                  <a:srgbClr val="C00000"/>
                </a:solidFill>
              </a:rPr>
              <a:t>(</a:t>
            </a:r>
            <a:r>
              <a:rPr lang="en-US" smtClean="0"/>
              <a:t>&lt;</a:t>
            </a:r>
            <a:r>
              <a:rPr lang="en-US" i="1" smtClean="0"/>
              <a:t>khởi tạo (các) biến điều khiển</a:t>
            </a:r>
            <a:r>
              <a:rPr lang="en-US" smtClean="0"/>
              <a:t>&gt;</a:t>
            </a:r>
            <a:r>
              <a:rPr lang="en-US" b="1" smtClean="0">
                <a:solidFill>
                  <a:srgbClr val="FF0000"/>
                </a:solidFill>
              </a:rPr>
              <a:t>;</a:t>
            </a:r>
            <a:r>
              <a:rPr lang="en-US" smtClean="0"/>
              <a:t> </a:t>
            </a:r>
          </a:p>
          <a:p>
            <a:pPr marL="400050" lvl="1" indent="0">
              <a:buNone/>
            </a:pPr>
            <a:r>
              <a:rPr lang="en-US" smtClean="0"/>
              <a:t>       &lt;</a:t>
            </a:r>
            <a:r>
              <a:rPr lang="en-US" i="1" smtClean="0"/>
              <a:t>điều kiện lặp trên biến điều khiển</a:t>
            </a:r>
            <a:r>
              <a:rPr lang="en-US" smtClean="0"/>
              <a:t>&gt;</a:t>
            </a:r>
            <a:r>
              <a:rPr lang="en-US" b="1" smtClean="0">
                <a:solidFill>
                  <a:srgbClr val="FF0000"/>
                </a:solidFill>
              </a:rPr>
              <a:t>;</a:t>
            </a:r>
            <a:r>
              <a:rPr lang="en-US" smtClean="0"/>
              <a:t> </a:t>
            </a:r>
          </a:p>
          <a:p>
            <a:pPr marL="400050" lvl="1" indent="0">
              <a:buNone/>
            </a:pPr>
            <a:r>
              <a:rPr lang="en-US" smtClean="0"/>
              <a:t>       &lt;</a:t>
            </a:r>
            <a:r>
              <a:rPr lang="en-US" i="1" smtClean="0"/>
              <a:t>lệnh tăng/giảm biến điều khiển</a:t>
            </a:r>
            <a:r>
              <a:rPr lang="en-US" smtClean="0"/>
              <a:t>&gt;</a:t>
            </a:r>
            <a:r>
              <a:rPr lang="en-US" b="1" smtClean="0">
                <a:solidFill>
                  <a:srgbClr val="C00000"/>
                </a:solidFill>
              </a:rPr>
              <a:t>)</a:t>
            </a:r>
          </a:p>
          <a:p>
            <a:pPr marL="400050" lvl="1" indent="0">
              <a:buNone/>
            </a:pPr>
            <a:r>
              <a:rPr lang="en-US" b="1" smtClean="0">
                <a:solidFill>
                  <a:srgbClr val="000099"/>
                </a:solidFill>
              </a:rPr>
              <a:t>&lt;khối lệnh của vòng for&gt;</a:t>
            </a:r>
            <a:endParaRPr lang="en-US" smtClean="0">
              <a:solidFill>
                <a:srgbClr val="000099"/>
              </a:solidFill>
            </a:endParaRPr>
          </a:p>
          <a:p>
            <a:pPr marL="0" indent="0"/>
            <a:r>
              <a:rPr lang="en-US" sz="2400" smtClean="0"/>
              <a:t>Sau khi khởi tạo biến điều khiển, điều kiện lặp sẽ được kiễm tra trước khi vào vòng lặp. Lệnh tăng/giảm biến điều khiển sẽ được thực hiện sau khi bước lặp đã xong, hoặc bị bỏ qua phần còn lại (bằng lệnh </a:t>
            </a:r>
            <a:r>
              <a:rPr lang="en-US" sz="2400" b="1" smtClean="0"/>
              <a:t>continue</a:t>
            </a:r>
            <a:r>
              <a:rPr lang="en-US" sz="2400" smtClean="0"/>
              <a:t>).</a:t>
            </a:r>
          </a:p>
          <a:p>
            <a:pPr marL="0" indent="0"/>
            <a:endParaRPr lang="en-US" sz="2400" smtClean="0"/>
          </a:p>
          <a:p>
            <a:endParaRPr lang="en-US" sz="2400"/>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11</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00760" y="642918"/>
            <a:ext cx="2743200" cy="5938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 Cấu trúc lặp </a:t>
            </a:r>
            <a:r>
              <a:rPr lang="en-US" smtClean="0">
                <a:solidFill>
                  <a:srgbClr val="C00000"/>
                </a:solidFill>
              </a:rPr>
              <a:t>for</a:t>
            </a:r>
            <a:r>
              <a:rPr lang="en-US" smtClean="0">
                <a:solidFill>
                  <a:srgbClr val="FF0000"/>
                </a:solidFill>
              </a:rPr>
              <a:t>()</a:t>
            </a:r>
            <a:endParaRPr lang="en-US">
              <a:solidFill>
                <a:srgbClr val="FF0000"/>
              </a:solidFill>
            </a:endParaRPr>
          </a:p>
        </p:txBody>
      </p:sp>
      <p:sp>
        <p:nvSpPr>
          <p:cNvPr id="3" name="Content Placeholder 2"/>
          <p:cNvSpPr>
            <a:spLocks noGrp="1"/>
          </p:cNvSpPr>
          <p:nvPr>
            <p:ph sz="half" idx="1"/>
          </p:nvPr>
        </p:nvSpPr>
        <p:spPr>
          <a:xfrm>
            <a:off x="0" y="457200"/>
            <a:ext cx="5857884" cy="6400800"/>
          </a:xfrm>
          <a:ln>
            <a:solidFill>
              <a:schemeClr val="accent6">
                <a:lumMod val="75000"/>
              </a:schemeClr>
            </a:solidFill>
          </a:ln>
        </p:spPr>
        <p:txBody>
          <a:bodyPr/>
          <a:lstStyle/>
          <a:p>
            <a:pPr>
              <a:spcBef>
                <a:spcPts val="0"/>
              </a:spcBef>
              <a:buNone/>
            </a:pPr>
            <a:r>
              <a:rPr lang="en-US" sz="2400" smtClean="0">
                <a:solidFill>
                  <a:srgbClr val="000099"/>
                </a:solidFill>
              </a:rPr>
              <a:t>// file vd13.cpp</a:t>
            </a:r>
          </a:p>
          <a:p>
            <a:pPr>
              <a:spcBef>
                <a:spcPts val="0"/>
              </a:spcBef>
              <a:buNone/>
            </a:pPr>
            <a:r>
              <a:rPr lang="en-US" sz="2400" smtClean="0">
                <a:solidFill>
                  <a:schemeClr val="accent6">
                    <a:lumMod val="75000"/>
                  </a:schemeClr>
                </a:solidFill>
              </a:rPr>
              <a:t>// F0=F1=1; F(n) = F(n-1)+F(n-2) voi n ≥ 2</a:t>
            </a:r>
          </a:p>
          <a:p>
            <a:pPr>
              <a:spcBef>
                <a:spcPts val="0"/>
              </a:spcBef>
              <a:buNone/>
            </a:pPr>
            <a:r>
              <a:rPr lang="en-US" sz="2400" smtClean="0"/>
              <a:t>#include &lt;iostream&gt;</a:t>
            </a:r>
          </a:p>
          <a:p>
            <a:pPr>
              <a:spcBef>
                <a:spcPts val="0"/>
              </a:spcBef>
              <a:buNone/>
            </a:pPr>
            <a:r>
              <a:rPr lang="en-US" sz="2400" smtClean="0"/>
              <a:t>using namespace std;</a:t>
            </a:r>
          </a:p>
          <a:p>
            <a:pPr>
              <a:spcBef>
                <a:spcPts val="0"/>
              </a:spcBef>
              <a:buNone/>
            </a:pPr>
            <a:r>
              <a:rPr lang="en-US" sz="2400" smtClean="0"/>
              <a:t>int main(int argc, char** argv) </a:t>
            </a:r>
          </a:p>
          <a:p>
            <a:pPr>
              <a:spcBef>
                <a:spcPts val="0"/>
              </a:spcBef>
              <a:buNone/>
            </a:pPr>
            <a:r>
              <a:rPr lang="en-US" sz="2400" smtClean="0"/>
              <a:t>{	int n,fa,fb,fi;</a:t>
            </a:r>
          </a:p>
          <a:p>
            <a:pPr>
              <a:spcBef>
                <a:spcPts val="0"/>
              </a:spcBef>
              <a:buNone/>
            </a:pPr>
            <a:r>
              <a:rPr lang="en-US" sz="2400" smtClean="0"/>
              <a:t>	cout &lt;&lt; "Nhap so n&gt;=2: "; cin &gt;&gt; n;</a:t>
            </a:r>
          </a:p>
          <a:p>
            <a:pPr>
              <a:spcBef>
                <a:spcPts val="0"/>
              </a:spcBef>
              <a:buNone/>
            </a:pPr>
            <a:r>
              <a:rPr lang="en-US" sz="2400" smtClean="0"/>
              <a:t>	fa=fb=1;</a:t>
            </a:r>
          </a:p>
          <a:p>
            <a:pPr>
              <a:spcBef>
                <a:spcPts val="0"/>
              </a:spcBef>
              <a:buNone/>
            </a:pPr>
            <a:r>
              <a:rPr lang="en-US" sz="2400" smtClean="0"/>
              <a:t>	cout&lt;&lt;" F0 = "&lt;&lt;fa&lt;&lt;endl;</a:t>
            </a:r>
          </a:p>
          <a:p>
            <a:pPr>
              <a:spcBef>
                <a:spcPts val="0"/>
              </a:spcBef>
              <a:buNone/>
            </a:pPr>
            <a:r>
              <a:rPr lang="en-US" sz="2400" smtClean="0"/>
              <a:t>	cout&lt;&lt;" F1 = "&lt;&lt;fb&lt;&lt;endl;</a:t>
            </a:r>
          </a:p>
          <a:p>
            <a:pPr>
              <a:spcBef>
                <a:spcPts val="0"/>
              </a:spcBef>
              <a:buNone/>
            </a:pPr>
            <a:r>
              <a:rPr lang="en-US" sz="2400" smtClean="0"/>
              <a:t>	for (</a:t>
            </a:r>
            <a:r>
              <a:rPr lang="en-US" sz="2400" b="1" smtClean="0"/>
              <a:t>int i=2</a:t>
            </a:r>
            <a:r>
              <a:rPr lang="en-US" sz="2400" smtClean="0"/>
              <a:t>; i&lt;=n; i++)</a:t>
            </a:r>
          </a:p>
          <a:p>
            <a:pPr>
              <a:spcBef>
                <a:spcPts val="0"/>
              </a:spcBef>
              <a:buNone/>
            </a:pPr>
            <a:r>
              <a:rPr lang="en-US" sz="2400" smtClean="0"/>
              <a:t>	{  fi = fa + fb;</a:t>
            </a:r>
          </a:p>
          <a:p>
            <a:pPr>
              <a:spcBef>
                <a:spcPts val="0"/>
              </a:spcBef>
              <a:buNone/>
            </a:pPr>
            <a:r>
              <a:rPr lang="en-US" sz="2400" smtClean="0"/>
              <a:t>	    fa = fb;fb = fi;</a:t>
            </a:r>
          </a:p>
          <a:p>
            <a:pPr>
              <a:spcBef>
                <a:spcPts val="0"/>
              </a:spcBef>
              <a:buNone/>
            </a:pPr>
            <a:r>
              <a:rPr lang="en-US" sz="2400" smtClean="0"/>
              <a:t>	    cout&lt;&lt;" F"&lt;&lt;i&lt;&lt;" = "&lt;&lt;fb&lt;&lt;endl;</a:t>
            </a:r>
          </a:p>
          <a:p>
            <a:pPr>
              <a:spcBef>
                <a:spcPts val="0"/>
              </a:spcBef>
              <a:buNone/>
            </a:pPr>
            <a:r>
              <a:rPr lang="en-US" sz="2400" smtClean="0"/>
              <a:t>	}</a:t>
            </a:r>
          </a:p>
          <a:p>
            <a:pPr>
              <a:spcBef>
                <a:spcPts val="0"/>
              </a:spcBef>
              <a:buNone/>
            </a:pPr>
            <a:r>
              <a:rPr lang="en-US" sz="2400" smtClean="0"/>
              <a:t>	return 0; </a:t>
            </a:r>
          </a:p>
          <a:p>
            <a:pPr>
              <a:spcBef>
                <a:spcPts val="0"/>
              </a:spcBef>
              <a:buNone/>
            </a:pPr>
            <a:r>
              <a:rPr lang="en-US" sz="2400" smtClean="0"/>
              <a:t>}</a:t>
            </a:r>
          </a:p>
        </p:txBody>
      </p:sp>
      <p:sp>
        <p:nvSpPr>
          <p:cNvPr id="4" name="Content Placeholder 3"/>
          <p:cNvSpPr>
            <a:spLocks noGrp="1"/>
          </p:cNvSpPr>
          <p:nvPr>
            <p:ph sz="half" idx="2"/>
          </p:nvPr>
        </p:nvSpPr>
        <p:spPr>
          <a:xfrm>
            <a:off x="5929322" y="500042"/>
            <a:ext cx="3214678" cy="3071834"/>
          </a:xfrm>
          <a:solidFill>
            <a:schemeClr val="tx1"/>
          </a:solidFill>
        </p:spPr>
        <p:txBody>
          <a:bodyPr/>
          <a:lstStyle/>
          <a:p>
            <a:pPr>
              <a:buNone/>
            </a:pPr>
            <a:r>
              <a:rPr lang="en-US" sz="2400" smtClean="0">
                <a:solidFill>
                  <a:schemeClr val="bg1"/>
                </a:solidFill>
              </a:rPr>
              <a:t>Nhap so n &gt;= 2: 5</a:t>
            </a:r>
          </a:p>
          <a:p>
            <a:pPr>
              <a:buNone/>
            </a:pPr>
            <a:r>
              <a:rPr lang="en-US" sz="2400" smtClean="0">
                <a:solidFill>
                  <a:schemeClr val="bg1"/>
                </a:solidFill>
              </a:rPr>
              <a:t>  F0 = 1</a:t>
            </a:r>
          </a:p>
          <a:p>
            <a:pPr>
              <a:buNone/>
            </a:pPr>
            <a:r>
              <a:rPr lang="en-US" sz="2400" smtClean="0">
                <a:solidFill>
                  <a:schemeClr val="bg1"/>
                </a:solidFill>
              </a:rPr>
              <a:t>  F1 = 1</a:t>
            </a:r>
          </a:p>
          <a:p>
            <a:pPr>
              <a:buNone/>
            </a:pPr>
            <a:r>
              <a:rPr lang="en-US" sz="2400" smtClean="0">
                <a:solidFill>
                  <a:schemeClr val="bg1"/>
                </a:solidFill>
              </a:rPr>
              <a:t>  F2 = 2</a:t>
            </a:r>
          </a:p>
          <a:p>
            <a:pPr>
              <a:buNone/>
            </a:pPr>
            <a:r>
              <a:rPr lang="en-US" sz="2400" smtClean="0">
                <a:solidFill>
                  <a:schemeClr val="bg1"/>
                </a:solidFill>
              </a:rPr>
              <a:t>  F3 = 3</a:t>
            </a:r>
          </a:p>
          <a:p>
            <a:pPr>
              <a:buNone/>
            </a:pPr>
            <a:r>
              <a:rPr lang="en-US" sz="2400" smtClean="0">
                <a:solidFill>
                  <a:schemeClr val="bg1"/>
                </a:solidFill>
              </a:rPr>
              <a:t>  F4 = 5</a:t>
            </a:r>
          </a:p>
          <a:p>
            <a:pPr>
              <a:buNone/>
            </a:pPr>
            <a:r>
              <a:rPr lang="en-US" sz="2400" smtClean="0">
                <a:solidFill>
                  <a:schemeClr val="bg1"/>
                </a:solidFill>
              </a:rPr>
              <a:t>  F5 = 8</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12</a:t>
            </a:fld>
            <a:endParaRPr lang="en-US"/>
          </a:p>
        </p:txBody>
      </p:sp>
      <p:sp>
        <p:nvSpPr>
          <p:cNvPr id="6" name="Content Placeholder 2"/>
          <p:cNvSpPr txBox="1">
            <a:spLocks/>
          </p:cNvSpPr>
          <p:nvPr/>
        </p:nvSpPr>
        <p:spPr bwMode="auto">
          <a:xfrm>
            <a:off x="5857884" y="3643314"/>
            <a:ext cx="3286116" cy="321468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pitchFamily="34" charset="0"/>
              <a:buChar char="•"/>
            </a:pPr>
            <a:r>
              <a:rPr lang="en-US" sz="2400" kern="0" smtClean="0">
                <a:latin typeface="+mn-lt"/>
              </a:rPr>
              <a:t>biến điều khiển có thể được tạo ra và chỉ dùng trong vòng lặp for (int i=2;).</a:t>
            </a:r>
          </a:p>
          <a:p>
            <a:pPr marL="342900" indent="-342900" eaLnBrk="0" hangingPunct="0">
              <a:spcBef>
                <a:spcPct val="20000"/>
              </a:spcBef>
              <a:buFont typeface="Arial" pitchFamily="34" charset="0"/>
              <a:buChar char="•"/>
            </a:pPr>
            <a:r>
              <a:rPr lang="en-US" sz="2400" kern="0" smtClean="0">
                <a:latin typeface="+mn-lt"/>
              </a:rPr>
              <a:t>i++ : i luôn tăng, do đó n ≥ i để vòng lặp thực hiện &amp; kết thúc được.</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Cấu trúc thay đổi điều khiển</a:t>
            </a:r>
            <a:endParaRPr lang="en-US"/>
          </a:p>
        </p:txBody>
      </p:sp>
      <p:sp>
        <p:nvSpPr>
          <p:cNvPr id="3" name="Content Placeholder 2"/>
          <p:cNvSpPr>
            <a:spLocks noGrp="1"/>
          </p:cNvSpPr>
          <p:nvPr>
            <p:ph sz="half" idx="1"/>
          </p:nvPr>
        </p:nvSpPr>
        <p:spPr>
          <a:xfrm>
            <a:off x="0" y="528638"/>
            <a:ext cx="3071802" cy="2043106"/>
          </a:xfrm>
        </p:spPr>
        <p:txBody>
          <a:bodyPr/>
          <a:lstStyle/>
          <a:p>
            <a:r>
              <a:rPr lang="en-US" b="1" smtClean="0">
                <a:solidFill>
                  <a:srgbClr val="FF0000"/>
                </a:solidFill>
              </a:rPr>
              <a:t>break</a:t>
            </a:r>
            <a:r>
              <a:rPr lang="en-US" smtClean="0"/>
              <a:t>:</a:t>
            </a:r>
          </a:p>
          <a:p>
            <a:pPr>
              <a:buNone/>
            </a:pPr>
            <a:r>
              <a:rPr lang="en-US" smtClean="0"/>
              <a:t>	thoát ra khỏi một lệnh lặp (hoặc case)</a:t>
            </a:r>
          </a:p>
          <a:p>
            <a:pPr>
              <a:buNone/>
            </a:pPr>
            <a:endParaRPr lang="en-US" smtClean="0"/>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13</a:t>
            </a:fld>
            <a:endParaRPr lang="en-US"/>
          </a:p>
        </p:txBody>
      </p:sp>
      <p:grpSp>
        <p:nvGrpSpPr>
          <p:cNvPr id="15" name="Group 14"/>
          <p:cNvGrpSpPr/>
          <p:nvPr/>
        </p:nvGrpSpPr>
        <p:grpSpPr>
          <a:xfrm>
            <a:off x="500034" y="3071810"/>
            <a:ext cx="1428760" cy="2309170"/>
            <a:chOff x="6929454" y="642918"/>
            <a:chExt cx="1428760" cy="2309170"/>
          </a:xfrm>
        </p:grpSpPr>
        <p:sp>
          <p:nvSpPr>
            <p:cNvPr id="6" name="TextBox 5"/>
            <p:cNvSpPr txBox="1"/>
            <p:nvPr/>
          </p:nvSpPr>
          <p:spPr>
            <a:xfrm>
              <a:off x="6929454" y="1000108"/>
              <a:ext cx="1428760" cy="523220"/>
            </a:xfrm>
            <a:prstGeom prst="rect">
              <a:avLst/>
            </a:prstGeom>
            <a:noFill/>
          </p:spPr>
          <p:txBody>
            <a:bodyPr wrap="square" rtlCol="0">
              <a:spAutoFit/>
            </a:bodyPr>
            <a:lstStyle/>
            <a:p>
              <a:r>
                <a:rPr lang="en-US" smtClean="0">
                  <a:solidFill>
                    <a:srgbClr val="000099"/>
                  </a:solidFill>
                </a:rPr>
                <a:t>{ ...</a:t>
              </a:r>
            </a:p>
          </p:txBody>
        </p:sp>
        <p:sp>
          <p:nvSpPr>
            <p:cNvPr id="7" name="TextBox 6"/>
            <p:cNvSpPr txBox="1"/>
            <p:nvPr/>
          </p:nvSpPr>
          <p:spPr>
            <a:xfrm>
              <a:off x="6929454" y="2428868"/>
              <a:ext cx="901209" cy="523220"/>
            </a:xfrm>
            <a:prstGeom prst="rect">
              <a:avLst/>
            </a:prstGeom>
            <a:noFill/>
          </p:spPr>
          <p:txBody>
            <a:bodyPr wrap="none" rtlCol="0">
              <a:spAutoFit/>
            </a:bodyPr>
            <a:lstStyle/>
            <a:p>
              <a:r>
                <a:rPr lang="en-US" smtClean="0">
                  <a:solidFill>
                    <a:srgbClr val="000099"/>
                  </a:solidFill>
                </a:rPr>
                <a:t>lệnh;</a:t>
              </a:r>
              <a:endParaRPr lang="en-US">
                <a:solidFill>
                  <a:srgbClr val="000099"/>
                </a:solidFill>
              </a:endParaRPr>
            </a:p>
          </p:txBody>
        </p:sp>
        <p:sp>
          <p:nvSpPr>
            <p:cNvPr id="8" name="Rectangle 7"/>
            <p:cNvSpPr/>
            <p:nvPr/>
          </p:nvSpPr>
          <p:spPr>
            <a:xfrm>
              <a:off x="7143768" y="1357298"/>
              <a:ext cx="1196097" cy="523220"/>
            </a:xfrm>
            <a:prstGeom prst="rect">
              <a:avLst/>
            </a:prstGeom>
          </p:spPr>
          <p:txBody>
            <a:bodyPr wrap="none">
              <a:spAutoFit/>
            </a:bodyPr>
            <a:lstStyle/>
            <a:p>
              <a:r>
                <a:rPr lang="en-US" b="1" smtClean="0">
                  <a:solidFill>
                    <a:srgbClr val="FF0000"/>
                  </a:solidFill>
                </a:rPr>
                <a:t>break</a:t>
              </a:r>
              <a:r>
                <a:rPr lang="en-US" b="1" smtClean="0">
                  <a:solidFill>
                    <a:srgbClr val="000099"/>
                  </a:solidFill>
                </a:rPr>
                <a:t>;</a:t>
              </a:r>
              <a:endParaRPr lang="en-US" b="1">
                <a:solidFill>
                  <a:srgbClr val="000099"/>
                </a:solidFill>
              </a:endParaRPr>
            </a:p>
          </p:txBody>
        </p:sp>
        <p:sp>
          <p:nvSpPr>
            <p:cNvPr id="9" name="TextBox 8"/>
            <p:cNvSpPr txBox="1"/>
            <p:nvPr/>
          </p:nvSpPr>
          <p:spPr>
            <a:xfrm>
              <a:off x="6929454" y="642918"/>
              <a:ext cx="1311578" cy="523220"/>
            </a:xfrm>
            <a:prstGeom prst="rect">
              <a:avLst/>
            </a:prstGeom>
            <a:noFill/>
          </p:spPr>
          <p:txBody>
            <a:bodyPr wrap="none" rtlCol="0">
              <a:spAutoFit/>
            </a:bodyPr>
            <a:lstStyle/>
            <a:p>
              <a:r>
                <a:rPr lang="en-US" smtClean="0">
                  <a:solidFill>
                    <a:srgbClr val="000099"/>
                  </a:solidFill>
                </a:rPr>
                <a:t>lặp (đk)</a:t>
              </a:r>
              <a:endParaRPr lang="en-US">
                <a:solidFill>
                  <a:srgbClr val="000099"/>
                </a:solidFill>
              </a:endParaRPr>
            </a:p>
          </p:txBody>
        </p:sp>
        <p:sp>
          <p:nvSpPr>
            <p:cNvPr id="10" name="TextBox 9"/>
            <p:cNvSpPr txBox="1"/>
            <p:nvPr/>
          </p:nvSpPr>
          <p:spPr>
            <a:xfrm>
              <a:off x="6929454" y="1643050"/>
              <a:ext cx="1285884" cy="954107"/>
            </a:xfrm>
            <a:prstGeom prst="rect">
              <a:avLst/>
            </a:prstGeom>
            <a:noFill/>
          </p:spPr>
          <p:txBody>
            <a:bodyPr wrap="square" rtlCol="0">
              <a:spAutoFit/>
            </a:bodyPr>
            <a:lstStyle/>
            <a:p>
              <a:r>
                <a:rPr lang="en-US" smtClean="0">
                  <a:solidFill>
                    <a:srgbClr val="000099"/>
                  </a:solidFill>
                </a:rPr>
                <a:t>  …</a:t>
              </a:r>
            </a:p>
            <a:p>
              <a:r>
                <a:rPr lang="en-US" smtClean="0">
                  <a:solidFill>
                    <a:srgbClr val="000099"/>
                  </a:solidFill>
                </a:rPr>
                <a:t>}</a:t>
              </a:r>
            </a:p>
          </p:txBody>
        </p:sp>
        <p:cxnSp>
          <p:nvCxnSpPr>
            <p:cNvPr id="14" name="Elbow Connector 13"/>
            <p:cNvCxnSpPr>
              <a:stCxn id="8" idx="1"/>
              <a:endCxn id="7" idx="1"/>
            </p:cNvCxnSpPr>
            <p:nvPr/>
          </p:nvCxnSpPr>
          <p:spPr bwMode="auto">
            <a:xfrm rot="10800000" flipV="1">
              <a:off x="6929454" y="1618908"/>
              <a:ext cx="214314" cy="1071570"/>
            </a:xfrm>
            <a:prstGeom prst="bentConnector3">
              <a:avLst>
                <a:gd name="adj1" fmla="val 206666"/>
              </a:avLst>
            </a:prstGeom>
            <a:noFill/>
            <a:ln w="28575" cap="flat" cmpd="sng" algn="ctr">
              <a:solidFill>
                <a:schemeClr val="tx1"/>
              </a:solidFill>
              <a:prstDash val="solid"/>
              <a:round/>
              <a:headEnd type="none" w="med" len="med"/>
              <a:tailEnd type="arrow"/>
            </a:ln>
            <a:effectLst/>
          </p:spPr>
        </p:cxnSp>
      </p:grpSp>
      <p:sp>
        <p:nvSpPr>
          <p:cNvPr id="16" name="Content Placeholder 2"/>
          <p:cNvSpPr>
            <a:spLocks noGrp="1"/>
          </p:cNvSpPr>
          <p:nvPr>
            <p:ph sz="half" idx="1"/>
          </p:nvPr>
        </p:nvSpPr>
        <p:spPr>
          <a:xfrm>
            <a:off x="2928926" y="500042"/>
            <a:ext cx="2928958" cy="2071702"/>
          </a:xfrm>
        </p:spPr>
        <p:txBody>
          <a:bodyPr/>
          <a:lstStyle/>
          <a:p>
            <a:r>
              <a:rPr lang="en-US" b="1" smtClean="0">
                <a:solidFill>
                  <a:srgbClr val="FF0000"/>
                </a:solidFill>
              </a:rPr>
              <a:t>continue</a:t>
            </a:r>
            <a:r>
              <a:rPr lang="en-US" smtClean="0"/>
              <a:t>:</a:t>
            </a:r>
          </a:p>
          <a:p>
            <a:pPr>
              <a:buNone/>
            </a:pPr>
            <a:r>
              <a:rPr lang="en-US" smtClean="0"/>
              <a:t>	tiếp tục bước lặp kế tiếp.</a:t>
            </a:r>
          </a:p>
          <a:p>
            <a:pPr>
              <a:buNone/>
            </a:pPr>
            <a:endParaRPr lang="en-US" smtClean="0"/>
          </a:p>
        </p:txBody>
      </p:sp>
      <p:sp>
        <p:nvSpPr>
          <p:cNvPr id="24" name="Content Placeholder 2"/>
          <p:cNvSpPr>
            <a:spLocks noGrp="1"/>
          </p:cNvSpPr>
          <p:nvPr>
            <p:ph sz="half" idx="1"/>
          </p:nvPr>
        </p:nvSpPr>
        <p:spPr>
          <a:xfrm>
            <a:off x="6000760" y="500042"/>
            <a:ext cx="3143240" cy="2000264"/>
          </a:xfrm>
        </p:spPr>
        <p:txBody>
          <a:bodyPr/>
          <a:lstStyle/>
          <a:p>
            <a:r>
              <a:rPr lang="en-US" b="1" smtClean="0">
                <a:solidFill>
                  <a:srgbClr val="FF0000"/>
                </a:solidFill>
              </a:rPr>
              <a:t>goto</a:t>
            </a:r>
            <a:r>
              <a:rPr lang="en-US" smtClean="0"/>
              <a:t> &lt;nhãn&gt;;</a:t>
            </a:r>
          </a:p>
          <a:p>
            <a:pPr>
              <a:buNone/>
            </a:pPr>
            <a:r>
              <a:rPr lang="en-US" smtClean="0"/>
              <a:t>	chuyễn điều khiển đến vị trí có gắn nhãn</a:t>
            </a:r>
            <a:endParaRPr lang="en-US"/>
          </a:p>
        </p:txBody>
      </p:sp>
      <p:cxnSp>
        <p:nvCxnSpPr>
          <p:cNvPr id="28" name="Straight Connector 27"/>
          <p:cNvCxnSpPr/>
          <p:nvPr/>
        </p:nvCxnSpPr>
        <p:spPr bwMode="auto">
          <a:xfrm rot="5400000">
            <a:off x="70611" y="3571876"/>
            <a:ext cx="5857916" cy="1588"/>
          </a:xfrm>
          <a:prstGeom prst="line">
            <a:avLst/>
          </a:prstGeom>
          <a:noFill/>
          <a:ln w="9525" cap="flat" cmpd="sng" algn="ctr">
            <a:solidFill>
              <a:schemeClr val="tx1"/>
            </a:solidFill>
            <a:prstDash val="solid"/>
            <a:round/>
            <a:headEnd type="none" w="med" len="med"/>
            <a:tailEnd type="none" w="med" len="med"/>
          </a:ln>
          <a:effectLst/>
        </p:spPr>
      </p:cxnSp>
      <p:cxnSp>
        <p:nvCxnSpPr>
          <p:cNvPr id="29" name="Straight Connector 28"/>
          <p:cNvCxnSpPr/>
          <p:nvPr/>
        </p:nvCxnSpPr>
        <p:spPr bwMode="auto">
          <a:xfrm rot="5400000">
            <a:off x="3144034" y="3499644"/>
            <a:ext cx="5857916" cy="1588"/>
          </a:xfrm>
          <a:prstGeom prst="line">
            <a:avLst/>
          </a:prstGeom>
          <a:noFill/>
          <a:ln w="9525" cap="flat" cmpd="sng" algn="ctr">
            <a:solidFill>
              <a:schemeClr val="tx1"/>
            </a:solidFill>
            <a:prstDash val="solid"/>
            <a:round/>
            <a:headEnd type="none" w="med" len="med"/>
            <a:tailEnd type="none" w="med" len="med"/>
          </a:ln>
          <a:effectLst/>
        </p:spPr>
      </p:cxnSp>
      <p:grpSp>
        <p:nvGrpSpPr>
          <p:cNvPr id="50" name="Group 49"/>
          <p:cNvGrpSpPr/>
          <p:nvPr/>
        </p:nvGrpSpPr>
        <p:grpSpPr>
          <a:xfrm>
            <a:off x="3428992" y="3048656"/>
            <a:ext cx="1836874" cy="2309170"/>
            <a:chOff x="3428992" y="3048656"/>
            <a:chExt cx="1836874" cy="2309170"/>
          </a:xfrm>
        </p:grpSpPr>
        <p:sp>
          <p:nvSpPr>
            <p:cNvPr id="18" name="TextBox 17"/>
            <p:cNvSpPr txBox="1"/>
            <p:nvPr/>
          </p:nvSpPr>
          <p:spPr>
            <a:xfrm>
              <a:off x="3428992" y="3405846"/>
              <a:ext cx="1428760" cy="523220"/>
            </a:xfrm>
            <a:prstGeom prst="rect">
              <a:avLst/>
            </a:prstGeom>
            <a:noFill/>
          </p:spPr>
          <p:txBody>
            <a:bodyPr wrap="square" rtlCol="0">
              <a:spAutoFit/>
            </a:bodyPr>
            <a:lstStyle/>
            <a:p>
              <a:r>
                <a:rPr lang="en-US" smtClean="0">
                  <a:solidFill>
                    <a:srgbClr val="000099"/>
                  </a:solidFill>
                </a:rPr>
                <a:t>{ ...</a:t>
              </a:r>
            </a:p>
          </p:txBody>
        </p:sp>
        <p:sp>
          <p:nvSpPr>
            <p:cNvPr id="19" name="TextBox 18"/>
            <p:cNvSpPr txBox="1"/>
            <p:nvPr/>
          </p:nvSpPr>
          <p:spPr>
            <a:xfrm>
              <a:off x="3428992" y="4834606"/>
              <a:ext cx="901209" cy="523220"/>
            </a:xfrm>
            <a:prstGeom prst="rect">
              <a:avLst/>
            </a:prstGeom>
            <a:noFill/>
          </p:spPr>
          <p:txBody>
            <a:bodyPr wrap="none" rtlCol="0">
              <a:spAutoFit/>
            </a:bodyPr>
            <a:lstStyle/>
            <a:p>
              <a:r>
                <a:rPr lang="en-US" smtClean="0">
                  <a:solidFill>
                    <a:srgbClr val="000099"/>
                  </a:solidFill>
                </a:rPr>
                <a:t>lệnh;</a:t>
              </a:r>
              <a:endParaRPr lang="en-US">
                <a:solidFill>
                  <a:srgbClr val="000099"/>
                </a:solidFill>
              </a:endParaRPr>
            </a:p>
          </p:txBody>
        </p:sp>
        <p:sp>
          <p:nvSpPr>
            <p:cNvPr id="20" name="Rectangle 19"/>
            <p:cNvSpPr/>
            <p:nvPr/>
          </p:nvSpPr>
          <p:spPr>
            <a:xfrm>
              <a:off x="3643306" y="3763036"/>
              <a:ext cx="1622560" cy="523220"/>
            </a:xfrm>
            <a:prstGeom prst="rect">
              <a:avLst/>
            </a:prstGeom>
          </p:spPr>
          <p:txBody>
            <a:bodyPr wrap="none">
              <a:spAutoFit/>
            </a:bodyPr>
            <a:lstStyle/>
            <a:p>
              <a:r>
                <a:rPr lang="en-US" b="1" smtClean="0">
                  <a:solidFill>
                    <a:srgbClr val="FF0000"/>
                  </a:solidFill>
                </a:rPr>
                <a:t>continue</a:t>
              </a:r>
              <a:r>
                <a:rPr lang="en-US" b="1" smtClean="0">
                  <a:solidFill>
                    <a:srgbClr val="000099"/>
                  </a:solidFill>
                </a:rPr>
                <a:t>;</a:t>
              </a:r>
              <a:endParaRPr lang="en-US" b="1">
                <a:solidFill>
                  <a:srgbClr val="000099"/>
                </a:solidFill>
              </a:endParaRPr>
            </a:p>
          </p:txBody>
        </p:sp>
        <p:sp>
          <p:nvSpPr>
            <p:cNvPr id="21" name="TextBox 20"/>
            <p:cNvSpPr txBox="1"/>
            <p:nvPr/>
          </p:nvSpPr>
          <p:spPr>
            <a:xfrm>
              <a:off x="3428992" y="3048656"/>
              <a:ext cx="1311578" cy="523220"/>
            </a:xfrm>
            <a:prstGeom prst="rect">
              <a:avLst/>
            </a:prstGeom>
            <a:noFill/>
          </p:spPr>
          <p:txBody>
            <a:bodyPr wrap="none" rtlCol="0">
              <a:spAutoFit/>
            </a:bodyPr>
            <a:lstStyle/>
            <a:p>
              <a:r>
                <a:rPr lang="en-US" smtClean="0">
                  <a:solidFill>
                    <a:srgbClr val="000099"/>
                  </a:solidFill>
                </a:rPr>
                <a:t>lặp (đk)</a:t>
              </a:r>
              <a:endParaRPr lang="en-US">
                <a:solidFill>
                  <a:srgbClr val="000099"/>
                </a:solidFill>
              </a:endParaRPr>
            </a:p>
          </p:txBody>
        </p:sp>
        <p:sp>
          <p:nvSpPr>
            <p:cNvPr id="22" name="TextBox 21"/>
            <p:cNvSpPr txBox="1"/>
            <p:nvPr/>
          </p:nvSpPr>
          <p:spPr>
            <a:xfrm>
              <a:off x="3428992" y="4048788"/>
              <a:ext cx="1285884" cy="954107"/>
            </a:xfrm>
            <a:prstGeom prst="rect">
              <a:avLst/>
            </a:prstGeom>
            <a:noFill/>
          </p:spPr>
          <p:txBody>
            <a:bodyPr wrap="square" rtlCol="0">
              <a:spAutoFit/>
            </a:bodyPr>
            <a:lstStyle/>
            <a:p>
              <a:r>
                <a:rPr lang="en-US" smtClean="0">
                  <a:solidFill>
                    <a:srgbClr val="000099"/>
                  </a:solidFill>
                </a:rPr>
                <a:t>  …</a:t>
              </a:r>
            </a:p>
            <a:p>
              <a:r>
                <a:rPr lang="en-US" smtClean="0">
                  <a:solidFill>
                    <a:srgbClr val="000099"/>
                  </a:solidFill>
                </a:rPr>
                <a:t>}</a:t>
              </a:r>
            </a:p>
          </p:txBody>
        </p:sp>
        <p:cxnSp>
          <p:nvCxnSpPr>
            <p:cNvPr id="39" name="Shape 38"/>
            <p:cNvCxnSpPr>
              <a:endCxn id="21" idx="3"/>
            </p:cNvCxnSpPr>
            <p:nvPr/>
          </p:nvCxnSpPr>
          <p:spPr bwMode="auto">
            <a:xfrm rot="16200000" flipV="1">
              <a:off x="4608495" y="3442341"/>
              <a:ext cx="738522" cy="474372"/>
            </a:xfrm>
            <a:prstGeom prst="bentConnector2">
              <a:avLst/>
            </a:prstGeom>
            <a:noFill/>
            <a:ln w="28575" cap="flat" cmpd="sng" algn="ctr">
              <a:solidFill>
                <a:schemeClr val="tx1"/>
              </a:solidFill>
              <a:prstDash val="solid"/>
              <a:round/>
              <a:headEnd type="none" w="med" len="med"/>
              <a:tailEnd type="arrow"/>
            </a:ln>
            <a:effectLst/>
          </p:spPr>
        </p:cxnSp>
      </p:grpSp>
      <p:grpSp>
        <p:nvGrpSpPr>
          <p:cNvPr id="49" name="Group 48"/>
          <p:cNvGrpSpPr/>
          <p:nvPr/>
        </p:nvGrpSpPr>
        <p:grpSpPr>
          <a:xfrm>
            <a:off x="6572264" y="3000372"/>
            <a:ext cx="2205356" cy="2380608"/>
            <a:chOff x="6643702" y="4071942"/>
            <a:chExt cx="2205356" cy="2380608"/>
          </a:xfrm>
        </p:grpSpPr>
        <p:sp>
          <p:nvSpPr>
            <p:cNvPr id="40" name="TextBox 39"/>
            <p:cNvSpPr txBox="1"/>
            <p:nvPr/>
          </p:nvSpPr>
          <p:spPr>
            <a:xfrm>
              <a:off x="6643702" y="4071942"/>
              <a:ext cx="1428760" cy="523220"/>
            </a:xfrm>
            <a:prstGeom prst="rect">
              <a:avLst/>
            </a:prstGeom>
            <a:noFill/>
          </p:spPr>
          <p:txBody>
            <a:bodyPr wrap="square" rtlCol="0">
              <a:spAutoFit/>
            </a:bodyPr>
            <a:lstStyle/>
            <a:p>
              <a:r>
                <a:rPr lang="en-US" smtClean="0">
                  <a:solidFill>
                    <a:srgbClr val="000099"/>
                  </a:solidFill>
                </a:rPr>
                <a:t> ...</a:t>
              </a:r>
            </a:p>
          </p:txBody>
        </p:sp>
        <p:sp>
          <p:nvSpPr>
            <p:cNvPr id="41" name="Rectangle 40"/>
            <p:cNvSpPr/>
            <p:nvPr/>
          </p:nvSpPr>
          <p:spPr>
            <a:xfrm>
              <a:off x="6715140" y="4500570"/>
              <a:ext cx="2133918" cy="523220"/>
            </a:xfrm>
            <a:prstGeom prst="rect">
              <a:avLst/>
            </a:prstGeom>
          </p:spPr>
          <p:txBody>
            <a:bodyPr wrap="none">
              <a:spAutoFit/>
            </a:bodyPr>
            <a:lstStyle/>
            <a:p>
              <a:r>
                <a:rPr lang="en-US" b="1" smtClean="0">
                  <a:solidFill>
                    <a:srgbClr val="FF0000"/>
                  </a:solidFill>
                </a:rPr>
                <a:t>goto</a:t>
              </a:r>
              <a:r>
                <a:rPr lang="en-US" b="1" smtClean="0">
                  <a:solidFill>
                    <a:srgbClr val="000099"/>
                  </a:solidFill>
                </a:rPr>
                <a:t> </a:t>
              </a:r>
              <a:r>
                <a:rPr lang="en-US" smtClean="0">
                  <a:solidFill>
                    <a:srgbClr val="000099"/>
                  </a:solidFill>
                </a:rPr>
                <a:t>&lt;nhãn&gt;;</a:t>
              </a:r>
              <a:endParaRPr lang="en-US">
                <a:solidFill>
                  <a:srgbClr val="000099"/>
                </a:solidFill>
              </a:endParaRPr>
            </a:p>
          </p:txBody>
        </p:sp>
        <p:sp>
          <p:nvSpPr>
            <p:cNvPr id="43" name="TextBox 42"/>
            <p:cNvSpPr txBox="1"/>
            <p:nvPr/>
          </p:nvSpPr>
          <p:spPr>
            <a:xfrm>
              <a:off x="6715140" y="5406110"/>
              <a:ext cx="1571636" cy="523220"/>
            </a:xfrm>
            <a:prstGeom prst="rect">
              <a:avLst/>
            </a:prstGeom>
            <a:noFill/>
          </p:spPr>
          <p:txBody>
            <a:bodyPr wrap="square" rtlCol="0">
              <a:spAutoFit/>
            </a:bodyPr>
            <a:lstStyle/>
            <a:p>
              <a:r>
                <a:rPr lang="en-US" smtClean="0">
                  <a:solidFill>
                    <a:srgbClr val="000099"/>
                  </a:solidFill>
                </a:rPr>
                <a:t>&lt;nhãn&gt;</a:t>
              </a:r>
              <a:r>
                <a:rPr lang="en-US" b="1" smtClean="0">
                  <a:solidFill>
                    <a:srgbClr val="000099"/>
                  </a:solidFill>
                </a:rPr>
                <a:t>:</a:t>
              </a:r>
            </a:p>
          </p:txBody>
        </p:sp>
        <p:sp>
          <p:nvSpPr>
            <p:cNvPr id="45" name="TextBox 44"/>
            <p:cNvSpPr txBox="1"/>
            <p:nvPr/>
          </p:nvSpPr>
          <p:spPr>
            <a:xfrm>
              <a:off x="6643702" y="4929198"/>
              <a:ext cx="1428760" cy="523220"/>
            </a:xfrm>
            <a:prstGeom prst="rect">
              <a:avLst/>
            </a:prstGeom>
            <a:noFill/>
          </p:spPr>
          <p:txBody>
            <a:bodyPr wrap="square" rtlCol="0">
              <a:spAutoFit/>
            </a:bodyPr>
            <a:lstStyle/>
            <a:p>
              <a:r>
                <a:rPr lang="en-US" smtClean="0">
                  <a:solidFill>
                    <a:srgbClr val="000099"/>
                  </a:solidFill>
                </a:rPr>
                <a:t> ...</a:t>
              </a:r>
            </a:p>
          </p:txBody>
        </p:sp>
        <p:sp>
          <p:nvSpPr>
            <p:cNvPr id="46" name="TextBox 45"/>
            <p:cNvSpPr txBox="1"/>
            <p:nvPr/>
          </p:nvSpPr>
          <p:spPr>
            <a:xfrm>
              <a:off x="6643702" y="5929330"/>
              <a:ext cx="1428760" cy="523220"/>
            </a:xfrm>
            <a:prstGeom prst="rect">
              <a:avLst/>
            </a:prstGeom>
            <a:noFill/>
          </p:spPr>
          <p:txBody>
            <a:bodyPr wrap="square" rtlCol="0">
              <a:spAutoFit/>
            </a:bodyPr>
            <a:lstStyle/>
            <a:p>
              <a:r>
                <a:rPr lang="en-US" smtClean="0">
                  <a:solidFill>
                    <a:srgbClr val="000099"/>
                  </a:solidFill>
                </a:rPr>
                <a:t> ...</a:t>
              </a:r>
            </a:p>
          </p:txBody>
        </p:sp>
        <p:cxnSp>
          <p:nvCxnSpPr>
            <p:cNvPr id="48" name="Elbow Connector 47"/>
            <p:cNvCxnSpPr>
              <a:stCxn id="41" idx="1"/>
              <a:endCxn id="43" idx="1"/>
            </p:cNvCxnSpPr>
            <p:nvPr/>
          </p:nvCxnSpPr>
          <p:spPr bwMode="auto">
            <a:xfrm rot="10800000" flipV="1">
              <a:off x="6715140" y="4762180"/>
              <a:ext cx="1588" cy="905540"/>
            </a:xfrm>
            <a:prstGeom prst="bentConnector3">
              <a:avLst>
                <a:gd name="adj1" fmla="val 14395466"/>
              </a:avLst>
            </a:prstGeom>
            <a:noFill/>
            <a:ln w="28575" cap="flat" cmpd="sng" algn="ctr">
              <a:solidFill>
                <a:schemeClr val="tx1"/>
              </a:solidFill>
              <a:prstDash val="solid"/>
              <a:round/>
              <a:headEnd type="none" w="med" len="med"/>
              <a:tailEnd type="arrow"/>
            </a:ln>
            <a:effectLst/>
          </p:spPr>
        </p:cxn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 Cấu trúc đổi điều khiển (vd18.cpp)</a:t>
            </a:r>
            <a:endParaRPr lang="en-US">
              <a:solidFill>
                <a:srgbClr val="FF0000"/>
              </a:solidFill>
            </a:endParaRP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14</a:t>
            </a:fld>
            <a:endParaRPr lang="en-US"/>
          </a:p>
        </p:txBody>
      </p:sp>
      <p:sp>
        <p:nvSpPr>
          <p:cNvPr id="6" name="Content Placeholder 2"/>
          <p:cNvSpPr txBox="1">
            <a:spLocks/>
          </p:cNvSpPr>
          <p:nvPr/>
        </p:nvSpPr>
        <p:spPr bwMode="auto">
          <a:xfrm>
            <a:off x="5500694" y="2857496"/>
            <a:ext cx="3643306" cy="40005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pitchFamily="34" charset="0"/>
              <a:buChar char="•"/>
            </a:pPr>
            <a:r>
              <a:rPr lang="en-US" sz="2400" kern="0" smtClean="0">
                <a:latin typeface="+mn-lt"/>
              </a:rPr>
              <a:t>.</a:t>
            </a:r>
          </a:p>
        </p:txBody>
      </p:sp>
      <p:sp>
        <p:nvSpPr>
          <p:cNvPr id="9" name="Content Placeholder 8"/>
          <p:cNvSpPr>
            <a:spLocks noGrp="1"/>
          </p:cNvSpPr>
          <p:nvPr>
            <p:ph sz="half" idx="1"/>
          </p:nvPr>
        </p:nvSpPr>
        <p:spPr>
          <a:xfrm>
            <a:off x="0" y="457200"/>
            <a:ext cx="9144000" cy="6400800"/>
          </a:xfrm>
        </p:spPr>
        <p:txBody>
          <a:bodyPr/>
          <a:lstStyle/>
          <a:p>
            <a:pPr>
              <a:buNone/>
            </a:pPr>
            <a:r>
              <a:rPr lang="en-US" sz="2000" smtClean="0"/>
              <a:t>#include &lt;stdlib.h&gt; 	// dung cho ham rand()</a:t>
            </a:r>
          </a:p>
          <a:p>
            <a:pPr>
              <a:buNone/>
            </a:pPr>
            <a:r>
              <a:rPr lang="en-US" sz="2000" b="1" smtClean="0"/>
              <a:t>while (1)</a:t>
            </a:r>
          </a:p>
          <a:p>
            <a:pPr>
              <a:buNone/>
            </a:pPr>
            <a:r>
              <a:rPr lang="en-US" sz="2000" smtClean="0"/>
              <a:t>{	opt = </a:t>
            </a:r>
            <a:r>
              <a:rPr lang="en-US" sz="2000" b="1" smtClean="0"/>
              <a:t>rand( )</a:t>
            </a:r>
            <a:r>
              <a:rPr lang="en-US" sz="2000" smtClean="0"/>
              <a:t> %3 +1; // chuong trinh nay chi co 3 loai cau hoi</a:t>
            </a:r>
          </a:p>
          <a:p>
            <a:pPr>
              <a:buNone/>
            </a:pPr>
            <a:r>
              <a:rPr lang="en-US" sz="2000" smtClean="0"/>
              <a:t>	switch (opt)</a:t>
            </a:r>
          </a:p>
          <a:p>
            <a:pPr>
              <a:buNone/>
            </a:pPr>
            <a:r>
              <a:rPr lang="en-US" sz="2000" smtClean="0"/>
              <a:t>	{	case 1: // tinh dien tich hinh tron voi pi=3.14</a:t>
            </a:r>
          </a:p>
          <a:p>
            <a:pPr>
              <a:buNone/>
            </a:pPr>
            <a:r>
              <a:rPr lang="en-US" sz="2000" smtClean="0"/>
              <a:t>		{   int bankinh = (rand()%5+1)*2;</a:t>
            </a:r>
          </a:p>
          <a:p>
            <a:pPr>
              <a:buNone/>
            </a:pPr>
            <a:r>
              <a:rPr lang="en-US" sz="2000" smtClean="0"/>
              <a:t>		     cout &lt;&lt; "\n\n [*]Tinh dien tich hinh tron ban kinh R= "&lt;&lt;bankinh;</a:t>
            </a:r>
          </a:p>
          <a:p>
            <a:pPr>
              <a:buNone/>
            </a:pPr>
            <a:r>
              <a:rPr lang="en-US" sz="2000" smtClean="0"/>
              <a:t>		     dapan = </a:t>
            </a:r>
            <a:r>
              <a:rPr lang="en-US" sz="2000" b="1" smtClean="0"/>
              <a:t>(float) </a:t>
            </a:r>
            <a:r>
              <a:rPr lang="en-US" sz="2000" smtClean="0"/>
              <a:t>(bankinh*bankinh*3.14); </a:t>
            </a:r>
            <a:r>
              <a:rPr lang="en-US" sz="2000" b="1" smtClean="0">
                <a:solidFill>
                  <a:srgbClr val="FF0000"/>
                </a:solidFill>
              </a:rPr>
              <a:t>break;</a:t>
            </a:r>
          </a:p>
          <a:p>
            <a:pPr>
              <a:buNone/>
            </a:pPr>
            <a:r>
              <a:rPr lang="en-US" sz="2000" smtClean="0"/>
              <a:t>		}</a:t>
            </a:r>
          </a:p>
          <a:p>
            <a:pPr>
              <a:buNone/>
            </a:pPr>
            <a:r>
              <a:rPr lang="en-US" sz="2000" smtClean="0"/>
              <a:t>		case 2: // tinh dien tich hinh chu nhat</a:t>
            </a:r>
          </a:p>
          <a:p>
            <a:pPr>
              <a:buNone/>
            </a:pPr>
            <a:r>
              <a:rPr lang="en-US" sz="2000" smtClean="0"/>
              <a:t>		case 3: // bai toan tinh dien tich hinh tam giac</a:t>
            </a:r>
          </a:p>
          <a:p>
            <a:pPr>
              <a:buNone/>
            </a:pPr>
            <a:r>
              <a:rPr lang="en-US" sz="2000" smtClean="0"/>
              <a:t>	}</a:t>
            </a:r>
          </a:p>
          <a:p>
            <a:pPr>
              <a:buNone/>
            </a:pPr>
            <a:r>
              <a:rPr lang="en-US" sz="2000" smtClean="0"/>
              <a:t>	if (traloi==0) </a:t>
            </a:r>
            <a:r>
              <a:rPr lang="en-US" sz="2000" b="1" smtClean="0">
                <a:solidFill>
                  <a:srgbClr val="000099"/>
                </a:solidFill>
              </a:rPr>
              <a:t>continue;</a:t>
            </a:r>
            <a:r>
              <a:rPr lang="en-US" sz="2000" smtClean="0"/>
              <a:t> // khong biet thi qua cau khac</a:t>
            </a:r>
          </a:p>
          <a:p>
            <a:pPr>
              <a:buNone/>
            </a:pPr>
            <a:r>
              <a:rPr lang="en-US" sz="2000" smtClean="0"/>
              <a:t>	cout &lt;&lt; "\n TRA LOI:“; if (</a:t>
            </a:r>
            <a:r>
              <a:rPr lang="en-US" sz="2000" b="1" smtClean="0"/>
              <a:t>!(cin &gt;&gt; traloi)</a:t>
            </a:r>
            <a:r>
              <a:rPr lang="en-US" sz="2000" smtClean="0"/>
              <a:t>) </a:t>
            </a:r>
            <a:r>
              <a:rPr lang="en-US" sz="2000" b="1" smtClean="0">
                <a:solidFill>
                  <a:srgbClr val="FF0000"/>
                </a:solidFill>
              </a:rPr>
              <a:t>break;</a:t>
            </a:r>
            <a:r>
              <a:rPr lang="en-US" sz="2000" smtClean="0"/>
              <a:t> // ket thuc bang ctr+D</a:t>
            </a:r>
          </a:p>
          <a:p>
            <a:pPr>
              <a:buNone/>
            </a:pPr>
            <a:r>
              <a:rPr lang="en-US" sz="2000" smtClean="0"/>
              <a:t>	if (traloi &lt;0) </a:t>
            </a:r>
            <a:r>
              <a:rPr lang="en-US" sz="2000" b="1" smtClean="0">
                <a:solidFill>
                  <a:srgbClr val="FF0000"/>
                </a:solidFill>
              </a:rPr>
              <a:t>break</a:t>
            </a:r>
            <a:r>
              <a:rPr lang="en-US" sz="2000" smtClean="0">
                <a:solidFill>
                  <a:srgbClr val="FF0000"/>
                </a:solidFill>
              </a:rPr>
              <a:t>;</a:t>
            </a:r>
            <a:r>
              <a:rPr lang="en-US" sz="2000" smtClean="0"/>
              <a:t> // chan qua thi thoat</a:t>
            </a:r>
          </a:p>
          <a:p>
            <a:pPr>
              <a:buNone/>
            </a:pPr>
            <a:r>
              <a:rPr lang="en-US" sz="2000" smtClean="0"/>
              <a:t>	// xu ly cho cau tra loi …. sau do lap lai mot lan nua</a:t>
            </a:r>
          </a:p>
          <a:p>
            <a:pPr>
              <a:buNone/>
            </a:pPr>
            <a:r>
              <a:rPr lang="en-US" sz="2000" smtClean="0"/>
              <a:t>} // end cua while(1)</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solidFill>
                  <a:srgbClr val="FF0000"/>
                </a:solidFill>
              </a:rPr>
              <a:t>Bài tập</a:t>
            </a:r>
            <a:endParaRPr lang="en-US">
              <a:solidFill>
                <a:srgbClr val="FF0000"/>
              </a:solidFill>
            </a:endParaRPr>
          </a:p>
        </p:txBody>
      </p:sp>
      <p:sp>
        <p:nvSpPr>
          <p:cNvPr id="5" name="Slide Number Placeholder 4"/>
          <p:cNvSpPr>
            <a:spLocks noGrp="1"/>
          </p:cNvSpPr>
          <p:nvPr>
            <p:ph type="sldNum" sz="quarter" idx="10"/>
          </p:nvPr>
        </p:nvSpPr>
        <p:spPr/>
        <p:txBody>
          <a:bodyPr/>
          <a:lstStyle/>
          <a:p>
            <a:pPr>
              <a:defRPr/>
            </a:pPr>
            <a:fld id="{BF6CD7BA-41AE-4CE6-B36C-18F136AE8EF5}" type="slidenum">
              <a:rPr lang="en-US" smtClean="0"/>
              <a:pPr>
                <a:defRPr/>
              </a:pPr>
              <a:t>15</a:t>
            </a:fld>
            <a:endParaRPr lang="en-US"/>
          </a:p>
        </p:txBody>
      </p:sp>
      <p:sp>
        <p:nvSpPr>
          <p:cNvPr id="9" name="Content Placeholder 8"/>
          <p:cNvSpPr>
            <a:spLocks noGrp="1"/>
          </p:cNvSpPr>
          <p:nvPr>
            <p:ph sz="half" idx="1"/>
          </p:nvPr>
        </p:nvSpPr>
        <p:spPr>
          <a:xfrm>
            <a:off x="0" y="457200"/>
            <a:ext cx="9144000" cy="6400800"/>
          </a:xfrm>
        </p:spPr>
        <p:txBody>
          <a:bodyPr/>
          <a:lstStyle/>
          <a:p>
            <a:pPr marL="457200" indent="-457200">
              <a:buFont typeface="+mj-lt"/>
              <a:buAutoNum type="arabicPeriod"/>
            </a:pPr>
            <a:r>
              <a:rPr lang="en-US" sz="2400" smtClean="0"/>
              <a:t>Sử dụng IF..ELSE để loại bỏ toán tử chọn: </a:t>
            </a:r>
          </a:p>
          <a:p>
            <a:pPr marL="857250" lvl="1" indent="-457200">
              <a:buFont typeface="Courier New" pitchFamily="49" charset="0"/>
              <a:buChar char="o"/>
            </a:pPr>
            <a:r>
              <a:rPr lang="en-US" smtClean="0"/>
              <a:t>sqn = (x&gt;=0 ? (x&gt;0 ? 1:0) :  -1);</a:t>
            </a:r>
          </a:p>
          <a:p>
            <a:pPr marL="457200" indent="-457200">
              <a:buFont typeface="+mj-lt"/>
              <a:buAutoNum type="arabicPeriod"/>
            </a:pPr>
            <a:r>
              <a:rPr lang="en-US" sz="2400" smtClean="0"/>
              <a:t>Tính  S(n) = 1*2 + 2*3 + … + (n-1)*n</a:t>
            </a:r>
          </a:p>
          <a:p>
            <a:pPr marL="457200" indent="-457200">
              <a:buFont typeface="+mj-lt"/>
              <a:buAutoNum type="arabicPeriod"/>
            </a:pPr>
            <a:r>
              <a:rPr lang="en-US" sz="2400" smtClean="0"/>
              <a:t>Tính n! = 1*2*3*…*n.</a:t>
            </a:r>
          </a:p>
          <a:p>
            <a:pPr marL="457200" indent="-457200">
              <a:buFont typeface="+mj-lt"/>
              <a:buAutoNum type="arabicPeriod"/>
            </a:pPr>
            <a:r>
              <a:rPr lang="en-US" sz="2400" smtClean="0"/>
              <a:t>Tính  p(n,k) = n*(n-1)*…*(n-k+1), là tích của k số lớn nhất ≤ n</a:t>
            </a:r>
          </a:p>
          <a:p>
            <a:pPr marL="457200" indent="-457200">
              <a:buFont typeface="+mj-lt"/>
              <a:buAutoNum type="arabicPeriod"/>
            </a:pPr>
            <a:r>
              <a:rPr lang="en-US" sz="2400" smtClean="0"/>
              <a:t>Viết lại cấu trúc </a:t>
            </a:r>
            <a:r>
              <a:rPr lang="en-US" sz="2400" b="1" smtClean="0"/>
              <a:t>while</a:t>
            </a:r>
            <a:r>
              <a:rPr lang="en-US" sz="2400" smtClean="0"/>
              <a:t>() thành cấu trúc </a:t>
            </a:r>
            <a:r>
              <a:rPr lang="en-US" sz="2400" b="1" smtClean="0"/>
              <a:t>for</a:t>
            </a:r>
            <a:r>
              <a:rPr lang="en-US" sz="2400" smtClean="0"/>
              <a:t>():</a:t>
            </a:r>
          </a:p>
          <a:p>
            <a:pPr marL="457200" indent="-457200">
              <a:buNone/>
            </a:pPr>
            <a:r>
              <a:rPr lang="en-US" sz="2400" smtClean="0"/>
              <a:t>	int i = 4; </a:t>
            </a:r>
          </a:p>
          <a:p>
            <a:pPr marL="457200" indent="-457200">
              <a:buNone/>
            </a:pPr>
            <a:r>
              <a:rPr lang="en-US" sz="2400" smtClean="0"/>
              <a:t>	while (i &lt; 20) </a:t>
            </a:r>
          </a:p>
          <a:p>
            <a:pPr marL="457200" indent="-457200">
              <a:buNone/>
            </a:pPr>
            <a:r>
              <a:rPr lang="en-US" sz="2400" smtClean="0"/>
              <a:t>	{    cout &lt;&lt; 1.0 / i &lt;&lt; endl; </a:t>
            </a:r>
          </a:p>
          <a:p>
            <a:pPr marL="457200" indent="-457200">
              <a:buNone/>
            </a:pPr>
            <a:r>
              <a:rPr lang="en-US" sz="2400" smtClean="0"/>
              <a:t>		i++; </a:t>
            </a:r>
          </a:p>
          <a:p>
            <a:pPr marL="457200" indent="-457200">
              <a:buNone/>
            </a:pPr>
            <a:r>
              <a:rPr lang="en-US" sz="240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1"/>
          <p:cNvSpPr>
            <a:spLocks noGrp="1"/>
          </p:cNvSpPr>
          <p:nvPr>
            <p:ph type="sldNum" sz="quarter" idx="10"/>
          </p:nvPr>
        </p:nvSpPr>
        <p:spPr>
          <a:noFill/>
        </p:spPr>
        <p:txBody>
          <a:bodyPr/>
          <a:lstStyle/>
          <a:p>
            <a:fld id="{8522E65C-2AB6-4191-8F98-8BCB03088B43}" type="slidenum">
              <a:rPr lang="en-US" smtClean="0"/>
              <a:pPr/>
              <a:t>16</a:t>
            </a:fld>
            <a:endParaRPr lang="en-US" smtClean="0"/>
          </a:p>
        </p:txBody>
      </p:sp>
      <p:pic>
        <p:nvPicPr>
          <p:cNvPr id="14339" name="Picture 3" descr="C:\Users\anh_hao\AppData\Local\Microsoft\Windows\INetCache\IE\7GJTQK6Z\large-Emoticons-Question-face-66.6-11146[1].gif"/>
          <p:cNvPicPr>
            <a:picLocks noChangeAspect="1" noChangeArrowheads="1"/>
          </p:cNvPicPr>
          <p:nvPr/>
        </p:nvPicPr>
        <p:blipFill>
          <a:blip r:embed="rId2"/>
          <a:srcRect/>
          <a:stretch>
            <a:fillRect/>
          </a:stretch>
        </p:blipFill>
        <p:spPr bwMode="auto">
          <a:xfrm>
            <a:off x="2894013" y="2012950"/>
            <a:ext cx="3321050" cy="32019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13412</TotalTime>
  <Words>1088</Words>
  <Application>Microsoft PowerPoint</Application>
  <PresentationFormat>On-screen Show (4:3)</PresentationFormat>
  <Paragraphs>281</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Times New Roman</vt:lpstr>
      <vt:lpstr>Wingdings</vt:lpstr>
      <vt:lpstr>Arial Unicode MS</vt:lpstr>
      <vt:lpstr>Courier New</vt:lpstr>
      <vt:lpstr>Symbol</vt:lpstr>
      <vt:lpstr>Default Design</vt:lpstr>
      <vt:lpstr>Tin học cơ sở 2   Lập trình C/C++  Cấu trúc điều khiển chương trình </vt:lpstr>
      <vt:lpstr>Cấu trúc tuần tự</vt:lpstr>
      <vt:lpstr>Khối lệnh &amp; biến</vt:lpstr>
      <vt:lpstr>Cấu trúc rẽ nhánh if (…) {…}</vt:lpstr>
      <vt:lpstr>Cấu trúc rẽ nhánh if (…) {…} else {…}</vt:lpstr>
      <vt:lpstr>C++: cấu trúc rẽ nhánh if () {…} else {…}</vt:lpstr>
      <vt:lpstr>Cấu trúc chọn switch (…) { case :…; }</vt:lpstr>
      <vt:lpstr>C++: Cấu trúc chọn switch()</vt:lpstr>
      <vt:lpstr>Cấu trúc lặp while(){…} và do {…} while()</vt:lpstr>
      <vt:lpstr>C++: Cấu trúc lặp while()</vt:lpstr>
      <vt:lpstr>Cấu trúc lặp for ( .. ; .. ; .. ) { … }</vt:lpstr>
      <vt:lpstr>C++: Cấu trúc lặp for()</vt:lpstr>
      <vt:lpstr>Cấu trúc thay đổi điều khiển</vt:lpstr>
      <vt:lpstr>C++: Cấu trúc đổi điều khiển (vd18.cpp)</vt:lpstr>
      <vt:lpstr>Bài tập</vt:lpstr>
      <vt:lpstr>Slide 16</vt:lpstr>
    </vt:vector>
  </TitlesOfParts>
  <Company>HCM PT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Nhung van de co ban ve he thong thong tin</dc:title>
  <dc:creator>Nguyen Anh Hao</dc:creator>
  <cp:lastModifiedBy>anh_hao</cp:lastModifiedBy>
  <cp:revision>470</cp:revision>
  <dcterms:created xsi:type="dcterms:W3CDTF">2005-08-13T02:09:57Z</dcterms:created>
  <dcterms:modified xsi:type="dcterms:W3CDTF">2016-04-17T16:32:25Z</dcterms:modified>
</cp:coreProperties>
</file>