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361" r:id="rId2"/>
    <p:sldId id="399" r:id="rId3"/>
    <p:sldId id="402" r:id="rId4"/>
    <p:sldId id="403" r:id="rId5"/>
    <p:sldId id="404" r:id="rId6"/>
  </p:sldIdLst>
  <p:sldSz cx="9144000" cy="6858000" type="screen4x3"/>
  <p:notesSz cx="6646863" cy="99298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99"/>
    <a:srgbClr val="C0C0C0"/>
    <a:srgbClr val="0099CC"/>
    <a:srgbClr val="3366CC"/>
    <a:srgbClr val="CC3300"/>
    <a:srgbClr val="99FF99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4720" autoAdjust="0"/>
    <p:restoredTop sz="94660" autoAdjust="0"/>
  </p:normalViewPr>
  <p:slideViewPr>
    <p:cSldViewPr>
      <p:cViewPr varScale="1">
        <p:scale>
          <a:sx n="59" d="100"/>
          <a:sy n="59" d="100"/>
        </p:scale>
        <p:origin x="-13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41375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718050"/>
            <a:ext cx="4875213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76E7B65-ED4E-49BB-9B59-13A3E4C2AB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EEE6B-9C6E-4ABB-BDC2-16C92DFBA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5F5A8-BE10-4CE3-B723-38AB1F954A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08F38-0E37-45DB-9557-CFF1BF5D6E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06FE0-D077-49B6-9036-421C7AB63C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DF931-9C95-4969-AD2E-C86F5D8D73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C1C15-DA08-45F1-8906-0A7411819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6A552-5E87-496B-A08E-085BF7EDD0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45D31-66D3-4110-8D90-5CE49B1183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08524-5C17-4E5F-8F28-2A4DA6A654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8367C-567D-440F-A764-C45CFC513C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F61E9-7204-44C5-8199-09AE1A2854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8F472-670C-4B48-ACE1-94A85ED331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4572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D70F9-088F-4942-843B-59BE013A8A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0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4572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 b="1"/>
            </a:lvl1pPr>
          </a:lstStyle>
          <a:p>
            <a:pPr>
              <a:defRPr/>
            </a:pPr>
            <a:fld id="{3C6B952A-474D-4C7E-998F-F2E4E40931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0" y="457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Ü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54EA300-48F3-4A4F-A677-62C619812DFD}" type="slidenum">
              <a:rPr lang="en-US"/>
              <a:pPr/>
              <a:t>1</a:t>
            </a:fld>
            <a:endParaRPr lang="en-US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5813" y="500063"/>
            <a:ext cx="7772400" cy="371475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Tin học cơ sở 2</a:t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 Giới thiệu môn học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</a:t>
            </a:r>
            <a:endParaRPr lang="en-US" sz="4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750" y="6000750"/>
            <a:ext cx="6400800" cy="665163"/>
          </a:xfrm>
        </p:spPr>
        <p:txBody>
          <a:bodyPr/>
          <a:lstStyle/>
          <a:p>
            <a:pPr eaLnBrk="1" hangingPunct="1"/>
            <a:r>
              <a:rPr lang="en-US"/>
              <a:t>ThS. Nguyễn Anh Hào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Nội dung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>
                <a:solidFill>
                  <a:schemeClr val="tx2"/>
                </a:solidFill>
              </a:rPr>
              <a:t>Môn học này cho ta khái niệm về lập trình, minh họa trên một ngôn ngữ cụ thể là C++ (dùng phần mềm Dev C++).</a:t>
            </a:r>
          </a:p>
          <a:p>
            <a:r>
              <a:rPr lang="en-US" sz="3200">
                <a:solidFill>
                  <a:schemeClr val="tx2"/>
                </a:solidFill>
              </a:rPr>
              <a:t>Nội dung chính của môn học: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>
                <a:solidFill>
                  <a:schemeClr val="tx2"/>
                </a:solidFill>
              </a:rPr>
              <a:t>Khái niệm lập trình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>
                <a:solidFill>
                  <a:schemeClr val="tx2"/>
                </a:solidFill>
              </a:rPr>
              <a:t>Dữ liệu và toán tử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>
                <a:solidFill>
                  <a:schemeClr val="tx2"/>
                </a:solidFill>
              </a:rPr>
              <a:t>Cấu trúc điều khiển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>
                <a:solidFill>
                  <a:schemeClr val="tx2"/>
                </a:solidFill>
              </a:rPr>
              <a:t>Hàm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>
                <a:solidFill>
                  <a:schemeClr val="tx2"/>
                </a:solidFill>
              </a:rPr>
              <a:t>Con trỏ / mảng</a:t>
            </a:r>
          </a:p>
        </p:txBody>
      </p:sp>
      <p:sp>
        <p:nvSpPr>
          <p:cNvPr id="307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2EDE0FD-F056-48B0-BDB2-39C99F835664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Tài liệu học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Website </a:t>
            </a:r>
            <a:r>
              <a:rPr lang="en-US" sz="3200">
                <a:solidFill>
                  <a:schemeClr val="tx2"/>
                </a:solidFill>
              </a:rPr>
              <a:t>: cplusplus.com (tài liệu pdf hoặc www</a:t>
            </a:r>
            <a:r>
              <a:rPr lang="en-US" sz="3200">
                <a:solidFill>
                  <a:schemeClr val="tx2"/>
                </a:solidFill>
              </a:rPr>
              <a:t>).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Nằm trong thư mục .\Tham khao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Học tiếng việt: Chp-1.docx .. Chp-5.docx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Học tiếng Anh: </a:t>
            </a:r>
            <a:r>
              <a:rPr lang="en-US" sz="3200">
                <a:solidFill>
                  <a:schemeClr val="tx2"/>
                </a:solidFill>
              </a:rPr>
              <a:t>“</a:t>
            </a:r>
            <a:r>
              <a:rPr lang="en-US" sz="3200">
                <a:solidFill>
                  <a:srgbClr val="FF0000"/>
                </a:solidFill>
              </a:rPr>
              <a:t>C++tutorial (SACH CHO NGUOI BAT DAU </a:t>
            </a:r>
            <a:r>
              <a:rPr lang="en-US" sz="3200">
                <a:solidFill>
                  <a:srgbClr val="FF0000"/>
                </a:solidFill>
              </a:rPr>
              <a:t>HOC</a:t>
            </a:r>
            <a:r>
              <a:rPr lang="en-US" sz="3200">
                <a:solidFill>
                  <a:srgbClr val="FF0000"/>
                </a:solidFill>
              </a:rPr>
              <a:t> LAP TRINH C ).</a:t>
            </a:r>
            <a:r>
              <a:rPr lang="en-US" sz="3200">
                <a:solidFill>
                  <a:srgbClr val="FF0000"/>
                </a:solidFill>
              </a:rPr>
              <a:t>pdf</a:t>
            </a:r>
            <a:r>
              <a:rPr lang="en-US" sz="3200">
                <a:solidFill>
                  <a:schemeClr val="tx2"/>
                </a:solidFill>
              </a:rPr>
              <a:t>”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Chuyên sâu: </a:t>
            </a:r>
            <a:r>
              <a:rPr lang="en-US" sz="3200">
                <a:solidFill>
                  <a:schemeClr val="tx2"/>
                </a:solidFill>
              </a:rPr>
              <a:t>“</a:t>
            </a:r>
            <a:r>
              <a:rPr lang="en-US" sz="3200">
                <a:solidFill>
                  <a:srgbClr val="FF0000"/>
                </a:solidFill>
              </a:rPr>
              <a:t>C++ programming (SACH CHUYEN SAU VE LAP TRINH </a:t>
            </a:r>
            <a:r>
              <a:rPr lang="en-US" sz="3200">
                <a:solidFill>
                  <a:srgbClr val="FF0000"/>
                </a:solidFill>
              </a:rPr>
              <a:t>C</a:t>
            </a:r>
            <a:r>
              <a:rPr lang="en-US" sz="3200">
                <a:solidFill>
                  <a:srgbClr val="FF0000"/>
                </a:solidFill>
              </a:rPr>
              <a:t>).pdf</a:t>
            </a:r>
            <a:r>
              <a:rPr lang="en-US" sz="3200">
                <a:solidFill>
                  <a:schemeClr val="tx2"/>
                </a:solidFill>
              </a:rPr>
              <a:t>”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Các </a:t>
            </a:r>
            <a:r>
              <a:rPr lang="en-US" sz="3200">
                <a:solidFill>
                  <a:schemeClr val="tx2"/>
                </a:solidFill>
              </a:rPr>
              <a:t>chương trình ví dụ (file.cpp</a:t>
            </a:r>
            <a:r>
              <a:rPr lang="en-US" sz="3200">
                <a:solidFill>
                  <a:schemeClr val="tx2"/>
                </a:solidFill>
              </a:rPr>
              <a:t>) trong thư mục .\ProgExamples. Nên bắt đầu thực tập tại nhà bằng các bài introXX.cpp (kiến trúc khối của chương trình).</a:t>
            </a:r>
            <a:endParaRPr lang="en-US" sz="3200">
              <a:solidFill>
                <a:schemeClr val="tx2"/>
              </a:solidFill>
            </a:endParaRPr>
          </a:p>
          <a:p>
            <a:pPr>
              <a:buNone/>
              <a:defRPr/>
            </a:pP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1E96F44-DA9B-4555-96EB-FD87D13ACD95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Cách học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Tham dự lớp để hiểu bài học.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Làm bài </a:t>
            </a:r>
            <a:r>
              <a:rPr lang="en-US" sz="3200">
                <a:solidFill>
                  <a:schemeClr val="tx2"/>
                </a:solidFill>
              </a:rPr>
              <a:t>tập tại nhà.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Thực hành trên máy tính </a:t>
            </a:r>
            <a:r>
              <a:rPr lang="en-US" sz="3200">
                <a:solidFill>
                  <a:schemeClr val="tx2"/>
                </a:solidFill>
              </a:rPr>
              <a:t>&amp; </a:t>
            </a:r>
            <a:r>
              <a:rPr lang="en-US" sz="3200">
                <a:solidFill>
                  <a:schemeClr val="tx2"/>
                </a:solidFill>
              </a:rPr>
              <a:t>phòng </a:t>
            </a:r>
            <a:r>
              <a:rPr lang="en-US" sz="3200">
                <a:solidFill>
                  <a:schemeClr val="tx2"/>
                </a:solidFill>
              </a:rPr>
              <a:t>máy</a:t>
            </a:r>
            <a:r>
              <a:rPr lang="en-US" sz="3200">
                <a:solidFill>
                  <a:schemeClr val="tx2"/>
                </a:solidFill>
              </a:rPr>
              <a:t>. Rèn luyện kỹ năng </a:t>
            </a:r>
            <a:r>
              <a:rPr lang="en-US" sz="3200">
                <a:solidFill>
                  <a:srgbClr val="FF0000"/>
                </a:solidFill>
              </a:rPr>
              <a:t>nhận định nguyên nhân gây lỗi</a:t>
            </a:r>
            <a:r>
              <a:rPr lang="en-US" sz="3200">
                <a:solidFill>
                  <a:schemeClr val="tx2"/>
                </a:solidFill>
              </a:rPr>
              <a:t> để sửa.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Thảo luận nhóm</a:t>
            </a:r>
            <a:r>
              <a:rPr lang="en-US" sz="3200">
                <a:solidFill>
                  <a:schemeClr val="tx2"/>
                </a:solidFill>
              </a:rPr>
              <a:t>.</a:t>
            </a: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CẨN THẬN TRONG CÁCH LẬP TRÌNH.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1E96F44-DA9B-4555-96EB-FD87D13ACD95}" type="slidenum">
              <a:rPr lang="en-US"/>
              <a:pPr/>
              <a:t>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Cách đánh giá năng lực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 Nghe, hiểu &amp; tích cực tham gia lớp học: </a:t>
            </a:r>
            <a:r>
              <a:rPr lang="en-US" sz="3200" b="1">
                <a:solidFill>
                  <a:srgbClr val="FF0000"/>
                </a:solidFill>
              </a:rPr>
              <a:t>10% </a:t>
            </a:r>
            <a:r>
              <a:rPr lang="en-US" sz="3200">
                <a:solidFill>
                  <a:schemeClr val="tx2"/>
                </a:solidFill>
              </a:rPr>
              <a:t>(chuyên cần</a:t>
            </a:r>
            <a:r>
              <a:rPr lang="en-US" sz="3200">
                <a:solidFill>
                  <a:schemeClr val="tx2"/>
                </a:solidFill>
              </a:rPr>
              <a:t>). </a:t>
            </a:r>
            <a:r>
              <a:rPr lang="en-US" sz="3200">
                <a:solidFill>
                  <a:schemeClr val="tx2"/>
                </a:solidFill>
              </a:rPr>
              <a:t>Mỗi câu trả lời đúng trên lớp được cộng từ 1 đến 2 điểm chuyên cần, và ngược lại trừ 1 điểm. </a:t>
            </a:r>
            <a:r>
              <a:rPr lang="en-US" sz="3200">
                <a:solidFill>
                  <a:schemeClr val="tx2"/>
                </a:solidFill>
              </a:rPr>
              <a:t>Nếu bị kêu tên lên </a:t>
            </a:r>
            <a:r>
              <a:rPr lang="en-US" sz="3200">
                <a:solidFill>
                  <a:schemeClr val="tx2"/>
                </a:solidFill>
              </a:rPr>
              <a:t>bảng </a:t>
            </a:r>
            <a:r>
              <a:rPr lang="en-US" sz="3200">
                <a:solidFill>
                  <a:schemeClr val="tx2"/>
                </a:solidFill>
              </a:rPr>
              <a:t>làm bài mà </a:t>
            </a:r>
            <a:r>
              <a:rPr lang="en-US" sz="3200">
                <a:solidFill>
                  <a:schemeClr val="tx2"/>
                </a:solidFill>
              </a:rPr>
              <a:t>vắng mặt </a:t>
            </a:r>
            <a:r>
              <a:rPr lang="en-US" sz="3200">
                <a:solidFill>
                  <a:schemeClr val="tx2"/>
                </a:solidFill>
              </a:rPr>
              <a:t>không </a:t>
            </a:r>
            <a:r>
              <a:rPr lang="en-US" sz="3200">
                <a:solidFill>
                  <a:schemeClr val="tx2"/>
                </a:solidFill>
              </a:rPr>
              <a:t>phép bị </a:t>
            </a:r>
            <a:r>
              <a:rPr lang="en-US" sz="3200">
                <a:solidFill>
                  <a:schemeClr val="tx2"/>
                </a:solidFill>
              </a:rPr>
              <a:t>trừ </a:t>
            </a:r>
            <a:r>
              <a:rPr lang="en-US" sz="3200">
                <a:solidFill>
                  <a:schemeClr val="tx2"/>
                </a:solidFill>
              </a:rPr>
              <a:t>2</a:t>
            </a:r>
            <a:r>
              <a:rPr lang="en-US" sz="3200">
                <a:solidFill>
                  <a:schemeClr val="tx2"/>
                </a:solidFill>
              </a:rPr>
              <a:t> điểm.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Kiễm tra giữa kỳ: </a:t>
            </a:r>
            <a:r>
              <a:rPr lang="en-US" sz="3200" b="1">
                <a:solidFill>
                  <a:srgbClr val="FF0000"/>
                </a:solidFill>
              </a:rPr>
              <a:t>30%</a:t>
            </a:r>
            <a:r>
              <a:rPr lang="en-US" sz="3200">
                <a:solidFill>
                  <a:schemeClr val="tx2"/>
                </a:solidFill>
              </a:rPr>
              <a:t> làm bài trên </a:t>
            </a:r>
            <a:r>
              <a:rPr lang="en-US" sz="3200">
                <a:solidFill>
                  <a:schemeClr val="tx2"/>
                </a:solidFill>
              </a:rPr>
              <a:t>giấy. Nên lên </a:t>
            </a:r>
            <a:r>
              <a:rPr lang="en-US" sz="3200">
                <a:solidFill>
                  <a:schemeClr val="tx2"/>
                </a:solidFill>
              </a:rPr>
              <a:t>bảng giải bài </a:t>
            </a:r>
            <a:r>
              <a:rPr lang="en-US" sz="3200">
                <a:solidFill>
                  <a:schemeClr val="tx2"/>
                </a:solidFill>
              </a:rPr>
              <a:t>tập </a:t>
            </a:r>
            <a:r>
              <a:rPr lang="en-US" sz="3200">
                <a:solidFill>
                  <a:schemeClr val="tx2"/>
                </a:solidFill>
              </a:rPr>
              <a:t>để được cộng từ 1 đến 2 điểm</a:t>
            </a:r>
            <a:r>
              <a:rPr lang="en-US" sz="3200">
                <a:solidFill>
                  <a:schemeClr val="tx2"/>
                </a:solidFill>
              </a:rPr>
              <a:t>. </a:t>
            </a:r>
            <a:endParaRPr lang="en-US" sz="32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</a:rPr>
              <a:t>Kiễm tra cuối kỳ: </a:t>
            </a:r>
            <a:r>
              <a:rPr lang="en-US" sz="3200" b="1">
                <a:solidFill>
                  <a:srgbClr val="FF0000"/>
                </a:solidFill>
              </a:rPr>
              <a:t>60 % </a:t>
            </a:r>
            <a:r>
              <a:rPr lang="en-US" sz="3200" b="1">
                <a:solidFill>
                  <a:schemeClr val="tx2"/>
                </a:solidFill>
              </a:rPr>
              <a:t>làm bài lập trình </a:t>
            </a:r>
            <a:r>
              <a:rPr lang="en-US" sz="3200">
                <a:solidFill>
                  <a:schemeClr val="tx2"/>
                </a:solidFill>
              </a:rPr>
              <a:t>trên </a:t>
            </a:r>
            <a:r>
              <a:rPr lang="en-US" sz="3200">
                <a:solidFill>
                  <a:schemeClr val="tx2"/>
                </a:solidFill>
              </a:rPr>
              <a:t>máy </a:t>
            </a:r>
            <a:r>
              <a:rPr lang="en-US" sz="3200">
                <a:solidFill>
                  <a:schemeClr val="tx2"/>
                </a:solidFill>
              </a:rPr>
              <a:t>tính</a:t>
            </a:r>
            <a:r>
              <a:rPr lang="en-US" sz="3200">
                <a:solidFill>
                  <a:schemeClr val="tx2"/>
                </a:solidFill>
              </a:rPr>
              <a:t> </a:t>
            </a:r>
            <a:r>
              <a:rPr lang="en-US" sz="3200">
                <a:solidFill>
                  <a:schemeClr val="tx2"/>
                </a:solidFill>
              </a:rPr>
              <a:t>(file .cpp biên dịch được và chạy được).</a:t>
            </a:r>
            <a:endParaRPr lang="en-US" sz="320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en-US" sz="3200">
                <a:solidFill>
                  <a:schemeClr val="tx2"/>
                </a:solidFill>
              </a:rPr>
              <a:t>Bài lập trình không biên dịch được: </a:t>
            </a:r>
            <a:r>
              <a:rPr lang="en-US" sz="3200">
                <a:solidFill>
                  <a:srgbClr val="FF0000"/>
                </a:solidFill>
              </a:rPr>
              <a:t>1 điểm</a:t>
            </a:r>
            <a:r>
              <a:rPr lang="en-US" sz="3200">
                <a:solidFill>
                  <a:schemeClr val="tx2"/>
                </a:solidFill>
              </a:rPr>
              <a:t>.</a:t>
            </a:r>
          </a:p>
          <a:p>
            <a:pPr lvl="1">
              <a:defRPr/>
            </a:pPr>
            <a:r>
              <a:rPr lang="en-US" sz="3200">
                <a:solidFill>
                  <a:schemeClr val="tx2"/>
                </a:solidFill>
              </a:rPr>
              <a:t>Bài lập trình có giải thuật đúng nhưng làm treo máy: </a:t>
            </a:r>
            <a:r>
              <a:rPr lang="en-US" sz="3200">
                <a:solidFill>
                  <a:srgbClr val="FF0000"/>
                </a:solidFill>
              </a:rPr>
              <a:t>2 điểm</a:t>
            </a:r>
            <a:r>
              <a:rPr lang="en-US" sz="3200">
                <a:solidFill>
                  <a:schemeClr val="tx2"/>
                </a:solidFill>
              </a:rPr>
              <a:t>.</a:t>
            </a: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1E96F44-DA9B-4555-96EB-FD87D13ACD95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12169</TotalTime>
  <Words>363</Words>
  <Application>Microsoft PowerPoint</Application>
  <PresentationFormat>On-screen Show (4:3)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Times New Roman</vt:lpstr>
      <vt:lpstr>Wingdings</vt:lpstr>
      <vt:lpstr>Symbol</vt:lpstr>
      <vt:lpstr>Default Design</vt:lpstr>
      <vt:lpstr>Tin học cơ sở 2    Giới thiệu môn học </vt:lpstr>
      <vt:lpstr> Nội dung</vt:lpstr>
      <vt:lpstr>Tài liệu học</vt:lpstr>
      <vt:lpstr>Cách học</vt:lpstr>
      <vt:lpstr>Cách đánh giá năng lực</vt:lpstr>
    </vt:vector>
  </TitlesOfParts>
  <Company>HCM 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Nhung van de co ban ve he thong thong tin</dc:title>
  <dc:creator>Nguyen Anh Hao</dc:creator>
  <cp:lastModifiedBy>anh_hao</cp:lastModifiedBy>
  <cp:revision>312</cp:revision>
  <dcterms:created xsi:type="dcterms:W3CDTF">2005-08-13T02:09:57Z</dcterms:created>
  <dcterms:modified xsi:type="dcterms:W3CDTF">2018-01-24T04:01:44Z</dcterms:modified>
</cp:coreProperties>
</file>