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361" r:id="rId2"/>
    <p:sldId id="403" r:id="rId3"/>
    <p:sldId id="416" r:id="rId4"/>
    <p:sldId id="425" r:id="rId5"/>
    <p:sldId id="423" r:id="rId6"/>
    <p:sldId id="426" r:id="rId7"/>
    <p:sldId id="427" r:id="rId8"/>
    <p:sldId id="432" r:id="rId9"/>
    <p:sldId id="429" r:id="rId10"/>
    <p:sldId id="431" r:id="rId11"/>
    <p:sldId id="430" r:id="rId12"/>
    <p:sldId id="433" r:id="rId13"/>
    <p:sldId id="428" r:id="rId14"/>
    <p:sldId id="436" r:id="rId15"/>
    <p:sldId id="434" r:id="rId16"/>
    <p:sldId id="417" r:id="rId17"/>
    <p:sldId id="421" r:id="rId18"/>
    <p:sldId id="422" r:id="rId19"/>
    <p:sldId id="435" r:id="rId20"/>
    <p:sldId id="410" r:id="rId21"/>
  </p:sldIdLst>
  <p:sldSz cx="9144000" cy="6858000" type="screen4x3"/>
  <p:notesSz cx="6646863" cy="9929813"/>
  <p:embeddedFontLst>
    <p:embeddedFont>
      <p:font typeface="Arial Unicode MS" pitchFamily="34" charset="-128"/>
      <p:regular r:id="rId23"/>
    </p:embeddedFont>
  </p:embeddedFontLst>
  <p:defaultTextStyle>
    <a:defPPr>
      <a:defRPr lang="en-US"/>
    </a:defPPr>
    <a:lvl1pPr algn="l" rtl="0" fontAlgn="base">
      <a:spcBef>
        <a:spcPct val="0"/>
      </a:spcBef>
      <a:spcAft>
        <a:spcPct val="0"/>
      </a:spcAft>
      <a:defRPr sz="2800" kern="1200">
        <a:solidFill>
          <a:schemeClr val="tx1"/>
        </a:solidFill>
        <a:latin typeface="Times New Roman" pitchFamily="18" charset="0"/>
        <a:ea typeface="+mn-ea"/>
        <a:cs typeface="+mn-cs"/>
      </a:defRPr>
    </a:lvl1pPr>
    <a:lvl2pPr marL="457200" algn="l" rtl="0" fontAlgn="base">
      <a:spcBef>
        <a:spcPct val="0"/>
      </a:spcBef>
      <a:spcAft>
        <a:spcPct val="0"/>
      </a:spcAft>
      <a:defRPr sz="2800" kern="1200">
        <a:solidFill>
          <a:schemeClr val="tx1"/>
        </a:solidFill>
        <a:latin typeface="Times New Roman" pitchFamily="18" charset="0"/>
        <a:ea typeface="+mn-ea"/>
        <a:cs typeface="+mn-cs"/>
      </a:defRPr>
    </a:lvl2pPr>
    <a:lvl3pPr marL="914400" algn="l" rtl="0" fontAlgn="base">
      <a:spcBef>
        <a:spcPct val="0"/>
      </a:spcBef>
      <a:spcAft>
        <a:spcPct val="0"/>
      </a:spcAft>
      <a:defRPr sz="2800" kern="1200">
        <a:solidFill>
          <a:schemeClr val="tx1"/>
        </a:solidFill>
        <a:latin typeface="Times New Roman" pitchFamily="18" charset="0"/>
        <a:ea typeface="+mn-ea"/>
        <a:cs typeface="+mn-cs"/>
      </a:defRPr>
    </a:lvl3pPr>
    <a:lvl4pPr marL="1371600" algn="l" rtl="0" fontAlgn="base">
      <a:spcBef>
        <a:spcPct val="0"/>
      </a:spcBef>
      <a:spcAft>
        <a:spcPct val="0"/>
      </a:spcAft>
      <a:defRPr sz="2800" kern="1200">
        <a:solidFill>
          <a:schemeClr val="tx1"/>
        </a:solidFill>
        <a:latin typeface="Times New Roman" pitchFamily="18" charset="0"/>
        <a:ea typeface="+mn-ea"/>
        <a:cs typeface="+mn-cs"/>
      </a:defRPr>
    </a:lvl4pPr>
    <a:lvl5pPr marL="1828800" algn="l" rtl="0" fontAlgn="base">
      <a:spcBef>
        <a:spcPct val="0"/>
      </a:spcBef>
      <a:spcAft>
        <a:spcPct val="0"/>
      </a:spcAft>
      <a:defRPr sz="2800" kern="1200">
        <a:solidFill>
          <a:schemeClr val="tx1"/>
        </a:solidFill>
        <a:latin typeface="Times New Roman" pitchFamily="18" charset="0"/>
        <a:ea typeface="+mn-ea"/>
        <a:cs typeface="+mn-cs"/>
      </a:defRPr>
    </a:lvl5pPr>
    <a:lvl6pPr marL="2286000" algn="l" defTabSz="914400" rtl="0" eaLnBrk="1" latinLnBrk="0" hangingPunct="1">
      <a:defRPr sz="2800" kern="1200">
        <a:solidFill>
          <a:schemeClr val="tx1"/>
        </a:solidFill>
        <a:latin typeface="Times New Roman" pitchFamily="18" charset="0"/>
        <a:ea typeface="+mn-ea"/>
        <a:cs typeface="+mn-cs"/>
      </a:defRPr>
    </a:lvl6pPr>
    <a:lvl7pPr marL="2743200" algn="l" defTabSz="914400" rtl="0" eaLnBrk="1" latinLnBrk="0" hangingPunct="1">
      <a:defRPr sz="2800" kern="1200">
        <a:solidFill>
          <a:schemeClr val="tx1"/>
        </a:solidFill>
        <a:latin typeface="Times New Roman" pitchFamily="18" charset="0"/>
        <a:ea typeface="+mn-ea"/>
        <a:cs typeface="+mn-cs"/>
      </a:defRPr>
    </a:lvl7pPr>
    <a:lvl8pPr marL="3200400" algn="l" defTabSz="914400" rtl="0" eaLnBrk="1" latinLnBrk="0" hangingPunct="1">
      <a:defRPr sz="2800" kern="1200">
        <a:solidFill>
          <a:schemeClr val="tx1"/>
        </a:solidFill>
        <a:latin typeface="Times New Roman" pitchFamily="18" charset="0"/>
        <a:ea typeface="+mn-ea"/>
        <a:cs typeface="+mn-cs"/>
      </a:defRPr>
    </a:lvl8pPr>
    <a:lvl9pPr marL="3657600" algn="l" defTabSz="914400" rtl="0" eaLnBrk="1" latinLnBrk="0" hangingPunct="1">
      <a:defRPr sz="28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0099"/>
    <a:srgbClr val="006600"/>
    <a:srgbClr val="3366CC"/>
    <a:srgbClr val="663300"/>
    <a:srgbClr val="0099CC"/>
    <a:srgbClr val="99FF99"/>
    <a:srgbClr val="C0C0C0"/>
    <a:srgbClr val="CC3300"/>
    <a:srgbClr val="4D4D4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4720" autoAdjust="0"/>
    <p:restoredTop sz="94660" autoAdjust="0"/>
  </p:normalViewPr>
  <p:slideViewPr>
    <p:cSldViewPr>
      <p:cViewPr>
        <p:scale>
          <a:sx n="50" d="100"/>
          <a:sy n="50" d="100"/>
        </p:scale>
        <p:origin x="-1622" y="-26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787"/>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8797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5123" name="Rectangle 3"/>
          <p:cNvSpPr>
            <a:spLocks noGrp="1" noChangeArrowheads="1"/>
          </p:cNvSpPr>
          <p:nvPr>
            <p:ph type="dt" idx="1"/>
          </p:nvPr>
        </p:nvSpPr>
        <p:spPr bwMode="auto">
          <a:xfrm>
            <a:off x="3767138" y="0"/>
            <a:ext cx="28797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6388" name="Rectangle 4"/>
          <p:cNvSpPr>
            <a:spLocks noGrp="1" noRot="1" noChangeAspect="1" noChangeArrowheads="1" noTextEdit="1"/>
          </p:cNvSpPr>
          <p:nvPr>
            <p:ph type="sldImg" idx="2"/>
          </p:nvPr>
        </p:nvSpPr>
        <p:spPr bwMode="auto">
          <a:xfrm>
            <a:off x="841375" y="744538"/>
            <a:ext cx="4965700" cy="3724275"/>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885825" y="4718050"/>
            <a:ext cx="4875213"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9432925"/>
            <a:ext cx="28797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5127" name="Rectangle 7"/>
          <p:cNvSpPr>
            <a:spLocks noGrp="1" noChangeArrowheads="1"/>
          </p:cNvSpPr>
          <p:nvPr>
            <p:ph type="sldNum" sz="quarter" idx="5"/>
          </p:nvPr>
        </p:nvSpPr>
        <p:spPr bwMode="auto">
          <a:xfrm>
            <a:off x="3767138" y="9432925"/>
            <a:ext cx="28797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45B6590-09CD-4D8E-9FC3-B164C009AF9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68CEC8E4-7DB7-45B8-90D8-D98FAA693F1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24C6725A-4844-48E1-B9E2-95A22E5385E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23CC2187-6570-4E2B-998D-34F0C44962F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457200"/>
            <a:ext cx="4495800" cy="640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457200"/>
            <a:ext cx="4495800" cy="640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BF6CD7BA-41AE-4CE6-B36C-18F136AE8EF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EF07AA3-C5D8-4703-9635-1D1AC73A9CE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136CE078-645D-4B56-8F94-31EA537625A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D3EEEE65-215D-4CF3-88C9-5DC816934A5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6749074A-24A6-48A6-8626-9DB56CE6668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182EFD3A-606E-4CB0-BBCE-77DC2228363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7B2BBDA2-3BEE-47FB-9516-C486DCFFBB8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858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705600" cy="6858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EB72A066-16FA-496F-9C9D-FC752420373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457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CF881030-041C-4A73-A72B-89F59F18F37A}"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772400" cy="457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457200"/>
            <a:ext cx="44958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457200"/>
            <a:ext cx="44958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733800"/>
            <a:ext cx="44958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2AE84B53-C7F4-4765-BA08-5F599E304DA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0" y="0"/>
            <a:ext cx="7772400" cy="457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smtClean="0"/>
          </a:p>
        </p:txBody>
      </p:sp>
      <p:sp>
        <p:nvSpPr>
          <p:cNvPr id="1027" name="Rectangle 3"/>
          <p:cNvSpPr>
            <a:spLocks noGrp="1" noChangeArrowheads="1"/>
          </p:cNvSpPr>
          <p:nvPr>
            <p:ph type="body" idx="1"/>
          </p:nvPr>
        </p:nvSpPr>
        <p:spPr bwMode="auto">
          <a:xfrm>
            <a:off x="0" y="457200"/>
            <a:ext cx="9144000" cy="640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30" name="Rectangle 6"/>
          <p:cNvSpPr>
            <a:spLocks noGrp="1" noChangeArrowheads="1"/>
          </p:cNvSpPr>
          <p:nvPr>
            <p:ph type="sldNum" sz="quarter" idx="4"/>
          </p:nvPr>
        </p:nvSpPr>
        <p:spPr bwMode="auto">
          <a:xfrm>
            <a:off x="8534400" y="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400" b="1"/>
            </a:lvl1pPr>
          </a:lstStyle>
          <a:p>
            <a:pPr>
              <a:defRPr/>
            </a:pPr>
            <a:fld id="{421F7FE6-388A-4745-8E0E-E5A359E627C6}" type="slidenum">
              <a:rPr lang="en-US"/>
              <a:pPr>
                <a:defRPr/>
              </a:pPr>
              <a:t>‹#›</a:t>
            </a:fld>
            <a:endParaRPr lang="en-US"/>
          </a:p>
        </p:txBody>
      </p:sp>
      <p:sp>
        <p:nvSpPr>
          <p:cNvPr id="1031" name="Line 7"/>
          <p:cNvSpPr>
            <a:spLocks noChangeShapeType="1"/>
          </p:cNvSpPr>
          <p:nvPr userDrawn="1"/>
        </p:nvSpPr>
        <p:spPr bwMode="auto">
          <a:xfrm>
            <a:off x="0" y="457200"/>
            <a:ext cx="9144000" cy="0"/>
          </a:xfrm>
          <a:prstGeom prst="line">
            <a:avLst/>
          </a:prstGeom>
          <a:noFill/>
          <a:ln w="9525">
            <a:solidFill>
              <a:schemeClr val="tx1"/>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eaLnBrk="0" fontAlgn="base" hangingPunct="0">
        <a:spcBef>
          <a:spcPct val="0"/>
        </a:spcBef>
        <a:spcAft>
          <a:spcPct val="0"/>
        </a:spcAft>
        <a:defRPr sz="3200" b="1">
          <a:solidFill>
            <a:srgbClr val="000099"/>
          </a:solidFill>
          <a:latin typeface="+mj-lt"/>
          <a:ea typeface="+mj-ea"/>
          <a:cs typeface="+mj-cs"/>
        </a:defRPr>
      </a:lvl1pPr>
      <a:lvl2pPr algn="ctr" rtl="0" eaLnBrk="0" fontAlgn="base" hangingPunct="0">
        <a:spcBef>
          <a:spcPct val="0"/>
        </a:spcBef>
        <a:spcAft>
          <a:spcPct val="0"/>
        </a:spcAft>
        <a:defRPr sz="3200" b="1">
          <a:solidFill>
            <a:srgbClr val="000099"/>
          </a:solidFill>
          <a:latin typeface="Times New Roman" pitchFamily="18" charset="0"/>
        </a:defRPr>
      </a:lvl2pPr>
      <a:lvl3pPr algn="ctr" rtl="0" eaLnBrk="0" fontAlgn="base" hangingPunct="0">
        <a:spcBef>
          <a:spcPct val="0"/>
        </a:spcBef>
        <a:spcAft>
          <a:spcPct val="0"/>
        </a:spcAft>
        <a:defRPr sz="3200" b="1">
          <a:solidFill>
            <a:srgbClr val="000099"/>
          </a:solidFill>
          <a:latin typeface="Times New Roman" pitchFamily="18" charset="0"/>
        </a:defRPr>
      </a:lvl3pPr>
      <a:lvl4pPr algn="ctr" rtl="0" eaLnBrk="0" fontAlgn="base" hangingPunct="0">
        <a:spcBef>
          <a:spcPct val="0"/>
        </a:spcBef>
        <a:spcAft>
          <a:spcPct val="0"/>
        </a:spcAft>
        <a:defRPr sz="3200" b="1">
          <a:solidFill>
            <a:srgbClr val="000099"/>
          </a:solidFill>
          <a:latin typeface="Times New Roman" pitchFamily="18" charset="0"/>
        </a:defRPr>
      </a:lvl4pPr>
      <a:lvl5pPr algn="ctr" rtl="0" eaLnBrk="0" fontAlgn="base" hangingPunct="0">
        <a:spcBef>
          <a:spcPct val="0"/>
        </a:spcBef>
        <a:spcAft>
          <a:spcPct val="0"/>
        </a:spcAft>
        <a:defRPr sz="3200" b="1">
          <a:solidFill>
            <a:srgbClr val="000099"/>
          </a:solidFill>
          <a:latin typeface="Times New Roman" pitchFamily="18" charset="0"/>
        </a:defRPr>
      </a:lvl5pPr>
      <a:lvl6pPr marL="457200" algn="ctr" rtl="0" fontAlgn="base">
        <a:spcBef>
          <a:spcPct val="0"/>
        </a:spcBef>
        <a:spcAft>
          <a:spcPct val="0"/>
        </a:spcAft>
        <a:defRPr sz="3200" b="1">
          <a:solidFill>
            <a:srgbClr val="000099"/>
          </a:solidFill>
          <a:latin typeface="Times New Roman" pitchFamily="18" charset="0"/>
        </a:defRPr>
      </a:lvl6pPr>
      <a:lvl7pPr marL="914400" algn="ctr" rtl="0" fontAlgn="base">
        <a:spcBef>
          <a:spcPct val="0"/>
        </a:spcBef>
        <a:spcAft>
          <a:spcPct val="0"/>
        </a:spcAft>
        <a:defRPr sz="3200" b="1">
          <a:solidFill>
            <a:srgbClr val="000099"/>
          </a:solidFill>
          <a:latin typeface="Times New Roman" pitchFamily="18" charset="0"/>
        </a:defRPr>
      </a:lvl7pPr>
      <a:lvl8pPr marL="1371600" algn="ctr" rtl="0" fontAlgn="base">
        <a:spcBef>
          <a:spcPct val="0"/>
        </a:spcBef>
        <a:spcAft>
          <a:spcPct val="0"/>
        </a:spcAft>
        <a:defRPr sz="3200" b="1">
          <a:solidFill>
            <a:srgbClr val="000099"/>
          </a:solidFill>
          <a:latin typeface="Times New Roman" pitchFamily="18" charset="0"/>
        </a:defRPr>
      </a:lvl8pPr>
      <a:lvl9pPr marL="1828800" algn="ctr" rtl="0" fontAlgn="base">
        <a:spcBef>
          <a:spcPct val="0"/>
        </a:spcBef>
        <a:spcAft>
          <a:spcPct val="0"/>
        </a:spcAft>
        <a:defRPr sz="3200" b="1">
          <a:solidFill>
            <a:srgbClr val="000099"/>
          </a:solidFill>
          <a:latin typeface="Times New Roman" pitchFamily="18" charset="0"/>
        </a:defRPr>
      </a:lvl9pPr>
    </p:titleStyle>
    <p:bodyStyle>
      <a:lvl1pPr marL="342900" indent="-342900" algn="l" rtl="0" eaLnBrk="0" fontAlgn="base" hangingPunct="0">
        <a:spcBef>
          <a:spcPct val="20000"/>
        </a:spcBef>
        <a:spcAft>
          <a:spcPct val="0"/>
        </a:spcAft>
        <a:buFont typeface="Wingdings" pitchFamily="2" charset="2"/>
        <a:buChar char="Ü"/>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SzPct val="75000"/>
        <a:buFont typeface="Symbol" pitchFamily="18" charset="2"/>
        <a:buChar char="¨"/>
        <a:defRPr sz="24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0"/>
          </p:nvPr>
        </p:nvSpPr>
        <p:spPr>
          <a:noFill/>
        </p:spPr>
        <p:txBody>
          <a:bodyPr/>
          <a:lstStyle/>
          <a:p>
            <a:fld id="{A4A69A68-B834-407F-99AC-62E6A89836D1}" type="slidenum">
              <a:rPr lang="en-US"/>
              <a:pPr/>
              <a:t>1</a:t>
            </a:fld>
            <a:endParaRPr lang="en-US"/>
          </a:p>
        </p:txBody>
      </p:sp>
      <p:sp>
        <p:nvSpPr>
          <p:cNvPr id="160770" name="Rectangle 2"/>
          <p:cNvSpPr>
            <a:spLocks noGrp="1" noChangeArrowheads="1"/>
          </p:cNvSpPr>
          <p:nvPr>
            <p:ph type="ctrTitle"/>
          </p:nvPr>
        </p:nvSpPr>
        <p:spPr>
          <a:xfrm>
            <a:off x="785813" y="500062"/>
            <a:ext cx="7772400" cy="4214821"/>
          </a:xfrm>
        </p:spPr>
        <p:txBody>
          <a:bodyPr/>
          <a:lstStyle/>
          <a:p>
            <a:pPr eaLnBrk="1" hangingPunct="1">
              <a:defRPr/>
            </a:pPr>
            <a:r>
              <a:rPr lang="en-US" sz="4000">
                <a:effectLst>
                  <a:outerShdw blurRad="38100" dist="38100" dir="2700000" algn="tl">
                    <a:srgbClr val="C0C0C0"/>
                  </a:outerShdw>
                </a:effectLst>
              </a:rPr>
              <a:t>Tin học cơ sở 2</a:t>
            </a:r>
            <a:br>
              <a:rPr lang="en-US" sz="4000">
                <a:effectLst>
                  <a:outerShdw blurRad="38100" dist="38100" dir="2700000" algn="tl">
                    <a:srgbClr val="C0C0C0"/>
                  </a:outerShdw>
                </a:effectLst>
              </a:rPr>
            </a:br>
            <a:r>
              <a:rPr lang="en-US" sz="4000">
                <a:effectLst>
                  <a:outerShdw blurRad="38100" dist="38100" dir="2700000" algn="tl">
                    <a:srgbClr val="C0C0C0"/>
                  </a:outerShdw>
                </a:effectLst>
              </a:rPr>
              <a:t/>
            </a:r>
            <a:br>
              <a:rPr lang="en-US" sz="4000">
                <a:effectLst>
                  <a:outerShdw blurRad="38100" dist="38100" dir="2700000" algn="tl">
                    <a:srgbClr val="C0C0C0"/>
                  </a:outerShdw>
                </a:effectLst>
              </a:rPr>
            </a:br>
            <a:r>
              <a:rPr lang="en-US" sz="4000">
                <a:effectLst>
                  <a:outerShdw blurRad="38100" dist="38100" dir="2700000" algn="tl">
                    <a:srgbClr val="C0C0C0"/>
                  </a:outerShdw>
                </a:effectLst>
                <a:sym typeface="Wingdings"/>
              </a:rPr>
              <a:t> </a:t>
            </a:r>
            <a:r>
              <a:rPr lang="en-US" sz="3600">
                <a:effectLst>
                  <a:outerShdw blurRad="38100" dist="38100" dir="2700000" algn="tl">
                    <a:srgbClr val="C0C0C0"/>
                  </a:outerShdw>
                </a:effectLst>
                <a:sym typeface="Wingdings"/>
              </a:rPr>
              <a:t>Lập trình</a:t>
            </a:r>
            <a:r>
              <a:rPr lang="en-US" sz="3600">
                <a:solidFill>
                  <a:srgbClr val="FF0000"/>
                </a:solidFill>
                <a:effectLst>
                  <a:outerShdw blurRad="38100" dist="38100" dir="2700000" algn="tl">
                    <a:srgbClr val="000000">
                      <a:alpha val="43137"/>
                    </a:srgbClr>
                  </a:outerShdw>
                </a:effectLst>
              </a:rPr>
              <a:t> </a:t>
            </a:r>
            <a:r>
              <a:rPr lang="en-US" sz="3600">
                <a:solidFill>
                  <a:schemeClr val="tx2">
                    <a:lumMod val="75000"/>
                    <a:lumOff val="25000"/>
                  </a:schemeClr>
                </a:solidFill>
                <a:effectLst>
                  <a:outerShdw blurRad="38100" dist="38100" dir="2700000" algn="tl">
                    <a:srgbClr val="000000">
                      <a:alpha val="43137"/>
                    </a:srgbClr>
                  </a:outerShdw>
                </a:effectLst>
              </a:rPr>
              <a:t>C/C++ </a:t>
            </a:r>
            <a:r>
              <a:rPr lang="en-US" sz="4000">
                <a:solidFill>
                  <a:srgbClr val="FF0000"/>
                </a:solidFill>
                <a:effectLst>
                  <a:outerShdw blurRad="38100" dist="38100" dir="2700000" algn="tl">
                    <a:srgbClr val="C0C0C0"/>
                  </a:outerShdw>
                </a:effectLst>
              </a:rPr>
              <a:t/>
            </a:r>
            <a:br>
              <a:rPr lang="en-US" sz="4000">
                <a:solidFill>
                  <a:srgbClr val="FF0000"/>
                </a:solidFill>
                <a:effectLst>
                  <a:outerShdw blurRad="38100" dist="38100" dir="2700000" algn="tl">
                    <a:srgbClr val="C0C0C0"/>
                  </a:outerShdw>
                </a:effectLst>
              </a:rPr>
            </a:br>
            <a:r>
              <a:rPr lang="en-US" sz="4000">
                <a:solidFill>
                  <a:srgbClr val="C00000"/>
                </a:solidFill>
                <a:effectLst>
                  <a:outerShdw blurRad="38100" dist="38100" dir="2700000" algn="tl">
                    <a:srgbClr val="C0C0C0"/>
                  </a:outerShdw>
                </a:effectLst>
                <a:latin typeface="Arial Unicode MS" pitchFamily="34" charset="-128"/>
                <a:ea typeface="Arial Unicode MS" pitchFamily="34" charset="-128"/>
                <a:cs typeface="Arial Unicode MS" pitchFamily="34" charset="-128"/>
              </a:rPr>
              <a:t>Hàm</a:t>
            </a:r>
            <a:r>
              <a:rPr lang="en-US" sz="4000">
                <a:solidFill>
                  <a:srgbClr val="FF0000"/>
                </a:solidFill>
                <a:effectLst>
                  <a:outerShdw blurRad="38100" dist="38100" dir="2700000" algn="tl">
                    <a:srgbClr val="C0C0C0"/>
                  </a:outerShdw>
                </a:effectLst>
              </a:rPr>
              <a:t/>
            </a:r>
            <a:br>
              <a:rPr lang="en-US" sz="4000">
                <a:solidFill>
                  <a:srgbClr val="FF0000"/>
                </a:solidFill>
                <a:effectLst>
                  <a:outerShdw blurRad="38100" dist="38100" dir="2700000" algn="tl">
                    <a:srgbClr val="C0C0C0"/>
                  </a:outerShdw>
                </a:effectLst>
              </a:rPr>
            </a:br>
            <a:r>
              <a:rPr lang="en-US" sz="4000">
                <a:solidFill>
                  <a:srgbClr val="006600"/>
                </a:solidFill>
                <a:effectLst>
                  <a:outerShdw blurRad="38100" dist="38100" dir="2700000" algn="tl">
                    <a:srgbClr val="C0C0C0"/>
                  </a:outerShdw>
                </a:effectLst>
                <a:sym typeface="Wingdings"/>
              </a:rPr>
              <a:t></a:t>
            </a:r>
            <a:endParaRPr lang="en-US" sz="4000">
              <a:solidFill>
                <a:srgbClr val="006600"/>
              </a:solidFill>
              <a:effectLst>
                <a:outerShdw blurRad="38100" dist="38100" dir="2700000" algn="tl">
                  <a:srgbClr val="C0C0C0"/>
                </a:outerShdw>
              </a:effectLst>
            </a:endParaRPr>
          </a:p>
        </p:txBody>
      </p:sp>
      <p:sp>
        <p:nvSpPr>
          <p:cNvPr id="2052" name="Rectangle 3"/>
          <p:cNvSpPr>
            <a:spLocks noGrp="1" noChangeArrowheads="1"/>
          </p:cNvSpPr>
          <p:nvPr>
            <p:ph type="subTitle" idx="1"/>
          </p:nvPr>
        </p:nvSpPr>
        <p:spPr>
          <a:xfrm>
            <a:off x="1428750" y="6000750"/>
            <a:ext cx="6400800" cy="665163"/>
          </a:xfrm>
        </p:spPr>
        <p:txBody>
          <a:bodyPr/>
          <a:lstStyle/>
          <a:p>
            <a:pPr eaLnBrk="1" hangingPunct="1"/>
            <a:r>
              <a:rPr lang="en-US"/>
              <a:t>ThS. Nguyễn Anh Hào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Khái niệm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2</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a:t>Hàm là một khối lệnh có tên để khi cần thực hiện khối lệnh này, ta chỉ việc gọi tên nó.</a:t>
            </a:r>
          </a:p>
          <a:p>
            <a:pPr lvl="1"/>
            <a:r>
              <a:rPr lang="en-US"/>
              <a:t>Ví dụ: </a:t>
            </a:r>
            <a:r>
              <a:rPr lang="en-US" b="1"/>
              <a:t>rand() </a:t>
            </a:r>
            <a:r>
              <a:rPr lang="en-US"/>
              <a:t>là một hàm thư viện, khối lệnh của nó đã được viết sẵn để tạo ra một số nguyên dương ngẫu nhiên.</a:t>
            </a:r>
          </a:p>
          <a:p>
            <a:r>
              <a:rPr lang="en-US"/>
              <a:t>Lý do sử dụng hàm:</a:t>
            </a:r>
          </a:p>
          <a:p>
            <a:pPr marL="914400" lvl="1" indent="-457200">
              <a:buFont typeface="+mj-lt"/>
              <a:buAutoNum type="arabicPeriod"/>
            </a:pPr>
            <a:r>
              <a:rPr lang="en-US"/>
              <a:t>Để </a:t>
            </a:r>
            <a:r>
              <a:rPr lang="en-US" b="1" u="sng">
                <a:solidFill>
                  <a:srgbClr val="FF0000"/>
                </a:solidFill>
              </a:rPr>
              <a:t>dể hiểu </a:t>
            </a:r>
            <a:r>
              <a:rPr lang="en-US" u="sng"/>
              <a:t>hơn một đoạn lệnh qua tên gọi</a:t>
            </a:r>
            <a:r>
              <a:rPr lang="en-US"/>
              <a:t> của nó. Một chỉ thị viết bằng mã giả có thể cài đặt thành một hàm. ví dụ: “tráo đổi x và y” được viết thành lời gọi hàm: trao_doi (x, y);.</a:t>
            </a:r>
          </a:p>
          <a:p>
            <a:pPr marL="914400" lvl="1" indent="-457200">
              <a:buFont typeface="+mj-lt"/>
              <a:buAutoNum type="arabicPeriod"/>
            </a:pPr>
            <a:r>
              <a:rPr lang="en-US"/>
              <a:t>Để </a:t>
            </a:r>
            <a:r>
              <a:rPr lang="en-US" b="1">
                <a:solidFill>
                  <a:srgbClr val="FF0000"/>
                </a:solidFill>
              </a:rPr>
              <a:t>thu gọn </a:t>
            </a:r>
            <a:r>
              <a:rPr lang="en-US"/>
              <a:t>đoạn mã lệnh có </a:t>
            </a:r>
            <a:r>
              <a:rPr lang="en-US" u="sng"/>
              <a:t>nhiều khối lệnh giống nhau</a:t>
            </a:r>
            <a:r>
              <a:rPr lang="en-US"/>
              <a:t>, và cũng dể cập nhật (thay đổi) khối lệnh dùng chung này.</a:t>
            </a:r>
          </a:p>
          <a:p>
            <a:pPr marL="914400" lvl="1" indent="-457200">
              <a:buFont typeface="+mj-lt"/>
              <a:buAutoNum type="arabicPeriod"/>
            </a:pPr>
            <a:r>
              <a:rPr lang="en-US"/>
              <a:t>Để định nghĩa các công việc quen thuộc thường lặp lại nhiều lần. Thư viện hàm chuẩn được tạo ra vì lý do này.</a:t>
            </a:r>
          </a:p>
          <a:p>
            <a:pPr marL="914400" lvl="1" indent="-457200">
              <a:buFont typeface="+mj-lt"/>
              <a:buAutoNum type="arabicPeriod"/>
            </a:pPr>
            <a:r>
              <a:rPr lang="en-US"/>
              <a:t>Để </a:t>
            </a:r>
            <a:r>
              <a:rPr lang="en-US" b="1" u="sng">
                <a:solidFill>
                  <a:srgbClr val="FF0000"/>
                </a:solidFill>
              </a:rPr>
              <a:t>chia nhỏ </a:t>
            </a:r>
            <a:r>
              <a:rPr lang="en-US" u="sng"/>
              <a:t>chương trình</a:t>
            </a:r>
            <a:r>
              <a:rPr lang="en-US"/>
              <a:t> lớn thành nhiều phần nhỏ (hàm) có nhiệm vụ rõ ràng. Viết từng hàm nhỏ đơn giản hơn nhiều.</a:t>
            </a:r>
          </a:p>
          <a:p>
            <a:pPr marL="914400" lvl="1" indent="-457200">
              <a:buFont typeface="+mj-lt"/>
              <a:buAutoNum type="arabicPeriod"/>
            </a:pPr>
            <a:r>
              <a:rPr lang="en-US"/>
              <a:t>Để </a:t>
            </a:r>
            <a:r>
              <a:rPr lang="en-US" b="1" u="sng">
                <a:solidFill>
                  <a:srgbClr val="FF0000"/>
                </a:solidFill>
              </a:rPr>
              <a:t>dùng hàm thư viện</a:t>
            </a:r>
            <a:r>
              <a:rPr lang="en-US" b="1">
                <a:solidFill>
                  <a:srgbClr val="FF0000"/>
                </a:solidFill>
              </a:rPr>
              <a:t> </a:t>
            </a:r>
            <a:r>
              <a:rPr lang="en-US"/>
              <a:t>mà không cần biết mã lệnh.</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Khai báo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3</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a:t>Cú pháp:</a:t>
            </a:r>
          </a:p>
          <a:p>
            <a:pPr>
              <a:buNone/>
            </a:pPr>
            <a:r>
              <a:rPr lang="en-US" b="1"/>
              <a:t> kiểu</a:t>
            </a:r>
            <a:r>
              <a:rPr lang="en-US"/>
              <a:t>  </a:t>
            </a:r>
            <a:r>
              <a:rPr lang="en-US" b="1">
                <a:solidFill>
                  <a:srgbClr val="FF0000"/>
                </a:solidFill>
              </a:rPr>
              <a:t>Tên_hàm</a:t>
            </a:r>
            <a:r>
              <a:rPr lang="en-US"/>
              <a:t> (</a:t>
            </a:r>
            <a:r>
              <a:rPr lang="en-US" b="1"/>
              <a:t>kiểu</a:t>
            </a:r>
            <a:r>
              <a:rPr lang="en-US"/>
              <a:t> </a:t>
            </a:r>
            <a:r>
              <a:rPr lang="en-US" b="1">
                <a:solidFill>
                  <a:srgbClr val="000099"/>
                </a:solidFill>
              </a:rPr>
              <a:t>ts1</a:t>
            </a:r>
            <a:r>
              <a:rPr lang="en-US"/>
              <a:t>, </a:t>
            </a:r>
            <a:r>
              <a:rPr lang="en-US" b="1"/>
              <a:t>kiểu</a:t>
            </a:r>
            <a:r>
              <a:rPr lang="en-US"/>
              <a:t> </a:t>
            </a:r>
            <a:r>
              <a:rPr lang="en-US" b="1">
                <a:solidFill>
                  <a:srgbClr val="000099"/>
                </a:solidFill>
              </a:rPr>
              <a:t>ts2</a:t>
            </a:r>
            <a:r>
              <a:rPr lang="en-US"/>
              <a:t>,…)  // phần khuông mẫu</a:t>
            </a:r>
            <a:endParaRPr lang="en-US" i="1"/>
          </a:p>
          <a:p>
            <a:pPr>
              <a:buNone/>
            </a:pPr>
            <a:r>
              <a:rPr lang="en-US" b="1"/>
              <a:t> &lt;khối lệnh&gt; </a:t>
            </a:r>
            <a:r>
              <a:rPr lang="en-US"/>
              <a:t>// phần cài đặt của hàm, </a:t>
            </a:r>
            <a:r>
              <a:rPr lang="en-US" b="1">
                <a:solidFill>
                  <a:srgbClr val="FF0000"/>
                </a:solidFill>
              </a:rPr>
              <a:t>phải có { } </a:t>
            </a:r>
            <a:r>
              <a:rPr lang="en-US"/>
              <a:t>cho dù hàm</a:t>
            </a:r>
          </a:p>
          <a:p>
            <a:pPr>
              <a:buNone/>
            </a:pPr>
            <a:r>
              <a:rPr lang="en-US" b="1"/>
              <a:t>			</a:t>
            </a:r>
            <a:r>
              <a:rPr lang="en-US"/>
              <a:t>  // chỉ có 1 lệnh !</a:t>
            </a:r>
          </a:p>
          <a:p>
            <a:r>
              <a:rPr lang="en-US"/>
              <a:t>Trước khi sử dụng (gọi), hàm phải được khai báo.</a:t>
            </a:r>
            <a:endParaRPr lang="en-US" b="1"/>
          </a:p>
          <a:p>
            <a:r>
              <a:rPr lang="en-US"/>
              <a:t>Phần khuông mẫu của hàm (prototype) quy định </a:t>
            </a:r>
            <a:r>
              <a:rPr lang="en-US" u="sng"/>
              <a:t>cách gọi hàm</a:t>
            </a:r>
            <a:r>
              <a:rPr lang="en-US"/>
              <a:t> (giao tham số, nhận kết quả) cho hợp với khối lệnh.</a:t>
            </a:r>
          </a:p>
          <a:p>
            <a:pPr lvl="1"/>
            <a:r>
              <a:rPr lang="en-US"/>
              <a:t>Hàm phải có kiểu (kiểu void: hàm không có kết quả trả về).</a:t>
            </a:r>
          </a:p>
          <a:p>
            <a:r>
              <a:rPr lang="en-US"/>
              <a:t>Phần khối lệnh là nội dung xử lý của hàm.</a:t>
            </a:r>
          </a:p>
          <a:p>
            <a:pPr lvl="1"/>
            <a:r>
              <a:rPr lang="en-US"/>
              <a:t>C/C++ </a:t>
            </a:r>
            <a:r>
              <a:rPr lang="en-US" b="1">
                <a:solidFill>
                  <a:srgbClr val="FF0000"/>
                </a:solidFill>
              </a:rPr>
              <a:t>không</a:t>
            </a:r>
            <a:r>
              <a:rPr lang="en-US"/>
              <a:t> cho phép khai báo hàm lồng nhau.</a:t>
            </a:r>
          </a:p>
          <a:p>
            <a:pPr lvl="1"/>
            <a:r>
              <a:rPr lang="en-US"/>
              <a:t>Biến cục bộ không được trùng tên với tham số của hàm.</a:t>
            </a:r>
          </a:p>
          <a:p>
            <a:pPr lvl="1"/>
            <a:r>
              <a:rPr lang="en-US"/>
              <a:t>Lệnh return &lt;biểu thức&gt; hoặc return (&lt;biểu thức&gt;) là bắt buộc khi hàm có kiểu ≠ void, và kiểu của biểu thức = kiểu của hàm.</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Khai báo hàm: ví dụ</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4</a:t>
            </a:fld>
            <a:endParaRPr lang="en-US"/>
          </a:p>
        </p:txBody>
      </p:sp>
      <p:sp>
        <p:nvSpPr>
          <p:cNvPr id="3" name="Content Placeholder 2"/>
          <p:cNvSpPr>
            <a:spLocks noGrp="1"/>
          </p:cNvSpPr>
          <p:nvPr>
            <p:ph sz="half" idx="1"/>
          </p:nvPr>
        </p:nvSpPr>
        <p:spPr>
          <a:xfrm>
            <a:off x="5143504" y="2214554"/>
            <a:ext cx="4000464" cy="4643446"/>
          </a:xfrm>
          <a:ln>
            <a:noFill/>
          </a:ln>
        </p:spPr>
        <p:txBody>
          <a:bodyPr/>
          <a:lstStyle/>
          <a:p>
            <a:r>
              <a:rPr lang="en-US" sz="2400"/>
              <a:t>Hàm addition () phải </a:t>
            </a:r>
            <a:r>
              <a:rPr lang="en-US" sz="2400">
                <a:solidFill>
                  <a:srgbClr val="FF0000"/>
                </a:solidFill>
              </a:rPr>
              <a:t>được đặt trước</a:t>
            </a:r>
            <a:r>
              <a:rPr lang="en-US" sz="2400"/>
              <a:t> hàm main(), vì trong hàm main() có lời gọi hàm addition()</a:t>
            </a:r>
          </a:p>
          <a:p>
            <a:r>
              <a:rPr lang="en-US" sz="2400"/>
              <a:t>addition(5,3): tham số a và b lần lượt nhận giá trị 5 và 3 theo thứ tự này.</a:t>
            </a:r>
          </a:p>
          <a:p>
            <a:r>
              <a:rPr lang="en-US" sz="2400"/>
              <a:t>8 là kết quả trả về của hàm, nó sẽ được thay vào addition(5,3) trong main().</a:t>
            </a:r>
          </a:p>
        </p:txBody>
      </p:sp>
      <p:sp>
        <p:nvSpPr>
          <p:cNvPr id="6" name="Content Placeholder 2"/>
          <p:cNvSpPr>
            <a:spLocks noGrp="1"/>
          </p:cNvSpPr>
          <p:nvPr>
            <p:ph sz="half" idx="1"/>
          </p:nvPr>
        </p:nvSpPr>
        <p:spPr>
          <a:xfrm>
            <a:off x="-32" y="500042"/>
            <a:ext cx="5214974" cy="6357958"/>
          </a:xfrm>
          <a:ln>
            <a:noFill/>
          </a:ln>
        </p:spPr>
        <p:txBody>
          <a:bodyPr/>
          <a:lstStyle/>
          <a:p>
            <a:pPr>
              <a:buNone/>
            </a:pPr>
            <a:r>
              <a:rPr lang="en-US" sz="2400">
                <a:solidFill>
                  <a:srgbClr val="000099"/>
                </a:solidFill>
              </a:rPr>
              <a:t>// file vd20.cpp</a:t>
            </a:r>
          </a:p>
          <a:p>
            <a:pPr>
              <a:buNone/>
            </a:pPr>
            <a:r>
              <a:rPr lang="en-US" sz="2400"/>
              <a:t>#include &lt;iostream&gt; </a:t>
            </a:r>
          </a:p>
          <a:p>
            <a:pPr>
              <a:buNone/>
            </a:pPr>
            <a:r>
              <a:rPr lang="en-US" sz="2400"/>
              <a:t>using namespace std; </a:t>
            </a:r>
          </a:p>
          <a:p>
            <a:pPr>
              <a:buNone/>
            </a:pPr>
            <a:r>
              <a:rPr lang="en-US" sz="2400"/>
              <a:t>int </a:t>
            </a:r>
            <a:r>
              <a:rPr lang="en-US" sz="2400" b="1"/>
              <a:t>addition</a:t>
            </a:r>
            <a:r>
              <a:rPr lang="en-US" sz="2400"/>
              <a:t>(int a, int b) </a:t>
            </a:r>
          </a:p>
          <a:p>
            <a:pPr>
              <a:buNone/>
            </a:pPr>
            <a:r>
              <a:rPr lang="en-US" sz="2400" b="1">
                <a:solidFill>
                  <a:srgbClr val="FF0000"/>
                </a:solidFill>
              </a:rPr>
              <a:t>{</a:t>
            </a:r>
            <a:r>
              <a:rPr lang="en-US" sz="2400"/>
              <a:t> 	return a+b;</a:t>
            </a:r>
          </a:p>
          <a:p>
            <a:pPr>
              <a:buNone/>
            </a:pPr>
            <a:r>
              <a:rPr lang="en-US" sz="2400" b="1">
                <a:solidFill>
                  <a:srgbClr val="FF0000"/>
                </a:solidFill>
              </a:rPr>
              <a:t>}</a:t>
            </a:r>
            <a:r>
              <a:rPr lang="en-US" sz="2400"/>
              <a:t> </a:t>
            </a:r>
          </a:p>
          <a:p>
            <a:pPr>
              <a:buNone/>
            </a:pPr>
            <a:r>
              <a:rPr lang="en-US" sz="2400"/>
              <a:t>int </a:t>
            </a:r>
            <a:r>
              <a:rPr lang="en-US" sz="2400" b="1"/>
              <a:t>main</a:t>
            </a:r>
            <a:r>
              <a:rPr lang="en-US" sz="2400"/>
              <a:t>() </a:t>
            </a:r>
          </a:p>
          <a:p>
            <a:pPr>
              <a:buNone/>
            </a:pPr>
            <a:r>
              <a:rPr lang="en-US" sz="2400"/>
              <a:t>{	cout &lt;&lt; “\n 5+3=” &lt;&lt; addition(5,3); </a:t>
            </a:r>
          </a:p>
          <a:p>
            <a:pPr>
              <a:buNone/>
            </a:pPr>
            <a:r>
              <a:rPr lang="en-US" sz="2400"/>
              <a:t>	cout &lt;&lt; “\n 2+7=” &lt;&lt; addition(2,7);</a:t>
            </a:r>
          </a:p>
          <a:p>
            <a:pPr>
              <a:buNone/>
            </a:pPr>
            <a:r>
              <a:rPr lang="en-US" sz="2400"/>
              <a:t>	return 0;</a:t>
            </a:r>
          </a:p>
          <a:p>
            <a:pPr>
              <a:buNone/>
            </a:pPr>
            <a:r>
              <a:rPr lang="en-US" sz="2400"/>
              <a:t>}</a:t>
            </a:r>
          </a:p>
          <a:p>
            <a:endParaRPr lang="en-US" sz="2400"/>
          </a:p>
        </p:txBody>
      </p:sp>
      <p:sp>
        <p:nvSpPr>
          <p:cNvPr id="7" name="Content Placeholder 2"/>
          <p:cNvSpPr>
            <a:spLocks noGrp="1"/>
          </p:cNvSpPr>
          <p:nvPr>
            <p:ph sz="half" idx="1"/>
          </p:nvPr>
        </p:nvSpPr>
        <p:spPr>
          <a:xfrm>
            <a:off x="5214910" y="500042"/>
            <a:ext cx="3929090" cy="1643074"/>
          </a:xfrm>
          <a:solidFill>
            <a:schemeClr val="tx1"/>
          </a:solidFill>
          <a:ln>
            <a:solidFill>
              <a:schemeClr val="accent6">
                <a:lumMod val="75000"/>
              </a:schemeClr>
            </a:solidFill>
          </a:ln>
        </p:spPr>
        <p:txBody>
          <a:bodyPr/>
          <a:lstStyle/>
          <a:p>
            <a:pPr>
              <a:buNone/>
            </a:pPr>
            <a:r>
              <a:rPr lang="en-US" sz="2400" b="1">
                <a:solidFill>
                  <a:schemeClr val="bg1"/>
                </a:solidFill>
              </a:rPr>
              <a:t> 5 + 3 = 8</a:t>
            </a:r>
          </a:p>
          <a:p>
            <a:pPr>
              <a:buNone/>
            </a:pPr>
            <a:r>
              <a:rPr lang="en-US" sz="2400" b="1">
                <a:solidFill>
                  <a:schemeClr val="bg1"/>
                </a:solidFill>
              </a:rPr>
              <a:t> 2 + 7 = 9</a:t>
            </a:r>
          </a:p>
          <a:p>
            <a:pPr>
              <a:buNone/>
            </a:pPr>
            <a:r>
              <a:rPr lang="en-US" sz="2400" b="1">
                <a:solidFill>
                  <a:schemeClr val="bg1"/>
                </a:solidFill>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Cách truyền tham số</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5</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pPr>
              <a:buNone/>
            </a:pPr>
            <a:r>
              <a:rPr lang="en-US"/>
              <a:t>	int 		</a:t>
            </a:r>
            <a:r>
              <a:rPr lang="en-US">
                <a:solidFill>
                  <a:srgbClr val="FF0000"/>
                </a:solidFill>
              </a:rPr>
              <a:t>giai_thua</a:t>
            </a:r>
            <a:r>
              <a:rPr lang="en-US"/>
              <a:t> (int </a:t>
            </a:r>
            <a:r>
              <a:rPr lang="en-US">
                <a:solidFill>
                  <a:srgbClr val="000099"/>
                </a:solidFill>
              </a:rPr>
              <a:t>n</a:t>
            </a:r>
            <a:r>
              <a:rPr lang="en-US"/>
              <a:t>) 			// tinh n!</a:t>
            </a:r>
          </a:p>
          <a:p>
            <a:pPr>
              <a:buNone/>
            </a:pPr>
            <a:r>
              <a:rPr lang="en-US"/>
              <a:t>	void          </a:t>
            </a:r>
            <a:r>
              <a:rPr lang="en-US">
                <a:solidFill>
                  <a:srgbClr val="FF0000"/>
                </a:solidFill>
              </a:rPr>
              <a:t>trao_doi</a:t>
            </a:r>
            <a:r>
              <a:rPr lang="en-US"/>
              <a:t> ( int &amp;</a:t>
            </a:r>
            <a:r>
              <a:rPr lang="en-US">
                <a:solidFill>
                  <a:srgbClr val="000099"/>
                </a:solidFill>
              </a:rPr>
              <a:t>x</a:t>
            </a:r>
            <a:r>
              <a:rPr lang="en-US"/>
              <a:t>, int &amp;</a:t>
            </a:r>
            <a:r>
              <a:rPr lang="en-US">
                <a:solidFill>
                  <a:srgbClr val="000099"/>
                </a:solidFill>
              </a:rPr>
              <a:t>y</a:t>
            </a:r>
            <a:r>
              <a:rPr lang="en-US"/>
              <a:t>);  	// swap x &amp; y</a:t>
            </a:r>
          </a:p>
          <a:p>
            <a:r>
              <a:rPr lang="en-US"/>
              <a:t>Một tham số của hàm có thể là một </a:t>
            </a:r>
            <a:r>
              <a:rPr lang="en-US" b="1">
                <a:solidFill>
                  <a:srgbClr val="006600"/>
                </a:solidFill>
              </a:rPr>
              <a:t>giá trị </a:t>
            </a:r>
            <a:r>
              <a:rPr lang="en-US"/>
              <a:t>(số n, biểu thức) hoặc một </a:t>
            </a:r>
            <a:r>
              <a:rPr lang="en-US" b="1">
                <a:solidFill>
                  <a:srgbClr val="663300"/>
                </a:solidFill>
              </a:rPr>
              <a:t>tham chiếu </a:t>
            </a:r>
            <a:r>
              <a:rPr lang="en-US"/>
              <a:t>(</a:t>
            </a:r>
            <a:r>
              <a:rPr lang="en-US" b="1"/>
              <a:t>&amp;x </a:t>
            </a:r>
            <a:r>
              <a:rPr lang="en-US"/>
              <a:t>= </a:t>
            </a:r>
            <a:r>
              <a:rPr lang="en-US" b="1"/>
              <a:t>địa chỉ </a:t>
            </a:r>
            <a:r>
              <a:rPr lang="en-US"/>
              <a:t>của biến kiểu int là </a:t>
            </a:r>
            <a:r>
              <a:rPr lang="en-US" b="1"/>
              <a:t>x</a:t>
            </a:r>
            <a:r>
              <a:rPr lang="en-US"/>
              <a:t>).</a:t>
            </a:r>
          </a:p>
          <a:p>
            <a:pPr marL="514350" indent="-514350">
              <a:buFont typeface="+mj-lt"/>
              <a:buAutoNum type="arabicPeriod"/>
            </a:pPr>
            <a:r>
              <a:rPr lang="en-US" b="1">
                <a:solidFill>
                  <a:srgbClr val="006600"/>
                </a:solidFill>
              </a:rPr>
              <a:t>truyền giá trị </a:t>
            </a:r>
            <a:r>
              <a:rPr lang="en-US"/>
              <a:t>cho phép gửi một </a:t>
            </a:r>
            <a:r>
              <a:rPr lang="en-US" u="sng"/>
              <a:t>biểu thức</a:t>
            </a:r>
            <a:r>
              <a:rPr lang="en-US"/>
              <a:t> như một tham số.</a:t>
            </a:r>
          </a:p>
          <a:p>
            <a:pPr marL="514350" indent="-514350">
              <a:buFont typeface="+mj-lt"/>
              <a:buAutoNum type="arabicPeriod"/>
            </a:pPr>
            <a:r>
              <a:rPr lang="en-US" b="1">
                <a:solidFill>
                  <a:srgbClr val="663300"/>
                </a:solidFill>
              </a:rPr>
              <a:t>truyền tham chiếu </a:t>
            </a:r>
            <a:r>
              <a:rPr lang="en-US"/>
              <a:t>cho phép hàm </a:t>
            </a:r>
            <a:r>
              <a:rPr lang="en-US" u="sng"/>
              <a:t>thay đổi giá trị của biến tham số</a:t>
            </a:r>
            <a:r>
              <a:rPr lang="en-US"/>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 Truyền giá trị (by value)</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6</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pPr algn="ctr">
              <a:buNone/>
            </a:pPr>
            <a:r>
              <a:rPr lang="en-US"/>
              <a:t>int</a:t>
            </a:r>
            <a:r>
              <a:rPr lang="en-US" b="1"/>
              <a:t>  </a:t>
            </a:r>
            <a:r>
              <a:rPr lang="en-US" b="1">
                <a:solidFill>
                  <a:srgbClr val="FF0000"/>
                </a:solidFill>
              </a:rPr>
              <a:t>giai_thua</a:t>
            </a:r>
            <a:r>
              <a:rPr lang="en-US" b="1"/>
              <a:t> (</a:t>
            </a:r>
            <a:r>
              <a:rPr lang="en-US"/>
              <a:t>int</a:t>
            </a:r>
            <a:r>
              <a:rPr lang="en-US" b="1"/>
              <a:t> </a:t>
            </a:r>
            <a:r>
              <a:rPr lang="en-US" b="1">
                <a:solidFill>
                  <a:srgbClr val="000099"/>
                </a:solidFill>
              </a:rPr>
              <a:t>n</a:t>
            </a:r>
            <a:r>
              <a:rPr lang="en-US" b="1"/>
              <a:t>)</a:t>
            </a:r>
            <a:endParaRPr lang="en-US" b="1">
              <a:solidFill>
                <a:srgbClr val="006600"/>
              </a:solidFill>
            </a:endParaRPr>
          </a:p>
          <a:p>
            <a:r>
              <a:rPr lang="en-US"/>
              <a:t>Tham số là biến sẽ nhận giá trị của biểu thức tham số trong lệnh gọi hàm.Với m=giai_thua (2*3):  n được gán giá trị 6.</a:t>
            </a:r>
          </a:p>
          <a:p>
            <a:r>
              <a:rPr lang="en-US"/>
              <a:t>Tham số được dùng như một biến cục bộ:</a:t>
            </a:r>
          </a:p>
          <a:p>
            <a:pPr>
              <a:buNone/>
            </a:pPr>
            <a:r>
              <a:rPr lang="en-US">
                <a:solidFill>
                  <a:srgbClr val="3366CC"/>
                </a:solidFill>
              </a:rPr>
              <a:t>	</a:t>
            </a:r>
            <a:r>
              <a:rPr lang="en-US" sz="2400">
                <a:solidFill>
                  <a:srgbClr val="3366CC"/>
                </a:solidFill>
              </a:rPr>
              <a:t>// vd21.cpp</a:t>
            </a:r>
          </a:p>
          <a:p>
            <a:pPr>
              <a:buNone/>
            </a:pPr>
            <a:r>
              <a:rPr lang="en-US" sz="2400"/>
              <a:t>     int </a:t>
            </a:r>
            <a:r>
              <a:rPr lang="en-US" sz="2400" b="1"/>
              <a:t>giai_thua</a:t>
            </a:r>
            <a:r>
              <a:rPr lang="en-US" sz="2400"/>
              <a:t> (int n)  		</a:t>
            </a:r>
            <a:r>
              <a:rPr lang="en-US" sz="2400">
                <a:solidFill>
                  <a:schemeClr val="tx1">
                    <a:lumMod val="65000"/>
                    <a:lumOff val="35000"/>
                  </a:schemeClr>
                </a:solidFill>
              </a:rPr>
              <a:t>// nếu n&lt;0: return n;</a:t>
            </a:r>
          </a:p>
          <a:p>
            <a:pPr>
              <a:buNone/>
            </a:pPr>
            <a:r>
              <a:rPr lang="en-US" sz="2400"/>
              <a:t>	{	int gt = ((n == 0) ? 1: n);</a:t>
            </a:r>
          </a:p>
          <a:p>
            <a:pPr>
              <a:buNone/>
            </a:pPr>
            <a:r>
              <a:rPr lang="en-US" sz="2400"/>
              <a:t>		while (--n&gt;0) gt *= n; 		</a:t>
            </a:r>
            <a:r>
              <a:rPr lang="en-US" sz="2400">
                <a:solidFill>
                  <a:schemeClr val="tx1">
                    <a:lumMod val="65000"/>
                    <a:lumOff val="35000"/>
                  </a:schemeClr>
                </a:solidFill>
              </a:rPr>
              <a:t>// gt = n.(n-1).(n-2)…3.2.1</a:t>
            </a:r>
          </a:p>
          <a:p>
            <a:pPr>
              <a:buNone/>
            </a:pPr>
            <a:r>
              <a:rPr lang="en-US" sz="2400"/>
              <a:t>		return gt;</a:t>
            </a:r>
          </a:p>
          <a:p>
            <a:pPr>
              <a:buNone/>
            </a:pPr>
            <a:r>
              <a:rPr lang="en-US" sz="2400"/>
              <a:t>	}</a:t>
            </a:r>
          </a:p>
          <a:p>
            <a:pPr>
              <a:buNone/>
            </a:pPr>
            <a:r>
              <a:rPr lang="en-US" sz="2400"/>
              <a:t>	int main()</a:t>
            </a:r>
          </a:p>
          <a:p>
            <a:pPr>
              <a:buNone/>
            </a:pPr>
            <a:r>
              <a:rPr lang="en-US" sz="2400"/>
              <a:t>	{	cout &lt;&lt; “\n giai thua 3=” &lt;&lt; giai_thua(3);</a:t>
            </a:r>
          </a:p>
          <a:p>
            <a:pPr>
              <a:buNone/>
            </a:pPr>
            <a:r>
              <a:rPr lang="en-US" sz="2400"/>
              <a:t>		return 0;</a:t>
            </a:r>
          </a:p>
          <a:p>
            <a:pPr>
              <a:buNone/>
            </a:pPr>
            <a:r>
              <a:rPr lang="en-US" sz="2400"/>
              <a:t>	}</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 Truyền tham chiếu (by reference)</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7</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pPr algn="ctr">
              <a:buNone/>
            </a:pPr>
            <a:r>
              <a:rPr lang="en-US"/>
              <a:t>void</a:t>
            </a:r>
            <a:r>
              <a:rPr lang="en-US" b="1"/>
              <a:t>  </a:t>
            </a:r>
            <a:r>
              <a:rPr lang="en-US" b="1">
                <a:solidFill>
                  <a:srgbClr val="FF0000"/>
                </a:solidFill>
              </a:rPr>
              <a:t>trao_doi</a:t>
            </a:r>
            <a:r>
              <a:rPr lang="en-US" b="1"/>
              <a:t> ( </a:t>
            </a:r>
            <a:r>
              <a:rPr lang="en-US"/>
              <a:t>int</a:t>
            </a:r>
            <a:r>
              <a:rPr lang="en-US" b="1"/>
              <a:t> &amp;</a:t>
            </a:r>
            <a:r>
              <a:rPr lang="en-US" b="1">
                <a:solidFill>
                  <a:srgbClr val="000099"/>
                </a:solidFill>
              </a:rPr>
              <a:t>x</a:t>
            </a:r>
            <a:r>
              <a:rPr lang="en-US"/>
              <a:t>,</a:t>
            </a:r>
            <a:r>
              <a:rPr lang="en-US" b="1"/>
              <a:t> </a:t>
            </a:r>
            <a:r>
              <a:rPr lang="en-US"/>
              <a:t>int</a:t>
            </a:r>
            <a:r>
              <a:rPr lang="en-US" b="1"/>
              <a:t> &amp;</a:t>
            </a:r>
            <a:r>
              <a:rPr lang="en-US" b="1">
                <a:solidFill>
                  <a:srgbClr val="000099"/>
                </a:solidFill>
              </a:rPr>
              <a:t>y </a:t>
            </a:r>
            <a:r>
              <a:rPr lang="en-US" b="1"/>
              <a:t>) </a:t>
            </a:r>
            <a:endParaRPr lang="en-US" b="1">
              <a:solidFill>
                <a:srgbClr val="663300"/>
              </a:solidFill>
            </a:endParaRPr>
          </a:p>
          <a:p>
            <a:r>
              <a:rPr lang="en-US"/>
              <a:t>Tham số là địa chỉ của biến được gởi cho hàm.</a:t>
            </a:r>
          </a:p>
          <a:p>
            <a:pPr>
              <a:buNone/>
            </a:pPr>
            <a:r>
              <a:rPr lang="en-US"/>
              <a:t>  	Trong lệnh trao_doi(m, n): địa chỉ của biến m và n được giao cho hàm, cho phép hàm thay đổi nội dung của chúng:</a:t>
            </a:r>
          </a:p>
          <a:p>
            <a:pPr>
              <a:buNone/>
            </a:pPr>
            <a:r>
              <a:rPr lang="en-US">
                <a:solidFill>
                  <a:srgbClr val="3366CC"/>
                </a:solidFill>
              </a:rPr>
              <a:t>	 </a:t>
            </a:r>
            <a:r>
              <a:rPr lang="en-US" sz="2400"/>
              <a:t>void trao_doi(int &amp;x, int &amp;y)	 </a:t>
            </a:r>
            <a:r>
              <a:rPr lang="en-US" sz="2400">
                <a:solidFill>
                  <a:srgbClr val="3366CC"/>
                </a:solidFill>
              </a:rPr>
              <a:t>// vd22.cpp</a:t>
            </a:r>
            <a:endParaRPr lang="en-US"/>
          </a:p>
          <a:p>
            <a:pPr lvl="1">
              <a:buNone/>
            </a:pPr>
            <a:r>
              <a:rPr lang="en-US"/>
              <a:t>{	int z = x;   x = y;   y = z;</a:t>
            </a:r>
          </a:p>
          <a:p>
            <a:pPr lvl="1">
              <a:buNone/>
            </a:pPr>
            <a:r>
              <a:rPr lang="en-US"/>
              <a:t>}</a:t>
            </a:r>
          </a:p>
          <a:p>
            <a:pPr lvl="1">
              <a:buNone/>
            </a:pPr>
            <a:r>
              <a:rPr lang="en-US"/>
              <a:t>int main()</a:t>
            </a:r>
          </a:p>
          <a:p>
            <a:pPr lvl="1">
              <a:buNone/>
            </a:pPr>
            <a:r>
              <a:rPr lang="en-US"/>
              <a:t>{  int m =1, n=2;	</a:t>
            </a:r>
            <a:r>
              <a:rPr lang="en-US">
                <a:solidFill>
                  <a:srgbClr val="3366CC"/>
                </a:solidFill>
              </a:rPr>
              <a:t>// hai bien m,n duoc tao ra tai day  </a:t>
            </a:r>
          </a:p>
          <a:p>
            <a:pPr lvl="1">
              <a:buNone/>
            </a:pPr>
            <a:r>
              <a:rPr lang="en-US"/>
              <a:t>	cout &lt;&lt; “\n m =” &lt;&lt; m &lt;&lt;“ n=” &lt;&lt; n; </a:t>
            </a:r>
          </a:p>
          <a:p>
            <a:pPr lvl="1">
              <a:buNone/>
            </a:pPr>
            <a:r>
              <a:rPr lang="en-US"/>
              <a:t>	trao_doi(m, n);	</a:t>
            </a:r>
            <a:r>
              <a:rPr lang="en-US">
                <a:solidFill>
                  <a:srgbClr val="3366CC"/>
                </a:solidFill>
              </a:rPr>
              <a:t>// m = 2, n = 1</a:t>
            </a:r>
          </a:p>
          <a:p>
            <a:pPr lvl="1">
              <a:buNone/>
            </a:pPr>
            <a:r>
              <a:rPr lang="en-US"/>
              <a:t>	cout &lt;&lt; “\n m =” &lt;&lt; m &lt;&lt;“ n=” &lt;&lt; n;</a:t>
            </a:r>
          </a:p>
          <a:p>
            <a:pPr lvl="1">
              <a:buNone/>
            </a:pPr>
            <a:r>
              <a:rPr lang="en-US"/>
              <a:t>	return 0;</a:t>
            </a:r>
          </a:p>
          <a:p>
            <a:pPr lvl="1">
              <a:buNone/>
            </a:pPr>
            <a:r>
              <a:rPr lang="en-US"/>
              <a:t>}</a:t>
            </a:r>
            <a:endParaRPr lang="en-US" sz="2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 Giá trị mặc định của tham số</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8</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a:t>Tham số của hàm có thể khai báo giá trị mặc định, khi đó chương trình gọi có thể bỏ qua các tham số này.</a:t>
            </a:r>
          </a:p>
          <a:p>
            <a:pPr>
              <a:buNone/>
            </a:pPr>
            <a:r>
              <a:rPr lang="en-US" sz="2400"/>
              <a:t>	</a:t>
            </a:r>
            <a:r>
              <a:rPr lang="en-US" sz="2400">
                <a:solidFill>
                  <a:srgbClr val="000099"/>
                </a:solidFill>
              </a:rPr>
              <a:t> // file vd23.cpp</a:t>
            </a:r>
          </a:p>
          <a:p>
            <a:pPr>
              <a:buNone/>
            </a:pPr>
            <a:r>
              <a:rPr lang="en-US" sz="2400"/>
              <a:t>	#include &lt;iostream&gt;</a:t>
            </a:r>
          </a:p>
          <a:p>
            <a:pPr>
              <a:buNone/>
            </a:pPr>
            <a:r>
              <a:rPr lang="en-US" sz="2400"/>
              <a:t>	using namespace std;</a:t>
            </a:r>
          </a:p>
          <a:p>
            <a:pPr>
              <a:buNone/>
            </a:pPr>
            <a:r>
              <a:rPr lang="en-US" sz="2400"/>
              <a:t>	int divide (int a, int </a:t>
            </a:r>
            <a:r>
              <a:rPr lang="en-US" sz="2400" b="1">
                <a:solidFill>
                  <a:srgbClr val="FF0000"/>
                </a:solidFill>
              </a:rPr>
              <a:t>b=2</a:t>
            </a:r>
            <a:r>
              <a:rPr lang="en-US" sz="2400"/>
              <a:t>)</a:t>
            </a:r>
          </a:p>
          <a:p>
            <a:pPr>
              <a:buNone/>
            </a:pPr>
            <a:r>
              <a:rPr lang="en-US" sz="2400"/>
              <a:t>	{  	return (a/b);</a:t>
            </a:r>
          </a:p>
          <a:p>
            <a:pPr>
              <a:buNone/>
            </a:pPr>
            <a:r>
              <a:rPr lang="en-US" sz="2400"/>
              <a:t>	}</a:t>
            </a:r>
          </a:p>
          <a:p>
            <a:pPr>
              <a:buNone/>
            </a:pPr>
            <a:r>
              <a:rPr lang="en-US" sz="2400"/>
              <a:t>	int main ()</a:t>
            </a:r>
          </a:p>
          <a:p>
            <a:pPr>
              <a:buNone/>
            </a:pPr>
            <a:r>
              <a:rPr lang="en-US" sz="2400"/>
              <a:t>	{	 cout &lt;&lt; “\n\r divide (20,4) =” &lt;&lt; divide (20, 4);</a:t>
            </a:r>
          </a:p>
          <a:p>
            <a:pPr>
              <a:buNone/>
            </a:pPr>
            <a:r>
              <a:rPr lang="en-US" sz="2400"/>
              <a:t>  		 cout &lt;&lt; “\n\r divide (12) =” &lt;&lt; divide (12); // b = 2</a:t>
            </a:r>
          </a:p>
          <a:p>
            <a:pPr>
              <a:buNone/>
            </a:pPr>
            <a:r>
              <a:rPr lang="en-US" sz="2400"/>
              <a:t> 		 return 0;</a:t>
            </a:r>
          </a:p>
          <a:p>
            <a:pPr>
              <a:buNone/>
            </a:pPr>
            <a:r>
              <a:rPr lang="en-US" sz="2400"/>
              <a:t>	}</a:t>
            </a:r>
            <a:endParaRPr lang="en-US" sz="28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loại biến dùng trong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9</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b="1"/>
              <a:t>Biến cục bộ </a:t>
            </a:r>
            <a:r>
              <a:rPr lang="en-US"/>
              <a:t>(local variance)</a:t>
            </a:r>
          </a:p>
          <a:p>
            <a:pPr lvl="1"/>
            <a:r>
              <a:rPr lang="en-US"/>
              <a:t>Là biến được khai báo trong hàm</a:t>
            </a:r>
          </a:p>
          <a:p>
            <a:pPr lvl="1"/>
            <a:r>
              <a:rPr lang="en-US"/>
              <a:t>Nó chỉ tồn tại bên trong hàm, và được ưu tiên sử dụng.</a:t>
            </a:r>
          </a:p>
          <a:p>
            <a:pPr>
              <a:buNone/>
            </a:pPr>
            <a:r>
              <a:rPr lang="en-US"/>
              <a:t>	</a:t>
            </a:r>
          </a:p>
          <a:p>
            <a:pPr>
              <a:buNone/>
            </a:pPr>
            <a:r>
              <a:rPr lang="en-US" sz="2400"/>
              <a:t>	#include &lt;iostream&gt;</a:t>
            </a:r>
          </a:p>
          <a:p>
            <a:pPr>
              <a:buNone/>
            </a:pPr>
            <a:r>
              <a:rPr lang="en-US" sz="2400"/>
              <a:t>	int n = 0;</a:t>
            </a:r>
          </a:p>
          <a:p>
            <a:pPr>
              <a:buNone/>
            </a:pPr>
            <a:r>
              <a:rPr lang="en-US" sz="2400"/>
              <a:t>	void fct()</a:t>
            </a:r>
          </a:p>
          <a:p>
            <a:pPr>
              <a:buNone/>
            </a:pPr>
            <a:r>
              <a:rPr lang="en-US" sz="2400"/>
              <a:t>	{	int n = 1; </a:t>
            </a:r>
          </a:p>
          <a:p>
            <a:pPr>
              <a:buNone/>
            </a:pPr>
            <a:r>
              <a:rPr lang="en-US" sz="2400"/>
              <a:t>		cout &lt;&lt; “ \n fct(): bien n=” &lt;&lt; n;</a:t>
            </a:r>
          </a:p>
          <a:p>
            <a:pPr>
              <a:buNone/>
            </a:pPr>
            <a:r>
              <a:rPr lang="en-US" sz="2400"/>
              <a:t>	}</a:t>
            </a:r>
          </a:p>
          <a:p>
            <a:pPr>
              <a:buNone/>
            </a:pPr>
            <a:r>
              <a:rPr lang="en-US" sz="2400"/>
              <a:t>	int main()</a:t>
            </a:r>
          </a:p>
          <a:p>
            <a:pPr>
              <a:buNone/>
            </a:pPr>
            <a:r>
              <a:rPr lang="en-US" sz="2400"/>
              <a:t>	{      fct();</a:t>
            </a:r>
          </a:p>
          <a:p>
            <a:pPr>
              <a:buNone/>
            </a:pPr>
            <a:r>
              <a:rPr lang="en-US" sz="2400"/>
              <a:t>		cout &lt;&lt; “\n main(): bien n=” &lt;&lt; n;</a:t>
            </a:r>
          </a:p>
          <a:p>
            <a:pPr>
              <a:buNone/>
            </a:pPr>
            <a:r>
              <a:rPr lang="en-US" sz="2400"/>
              <a:t>	}</a:t>
            </a:r>
          </a:p>
        </p:txBody>
      </p:sp>
      <p:sp>
        <p:nvSpPr>
          <p:cNvPr id="6" name="Content Placeholder 2"/>
          <p:cNvSpPr>
            <a:spLocks noGrp="1"/>
          </p:cNvSpPr>
          <p:nvPr>
            <p:ph sz="half" idx="1"/>
          </p:nvPr>
        </p:nvSpPr>
        <p:spPr>
          <a:xfrm>
            <a:off x="5214910" y="2285992"/>
            <a:ext cx="3929090" cy="1643074"/>
          </a:xfrm>
          <a:solidFill>
            <a:schemeClr val="tx1"/>
          </a:solidFill>
          <a:ln>
            <a:solidFill>
              <a:schemeClr val="accent6">
                <a:lumMod val="75000"/>
              </a:schemeClr>
            </a:solidFill>
          </a:ln>
        </p:spPr>
        <p:txBody>
          <a:bodyPr/>
          <a:lstStyle/>
          <a:p>
            <a:pPr>
              <a:buNone/>
            </a:pPr>
            <a:r>
              <a:rPr lang="en-US" sz="2400" b="1">
                <a:solidFill>
                  <a:schemeClr val="bg1"/>
                </a:solidFill>
              </a:rPr>
              <a:t>  fct(): bien n=1</a:t>
            </a:r>
          </a:p>
          <a:p>
            <a:pPr>
              <a:buNone/>
            </a:pPr>
            <a:r>
              <a:rPr lang="en-US" sz="2400" b="1">
                <a:solidFill>
                  <a:schemeClr val="bg1"/>
                </a:solidFill>
              </a:rPr>
              <a:t>  main(): bien n=0</a:t>
            </a:r>
          </a:p>
          <a:p>
            <a:pPr>
              <a:buNone/>
            </a:pPr>
            <a:r>
              <a:rPr lang="en-US" sz="2400" b="1">
                <a:solidFill>
                  <a:schemeClr val="bg1"/>
                </a:solidFill>
              </a:rPr>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loại biến dùng trong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10</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b="1"/>
              <a:t>Biến toàn cục </a:t>
            </a:r>
            <a:r>
              <a:rPr lang="en-US"/>
              <a:t>(global variance)</a:t>
            </a:r>
          </a:p>
          <a:p>
            <a:pPr lvl="1"/>
            <a:r>
              <a:rPr lang="en-US"/>
              <a:t>Biến dùng chung cho các hàm trong chương trình. Là biến khai báo trong chương trình nguồn (c/c++), và bên ngoài hàm.</a:t>
            </a:r>
          </a:p>
          <a:p>
            <a:pPr lvl="1">
              <a:buNone/>
            </a:pPr>
            <a:r>
              <a:rPr lang="en-US"/>
              <a:t>	</a:t>
            </a:r>
            <a:r>
              <a:rPr lang="en-US">
                <a:solidFill>
                  <a:srgbClr val="000099"/>
                </a:solidFill>
              </a:rPr>
              <a:t>//  file vd24.cpp</a:t>
            </a:r>
          </a:p>
          <a:p>
            <a:pPr lvl="1">
              <a:buNone/>
            </a:pPr>
            <a:r>
              <a:rPr lang="en-US"/>
              <a:t>	#include &lt;iostream&gt;</a:t>
            </a:r>
          </a:p>
          <a:p>
            <a:pPr lvl="1">
              <a:buNone/>
            </a:pPr>
            <a:r>
              <a:rPr lang="en-US"/>
              <a:t>	using namespace std;</a:t>
            </a:r>
          </a:p>
          <a:p>
            <a:pPr lvl="1">
              <a:buNone/>
            </a:pPr>
            <a:r>
              <a:rPr lang="en-US"/>
              <a:t>	</a:t>
            </a:r>
            <a:r>
              <a:rPr lang="en-US" b="1"/>
              <a:t>int Gx=1;  	</a:t>
            </a:r>
            <a:r>
              <a:rPr lang="en-US">
                <a:solidFill>
                  <a:srgbClr val="C00000"/>
                </a:solidFill>
              </a:rPr>
              <a:t>// Gx là biến toàn cục của chương trình</a:t>
            </a:r>
          </a:p>
          <a:p>
            <a:pPr lvl="1">
              <a:buNone/>
            </a:pPr>
            <a:r>
              <a:rPr lang="en-US"/>
              <a:t>	void AddGx( int a ){  Gx += a;  }</a:t>
            </a:r>
          </a:p>
          <a:p>
            <a:pPr lvl="1">
              <a:buNone/>
            </a:pPr>
            <a:r>
              <a:rPr lang="en-US"/>
              <a:t>	int main()</a:t>
            </a:r>
          </a:p>
          <a:p>
            <a:pPr lvl="1">
              <a:buNone/>
            </a:pPr>
            <a:r>
              <a:rPr lang="en-US"/>
              <a:t>	{   cout &lt;&lt; “\n a. Gx=” &lt;&lt; Gx;</a:t>
            </a:r>
          </a:p>
          <a:p>
            <a:pPr lvl="1">
              <a:buNone/>
            </a:pPr>
            <a:r>
              <a:rPr lang="en-US"/>
              <a:t>		   AddGx(1);</a:t>
            </a:r>
          </a:p>
          <a:p>
            <a:pPr lvl="1">
              <a:buNone/>
            </a:pPr>
            <a:r>
              <a:rPr lang="en-US"/>
              <a:t>		   cout &lt;&lt; “\n b. Gx=” &lt;&lt; Gx;</a:t>
            </a:r>
          </a:p>
          <a:p>
            <a:pPr lvl="1">
              <a:buNone/>
            </a:pPr>
            <a:r>
              <a:rPr lang="en-US"/>
              <a:t>		   return 0;</a:t>
            </a:r>
          </a:p>
          <a:p>
            <a:pPr lvl="1">
              <a:buNone/>
            </a:pPr>
            <a:r>
              <a:rPr lang="en-US"/>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loại biến dùng trong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11</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b="1"/>
              <a:t>Biến tĩnh </a:t>
            </a:r>
            <a:r>
              <a:rPr lang="en-US"/>
              <a:t>(static variance)</a:t>
            </a:r>
          </a:p>
          <a:p>
            <a:pPr lvl="1"/>
            <a:r>
              <a:rPr lang="en-US"/>
              <a:t>Là biến khai báo trong hàm với từ khóa </a:t>
            </a:r>
            <a:r>
              <a:rPr lang="en-US" b="1"/>
              <a:t>static</a:t>
            </a:r>
            <a:r>
              <a:rPr lang="en-US"/>
              <a:t>. Là biến vẫn giữ nguyên giá trị khi hàm kết thúc. Nó phải có giá trị khởi tạo ban đầu khi khai báo.</a:t>
            </a:r>
          </a:p>
          <a:p>
            <a:pPr lvl="1">
              <a:buNone/>
            </a:pPr>
            <a:r>
              <a:rPr lang="en-US">
                <a:solidFill>
                  <a:srgbClr val="000099"/>
                </a:solidFill>
              </a:rPr>
              <a:t>// file vd25.cpp</a:t>
            </a:r>
          </a:p>
          <a:p>
            <a:pPr lvl="1">
              <a:buNone/>
            </a:pPr>
            <a:r>
              <a:rPr lang="en-US"/>
              <a:t>void fct() </a:t>
            </a:r>
          </a:p>
          <a:p>
            <a:pPr lvl="1">
              <a:buNone/>
            </a:pPr>
            <a:r>
              <a:rPr lang="en-US"/>
              <a:t>{  </a:t>
            </a:r>
            <a:r>
              <a:rPr lang="en-US" b="1"/>
              <a:t>static int count = 1</a:t>
            </a:r>
            <a:r>
              <a:rPr lang="en-US"/>
              <a:t>; </a:t>
            </a:r>
          </a:p>
          <a:p>
            <a:pPr lvl="1">
              <a:buNone/>
            </a:pPr>
            <a:r>
              <a:rPr lang="en-US"/>
              <a:t>	printf("\n Day la lan goi ham fct lan thu %2d", count++); </a:t>
            </a:r>
          </a:p>
          <a:p>
            <a:pPr lvl="1">
              <a:buNone/>
            </a:pPr>
            <a:r>
              <a:rPr lang="en-US"/>
              <a:t>} </a:t>
            </a:r>
          </a:p>
          <a:p>
            <a:pPr lvl="1">
              <a:buNone/>
            </a:pPr>
            <a:r>
              <a:rPr lang="en-US"/>
              <a:t>void main() </a:t>
            </a:r>
          </a:p>
          <a:p>
            <a:pPr lvl="1">
              <a:buNone/>
            </a:pPr>
            <a:r>
              <a:rPr lang="en-US"/>
              <a:t>{  int i;  </a:t>
            </a:r>
          </a:p>
          <a:p>
            <a:pPr lvl="1">
              <a:buNone/>
            </a:pPr>
            <a:r>
              <a:rPr lang="en-US"/>
              <a:t>	for(i = 0;  i &lt; 10; i++)   fct();</a:t>
            </a:r>
          </a:p>
          <a:p>
            <a:pPr lvl="1">
              <a:buNone/>
            </a:pPr>
            <a:r>
              <a:rPr lang="en-US"/>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loại biến dùng trong hàm</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12</a:t>
            </a:fld>
            <a:endParaRPr lang="en-US"/>
          </a:p>
        </p:txBody>
      </p:sp>
      <p:sp>
        <p:nvSpPr>
          <p:cNvPr id="3" name="Content Placeholder 2"/>
          <p:cNvSpPr>
            <a:spLocks noGrp="1"/>
          </p:cNvSpPr>
          <p:nvPr>
            <p:ph sz="half" idx="1"/>
          </p:nvPr>
        </p:nvSpPr>
        <p:spPr>
          <a:xfrm>
            <a:off x="0" y="457200"/>
            <a:ext cx="9144000" cy="1828792"/>
          </a:xfrm>
          <a:ln>
            <a:noFill/>
          </a:ln>
        </p:spPr>
        <p:txBody>
          <a:bodyPr/>
          <a:lstStyle/>
          <a:p>
            <a:r>
              <a:rPr lang="en-US"/>
              <a:t>Biến ngoài (external variance)</a:t>
            </a:r>
          </a:p>
          <a:p>
            <a:pPr lvl="1"/>
            <a:r>
              <a:rPr lang="en-US"/>
              <a:t>Là biến khai báo với từ khóa </a:t>
            </a:r>
            <a:r>
              <a:rPr lang="en-US" b="1"/>
              <a:t>extern</a:t>
            </a:r>
            <a:r>
              <a:rPr lang="en-US"/>
              <a:t>. Là biến sử dụng được trong một tập tin mã nguồn, nhưng nó được khởi tạo trong một tập tin mã nguồn khác được liên kết nhau trong cùng một project.</a:t>
            </a:r>
            <a:endParaRPr lang="en-US" sz="2800"/>
          </a:p>
        </p:txBody>
      </p:sp>
      <p:sp>
        <p:nvSpPr>
          <p:cNvPr id="6" name="TextBox 5"/>
          <p:cNvSpPr txBox="1"/>
          <p:nvPr/>
        </p:nvSpPr>
        <p:spPr>
          <a:xfrm>
            <a:off x="214282" y="2190833"/>
            <a:ext cx="4929222" cy="452431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2400">
                <a:solidFill>
                  <a:srgbClr val="000099"/>
                </a:solidFill>
              </a:rPr>
              <a:t>// Ps1.cpp</a:t>
            </a:r>
          </a:p>
          <a:p>
            <a:r>
              <a:rPr lang="en-US" sz="2400"/>
              <a:t>#include &lt;iostream&gt;</a:t>
            </a:r>
          </a:p>
          <a:p>
            <a:r>
              <a:rPr lang="en-US" sz="2400"/>
              <a:t>using namespace std;</a:t>
            </a:r>
          </a:p>
          <a:p>
            <a:r>
              <a:rPr lang="en-US" sz="2400" b="1"/>
              <a:t>extern</a:t>
            </a:r>
            <a:r>
              <a:rPr lang="en-US" sz="2400"/>
              <a:t> </a:t>
            </a:r>
            <a:r>
              <a:rPr lang="en-US" sz="2400" b="1">
                <a:solidFill>
                  <a:srgbClr val="FF0000"/>
                </a:solidFill>
              </a:rPr>
              <a:t>int Gx;</a:t>
            </a:r>
          </a:p>
          <a:p>
            <a:r>
              <a:rPr lang="en-US" sz="2400"/>
              <a:t>void </a:t>
            </a:r>
            <a:r>
              <a:rPr lang="en-US" sz="2400" b="1"/>
              <a:t>AddGx</a:t>
            </a:r>
            <a:r>
              <a:rPr lang="en-US" sz="2400"/>
              <a:t>(int</a:t>
            </a:r>
            <a:r>
              <a:rPr lang="en-US" sz="2400"/>
              <a:t>); // prototype</a:t>
            </a:r>
          </a:p>
          <a:p>
            <a:r>
              <a:rPr lang="en-US" sz="2400"/>
              <a:t>int main() </a:t>
            </a:r>
          </a:p>
          <a:p>
            <a:r>
              <a:rPr lang="en-US" sz="2400"/>
              <a:t>{  </a:t>
            </a:r>
            <a:r>
              <a:rPr lang="en-US" sz="2400"/>
              <a:t>cout </a:t>
            </a:r>
            <a:r>
              <a:rPr lang="en-US" sz="2400"/>
              <a:t>&lt;&lt; </a:t>
            </a:r>
            <a:r>
              <a:rPr lang="en-US" sz="2400"/>
              <a:t>“\n\r 1.Gx </a:t>
            </a:r>
            <a:r>
              <a:rPr lang="en-US" sz="2400"/>
              <a:t>=” </a:t>
            </a:r>
            <a:r>
              <a:rPr lang="en-US" sz="2400"/>
              <a:t>&lt;&lt; </a:t>
            </a:r>
            <a:r>
              <a:rPr lang="en-US" sz="2400" b="1">
                <a:solidFill>
                  <a:srgbClr val="FF0000"/>
                </a:solidFill>
              </a:rPr>
              <a:t>Gx ++;</a:t>
            </a:r>
          </a:p>
          <a:p>
            <a:r>
              <a:rPr lang="en-US" sz="2400"/>
              <a:t>    cout </a:t>
            </a:r>
            <a:r>
              <a:rPr lang="en-US" sz="2400"/>
              <a:t>&lt;&lt; </a:t>
            </a:r>
            <a:r>
              <a:rPr lang="en-US" sz="2400"/>
              <a:t>“\n\r 2.Gx </a:t>
            </a:r>
            <a:r>
              <a:rPr lang="en-US" sz="2400"/>
              <a:t>=” &lt;&lt; </a:t>
            </a:r>
            <a:r>
              <a:rPr lang="en-US" sz="2400"/>
              <a:t>Gx</a:t>
            </a:r>
            <a:r>
              <a:rPr lang="en-US" sz="2400"/>
              <a:t>;</a:t>
            </a:r>
          </a:p>
          <a:p>
            <a:r>
              <a:rPr lang="en-US" sz="2400"/>
              <a:t>    AddGx(2);</a:t>
            </a:r>
          </a:p>
          <a:p>
            <a:r>
              <a:rPr lang="en-US" sz="2400"/>
              <a:t> </a:t>
            </a:r>
            <a:r>
              <a:rPr lang="en-US" sz="2400"/>
              <a:t>   cout </a:t>
            </a:r>
            <a:r>
              <a:rPr lang="en-US" sz="2400"/>
              <a:t>&lt;&lt; </a:t>
            </a:r>
            <a:r>
              <a:rPr lang="en-US" sz="2400"/>
              <a:t>“</a:t>
            </a:r>
            <a:r>
              <a:rPr lang="en-US" sz="2400"/>
              <a:t>\</a:t>
            </a:r>
            <a:r>
              <a:rPr lang="en-US" sz="2400"/>
              <a:t>n\r </a:t>
            </a:r>
            <a:r>
              <a:rPr lang="en-US" sz="2400"/>
              <a:t>3</a:t>
            </a:r>
            <a:r>
              <a:rPr lang="en-US" sz="2400"/>
              <a:t>.Gx </a:t>
            </a:r>
            <a:r>
              <a:rPr lang="en-US" sz="2400"/>
              <a:t>=” &lt;&lt; Gx;</a:t>
            </a:r>
          </a:p>
          <a:p>
            <a:r>
              <a:rPr lang="en-US" sz="2400"/>
              <a:t>    </a:t>
            </a:r>
            <a:r>
              <a:rPr lang="en-US" sz="2400"/>
              <a:t>return 0;</a:t>
            </a:r>
          </a:p>
          <a:p>
            <a:r>
              <a:rPr lang="en-US" sz="2400"/>
              <a:t>}</a:t>
            </a:r>
          </a:p>
        </p:txBody>
      </p:sp>
      <p:sp>
        <p:nvSpPr>
          <p:cNvPr id="7" name="TextBox 6"/>
          <p:cNvSpPr txBox="1"/>
          <p:nvPr/>
        </p:nvSpPr>
        <p:spPr>
          <a:xfrm>
            <a:off x="5286380" y="2180388"/>
            <a:ext cx="3643338" cy="2308324"/>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2400">
                <a:solidFill>
                  <a:srgbClr val="000099"/>
                </a:solidFill>
              </a:rPr>
              <a:t>// Ps2.cpp</a:t>
            </a:r>
          </a:p>
          <a:p>
            <a:r>
              <a:rPr lang="en-US" sz="2400" b="1">
                <a:solidFill>
                  <a:srgbClr val="FF0000"/>
                </a:solidFill>
              </a:rPr>
              <a:t>int Gx = 10; </a:t>
            </a:r>
          </a:p>
          <a:p>
            <a:endParaRPr lang="en-US" sz="2400"/>
          </a:p>
          <a:p>
            <a:r>
              <a:rPr lang="en-US" sz="2400"/>
              <a:t>void </a:t>
            </a:r>
            <a:r>
              <a:rPr lang="en-US" sz="2400" b="1"/>
              <a:t>AddGx</a:t>
            </a:r>
            <a:r>
              <a:rPr lang="en-US" sz="2400"/>
              <a:t>(int </a:t>
            </a:r>
            <a:r>
              <a:rPr lang="en-US" sz="2400"/>
              <a:t>n</a:t>
            </a:r>
            <a:r>
              <a:rPr lang="en-US" sz="2400"/>
              <a:t>) </a:t>
            </a:r>
            <a:endParaRPr lang="en-US" sz="2400"/>
          </a:p>
          <a:p>
            <a:r>
              <a:rPr lang="en-US" sz="2400"/>
              <a:t>{    Gx </a:t>
            </a:r>
            <a:r>
              <a:rPr lang="en-US" sz="2400"/>
              <a:t>= Gx + n;</a:t>
            </a:r>
            <a:endParaRPr lang="en-US" sz="2400"/>
          </a:p>
          <a:p>
            <a:r>
              <a:rPr lang="en-US" sz="2400"/>
              <a:t>}</a:t>
            </a:r>
          </a:p>
        </p:txBody>
      </p:sp>
      <p:sp>
        <p:nvSpPr>
          <p:cNvPr id="8" name="TextBox 7"/>
          <p:cNvSpPr txBox="1"/>
          <p:nvPr/>
        </p:nvSpPr>
        <p:spPr>
          <a:xfrm>
            <a:off x="5357818" y="4884019"/>
            <a:ext cx="3571900" cy="830997"/>
          </a:xfrm>
          <a:prstGeom prst="rect">
            <a:avLst/>
          </a:prstGeom>
          <a:noFill/>
        </p:spPr>
        <p:txBody>
          <a:bodyPr wrap="square" rtlCol="0">
            <a:spAutoFit/>
          </a:bodyPr>
          <a:lstStyle/>
          <a:p>
            <a:r>
              <a:rPr lang="en-US" sz="2400" i="1">
                <a:solidFill>
                  <a:srgbClr val="FF0000"/>
                </a:solidFill>
              </a:rPr>
              <a:t>Project </a:t>
            </a:r>
            <a:r>
              <a:rPr lang="en-US" sz="2400" i="1">
                <a:solidFill>
                  <a:srgbClr val="FF0000"/>
                </a:solidFill>
              </a:rPr>
              <a:t>Ex1.dev </a:t>
            </a:r>
            <a:r>
              <a:rPr lang="en-US" sz="2400" i="1">
                <a:solidFill>
                  <a:srgbClr val="FF0000"/>
                </a:solidFill>
              </a:rPr>
              <a:t>liên kết 2 source: Ps1.cpp &amp; Ps2.cpp</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Cơ chế đệ quy</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13</a:t>
            </a:fld>
            <a:endParaRPr lang="en-US"/>
          </a:p>
        </p:txBody>
      </p:sp>
      <p:sp>
        <p:nvSpPr>
          <p:cNvPr id="6" name="Content Placeholder 2"/>
          <p:cNvSpPr>
            <a:spLocks noGrp="1"/>
          </p:cNvSpPr>
          <p:nvPr>
            <p:ph sz="half" idx="1"/>
          </p:nvPr>
        </p:nvSpPr>
        <p:spPr>
          <a:xfrm>
            <a:off x="-32" y="500042"/>
            <a:ext cx="5143536" cy="6357958"/>
          </a:xfrm>
          <a:ln>
            <a:noFill/>
          </a:ln>
        </p:spPr>
        <p:txBody>
          <a:bodyPr/>
          <a:lstStyle/>
          <a:p>
            <a:pPr>
              <a:buNone/>
            </a:pPr>
            <a:r>
              <a:rPr lang="en-US" sz="2400">
                <a:solidFill>
                  <a:srgbClr val="000099"/>
                </a:solidFill>
              </a:rPr>
              <a:t>// file </a:t>
            </a:r>
            <a:r>
              <a:rPr lang="en-US" sz="2400">
                <a:solidFill>
                  <a:srgbClr val="000099"/>
                </a:solidFill>
              </a:rPr>
              <a:t>vd26.cpp</a:t>
            </a:r>
          </a:p>
          <a:p>
            <a:pPr>
              <a:buNone/>
            </a:pPr>
            <a:r>
              <a:rPr lang="en-US" sz="2400">
                <a:solidFill>
                  <a:srgbClr val="000099"/>
                </a:solidFill>
              </a:rPr>
              <a:t>#include &lt;iostream&gt;</a:t>
            </a:r>
          </a:p>
          <a:p>
            <a:pPr>
              <a:buNone/>
            </a:pPr>
            <a:r>
              <a:rPr lang="en-US" sz="2400">
                <a:solidFill>
                  <a:srgbClr val="000099"/>
                </a:solidFill>
              </a:rPr>
              <a:t>using namespace std;</a:t>
            </a:r>
            <a:endParaRPr lang="en-US" sz="2400">
              <a:solidFill>
                <a:srgbClr val="000099"/>
              </a:solidFill>
            </a:endParaRPr>
          </a:p>
          <a:p>
            <a:pPr>
              <a:buNone/>
            </a:pPr>
            <a:r>
              <a:rPr lang="en-US" sz="2400"/>
              <a:t>long </a:t>
            </a:r>
            <a:r>
              <a:rPr lang="en-US" sz="2400" b="1">
                <a:solidFill>
                  <a:srgbClr val="FF0000"/>
                </a:solidFill>
              </a:rPr>
              <a:t>factorial</a:t>
            </a:r>
            <a:r>
              <a:rPr lang="en-US" sz="2400"/>
              <a:t> (long </a:t>
            </a:r>
            <a:r>
              <a:rPr lang="en-US" sz="2400" b="1"/>
              <a:t>n</a:t>
            </a:r>
            <a:r>
              <a:rPr lang="en-US" sz="2400"/>
              <a:t>)</a:t>
            </a:r>
            <a:endParaRPr lang="en-US" sz="2400"/>
          </a:p>
          <a:p>
            <a:pPr>
              <a:buNone/>
            </a:pPr>
            <a:r>
              <a:rPr lang="en-US" sz="2400"/>
              <a:t>{  if </a:t>
            </a:r>
            <a:r>
              <a:rPr lang="en-US" sz="2400"/>
              <a:t>(</a:t>
            </a:r>
            <a:r>
              <a:rPr lang="en-US" sz="2400" b="1"/>
              <a:t>n &gt; </a:t>
            </a:r>
            <a:r>
              <a:rPr lang="en-US" sz="2400" b="1"/>
              <a:t>0</a:t>
            </a:r>
            <a:r>
              <a:rPr lang="en-US" sz="2400"/>
              <a:t>)  </a:t>
            </a:r>
            <a:r>
              <a:rPr lang="en-US" sz="2400"/>
              <a:t>return (</a:t>
            </a:r>
            <a:r>
              <a:rPr lang="en-US" sz="2400" b="1"/>
              <a:t>n</a:t>
            </a:r>
            <a:r>
              <a:rPr lang="en-US" sz="2400"/>
              <a:t> </a:t>
            </a:r>
            <a:r>
              <a:rPr lang="en-US" sz="2400"/>
              <a:t>* </a:t>
            </a:r>
            <a:r>
              <a:rPr lang="en-US" sz="2400" b="1">
                <a:solidFill>
                  <a:srgbClr val="FF0000"/>
                </a:solidFill>
              </a:rPr>
              <a:t>factorial</a:t>
            </a:r>
            <a:r>
              <a:rPr lang="en-US" sz="2400"/>
              <a:t> </a:t>
            </a:r>
            <a:r>
              <a:rPr lang="en-US" sz="2400"/>
              <a:t>(</a:t>
            </a:r>
            <a:r>
              <a:rPr lang="en-US" sz="2400" b="1"/>
              <a:t>n</a:t>
            </a:r>
            <a:r>
              <a:rPr lang="en-US" sz="2400" b="1"/>
              <a:t>-1</a:t>
            </a:r>
            <a:r>
              <a:rPr lang="en-US" sz="2400"/>
              <a:t>));</a:t>
            </a:r>
          </a:p>
          <a:p>
            <a:pPr>
              <a:buNone/>
            </a:pPr>
            <a:r>
              <a:rPr lang="en-US" sz="2400"/>
              <a:t>  else   return 1;</a:t>
            </a:r>
          </a:p>
          <a:p>
            <a:pPr>
              <a:buNone/>
            </a:pPr>
            <a:r>
              <a:rPr lang="en-US" sz="2400"/>
              <a:t>}</a:t>
            </a:r>
          </a:p>
          <a:p>
            <a:pPr>
              <a:spcBef>
                <a:spcPts val="0"/>
              </a:spcBef>
              <a:buNone/>
            </a:pPr>
            <a:r>
              <a:rPr lang="en-US" sz="2400"/>
              <a:t>int </a:t>
            </a:r>
            <a:r>
              <a:rPr lang="en-US" sz="2400"/>
              <a:t>main ()</a:t>
            </a:r>
          </a:p>
          <a:p>
            <a:pPr>
              <a:spcBef>
                <a:spcPts val="0"/>
              </a:spcBef>
              <a:buNone/>
            </a:pPr>
            <a:r>
              <a:rPr lang="en-US" sz="2400"/>
              <a:t>{   long number;</a:t>
            </a:r>
          </a:p>
          <a:p>
            <a:pPr>
              <a:spcBef>
                <a:spcPts val="0"/>
              </a:spcBef>
              <a:buNone/>
            </a:pPr>
            <a:r>
              <a:rPr lang="en-US" sz="2400"/>
              <a:t>  cout &lt;&lt; “\nenter number &gt;=0:”;</a:t>
            </a:r>
          </a:p>
          <a:p>
            <a:pPr>
              <a:spcBef>
                <a:spcPts val="0"/>
              </a:spcBef>
              <a:buNone/>
            </a:pPr>
            <a:r>
              <a:rPr lang="en-US" sz="2400"/>
              <a:t>  cin  &gt;&gt; number;</a:t>
            </a:r>
          </a:p>
          <a:p>
            <a:pPr>
              <a:spcBef>
                <a:spcPts val="0"/>
              </a:spcBef>
              <a:buNone/>
            </a:pPr>
            <a:r>
              <a:rPr lang="en-US" sz="2400"/>
              <a:t>  cout &lt;&lt; number &lt;&lt; “ ! = ”;</a:t>
            </a:r>
          </a:p>
          <a:p>
            <a:pPr>
              <a:spcBef>
                <a:spcPts val="0"/>
              </a:spcBef>
              <a:buNone/>
            </a:pPr>
            <a:r>
              <a:rPr lang="en-US" sz="2400"/>
              <a:t>  cout &lt;&lt; factorial (number);</a:t>
            </a:r>
          </a:p>
          <a:p>
            <a:pPr>
              <a:spcBef>
                <a:spcPts val="0"/>
              </a:spcBef>
              <a:buNone/>
            </a:pPr>
            <a:r>
              <a:rPr lang="en-US" sz="2400"/>
              <a:t>  return 0;</a:t>
            </a:r>
          </a:p>
          <a:p>
            <a:pPr>
              <a:spcBef>
                <a:spcPts val="0"/>
              </a:spcBef>
              <a:buNone/>
            </a:pPr>
            <a:r>
              <a:rPr lang="en-US" sz="2400"/>
              <a:t>}</a:t>
            </a:r>
          </a:p>
        </p:txBody>
      </p:sp>
      <p:sp>
        <p:nvSpPr>
          <p:cNvPr id="7" name="Content Placeholder 2"/>
          <p:cNvSpPr>
            <a:spLocks noGrp="1"/>
          </p:cNvSpPr>
          <p:nvPr>
            <p:ph sz="half" idx="1"/>
          </p:nvPr>
        </p:nvSpPr>
        <p:spPr>
          <a:xfrm>
            <a:off x="5214910" y="500042"/>
            <a:ext cx="3929090" cy="1643074"/>
          </a:xfrm>
          <a:solidFill>
            <a:schemeClr val="tx1"/>
          </a:solidFill>
          <a:ln>
            <a:solidFill>
              <a:schemeClr val="accent6">
                <a:lumMod val="75000"/>
              </a:schemeClr>
            </a:solidFill>
          </a:ln>
        </p:spPr>
        <p:txBody>
          <a:bodyPr/>
          <a:lstStyle/>
          <a:p>
            <a:pPr>
              <a:buNone/>
            </a:pPr>
            <a:r>
              <a:rPr lang="en-US" sz="2400" b="1">
                <a:solidFill>
                  <a:schemeClr val="bg1"/>
                </a:solidFill>
              </a:rPr>
              <a:t> </a:t>
            </a:r>
            <a:r>
              <a:rPr lang="en-US" sz="2400">
                <a:solidFill>
                  <a:schemeClr val="bg1"/>
                </a:solidFill>
              </a:rPr>
              <a:t>enter number &gt;=0: 4</a:t>
            </a:r>
            <a:endParaRPr lang="en-US" sz="2400" b="1">
              <a:solidFill>
                <a:schemeClr val="bg1"/>
              </a:solidFill>
            </a:endParaRPr>
          </a:p>
          <a:p>
            <a:pPr>
              <a:buNone/>
            </a:pPr>
            <a:r>
              <a:rPr lang="en-US" sz="2400" b="1">
                <a:solidFill>
                  <a:schemeClr val="bg1"/>
                </a:solidFill>
              </a:rPr>
              <a:t> 4! = 24</a:t>
            </a:r>
          </a:p>
          <a:p>
            <a:pPr>
              <a:buNone/>
            </a:pPr>
            <a:r>
              <a:rPr lang="en-US" sz="2400" b="1">
                <a:solidFill>
                  <a:schemeClr val="bg1"/>
                </a:solidFill>
              </a:rPr>
              <a:t> </a:t>
            </a:r>
          </a:p>
        </p:txBody>
      </p:sp>
      <p:grpSp>
        <p:nvGrpSpPr>
          <p:cNvPr id="57" name="Group 56"/>
          <p:cNvGrpSpPr/>
          <p:nvPr/>
        </p:nvGrpSpPr>
        <p:grpSpPr>
          <a:xfrm>
            <a:off x="5286380" y="2357430"/>
            <a:ext cx="3786214" cy="2143140"/>
            <a:chOff x="5286380" y="2214554"/>
            <a:chExt cx="3786214" cy="2143140"/>
          </a:xfrm>
        </p:grpSpPr>
        <p:sp>
          <p:nvSpPr>
            <p:cNvPr id="9" name="TextBox 8"/>
            <p:cNvSpPr txBox="1"/>
            <p:nvPr/>
          </p:nvSpPr>
          <p:spPr>
            <a:xfrm>
              <a:off x="6083305" y="2214554"/>
              <a:ext cx="664923" cy="461665"/>
            </a:xfrm>
            <a:prstGeom prst="rect">
              <a:avLst/>
            </a:prstGeom>
            <a:noFill/>
          </p:spPr>
          <p:txBody>
            <a:bodyPr wrap="none" rtlCol="0">
              <a:spAutoFit/>
            </a:bodyPr>
            <a:lstStyle/>
            <a:p>
              <a:r>
                <a:rPr lang="en-US" sz="2400"/>
                <a:t>F(3)</a:t>
              </a:r>
            </a:p>
          </p:txBody>
        </p:sp>
        <p:cxnSp>
          <p:nvCxnSpPr>
            <p:cNvPr id="11" name="Straight Connector 10"/>
            <p:cNvCxnSpPr/>
            <p:nvPr/>
          </p:nvCxnSpPr>
          <p:spPr bwMode="auto">
            <a:xfrm rot="5400000">
              <a:off x="6058934" y="3071838"/>
              <a:ext cx="713586" cy="738"/>
            </a:xfrm>
            <a:prstGeom prst="line">
              <a:avLst/>
            </a:prstGeom>
            <a:noFill/>
            <a:ln w="38100"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rot="5400000">
              <a:off x="6058934" y="3928300"/>
              <a:ext cx="713586" cy="738"/>
            </a:xfrm>
            <a:prstGeom prst="line">
              <a:avLst/>
            </a:prstGeom>
            <a:noFill/>
            <a:ln w="38100" cap="flat" cmpd="sng" algn="ctr">
              <a:solidFill>
                <a:schemeClr val="tx1"/>
              </a:solidFill>
              <a:prstDash val="solid"/>
              <a:round/>
              <a:headEnd type="none" w="med" len="med"/>
              <a:tailEnd type="none" w="med" len="med"/>
            </a:ln>
            <a:effectLst/>
          </p:spPr>
        </p:cxnSp>
        <p:sp>
          <p:nvSpPr>
            <p:cNvPr id="14" name="TextBox 13"/>
            <p:cNvSpPr txBox="1"/>
            <p:nvPr/>
          </p:nvSpPr>
          <p:spPr>
            <a:xfrm>
              <a:off x="6880231" y="2214554"/>
              <a:ext cx="664923" cy="461665"/>
            </a:xfrm>
            <a:prstGeom prst="rect">
              <a:avLst/>
            </a:prstGeom>
            <a:noFill/>
          </p:spPr>
          <p:txBody>
            <a:bodyPr wrap="none" rtlCol="0">
              <a:spAutoFit/>
            </a:bodyPr>
            <a:lstStyle/>
            <a:p>
              <a:r>
                <a:rPr lang="en-US" sz="2400"/>
                <a:t>F(2)</a:t>
              </a:r>
            </a:p>
          </p:txBody>
        </p:sp>
        <p:cxnSp>
          <p:nvCxnSpPr>
            <p:cNvPr id="15" name="Straight Connector 14"/>
            <p:cNvCxnSpPr/>
            <p:nvPr/>
          </p:nvCxnSpPr>
          <p:spPr bwMode="auto">
            <a:xfrm rot="5400000">
              <a:off x="6855859" y="3071838"/>
              <a:ext cx="713586" cy="738"/>
            </a:xfrm>
            <a:prstGeom prst="line">
              <a:avLst/>
            </a:prstGeom>
            <a:noFill/>
            <a:ln w="38100"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rot="5400000">
              <a:off x="6855859" y="3928300"/>
              <a:ext cx="713586" cy="738"/>
            </a:xfrm>
            <a:prstGeom prst="line">
              <a:avLst/>
            </a:prstGeom>
            <a:noFill/>
            <a:ln w="38100" cap="flat" cmpd="sng" algn="ctr">
              <a:solidFill>
                <a:schemeClr val="tx1"/>
              </a:solidFill>
              <a:prstDash val="solid"/>
              <a:round/>
              <a:headEnd type="none" w="med" len="med"/>
              <a:tailEnd type="none" w="med" len="med"/>
            </a:ln>
            <a:effectLst/>
          </p:spPr>
        </p:cxnSp>
        <p:sp>
          <p:nvSpPr>
            <p:cNvPr id="17" name="TextBox 16"/>
            <p:cNvSpPr txBox="1"/>
            <p:nvPr/>
          </p:nvSpPr>
          <p:spPr>
            <a:xfrm>
              <a:off x="7677156" y="2214554"/>
              <a:ext cx="664923" cy="461665"/>
            </a:xfrm>
            <a:prstGeom prst="rect">
              <a:avLst/>
            </a:prstGeom>
            <a:noFill/>
          </p:spPr>
          <p:txBody>
            <a:bodyPr wrap="none" rtlCol="0">
              <a:spAutoFit/>
            </a:bodyPr>
            <a:lstStyle/>
            <a:p>
              <a:r>
                <a:rPr lang="en-US" sz="2400"/>
                <a:t>F(1)</a:t>
              </a:r>
            </a:p>
          </p:txBody>
        </p:sp>
        <p:cxnSp>
          <p:nvCxnSpPr>
            <p:cNvPr id="18" name="Straight Connector 17"/>
            <p:cNvCxnSpPr/>
            <p:nvPr/>
          </p:nvCxnSpPr>
          <p:spPr bwMode="auto">
            <a:xfrm rot="5400000">
              <a:off x="7652785" y="3071838"/>
              <a:ext cx="713586" cy="738"/>
            </a:xfrm>
            <a:prstGeom prst="line">
              <a:avLst/>
            </a:prstGeom>
            <a:noFill/>
            <a:ln w="38100"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rot="5400000">
              <a:off x="7652785" y="3928300"/>
              <a:ext cx="713586" cy="738"/>
            </a:xfrm>
            <a:prstGeom prst="line">
              <a:avLst/>
            </a:prstGeom>
            <a:noFill/>
            <a:ln w="38100" cap="flat" cmpd="sng" algn="ctr">
              <a:solidFill>
                <a:schemeClr val="tx1"/>
              </a:solidFill>
              <a:prstDash val="solid"/>
              <a:round/>
              <a:headEnd type="none" w="med" len="med"/>
              <a:tailEnd type="none" w="med" len="med"/>
            </a:ln>
            <a:effectLst/>
          </p:spPr>
        </p:cxnSp>
        <p:sp>
          <p:nvSpPr>
            <p:cNvPr id="20" name="TextBox 19"/>
            <p:cNvSpPr txBox="1"/>
            <p:nvPr/>
          </p:nvSpPr>
          <p:spPr>
            <a:xfrm>
              <a:off x="8407671" y="2214554"/>
              <a:ext cx="664923" cy="461665"/>
            </a:xfrm>
            <a:prstGeom prst="rect">
              <a:avLst/>
            </a:prstGeom>
            <a:noFill/>
          </p:spPr>
          <p:txBody>
            <a:bodyPr wrap="none" rtlCol="0">
              <a:spAutoFit/>
            </a:bodyPr>
            <a:lstStyle/>
            <a:p>
              <a:r>
                <a:rPr lang="en-US" sz="2400"/>
                <a:t>F(0)</a:t>
              </a:r>
            </a:p>
          </p:txBody>
        </p:sp>
        <p:cxnSp>
          <p:nvCxnSpPr>
            <p:cNvPr id="21" name="Straight Connector 20"/>
            <p:cNvCxnSpPr/>
            <p:nvPr/>
          </p:nvCxnSpPr>
          <p:spPr bwMode="auto">
            <a:xfrm rot="16200000" flipH="1">
              <a:off x="7919362" y="3536514"/>
              <a:ext cx="1642280" cy="80"/>
            </a:xfrm>
            <a:prstGeom prst="line">
              <a:avLst/>
            </a:prstGeom>
            <a:noFill/>
            <a:ln w="38100" cap="flat" cmpd="sng" algn="ctr">
              <a:solidFill>
                <a:schemeClr val="tx1"/>
              </a:solidFill>
              <a:prstDash val="solid"/>
              <a:round/>
              <a:headEnd type="none" w="med" len="med"/>
              <a:tailEnd type="none" w="med" len="med"/>
            </a:ln>
            <a:effectLst/>
          </p:spPr>
        </p:cxnSp>
        <p:sp>
          <p:nvSpPr>
            <p:cNvPr id="23" name="TextBox 22"/>
            <p:cNvSpPr txBox="1"/>
            <p:nvPr/>
          </p:nvSpPr>
          <p:spPr>
            <a:xfrm>
              <a:off x="5286380" y="2215348"/>
              <a:ext cx="664923" cy="461665"/>
            </a:xfrm>
            <a:prstGeom prst="rect">
              <a:avLst/>
            </a:prstGeom>
            <a:noFill/>
          </p:spPr>
          <p:txBody>
            <a:bodyPr wrap="none" rtlCol="0">
              <a:spAutoFit/>
            </a:bodyPr>
            <a:lstStyle/>
            <a:p>
              <a:r>
                <a:rPr lang="en-US" sz="2400"/>
                <a:t>F(4)</a:t>
              </a:r>
            </a:p>
          </p:txBody>
        </p:sp>
        <p:cxnSp>
          <p:nvCxnSpPr>
            <p:cNvPr id="24" name="Straight Connector 23"/>
            <p:cNvCxnSpPr/>
            <p:nvPr/>
          </p:nvCxnSpPr>
          <p:spPr bwMode="auto">
            <a:xfrm rot="5400000">
              <a:off x="5262008" y="3072632"/>
              <a:ext cx="713586" cy="738"/>
            </a:xfrm>
            <a:prstGeom prst="line">
              <a:avLst/>
            </a:prstGeom>
            <a:noFill/>
            <a:ln w="38100"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rot="5400000">
              <a:off x="5262008" y="3929094"/>
              <a:ext cx="713586" cy="738"/>
            </a:xfrm>
            <a:prstGeom prst="line">
              <a:avLst/>
            </a:prstGeom>
            <a:noFill/>
            <a:ln w="38100" cap="flat" cmpd="sng" algn="ctr">
              <a:solidFill>
                <a:schemeClr val="tx1"/>
              </a:solidFill>
              <a:prstDash val="solid"/>
              <a:round/>
              <a:headEnd type="none" w="med" len="med"/>
              <a:tailEnd type="none" w="med" len="med"/>
            </a:ln>
            <a:effectLst/>
          </p:spPr>
        </p:cxnSp>
        <p:cxnSp>
          <p:nvCxnSpPr>
            <p:cNvPr id="27" name="Straight Arrow Connector 26"/>
            <p:cNvCxnSpPr/>
            <p:nvPr/>
          </p:nvCxnSpPr>
          <p:spPr bwMode="auto">
            <a:xfrm flipV="1">
              <a:off x="5619250" y="2714620"/>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32" name="Straight Arrow Connector 31"/>
            <p:cNvCxnSpPr/>
            <p:nvPr/>
          </p:nvCxnSpPr>
          <p:spPr bwMode="auto">
            <a:xfrm rot="10800000">
              <a:off x="5619250" y="3571876"/>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38" name="Straight Arrow Connector 37"/>
            <p:cNvCxnSpPr/>
            <p:nvPr/>
          </p:nvCxnSpPr>
          <p:spPr bwMode="auto">
            <a:xfrm flipV="1">
              <a:off x="6416176" y="2714620"/>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40" name="Straight Arrow Connector 39"/>
            <p:cNvCxnSpPr/>
            <p:nvPr/>
          </p:nvCxnSpPr>
          <p:spPr bwMode="auto">
            <a:xfrm rot="10800000">
              <a:off x="6416176" y="3571876"/>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43" name="Straight Arrow Connector 42"/>
            <p:cNvCxnSpPr/>
            <p:nvPr/>
          </p:nvCxnSpPr>
          <p:spPr bwMode="auto">
            <a:xfrm flipV="1">
              <a:off x="7213101" y="2714620"/>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46" name="Straight Arrow Connector 45"/>
            <p:cNvCxnSpPr/>
            <p:nvPr/>
          </p:nvCxnSpPr>
          <p:spPr bwMode="auto">
            <a:xfrm rot="10800000">
              <a:off x="7213101" y="3571876"/>
              <a:ext cx="79692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49" name="Straight Arrow Connector 48"/>
            <p:cNvCxnSpPr/>
            <p:nvPr/>
          </p:nvCxnSpPr>
          <p:spPr bwMode="auto">
            <a:xfrm flipV="1">
              <a:off x="8010027" y="2714620"/>
              <a:ext cx="730515" cy="714380"/>
            </a:xfrm>
            <a:prstGeom prst="straightConnector1">
              <a:avLst/>
            </a:prstGeom>
            <a:noFill/>
            <a:ln w="9525" cap="flat" cmpd="sng" algn="ctr">
              <a:solidFill>
                <a:schemeClr val="tx1"/>
              </a:solidFill>
              <a:prstDash val="lgDash"/>
              <a:round/>
              <a:headEnd type="none" w="med" len="med"/>
              <a:tailEnd type="arrow"/>
            </a:ln>
            <a:effectLst/>
          </p:spPr>
        </p:cxnSp>
        <p:cxnSp>
          <p:nvCxnSpPr>
            <p:cNvPr id="54" name="Straight Arrow Connector 53"/>
            <p:cNvCxnSpPr/>
            <p:nvPr/>
          </p:nvCxnSpPr>
          <p:spPr bwMode="auto">
            <a:xfrm rot="16200000" flipV="1">
              <a:off x="7982375" y="3599527"/>
              <a:ext cx="785818" cy="730515"/>
            </a:xfrm>
            <a:prstGeom prst="straightConnector1">
              <a:avLst/>
            </a:prstGeom>
            <a:noFill/>
            <a:ln w="9525" cap="flat" cmpd="sng" algn="ctr">
              <a:solidFill>
                <a:schemeClr val="tx1"/>
              </a:solidFill>
              <a:prstDash val="lgDash"/>
              <a:round/>
              <a:headEnd type="none" w="med" len="med"/>
              <a:tailEnd type="arrow"/>
            </a:ln>
            <a:effectLst/>
          </p:spPr>
        </p:cxnSp>
      </p:grpSp>
      <p:sp>
        <p:nvSpPr>
          <p:cNvPr id="30" name="TextBox 29"/>
          <p:cNvSpPr txBox="1"/>
          <p:nvPr/>
        </p:nvSpPr>
        <p:spPr>
          <a:xfrm>
            <a:off x="4357686" y="4857760"/>
            <a:ext cx="4572033" cy="1815882"/>
          </a:xfrm>
          <a:prstGeom prst="rect">
            <a:avLst/>
          </a:prstGeom>
          <a:solidFill>
            <a:srgbClr val="FFFF00"/>
          </a:solidFill>
        </p:spPr>
        <p:txBody>
          <a:bodyPr wrap="square" rtlCol="0">
            <a:spAutoFit/>
          </a:bodyPr>
          <a:lstStyle/>
          <a:p>
            <a:r>
              <a:rPr lang="en-US"/>
              <a:t>bất biến của </a:t>
            </a:r>
            <a:r>
              <a:rPr lang="en-US"/>
              <a:t>hàm factorial:</a:t>
            </a:r>
          </a:p>
          <a:p>
            <a:r>
              <a:rPr lang="en-US" b="1">
                <a:solidFill>
                  <a:srgbClr val="000099"/>
                </a:solidFill>
              </a:rPr>
              <a:t>mỗi lần gọi đệ quy n giảm 1</a:t>
            </a:r>
            <a:endParaRPr lang="en-US" b="1">
              <a:solidFill>
                <a:srgbClr val="000099"/>
              </a:solidFill>
            </a:endParaRPr>
          </a:p>
          <a:p>
            <a:r>
              <a:rPr lang="en-US"/>
              <a:t> </a:t>
            </a:r>
            <a:r>
              <a:rPr lang="en-US" b="1" i="1">
                <a:solidFill>
                  <a:srgbClr val="FF0000"/>
                </a:solidFill>
              </a:rPr>
              <a:t>n giảm </a:t>
            </a:r>
            <a:r>
              <a:rPr lang="en-US" b="1" i="1">
                <a:solidFill>
                  <a:srgbClr val="FF0000"/>
                </a:solidFill>
              </a:rPr>
              <a:t>đến </a:t>
            </a:r>
            <a:r>
              <a:rPr lang="en-US" b="1" i="1">
                <a:solidFill>
                  <a:srgbClr val="FF0000"/>
                </a:solidFill>
              </a:rPr>
              <a:t>0</a:t>
            </a:r>
            <a:r>
              <a:rPr lang="en-US"/>
              <a:t> thì không gọi đệ quy nữa.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Hàm Fibonacii dạng đệ quy</a:t>
            </a:r>
            <a:endParaRPr lang="en-US"/>
          </a:p>
        </p:txBody>
      </p:sp>
      <p:sp>
        <p:nvSpPr>
          <p:cNvPr id="3" name="Content Placeholder 2"/>
          <p:cNvSpPr>
            <a:spLocks noGrp="1"/>
          </p:cNvSpPr>
          <p:nvPr>
            <p:ph sz="half" idx="1"/>
          </p:nvPr>
        </p:nvSpPr>
        <p:spPr>
          <a:xfrm>
            <a:off x="0" y="457200"/>
            <a:ext cx="5357818" cy="6400800"/>
          </a:xfrm>
        </p:spPr>
        <p:txBody>
          <a:bodyPr/>
          <a:lstStyle/>
          <a:p>
            <a:pPr>
              <a:buNone/>
            </a:pPr>
            <a:r>
              <a:rPr lang="en-US" sz="2400"/>
              <a:t>#include &lt;</a:t>
            </a:r>
            <a:r>
              <a:rPr lang="en-US" sz="2400"/>
              <a:t>stdio.h</a:t>
            </a:r>
            <a:r>
              <a:rPr lang="en-US" sz="2400"/>
              <a:t>&gt;  // File Fibo.cpp</a:t>
            </a:r>
            <a:endParaRPr lang="en-US" sz="2400"/>
          </a:p>
          <a:p>
            <a:pPr>
              <a:buNone/>
            </a:pPr>
            <a:r>
              <a:rPr lang="en-US" sz="2400"/>
              <a:t>int </a:t>
            </a:r>
            <a:r>
              <a:rPr lang="en-US" sz="2400" b="1">
                <a:solidFill>
                  <a:srgbClr val="FF0000"/>
                </a:solidFill>
              </a:rPr>
              <a:t>F</a:t>
            </a:r>
            <a:r>
              <a:rPr lang="en-US" sz="2400"/>
              <a:t>(int </a:t>
            </a:r>
            <a:r>
              <a:rPr lang="en-US" sz="2400"/>
              <a:t>n</a:t>
            </a:r>
            <a:r>
              <a:rPr lang="en-US" sz="2400"/>
              <a:t>) // </a:t>
            </a:r>
            <a:r>
              <a:rPr lang="en-US" sz="2400"/>
              <a:t>tinh so Fibonacii thu n</a:t>
            </a:r>
          </a:p>
          <a:p>
            <a:pPr>
              <a:buNone/>
            </a:pPr>
            <a:r>
              <a:rPr lang="en-US" sz="2400"/>
              <a:t>{</a:t>
            </a:r>
            <a:r>
              <a:rPr lang="en-US" sz="2400"/>
              <a:t>	if (</a:t>
            </a:r>
            <a:r>
              <a:rPr lang="en-US" sz="2400" b="1"/>
              <a:t>n==0</a:t>
            </a:r>
            <a:r>
              <a:rPr lang="en-US" sz="2400"/>
              <a:t>) return 1;</a:t>
            </a:r>
          </a:p>
          <a:p>
            <a:pPr>
              <a:buNone/>
            </a:pPr>
            <a:r>
              <a:rPr lang="en-US" sz="2400"/>
              <a:t>	if (</a:t>
            </a:r>
            <a:r>
              <a:rPr lang="en-US" sz="2400" b="1"/>
              <a:t>n==1</a:t>
            </a:r>
            <a:r>
              <a:rPr lang="en-US" sz="2400"/>
              <a:t>) return 1;</a:t>
            </a:r>
          </a:p>
          <a:p>
            <a:pPr>
              <a:buNone/>
            </a:pPr>
            <a:r>
              <a:rPr lang="en-US" sz="2400"/>
              <a:t>	</a:t>
            </a:r>
            <a:r>
              <a:rPr lang="en-US" sz="2400"/>
              <a:t>return </a:t>
            </a:r>
            <a:r>
              <a:rPr lang="en-US" sz="2400"/>
              <a:t> </a:t>
            </a:r>
            <a:r>
              <a:rPr lang="en-US" sz="2400" b="1">
                <a:solidFill>
                  <a:srgbClr val="FF0000"/>
                </a:solidFill>
              </a:rPr>
              <a:t>F</a:t>
            </a:r>
            <a:r>
              <a:rPr lang="en-US" sz="2400"/>
              <a:t>(</a:t>
            </a:r>
            <a:r>
              <a:rPr lang="en-US" sz="2400" b="1"/>
              <a:t>n-1</a:t>
            </a:r>
            <a:r>
              <a:rPr lang="en-US" sz="2400"/>
              <a:t>) + </a:t>
            </a:r>
            <a:r>
              <a:rPr lang="en-US" sz="2400" b="1">
                <a:solidFill>
                  <a:srgbClr val="FF0000"/>
                </a:solidFill>
              </a:rPr>
              <a:t>F</a:t>
            </a:r>
            <a:r>
              <a:rPr lang="en-US" sz="2400"/>
              <a:t>(</a:t>
            </a:r>
            <a:r>
              <a:rPr lang="en-US" sz="2400" b="1"/>
              <a:t>n-2</a:t>
            </a:r>
            <a:r>
              <a:rPr lang="en-US" sz="2400"/>
              <a:t>);</a:t>
            </a:r>
          </a:p>
          <a:p>
            <a:pPr>
              <a:buNone/>
            </a:pPr>
            <a:r>
              <a:rPr lang="en-US" sz="2400"/>
              <a:t>}</a:t>
            </a:r>
          </a:p>
          <a:p>
            <a:pPr>
              <a:buNone/>
            </a:pPr>
            <a:r>
              <a:rPr lang="en-US" sz="2400"/>
              <a:t>main</a:t>
            </a:r>
            <a:r>
              <a:rPr lang="en-US" sz="2400"/>
              <a:t>()</a:t>
            </a:r>
          </a:p>
          <a:p>
            <a:pPr>
              <a:buNone/>
            </a:pPr>
            <a:r>
              <a:rPr lang="en-US" sz="2400"/>
              <a:t>{</a:t>
            </a:r>
            <a:r>
              <a:rPr lang="en-US" sz="2400"/>
              <a:t>	printf("\n\r F(0) = %d",F(0));</a:t>
            </a:r>
          </a:p>
          <a:p>
            <a:pPr>
              <a:buNone/>
            </a:pPr>
            <a:r>
              <a:rPr lang="en-US" sz="2400"/>
              <a:t>	printf("\n\r F(1) = %d",F(1));</a:t>
            </a:r>
          </a:p>
          <a:p>
            <a:pPr>
              <a:buNone/>
            </a:pPr>
            <a:r>
              <a:rPr lang="en-US" sz="2400"/>
              <a:t>	printf("\n\r F(2) = %d",F(2));</a:t>
            </a:r>
          </a:p>
          <a:p>
            <a:pPr>
              <a:buNone/>
            </a:pPr>
            <a:r>
              <a:rPr lang="en-US" sz="2400"/>
              <a:t>	printf("\n\r F(3) = %d",F(3));</a:t>
            </a:r>
          </a:p>
          <a:p>
            <a:pPr>
              <a:buNone/>
            </a:pPr>
            <a:r>
              <a:rPr lang="en-US" sz="2400"/>
              <a:t>	printf("\n\r F(4) = %d",F(4));</a:t>
            </a:r>
          </a:p>
          <a:p>
            <a:pPr>
              <a:buNone/>
            </a:pPr>
            <a:r>
              <a:rPr lang="en-US" sz="2400"/>
              <a:t>	printf("\n\r F(5) = %d",F(5));</a:t>
            </a:r>
          </a:p>
          <a:p>
            <a:pPr>
              <a:buNone/>
            </a:pPr>
            <a:r>
              <a:rPr lang="en-US" sz="2400"/>
              <a:t>}</a:t>
            </a:r>
            <a:endParaRPr lang="en-US" sz="2400"/>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14</a:t>
            </a:fld>
            <a:endParaRPr lang="en-US"/>
          </a:p>
        </p:txBody>
      </p:sp>
      <p:sp>
        <p:nvSpPr>
          <p:cNvPr id="6" name="Content Placeholder 2"/>
          <p:cNvSpPr>
            <a:spLocks noGrp="1"/>
          </p:cNvSpPr>
          <p:nvPr>
            <p:ph sz="half" idx="1"/>
          </p:nvPr>
        </p:nvSpPr>
        <p:spPr>
          <a:xfrm>
            <a:off x="5715008" y="500042"/>
            <a:ext cx="3428992" cy="3000396"/>
          </a:xfrm>
          <a:solidFill>
            <a:schemeClr val="tx1"/>
          </a:solidFill>
          <a:ln>
            <a:solidFill>
              <a:schemeClr val="accent6">
                <a:lumMod val="75000"/>
              </a:schemeClr>
            </a:solidFill>
          </a:ln>
        </p:spPr>
        <p:txBody>
          <a:bodyPr/>
          <a:lstStyle/>
          <a:p>
            <a:pPr>
              <a:buNone/>
            </a:pPr>
            <a:r>
              <a:rPr lang="en-US" sz="2400" b="1">
                <a:solidFill>
                  <a:schemeClr val="bg1"/>
                </a:solidFill>
              </a:rPr>
              <a:t> F(0) = 1</a:t>
            </a:r>
          </a:p>
          <a:p>
            <a:pPr>
              <a:buNone/>
            </a:pPr>
            <a:r>
              <a:rPr lang="en-US" sz="2400" b="1">
                <a:solidFill>
                  <a:schemeClr val="bg1"/>
                </a:solidFill>
              </a:rPr>
              <a:t> </a:t>
            </a:r>
            <a:r>
              <a:rPr lang="en-US" sz="2400" b="1">
                <a:solidFill>
                  <a:schemeClr val="bg1"/>
                </a:solidFill>
              </a:rPr>
              <a:t>F(1) </a:t>
            </a:r>
            <a:r>
              <a:rPr lang="en-US" sz="2400" b="1">
                <a:solidFill>
                  <a:schemeClr val="bg1"/>
                </a:solidFill>
              </a:rPr>
              <a:t>= 1</a:t>
            </a:r>
          </a:p>
          <a:p>
            <a:pPr>
              <a:buNone/>
            </a:pPr>
            <a:r>
              <a:rPr lang="en-US" sz="2400" b="1">
                <a:solidFill>
                  <a:schemeClr val="bg1"/>
                </a:solidFill>
              </a:rPr>
              <a:t> </a:t>
            </a:r>
            <a:r>
              <a:rPr lang="en-US" sz="2400" b="1">
                <a:solidFill>
                  <a:schemeClr val="bg1"/>
                </a:solidFill>
              </a:rPr>
              <a:t>F(2) </a:t>
            </a:r>
            <a:r>
              <a:rPr lang="en-US" sz="2400" b="1">
                <a:solidFill>
                  <a:schemeClr val="bg1"/>
                </a:solidFill>
              </a:rPr>
              <a:t>= </a:t>
            </a:r>
            <a:r>
              <a:rPr lang="en-US" sz="2400" b="1">
                <a:solidFill>
                  <a:schemeClr val="bg1"/>
                </a:solidFill>
              </a:rPr>
              <a:t>2</a:t>
            </a:r>
          </a:p>
          <a:p>
            <a:pPr>
              <a:buNone/>
            </a:pPr>
            <a:r>
              <a:rPr lang="en-US" sz="2400" b="1">
                <a:solidFill>
                  <a:schemeClr val="bg1"/>
                </a:solidFill>
              </a:rPr>
              <a:t> </a:t>
            </a:r>
            <a:r>
              <a:rPr lang="en-US" sz="2400" b="1">
                <a:solidFill>
                  <a:schemeClr val="bg1"/>
                </a:solidFill>
              </a:rPr>
              <a:t>F(3) </a:t>
            </a:r>
            <a:r>
              <a:rPr lang="en-US" sz="2400" b="1">
                <a:solidFill>
                  <a:schemeClr val="bg1"/>
                </a:solidFill>
              </a:rPr>
              <a:t>= </a:t>
            </a:r>
            <a:r>
              <a:rPr lang="en-US" sz="2400" b="1">
                <a:solidFill>
                  <a:schemeClr val="bg1"/>
                </a:solidFill>
              </a:rPr>
              <a:t>3</a:t>
            </a:r>
          </a:p>
          <a:p>
            <a:pPr>
              <a:buNone/>
            </a:pPr>
            <a:r>
              <a:rPr lang="en-US" sz="2400" b="1">
                <a:solidFill>
                  <a:schemeClr val="bg1"/>
                </a:solidFill>
              </a:rPr>
              <a:t> </a:t>
            </a:r>
            <a:r>
              <a:rPr lang="en-US" sz="2400" b="1">
                <a:solidFill>
                  <a:schemeClr val="bg1"/>
                </a:solidFill>
              </a:rPr>
              <a:t>F(4) </a:t>
            </a:r>
            <a:r>
              <a:rPr lang="en-US" sz="2400" b="1">
                <a:solidFill>
                  <a:schemeClr val="bg1"/>
                </a:solidFill>
              </a:rPr>
              <a:t>= </a:t>
            </a:r>
            <a:r>
              <a:rPr lang="en-US" sz="2400" b="1">
                <a:solidFill>
                  <a:schemeClr val="bg1"/>
                </a:solidFill>
              </a:rPr>
              <a:t>5</a:t>
            </a:r>
          </a:p>
          <a:p>
            <a:pPr>
              <a:buNone/>
            </a:pPr>
            <a:r>
              <a:rPr lang="en-US" sz="2400" b="1">
                <a:solidFill>
                  <a:schemeClr val="bg1"/>
                </a:solidFill>
              </a:rPr>
              <a:t> </a:t>
            </a:r>
            <a:r>
              <a:rPr lang="en-US" sz="2400" b="1">
                <a:solidFill>
                  <a:schemeClr val="bg1"/>
                </a:solidFill>
              </a:rPr>
              <a:t>F(5) </a:t>
            </a:r>
            <a:r>
              <a:rPr lang="en-US" sz="2400" b="1">
                <a:solidFill>
                  <a:schemeClr val="bg1"/>
                </a:solidFill>
              </a:rPr>
              <a:t>= </a:t>
            </a:r>
            <a:r>
              <a:rPr lang="en-US" sz="2400" b="1">
                <a:solidFill>
                  <a:schemeClr val="bg1"/>
                </a:solidFill>
              </a:rPr>
              <a:t>8</a:t>
            </a:r>
          </a:p>
          <a:p>
            <a:pPr>
              <a:buNone/>
            </a:pPr>
            <a:endParaRPr lang="en-US" sz="2400" b="1">
              <a:solidFill>
                <a:schemeClr val="bg1"/>
              </a:solidFill>
            </a:endParaRPr>
          </a:p>
          <a:p>
            <a:pPr>
              <a:buNone/>
            </a:pPr>
            <a:endParaRPr lang="en-US" sz="2400" b="1">
              <a:solidFill>
                <a:schemeClr val="bg1"/>
              </a:solidFill>
            </a:endParaRPr>
          </a:p>
          <a:p>
            <a:pPr>
              <a:buNone/>
            </a:pPr>
            <a:endParaRPr lang="en-US" sz="2400" b="1">
              <a:solidFill>
                <a:schemeClr val="bg1"/>
              </a:solidFill>
            </a:endParaRPr>
          </a:p>
          <a:p>
            <a:pPr>
              <a:buNone/>
            </a:pPr>
            <a:endParaRPr lang="en-US" sz="2400" b="1">
              <a:solidFill>
                <a:schemeClr val="bg1"/>
              </a:solidFill>
            </a:endParaRPr>
          </a:p>
          <a:p>
            <a:pPr>
              <a:buNone/>
            </a:pPr>
            <a:endParaRPr lang="en-US" sz="2400" b="1">
              <a:solidFill>
                <a:schemeClr val="bg1"/>
              </a:solidFill>
            </a:endParaRPr>
          </a:p>
          <a:p>
            <a:pPr>
              <a:buNone/>
            </a:pPr>
            <a:r>
              <a:rPr lang="en-US" sz="2400" b="1">
                <a:solidFill>
                  <a:schemeClr val="bg1"/>
                </a:solidFill>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Khai báo nguyên mẫu (prototype): Ví dụ</a:t>
            </a:r>
          </a:p>
        </p:txBody>
      </p:sp>
      <p:sp>
        <p:nvSpPr>
          <p:cNvPr id="3" name="Content Placeholder 2"/>
          <p:cNvSpPr>
            <a:spLocks noGrp="1"/>
          </p:cNvSpPr>
          <p:nvPr>
            <p:ph idx="1"/>
          </p:nvPr>
        </p:nvSpPr>
        <p:spPr/>
        <p:txBody>
          <a:bodyPr/>
          <a:lstStyle/>
          <a:p>
            <a:pPr>
              <a:buNone/>
            </a:pPr>
            <a:r>
              <a:rPr lang="en-US" sz="2400">
                <a:solidFill>
                  <a:srgbClr val="000099"/>
                </a:solidFill>
              </a:rPr>
              <a:t>// file vd27.cpp</a:t>
            </a:r>
          </a:p>
          <a:p>
            <a:pPr>
              <a:buNone/>
            </a:pPr>
            <a:r>
              <a:rPr lang="en-US" sz="2400"/>
              <a:t>#include &lt;iostream&gt;</a:t>
            </a:r>
          </a:p>
          <a:p>
            <a:pPr>
              <a:buNone/>
            </a:pPr>
            <a:r>
              <a:rPr lang="en-US" sz="2400"/>
              <a:t>using namespace std;</a:t>
            </a:r>
          </a:p>
          <a:p>
            <a:pPr>
              <a:buNone/>
            </a:pPr>
            <a:r>
              <a:rPr lang="en-US" sz="2400" b="1"/>
              <a:t>void </a:t>
            </a:r>
            <a:r>
              <a:rPr lang="en-US" sz="2400" b="1">
                <a:solidFill>
                  <a:srgbClr val="FF0000"/>
                </a:solidFill>
              </a:rPr>
              <a:t>odd</a:t>
            </a:r>
            <a:r>
              <a:rPr lang="en-US" sz="2400" b="1"/>
              <a:t> (int);</a:t>
            </a:r>
            <a:r>
              <a:rPr lang="en-US" sz="2400"/>
              <a:t>	 // nguyen mau</a:t>
            </a:r>
          </a:p>
          <a:p>
            <a:pPr>
              <a:buNone/>
            </a:pPr>
            <a:r>
              <a:rPr lang="en-US" sz="2400" b="1"/>
              <a:t>void</a:t>
            </a:r>
            <a:r>
              <a:rPr lang="en-US" sz="2400" b="1">
                <a:solidFill>
                  <a:srgbClr val="003300"/>
                </a:solidFill>
              </a:rPr>
              <a:t> even </a:t>
            </a:r>
            <a:r>
              <a:rPr lang="en-US" sz="2400" b="1"/>
              <a:t>(int);</a:t>
            </a:r>
            <a:r>
              <a:rPr lang="en-US" sz="2400"/>
              <a:t>	</a:t>
            </a:r>
          </a:p>
          <a:p>
            <a:pPr>
              <a:buNone/>
            </a:pPr>
            <a:r>
              <a:rPr lang="en-US" sz="2400" i="1"/>
              <a:t>// </a:t>
            </a:r>
            <a:r>
              <a:rPr lang="en-US" sz="2400" i="1"/>
              <a:t>khai </a:t>
            </a:r>
            <a:r>
              <a:rPr lang="en-US" sz="2400" i="1"/>
              <a:t>báo </a:t>
            </a:r>
            <a:r>
              <a:rPr lang="en-US" sz="2400" i="1"/>
              <a:t>prototype để cài đặt được 2 hàm này !</a:t>
            </a:r>
          </a:p>
          <a:p>
            <a:pPr>
              <a:buNone/>
            </a:pPr>
            <a:r>
              <a:rPr lang="en-US" sz="2400"/>
              <a:t>void </a:t>
            </a:r>
            <a:r>
              <a:rPr lang="en-US" sz="2400" b="1">
                <a:solidFill>
                  <a:srgbClr val="FF0000"/>
                </a:solidFill>
              </a:rPr>
              <a:t>odd</a:t>
            </a:r>
            <a:r>
              <a:rPr lang="en-US" sz="2400"/>
              <a:t> (int x){ if ((x%2)!=0) cout &lt;&lt; "It is odd.\n“; else </a:t>
            </a:r>
            <a:r>
              <a:rPr lang="en-US" sz="2400" b="1">
                <a:solidFill>
                  <a:srgbClr val="000099"/>
                </a:solidFill>
              </a:rPr>
              <a:t>even</a:t>
            </a:r>
            <a:r>
              <a:rPr lang="en-US" sz="2400"/>
              <a:t> (x); }</a:t>
            </a:r>
          </a:p>
          <a:p>
            <a:pPr>
              <a:buNone/>
            </a:pPr>
            <a:r>
              <a:rPr lang="en-US" sz="2400"/>
              <a:t>void </a:t>
            </a:r>
            <a:r>
              <a:rPr lang="en-US" sz="2400" b="1">
                <a:solidFill>
                  <a:srgbClr val="000099"/>
                </a:solidFill>
              </a:rPr>
              <a:t>even</a:t>
            </a:r>
            <a:r>
              <a:rPr lang="en-US" sz="2400"/>
              <a:t> (int x){ if ((x%2)==0) cout &lt;&lt; "It is even.\n“; else </a:t>
            </a:r>
            <a:r>
              <a:rPr lang="en-US" sz="2400" b="1">
                <a:solidFill>
                  <a:srgbClr val="FF0000"/>
                </a:solidFill>
              </a:rPr>
              <a:t>odd</a:t>
            </a:r>
            <a:r>
              <a:rPr lang="en-US" sz="2400"/>
              <a:t> (x); }</a:t>
            </a:r>
          </a:p>
          <a:p>
            <a:pPr>
              <a:buNone/>
            </a:pPr>
            <a:r>
              <a:rPr lang="en-US" sz="2400"/>
              <a:t>int </a:t>
            </a:r>
            <a:r>
              <a:rPr lang="en-US" sz="2400"/>
              <a:t>main()</a:t>
            </a:r>
          </a:p>
          <a:p>
            <a:pPr>
              <a:buNone/>
            </a:pPr>
            <a:r>
              <a:rPr lang="en-US" sz="2400"/>
              <a:t>{	int i;</a:t>
            </a:r>
          </a:p>
          <a:p>
            <a:pPr>
              <a:buNone/>
            </a:pPr>
            <a:r>
              <a:rPr lang="en-US" sz="2400"/>
              <a:t>  	cout &lt;&lt; "Please, enter number (0 to exit): “; cin &gt;&gt; i;</a:t>
            </a:r>
          </a:p>
          <a:p>
            <a:pPr>
              <a:buNone/>
            </a:pPr>
            <a:r>
              <a:rPr lang="en-US" sz="2400"/>
              <a:t>  	odd (i);</a:t>
            </a:r>
          </a:p>
          <a:p>
            <a:pPr>
              <a:buNone/>
            </a:pPr>
            <a:r>
              <a:rPr lang="en-US" sz="2400"/>
              <a:t>	return 0;</a:t>
            </a:r>
          </a:p>
          <a:p>
            <a:pPr>
              <a:buNone/>
            </a:pPr>
            <a:r>
              <a:rPr lang="en-US" sz="2400"/>
              <a:t>}</a:t>
            </a:r>
            <a:endParaRPr lang="en-US" sz="2400"/>
          </a:p>
        </p:txBody>
      </p:sp>
      <p:sp>
        <p:nvSpPr>
          <p:cNvPr id="4" name="Slide Number Placeholder 3"/>
          <p:cNvSpPr>
            <a:spLocks noGrp="1"/>
          </p:cNvSpPr>
          <p:nvPr>
            <p:ph type="sldNum" sz="quarter" idx="10"/>
          </p:nvPr>
        </p:nvSpPr>
        <p:spPr/>
        <p:txBody>
          <a:bodyPr/>
          <a:lstStyle/>
          <a:p>
            <a:pPr>
              <a:defRPr/>
            </a:pPr>
            <a:fld id="{24C6725A-4844-48E1-B9E2-95A22E5385EE}"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hàm thư viện của Dev C++</a:t>
            </a:r>
          </a:p>
        </p:txBody>
      </p:sp>
      <p:sp>
        <p:nvSpPr>
          <p:cNvPr id="5" name="Slide Number Placeholder 4"/>
          <p:cNvSpPr>
            <a:spLocks noGrp="1"/>
          </p:cNvSpPr>
          <p:nvPr>
            <p:ph type="sldNum" sz="quarter" idx="10"/>
          </p:nvPr>
        </p:nvSpPr>
        <p:spPr/>
        <p:txBody>
          <a:bodyPr/>
          <a:lstStyle/>
          <a:p>
            <a:pPr>
              <a:defRPr/>
            </a:pPr>
            <a:fld id="{BF6CD7BA-41AE-4CE6-B36C-18F136AE8EF5}" type="slidenum">
              <a:rPr lang="en-US"/>
              <a:pPr>
                <a:defRPr/>
              </a:pPr>
              <a:t>16</a:t>
            </a:fld>
            <a:endParaRPr lang="en-US"/>
          </a:p>
        </p:txBody>
      </p:sp>
      <p:sp>
        <p:nvSpPr>
          <p:cNvPr id="3" name="Content Placeholder 2"/>
          <p:cNvSpPr>
            <a:spLocks noGrp="1"/>
          </p:cNvSpPr>
          <p:nvPr>
            <p:ph sz="half" idx="1"/>
          </p:nvPr>
        </p:nvSpPr>
        <p:spPr>
          <a:xfrm>
            <a:off x="0" y="457200"/>
            <a:ext cx="9144000" cy="6400800"/>
          </a:xfrm>
          <a:ln>
            <a:solidFill>
              <a:schemeClr val="accent6">
                <a:lumMod val="75000"/>
              </a:schemeClr>
            </a:solidFill>
          </a:ln>
        </p:spPr>
        <p:txBody>
          <a:bodyPr/>
          <a:lstStyle/>
          <a:p>
            <a:r>
              <a:rPr lang="en-US"/>
              <a:t>Dev C++ cung cấp rất nhiều hàm đã tạo sẵn đã dịch sẵn và đặt trong các thư viện (.lib). Mỗi thư viện .lib có file header (.h) để khai báo nguyên mẫu của các hàm trong thư viện.</a:t>
            </a:r>
          </a:p>
          <a:p>
            <a:r>
              <a:rPr lang="en-US"/>
              <a:t>Để dùng 1 hàm thư viện (vd: rand()), ta cần biết header chứa khai báo cho nó (stdlib.h), sau đó ghép header này vào chương trình bằng chỉ thị </a:t>
            </a:r>
            <a:r>
              <a:rPr lang="en-US" b="1">
                <a:solidFill>
                  <a:srgbClr val="006600"/>
                </a:solidFill>
              </a:rPr>
              <a:t>#include</a:t>
            </a:r>
            <a:r>
              <a:rPr lang="en-US"/>
              <a:t>.</a:t>
            </a:r>
          </a:p>
          <a:p>
            <a:r>
              <a:rPr lang="en-US"/>
              <a:t>Thư viện C trong Dev C++: stdlib.h → #include &lt;cstdlib&gt;</a:t>
            </a:r>
          </a:p>
          <a:p>
            <a:endParaRPr lang="en-US"/>
          </a:p>
        </p:txBody>
      </p:sp>
      <p:graphicFrame>
        <p:nvGraphicFramePr>
          <p:cNvPr id="6" name="Table 5"/>
          <p:cNvGraphicFramePr>
            <a:graphicFrameLocks noGrp="1"/>
          </p:cNvGraphicFramePr>
          <p:nvPr/>
        </p:nvGraphicFramePr>
        <p:xfrm>
          <a:off x="214314" y="3857628"/>
          <a:ext cx="8858280" cy="2691239"/>
        </p:xfrm>
        <a:graphic>
          <a:graphicData uri="http://schemas.openxmlformats.org/drawingml/2006/table">
            <a:tbl>
              <a:tblPr firstRow="1" bandRow="1">
                <a:tableStyleId>{5C22544A-7EE6-4342-B048-85BDC9FD1C3A}</a:tableStyleId>
              </a:tblPr>
              <a:tblGrid>
                <a:gridCol w="4214810"/>
                <a:gridCol w="4643470"/>
              </a:tblGrid>
              <a:tr h="0">
                <a:tc>
                  <a:txBody>
                    <a:bodyPr/>
                    <a:lstStyle/>
                    <a:p>
                      <a:r>
                        <a:rPr lang="en-US" sz="2400"/>
                        <a:t>C</a:t>
                      </a:r>
                    </a:p>
                  </a:txBody>
                  <a:tcPr/>
                </a:tc>
                <a:tc>
                  <a:txBody>
                    <a:bodyPr/>
                    <a:lstStyle/>
                    <a:p>
                      <a:r>
                        <a:rPr lang="en-US" sz="2400"/>
                        <a:t>C++</a:t>
                      </a:r>
                    </a:p>
                  </a:txBody>
                  <a:tcPr/>
                </a:tc>
              </a:tr>
              <a:tr h="2234039">
                <a:tc>
                  <a:txBody>
                    <a:bodyPr/>
                    <a:lstStyle/>
                    <a:p>
                      <a:r>
                        <a:rPr lang="en-US" sz="2400"/>
                        <a:t>&lt;cstdio&gt; : nhập</a:t>
                      </a:r>
                      <a:r>
                        <a:rPr lang="en-US" sz="2400" baseline="0"/>
                        <a:t> xuất chuẩn</a:t>
                      </a:r>
                      <a:endParaRPr lang="en-US" sz="2400"/>
                    </a:p>
                    <a:p>
                      <a:r>
                        <a:rPr lang="en-US" sz="2400"/>
                        <a:t>&lt;cstdlib&gt;: thư</a:t>
                      </a:r>
                      <a:r>
                        <a:rPr lang="en-US" sz="2400" baseline="0"/>
                        <a:t> viện xử lý</a:t>
                      </a:r>
                      <a:endParaRPr lang="en-US" sz="2400"/>
                    </a:p>
                    <a:p>
                      <a:r>
                        <a:rPr lang="en-US" sz="2400"/>
                        <a:t>&lt;cmath&gt; :</a:t>
                      </a:r>
                      <a:r>
                        <a:rPr lang="en-US" sz="2400" baseline="0"/>
                        <a:t> tính toán</a:t>
                      </a:r>
                    </a:p>
                    <a:p>
                      <a:r>
                        <a:rPr lang="en-US" sz="2400" baseline="0"/>
                        <a:t>&lt;ctime&gt; : kiểu ngày, giờ</a:t>
                      </a:r>
                    </a:p>
                    <a:p>
                      <a:r>
                        <a:rPr lang="en-US" sz="2400" baseline="0"/>
                        <a:t>…</a:t>
                      </a:r>
                      <a:endParaRPr lang="en-US" sz="2400"/>
                    </a:p>
                  </a:txBody>
                  <a:tcPr/>
                </a:tc>
                <a:tc>
                  <a:txBody>
                    <a:bodyPr/>
                    <a:lstStyle/>
                    <a:p>
                      <a:r>
                        <a:rPr lang="en-US" sz="2400"/>
                        <a:t>&lt;iostream&gt; :</a:t>
                      </a:r>
                      <a:r>
                        <a:rPr lang="en-US" sz="2400" baseline="0"/>
                        <a:t> std in/out (cin, cout)</a:t>
                      </a:r>
                    </a:p>
                    <a:p>
                      <a:r>
                        <a:rPr lang="en-US" sz="2400" baseline="0"/>
                        <a:t>&lt;fstream&gt; : đọc/ghi file (read,write)</a:t>
                      </a:r>
                    </a:p>
                    <a:p>
                      <a:r>
                        <a:rPr lang="en-US" sz="2400" baseline="0"/>
                        <a:t>&lt;string&gt;: chuoi c++ (getstring,..)</a:t>
                      </a:r>
                    </a:p>
                    <a:p>
                      <a:r>
                        <a:rPr lang="en-US" sz="2400" baseline="0"/>
                        <a:t>…</a:t>
                      </a:r>
                      <a:endParaRPr lang="en-US" sz="240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 hàm thư viện nhập/xuất</a:t>
            </a:r>
          </a:p>
        </p:txBody>
      </p:sp>
      <p:sp>
        <p:nvSpPr>
          <p:cNvPr id="3" name="Content Placeholder 2"/>
          <p:cNvSpPr>
            <a:spLocks noGrp="1"/>
          </p:cNvSpPr>
          <p:nvPr>
            <p:ph idx="1"/>
          </p:nvPr>
        </p:nvSpPr>
        <p:spPr/>
        <p:txBody>
          <a:bodyPr/>
          <a:lstStyle/>
          <a:p>
            <a:pPr>
              <a:buNone/>
            </a:pPr>
            <a:r>
              <a:rPr lang="en-US" sz="2400">
                <a:solidFill>
                  <a:srgbClr val="000099"/>
                </a:solidFill>
              </a:rPr>
              <a:t>// file vd28.cpp</a:t>
            </a:r>
          </a:p>
          <a:p>
            <a:pPr>
              <a:buNone/>
            </a:pPr>
            <a:r>
              <a:rPr lang="en-US" sz="2400">
                <a:solidFill>
                  <a:srgbClr val="006600"/>
                </a:solidFill>
              </a:rPr>
              <a:t>#include &lt;cstdio&gt; </a:t>
            </a:r>
            <a:r>
              <a:rPr lang="en-US" sz="2400">
                <a:solidFill>
                  <a:srgbClr val="C00000"/>
                </a:solidFill>
              </a:rPr>
              <a:t>// i/o của C, để dùng hàm fopen(), fprintf() và fclose() </a:t>
            </a:r>
          </a:p>
          <a:p>
            <a:pPr>
              <a:buNone/>
            </a:pPr>
            <a:r>
              <a:rPr lang="en-US" sz="2400">
                <a:solidFill>
                  <a:srgbClr val="006600"/>
                </a:solidFill>
              </a:rPr>
              <a:t>#include &lt;iostream&gt; </a:t>
            </a:r>
            <a:r>
              <a:rPr lang="en-US" sz="2400"/>
              <a:t>	</a:t>
            </a:r>
            <a:r>
              <a:rPr lang="en-US" sz="2400">
                <a:solidFill>
                  <a:srgbClr val="000099"/>
                </a:solidFill>
              </a:rPr>
              <a:t>// i/o của C++, để dùng cin và cout</a:t>
            </a:r>
          </a:p>
          <a:p>
            <a:pPr>
              <a:buNone/>
            </a:pPr>
            <a:r>
              <a:rPr lang="en-US" sz="2400"/>
              <a:t>using namespace std;</a:t>
            </a:r>
          </a:p>
          <a:p>
            <a:pPr>
              <a:buNone/>
            </a:pPr>
            <a:r>
              <a:rPr lang="en-US" sz="2400"/>
              <a:t>int main ()</a:t>
            </a:r>
          </a:p>
          <a:p>
            <a:pPr>
              <a:buNone/>
            </a:pPr>
            <a:r>
              <a:rPr lang="en-US" sz="2400"/>
              <a:t>{  	</a:t>
            </a:r>
            <a:r>
              <a:rPr lang="en-US" sz="2400"/>
              <a:t>FILE</a:t>
            </a:r>
            <a:r>
              <a:rPr lang="en-US" sz="2400"/>
              <a:t> * pFile; 	// </a:t>
            </a:r>
            <a:r>
              <a:rPr lang="en-US" sz="2400"/>
              <a:t>FILE</a:t>
            </a:r>
            <a:r>
              <a:rPr lang="en-US" sz="2400"/>
              <a:t>: kiểu stream của C khai báo trong stdio.h</a:t>
            </a:r>
          </a:p>
          <a:p>
            <a:pPr>
              <a:buNone/>
            </a:pPr>
            <a:r>
              <a:rPr lang="en-US" sz="2400"/>
              <a:t>   	char Cstr [100];</a:t>
            </a:r>
          </a:p>
          <a:p>
            <a:pPr>
              <a:buNone/>
            </a:pPr>
            <a:r>
              <a:rPr lang="en-US" sz="2400"/>
              <a:t>   	pFile = </a:t>
            </a:r>
            <a:r>
              <a:rPr lang="en-US" sz="2400" b="1">
                <a:solidFill>
                  <a:srgbClr val="C00000"/>
                </a:solidFill>
              </a:rPr>
              <a:t>fopen</a:t>
            </a:r>
            <a:r>
              <a:rPr lang="en-US" sz="2400"/>
              <a:t> ("d:\\CPP-</a:t>
            </a:r>
            <a:r>
              <a:rPr lang="en-US" sz="2400"/>
              <a:t>PROG</a:t>
            </a:r>
            <a:r>
              <a:rPr lang="en-US" sz="2400"/>
              <a:t>\\myfile.txt","</a:t>
            </a:r>
            <a:r>
              <a:rPr lang="en-US" sz="2400" b="1">
                <a:solidFill>
                  <a:srgbClr val="FF0000"/>
                </a:solidFill>
              </a:rPr>
              <a:t>w</a:t>
            </a:r>
            <a:r>
              <a:rPr lang="en-US" sz="2400"/>
              <a:t>");</a:t>
            </a:r>
          </a:p>
          <a:p>
            <a:pPr>
              <a:buNone/>
            </a:pPr>
            <a:r>
              <a:rPr lang="en-US" sz="2400"/>
              <a:t>   	</a:t>
            </a:r>
            <a:r>
              <a:rPr lang="en-US" sz="2400" b="1">
                <a:solidFill>
                  <a:srgbClr val="000099"/>
                </a:solidFill>
              </a:rPr>
              <a:t>cout</a:t>
            </a:r>
            <a:r>
              <a:rPr lang="en-US" sz="2400"/>
              <a:t> &lt;&lt; "Hay nhap 1 chuoi khong co dau cach: "; </a:t>
            </a:r>
          </a:p>
          <a:p>
            <a:pPr>
              <a:buNone/>
            </a:pPr>
            <a:r>
              <a:rPr lang="en-US" sz="2400"/>
              <a:t>	</a:t>
            </a:r>
            <a:r>
              <a:rPr lang="en-US" sz="2400" b="1">
                <a:solidFill>
                  <a:srgbClr val="000099"/>
                </a:solidFill>
              </a:rPr>
              <a:t>cin</a:t>
            </a:r>
            <a:r>
              <a:rPr lang="en-US" sz="2400"/>
              <a:t> &gt;&gt; Cstr;</a:t>
            </a:r>
          </a:p>
          <a:p>
            <a:pPr>
              <a:buNone/>
            </a:pPr>
            <a:r>
              <a:rPr lang="en-US" sz="2400"/>
              <a:t>    </a:t>
            </a:r>
            <a:r>
              <a:rPr lang="en-US" sz="2400">
                <a:solidFill>
                  <a:srgbClr val="C00000"/>
                </a:solidFill>
              </a:rPr>
              <a:t> </a:t>
            </a:r>
            <a:r>
              <a:rPr lang="en-US" sz="2400" b="1">
                <a:solidFill>
                  <a:srgbClr val="C00000"/>
                </a:solidFill>
              </a:rPr>
              <a:t>fprintf</a:t>
            </a:r>
            <a:r>
              <a:rPr lang="en-US" sz="2400">
                <a:solidFill>
                  <a:srgbClr val="C00000"/>
                </a:solidFill>
              </a:rPr>
              <a:t> </a:t>
            </a:r>
            <a:r>
              <a:rPr lang="en-US" sz="2400"/>
              <a:t>(pFile, “Chuoi duoc ghi: %s", Cstr);</a:t>
            </a:r>
          </a:p>
          <a:p>
            <a:pPr>
              <a:buNone/>
            </a:pPr>
            <a:r>
              <a:rPr lang="en-US" sz="2400"/>
              <a:t>   	</a:t>
            </a:r>
            <a:r>
              <a:rPr lang="en-US" sz="2400" b="1">
                <a:solidFill>
                  <a:srgbClr val="C00000"/>
                </a:solidFill>
              </a:rPr>
              <a:t>fclose</a:t>
            </a:r>
            <a:r>
              <a:rPr lang="en-US" sz="2400"/>
              <a:t> (pFile);</a:t>
            </a:r>
          </a:p>
          <a:p>
            <a:pPr>
              <a:buNone/>
            </a:pPr>
            <a:r>
              <a:rPr lang="en-US" sz="2400"/>
              <a:t>   	return 0;</a:t>
            </a:r>
          </a:p>
          <a:p>
            <a:pPr>
              <a:buNone/>
            </a:pPr>
            <a:r>
              <a:rPr lang="en-US" sz="2400"/>
              <a:t>}</a:t>
            </a:r>
          </a:p>
        </p:txBody>
      </p:sp>
      <p:sp>
        <p:nvSpPr>
          <p:cNvPr id="4" name="Slide Number Placeholder 3"/>
          <p:cNvSpPr>
            <a:spLocks noGrp="1"/>
          </p:cNvSpPr>
          <p:nvPr>
            <p:ph type="sldNum" sz="quarter" idx="10"/>
          </p:nvPr>
        </p:nvSpPr>
        <p:spPr/>
        <p:txBody>
          <a:bodyPr/>
          <a:lstStyle/>
          <a:p>
            <a:pPr>
              <a:defRPr/>
            </a:pPr>
            <a:fld id="{24C6725A-4844-48E1-B9E2-95A22E5385EE}" type="slidenum">
              <a:rPr lang="en-US"/>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kiểu mở file với fopen(): </a:t>
            </a:r>
            <a:r>
              <a:rPr lang="en-US">
                <a:solidFill>
                  <a:srgbClr val="FF0000"/>
                </a:solidFill>
              </a:rPr>
              <a:t>r,w,a,+,b</a:t>
            </a:r>
          </a:p>
        </p:txBody>
      </p:sp>
      <p:sp>
        <p:nvSpPr>
          <p:cNvPr id="4" name="Slide Number Placeholder 3"/>
          <p:cNvSpPr>
            <a:spLocks noGrp="1"/>
          </p:cNvSpPr>
          <p:nvPr>
            <p:ph type="sldNum" sz="quarter" idx="10"/>
          </p:nvPr>
        </p:nvSpPr>
        <p:spPr/>
        <p:txBody>
          <a:bodyPr/>
          <a:lstStyle/>
          <a:p>
            <a:pPr>
              <a:defRPr/>
            </a:pPr>
            <a:fld id="{24C6725A-4844-48E1-B9E2-95A22E5385EE}" type="slidenum">
              <a:rPr lang="en-US"/>
              <a:pPr>
                <a:defRPr/>
              </a:pPr>
              <a:t>18</a:t>
            </a:fld>
            <a:endParaRPr lang="en-US"/>
          </a:p>
        </p:txBody>
      </p:sp>
      <p:graphicFrame>
        <p:nvGraphicFramePr>
          <p:cNvPr id="5" name="Table 4"/>
          <p:cNvGraphicFramePr>
            <a:graphicFrameLocks noGrp="1"/>
          </p:cNvGraphicFramePr>
          <p:nvPr/>
        </p:nvGraphicFramePr>
        <p:xfrm>
          <a:off x="142844" y="857232"/>
          <a:ext cx="8858312" cy="4925948"/>
        </p:xfrm>
        <a:graphic>
          <a:graphicData uri="http://schemas.openxmlformats.org/drawingml/2006/table">
            <a:tbl>
              <a:tblPr firstRow="1" bandRow="1">
                <a:tableStyleId>{8A107856-5554-42FB-B03E-39F5DBC370BA}</a:tableStyleId>
              </a:tblPr>
              <a:tblGrid>
                <a:gridCol w="1008263"/>
                <a:gridCol w="2063571"/>
                <a:gridCol w="5786478"/>
              </a:tblGrid>
              <a:tr h="517112">
                <a:tc>
                  <a:txBody>
                    <a:bodyPr/>
                    <a:lstStyle/>
                    <a:p>
                      <a:pPr algn="l"/>
                      <a:r>
                        <a:rPr lang="en-US" sz="2400">
                          <a:solidFill>
                            <a:srgbClr val="FF0000"/>
                          </a:solidFill>
                        </a:rPr>
                        <a:t>“r”</a:t>
                      </a:r>
                    </a:p>
                  </a:txBody>
                  <a:tcPr/>
                </a:tc>
                <a:tc>
                  <a:txBody>
                    <a:bodyPr/>
                    <a:lstStyle/>
                    <a:p>
                      <a:r>
                        <a:rPr lang="en-US" sz="2400" b="0"/>
                        <a:t>read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a:t>Mở</a:t>
                      </a:r>
                      <a:r>
                        <a:rPr lang="en-US" sz="2400" b="0" baseline="0"/>
                        <a:t> để đọc. File phải có sẵn.</a:t>
                      </a:r>
                      <a:endParaRPr lang="en-US" sz="2400" b="0"/>
                    </a:p>
                  </a:txBody>
                  <a:tcPr/>
                </a:tc>
              </a:tr>
              <a:tr h="840210">
                <a:tc>
                  <a:txBody>
                    <a:bodyPr/>
                    <a:lstStyle/>
                    <a:p>
                      <a:pPr algn="l"/>
                      <a:r>
                        <a:rPr lang="en-US" sz="2400" b="1">
                          <a:solidFill>
                            <a:srgbClr val="FF0000"/>
                          </a:solidFill>
                        </a:rPr>
                        <a:t>“w”</a:t>
                      </a:r>
                    </a:p>
                  </a:txBody>
                  <a:tcPr/>
                </a:tc>
                <a:tc>
                  <a:txBody>
                    <a:bodyPr/>
                    <a:lstStyle/>
                    <a:p>
                      <a:r>
                        <a:rPr lang="en-US" sz="2400" b="0"/>
                        <a:t>write</a:t>
                      </a:r>
                    </a:p>
                  </a:txBody>
                  <a:tcPr/>
                </a:tc>
                <a:tc>
                  <a:txBody>
                    <a:bodyPr/>
                    <a:lstStyle/>
                    <a:p>
                      <a:r>
                        <a:rPr lang="en-US" sz="2400"/>
                        <a:t>Mở</a:t>
                      </a:r>
                      <a:r>
                        <a:rPr lang="en-US" sz="2400" baseline="0"/>
                        <a:t> file rỗng để thêm. Nếu file đã có thì nội dung sẽ bị xóa sạch.</a:t>
                      </a:r>
                      <a:endParaRPr lang="en-US" sz="2400"/>
                    </a:p>
                  </a:txBody>
                  <a:tcPr/>
                </a:tc>
              </a:tr>
              <a:tr h="838102">
                <a:tc>
                  <a:txBody>
                    <a:bodyPr/>
                    <a:lstStyle/>
                    <a:p>
                      <a:pPr algn="l"/>
                      <a:r>
                        <a:rPr lang="en-US" sz="2400" b="1">
                          <a:solidFill>
                            <a:srgbClr val="FF0000"/>
                          </a:solidFill>
                        </a:rPr>
                        <a:t>“a”</a:t>
                      </a:r>
                    </a:p>
                  </a:txBody>
                  <a:tcPr/>
                </a:tc>
                <a:tc>
                  <a:txBody>
                    <a:bodyPr/>
                    <a:lstStyle/>
                    <a:p>
                      <a:r>
                        <a:rPr lang="en-US" sz="2400" b="0"/>
                        <a:t>append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a:t>Mở</a:t>
                      </a:r>
                      <a:r>
                        <a:rPr lang="en-US" sz="2400" baseline="0"/>
                        <a:t> file để thêm vào cuối. Nếu chưa có thì nó sẽ được tạo mới.</a:t>
                      </a:r>
                      <a:endParaRPr lang="en-US" sz="2400"/>
                    </a:p>
                  </a:txBody>
                  <a:tcPr/>
                </a:tc>
              </a:tr>
              <a:tr h="517112">
                <a:tc>
                  <a:txBody>
                    <a:bodyPr/>
                    <a:lstStyle/>
                    <a:p>
                      <a:pPr algn="l"/>
                      <a:r>
                        <a:rPr lang="en-US" sz="2400" b="1">
                          <a:solidFill>
                            <a:srgbClr val="FF0000"/>
                          </a:solidFill>
                        </a:rPr>
                        <a:t>“r+”</a:t>
                      </a:r>
                    </a:p>
                  </a:txBody>
                  <a:tcPr/>
                </a:tc>
                <a:tc>
                  <a:txBody>
                    <a:bodyPr/>
                    <a:lstStyle/>
                    <a:p>
                      <a:r>
                        <a:rPr lang="en-US" sz="2400" b="0"/>
                        <a:t>read/update</a:t>
                      </a:r>
                    </a:p>
                  </a:txBody>
                  <a:tcPr/>
                </a:tc>
                <a:tc>
                  <a:txBody>
                    <a:bodyPr/>
                    <a:lstStyle/>
                    <a:p>
                      <a:r>
                        <a:rPr lang="en-US" sz="2400"/>
                        <a:t>File phải</a:t>
                      </a:r>
                      <a:r>
                        <a:rPr lang="en-US" sz="2400" baseline="0"/>
                        <a:t> có sẵn để đọc &amp; ghi.</a:t>
                      </a:r>
                      <a:endParaRPr lang="en-US" sz="2400"/>
                    </a:p>
                  </a:txBody>
                  <a:tcPr/>
                </a:tc>
              </a:tr>
              <a:tr h="517112">
                <a:tc>
                  <a:txBody>
                    <a:bodyPr/>
                    <a:lstStyle/>
                    <a:p>
                      <a:pPr algn="l"/>
                      <a:r>
                        <a:rPr lang="en-US" sz="2400" b="1">
                          <a:solidFill>
                            <a:srgbClr val="FF0000"/>
                          </a:solidFill>
                        </a:rPr>
                        <a:t>“w+”</a:t>
                      </a:r>
                    </a:p>
                  </a:txBody>
                  <a:tcPr/>
                </a:tc>
                <a:tc>
                  <a:txBody>
                    <a:bodyPr/>
                    <a:lstStyle/>
                    <a:p>
                      <a:r>
                        <a:rPr lang="en-US" sz="2400" b="0"/>
                        <a:t>write/update</a:t>
                      </a:r>
                    </a:p>
                  </a:txBody>
                  <a:tcPr/>
                </a:tc>
                <a:tc>
                  <a:txBody>
                    <a:bodyPr/>
                    <a:lstStyle/>
                    <a:p>
                      <a:r>
                        <a:rPr lang="en-US" sz="2400"/>
                        <a:t>Tạo</a:t>
                      </a:r>
                      <a:r>
                        <a:rPr lang="en-US" sz="2400" baseline="0"/>
                        <a:t> file mới để đọc &amp; ghi.</a:t>
                      </a:r>
                      <a:endParaRPr lang="en-US" sz="2400"/>
                    </a:p>
                  </a:txBody>
                  <a:tcPr/>
                </a:tc>
              </a:tr>
              <a:tr h="873340">
                <a:tc>
                  <a:txBody>
                    <a:bodyPr/>
                    <a:lstStyle/>
                    <a:p>
                      <a:pPr algn="l"/>
                      <a:r>
                        <a:rPr lang="en-US" sz="2400" b="1">
                          <a:solidFill>
                            <a:srgbClr val="FF0000"/>
                          </a:solidFill>
                        </a:rPr>
                        <a:t>“a+”</a:t>
                      </a:r>
                    </a:p>
                  </a:txBody>
                  <a:tcPr/>
                </a:tc>
                <a:tc>
                  <a:txBody>
                    <a:bodyPr/>
                    <a:lstStyle/>
                    <a:p>
                      <a:r>
                        <a:rPr lang="en-US" sz="2400" b="0"/>
                        <a:t>append/update</a:t>
                      </a:r>
                    </a:p>
                  </a:txBody>
                  <a:tcPr/>
                </a:tc>
                <a:tc>
                  <a:txBody>
                    <a:bodyPr/>
                    <a:lstStyle/>
                    <a:p>
                      <a:r>
                        <a:rPr lang="en-US" sz="2400"/>
                        <a:t>Mở</a:t>
                      </a:r>
                      <a:r>
                        <a:rPr lang="en-US" sz="2400" baseline="0"/>
                        <a:t> file để cập nhật (đọc/ghi thêm). File sẽ được tạo mới nếu chưa có.</a:t>
                      </a:r>
                      <a:endParaRPr lang="en-US" sz="2400"/>
                    </a:p>
                  </a:txBody>
                  <a:tcPr/>
                </a:tc>
              </a:tr>
              <a:tr h="571507">
                <a:tc>
                  <a:txBody>
                    <a:bodyPr/>
                    <a:lstStyle/>
                    <a:p>
                      <a:pPr algn="l"/>
                      <a:r>
                        <a:rPr lang="en-US" sz="2400" b="1">
                          <a:solidFill>
                            <a:srgbClr val="FF0000"/>
                          </a:solidFill>
                        </a:rPr>
                        <a:t>“b”</a:t>
                      </a:r>
                    </a:p>
                  </a:txBody>
                  <a:tcPr/>
                </a:tc>
                <a:tc>
                  <a:txBody>
                    <a:bodyPr/>
                    <a:lstStyle/>
                    <a:p>
                      <a:r>
                        <a:rPr lang="en-US" sz="2400" b="0"/>
                        <a:t>binary</a:t>
                      </a:r>
                    </a:p>
                  </a:txBody>
                  <a:tcPr/>
                </a:tc>
                <a:tc>
                  <a:txBody>
                    <a:bodyPr/>
                    <a:lstStyle/>
                    <a:p>
                      <a:r>
                        <a:rPr lang="en-US" sz="2400"/>
                        <a:t>Mở</a:t>
                      </a:r>
                      <a:r>
                        <a:rPr lang="en-US" sz="2400" baseline="0"/>
                        <a:t> file nhị phân thay vì text (default). “b” được thêm vào các kiểu trên (rb,wb,ab,…)</a:t>
                      </a:r>
                      <a:endParaRPr lang="en-US" sz="2400"/>
                    </a:p>
                  </a:txBody>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Bài tập</a:t>
            </a:r>
          </a:p>
        </p:txBody>
      </p:sp>
      <p:sp>
        <p:nvSpPr>
          <p:cNvPr id="3" name="Content Placeholder 2"/>
          <p:cNvSpPr>
            <a:spLocks noGrp="1"/>
          </p:cNvSpPr>
          <p:nvPr>
            <p:ph idx="1"/>
          </p:nvPr>
        </p:nvSpPr>
        <p:spPr/>
        <p:txBody>
          <a:bodyPr/>
          <a:lstStyle/>
          <a:p>
            <a:pPr marL="514350" indent="-514350">
              <a:buFont typeface="+mj-lt"/>
              <a:buAutoNum type="arabicPeriod"/>
            </a:pPr>
            <a:r>
              <a:rPr lang="en-US"/>
              <a:t>Xây dựng hàm tính giai thừa cách của một số nguyên </a:t>
            </a:r>
          </a:p>
          <a:p>
            <a:pPr marL="914400" lvl="1" indent="-514350"/>
            <a:r>
              <a:rPr lang="en-US"/>
              <a:t>n!! = 1*3*5* … * n nếu n lẻ </a:t>
            </a:r>
          </a:p>
          <a:p>
            <a:pPr marL="914400" lvl="1" indent="-514350"/>
            <a:r>
              <a:rPr lang="en-US"/>
              <a:t>n!! = 2*4*6* … * n nếu n chẵn </a:t>
            </a:r>
          </a:p>
          <a:p>
            <a:pPr marL="514350" indent="-514350">
              <a:buFont typeface="+mj-lt"/>
              <a:buAutoNum type="arabicPeriod"/>
            </a:pPr>
            <a:r>
              <a:rPr lang="en-US"/>
              <a:t>Xây dựng chương trình nhập 1 chuổi và in ra chuổi có thứ tự đảo ngược: “abcd”  → “dcba”.</a:t>
            </a:r>
          </a:p>
          <a:p>
            <a:pPr marL="514350" indent="-514350">
              <a:buFont typeface="+mj-lt"/>
              <a:buAutoNum type="arabicPeriod"/>
            </a:pPr>
            <a:r>
              <a:rPr lang="en-US"/>
              <a:t>Viết chương trình nhập vào một số nguyên dương n, và diễn tả thành dạng tích của các ước số, ví dụ: 8 = 2*2*2, 30 = 5*3*2.</a:t>
            </a:r>
          </a:p>
          <a:p>
            <a:pPr marL="514350" indent="-514350">
              <a:buFont typeface="+mj-lt"/>
              <a:buAutoNum type="arabicPeriod"/>
            </a:pPr>
            <a:r>
              <a:rPr lang="en-US"/>
              <a:t>Viết chương trình nhập tử số và mẫu số của phân số n/m, sau đó rút gọn phân số này.</a:t>
            </a:r>
          </a:p>
          <a:p>
            <a:pPr marL="514350" indent="-514350">
              <a:buFont typeface="+mj-lt"/>
              <a:buAutoNum type="arabicPeriod"/>
            </a:pPr>
            <a:r>
              <a:rPr lang="en-US"/>
              <a:t>Nhập số n nguyên dương và tính: S = 1-1/2+1/3-1/4+…+ (-1)</a:t>
            </a:r>
            <a:r>
              <a:rPr lang="en-US" baseline="30000"/>
              <a:t>n+1</a:t>
            </a:r>
            <a:r>
              <a:rPr lang="en-US"/>
              <a:t>1/n.</a:t>
            </a:r>
          </a:p>
          <a:p>
            <a:pPr marL="514350" indent="-514350">
              <a:buFont typeface="+mj-lt"/>
              <a:buAutoNum type="arabicPeriod"/>
            </a:pPr>
            <a:r>
              <a:rPr lang="en-US"/>
              <a:t>Tính chuổi S</a:t>
            </a:r>
            <a:r>
              <a:rPr lang="en-US" baseline="-25000"/>
              <a:t>n</a:t>
            </a:r>
            <a:r>
              <a:rPr lang="en-US"/>
              <a:t> = 1+1/2+1/2</a:t>
            </a:r>
            <a:r>
              <a:rPr lang="en-US" baseline="30000"/>
              <a:t>2</a:t>
            </a:r>
            <a:r>
              <a:rPr lang="en-US"/>
              <a:t> + …+1/2</a:t>
            </a:r>
            <a:r>
              <a:rPr lang="en-US" baseline="30000"/>
              <a:t>n</a:t>
            </a:r>
          </a:p>
        </p:txBody>
      </p:sp>
      <p:sp>
        <p:nvSpPr>
          <p:cNvPr id="4" name="Slide Number Placeholder 3"/>
          <p:cNvSpPr>
            <a:spLocks noGrp="1"/>
          </p:cNvSpPr>
          <p:nvPr>
            <p:ph type="sldNum" sz="quarter" idx="10"/>
          </p:nvPr>
        </p:nvSpPr>
        <p:spPr/>
        <p:txBody>
          <a:bodyPr/>
          <a:lstStyle/>
          <a:p>
            <a:pPr>
              <a:defRPr/>
            </a:pPr>
            <a:fld id="{24C6725A-4844-48E1-B9E2-95A22E5385EE}" type="slidenum">
              <a:rPr lang="en-US"/>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1"/>
          <p:cNvSpPr>
            <a:spLocks noGrp="1"/>
          </p:cNvSpPr>
          <p:nvPr>
            <p:ph type="sldNum" sz="quarter" idx="10"/>
          </p:nvPr>
        </p:nvSpPr>
        <p:spPr>
          <a:noFill/>
        </p:spPr>
        <p:txBody>
          <a:bodyPr/>
          <a:lstStyle/>
          <a:p>
            <a:fld id="{8522E65C-2AB6-4191-8F98-8BCB03088B43}" type="slidenum">
              <a:rPr lang="en-US"/>
              <a:pPr/>
              <a:t>20</a:t>
            </a:fld>
            <a:endParaRPr lang="en-US"/>
          </a:p>
        </p:txBody>
      </p:sp>
      <p:pic>
        <p:nvPicPr>
          <p:cNvPr id="14339" name="Picture 3" descr="C:\Users\anh_hao\AppData\Local\Microsoft\Windows\INetCache\IE\7GJTQK6Z\large-Emoticons-Question-face-66.6-11146[1].gif"/>
          <p:cNvPicPr>
            <a:picLocks noChangeAspect="1" noChangeArrowheads="1"/>
          </p:cNvPicPr>
          <p:nvPr/>
        </p:nvPicPr>
        <p:blipFill>
          <a:blip r:embed="rId2"/>
          <a:srcRect/>
          <a:stretch>
            <a:fillRect/>
          </a:stretch>
        </p:blipFill>
        <p:spPr bwMode="auto">
          <a:xfrm>
            <a:off x="2894013" y="2012950"/>
            <a:ext cx="3321050" cy="32019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15874</TotalTime>
  <Words>1482</Words>
  <Application>Microsoft PowerPoint</Application>
  <PresentationFormat>On-screen Show (4:3)</PresentationFormat>
  <Paragraphs>304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Times New Roman</vt:lpstr>
      <vt:lpstr>Wingdings</vt:lpstr>
      <vt:lpstr>Arial Unicode MS</vt:lpstr>
      <vt:lpstr>Symbol</vt:lpstr>
      <vt:lpstr>Default Design</vt:lpstr>
      <vt:lpstr>Tin học cơ sở 2   Lập trình C/C++  Hàm </vt:lpstr>
      <vt:lpstr>Khái niệm hàm</vt:lpstr>
      <vt:lpstr>Khai báo hàm</vt:lpstr>
      <vt:lpstr>Khai báo hàm: ví dụ</vt:lpstr>
      <vt:lpstr>Cách truyền tham số</vt:lpstr>
      <vt:lpstr>1. Truyền giá trị (by value)</vt:lpstr>
      <vt:lpstr>2. Truyền tham chiếu (by reference)</vt:lpstr>
      <vt:lpstr>C++: Giá trị mặc định của tham số</vt:lpstr>
      <vt:lpstr>Các loại biến dùng trong hàm</vt:lpstr>
      <vt:lpstr>Các loại biến dùng trong hàm</vt:lpstr>
      <vt:lpstr>Các loại biến dùng trong hàm</vt:lpstr>
      <vt:lpstr>Các loại biến dùng trong hàm</vt:lpstr>
      <vt:lpstr>Cơ chế đệ quy</vt:lpstr>
      <vt:lpstr>Hàm Fibonacii dạng đệ quy</vt:lpstr>
      <vt:lpstr>Khai báo nguyên mẫu (prototype): Ví dụ</vt:lpstr>
      <vt:lpstr>Sử dụng hàm thư viện của Dev C++</vt:lpstr>
      <vt:lpstr>C++: hàm thư viện nhập/xuất</vt:lpstr>
      <vt:lpstr>kiểu mở file với fopen(): r,w,a,+,b</vt:lpstr>
      <vt:lpstr>Bài tập</vt:lpstr>
      <vt:lpstr>Slide 20</vt:lpstr>
    </vt:vector>
  </TitlesOfParts>
  <Company>HCM PT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Nhung van de co ban ve he thong thong tin</dc:title>
  <dc:creator>Nguyen Anh Hao</dc:creator>
  <cp:lastModifiedBy>anh_hao</cp:lastModifiedBy>
  <cp:revision>582</cp:revision>
  <dcterms:created xsi:type="dcterms:W3CDTF">2005-08-13T02:09:57Z</dcterms:created>
  <dcterms:modified xsi:type="dcterms:W3CDTF">2018-03-01T07:46:29Z</dcterms:modified>
</cp:coreProperties>
</file>