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6"/>
  </p:notesMasterIdLst>
  <p:sldIdLst>
    <p:sldId id="256" r:id="rId2"/>
    <p:sldId id="299" r:id="rId3"/>
    <p:sldId id="300" r:id="rId4"/>
    <p:sldId id="301" r:id="rId5"/>
    <p:sldId id="302" r:id="rId6"/>
    <p:sldId id="303" r:id="rId7"/>
    <p:sldId id="304" r:id="rId8"/>
    <p:sldId id="305" r:id="rId9"/>
    <p:sldId id="308" r:id="rId10"/>
    <p:sldId id="306" r:id="rId11"/>
    <p:sldId id="307" r:id="rId12"/>
    <p:sldId id="310" r:id="rId13"/>
    <p:sldId id="309" r:id="rId14"/>
    <p:sldId id="311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1" r:id="rId25"/>
    <p:sldId id="322" r:id="rId26"/>
    <p:sldId id="323" r:id="rId27"/>
    <p:sldId id="324" r:id="rId28"/>
    <p:sldId id="325" r:id="rId29"/>
    <p:sldId id="326" r:id="rId30"/>
    <p:sldId id="327" r:id="rId31"/>
    <p:sldId id="328" r:id="rId32"/>
    <p:sldId id="329" r:id="rId33"/>
    <p:sldId id="330" r:id="rId34"/>
    <p:sldId id="331" r:id="rId35"/>
    <p:sldId id="332" r:id="rId36"/>
    <p:sldId id="333" r:id="rId37"/>
    <p:sldId id="334" r:id="rId38"/>
    <p:sldId id="335" r:id="rId39"/>
    <p:sldId id="336" r:id="rId40"/>
    <p:sldId id="337" r:id="rId41"/>
    <p:sldId id="338" r:id="rId42"/>
    <p:sldId id="339" r:id="rId43"/>
    <p:sldId id="340" r:id="rId44"/>
    <p:sldId id="341" r:id="rId45"/>
    <p:sldId id="342" r:id="rId46"/>
    <p:sldId id="343" r:id="rId47"/>
    <p:sldId id="344" r:id="rId48"/>
    <p:sldId id="345" r:id="rId49"/>
    <p:sldId id="346" r:id="rId50"/>
    <p:sldId id="347" r:id="rId51"/>
    <p:sldId id="348" r:id="rId52"/>
    <p:sldId id="349" r:id="rId53"/>
    <p:sldId id="350" r:id="rId54"/>
    <p:sldId id="351" r:id="rId55"/>
    <p:sldId id="352" r:id="rId56"/>
    <p:sldId id="353" r:id="rId57"/>
    <p:sldId id="354" r:id="rId58"/>
    <p:sldId id="356" r:id="rId59"/>
    <p:sldId id="355" r:id="rId60"/>
    <p:sldId id="357" r:id="rId61"/>
    <p:sldId id="358" r:id="rId62"/>
    <p:sldId id="359" r:id="rId63"/>
    <p:sldId id="360" r:id="rId64"/>
    <p:sldId id="361" r:id="rId6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875" autoAdjust="0"/>
  </p:normalViewPr>
  <p:slideViewPr>
    <p:cSldViewPr>
      <p:cViewPr varScale="1">
        <p:scale>
          <a:sx n="58" d="100"/>
          <a:sy n="58" d="100"/>
        </p:scale>
        <p:origin x="-16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EB167-4AEB-4DE3-885B-B3C8F1B4284C}" type="datetimeFigureOut">
              <a:rPr lang="en-US" smtClean="0"/>
              <a:t>7/23/2016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0EDA8-7D8C-4A30-AF35-F0F330B7D2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47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8D1C6-0A33-4C32-8B08-EE6D241A8708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123F2-15F1-4F84-9F4D-BCEE9008CB03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D1B79-42E9-465C-A24E-E89DFFBD9FF3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056F2-73D5-46D3-A4FD-3D204F54B254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B79C-D152-4E46-A4C4-8E1D8AFB008F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92172-80D4-41F7-9FAE-43AD2EA8385D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E89A4-0301-4060-8D75-5FF89C11C9F6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5F83-FCEB-4F9C-A3F6-CB28F0619019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0EF13-1704-43E4-ACD9-065302A33AB9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3F47D-EDB6-41EB-AFD2-3AF8F14D3CBF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9CB9F-E848-4940-A9A8-AD19D0693820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B4F37F-EFF4-4850-B8BB-B334784C494F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>
                <a:latin typeface="Arial" pitchFamily="34" charset="0"/>
                <a:cs typeface="Arial" pitchFamily="34" charset="0"/>
              </a:rPr>
              <a:t>BIỂU DIỄN VÀ TÍNH TOÁN </a:t>
            </a:r>
            <a:br>
              <a:rPr lang="en-US" smtClean="0">
                <a:latin typeface="Arial" pitchFamily="34" charset="0"/>
                <a:cs typeface="Arial" pitchFamily="34" charset="0"/>
              </a:rPr>
            </a:br>
            <a:r>
              <a:rPr lang="en-US" smtClean="0">
                <a:latin typeface="Arial" pitchFamily="34" charset="0"/>
                <a:cs typeface="Arial" pitchFamily="34" charset="0"/>
              </a:rPr>
              <a:t>SỐ HỌC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1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HỆ ĐẾM CƠ BẢN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Hệ thập phân (Decimal System)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Hệ nhị phân (Binary System)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Hệ thập lục phân (Hexadecimal System)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90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HỆ THẬP PHÂN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mtClean="0">
                <a:latin typeface="Arial" pitchFamily="34" charset="0"/>
                <a:cs typeface="Arial" pitchFamily="34" charset="0"/>
              </a:rPr>
              <a:t> số 10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10 chữ số: 0,1,2,3,4,5,6,7,8,9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Dùng n chữ số có thể biểu diễn được 10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mtClean="0">
                <a:latin typeface="Arial" pitchFamily="34" charset="0"/>
                <a:cs typeface="Arial" pitchFamily="34" charset="0"/>
              </a:rPr>
              <a:t> giá trị khác nhau: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00…000 = 0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99…999 = 10</a:t>
            </a:r>
            <a:r>
              <a:rPr lang="en-US" baseline="300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- 1</a:t>
            </a: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11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VÍ DỤ SỐ THẬP PHÂN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472.38 = 4x10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2</a:t>
            </a:r>
            <a:r>
              <a:rPr lang="vi-VN">
                <a:latin typeface="Arial" pitchFamily="34" charset="0"/>
                <a:cs typeface="Arial" pitchFamily="34" charset="0"/>
              </a:rPr>
              <a:t> + 7x10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1</a:t>
            </a:r>
            <a:r>
              <a:rPr lang="vi-VN">
                <a:latin typeface="Arial" pitchFamily="34" charset="0"/>
                <a:cs typeface="Arial" pitchFamily="34" charset="0"/>
              </a:rPr>
              <a:t> + 2x10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0</a:t>
            </a:r>
            <a:r>
              <a:rPr lang="vi-VN">
                <a:latin typeface="Arial" pitchFamily="34" charset="0"/>
                <a:cs typeface="Arial" pitchFamily="34" charset="0"/>
              </a:rPr>
              <a:t> + 3x10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-1</a:t>
            </a:r>
            <a:r>
              <a:rPr lang="vi-VN">
                <a:latin typeface="Arial" pitchFamily="34" charset="0"/>
                <a:cs typeface="Arial" pitchFamily="34" charset="0"/>
              </a:rPr>
              <a:t> + 8x10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-2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chữ số của phần nguyên: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472 : 10 = 47 dư 2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47 : 10 = 4 dư 7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 : 10 = 0 dư 4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chữ số phần lẻ: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0.38 x 10 = 3.8 phần nguyên = 3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0.8 x 10 = 8.0 phần nguyên = 8</a:t>
            </a: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34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HỆ NHỊ PHÂN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mtClean="0">
                <a:latin typeface="Arial" pitchFamily="34" charset="0"/>
                <a:cs typeface="Arial" pitchFamily="34" charset="0"/>
              </a:rPr>
              <a:t> số 2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2 chữ số: 0,1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Chữ số nhị phân gọi là bit (binary digit)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Bit là đơn vị thông tin nhỏ nhất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Dùng n bit có thể biểu diễn được 2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mtClean="0">
                <a:latin typeface="Arial" pitchFamily="34" charset="0"/>
                <a:cs typeface="Arial" pitchFamily="34" charset="0"/>
              </a:rPr>
              <a:t> giá trị khác nhau: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00…000 = 0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11…111 = 2</a:t>
            </a:r>
            <a:r>
              <a:rPr lang="en-US" baseline="300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- 1</a:t>
            </a: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51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VÍ DỤ SỐ NHỊ PHÂN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1101001.1011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(2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)</a:t>
            </a:r>
            <a:endParaRPr lang="en-US" baseline="-2500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= 2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6</a:t>
            </a:r>
            <a:r>
              <a:rPr lang="en-US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>
                <a:latin typeface="Arial" pitchFamily="34" charset="0"/>
                <a:cs typeface="Arial" pitchFamily="34" charset="0"/>
              </a:rPr>
              <a:t>+ 2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5</a:t>
            </a:r>
            <a:r>
              <a:rPr lang="en-US">
                <a:latin typeface="Arial" pitchFamily="34" charset="0"/>
                <a:cs typeface="Arial" pitchFamily="34" charset="0"/>
              </a:rPr>
              <a:t> + 2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3</a:t>
            </a:r>
            <a:r>
              <a:rPr lang="en-US">
                <a:latin typeface="Arial" pitchFamily="34" charset="0"/>
                <a:cs typeface="Arial" pitchFamily="34" charset="0"/>
              </a:rPr>
              <a:t> + 2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0</a:t>
            </a:r>
            <a:r>
              <a:rPr lang="en-US">
                <a:latin typeface="Arial" pitchFamily="34" charset="0"/>
                <a:cs typeface="Arial" pitchFamily="34" charset="0"/>
              </a:rPr>
              <a:t> +  2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-1</a:t>
            </a:r>
            <a:r>
              <a:rPr lang="en-US">
                <a:latin typeface="Arial" pitchFamily="34" charset="0"/>
                <a:cs typeface="Arial" pitchFamily="34" charset="0"/>
              </a:rPr>
              <a:t> + 2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-3</a:t>
            </a:r>
            <a:r>
              <a:rPr lang="en-US">
                <a:latin typeface="Arial" pitchFamily="34" charset="0"/>
                <a:cs typeface="Arial" pitchFamily="34" charset="0"/>
              </a:rPr>
              <a:t> + </a:t>
            </a:r>
            <a:r>
              <a:rPr lang="en-US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-4</a:t>
            </a:r>
          </a:p>
          <a:p>
            <a:pPr marL="0" indent="0" algn="just">
              <a:buNone/>
            </a:pPr>
            <a:r>
              <a:rPr lang="en-US">
                <a:latin typeface="Arial" pitchFamily="34" charset="0"/>
                <a:cs typeface="Arial" pitchFamily="34" charset="0"/>
              </a:rPr>
              <a:t>= 64 + 32 + 8  + 1  + 0.5 + 0.125 + 0.0625</a:t>
            </a:r>
          </a:p>
          <a:p>
            <a:pPr marL="0" indent="0" algn="just">
              <a:buNone/>
            </a:pPr>
            <a:r>
              <a:rPr lang="en-US">
                <a:latin typeface="Arial" pitchFamily="34" charset="0"/>
                <a:cs typeface="Arial" pitchFamily="34" charset="0"/>
              </a:rPr>
              <a:t>= 105.6875</a:t>
            </a:r>
            <a:r>
              <a:rPr lang="en-US" baseline="-25000">
                <a:latin typeface="Arial" pitchFamily="34" charset="0"/>
                <a:cs typeface="Arial" pitchFamily="34" charset="0"/>
              </a:rPr>
              <a:t>(10)</a:t>
            </a: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98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CHUYỂN ĐỔI SỐ NGUYÊN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THẬP PHÂN SANG NHỊ PHÂN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Phương pháp 1: chia dần cho 2 rồi lấy phần dư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Phương pháp 2: phân tích thành tổng các số 2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i</a:t>
            </a:r>
            <a:endParaRPr lang="en-US" baseline="3000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57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CHIA DẦN CHO 2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Chuyển đổi 105</a:t>
            </a:r>
            <a:r>
              <a:rPr lang="en-US" baseline="-25000" smtClean="0">
                <a:latin typeface="Arial" pitchFamily="34" charset="0"/>
                <a:cs typeface="Arial" pitchFamily="34" charset="0"/>
              </a:rPr>
              <a:t>(10)</a:t>
            </a:r>
          </a:p>
          <a:p>
            <a:pPr marL="0" indent="0" algn="just">
              <a:buNone/>
              <a:tabLst>
                <a:tab pos="800100" algn="l"/>
                <a:tab pos="1878013" algn="l"/>
                <a:tab pos="2693988" algn="l"/>
                <a:tab pos="3494088" algn="l"/>
                <a:tab pos="4491038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105	:2	=	52	dư 1	</a:t>
            </a:r>
          </a:p>
          <a:p>
            <a:pPr marL="0" indent="0" algn="just">
              <a:buNone/>
              <a:tabLst>
                <a:tab pos="800100" algn="l"/>
                <a:tab pos="1878013" algn="l"/>
                <a:tab pos="2693988" algn="l"/>
                <a:tab pos="3494088" algn="l"/>
                <a:tab pos="449103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52	:2	=	26	dư 0</a:t>
            </a:r>
          </a:p>
          <a:p>
            <a:pPr marL="0" indent="0" algn="just">
              <a:buNone/>
              <a:tabLst>
                <a:tab pos="800100" algn="l"/>
                <a:tab pos="1878013" algn="l"/>
                <a:tab pos="2693988" algn="l"/>
                <a:tab pos="3494088" algn="l"/>
                <a:tab pos="449103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26	:2	=	13	dư 0</a:t>
            </a:r>
          </a:p>
          <a:p>
            <a:pPr marL="0" indent="0" algn="just">
              <a:buNone/>
              <a:tabLst>
                <a:tab pos="800100" algn="l"/>
                <a:tab pos="1878013" algn="l"/>
                <a:tab pos="2693988" algn="l"/>
                <a:tab pos="3494088" algn="l"/>
                <a:tab pos="449103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13	:2	= 	6	dư 1</a:t>
            </a:r>
          </a:p>
          <a:p>
            <a:pPr marL="0" indent="0" algn="just">
              <a:buNone/>
              <a:tabLst>
                <a:tab pos="800100" algn="l"/>
                <a:tab pos="1878013" algn="l"/>
                <a:tab pos="2693988" algn="l"/>
                <a:tab pos="3494088" algn="l"/>
                <a:tab pos="449103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6	:2	=	3	dư 0</a:t>
            </a:r>
          </a:p>
          <a:p>
            <a:pPr marL="0" indent="0" algn="just">
              <a:buNone/>
              <a:tabLst>
                <a:tab pos="800100" algn="l"/>
                <a:tab pos="1878013" algn="l"/>
                <a:tab pos="2693988" algn="l"/>
                <a:tab pos="3494088" algn="l"/>
                <a:tab pos="449103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3	:2 	=	1	dư 1</a:t>
            </a:r>
          </a:p>
          <a:p>
            <a:pPr marL="0" indent="0" algn="just">
              <a:buNone/>
              <a:tabLst>
                <a:tab pos="800100" algn="l"/>
                <a:tab pos="1878013" algn="l"/>
                <a:tab pos="2693988" algn="l"/>
                <a:tab pos="3494088" algn="l"/>
                <a:tab pos="449103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1	:2	=	0	dư 1</a:t>
            </a:r>
          </a:p>
          <a:p>
            <a:pPr algn="just">
              <a:tabLst>
                <a:tab pos="800100" algn="l"/>
                <a:tab pos="1878013" algn="l"/>
                <a:tab pos="2693988" algn="l"/>
                <a:tab pos="3494088" algn="l"/>
                <a:tab pos="4491038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Kết quả: 105</a:t>
            </a:r>
            <a:r>
              <a:rPr lang="en-US" baseline="-25000" smtClean="0">
                <a:latin typeface="Arial" pitchFamily="34" charset="0"/>
                <a:cs typeface="Arial" pitchFamily="34" charset="0"/>
              </a:rPr>
              <a:t>(10)</a:t>
            </a:r>
            <a:r>
              <a:rPr lang="en-US" smtClean="0">
                <a:latin typeface="Arial" pitchFamily="34" charset="0"/>
                <a:cs typeface="Arial" pitchFamily="34" charset="0"/>
              </a:rPr>
              <a:t> = 1101001</a:t>
            </a:r>
            <a:r>
              <a:rPr lang="en-US" baseline="-25000" smtClean="0">
                <a:latin typeface="Arial" pitchFamily="34" charset="0"/>
                <a:cs typeface="Arial" pitchFamily="34" charset="0"/>
              </a:rPr>
              <a:t>(2)</a:t>
            </a:r>
            <a:endParaRPr lang="en-US" baseline="-25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7010400" y="2057400"/>
            <a:ext cx="76200" cy="3048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477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HỆ NHỊ PHÂN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mtClean="0">
                <a:latin typeface="Arial" pitchFamily="34" charset="0"/>
                <a:cs typeface="Arial" pitchFamily="34" charset="0"/>
              </a:rPr>
              <a:t> số 2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2 chữ số: 0,1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Chữ số nhị phân gọi là bit (binary digit)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Bit là đơn vị thông tin nhỏ nhất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Dùng n bit có thể biểu diễn được 2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mtClean="0">
                <a:latin typeface="Arial" pitchFamily="34" charset="0"/>
                <a:cs typeface="Arial" pitchFamily="34" charset="0"/>
              </a:rPr>
              <a:t> giá trị khác nhau: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00…000 = 0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11…111 = 2</a:t>
            </a:r>
            <a:r>
              <a:rPr lang="en-US" baseline="300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- 1</a:t>
            </a: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67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PHÂN TÍCH THÀNH CÁC SỐ 2</a:t>
            </a:r>
            <a:r>
              <a:rPr lang="en-US" sz="3600" baseline="30000" smtClean="0">
                <a:latin typeface="Arial" pitchFamily="34" charset="0"/>
                <a:cs typeface="Arial" pitchFamily="34" charset="0"/>
              </a:rPr>
              <a:t>i</a:t>
            </a:r>
            <a:endParaRPr lang="en-US" sz="36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Chuyển đổi 105(10)</a:t>
            </a:r>
          </a:p>
          <a:p>
            <a:pPr marL="0" indent="0" algn="just">
              <a:buNone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105(10)=64+32+8+1=26+25+23+20</a:t>
            </a:r>
          </a:p>
          <a:p>
            <a:pPr algn="just"/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Kết quả 105(10)=01101001(2)</a:t>
            </a: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16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CHUYỂN ĐỔI SỐ LẺ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THẬP PHÂN SANG NHỊ PHÂN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Chuyển đổi 0.6875(10)</a:t>
            </a: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898525" algn="l"/>
                <a:tab pos="2416175" algn="l"/>
                <a:tab pos="3233738" algn="l"/>
                <a:tab pos="3852863" algn="l"/>
                <a:tab pos="48498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0.6875	x2	=	1.375	phần nguyên = 1</a:t>
            </a:r>
          </a:p>
          <a:p>
            <a:pPr marL="0" indent="0" algn="just">
              <a:buNone/>
              <a:tabLst>
                <a:tab pos="898525" algn="l"/>
                <a:tab pos="2416175" algn="l"/>
                <a:tab pos="3233738" algn="l"/>
                <a:tab pos="3852863" algn="l"/>
                <a:tab pos="48498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0.375	x2	=	0.75	phần nguyên = 0</a:t>
            </a:r>
          </a:p>
          <a:p>
            <a:pPr marL="0" indent="0" algn="just">
              <a:buNone/>
              <a:tabLst>
                <a:tab pos="898525" algn="l"/>
                <a:tab pos="2416175" algn="l"/>
                <a:tab pos="3233738" algn="l"/>
                <a:tab pos="3852863" algn="l"/>
                <a:tab pos="48498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0.75	x2	=	1.5	phần nguyên = 1</a:t>
            </a:r>
          </a:p>
          <a:p>
            <a:pPr marL="0" indent="0" algn="just">
              <a:buNone/>
              <a:tabLst>
                <a:tab pos="898525" algn="l"/>
                <a:tab pos="2416175" algn="l"/>
                <a:tab pos="3233738" algn="l"/>
                <a:tab pos="3852863" algn="l"/>
                <a:tab pos="48498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0.5	x2	=	1	phần nguyên = 1</a:t>
            </a:r>
          </a:p>
          <a:p>
            <a:pPr algn="just">
              <a:tabLst>
                <a:tab pos="898525" algn="l"/>
                <a:tab pos="2416175" algn="l"/>
                <a:tab pos="3233738" algn="l"/>
                <a:tab pos="3852863" algn="l"/>
                <a:tab pos="48498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Kết quả: 0.6875(10)=0.1101(2)</a:t>
            </a: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8610600" y="2057400"/>
            <a:ext cx="0" cy="16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290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HỆ </a:t>
            </a:r>
            <a:r>
              <a:rPr lang="vi-VN" sz="3600" smtClean="0">
                <a:latin typeface="Arial" pitchFamily="34" charset="0"/>
                <a:cs typeface="Arial" pitchFamily="34" charset="0"/>
              </a:rPr>
              <a:t>THẬP LỤC PHÂN (HEXA)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mtClean="0">
                <a:latin typeface="Arial" pitchFamily="34" charset="0"/>
                <a:cs typeface="Arial" pitchFamily="34" charset="0"/>
              </a:rPr>
              <a:t> số </a:t>
            </a:r>
            <a:r>
              <a:rPr lang="vi-VN" smtClean="0">
                <a:latin typeface="Arial" pitchFamily="34" charset="0"/>
                <a:cs typeface="Arial" pitchFamily="34" charset="0"/>
              </a:rPr>
              <a:t>16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16</a:t>
            </a:r>
            <a:r>
              <a:rPr lang="en-US" smtClean="0">
                <a:latin typeface="Arial" pitchFamily="34" charset="0"/>
                <a:cs typeface="Arial" pitchFamily="34" charset="0"/>
              </a:rPr>
              <a:t> chữ số: 0,1</a:t>
            </a:r>
            <a:r>
              <a:rPr lang="vi-VN" smtClean="0">
                <a:latin typeface="Arial" pitchFamily="34" charset="0"/>
                <a:cs typeface="Arial" pitchFamily="34" charset="0"/>
              </a:rPr>
              <a:t>,2,3,4,5,6,7,8,9,A,B,C,D,E,F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Dùng để viết gọn cho số nhị phân: một nhóm 4 bit sẽ được thay thế bằng 1 chữ số Hexa</a:t>
            </a: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9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QUAN HỆ GIỮA SỐ NHỊ PHÂN</a:t>
            </a:r>
            <a:br>
              <a:rPr lang="vi-VN" sz="3600" smtClean="0">
                <a:latin typeface="Arial" pitchFamily="34" charset="0"/>
                <a:cs typeface="Arial" pitchFamily="34" charset="0"/>
              </a:rPr>
            </a:br>
            <a:r>
              <a:rPr lang="vi-VN" sz="3600" smtClean="0">
                <a:latin typeface="Arial" pitchFamily="34" charset="0"/>
                <a:cs typeface="Arial" pitchFamily="34" charset="0"/>
              </a:rPr>
              <a:t>VÀ SỐ THẬP LỤC PHÂN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0000 0000(2) = 00(16)</a:t>
            </a: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1011 0011(2) = B3(16)</a:t>
            </a: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0010 1101 1001 1010(2) = 2D9A(16)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84513"/>
              </p:ext>
            </p:extLst>
          </p:nvPr>
        </p:nvGraphicFramePr>
        <p:xfrm>
          <a:off x="1600200" y="3048000"/>
          <a:ext cx="60960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Nhị</a:t>
                      </a:r>
                      <a:r>
                        <a:rPr lang="vi-VN" baseline="0" smtClean="0">
                          <a:latin typeface="Arial" pitchFamily="34" charset="0"/>
                          <a:cs typeface="Arial" pitchFamily="34" charset="0"/>
                        </a:rPr>
                        <a:t> phân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Hexa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Nhị</a:t>
                      </a:r>
                      <a:r>
                        <a:rPr lang="vi-VN" baseline="0" smtClean="0">
                          <a:latin typeface="Arial" pitchFamily="34" charset="0"/>
                          <a:cs typeface="Arial" pitchFamily="34" charset="0"/>
                        </a:rPr>
                        <a:t> phân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Hexa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0000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1000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0001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1001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0010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1010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0011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1011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0100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1100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0101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1101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0110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1110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0111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1111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967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MÃ HÓA VÀ LƯU TRỮ DỮ LIỆU </a:t>
            </a:r>
            <a:br>
              <a:rPr lang="vi-VN" sz="3600" smtClean="0">
                <a:latin typeface="Arial" pitchFamily="34" charset="0"/>
                <a:cs typeface="Arial" pitchFamily="34" charset="0"/>
              </a:rPr>
            </a:br>
            <a:r>
              <a:rPr lang="vi-VN" sz="3600" smtClean="0">
                <a:latin typeface="Arial" pitchFamily="34" charset="0"/>
                <a:cs typeface="Arial" pitchFamily="34" charset="0"/>
              </a:rPr>
              <a:t>TRONG MÁY TÍNH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Mọi dữ liệu đưa vào máy tính đều được mã hoá thành số nhị </a:t>
            </a:r>
            <a:r>
              <a:rPr lang="vi-VN" smtClean="0">
                <a:latin typeface="Arial" pitchFamily="34" charset="0"/>
                <a:cs typeface="Arial" pitchFamily="34" charset="0"/>
              </a:rPr>
              <a:t>phân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49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MÃ HÓA VÀ TÁI TẠO</a:t>
            </a:r>
            <a:br>
              <a:rPr lang="vi-VN" sz="3600" smtClean="0">
                <a:latin typeface="Arial" pitchFamily="34" charset="0"/>
                <a:cs typeface="Arial" pitchFamily="34" charset="0"/>
              </a:rPr>
            </a:br>
            <a:r>
              <a:rPr lang="vi-VN" sz="3600" smtClean="0">
                <a:latin typeface="Arial" pitchFamily="34" charset="0"/>
                <a:cs typeface="Arial" pitchFamily="34" charset="0"/>
              </a:rPr>
              <a:t>TÍN HIỆU VẬT LÝ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Các tín hiệu vậy lý thông dụng: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Âm thanh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Hình ảnh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2971800"/>
            <a:ext cx="8553822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8739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THỨ TỰ LƯU TRỮ CÁC BYTE </a:t>
            </a:r>
            <a:br>
              <a:rPr lang="vi-VN" sz="3600" smtClean="0">
                <a:latin typeface="Arial" pitchFamily="34" charset="0"/>
                <a:cs typeface="Arial" pitchFamily="34" charset="0"/>
              </a:rPr>
            </a:br>
            <a:r>
              <a:rPr lang="vi-VN" sz="3600" smtClean="0">
                <a:latin typeface="Arial" pitchFamily="34" charset="0"/>
                <a:cs typeface="Arial" pitchFamily="34" charset="0"/>
              </a:rPr>
              <a:t>DỮ LIỆU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Bộ nhớ chính thường được tổ chức theo </a:t>
            </a:r>
            <a:r>
              <a:rPr lang="vi-VN" smtClean="0">
                <a:latin typeface="Arial" pitchFamily="34" charset="0"/>
                <a:cs typeface="Arial" pitchFamily="34" charset="0"/>
              </a:rPr>
              <a:t>byte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Độ dài từ dữ liệu (word) có thể chiếm từ 1 đến nhiều byte =&gt; cần phải biết thứ tự lưu trữ các byte trong bộ nhớ chính với các dữ liệu nhiều byte.</a:t>
            </a: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Lưu trữ đầu nhỏ (Little-endian): 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Byte thấp được lưu trữ ở ô nhớ có địa chỉ nhỏ hơn.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Byte cao được lưu trữ ở ô nhớ có địa chỉ lớn hơn.</a:t>
            </a:r>
          </a:p>
          <a:p>
            <a:pPr lvl="0" algn="just">
              <a:buClr>
                <a:srgbClr val="D34817"/>
              </a:buClr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Lưu trữ đầu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lớn(Little-endian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): 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Byte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thấp được lưu trữ ở ô nhớ có địa chỉ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lớn hơn.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Byte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cao được lưu trữ ở ô nhớ có địa chỉ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nhỏ hơn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vi-VN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25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VÍ DỤ LƯU TRỮ DỮ LIỆU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81172" y="1600200"/>
            <a:ext cx="6216606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0065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SỐ NGUYÊN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Số nguyên không dấu (Unsigned Integer)</a:t>
            </a: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Số nguyên có dấu (Signed Integer)</a:t>
            </a: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55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SỐ KHÔNG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Nguyên tắc tổng quát: Dùng n bit biểu diễn số nguyên không dấu A:</a:t>
            </a:r>
          </a:p>
          <a:p>
            <a:pPr marL="0" indent="0" algn="just">
              <a:buNone/>
            </a:pPr>
            <a:r>
              <a:rPr lang="vi-VN" smtClean="0">
                <a:latin typeface="Arial" pitchFamily="34" charset="0"/>
                <a:cs typeface="Arial" pitchFamily="34" charset="0"/>
              </a:rPr>
              <a:t>	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n-1</a:t>
            </a:r>
            <a:r>
              <a:rPr lang="vi-VN" smtClean="0">
                <a:latin typeface="Arial" pitchFamily="34" charset="0"/>
                <a:cs typeface="Arial" pitchFamily="34" charset="0"/>
              </a:rPr>
              <a:t>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n-2</a:t>
            </a:r>
            <a:r>
              <a:rPr lang="vi-VN">
                <a:latin typeface="Arial" pitchFamily="34" charset="0"/>
                <a:cs typeface="Arial" pitchFamily="34" charset="0"/>
              </a:rPr>
              <a:t>…..a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2</a:t>
            </a:r>
            <a:r>
              <a:rPr lang="vi-VN">
                <a:latin typeface="Arial" pitchFamily="34" charset="0"/>
                <a:cs typeface="Arial" pitchFamily="34" charset="0"/>
              </a:rPr>
              <a:t>a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1</a:t>
            </a:r>
            <a:r>
              <a:rPr lang="vi-VN">
                <a:latin typeface="Arial" pitchFamily="34" charset="0"/>
                <a:cs typeface="Arial" pitchFamily="34" charset="0"/>
              </a:rPr>
              <a:t>a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0</a:t>
            </a: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Giá trị của A được tính như sau:</a:t>
            </a:r>
          </a:p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endParaRPr lang="vi-VN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Miền giá trị A có thể nhận: từ 0 đến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n</a:t>
            </a:r>
            <a:r>
              <a:rPr lang="vi-VN" smtClean="0">
                <a:latin typeface="Arial" pitchFamily="34" charset="0"/>
                <a:cs typeface="Arial" pitchFamily="34" charset="0"/>
              </a:rPr>
              <a:t>-1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3352800"/>
            <a:ext cx="19716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4984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SỐ KHÔNG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Biểu diễn số nguyên không dấu A=41</a:t>
            </a:r>
            <a:r>
              <a:rPr lang="vi-VN" smtClean="0">
                <a:latin typeface="Arial" pitchFamily="34" charset="0"/>
                <a:cs typeface="Arial" pitchFamily="34" charset="0"/>
              </a:rPr>
              <a:t>, B=150</a:t>
            </a:r>
            <a:r>
              <a:rPr lang="en-US" smtClean="0">
                <a:latin typeface="Arial" pitchFamily="34" charset="0"/>
                <a:cs typeface="Arial" pitchFamily="34" charset="0"/>
              </a:rPr>
              <a:t> bằng 8 bit:</a:t>
            </a: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A = 41 = 32 + 8 + 1 = 2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5</a:t>
            </a:r>
            <a:r>
              <a:rPr lang="en-US" smtClean="0">
                <a:latin typeface="Arial" pitchFamily="34" charset="0"/>
                <a:cs typeface="Arial" pitchFamily="34" charset="0"/>
              </a:rPr>
              <a:t> + 2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mtClean="0">
                <a:latin typeface="Arial" pitchFamily="34" charset="0"/>
                <a:cs typeface="Arial" pitchFamily="34" charset="0"/>
              </a:rPr>
              <a:t> + 2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0</a:t>
            </a:r>
          </a:p>
          <a:p>
            <a:pPr marL="0" indent="0" algn="just">
              <a:buNone/>
              <a:tabLst>
                <a:tab pos="26193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A = 0100 1001</a:t>
            </a:r>
          </a:p>
          <a:p>
            <a:pPr marL="0" indent="0" algn="just">
              <a:buNone/>
              <a:tabLst>
                <a:tab pos="261938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B = 150 = 128 + 16 +</a:t>
            </a:r>
            <a:r>
              <a:rPr lang="vi-VN" smtClean="0">
                <a:latin typeface="Arial" pitchFamily="34" charset="0"/>
                <a:cs typeface="Arial" pitchFamily="34" charset="0"/>
              </a:rPr>
              <a:t> 4 + 2 =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7</a:t>
            </a:r>
            <a:r>
              <a:rPr lang="vi-VN" smtClean="0">
                <a:latin typeface="Arial" pitchFamily="34" charset="0"/>
                <a:cs typeface="Arial" pitchFamily="34" charset="0"/>
              </a:rPr>
              <a:t> + 2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4</a:t>
            </a:r>
            <a:r>
              <a:rPr lang="vi-VN" smtClean="0">
                <a:latin typeface="Arial" pitchFamily="34" charset="0"/>
                <a:cs typeface="Arial" pitchFamily="34" charset="0"/>
              </a:rPr>
              <a:t> + 2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2</a:t>
            </a:r>
            <a:r>
              <a:rPr lang="vi-VN" smtClean="0">
                <a:latin typeface="Arial" pitchFamily="34" charset="0"/>
                <a:cs typeface="Arial" pitchFamily="34" charset="0"/>
              </a:rPr>
              <a:t> + 2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1</a:t>
            </a:r>
          </a:p>
          <a:p>
            <a:pPr marL="0" indent="0" algn="just">
              <a:buNone/>
              <a:tabLst>
                <a:tab pos="261938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B = 1001 0110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14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SỐ KHÔNG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Xác định số nguyên không dấu được biểu diễn bởi 8 bit: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M	= 0001 0010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M	= 24 + 21 = 16 + 2 = 18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	N	= 1011 1001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N	=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7</a:t>
            </a:r>
            <a:r>
              <a:rPr lang="vi-VN" smtClean="0">
                <a:latin typeface="Arial" pitchFamily="34" charset="0"/>
                <a:cs typeface="Arial" pitchFamily="34" charset="0"/>
              </a:rPr>
              <a:t> + 2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5</a:t>
            </a:r>
            <a:r>
              <a:rPr lang="vi-VN" smtClean="0">
                <a:latin typeface="Arial" pitchFamily="34" charset="0"/>
                <a:cs typeface="Arial" pitchFamily="34" charset="0"/>
              </a:rPr>
              <a:t> + 2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4 </a:t>
            </a:r>
            <a:r>
              <a:rPr lang="vi-VN" smtClean="0">
                <a:latin typeface="Arial" pitchFamily="34" charset="0"/>
                <a:cs typeface="Arial" pitchFamily="34" charset="0"/>
              </a:rPr>
              <a:t>+ 2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3 </a:t>
            </a:r>
            <a:r>
              <a:rPr lang="vi-VN" smtClean="0">
                <a:latin typeface="Arial" pitchFamily="34" charset="0"/>
                <a:cs typeface="Arial" pitchFamily="34" charset="0"/>
              </a:rPr>
              <a:t>+ 20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	= 128 + 32 + 16 + 8 + 1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	= 185	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73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VỚI 8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Biểu diễn các giá trị từ 0 đến 255:</a:t>
            </a:r>
          </a:p>
          <a:p>
            <a:pPr marL="0" indent="0" algn="just">
              <a:buNone/>
              <a:tabLst>
                <a:tab pos="620713" algn="l"/>
                <a:tab pos="1519238" algn="l"/>
                <a:tab pos="23352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	0000	0000	= 0</a:t>
            </a:r>
          </a:p>
          <a:p>
            <a:pPr marL="0" indent="0" algn="just">
              <a:buNone/>
              <a:tabLst>
                <a:tab pos="620713" algn="l"/>
                <a:tab pos="1519238" algn="l"/>
                <a:tab pos="23352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0000	0001	= 1</a:t>
            </a:r>
          </a:p>
          <a:p>
            <a:pPr marL="0" indent="0" algn="just">
              <a:buNone/>
              <a:tabLst>
                <a:tab pos="620713" algn="l"/>
                <a:tab pos="1519238" algn="l"/>
                <a:tab pos="23352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...</a:t>
            </a:r>
          </a:p>
          <a:p>
            <a:pPr marL="0" indent="0" algn="just">
              <a:buNone/>
              <a:tabLst>
                <a:tab pos="620713" algn="l"/>
                <a:tab pos="1519238" algn="l"/>
                <a:tab pos="23352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1111	1111	= 255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Tràn bộ nhớ: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1519238" algn="l"/>
                <a:tab pos="23352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	1111	1111	= 255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1519238" algn="l"/>
                <a:tab pos="23352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+	0000	0001	= 1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1519238" algn="l"/>
                <a:tab pos="23352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1	0000	0000	= 0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82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VỚI 8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Trục số học:</a:t>
            </a:r>
          </a:p>
          <a:p>
            <a:pPr algn="just"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Trục số học máy tính: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1981200"/>
            <a:ext cx="829627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0400" y="3276600"/>
            <a:ext cx="335280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6488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VỚI 16 BIT, 32 BIT, 64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16 bit: biểu diễn từ 0 đến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16</a:t>
            </a:r>
            <a:r>
              <a:rPr lang="vi-VN" smtClean="0">
                <a:latin typeface="Arial" pitchFamily="34" charset="0"/>
                <a:cs typeface="Arial" pitchFamily="34" charset="0"/>
              </a:rPr>
              <a:t>-1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32 bit: biểu biễn từ 0 đến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32</a:t>
            </a:r>
            <a:r>
              <a:rPr lang="vi-VN" smtClean="0">
                <a:latin typeface="Arial" pitchFamily="34" charset="0"/>
                <a:cs typeface="Arial" pitchFamily="34" charset="0"/>
              </a:rPr>
              <a:t>-1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64 bit: biểu diễn từ 0 đến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64</a:t>
            </a:r>
            <a:r>
              <a:rPr lang="vi-VN" smtClean="0">
                <a:latin typeface="Arial" pitchFamily="34" charset="0"/>
                <a:cs typeface="Arial" pitchFamily="34" charset="0"/>
              </a:rPr>
              <a:t>-1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56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SỐ NGUYÊN CÓ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Số bù một của A: đảo các giá trị bit của A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Số bù hai của A = Số bù một của A + 1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Ví dụ:</a:t>
            </a:r>
          </a:p>
          <a:p>
            <a:pPr marL="0" indent="0" algn="just">
              <a:buNone/>
              <a:tabLst>
                <a:tab pos="261938" algn="l"/>
                <a:tab pos="2514600" algn="l"/>
                <a:tab pos="4033838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Giả sử ta có	A = 0010	0101</a:t>
            </a:r>
          </a:p>
          <a:p>
            <a:pPr marL="0" indent="0" algn="just">
              <a:buNone/>
              <a:tabLst>
                <a:tab pos="261938" algn="l"/>
                <a:tab pos="2514600" algn="l"/>
                <a:tab pos="4033838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Số bù một của	A = 1101	1010</a:t>
            </a:r>
          </a:p>
          <a:p>
            <a:pPr marL="0" indent="0" algn="just">
              <a:buNone/>
              <a:tabLst>
                <a:tab pos="261938" algn="l"/>
                <a:tab pos="2514600" algn="l"/>
                <a:tab pos="4033838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Số bù hai của 	A = 1101	1011</a:t>
            </a:r>
          </a:p>
          <a:p>
            <a:pPr algn="just">
              <a:tabLst>
                <a:tab pos="261938" algn="l"/>
                <a:tab pos="2514600" algn="l"/>
                <a:tab pos="4033838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Dùng số bù hai để biểu diễn số âm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23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SỐ NGUYÊN CÓ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Dùng n bit để biểu diễn số nguyên có dấu A: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	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n-1</a:t>
            </a:r>
            <a:r>
              <a:rPr lang="vi-VN" smtClean="0">
                <a:latin typeface="Arial" pitchFamily="34" charset="0"/>
                <a:cs typeface="Arial" pitchFamily="34" charset="0"/>
              </a:rPr>
              <a:t>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n-2</a:t>
            </a:r>
            <a:r>
              <a:rPr lang="vi-VN" smtClean="0">
                <a:latin typeface="Arial" pitchFamily="34" charset="0"/>
                <a:cs typeface="Arial" pitchFamily="34" charset="0"/>
              </a:rPr>
              <a:t>...a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1</a:t>
            </a:r>
            <a:r>
              <a:rPr lang="vi-VN" smtClean="0">
                <a:latin typeface="Arial" pitchFamily="34" charset="0"/>
                <a:cs typeface="Arial" pitchFamily="34" charset="0"/>
              </a:rPr>
              <a:t>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0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Với A là số dương: 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n-1</a:t>
            </a:r>
            <a:r>
              <a:rPr lang="vi-VN" smtClean="0">
                <a:latin typeface="Arial" pitchFamily="34" charset="0"/>
                <a:cs typeface="Arial" pitchFamily="34" charset="0"/>
              </a:rPr>
              <a:t>=0, các bit còn lại biểu diễn độ lớn như số không dấu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Với A là số âm: được biểu diễn bằng số bù hai của số dương tương ứng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05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SỐ DƯƠNG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Dạng tổng quát của số dương A: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	0a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n-2</a:t>
            </a:r>
            <a:r>
              <a:rPr lang="vi-VN" smtClean="0">
                <a:latin typeface="Arial" pitchFamily="34" charset="0"/>
                <a:cs typeface="Arial" pitchFamily="34" charset="0"/>
              </a:rPr>
              <a:t>...a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1</a:t>
            </a:r>
            <a:r>
              <a:rPr lang="vi-VN" smtClean="0">
                <a:latin typeface="Arial" pitchFamily="34" charset="0"/>
                <a:cs typeface="Arial" pitchFamily="34" charset="0"/>
              </a:rPr>
              <a:t>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0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Giá trị của số dương A: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Biểu diễn cho số dương từ 0 đến 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n-1</a:t>
            </a:r>
            <a:r>
              <a:rPr lang="vi-VN" smtClean="0">
                <a:latin typeface="Arial" pitchFamily="34" charset="0"/>
                <a:cs typeface="Arial" pitchFamily="34" charset="0"/>
              </a:rPr>
              <a:t>-1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2895600"/>
            <a:ext cx="211455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9168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SỐ ÂM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Dạng tổng quát của số âm A: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	1a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n-2</a:t>
            </a:r>
            <a:r>
              <a:rPr lang="vi-VN" smtClean="0">
                <a:latin typeface="Arial" pitchFamily="34" charset="0"/>
                <a:cs typeface="Arial" pitchFamily="34" charset="0"/>
              </a:rPr>
              <a:t>...a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1</a:t>
            </a:r>
            <a:r>
              <a:rPr lang="vi-VN" smtClean="0">
                <a:latin typeface="Arial" pitchFamily="34" charset="0"/>
                <a:cs typeface="Arial" pitchFamily="34" charset="0"/>
              </a:rPr>
              <a:t>a</a:t>
            </a:r>
            <a:r>
              <a:rPr lang="vi-VN" baseline="-25000" smtClean="0">
                <a:latin typeface="Arial" pitchFamily="34" charset="0"/>
                <a:cs typeface="Arial" pitchFamily="34" charset="0"/>
              </a:rPr>
              <a:t>0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Giá trị của số âm A: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Biểu diễn cho số âm từ -1 đến -(2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n-1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2895600"/>
            <a:ext cx="3467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7519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TỔNG QUÁT</a:t>
            </a:r>
            <a:br>
              <a:rPr lang="vi-VN" sz="3600" smtClean="0">
                <a:latin typeface="Arial" pitchFamily="34" charset="0"/>
                <a:cs typeface="Arial" pitchFamily="34" charset="0"/>
              </a:rPr>
            </a:br>
            <a:r>
              <a:rPr lang="vi-VN" sz="3600" smtClean="0">
                <a:latin typeface="Arial" pitchFamily="34" charset="0"/>
                <a:cs typeface="Arial" pitchFamily="34" charset="0"/>
              </a:rPr>
              <a:t> SỐ NGUYÊN CÓ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Dạng tổng quát của số âm A: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	</a:t>
            </a:r>
            <a:r>
              <a:rPr lang="vi-VN">
                <a:latin typeface="Arial" pitchFamily="34" charset="0"/>
                <a:cs typeface="Arial" pitchFamily="34" charset="0"/>
              </a:rPr>
              <a:t> a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n-1</a:t>
            </a:r>
            <a:r>
              <a:rPr lang="vi-VN">
                <a:latin typeface="Arial" pitchFamily="34" charset="0"/>
                <a:cs typeface="Arial" pitchFamily="34" charset="0"/>
              </a:rPr>
              <a:t>a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n-2</a:t>
            </a:r>
            <a:r>
              <a:rPr lang="vi-VN">
                <a:latin typeface="Arial" pitchFamily="34" charset="0"/>
                <a:cs typeface="Arial" pitchFamily="34" charset="0"/>
              </a:rPr>
              <a:t>...a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1</a:t>
            </a:r>
            <a:r>
              <a:rPr lang="vi-VN">
                <a:latin typeface="Arial" pitchFamily="34" charset="0"/>
                <a:cs typeface="Arial" pitchFamily="34" charset="0"/>
              </a:rPr>
              <a:t>a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0</a:t>
            </a:r>
            <a:endParaRPr lang="vi-VN" baseline="-25000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Giá trị của số nguyên A: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Biểu diễn cho số nguyên từ -(2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n-1</a:t>
            </a:r>
            <a:r>
              <a:rPr lang="vi-VN" smtClean="0">
                <a:latin typeface="Arial" pitchFamily="34" charset="0"/>
                <a:cs typeface="Arial" pitchFamily="34" charset="0"/>
              </a:rPr>
              <a:t>) đến (2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n-1</a:t>
            </a:r>
            <a:r>
              <a:rPr lang="vi-VN" smtClean="0">
                <a:latin typeface="Arial" pitchFamily="34" charset="0"/>
                <a:cs typeface="Arial" pitchFamily="34" charset="0"/>
              </a:rPr>
              <a:t>-1)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2971800"/>
            <a:ext cx="366712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7831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TỔNG QUÁT</a:t>
            </a:r>
            <a:br>
              <a:rPr lang="vi-VN" sz="3600" smtClean="0">
                <a:latin typeface="Arial" pitchFamily="34" charset="0"/>
                <a:cs typeface="Arial" pitchFamily="34" charset="0"/>
              </a:rPr>
            </a:br>
            <a:r>
              <a:rPr lang="vi-VN" sz="3600" smtClean="0">
                <a:latin typeface="Arial" pitchFamily="34" charset="0"/>
                <a:cs typeface="Arial" pitchFamily="34" charset="0"/>
              </a:rPr>
              <a:t> SỐ NGUYÊN CÓ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Biểu diễn các số nguyên có dấu sau bằng 8 bit:</a:t>
            </a:r>
          </a:p>
          <a:p>
            <a:pPr marL="0" indent="0" algn="ctr">
              <a:buNone/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A = +58; B = -80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	A	= +58 = 0011 1010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B 	= -80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  <a:tab pos="2236788" algn="l"/>
                <a:tab pos="349408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Ta có +80 	= 0101	0000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2236788" algn="l"/>
                <a:tab pos="349408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Số bù một	= 1010	1111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2236788" algn="l"/>
                <a:tab pos="349408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Số bù hai	= 1011	0000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2236788" algn="l"/>
                <a:tab pos="3494088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Vậy B = -80 = 1011 0000</a:t>
            </a:r>
            <a:endParaRPr lang="vi-VN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198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vi-VN" sz="3600" smtClean="0">
                <a:latin typeface="Arial" pitchFamily="34" charset="0"/>
                <a:cs typeface="Arial" pitchFamily="34" charset="0"/>
              </a:rPr>
              <a:t>BIỂU DIỄN TỔNG QUÁT</a:t>
            </a:r>
            <a:br>
              <a:rPr lang="vi-VN" sz="3600" smtClean="0">
                <a:latin typeface="Arial" pitchFamily="34" charset="0"/>
                <a:cs typeface="Arial" pitchFamily="34" charset="0"/>
              </a:rPr>
            </a:br>
            <a:r>
              <a:rPr lang="vi-VN" sz="3600" smtClean="0">
                <a:latin typeface="Arial" pitchFamily="34" charset="0"/>
                <a:cs typeface="Arial" pitchFamily="34" charset="0"/>
              </a:rPr>
              <a:t> SỐ NGUYÊN CÓ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Xác định giá trị của số nguyên có dấu được biểu diễn dưới đây: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P = 0110 0010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Q = 1101 1011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>
                <a:latin typeface="Arial" pitchFamily="34" charset="0"/>
                <a:cs typeface="Arial" pitchFamily="34" charset="0"/>
              </a:rPr>
              <a:t>P = 0110 </a:t>
            </a:r>
            <a:r>
              <a:rPr lang="en-US" smtClean="0">
                <a:latin typeface="Arial" pitchFamily="34" charset="0"/>
                <a:cs typeface="Arial" pitchFamily="34" charset="0"/>
              </a:rPr>
              <a:t>0010 = 64+32+2 = +98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	Q = 1101 </a:t>
            </a:r>
            <a:r>
              <a:rPr lang="en-US" smtClean="0">
                <a:latin typeface="Arial" pitchFamily="34" charset="0"/>
                <a:cs typeface="Arial" pitchFamily="34" charset="0"/>
              </a:rPr>
              <a:t>1011 = -128+64+16+8+2+1 = -37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	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86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VỚI 8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Biểu diễn các giá trị từ -128 đến +127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Tràn bộ nhớ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endParaRPr lang="vi-VN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72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VỚI 8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Trục số học</a:t>
            </a:r>
          </a:p>
          <a:p>
            <a:pPr algn="just">
              <a:tabLst>
                <a:tab pos="261938" algn="l"/>
                <a:tab pos="620713" algn="l"/>
              </a:tabLst>
            </a:pPr>
            <a:endParaRPr lang="en-US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Trục số học máy tính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endParaRPr lang="vi-VN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2057400"/>
            <a:ext cx="8210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3200" y="3276600"/>
            <a:ext cx="3924300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9073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VỚI </a:t>
            </a:r>
            <a:r>
              <a:rPr lang="en-US" sz="3600" smtClean="0">
                <a:latin typeface="Arial" pitchFamily="34" charset="0"/>
                <a:cs typeface="Arial" pitchFamily="34" charset="0"/>
              </a:rPr>
              <a:t>16 BIT, 32 BIT, 64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16 bit: biểu diễn từ -(215) đến 215-1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32 bit: biểu diễn từ -(231) đến 231-1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64 bit: biểu diễn từ -(263) đến 263-1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endParaRPr lang="vi-VN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92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CHUYỂN ĐỔI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TỪ BYTE THÀNH WORD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Đối với số dương: thêm các bit 0 vào bên trái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Đối với số âm: thêm các bit 1 vào bên trái</a:t>
            </a:r>
          </a:p>
          <a:p>
            <a:pPr algn="just">
              <a:tabLst>
                <a:tab pos="261938" algn="l"/>
                <a:tab pos="620713" algn="l"/>
              </a:tabLst>
            </a:pP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endParaRPr lang="vi-VN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5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BIỂU DIỄN SỐ NGUYÊN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THEO MÃ BCD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BCD: Binary Coded Decimal Code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Dùng 4 bit để mã hóa các chữ số thập phân từ 0 đến 9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23352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0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n-US" smtClean="0">
                <a:latin typeface="Arial" pitchFamily="34" charset="0"/>
                <a:cs typeface="Arial" pitchFamily="34" charset="0"/>
              </a:rPr>
              <a:t> 0000	5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 0101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2335213" algn="l"/>
              </a:tabLst>
            </a:pP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	1  0001	6  0110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2335213" algn="l"/>
              </a:tabLst>
            </a:pP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		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2  0010	7  0111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2335213" algn="l"/>
              </a:tabLst>
            </a:pP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	3  0011	8  1000</a:t>
            </a:r>
          </a:p>
          <a:p>
            <a:pPr marL="0" indent="0" algn="just">
              <a:buNone/>
              <a:tabLst>
                <a:tab pos="261938" algn="l"/>
                <a:tab pos="620713" algn="l"/>
                <a:tab pos="2335213" algn="l"/>
              </a:tabLst>
            </a:pP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	4  0100	9  1001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endParaRPr lang="vi-VN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0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BIỂU DIỄN SỐ NGUYÊN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THEO MÃ BCD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35</a:t>
            </a:r>
            <a:r>
              <a:rPr lang="en-US" baseline="-25000" smtClean="0">
                <a:latin typeface="Arial" pitchFamily="34" charset="0"/>
                <a:cs typeface="Arial" pitchFamily="34" charset="0"/>
              </a:rPr>
              <a:t>(10)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 0010 0101</a:t>
            </a:r>
            <a:r>
              <a:rPr lang="en-US" baseline="-25000" smtClean="0">
                <a:latin typeface="Arial" pitchFamily="34" charset="0"/>
                <a:cs typeface="Arial" pitchFamily="34" charset="0"/>
                <a:sym typeface="Wingdings" pitchFamily="2" charset="2"/>
              </a:rPr>
              <a:t>(BCD)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61</a:t>
            </a:r>
            <a:r>
              <a:rPr lang="en-US" baseline="-25000" smtClean="0">
                <a:latin typeface="Arial" pitchFamily="34" charset="0"/>
                <a:cs typeface="Arial" pitchFamily="34" charset="0"/>
                <a:sym typeface="Wingdings" pitchFamily="2" charset="2"/>
              </a:rPr>
              <a:t>(10)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  0110 0001</a:t>
            </a:r>
            <a:r>
              <a:rPr lang="en-US" baseline="-25000" smtClean="0">
                <a:latin typeface="Arial" pitchFamily="34" charset="0"/>
                <a:cs typeface="Arial" pitchFamily="34" charset="0"/>
                <a:sym typeface="Wingdings" pitchFamily="2" charset="2"/>
              </a:rPr>
              <a:t>(BCD)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1087</a:t>
            </a:r>
            <a:r>
              <a:rPr lang="en-US" baseline="-25000" smtClean="0">
                <a:latin typeface="Arial" pitchFamily="34" charset="0"/>
                <a:cs typeface="Arial" pitchFamily="34" charset="0"/>
                <a:sym typeface="Wingdings" pitchFamily="2" charset="2"/>
              </a:rPr>
              <a:t>(10)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  0001 0000 1000 0111</a:t>
            </a:r>
            <a:r>
              <a:rPr lang="en-US" baseline="-25000" smtClean="0">
                <a:latin typeface="Arial" pitchFamily="34" charset="0"/>
                <a:cs typeface="Arial" pitchFamily="34" charset="0"/>
                <a:sym typeface="Wingdings" pitchFamily="2" charset="2"/>
              </a:rPr>
              <a:t>(BCD)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9640</a:t>
            </a:r>
            <a:r>
              <a:rPr lang="en-US" baseline="-25000" smtClean="0">
                <a:latin typeface="Arial" pitchFamily="34" charset="0"/>
                <a:cs typeface="Arial" pitchFamily="34" charset="0"/>
                <a:sym typeface="Wingdings" pitchFamily="2" charset="2"/>
              </a:rPr>
              <a:t>(10)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  1001 0110 0100 0000</a:t>
            </a:r>
            <a:r>
              <a:rPr lang="en-US" baseline="-25000" smtClean="0">
                <a:latin typeface="Arial" pitchFamily="34" charset="0"/>
                <a:cs typeface="Arial" pitchFamily="34" charset="0"/>
                <a:sym typeface="Wingdings" pitchFamily="2" charset="2"/>
              </a:rPr>
              <a:t>(BCD)</a:t>
            </a:r>
            <a:endParaRPr lang="vi-VN" baseline="-2500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46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KIỂU LƯU TRỮ SỐ BCD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BCD không gói (Unpacked BCD): mỗi số BCD 4 bit được lưu trữ trong 4 bit thấp của mỗi byte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BCD gói (Packed BCD): hai số BCD 4 bit được lưu trữ trong một byte</a:t>
            </a:r>
            <a:endParaRPr lang="vi-VN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9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CỘNG SỐ NGUYÊN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KHÔNG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Khi cộng 2 số nguyên không dấu n-bit, kết quả nhận được </a:t>
            </a:r>
            <a:r>
              <a:rPr lang="vi-VN">
                <a:latin typeface="Arial" pitchFamily="34" charset="0"/>
                <a:cs typeface="Arial" pitchFamily="34" charset="0"/>
              </a:rPr>
              <a:t>là </a:t>
            </a:r>
            <a:r>
              <a:rPr lang="vi-VN" smtClean="0">
                <a:latin typeface="Arial" pitchFamily="34" charset="0"/>
                <a:cs typeface="Arial" pitchFamily="34" charset="0"/>
              </a:rPr>
              <a:t>n-bit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Nếu không có nhớ ra khỏi bit cao nhất thì kết quả nhận được luôn luôn đúng (C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out</a:t>
            </a:r>
            <a:r>
              <a:rPr lang="vi-VN">
                <a:latin typeface="Arial" pitchFamily="34" charset="0"/>
                <a:cs typeface="Arial" pitchFamily="34" charset="0"/>
              </a:rPr>
              <a:t>= </a:t>
            </a:r>
            <a:r>
              <a:rPr lang="vi-VN">
                <a:latin typeface="Arial" pitchFamily="34" charset="0"/>
                <a:cs typeface="Arial" pitchFamily="34" charset="0"/>
              </a:rPr>
              <a:t>0</a:t>
            </a:r>
            <a:r>
              <a:rPr lang="vi-VN" smtClean="0">
                <a:latin typeface="Arial" pitchFamily="34" charset="0"/>
                <a:cs typeface="Arial" pitchFamily="34" charset="0"/>
              </a:rPr>
              <a:t>).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Nếu có nhớ ra khỏi bit cao nhất thì kết quả nhận được là sai, có tràn nhớ ra ngoài (C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out</a:t>
            </a:r>
            <a:r>
              <a:rPr lang="vi-VN">
                <a:latin typeface="Arial" pitchFamily="34" charset="0"/>
                <a:cs typeface="Arial" pitchFamily="34" charset="0"/>
              </a:rPr>
              <a:t> = 1).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Tràn nhớ ra ngoài (Carry Out) xảy ra khi </a:t>
            </a:r>
            <a:r>
              <a:rPr lang="vi-VN">
                <a:latin typeface="Arial" pitchFamily="34" charset="0"/>
                <a:cs typeface="Arial" pitchFamily="34" charset="0"/>
              </a:rPr>
              <a:t>tổng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&gt;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2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n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-</a:t>
            </a:r>
            <a:r>
              <a:rPr lang="vi-VN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15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CỘNG SỐ NGUYÊN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CÓ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Khi cộng 2 số nguyên có dấu n-bit không quan tâm đến bit C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out</a:t>
            </a:r>
            <a:r>
              <a:rPr lang="vi-VN">
                <a:latin typeface="Arial" pitchFamily="34" charset="0"/>
                <a:cs typeface="Arial" pitchFamily="34" charset="0"/>
              </a:rPr>
              <a:t> và kết quả nhận được </a:t>
            </a:r>
            <a:r>
              <a:rPr lang="vi-VN">
                <a:latin typeface="Arial" pitchFamily="34" charset="0"/>
                <a:cs typeface="Arial" pitchFamily="34" charset="0"/>
              </a:rPr>
              <a:t>là </a:t>
            </a:r>
            <a:r>
              <a:rPr lang="vi-VN" smtClean="0">
                <a:latin typeface="Arial" pitchFamily="34" charset="0"/>
                <a:cs typeface="Arial" pitchFamily="34" charset="0"/>
              </a:rPr>
              <a:t>n-bit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Cộng 2 số khác dấu: kết quả luôn luôn đúng.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Cộng 2 số cùng </a:t>
            </a:r>
            <a:r>
              <a:rPr lang="en-US">
                <a:latin typeface="Arial" pitchFamily="34" charset="0"/>
                <a:cs typeface="Arial" pitchFamily="34" charset="0"/>
              </a:rPr>
              <a:t>dấu</a:t>
            </a:r>
            <a:r>
              <a:rPr lang="en-US" smtClean="0">
                <a:latin typeface="Arial" pitchFamily="34" charset="0"/>
                <a:cs typeface="Arial" pitchFamily="34" charset="0"/>
              </a:rPr>
              <a:t>: nếu dấu kết quả cùng với dấu các số hạng thì kết quả là đúng, ngược lại là sai.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Tràn xảy ra khi tổng nằm ngoài dải </a:t>
            </a:r>
            <a:r>
              <a:rPr lang="en-US">
                <a:latin typeface="Arial" pitchFamily="34" charset="0"/>
                <a:cs typeface="Arial" pitchFamily="34" charset="0"/>
              </a:rPr>
              <a:t>biểu </a:t>
            </a:r>
            <a:r>
              <a:rPr lang="en-US" smtClean="0">
                <a:latin typeface="Arial" pitchFamily="34" charset="0"/>
                <a:cs typeface="Arial" pitchFamily="34" charset="0"/>
              </a:rPr>
              <a:t>diễn:</a:t>
            </a:r>
          </a:p>
          <a:p>
            <a:pPr marL="0" indent="0" algn="ctr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[-(</a:t>
            </a:r>
            <a:r>
              <a:rPr lang="en-US">
                <a:latin typeface="Arial" pitchFamily="34" charset="0"/>
                <a:cs typeface="Arial" pitchFamily="34" charset="0"/>
              </a:rPr>
              <a:t>2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n-1</a:t>
            </a:r>
            <a:r>
              <a:rPr lang="en-US">
                <a:latin typeface="Arial" pitchFamily="34" charset="0"/>
                <a:cs typeface="Arial" pitchFamily="34" charset="0"/>
              </a:rPr>
              <a:t>),+(2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n-1</a:t>
            </a:r>
            <a:r>
              <a:rPr lang="en-US">
                <a:latin typeface="Arial" pitchFamily="34" charset="0"/>
                <a:cs typeface="Arial" pitchFamily="34" charset="0"/>
              </a:rPr>
              <a:t>-1)]</a:t>
            </a:r>
          </a:p>
          <a:p>
            <a:pPr algn="just">
              <a:tabLst>
                <a:tab pos="261938" algn="l"/>
                <a:tab pos="620713" algn="l"/>
              </a:tabLst>
            </a:pPr>
            <a:endParaRPr lang="en-US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635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PHÉP TRỪ SỐ NGUYÊN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Phép trừ hai số nguyên: X – Y = X + (-Y)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en-US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36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42672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42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113687"/>
            <a:ext cx="5181600" cy="6591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1516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11 X 13 = 143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43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524000"/>
            <a:ext cx="7749117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394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NHÂN SỐ NGUYÊN CÓ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Chuyển đổi các thừa số thành số dương</a:t>
            </a:r>
          </a:p>
          <a:p>
            <a:pPr marL="514350" indent="-514350" algn="just">
              <a:buFont typeface="+mj-lt"/>
              <a:buAutoNum type="arabicPeriod"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Nhân 2 số dương như số nguyên không dấu</a:t>
            </a:r>
          </a:p>
          <a:p>
            <a:pPr marL="514350" indent="-514350" algn="just">
              <a:buFont typeface="+mj-lt"/>
              <a:buAutoNum type="arabicPeriod"/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Hiệu chỉnh dấu của </a:t>
            </a:r>
            <a:r>
              <a:rPr lang="vi-VN">
                <a:latin typeface="Arial" pitchFamily="34" charset="0"/>
                <a:cs typeface="Arial" pitchFamily="34" charset="0"/>
              </a:rPr>
              <a:t>kết </a:t>
            </a:r>
            <a:r>
              <a:rPr lang="vi-VN" smtClean="0">
                <a:latin typeface="Arial" pitchFamily="34" charset="0"/>
                <a:cs typeface="Arial" pitchFamily="34" charset="0"/>
              </a:rPr>
              <a:t>quả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4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NHÂN SỐ NGUYÊN CÓ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8862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Thuật toán nhân nhanh - Booth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45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1314621"/>
            <a:ext cx="3733800" cy="5314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080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/>
              <a:t>(+7) x (-3) = (-21)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46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1460301"/>
            <a:ext cx="8401050" cy="4725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7426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CHIA SỐ NGUYÊN KHÔNG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47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1501584"/>
            <a:ext cx="7162800" cy="520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0417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/>
              <a:t>7 : 3 = 2 DƯ 1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48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524000"/>
            <a:ext cx="7593591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817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CHIA SỐ NGUYÊN CÓ DẤU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Sử dụng thuật giải chia số nguyên </a:t>
            </a:r>
            <a:r>
              <a:rPr lang="vi-VN">
                <a:latin typeface="Arial" pitchFamily="34" charset="0"/>
                <a:cs typeface="Arial" pitchFamily="34" charset="0"/>
              </a:rPr>
              <a:t>không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dấu</a:t>
            </a:r>
            <a:r>
              <a:rPr lang="en-US" smtClean="0">
                <a:latin typeface="Arial" pitchFamily="34" charset="0"/>
                <a:cs typeface="Arial" pitchFamily="34" charset="0"/>
              </a:rPr>
              <a:t> sau khi đã đổi sang số dương.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Hiệu chỉnh dấu: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(+) : (+)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không hiệu chỉnh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(+) : (-)  đảo dấu thương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(-) : (+)  đảo dấu thương và phần dư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(-) : (-)  đảo dấu phần dư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45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SỐ DẤU CHẤM ĐỘNG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Floating </a:t>
            </a:r>
            <a:r>
              <a:rPr lang="vi-VN">
                <a:latin typeface="Arial" pitchFamily="34" charset="0"/>
                <a:cs typeface="Arial" pitchFamily="34" charset="0"/>
              </a:rPr>
              <a:t>Point </a:t>
            </a:r>
            <a:r>
              <a:rPr lang="vi-VN" smtClean="0">
                <a:latin typeface="Arial" pitchFamily="34" charset="0"/>
                <a:cs typeface="Arial" pitchFamily="34" charset="0"/>
              </a:rPr>
              <a:t>Number</a:t>
            </a:r>
            <a:r>
              <a:rPr lang="en-US" smtClean="0">
                <a:latin typeface="Arial" pitchFamily="34" charset="0"/>
                <a:cs typeface="Arial" pitchFamily="34" charset="0"/>
              </a:rPr>
              <a:t>: biểu diễn cho số thực.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Một số X được biểu diễn theo kiểu số dấu chấm động như sau:</a:t>
            </a:r>
          </a:p>
          <a:p>
            <a:pPr marL="0" indent="0" algn="ctr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X = M * R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E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M: phần định trị (Mantissa)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R: cơ số (Radix)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E: phần mũ (Exponent)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74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CHUẨN IEEE </a:t>
            </a:r>
            <a:r>
              <a:rPr lang="en-US" sz="3600">
                <a:latin typeface="Arial" pitchFamily="34" charset="0"/>
                <a:cs typeface="Arial" pitchFamily="34" charset="0"/>
              </a:rPr>
              <a:t>754/85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Cơ số R = 2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Các dạng: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Dạng 32 bit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Dạng 44 bit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Dạng 64 bit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Dạng 80 bit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42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DẠNG BIỂU DIỄN CHÍNH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52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775" y="1676122"/>
            <a:ext cx="8153400" cy="4343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6419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DẠNG 32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 là bit dấu: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S = 0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 Số dương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	S = 1  Số âm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e (8 bit) là mã excess-127  (28-1-1)của phần mũ E: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	e = E + 127  =&gt; E = e – 127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>
                <a:latin typeface="Arial" pitchFamily="34" charset="0"/>
                <a:cs typeface="Arial" pitchFamily="34" charset="0"/>
              </a:rPr>
              <a:t>giá trị 127 được gọi là độ lệch (bias)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m (23 bit) là phần lẻ của phần định trị </a:t>
            </a:r>
            <a:r>
              <a:rPr lang="vi-VN">
                <a:latin typeface="Arial" pitchFamily="34" charset="0"/>
                <a:cs typeface="Arial" pitchFamily="34" charset="0"/>
              </a:rPr>
              <a:t>M</a:t>
            </a:r>
            <a:r>
              <a:rPr lang="vi-VN" smtClean="0">
                <a:latin typeface="Arial" pitchFamily="34" charset="0"/>
                <a:cs typeface="Arial" pitchFamily="34" charset="0"/>
              </a:rPr>
              <a:t>:</a:t>
            </a:r>
            <a:r>
              <a:rPr lang="en-US">
                <a:latin typeface="Arial" pitchFamily="34" charset="0"/>
                <a:cs typeface="Arial" pitchFamily="34" charset="0"/>
              </a:rPr>
              <a:t> M = 1.m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Công thức xác định giá trị của số thực:</a:t>
            </a:r>
          </a:p>
          <a:p>
            <a:pPr marL="0" indent="0" algn="ctr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X = (-1)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mtClean="0">
                <a:latin typeface="Arial" pitchFamily="34" charset="0"/>
                <a:cs typeface="Arial" pitchFamily="34" charset="0"/>
              </a:rPr>
              <a:t>*1.m*2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e-127</a:t>
            </a:r>
            <a:endParaRPr lang="vi-VN" baseline="3000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3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DẠNG 32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1100 0001 0101 0110 0000 0000 0000 0000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S = 1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 số âm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	</a:t>
            </a: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	e = 1000 0010</a:t>
            </a:r>
            <a:r>
              <a:rPr lang="en-US" baseline="-25000">
                <a:latin typeface="Arial" pitchFamily="34" charset="0"/>
                <a:cs typeface="Arial" pitchFamily="34" charset="0"/>
                <a:sym typeface="Wingdings" pitchFamily="2" charset="2"/>
              </a:rPr>
              <a:t>2</a:t>
            </a: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 = 130 =&gt; E = 130 – 127 </a:t>
            </a: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=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3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Vậy: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	</a:t>
            </a:r>
            <a:r>
              <a:rPr lang="en-US">
                <a:latin typeface="Arial" pitchFamily="34" charset="0"/>
                <a:cs typeface="Arial" pitchFamily="34" charset="0"/>
                <a:sym typeface="Wingdings" pitchFamily="2" charset="2"/>
              </a:rPr>
              <a:t>	X = -1.10101100 * 23 = -1101.011 = -13.375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en-US" smtClean="0"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en-US"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39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DẠNG 32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X = 83.75 = 1010011.112 = 1.01001111 x 2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6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pt-BR">
                <a:latin typeface="Arial" pitchFamily="34" charset="0"/>
                <a:cs typeface="Arial" pitchFamily="34" charset="0"/>
              </a:rPr>
              <a:t>Ta có: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pt-BR" smtClean="0">
                <a:latin typeface="Arial" pitchFamily="34" charset="0"/>
                <a:cs typeface="Arial" pitchFamily="34" charset="0"/>
              </a:rPr>
              <a:t>S </a:t>
            </a:r>
            <a:r>
              <a:rPr lang="pt-BR">
                <a:latin typeface="Arial" pitchFamily="34" charset="0"/>
                <a:cs typeface="Arial" pitchFamily="34" charset="0"/>
              </a:rPr>
              <a:t>= 0 vì đây là số dương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pt-BR" smtClean="0">
                <a:latin typeface="Arial" pitchFamily="34" charset="0"/>
                <a:cs typeface="Arial" pitchFamily="34" charset="0"/>
              </a:rPr>
              <a:t>E </a:t>
            </a:r>
            <a:r>
              <a:rPr lang="pt-BR">
                <a:latin typeface="Arial" pitchFamily="34" charset="0"/>
                <a:cs typeface="Arial" pitchFamily="34" charset="0"/>
              </a:rPr>
              <a:t>= e-127=6 =&gt; e = 127+6=133</a:t>
            </a:r>
            <a:r>
              <a:rPr lang="pt-BR" baseline="-25000">
                <a:latin typeface="Arial" pitchFamily="34" charset="0"/>
                <a:cs typeface="Arial" pitchFamily="34" charset="0"/>
              </a:rPr>
              <a:t>10</a:t>
            </a:r>
            <a:r>
              <a:rPr lang="pt-BR">
                <a:latin typeface="Arial" pitchFamily="34" charset="0"/>
                <a:cs typeface="Arial" pitchFamily="34" charset="0"/>
              </a:rPr>
              <a:t> = 1000 0101</a:t>
            </a:r>
            <a:r>
              <a:rPr lang="pt-BR" baseline="-25000">
                <a:latin typeface="Arial" pitchFamily="34" charset="0"/>
                <a:cs typeface="Arial" pitchFamily="34" charset="0"/>
              </a:rPr>
              <a:t>2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pt-BR">
                <a:latin typeface="Arial" pitchFamily="34" charset="0"/>
                <a:cs typeface="Arial" pitchFamily="34" charset="0"/>
              </a:rPr>
              <a:t>Vậy: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pt-BR">
                <a:latin typeface="Arial" pitchFamily="34" charset="0"/>
                <a:cs typeface="Arial" pitchFamily="34" charset="0"/>
              </a:rPr>
              <a:t>X = </a:t>
            </a:r>
            <a:r>
              <a:rPr lang="pt-BR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pt-BR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100 0010 1</a:t>
            </a:r>
            <a:r>
              <a:rPr lang="pt-BR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010 0111 1</a:t>
            </a:r>
            <a:r>
              <a:rPr lang="pt-BR">
                <a:latin typeface="Arial" pitchFamily="34" charset="0"/>
                <a:cs typeface="Arial" pitchFamily="34" charset="0"/>
              </a:rPr>
              <a:t>000 0000 0000 0000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en-US" smtClean="0"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en-US"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58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QUY ƯỚC ĐẶC BIỆT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bit của e bằng 0, các bit của m bằng 0, thì X</a:t>
            </a:r>
            <a:r>
              <a:rPr lang="vi-VN">
                <a:latin typeface="Arial" pitchFamily="34" charset="0"/>
                <a:cs typeface="Arial" pitchFamily="34" charset="0"/>
              </a:rPr>
              <a:t>=±</a:t>
            </a:r>
            <a:r>
              <a:rPr lang="vi-VN" smtClean="0">
                <a:latin typeface="Arial" pitchFamily="34" charset="0"/>
                <a:cs typeface="Arial" pitchFamily="34" charset="0"/>
              </a:rPr>
              <a:t>0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bit của e bằng 1, các bit của m bằng 0, thì X= </a:t>
            </a:r>
            <a:r>
              <a:rPr lang="vi-VN">
                <a:latin typeface="Arial" pitchFamily="34" charset="0"/>
                <a:cs typeface="Arial" pitchFamily="34" charset="0"/>
              </a:rPr>
              <a:t>± </a:t>
            </a:r>
            <a:r>
              <a:rPr lang="en-US" sz="2400" b="1">
                <a:latin typeface="Arial" pitchFamily="34" charset="0"/>
                <a:cs typeface="Arial" pitchFamily="34" charset="0"/>
                <a:sym typeface="Symbol"/>
              </a:rPr>
              <a:t>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bit của e bằng 1, còn m có ít nhất 1 bit bằng </a:t>
            </a:r>
            <a:r>
              <a:rPr lang="vi-VN">
                <a:latin typeface="Arial" pitchFamily="34" charset="0"/>
                <a:cs typeface="Arial" pitchFamily="34" charset="0"/>
              </a:rPr>
              <a:t>1</a:t>
            </a:r>
            <a:r>
              <a:rPr lang="vi-VN" smtClean="0">
                <a:latin typeface="Arial" pitchFamily="34" charset="0"/>
                <a:cs typeface="Arial" pitchFamily="34" charset="0"/>
              </a:rPr>
              <a:t>,</a:t>
            </a:r>
            <a:r>
              <a:rPr lang="en-US" smtClean="0">
                <a:latin typeface="Arial" pitchFamily="34" charset="0"/>
                <a:cs typeface="Arial" pitchFamily="34" charset="0"/>
              </a:rPr>
              <a:t> thì không biểu diễn số nào cả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09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MIỀN GIÁ TRỊ BIỂU DIỄN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2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-127</a:t>
            </a:r>
            <a:r>
              <a:rPr lang="vi-VN">
                <a:latin typeface="Arial" pitchFamily="34" charset="0"/>
                <a:cs typeface="Arial" pitchFamily="34" charset="0"/>
              </a:rPr>
              <a:t>  đến 2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+127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10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-38</a:t>
            </a:r>
            <a:r>
              <a:rPr lang="vi-VN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đến </a:t>
            </a:r>
            <a:r>
              <a:rPr lang="vi-VN" smtClean="0">
                <a:latin typeface="Arial" pitchFamily="34" charset="0"/>
                <a:cs typeface="Arial" pitchFamily="34" charset="0"/>
              </a:rPr>
              <a:t>10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+3</a:t>
            </a:r>
            <a:r>
              <a:rPr lang="en-US" baseline="30000" smtClean="0">
                <a:latin typeface="Arial" pitchFamily="34" charset="0"/>
                <a:cs typeface="Arial" pitchFamily="34" charset="0"/>
              </a:rPr>
              <a:t>8</a:t>
            </a:r>
            <a:endParaRPr lang="vi-VN" baseline="30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57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0086" y="3238654"/>
            <a:ext cx="8605314" cy="876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7559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DẠNG 64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 là bit dấu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pt-BR">
                <a:latin typeface="Arial" pitchFamily="34" charset="0"/>
                <a:cs typeface="Arial" pitchFamily="34" charset="0"/>
              </a:rPr>
              <a:t>e (11 bit) là mã excess-1023 của phần mũ E: =&gt;E = e – 1023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m (52 bit) là phần lẻ của phần định trị M: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Giá trị của số </a:t>
            </a:r>
            <a:r>
              <a:rPr lang="vi-VN">
                <a:latin typeface="Arial" pitchFamily="34" charset="0"/>
                <a:cs typeface="Arial" pitchFamily="34" charset="0"/>
              </a:rPr>
              <a:t>thực</a:t>
            </a:r>
            <a:r>
              <a:rPr lang="vi-VN" smtClean="0">
                <a:latin typeface="Arial" pitchFamily="34" charset="0"/>
                <a:cs typeface="Arial" pitchFamily="34" charset="0"/>
              </a:rPr>
              <a:t>:</a:t>
            </a:r>
            <a:r>
              <a:rPr lang="en-US">
                <a:latin typeface="Arial" pitchFamily="34" charset="0"/>
                <a:cs typeface="Arial" pitchFamily="34" charset="0"/>
              </a:rPr>
              <a:t> X = (-1)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S</a:t>
            </a:r>
            <a:r>
              <a:rPr lang="en-US">
                <a:latin typeface="Arial" pitchFamily="34" charset="0"/>
                <a:cs typeface="Arial" pitchFamily="34" charset="0"/>
              </a:rPr>
              <a:t>*1.m*2</a:t>
            </a:r>
            <a:r>
              <a:rPr lang="en-US" baseline="30000">
                <a:latin typeface="Arial" pitchFamily="34" charset="0"/>
                <a:cs typeface="Arial" pitchFamily="34" charset="0"/>
              </a:rPr>
              <a:t>e-1023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Biểu diễn từ </a:t>
            </a:r>
            <a:r>
              <a:rPr lang="vi-VN">
                <a:latin typeface="Arial" pitchFamily="34" charset="0"/>
                <a:cs typeface="Arial" pitchFamily="34" charset="0"/>
              </a:rPr>
              <a:t>10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-308</a:t>
            </a:r>
            <a:r>
              <a:rPr lang="vi-VN">
                <a:latin typeface="Arial" pitchFamily="34" charset="0"/>
                <a:cs typeface="Arial" pitchFamily="34" charset="0"/>
              </a:rPr>
              <a:t> đến 10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+308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19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DẠNG 80 BIT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 là </a:t>
            </a:r>
            <a:r>
              <a:rPr lang="vi-VN">
                <a:latin typeface="Arial" pitchFamily="34" charset="0"/>
                <a:cs typeface="Arial" pitchFamily="34" charset="0"/>
              </a:rPr>
              <a:t>bit </a:t>
            </a:r>
            <a:r>
              <a:rPr lang="vi-VN" smtClean="0">
                <a:latin typeface="Arial" pitchFamily="34" charset="0"/>
                <a:cs typeface="Arial" pitchFamily="34" charset="0"/>
              </a:rPr>
              <a:t>dấu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pt-BR">
                <a:latin typeface="Arial" pitchFamily="34" charset="0"/>
                <a:cs typeface="Arial" pitchFamily="34" charset="0"/>
              </a:rPr>
              <a:t>e (15 bit) là mã excess-16383 của phần mũ E: =&gt; E = e – 16383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m (64 bit) là phần lẻ của phần định trị M: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Giá trị của </a:t>
            </a:r>
            <a:r>
              <a:rPr lang="vi-VN">
                <a:latin typeface="Arial" pitchFamily="34" charset="0"/>
                <a:cs typeface="Arial" pitchFamily="34" charset="0"/>
              </a:rPr>
              <a:t>số </a:t>
            </a:r>
            <a:r>
              <a:rPr lang="vi-VN">
                <a:latin typeface="Arial" pitchFamily="34" charset="0"/>
                <a:cs typeface="Arial" pitchFamily="34" charset="0"/>
              </a:rPr>
              <a:t>thực:X = (-1)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S</a:t>
            </a:r>
            <a:r>
              <a:rPr lang="vi-VN">
                <a:latin typeface="Arial" pitchFamily="34" charset="0"/>
                <a:cs typeface="Arial" pitchFamily="34" charset="0"/>
              </a:rPr>
              <a:t>*1.m*2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e-16383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Biểu diễn từ </a:t>
            </a:r>
            <a:r>
              <a:rPr lang="vi-VN">
                <a:latin typeface="Arial" pitchFamily="34" charset="0"/>
                <a:cs typeface="Arial" pitchFamily="34" charset="0"/>
              </a:rPr>
              <a:t>10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-4932</a:t>
            </a:r>
            <a:r>
              <a:rPr lang="vi-VN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đến </a:t>
            </a:r>
            <a:r>
              <a:rPr lang="vi-VN" smtClean="0">
                <a:latin typeface="Arial" pitchFamily="34" charset="0"/>
                <a:cs typeface="Arial" pitchFamily="34" charset="0"/>
              </a:rPr>
              <a:t>10</a:t>
            </a:r>
            <a:r>
              <a:rPr lang="vi-VN" baseline="30000" smtClean="0">
                <a:latin typeface="Arial" pitchFamily="34" charset="0"/>
                <a:cs typeface="Arial" pitchFamily="34" charset="0"/>
              </a:rPr>
              <a:t>+4932</a:t>
            </a:r>
            <a:endParaRPr lang="vi-VN" baseline="30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19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BIỂU DIỄN KÝ TỰ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Bộ mã  ASCII  (American  Standard  Code  for Information Interchange)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Bộ mã Unicode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56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MÃ ASCII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Do ANSI (American National Standard Institute) thiết kế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Bộ mã 8 bit =&gt; có thể mã hóa được </a:t>
            </a:r>
            <a:r>
              <a:rPr lang="vi-VN">
                <a:latin typeface="Arial" pitchFamily="34" charset="0"/>
                <a:cs typeface="Arial" pitchFamily="34" charset="0"/>
              </a:rPr>
              <a:t>2</a:t>
            </a:r>
            <a:r>
              <a:rPr lang="vi-VN" baseline="30000">
                <a:latin typeface="Arial" pitchFamily="34" charset="0"/>
                <a:cs typeface="Arial" pitchFamily="34" charset="0"/>
              </a:rPr>
              <a:t>8</a:t>
            </a:r>
            <a:r>
              <a:rPr lang="vi-VN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=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256 </a:t>
            </a:r>
            <a:r>
              <a:rPr lang="vi-VN">
                <a:latin typeface="Arial" pitchFamily="34" charset="0"/>
                <a:cs typeface="Arial" pitchFamily="34" charset="0"/>
              </a:rPr>
              <a:t>ký tự, có mã từ: </a:t>
            </a:r>
            <a:r>
              <a:rPr lang="vi-VN">
                <a:latin typeface="Arial" pitchFamily="34" charset="0"/>
                <a:cs typeface="Arial" pitchFamily="34" charset="0"/>
              </a:rPr>
              <a:t>00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16</a:t>
            </a:r>
            <a:r>
              <a:rPr lang="vi-VN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  <a:sym typeface="Symbol"/>
              </a:rPr>
              <a:t>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FF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16</a:t>
            </a:r>
            <a:r>
              <a:rPr lang="vi-VN">
                <a:latin typeface="Arial" pitchFamily="34" charset="0"/>
                <a:cs typeface="Arial" pitchFamily="34" charset="0"/>
              </a:rPr>
              <a:t>, trong đó: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128 </a:t>
            </a:r>
            <a:r>
              <a:rPr lang="vi-VN">
                <a:latin typeface="Arial" pitchFamily="34" charset="0"/>
                <a:cs typeface="Arial" pitchFamily="34" charset="0"/>
              </a:rPr>
              <a:t>ký tự chuẩn, có mã từ </a:t>
            </a:r>
            <a:r>
              <a:rPr lang="vi-VN">
                <a:latin typeface="Arial" pitchFamily="34" charset="0"/>
                <a:cs typeface="Arial" pitchFamily="34" charset="0"/>
              </a:rPr>
              <a:t>00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16</a:t>
            </a:r>
            <a:r>
              <a:rPr lang="vi-VN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  <a:sym typeface="Symbol"/>
              </a:rPr>
              <a:t>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7F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16</a:t>
            </a:r>
            <a:r>
              <a:rPr lang="vi-VN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128 </a:t>
            </a:r>
            <a:r>
              <a:rPr lang="vi-VN">
                <a:latin typeface="Arial" pitchFamily="34" charset="0"/>
                <a:cs typeface="Arial" pitchFamily="34" charset="0"/>
              </a:rPr>
              <a:t>ký tự mở rộng, có mã từ </a:t>
            </a:r>
            <a:r>
              <a:rPr lang="vi-VN">
                <a:latin typeface="Arial" pitchFamily="34" charset="0"/>
                <a:cs typeface="Arial" pitchFamily="34" charset="0"/>
              </a:rPr>
              <a:t>80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16</a:t>
            </a:r>
            <a:r>
              <a:rPr lang="vi-VN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  <a:sym typeface="Symbol"/>
              </a:rPr>
              <a:t>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FF</a:t>
            </a:r>
            <a:r>
              <a:rPr lang="vi-VN" baseline="-25000">
                <a:latin typeface="Arial" pitchFamily="34" charset="0"/>
                <a:cs typeface="Arial" pitchFamily="34" charset="0"/>
              </a:rPr>
              <a:t>16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42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MÃ ASCII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62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676400"/>
            <a:ext cx="8529566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5108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MÃ UNICODE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Do các hãng máy tính hàng đầu thiết kế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Bộ mã 16-bit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Bộ mã đa ngôn ngữ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Có hỗ trợ các ký tự tiếng Việt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82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MÃ UNICODE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64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315743"/>
            <a:ext cx="7553325" cy="5389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4977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2881</TotalTime>
  <Words>1921</Words>
  <Application>Microsoft Office PowerPoint</Application>
  <PresentationFormat>On-screen Show (4:3)</PresentationFormat>
  <Paragraphs>502</Paragraphs>
  <Slides>64</Slides>
  <Notes>63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65" baseType="lpstr">
      <vt:lpstr>Equity</vt:lpstr>
      <vt:lpstr>BIỂU DIỄN VÀ TÍNH TOÁN  SỐ HỌC</vt:lpstr>
      <vt:lpstr>CÁC HỆ ĐẾM CƠ BẢN</vt:lpstr>
      <vt:lpstr>HỆ THẬP PHÂN</vt:lpstr>
      <vt:lpstr>VÍ DỤ SỐ THẬP PHÂN</vt:lpstr>
      <vt:lpstr>HỆ NHỊ PHÂN</vt:lpstr>
      <vt:lpstr>VÍ DỤ SỐ NHỊ PHÂN</vt:lpstr>
      <vt:lpstr>CHUYỂN ĐỔI SỐ NGUYÊN  THẬP PHÂN SANG NHỊ PHÂN</vt:lpstr>
      <vt:lpstr>CHIA DẦN CHO 2</vt:lpstr>
      <vt:lpstr>HỆ NHỊ PHÂN</vt:lpstr>
      <vt:lpstr>PHÂN TÍCH THÀNH CÁC SỐ 2i</vt:lpstr>
      <vt:lpstr>CHUYỂN ĐỔI SỐ LẺ THẬP PHÂN SANG NHỊ PHÂN</vt:lpstr>
      <vt:lpstr>HỆ THẬP LỤC PHÂN (HEXA)</vt:lpstr>
      <vt:lpstr>QUAN HỆ GIỮA SỐ NHỊ PHÂN VÀ SỐ THẬP LỤC PHÂN</vt:lpstr>
      <vt:lpstr>MÃ HÓA VÀ LƯU TRỮ DỮ LIỆU  TRONG MÁY TÍNH</vt:lpstr>
      <vt:lpstr>MÃ HÓA VÀ TÁI TẠO TÍN HIỆU VẬT LÝ</vt:lpstr>
      <vt:lpstr>THỨ TỰ LƯU TRỮ CÁC BYTE  DỮ LIỆU</vt:lpstr>
      <vt:lpstr>VÍ DỤ LƯU TRỮ DỮ LIỆU</vt:lpstr>
      <vt:lpstr>BIỂU DIỄN SỐ NGUYÊN</vt:lpstr>
      <vt:lpstr>BIỂU DIỄN SỐ KHÔNG DẤU</vt:lpstr>
      <vt:lpstr>BIỂU DIỄN SỐ KHÔNG DẤU</vt:lpstr>
      <vt:lpstr>BIỂU DIỄN SỐ KHÔNG DẤU</vt:lpstr>
      <vt:lpstr>VỚI 8 BIT</vt:lpstr>
      <vt:lpstr>VỚI 8 BIT</vt:lpstr>
      <vt:lpstr>VỚI 16 BIT, 32 BIT, 64 BIT</vt:lpstr>
      <vt:lpstr>BIỂU DIỄN SỐ NGUYÊN CÓ DẤU</vt:lpstr>
      <vt:lpstr>BIỂU DIỄN SỐ NGUYÊN CÓ DẤU</vt:lpstr>
      <vt:lpstr>BIỂU DIỄN SỐ DƯƠNG</vt:lpstr>
      <vt:lpstr>BIỂU DIỄN SỐ ÂM</vt:lpstr>
      <vt:lpstr>BIỂU DIỄN TỔNG QUÁT  SỐ NGUYÊN CÓ DẤU</vt:lpstr>
      <vt:lpstr>BIỂU DIỄN TỔNG QUÁT  SỐ NGUYÊN CÓ DẤU</vt:lpstr>
      <vt:lpstr>BIỂU DIỄN TỔNG QUÁT  SỐ NGUYÊN CÓ DẤU</vt:lpstr>
      <vt:lpstr>VỚI 8 BIT</vt:lpstr>
      <vt:lpstr>VỚI 8 BIT</vt:lpstr>
      <vt:lpstr>VỚI 16 BIT, 32 BIT, 64 BIT</vt:lpstr>
      <vt:lpstr>CHUYỂN ĐỔI  TỪ BYTE THÀNH WORD</vt:lpstr>
      <vt:lpstr>BIỂU DIỄN SỐ NGUYÊN THEO MÃ BCD</vt:lpstr>
      <vt:lpstr>BIỂU DIỄN SỐ NGUYÊN THEO MÃ BCD</vt:lpstr>
      <vt:lpstr>CÁC KIỂU LƯU TRỮ SỐ BCD</vt:lpstr>
      <vt:lpstr>CỘNG SỐ NGUYÊN  KHÔNG DẤU</vt:lpstr>
      <vt:lpstr>CỘNG SỐ NGUYÊN  CÓ DẤU</vt:lpstr>
      <vt:lpstr>PHÉP TRỪ SỐ NGUYÊN</vt:lpstr>
      <vt:lpstr>PowerPoint Presentation</vt:lpstr>
      <vt:lpstr>11 X 13 = 143</vt:lpstr>
      <vt:lpstr>NHÂN SỐ NGUYÊN CÓ DẤU</vt:lpstr>
      <vt:lpstr>NHÂN SỐ NGUYÊN CÓ DẤU</vt:lpstr>
      <vt:lpstr>(+7) x (-3) = (-21)</vt:lpstr>
      <vt:lpstr>CHIA SỐ NGUYÊN KHÔNG DẤU</vt:lpstr>
      <vt:lpstr>7 : 3 = 2 DƯ 1</vt:lpstr>
      <vt:lpstr>CHIA SỐ NGUYÊN CÓ DẤU</vt:lpstr>
      <vt:lpstr>SỐ DẤU CHẤM ĐỘNG</vt:lpstr>
      <vt:lpstr>CHUẨN IEEE 754/85</vt:lpstr>
      <vt:lpstr>CÁC DẠNG BIỂU DIỄN CHÍNH</vt:lpstr>
      <vt:lpstr>DẠNG 32 BIT</vt:lpstr>
      <vt:lpstr>DẠNG 32 BIT</vt:lpstr>
      <vt:lpstr>DẠNG 32 BIT</vt:lpstr>
      <vt:lpstr>CÁC QUY ƯỚC ĐẶC BIỆT</vt:lpstr>
      <vt:lpstr>MIỀN GIÁ TRỊ BIỂU DIỄN</vt:lpstr>
      <vt:lpstr>DẠNG 64 BIT</vt:lpstr>
      <vt:lpstr>DẠNG 80 BIT</vt:lpstr>
      <vt:lpstr>BIỂU DIỄN KÝ TỰ</vt:lpstr>
      <vt:lpstr>BỘ MÃ ASCII</vt:lpstr>
      <vt:lpstr>BỘ MÃ ASCII</vt:lpstr>
      <vt:lpstr>BỘ MÃ UNICODE</vt:lpstr>
      <vt:lpstr>BỘ MÃ UNICODE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DởHơiTừBé</dc:creator>
  <cp:lastModifiedBy>User</cp:lastModifiedBy>
  <cp:revision>460</cp:revision>
  <dcterms:created xsi:type="dcterms:W3CDTF">2006-08-16T00:00:00Z</dcterms:created>
  <dcterms:modified xsi:type="dcterms:W3CDTF">2016-07-23T17:28:06Z</dcterms:modified>
</cp:coreProperties>
</file>