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256" r:id="rId2"/>
    <p:sldId id="267" r:id="rId3"/>
    <p:sldId id="26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1" r:id="rId14"/>
    <p:sldId id="269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2" r:id="rId35"/>
    <p:sldId id="291" r:id="rId36"/>
    <p:sldId id="293" r:id="rId37"/>
    <p:sldId id="294" r:id="rId38"/>
    <p:sldId id="295" r:id="rId39"/>
    <p:sldId id="296" r:id="rId40"/>
    <p:sldId id="297" r:id="rId41"/>
    <p:sldId id="298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75" autoAdjust="0"/>
  </p:normalViewPr>
  <p:slideViewPr>
    <p:cSldViewPr>
      <p:cViewPr varScale="1">
        <p:scale>
          <a:sx n="62" d="100"/>
          <a:sy n="62" d="100"/>
        </p:scale>
        <p:origin x="-15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B167-4AEB-4DE3-885B-B3C8F1B4284C}" type="datetimeFigureOut">
              <a:rPr lang="en-US" smtClean="0"/>
              <a:t>7/23/2016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0EDA8-7D8C-4A30-AF35-F0F330B7D2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>
                <a:latin typeface="Arial" pitchFamily="34" charset="0"/>
                <a:cs typeface="Arial" pitchFamily="34" charset="0"/>
              </a:rPr>
              <a:t>Computer architecture focuses on the structure and behavior of  the computer system and refers to the logical aspects of system implementation as seen by programmer such as: instruction set and formats, operation code, data types,number and types of register, addressing modes, main memory access methods, I/O mechanisms</a:t>
            </a:r>
          </a:p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>
                <a:latin typeface="Arial" pitchFamily="34" charset="0"/>
                <a:cs typeface="Arial" pitchFamily="34" charset="0"/>
              </a:rPr>
              <a:t>Computer organization encompasses all physical aspects of computer systems control signal, signaling methods, memory types… How does a computer work?</a:t>
            </a:r>
          </a:p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8D1C6-0A33-4C32-8B08-EE6D241A8708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23F2-15F1-4F84-9F4D-BCEE9008CB03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1B79-42E9-465C-A24E-E89DFFBD9FF3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056F2-73D5-46D3-A4FD-3D204F54B254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B79C-D152-4E46-A4C4-8E1D8AFB008F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2172-80D4-41F7-9FAE-43AD2EA8385D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89A4-0301-4060-8D75-5FF89C11C9F6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5F83-FCEB-4F9C-A3F6-CB28F0619019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EF13-1704-43E4-ACD9-065302A33AB9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3F47D-EDB6-41EB-AFD2-3AF8F14D3CBF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9CB9F-E848-4940-A9A8-AD19D0693820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4F37F-EFF4-4850-B8BB-B334784C494F}" type="datetime1">
              <a:rPr lang="en-US" smtClean="0"/>
              <a:t>7/23/2016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>
                <a:latin typeface="Arial" pitchFamily="34" charset="0"/>
                <a:cs typeface="Arial" pitchFamily="34" charset="0"/>
              </a:rPr>
              <a:t>TỔNG QUAN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MÁY 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2362200"/>
            <a:ext cx="752475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5254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MÔ HÌNH PHÂN LỚP CỦA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1 HỆ THỐNG MÁY 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1771650"/>
            <a:ext cx="6172200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4989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>
                <a:latin typeface="Arial" pitchFamily="34" charset="0"/>
                <a:cs typeface="Arial" pitchFamily="34" charset="0"/>
              </a:rPr>
              <a:t>KIẾN TRÚC MÁY </a:t>
            </a:r>
            <a:r>
              <a:rPr lang="en-US" sz="3600" smtClean="0">
                <a:latin typeface="Arial" pitchFamily="34" charset="0"/>
                <a:cs typeface="Arial" pitchFamily="34" charset="0"/>
              </a:rPr>
              <a:t>TÍNH &amp;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TỔ </a:t>
            </a:r>
            <a:r>
              <a:rPr lang="en-US" sz="3600">
                <a:latin typeface="Arial" pitchFamily="34" charset="0"/>
                <a:cs typeface="Arial" pitchFamily="34" charset="0"/>
              </a:rPr>
              <a:t>CHỨC MÁY </a:t>
            </a:r>
            <a:r>
              <a:rPr lang="en-US" sz="3600" smtClean="0">
                <a:latin typeface="Arial" pitchFamily="34" charset="0"/>
                <a:cs typeface="Arial" pitchFamily="34" charset="0"/>
              </a:rPr>
              <a:t>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Kiến trúc máy tính: </a:t>
            </a:r>
            <a:r>
              <a:rPr lang="vi-VN">
                <a:latin typeface="Arial" pitchFamily="34" charset="0"/>
                <a:cs typeface="Arial" pitchFamily="34" charset="0"/>
              </a:rPr>
              <a:t>những đặc tả hệ thống mà lập trình viên có thể quan sát </a:t>
            </a:r>
            <a:r>
              <a:rPr lang="vi-VN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Tổ chức máy tính: </a:t>
            </a:r>
            <a:r>
              <a:rPr lang="vi-VN">
                <a:latin typeface="Arial" pitchFamily="34" charset="0"/>
                <a:cs typeface="Arial" pitchFamily="34" charset="0"/>
              </a:rPr>
              <a:t>các  đơn vị vận hành và sự kết nối giữa chúng nhằm hiện thực hóa những đặc tả về kiến </a:t>
            </a:r>
            <a:r>
              <a:rPr lang="vi-VN" smtClean="0">
                <a:latin typeface="Arial" pitchFamily="34" charset="0"/>
                <a:cs typeface="Arial" pitchFamily="34" charset="0"/>
              </a:rPr>
              <a:t>trúc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1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VÀ CHỨC NĂNG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CỦA MÁY 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Cấu trúc: cách thức các thành phần hệ thống liên hệ với nhau. 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</a:t>
            </a:r>
            <a:r>
              <a:rPr lang="vi-VN">
                <a:latin typeface="Arial" pitchFamily="34" charset="0"/>
                <a:cs typeface="Arial" pitchFamily="34" charset="0"/>
              </a:rPr>
              <a:t>hoạt động của mỗi thành phần riêng lẻ với tư cách là một phần của cấu trúc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4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CHỨC NĂNG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838199" y="1905000"/>
            <a:ext cx="7620001" cy="3581400"/>
            <a:chOff x="432" y="1584"/>
            <a:chExt cx="4800" cy="2256"/>
          </a:xfrm>
        </p:grpSpPr>
        <p:sp>
          <p:nvSpPr>
            <p:cNvPr id="7" name="Oval 28"/>
            <p:cNvSpPr>
              <a:spLocks noChangeArrowheads="1"/>
            </p:cNvSpPr>
            <p:nvPr/>
          </p:nvSpPr>
          <p:spPr bwMode="auto">
            <a:xfrm>
              <a:off x="1152" y="2256"/>
              <a:ext cx="768" cy="76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Line 29"/>
            <p:cNvSpPr>
              <a:spLocks noChangeShapeType="1"/>
            </p:cNvSpPr>
            <p:nvPr/>
          </p:nvSpPr>
          <p:spPr bwMode="auto">
            <a:xfrm flipH="1">
              <a:off x="432" y="2448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Line 30"/>
            <p:cNvSpPr>
              <a:spLocks noChangeShapeType="1"/>
            </p:cNvSpPr>
            <p:nvPr/>
          </p:nvSpPr>
          <p:spPr bwMode="auto">
            <a:xfrm>
              <a:off x="432" y="283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Line 31"/>
            <p:cNvSpPr>
              <a:spLocks noChangeShapeType="1"/>
            </p:cNvSpPr>
            <p:nvPr/>
          </p:nvSpPr>
          <p:spPr bwMode="auto">
            <a:xfrm>
              <a:off x="1872" y="2832"/>
              <a:ext cx="12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Line 32"/>
            <p:cNvSpPr>
              <a:spLocks noChangeShapeType="1"/>
            </p:cNvSpPr>
            <p:nvPr/>
          </p:nvSpPr>
          <p:spPr bwMode="auto">
            <a:xfrm flipH="1">
              <a:off x="1872" y="2448"/>
              <a:ext cx="12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33"/>
            <p:cNvSpPr>
              <a:spLocks noChangeShapeType="1"/>
            </p:cNvSpPr>
            <p:nvPr/>
          </p:nvSpPr>
          <p:spPr bwMode="auto">
            <a:xfrm flipV="1">
              <a:off x="3696" y="1872"/>
              <a:ext cx="768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34"/>
            <p:cNvSpPr>
              <a:spLocks noChangeShapeType="1"/>
            </p:cNvSpPr>
            <p:nvPr/>
          </p:nvSpPr>
          <p:spPr bwMode="auto">
            <a:xfrm flipH="1">
              <a:off x="3840" y="2160"/>
              <a:ext cx="672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35"/>
            <p:cNvSpPr>
              <a:spLocks noChangeShapeType="1"/>
            </p:cNvSpPr>
            <p:nvPr/>
          </p:nvSpPr>
          <p:spPr bwMode="auto">
            <a:xfrm>
              <a:off x="3792" y="2784"/>
              <a:ext cx="768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36"/>
            <p:cNvSpPr>
              <a:spLocks noChangeShapeType="1"/>
            </p:cNvSpPr>
            <p:nvPr/>
          </p:nvSpPr>
          <p:spPr bwMode="auto">
            <a:xfrm flipH="1" flipV="1">
              <a:off x="3600" y="2976"/>
              <a:ext cx="864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Text Box 37"/>
            <p:cNvSpPr txBox="1">
              <a:spLocks noChangeArrowheads="1"/>
            </p:cNvSpPr>
            <p:nvPr/>
          </p:nvSpPr>
          <p:spPr bwMode="auto">
            <a:xfrm>
              <a:off x="1152" y="2425"/>
              <a:ext cx="81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GB" dirty="0" smtClean="0"/>
                <a:t>Di </a:t>
              </a:r>
              <a:r>
                <a:rPr lang="en-GB" dirty="0" err="1" smtClean="0"/>
                <a:t>chuyển</a:t>
              </a:r>
              <a:r>
                <a:rPr lang="en-GB" dirty="0" smtClean="0"/>
                <a:t> </a:t>
              </a:r>
              <a:r>
                <a:rPr lang="en-GB" dirty="0" err="1" smtClean="0"/>
                <a:t>dữ</a:t>
              </a:r>
              <a:r>
                <a:rPr lang="en-GB" dirty="0" smtClean="0"/>
                <a:t> </a:t>
              </a:r>
              <a:r>
                <a:rPr lang="en-GB" dirty="0" err="1" smtClean="0"/>
                <a:t>liệu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17" name="Text Box 38"/>
            <p:cNvSpPr txBox="1">
              <a:spLocks noChangeArrowheads="1"/>
            </p:cNvSpPr>
            <p:nvPr/>
          </p:nvSpPr>
          <p:spPr bwMode="auto">
            <a:xfrm>
              <a:off x="3072" y="2425"/>
              <a:ext cx="86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GB" dirty="0" err="1" smtClean="0"/>
                <a:t>Kỹ</a:t>
              </a:r>
              <a:r>
                <a:rPr lang="en-GB" dirty="0" smtClean="0"/>
                <a:t> </a:t>
              </a:r>
              <a:r>
                <a:rPr lang="en-GB" dirty="0" err="1" smtClean="0"/>
                <a:t>thuật</a:t>
              </a:r>
              <a:r>
                <a:rPr lang="en-GB" dirty="0" smtClean="0"/>
                <a:t> </a:t>
              </a:r>
              <a:r>
                <a:rPr lang="en-GB" dirty="0" err="1" smtClean="0"/>
                <a:t>điều</a:t>
              </a:r>
              <a:r>
                <a:rPr lang="en-GB" dirty="0" smtClean="0"/>
                <a:t> </a:t>
              </a:r>
              <a:r>
                <a:rPr lang="en-GB" dirty="0" err="1" smtClean="0"/>
                <a:t>khiển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auto">
            <a:xfrm>
              <a:off x="4470" y="1753"/>
              <a:ext cx="762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GB" dirty="0" err="1" smtClean="0"/>
                <a:t>Lưu</a:t>
              </a:r>
              <a:r>
                <a:rPr lang="en-GB" dirty="0" smtClean="0"/>
                <a:t> </a:t>
              </a:r>
              <a:r>
                <a:rPr lang="en-GB" dirty="0" err="1" smtClean="0"/>
                <a:t>trữ</a:t>
              </a:r>
              <a:r>
                <a:rPr lang="en-GB" dirty="0" smtClean="0"/>
                <a:t> </a:t>
              </a:r>
              <a:r>
                <a:rPr lang="en-GB" dirty="0" err="1" smtClean="0"/>
                <a:t>dữ</a:t>
              </a:r>
              <a:r>
                <a:rPr lang="en-GB" dirty="0" smtClean="0"/>
                <a:t> </a:t>
              </a:r>
              <a:r>
                <a:rPr lang="en-GB" dirty="0" err="1" smtClean="0"/>
                <a:t>liệu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19" name="Text Box 40"/>
            <p:cNvSpPr txBox="1">
              <a:spLocks noChangeArrowheads="1"/>
            </p:cNvSpPr>
            <p:nvPr/>
          </p:nvSpPr>
          <p:spPr bwMode="auto">
            <a:xfrm>
              <a:off x="4521" y="3241"/>
              <a:ext cx="663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GB" dirty="0" err="1" smtClean="0"/>
                <a:t>Xử</a:t>
              </a:r>
              <a:r>
                <a:rPr lang="en-GB" dirty="0" smtClean="0"/>
                <a:t> </a:t>
              </a:r>
              <a:r>
                <a:rPr lang="en-GB" dirty="0" err="1" smtClean="0"/>
                <a:t>lý</a:t>
              </a:r>
              <a:r>
                <a:rPr lang="en-GB" dirty="0" smtClean="0"/>
                <a:t> </a:t>
              </a:r>
              <a:r>
                <a:rPr lang="en-GB" dirty="0" err="1" smtClean="0"/>
                <a:t>dữ</a:t>
              </a:r>
              <a:r>
                <a:rPr lang="en-GB" dirty="0" smtClean="0"/>
                <a:t> </a:t>
              </a:r>
              <a:r>
                <a:rPr lang="en-GB" dirty="0" err="1" smtClean="0"/>
                <a:t>liệu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20" name="Oval 41"/>
            <p:cNvSpPr>
              <a:spLocks noChangeArrowheads="1"/>
            </p:cNvSpPr>
            <p:nvPr/>
          </p:nvSpPr>
          <p:spPr bwMode="auto">
            <a:xfrm>
              <a:off x="3072" y="2256"/>
              <a:ext cx="768" cy="76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42"/>
            <p:cNvSpPr>
              <a:spLocks noChangeArrowheads="1"/>
            </p:cNvSpPr>
            <p:nvPr/>
          </p:nvSpPr>
          <p:spPr bwMode="auto">
            <a:xfrm>
              <a:off x="4464" y="1584"/>
              <a:ext cx="768" cy="76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43"/>
            <p:cNvSpPr>
              <a:spLocks noChangeArrowheads="1"/>
            </p:cNvSpPr>
            <p:nvPr/>
          </p:nvSpPr>
          <p:spPr bwMode="auto">
            <a:xfrm>
              <a:off x="4464" y="3072"/>
              <a:ext cx="768" cy="76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320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1676400"/>
            <a:ext cx="6924675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548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TỔNG QUAN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442913" y="1752600"/>
            <a:ext cx="8472487" cy="4648200"/>
            <a:chOff x="138113" y="2057400"/>
            <a:chExt cx="8472487" cy="4648200"/>
          </a:xfrm>
        </p:grpSpPr>
        <p:sp>
          <p:nvSpPr>
            <p:cNvPr id="9" name="Oval 5" descr="50%"/>
            <p:cNvSpPr>
              <a:spLocks noChangeArrowheads="1"/>
            </p:cNvSpPr>
            <p:nvPr/>
          </p:nvSpPr>
          <p:spPr bwMode="auto">
            <a:xfrm>
              <a:off x="3886200" y="2057400"/>
              <a:ext cx="4724400" cy="4648200"/>
            </a:xfrm>
            <a:prstGeom prst="ellipse">
              <a:avLst/>
            </a:prstGeom>
            <a:pattFill prst="pct50">
              <a:fgClr>
                <a:schemeClr val="tx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410200" y="3581400"/>
              <a:ext cx="1524000" cy="15240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648200" y="27432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" name="Oval 4"/>
            <p:cNvSpPr>
              <a:spLocks noChangeArrowheads="1"/>
            </p:cNvSpPr>
            <p:nvPr/>
          </p:nvSpPr>
          <p:spPr bwMode="auto">
            <a:xfrm>
              <a:off x="533400" y="3657600"/>
              <a:ext cx="1066800" cy="10668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3" name="Oval 7"/>
            <p:cNvSpPr>
              <a:spLocks noChangeArrowheads="1"/>
            </p:cNvSpPr>
            <p:nvPr/>
          </p:nvSpPr>
          <p:spPr bwMode="auto">
            <a:xfrm>
              <a:off x="6400800" y="27432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5486400" y="48006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519113" y="3946525"/>
              <a:ext cx="1066615" cy="371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Máy</a:t>
              </a:r>
              <a:r>
                <a:rPr lang="en-GB" dirty="0" smtClean="0"/>
                <a:t> </a:t>
              </a:r>
              <a:r>
                <a:rPr lang="en-GB" dirty="0" err="1" smtClean="0"/>
                <a:t>tính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6629400" y="3048000"/>
              <a:ext cx="1143000" cy="648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algn="ctr"/>
              <a:r>
                <a:rPr lang="en-GB" dirty="0" err="1" smtClean="0"/>
                <a:t>Bộ</a:t>
              </a:r>
              <a:r>
                <a:rPr lang="en-GB" dirty="0" smtClean="0"/>
                <a:t> </a:t>
              </a:r>
              <a:r>
                <a:rPr lang="en-GB" dirty="0" err="1" smtClean="0"/>
                <a:t>nhớ</a:t>
              </a:r>
              <a:r>
                <a:rPr lang="en-GB" dirty="0" smtClean="0"/>
                <a:t> </a:t>
              </a:r>
              <a:r>
                <a:rPr lang="en-GB" dirty="0" err="1" smtClean="0"/>
                <a:t>chính</a:t>
              </a:r>
              <a:endParaRPr lang="en-GB" dirty="0"/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5791200" y="5133975"/>
              <a:ext cx="797311" cy="648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Nhập</a:t>
              </a:r>
              <a:r>
                <a:rPr lang="en-GB" dirty="0" smtClean="0"/>
                <a:t>/</a:t>
              </a:r>
            </a:p>
            <a:p>
              <a:pPr algn="l"/>
              <a:r>
                <a:rPr lang="en-GB" dirty="0" err="1" smtClean="0"/>
                <a:t>Xuất</a:t>
              </a:r>
              <a:endParaRPr lang="en-GB" dirty="0"/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5410200" y="4067175"/>
              <a:ext cx="1447799" cy="648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algn="ctr"/>
              <a:r>
                <a:rPr lang="en-GB" dirty="0" err="1" smtClean="0"/>
                <a:t>Liên</a:t>
              </a:r>
              <a:r>
                <a:rPr lang="en-GB" dirty="0" smtClean="0"/>
                <a:t> </a:t>
              </a:r>
              <a:r>
                <a:rPr lang="en-GB" dirty="0" err="1" smtClean="0"/>
                <a:t>kết</a:t>
              </a:r>
              <a:r>
                <a:rPr lang="en-GB" dirty="0" smtClean="0"/>
                <a:t> </a:t>
              </a:r>
              <a:r>
                <a:rPr lang="en-GB" dirty="0" err="1" smtClean="0"/>
                <a:t>hệ</a:t>
              </a:r>
              <a:r>
                <a:rPr lang="en-GB" dirty="0" smtClean="0"/>
                <a:t> </a:t>
              </a:r>
              <a:r>
                <a:rPr lang="en-GB" dirty="0" err="1" smtClean="0"/>
                <a:t>thống</a:t>
              </a:r>
              <a:endParaRPr lang="en-GB" dirty="0"/>
            </a:p>
          </p:txBody>
        </p:sp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1066800" y="2209800"/>
              <a:ext cx="4343400" cy="144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0" name="Line 16"/>
            <p:cNvSpPr>
              <a:spLocks noChangeShapeType="1"/>
            </p:cNvSpPr>
            <p:nvPr/>
          </p:nvSpPr>
          <p:spPr bwMode="auto">
            <a:xfrm>
              <a:off x="1066800" y="4724400"/>
              <a:ext cx="419100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1" name="Text Box 19"/>
            <p:cNvSpPr txBox="1">
              <a:spLocks noChangeArrowheads="1"/>
            </p:cNvSpPr>
            <p:nvPr/>
          </p:nvSpPr>
          <p:spPr bwMode="auto">
            <a:xfrm>
              <a:off x="290513" y="2346325"/>
              <a:ext cx="1797585" cy="371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Thiết</a:t>
              </a:r>
              <a:r>
                <a:rPr lang="en-GB" dirty="0" smtClean="0"/>
                <a:t> </a:t>
              </a:r>
              <a:r>
                <a:rPr lang="en-GB" dirty="0" err="1" smtClean="0"/>
                <a:t>bị</a:t>
              </a:r>
              <a:r>
                <a:rPr lang="en-GB" dirty="0" smtClean="0"/>
                <a:t> </a:t>
              </a:r>
              <a:r>
                <a:rPr lang="en-GB" dirty="0" err="1" smtClean="0"/>
                <a:t>ngoại</a:t>
              </a:r>
              <a:r>
                <a:rPr lang="en-GB" dirty="0" smtClean="0"/>
                <a:t> vi</a:t>
              </a:r>
              <a:endParaRPr lang="en-GB" dirty="0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auto">
            <a:xfrm>
              <a:off x="138113" y="5622925"/>
              <a:ext cx="2127803" cy="371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Các</a:t>
              </a:r>
              <a:r>
                <a:rPr lang="en-GB" dirty="0" smtClean="0"/>
                <a:t> </a:t>
              </a:r>
              <a:r>
                <a:rPr lang="en-GB" dirty="0" err="1" smtClean="0"/>
                <a:t>đường</a:t>
              </a:r>
              <a:r>
                <a:rPr lang="en-GB" dirty="0" smtClean="0"/>
                <a:t> </a:t>
              </a:r>
              <a:r>
                <a:rPr lang="en-GB" dirty="0" err="1" smtClean="0"/>
                <a:t>liên</a:t>
              </a:r>
              <a:r>
                <a:rPr lang="en-GB" dirty="0" smtClean="0"/>
                <a:t> </a:t>
              </a:r>
              <a:r>
                <a:rPr lang="en-GB" dirty="0" err="1" smtClean="0"/>
                <a:t>lạc</a:t>
              </a:r>
              <a:endParaRPr lang="en-GB" dirty="0"/>
            </a:p>
          </p:txBody>
        </p:sp>
        <p:sp>
          <p:nvSpPr>
            <p:cNvPr id="24" name="Text Box 11"/>
            <p:cNvSpPr txBox="1">
              <a:spLocks noChangeArrowheads="1"/>
            </p:cNvSpPr>
            <p:nvPr/>
          </p:nvSpPr>
          <p:spPr bwMode="auto">
            <a:xfrm>
              <a:off x="4724400" y="2971800"/>
              <a:ext cx="1219200" cy="925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algn="ctr"/>
              <a:r>
                <a:rPr lang="en-GB" dirty="0" err="1" smtClean="0"/>
                <a:t>Đơn</a:t>
              </a:r>
              <a:r>
                <a:rPr lang="en-GB" dirty="0" smtClean="0"/>
                <a:t> </a:t>
              </a:r>
              <a:r>
                <a:rPr lang="en-GB" dirty="0" err="1" smtClean="0"/>
                <a:t>vị</a:t>
              </a:r>
              <a:r>
                <a:rPr lang="en-GB" dirty="0" smtClean="0"/>
                <a:t> </a:t>
              </a:r>
              <a:r>
                <a:rPr lang="en-GB" dirty="0" err="1" smtClean="0"/>
                <a:t>xử</a:t>
              </a:r>
              <a:r>
                <a:rPr lang="en-GB" dirty="0" smtClean="0"/>
                <a:t> </a:t>
              </a:r>
              <a:r>
                <a:rPr lang="en-GB" dirty="0" err="1" smtClean="0"/>
                <a:t>lý</a:t>
              </a:r>
              <a:r>
                <a:rPr lang="en-GB" dirty="0" smtClean="0"/>
                <a:t> </a:t>
              </a:r>
              <a:r>
                <a:rPr lang="en-GB" dirty="0" err="1" smtClean="0"/>
                <a:t>trung</a:t>
              </a:r>
              <a:r>
                <a:rPr lang="en-GB" dirty="0" smtClean="0"/>
                <a:t> </a:t>
              </a:r>
              <a:r>
                <a:rPr lang="en-GB" dirty="0" err="1" smtClean="0"/>
                <a:t>tâm</a:t>
              </a:r>
              <a:endParaRPr lang="en-GB" dirty="0"/>
            </a:p>
          </p:txBody>
        </p:sp>
        <p:sp>
          <p:nvSpPr>
            <p:cNvPr id="25" name="Line 21"/>
            <p:cNvSpPr>
              <a:spLocks noChangeShapeType="1"/>
            </p:cNvSpPr>
            <p:nvPr/>
          </p:nvSpPr>
          <p:spPr bwMode="auto">
            <a:xfrm>
              <a:off x="914400" y="2743200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6" name="Line 22"/>
            <p:cNvSpPr>
              <a:spLocks noChangeShapeType="1"/>
            </p:cNvSpPr>
            <p:nvPr/>
          </p:nvSpPr>
          <p:spPr bwMode="auto">
            <a:xfrm>
              <a:off x="914400" y="4724400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7" name="Text Box 24"/>
            <p:cNvSpPr txBox="1">
              <a:spLocks noChangeArrowheads="1"/>
            </p:cNvSpPr>
            <p:nvPr/>
          </p:nvSpPr>
          <p:spPr bwMode="auto">
            <a:xfrm>
              <a:off x="5603875" y="2254717"/>
              <a:ext cx="1162796" cy="402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2000" dirty="0" err="1" smtClean="0"/>
                <a:t>Máy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tính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5659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CPU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0"/>
            <a:ext cx="8534400" cy="4648200"/>
            <a:chOff x="228600" y="1524000"/>
            <a:chExt cx="8534400" cy="4648200"/>
          </a:xfrm>
        </p:grpSpPr>
        <p:sp>
          <p:nvSpPr>
            <p:cNvPr id="8" name="Oval 20" descr="50%"/>
            <p:cNvSpPr>
              <a:spLocks noChangeArrowheads="1"/>
            </p:cNvSpPr>
            <p:nvPr/>
          </p:nvSpPr>
          <p:spPr bwMode="auto">
            <a:xfrm>
              <a:off x="4038600" y="1524000"/>
              <a:ext cx="4724400" cy="4648200"/>
            </a:xfrm>
            <a:prstGeom prst="ellipse">
              <a:avLst/>
            </a:prstGeom>
            <a:pattFill prst="pct50">
              <a:fgClr>
                <a:schemeClr val="tx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" name="Oval 25"/>
            <p:cNvSpPr>
              <a:spLocks noChangeArrowheads="1"/>
            </p:cNvSpPr>
            <p:nvPr/>
          </p:nvSpPr>
          <p:spPr bwMode="auto">
            <a:xfrm>
              <a:off x="5562600" y="3048000"/>
              <a:ext cx="1524000" cy="15240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0" name="Oval 21"/>
            <p:cNvSpPr>
              <a:spLocks noChangeArrowheads="1"/>
            </p:cNvSpPr>
            <p:nvPr/>
          </p:nvSpPr>
          <p:spPr bwMode="auto">
            <a:xfrm>
              <a:off x="4800600" y="22098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1" name="Oval 22"/>
            <p:cNvSpPr>
              <a:spLocks noChangeArrowheads="1"/>
            </p:cNvSpPr>
            <p:nvPr/>
          </p:nvSpPr>
          <p:spPr bwMode="auto">
            <a:xfrm>
              <a:off x="228600" y="2438400"/>
              <a:ext cx="1981200" cy="20574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" name="Oval 23"/>
            <p:cNvSpPr>
              <a:spLocks noChangeArrowheads="1"/>
            </p:cNvSpPr>
            <p:nvPr/>
          </p:nvSpPr>
          <p:spPr bwMode="auto">
            <a:xfrm>
              <a:off x="6553200" y="22098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3" name="Oval 24"/>
            <p:cNvSpPr>
              <a:spLocks noChangeArrowheads="1"/>
            </p:cNvSpPr>
            <p:nvPr/>
          </p:nvSpPr>
          <p:spPr bwMode="auto">
            <a:xfrm>
              <a:off x="5638800" y="42672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4" name="Text Box 26"/>
            <p:cNvSpPr txBox="1">
              <a:spLocks noChangeArrowheads="1"/>
            </p:cNvSpPr>
            <p:nvPr/>
          </p:nvSpPr>
          <p:spPr bwMode="auto">
            <a:xfrm>
              <a:off x="755650" y="2482850"/>
              <a:ext cx="10731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smtClean="0"/>
                <a:t>Computer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15" name="Text Box 27"/>
            <p:cNvSpPr txBox="1">
              <a:spLocks noChangeArrowheads="1"/>
            </p:cNvSpPr>
            <p:nvPr/>
          </p:nvSpPr>
          <p:spPr bwMode="auto">
            <a:xfrm>
              <a:off x="6705600" y="2438400"/>
              <a:ext cx="1207680" cy="925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/>
                <a:t>Arithmetic</a:t>
              </a:r>
            </a:p>
            <a:p>
              <a:pPr algn="l"/>
              <a:r>
                <a:rPr lang="en-GB" dirty="0"/>
                <a:t>and </a:t>
              </a:r>
            </a:p>
            <a:p>
              <a:pPr algn="l"/>
              <a:r>
                <a:rPr lang="en-GB" smtClean="0"/>
                <a:t>Logic </a:t>
              </a:r>
              <a:r>
                <a:rPr lang="en-GB" dirty="0"/>
                <a:t>Unit</a:t>
              </a:r>
            </a:p>
          </p:txBody>
        </p:sp>
        <p:sp>
          <p:nvSpPr>
            <p:cNvPr id="16" name="Text Box 28"/>
            <p:cNvSpPr txBox="1">
              <a:spLocks noChangeArrowheads="1"/>
            </p:cNvSpPr>
            <p:nvPr/>
          </p:nvSpPr>
          <p:spPr bwMode="auto">
            <a:xfrm>
              <a:off x="5867400" y="4600575"/>
              <a:ext cx="835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/>
                <a:t>Control</a:t>
              </a:r>
            </a:p>
            <a:p>
              <a:pPr algn="l"/>
              <a:r>
                <a:rPr lang="en-GB"/>
                <a:t>Unit</a:t>
              </a:r>
            </a:p>
          </p:txBody>
        </p:sp>
        <p:sp>
          <p:nvSpPr>
            <p:cNvPr id="17" name="Text Box 29"/>
            <p:cNvSpPr txBox="1">
              <a:spLocks noChangeArrowheads="1"/>
            </p:cNvSpPr>
            <p:nvPr/>
          </p:nvSpPr>
          <p:spPr bwMode="auto">
            <a:xfrm>
              <a:off x="5562600" y="3533775"/>
              <a:ext cx="1570038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/>
                <a:t>Internal CPU</a:t>
              </a:r>
            </a:p>
            <a:p>
              <a:pPr algn="l"/>
              <a:r>
                <a:rPr lang="en-GB"/>
                <a:t>Interconnection</a:t>
              </a:r>
            </a:p>
          </p:txBody>
        </p:sp>
        <p:sp>
          <p:nvSpPr>
            <p:cNvPr id="18" name="Line 30"/>
            <p:cNvSpPr>
              <a:spLocks noChangeShapeType="1"/>
            </p:cNvSpPr>
            <p:nvPr/>
          </p:nvSpPr>
          <p:spPr bwMode="auto">
            <a:xfrm flipV="1">
              <a:off x="1676400" y="1676400"/>
              <a:ext cx="3886200" cy="1371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9" name="Line 31"/>
            <p:cNvSpPr>
              <a:spLocks noChangeShapeType="1"/>
            </p:cNvSpPr>
            <p:nvPr/>
          </p:nvSpPr>
          <p:spPr bwMode="auto">
            <a:xfrm>
              <a:off x="1676400" y="3810000"/>
              <a:ext cx="373380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0" name="Text Box 34"/>
            <p:cNvSpPr txBox="1">
              <a:spLocks noChangeArrowheads="1"/>
            </p:cNvSpPr>
            <p:nvPr/>
          </p:nvSpPr>
          <p:spPr bwMode="auto">
            <a:xfrm>
              <a:off x="4981575" y="2635250"/>
              <a:ext cx="1038225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/>
                <a:t>Registers</a:t>
              </a:r>
            </a:p>
          </p:txBody>
        </p:sp>
        <p:sp>
          <p:nvSpPr>
            <p:cNvPr id="21" name="Oval 37"/>
            <p:cNvSpPr>
              <a:spLocks noChangeArrowheads="1"/>
            </p:cNvSpPr>
            <p:nvPr/>
          </p:nvSpPr>
          <p:spPr bwMode="auto">
            <a:xfrm>
              <a:off x="1371600" y="3048000"/>
              <a:ext cx="685800" cy="762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2" name="Text Box 38"/>
            <p:cNvSpPr txBox="1">
              <a:spLocks noChangeArrowheads="1"/>
            </p:cNvSpPr>
            <p:nvPr/>
          </p:nvSpPr>
          <p:spPr bwMode="auto">
            <a:xfrm>
              <a:off x="1479550" y="3276600"/>
              <a:ext cx="50165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1200"/>
                <a:t>CPU</a:t>
              </a:r>
              <a:endParaRPr lang="en-US"/>
            </a:p>
          </p:txBody>
        </p:sp>
        <p:sp>
          <p:nvSpPr>
            <p:cNvPr id="24" name="Oval 39"/>
            <p:cNvSpPr>
              <a:spLocks noChangeArrowheads="1"/>
            </p:cNvSpPr>
            <p:nvPr/>
          </p:nvSpPr>
          <p:spPr bwMode="auto">
            <a:xfrm>
              <a:off x="457200" y="2743200"/>
              <a:ext cx="609600" cy="6096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r>
                <a:rPr lang="en-US" sz="1200" dirty="0"/>
                <a:t>I/O</a:t>
              </a:r>
              <a:endParaRPr lang="en-US" dirty="0"/>
            </a:p>
          </p:txBody>
        </p:sp>
        <p:sp>
          <p:nvSpPr>
            <p:cNvPr id="25" name="Oval 40"/>
            <p:cNvSpPr>
              <a:spLocks noChangeArrowheads="1"/>
            </p:cNvSpPr>
            <p:nvPr/>
          </p:nvSpPr>
          <p:spPr bwMode="auto">
            <a:xfrm>
              <a:off x="533400" y="3657600"/>
              <a:ext cx="685800" cy="6858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6" name="Oval 41"/>
            <p:cNvSpPr>
              <a:spLocks noChangeArrowheads="1"/>
            </p:cNvSpPr>
            <p:nvPr/>
          </p:nvSpPr>
          <p:spPr bwMode="auto">
            <a:xfrm>
              <a:off x="762000" y="3048000"/>
              <a:ext cx="685800" cy="762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7" name="Text Box 43"/>
            <p:cNvSpPr txBox="1">
              <a:spLocks noChangeArrowheads="1"/>
            </p:cNvSpPr>
            <p:nvPr/>
          </p:nvSpPr>
          <p:spPr bwMode="auto">
            <a:xfrm>
              <a:off x="533400" y="3840163"/>
              <a:ext cx="73025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1200"/>
                <a:t>Memory</a:t>
              </a:r>
              <a:endParaRPr lang="en-US"/>
            </a:p>
          </p:txBody>
        </p:sp>
        <p:sp>
          <p:nvSpPr>
            <p:cNvPr id="28" name="Text Box 44"/>
            <p:cNvSpPr txBox="1">
              <a:spLocks noChangeArrowheads="1"/>
            </p:cNvSpPr>
            <p:nvPr/>
          </p:nvSpPr>
          <p:spPr bwMode="auto">
            <a:xfrm>
              <a:off x="758825" y="3276600"/>
              <a:ext cx="68897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1200" dirty="0"/>
                <a:t>System</a:t>
              </a:r>
            </a:p>
            <a:p>
              <a:r>
                <a:rPr lang="en-US" sz="1200" dirty="0"/>
                <a:t>Bus</a:t>
              </a:r>
            </a:p>
          </p:txBody>
        </p:sp>
        <p:sp>
          <p:nvSpPr>
            <p:cNvPr id="29" name="Text Box 46"/>
            <p:cNvSpPr txBox="1">
              <a:spLocks noChangeArrowheads="1"/>
            </p:cNvSpPr>
            <p:nvPr/>
          </p:nvSpPr>
          <p:spPr bwMode="auto">
            <a:xfrm>
              <a:off x="6062663" y="1784350"/>
              <a:ext cx="719137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2000"/>
                <a:t>CPU</a:t>
              </a: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791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CPU (TT)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850" y="1524000"/>
            <a:ext cx="7905750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8700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CÔNG SUẤT CỦA BỘ VI XỬ LÝ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Độ dài từ dữ liệu (4 bit đến 64 bit)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Khả năng đánh địa chỉ nhớ vật lý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Tốc độ xử lý lệnh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MIPS = (fxN)/(M+T)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f: tần số làm việc của bộ VXL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N: số lượng các đơn vị ALU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M: số lượng vi lệnh</a:t>
            </a:r>
          </a:p>
          <a:p>
            <a:pPr marL="0" indent="0" algn="just">
              <a:buNone/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T: hệ số thời gian truy cập bộ nhớ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50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TỐC ĐỘ CỦA BỘ VI XỬ LÝ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Tính bằng số lệnh thực hiện trong 1 giây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MIPS (Millions of Instructions Per Second)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Bộ VXL hoạt động theo một xung nhịp có tần số xác định. Tốc độ của bộ VXL được đánh giá gián tiếp thông quan tần số xung nhịp.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6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NÂNG CAO CHẤT LƯỢNG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Tốc độ bộ VXL.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Cân đối hiệu suất.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Cải thiện tổ chức và cấu trúc chip.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1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SƠ LƯỢC LỊCH SỬ PHÁT TRIỂN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Thế hệ thứ 1: vacuum tube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Thế hệ thứ 2: transistor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Thế hệ thứ 3: </a:t>
            </a:r>
            <a:r>
              <a:rPr lang="en-US" smtClean="0">
                <a:latin typeface="Arial" pitchFamily="34" charset="0"/>
                <a:cs typeface="Arial" pitchFamily="34" charset="0"/>
              </a:rPr>
              <a:t>SSI, MSI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Thế hệ thứ 4: LSI, VLSI, ULSI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6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STORED-PROGRAM &amp;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GENERAL-PUSPOSE HARDWARE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914400" y="2057400"/>
            <a:ext cx="7772400" cy="3618131"/>
            <a:chOff x="914400" y="2057400"/>
            <a:chExt cx="7772400" cy="3618131"/>
          </a:xfrm>
        </p:grpSpPr>
        <p:sp>
          <p:nvSpPr>
            <p:cNvPr id="7" name="Rectangle 6"/>
            <p:cNvSpPr/>
            <p:nvPr/>
          </p:nvSpPr>
          <p:spPr>
            <a:xfrm>
              <a:off x="914400" y="2926080"/>
              <a:ext cx="1752600" cy="11430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Dữ liệu</a:t>
              </a:r>
              <a:endParaRPr lang="en-US" sz="240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505200" y="2057400"/>
              <a:ext cx="2514600" cy="28956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Tuần tự các chức năng số học và luận lý</a:t>
              </a:r>
              <a:endParaRPr lang="en-US" sz="240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934200" y="2926080"/>
              <a:ext cx="1752600" cy="11430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Các kết quả</a:t>
              </a:r>
              <a:endParaRPr lang="en-US" sz="240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" name="Straight Arrow Connector 10"/>
            <p:cNvCxnSpPr>
              <a:stCxn id="7" idx="3"/>
              <a:endCxn id="8" idx="1"/>
            </p:cNvCxnSpPr>
            <p:nvPr/>
          </p:nvCxnSpPr>
          <p:spPr>
            <a:xfrm>
              <a:off x="2667000" y="3497580"/>
              <a:ext cx="838200" cy="762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8" idx="3"/>
              <a:endCxn id="9" idx="1"/>
            </p:cNvCxnSpPr>
            <p:nvPr/>
          </p:nvCxnSpPr>
          <p:spPr>
            <a:xfrm flipV="1">
              <a:off x="6019800" y="3497580"/>
              <a:ext cx="914400" cy="762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3286775" y="5029200"/>
              <a:ext cx="295144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mtClean="0">
                  <a:latin typeface="Arial" pitchFamily="34" charset="0"/>
                  <a:cs typeface="Arial" pitchFamily="34" charset="0"/>
                </a:rPr>
                <a:t>Phần cứng được xây dựng</a:t>
              </a:r>
            </a:p>
            <a:p>
              <a:pPr algn="ctr"/>
              <a:r>
                <a:rPr lang="en-US" smtClean="0">
                  <a:latin typeface="Arial" pitchFamily="34" charset="0"/>
                  <a:cs typeface="Arial" pitchFamily="34" charset="0"/>
                </a:rPr>
                <a:t>từ các thành phần logic</a:t>
              </a:r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164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STORED-PROGRAM &amp;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GENERAL-PUSPOSE HARDWARE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57600" y="5105400"/>
            <a:ext cx="2286000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 chức năng số học và luận lý tổng quát</a:t>
            </a:r>
            <a:endParaRPr lang="en-US" sz="20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62400" y="3048000"/>
            <a:ext cx="1600200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Biên dịch</a:t>
            </a:r>
            <a:endParaRPr lang="en-US" sz="20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914400" y="5334000"/>
            <a:ext cx="2743200" cy="45720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5943600" y="5334000"/>
            <a:ext cx="2667000" cy="45720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own Arrow 18"/>
          <p:cNvSpPr/>
          <p:nvPr/>
        </p:nvSpPr>
        <p:spPr>
          <a:xfrm>
            <a:off x="4495800" y="1905000"/>
            <a:ext cx="457200" cy="114300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/>
          <p:cNvSpPr/>
          <p:nvPr/>
        </p:nvSpPr>
        <p:spPr>
          <a:xfrm>
            <a:off x="4533900" y="3962400"/>
            <a:ext cx="457200" cy="114300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990600" y="4800600"/>
            <a:ext cx="10134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mtClean="0">
                <a:latin typeface="Arial" pitchFamily="34" charset="0"/>
                <a:cs typeface="Arial" pitchFamily="34" charset="0"/>
              </a:rPr>
              <a:t>Dữ liệu</a:t>
            </a:r>
            <a:endParaRPr lang="en-US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66228" y="4876800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mtClean="0">
                <a:latin typeface="Arial" pitchFamily="34" charset="0"/>
                <a:cs typeface="Arial" pitchFamily="34" charset="0"/>
              </a:rPr>
              <a:t>Các kết quả</a:t>
            </a:r>
            <a:endParaRPr lang="en-US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38074" y="4164568"/>
            <a:ext cx="15376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smtClean="0">
                <a:latin typeface="Arial" pitchFamily="34" charset="0"/>
                <a:cs typeface="Arial" pitchFamily="34" charset="0"/>
              </a:rPr>
              <a:t>Tập tín hiệu</a:t>
            </a:r>
          </a:p>
          <a:p>
            <a:pPr algn="ctr"/>
            <a:r>
              <a:rPr lang="en-US" sz="2000">
                <a:latin typeface="Arial" pitchFamily="34" charset="0"/>
                <a:cs typeface="Arial" pitchFamily="34" charset="0"/>
              </a:rPr>
              <a:t>đ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iều khiển</a:t>
            </a:r>
            <a:endParaRPr lang="en-US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12323" y="1535668"/>
            <a:ext cx="162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smtClean="0">
                <a:latin typeface="Arial" pitchFamily="34" charset="0"/>
                <a:cs typeface="Arial" pitchFamily="34" charset="0"/>
              </a:rPr>
              <a:t>Các mã lệnh</a:t>
            </a:r>
            <a:endParaRPr lang="en-US" sz="2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62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STORED-PROGRAM &amp;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GENERAL-PUSPOSE HARDWARE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Dữ liệu và mã lệnh được lưu trữ trong một bộ nhớ đọc – ghi.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Nội dung trong bộ nhớ được định vị theo vị trí.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Thực thi chương trình theo kiểu tuần tự.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64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3657600"/>
            <a:ext cx="5266550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NHỚ MÁY 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lưu trữ chương trình và dữ liệu.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thao tác cơ bản: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latin typeface="Arial" pitchFamily="34" charset="0"/>
                <a:cs typeface="Arial" pitchFamily="34" charset="0"/>
              </a:rPr>
              <a:t> 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Đọc (Read)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latin typeface="Arial" pitchFamily="34" charset="0"/>
                <a:cs typeface="Arial" pitchFamily="34" charset="0"/>
              </a:rPr>
              <a:t> </a:t>
            </a:r>
            <a:r>
              <a:rPr lang="en-US">
                <a:latin typeface="Arial" pitchFamily="34" charset="0"/>
                <a:cs typeface="Arial" pitchFamily="34" charset="0"/>
              </a:rPr>
              <a:t>Ghi (Write)</a:t>
            </a: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thành phần chính: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 nhớ trong (Internal Memory)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 nhớ ngoài (External Memory)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18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NHỚ TRONG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 và đặc điểm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Chứa thông tin mà CPU có thể trao đổi trực tiếp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latin typeface="Arial" pitchFamily="34" charset="0"/>
                <a:cs typeface="Arial" pitchFamily="34" charset="0"/>
              </a:rPr>
              <a:t>Tốc độ nhanh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latin typeface="Arial" pitchFamily="34" charset="0"/>
                <a:cs typeface="Arial" pitchFamily="34" charset="0"/>
              </a:rPr>
              <a:t>Dung lượng không lớn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latin typeface="Arial" pitchFamily="34" charset="0"/>
                <a:cs typeface="Arial" pitchFamily="34" charset="0"/>
              </a:rPr>
              <a:t>Sử dụng bộ nhớ bán dẫn: ROM, RAM</a:t>
            </a:r>
            <a:endParaRPr lang="en-US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loại bộ nhớ trong: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 nhớ chính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 nhớ cache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69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NHỚ CHÍNH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5505450" cy="51816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Chứa các chương trình và dữ liệu đang được CPU sử </a:t>
            </a:r>
            <a:r>
              <a:rPr lang="vi-VN">
                <a:latin typeface="Arial" pitchFamily="34" charset="0"/>
                <a:cs typeface="Arial" pitchFamily="34" charset="0"/>
              </a:rPr>
              <a:t>dụng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Tổ chức thành các ngăn nhớ được đánh địa chỉ.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Ngăn nhớ thường được tổ chức theo byte.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Nội  dung của  ngăn  nhớ có thể thay đổi, nhưng địa chỉ vật lý của ngăn nhớ luôn cố </a:t>
            </a:r>
            <a:r>
              <a:rPr lang="vi-VN">
                <a:latin typeface="Arial" pitchFamily="34" charset="0"/>
                <a:cs typeface="Arial" pitchFamily="34" charset="0"/>
              </a:rPr>
              <a:t>định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19850" y="1295400"/>
            <a:ext cx="25146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7168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NHỚ CACHE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Bộ nhớ có tốc độ nhanh được đặt đệm giữa CPU và bộ nhớ chính nhằm tăng tốc  độ CPU truy nhập </a:t>
            </a:r>
            <a:r>
              <a:rPr lang="vi-VN">
                <a:latin typeface="Arial" pitchFamily="34" charset="0"/>
                <a:cs typeface="Arial" pitchFamily="34" charset="0"/>
              </a:rPr>
              <a:t>bộ </a:t>
            </a:r>
            <a:r>
              <a:rPr lang="vi-VN" smtClean="0">
                <a:latin typeface="Arial" pitchFamily="34" charset="0"/>
                <a:cs typeface="Arial" pitchFamily="34" charset="0"/>
              </a:rPr>
              <a:t>nhớ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Dung lượng nhỏ hơn bộ nhớ chính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Tốc độ nhanh hơn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Cache thường được chia thành một số mức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Cache có thể được tích hợp trên chip vi xử lý.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Cache có thể có hoặc </a:t>
            </a:r>
            <a:r>
              <a:rPr lang="vi-VN">
                <a:latin typeface="Arial" pitchFamily="34" charset="0"/>
                <a:cs typeface="Arial" pitchFamily="34" charset="0"/>
              </a:rPr>
              <a:t>không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55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NHỚ NGOÀI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 và đặc điểm: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Lưu trữ tài nguyên phần mềm của máy tính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Được kết nối với hệ thống dưới dạng các thiết bị vào/ra.</a:t>
            </a: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Dung lượng lớn</a:t>
            </a: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Tốc độ chậm</a:t>
            </a: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loại bộ nhớ ngoài: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Bộ nhớ từ: đĩa cứng, đĩa mềm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 nhớ quang: CD, DVD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Bộ nhớ bán dẫn: Flash disk, memory card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45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THỐNG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trao đổi thông tin giữa máy tính và thế giới bên ngoài.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thao tác cơ bản: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Vào dữ liệu (Input)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 dữ liệu (Output)</a:t>
            </a:r>
          </a:p>
          <a:p>
            <a:pPr lvl="0" algn="just">
              <a:buClr>
                <a:srgbClr val="D34817"/>
              </a:buClr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thành phần chính: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thiết bị ngoại vi (Peripheral Devices)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module vào/ra (IO Modules)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78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CƠ BẢN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CỦA HỆ THỐNG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4350" y="1676400"/>
            <a:ext cx="730145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0812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THIẾT BỊ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</a:t>
            </a:r>
            <a:r>
              <a:rPr lang="vi-VN">
                <a:latin typeface="Arial" pitchFamily="34" charset="0"/>
                <a:cs typeface="Arial" pitchFamily="34" charset="0"/>
              </a:rPr>
              <a:t>chuyển đổi dữ liệu giữa bên  trong và bên ngoài máy tính.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loại thiết bị ngoại vi cơ bản: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Thiết bị vào: bàn phím, chuột, máy quét …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Thiết bị ra: màn hình, máy 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Thiết bị nhớ: các ổ đĩa …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Thiết bị truyền thông: 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MODEM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56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MODULE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nối ghép các thiết bị ngoại vi với máy tính.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Mỗi </a:t>
            </a:r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 </a:t>
            </a:r>
            <a:r>
              <a:rPr lang="vi-VN">
                <a:latin typeface="Arial" pitchFamily="34" charset="0"/>
                <a:cs typeface="Arial" pitchFamily="34" charset="0"/>
              </a:rPr>
              <a:t>có một  hoặc một  vài </a:t>
            </a:r>
            <a:r>
              <a:rPr lang="vi-VN">
                <a:latin typeface="Arial" pitchFamily="34" charset="0"/>
                <a:cs typeface="Arial" pitchFamily="34" charset="0"/>
              </a:rPr>
              <a:t>cổng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</a:t>
            </a:r>
            <a:r>
              <a:rPr lang="vi-VN">
                <a:latin typeface="Arial" pitchFamily="34" charset="0"/>
                <a:cs typeface="Arial" pitchFamily="34" charset="0"/>
              </a:rPr>
              <a:t>(I/O </a:t>
            </a:r>
            <a:r>
              <a:rPr lang="vi-VN">
                <a:latin typeface="Arial" pitchFamily="34" charset="0"/>
                <a:cs typeface="Arial" pitchFamily="34" charset="0"/>
              </a:rPr>
              <a:t>Port</a:t>
            </a:r>
            <a:r>
              <a:rPr lang="vi-VN" smtClean="0">
                <a:latin typeface="Arial" pitchFamily="34" charset="0"/>
                <a:cs typeface="Arial" pitchFamily="34" charset="0"/>
              </a:rPr>
              <a:t>).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Mỗi </a:t>
            </a:r>
            <a:r>
              <a:rPr lang="vi-VN">
                <a:latin typeface="Arial" pitchFamily="34" charset="0"/>
                <a:cs typeface="Arial" pitchFamily="34" charset="0"/>
              </a:rPr>
              <a:t>cổng 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  </a:t>
            </a:r>
            <a:r>
              <a:rPr lang="vi-VN">
                <a:latin typeface="Arial" pitchFamily="34" charset="0"/>
                <a:cs typeface="Arial" pitchFamily="34" charset="0"/>
              </a:rPr>
              <a:t>được  đánh một  địa  chỉ xác </a:t>
            </a:r>
            <a:r>
              <a:rPr lang="vi-VN">
                <a:latin typeface="Arial" pitchFamily="34" charset="0"/>
                <a:cs typeface="Arial" pitchFamily="34" charset="0"/>
              </a:rPr>
              <a:t>định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TBNV được kết nối và  trao đổi dữ liệu với máy tính thông qua các </a:t>
            </a:r>
            <a:r>
              <a:rPr lang="vi-VN">
                <a:latin typeface="Arial" pitchFamily="34" charset="0"/>
                <a:cs typeface="Arial" pitchFamily="34" charset="0"/>
              </a:rPr>
              <a:t>cổng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</a:t>
            </a:r>
            <a:r>
              <a:rPr lang="vi-VN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74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HOẠT ĐỘNG CỦA MÁY 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Thực hiện chương trình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Ngắt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08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THỰC HIỆN CHƯƠNG TRÌNH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Là hoạt động cơ bản của </a:t>
            </a:r>
            <a:r>
              <a:rPr lang="vi-VN">
                <a:latin typeface="Arial" pitchFamily="34" charset="0"/>
                <a:cs typeface="Arial" pitchFamily="34" charset="0"/>
              </a:rPr>
              <a:t>máy </a:t>
            </a:r>
            <a:r>
              <a:rPr lang="vi-VN" smtClean="0">
                <a:latin typeface="Arial" pitchFamily="34" charset="0"/>
                <a:cs typeface="Arial" pitchFamily="34" charset="0"/>
              </a:rPr>
              <a:t>tính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Máy tính lặp đi lặp lại hai </a:t>
            </a:r>
            <a:r>
              <a:rPr lang="vi-VN">
                <a:latin typeface="Arial" pitchFamily="34" charset="0"/>
                <a:cs typeface="Arial" pitchFamily="34" charset="0"/>
              </a:rPr>
              <a:t>bước</a:t>
            </a:r>
            <a:r>
              <a:rPr lang="vi-VN" smtClean="0">
                <a:latin typeface="Arial" pitchFamily="34" charset="0"/>
                <a:cs typeface="Arial" pitchFamily="34" charset="0"/>
              </a:rPr>
              <a:t>: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Nhận lệnh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Thực hiện lệnh</a:t>
            </a: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Thực hiện chương  trình bị dừng nếu thực hiện lệnh bị lỗi hoặc gặp lệnh dừng.</a:t>
            </a: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76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 KỲ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1676400"/>
            <a:ext cx="2839453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6128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QUY TRÌNH NHẬN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Bắt đầu mỗi chu  trình lệnh, CPU nhận lệnh từ bộ nhớ </a:t>
            </a:r>
            <a:r>
              <a:rPr lang="vi-VN">
                <a:latin typeface="Arial" pitchFamily="34" charset="0"/>
                <a:cs typeface="Arial" pitchFamily="34" charset="0"/>
              </a:rPr>
              <a:t>chính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Bộ  đếm  chương  trình  PC của CPU giữ địa chỉ của lệnh sẽ </a:t>
            </a:r>
            <a:r>
              <a:rPr lang="vi-VN">
                <a:latin typeface="Arial" pitchFamily="34" charset="0"/>
                <a:cs typeface="Arial" pitchFamily="34" charset="0"/>
              </a:rPr>
              <a:t>được </a:t>
            </a:r>
            <a:r>
              <a:rPr lang="vi-VN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nhận lệnh từ ngăn nhớ được trỏ bởi PC.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Lệnh  được nạp  vào  thanh  ghi </a:t>
            </a:r>
            <a:r>
              <a:rPr lang="vi-VN">
                <a:latin typeface="Arial" pitchFamily="34" charset="0"/>
                <a:cs typeface="Arial" pitchFamily="34" charset="0"/>
              </a:rPr>
              <a:t>lệnh  </a:t>
            </a:r>
            <a:r>
              <a:rPr lang="vi-VN" smtClean="0">
                <a:latin typeface="Arial" pitchFamily="34" charset="0"/>
                <a:cs typeface="Arial" pitchFamily="34" charset="0"/>
              </a:rPr>
              <a:t>IR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Sau  khi lệnh  được  nhận  vào, nội  dung  PC tự động tăng để trỏ sang lệnh kế </a:t>
            </a:r>
            <a:r>
              <a:rPr lang="vi-VN">
                <a:latin typeface="Arial" pitchFamily="34" charset="0"/>
                <a:cs typeface="Arial" pitchFamily="34" charset="0"/>
              </a:rPr>
              <a:t>tiếp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13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QUY TRÌNH NHẬN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775" y="1961610"/>
            <a:ext cx="8153400" cy="377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8346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QUY TRÌNH THỰC HIỆN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Bộ xử lý giải mã lệnh đã được nhận và phát tín hiệu điều khiển thực hiện thao tác mà lệnh yêu cầu.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kiểu thao tác của lệnh: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Trao đổi dữ liệu giữa CPU và bộ nhớ chính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Trao đổi dữ liệu giữa CPU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</a:t>
            </a: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Xử lý dữ liệu:  thực  hiện  các  phép  toán số học hoặc phép toán logic với các 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dữ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liệu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Điều khiển rẽ nhánh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Kết hợp các thao 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tác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trên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39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NGẮT (INTERRUPT)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Là cơ  chế cho  phép CPU tạm dừng  chương  trình  đang  thực  hiện  để chuyển sang  thực  hiện một  chương  trình  khác, gọi  là chương trình con phục vụ ngắt.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loại ngắt: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Ngắt do lỗi khi thực hiện chương trình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Ngắt do lỗi phần cứng</a:t>
            </a: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Ngắt 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 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phát  tín  hiệu  ngắt  đến CPU yêu cầu trao đổi dữ liệu.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1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HOẠT ĐỘNG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4145" y="1600200"/>
            <a:ext cx="545066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3562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 KỲ LỆNH CÓ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3861" y="1676400"/>
            <a:ext cx="481347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0299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XỬ LÝ NHIỀU YÊU CẦU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Xử lý ngắt tuần tự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Xử lý ngắt ưu tiên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 algn="just">
              <a:buClr>
                <a:srgbClr val="D34817"/>
              </a:buClr>
              <a:buNone/>
            </a:pP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3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HOẠT ĐỘNG VÀO/RA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Hoạt </a:t>
            </a:r>
            <a:r>
              <a:rPr lang="vi-VN">
                <a:latin typeface="Arial" pitchFamily="34" charset="0"/>
                <a:cs typeface="Arial" pitchFamily="34" charset="0"/>
              </a:rPr>
              <a:t>động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mtClean="0">
                <a:latin typeface="Arial" pitchFamily="34" charset="0"/>
                <a:cs typeface="Arial" pitchFamily="34" charset="0"/>
              </a:rPr>
              <a:t>ra</a:t>
            </a:r>
            <a:r>
              <a:rPr lang="vi-VN">
                <a:latin typeface="Arial" pitchFamily="34" charset="0"/>
                <a:cs typeface="Arial" pitchFamily="34" charset="0"/>
              </a:rPr>
              <a:t>: là hoạt động trao đổi dữ liệu giữa TBNV với bên trong máy tính.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kiểu hoạt động vào ra: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CPU trao đổi dữ liệu với module vào/ra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srgbClr val="D34817"/>
              </a:buClr>
              <a:buFont typeface="Wingdings" pitchFamily="2" charset="2"/>
              <a:buChar char="q"/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Module vào ra trao đổi dữ liệu với bộ nhớ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0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THỐNG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Bus: tập hợp các đường kết nối dùng để vận chuyển thông tin giữa các thành phần của máy tính với </a:t>
            </a:r>
            <a:r>
              <a:rPr lang="vi-VN">
                <a:latin typeface="Arial" pitchFamily="34" charset="0"/>
                <a:cs typeface="Arial" pitchFamily="34" charset="0"/>
              </a:rPr>
              <a:t>nhau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Độ rộng bus: là số đường dây của bus có thể truyền các bit thông tin đồng thời (chỉ dùng cho bus địa chỉ và bus dữ </a:t>
            </a:r>
            <a:r>
              <a:rPr lang="vi-VN">
                <a:latin typeface="Arial" pitchFamily="34" charset="0"/>
                <a:cs typeface="Arial" pitchFamily="34" charset="0"/>
              </a:rPr>
              <a:t>liệu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09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THỐNG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b="30487"/>
          <a:stretch>
            <a:fillRect/>
          </a:stretch>
        </p:blipFill>
        <p:spPr bwMode="auto">
          <a:xfrm>
            <a:off x="1133473" y="2362200"/>
            <a:ext cx="7400927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3615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KIẾN TRÚC VON NEUMANN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VS. HARVARD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1905000"/>
            <a:ext cx="6410325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9205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KIẾN TRÚC VON NEUMANN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VS. HARVARD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1543050"/>
            <a:ext cx="57150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9368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2575</TotalTime>
  <Words>1534</Words>
  <Application>Microsoft Office PowerPoint</Application>
  <PresentationFormat>On-screen Show (4:3)</PresentationFormat>
  <Paragraphs>287</Paragraphs>
  <Slides>41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Equity</vt:lpstr>
      <vt:lpstr>TỔNG QUAN</vt:lpstr>
      <vt:lpstr>MÁY TÍNH</vt:lpstr>
      <vt:lpstr>MÔ HÌNH PHÂN LỚP CỦA  1 HỆ THỐNG MÁY TÍNH</vt:lpstr>
      <vt:lpstr>KIẾN TRÚC MÁY TÍNH &amp; TỔ CHỨC MÁY TÍNH</vt:lpstr>
      <vt:lpstr>CẤU TRÚC VÀ CHỨC NĂNG  CỦA MÁY TÍNH</vt:lpstr>
      <vt:lpstr>CHỨC NĂNG</vt:lpstr>
      <vt:lpstr>CẤU TRÚC</vt:lpstr>
      <vt:lpstr>CẤU TRÚC TỔNG QUAN</vt:lpstr>
      <vt:lpstr>CẤU TRÚC CPU</vt:lpstr>
      <vt:lpstr>CẤU TRÚC CPU (TT)</vt:lpstr>
      <vt:lpstr>CÔNG SUẤT CỦA BỘ VI XỬ LÝ</vt:lpstr>
      <vt:lpstr>TỐC ĐỘ CỦA BỘ VI XỬ LÝ</vt:lpstr>
      <vt:lpstr>NÂNG CAO CHẤT LƯỢNG</vt:lpstr>
      <vt:lpstr>SƠ LƯỢC LỊCH SỬ PHÁT TRIỂN</vt:lpstr>
      <vt:lpstr>STORED-PROGRAM &amp; GENERAL-PUSPOSE HARDWARE</vt:lpstr>
      <vt:lpstr>STORED-PROGRAM &amp; GENERAL-PUSPOSE HARDWARE</vt:lpstr>
      <vt:lpstr>STORED-PROGRAM &amp; GENERAL-PUSPOSE HARDWARE</vt:lpstr>
      <vt:lpstr>BỘ NHỚ MÁY TÍNH</vt:lpstr>
      <vt:lpstr>BỘ NHỚ TRONG</vt:lpstr>
      <vt:lpstr>BỘ NHỚ CHÍNH</vt:lpstr>
      <vt:lpstr>BỘ NHỚ CACHE</vt:lpstr>
      <vt:lpstr>BỘ NHỚ NGOÀI</vt:lpstr>
      <vt:lpstr>HỆ THỐNG VÀO/RA</vt:lpstr>
      <vt:lpstr>CẤU TRÚC CƠ BẢN  CỦA HỆ THỐNG VÀO/RA</vt:lpstr>
      <vt:lpstr>THIẾT BỊ VÀO/RA</vt:lpstr>
      <vt:lpstr>MODULE VÀO/RA</vt:lpstr>
      <vt:lpstr>HOẠT ĐỘNG CỦA MÁY TÍNH</vt:lpstr>
      <vt:lpstr>THỰC HIỆN CHƯƠNG TRÌNH</vt:lpstr>
      <vt:lpstr>CHU KỲ LỆNH</vt:lpstr>
      <vt:lpstr>QUY TRÌNH NHẬN LỆNH</vt:lpstr>
      <vt:lpstr>QUY TRÌNH NHẬN LỆNH</vt:lpstr>
      <vt:lpstr>QUY TRÌNH THỰC HIỆN LỆNH</vt:lpstr>
      <vt:lpstr>NGẮT (INTERRUPT)</vt:lpstr>
      <vt:lpstr>HOẠT ĐỘNG NGẮT</vt:lpstr>
      <vt:lpstr>CHU KỲ LỆNH CÓ NGẮT</vt:lpstr>
      <vt:lpstr>XỬ LÝ NHIỀU YÊU CẦU NGẮT</vt:lpstr>
      <vt:lpstr>HOẠT ĐỘNG VÀO/RA</vt:lpstr>
      <vt:lpstr>HỆ THỐNG BUS</vt:lpstr>
      <vt:lpstr>HỆ THỐNG BUS</vt:lpstr>
      <vt:lpstr>KIẾN TRÚC VON NEUMANN  VS. HARVARD</vt:lpstr>
      <vt:lpstr>KIẾN TRÚC VON NEUMANN  VS. HARVARD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DởHơiTừBé</dc:creator>
  <cp:lastModifiedBy>User</cp:lastModifiedBy>
  <cp:revision>361</cp:revision>
  <dcterms:created xsi:type="dcterms:W3CDTF">2006-08-16T00:00:00Z</dcterms:created>
  <dcterms:modified xsi:type="dcterms:W3CDTF">2016-07-23T03:47:19Z</dcterms:modified>
</cp:coreProperties>
</file>