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6" r:id="rId2"/>
    <p:sldId id="299" r:id="rId3"/>
    <p:sldId id="300" r:id="rId4"/>
    <p:sldId id="301" r:id="rId5"/>
    <p:sldId id="302" r:id="rId6"/>
    <p:sldId id="303" r:id="rId7"/>
    <p:sldId id="304" r:id="rId8"/>
    <p:sldId id="305" r:id="rId9"/>
    <p:sldId id="308" r:id="rId10"/>
    <p:sldId id="306" r:id="rId11"/>
    <p:sldId id="307" r:id="rId12"/>
    <p:sldId id="310" r:id="rId13"/>
    <p:sldId id="309" r:id="rId14"/>
    <p:sldId id="311" r:id="rId15"/>
    <p:sldId id="312" r:id="rId16"/>
    <p:sldId id="313" r:id="rId17"/>
    <p:sldId id="314" r:id="rId18"/>
    <p:sldId id="315" r:id="rId19"/>
    <p:sldId id="316" r:id="rId20"/>
    <p:sldId id="317" r:id="rId21"/>
    <p:sldId id="318" r:id="rId22"/>
    <p:sldId id="319" r:id="rId23"/>
    <p:sldId id="320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4875" autoAdjust="0"/>
  </p:normalViewPr>
  <p:slideViewPr>
    <p:cSldViewPr>
      <p:cViewPr varScale="1">
        <p:scale>
          <a:sx n="58" d="100"/>
          <a:sy n="58" d="100"/>
        </p:scale>
        <p:origin x="-162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FEB167-4AEB-4DE3-885B-B3C8F1B4284C}" type="datetimeFigureOut">
              <a:rPr lang="en-US" smtClean="0"/>
              <a:t>7/24/2016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A0EDA8-7D8C-4A30-AF35-F0F330B7D2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5479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8D1C6-0A33-4C32-8B08-EE6D241A8708}" type="datetime1">
              <a:rPr lang="en-US" smtClean="0"/>
              <a:t>7/24/2016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123F2-15F1-4F84-9F4D-BCEE9008CB03}" type="datetime1">
              <a:rPr lang="en-US" smtClean="0"/>
              <a:t>7/24/2016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D1B79-42E9-465C-A24E-E89DFFBD9FF3}" type="datetime1">
              <a:rPr lang="en-US" smtClean="0"/>
              <a:t>7/24/2016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056F2-73D5-46D3-A4FD-3D204F54B254}" type="datetime1">
              <a:rPr lang="en-US" smtClean="0"/>
              <a:t>7/24/2016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AB79C-D152-4E46-A4C4-8E1D8AFB008F}" type="datetime1">
              <a:rPr lang="en-US" smtClean="0"/>
              <a:t>7/24/2016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92172-80D4-41F7-9FAE-43AD2EA8385D}" type="datetime1">
              <a:rPr lang="en-US" smtClean="0"/>
              <a:t>7/24/2016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E89A4-0301-4060-8D75-5FF89C11C9F6}" type="datetime1">
              <a:rPr lang="en-US" smtClean="0"/>
              <a:t>7/24/2016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35F83-FCEB-4F9C-A3F6-CB28F0619019}" type="datetime1">
              <a:rPr lang="en-US" smtClean="0"/>
              <a:t>7/24/2016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0EF13-1704-43E4-ACD9-065302A33AB9}" type="datetime1">
              <a:rPr lang="en-US" smtClean="0"/>
              <a:t>7/24/2016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3F47D-EDB6-41EB-AFD2-3AF8F14D3CBF}" type="datetime1">
              <a:rPr lang="en-US" smtClean="0"/>
              <a:t>7/24/2016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9CB9F-E848-4940-A9A8-AD19D0693820}" type="datetime1">
              <a:rPr lang="en-US" smtClean="0"/>
              <a:t>7/24/2016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DB4F37F-EFF4-4850-B8BB-B334784C494F}" type="datetime1">
              <a:rPr lang="en-US" smtClean="0"/>
              <a:t>7/24/2016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mtClean="0">
                <a:latin typeface="Arial" pitchFamily="34" charset="0"/>
                <a:cs typeface="Arial" pitchFamily="34" charset="0"/>
              </a:rPr>
              <a:t>KIẾN TRÚC TẬP CHỈ THỊ</a:t>
            </a:r>
            <a:br>
              <a:rPr lang="en-US" smtClean="0">
                <a:latin typeface="Arial" pitchFamily="34" charset="0"/>
                <a:cs typeface="Arial" pitchFamily="34" charset="0"/>
              </a:rPr>
            </a:br>
            <a:r>
              <a:rPr lang="en-US" smtClean="0">
                <a:latin typeface="Arial" pitchFamily="34" charset="0"/>
                <a:cs typeface="Arial" pitchFamily="34" charset="0"/>
              </a:rPr>
              <a:t>(ISA)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9138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TẬP CHỈ THỊ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Tập hợp các chỉ thị khác nhau mà bộ xử lý có thể thực thi.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6906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CÁC ĐẶC TRƯNG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Các thành phần của một chỉ thị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Biểu diễn chỉ thị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Loại chỉ thị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Số lượng địa chỉ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Đặc trưng thiết kế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2113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CÁC THÀNH PHẦN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Mã lệnh (Operation code)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Toán hạng nguồn (Source operand)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Toán hạng đích (Result operand)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Tham chiếu chỉ thị kế (Next instruction reference)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3347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BIỂU DIỄN CHỈ THỊ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 dirty="0"/>
          </a:p>
        </p:txBody>
      </p:sp>
      <p:grpSp>
        <p:nvGrpSpPr>
          <p:cNvPr id="6" name="Group 5"/>
          <p:cNvGrpSpPr/>
          <p:nvPr/>
        </p:nvGrpSpPr>
        <p:grpSpPr>
          <a:xfrm>
            <a:off x="1447800" y="3429000"/>
            <a:ext cx="6629400" cy="457200"/>
            <a:chOff x="1447800" y="3657600"/>
            <a:chExt cx="6629400" cy="457200"/>
          </a:xfrm>
        </p:grpSpPr>
        <p:sp>
          <p:nvSpPr>
            <p:cNvPr id="7" name="Rectangle 4"/>
            <p:cNvSpPr>
              <a:spLocks noChangeArrowheads="1"/>
            </p:cNvSpPr>
            <p:nvPr/>
          </p:nvSpPr>
          <p:spPr bwMode="auto">
            <a:xfrm>
              <a:off x="1447800" y="3657600"/>
              <a:ext cx="1600200" cy="457200"/>
            </a:xfrm>
            <a:prstGeom prst="rect">
              <a:avLst/>
            </a:prstGeom>
            <a:solidFill>
              <a:srgbClr val="43A17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US" b="0"/>
                <a:t>Opcode</a:t>
              </a:r>
            </a:p>
          </p:txBody>
        </p:sp>
        <p:sp>
          <p:nvSpPr>
            <p:cNvPr id="8" name="Rectangle 5" descr="Blue tissue paper"/>
            <p:cNvSpPr>
              <a:spLocks noChangeArrowheads="1"/>
            </p:cNvSpPr>
            <p:nvPr/>
          </p:nvSpPr>
          <p:spPr bwMode="auto">
            <a:xfrm>
              <a:off x="3048000" y="3657600"/>
              <a:ext cx="2590800" cy="45720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US" b="0"/>
                <a:t>Operand</a:t>
              </a:r>
            </a:p>
          </p:txBody>
        </p:sp>
        <p:sp>
          <p:nvSpPr>
            <p:cNvPr id="9" name="Rectangle 6" descr="Blue tissue paper"/>
            <p:cNvSpPr>
              <a:spLocks noChangeArrowheads="1"/>
            </p:cNvSpPr>
            <p:nvPr/>
          </p:nvSpPr>
          <p:spPr bwMode="auto">
            <a:xfrm>
              <a:off x="5638800" y="3657600"/>
              <a:ext cx="2438400" cy="45720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US" b="0"/>
                <a:t>Operand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41510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LOẠI CHỈ THỊ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Toán học</a:t>
            </a:r>
            <a:endParaRPr lang="en-US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mtClean="0">
                <a:latin typeface="Arial" pitchFamily="34" charset="0"/>
                <a:cs typeface="Arial" pitchFamily="34" charset="0"/>
              </a:rPr>
              <a:t>	Số học</a:t>
            </a:r>
          </a:p>
          <a:p>
            <a:pPr marL="0" indent="0" algn="just">
              <a:buNone/>
            </a:pPr>
            <a:r>
              <a:rPr lang="en-US">
                <a:latin typeface="Arial" pitchFamily="34" charset="0"/>
                <a:cs typeface="Arial" pitchFamily="34" charset="0"/>
              </a:rPr>
              <a:t>	</a:t>
            </a:r>
            <a:r>
              <a:rPr lang="en-US" smtClean="0">
                <a:latin typeface="Arial" pitchFamily="34" charset="0"/>
                <a:cs typeface="Arial" pitchFamily="34" charset="0"/>
              </a:rPr>
              <a:t>Luận lý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Lưu trữ dữ liệu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Di chuyển dữ liệu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Điểu khiển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1980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SỐ LƯỢNG ĐỊA CHỈ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Bao nhiêu địa chỉ được chứa trong một chỉ </a:t>
            </a:r>
            <a:r>
              <a:rPr lang="vi-VN" smtClean="0">
                <a:latin typeface="Arial" pitchFamily="34" charset="0"/>
                <a:cs typeface="Arial" pitchFamily="34" charset="0"/>
              </a:rPr>
              <a:t>thị</a:t>
            </a:r>
            <a:endParaRPr lang="en-US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Địa chỉ được biểu diễn tường minh hay không tường minh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Địa chỉ bộ nhớ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Thanh </a:t>
            </a: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ghi, bộ tích lũy (accumulator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)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hỉ 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thị không địa chỉ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2571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CÁC ĐẶC TRƯNG THIẾT KẾ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Tác vụ của lệnh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Kiểu toán hạng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Các thanh ghi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Chế độ địa chỉ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4772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MỘT SỐ ĐỘ ĐO TẬP CHỈ THỊ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Kích thước lưu trữ mà chương trình cần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Độ phức tạp của tập chỉ thị cũng như độ phức tạp của các tác vụ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Chiều dài của chỉ thị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Tổng số chỉ thị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Bao nhiêu thanh ghi và tổ chức các thanh ghi như thế nào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9671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CÂN NHẮC KHI THIẾT KẾ</a:t>
            </a:r>
            <a:endParaRPr lang="en-US" sz="3600" baseline="30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Chỉ thị ngắn hay dài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Chiều dài cố định hay thay đổi (cố định dễ giải mã nhưng lãng phí)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Tổ chức bộ nhớ (địa chỉ hóa theo byte hay không)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Chỉ thị có chiều dài cố định không nhất thiết phải cố định số toán hạng (expanding opcode)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Chế độ địa chỉ hóa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Thứ tự lưu giữ các byte của các từ có nhiều byte như thế nào (little endian và big endian)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7162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HỖ TRỢ LƯU TRỮ BÊN TRONG CPU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en-US">
                <a:latin typeface="Arial" pitchFamily="34" charset="0"/>
                <a:cs typeface="Arial" pitchFamily="34" charset="0"/>
              </a:rPr>
              <a:t>Kiến trúc </a:t>
            </a:r>
            <a:r>
              <a:rPr lang="en-US" smtClean="0">
                <a:latin typeface="Arial" pitchFamily="34" charset="0"/>
                <a:cs typeface="Arial" pitchFamily="34" charset="0"/>
              </a:rPr>
              <a:t>stack</a:t>
            </a:r>
            <a:endParaRPr lang="en-US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>
                <a:latin typeface="Arial" pitchFamily="34" charset="0"/>
                <a:cs typeface="Arial" pitchFamily="34" charset="0"/>
              </a:rPr>
              <a:t>Kiến trúc </a:t>
            </a:r>
            <a:r>
              <a:rPr lang="en-US" smtClean="0">
                <a:latin typeface="Arial" pitchFamily="34" charset="0"/>
                <a:cs typeface="Arial" pitchFamily="34" charset="0"/>
              </a:rPr>
              <a:t>accumulator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Kiến trúc thanh ghi mục đích tổng quát (</a:t>
            </a:r>
            <a:r>
              <a:rPr lang="vi-VN" smtClean="0">
                <a:latin typeface="Arial" pitchFamily="34" charset="0"/>
                <a:cs typeface="Arial" pitchFamily="34" charset="0"/>
              </a:rPr>
              <a:t>GPR</a:t>
            </a:r>
            <a:r>
              <a:rPr lang="en-US" smtClean="0">
                <a:latin typeface="Arial" pitchFamily="34" charset="0"/>
                <a:cs typeface="Arial" pitchFamily="34" charset="0"/>
              </a:rPr>
              <a:t>)</a:t>
            </a:r>
            <a:endParaRPr lang="en-US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2904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CHẾ ĐỘ ĐỊA CHỈ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(ADDRESSING MODE)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105400"/>
          </a:xfrm>
        </p:spPr>
        <p:txBody>
          <a:bodyPr>
            <a:normAutofit/>
          </a:bodyPr>
          <a:lstStyle/>
          <a:p>
            <a:pPr algn="just"/>
            <a:r>
              <a:rPr lang="en-US">
                <a:latin typeface="Arial" pitchFamily="34" charset="0"/>
                <a:cs typeface="Arial" pitchFamily="34" charset="0"/>
              </a:rPr>
              <a:t>Immediate addressing</a:t>
            </a:r>
          </a:p>
          <a:p>
            <a:pPr algn="just"/>
            <a:r>
              <a:rPr lang="en-US">
                <a:latin typeface="Arial" pitchFamily="34" charset="0"/>
                <a:cs typeface="Arial" pitchFamily="34" charset="0"/>
              </a:rPr>
              <a:t>Direct addressing</a:t>
            </a:r>
          </a:p>
          <a:p>
            <a:pPr algn="just"/>
            <a:r>
              <a:rPr lang="en-US">
                <a:latin typeface="Arial" pitchFamily="34" charset="0"/>
                <a:cs typeface="Arial" pitchFamily="34" charset="0"/>
              </a:rPr>
              <a:t>Indirect addressing </a:t>
            </a:r>
          </a:p>
          <a:p>
            <a:pPr algn="just"/>
            <a:r>
              <a:rPr lang="en-US">
                <a:latin typeface="Arial" pitchFamily="34" charset="0"/>
                <a:cs typeface="Arial" pitchFamily="34" charset="0"/>
              </a:rPr>
              <a:t>Register addressing</a:t>
            </a:r>
          </a:p>
          <a:p>
            <a:pPr algn="just"/>
            <a:r>
              <a:rPr lang="en-US">
                <a:latin typeface="Arial" pitchFamily="34" charset="0"/>
                <a:cs typeface="Arial" pitchFamily="34" charset="0"/>
              </a:rPr>
              <a:t>Register indirect addressing</a:t>
            </a:r>
          </a:p>
          <a:p>
            <a:pPr algn="just"/>
            <a:r>
              <a:rPr lang="en-US">
                <a:latin typeface="Arial" pitchFamily="34" charset="0"/>
                <a:cs typeface="Arial" pitchFamily="34" charset="0"/>
              </a:rPr>
              <a:t>Displacement addressing</a:t>
            </a:r>
          </a:p>
          <a:p>
            <a:pPr algn="just"/>
            <a:r>
              <a:rPr lang="en-US">
                <a:latin typeface="Arial" pitchFamily="34" charset="0"/>
                <a:cs typeface="Arial" pitchFamily="34" charset="0"/>
              </a:rPr>
              <a:t>Based addressing</a:t>
            </a:r>
          </a:p>
          <a:p>
            <a:pPr algn="just"/>
            <a:r>
              <a:rPr lang="en-US">
                <a:latin typeface="Arial" pitchFamily="34" charset="0"/>
                <a:cs typeface="Arial" pitchFamily="34" charset="0"/>
              </a:rPr>
              <a:t>Indexed addressing</a:t>
            </a:r>
          </a:p>
          <a:p>
            <a:pPr algn="just"/>
            <a:r>
              <a:rPr lang="en-US">
                <a:latin typeface="Arial" pitchFamily="34" charset="0"/>
                <a:cs typeface="Arial" pitchFamily="34" charset="0"/>
              </a:rPr>
              <a:t>Stack addressing</a:t>
            </a:r>
          </a:p>
          <a:p>
            <a:pPr algn="just"/>
            <a:r>
              <a:rPr lang="en-US">
                <a:latin typeface="Arial" pitchFamily="34" charset="0"/>
                <a:cs typeface="Arial" pitchFamily="34" charset="0"/>
              </a:rPr>
              <a:t>Các chế độ cải tiến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897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ĐỊA CHỈ TỨC THỜI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(IMMEDIATE ADDRESSING)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Giá trị tham chiếu nằm ngay trong chỉ thị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Không có tham chiếu bộ nhớ để lấy dữ liệu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Nhanh</a:t>
            </a:r>
          </a:p>
          <a:p>
            <a:pPr algn="just"/>
            <a:r>
              <a:rPr lang="en-US">
                <a:latin typeface="Arial" pitchFamily="34" charset="0"/>
                <a:cs typeface="Arial" pitchFamily="34" charset="0"/>
              </a:rPr>
              <a:t>Ví dụ </a:t>
            </a:r>
          </a:p>
          <a:p>
            <a:pPr marL="0" indent="0" algn="just">
              <a:buNone/>
            </a:pPr>
            <a:r>
              <a:rPr lang="en-US" smtClean="0">
                <a:latin typeface="Arial" pitchFamily="34" charset="0"/>
                <a:cs typeface="Arial" pitchFamily="34" charset="0"/>
              </a:rPr>
              <a:t>	ADD </a:t>
            </a:r>
            <a:r>
              <a:rPr lang="en-US">
                <a:latin typeface="Arial" pitchFamily="34" charset="0"/>
                <a:cs typeface="Arial" pitchFamily="34" charset="0"/>
              </a:rPr>
              <a:t>#</a:t>
            </a:r>
            <a:r>
              <a:rPr lang="en-US" smtClean="0">
                <a:latin typeface="Arial" pitchFamily="34" charset="0"/>
                <a:cs typeface="Arial" pitchFamily="34" charset="0"/>
              </a:rPr>
              <a:t>5</a:t>
            </a:r>
          </a:p>
          <a:p>
            <a:pPr marL="0" indent="0" algn="just">
              <a:buNone/>
            </a:pPr>
            <a:endParaRPr lang="en-US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mtClean="0">
                <a:latin typeface="Arial" pitchFamily="34" charset="0"/>
                <a:cs typeface="Arial" pitchFamily="34" charset="0"/>
              </a:rPr>
              <a:t>	Cộng </a:t>
            </a:r>
            <a:r>
              <a:rPr lang="en-US">
                <a:latin typeface="Arial" pitchFamily="34" charset="0"/>
                <a:cs typeface="Arial" pitchFamily="34" charset="0"/>
              </a:rPr>
              <a:t>5 vào nội dung của thanh ghi AC</a:t>
            </a:r>
          </a:p>
          <a:p>
            <a:pPr marL="0" indent="0" algn="just">
              <a:buNone/>
            </a:pPr>
            <a:r>
              <a:rPr lang="en-US" smtClean="0">
                <a:latin typeface="Arial" pitchFamily="34" charset="0"/>
                <a:cs typeface="Arial" pitchFamily="34" charset="0"/>
              </a:rPr>
              <a:t>	5 </a:t>
            </a:r>
            <a:r>
              <a:rPr lang="en-US">
                <a:latin typeface="Arial" pitchFamily="34" charset="0"/>
                <a:cs typeface="Arial" pitchFamily="34" charset="0"/>
              </a:rPr>
              <a:t>là toán hạng</a:t>
            </a:r>
          </a:p>
          <a:p>
            <a:pPr algn="just"/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9671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ĐỊA CHỈ TRỰC TIẾP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(DIRECT ADDRESSING)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Toán hạng là địa chỉ của giá trị tham chiếu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Tham chiếu một vị trí bộ nhớ để truy xuất dữ liệu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Ví </a:t>
            </a:r>
            <a:r>
              <a:rPr lang="vi-VN" smtClean="0">
                <a:latin typeface="Arial" pitchFamily="34" charset="0"/>
                <a:cs typeface="Arial" pitchFamily="34" charset="0"/>
              </a:rPr>
              <a:t>dụ</a:t>
            </a:r>
          </a:p>
          <a:p>
            <a:pPr marL="0" indent="0" algn="just">
              <a:buNone/>
            </a:pPr>
            <a:r>
              <a:rPr lang="en-US" smtClean="0">
                <a:latin typeface="Arial" pitchFamily="34" charset="0"/>
                <a:cs typeface="Arial" pitchFamily="34" charset="0"/>
              </a:rPr>
              <a:t>	</a:t>
            </a:r>
            <a:r>
              <a:rPr lang="vi-VN" smtClean="0">
                <a:latin typeface="Arial" pitchFamily="34" charset="0"/>
                <a:cs typeface="Arial" pitchFamily="34" charset="0"/>
              </a:rPr>
              <a:t>ADD  3BF</a:t>
            </a:r>
            <a:endParaRPr lang="en-US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vi-VN" smtClean="0">
              <a:latin typeface="Arial" pitchFamily="34" charset="0"/>
              <a:cs typeface="Arial" pitchFamily="34" charset="0"/>
            </a:endParaRPr>
          </a:p>
          <a:p>
            <a:pPr marL="898525" indent="-898525" algn="just">
              <a:buNone/>
            </a:pPr>
            <a:r>
              <a:rPr lang="en-US" smtClean="0">
                <a:latin typeface="Arial" pitchFamily="34" charset="0"/>
                <a:cs typeface="Arial" pitchFamily="34" charset="0"/>
              </a:rPr>
              <a:t>	</a:t>
            </a:r>
            <a:r>
              <a:rPr lang="vi-VN" smtClean="0">
                <a:latin typeface="Arial" pitchFamily="34" charset="0"/>
                <a:cs typeface="Arial" pitchFamily="34" charset="0"/>
              </a:rPr>
              <a:t>Cộng </a:t>
            </a:r>
            <a:r>
              <a:rPr lang="vi-VN">
                <a:latin typeface="Arial" pitchFamily="34" charset="0"/>
                <a:cs typeface="Arial" pitchFamily="34" charset="0"/>
              </a:rPr>
              <a:t>nội dung của ô nhớ 3BF với nội dung trong AC</a:t>
            </a:r>
          </a:p>
          <a:p>
            <a:pPr marL="0" indent="0" algn="just">
              <a:buNone/>
            </a:pPr>
            <a:r>
              <a:rPr lang="en-US" smtClean="0">
                <a:latin typeface="Arial" pitchFamily="34" charset="0"/>
                <a:cs typeface="Arial" pitchFamily="34" charset="0"/>
              </a:rPr>
              <a:t>	</a:t>
            </a:r>
            <a:r>
              <a:rPr lang="vi-VN" smtClean="0">
                <a:latin typeface="Arial" pitchFamily="34" charset="0"/>
                <a:cs typeface="Arial" pitchFamily="34" charset="0"/>
              </a:rPr>
              <a:t>3BF </a:t>
            </a:r>
            <a:r>
              <a:rPr lang="vi-VN">
                <a:latin typeface="Arial" pitchFamily="34" charset="0"/>
                <a:cs typeface="Arial" pitchFamily="34" charset="0"/>
              </a:rPr>
              <a:t>là địa chỉ hiệu quả (effective address)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3491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ĐỊA CHỈ GIÁN TIẾP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(INDERECT ADDRESSING)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Toán hạng là địa chỉ của con trỏ chỉ đến dữ liệu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Địa chỉ hiệu quả chính là con trỏ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Ví dụ </a:t>
            </a:r>
          </a:p>
          <a:p>
            <a:pPr marL="0" indent="0" algn="just">
              <a:buNone/>
            </a:pPr>
            <a:r>
              <a:rPr lang="en-US" smtClean="0">
                <a:latin typeface="Arial" pitchFamily="34" charset="0"/>
                <a:cs typeface="Arial" pitchFamily="34" charset="0"/>
              </a:rPr>
              <a:t>	</a:t>
            </a:r>
            <a:r>
              <a:rPr lang="vi-VN" smtClean="0">
                <a:latin typeface="Arial" pitchFamily="34" charset="0"/>
                <a:cs typeface="Arial" pitchFamily="34" charset="0"/>
              </a:rPr>
              <a:t>ADD 38F</a:t>
            </a:r>
            <a:endParaRPr lang="en-US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vi-VN">
              <a:latin typeface="Arial" pitchFamily="34" charset="0"/>
              <a:cs typeface="Arial" pitchFamily="34" charset="0"/>
            </a:endParaRPr>
          </a:p>
          <a:p>
            <a:pPr marL="898525" indent="-898525" algn="just">
              <a:buNone/>
            </a:pPr>
            <a:r>
              <a:rPr lang="en-US" smtClean="0">
                <a:latin typeface="Arial" pitchFamily="34" charset="0"/>
                <a:cs typeface="Arial" pitchFamily="34" charset="0"/>
              </a:rPr>
              <a:t>	</a:t>
            </a:r>
            <a:r>
              <a:rPr lang="vi-VN" smtClean="0">
                <a:latin typeface="Arial" pitchFamily="34" charset="0"/>
                <a:cs typeface="Arial" pitchFamily="34" charset="0"/>
              </a:rPr>
              <a:t>Cộng </a:t>
            </a:r>
            <a:r>
              <a:rPr lang="vi-VN">
                <a:latin typeface="Arial" pitchFamily="34" charset="0"/>
                <a:cs typeface="Arial" pitchFamily="34" charset="0"/>
              </a:rPr>
              <a:t>nội dung tại ô nhớ có địa chỉ được chứa trong ô nhớ 38F với nội dung trong AC</a:t>
            </a:r>
          </a:p>
          <a:p>
            <a:pPr marL="0" indent="0" algn="just">
              <a:buNone/>
            </a:pPr>
            <a:r>
              <a:rPr lang="en-US" smtClean="0">
                <a:latin typeface="Arial" pitchFamily="34" charset="0"/>
                <a:cs typeface="Arial" pitchFamily="34" charset="0"/>
              </a:rPr>
              <a:t>	</a:t>
            </a:r>
            <a:r>
              <a:rPr lang="vi-VN" smtClean="0">
                <a:latin typeface="Arial" pitchFamily="34" charset="0"/>
                <a:cs typeface="Arial" pitchFamily="34" charset="0"/>
              </a:rPr>
              <a:t>38F </a:t>
            </a:r>
            <a:r>
              <a:rPr lang="vi-VN">
                <a:latin typeface="Arial" pitchFamily="34" charset="0"/>
                <a:cs typeface="Arial" pitchFamily="34" charset="0"/>
              </a:rPr>
              <a:t>không phải là địa chỉ hiệu quả.</a:t>
            </a:r>
          </a:p>
          <a:p>
            <a:pPr marL="0" indent="0" algn="just">
              <a:buNone/>
            </a:pP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7399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ĐỊA CHỈ THANH GHI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(REGISTER ADDRESSING)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Toán hạng là tên thanh ghi (địa chỉ thanh ghi)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Địa chỉ hiệu quả là thanh ghi, nội dung thanh ghi chứa giá trị tham chiếu.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Truy xuất nhanh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Ví dụ</a:t>
            </a:r>
          </a:p>
          <a:p>
            <a:pPr marL="898525" indent="-898525" algn="just">
              <a:buNone/>
            </a:pPr>
            <a:r>
              <a:rPr lang="en-US" smtClean="0">
                <a:latin typeface="Arial" pitchFamily="34" charset="0"/>
                <a:cs typeface="Arial" pitchFamily="34" charset="0"/>
              </a:rPr>
              <a:t>	</a:t>
            </a:r>
            <a:r>
              <a:rPr lang="vi-VN" smtClean="0">
                <a:latin typeface="Arial" pitchFamily="34" charset="0"/>
                <a:cs typeface="Arial" pitchFamily="34" charset="0"/>
              </a:rPr>
              <a:t>ADD  </a:t>
            </a:r>
            <a:r>
              <a:rPr lang="vi-VN">
                <a:latin typeface="Arial" pitchFamily="34" charset="0"/>
                <a:cs typeface="Arial" pitchFamily="34" charset="0"/>
              </a:rPr>
              <a:t>R1 cộng nội dung thanh ghi R1 với nội dung của AC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0253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ĐỊA CHỈ GIÁN TIẾP THANH GHI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(REGISTER INDIRECT ADDRESSING)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Kết hợp địa chỉ thanh ghi và địa chỉ gián tiếp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Dùng thanh ghi để chứa con trỏ chỉ đến vị trí chứa giá trị tham chiếu</a:t>
            </a:r>
          </a:p>
          <a:p>
            <a:pPr algn="just"/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0654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ĐỊA CHỈ DÙNG ĐỘ DỜI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(DISPLACEMENT ADDRESSING)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Phần toán hạng chứa hai giá trị:</a:t>
            </a:r>
          </a:p>
          <a:p>
            <a:pPr marL="0" indent="0" algn="just">
              <a:buNone/>
            </a:pPr>
            <a:r>
              <a:rPr lang="en-US" smtClean="0">
                <a:latin typeface="Arial" pitchFamily="34" charset="0"/>
                <a:cs typeface="Arial" pitchFamily="34" charset="0"/>
              </a:rPr>
              <a:t>	</a:t>
            </a:r>
            <a:r>
              <a:rPr lang="vi-VN" smtClean="0">
                <a:latin typeface="Arial" pitchFamily="34" charset="0"/>
                <a:cs typeface="Arial" pitchFamily="34" charset="0"/>
              </a:rPr>
              <a:t>Địa </a:t>
            </a:r>
            <a:r>
              <a:rPr lang="vi-VN">
                <a:latin typeface="Arial" pitchFamily="34" charset="0"/>
                <a:cs typeface="Arial" pitchFamily="34" charset="0"/>
              </a:rPr>
              <a:t>chỉ </a:t>
            </a:r>
          </a:p>
          <a:p>
            <a:pPr marL="0" indent="0" algn="just">
              <a:buNone/>
            </a:pPr>
            <a:r>
              <a:rPr lang="en-US" smtClean="0">
                <a:latin typeface="Arial" pitchFamily="34" charset="0"/>
                <a:cs typeface="Arial" pitchFamily="34" charset="0"/>
              </a:rPr>
              <a:t>	</a:t>
            </a:r>
            <a:r>
              <a:rPr lang="vi-VN" smtClean="0">
                <a:latin typeface="Arial" pitchFamily="34" charset="0"/>
                <a:cs typeface="Arial" pitchFamily="34" charset="0"/>
              </a:rPr>
              <a:t>Thanh </a:t>
            </a:r>
            <a:r>
              <a:rPr lang="vi-VN">
                <a:latin typeface="Arial" pitchFamily="34" charset="0"/>
                <a:cs typeface="Arial" pitchFamily="34" charset="0"/>
              </a:rPr>
              <a:t>ghi giữ độ dời (offset)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Địa chỉ hiệu quả = địa chỉ + độ dời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1551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ĐỊA CHỈ QUAN HỆ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(RELATIVE ADDRESSING)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/>
          <a:lstStyle/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Từ địa chỉ dùng độ dời, nếu thanh ghi là PC thì gọi là địa chỉ quan hệ.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Lấy nội dung từ ô nhớ tại vị trí "địa chỉ" tính từ vị trí hiện hành được chỉ ra trong thanh ghi PC.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Ví dụ  </a:t>
            </a:r>
            <a:endParaRPr lang="en-US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mtClean="0">
                <a:latin typeface="Arial" pitchFamily="34" charset="0"/>
                <a:cs typeface="Arial" pitchFamily="34" charset="0"/>
              </a:rPr>
              <a:t>	</a:t>
            </a:r>
            <a:r>
              <a:rPr lang="vi-VN" smtClean="0">
                <a:latin typeface="Arial" pitchFamily="34" charset="0"/>
                <a:cs typeface="Arial" pitchFamily="34" charset="0"/>
              </a:rPr>
              <a:t>LD A</a:t>
            </a:r>
            <a:endParaRPr lang="en-US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n-US" smtClean="0">
              <a:latin typeface="Arial" pitchFamily="34" charset="0"/>
              <a:cs typeface="Arial" pitchFamily="34" charset="0"/>
            </a:endParaRPr>
          </a:p>
          <a:p>
            <a:pPr marL="898525" indent="-898525" algn="just">
              <a:buNone/>
            </a:pPr>
            <a:r>
              <a:rPr lang="en-US">
                <a:latin typeface="Arial" pitchFamily="34" charset="0"/>
                <a:cs typeface="Arial" pitchFamily="34" charset="0"/>
              </a:rPr>
              <a:t>	</a:t>
            </a:r>
            <a:r>
              <a:rPr lang="vi-VN" smtClean="0">
                <a:latin typeface="Arial" pitchFamily="34" charset="0"/>
                <a:cs typeface="Arial" pitchFamily="34" charset="0"/>
              </a:rPr>
              <a:t>nạp </a:t>
            </a:r>
            <a:r>
              <a:rPr lang="vi-VN">
                <a:latin typeface="Arial" pitchFamily="34" charset="0"/>
                <a:cs typeface="Arial" pitchFamily="34" charset="0"/>
              </a:rPr>
              <a:t>nội dung từ ô nhớ A+(PC) vào thanh ghi AC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9848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ĐỊA CHỈ DÙNG THANH GHI NỀN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(BASE-REGISTER ADDRESSING)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Giá trị thứ nhất là độ dời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Thanh ghi chứa con trỏ chỉ đến địa chỉ nền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Thanh ghi có thể là tường minh hay không tường minh (ngầm)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1145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INDEXED ADDRESSING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Giá trị địa chỉ trong chỉ thị chứa địa chỉ nền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Thanh ghi chứa độ dời (offset)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Địa chỉ hiệu quả= địa chỉ nền + độ dời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Thích hợp cho truy xuất mảng</a:t>
            </a:r>
          </a:p>
          <a:p>
            <a:pPr marL="620713" indent="-620713" algn="just">
              <a:buNone/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		</a:t>
            </a:r>
            <a:r>
              <a:rPr lang="vi-VN" smtClean="0">
                <a:latin typeface="Arial" pitchFamily="34" charset="0"/>
                <a:cs typeface="Arial" pitchFamily="34" charset="0"/>
              </a:rPr>
              <a:t>Địa </a:t>
            </a:r>
            <a:r>
              <a:rPr lang="vi-VN">
                <a:latin typeface="Arial" pitchFamily="34" charset="0"/>
                <a:cs typeface="Arial" pitchFamily="34" charset="0"/>
              </a:rPr>
              <a:t>chỉ truy xuất = địa chỉ nền + độ dời trong thanh ghi R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		</a:t>
            </a:r>
            <a:r>
              <a:rPr lang="vi-VN" smtClean="0">
                <a:latin typeface="Arial" pitchFamily="34" charset="0"/>
                <a:cs typeface="Arial" pitchFamily="34" charset="0"/>
              </a:rPr>
              <a:t>R</a:t>
            </a:r>
            <a:r>
              <a:rPr lang="vi-VN">
                <a:latin typeface="Arial" pitchFamily="34" charset="0"/>
                <a:cs typeface="Arial" pitchFamily="34" charset="0"/>
              </a:rPr>
              <a:t>++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8737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ĐỊA CHỈ NGĂN XẾP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(STACK ADDRESSING)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Các toán hạng được ngầm định trên đỉnh stack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Ví </a:t>
            </a:r>
            <a:r>
              <a:rPr lang="vi-VN" smtClean="0">
                <a:latin typeface="Arial" pitchFamily="34" charset="0"/>
                <a:cs typeface="Arial" pitchFamily="34" charset="0"/>
              </a:rPr>
              <a:t>dụ</a:t>
            </a:r>
            <a:endParaRPr lang="en-US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		</a:t>
            </a:r>
            <a:r>
              <a:rPr lang="vi-VN" smtClean="0">
                <a:latin typeface="Arial" pitchFamily="34" charset="0"/>
                <a:cs typeface="Arial" pitchFamily="34" charset="0"/>
              </a:rPr>
              <a:t>ADD</a:t>
            </a:r>
            <a:endParaRPr lang="en-US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endParaRPr lang="vi-VN">
              <a:latin typeface="Arial" pitchFamily="34" charset="0"/>
              <a:cs typeface="Arial" pitchFamily="34" charset="0"/>
            </a:endParaRPr>
          </a:p>
          <a:p>
            <a:pPr marL="620713" indent="-620713" algn="just">
              <a:buNone/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		</a:t>
            </a:r>
            <a:r>
              <a:rPr lang="vi-VN" smtClean="0">
                <a:latin typeface="Arial" pitchFamily="34" charset="0"/>
                <a:cs typeface="Arial" pitchFamily="34" charset="0"/>
              </a:rPr>
              <a:t>Lấy </a:t>
            </a:r>
            <a:r>
              <a:rPr lang="vi-VN">
                <a:latin typeface="Arial" pitchFamily="34" charset="0"/>
                <a:cs typeface="Arial" pitchFamily="34" charset="0"/>
              </a:rPr>
              <a:t>hai giá trị trên đỉnh stack và thực hiện cộng hai giá trị với nhau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9824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CÁC CHẾ ĐỘ ĐỊA CHỈ CẢI TIẾN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Có thể kết hợp các chế độ địa chỉ với nhau. 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Ví dụ indirect indexed addressing, indirect based register adressing ...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4886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2911</TotalTime>
  <Words>735</Words>
  <Application>Microsoft Office PowerPoint</Application>
  <PresentationFormat>On-screen Show (4:3)</PresentationFormat>
  <Paragraphs>176</Paragraphs>
  <Slides>23</Slides>
  <Notes>22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Equity</vt:lpstr>
      <vt:lpstr>KIẾN TRÚC TẬP CHỈ THỊ (ISA)</vt:lpstr>
      <vt:lpstr>TẬP CHỈ THỊ</vt:lpstr>
      <vt:lpstr>CÁC ĐẶC TRƯNG</vt:lpstr>
      <vt:lpstr>CÁC THÀNH PHẦN</vt:lpstr>
      <vt:lpstr>BIỂU DIỄN CHỈ THỊ</vt:lpstr>
      <vt:lpstr>LOẠI CHỈ THỊ</vt:lpstr>
      <vt:lpstr>SỐ LƯỢNG ĐỊA CHỈ</vt:lpstr>
      <vt:lpstr>CÁC ĐẶC TRƯNG THIẾT KẾ</vt:lpstr>
      <vt:lpstr>MỘT SỐ ĐỘ ĐO TẬP CHỈ THỊ</vt:lpstr>
      <vt:lpstr>CÂN NHẮC KHI THIẾT KẾ</vt:lpstr>
      <vt:lpstr>HỖ TRỢ LƯU TRỮ BÊN TRONG CPU</vt:lpstr>
      <vt:lpstr>CHẾ ĐỘ ĐỊA CHỈ (ADDRESSING MODE)</vt:lpstr>
      <vt:lpstr>ĐỊA CHỈ TỨC THỜI (IMMEDIATE ADDRESSING)</vt:lpstr>
      <vt:lpstr>ĐỊA CHỈ TRỰC TIẾP (DIRECT ADDRESSING)</vt:lpstr>
      <vt:lpstr>ĐỊA CHỈ GIÁN TIẾP (INDERECT ADDRESSING)</vt:lpstr>
      <vt:lpstr>ĐỊA CHỈ THANH GHI (REGISTER ADDRESSING)</vt:lpstr>
      <vt:lpstr>ĐỊA CHỈ GIÁN TIẾP THANH GHI (REGISTER INDIRECT ADDRESSING)</vt:lpstr>
      <vt:lpstr>ĐỊA CHỈ DÙNG ĐỘ DỜI (DISPLACEMENT ADDRESSING)</vt:lpstr>
      <vt:lpstr>ĐỊA CHỈ QUAN HỆ (RELATIVE ADDRESSING)</vt:lpstr>
      <vt:lpstr>ĐỊA CHỈ DÙNG THANH GHI NỀN (BASE-REGISTER ADDRESSING)</vt:lpstr>
      <vt:lpstr>INDEXED ADDRESSING</vt:lpstr>
      <vt:lpstr>ĐỊA CHỈ NGĂN XẾP (STACK ADDRESSING)</vt:lpstr>
      <vt:lpstr>CÁC CHẾ ĐỘ ĐỊA CHỈ CẢI TIẾN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DởHơiTừBé</dc:creator>
  <cp:lastModifiedBy>User</cp:lastModifiedBy>
  <cp:revision>483</cp:revision>
  <dcterms:created xsi:type="dcterms:W3CDTF">2006-08-16T00:00:00Z</dcterms:created>
  <dcterms:modified xsi:type="dcterms:W3CDTF">2016-07-24T01:46:19Z</dcterms:modified>
</cp:coreProperties>
</file>