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99" r:id="rId3"/>
    <p:sldId id="300" r:id="rId4"/>
    <p:sldId id="301" r:id="rId5"/>
    <p:sldId id="302" r:id="rId6"/>
    <p:sldId id="372" r:id="rId7"/>
    <p:sldId id="342" r:id="rId8"/>
    <p:sldId id="343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0" r:id="rId37"/>
    <p:sldId id="401" r:id="rId38"/>
    <p:sldId id="402" r:id="rId39"/>
    <p:sldId id="403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75" autoAdjust="0"/>
  </p:normalViewPr>
  <p:slideViewPr>
    <p:cSldViewPr>
      <p:cViewPr varScale="1">
        <p:scale>
          <a:sx n="58" d="100"/>
          <a:sy n="58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7/27/2016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7/27/2016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HỆ THỐNG VÀO RA</a:t>
            </a:r>
            <a:br>
              <a:rPr lang="en-US" smtClean="0">
                <a:latin typeface="Arial" pitchFamily="34" charset="0"/>
                <a:cs typeface="Arial" pitchFamily="34" charset="0"/>
              </a:rPr>
            </a:br>
            <a:r>
              <a:rPr lang="en-US" smtClean="0">
                <a:latin typeface="Arial" pitchFamily="34" charset="0"/>
                <a:cs typeface="Arial" pitchFamily="34" charset="0"/>
              </a:rPr>
              <a:t>(INPUT &amp; OUTPUT)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THỐNG VÀO 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tr</a:t>
            </a:r>
            <a:r>
              <a:rPr lang="vi-VN" smtClean="0">
                <a:latin typeface="Arial" pitchFamily="34" charset="0"/>
                <a:cs typeface="Arial" pitchFamily="34" charset="0"/>
              </a:rPr>
              <a:t>ao </a:t>
            </a:r>
            <a:r>
              <a:rPr lang="vi-VN">
                <a:latin typeface="Arial" pitchFamily="34" charset="0"/>
                <a:cs typeface="Arial" pitchFamily="34" charset="0"/>
              </a:rPr>
              <a:t>đổi thông tin giữa máy tính với thế giới bên </a:t>
            </a:r>
            <a:r>
              <a:rPr lang="vi-VN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Thao tác cơ bản: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 dữ liệu (Input)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 dữ liệu (Output)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thành phần chính: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thiết bị ngoại vi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I/O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9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ĐẶC ĐIỂM CỦA VÀO 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Tồn </a:t>
            </a:r>
            <a:r>
              <a:rPr lang="vi-VN">
                <a:latin typeface="Arial" pitchFamily="34" charset="0"/>
                <a:cs typeface="Arial" pitchFamily="34" charset="0"/>
              </a:rPr>
              <a:t>tại đa dạng các thiết bị ngoại vi khác nhau về: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Nguyên tắc hoạt động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Tốc độ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Khuôn dạng dữ liệu</a:t>
            </a: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Tất cả các TBNV đều chậm hơn CPU và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RAM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1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THIẾT BỊ VÀO 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</a:t>
            </a:r>
            <a:r>
              <a:rPr lang="vi-VN">
                <a:latin typeface="Arial" pitchFamily="34" charset="0"/>
                <a:cs typeface="Arial" pitchFamily="34" charset="0"/>
              </a:rPr>
              <a:t>chuyển đổi dữ liệu giữa bên trong và bên ngoài máy </a:t>
            </a:r>
            <a:r>
              <a:rPr lang="vi-VN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Phân loại: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TBNV giao tiếp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người-máy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TBNV giao tiếp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máy-máy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TBNV truyền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4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CHUNG CỦA TBNV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Bộ chuyển đổi tín hiệu: chuyển đổi dữ liệu giữa bên ngoài và bên trong TBNV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Bộ đệm dữ liệu: đệm dữ liệu khi truyền giữa môđun vào-ra và TBNV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Khối logic điều khiển: điều khiển hoạt động của TBNV đáp ứng theo yêu cầu từ môđun vào-ra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81200" y="3505200"/>
            <a:ext cx="6033052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415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MODULE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657600" cy="4572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Điều khiển và định thời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Trao đổi thông tin với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Trao đổi thông tin với TBNV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Đệm giữa bên trong máy tính với TBNV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Phát hiện lỗi của TBNV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828800"/>
            <a:ext cx="4419600" cy="3310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7772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CHUNG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CỦA MODULE VÀO 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Thanh ghi đệm dữ liệu: đệm dữ liệu trong quá trình trao đổi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Các cổng vào-ra (I/O Port): kết nối với TBNV, mỗi cổng có một địa chỉ xác định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Thanh ghi trạng thái/điều khiển: lưu giữ thông tin trạng thái/điều khiển cho các cổng vào-ra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Khối logic điều khiển: điều khiển môđun vào-ra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3657600"/>
            <a:ext cx="4800600" cy="3009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6278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PHƯƠNG PHÁP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ĐỊA CHỈ HÓA CỔNG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5257800" cy="4572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Một số bộ xử lý chỉ quản lý một không gian địa chỉ duy nhất, gọi là không gian địa chỉ bộ nhớ.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5371" y="1447800"/>
            <a:ext cx="230382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5705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PHƯƠNG PHÁP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ĐỊA CHỈ HÓA CỔNG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5257800" cy="4572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Một số bộ xử lý quản lý 2 không gian địa chỉ tách biệt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Không gian địa chỉ bộ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Không gian địa chỉ vào ra.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5371" y="1447800"/>
            <a:ext cx="230382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7558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vi-VN" sz="3600">
                <a:latin typeface="Arial" pitchFamily="34" charset="0"/>
                <a:cs typeface="Arial" pitchFamily="34" charset="0"/>
              </a:rPr>
              <a:t>CÁC PHƯƠNG PHÁP</a:t>
            </a:r>
            <a:br>
              <a:rPr lang="vi-VN" sz="3600">
                <a:latin typeface="Arial" pitchFamily="34" charset="0"/>
                <a:cs typeface="Arial" pitchFamily="34" charset="0"/>
              </a:rPr>
            </a:br>
            <a:r>
              <a:rPr lang="vi-VN" sz="3600">
                <a:latin typeface="Arial" pitchFamily="34" charset="0"/>
                <a:cs typeface="Arial" pitchFamily="34" charset="0"/>
              </a:rPr>
              <a:t>ĐỊA CHỈ HÓA CỔNG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theo bản đồ bộ 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nhớ</a:t>
            </a:r>
            <a:r>
              <a:rPr lang="en-US" smtClean="0">
                <a:latin typeface="Arial" pitchFamily="34" charset="0"/>
                <a:cs typeface="Arial" pitchFamily="34" charset="0"/>
              </a:rPr>
              <a:t> (Memory mapped IO)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riêng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biệt</a:t>
            </a:r>
            <a:r>
              <a:rPr lang="en-US" smtClean="0">
                <a:latin typeface="Arial" pitchFamily="34" charset="0"/>
                <a:cs typeface="Arial" pitchFamily="34" charset="0"/>
              </a:rPr>
              <a:t> (IO mapped IO)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34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VÀO RA THEO BẢN ĐỒ BỘ NHỚ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Cổng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được đánh địa chỉ theo không gian địa chỉ bộ nhớ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giống như đọc/ghi bộ nhớ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trao đổi dữ liệu với </a:t>
            </a:r>
            <a:r>
              <a:rPr lang="vi-VN">
                <a:latin typeface="Arial" pitchFamily="34" charset="0"/>
                <a:cs typeface="Arial" pitchFamily="34" charset="0"/>
              </a:rPr>
              <a:t>cổng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thông qua các lệnh truy nhập dữ liệu bộ nhớ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Có thể thực hiện trên mọi hệ thống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500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VÀO RA RIÊNG BIỆT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Cổng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được đánh địa chỉ theo không gian địa </a:t>
            </a:r>
            <a:r>
              <a:rPr lang="vi-VN">
                <a:latin typeface="Arial" pitchFamily="34" charset="0"/>
                <a:cs typeface="Arial" pitchFamily="34" charset="0"/>
              </a:rPr>
              <a:t>chỉ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riêng biệt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trao đổi dữ liệu với cổng vào-ra thông qua các </a:t>
            </a:r>
            <a:r>
              <a:rPr lang="vi-VN">
                <a:latin typeface="Arial" pitchFamily="34" charset="0"/>
                <a:cs typeface="Arial" pitchFamily="34" charset="0"/>
              </a:rPr>
              <a:t>lệnh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chuyên dụng (IN, OUT)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Chỉ có thể thực hiện trên các hệ thống  có không gian địa </a:t>
            </a:r>
            <a:r>
              <a:rPr lang="vi-VN">
                <a:latin typeface="Arial" pitchFamily="34" charset="0"/>
                <a:cs typeface="Arial" pitchFamily="34" charset="0"/>
              </a:rPr>
              <a:t>chỉ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riêng biệt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7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PHƯƠNG PHÁP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ĐIỀU KHIỂN VÀO 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Vào/ra bằng chương trình (Programmed IO)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Vào/ra điều khiển bằng ngắt (Interrupt driven IO)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Truy nhập bộ nhớ trực tiếp (Direct Memory Access)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4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VÀO/RA BẰNG CHƯƠNG TRÌNH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Nguyên tắc chung: </a:t>
            </a:r>
            <a:r>
              <a:rPr lang="vi-VN">
                <a:latin typeface="Arial" pitchFamily="34" charset="0"/>
                <a:cs typeface="Arial" pitchFamily="34" charset="0"/>
              </a:rPr>
              <a:t>CPU điều khiển trực </a:t>
            </a:r>
            <a:r>
              <a:rPr lang="vi-VN">
                <a:latin typeface="Arial" pitchFamily="34" charset="0"/>
                <a:cs typeface="Arial" pitchFamily="34" charset="0"/>
              </a:rPr>
              <a:t>tiếp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bằng chương trình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Kiểm tra trạng thái của TBNV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Phát tín hiệu điều khiển đọc/ghi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Trao đổi dữ liệu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Đặc điểm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 ý muốn của người lập trình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CPU trực tiếp điều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khiển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CPU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đợi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vào/ra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Tốn thời gian của CPU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70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VÀO/RA BẰNG CHƯƠNG TRÌNH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5105400" cy="4572000"/>
          </a:xfrm>
        </p:spPr>
        <p:txBody>
          <a:bodyPr>
            <a:normAutofit lnSpcReduction="10000"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yêu cầu thao </a:t>
            </a:r>
            <a:r>
              <a:rPr lang="vi-VN">
                <a:latin typeface="Arial" pitchFamily="34" charset="0"/>
                <a:cs typeface="Arial" pitchFamily="34" charset="0"/>
              </a:rPr>
              <a:t>tác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thực hiện thao tác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thiết lập các bit trạng thái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kiểm tra các bit trạng thái: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Nếu chưa sẵn sàng thì quay lại kiểm tra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Nếu sẵn  sàng  thì chuyển  sang  trao  đổi dữ liệu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với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019800" y="1414903"/>
            <a:ext cx="2876550" cy="4604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5329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VÀO/RA ĐIỀU KHIỂN BẰNG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không phải đợi trạng thái sẵn sàng của môđun vào-ra, CPU thực hiện một chương trình nào đó.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Khi môđun vào-ra sẵn sàng thì nó phát tín hiệu ngắt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thực hiện chương trình con vào-ra tương ứng để trao đổi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trở lại tiếp tục thực hiện chương trình đang bị ngắt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26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VÀO/RA ĐIỀU KHIỂN BẰNG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524000"/>
            <a:ext cx="5105400" cy="5118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4885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HOẠT ĐỘNG VÀO DỮ LIỆU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NHÌN TỪ MODULE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nhận tín hiệu điều khiển đọc từ CPU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nhận dữ liệu từ TBNV, trong khi đó CPU làm việc khác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phát tín hiệu ngắt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yêu cầu dữ liệu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chuyển dữ liệu đến CPU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20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HOẠT ĐỘNG VÀO DỮ LIỆU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NHÌN TỪ CPU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phát tín hiệu điều khiển đọc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làm việc khác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Cuối mỗi chu kỳ lệnh, kiểm tra tín hiệu ngắt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Nếu </a:t>
            </a:r>
            <a:r>
              <a:rPr lang="vi-VN" smtClean="0">
                <a:latin typeface="Arial" pitchFamily="34" charset="0"/>
                <a:cs typeface="Arial" pitchFamily="34" charset="0"/>
              </a:rPr>
              <a:t>bị </a:t>
            </a:r>
            <a:r>
              <a:rPr lang="vi-VN">
                <a:latin typeface="Arial" pitchFamily="34" charset="0"/>
                <a:cs typeface="Arial" pitchFamily="34" charset="0"/>
              </a:rPr>
              <a:t>ngắt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Cất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ngữ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cảnh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Thực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hiện chương  trình con ngắt để vào dữ liệu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Khôi phục ngữ cảnh của  chương  trình đang thực hiện</a:t>
            </a: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58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PHƯƠNG PHÁP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NỐI GHÉP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Sử dụng nhiều đường yêu cầu ngắt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Kiểm tra vòng bằng phần mềm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Kiểm </a:t>
            </a:r>
            <a:r>
              <a:rPr lang="vi-VN">
                <a:latin typeface="Arial" pitchFamily="34" charset="0"/>
                <a:cs typeface="Arial" pitchFamily="34" charset="0"/>
              </a:rPr>
              <a:t>tra vòng bằng phần cứng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Sử </a:t>
            </a:r>
            <a:r>
              <a:rPr lang="vi-VN">
                <a:latin typeface="Arial" pitchFamily="34" charset="0"/>
                <a:cs typeface="Arial" pitchFamily="34" charset="0"/>
              </a:rPr>
              <a:t>dụng bộ điều </a:t>
            </a:r>
            <a:r>
              <a:rPr lang="vi-VN">
                <a:latin typeface="Arial" pitchFamily="34" charset="0"/>
                <a:cs typeface="Arial" pitchFamily="34" charset="0"/>
              </a:rPr>
              <a:t>khiển </a:t>
            </a:r>
            <a:r>
              <a:rPr lang="vi-VN" smtClean="0">
                <a:latin typeface="Arial" pitchFamily="34" charset="0"/>
                <a:cs typeface="Arial" pitchFamily="34" charset="0"/>
              </a:rPr>
              <a:t>ngắt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2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NHIỀU ĐƯỜNG YÊU CẦU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phải có nhiều đường tín hiệu yêu cầu ngắt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Hạn chế số lượng môđun vào-ra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đường ngắt được quy định mức ưu tiên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5652" y="3124200"/>
            <a:ext cx="724394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4029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KIỂM TRA VÒNG BẰNG PHẦN MỀM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thực hiện phần mềm hỏi lần lượt </a:t>
            </a:r>
            <a:r>
              <a:rPr lang="vi-VN">
                <a:latin typeface="Arial" pitchFamily="34" charset="0"/>
                <a:cs typeface="Arial" pitchFamily="34" charset="0"/>
              </a:rPr>
              <a:t>từng </a:t>
            </a:r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Chậm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Thứ tự các môđun được hỏi vòng chính là thứ tự ưu tiên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810000"/>
            <a:ext cx="7543800" cy="2217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4871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KIỂM TRA VÒNG BẰNG PHẦN CỨNG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CPU phát tín hiệu chấp nhận ngắt (INTA) đến môđun vào-ra đầu tiên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Nếu môđun vào-ra đó không gây ra ngắt thì nó gửi tín hiệu đến môđun kế tiếp cho đến khi xác định được môđun gây ngắt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Môđun vào-ra gây ngắt sẽ đặt vector ngắt lên bus dữ liệu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CPU sử dụng vector ngắt để xác định nơi chứa chương trình con điều khiển ngắt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Thứ tự các môđun vào-ra kết nối trong chuỗi xác định thứ tự ưu tiên.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0746" y="4267200"/>
            <a:ext cx="6388854" cy="2454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3332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ĐIỀU KHIỂN NGẮT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LẬP TRÌNH ĐƯỢC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PIC – Programmable Interrupt Controller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PIC có nhiều đường vào yêu cầu ngắt có quy định mức ưu tiên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PIC chọn một yêu cầu ngắt không bị cấm có mức ưu tiên cao nhất gửi tới CPU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7016" y="3048000"/>
            <a:ext cx="7418784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2390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ĐẶC ĐIỂM CỦA VÀO/RA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ĐIỀU KHIỂN BẰNG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Có sự kết hợp giữa phần cứng và </a:t>
            </a:r>
            <a:r>
              <a:rPr lang="vi-VN">
                <a:latin typeface="Arial" pitchFamily="34" charset="0"/>
                <a:cs typeface="Arial" pitchFamily="34" charset="0"/>
              </a:rPr>
              <a:t>phần </a:t>
            </a:r>
            <a:r>
              <a:rPr lang="vi-VN" smtClean="0">
                <a:latin typeface="Arial" pitchFamily="34" charset="0"/>
                <a:cs typeface="Arial" pitchFamily="34" charset="0"/>
              </a:rPr>
              <a:t>mềm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Phần cứng: gây ngắt CPU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Phần mềm: trao đổi dữ liệu</a:t>
            </a:r>
          </a:p>
          <a:p>
            <a:pPr algn="just"/>
            <a:r>
              <a:rPr lang="vi-VN" smtClean="0">
                <a:latin typeface="Arial" pitchFamily="34" charset="0"/>
                <a:cs typeface="Arial" pitchFamily="34" charset="0"/>
              </a:rPr>
              <a:t>CPU </a:t>
            </a:r>
            <a:r>
              <a:rPr lang="vi-VN">
                <a:latin typeface="Arial" pitchFamily="34" charset="0"/>
                <a:cs typeface="Arial" pitchFamily="34" charset="0"/>
              </a:rPr>
              <a:t>trực tiếp điều </a:t>
            </a:r>
            <a:r>
              <a:rPr lang="vi-VN">
                <a:latin typeface="Arial" pitchFamily="34" charset="0"/>
                <a:cs typeface="Arial" pitchFamily="34" charset="0"/>
              </a:rPr>
              <a:t>khiển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không phải đợi </a:t>
            </a:r>
            <a:r>
              <a:rPr lang="vi-VN">
                <a:latin typeface="Arial" pitchFamily="34" charset="0"/>
                <a:cs typeface="Arial" pitchFamily="34" charset="0"/>
              </a:rPr>
              <a:t>môđun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hiệu quả sử dụng CPU tốt hơn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31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DIRECT MEMORY ACCESS (DMA)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Vào-ra bằng chương trình và bằng ngắt do CPU trực tiếp điều khiển: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Chiếm thời gian của CPU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Tốc độ bị hạn chế vì phải chuyển qua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Để khắc phục </a:t>
            </a:r>
            <a:r>
              <a:rPr lang="vi-VN">
                <a:latin typeface="Arial" pitchFamily="34" charset="0"/>
                <a:cs typeface="Arial" pitchFamily="34" charset="0"/>
              </a:rPr>
              <a:t>dùng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DMA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Thêm môđun phần cứng trên bus -&gt; DMAC 		(DMA Controller)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DMAC điều khiển vào-ra không thông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CPU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17898" y="4953000"/>
            <a:ext cx="454010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9362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THÀNH PHẦN CỦA DMAC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447800"/>
            <a:ext cx="3673549" cy="4800600"/>
          </a:xfrm>
        </p:spPr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Thanh ghi dữ liệu: chứa dữ liệu trao đổi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Thanh ghi địa chỉ: chứa địa chỉ ngăn nhớ dữ liệu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Bộ đếm dữ liệu: chứa số từ dữ liệu cần trao đổi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Logic điều khiển: điều khiể hoạt động của DMAC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1" y="1817076"/>
            <a:ext cx="5029199" cy="3868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8300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HOẠT ĐỘNG DMA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CPU “nói” cho DMA: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 hay ra dữ liệu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Địa chỉ thiết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bị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Địa chỉ đầu của mảng nhớ chứa dữ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liệu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nạp vào  thanh  ghi địa chỉ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 từ dữ liệu cần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truyền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nạp vào bộ đếm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làm việc khác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DMAC điều khiển trao đổi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Sau khi truyền được một word </a:t>
            </a:r>
            <a:r>
              <a:rPr lang="vi-VN">
                <a:latin typeface="Arial" pitchFamily="34" charset="0"/>
                <a:cs typeface="Arial" pitchFamily="34" charset="0"/>
              </a:rPr>
              <a:t>thì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nội dung thanh ghi địa chỉ tăng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nội dung bộ đếm dữ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liệu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giảm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Khi bộ đếm dữ liệu = 0, DMAC gửi tín hiệu ngắt CPU để báo kết thúc DMA</a:t>
            </a:r>
          </a:p>
          <a:p>
            <a:pPr marL="261937" lvl="1" indent="0" algn="just">
              <a:buClr>
                <a:srgbClr val="D34817"/>
              </a:buClr>
              <a:buNone/>
              <a:tabLst>
                <a:tab pos="719138" algn="l"/>
              </a:tabLst>
            </a:pP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94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KIỂU THỰC HIỆN DMA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DMA truyền theo khối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DMAC sử dụng bus để truyền xong cả khối dữ liệu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DMA chiếm chu kỳ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DMAC cưỡng bức CPU treo tạm thời từng chu kỳ bus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DMAC chiếm bus thực hiện truyền một word</a:t>
            </a: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DMA trong suốt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DMAC nhận biết những chu kỳ nào CPU không sử dụng bus thì chiếm bus để trao đổi một word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74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HÌNH DMA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Mỗi lần truyền, DMA sử dụng bus 2 lần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 môđun vào-ra với DMAC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 DMAC với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nhớ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076325"/>
            <a:ext cx="7959211" cy="2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0713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HÌNH DMA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DMAC điều khiển một hoặc vài môđun vào-ra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Mỗi lần truyền, DMAC sử dụng bus 1 lần: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 DMAC với bộ nhớ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895600"/>
            <a:ext cx="7696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335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HÌNH DMA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Bus vào-ra tách rời, hỗ trợ tất cả các thiết bị cho phép DMA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Mỗi lần truyền, DMAC sử dụng bus 1 lần: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 DMAC với bộ nhớ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352800"/>
            <a:ext cx="7543800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80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ĐẶC ĐIỂM CỦA DMA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không tham gia trong quá trình trao đổi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DMAC điều khiển trao đổi dữ liệu giữa bộ nhớ chính với môđun vào-ra (hoàn toàn bằng phần cứng</a:t>
            </a:r>
            <a:r>
              <a:rPr lang="vi-VN">
                <a:latin typeface="Arial" pitchFamily="34" charset="0"/>
                <a:cs typeface="Arial" pitchFamily="34" charset="0"/>
              </a:rPr>
              <a:t>)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tốc độ nhanh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Phù hợp với các yêu cầu trao đổi mảng dữ liệu có kích thước lớn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00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XỬ LÝ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Việc điều khiển vào-ra được thực hiện bởi một bộ xử lý vào-ra chuyên dụng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Bộ xử lý vào-ra hoạt động theo chương trình của riêng nó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Chương trình của bộ xử lý vào-ra có thể nằm trong bộ nhớ chính hoặc nằm trong một bộ nhớ riêng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Hoạt động theo kiến trúc đa xử lý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6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NỐI GHÉP THIẾT BỊ NGOẠI VI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Nối ghép song song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Nối ghép nối tiếp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28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GHÉP NỐI SONG SONG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Truyền nhiều bit song song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Tốc độ nhanh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Cần nhiều đường truyền dữ liệu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2895600"/>
            <a:ext cx="5385472" cy="368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7562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GHÉP NỐI NỐI TIẾP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Truyền lần lượt từng bit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Cần có bộ chuyển đổi từ dữ liệu song song sang nối tiếp hoặc/và ngược lại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Tốc độ chậm hơn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Cần ít đường truyền dữ liệu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3714750"/>
            <a:ext cx="471200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8578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CẤU HÌNH GHÉP NỐI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Điểm tới điểm (Point to Point)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Điểm tới đa điểm (Point to </a:t>
            </a:r>
            <a:r>
              <a:rPr lang="en-US">
                <a:latin typeface="Arial" pitchFamily="34" charset="0"/>
                <a:cs typeface="Arial" pitchFamily="34" charset="0"/>
              </a:rPr>
              <a:t>Multi-point</a:t>
            </a:r>
            <a:r>
              <a:rPr lang="en-US" smtClean="0">
                <a:latin typeface="Arial" pitchFamily="34" charset="0"/>
                <a:cs typeface="Arial" pitchFamily="34" charset="0"/>
              </a:rPr>
              <a:t>)</a:t>
            </a: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77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CỔNG VÀO/RA THÔNG DỤNG TRÊN PC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Các cổng PS/2: nối ghép bàn phím và chuột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Cổng nối ghép màn hình (RS232)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Cổng LPT (Line </a:t>
            </a:r>
            <a:r>
              <a:rPr lang="en-US">
                <a:latin typeface="Arial" pitchFamily="34" charset="0"/>
                <a:cs typeface="Arial" pitchFamily="34" charset="0"/>
              </a:rPr>
              <a:t>Printer</a:t>
            </a:r>
            <a:r>
              <a:rPr lang="en-US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Cổng COM (</a:t>
            </a:r>
            <a:r>
              <a:rPr lang="en-US">
                <a:latin typeface="Arial" pitchFamily="34" charset="0"/>
                <a:cs typeface="Arial" pitchFamily="34" charset="0"/>
              </a:rPr>
              <a:t>Communication</a:t>
            </a:r>
            <a:r>
              <a:rPr lang="en-US" smtClean="0">
                <a:latin typeface="Arial" pitchFamily="34" charset="0"/>
                <a:cs typeface="Arial" pitchFamily="34" charset="0"/>
              </a:rPr>
              <a:t>)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Cổng USB (Universal Serial </a:t>
            </a:r>
            <a:r>
              <a:rPr lang="en-US">
                <a:latin typeface="Arial" pitchFamily="34" charset="0"/>
                <a:cs typeface="Arial" pitchFamily="34" charset="0"/>
              </a:rPr>
              <a:t>Bus</a:t>
            </a:r>
            <a:r>
              <a:rPr lang="en-US" smtClean="0">
                <a:latin typeface="Arial" pitchFamily="34" charset="0"/>
                <a:cs typeface="Arial" pitchFamily="34" charset="0"/>
              </a:rPr>
              <a:t>)</a:t>
            </a: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95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3191</TotalTime>
  <Words>1778</Words>
  <Application>Microsoft Office PowerPoint</Application>
  <PresentationFormat>On-screen Show (4:3)</PresentationFormat>
  <Paragraphs>274</Paragraphs>
  <Slides>39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Equity</vt:lpstr>
      <vt:lpstr>HỆ THỐNG VÀO RA (INPUT &amp; OUTPUT)</vt:lpstr>
      <vt:lpstr>HỆ THỐNG VÀO RA</vt:lpstr>
      <vt:lpstr>ĐẶC ĐIỂM CỦA VÀO RA</vt:lpstr>
      <vt:lpstr>CÁC THIẾT BỊ VÀO RA</vt:lpstr>
      <vt:lpstr>CẤU TRÚC CHUNG CỦA TBNV</vt:lpstr>
      <vt:lpstr>MODULE VÀO/RA</vt:lpstr>
      <vt:lpstr>CẤU TRÚC CHUNG CỦA MODULE VÀO RA</vt:lpstr>
      <vt:lpstr>CÁC PHƯƠNG PHÁP ĐỊA CHỈ HÓA CỔNG VÀO/RA</vt:lpstr>
      <vt:lpstr>CÁC PHƯƠNG PHÁP ĐỊA CHỈ HÓA CỔNG VÀO/RA</vt:lpstr>
      <vt:lpstr>CÁC PHƯƠNG PHÁP ĐỊA CHỈ HÓA CỔNG VÀO/RA</vt:lpstr>
      <vt:lpstr>VÀO RA THEO BẢN ĐỒ BỘ NHỚ</vt:lpstr>
      <vt:lpstr>VÀO RA RIÊNG BIỆT</vt:lpstr>
      <vt:lpstr>CÁC PHƯƠNG PHÁP ĐIỀU KHIỂN VÀO RA</vt:lpstr>
      <vt:lpstr>VÀO/RA BẰNG CHƯƠNG TRÌNH</vt:lpstr>
      <vt:lpstr>VÀO/RA BẰNG CHƯƠNG TRÌNH</vt:lpstr>
      <vt:lpstr>VÀO/RA ĐIỀU KHIỂN BẰNG NGẮT</vt:lpstr>
      <vt:lpstr>VÀO/RA ĐIỀU KHIỂN BẰNG NGẮT</vt:lpstr>
      <vt:lpstr>HOẠT ĐỘNG VÀO DỮ LIỆU NHÌN TỪ MODULE VÀO/RA</vt:lpstr>
      <vt:lpstr>HOẠT ĐỘNG VÀO DỮ LIỆU NHÌN TỪ CPU</vt:lpstr>
      <vt:lpstr>CÁC PHƯƠNG PHÁP NỐI GHÉP NGẮT</vt:lpstr>
      <vt:lpstr>NHIỀU ĐƯỜNG YÊU CẦU NGẮT</vt:lpstr>
      <vt:lpstr>KIỂM TRA VÒNG BẰNG PHẦN MỀM</vt:lpstr>
      <vt:lpstr>KIỂM TRA VÒNG BẰNG PHẦN CỨNG</vt:lpstr>
      <vt:lpstr>BỘ ĐIỀU KHIỂN NGẮT LẬP TRÌNH ĐƯỢC</vt:lpstr>
      <vt:lpstr>ĐẶC ĐIỂM CỦA VÀO/RA ĐIỀU KHIỂN BẰNG NGẮT</vt:lpstr>
      <vt:lpstr>DIRECT MEMORY ACCESS (DMA)</vt:lpstr>
      <vt:lpstr>CÁC THÀNH PHẦN CỦA DMAC</vt:lpstr>
      <vt:lpstr>HOẠT ĐỘNG DMA</vt:lpstr>
      <vt:lpstr>CÁC KIỂU THỰC HIỆN DMA</vt:lpstr>
      <vt:lpstr>CẤU HÌNH DMA</vt:lpstr>
      <vt:lpstr>CẤU HÌNH DMA</vt:lpstr>
      <vt:lpstr>CẤU HÌNH DMA</vt:lpstr>
      <vt:lpstr>ĐẶC ĐIỂM CỦA DMA</vt:lpstr>
      <vt:lpstr>BỘ XỬ LÝ VÀO/RA</vt:lpstr>
      <vt:lpstr>NỐI GHÉP THIẾT BỊ NGOẠI VI</vt:lpstr>
      <vt:lpstr>GHÉP NỐI SONG SONG</vt:lpstr>
      <vt:lpstr>GHÉP NỐI NỐI TIẾP</vt:lpstr>
      <vt:lpstr>CÁC CẤU HÌNH GHÉP NỐI</vt:lpstr>
      <vt:lpstr>CÁC CỔNG VÀO/RA THÔNG DỤNG TRÊN PC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625</cp:revision>
  <dcterms:created xsi:type="dcterms:W3CDTF">2006-08-16T00:00:00Z</dcterms:created>
  <dcterms:modified xsi:type="dcterms:W3CDTF">2016-07-27T02:48:48Z</dcterms:modified>
</cp:coreProperties>
</file>