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56" r:id="rId2"/>
    <p:sldId id="299" r:id="rId3"/>
    <p:sldId id="300" r:id="rId4"/>
    <p:sldId id="301" r:id="rId5"/>
    <p:sldId id="302" r:id="rId6"/>
    <p:sldId id="342" r:id="rId7"/>
    <p:sldId id="343" r:id="rId8"/>
    <p:sldId id="344" r:id="rId9"/>
    <p:sldId id="345" r:id="rId10"/>
    <p:sldId id="346" r:id="rId11"/>
    <p:sldId id="347" r:id="rId12"/>
    <p:sldId id="348" r:id="rId13"/>
    <p:sldId id="349" r:id="rId14"/>
    <p:sldId id="350" r:id="rId15"/>
    <p:sldId id="351" r:id="rId16"/>
    <p:sldId id="352" r:id="rId17"/>
    <p:sldId id="353" r:id="rId18"/>
    <p:sldId id="354" r:id="rId19"/>
    <p:sldId id="355" r:id="rId20"/>
    <p:sldId id="356" r:id="rId21"/>
    <p:sldId id="357" r:id="rId22"/>
    <p:sldId id="358" r:id="rId23"/>
    <p:sldId id="359" r:id="rId24"/>
    <p:sldId id="360" r:id="rId25"/>
    <p:sldId id="361" r:id="rId26"/>
    <p:sldId id="362" r:id="rId27"/>
    <p:sldId id="363" r:id="rId28"/>
    <p:sldId id="364" r:id="rId29"/>
    <p:sldId id="365" r:id="rId30"/>
    <p:sldId id="366" r:id="rId31"/>
    <p:sldId id="367" r:id="rId32"/>
    <p:sldId id="368" r:id="rId33"/>
    <p:sldId id="369" r:id="rId34"/>
    <p:sldId id="370" r:id="rId35"/>
    <p:sldId id="371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875" autoAdjust="0"/>
  </p:normalViewPr>
  <p:slideViewPr>
    <p:cSldViewPr>
      <p:cViewPr varScale="1">
        <p:scale>
          <a:sx n="58" d="100"/>
          <a:sy n="58" d="100"/>
        </p:scale>
        <p:origin x="-16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EB167-4AEB-4DE3-885B-B3C8F1B4284C}" type="datetimeFigureOut">
              <a:rPr lang="en-US" smtClean="0"/>
              <a:t>7/25/2016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0EDA8-7D8C-4A30-AF35-F0F330B7D2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47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0EDA8-7D8C-4A30-AF35-F0F330B7D28E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8D1C6-0A33-4C32-8B08-EE6D241A8708}" type="datetime1">
              <a:rPr lang="en-US" smtClean="0"/>
              <a:t>7/25/2016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123F2-15F1-4F84-9F4D-BCEE9008CB03}" type="datetime1">
              <a:rPr lang="en-US" smtClean="0"/>
              <a:t>7/25/2016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D1B79-42E9-465C-A24E-E89DFFBD9FF3}" type="datetime1">
              <a:rPr lang="en-US" smtClean="0"/>
              <a:t>7/25/2016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056F2-73D5-46D3-A4FD-3D204F54B254}" type="datetime1">
              <a:rPr lang="en-US" smtClean="0"/>
              <a:t>7/25/2016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AB79C-D152-4E46-A4C4-8E1D8AFB008F}" type="datetime1">
              <a:rPr lang="en-US" smtClean="0"/>
              <a:t>7/25/2016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92172-80D4-41F7-9FAE-43AD2EA8385D}" type="datetime1">
              <a:rPr lang="en-US" smtClean="0"/>
              <a:t>7/25/2016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E89A4-0301-4060-8D75-5FF89C11C9F6}" type="datetime1">
              <a:rPr lang="en-US" smtClean="0"/>
              <a:t>7/25/2016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35F83-FCEB-4F9C-A3F6-CB28F0619019}" type="datetime1">
              <a:rPr lang="en-US" smtClean="0"/>
              <a:t>7/25/2016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0EF13-1704-43E4-ACD9-065302A33AB9}" type="datetime1">
              <a:rPr lang="en-US" smtClean="0"/>
              <a:t>7/25/2016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3F47D-EDB6-41EB-AFD2-3AF8F14D3CBF}" type="datetime1">
              <a:rPr lang="en-US" smtClean="0"/>
              <a:t>7/25/2016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9CB9F-E848-4940-A9A8-AD19D0693820}" type="datetime1">
              <a:rPr lang="en-US" smtClean="0"/>
              <a:t>7/25/2016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DB4F37F-EFF4-4850-B8BB-B334784C494F}" type="datetime1">
              <a:rPr lang="en-US" smtClean="0"/>
              <a:t>7/25/2016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mtClean="0">
                <a:latin typeface="Arial" pitchFamily="34" charset="0"/>
                <a:cs typeface="Arial" pitchFamily="34" charset="0"/>
              </a:rPr>
              <a:t>BỘ NHỚ NGOÀI</a:t>
            </a:r>
            <a:br>
              <a:rPr lang="en-US" smtClean="0">
                <a:latin typeface="Arial" pitchFamily="34" charset="0"/>
                <a:cs typeface="Arial" pitchFamily="34" charset="0"/>
              </a:rPr>
            </a:br>
            <a:r>
              <a:rPr lang="en-US" smtClean="0">
                <a:latin typeface="Arial" pitchFamily="34" charset="0"/>
                <a:cs typeface="Arial" pitchFamily="34" charset="0"/>
              </a:rPr>
              <a:t>(EXTERNAL STORAGE)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13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KIỂU BỘ NHỚ NGOÀI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Đĩa từ (Magnetic Disk)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Đĩa quang (Optical Disk)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Flash Disk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Băng từ (Magnetic Tape)</a:t>
            </a:r>
          </a:p>
          <a:p>
            <a:pPr algn="just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90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ĐĨA TỪ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Bề mặt bao phủ vật liệu từ hoá (oxit sắt)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Bề mặt sử dụng nhôm</a:t>
            </a:r>
          </a:p>
          <a:p>
            <a:pPr algn="just"/>
            <a:r>
              <a:rPr lang="en-US">
                <a:latin typeface="Arial" pitchFamily="34" charset="0"/>
                <a:cs typeface="Arial" pitchFamily="34" charset="0"/>
              </a:rPr>
              <a:t>Bề mặt bằng thuỷ tinh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Bề mặt đồng đều làm tăng độ tin cậy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Giảm sai sót trong bề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mặt </a:t>
            </a: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giảm lỗi đọc viết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Cứng hơn</a:t>
            </a: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11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KỸ THUẬT ĐỌC VÀ GHI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mtClean="0">
                <a:latin typeface="Arial" pitchFamily="34" charset="0"/>
                <a:cs typeface="Arial" pitchFamily="34" charset="0"/>
              </a:rPr>
              <a:t>Ghi cảm ứng: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Dòng điện qua cuộn dây sinh ra từ trường làm xoay hướng các hạt từ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Xung gởi đến đầu từ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Mẫu từ ghi lại trên mặt dưới</a:t>
            </a:r>
          </a:p>
          <a:p>
            <a:pPr lvl="0" algn="just">
              <a:buClr>
                <a:srgbClr val="D34817"/>
              </a:buClr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Đọc điện từ: từ trường qua cuộn dây sinh ra dòng điện</a:t>
            </a: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347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GHI CẢM ỨNG/ĐỌC ĐIỆN TỪ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29200"/>
          </a:xfrm>
        </p:spPr>
        <p:txBody>
          <a:bodyPr>
            <a:normAutofit/>
          </a:bodyPr>
          <a:lstStyle/>
          <a:p>
            <a:pPr algn="just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t="18521" b="38060"/>
          <a:stretch>
            <a:fillRect/>
          </a:stretch>
        </p:blipFill>
        <p:spPr bwMode="auto">
          <a:xfrm>
            <a:off x="381000" y="1447800"/>
            <a:ext cx="8458200" cy="475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94151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TỔ CHỨC VÀ ĐỊNH DẠNG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DỮ LIỆU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Track: thông tin được ghi thành những vòng tròn đồng tâm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Giữa các Track có khoảng trống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Giảm khoảng trống giữa các track sẽ tăng dung lượng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 bit trên track là như nhau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Vận tốc góc là hằng số </a:t>
            </a: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2787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TỔ CHỨC VÀ ĐỊNH DẠNG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DỮ LIỆU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Các track chia làm nhiều sector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Thông thường 100 sector trên 1 track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sector khoảng 512 byte, 256 byte, 1024 byte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 sector có 1 header và 1 trailer (dữ liệu dặc biệt)</a:t>
            </a:r>
          </a:p>
          <a:p>
            <a:pPr lvl="0" algn="just">
              <a:buClr>
                <a:srgbClr val="D34817"/>
              </a:buClr>
            </a:pP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Kích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thước khối nhỏ nhất là một sector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Có thể có hơn 1 sector trên </a:t>
            </a:r>
            <a:r>
              <a:rPr lang="vi-VN">
                <a:latin typeface="Arial" pitchFamily="34" charset="0"/>
                <a:cs typeface="Arial" pitchFamily="34" charset="0"/>
              </a:rPr>
              <a:t>1 </a:t>
            </a:r>
            <a:r>
              <a:rPr lang="vi-VN" smtClean="0">
                <a:latin typeface="Arial" pitchFamily="34" charset="0"/>
                <a:cs typeface="Arial" pitchFamily="34" charset="0"/>
              </a:rPr>
              <a:t>khối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05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ĐĨA TỪ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29200"/>
          </a:xfrm>
        </p:spPr>
        <p:txBody>
          <a:bodyPr>
            <a:normAutofit/>
          </a:bodyPr>
          <a:lstStyle/>
          <a:p>
            <a:pPr algn="just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751877" y="1495425"/>
            <a:ext cx="6096723" cy="521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2428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CÁC ĐẶC TÍNH ĐĨA TỪ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Đầu từ cố định hay đầu từ di động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Đĩa cố định hay thay đổi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Một mặt hay hai mặt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Một đĩa hay nhiều đĩa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Cơ chế đầu từ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Tiếp xúc (đĩa mềm)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Không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tiếp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xúc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D34817"/>
              </a:buClr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 gian truy cập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 gian tìm kiếm (track)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Độ trễ quay (sector)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572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NHIỀU ĐĨA </a:t>
            </a:r>
            <a:br>
              <a:rPr lang="en-US" sz="3600" smtClean="0">
                <a:latin typeface="Arial" pitchFamily="34" charset="0"/>
                <a:cs typeface="Arial" pitchFamily="34" charset="0"/>
              </a:rPr>
            </a:br>
            <a:r>
              <a:rPr lang="en-US" sz="3600" smtClean="0">
                <a:latin typeface="Arial" pitchFamily="34" charset="0"/>
                <a:cs typeface="Arial" pitchFamily="34" charset="0"/>
              </a:rPr>
              <a:t>(MULTIPLE PLATTERS)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29200"/>
          </a:xfrm>
        </p:spPr>
        <p:txBody>
          <a:bodyPr>
            <a:normAutofit/>
          </a:bodyPr>
          <a:lstStyle/>
          <a:p>
            <a:pPr algn="just"/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1393835"/>
            <a:ext cx="4343400" cy="5311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4474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CYLINDERS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29200"/>
          </a:xfrm>
        </p:spPr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Đơn vị lưu trữ bao gồm một tập các rãnh ghi chiếm cùng vị trí</a:t>
            </a:r>
          </a:p>
          <a:p>
            <a:pPr marL="0" indent="0" algn="just">
              <a:buNone/>
            </a:pPr>
            <a:endParaRPr lang="en-US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828800" y="2695575"/>
            <a:ext cx="5753100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10005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ĐĨA MỀM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29200"/>
          </a:xfrm>
        </p:spPr>
        <p:txBody>
          <a:bodyPr>
            <a:normAutofit/>
          </a:bodyPr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8”, 5.25”, 3.5”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Dung lượng nhỏ: chỉ tới 1.44 MB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Tốc độ chậm (360 rpm)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Thông dụng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Rẻ tiền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Tương lai có thể không dùng nữa?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26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ĐĨA CỨNG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Một hoặc nhiều đĩa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Thông dụng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Dung lượng tăng lên rất nhanh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1993: 200 MB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2005: 30 GB, 40 GB, 80 GB, 120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GB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2016: ?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D34817"/>
              </a:buClr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Tốc độ đọc/ghi nhanh (5400, 7200 rpm)</a:t>
            </a:r>
          </a:p>
          <a:p>
            <a:pPr lvl="0" algn="just">
              <a:buClr>
                <a:srgbClr val="D34817"/>
              </a:buClr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Rẻ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tiền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595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RAID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Redundant Array of Independent Disks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Tập các đĩa cứng vật lý được HĐH coi như một ổ logic duy nhất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Dữ liệu được lưu trữ phân tán trên các ổ đĩa vật lý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Có thể sử dụng dung lượng dư thừa để lưu trữ các thông tin kiểm tra chẵn lẻ, cho phép khôi phục lại thông tin trong trường hợp đĩa bị hỏng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7 loại phổ biến (RAID 0-6)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65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RAID 0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Không dư thừa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Phân chia đều dữ liệu đến tất cả </a:t>
            </a:r>
            <a:r>
              <a:rPr lang="vi-VN" sz="2000">
                <a:latin typeface="Arial" pitchFamily="34" charset="0"/>
                <a:cs typeface="Arial" pitchFamily="34" charset="0"/>
              </a:rPr>
              <a:t>các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đĩa</a:t>
            </a:r>
            <a:endParaRPr lang="en-US" sz="2000" smtClean="0"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 sz="18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Round Robin</a:t>
            </a:r>
            <a:endParaRPr lang="vi-VN" sz="180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buClr>
                <a:srgbClr val="D34817"/>
              </a:buClr>
            </a:pPr>
            <a:r>
              <a:rPr lang="en-US" sz="20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Tăng tốc độ truy xuất dữ liệu</a:t>
            </a:r>
            <a:endParaRPr lang="en-US" sz="200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 nhu cầu về dữ liệu có thể không nằm chung đĩa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Dữ liệu trên các đĩa được tìm kiếm đồng thời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Tập các dữ liệu tương tự nhau được phân chia đến nhiều </a:t>
            </a:r>
            <a:endParaRPr lang="vi-VN" sz="18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5400" y="3886200"/>
            <a:ext cx="6953250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5001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RAID 1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Các đĩa được </a:t>
            </a:r>
            <a:r>
              <a:rPr lang="vi-VN" sz="2000">
                <a:latin typeface="Arial" pitchFamily="34" charset="0"/>
                <a:cs typeface="Arial" pitchFamily="34" charset="0"/>
              </a:rPr>
              <a:t>nhân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đ</a:t>
            </a:r>
            <a:r>
              <a:rPr lang="en-US" sz="2000">
                <a:latin typeface="Arial" pitchFamily="34" charset="0"/>
                <a:cs typeface="Arial" pitchFamily="34" charset="0"/>
              </a:rPr>
              <a:t>ô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i</a:t>
            </a:r>
            <a:endParaRPr lang="vi-VN" sz="200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 sz="2000" smtClean="0">
                <a:latin typeface="Arial" pitchFamily="34" charset="0"/>
                <a:cs typeface="Arial" pitchFamily="34" charset="0"/>
              </a:rPr>
              <a:t>Dữ </a:t>
            </a:r>
            <a:r>
              <a:rPr lang="vi-VN" sz="2000">
                <a:latin typeface="Arial" pitchFamily="34" charset="0"/>
                <a:cs typeface="Arial" pitchFamily="34" charset="0"/>
              </a:rPr>
              <a:t>liệu được đọc từ 1 trong 2 đĩa, ghi trên cả </a:t>
            </a:r>
            <a:r>
              <a:rPr lang="vi-VN" sz="2000">
                <a:latin typeface="Arial" pitchFamily="34" charset="0"/>
                <a:cs typeface="Arial" pitchFamily="34" charset="0"/>
              </a:rPr>
              <a:t>2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đĩa</a:t>
            </a:r>
            <a:endParaRPr lang="en-US" sz="200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Việc khôi phục dữ liệu rất </a:t>
            </a:r>
            <a:r>
              <a:rPr lang="vi-VN" sz="2000">
                <a:latin typeface="Arial" pitchFamily="34" charset="0"/>
                <a:cs typeface="Arial" pitchFamily="34" charset="0"/>
              </a:rPr>
              <a:t>đơn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giản</a:t>
            </a:r>
            <a:endParaRPr lang="vi-VN" sz="2000"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Thay đĩa bị hư và thực hiện nhân bản lại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Không có downtime</a:t>
            </a:r>
          </a:p>
          <a:p>
            <a:pPr lvl="0" algn="just">
              <a:buClr>
                <a:srgbClr val="D34817"/>
              </a:buClr>
            </a:pPr>
            <a:r>
              <a:rPr lang="en-US" sz="20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Chi phí cao</a:t>
            </a:r>
            <a:endParaRPr lang="en-US" sz="200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 dirty="0"/>
          </a:p>
        </p:txBody>
      </p:sp>
      <p:pic>
        <p:nvPicPr>
          <p:cNvPr id="7" name="Picture 5" descr="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7800" y="3733800"/>
            <a:ext cx="7010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9595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RAID 2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Các đĩa được đồng bộ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Chỉ phân chia một ít dữ liêu (byte/word)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Việc sửa lỗi được tính nhờ các bit tương ứng trên các đĩa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Nhiều đĩa parity chứa mã sửa lỗi Hamming tại các vị trí tương ứng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Nhiều </a:t>
            </a:r>
            <a:r>
              <a:rPr lang="vi-VN" sz="2000">
                <a:latin typeface="Arial" pitchFamily="34" charset="0"/>
                <a:cs typeface="Arial" pitchFamily="34" charset="0"/>
              </a:rPr>
              <a:t>dư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thừa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18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vi-VN" sz="18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hi </a:t>
            </a: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phí </a:t>
            </a:r>
            <a:r>
              <a:rPr lang="vi-VN" sz="18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18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k</a:t>
            </a:r>
            <a:r>
              <a:rPr lang="vi-VN" sz="18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hông </a:t>
            </a: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được </a:t>
            </a: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sử </a:t>
            </a:r>
            <a:r>
              <a:rPr lang="vi-VN" sz="18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vi-VN" sz="180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8" name="Picture 4" descr="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066800" y="3733800"/>
            <a:ext cx="7620000" cy="29257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220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RAID 3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Tương tự RAID 2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Chỉ 1 đĩa dư thừa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Parity bit đơn giản cho mỗi tập các bit tương ứng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Dữ liệu trên đĩa lỗi có thể được tái tạo lại dựa vào các dữ liệu còn lại và thông tin parity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Tốc độ truy xuất dữ liệu rất cao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7" name="Picture 4" descr="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990600" y="3616325"/>
            <a:ext cx="7620000" cy="30130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6719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RAID 4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Mỗi đĩa hoạt đồng độc lập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Phù hợp với các yêu cầu I/O tốc độ cao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Lượng dữ liệu được phân chia trên các đĩa khá lớn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Việc kiểm tra parity được thực hiện từng bit một dọc theo các dữ liệu được phân chia trên mỗi đĩa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Parity được lưu trên parity disk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8" name="Picture 4" descr="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9200" y="3733800"/>
            <a:ext cx="69342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961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RAID 5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Giống RAID 4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Parity được phân chia đều trên tất cả </a:t>
            </a:r>
            <a:r>
              <a:rPr lang="vi-VN" sz="2000">
                <a:latin typeface="Arial" pitchFamily="34" charset="0"/>
                <a:cs typeface="Arial" pitchFamily="34" charset="0"/>
              </a:rPr>
              <a:t>các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đĩa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Round </a:t>
            </a:r>
            <a:r>
              <a:rPr lang="vi-VN" sz="2000">
                <a:latin typeface="Arial" pitchFamily="34" charset="0"/>
                <a:cs typeface="Arial" pitchFamily="34" charset="0"/>
              </a:rPr>
              <a:t>robin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Tránh hiện tượng nghẽn cổ chai ở parity disk của RAID 4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Thường được sử dụng trong các network servers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9200" y="3200400"/>
            <a:ext cx="6943725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328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RAID 6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Dữ liệu được ghi trên các đĩa độc lập, sử dụng phối hợp 2 parity riêng biệt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Tương tự như RAID 5, nhưng RAID 6 sử dụng thêm 1 parity chịu lỗi thứ 2.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8" name="Picture 4" descr="0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5400" y="2971800"/>
            <a:ext cx="67056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2427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smtClean="0">
                <a:latin typeface="Arial" pitchFamily="34" charset="0"/>
                <a:cs typeface="Arial" pitchFamily="34" charset="0"/>
              </a:rPr>
              <a:t>NETWORK ATTACHED STORAGE (NAS) </a:t>
            </a:r>
            <a:br>
              <a:rPr lang="en-US" sz="2800" smtClean="0">
                <a:latin typeface="Arial" pitchFamily="34" charset="0"/>
                <a:cs typeface="Arial" pitchFamily="34" charset="0"/>
              </a:rPr>
            </a:br>
            <a:r>
              <a:rPr lang="en-US" sz="2800" smtClean="0">
                <a:latin typeface="Arial" pitchFamily="34" charset="0"/>
                <a:cs typeface="Arial" pitchFamily="34" charset="0"/>
              </a:rPr>
              <a:t>vs STORAGE AREA NETWORK (</a:t>
            </a:r>
            <a:r>
              <a:rPr lang="en-US" sz="2800">
                <a:latin typeface="Arial" pitchFamily="34" charset="0"/>
                <a:cs typeface="Arial" pitchFamily="34" charset="0"/>
              </a:rPr>
              <a:t>SAN)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Dữ liệu được ghi trên các đĩa độc lập, sử dụng phối hợp 2 parity </a:t>
            </a:r>
            <a:r>
              <a:rPr lang="vi-VN" sz="2000">
                <a:latin typeface="Arial" pitchFamily="34" charset="0"/>
                <a:cs typeface="Arial" pitchFamily="34" charset="0"/>
              </a:rPr>
              <a:t>riêng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biệt</a:t>
            </a:r>
            <a:endParaRPr lang="en-US" sz="2000" smtClean="0"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NAS dùng </a:t>
            </a: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TCP/IP </a:t>
            </a:r>
            <a:r>
              <a:rPr lang="vi-VN" sz="18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Networks</a:t>
            </a:r>
            <a:endParaRPr lang="en-US" sz="180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SAN dùng </a:t>
            </a: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Fibre </a:t>
            </a:r>
            <a:r>
              <a:rPr lang="vi-VN" sz="18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Channel</a:t>
            </a:r>
            <a:endParaRPr lang="vi-VN" sz="200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smtClean="0">
                <a:latin typeface="Arial" pitchFamily="34" charset="0"/>
                <a:cs typeface="Arial" pitchFamily="34" charset="0"/>
              </a:rPr>
              <a:t>Protocols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NAS dùng TCP/IP and NFS/CIFS/HTTP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 sz="18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SAN dùng Encapsulated SCSI </a:t>
            </a:r>
          </a:p>
          <a:p>
            <a:pPr marL="0" indent="0" algn="just">
              <a:buNone/>
            </a:pPr>
            <a:endParaRPr lang="vi-VN" sz="20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2809" y="3886202"/>
            <a:ext cx="3116291" cy="2752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599" y="3886201"/>
            <a:ext cx="3105509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1562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NAS vs SAN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873571842"/>
              </p:ext>
            </p:extLst>
          </p:nvPr>
        </p:nvGraphicFramePr>
        <p:xfrm>
          <a:off x="914400" y="1447800"/>
          <a:ext cx="7772400" cy="4942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mtClean="0">
                          <a:latin typeface="Arial" pitchFamily="34" charset="0"/>
                          <a:cs typeface="Arial" pitchFamily="34" charset="0"/>
                        </a:rPr>
                        <a:t>NAS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>
                          <a:latin typeface="Arial" pitchFamily="34" charset="0"/>
                          <a:cs typeface="Arial" pitchFamily="34" charset="0"/>
                        </a:rPr>
                        <a:t>SAN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Tất cả các máy có thể kết nối đến NAS thông qua LAN hoặc WAN để chia sẻ files</a:t>
                      </a:r>
                      <a:r>
                        <a:rPr lang="en-US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vi-VN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just"/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Chỉ</a:t>
                      </a:r>
                      <a:r>
                        <a:rPr lang="en-US" sz="1800" baseline="0" smtClean="0"/>
                        <a:t> có server dùng </a:t>
                      </a:r>
                      <a:r>
                        <a:rPr lang="en-US" sz="1800" smtClean="0"/>
                        <a:t>SCSI Fibre Channel mới</a:t>
                      </a:r>
                      <a:r>
                        <a:rPr lang="en-US" sz="1800" baseline="0" smtClean="0"/>
                        <a:t> có thể kết nối đến</a:t>
                      </a:r>
                      <a:r>
                        <a:rPr lang="en-US" sz="1800" smtClean="0"/>
                        <a:t> SAN. Giới</a:t>
                      </a:r>
                      <a:r>
                        <a:rPr lang="en-US" sz="1800" baseline="0" smtClean="0"/>
                        <a:t> hạn 10km.</a:t>
                      </a:r>
                      <a:endParaRPr lang="en-US" sz="1800" smtClean="0"/>
                    </a:p>
                    <a:p>
                      <a:pPr algn="just"/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Xác định dữ liệu dựa vào tên file và các byte offsets, truyền file data or file meta-data</a:t>
                      </a:r>
                      <a:r>
                        <a:rPr lang="en-US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Xác định dữ liệu dựa trên số hiệu khối và truyền các khối dữ liệu thô.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Cho phép khả năng chia sẻ thông tin giữa các hệ điều hành khác nhau</a:t>
                      </a:r>
                    </a:p>
                    <a:p>
                      <a:pPr algn="just"/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File Sharing phụ thuộc hệ điều hành và không có nhiều hệ điều hành hỗ trợ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File System được quản lý bởi NAS</a:t>
                      </a:r>
                    </a:p>
                    <a:p>
                      <a:pPr algn="just"/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File System được quản lý bởi servers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vi-VN" smtClean="0">
                          <a:latin typeface="Arial" pitchFamily="34" charset="0"/>
                          <a:cs typeface="Arial" pitchFamily="34" charset="0"/>
                        </a:rPr>
                        <a:t>Backups and mirrors được thực hiện trên files, tiết kiệm bandwidth và thời gian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mtClean="0">
                          <a:latin typeface="Arial" pitchFamily="34" charset="0"/>
                          <a:cs typeface="Arial" pitchFamily="34" charset="0"/>
                        </a:rPr>
                        <a:t>Backups và mirors dữ liệu trên từng block một</a:t>
                      </a:r>
                    </a:p>
                    <a:p>
                      <a:pPr algn="just"/>
                      <a:endParaRPr lang="en-US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56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ĐĨA QUANG - CD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CD-ROM (Compact Disk ROM)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CD-R (Recordable CD)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CD-RW (Rewriteable CD)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Dung lượng thông dụng 700 MB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Ổ đĩa CD: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1993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200 MB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Ổ đĩa CD-ROM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Ổ CD-Writer: ghi một phiên hoặc ghi nhiều phiên</a:t>
            </a:r>
          </a:p>
          <a:p>
            <a:pPr lvl="0" algn="just">
              <a:buClr>
                <a:srgbClr val="D34817"/>
              </a:buClr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Tốc độ đọc cơ sở 150 KB/s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618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ĐĨA QUANG - CD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CD là 1 mẫu plastic nhỏ, dày khoảng </a:t>
            </a:r>
            <a:r>
              <a:rPr lang="vi-VN" sz="2000">
                <a:latin typeface="Arial" pitchFamily="34" charset="0"/>
                <a:cs typeface="Arial" pitchFamily="34" charset="0"/>
              </a:rPr>
              <a:t>1,2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mm</a:t>
            </a:r>
            <a:endParaRPr lang="en-US" sz="200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 sz="2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 nhựa polycarbonate</a:t>
            </a:r>
          </a:p>
          <a:p>
            <a:pPr algn="just"/>
            <a:r>
              <a:rPr lang="vi-VN" sz="2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 mảng Bump (lớp bọt không khí) (những mảng bump được in liên tục và kéo dài thành những track data hình xoắn ốc).</a:t>
            </a:r>
          </a:p>
          <a:p>
            <a:pPr algn="just"/>
            <a:r>
              <a:rPr lang="vi-VN" sz="2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 nhôm mỏng phản chiếu để bảo vệ lớp bump (gờ).</a:t>
            </a:r>
          </a:p>
          <a:p>
            <a:pPr algn="just"/>
            <a:r>
              <a:rPr lang="vi-VN" sz="2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 axít Acrylic được phun nhẹ lên trên lớp nhôm để bảo vệ nó.</a:t>
            </a:r>
          </a:p>
          <a:p>
            <a:pPr algn="just"/>
            <a:r>
              <a:rPr lang="vi-VN" sz="20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Nhãn đĩa được in chồng lên lớp axit.</a:t>
            </a:r>
          </a:p>
          <a:p>
            <a:pPr algn="just"/>
            <a:endParaRPr lang="vi-VN" sz="200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6" name="Picture 5" descr="cd-crosssecti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89314" y="4424362"/>
            <a:ext cx="5867400" cy="19764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148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ĐĨA QUANG - CD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4343400" cy="4876800"/>
          </a:xfrm>
        </p:spPr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Đường dữ liệu chạy theo đường xoắn ốc từ trong (trung tâm) ra ngoài.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Kích thước CD có thể nhỏ hơn 4,8 inch nếu muốn (trên thực tế có nhiều mẫu CD với kích thước rất bé, dung lượng khoảng </a:t>
            </a:r>
            <a:r>
              <a:rPr lang="vi-VN" sz="2000">
                <a:latin typeface="Arial" pitchFamily="34" charset="0"/>
                <a:cs typeface="Arial" pitchFamily="34" charset="0"/>
              </a:rPr>
              <a:t>2MB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)</a:t>
            </a:r>
            <a:endParaRPr lang="en-US" sz="200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Bề rộng của đường xoắn ốc là 0,5 µm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Khoảng cách giữa 2 đường tròn xoắn ốc liên tiếp là 1,6 µm</a:t>
            </a: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Các Bump (gờ) nằm trên đường đi của vòng xoắn ốc này.</a:t>
            </a:r>
          </a:p>
          <a:p>
            <a:pPr algn="just"/>
            <a:endParaRPr lang="vi-VN" sz="20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7" name="Picture 5" descr="cd-spira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35612" y="1905000"/>
            <a:ext cx="3379788" cy="3581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681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ĐĨA QUANG - CD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Những mảng Bump được kéo dài tạo thành track có độ rộng 0,5 µm, dài 0,83 µm và cao 125 nm.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en-US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it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- vết lỏm</a:t>
            </a:r>
          </a:p>
          <a:p>
            <a:pPr marL="711200" lvl="1" indent="-449263" algn="just">
              <a:buClr>
                <a:srgbClr val="D34817"/>
              </a:buClr>
              <a:buFont typeface="Wingdings" pitchFamily="2" charset="2"/>
              <a:buChar char="q"/>
              <a:tabLst>
                <a:tab pos="719138" algn="l"/>
              </a:tabLst>
            </a:pP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Bump - </a:t>
            </a:r>
            <a:r>
              <a:rPr lang="vi-VN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mảng </a:t>
            </a:r>
            <a:r>
              <a:rPr lang="vi-VN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gờ</a:t>
            </a:r>
            <a:endParaRPr lang="vi-VN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6" name="Picture 6" descr="cd-bump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3581400"/>
            <a:ext cx="8229600" cy="2562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541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ĐĨA QUANG - CD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2819400" cy="4876800"/>
          </a:xfrm>
        </p:spPr>
        <p:txBody>
          <a:bodyPr>
            <a:normAutofit/>
          </a:bodyPr>
          <a:lstStyle/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Drive Motor </a:t>
            </a:r>
            <a:r>
              <a:rPr lang="vi-VN" sz="2000">
                <a:latin typeface="Arial" pitchFamily="34" charset="0"/>
                <a:cs typeface="Arial" pitchFamily="34" charset="0"/>
              </a:rPr>
              <a:t>quay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đĩa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 sz="2000">
                <a:latin typeface="Arial" pitchFamily="34" charset="0"/>
                <a:cs typeface="Arial" pitchFamily="34" charset="0"/>
              </a:rPr>
              <a:t>được điều khiển quay chính xác 200 đến </a:t>
            </a:r>
            <a:r>
              <a:rPr lang="vi-VN" sz="2000">
                <a:latin typeface="Arial" pitchFamily="34" charset="0"/>
                <a:cs typeface="Arial" pitchFamily="34" charset="0"/>
              </a:rPr>
              <a:t>500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vòng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.</a:t>
            </a:r>
            <a:endParaRPr lang="vi-VN" sz="200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Laser và một hệ thống thấu kính hội tụ để đọc </a:t>
            </a:r>
            <a:r>
              <a:rPr lang="vi-VN" sz="2000">
                <a:latin typeface="Arial" pitchFamily="34" charset="0"/>
                <a:cs typeface="Arial" pitchFamily="34" charset="0"/>
              </a:rPr>
              <a:t>Bump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.</a:t>
            </a:r>
            <a:endParaRPr lang="en-US" sz="200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 sz="2000">
                <a:latin typeface="Arial" pitchFamily="34" charset="0"/>
                <a:cs typeface="Arial" pitchFamily="34" charset="0"/>
              </a:rPr>
              <a:t>Hệ thống </a:t>
            </a:r>
            <a:r>
              <a:rPr lang="vi-VN" sz="2000">
                <a:latin typeface="Arial" pitchFamily="34" charset="0"/>
                <a:cs typeface="Arial" pitchFamily="34" charset="0"/>
              </a:rPr>
              <a:t>truyền 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2000" smtClean="0">
                <a:latin typeface="Arial" pitchFamily="34" charset="0"/>
                <a:cs typeface="Arial" pitchFamily="34" charset="0"/>
              </a:rPr>
              <a:t>: </a:t>
            </a:r>
            <a:r>
              <a:rPr lang="vi-VN" sz="2000">
                <a:latin typeface="Arial" pitchFamily="34" charset="0"/>
                <a:cs typeface="Arial" pitchFamily="34" charset="0"/>
              </a:rPr>
              <a:t>điều khiển tia laser theo những track xoắn </a:t>
            </a:r>
            <a:r>
              <a:rPr lang="vi-VN" sz="2000">
                <a:latin typeface="Arial" pitchFamily="34" charset="0"/>
                <a:cs typeface="Arial" pitchFamily="34" charset="0"/>
              </a:rPr>
              <a:t>ốc</a:t>
            </a:r>
            <a:r>
              <a:rPr lang="vi-VN" sz="2000" smtClean="0">
                <a:latin typeface="Arial" pitchFamily="34" charset="0"/>
                <a:cs typeface="Arial" pitchFamily="34" charset="0"/>
              </a:rPr>
              <a:t>.</a:t>
            </a:r>
            <a:endParaRPr lang="vi-VN" sz="200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8" name="Picture 7" descr="cd-part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6095" y="1524000"/>
            <a:ext cx="5141705" cy="38125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493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DVD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DVD (Digital Video Disc) cũng có thể được hiểu là Digital Versatile Disc. (đĩa kĩ thuật số đa năng</a:t>
            </a:r>
            <a:r>
              <a:rPr lang="vi-VN">
                <a:latin typeface="Arial" pitchFamily="34" charset="0"/>
                <a:cs typeface="Arial" pitchFamily="34" charset="0"/>
              </a:rPr>
              <a:t>). </a:t>
            </a:r>
            <a:endParaRPr lang="en-US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Tương tự CD về nhiều </a:t>
            </a:r>
            <a:r>
              <a:rPr lang="vi-VN">
                <a:latin typeface="Arial" pitchFamily="34" charset="0"/>
                <a:cs typeface="Arial" pitchFamily="34" charset="0"/>
              </a:rPr>
              <a:t>mặt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74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MAGNETIC TAPE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Hệ thống băng sử dụng kỹ thuật đọc và ghi giống hệ thống đĩa từ.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Lớp phủ ngoài băng bao gồm những phần tử kim loại tinh khiết bằng chất rắn đặc biệt hoặc những màng mạ kim loại.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Bề rộng băng từ 0.38cm  -&gt; 1.27cm, thường được đóng gói thành cuộn qua 1 trục quay.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966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MAGNETIC TAPE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Dữ liệu trên băng từ được cấu trúc thành nhiều track song song, hệ thống băng từ đầu tiên sử dụng 9 tracks, rồi 18 hoặc 36 tracks tương ứng 1byte hoặc 2 byte.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Mật độ ghi điển hình 1600 khung/inch. Sau khi ổ băng từ hoàn thành việc ghi 1 record nó sẽ qua vùng khe hở (gap).</a:t>
            </a:r>
          </a:p>
          <a:p>
            <a:pPr algn="just"/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159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MAGNETIC TAPE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Nếu tổ chức các record vật lí quá ngắn không lớn hơn bao nhiêu so với khe hở thì hiệu suất sử dụng băng từ sẽ rất thấp.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Nếu kích thước record quá lớn thì mất hiệu suất khi gặp phải tổ chức vùng dữ liệu </a:t>
            </a:r>
            <a:r>
              <a:rPr lang="vi-VN">
                <a:latin typeface="Arial" pitchFamily="34" charset="0"/>
                <a:cs typeface="Arial" pitchFamily="34" charset="0"/>
              </a:rPr>
              <a:t>bé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468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MAGNETIC TAPE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/>
          <a:lstStyle/>
          <a:p>
            <a:pPr marL="0" indent="0" algn="just">
              <a:buNone/>
            </a:pP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228600" y="1600200"/>
            <a:ext cx="8610600" cy="4191000"/>
            <a:chOff x="228600" y="1371600"/>
            <a:chExt cx="8610600" cy="3962400"/>
          </a:xfrm>
        </p:grpSpPr>
        <p:grpSp>
          <p:nvGrpSpPr>
            <p:cNvPr id="7" name="Group 3"/>
            <p:cNvGrpSpPr>
              <a:grpSpLocks/>
            </p:cNvGrpSpPr>
            <p:nvPr/>
          </p:nvGrpSpPr>
          <p:grpSpPr bwMode="auto">
            <a:xfrm>
              <a:off x="3962400" y="2819400"/>
              <a:ext cx="2133600" cy="1066800"/>
              <a:chOff x="2256" y="1776"/>
              <a:chExt cx="1344" cy="672"/>
            </a:xfrm>
          </p:grpSpPr>
          <p:sp>
            <p:nvSpPr>
              <p:cNvPr id="49" name="Line 4"/>
              <p:cNvSpPr>
                <a:spLocks noChangeShapeType="1"/>
              </p:cNvSpPr>
              <p:nvPr/>
            </p:nvSpPr>
            <p:spPr bwMode="auto">
              <a:xfrm>
                <a:off x="2256" y="1776"/>
                <a:ext cx="13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0" name="Line 5"/>
              <p:cNvSpPr>
                <a:spLocks noChangeShapeType="1"/>
              </p:cNvSpPr>
              <p:nvPr/>
            </p:nvSpPr>
            <p:spPr bwMode="auto">
              <a:xfrm>
                <a:off x="2256" y="1872"/>
                <a:ext cx="13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" name="Line 6"/>
              <p:cNvSpPr>
                <a:spLocks noChangeShapeType="1"/>
              </p:cNvSpPr>
              <p:nvPr/>
            </p:nvSpPr>
            <p:spPr bwMode="auto">
              <a:xfrm>
                <a:off x="2256" y="1968"/>
                <a:ext cx="13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" name="Line 7"/>
              <p:cNvSpPr>
                <a:spLocks noChangeShapeType="1"/>
              </p:cNvSpPr>
              <p:nvPr/>
            </p:nvSpPr>
            <p:spPr bwMode="auto">
              <a:xfrm>
                <a:off x="2256" y="2064"/>
                <a:ext cx="13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" name="Line 8"/>
              <p:cNvSpPr>
                <a:spLocks noChangeShapeType="1"/>
              </p:cNvSpPr>
              <p:nvPr/>
            </p:nvSpPr>
            <p:spPr bwMode="auto">
              <a:xfrm>
                <a:off x="2256" y="2160"/>
                <a:ext cx="13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" name="Line 9"/>
              <p:cNvSpPr>
                <a:spLocks noChangeShapeType="1"/>
              </p:cNvSpPr>
              <p:nvPr/>
            </p:nvSpPr>
            <p:spPr bwMode="auto">
              <a:xfrm>
                <a:off x="2256" y="2256"/>
                <a:ext cx="13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" name="Line 10"/>
              <p:cNvSpPr>
                <a:spLocks noChangeShapeType="1"/>
              </p:cNvSpPr>
              <p:nvPr/>
            </p:nvSpPr>
            <p:spPr bwMode="auto">
              <a:xfrm>
                <a:off x="2256" y="2352"/>
                <a:ext cx="13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" name="Line 11"/>
              <p:cNvSpPr>
                <a:spLocks noChangeShapeType="1"/>
              </p:cNvSpPr>
              <p:nvPr/>
            </p:nvSpPr>
            <p:spPr bwMode="auto">
              <a:xfrm>
                <a:off x="2256" y="2448"/>
                <a:ext cx="13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" name="Line 12"/>
              <p:cNvSpPr>
                <a:spLocks noChangeShapeType="1"/>
              </p:cNvSpPr>
              <p:nvPr/>
            </p:nvSpPr>
            <p:spPr bwMode="auto">
              <a:xfrm>
                <a:off x="2256" y="1776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" name="Line 13"/>
              <p:cNvSpPr>
                <a:spLocks noChangeShapeType="1"/>
              </p:cNvSpPr>
              <p:nvPr/>
            </p:nvSpPr>
            <p:spPr bwMode="auto">
              <a:xfrm>
                <a:off x="2352" y="1776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" name="Line 14"/>
              <p:cNvSpPr>
                <a:spLocks noChangeShapeType="1"/>
              </p:cNvSpPr>
              <p:nvPr/>
            </p:nvSpPr>
            <p:spPr bwMode="auto">
              <a:xfrm>
                <a:off x="2448" y="1776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0" name="Line 15"/>
              <p:cNvSpPr>
                <a:spLocks noChangeShapeType="1"/>
              </p:cNvSpPr>
              <p:nvPr/>
            </p:nvSpPr>
            <p:spPr bwMode="auto">
              <a:xfrm>
                <a:off x="3360" y="1776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" name="Line 16"/>
              <p:cNvSpPr>
                <a:spLocks noChangeShapeType="1"/>
              </p:cNvSpPr>
              <p:nvPr/>
            </p:nvSpPr>
            <p:spPr bwMode="auto">
              <a:xfrm>
                <a:off x="3456" y="1776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2" name="Line 17"/>
              <p:cNvSpPr>
                <a:spLocks noChangeShapeType="1"/>
              </p:cNvSpPr>
              <p:nvPr/>
            </p:nvSpPr>
            <p:spPr bwMode="auto">
              <a:xfrm>
                <a:off x="3600" y="1776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8" name="Line 18"/>
            <p:cNvSpPr>
              <a:spLocks noChangeShapeType="1"/>
            </p:cNvSpPr>
            <p:nvPr/>
          </p:nvSpPr>
          <p:spPr bwMode="auto">
            <a:xfrm>
              <a:off x="914400" y="2819400"/>
              <a:ext cx="213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Line 19"/>
            <p:cNvSpPr>
              <a:spLocks noChangeShapeType="1"/>
            </p:cNvSpPr>
            <p:nvPr/>
          </p:nvSpPr>
          <p:spPr bwMode="auto">
            <a:xfrm>
              <a:off x="914400" y="2971800"/>
              <a:ext cx="213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Line 20"/>
            <p:cNvSpPr>
              <a:spLocks noChangeShapeType="1"/>
            </p:cNvSpPr>
            <p:nvPr/>
          </p:nvSpPr>
          <p:spPr bwMode="auto">
            <a:xfrm>
              <a:off x="914400" y="3124200"/>
              <a:ext cx="213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21"/>
            <p:cNvSpPr>
              <a:spLocks noChangeShapeType="1"/>
            </p:cNvSpPr>
            <p:nvPr/>
          </p:nvSpPr>
          <p:spPr bwMode="auto">
            <a:xfrm>
              <a:off x="914400" y="3276600"/>
              <a:ext cx="213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Line 22"/>
            <p:cNvSpPr>
              <a:spLocks noChangeShapeType="1"/>
            </p:cNvSpPr>
            <p:nvPr/>
          </p:nvSpPr>
          <p:spPr bwMode="auto">
            <a:xfrm>
              <a:off x="914400" y="3429000"/>
              <a:ext cx="213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23"/>
            <p:cNvSpPr>
              <a:spLocks noChangeShapeType="1"/>
            </p:cNvSpPr>
            <p:nvPr/>
          </p:nvSpPr>
          <p:spPr bwMode="auto">
            <a:xfrm>
              <a:off x="914400" y="3581400"/>
              <a:ext cx="213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Line 24"/>
            <p:cNvSpPr>
              <a:spLocks noChangeShapeType="1"/>
            </p:cNvSpPr>
            <p:nvPr/>
          </p:nvSpPr>
          <p:spPr bwMode="auto">
            <a:xfrm>
              <a:off x="914400" y="3733800"/>
              <a:ext cx="213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Line 25"/>
            <p:cNvSpPr>
              <a:spLocks noChangeShapeType="1"/>
            </p:cNvSpPr>
            <p:nvPr/>
          </p:nvSpPr>
          <p:spPr bwMode="auto">
            <a:xfrm>
              <a:off x="914400" y="3886200"/>
              <a:ext cx="213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26"/>
            <p:cNvSpPr>
              <a:spLocks noChangeShapeType="1"/>
            </p:cNvSpPr>
            <p:nvPr/>
          </p:nvSpPr>
          <p:spPr bwMode="auto">
            <a:xfrm>
              <a:off x="1981200" y="2819400"/>
              <a:ext cx="0" cy="1066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Line 27"/>
            <p:cNvSpPr>
              <a:spLocks noChangeShapeType="1"/>
            </p:cNvSpPr>
            <p:nvPr/>
          </p:nvSpPr>
          <p:spPr bwMode="auto">
            <a:xfrm>
              <a:off x="1828800" y="2819400"/>
              <a:ext cx="0" cy="1066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Line 28"/>
            <p:cNvSpPr>
              <a:spLocks noChangeShapeType="1"/>
            </p:cNvSpPr>
            <p:nvPr/>
          </p:nvSpPr>
          <p:spPr bwMode="auto">
            <a:xfrm>
              <a:off x="1676400" y="2819400"/>
              <a:ext cx="0" cy="1066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Line 29"/>
            <p:cNvSpPr>
              <a:spLocks noChangeShapeType="1"/>
            </p:cNvSpPr>
            <p:nvPr/>
          </p:nvSpPr>
          <p:spPr bwMode="auto">
            <a:xfrm>
              <a:off x="2667000" y="2819400"/>
              <a:ext cx="0" cy="1066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Line 30"/>
            <p:cNvSpPr>
              <a:spLocks noChangeShapeType="1"/>
            </p:cNvSpPr>
            <p:nvPr/>
          </p:nvSpPr>
          <p:spPr bwMode="auto">
            <a:xfrm>
              <a:off x="2819400" y="2819400"/>
              <a:ext cx="0" cy="1066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Line 31"/>
            <p:cNvSpPr>
              <a:spLocks noChangeShapeType="1"/>
            </p:cNvSpPr>
            <p:nvPr/>
          </p:nvSpPr>
          <p:spPr bwMode="auto">
            <a:xfrm>
              <a:off x="3048000" y="2819400"/>
              <a:ext cx="0" cy="1066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grpSp>
          <p:nvGrpSpPr>
            <p:cNvPr id="22" name="Group 32"/>
            <p:cNvGrpSpPr>
              <a:grpSpLocks/>
            </p:cNvGrpSpPr>
            <p:nvPr/>
          </p:nvGrpSpPr>
          <p:grpSpPr bwMode="auto">
            <a:xfrm>
              <a:off x="6934200" y="2819400"/>
              <a:ext cx="1905000" cy="1066800"/>
              <a:chOff x="4080" y="1776"/>
              <a:chExt cx="1200" cy="672"/>
            </a:xfrm>
          </p:grpSpPr>
          <p:sp>
            <p:nvSpPr>
              <p:cNvPr id="38" name="Line 33"/>
              <p:cNvSpPr>
                <a:spLocks noChangeShapeType="1"/>
              </p:cNvSpPr>
              <p:nvPr/>
            </p:nvSpPr>
            <p:spPr bwMode="auto">
              <a:xfrm>
                <a:off x="4080" y="1776"/>
                <a:ext cx="110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" name="Line 34"/>
              <p:cNvSpPr>
                <a:spLocks noChangeShapeType="1"/>
              </p:cNvSpPr>
              <p:nvPr/>
            </p:nvSpPr>
            <p:spPr bwMode="auto">
              <a:xfrm>
                <a:off x="4080" y="1872"/>
                <a:ext cx="11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Line 35"/>
              <p:cNvSpPr>
                <a:spLocks noChangeShapeType="1"/>
              </p:cNvSpPr>
              <p:nvPr/>
            </p:nvSpPr>
            <p:spPr bwMode="auto">
              <a:xfrm>
                <a:off x="4080" y="1968"/>
                <a:ext cx="12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Line 36"/>
              <p:cNvSpPr>
                <a:spLocks noChangeShapeType="1"/>
              </p:cNvSpPr>
              <p:nvPr/>
            </p:nvSpPr>
            <p:spPr bwMode="auto">
              <a:xfrm>
                <a:off x="4080" y="2064"/>
                <a:ext cx="11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" name="Line 37"/>
              <p:cNvSpPr>
                <a:spLocks noChangeShapeType="1"/>
              </p:cNvSpPr>
              <p:nvPr/>
            </p:nvSpPr>
            <p:spPr bwMode="auto">
              <a:xfrm>
                <a:off x="4080" y="2160"/>
                <a:ext cx="115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" name="Line 38"/>
              <p:cNvSpPr>
                <a:spLocks noChangeShapeType="1"/>
              </p:cNvSpPr>
              <p:nvPr/>
            </p:nvSpPr>
            <p:spPr bwMode="auto">
              <a:xfrm>
                <a:off x="4080" y="2256"/>
                <a:ext cx="110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Line 39"/>
              <p:cNvSpPr>
                <a:spLocks noChangeShapeType="1"/>
              </p:cNvSpPr>
              <p:nvPr/>
            </p:nvSpPr>
            <p:spPr bwMode="auto">
              <a:xfrm>
                <a:off x="4080" y="2352"/>
                <a:ext cx="110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" name="Line 40"/>
              <p:cNvSpPr>
                <a:spLocks noChangeShapeType="1"/>
              </p:cNvSpPr>
              <p:nvPr/>
            </p:nvSpPr>
            <p:spPr bwMode="auto">
              <a:xfrm>
                <a:off x="4080" y="2448"/>
                <a:ext cx="110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Line 41"/>
              <p:cNvSpPr>
                <a:spLocks noChangeShapeType="1"/>
              </p:cNvSpPr>
              <p:nvPr/>
            </p:nvSpPr>
            <p:spPr bwMode="auto">
              <a:xfrm>
                <a:off x="4080" y="1776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Line 42"/>
              <p:cNvSpPr>
                <a:spLocks noChangeShapeType="1"/>
              </p:cNvSpPr>
              <p:nvPr/>
            </p:nvSpPr>
            <p:spPr bwMode="auto">
              <a:xfrm>
                <a:off x="4176" y="1776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8" name="Line 43"/>
              <p:cNvSpPr>
                <a:spLocks noChangeShapeType="1"/>
              </p:cNvSpPr>
              <p:nvPr/>
            </p:nvSpPr>
            <p:spPr bwMode="auto">
              <a:xfrm>
                <a:off x="4272" y="1776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" name="Line 44"/>
            <p:cNvSpPr>
              <a:spLocks noChangeShapeType="1"/>
            </p:cNvSpPr>
            <p:nvPr/>
          </p:nvSpPr>
          <p:spPr bwMode="auto">
            <a:xfrm flipV="1">
              <a:off x="1676400" y="4419600"/>
              <a:ext cx="6705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Line 45"/>
            <p:cNvSpPr>
              <a:spLocks noChangeShapeType="1"/>
            </p:cNvSpPr>
            <p:nvPr/>
          </p:nvSpPr>
          <p:spPr bwMode="auto">
            <a:xfrm flipV="1">
              <a:off x="1676400" y="2286000"/>
              <a:ext cx="6705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Line 46"/>
            <p:cNvSpPr>
              <a:spLocks noChangeShapeType="1"/>
            </p:cNvSpPr>
            <p:nvPr/>
          </p:nvSpPr>
          <p:spPr bwMode="auto">
            <a:xfrm>
              <a:off x="1143000" y="1905000"/>
              <a:ext cx="533400" cy="838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Line 47"/>
            <p:cNvSpPr>
              <a:spLocks noChangeShapeType="1"/>
            </p:cNvSpPr>
            <p:nvPr/>
          </p:nvSpPr>
          <p:spPr bwMode="auto">
            <a:xfrm>
              <a:off x="533400" y="2438400"/>
              <a:ext cx="38100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48"/>
            <p:cNvSpPr>
              <a:spLocks noChangeShapeType="1"/>
            </p:cNvSpPr>
            <p:nvPr/>
          </p:nvSpPr>
          <p:spPr bwMode="auto">
            <a:xfrm>
              <a:off x="533400" y="2590800"/>
              <a:ext cx="381000" cy="381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AutoShape 49"/>
            <p:cNvSpPr>
              <a:spLocks/>
            </p:cNvSpPr>
            <p:nvPr/>
          </p:nvSpPr>
          <p:spPr bwMode="auto">
            <a:xfrm rot="16200000">
              <a:off x="4838700" y="3619500"/>
              <a:ext cx="304800" cy="2057400"/>
            </a:xfrm>
            <a:prstGeom prst="leftBrace">
              <a:avLst>
                <a:gd name="adj1" fmla="val 56250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9" name="AutoShape 50"/>
            <p:cNvSpPr>
              <a:spLocks/>
            </p:cNvSpPr>
            <p:nvPr/>
          </p:nvSpPr>
          <p:spPr bwMode="auto">
            <a:xfrm rot="5400000">
              <a:off x="3390900" y="1714500"/>
              <a:ext cx="228600" cy="762000"/>
            </a:xfrm>
            <a:prstGeom prst="leftBrace">
              <a:avLst>
                <a:gd name="adj1" fmla="val 27778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" name="Line 51"/>
            <p:cNvSpPr>
              <a:spLocks noChangeShapeType="1"/>
            </p:cNvSpPr>
            <p:nvPr/>
          </p:nvSpPr>
          <p:spPr bwMode="auto">
            <a:xfrm>
              <a:off x="533400" y="3657600"/>
              <a:ext cx="381000" cy="228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Rectangle 52"/>
            <p:cNvSpPr>
              <a:spLocks noChangeArrowheads="1"/>
            </p:cNvSpPr>
            <p:nvPr/>
          </p:nvSpPr>
          <p:spPr bwMode="auto">
            <a:xfrm>
              <a:off x="228600" y="2209800"/>
              <a:ext cx="762000" cy="3810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r>
                <a:rPr lang="en-US" sz="1800"/>
                <a:t>Track 1</a:t>
              </a:r>
            </a:p>
          </p:txBody>
        </p:sp>
        <p:sp>
          <p:nvSpPr>
            <p:cNvPr id="32" name="Rectangle 53"/>
            <p:cNvSpPr>
              <a:spLocks noChangeArrowheads="1"/>
            </p:cNvSpPr>
            <p:nvPr/>
          </p:nvSpPr>
          <p:spPr bwMode="auto">
            <a:xfrm>
              <a:off x="228600" y="3352800"/>
              <a:ext cx="762000" cy="3810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r>
                <a:rPr lang="en-US" sz="1800"/>
                <a:t>Track 9</a:t>
              </a:r>
            </a:p>
          </p:txBody>
        </p:sp>
        <p:sp>
          <p:nvSpPr>
            <p:cNvPr id="33" name="Rectangle 54"/>
            <p:cNvSpPr>
              <a:spLocks noChangeArrowheads="1"/>
            </p:cNvSpPr>
            <p:nvPr/>
          </p:nvSpPr>
          <p:spPr bwMode="auto">
            <a:xfrm>
              <a:off x="3124200" y="1447800"/>
              <a:ext cx="1219200" cy="5334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r>
                <a:rPr lang="en-US" sz="1800" dirty="0" err="1"/>
                <a:t>Khe</a:t>
              </a:r>
              <a:r>
                <a:rPr lang="en-US" sz="1800" dirty="0"/>
                <a:t> </a:t>
              </a:r>
              <a:r>
                <a:rPr lang="en-US" sz="1800" dirty="0" err="1" smtClean="0"/>
                <a:t>hở</a:t>
              </a:r>
              <a:endParaRPr lang="en-US" sz="1800" dirty="0"/>
            </a:p>
          </p:txBody>
        </p:sp>
        <p:sp>
          <p:nvSpPr>
            <p:cNvPr id="34" name="Rectangle 55"/>
            <p:cNvSpPr>
              <a:spLocks noChangeArrowheads="1"/>
            </p:cNvSpPr>
            <p:nvPr/>
          </p:nvSpPr>
          <p:spPr bwMode="auto">
            <a:xfrm>
              <a:off x="4343400" y="4800600"/>
              <a:ext cx="1524000" cy="5334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r>
                <a:rPr lang="en-US" sz="2000" dirty="0"/>
                <a:t>Physical record</a:t>
              </a:r>
            </a:p>
          </p:txBody>
        </p:sp>
        <p:sp>
          <p:nvSpPr>
            <p:cNvPr id="35" name="Rectangle 59"/>
            <p:cNvSpPr>
              <a:spLocks noChangeArrowheads="1"/>
            </p:cNvSpPr>
            <p:nvPr/>
          </p:nvSpPr>
          <p:spPr bwMode="auto">
            <a:xfrm>
              <a:off x="533400" y="1371600"/>
              <a:ext cx="914400" cy="3810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r>
                <a:rPr lang="en-US" sz="1800" dirty="0"/>
                <a:t>Frame 1</a:t>
              </a:r>
            </a:p>
          </p:txBody>
        </p:sp>
        <p:sp>
          <p:nvSpPr>
            <p:cNvPr id="36" name="Rectangle 60"/>
            <p:cNvSpPr>
              <a:spLocks noChangeArrowheads="1"/>
            </p:cNvSpPr>
            <p:nvPr/>
          </p:nvSpPr>
          <p:spPr bwMode="auto">
            <a:xfrm>
              <a:off x="1600200" y="1371600"/>
              <a:ext cx="914400" cy="3810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r>
                <a:rPr lang="en-US" sz="1800" dirty="0"/>
                <a:t>Frame 2</a:t>
              </a:r>
            </a:p>
          </p:txBody>
        </p:sp>
        <p:sp>
          <p:nvSpPr>
            <p:cNvPr id="37" name="Line 61"/>
            <p:cNvSpPr>
              <a:spLocks noChangeShapeType="1"/>
            </p:cNvSpPr>
            <p:nvPr/>
          </p:nvSpPr>
          <p:spPr bwMode="auto">
            <a:xfrm flipH="1">
              <a:off x="1905000" y="1828800"/>
              <a:ext cx="22860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3" name="Group 56"/>
          <p:cNvGrpSpPr>
            <a:grpSpLocks/>
          </p:cNvGrpSpPr>
          <p:nvPr/>
        </p:nvGrpSpPr>
        <p:grpSpPr bwMode="auto">
          <a:xfrm>
            <a:off x="914400" y="5715000"/>
            <a:ext cx="3352800" cy="304800"/>
            <a:chOff x="1776" y="1176168"/>
            <a:chExt cx="2112" cy="4691232"/>
          </a:xfrm>
        </p:grpSpPr>
        <p:sp>
          <p:nvSpPr>
            <p:cNvPr id="64" name="Rectangle 57"/>
            <p:cNvSpPr>
              <a:spLocks noChangeArrowheads="1"/>
            </p:cNvSpPr>
            <p:nvPr/>
          </p:nvSpPr>
          <p:spPr bwMode="auto">
            <a:xfrm>
              <a:off x="2016" y="1176168"/>
              <a:ext cx="1584" cy="38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r>
                <a:rPr lang="en-US" sz="2400" dirty="0" err="1">
                  <a:latin typeface="VNI-Aptima" pitchFamily="2" charset="0"/>
                  <a:cs typeface="Times New Roman" pitchFamily="18" charset="0"/>
                </a:rPr>
                <a:t>Chieàu</a:t>
              </a:r>
              <a:r>
                <a:rPr lang="en-US" sz="2400" dirty="0">
                  <a:latin typeface="VNI-Aptima" pitchFamily="2" charset="0"/>
                  <a:cs typeface="Times New Roman" pitchFamily="18" charset="0"/>
                </a:rPr>
                <a:t> </a:t>
              </a:r>
              <a:r>
                <a:rPr lang="en-US" sz="2400" dirty="0" err="1">
                  <a:latin typeface="VNI-Aptima" pitchFamily="2" charset="0"/>
                  <a:cs typeface="Times New Roman" pitchFamily="18" charset="0"/>
                </a:rPr>
                <a:t>di</a:t>
              </a:r>
              <a:r>
                <a:rPr lang="en-US" sz="2400" dirty="0">
                  <a:latin typeface="VNI-Aptima" pitchFamily="2" charset="0"/>
                  <a:cs typeface="Times New Roman" pitchFamily="18" charset="0"/>
                </a:rPr>
                <a:t> </a:t>
              </a:r>
              <a:r>
                <a:rPr lang="en-US" sz="2400" dirty="0" err="1">
                  <a:latin typeface="VNI-Aptima" pitchFamily="2" charset="0"/>
                  <a:cs typeface="Times New Roman" pitchFamily="18" charset="0"/>
                </a:rPr>
                <a:t>chuyeån</a:t>
              </a:r>
              <a:r>
                <a:rPr lang="en-US" sz="2400" dirty="0">
                  <a:latin typeface="VNI-Aptima" pitchFamily="2" charset="0"/>
                  <a:cs typeface="Times New Roman" pitchFamily="18" charset="0"/>
                </a:rPr>
                <a:t> </a:t>
              </a:r>
              <a:r>
                <a:rPr lang="en-US" sz="2400" dirty="0" err="1">
                  <a:latin typeface="VNI-Aptima" pitchFamily="2" charset="0"/>
                  <a:cs typeface="Times New Roman" pitchFamily="18" charset="0"/>
                </a:rPr>
                <a:t>baêng</a:t>
              </a:r>
              <a:r>
                <a:rPr lang="en-US" sz="2400" dirty="0">
                  <a:latin typeface="VNI-Aptima" pitchFamily="2" charset="0"/>
                  <a:cs typeface="Times New Roman" pitchFamily="18" charset="0"/>
                </a:rPr>
                <a:t> </a:t>
              </a:r>
              <a:r>
                <a:rPr lang="en-US" sz="2400" dirty="0" err="1">
                  <a:latin typeface="VNI-Aptima" pitchFamily="2" charset="0"/>
                  <a:cs typeface="Times New Roman" pitchFamily="18" charset="0"/>
                </a:rPr>
                <a:t>töø</a:t>
              </a:r>
              <a:endParaRPr lang="en-US" sz="2400" dirty="0">
                <a:latin typeface="VNI-Aptima" pitchFamily="2" charset="0"/>
                <a:cs typeface="Times New Roman" pitchFamily="18" charset="0"/>
              </a:endParaRPr>
            </a:p>
          </p:txBody>
        </p:sp>
        <p:sp>
          <p:nvSpPr>
            <p:cNvPr id="65" name="Line 58"/>
            <p:cNvSpPr>
              <a:spLocks noChangeShapeType="1"/>
            </p:cNvSpPr>
            <p:nvPr/>
          </p:nvSpPr>
          <p:spPr bwMode="auto">
            <a:xfrm>
              <a:off x="1776" y="5867400"/>
              <a:ext cx="211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>
                <a:latin typeface="VNI-Aptima" pitchFamily="2" charset="0"/>
              </a:endParaRPr>
            </a:p>
          </p:txBody>
        </p:sp>
      </p:grpSp>
      <p:sp>
        <p:nvSpPr>
          <p:cNvPr id="66" name="Rectangle 62"/>
          <p:cNvSpPr>
            <a:spLocks noChangeArrowheads="1"/>
          </p:cNvSpPr>
          <p:nvPr/>
        </p:nvSpPr>
        <p:spPr bwMode="auto">
          <a:xfrm>
            <a:off x="1066800" y="6096000"/>
            <a:ext cx="76200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n-US" sz="2000" b="1" u="sng" dirty="0" err="1">
                <a:latin typeface="VNI-Aptima" pitchFamily="2" charset="0"/>
              </a:rPr>
              <a:t>Thoâng</a:t>
            </a:r>
            <a:r>
              <a:rPr lang="en-US" sz="2000" b="1" u="sng" dirty="0">
                <a:latin typeface="VNI-Aptima" pitchFamily="2" charset="0"/>
              </a:rPr>
              <a:t> tin </a:t>
            </a:r>
            <a:r>
              <a:rPr lang="en-US" sz="2000" b="1" u="sng" dirty="0" err="1">
                <a:latin typeface="VNI-Aptima" pitchFamily="2" charset="0"/>
              </a:rPr>
              <a:t>treân</a:t>
            </a:r>
            <a:r>
              <a:rPr lang="en-US" sz="2000" b="1" u="sng" dirty="0">
                <a:latin typeface="VNI-Aptima" pitchFamily="2" charset="0"/>
              </a:rPr>
              <a:t> </a:t>
            </a:r>
            <a:r>
              <a:rPr lang="en-US" sz="2000" b="1" u="sng" dirty="0" err="1">
                <a:latin typeface="VNI-Aptima" pitchFamily="2" charset="0"/>
              </a:rPr>
              <a:t>baêng</a:t>
            </a:r>
            <a:r>
              <a:rPr lang="en-US" sz="2000" b="1" u="sng" dirty="0">
                <a:latin typeface="VNI-Aptima" pitchFamily="2" charset="0"/>
              </a:rPr>
              <a:t> </a:t>
            </a:r>
            <a:r>
              <a:rPr lang="en-US" sz="2000" b="1" u="sng" dirty="0" err="1">
                <a:latin typeface="VNI-Aptima" pitchFamily="2" charset="0"/>
              </a:rPr>
              <a:t>töø</a:t>
            </a:r>
            <a:r>
              <a:rPr lang="en-US" sz="2000" b="1" u="sng" dirty="0">
                <a:latin typeface="VNI-Aptima" pitchFamily="2" charset="0"/>
              </a:rPr>
              <a:t> </a:t>
            </a:r>
            <a:r>
              <a:rPr lang="en-US" sz="2000" b="1" u="sng" dirty="0" err="1">
                <a:latin typeface="VNI-Aptima" pitchFamily="2" charset="0"/>
              </a:rPr>
              <a:t>ñöôïc</a:t>
            </a:r>
            <a:r>
              <a:rPr lang="en-US" sz="2000" b="1" u="sng" dirty="0">
                <a:latin typeface="VNI-Aptima" pitchFamily="2" charset="0"/>
              </a:rPr>
              <a:t> </a:t>
            </a:r>
            <a:r>
              <a:rPr lang="en-US" sz="2000" b="1" u="sng" dirty="0" err="1">
                <a:latin typeface="VNI-Aptima" pitchFamily="2" charset="0"/>
              </a:rPr>
              <a:t>ghi</a:t>
            </a:r>
            <a:r>
              <a:rPr lang="en-US" sz="2000" b="1" u="sng" dirty="0">
                <a:latin typeface="VNI-Aptima" pitchFamily="2" charset="0"/>
              </a:rPr>
              <a:t> </a:t>
            </a:r>
            <a:r>
              <a:rPr lang="en-US" sz="2000" b="1" u="sng" dirty="0" err="1">
                <a:latin typeface="VNI-Aptima" pitchFamily="2" charset="0"/>
              </a:rPr>
              <a:t>thaønh</a:t>
            </a:r>
            <a:r>
              <a:rPr lang="en-US" sz="2000" b="1" u="sng" dirty="0">
                <a:latin typeface="VNI-Aptima" pitchFamily="2" charset="0"/>
              </a:rPr>
              <a:t> 1 </a:t>
            </a:r>
            <a:r>
              <a:rPr lang="en-US" sz="2000" b="1" u="sng" dirty="0" err="1">
                <a:latin typeface="VNI-Aptima" pitchFamily="2" charset="0"/>
              </a:rPr>
              <a:t>chuoãi</a:t>
            </a:r>
            <a:r>
              <a:rPr lang="en-US" sz="2000" b="1" u="sng" dirty="0">
                <a:latin typeface="VNI-Aptima" pitchFamily="2" charset="0"/>
              </a:rPr>
              <a:t> </a:t>
            </a:r>
            <a:r>
              <a:rPr lang="en-US" sz="2000" b="1" u="sng" dirty="0" err="1">
                <a:latin typeface="VNI-Aptima" pitchFamily="2" charset="0"/>
              </a:rPr>
              <a:t>caùc</a:t>
            </a:r>
            <a:r>
              <a:rPr lang="en-US" sz="2000" b="1" u="sng" dirty="0">
                <a:latin typeface="VNI-Aptima" pitchFamily="2" charset="0"/>
              </a:rPr>
              <a:t> ma </a:t>
            </a:r>
            <a:r>
              <a:rPr lang="en-US" sz="2000" b="1" u="sng" dirty="0" err="1">
                <a:latin typeface="VNI-Aptima" pitchFamily="2" charset="0"/>
              </a:rPr>
              <a:t>traän</a:t>
            </a:r>
            <a:r>
              <a:rPr lang="en-US" sz="2000" b="1" u="sng" dirty="0">
                <a:latin typeface="VNI-Aptima" pitchFamily="2" charset="0"/>
              </a:rPr>
              <a:t> bit </a:t>
            </a:r>
            <a:r>
              <a:rPr lang="en-US" sz="2000" b="1" u="sng" dirty="0" err="1">
                <a:latin typeface="VNI-Aptima" pitchFamily="2" charset="0"/>
              </a:rPr>
              <a:t>chöõ</a:t>
            </a:r>
            <a:r>
              <a:rPr lang="en-US" sz="2000" b="1" u="sng" dirty="0">
                <a:latin typeface="VNI-Aptima" pitchFamily="2" charset="0"/>
              </a:rPr>
              <a:t> </a:t>
            </a:r>
            <a:r>
              <a:rPr lang="en-US" sz="2000" b="1" u="sng" dirty="0" err="1">
                <a:latin typeface="VNI-Aptima" pitchFamily="2" charset="0"/>
              </a:rPr>
              <a:t>nhaät</a:t>
            </a:r>
            <a:r>
              <a:rPr lang="en-US" sz="2000" b="1" u="sng" dirty="0">
                <a:latin typeface="VNI-Aptima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751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MAGNETIC TAPE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Băng từ là thiết bị truy xuất tuần tự.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Ban đầu băng được đặt ở vị trí khởi động, để đọc record vật lí N, trước hết phải đọc qua N-1 record ban đầu rồi mới đến record cần truy xuất .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Muốn đọc record ở cuối băng, chương trình phải đọc gần như toàn bộ băng </a:t>
            </a:r>
            <a:r>
              <a:rPr lang="vi-VN">
                <a:latin typeface="Arial" pitchFamily="34" charset="0"/>
                <a:cs typeface="Arial" pitchFamily="34" charset="0"/>
              </a:rPr>
              <a:t>từ</a:t>
            </a:r>
            <a:r>
              <a:rPr lang="vi-VN" smtClean="0">
                <a:latin typeface="Arial" pitchFamily="34" charset="0"/>
                <a:cs typeface="Arial" pitchFamily="34" charset="0"/>
              </a:rPr>
              <a:t>.</a:t>
            </a:r>
            <a:endParaRPr lang="vi-VN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83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smtClean="0">
                <a:latin typeface="Arial" pitchFamily="34" charset="0"/>
                <a:cs typeface="Arial" pitchFamily="34" charset="0"/>
              </a:rPr>
              <a:t>FLASH DISK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76800"/>
          </a:xfrm>
        </p:spPr>
        <p:txBody>
          <a:bodyPr/>
          <a:lstStyle/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Bộ nhớ bán dẫn cực nhanh (flash memory)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Thường kết nối qua cổng USB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Không phải dạng đĩa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Dung lượng tăng nhanh (64 MB – 2 GB)</a:t>
            </a:r>
          </a:p>
          <a:p>
            <a:pPr algn="just"/>
            <a:r>
              <a:rPr lang="vi-VN">
                <a:latin typeface="Arial" pitchFamily="34" charset="0"/>
                <a:cs typeface="Arial" pitchFamily="34" charset="0"/>
              </a:rPr>
              <a:t>Thuận tiện</a:t>
            </a:r>
          </a:p>
        </p:txBody>
      </p:sp>
      <p:pic>
        <p:nvPicPr>
          <p:cNvPr id="4" name="Picture 2" descr="C:\Users\User\Desktop\logopti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90500"/>
            <a:ext cx="6286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22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3036</TotalTime>
  <Words>1735</Words>
  <Application>Microsoft Office PowerPoint</Application>
  <PresentationFormat>On-screen Show (4:3)</PresentationFormat>
  <Paragraphs>262</Paragraphs>
  <Slides>35</Slides>
  <Notes>34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Equity</vt:lpstr>
      <vt:lpstr>BỘ NHỚ NGOÀI (EXTERNAL STORAGE)</vt:lpstr>
      <vt:lpstr>CÁC KIỂU BỘ NHỚ NGOÀI</vt:lpstr>
      <vt:lpstr>ĐĨA TỪ</vt:lpstr>
      <vt:lpstr>KỸ THUẬT ĐỌC VÀ GHI</vt:lpstr>
      <vt:lpstr>GHI CẢM ỨNG/ĐỌC ĐIỆN TỪ</vt:lpstr>
      <vt:lpstr>TỔ CHỨC VÀ ĐỊNH DẠNG DỮ LIỆU</vt:lpstr>
      <vt:lpstr>TỔ CHỨC VÀ ĐỊNH DẠNG DỮ LIỆU</vt:lpstr>
      <vt:lpstr>ĐĨA TỪ</vt:lpstr>
      <vt:lpstr>CÁC ĐẶC TÍNH ĐĨA TỪ</vt:lpstr>
      <vt:lpstr>NHIỀU ĐĨA  (MULTIPLE PLATTERS)</vt:lpstr>
      <vt:lpstr>CYLINDERS</vt:lpstr>
      <vt:lpstr>ĐĨA MỀM</vt:lpstr>
      <vt:lpstr>ĐĨA CỨNG</vt:lpstr>
      <vt:lpstr>RAID</vt:lpstr>
      <vt:lpstr>RAID 0</vt:lpstr>
      <vt:lpstr>RAID 1</vt:lpstr>
      <vt:lpstr>RAID 2</vt:lpstr>
      <vt:lpstr>RAID 3</vt:lpstr>
      <vt:lpstr>RAID 4</vt:lpstr>
      <vt:lpstr>RAID 5</vt:lpstr>
      <vt:lpstr>RAID 6</vt:lpstr>
      <vt:lpstr>NETWORK ATTACHED STORAGE (NAS)  vs STORAGE AREA NETWORK (SAN)</vt:lpstr>
      <vt:lpstr>NAS vs SAN</vt:lpstr>
      <vt:lpstr>ĐĨA QUANG - CD</vt:lpstr>
      <vt:lpstr>ĐĨA QUANG - CD</vt:lpstr>
      <vt:lpstr>ĐĨA QUANG - CD</vt:lpstr>
      <vt:lpstr>ĐĨA QUANG - CD</vt:lpstr>
      <vt:lpstr>ĐĨA QUANG - CD</vt:lpstr>
      <vt:lpstr>DVD</vt:lpstr>
      <vt:lpstr>MAGNETIC TAPE</vt:lpstr>
      <vt:lpstr>MAGNETIC TAPE</vt:lpstr>
      <vt:lpstr>MAGNETIC TAPE</vt:lpstr>
      <vt:lpstr>MAGNETIC TAPE</vt:lpstr>
      <vt:lpstr>MAGNETIC TAPE</vt:lpstr>
      <vt:lpstr>FLASH DISK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DởHơiTừBé</dc:creator>
  <cp:lastModifiedBy>User</cp:lastModifiedBy>
  <cp:revision>568</cp:revision>
  <dcterms:created xsi:type="dcterms:W3CDTF">2006-08-16T00:00:00Z</dcterms:created>
  <dcterms:modified xsi:type="dcterms:W3CDTF">2016-07-25T13:37:11Z</dcterms:modified>
</cp:coreProperties>
</file>