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6"/>
  </p:notesMasterIdLst>
  <p:sldIdLst>
    <p:sldId id="256" r:id="rId2"/>
    <p:sldId id="299" r:id="rId3"/>
    <p:sldId id="300" r:id="rId4"/>
    <p:sldId id="301" r:id="rId5"/>
    <p:sldId id="302" r:id="rId6"/>
    <p:sldId id="303" r:id="rId7"/>
    <p:sldId id="304" r:id="rId8"/>
    <p:sldId id="305" r:id="rId9"/>
    <p:sldId id="308" r:id="rId10"/>
    <p:sldId id="306" r:id="rId11"/>
    <p:sldId id="307" r:id="rId12"/>
    <p:sldId id="310" r:id="rId13"/>
    <p:sldId id="309" r:id="rId14"/>
    <p:sldId id="311" r:id="rId15"/>
    <p:sldId id="312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321" r:id="rId25"/>
    <p:sldId id="322" r:id="rId26"/>
    <p:sldId id="323" r:id="rId27"/>
    <p:sldId id="324" r:id="rId28"/>
    <p:sldId id="325" r:id="rId29"/>
    <p:sldId id="326" r:id="rId30"/>
    <p:sldId id="327" r:id="rId31"/>
    <p:sldId id="328" r:id="rId32"/>
    <p:sldId id="329" r:id="rId33"/>
    <p:sldId id="330" r:id="rId34"/>
    <p:sldId id="331" r:id="rId35"/>
    <p:sldId id="332" r:id="rId36"/>
    <p:sldId id="333" r:id="rId37"/>
    <p:sldId id="334" r:id="rId38"/>
    <p:sldId id="335" r:id="rId39"/>
    <p:sldId id="336" r:id="rId40"/>
    <p:sldId id="337" r:id="rId41"/>
    <p:sldId id="338" r:id="rId42"/>
    <p:sldId id="339" r:id="rId43"/>
    <p:sldId id="341" r:id="rId44"/>
    <p:sldId id="340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875" autoAdjust="0"/>
  </p:normalViewPr>
  <p:slideViewPr>
    <p:cSldViewPr>
      <p:cViewPr varScale="1">
        <p:scale>
          <a:sx n="58" d="100"/>
          <a:sy n="58" d="100"/>
        </p:scale>
        <p:origin x="-16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EB167-4AEB-4DE3-885B-B3C8F1B4284C}" type="datetimeFigureOut">
              <a:rPr lang="en-US" smtClean="0"/>
              <a:t>7/24/2016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0EDA8-7D8C-4A30-AF35-F0F330B7D2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47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8D1C6-0A33-4C32-8B08-EE6D241A8708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123F2-15F1-4F84-9F4D-BCEE9008CB03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D1B79-42E9-465C-A24E-E89DFFBD9FF3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056F2-73D5-46D3-A4FD-3D204F54B254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B79C-D152-4E46-A4C4-8E1D8AFB008F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92172-80D4-41F7-9FAE-43AD2EA8385D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E89A4-0301-4060-8D75-5FF89C11C9F6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35F83-FCEB-4F9C-A3F6-CB28F0619019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0EF13-1704-43E4-ACD9-065302A33AB9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3F47D-EDB6-41EB-AFD2-3AF8F14D3CBF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9CB9F-E848-4940-A9A8-AD19D0693820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DB4F37F-EFF4-4850-B8BB-B334784C494F}" type="datetime1">
              <a:rPr lang="en-US" smtClean="0"/>
              <a:t>7/24/2016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mtClean="0">
                <a:latin typeface="Arial" pitchFamily="34" charset="0"/>
                <a:cs typeface="Arial" pitchFamily="34" charset="0"/>
              </a:rPr>
              <a:t>BỘ XỬ LÝ TRUNG TÂM</a:t>
            </a:r>
            <a:br>
              <a:rPr lang="en-US" smtClean="0">
                <a:latin typeface="Arial" pitchFamily="34" charset="0"/>
                <a:cs typeface="Arial" pitchFamily="34" charset="0"/>
              </a:rPr>
            </a:br>
            <a:r>
              <a:rPr lang="en-US" smtClean="0">
                <a:latin typeface="Arial" pitchFamily="34" charset="0"/>
                <a:cs typeface="Arial" pitchFamily="34" charset="0"/>
              </a:rPr>
              <a:t>(CPU)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13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THÀNH PHẦN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CỦA MÁY TÍNH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b="16606"/>
          <a:stretch>
            <a:fillRect/>
          </a:stretch>
        </p:blipFill>
        <p:spPr bwMode="auto">
          <a:xfrm>
            <a:off x="1905000" y="1471250"/>
            <a:ext cx="5638800" cy="523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3690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THÀNH PHẦN CỦA CPU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304800" y="1600200"/>
            <a:ext cx="8534400" cy="4648200"/>
            <a:chOff x="228600" y="1524000"/>
            <a:chExt cx="8534400" cy="4648200"/>
          </a:xfrm>
        </p:grpSpPr>
        <p:sp>
          <p:nvSpPr>
            <p:cNvPr id="7" name="Oval 20" descr="50%"/>
            <p:cNvSpPr>
              <a:spLocks noChangeArrowheads="1"/>
            </p:cNvSpPr>
            <p:nvPr/>
          </p:nvSpPr>
          <p:spPr bwMode="auto">
            <a:xfrm>
              <a:off x="4038600" y="1524000"/>
              <a:ext cx="4724400" cy="4648200"/>
            </a:xfrm>
            <a:prstGeom prst="ellipse">
              <a:avLst/>
            </a:prstGeom>
            <a:pattFill prst="pct50">
              <a:fgClr>
                <a:schemeClr val="tx1"/>
              </a:fgClr>
              <a:bgClr>
                <a:schemeClr val="bg1"/>
              </a:bgClr>
            </a:patt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8" name="Oval 25"/>
            <p:cNvSpPr>
              <a:spLocks noChangeArrowheads="1"/>
            </p:cNvSpPr>
            <p:nvPr/>
          </p:nvSpPr>
          <p:spPr bwMode="auto">
            <a:xfrm>
              <a:off x="5562600" y="3048000"/>
              <a:ext cx="1524000" cy="15240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" name="Oval 21"/>
            <p:cNvSpPr>
              <a:spLocks noChangeArrowheads="1"/>
            </p:cNvSpPr>
            <p:nvPr/>
          </p:nvSpPr>
          <p:spPr bwMode="auto">
            <a:xfrm>
              <a:off x="4800600" y="2209800"/>
              <a:ext cx="1371600" cy="13716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0" name="Oval 22"/>
            <p:cNvSpPr>
              <a:spLocks noChangeArrowheads="1"/>
            </p:cNvSpPr>
            <p:nvPr/>
          </p:nvSpPr>
          <p:spPr bwMode="auto">
            <a:xfrm>
              <a:off x="228600" y="2438400"/>
              <a:ext cx="1981200" cy="20574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1" name="Oval 23"/>
            <p:cNvSpPr>
              <a:spLocks noChangeArrowheads="1"/>
            </p:cNvSpPr>
            <p:nvPr/>
          </p:nvSpPr>
          <p:spPr bwMode="auto">
            <a:xfrm>
              <a:off x="6553200" y="2209800"/>
              <a:ext cx="1371600" cy="13716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2" name="Oval 24"/>
            <p:cNvSpPr>
              <a:spLocks noChangeArrowheads="1"/>
            </p:cNvSpPr>
            <p:nvPr/>
          </p:nvSpPr>
          <p:spPr bwMode="auto">
            <a:xfrm>
              <a:off x="5638800" y="4267200"/>
              <a:ext cx="1371600" cy="13716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3" name="Text Box 26"/>
            <p:cNvSpPr txBox="1">
              <a:spLocks noChangeArrowheads="1"/>
            </p:cNvSpPr>
            <p:nvPr/>
          </p:nvSpPr>
          <p:spPr bwMode="auto">
            <a:xfrm>
              <a:off x="755650" y="2482850"/>
              <a:ext cx="10731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 smtClean="0"/>
                <a:t>Computer</a:t>
              </a:r>
              <a:endParaRPr lang="en-GB" sz="2400" dirty="0">
                <a:latin typeface="Times New Roman" pitchFamily="18" charset="0"/>
              </a:endParaRPr>
            </a:p>
          </p:txBody>
        </p:sp>
        <p:sp>
          <p:nvSpPr>
            <p:cNvPr id="14" name="Text Box 27"/>
            <p:cNvSpPr txBox="1">
              <a:spLocks noChangeArrowheads="1"/>
            </p:cNvSpPr>
            <p:nvPr/>
          </p:nvSpPr>
          <p:spPr bwMode="auto">
            <a:xfrm>
              <a:off x="6705600" y="2438400"/>
              <a:ext cx="1207680" cy="9255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/>
                <a:t>Arithmetic</a:t>
              </a:r>
            </a:p>
            <a:p>
              <a:pPr algn="l"/>
              <a:r>
                <a:rPr lang="en-GB" dirty="0"/>
                <a:t>and </a:t>
              </a:r>
            </a:p>
            <a:p>
              <a:pPr algn="l"/>
              <a:r>
                <a:rPr lang="en-GB" smtClean="0"/>
                <a:t>Logic </a:t>
              </a:r>
              <a:r>
                <a:rPr lang="en-GB" dirty="0"/>
                <a:t>Unit</a:t>
              </a:r>
            </a:p>
          </p:txBody>
        </p:sp>
        <p:sp>
          <p:nvSpPr>
            <p:cNvPr id="15" name="Text Box 28"/>
            <p:cNvSpPr txBox="1">
              <a:spLocks noChangeArrowheads="1"/>
            </p:cNvSpPr>
            <p:nvPr/>
          </p:nvSpPr>
          <p:spPr bwMode="auto">
            <a:xfrm>
              <a:off x="5867400" y="4600575"/>
              <a:ext cx="835025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/>
                <a:t>Control</a:t>
              </a:r>
            </a:p>
            <a:p>
              <a:pPr algn="l"/>
              <a:r>
                <a:rPr lang="en-GB"/>
                <a:t>Unit</a:t>
              </a:r>
            </a:p>
          </p:txBody>
        </p:sp>
        <p:sp>
          <p:nvSpPr>
            <p:cNvPr id="16" name="Text Box 29"/>
            <p:cNvSpPr txBox="1">
              <a:spLocks noChangeArrowheads="1"/>
            </p:cNvSpPr>
            <p:nvPr/>
          </p:nvSpPr>
          <p:spPr bwMode="auto">
            <a:xfrm>
              <a:off x="5562600" y="3533775"/>
              <a:ext cx="1570038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/>
                <a:t>Internal CPU</a:t>
              </a:r>
            </a:p>
            <a:p>
              <a:pPr algn="l"/>
              <a:r>
                <a:rPr lang="en-GB"/>
                <a:t>Interconnection</a:t>
              </a:r>
            </a:p>
          </p:txBody>
        </p:sp>
        <p:sp>
          <p:nvSpPr>
            <p:cNvPr id="17" name="Line 30"/>
            <p:cNvSpPr>
              <a:spLocks noChangeShapeType="1"/>
            </p:cNvSpPr>
            <p:nvPr/>
          </p:nvSpPr>
          <p:spPr bwMode="auto">
            <a:xfrm flipV="1">
              <a:off x="1676400" y="1676400"/>
              <a:ext cx="3886200" cy="1371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8" name="Line 31"/>
            <p:cNvSpPr>
              <a:spLocks noChangeShapeType="1"/>
            </p:cNvSpPr>
            <p:nvPr/>
          </p:nvSpPr>
          <p:spPr bwMode="auto">
            <a:xfrm>
              <a:off x="1676400" y="3810000"/>
              <a:ext cx="3733800" cy="2133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9" name="Text Box 34"/>
            <p:cNvSpPr txBox="1">
              <a:spLocks noChangeArrowheads="1"/>
            </p:cNvSpPr>
            <p:nvPr/>
          </p:nvSpPr>
          <p:spPr bwMode="auto">
            <a:xfrm>
              <a:off x="4981575" y="2635250"/>
              <a:ext cx="1038225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/>
                <a:t>Registers</a:t>
              </a:r>
            </a:p>
          </p:txBody>
        </p:sp>
        <p:sp>
          <p:nvSpPr>
            <p:cNvPr id="20" name="Oval 37"/>
            <p:cNvSpPr>
              <a:spLocks noChangeArrowheads="1"/>
            </p:cNvSpPr>
            <p:nvPr/>
          </p:nvSpPr>
          <p:spPr bwMode="auto">
            <a:xfrm>
              <a:off x="1371600" y="3048000"/>
              <a:ext cx="685800" cy="7620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21" name="Text Box 38"/>
            <p:cNvSpPr txBox="1">
              <a:spLocks noChangeArrowheads="1"/>
            </p:cNvSpPr>
            <p:nvPr/>
          </p:nvSpPr>
          <p:spPr bwMode="auto">
            <a:xfrm>
              <a:off x="1479550" y="3276600"/>
              <a:ext cx="501650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r>
                <a:rPr lang="en-US" sz="1200"/>
                <a:t>CPU</a:t>
              </a:r>
              <a:endParaRPr lang="en-US"/>
            </a:p>
          </p:txBody>
        </p:sp>
        <p:sp>
          <p:nvSpPr>
            <p:cNvPr id="22" name="Oval 39"/>
            <p:cNvSpPr>
              <a:spLocks noChangeArrowheads="1"/>
            </p:cNvSpPr>
            <p:nvPr/>
          </p:nvSpPr>
          <p:spPr bwMode="auto">
            <a:xfrm>
              <a:off x="457200" y="2743200"/>
              <a:ext cx="609600" cy="6096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r>
                <a:rPr lang="en-US" sz="1200" dirty="0"/>
                <a:t>I/O</a:t>
              </a:r>
              <a:endParaRPr lang="en-US" dirty="0"/>
            </a:p>
          </p:txBody>
        </p:sp>
        <p:sp>
          <p:nvSpPr>
            <p:cNvPr id="23" name="Oval 40"/>
            <p:cNvSpPr>
              <a:spLocks noChangeArrowheads="1"/>
            </p:cNvSpPr>
            <p:nvPr/>
          </p:nvSpPr>
          <p:spPr bwMode="auto">
            <a:xfrm>
              <a:off x="533400" y="3657600"/>
              <a:ext cx="685800" cy="6858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24" name="Oval 41"/>
            <p:cNvSpPr>
              <a:spLocks noChangeArrowheads="1"/>
            </p:cNvSpPr>
            <p:nvPr/>
          </p:nvSpPr>
          <p:spPr bwMode="auto">
            <a:xfrm>
              <a:off x="762000" y="3048000"/>
              <a:ext cx="685800" cy="7620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25" name="Text Box 43"/>
            <p:cNvSpPr txBox="1">
              <a:spLocks noChangeArrowheads="1"/>
            </p:cNvSpPr>
            <p:nvPr/>
          </p:nvSpPr>
          <p:spPr bwMode="auto">
            <a:xfrm>
              <a:off x="533400" y="3840163"/>
              <a:ext cx="730250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r>
                <a:rPr lang="en-US" sz="1200"/>
                <a:t>Memory</a:t>
              </a:r>
              <a:endParaRPr lang="en-US"/>
            </a:p>
          </p:txBody>
        </p:sp>
        <p:sp>
          <p:nvSpPr>
            <p:cNvPr id="26" name="Text Box 44"/>
            <p:cNvSpPr txBox="1">
              <a:spLocks noChangeArrowheads="1"/>
            </p:cNvSpPr>
            <p:nvPr/>
          </p:nvSpPr>
          <p:spPr bwMode="auto">
            <a:xfrm>
              <a:off x="758825" y="3276600"/>
              <a:ext cx="68897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r>
                <a:rPr lang="en-US" sz="1200" dirty="0"/>
                <a:t>System</a:t>
              </a:r>
            </a:p>
            <a:p>
              <a:r>
                <a:rPr lang="en-US" sz="1200" dirty="0"/>
                <a:t>Bus</a:t>
              </a:r>
            </a:p>
          </p:txBody>
        </p:sp>
        <p:sp>
          <p:nvSpPr>
            <p:cNvPr id="27" name="Text Box 46"/>
            <p:cNvSpPr txBox="1">
              <a:spLocks noChangeArrowheads="1"/>
            </p:cNvSpPr>
            <p:nvPr/>
          </p:nvSpPr>
          <p:spPr bwMode="auto">
            <a:xfrm>
              <a:off x="6062663" y="1784350"/>
              <a:ext cx="719137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r>
                <a:rPr lang="en-US" sz="2000"/>
                <a:t>CPU</a:t>
              </a:r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2211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TRÚC BÊN TRONG CPU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 cstate="print"/>
          <a:srcRect l="12009" t="6415" r="12009" b="12039"/>
          <a:stretch>
            <a:fillRect/>
          </a:stretch>
        </p:blipFill>
        <p:spPr bwMode="auto">
          <a:xfrm>
            <a:off x="1295400" y="1524000"/>
            <a:ext cx="67056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0334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NHIỆM VỤ CỦA CPU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29200"/>
          </a:xfrm>
        </p:spPr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Nhận lệnh (fetch </a:t>
            </a:r>
            <a:r>
              <a:rPr lang="vi-VN">
                <a:latin typeface="Arial" pitchFamily="34" charset="0"/>
                <a:cs typeface="Arial" pitchFamily="34" charset="0"/>
              </a:rPr>
              <a:t>instruction</a:t>
            </a:r>
            <a:r>
              <a:rPr lang="vi-VN" smtClean="0">
                <a:latin typeface="Arial" pitchFamily="34" charset="0"/>
                <a:cs typeface="Arial" pitchFamily="34" charset="0"/>
              </a:rPr>
              <a:t>):</a:t>
            </a: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CPU </a:t>
            </a:r>
            <a:r>
              <a:rPr lang="vi-VN">
                <a:latin typeface="Arial" pitchFamily="34" charset="0"/>
                <a:cs typeface="Arial" pitchFamily="34" charset="0"/>
              </a:rPr>
              <a:t>đọc lệnh từ bộ nhớ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Giải mã lệnh (decode </a:t>
            </a:r>
            <a:r>
              <a:rPr lang="vi-VN">
                <a:latin typeface="Arial" pitchFamily="34" charset="0"/>
                <a:cs typeface="Arial" pitchFamily="34" charset="0"/>
              </a:rPr>
              <a:t>instruction </a:t>
            </a:r>
            <a:r>
              <a:rPr lang="vi-VN" smtClean="0">
                <a:latin typeface="Arial" pitchFamily="34" charset="0"/>
                <a:cs typeface="Arial" pitchFamily="34" charset="0"/>
              </a:rPr>
              <a:t>):</a:t>
            </a: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xác </a:t>
            </a:r>
            <a:r>
              <a:rPr lang="vi-VN">
                <a:latin typeface="Arial" pitchFamily="34" charset="0"/>
                <a:cs typeface="Arial" pitchFamily="34" charset="0"/>
              </a:rPr>
              <a:t>định thao tác mà lệnh yêu cầu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Nhận dữ liệu (fetch </a:t>
            </a:r>
            <a:r>
              <a:rPr lang="vi-VN">
                <a:latin typeface="Arial" pitchFamily="34" charset="0"/>
                <a:cs typeface="Arial" pitchFamily="34" charset="0"/>
              </a:rPr>
              <a:t>data</a:t>
            </a:r>
            <a:r>
              <a:rPr lang="vi-VN" smtClean="0">
                <a:latin typeface="Arial" pitchFamily="34" charset="0"/>
                <a:cs typeface="Arial" pitchFamily="34" charset="0"/>
              </a:rPr>
              <a:t>):</a:t>
            </a:r>
            <a:r>
              <a:rPr lang="en-US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mtClean="0">
                <a:latin typeface="Arial" pitchFamily="34" charset="0"/>
                <a:cs typeface="Arial" pitchFamily="34" charset="0"/>
              </a:rPr>
              <a:t>nhận </a:t>
            </a:r>
            <a:r>
              <a:rPr lang="vi-VN">
                <a:latin typeface="Arial" pitchFamily="34" charset="0"/>
                <a:cs typeface="Arial" pitchFamily="34" charset="0"/>
              </a:rPr>
              <a:t>dữ liệu mới từ bộ nhớ hoặc các cổngvào/ra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Xử lý dữ liệu (process </a:t>
            </a:r>
            <a:r>
              <a:rPr lang="vi-VN">
                <a:latin typeface="Arial" pitchFamily="34" charset="0"/>
                <a:cs typeface="Arial" pitchFamily="34" charset="0"/>
              </a:rPr>
              <a:t>data</a:t>
            </a:r>
            <a:r>
              <a:rPr lang="vi-VN" smtClean="0">
                <a:latin typeface="Arial" pitchFamily="34" charset="0"/>
                <a:cs typeface="Arial" pitchFamily="34" charset="0"/>
              </a:rPr>
              <a:t>):</a:t>
            </a: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thực </a:t>
            </a:r>
            <a:r>
              <a:rPr lang="vi-VN">
                <a:latin typeface="Arial" pitchFamily="34" charset="0"/>
                <a:cs typeface="Arial" pitchFamily="34" charset="0"/>
              </a:rPr>
              <a:t>hiện các phép toán số hoặc hay logic với các dữ liệu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Ghi dữ liệu (write </a:t>
            </a:r>
            <a:r>
              <a:rPr lang="vi-VN">
                <a:latin typeface="Arial" pitchFamily="34" charset="0"/>
                <a:cs typeface="Arial" pitchFamily="34" charset="0"/>
              </a:rPr>
              <a:t>data</a:t>
            </a:r>
            <a:r>
              <a:rPr lang="vi-VN" smtClean="0">
                <a:latin typeface="Arial" pitchFamily="34" charset="0"/>
                <a:cs typeface="Arial" pitchFamily="34" charset="0"/>
              </a:rPr>
              <a:t>):</a:t>
            </a:r>
            <a:r>
              <a:rPr lang="en-US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mtClean="0">
                <a:latin typeface="Arial" pitchFamily="34" charset="0"/>
                <a:cs typeface="Arial" pitchFamily="34" charset="0"/>
              </a:rPr>
              <a:t>ghi </a:t>
            </a:r>
            <a:r>
              <a:rPr lang="vi-VN">
                <a:latin typeface="Arial" pitchFamily="34" charset="0"/>
                <a:cs typeface="Arial" pitchFamily="34" charset="0"/>
              </a:rPr>
              <a:t>dữ liệu ra bộ nhớ hoặc các cổng vào/ra</a:t>
            </a:r>
          </a:p>
          <a:p>
            <a:pPr algn="just"/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51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CHU KỲ LỆNH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b="40727"/>
          <a:stretch>
            <a:fillRect/>
          </a:stretch>
        </p:blipFill>
        <p:spPr bwMode="auto">
          <a:xfrm>
            <a:off x="228600" y="2778125"/>
            <a:ext cx="8763000" cy="21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0198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CHU KỲ LỆNH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Nhận lệnh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Giải mã lệnh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Nhận toán hạng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Thực hiện lệnh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Cất toán hạng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Ngắt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57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NHẬN LỆNH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đưa địa chỉ của lệnh cần nhận từ bộ đếm chương trình PC ra bus địa chỉ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phát tín hiệu điều khiển đọc bộ nhớ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Lệnh từ bộ nhớ được đặt lên bus dữ liệu và được CPU copy vào thanh ghi lệnh IR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tăng nội dung PC để trỏ sang lệnh kế tiếp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4600" y="4077725"/>
            <a:ext cx="4495800" cy="2671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8477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GIẢI MÃ LỆNH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Lệnh từ thanh ghi lệnh IR được đưa đến đơn vị điều khiển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Đơn vị điều khiển tiến hành giải mã lệnh để xác định thao tác phải thực hiện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Giải mã lệnh xảy ra bên trong CPU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67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NHẬN DỮ LIỆU</a:t>
            </a:r>
            <a:endParaRPr lang="en-US" sz="3600" baseline="30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đưa địa chỉ của toán hạng ra bus địa chỉ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phát tín hiệu điều khiển đọc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Toán hạng được đọc vào CPU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Tương tự như nhận lệnh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7400" y="3571875"/>
            <a:ext cx="5200650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0716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NHẬN DỮ LIỆU GIÁN TIẾP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CPU đưa địa chỉ ra bus địa chỉ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CPU phát tín hiệu điều khiển đọc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Nội dung ngăn nhớ được đọc vào CPU, đó chính là địa chỉ của toán hạng (gián tiếp)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Địa chỉ này được CPU phát ra bus địa chỉ để tìm ra toán hạng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CPU phát tín hiệu điều khiển đọc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Toán hạng được đọc vào CPU</a:t>
            </a:r>
            <a:endParaRPr lang="vi-VN" sz="20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06387" y="3978240"/>
            <a:ext cx="4876800" cy="2710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0290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THỰC THI LỆNH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05400"/>
          </a:xfrm>
        </p:spPr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Đọc/Ghi bộ nhớ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Vào/Ra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Chuyển giữa các thanh ghi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Thao tác số học/logic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Chuyển điều khiển (rẽ nhánh)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…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9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GHI TOÁN HẠNG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đưa địa chỉ ra bus địa chỉ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đưa dữ liệu cần ghi ra bus dữ liệu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phát tín hiệu điều khiển ghi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Dữ liệu trên bus dữ liệu được copy đến vị trí xác định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1587" y="3661133"/>
            <a:ext cx="5638800" cy="3017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1967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VÍ DỤ VỀ THỰC THI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CHƯƠNG TRÌNH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b="20042"/>
          <a:stretch>
            <a:fillRect/>
          </a:stretch>
        </p:blipFill>
        <p:spPr bwMode="auto">
          <a:xfrm>
            <a:off x="2133600" y="1447800"/>
            <a:ext cx="52578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9349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LƯU ĐỒ TRẠNG THÁI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b="27023"/>
          <a:stretch>
            <a:fillRect/>
          </a:stretch>
        </p:blipFill>
        <p:spPr bwMode="auto">
          <a:xfrm>
            <a:off x="457200" y="1851025"/>
            <a:ext cx="8229600" cy="424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8739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NGẮT (INTERRUPTS)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Là kỹ thuật cho phép các module khác (I/O) có thể ngắt ngang tiến trình xử lý bình thường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Các loại ngắt:</a:t>
            </a:r>
          </a:p>
          <a:p>
            <a:pPr marL="0" indent="0" algn="just">
              <a:buNone/>
              <a:tabLst>
                <a:tab pos="898525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Chương </a:t>
            </a:r>
            <a:r>
              <a:rPr lang="vi-VN">
                <a:latin typeface="Arial" pitchFamily="34" charset="0"/>
                <a:cs typeface="Arial" pitchFamily="34" charset="0"/>
              </a:rPr>
              <a:t>trình (program)</a:t>
            </a:r>
          </a:p>
          <a:p>
            <a:pPr marL="0" indent="0" algn="just" defTabSz="898525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Định </a:t>
            </a:r>
            <a:r>
              <a:rPr lang="vi-VN">
                <a:latin typeface="Arial" pitchFamily="34" charset="0"/>
                <a:cs typeface="Arial" pitchFamily="34" charset="0"/>
              </a:rPr>
              <a:t>thời (</a:t>
            </a:r>
            <a:r>
              <a:rPr lang="vi-VN">
                <a:latin typeface="Arial" pitchFamily="34" charset="0"/>
                <a:cs typeface="Arial" pitchFamily="34" charset="0"/>
              </a:rPr>
              <a:t>Timer</a:t>
            </a:r>
            <a:r>
              <a:rPr lang="vi-VN" smtClean="0">
                <a:latin typeface="Arial" pitchFamily="34" charset="0"/>
                <a:cs typeface="Arial" pitchFamily="34" charset="0"/>
              </a:rPr>
              <a:t>)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898525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I/O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Lỗi </a:t>
            </a:r>
            <a:r>
              <a:rPr lang="vi-VN">
                <a:latin typeface="Arial" pitchFamily="34" charset="0"/>
                <a:cs typeface="Arial" pitchFamily="34" charset="0"/>
              </a:rPr>
              <a:t>phần </a:t>
            </a:r>
            <a:r>
              <a:rPr lang="vi-VN" smtClean="0">
                <a:latin typeface="Arial" pitchFamily="34" charset="0"/>
                <a:cs typeface="Arial" pitchFamily="34" charset="0"/>
              </a:rPr>
              <a:t>cứng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25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TƯƠNG TÁC GIỮA NGẮT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VÀ CHƯƠNG TRÌNH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6" name="Content Placeholder 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 b="14285"/>
          <a:stretch>
            <a:fillRect/>
          </a:stretch>
        </p:blipFill>
        <p:spPr bwMode="auto">
          <a:xfrm>
            <a:off x="609600" y="1445028"/>
            <a:ext cx="8286955" cy="5184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0065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CHU KỲ LỆNH CÓ NGẮT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/>
            <a:r>
              <a:rPr lang="vi-VN" sz="1800">
                <a:latin typeface="Arial" pitchFamily="34" charset="0"/>
                <a:cs typeface="Arial" pitchFamily="34" charset="0"/>
              </a:rPr>
              <a:t>Nội dung của bộ đếm chương trình PC (địa chỉ trả về sau khi ngắt) được đưa ra bus dữ liệu</a:t>
            </a:r>
          </a:p>
          <a:p>
            <a:pPr algn="just"/>
            <a:r>
              <a:rPr lang="vi-VN" sz="1800">
                <a:latin typeface="Arial" pitchFamily="34" charset="0"/>
                <a:cs typeface="Arial" pitchFamily="34" charset="0"/>
              </a:rPr>
              <a:t>CPU đưa địa chỉ (thường được lấy từ con trỏ ngăn xếp SP) ra bus địa chỉ</a:t>
            </a:r>
          </a:p>
          <a:p>
            <a:pPr algn="just"/>
            <a:r>
              <a:rPr lang="vi-VN" sz="1800">
                <a:latin typeface="Arial" pitchFamily="34" charset="0"/>
                <a:cs typeface="Arial" pitchFamily="34" charset="0"/>
              </a:rPr>
              <a:t>CPU phát tín hiệu điều khiển ghi bộ nhớ</a:t>
            </a:r>
          </a:p>
          <a:p>
            <a:pPr algn="just"/>
            <a:r>
              <a:rPr lang="vi-VN" sz="1800">
                <a:latin typeface="Arial" pitchFamily="34" charset="0"/>
                <a:cs typeface="Arial" pitchFamily="34" charset="0"/>
              </a:rPr>
              <a:t>Địa chỉ trả về trên bus dữ liệu được ghi ra vị trí xác định (ở ngăn xếp)</a:t>
            </a:r>
          </a:p>
          <a:p>
            <a:pPr algn="just"/>
            <a:r>
              <a:rPr lang="vi-VN" sz="1800">
                <a:latin typeface="Arial" pitchFamily="34" charset="0"/>
                <a:cs typeface="Arial" pitchFamily="34" charset="0"/>
              </a:rPr>
              <a:t>Địa chỉ lệnh đầu tiên của chương trình con điều khiển ngắt được nạp vào PC</a:t>
            </a:r>
            <a:endParaRPr lang="vi-VN" sz="18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4600" y="3886200"/>
            <a:ext cx="4191000" cy="2841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2155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LƯU ĐỒ TRẠNG THÁI TRONG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CHU KỲ LỆNH CÓ NGẮT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/>
          <a:lstStyle/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b="24263"/>
          <a:stretch>
            <a:fillRect/>
          </a:stretch>
        </p:blipFill>
        <p:spPr bwMode="auto">
          <a:xfrm>
            <a:off x="304800" y="2146196"/>
            <a:ext cx="8629650" cy="3568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4984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ĐA NGẮT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Cấm ngắt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Độ ưu tiên ngắt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14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ĐA NGẮT – TUẦN TỰ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b="57561"/>
          <a:stretch>
            <a:fillRect/>
          </a:stretch>
        </p:blipFill>
        <p:spPr bwMode="auto">
          <a:xfrm>
            <a:off x="1066799" y="1490113"/>
            <a:ext cx="7553325" cy="491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4873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ĐA NGẮT – LỒNG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530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t="47769" b="8717"/>
          <a:stretch>
            <a:fillRect/>
          </a:stretch>
        </p:blipFill>
        <p:spPr bwMode="auto">
          <a:xfrm>
            <a:off x="752475" y="1365250"/>
            <a:ext cx="7934325" cy="528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5982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ĐƯỜNG ỐNG LỆNH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(INSTRUCTION PIPELINE)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Chia chu  trình lệnh  thành các công đoạn và cho phép thực hiện gối lên nhau (như dây chuyền lắp ráp)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Chẳng hạn có 6 công đoạn: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mtClean="0">
                <a:latin typeface="Arial" pitchFamily="34" charset="0"/>
                <a:cs typeface="Arial" pitchFamily="34" charset="0"/>
              </a:rPr>
              <a:t>Nhận </a:t>
            </a:r>
            <a:r>
              <a:rPr lang="vi-VN">
                <a:latin typeface="Arial" pitchFamily="34" charset="0"/>
                <a:cs typeface="Arial" pitchFamily="34" charset="0"/>
              </a:rPr>
              <a:t>lệnh  (Fetch Instruction </a:t>
            </a:r>
            <a:r>
              <a:rPr lang="vi-VN">
                <a:latin typeface="Arial" pitchFamily="34" charset="0"/>
                <a:cs typeface="Arial" pitchFamily="34" charset="0"/>
              </a:rPr>
              <a:t>– </a:t>
            </a:r>
            <a:r>
              <a:rPr lang="vi-VN" smtClean="0">
                <a:latin typeface="Arial" pitchFamily="34" charset="0"/>
                <a:cs typeface="Arial" pitchFamily="34" charset="0"/>
              </a:rPr>
              <a:t>FI)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vi-VN" smtClean="0">
                <a:latin typeface="Arial" pitchFamily="34" charset="0"/>
                <a:cs typeface="Arial" pitchFamily="34" charset="0"/>
              </a:rPr>
              <a:t>Giải </a:t>
            </a:r>
            <a:r>
              <a:rPr lang="vi-VN">
                <a:latin typeface="Arial" pitchFamily="34" charset="0"/>
                <a:cs typeface="Arial" pitchFamily="34" charset="0"/>
              </a:rPr>
              <a:t>mã lệnh (Decode Instruction – DI)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mtClean="0">
                <a:latin typeface="Arial" pitchFamily="34" charset="0"/>
                <a:cs typeface="Arial" pitchFamily="34" charset="0"/>
              </a:rPr>
              <a:t>Tính </a:t>
            </a:r>
            <a:r>
              <a:rPr lang="vi-VN">
                <a:latin typeface="Arial" pitchFamily="34" charset="0"/>
                <a:cs typeface="Arial" pitchFamily="34" charset="0"/>
              </a:rPr>
              <a:t>địa chỉ toán hạng (Calculate Operand Address – CO)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mtClean="0">
                <a:latin typeface="Arial" pitchFamily="34" charset="0"/>
                <a:cs typeface="Arial" pitchFamily="34" charset="0"/>
              </a:rPr>
              <a:t>Nhận </a:t>
            </a:r>
            <a:r>
              <a:rPr lang="vi-VN">
                <a:latin typeface="Arial" pitchFamily="34" charset="0"/>
                <a:cs typeface="Arial" pitchFamily="34" charset="0"/>
              </a:rPr>
              <a:t>toán hạng (Fetch Operands – FO)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mtClean="0">
                <a:latin typeface="Arial" pitchFamily="34" charset="0"/>
                <a:cs typeface="Arial" pitchFamily="34" charset="0"/>
              </a:rPr>
              <a:t>Thực </a:t>
            </a:r>
            <a:r>
              <a:rPr lang="vi-VN">
                <a:latin typeface="Arial" pitchFamily="34" charset="0"/>
                <a:cs typeface="Arial" pitchFamily="34" charset="0"/>
              </a:rPr>
              <a:t>hiện lệnh (Execute Instruction – EI)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mtClean="0">
                <a:latin typeface="Arial" pitchFamily="34" charset="0"/>
                <a:cs typeface="Arial" pitchFamily="34" charset="0"/>
              </a:rPr>
              <a:t>Ghi </a:t>
            </a:r>
            <a:r>
              <a:rPr lang="vi-VN">
                <a:latin typeface="Arial" pitchFamily="34" charset="0"/>
                <a:cs typeface="Arial" pitchFamily="34" charset="0"/>
              </a:rPr>
              <a:t>toán hạng (Write Operands – WO)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88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BIỂU ĐỒ THỜI GIAN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CỦA ĐƯỜNG ỐNG LỆNH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0400" y="1711740"/>
            <a:ext cx="8026400" cy="4765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6395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XUNG ĐỘT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CỦA ĐƯỜNG ỐNG LỆNH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Xung đột cấu trúc: do nhiều công đoạn dùng chung một tài nguyên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Xung đột dữ liệu: lệnh sau sử dụng dữ liệu kết quả của lệnh trước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Xung đột điều khiển: do rẽ nhánh gây ra</a:t>
            </a:r>
          </a:p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11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ALU – ĐƠN VỊ SỐ HỌC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VÀ LOGIC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Số học: cộng, trừ, nhân, chia, tăng giảm, đảo dấu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Logic: AND, OR, XOR, NOT, phép dịch bit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3124200"/>
            <a:ext cx="44196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3276600"/>
            <a:ext cx="44196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5903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CU – ĐƠN VỊ ĐIỀU KHIỂN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962400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Nhận lệnh từ bộ nhớ đưa vào thanh ghi lệnh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Tăng nội dung của PC để trỏ sang lệnh kế tiếp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Giải mã lệnh đã được nhận để xác định thao tác mà lệnh yêu cầu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Phát ra các tín hiệu điều khiển thực hiện lệnh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Nhận các tín hiệu yêu cầu từ bus hệ thống và đáp ứng với các yêu cầu đó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2209800"/>
            <a:ext cx="42672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822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TÍN HIỆU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ĐƯA ĐẾN ĐƠN VỊ ĐIỀU KHIỂN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5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Clock: tín hiệu nhịp từ mạch tạo dao động bên ngoài.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Mã lệnh từ thanh ghi lệnh đưa đến để giải mã.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Các cờ từ thanh ghi cờ cho biết trạng thái của CPU.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Các tín hiệu yêu cầu từ bus điều khiển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90694" y="2943225"/>
            <a:ext cx="4214906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9489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TÍN HIỆU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ĐI RA TỪ ĐƠN VỊ ĐIỀU KHIỂN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5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Các tín hiệu điều khiển bên </a:t>
            </a:r>
            <a:r>
              <a:rPr lang="vi-VN" sz="2000">
                <a:latin typeface="Arial" pitchFamily="34" charset="0"/>
                <a:cs typeface="Arial" pitchFamily="34" charset="0"/>
              </a:rPr>
              <a:t>trong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CPU:</a:t>
            </a:r>
            <a:r>
              <a:rPr lang="en-US" sz="2000" smtClean="0">
                <a:latin typeface="Arial" pitchFamily="34" charset="0"/>
                <a:cs typeface="Arial" pitchFamily="34" charset="0"/>
              </a:rPr>
              <a:t> đ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iều </a:t>
            </a:r>
            <a:r>
              <a:rPr lang="vi-VN" sz="2000">
                <a:latin typeface="Arial" pitchFamily="34" charset="0"/>
                <a:cs typeface="Arial" pitchFamily="34" charset="0"/>
              </a:rPr>
              <a:t>khiển các </a:t>
            </a:r>
            <a:r>
              <a:rPr lang="vi-VN" sz="2000">
                <a:latin typeface="Arial" pitchFamily="34" charset="0"/>
                <a:cs typeface="Arial" pitchFamily="34" charset="0"/>
              </a:rPr>
              <a:t>thanh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ghi</a:t>
            </a:r>
            <a:r>
              <a:rPr lang="en-US" sz="2000" smtClean="0">
                <a:latin typeface="Arial" pitchFamily="34" charset="0"/>
                <a:cs typeface="Arial" pitchFamily="34" charset="0"/>
              </a:rPr>
              <a:t>, đ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iều </a:t>
            </a:r>
            <a:r>
              <a:rPr lang="vi-VN" sz="2000">
                <a:latin typeface="Arial" pitchFamily="34" charset="0"/>
                <a:cs typeface="Arial" pitchFamily="34" charset="0"/>
              </a:rPr>
              <a:t>khiển ALU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Các tín hiệu điều khiển bên </a:t>
            </a:r>
            <a:r>
              <a:rPr lang="vi-VN" sz="2000">
                <a:latin typeface="Arial" pitchFamily="34" charset="0"/>
                <a:cs typeface="Arial" pitchFamily="34" charset="0"/>
              </a:rPr>
              <a:t>ngoài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CPU:</a:t>
            </a:r>
            <a:r>
              <a:rPr lang="en-US" sz="2000" smtClean="0">
                <a:latin typeface="Arial" pitchFamily="34" charset="0"/>
                <a:cs typeface="Arial" pitchFamily="34" charset="0"/>
              </a:rPr>
              <a:t> đ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iều </a:t>
            </a:r>
            <a:r>
              <a:rPr lang="vi-VN" sz="2000">
                <a:latin typeface="Arial" pitchFamily="34" charset="0"/>
                <a:cs typeface="Arial" pitchFamily="34" charset="0"/>
              </a:rPr>
              <a:t>khiển </a:t>
            </a:r>
            <a:r>
              <a:rPr lang="vi-VN" sz="2000">
                <a:latin typeface="Arial" pitchFamily="34" charset="0"/>
                <a:cs typeface="Arial" pitchFamily="34" charset="0"/>
              </a:rPr>
              <a:t>bộ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nh</a:t>
            </a:r>
            <a:r>
              <a:rPr lang="en-US" sz="2000" smtClean="0">
                <a:latin typeface="Arial" pitchFamily="34" charset="0"/>
                <a:cs typeface="Arial" pitchFamily="34" charset="0"/>
              </a:rPr>
              <a:t>ớ, đ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iều </a:t>
            </a:r>
            <a:r>
              <a:rPr lang="vi-VN" sz="2000">
                <a:latin typeface="Arial" pitchFamily="34" charset="0"/>
                <a:cs typeface="Arial" pitchFamily="34" charset="0"/>
              </a:rPr>
              <a:t>khiển </a:t>
            </a:r>
            <a:r>
              <a:rPr lang="vi-VN" sz="2000">
                <a:latin typeface="Arial" pitchFamily="34" charset="0"/>
                <a:cs typeface="Arial" pitchFamily="34" charset="0"/>
              </a:rPr>
              <a:t>các </a:t>
            </a:r>
            <a:r>
              <a:rPr lang="en-US" sz="2000" smtClean="0">
                <a:latin typeface="Arial" pitchFamily="34" charset="0"/>
                <a:cs typeface="Arial" pitchFamily="34" charset="0"/>
              </a:rPr>
              <a:t>module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z="2000" smtClean="0">
                <a:latin typeface="Arial" pitchFamily="34" charset="0"/>
                <a:cs typeface="Arial" pitchFamily="34" charset="0"/>
              </a:rPr>
              <a:t>/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ra</a:t>
            </a:r>
            <a:endParaRPr lang="vi-VN" sz="20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90694" y="2986767"/>
            <a:ext cx="4214906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495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TẬP THANH GHI (REGISTERS)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5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Tập hợp các thanh ghi nằm trong CPU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Chứa các thông tin tạm thời phục vụ cho hoạt động ở thời điểm hiện tại của CPU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Được coi là mức đầu tiên của hệ thống nhớ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Tuỳ thuộc vào bộ xử lý cụ thể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Số lượng thanh ghi </a:t>
            </a:r>
            <a:r>
              <a:rPr lang="vi-VN">
                <a:latin typeface="Arial" pitchFamily="34" charset="0"/>
                <a:cs typeface="Arial" pitchFamily="34" charset="0"/>
              </a:rPr>
              <a:t>nhiều 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vi-VN" smtClean="0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</a:rPr>
              <a:t>tăng hiệu năng của CPU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Có hai loại </a:t>
            </a:r>
            <a:r>
              <a:rPr lang="vi-VN">
                <a:latin typeface="Arial" pitchFamily="34" charset="0"/>
                <a:cs typeface="Arial" pitchFamily="34" charset="0"/>
              </a:rPr>
              <a:t>thanh </a:t>
            </a:r>
            <a:r>
              <a:rPr lang="vi-VN" smtClean="0">
                <a:latin typeface="Arial" pitchFamily="34" charset="0"/>
                <a:cs typeface="Arial" pitchFamily="34" charset="0"/>
              </a:rPr>
              <a:t>ghi</a:t>
            </a:r>
            <a:r>
              <a:rPr lang="en-US" smtClean="0">
                <a:latin typeface="Arial" pitchFamily="34" charset="0"/>
                <a:cs typeface="Arial" pitchFamily="34" charset="0"/>
              </a:rPr>
              <a:t>: thanh ghi lập trình được, thanh ghi không lập trình được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308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PHÂN LOẠI THANH GHI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 THEO CHỨC NĂNG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5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Thanh ghi </a:t>
            </a:r>
            <a:r>
              <a:rPr lang="vi-VN">
                <a:latin typeface="Arial" pitchFamily="34" charset="0"/>
                <a:cs typeface="Arial" pitchFamily="34" charset="0"/>
              </a:rPr>
              <a:t>địa </a:t>
            </a:r>
            <a:r>
              <a:rPr lang="vi-VN" smtClean="0">
                <a:latin typeface="Arial" pitchFamily="34" charset="0"/>
                <a:cs typeface="Arial" pitchFamily="34" charset="0"/>
              </a:rPr>
              <a:t>chỉ:</a:t>
            </a:r>
            <a:r>
              <a:rPr lang="en-US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mtClean="0">
                <a:latin typeface="Arial" pitchFamily="34" charset="0"/>
                <a:cs typeface="Arial" pitchFamily="34" charset="0"/>
              </a:rPr>
              <a:t>quản </a:t>
            </a:r>
            <a:r>
              <a:rPr lang="vi-VN">
                <a:latin typeface="Arial" pitchFamily="34" charset="0"/>
                <a:cs typeface="Arial" pitchFamily="34" charset="0"/>
              </a:rPr>
              <a:t>lý địa chỉ của ngăn nhớ hay cổng vào-ra.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Thanh ghi </a:t>
            </a:r>
            <a:r>
              <a:rPr lang="vi-VN">
                <a:latin typeface="Arial" pitchFamily="34" charset="0"/>
                <a:cs typeface="Arial" pitchFamily="34" charset="0"/>
              </a:rPr>
              <a:t>dữ </a:t>
            </a:r>
            <a:r>
              <a:rPr lang="vi-VN" smtClean="0">
                <a:latin typeface="Arial" pitchFamily="34" charset="0"/>
                <a:cs typeface="Arial" pitchFamily="34" charset="0"/>
              </a:rPr>
              <a:t>liệu:</a:t>
            </a:r>
            <a:r>
              <a:rPr lang="en-US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mtClean="0">
                <a:latin typeface="Arial" pitchFamily="34" charset="0"/>
                <a:cs typeface="Arial" pitchFamily="34" charset="0"/>
              </a:rPr>
              <a:t>chứa </a:t>
            </a:r>
            <a:r>
              <a:rPr lang="vi-VN">
                <a:latin typeface="Arial" pitchFamily="34" charset="0"/>
                <a:cs typeface="Arial" pitchFamily="34" charset="0"/>
              </a:rPr>
              <a:t>tạm thời các dữ liệu.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Thanh ghi </a:t>
            </a:r>
            <a:r>
              <a:rPr lang="vi-VN">
                <a:latin typeface="Arial" pitchFamily="34" charset="0"/>
                <a:cs typeface="Arial" pitchFamily="34" charset="0"/>
              </a:rPr>
              <a:t>đa </a:t>
            </a:r>
            <a:r>
              <a:rPr lang="vi-VN" smtClean="0">
                <a:latin typeface="Arial" pitchFamily="34" charset="0"/>
                <a:cs typeface="Arial" pitchFamily="34" charset="0"/>
              </a:rPr>
              <a:t>năng:</a:t>
            </a:r>
            <a:r>
              <a:rPr lang="en-US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>
                <a:latin typeface="Arial" pitchFamily="34" charset="0"/>
                <a:cs typeface="Arial" pitchFamily="34" charset="0"/>
              </a:rPr>
              <a:t>thể chứa địa chỉ hoặc dữ liệu.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Thanh ghi điều </a:t>
            </a:r>
            <a:r>
              <a:rPr lang="vi-VN">
                <a:latin typeface="Arial" pitchFamily="34" charset="0"/>
                <a:cs typeface="Arial" pitchFamily="34" charset="0"/>
              </a:rPr>
              <a:t>khiển/trạng </a:t>
            </a:r>
            <a:r>
              <a:rPr lang="vi-VN" smtClean="0">
                <a:latin typeface="Arial" pitchFamily="34" charset="0"/>
                <a:cs typeface="Arial" pitchFamily="34" charset="0"/>
              </a:rPr>
              <a:t>thái:</a:t>
            </a:r>
            <a:r>
              <a:rPr lang="en-US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mtClean="0">
                <a:latin typeface="Arial" pitchFamily="34" charset="0"/>
                <a:cs typeface="Arial" pitchFamily="34" charset="0"/>
              </a:rPr>
              <a:t>chứa </a:t>
            </a:r>
            <a:r>
              <a:rPr lang="vi-VN">
                <a:latin typeface="Arial" pitchFamily="34" charset="0"/>
                <a:cs typeface="Arial" pitchFamily="34" charset="0"/>
              </a:rPr>
              <a:t>các thông tin điều khiển và trạng thái của CPU.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Thanh </a:t>
            </a:r>
            <a:r>
              <a:rPr lang="vi-VN">
                <a:latin typeface="Arial" pitchFamily="34" charset="0"/>
                <a:cs typeface="Arial" pitchFamily="34" charset="0"/>
              </a:rPr>
              <a:t>ghi </a:t>
            </a:r>
            <a:r>
              <a:rPr lang="vi-VN" smtClean="0">
                <a:latin typeface="Arial" pitchFamily="34" charset="0"/>
                <a:cs typeface="Arial" pitchFamily="34" charset="0"/>
              </a:rPr>
              <a:t>lệnh:</a:t>
            </a:r>
            <a:r>
              <a:rPr lang="en-US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mtClean="0">
                <a:latin typeface="Arial" pitchFamily="34" charset="0"/>
                <a:cs typeface="Arial" pitchFamily="34" charset="0"/>
              </a:rPr>
              <a:t>chứa </a:t>
            </a:r>
            <a:r>
              <a:rPr lang="vi-VN">
                <a:latin typeface="Arial" pitchFamily="34" charset="0"/>
                <a:cs typeface="Arial" pitchFamily="34" charset="0"/>
              </a:rPr>
              <a:t>lệnh đang được thực hiện.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MỘT SỐ THANH GHI ĐIỂN HÌNH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5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Các thanh ghi </a:t>
            </a:r>
            <a:r>
              <a:rPr lang="vi-VN">
                <a:latin typeface="Arial" pitchFamily="34" charset="0"/>
                <a:cs typeface="Arial" pitchFamily="34" charset="0"/>
              </a:rPr>
              <a:t>địa </a:t>
            </a:r>
            <a:r>
              <a:rPr lang="vi-VN" smtClean="0">
                <a:latin typeface="Arial" pitchFamily="34" charset="0"/>
                <a:cs typeface="Arial" pitchFamily="34" charset="0"/>
              </a:rPr>
              <a:t>chỉ</a:t>
            </a:r>
            <a:r>
              <a:rPr lang="en-US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>
                <a:latin typeface="Arial" pitchFamily="34" charset="0"/>
                <a:cs typeface="Arial" pitchFamily="34" charset="0"/>
              </a:rPr>
              <a:t>Bộ đếm chương trình PC (Program </a:t>
            </a:r>
            <a:r>
              <a:rPr lang="vi-VN">
                <a:latin typeface="Arial" pitchFamily="34" charset="0"/>
                <a:cs typeface="Arial" pitchFamily="34" charset="0"/>
              </a:rPr>
              <a:t>Counter</a:t>
            </a:r>
            <a:r>
              <a:rPr lang="vi-VN" smtClean="0">
                <a:latin typeface="Arial" pitchFamily="34" charset="0"/>
                <a:cs typeface="Arial" pitchFamily="34" charset="0"/>
              </a:rPr>
              <a:t>)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>
                <a:latin typeface="Arial" pitchFamily="34" charset="0"/>
                <a:cs typeface="Arial" pitchFamily="34" charset="0"/>
              </a:rPr>
              <a:t>	</a:t>
            </a:r>
            <a:r>
              <a:rPr lang="en-US" smtClean="0">
                <a:latin typeface="Arial" pitchFamily="34" charset="0"/>
                <a:cs typeface="Arial" pitchFamily="34" charset="0"/>
              </a:rPr>
              <a:t>	</a:t>
            </a:r>
            <a:r>
              <a:rPr lang="it-IT">
                <a:latin typeface="Arial" pitchFamily="34" charset="0"/>
                <a:cs typeface="Arial" pitchFamily="34" charset="0"/>
              </a:rPr>
              <a:t>Con trỏ dữ liệu DP (Data </a:t>
            </a:r>
            <a:r>
              <a:rPr lang="it-IT">
                <a:latin typeface="Arial" pitchFamily="34" charset="0"/>
                <a:cs typeface="Arial" pitchFamily="34" charset="0"/>
              </a:rPr>
              <a:t>Pointer</a:t>
            </a:r>
            <a:r>
              <a:rPr lang="it-IT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it-IT">
                <a:latin typeface="Arial" pitchFamily="34" charset="0"/>
                <a:cs typeface="Arial" pitchFamily="34" charset="0"/>
              </a:rPr>
              <a:t>	</a:t>
            </a:r>
            <a:r>
              <a:rPr lang="it-IT" smtClean="0">
                <a:latin typeface="Arial" pitchFamily="34" charset="0"/>
                <a:cs typeface="Arial" pitchFamily="34" charset="0"/>
              </a:rPr>
              <a:t>	</a:t>
            </a:r>
            <a:r>
              <a:rPr lang="vi-VN">
                <a:latin typeface="Arial" pitchFamily="34" charset="0"/>
                <a:cs typeface="Arial" pitchFamily="34" charset="0"/>
              </a:rPr>
              <a:t>Con trỏ ngăn xếp SP (Stack Pointer)</a:t>
            </a:r>
          </a:p>
          <a:p>
            <a:pPr marL="620713" indent="-620713" algn="just">
              <a:buNone/>
              <a:tabLst>
                <a:tab pos="261938" algn="l"/>
                <a:tab pos="620713" algn="l"/>
              </a:tabLst>
            </a:pPr>
            <a:r>
              <a:rPr lang="en-US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>
                <a:latin typeface="Arial" pitchFamily="34" charset="0"/>
                <a:cs typeface="Arial" pitchFamily="34" charset="0"/>
              </a:rPr>
              <a:t>Thanh ghi cơ sở và thanh ghi chỉ số (Base Register &amp; Index Register)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Các thanh ghi dữ liệu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Thanh ghi trạng thái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38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BỘ ĐẾM CHƯƠNG TRÌNH (PC)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3886201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Còn được gọi là con trỏ lệnh IP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Giữ địa chỉ của lệnh tiếp theo sẽ được nhận vào.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Sau khi một lệnh được nhận vào, nội dung PC tự động tăng để trỏ sang lệnh kế tiếp.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1828800"/>
            <a:ext cx="39624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267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THANH GHI CON TRỎ DỮ LIỆU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(DP)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6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Chứa  địa  chỉ của  ngăn  nhớ dữ liệu mà CPU muốn truy nhập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2590800"/>
            <a:ext cx="5334001" cy="380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7205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NGĂN XẾP (STACK)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5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Ngăn xếp là vùng nhớ có cấu trúc LIFO (Last In – First Out)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Ngăn xếp thường dùng để phục vụ cho chương trình con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Đáy ngăn xếp là một ngăn nhớ xác định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Đỉnh ngăn xếp là thông tin nằm  ở vị trí trên cùng trong ngăn xếp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Đỉnh ngăn xếp có thể bị thay đổi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99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CON TRỎ NGĂN XẾP (SP)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4495801" cy="5105400"/>
          </a:xfrm>
        </p:spPr>
        <p:txBody>
          <a:bodyPr>
            <a:normAutofit fontScale="92500" lnSpcReduction="10000"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SP chứa địa chỉ của ngăn nhớ đỉnh ngăn xếp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Khi cất một thông tin vào </a:t>
            </a:r>
            <a:r>
              <a:rPr lang="vi-VN">
                <a:latin typeface="Arial" pitchFamily="34" charset="0"/>
                <a:cs typeface="Arial" pitchFamily="34" charset="0"/>
              </a:rPr>
              <a:t>ngăn </a:t>
            </a:r>
            <a:r>
              <a:rPr lang="vi-VN" smtClean="0">
                <a:latin typeface="Arial" pitchFamily="34" charset="0"/>
                <a:cs typeface="Arial" pitchFamily="34" charset="0"/>
              </a:rPr>
              <a:t>xếp:</a:t>
            </a:r>
            <a:r>
              <a:rPr lang="en-US" smtClean="0">
                <a:latin typeface="Arial" pitchFamily="34" charset="0"/>
                <a:cs typeface="Arial" pitchFamily="34" charset="0"/>
              </a:rPr>
              <a:t> n</a:t>
            </a:r>
            <a:r>
              <a:rPr lang="vi-VN" smtClean="0">
                <a:latin typeface="Arial" pitchFamily="34" charset="0"/>
                <a:cs typeface="Arial" pitchFamily="34" charset="0"/>
              </a:rPr>
              <a:t>ội </a:t>
            </a:r>
            <a:r>
              <a:rPr lang="vi-VN">
                <a:latin typeface="Arial" pitchFamily="34" charset="0"/>
                <a:cs typeface="Arial" pitchFamily="34" charset="0"/>
              </a:rPr>
              <a:t>dung của SP tự </a:t>
            </a:r>
            <a:r>
              <a:rPr lang="vi-VN">
                <a:latin typeface="Arial" pitchFamily="34" charset="0"/>
                <a:cs typeface="Arial" pitchFamily="34" charset="0"/>
              </a:rPr>
              <a:t>động </a:t>
            </a:r>
            <a:r>
              <a:rPr lang="vi-VN" smtClean="0">
                <a:latin typeface="Arial" pitchFamily="34" charset="0"/>
                <a:cs typeface="Arial" pitchFamily="34" charset="0"/>
              </a:rPr>
              <a:t>giảm</a:t>
            </a:r>
            <a:r>
              <a:rPr lang="en-US" smtClean="0">
                <a:latin typeface="Arial" pitchFamily="34" charset="0"/>
                <a:cs typeface="Arial" pitchFamily="34" charset="0"/>
              </a:rPr>
              <a:t>, t</a:t>
            </a:r>
            <a:r>
              <a:rPr lang="vi-VN" smtClean="0">
                <a:latin typeface="Arial" pitchFamily="34" charset="0"/>
                <a:cs typeface="Arial" pitchFamily="34" charset="0"/>
              </a:rPr>
              <a:t>hông </a:t>
            </a:r>
            <a:r>
              <a:rPr lang="vi-VN">
                <a:latin typeface="Arial" pitchFamily="34" charset="0"/>
                <a:cs typeface="Arial" pitchFamily="34" charset="0"/>
              </a:rPr>
              <a:t>tin được cất vào ngăn nhớ được trỏ bởi SP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Khi lấy một thông tin ra khỏi </a:t>
            </a:r>
            <a:r>
              <a:rPr lang="vi-VN">
                <a:latin typeface="Arial" pitchFamily="34" charset="0"/>
                <a:cs typeface="Arial" pitchFamily="34" charset="0"/>
              </a:rPr>
              <a:t>ngăn </a:t>
            </a:r>
            <a:r>
              <a:rPr lang="vi-VN" smtClean="0">
                <a:latin typeface="Arial" pitchFamily="34" charset="0"/>
                <a:cs typeface="Arial" pitchFamily="34" charset="0"/>
              </a:rPr>
              <a:t>xếp:</a:t>
            </a:r>
            <a:r>
              <a:rPr lang="en-US" smtClean="0">
                <a:latin typeface="Arial" pitchFamily="34" charset="0"/>
                <a:cs typeface="Arial" pitchFamily="34" charset="0"/>
              </a:rPr>
              <a:t> t</a:t>
            </a:r>
            <a:r>
              <a:rPr lang="vi-VN" smtClean="0">
                <a:latin typeface="Arial" pitchFamily="34" charset="0"/>
                <a:cs typeface="Arial" pitchFamily="34" charset="0"/>
              </a:rPr>
              <a:t>hông </a:t>
            </a:r>
            <a:r>
              <a:rPr lang="vi-VN">
                <a:latin typeface="Arial" pitchFamily="34" charset="0"/>
                <a:cs typeface="Arial" pitchFamily="34" charset="0"/>
              </a:rPr>
              <a:t>tin được đọc từ ngăn nhớ được trỏ </a:t>
            </a:r>
            <a:r>
              <a:rPr lang="vi-VN">
                <a:latin typeface="Arial" pitchFamily="34" charset="0"/>
                <a:cs typeface="Arial" pitchFamily="34" charset="0"/>
              </a:rPr>
              <a:t>bởi </a:t>
            </a:r>
            <a:r>
              <a:rPr lang="vi-VN" smtClean="0">
                <a:latin typeface="Arial" pitchFamily="34" charset="0"/>
                <a:cs typeface="Arial" pitchFamily="34" charset="0"/>
              </a:rPr>
              <a:t>SP</a:t>
            </a:r>
            <a:r>
              <a:rPr lang="en-US" smtClean="0">
                <a:latin typeface="Arial" pitchFamily="34" charset="0"/>
                <a:cs typeface="Arial" pitchFamily="34" charset="0"/>
              </a:rPr>
              <a:t>, n</a:t>
            </a:r>
            <a:r>
              <a:rPr lang="vi-VN" smtClean="0">
                <a:latin typeface="Arial" pitchFamily="34" charset="0"/>
                <a:cs typeface="Arial" pitchFamily="34" charset="0"/>
              </a:rPr>
              <a:t>ội </a:t>
            </a:r>
            <a:r>
              <a:rPr lang="vi-VN">
                <a:latin typeface="Arial" pitchFamily="34" charset="0"/>
                <a:cs typeface="Arial" pitchFamily="34" charset="0"/>
              </a:rPr>
              <a:t>dung của SP tự động tăng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Khi ngăn xếp rỗng, SP trỏ vào đáy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1600200"/>
            <a:ext cx="35052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0860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THANH GHI CƠ SỞ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VÀ THANH GHI CHỈ SỐ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3810001" cy="5105400"/>
          </a:xfrm>
        </p:spPr>
        <p:txBody>
          <a:bodyPr>
            <a:normAutofit lnSpcReduction="10000"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Thanh ghi cơ sở: chứa  địa  chỉ của ngăn nhớ cơ sở (địa chỉ cơ sở)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Thanh ghi chỉ số: chứa độ lệch địa chỉ giữa ngăn nhớ mà CPU cần truy nhập so với ngăn nhớ cơ sở (chỉ số)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Địa chỉ của ngăn nhớ cần truy nhập = địa chỉ cơ sở + chỉ số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37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1676400"/>
            <a:ext cx="4419600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8360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THANH GHI DỮ LIỆU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5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Chứa các dữ liệu tạm thời hoặc các kết quả trung gian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Cần có nhiều thanh ghi dữ liệu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Các thanh ghi số nguyên: 8, 16, 32, 64 bit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Các thanh ghi số dấu chấm động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69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THANH GHI ĐA NĂNG (8086/8088)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5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Có nhiệm vụ ghi tham số cho mã lệnh, đây cũng là nơi lệnh trả kết quả về sau khi được thực hiện.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AX (accumulator, 16 bit): chứa kết quả các thao tác lệnh.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BX (base, 16 bit) : chứa địa chỉ cơ sở của một bảng trong lệnh XLAT.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CX (count, 16 bit): chứa số lần lặp trong trường hợp các lệnh LOOP.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mtClean="0">
                <a:latin typeface="Arial" pitchFamily="34" charset="0"/>
                <a:cs typeface="Arial" pitchFamily="34" charset="0"/>
              </a:rPr>
              <a:t>DX </a:t>
            </a:r>
            <a:r>
              <a:rPr lang="vi-VN">
                <a:latin typeface="Arial" pitchFamily="34" charset="0"/>
                <a:cs typeface="Arial" pitchFamily="34" charset="0"/>
              </a:rPr>
              <a:t>(data, 16 bit): AX tham gia vào các thao tác của phép nhân hoặc cùng thanh ghi hia các số 16 bit.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58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THANH GHI ĐOẠN (8086/8088)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5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CS (code segment, 16 bit): phối hợp với con trỏ lệnh </a:t>
            </a:r>
            <a:r>
              <a:rPr lang="vi-VN">
                <a:latin typeface="Arial" pitchFamily="34" charset="0"/>
                <a:cs typeface="Arial" pitchFamily="34" charset="0"/>
              </a:rPr>
              <a:t>IP </a:t>
            </a:r>
            <a:r>
              <a:rPr lang="vi-VN" smtClean="0">
                <a:latin typeface="Arial" pitchFamily="34" charset="0"/>
                <a:cs typeface="Arial" pitchFamily="34" charset="0"/>
              </a:rPr>
              <a:t>để </a:t>
            </a:r>
            <a:r>
              <a:rPr lang="vi-VN">
                <a:latin typeface="Arial" pitchFamily="34" charset="0"/>
                <a:cs typeface="Arial" pitchFamily="34" charset="0"/>
              </a:rPr>
              <a:t>ghi địa chỉ mã lệnh trong bộ </a:t>
            </a:r>
            <a:r>
              <a:rPr lang="vi-VN">
                <a:latin typeface="Arial" pitchFamily="34" charset="0"/>
                <a:cs typeface="Arial" pitchFamily="34" charset="0"/>
              </a:rPr>
              <a:t>nhớ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DS (data segment, 16 bit): phối hợp với 2 thanh ghi chỉ số SI và DI để đánh địa chỉ cho dữ liệu.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SS (stack segment, 16 bit) : địa chỉ đỉnh của ngăn xếp được biểu diễn cùng với con trỏ ngăn xếp SP là SS:SP.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ES (extra segment, 16 bit): dùng để đánh địa chỉ một </a:t>
            </a:r>
            <a:r>
              <a:rPr lang="vi-VN">
                <a:latin typeface="Arial" pitchFamily="34" charset="0"/>
                <a:cs typeface="Arial" pitchFamily="34" charset="0"/>
              </a:rPr>
              <a:t>chuỗi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99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THANH GHI CON TRỎ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VÀ CHỈ SỐ </a:t>
            </a:r>
            <a:r>
              <a:rPr lang="en-US" sz="3600" smtClean="0">
                <a:latin typeface="Arial" pitchFamily="34" charset="0"/>
                <a:cs typeface="Arial" pitchFamily="34" charset="0"/>
              </a:rPr>
              <a:t>(8086/8088)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5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IP (instruction </a:t>
            </a:r>
            <a:r>
              <a:rPr lang="vi-VN">
                <a:latin typeface="Arial" pitchFamily="34" charset="0"/>
                <a:cs typeface="Arial" pitchFamily="34" charset="0"/>
              </a:rPr>
              <a:t>pointer</a:t>
            </a:r>
            <a:r>
              <a:rPr lang="vi-VN" smtClean="0">
                <a:latin typeface="Arial" pitchFamily="34" charset="0"/>
                <a:cs typeface="Arial" pitchFamily="34" charset="0"/>
              </a:rPr>
              <a:t>)</a:t>
            </a:r>
            <a:r>
              <a:rPr lang="en-US" smtClean="0">
                <a:latin typeface="Arial" pitchFamily="34" charset="0"/>
                <a:cs typeface="Arial" pitchFamily="34" charset="0"/>
              </a:rPr>
              <a:t>: </a:t>
            </a:r>
            <a:r>
              <a:rPr lang="vi-VN">
                <a:latin typeface="Arial" pitchFamily="34" charset="0"/>
                <a:cs typeface="Arial" pitchFamily="34" charset="0"/>
              </a:rPr>
              <a:t>địa chỉ đoạn được ghi trong CS (CS:IP)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BP (base </a:t>
            </a:r>
            <a:r>
              <a:rPr lang="vi-VN">
                <a:latin typeface="Arial" pitchFamily="34" charset="0"/>
                <a:cs typeface="Arial" pitchFamily="34" charset="0"/>
              </a:rPr>
              <a:t>pointer</a:t>
            </a:r>
            <a:r>
              <a:rPr lang="vi-VN" smtClean="0">
                <a:latin typeface="Arial" pitchFamily="34" charset="0"/>
                <a:cs typeface="Arial" pitchFamily="34" charset="0"/>
              </a:rPr>
              <a:t>)</a:t>
            </a:r>
            <a:r>
              <a:rPr lang="en-US" smtClean="0">
                <a:latin typeface="Arial" pitchFamily="34" charset="0"/>
                <a:cs typeface="Arial" pitchFamily="34" charset="0"/>
              </a:rPr>
              <a:t>: </a:t>
            </a:r>
            <a:r>
              <a:rPr lang="vi-VN">
                <a:latin typeface="Arial" pitchFamily="34" charset="0"/>
                <a:cs typeface="Arial" pitchFamily="34" charset="0"/>
              </a:rPr>
              <a:t>trỏ về dữ liệu bộ nhớ mà địa chỉ đoạn được ghi trong DS (</a:t>
            </a:r>
            <a:r>
              <a:rPr lang="vi-VN">
                <a:latin typeface="Arial" pitchFamily="34" charset="0"/>
                <a:cs typeface="Arial" pitchFamily="34" charset="0"/>
              </a:rPr>
              <a:t>DS:BP</a:t>
            </a:r>
            <a:r>
              <a:rPr lang="vi-VN" smtClean="0">
                <a:latin typeface="Arial" pitchFamily="34" charset="0"/>
                <a:cs typeface="Arial" pitchFamily="34" charset="0"/>
              </a:rPr>
              <a:t>)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SP (stack </a:t>
            </a:r>
            <a:r>
              <a:rPr lang="vi-VN">
                <a:latin typeface="Arial" pitchFamily="34" charset="0"/>
                <a:cs typeface="Arial" pitchFamily="34" charset="0"/>
              </a:rPr>
              <a:t>pointer</a:t>
            </a:r>
            <a:r>
              <a:rPr lang="vi-VN" smtClean="0">
                <a:latin typeface="Arial" pitchFamily="34" charset="0"/>
                <a:cs typeface="Arial" pitchFamily="34" charset="0"/>
              </a:rPr>
              <a:t>)</a:t>
            </a:r>
            <a:r>
              <a:rPr lang="en-US" smtClean="0">
                <a:latin typeface="Arial" pitchFamily="34" charset="0"/>
                <a:cs typeface="Arial" pitchFamily="34" charset="0"/>
              </a:rPr>
              <a:t>: </a:t>
            </a:r>
            <a:r>
              <a:rPr lang="vi-VN">
                <a:latin typeface="Arial" pitchFamily="34" charset="0"/>
                <a:cs typeface="Arial" pitchFamily="34" charset="0"/>
              </a:rPr>
              <a:t>trỏ vào đỉnh ngăn xếp mà địa chỉ đoạn được ghi trong SS (</a:t>
            </a:r>
            <a:r>
              <a:rPr lang="vi-VN">
                <a:latin typeface="Arial" pitchFamily="34" charset="0"/>
                <a:cs typeface="Arial" pitchFamily="34" charset="0"/>
              </a:rPr>
              <a:t>SS:SP</a:t>
            </a:r>
            <a:r>
              <a:rPr lang="vi-VN" smtClean="0">
                <a:latin typeface="Arial" pitchFamily="34" charset="0"/>
                <a:cs typeface="Arial" pitchFamily="34" charset="0"/>
              </a:rPr>
              <a:t>)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SI (source </a:t>
            </a:r>
            <a:r>
              <a:rPr lang="vi-VN">
                <a:latin typeface="Arial" pitchFamily="34" charset="0"/>
                <a:cs typeface="Arial" pitchFamily="34" charset="0"/>
              </a:rPr>
              <a:t>index</a:t>
            </a:r>
            <a:r>
              <a:rPr lang="vi-VN" smtClean="0">
                <a:latin typeface="Arial" pitchFamily="34" charset="0"/>
                <a:cs typeface="Arial" pitchFamily="34" charset="0"/>
              </a:rPr>
              <a:t>)</a:t>
            </a:r>
            <a:r>
              <a:rPr lang="en-US" smtClean="0">
                <a:latin typeface="Arial" pitchFamily="34" charset="0"/>
                <a:cs typeface="Arial" pitchFamily="34" charset="0"/>
              </a:rPr>
              <a:t>: </a:t>
            </a:r>
            <a:r>
              <a:rPr lang="vi-VN">
                <a:latin typeface="Arial" pitchFamily="34" charset="0"/>
                <a:cs typeface="Arial" pitchFamily="34" charset="0"/>
              </a:rPr>
              <a:t>trỏ vào dữ liệu mà địa chỉ đoạn được ghi trong DS (</a:t>
            </a:r>
            <a:r>
              <a:rPr lang="vi-VN">
                <a:latin typeface="Arial" pitchFamily="34" charset="0"/>
                <a:cs typeface="Arial" pitchFamily="34" charset="0"/>
              </a:rPr>
              <a:t>DS:SI</a:t>
            </a:r>
            <a:r>
              <a:rPr lang="vi-VN" smtClean="0">
                <a:latin typeface="Arial" pitchFamily="34" charset="0"/>
                <a:cs typeface="Arial" pitchFamily="34" charset="0"/>
              </a:rPr>
              <a:t>)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DI (destination </a:t>
            </a:r>
            <a:r>
              <a:rPr lang="vi-VN">
                <a:latin typeface="Arial" pitchFamily="34" charset="0"/>
                <a:cs typeface="Arial" pitchFamily="34" charset="0"/>
              </a:rPr>
              <a:t>index</a:t>
            </a:r>
            <a:r>
              <a:rPr lang="vi-VN" smtClean="0">
                <a:latin typeface="Arial" pitchFamily="34" charset="0"/>
                <a:cs typeface="Arial" pitchFamily="34" charset="0"/>
              </a:rPr>
              <a:t>)</a:t>
            </a:r>
            <a:r>
              <a:rPr lang="en-US" smtClean="0">
                <a:latin typeface="Arial" pitchFamily="34" charset="0"/>
                <a:cs typeface="Arial" pitchFamily="34" charset="0"/>
              </a:rPr>
              <a:t>:</a:t>
            </a:r>
            <a:r>
              <a:rPr lang="vi-VN">
                <a:latin typeface="Arial" pitchFamily="34" charset="0"/>
                <a:cs typeface="Arial" pitchFamily="34" charset="0"/>
              </a:rPr>
              <a:t>trỏ vào đoạn dữ liệu mà địa chỉ đoạn ghi trong </a:t>
            </a:r>
            <a:r>
              <a:rPr lang="vi-VN">
                <a:latin typeface="Arial" pitchFamily="34" charset="0"/>
                <a:cs typeface="Arial" pitchFamily="34" charset="0"/>
              </a:rPr>
              <a:t>DS(DS:DI</a:t>
            </a:r>
            <a:r>
              <a:rPr lang="vi-VN" smtClean="0">
                <a:latin typeface="Arial" pitchFamily="34" charset="0"/>
                <a:cs typeface="Arial" pitchFamily="34" charset="0"/>
              </a:rPr>
              <a:t>)</a:t>
            </a:r>
            <a:r>
              <a:rPr lang="en-US" smtClean="0">
                <a:latin typeface="Arial" pitchFamily="34" charset="0"/>
                <a:cs typeface="Arial" pitchFamily="34" charset="0"/>
              </a:rPr>
              <a:t> 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>
              <a:tabLst>
                <a:tab pos="261938" algn="l"/>
                <a:tab pos="620713" algn="l"/>
              </a:tabLst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88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THANH GHI TRẠNG THÁI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5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Còn gọi là thanh ghi cờ (Flag Register)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Chứa các thông tin trạng thái của CPU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Các cờ phép toán: báo hiệu trạng thái của kết  quả phép toán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>
                <a:latin typeface="Arial" pitchFamily="34" charset="0"/>
                <a:cs typeface="Arial" pitchFamily="34" charset="0"/>
              </a:rPr>
              <a:t>Các cờ điều khiển: biểu thị trạng thái điều khiển của CPU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24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THANH GHI TRẠNG THÁI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(8086/8088)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5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z="2000" smtClean="0">
                <a:latin typeface="Arial" pitchFamily="34" charset="0"/>
                <a:cs typeface="Arial" pitchFamily="34" charset="0"/>
              </a:rPr>
              <a:t>Bit 0: CF (carry flag) cờ nhớ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z="2000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CF=1 khi có nhớ hoặc mượn từ MSB.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 smtClean="0">
                <a:latin typeface="Arial" pitchFamily="34" charset="0"/>
                <a:cs typeface="Arial" pitchFamily="34" charset="0"/>
              </a:rPr>
              <a:t>Bit 2: PF (parity flag) cờ parity</a:t>
            </a:r>
          </a:p>
          <a:p>
            <a:pPr marL="620713" indent="-620713" algn="just">
              <a:buNone/>
              <a:tabLst>
                <a:tab pos="261938" algn="l"/>
                <a:tab pos="620713" algn="l"/>
              </a:tabLst>
            </a:pPr>
            <a:r>
              <a:rPr lang="en-US" sz="2000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PF phản ảnh tính chẵn (parity) của tổng số bit 1 có trong kết quả.</a:t>
            </a:r>
          </a:p>
          <a:p>
            <a:pPr marL="0" indent="0" algn="just">
              <a:buNone/>
              <a:tabLst>
                <a:tab pos="261938" algn="l"/>
                <a:tab pos="620713" algn="l"/>
              </a:tabLst>
            </a:pPr>
            <a:r>
              <a:rPr lang="en-US" sz="2000" smtClean="0">
                <a:latin typeface="Arial" pitchFamily="34" charset="0"/>
                <a:cs typeface="Arial" pitchFamily="34" charset="0"/>
              </a:rPr>
              <a:t>		Cờ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 PF =1 khi tổng số bit 1 trong kết quả là chẵn.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 smtClean="0">
                <a:latin typeface="Arial" pitchFamily="34" charset="0"/>
                <a:cs typeface="Arial" pitchFamily="34" charset="0"/>
              </a:rPr>
              <a:t>Bit 4: AF (auxliary carry flag) cờ nhớ phụ dùng cho các phép tính với mã BCD.</a:t>
            </a:r>
          </a:p>
          <a:p>
            <a:pPr marL="620713" indent="-620713" algn="just">
              <a:buNone/>
              <a:tabLst>
                <a:tab pos="261938" algn="l"/>
                <a:tab pos="620713" algn="l"/>
              </a:tabLst>
            </a:pPr>
            <a:r>
              <a:rPr lang="en-US" sz="2000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AF = 1 khi có nhớ hoặc mượn từ một số BCD thấp (4 bit thấp) sang một số BCD cao (4 bit cao).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 smtClean="0">
                <a:latin typeface="Arial" pitchFamily="34" charset="0"/>
                <a:cs typeface="Arial" pitchFamily="34" charset="0"/>
              </a:rPr>
              <a:t>Bit 6: ZF (zero flag) cờ rỗng, ZF = 1 khi kết quả bằng 0.</a:t>
            </a:r>
            <a:endParaRPr lang="vi-VN" sz="20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43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9528450"/>
              </p:ext>
            </p:extLst>
          </p:nvPr>
        </p:nvGraphicFramePr>
        <p:xfrm>
          <a:off x="1219200" y="5791200"/>
          <a:ext cx="6619248" cy="304800"/>
        </p:xfrm>
        <a:graphic>
          <a:graphicData uri="http://schemas.openxmlformats.org/drawingml/2006/table">
            <a:tbl>
              <a:tblPr/>
              <a:tblGrid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</a:tblGrid>
              <a:tr h="3048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Z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8092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THANH GHI TRẠNG THÁI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(8086/8088)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47800"/>
            <a:ext cx="7705725" cy="5105400"/>
          </a:xfrm>
        </p:spPr>
        <p:txBody>
          <a:bodyPr>
            <a:normAutofit/>
          </a:bodyPr>
          <a:lstStyle/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Bit 7: SF (sign flag) cờ dấu, SF = 1 khi kết quả âm.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Bit 8: TF (trap flag) cờ bẫy, TF = 1 khi vi xử lý ở trong chế độ chạy từng lệnh.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Bit 9: IF (interrupt enable flag) cờ cho phép ngắt</a:t>
            </a:r>
          </a:p>
          <a:p>
            <a:pPr marL="620713" indent="-620713" algn="just">
              <a:buNone/>
              <a:tabLst>
                <a:tab pos="261938" algn="l"/>
                <a:tab pos="620713" algn="l"/>
              </a:tabLst>
            </a:pPr>
            <a:r>
              <a:rPr lang="en-US" sz="2000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IF </a:t>
            </a:r>
            <a:r>
              <a:rPr lang="vi-VN" sz="2000">
                <a:latin typeface="Arial" pitchFamily="34" charset="0"/>
                <a:cs typeface="Arial" pitchFamily="34" charset="0"/>
              </a:rPr>
              <a:t>= 1 cho phép các yêu cầu ngắt che được (maskable interrupt) được tác động.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Bit A: DF (direction flag) cờ hướng</a:t>
            </a:r>
          </a:p>
          <a:p>
            <a:pPr marL="620713" indent="-620713" algn="just">
              <a:buNone/>
              <a:tabLst>
                <a:tab pos="261938" algn="l"/>
                <a:tab pos="620713" algn="l"/>
              </a:tabLst>
            </a:pPr>
            <a:r>
              <a:rPr lang="en-US" sz="2000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DF </a:t>
            </a:r>
            <a:r>
              <a:rPr lang="vi-VN" sz="2000">
                <a:latin typeface="Arial" pitchFamily="34" charset="0"/>
                <a:cs typeface="Arial" pitchFamily="34" charset="0"/>
              </a:rPr>
              <a:t>= 1 khi CPU làm việc với chuỗi ký tự theo thứ tự từ phải sang trái (lùi).</a:t>
            </a:r>
          </a:p>
          <a:p>
            <a:pPr algn="just">
              <a:tabLst>
                <a:tab pos="261938" algn="l"/>
                <a:tab pos="620713" algn="l"/>
              </a:tabLst>
            </a:pPr>
            <a:r>
              <a:rPr lang="vi-VN" sz="2000">
                <a:latin typeface="Arial" pitchFamily="34" charset="0"/>
                <a:cs typeface="Arial" pitchFamily="34" charset="0"/>
              </a:rPr>
              <a:t>Bit B: OF (overflow) cờ tràn</a:t>
            </a:r>
          </a:p>
          <a:p>
            <a:pPr marL="620713" indent="-620713" algn="just">
              <a:buNone/>
              <a:tabLst>
                <a:tab pos="261938" algn="l"/>
                <a:tab pos="620713" algn="l"/>
              </a:tabLst>
            </a:pPr>
            <a:r>
              <a:rPr lang="en-US" sz="2000" smtClean="0">
                <a:latin typeface="Arial" pitchFamily="34" charset="0"/>
                <a:cs typeface="Arial" pitchFamily="34" charset="0"/>
              </a:rPr>
              <a:t>		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OF </a:t>
            </a:r>
            <a:r>
              <a:rPr lang="vi-VN" sz="2000">
                <a:latin typeface="Arial" pitchFamily="34" charset="0"/>
                <a:cs typeface="Arial" pitchFamily="34" charset="0"/>
              </a:rPr>
              <a:t>=1 khi kết quả vượt ra ngoài giới hạn, xảy ra đối với phép tính có dấu.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44</a:t>
            </a:fld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163775"/>
              </p:ext>
            </p:extLst>
          </p:nvPr>
        </p:nvGraphicFramePr>
        <p:xfrm>
          <a:off x="1371600" y="5943600"/>
          <a:ext cx="6619248" cy="304800"/>
        </p:xfrm>
        <a:graphic>
          <a:graphicData uri="http://schemas.openxmlformats.org/drawingml/2006/table">
            <a:tbl>
              <a:tblPr/>
              <a:tblGrid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  <a:gridCol w="413703"/>
              </a:tblGrid>
              <a:tr h="3048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Z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Arial Black" pitchFamily="34" charset="0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 Black" pitchFamily="34" charset="0"/>
                          <a:ea typeface="Times New Roman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174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3004</TotalTime>
  <Words>1829</Words>
  <Application>Microsoft Office PowerPoint</Application>
  <PresentationFormat>On-screen Show (4:3)</PresentationFormat>
  <Paragraphs>325</Paragraphs>
  <Slides>44</Slides>
  <Notes>43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Equity</vt:lpstr>
      <vt:lpstr>BỘ XỬ LÝ TRUNG TÂM (CPU)</vt:lpstr>
      <vt:lpstr>CÁC THÀNH PHẦN  CỦA MÁY TÍNH</vt:lpstr>
      <vt:lpstr>CÁC THÀNH PHẦN CỦA CPU</vt:lpstr>
      <vt:lpstr>CẤU TRÚC BÊN TRONG CPU</vt:lpstr>
      <vt:lpstr>NHIỆM VỤ CỦA CPU</vt:lpstr>
      <vt:lpstr>CHU KỲ LỆNH</vt:lpstr>
      <vt:lpstr>CHU KỲ LỆNH</vt:lpstr>
      <vt:lpstr>NHẬN LỆNH</vt:lpstr>
      <vt:lpstr>GIẢI MÃ LỆNH</vt:lpstr>
      <vt:lpstr>NHẬN DỮ LIỆU</vt:lpstr>
      <vt:lpstr>NHẬN DỮ LIỆU GIÁN TIẾP</vt:lpstr>
      <vt:lpstr>THỰC THI LỆNH</vt:lpstr>
      <vt:lpstr>GHI TOÁN HẠNG</vt:lpstr>
      <vt:lpstr>VÍ DỤ VỀ THỰC THI  CHƯƠNG TRÌNH</vt:lpstr>
      <vt:lpstr>LƯU ĐỒ TRẠNG THÁI</vt:lpstr>
      <vt:lpstr>NGẮT (INTERRUPTS)</vt:lpstr>
      <vt:lpstr>TƯƠNG TÁC GIỮA NGẮT VÀ CHƯƠNG TRÌNH</vt:lpstr>
      <vt:lpstr>CHU KỲ LỆNH CÓ NGẮT</vt:lpstr>
      <vt:lpstr>LƯU ĐỒ TRẠNG THÁI TRONG CHU KỲ LỆNH CÓ NGẮT</vt:lpstr>
      <vt:lpstr>ĐA NGẮT</vt:lpstr>
      <vt:lpstr>ĐA NGẮT – TUẦN TỰ</vt:lpstr>
      <vt:lpstr>ĐA NGẮT – LỒNG</vt:lpstr>
      <vt:lpstr>ĐƯỜNG ỐNG LỆNH (INSTRUCTION PIPELINE)</vt:lpstr>
      <vt:lpstr>BIỂU ĐỒ THỜI GIAN CỦA ĐƯỜNG ỐNG LỆNH</vt:lpstr>
      <vt:lpstr>CÁC XUNG ĐỘT  CỦA ĐƯỜNG ỐNG LỆNH</vt:lpstr>
      <vt:lpstr>ALU – ĐƠN VỊ SỐ HỌC VÀ LOGIC</vt:lpstr>
      <vt:lpstr>CU – ĐƠN VỊ ĐIỀU KHIỂN</vt:lpstr>
      <vt:lpstr>CÁC TÍN HIỆU ĐƯA ĐẾN ĐƠN VỊ ĐIỀU KHIỂN</vt:lpstr>
      <vt:lpstr>CÁC TÍN HIỆU ĐI RA TỪ ĐƠN VỊ ĐIỀU KHIỂN</vt:lpstr>
      <vt:lpstr>TẬP THANH GHI (REGISTERS)</vt:lpstr>
      <vt:lpstr>PHÂN LOẠI THANH GHI  THEO CHỨC NĂNG</vt:lpstr>
      <vt:lpstr>MỘT SỐ THANH GHI ĐIỂN HÌNH</vt:lpstr>
      <vt:lpstr>BỘ ĐẾM CHƯƠNG TRÌNH (PC)</vt:lpstr>
      <vt:lpstr>THANH GHI CON TRỎ DỮ LIỆU (DP)</vt:lpstr>
      <vt:lpstr>NGĂN XẾP (STACK)</vt:lpstr>
      <vt:lpstr>CON TRỎ NGĂN XẾP (SP)</vt:lpstr>
      <vt:lpstr>THANH GHI CƠ SỞ VÀ THANH GHI CHỈ SỐ</vt:lpstr>
      <vt:lpstr>CÁC THANH GHI DỮ LIỆU</vt:lpstr>
      <vt:lpstr>THANH GHI ĐA NĂNG (8086/8088)</vt:lpstr>
      <vt:lpstr>THANH GHI ĐOẠN (8086/8088)</vt:lpstr>
      <vt:lpstr>THANH GHI CON TRỎ  VÀ CHỈ SỐ (8086/8088)</vt:lpstr>
      <vt:lpstr>THANH GHI TRẠNG THÁI</vt:lpstr>
      <vt:lpstr>THANH GHI TRẠNG THÁI (8086/8088)</vt:lpstr>
      <vt:lpstr>THANH GHI TRẠNG THÁI (8086/8088)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DởHơiTừBé</dc:creator>
  <cp:lastModifiedBy>User</cp:lastModifiedBy>
  <cp:revision>532</cp:revision>
  <dcterms:created xsi:type="dcterms:W3CDTF">2006-08-16T00:00:00Z</dcterms:created>
  <dcterms:modified xsi:type="dcterms:W3CDTF">2016-07-24T04:02:11Z</dcterms:modified>
</cp:coreProperties>
</file>