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4"/>
  </p:notesMasterIdLst>
  <p:sldIdLst>
    <p:sldId id="256" r:id="rId2"/>
    <p:sldId id="299" r:id="rId3"/>
    <p:sldId id="300" r:id="rId4"/>
    <p:sldId id="321" r:id="rId5"/>
    <p:sldId id="322" r:id="rId6"/>
    <p:sldId id="301" r:id="rId7"/>
    <p:sldId id="302" r:id="rId8"/>
    <p:sldId id="303" r:id="rId9"/>
    <p:sldId id="304" r:id="rId10"/>
    <p:sldId id="305" r:id="rId11"/>
    <p:sldId id="308" r:id="rId12"/>
    <p:sldId id="306" r:id="rId13"/>
    <p:sldId id="307" r:id="rId14"/>
    <p:sldId id="310" r:id="rId15"/>
    <p:sldId id="323" r:id="rId16"/>
    <p:sldId id="324" r:id="rId17"/>
    <p:sldId id="325" r:id="rId18"/>
    <p:sldId id="326" r:id="rId19"/>
    <p:sldId id="327" r:id="rId20"/>
    <p:sldId id="328" r:id="rId21"/>
    <p:sldId id="329" r:id="rId22"/>
    <p:sldId id="330" r:id="rId23"/>
    <p:sldId id="331" r:id="rId24"/>
    <p:sldId id="332" r:id="rId25"/>
    <p:sldId id="333" r:id="rId26"/>
    <p:sldId id="334" r:id="rId27"/>
    <p:sldId id="335" r:id="rId28"/>
    <p:sldId id="336" r:id="rId29"/>
    <p:sldId id="340" r:id="rId30"/>
    <p:sldId id="337" r:id="rId31"/>
    <p:sldId id="338" r:id="rId32"/>
    <p:sldId id="339" r:id="rId3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4875" autoAdjust="0"/>
  </p:normalViewPr>
  <p:slideViewPr>
    <p:cSldViewPr>
      <p:cViewPr varScale="1">
        <p:scale>
          <a:sx n="58" d="100"/>
          <a:sy n="58" d="100"/>
        </p:scale>
        <p:origin x="-1620" y="-84"/>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1FEB167-4AEB-4DE3-885B-B3C8F1B4284C}" type="datetimeFigureOut">
              <a:rPr lang="en-US" smtClean="0"/>
              <a:t>7/25/2016</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CA0EDA8-7D8C-4A30-AF35-F0F330B7D28E}" type="slidenum">
              <a:rPr lang="en-US" smtClean="0"/>
              <a:t>‹#›</a:t>
            </a:fld>
            <a:endParaRPr lang="en-US" dirty="0"/>
          </a:p>
        </p:txBody>
      </p:sp>
    </p:spTree>
    <p:extLst>
      <p:ext uri="{BB962C8B-B14F-4D97-AF65-F5344CB8AC3E}">
        <p14:creationId xmlns:p14="http://schemas.microsoft.com/office/powerpoint/2010/main" val="30054798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endParaRPr lang="en-US" dirty="0"/>
          </a:p>
        </p:txBody>
      </p:sp>
      <p:sp>
        <p:nvSpPr>
          <p:cNvPr id="4" name="Slide Number Placeholder 3"/>
          <p:cNvSpPr>
            <a:spLocks noGrp="1"/>
          </p:cNvSpPr>
          <p:nvPr>
            <p:ph type="sldNum" sz="quarter" idx="10"/>
          </p:nvPr>
        </p:nvSpPr>
        <p:spPr/>
        <p:txBody>
          <a:bodyPr/>
          <a:lstStyle/>
          <a:p>
            <a:fld id="{0CA0EDA8-7D8C-4A30-AF35-F0F330B7D28E}" type="slidenum">
              <a:rPr lang="en-US" smtClean="0"/>
              <a:t>2</a:t>
            </a:fld>
            <a:endParaRPr lang="en-US" dirty="0"/>
          </a:p>
        </p:txBody>
      </p:sp>
    </p:spTree>
    <p:extLst>
      <p:ext uri="{BB962C8B-B14F-4D97-AF65-F5344CB8AC3E}">
        <p14:creationId xmlns:p14="http://schemas.microsoft.com/office/powerpoint/2010/main" val="29077476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endParaRPr lang="en-US" dirty="0"/>
          </a:p>
        </p:txBody>
      </p:sp>
      <p:sp>
        <p:nvSpPr>
          <p:cNvPr id="4" name="Slide Number Placeholder 3"/>
          <p:cNvSpPr>
            <a:spLocks noGrp="1"/>
          </p:cNvSpPr>
          <p:nvPr>
            <p:ph type="sldNum" sz="quarter" idx="10"/>
          </p:nvPr>
        </p:nvSpPr>
        <p:spPr/>
        <p:txBody>
          <a:bodyPr/>
          <a:lstStyle/>
          <a:p>
            <a:fld id="{0CA0EDA8-7D8C-4A30-AF35-F0F330B7D28E}" type="slidenum">
              <a:rPr lang="en-US" smtClean="0"/>
              <a:t>3</a:t>
            </a:fld>
            <a:endParaRPr lang="en-US" dirty="0"/>
          </a:p>
        </p:txBody>
      </p:sp>
    </p:spTree>
    <p:extLst>
      <p:ext uri="{BB962C8B-B14F-4D97-AF65-F5344CB8AC3E}">
        <p14:creationId xmlns:p14="http://schemas.microsoft.com/office/powerpoint/2010/main" val="2907747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endParaRPr lang="en-US" dirty="0"/>
          </a:p>
        </p:txBody>
      </p:sp>
      <p:sp>
        <p:nvSpPr>
          <p:cNvPr id="4" name="Slide Number Placeholder 3"/>
          <p:cNvSpPr>
            <a:spLocks noGrp="1"/>
          </p:cNvSpPr>
          <p:nvPr>
            <p:ph type="sldNum" sz="quarter" idx="10"/>
          </p:nvPr>
        </p:nvSpPr>
        <p:spPr/>
        <p:txBody>
          <a:bodyPr/>
          <a:lstStyle/>
          <a:p>
            <a:fld id="{0CA0EDA8-7D8C-4A30-AF35-F0F330B7D28E}" type="slidenum">
              <a:rPr lang="en-US" smtClean="0"/>
              <a:t>4</a:t>
            </a:fld>
            <a:endParaRPr lang="en-US" dirty="0"/>
          </a:p>
        </p:txBody>
      </p:sp>
    </p:spTree>
    <p:extLst>
      <p:ext uri="{BB962C8B-B14F-4D97-AF65-F5344CB8AC3E}">
        <p14:creationId xmlns:p14="http://schemas.microsoft.com/office/powerpoint/2010/main" val="29077476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endParaRPr lang="en-US" dirty="0"/>
          </a:p>
        </p:txBody>
      </p:sp>
      <p:sp>
        <p:nvSpPr>
          <p:cNvPr id="4" name="Slide Number Placeholder 3"/>
          <p:cNvSpPr>
            <a:spLocks noGrp="1"/>
          </p:cNvSpPr>
          <p:nvPr>
            <p:ph type="sldNum" sz="quarter" idx="10"/>
          </p:nvPr>
        </p:nvSpPr>
        <p:spPr/>
        <p:txBody>
          <a:bodyPr/>
          <a:lstStyle/>
          <a:p>
            <a:fld id="{0CA0EDA8-7D8C-4A30-AF35-F0F330B7D28E}" type="slidenum">
              <a:rPr lang="en-US" smtClean="0"/>
              <a:t>5</a:t>
            </a:fld>
            <a:endParaRPr lang="en-US" dirty="0"/>
          </a:p>
        </p:txBody>
      </p:sp>
    </p:spTree>
    <p:extLst>
      <p:ext uri="{BB962C8B-B14F-4D97-AF65-F5344CB8AC3E}">
        <p14:creationId xmlns:p14="http://schemas.microsoft.com/office/powerpoint/2010/main" val="2907747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endParaRPr lang="en-US" dirty="0"/>
          </a:p>
        </p:txBody>
      </p:sp>
      <p:sp>
        <p:nvSpPr>
          <p:cNvPr id="4" name="Slide Number Placeholder 3"/>
          <p:cNvSpPr>
            <a:spLocks noGrp="1"/>
          </p:cNvSpPr>
          <p:nvPr>
            <p:ph type="sldNum" sz="quarter" idx="10"/>
          </p:nvPr>
        </p:nvSpPr>
        <p:spPr/>
        <p:txBody>
          <a:bodyPr/>
          <a:lstStyle/>
          <a:p>
            <a:fld id="{0CA0EDA8-7D8C-4A30-AF35-F0F330B7D28E}" type="slidenum">
              <a:rPr lang="en-US" smtClean="0"/>
              <a:t>6</a:t>
            </a:fld>
            <a:endParaRPr lang="en-US" dirty="0"/>
          </a:p>
        </p:txBody>
      </p:sp>
    </p:spTree>
    <p:extLst>
      <p:ext uri="{BB962C8B-B14F-4D97-AF65-F5344CB8AC3E}">
        <p14:creationId xmlns:p14="http://schemas.microsoft.com/office/powerpoint/2010/main" val="2907747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endParaRPr lang="en-US" dirty="0"/>
          </a:p>
        </p:txBody>
      </p:sp>
      <p:sp>
        <p:nvSpPr>
          <p:cNvPr id="4" name="Slide Number Placeholder 3"/>
          <p:cNvSpPr>
            <a:spLocks noGrp="1"/>
          </p:cNvSpPr>
          <p:nvPr>
            <p:ph type="sldNum" sz="quarter" idx="10"/>
          </p:nvPr>
        </p:nvSpPr>
        <p:spPr/>
        <p:txBody>
          <a:bodyPr/>
          <a:lstStyle/>
          <a:p>
            <a:fld id="{0CA0EDA8-7D8C-4A30-AF35-F0F330B7D28E}" type="slidenum">
              <a:rPr lang="en-US" smtClean="0"/>
              <a:t>7</a:t>
            </a:fld>
            <a:endParaRPr lang="en-US" dirty="0"/>
          </a:p>
        </p:txBody>
      </p:sp>
    </p:spTree>
    <p:extLst>
      <p:ext uri="{BB962C8B-B14F-4D97-AF65-F5344CB8AC3E}">
        <p14:creationId xmlns:p14="http://schemas.microsoft.com/office/powerpoint/2010/main" val="29077476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endParaRPr lang="en-US" dirty="0"/>
          </a:p>
        </p:txBody>
      </p:sp>
      <p:sp>
        <p:nvSpPr>
          <p:cNvPr id="4" name="Slide Number Placeholder 3"/>
          <p:cNvSpPr>
            <a:spLocks noGrp="1"/>
          </p:cNvSpPr>
          <p:nvPr>
            <p:ph type="sldNum" sz="quarter" idx="10"/>
          </p:nvPr>
        </p:nvSpPr>
        <p:spPr/>
        <p:txBody>
          <a:bodyPr/>
          <a:lstStyle/>
          <a:p>
            <a:fld id="{0CA0EDA8-7D8C-4A30-AF35-F0F330B7D28E}" type="slidenum">
              <a:rPr lang="en-US" smtClean="0"/>
              <a:t>8</a:t>
            </a:fld>
            <a:endParaRPr lang="en-US" dirty="0"/>
          </a:p>
        </p:txBody>
      </p:sp>
    </p:spTree>
    <p:extLst>
      <p:ext uri="{BB962C8B-B14F-4D97-AF65-F5344CB8AC3E}">
        <p14:creationId xmlns:p14="http://schemas.microsoft.com/office/powerpoint/2010/main" val="29077476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endParaRPr lang="en-US" dirty="0"/>
          </a:p>
        </p:txBody>
      </p:sp>
      <p:sp>
        <p:nvSpPr>
          <p:cNvPr id="4" name="Slide Number Placeholder 3"/>
          <p:cNvSpPr>
            <a:spLocks noGrp="1"/>
          </p:cNvSpPr>
          <p:nvPr>
            <p:ph type="sldNum" sz="quarter" idx="10"/>
          </p:nvPr>
        </p:nvSpPr>
        <p:spPr/>
        <p:txBody>
          <a:bodyPr/>
          <a:lstStyle/>
          <a:p>
            <a:fld id="{0CA0EDA8-7D8C-4A30-AF35-F0F330B7D28E}" type="slidenum">
              <a:rPr lang="en-US" smtClean="0"/>
              <a:t>9</a:t>
            </a:fld>
            <a:endParaRPr lang="en-US" dirty="0"/>
          </a:p>
        </p:txBody>
      </p:sp>
    </p:spTree>
    <p:extLst>
      <p:ext uri="{BB962C8B-B14F-4D97-AF65-F5344CB8AC3E}">
        <p14:creationId xmlns:p14="http://schemas.microsoft.com/office/powerpoint/2010/main" val="2907747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endParaRPr lang="en-US" dirty="0"/>
          </a:p>
        </p:txBody>
      </p:sp>
      <p:sp>
        <p:nvSpPr>
          <p:cNvPr id="4" name="Slide Number Placeholder 3"/>
          <p:cNvSpPr>
            <a:spLocks noGrp="1"/>
          </p:cNvSpPr>
          <p:nvPr>
            <p:ph type="sldNum" sz="quarter" idx="10"/>
          </p:nvPr>
        </p:nvSpPr>
        <p:spPr/>
        <p:txBody>
          <a:bodyPr/>
          <a:lstStyle/>
          <a:p>
            <a:fld id="{0CA0EDA8-7D8C-4A30-AF35-F0F330B7D28E}" type="slidenum">
              <a:rPr lang="en-US" smtClean="0"/>
              <a:t>10</a:t>
            </a:fld>
            <a:endParaRPr lang="en-US" dirty="0"/>
          </a:p>
        </p:txBody>
      </p:sp>
    </p:spTree>
    <p:extLst>
      <p:ext uri="{BB962C8B-B14F-4D97-AF65-F5344CB8AC3E}">
        <p14:creationId xmlns:p14="http://schemas.microsoft.com/office/powerpoint/2010/main" val="2907747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endParaRPr lang="en-US" dirty="0"/>
          </a:p>
        </p:txBody>
      </p:sp>
      <p:sp>
        <p:nvSpPr>
          <p:cNvPr id="4" name="Slide Number Placeholder 3"/>
          <p:cNvSpPr>
            <a:spLocks noGrp="1"/>
          </p:cNvSpPr>
          <p:nvPr>
            <p:ph type="sldNum" sz="quarter" idx="10"/>
          </p:nvPr>
        </p:nvSpPr>
        <p:spPr/>
        <p:txBody>
          <a:bodyPr/>
          <a:lstStyle/>
          <a:p>
            <a:fld id="{0CA0EDA8-7D8C-4A30-AF35-F0F330B7D28E}" type="slidenum">
              <a:rPr lang="en-US" smtClean="0"/>
              <a:t>11</a:t>
            </a:fld>
            <a:endParaRPr lang="en-US" dirty="0"/>
          </a:p>
        </p:txBody>
      </p:sp>
    </p:spTree>
    <p:extLst>
      <p:ext uri="{BB962C8B-B14F-4D97-AF65-F5344CB8AC3E}">
        <p14:creationId xmlns:p14="http://schemas.microsoft.com/office/powerpoint/2010/main" val="29077476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endParaRPr lang="en-US" dirty="0"/>
          </a:p>
        </p:txBody>
      </p:sp>
      <p:sp>
        <p:nvSpPr>
          <p:cNvPr id="4" name="Slide Number Placeholder 3"/>
          <p:cNvSpPr>
            <a:spLocks noGrp="1"/>
          </p:cNvSpPr>
          <p:nvPr>
            <p:ph type="sldNum" sz="quarter" idx="10"/>
          </p:nvPr>
        </p:nvSpPr>
        <p:spPr/>
        <p:txBody>
          <a:bodyPr/>
          <a:lstStyle/>
          <a:p>
            <a:fld id="{0CA0EDA8-7D8C-4A30-AF35-F0F330B7D28E}" type="slidenum">
              <a:rPr lang="en-US" smtClean="0"/>
              <a:t>12</a:t>
            </a:fld>
            <a:endParaRPr lang="en-US" dirty="0"/>
          </a:p>
        </p:txBody>
      </p:sp>
    </p:spTree>
    <p:extLst>
      <p:ext uri="{BB962C8B-B14F-4D97-AF65-F5344CB8AC3E}">
        <p14:creationId xmlns:p14="http://schemas.microsoft.com/office/powerpoint/2010/main" val="29077476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endParaRPr lang="en-US" dirty="0"/>
          </a:p>
        </p:txBody>
      </p:sp>
      <p:sp>
        <p:nvSpPr>
          <p:cNvPr id="4" name="Slide Number Placeholder 3"/>
          <p:cNvSpPr>
            <a:spLocks noGrp="1"/>
          </p:cNvSpPr>
          <p:nvPr>
            <p:ph type="sldNum" sz="quarter" idx="10"/>
          </p:nvPr>
        </p:nvSpPr>
        <p:spPr/>
        <p:txBody>
          <a:bodyPr/>
          <a:lstStyle/>
          <a:p>
            <a:fld id="{0CA0EDA8-7D8C-4A30-AF35-F0F330B7D28E}" type="slidenum">
              <a:rPr lang="en-US" smtClean="0"/>
              <a:t>13</a:t>
            </a:fld>
            <a:endParaRPr lang="en-US" dirty="0"/>
          </a:p>
        </p:txBody>
      </p:sp>
    </p:spTree>
    <p:extLst>
      <p:ext uri="{BB962C8B-B14F-4D97-AF65-F5344CB8AC3E}">
        <p14:creationId xmlns:p14="http://schemas.microsoft.com/office/powerpoint/2010/main" val="29077476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endParaRPr lang="en-US" dirty="0"/>
          </a:p>
        </p:txBody>
      </p:sp>
      <p:sp>
        <p:nvSpPr>
          <p:cNvPr id="4" name="Slide Number Placeholder 3"/>
          <p:cNvSpPr>
            <a:spLocks noGrp="1"/>
          </p:cNvSpPr>
          <p:nvPr>
            <p:ph type="sldNum" sz="quarter" idx="10"/>
          </p:nvPr>
        </p:nvSpPr>
        <p:spPr/>
        <p:txBody>
          <a:bodyPr/>
          <a:lstStyle/>
          <a:p>
            <a:fld id="{0CA0EDA8-7D8C-4A30-AF35-F0F330B7D28E}" type="slidenum">
              <a:rPr lang="en-US" smtClean="0"/>
              <a:t>14</a:t>
            </a:fld>
            <a:endParaRPr lang="en-US" dirty="0"/>
          </a:p>
        </p:txBody>
      </p:sp>
    </p:spTree>
    <p:extLst>
      <p:ext uri="{BB962C8B-B14F-4D97-AF65-F5344CB8AC3E}">
        <p14:creationId xmlns:p14="http://schemas.microsoft.com/office/powerpoint/2010/main" val="29077476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endParaRPr lang="en-US" dirty="0"/>
          </a:p>
        </p:txBody>
      </p:sp>
      <p:sp>
        <p:nvSpPr>
          <p:cNvPr id="4" name="Slide Number Placeholder 3"/>
          <p:cNvSpPr>
            <a:spLocks noGrp="1"/>
          </p:cNvSpPr>
          <p:nvPr>
            <p:ph type="sldNum" sz="quarter" idx="10"/>
          </p:nvPr>
        </p:nvSpPr>
        <p:spPr/>
        <p:txBody>
          <a:bodyPr/>
          <a:lstStyle/>
          <a:p>
            <a:fld id="{0CA0EDA8-7D8C-4A30-AF35-F0F330B7D28E}" type="slidenum">
              <a:rPr lang="en-US" smtClean="0"/>
              <a:t>15</a:t>
            </a:fld>
            <a:endParaRPr lang="en-US" dirty="0"/>
          </a:p>
        </p:txBody>
      </p:sp>
    </p:spTree>
    <p:extLst>
      <p:ext uri="{BB962C8B-B14F-4D97-AF65-F5344CB8AC3E}">
        <p14:creationId xmlns:p14="http://schemas.microsoft.com/office/powerpoint/2010/main" val="29077476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endParaRPr lang="en-US" dirty="0"/>
          </a:p>
        </p:txBody>
      </p:sp>
      <p:sp>
        <p:nvSpPr>
          <p:cNvPr id="4" name="Slide Number Placeholder 3"/>
          <p:cNvSpPr>
            <a:spLocks noGrp="1"/>
          </p:cNvSpPr>
          <p:nvPr>
            <p:ph type="sldNum" sz="quarter" idx="10"/>
          </p:nvPr>
        </p:nvSpPr>
        <p:spPr/>
        <p:txBody>
          <a:bodyPr/>
          <a:lstStyle/>
          <a:p>
            <a:fld id="{0CA0EDA8-7D8C-4A30-AF35-F0F330B7D28E}" type="slidenum">
              <a:rPr lang="en-US" smtClean="0"/>
              <a:t>16</a:t>
            </a:fld>
            <a:endParaRPr lang="en-US" dirty="0"/>
          </a:p>
        </p:txBody>
      </p:sp>
    </p:spTree>
    <p:extLst>
      <p:ext uri="{BB962C8B-B14F-4D97-AF65-F5344CB8AC3E}">
        <p14:creationId xmlns:p14="http://schemas.microsoft.com/office/powerpoint/2010/main" val="29077476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endParaRPr lang="en-US" dirty="0"/>
          </a:p>
        </p:txBody>
      </p:sp>
      <p:sp>
        <p:nvSpPr>
          <p:cNvPr id="4" name="Slide Number Placeholder 3"/>
          <p:cNvSpPr>
            <a:spLocks noGrp="1"/>
          </p:cNvSpPr>
          <p:nvPr>
            <p:ph type="sldNum" sz="quarter" idx="10"/>
          </p:nvPr>
        </p:nvSpPr>
        <p:spPr/>
        <p:txBody>
          <a:bodyPr/>
          <a:lstStyle/>
          <a:p>
            <a:fld id="{0CA0EDA8-7D8C-4A30-AF35-F0F330B7D28E}" type="slidenum">
              <a:rPr lang="en-US" smtClean="0"/>
              <a:t>17</a:t>
            </a:fld>
            <a:endParaRPr lang="en-US" dirty="0"/>
          </a:p>
        </p:txBody>
      </p:sp>
    </p:spTree>
    <p:extLst>
      <p:ext uri="{BB962C8B-B14F-4D97-AF65-F5344CB8AC3E}">
        <p14:creationId xmlns:p14="http://schemas.microsoft.com/office/powerpoint/2010/main" val="29077476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endParaRPr lang="en-US" dirty="0"/>
          </a:p>
        </p:txBody>
      </p:sp>
      <p:sp>
        <p:nvSpPr>
          <p:cNvPr id="4" name="Slide Number Placeholder 3"/>
          <p:cNvSpPr>
            <a:spLocks noGrp="1"/>
          </p:cNvSpPr>
          <p:nvPr>
            <p:ph type="sldNum" sz="quarter" idx="10"/>
          </p:nvPr>
        </p:nvSpPr>
        <p:spPr/>
        <p:txBody>
          <a:bodyPr/>
          <a:lstStyle/>
          <a:p>
            <a:fld id="{0CA0EDA8-7D8C-4A30-AF35-F0F330B7D28E}" type="slidenum">
              <a:rPr lang="en-US" smtClean="0"/>
              <a:t>18</a:t>
            </a:fld>
            <a:endParaRPr lang="en-US" dirty="0"/>
          </a:p>
        </p:txBody>
      </p:sp>
    </p:spTree>
    <p:extLst>
      <p:ext uri="{BB962C8B-B14F-4D97-AF65-F5344CB8AC3E}">
        <p14:creationId xmlns:p14="http://schemas.microsoft.com/office/powerpoint/2010/main" val="29077476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endParaRPr lang="en-US" dirty="0"/>
          </a:p>
        </p:txBody>
      </p:sp>
      <p:sp>
        <p:nvSpPr>
          <p:cNvPr id="4" name="Slide Number Placeholder 3"/>
          <p:cNvSpPr>
            <a:spLocks noGrp="1"/>
          </p:cNvSpPr>
          <p:nvPr>
            <p:ph type="sldNum" sz="quarter" idx="10"/>
          </p:nvPr>
        </p:nvSpPr>
        <p:spPr/>
        <p:txBody>
          <a:bodyPr/>
          <a:lstStyle/>
          <a:p>
            <a:fld id="{0CA0EDA8-7D8C-4A30-AF35-F0F330B7D28E}" type="slidenum">
              <a:rPr lang="en-US" smtClean="0"/>
              <a:t>19</a:t>
            </a:fld>
            <a:endParaRPr lang="en-US" dirty="0"/>
          </a:p>
        </p:txBody>
      </p:sp>
    </p:spTree>
    <p:extLst>
      <p:ext uri="{BB962C8B-B14F-4D97-AF65-F5344CB8AC3E}">
        <p14:creationId xmlns:p14="http://schemas.microsoft.com/office/powerpoint/2010/main" val="29077476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endParaRPr lang="en-US" dirty="0"/>
          </a:p>
        </p:txBody>
      </p:sp>
      <p:sp>
        <p:nvSpPr>
          <p:cNvPr id="4" name="Slide Number Placeholder 3"/>
          <p:cNvSpPr>
            <a:spLocks noGrp="1"/>
          </p:cNvSpPr>
          <p:nvPr>
            <p:ph type="sldNum" sz="quarter" idx="10"/>
          </p:nvPr>
        </p:nvSpPr>
        <p:spPr/>
        <p:txBody>
          <a:bodyPr/>
          <a:lstStyle/>
          <a:p>
            <a:fld id="{0CA0EDA8-7D8C-4A30-AF35-F0F330B7D28E}" type="slidenum">
              <a:rPr lang="en-US" smtClean="0"/>
              <a:t>20</a:t>
            </a:fld>
            <a:endParaRPr lang="en-US" dirty="0"/>
          </a:p>
        </p:txBody>
      </p:sp>
    </p:spTree>
    <p:extLst>
      <p:ext uri="{BB962C8B-B14F-4D97-AF65-F5344CB8AC3E}">
        <p14:creationId xmlns:p14="http://schemas.microsoft.com/office/powerpoint/2010/main" val="29077476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endParaRPr lang="en-US" dirty="0"/>
          </a:p>
        </p:txBody>
      </p:sp>
      <p:sp>
        <p:nvSpPr>
          <p:cNvPr id="4" name="Slide Number Placeholder 3"/>
          <p:cNvSpPr>
            <a:spLocks noGrp="1"/>
          </p:cNvSpPr>
          <p:nvPr>
            <p:ph type="sldNum" sz="quarter" idx="10"/>
          </p:nvPr>
        </p:nvSpPr>
        <p:spPr/>
        <p:txBody>
          <a:bodyPr/>
          <a:lstStyle/>
          <a:p>
            <a:fld id="{0CA0EDA8-7D8C-4A30-AF35-F0F330B7D28E}" type="slidenum">
              <a:rPr lang="en-US" smtClean="0"/>
              <a:t>21</a:t>
            </a:fld>
            <a:endParaRPr lang="en-US" dirty="0"/>
          </a:p>
        </p:txBody>
      </p:sp>
    </p:spTree>
    <p:extLst>
      <p:ext uri="{BB962C8B-B14F-4D97-AF65-F5344CB8AC3E}">
        <p14:creationId xmlns:p14="http://schemas.microsoft.com/office/powerpoint/2010/main" val="29077476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endParaRPr lang="en-US" dirty="0"/>
          </a:p>
        </p:txBody>
      </p:sp>
      <p:sp>
        <p:nvSpPr>
          <p:cNvPr id="4" name="Slide Number Placeholder 3"/>
          <p:cNvSpPr>
            <a:spLocks noGrp="1"/>
          </p:cNvSpPr>
          <p:nvPr>
            <p:ph type="sldNum" sz="quarter" idx="10"/>
          </p:nvPr>
        </p:nvSpPr>
        <p:spPr/>
        <p:txBody>
          <a:bodyPr/>
          <a:lstStyle/>
          <a:p>
            <a:fld id="{0CA0EDA8-7D8C-4A30-AF35-F0F330B7D28E}" type="slidenum">
              <a:rPr lang="en-US" smtClean="0"/>
              <a:t>22</a:t>
            </a:fld>
            <a:endParaRPr lang="en-US" dirty="0"/>
          </a:p>
        </p:txBody>
      </p:sp>
    </p:spTree>
    <p:extLst>
      <p:ext uri="{BB962C8B-B14F-4D97-AF65-F5344CB8AC3E}">
        <p14:creationId xmlns:p14="http://schemas.microsoft.com/office/powerpoint/2010/main" val="29077476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endParaRPr lang="en-US" dirty="0"/>
          </a:p>
        </p:txBody>
      </p:sp>
      <p:sp>
        <p:nvSpPr>
          <p:cNvPr id="4" name="Slide Number Placeholder 3"/>
          <p:cNvSpPr>
            <a:spLocks noGrp="1"/>
          </p:cNvSpPr>
          <p:nvPr>
            <p:ph type="sldNum" sz="quarter" idx="10"/>
          </p:nvPr>
        </p:nvSpPr>
        <p:spPr/>
        <p:txBody>
          <a:bodyPr/>
          <a:lstStyle/>
          <a:p>
            <a:fld id="{0CA0EDA8-7D8C-4A30-AF35-F0F330B7D28E}" type="slidenum">
              <a:rPr lang="en-US" smtClean="0"/>
              <a:t>23</a:t>
            </a:fld>
            <a:endParaRPr lang="en-US" dirty="0"/>
          </a:p>
        </p:txBody>
      </p:sp>
    </p:spTree>
    <p:extLst>
      <p:ext uri="{BB962C8B-B14F-4D97-AF65-F5344CB8AC3E}">
        <p14:creationId xmlns:p14="http://schemas.microsoft.com/office/powerpoint/2010/main" val="29077476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endParaRPr lang="en-US" dirty="0"/>
          </a:p>
        </p:txBody>
      </p:sp>
      <p:sp>
        <p:nvSpPr>
          <p:cNvPr id="4" name="Slide Number Placeholder 3"/>
          <p:cNvSpPr>
            <a:spLocks noGrp="1"/>
          </p:cNvSpPr>
          <p:nvPr>
            <p:ph type="sldNum" sz="quarter" idx="10"/>
          </p:nvPr>
        </p:nvSpPr>
        <p:spPr/>
        <p:txBody>
          <a:bodyPr/>
          <a:lstStyle/>
          <a:p>
            <a:fld id="{0CA0EDA8-7D8C-4A30-AF35-F0F330B7D28E}" type="slidenum">
              <a:rPr lang="en-US" smtClean="0"/>
              <a:t>24</a:t>
            </a:fld>
            <a:endParaRPr lang="en-US" dirty="0"/>
          </a:p>
        </p:txBody>
      </p:sp>
    </p:spTree>
    <p:extLst>
      <p:ext uri="{BB962C8B-B14F-4D97-AF65-F5344CB8AC3E}">
        <p14:creationId xmlns:p14="http://schemas.microsoft.com/office/powerpoint/2010/main" val="29077476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endParaRPr lang="en-US" dirty="0"/>
          </a:p>
        </p:txBody>
      </p:sp>
      <p:sp>
        <p:nvSpPr>
          <p:cNvPr id="4" name="Slide Number Placeholder 3"/>
          <p:cNvSpPr>
            <a:spLocks noGrp="1"/>
          </p:cNvSpPr>
          <p:nvPr>
            <p:ph type="sldNum" sz="quarter" idx="10"/>
          </p:nvPr>
        </p:nvSpPr>
        <p:spPr/>
        <p:txBody>
          <a:bodyPr/>
          <a:lstStyle/>
          <a:p>
            <a:fld id="{0CA0EDA8-7D8C-4A30-AF35-F0F330B7D28E}" type="slidenum">
              <a:rPr lang="en-US" smtClean="0"/>
              <a:t>25</a:t>
            </a:fld>
            <a:endParaRPr lang="en-US" dirty="0"/>
          </a:p>
        </p:txBody>
      </p:sp>
    </p:spTree>
    <p:extLst>
      <p:ext uri="{BB962C8B-B14F-4D97-AF65-F5344CB8AC3E}">
        <p14:creationId xmlns:p14="http://schemas.microsoft.com/office/powerpoint/2010/main" val="29077476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endParaRPr lang="en-US" dirty="0"/>
          </a:p>
        </p:txBody>
      </p:sp>
      <p:sp>
        <p:nvSpPr>
          <p:cNvPr id="4" name="Slide Number Placeholder 3"/>
          <p:cNvSpPr>
            <a:spLocks noGrp="1"/>
          </p:cNvSpPr>
          <p:nvPr>
            <p:ph type="sldNum" sz="quarter" idx="10"/>
          </p:nvPr>
        </p:nvSpPr>
        <p:spPr/>
        <p:txBody>
          <a:bodyPr/>
          <a:lstStyle/>
          <a:p>
            <a:fld id="{0CA0EDA8-7D8C-4A30-AF35-F0F330B7D28E}" type="slidenum">
              <a:rPr lang="en-US" smtClean="0"/>
              <a:t>26</a:t>
            </a:fld>
            <a:endParaRPr lang="en-US" dirty="0"/>
          </a:p>
        </p:txBody>
      </p:sp>
    </p:spTree>
    <p:extLst>
      <p:ext uri="{BB962C8B-B14F-4D97-AF65-F5344CB8AC3E}">
        <p14:creationId xmlns:p14="http://schemas.microsoft.com/office/powerpoint/2010/main" val="29077476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endParaRPr lang="en-US" dirty="0"/>
          </a:p>
        </p:txBody>
      </p:sp>
      <p:sp>
        <p:nvSpPr>
          <p:cNvPr id="4" name="Slide Number Placeholder 3"/>
          <p:cNvSpPr>
            <a:spLocks noGrp="1"/>
          </p:cNvSpPr>
          <p:nvPr>
            <p:ph type="sldNum" sz="quarter" idx="10"/>
          </p:nvPr>
        </p:nvSpPr>
        <p:spPr/>
        <p:txBody>
          <a:bodyPr/>
          <a:lstStyle/>
          <a:p>
            <a:fld id="{0CA0EDA8-7D8C-4A30-AF35-F0F330B7D28E}" type="slidenum">
              <a:rPr lang="en-US" smtClean="0"/>
              <a:t>27</a:t>
            </a:fld>
            <a:endParaRPr lang="en-US" dirty="0"/>
          </a:p>
        </p:txBody>
      </p:sp>
    </p:spTree>
    <p:extLst>
      <p:ext uri="{BB962C8B-B14F-4D97-AF65-F5344CB8AC3E}">
        <p14:creationId xmlns:p14="http://schemas.microsoft.com/office/powerpoint/2010/main" val="29077476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endParaRPr lang="en-US" dirty="0"/>
          </a:p>
        </p:txBody>
      </p:sp>
      <p:sp>
        <p:nvSpPr>
          <p:cNvPr id="4" name="Slide Number Placeholder 3"/>
          <p:cNvSpPr>
            <a:spLocks noGrp="1"/>
          </p:cNvSpPr>
          <p:nvPr>
            <p:ph type="sldNum" sz="quarter" idx="10"/>
          </p:nvPr>
        </p:nvSpPr>
        <p:spPr/>
        <p:txBody>
          <a:bodyPr/>
          <a:lstStyle/>
          <a:p>
            <a:fld id="{0CA0EDA8-7D8C-4A30-AF35-F0F330B7D28E}" type="slidenum">
              <a:rPr lang="en-US" smtClean="0"/>
              <a:t>28</a:t>
            </a:fld>
            <a:endParaRPr lang="en-US" dirty="0"/>
          </a:p>
        </p:txBody>
      </p:sp>
    </p:spTree>
    <p:extLst>
      <p:ext uri="{BB962C8B-B14F-4D97-AF65-F5344CB8AC3E}">
        <p14:creationId xmlns:p14="http://schemas.microsoft.com/office/powerpoint/2010/main" val="29077476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endParaRPr lang="en-US" dirty="0"/>
          </a:p>
        </p:txBody>
      </p:sp>
      <p:sp>
        <p:nvSpPr>
          <p:cNvPr id="4" name="Slide Number Placeholder 3"/>
          <p:cNvSpPr>
            <a:spLocks noGrp="1"/>
          </p:cNvSpPr>
          <p:nvPr>
            <p:ph type="sldNum" sz="quarter" idx="10"/>
          </p:nvPr>
        </p:nvSpPr>
        <p:spPr/>
        <p:txBody>
          <a:bodyPr/>
          <a:lstStyle/>
          <a:p>
            <a:fld id="{0CA0EDA8-7D8C-4A30-AF35-F0F330B7D28E}" type="slidenum">
              <a:rPr lang="en-US" smtClean="0"/>
              <a:t>30</a:t>
            </a:fld>
            <a:endParaRPr lang="en-US" dirty="0"/>
          </a:p>
        </p:txBody>
      </p:sp>
    </p:spTree>
    <p:extLst>
      <p:ext uri="{BB962C8B-B14F-4D97-AF65-F5344CB8AC3E}">
        <p14:creationId xmlns:p14="http://schemas.microsoft.com/office/powerpoint/2010/main" val="29077476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endParaRPr lang="en-US" dirty="0"/>
          </a:p>
        </p:txBody>
      </p:sp>
      <p:sp>
        <p:nvSpPr>
          <p:cNvPr id="4" name="Slide Number Placeholder 3"/>
          <p:cNvSpPr>
            <a:spLocks noGrp="1"/>
          </p:cNvSpPr>
          <p:nvPr>
            <p:ph type="sldNum" sz="quarter" idx="10"/>
          </p:nvPr>
        </p:nvSpPr>
        <p:spPr/>
        <p:txBody>
          <a:bodyPr/>
          <a:lstStyle/>
          <a:p>
            <a:fld id="{0CA0EDA8-7D8C-4A30-AF35-F0F330B7D28E}" type="slidenum">
              <a:rPr lang="en-US" smtClean="0"/>
              <a:t>31</a:t>
            </a:fld>
            <a:endParaRPr lang="en-US" dirty="0"/>
          </a:p>
        </p:txBody>
      </p:sp>
    </p:spTree>
    <p:extLst>
      <p:ext uri="{BB962C8B-B14F-4D97-AF65-F5344CB8AC3E}">
        <p14:creationId xmlns:p14="http://schemas.microsoft.com/office/powerpoint/2010/main" val="29077476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endParaRPr lang="en-US" dirty="0"/>
          </a:p>
        </p:txBody>
      </p:sp>
      <p:sp>
        <p:nvSpPr>
          <p:cNvPr id="4" name="Slide Number Placeholder 3"/>
          <p:cNvSpPr>
            <a:spLocks noGrp="1"/>
          </p:cNvSpPr>
          <p:nvPr>
            <p:ph type="sldNum" sz="quarter" idx="10"/>
          </p:nvPr>
        </p:nvSpPr>
        <p:spPr/>
        <p:txBody>
          <a:bodyPr/>
          <a:lstStyle/>
          <a:p>
            <a:fld id="{0CA0EDA8-7D8C-4A30-AF35-F0F330B7D28E}" type="slidenum">
              <a:rPr lang="en-US" smtClean="0"/>
              <a:t>32</a:t>
            </a:fld>
            <a:endParaRPr lang="en-US" dirty="0"/>
          </a:p>
        </p:txBody>
      </p:sp>
    </p:spTree>
    <p:extLst>
      <p:ext uri="{BB962C8B-B14F-4D97-AF65-F5344CB8AC3E}">
        <p14:creationId xmlns:p14="http://schemas.microsoft.com/office/powerpoint/2010/main" val="2907747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CC98D1C6-0A33-4C32-8B08-EE6D241A8708}" type="datetime1">
              <a:rPr lang="en-US" smtClean="0"/>
              <a:t>7/25/2016</a:t>
            </a:fld>
            <a:endParaRPr lang="en-US" dirty="0"/>
          </a:p>
        </p:txBody>
      </p:sp>
      <p:sp>
        <p:nvSpPr>
          <p:cNvPr id="17" name="Footer Placeholder 16"/>
          <p:cNvSpPr>
            <a:spLocks noGrp="1"/>
          </p:cNvSpPr>
          <p:nvPr>
            <p:ph type="ftr" sz="quarter" idx="11"/>
          </p:nvPr>
        </p:nvSpPr>
        <p:spPr/>
        <p:txBody>
          <a:bodyPr/>
          <a:lstStyle/>
          <a:p>
            <a:endParaRPr lang="en-US" dirty="0"/>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B6F15528-21DE-4FAA-801E-634DDDAF4B2B}" type="slidenum">
              <a:rPr lang="en-US" smtClean="0"/>
              <a:pPr/>
              <a:t>‹#›</a:t>
            </a:fld>
            <a:endParaRPr lang="en-US" dirty="0"/>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5E5123F2-15F1-4F84-9F4D-BCEE9008CB03}" type="datetime1">
              <a:rPr lang="en-US" smtClean="0"/>
              <a:t>7/25/2016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F7ED1B79-42E9-465C-A24E-E89DFFBD9FF3}" type="datetime1">
              <a:rPr lang="en-US" smtClean="0"/>
              <a:t>7/25/2016</a:t>
            </a:fld>
            <a:endParaRPr lang="en-US" dirty="0"/>
          </a:p>
        </p:txBody>
      </p:sp>
      <p:sp>
        <p:nvSpPr>
          <p:cNvPr id="5" name="Footer Placeholder 4"/>
          <p:cNvSpPr>
            <a:spLocks noGrp="1"/>
          </p:cNvSpPr>
          <p:nvPr>
            <p:ph type="ftr" sz="quarter" idx="11"/>
          </p:nvPr>
        </p:nvSpPr>
        <p:spPr>
          <a:xfrm>
            <a:off x="800100" y="6172200"/>
            <a:ext cx="4000500" cy="457200"/>
          </a:xfrm>
        </p:spPr>
        <p:txBody>
          <a:bodyPr/>
          <a:lstStyle/>
          <a:p>
            <a:endParaRPr lang="en-US" dirty="0"/>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6" name="Slide Number Placeholder 5"/>
          <p:cNvSpPr>
            <a:spLocks noGrp="1"/>
          </p:cNvSpPr>
          <p:nvPr>
            <p:ph type="sldNum" sz="quarter" idx="12"/>
          </p:nvPr>
        </p:nvSpPr>
        <p:spPr>
          <a:xfrm>
            <a:off x="146304" y="6208776"/>
            <a:ext cx="457200" cy="457200"/>
          </a:xfrm>
        </p:spPr>
        <p:txBody>
          <a:bodyPr/>
          <a:lstStyle/>
          <a:p>
            <a:fld id="{B6F15528-21DE-4FAA-801E-634DDDAF4B2B}" type="slidenum">
              <a:rPr lang="en-US" smtClean="0"/>
              <a:pPr/>
              <a:t>‹#›</a:t>
            </a:fld>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2CD056F2-73D5-46D3-A4FD-3D204F54B254}" type="datetime1">
              <a:rPr lang="en-US" smtClean="0"/>
              <a:t>7/25/2016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dirty="0"/>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4E0AB79C-D152-4E46-A4C4-8E1D8AFB008F}" type="datetime1">
              <a:rPr lang="en-US" smtClean="0"/>
              <a:t>7/25/2016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dirty="0"/>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61E92172-80D4-41F7-9FAE-43AD2EA8385D}" type="datetime1">
              <a:rPr lang="en-US" smtClean="0"/>
              <a:t>7/25/2016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EEE89A4-0301-4060-8D75-5FF89C11C9F6}" type="datetime1">
              <a:rPr lang="en-US" smtClean="0"/>
              <a:t>7/25/2016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E9A35F83-FCEB-4F9C-A3F6-CB28F0619019}" type="datetime1">
              <a:rPr lang="en-US" smtClean="0"/>
              <a:t>7/25/2016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dirty="0"/>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FFD0EF13-1704-43E4-ACD9-065302A33AB9}" type="datetime1">
              <a:rPr lang="en-US" smtClean="0"/>
              <a:t>7/25/2016</a:t>
            </a:fld>
            <a:endParaRPr lang="en-US" dirty="0"/>
          </a:p>
        </p:txBody>
      </p:sp>
      <p:sp>
        <p:nvSpPr>
          <p:cNvPr id="6" name="Footer Placeholder 5"/>
          <p:cNvSpPr>
            <a:spLocks noGrp="1"/>
          </p:cNvSpPr>
          <p:nvPr>
            <p:ph type="ftr" sz="quarter" idx="11"/>
          </p:nvPr>
        </p:nvSpPr>
        <p:spPr>
          <a:xfrm>
            <a:off x="914400" y="6172200"/>
            <a:ext cx="3886200" cy="457200"/>
          </a:xfrm>
        </p:spPr>
        <p:txBody>
          <a:bodyPr/>
          <a:lstStyle/>
          <a:p>
            <a:endParaRPr lang="en-US" dirty="0"/>
          </a:p>
        </p:txBody>
      </p:sp>
      <p:sp>
        <p:nvSpPr>
          <p:cNvPr id="7" name="Slide Number Placeholder 6"/>
          <p:cNvSpPr>
            <a:spLocks noGrp="1"/>
          </p:cNvSpPr>
          <p:nvPr>
            <p:ph type="sldNum" sz="quarter" idx="12"/>
          </p:nvPr>
        </p:nvSpPr>
        <p:spPr>
          <a:xfrm>
            <a:off x="146304" y="6208776"/>
            <a:ext cx="457200" cy="457200"/>
          </a:xfrm>
        </p:spPr>
        <p:txBody>
          <a:bodyPr/>
          <a:lstStyle/>
          <a:p>
            <a:fld id="{B6F15528-21DE-4FAA-801E-634DDDAF4B2B}" type="slidenum">
              <a:rPr lang="en-US" smtClean="0"/>
              <a:pPr/>
              <a:t>‹#›</a:t>
            </a:fld>
            <a:endParaRPr lang="en-US" dirty="0"/>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dirty="0" smtClean="0"/>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04D3F47D-EDB6-41EB-AFD2-3AF8F14D3CBF}" type="datetime1">
              <a:rPr lang="en-US" smtClean="0"/>
              <a:t>7/25/2016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399CB9F-E848-4940-A9A8-AD19D0693820}" type="datetime1">
              <a:rPr lang="en-US" smtClean="0"/>
              <a:t>7/25/2016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2DB4F37F-EFF4-4850-B8BB-B334784C494F}" type="datetime1">
              <a:rPr lang="en-US" smtClean="0"/>
              <a:t>7/25/2016</a:t>
            </a:fld>
            <a:endParaRPr lang="en-US" dirty="0"/>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en-US" dirty="0"/>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B6F15528-21DE-4FAA-801E-634DDDAF4B2B}"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en-US" dirty="0"/>
          </a:p>
        </p:txBody>
      </p:sp>
      <p:sp>
        <p:nvSpPr>
          <p:cNvPr id="2" name="Title 1"/>
          <p:cNvSpPr>
            <a:spLocks noGrp="1"/>
          </p:cNvSpPr>
          <p:nvPr>
            <p:ph type="ctrTitle"/>
          </p:nvPr>
        </p:nvSpPr>
        <p:spPr/>
        <p:txBody>
          <a:bodyPr>
            <a:normAutofit/>
          </a:bodyPr>
          <a:lstStyle/>
          <a:p>
            <a:r>
              <a:rPr lang="en-US" smtClean="0">
                <a:latin typeface="Arial" pitchFamily="34" charset="0"/>
                <a:cs typeface="Arial" pitchFamily="34" charset="0"/>
              </a:rPr>
              <a:t>BỘ NHỚ TRONG </a:t>
            </a:r>
            <a:br>
              <a:rPr lang="en-US" smtClean="0">
                <a:latin typeface="Arial" pitchFamily="34" charset="0"/>
                <a:cs typeface="Arial" pitchFamily="34" charset="0"/>
              </a:rPr>
            </a:br>
            <a:r>
              <a:rPr lang="en-US" smtClean="0">
                <a:latin typeface="Arial" pitchFamily="34" charset="0"/>
                <a:cs typeface="Arial" pitchFamily="34" charset="0"/>
              </a:rPr>
              <a:t>(INTERNAL STORAGE)</a:t>
            </a:r>
            <a:endParaRPr lang="en-US" dirty="0">
              <a:latin typeface="Arial" pitchFamily="34" charset="0"/>
              <a:cs typeface="Arial" pitchFamily="34" charset="0"/>
            </a:endParaRPr>
          </a:p>
        </p:txBody>
      </p:sp>
      <p:pic>
        <p:nvPicPr>
          <p:cNvPr id="4" name="Picture 2" descr="C:\Users\User\Desktop\logoptit.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05800" y="190500"/>
            <a:ext cx="628650" cy="800100"/>
          </a:xfrm>
          <a:prstGeom prst="rect">
            <a:avLst/>
          </a:prstGeom>
          <a:noFill/>
          <a:extLst>
            <a:ext uri="{909E8E84-426E-40DD-AFC4-6F175D3DCCD1}">
              <a14:hiddenFill xmlns:a14="http://schemas.microsoft.com/office/drawing/2010/main">
                <a:solidFill>
                  <a:srgbClr val="FFFFFF"/>
                </a:solidFill>
              </a14:hiddenFill>
            </a:ext>
          </a:extLst>
        </p:spPr>
      </p:pic>
      <p:sp>
        <p:nvSpPr>
          <p:cNvPr id="5" name="Slide Number Placeholder 4"/>
          <p:cNvSpPr>
            <a:spLocks noGrp="1"/>
          </p:cNvSpPr>
          <p:nvPr>
            <p:ph type="sldNum" sz="quarter" idx="12"/>
          </p:nvPr>
        </p:nvSpPr>
        <p:spPr/>
        <p:txBody>
          <a:bodyPr/>
          <a:lstStyle/>
          <a:p>
            <a:fld id="{B6F15528-21DE-4FAA-801E-634DDDAF4B2B}" type="slidenum">
              <a:rPr lang="en-US" smtClean="0"/>
              <a:pPr/>
              <a:t>1</a:t>
            </a:fld>
            <a:endParaRPr lang="en-US" dirty="0"/>
          </a:p>
        </p:txBody>
      </p:sp>
    </p:spTree>
    <p:extLst>
      <p:ext uri="{BB962C8B-B14F-4D97-AF65-F5344CB8AC3E}">
        <p14:creationId xmlns:p14="http://schemas.microsoft.com/office/powerpoint/2010/main" val="194913859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z="3600" smtClean="0">
                <a:latin typeface="Arial" pitchFamily="34" charset="0"/>
                <a:cs typeface="Arial" pitchFamily="34" charset="0"/>
              </a:rPr>
              <a:t>ĐẶC TRƯNG </a:t>
            </a:r>
            <a:br>
              <a:rPr lang="en-US" sz="3600" smtClean="0">
                <a:latin typeface="Arial" pitchFamily="34" charset="0"/>
                <a:cs typeface="Arial" pitchFamily="34" charset="0"/>
              </a:rPr>
            </a:br>
            <a:r>
              <a:rPr lang="en-US" sz="3600" smtClean="0">
                <a:latin typeface="Arial" pitchFamily="34" charset="0"/>
                <a:cs typeface="Arial" pitchFamily="34" charset="0"/>
              </a:rPr>
              <a:t>CỦA HỆ THỐNG NHỚ</a:t>
            </a:r>
            <a:endParaRPr lang="en-US" sz="3600" dirty="0">
              <a:latin typeface="Arial" pitchFamily="34" charset="0"/>
              <a:cs typeface="Arial" pitchFamily="34" charset="0"/>
            </a:endParaRPr>
          </a:p>
        </p:txBody>
      </p:sp>
      <p:sp>
        <p:nvSpPr>
          <p:cNvPr id="3" name="Content Placeholder 2"/>
          <p:cNvSpPr>
            <a:spLocks noGrp="1"/>
          </p:cNvSpPr>
          <p:nvPr>
            <p:ph sz="quarter" idx="1"/>
          </p:nvPr>
        </p:nvSpPr>
        <p:spPr/>
        <p:txBody>
          <a:bodyPr>
            <a:normAutofit fontScale="92500" lnSpcReduction="10000"/>
          </a:bodyPr>
          <a:lstStyle/>
          <a:p>
            <a:pPr algn="just"/>
            <a:r>
              <a:rPr lang="en-US" smtClean="0">
                <a:latin typeface="Arial" pitchFamily="34" charset="0"/>
                <a:cs typeface="Arial" pitchFamily="34" charset="0"/>
              </a:rPr>
              <a:t>Vị </a:t>
            </a:r>
            <a:r>
              <a:rPr lang="en-US">
                <a:latin typeface="Arial" pitchFamily="34" charset="0"/>
                <a:cs typeface="Arial" pitchFamily="34" charset="0"/>
              </a:rPr>
              <a:t>trí: trong hay </a:t>
            </a:r>
            <a:r>
              <a:rPr lang="en-US" smtClean="0">
                <a:latin typeface="Arial" pitchFamily="34" charset="0"/>
                <a:cs typeface="Arial" pitchFamily="34" charset="0"/>
              </a:rPr>
              <a:t>ngoài</a:t>
            </a:r>
            <a:r>
              <a:rPr lang="en-US">
                <a:latin typeface="Arial" pitchFamily="34" charset="0"/>
                <a:cs typeface="Arial" pitchFamily="34" charset="0"/>
              </a:rPr>
              <a:t>, trong </a:t>
            </a:r>
            <a:r>
              <a:rPr lang="en-US" smtClean="0">
                <a:latin typeface="Arial" pitchFamily="34" charset="0"/>
                <a:cs typeface="Arial" pitchFamily="34" charset="0"/>
              </a:rPr>
              <a:t>CPU</a:t>
            </a:r>
          </a:p>
          <a:p>
            <a:pPr algn="just"/>
            <a:r>
              <a:rPr lang="en-US" smtClean="0">
                <a:latin typeface="Arial" pitchFamily="34" charset="0"/>
                <a:cs typeface="Arial" pitchFamily="34" charset="0"/>
              </a:rPr>
              <a:t>Dung lượng: kích thước từ nhớ, số lượng từ nhớ</a:t>
            </a:r>
          </a:p>
          <a:p>
            <a:pPr algn="just"/>
            <a:r>
              <a:rPr lang="en-US" smtClean="0">
                <a:latin typeface="Arial" pitchFamily="34" charset="0"/>
                <a:cs typeface="Arial" pitchFamily="34" charset="0"/>
              </a:rPr>
              <a:t>Đơn vị truyền tải: từ hay khối</a:t>
            </a:r>
          </a:p>
          <a:p>
            <a:pPr algn="just"/>
            <a:r>
              <a:rPr lang="en-US" smtClean="0">
                <a:latin typeface="Arial" pitchFamily="34" charset="0"/>
                <a:cs typeface="Arial" pitchFamily="34" charset="0"/>
              </a:rPr>
              <a:t>Phương pháp truy xuất: tuần tự, trực tiếp, ngẫu nhiên, liên kết</a:t>
            </a:r>
          </a:p>
          <a:p>
            <a:pPr algn="just"/>
            <a:r>
              <a:rPr lang="en-US" smtClean="0">
                <a:latin typeface="Arial" pitchFamily="34" charset="0"/>
                <a:cs typeface="Arial" pitchFamily="34" charset="0"/>
              </a:rPr>
              <a:t>Hiệu suất: thời gian truy xuất, tốc độ truyền, chu kỳ</a:t>
            </a:r>
          </a:p>
          <a:p>
            <a:pPr algn="just"/>
            <a:r>
              <a:rPr lang="en-US" smtClean="0">
                <a:latin typeface="Arial" pitchFamily="34" charset="0"/>
                <a:cs typeface="Arial" pitchFamily="34" charset="0"/>
              </a:rPr>
              <a:t>Dạng vật lý: bán dẫn hay băng từ</a:t>
            </a:r>
          </a:p>
          <a:p>
            <a:pPr algn="just"/>
            <a:r>
              <a:rPr lang="en-US" smtClean="0">
                <a:latin typeface="Arial" pitchFamily="34" charset="0"/>
                <a:cs typeface="Arial" pitchFamily="34" charset="0"/>
              </a:rPr>
              <a:t>Đặc tính vật lý: thay đổi/không thay đổi, xóa được/không xóa được</a:t>
            </a:r>
          </a:p>
          <a:p>
            <a:pPr algn="just"/>
            <a:r>
              <a:rPr lang="en-US" smtClean="0">
                <a:latin typeface="Arial" pitchFamily="34" charset="0"/>
                <a:cs typeface="Arial" pitchFamily="34" charset="0"/>
              </a:rPr>
              <a:t>Tổ chức bộ nhớ: sắp xếp vật lý các bit để hình thành một từ</a:t>
            </a:r>
            <a:endParaRPr lang="en-US">
              <a:latin typeface="Arial" pitchFamily="34" charset="0"/>
              <a:cs typeface="Arial" pitchFamily="34" charset="0"/>
            </a:endParaRPr>
          </a:p>
        </p:txBody>
      </p:sp>
      <p:pic>
        <p:nvPicPr>
          <p:cNvPr id="4" name="Picture 2" descr="C:\Users\User\Desktop\logoptit.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05800" y="190500"/>
            <a:ext cx="628650" cy="800100"/>
          </a:xfrm>
          <a:prstGeom prst="rect">
            <a:avLst/>
          </a:prstGeom>
          <a:noFill/>
          <a:extLst>
            <a:ext uri="{909E8E84-426E-40DD-AFC4-6F175D3DCCD1}">
              <a14:hiddenFill xmlns:a14="http://schemas.microsoft.com/office/drawing/2010/main">
                <a:solidFill>
                  <a:srgbClr val="FFFFFF"/>
                </a:solidFill>
              </a14:hiddenFill>
            </a:ext>
          </a:extLst>
        </p:spPr>
      </p:pic>
      <p:sp>
        <p:nvSpPr>
          <p:cNvPr id="5" name="Slide Number Placeholder 4"/>
          <p:cNvSpPr>
            <a:spLocks noGrp="1"/>
          </p:cNvSpPr>
          <p:nvPr>
            <p:ph type="sldNum" sz="quarter" idx="12"/>
          </p:nvPr>
        </p:nvSpPr>
        <p:spPr/>
        <p:txBody>
          <a:bodyPr/>
          <a:lstStyle/>
          <a:p>
            <a:fld id="{B6F15528-21DE-4FAA-801E-634DDDAF4B2B}" type="slidenum">
              <a:rPr lang="en-US" smtClean="0"/>
              <a:pPr/>
              <a:t>2</a:t>
            </a:fld>
            <a:endParaRPr lang="en-US" dirty="0"/>
          </a:p>
        </p:txBody>
      </p:sp>
    </p:spTree>
    <p:extLst>
      <p:ext uri="{BB962C8B-B14F-4D97-AF65-F5344CB8AC3E}">
        <p14:creationId xmlns:p14="http://schemas.microsoft.com/office/powerpoint/2010/main" val="423690633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600" smtClean="0">
                <a:latin typeface="Arial" pitchFamily="34" charset="0"/>
                <a:cs typeface="Arial" pitchFamily="34" charset="0"/>
              </a:rPr>
              <a:t>PHÂN CẤP HỆ THỐNG NHỚ</a:t>
            </a:r>
            <a:endParaRPr lang="en-US" sz="3600" dirty="0">
              <a:latin typeface="Arial" pitchFamily="34" charset="0"/>
              <a:cs typeface="Arial" pitchFamily="34" charset="0"/>
            </a:endParaRPr>
          </a:p>
        </p:txBody>
      </p:sp>
      <p:sp>
        <p:nvSpPr>
          <p:cNvPr id="3" name="Content Placeholder 2"/>
          <p:cNvSpPr>
            <a:spLocks noGrp="1"/>
          </p:cNvSpPr>
          <p:nvPr>
            <p:ph sz="quarter" idx="1"/>
          </p:nvPr>
        </p:nvSpPr>
        <p:spPr/>
        <p:txBody>
          <a:bodyPr/>
          <a:lstStyle/>
          <a:p>
            <a:pPr algn="just"/>
            <a:endParaRPr lang="en-US" smtClean="0">
              <a:latin typeface="Arial" pitchFamily="34" charset="0"/>
              <a:cs typeface="Arial" pitchFamily="34" charset="0"/>
            </a:endParaRPr>
          </a:p>
        </p:txBody>
      </p:sp>
      <p:pic>
        <p:nvPicPr>
          <p:cNvPr id="4" name="Picture 2" descr="C:\Users\User\Desktop\logoptit.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05800" y="190500"/>
            <a:ext cx="628650" cy="800100"/>
          </a:xfrm>
          <a:prstGeom prst="rect">
            <a:avLst/>
          </a:prstGeom>
          <a:noFill/>
          <a:extLst>
            <a:ext uri="{909E8E84-426E-40DD-AFC4-6F175D3DCCD1}">
              <a14:hiddenFill xmlns:a14="http://schemas.microsoft.com/office/drawing/2010/main">
                <a:solidFill>
                  <a:srgbClr val="FFFFFF"/>
                </a:solidFill>
              </a14:hiddenFill>
            </a:ext>
          </a:extLst>
        </p:spPr>
      </p:pic>
      <p:sp>
        <p:nvSpPr>
          <p:cNvPr id="5" name="Slide Number Placeholder 4"/>
          <p:cNvSpPr>
            <a:spLocks noGrp="1"/>
          </p:cNvSpPr>
          <p:nvPr>
            <p:ph type="sldNum" sz="quarter" idx="12"/>
          </p:nvPr>
        </p:nvSpPr>
        <p:spPr/>
        <p:txBody>
          <a:bodyPr/>
          <a:lstStyle/>
          <a:p>
            <a:fld id="{B6F15528-21DE-4FAA-801E-634DDDAF4B2B}" type="slidenum">
              <a:rPr lang="en-US" smtClean="0"/>
              <a:pPr/>
              <a:t>3</a:t>
            </a:fld>
            <a:endParaRPr lang="en-US" dirty="0"/>
          </a:p>
        </p:txBody>
      </p:sp>
      <p:pic>
        <p:nvPicPr>
          <p:cNvPr id="6" name="Picture 3"/>
          <p:cNvPicPr>
            <a:picLocks noChangeAspect="1" noChangeArrowheads="1"/>
          </p:cNvPicPr>
          <p:nvPr/>
        </p:nvPicPr>
        <p:blipFill>
          <a:blip r:embed="rId4" cstate="print"/>
          <a:srcRect l="8824" t="18182" r="8824" b="20454"/>
          <a:stretch>
            <a:fillRect/>
          </a:stretch>
        </p:blipFill>
        <p:spPr bwMode="auto">
          <a:xfrm>
            <a:off x="1143000" y="1371600"/>
            <a:ext cx="6324600" cy="5334000"/>
          </a:xfrm>
          <a:prstGeom prst="rect">
            <a:avLst/>
          </a:prstGeom>
          <a:noFill/>
          <a:ln w="9525">
            <a:noFill/>
            <a:miter lim="800000"/>
            <a:headEnd/>
            <a:tailEnd/>
          </a:ln>
          <a:effectLst/>
        </p:spPr>
      </p:pic>
      <p:sp>
        <p:nvSpPr>
          <p:cNvPr id="7" name="Line 4"/>
          <p:cNvSpPr>
            <a:spLocks noChangeShapeType="1"/>
          </p:cNvSpPr>
          <p:nvPr/>
        </p:nvSpPr>
        <p:spPr bwMode="auto">
          <a:xfrm>
            <a:off x="990600" y="1828800"/>
            <a:ext cx="0" cy="4038600"/>
          </a:xfrm>
          <a:prstGeom prst="line">
            <a:avLst/>
          </a:prstGeom>
          <a:noFill/>
          <a:ln w="28575">
            <a:solidFill>
              <a:srgbClr val="000000"/>
            </a:solidFill>
            <a:prstDash val="lgDash"/>
            <a:round/>
            <a:headEnd/>
            <a:tailEnd type="stealth" w="lg" len="lg"/>
          </a:ln>
          <a:effectLst/>
        </p:spPr>
        <p:txBody>
          <a:bodyPr wrap="none" anchor="ctr"/>
          <a:lstStyle/>
          <a:p>
            <a:endParaRPr lang="en-US"/>
          </a:p>
        </p:txBody>
      </p:sp>
      <p:sp>
        <p:nvSpPr>
          <p:cNvPr id="8" name="Rectangle 5"/>
          <p:cNvSpPr>
            <a:spLocks noChangeArrowheads="1"/>
          </p:cNvSpPr>
          <p:nvPr/>
        </p:nvSpPr>
        <p:spPr bwMode="auto">
          <a:xfrm>
            <a:off x="381000" y="1600200"/>
            <a:ext cx="2743200" cy="1196975"/>
          </a:xfrm>
          <a:prstGeom prst="rect">
            <a:avLst/>
          </a:prstGeom>
          <a:solidFill>
            <a:srgbClr val="CCFFFF"/>
          </a:solidFill>
          <a:ln w="9525">
            <a:solidFill>
              <a:srgbClr val="000000"/>
            </a:solidFill>
            <a:miter lim="800000"/>
            <a:headEnd/>
            <a:tailEnd/>
          </a:ln>
          <a:effectLst/>
        </p:spPr>
        <p:txBody>
          <a:bodyPr anchor="ctr">
            <a:spAutoFit/>
          </a:bodyPr>
          <a:lstStyle/>
          <a:p>
            <a:pPr algn="ctr"/>
            <a:r>
              <a:rPr lang="en-US" dirty="0"/>
              <a:t>decreasing</a:t>
            </a:r>
          </a:p>
          <a:p>
            <a:pPr algn="ctr"/>
            <a:r>
              <a:rPr lang="en-US" dirty="0"/>
              <a:t>cost per bit, </a:t>
            </a:r>
            <a:r>
              <a:rPr lang="en-US" dirty="0">
                <a:solidFill>
                  <a:srgbClr val="FF0000"/>
                </a:solidFill>
              </a:rPr>
              <a:t>speed, access frequency</a:t>
            </a:r>
          </a:p>
        </p:txBody>
      </p:sp>
      <p:sp>
        <p:nvSpPr>
          <p:cNvPr id="9" name="Line 6"/>
          <p:cNvSpPr>
            <a:spLocks noChangeShapeType="1"/>
          </p:cNvSpPr>
          <p:nvPr/>
        </p:nvSpPr>
        <p:spPr bwMode="auto">
          <a:xfrm>
            <a:off x="7696200" y="1981200"/>
            <a:ext cx="0" cy="3962400"/>
          </a:xfrm>
          <a:prstGeom prst="line">
            <a:avLst/>
          </a:prstGeom>
          <a:noFill/>
          <a:ln w="38100">
            <a:solidFill>
              <a:srgbClr val="000000"/>
            </a:solidFill>
            <a:prstDash val="lgDash"/>
            <a:round/>
            <a:headEnd/>
            <a:tailEnd type="stealth" w="lg" len="lg"/>
          </a:ln>
          <a:effectLst/>
        </p:spPr>
        <p:txBody>
          <a:bodyPr wrap="none" anchor="ctr"/>
          <a:lstStyle/>
          <a:p>
            <a:endParaRPr lang="en-US"/>
          </a:p>
        </p:txBody>
      </p:sp>
      <p:sp>
        <p:nvSpPr>
          <p:cNvPr id="10" name="Rectangle 7"/>
          <p:cNvSpPr>
            <a:spLocks noChangeArrowheads="1"/>
          </p:cNvSpPr>
          <p:nvPr/>
        </p:nvSpPr>
        <p:spPr bwMode="auto">
          <a:xfrm>
            <a:off x="6019800" y="1600200"/>
            <a:ext cx="2743200" cy="685800"/>
          </a:xfrm>
          <a:prstGeom prst="rect">
            <a:avLst/>
          </a:prstGeom>
          <a:solidFill>
            <a:srgbClr val="CCFFFF"/>
          </a:solidFill>
          <a:ln w="9525">
            <a:solidFill>
              <a:srgbClr val="000000"/>
            </a:solidFill>
            <a:miter lim="800000"/>
            <a:headEnd/>
            <a:tailEnd/>
          </a:ln>
          <a:effectLst/>
        </p:spPr>
        <p:txBody>
          <a:bodyPr wrap="none" anchor="ctr"/>
          <a:lstStyle/>
          <a:p>
            <a:pPr algn="ctr"/>
            <a:r>
              <a:rPr lang="en-US"/>
              <a:t>increasing</a:t>
            </a:r>
          </a:p>
          <a:p>
            <a:pPr algn="ctr"/>
            <a:r>
              <a:rPr lang="en-US"/>
              <a:t>capacity, access time</a:t>
            </a:r>
          </a:p>
        </p:txBody>
      </p:sp>
    </p:spTree>
    <p:extLst>
      <p:ext uri="{BB962C8B-B14F-4D97-AF65-F5344CB8AC3E}">
        <p14:creationId xmlns:p14="http://schemas.microsoft.com/office/powerpoint/2010/main" val="382211380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600" smtClean="0">
                <a:latin typeface="Arial" pitchFamily="34" charset="0"/>
                <a:cs typeface="Arial" pitchFamily="34" charset="0"/>
              </a:rPr>
              <a:t>PHÂN CẤP HỆ THỐNG NHỚ</a:t>
            </a:r>
            <a:endParaRPr lang="en-US" sz="3600" dirty="0">
              <a:latin typeface="Arial" pitchFamily="34" charset="0"/>
              <a:cs typeface="Arial" pitchFamily="34" charset="0"/>
            </a:endParaRPr>
          </a:p>
        </p:txBody>
      </p:sp>
      <p:sp>
        <p:nvSpPr>
          <p:cNvPr id="3" name="Content Placeholder 2"/>
          <p:cNvSpPr>
            <a:spLocks noGrp="1"/>
          </p:cNvSpPr>
          <p:nvPr>
            <p:ph sz="quarter" idx="1"/>
          </p:nvPr>
        </p:nvSpPr>
        <p:spPr/>
        <p:txBody>
          <a:bodyPr/>
          <a:lstStyle/>
          <a:p>
            <a:pPr algn="just"/>
            <a:endParaRPr lang="en-US" smtClean="0">
              <a:latin typeface="Arial" pitchFamily="34" charset="0"/>
              <a:cs typeface="Arial" pitchFamily="34" charset="0"/>
            </a:endParaRPr>
          </a:p>
        </p:txBody>
      </p:sp>
      <p:pic>
        <p:nvPicPr>
          <p:cNvPr id="4" name="Picture 2" descr="C:\Users\User\Desktop\logoptit.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05800" y="190500"/>
            <a:ext cx="628650" cy="800100"/>
          </a:xfrm>
          <a:prstGeom prst="rect">
            <a:avLst/>
          </a:prstGeom>
          <a:noFill/>
          <a:extLst>
            <a:ext uri="{909E8E84-426E-40DD-AFC4-6F175D3DCCD1}">
              <a14:hiddenFill xmlns:a14="http://schemas.microsoft.com/office/drawing/2010/main">
                <a:solidFill>
                  <a:srgbClr val="FFFFFF"/>
                </a:solidFill>
              </a14:hiddenFill>
            </a:ext>
          </a:extLst>
        </p:spPr>
      </p:pic>
      <p:sp>
        <p:nvSpPr>
          <p:cNvPr id="5" name="Slide Number Placeholder 4"/>
          <p:cNvSpPr>
            <a:spLocks noGrp="1"/>
          </p:cNvSpPr>
          <p:nvPr>
            <p:ph type="sldNum" sz="quarter" idx="12"/>
          </p:nvPr>
        </p:nvSpPr>
        <p:spPr/>
        <p:txBody>
          <a:bodyPr/>
          <a:lstStyle/>
          <a:p>
            <a:fld id="{B6F15528-21DE-4FAA-801E-634DDDAF4B2B}" type="slidenum">
              <a:rPr lang="en-US" smtClean="0"/>
              <a:pPr/>
              <a:t>4</a:t>
            </a:fld>
            <a:endParaRPr lang="en-US" dirty="0"/>
          </a:p>
        </p:txBody>
      </p:sp>
      <p:pic>
        <p:nvPicPr>
          <p:cNvPr id="11" name="Picture 3"/>
          <p:cNvPicPr>
            <a:picLocks noChangeAspect="1" noChangeArrowheads="1"/>
          </p:cNvPicPr>
          <p:nvPr/>
        </p:nvPicPr>
        <p:blipFill>
          <a:blip r:embed="rId4" cstate="print"/>
          <a:srcRect/>
          <a:stretch>
            <a:fillRect/>
          </a:stretch>
        </p:blipFill>
        <p:spPr bwMode="auto">
          <a:xfrm>
            <a:off x="808758" y="2176462"/>
            <a:ext cx="7649442" cy="3005138"/>
          </a:xfrm>
          <a:prstGeom prst="rect">
            <a:avLst/>
          </a:prstGeom>
          <a:noFill/>
          <a:ln w="9525">
            <a:noFill/>
            <a:miter lim="800000"/>
            <a:headEnd/>
            <a:tailEnd/>
          </a:ln>
          <a:effectLst/>
        </p:spPr>
      </p:pic>
    </p:spTree>
    <p:extLst>
      <p:ext uri="{BB962C8B-B14F-4D97-AF65-F5344CB8AC3E}">
        <p14:creationId xmlns:p14="http://schemas.microsoft.com/office/powerpoint/2010/main" val="321329535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z="3600" smtClean="0">
                <a:latin typeface="Arial" pitchFamily="34" charset="0"/>
                <a:cs typeface="Arial" pitchFamily="34" charset="0"/>
              </a:rPr>
              <a:t>BỘ NHỚ CHÍNH</a:t>
            </a:r>
            <a:br>
              <a:rPr lang="en-US" sz="3600" smtClean="0">
                <a:latin typeface="Arial" pitchFamily="34" charset="0"/>
                <a:cs typeface="Arial" pitchFamily="34" charset="0"/>
              </a:rPr>
            </a:br>
            <a:r>
              <a:rPr lang="vi-VN" sz="3600" smtClean="0">
                <a:latin typeface="Arial" pitchFamily="34" charset="0"/>
                <a:cs typeface="Arial" pitchFamily="34" charset="0"/>
              </a:rPr>
              <a:t>ĐẶC TRƯNG</a:t>
            </a:r>
            <a:endParaRPr lang="en-US" sz="3600" dirty="0">
              <a:latin typeface="Arial" pitchFamily="34" charset="0"/>
              <a:cs typeface="Arial" pitchFamily="34" charset="0"/>
            </a:endParaRPr>
          </a:p>
        </p:txBody>
      </p:sp>
      <p:sp>
        <p:nvSpPr>
          <p:cNvPr id="3" name="Content Placeholder 2"/>
          <p:cNvSpPr>
            <a:spLocks noGrp="1"/>
          </p:cNvSpPr>
          <p:nvPr>
            <p:ph sz="quarter" idx="1"/>
          </p:nvPr>
        </p:nvSpPr>
        <p:spPr/>
        <p:txBody>
          <a:bodyPr>
            <a:normAutofit/>
          </a:bodyPr>
          <a:lstStyle/>
          <a:p>
            <a:pPr algn="just"/>
            <a:r>
              <a:rPr lang="vi-VN">
                <a:latin typeface="Arial" pitchFamily="34" charset="0"/>
                <a:cs typeface="Arial" pitchFamily="34" charset="0"/>
              </a:rPr>
              <a:t>Chứa các chương trình đang được thực hiện và các dữ liệu đang được sử dụng</a:t>
            </a:r>
          </a:p>
          <a:p>
            <a:pPr algn="just"/>
            <a:r>
              <a:rPr lang="vi-VN">
                <a:latin typeface="Arial" pitchFamily="34" charset="0"/>
                <a:cs typeface="Arial" pitchFamily="34" charset="0"/>
              </a:rPr>
              <a:t>Tồn tại trên mọi hệ thống máy tính</a:t>
            </a:r>
          </a:p>
          <a:p>
            <a:pPr algn="just"/>
            <a:r>
              <a:rPr lang="vi-VN">
                <a:latin typeface="Arial" pitchFamily="34" charset="0"/>
                <a:cs typeface="Arial" pitchFamily="34" charset="0"/>
              </a:rPr>
              <a:t>Bao gồm các ngăn nhớ được đánh địa chỉ trực tiếp bởi CPU</a:t>
            </a:r>
          </a:p>
          <a:p>
            <a:pPr algn="just"/>
            <a:r>
              <a:rPr lang="vi-VN">
                <a:latin typeface="Arial" pitchFamily="34" charset="0"/>
                <a:cs typeface="Arial" pitchFamily="34" charset="0"/>
              </a:rPr>
              <a:t>Dung lượng của bộ nhớ chính nhỏ hơn không gian địa chỉ bộ nhớ mà CPU quản lý</a:t>
            </a:r>
          </a:p>
          <a:p>
            <a:pPr algn="just"/>
            <a:r>
              <a:rPr lang="vi-VN">
                <a:latin typeface="Arial" pitchFamily="34" charset="0"/>
                <a:cs typeface="Arial" pitchFamily="34" charset="0"/>
              </a:rPr>
              <a:t>Việc quản lý logic bộ nhớ chính tùy thuộc  vào hệ điều hành</a:t>
            </a:r>
          </a:p>
        </p:txBody>
      </p:sp>
      <p:pic>
        <p:nvPicPr>
          <p:cNvPr id="4" name="Picture 2" descr="C:\Users\User\Desktop\logoptit.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05800" y="190500"/>
            <a:ext cx="628650" cy="800100"/>
          </a:xfrm>
          <a:prstGeom prst="rect">
            <a:avLst/>
          </a:prstGeom>
          <a:noFill/>
          <a:extLst>
            <a:ext uri="{909E8E84-426E-40DD-AFC4-6F175D3DCCD1}">
              <a14:hiddenFill xmlns:a14="http://schemas.microsoft.com/office/drawing/2010/main">
                <a:solidFill>
                  <a:srgbClr val="FFFFFF"/>
                </a:solidFill>
              </a14:hiddenFill>
            </a:ext>
          </a:extLst>
        </p:spPr>
      </p:pic>
      <p:sp>
        <p:nvSpPr>
          <p:cNvPr id="5" name="Slide Number Placeholder 4"/>
          <p:cNvSpPr>
            <a:spLocks noGrp="1"/>
          </p:cNvSpPr>
          <p:nvPr>
            <p:ph type="sldNum" sz="quarter" idx="12"/>
          </p:nvPr>
        </p:nvSpPr>
        <p:spPr/>
        <p:txBody>
          <a:bodyPr/>
          <a:lstStyle/>
          <a:p>
            <a:fld id="{B6F15528-21DE-4FAA-801E-634DDDAF4B2B}" type="slidenum">
              <a:rPr lang="en-US" smtClean="0"/>
              <a:pPr/>
              <a:t>5</a:t>
            </a:fld>
            <a:endParaRPr lang="en-US" dirty="0"/>
          </a:p>
        </p:txBody>
      </p:sp>
    </p:spTree>
    <p:extLst>
      <p:ext uri="{BB962C8B-B14F-4D97-AF65-F5344CB8AC3E}">
        <p14:creationId xmlns:p14="http://schemas.microsoft.com/office/powerpoint/2010/main" val="262606772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z="3600" smtClean="0">
                <a:latin typeface="Arial" pitchFamily="34" charset="0"/>
                <a:cs typeface="Arial" pitchFamily="34" charset="0"/>
              </a:rPr>
              <a:t>BỘ NHỚ CHÍNH</a:t>
            </a:r>
            <a:br>
              <a:rPr lang="en-US" sz="3600" smtClean="0">
                <a:latin typeface="Arial" pitchFamily="34" charset="0"/>
                <a:cs typeface="Arial" pitchFamily="34" charset="0"/>
              </a:rPr>
            </a:br>
            <a:r>
              <a:rPr lang="en-US" sz="3600" smtClean="0">
                <a:latin typeface="Arial" pitchFamily="34" charset="0"/>
                <a:cs typeface="Arial" pitchFamily="34" charset="0"/>
              </a:rPr>
              <a:t>CÁC LOẠI BỘ NHỚ BÁN DẪN</a:t>
            </a:r>
            <a:endParaRPr lang="en-US" sz="3600" dirty="0">
              <a:latin typeface="Arial" pitchFamily="34" charset="0"/>
              <a:cs typeface="Arial" pitchFamily="34" charset="0"/>
            </a:endParaRPr>
          </a:p>
        </p:txBody>
      </p:sp>
      <p:sp>
        <p:nvSpPr>
          <p:cNvPr id="3" name="Content Placeholder 2"/>
          <p:cNvSpPr>
            <a:spLocks noGrp="1"/>
          </p:cNvSpPr>
          <p:nvPr>
            <p:ph sz="quarter" idx="1"/>
          </p:nvPr>
        </p:nvSpPr>
        <p:spPr/>
        <p:txBody>
          <a:bodyPr>
            <a:normAutofit/>
          </a:bodyPr>
          <a:lstStyle/>
          <a:p>
            <a:pPr algn="just"/>
            <a:r>
              <a:rPr lang="en-US" smtClean="0">
                <a:latin typeface="Arial" pitchFamily="34" charset="0"/>
                <a:cs typeface="Arial" pitchFamily="34" charset="0"/>
              </a:rPr>
              <a:t>RAM (Random Access Memory)</a:t>
            </a:r>
          </a:p>
          <a:p>
            <a:pPr marL="711200" lvl="1" indent="-449263" algn="just">
              <a:buClr>
                <a:srgbClr val="D34817"/>
              </a:buClr>
              <a:buFont typeface="Wingdings" pitchFamily="2" charset="2"/>
              <a:buChar char="q"/>
              <a:tabLst>
                <a:tab pos="719138" algn="l"/>
              </a:tabLst>
            </a:pPr>
            <a:r>
              <a:rPr lang="en-US" smtClean="0">
                <a:solidFill>
                  <a:prstClr val="black"/>
                </a:solidFill>
                <a:latin typeface="Arial" pitchFamily="34" charset="0"/>
                <a:cs typeface="Arial" pitchFamily="34" charset="0"/>
              </a:rPr>
              <a:t>RAM động: làm từ tụ điện, cần làm tươi, mật độ cao</a:t>
            </a:r>
          </a:p>
          <a:p>
            <a:pPr marL="711200" lvl="1" indent="-449263" algn="just">
              <a:buClr>
                <a:srgbClr val="D34817"/>
              </a:buClr>
              <a:buFont typeface="Wingdings" pitchFamily="2" charset="2"/>
              <a:buChar char="q"/>
              <a:tabLst>
                <a:tab pos="719138" algn="l"/>
              </a:tabLst>
            </a:pPr>
            <a:r>
              <a:rPr lang="en-US" smtClean="0">
                <a:solidFill>
                  <a:prstClr val="black"/>
                </a:solidFill>
                <a:latin typeface="Arial" pitchFamily="34" charset="0"/>
                <a:cs typeface="Arial" pitchFamily="34" charset="0"/>
              </a:rPr>
              <a:t>RAM tĩnh: làm bằng các flip-flop, nhanh</a:t>
            </a:r>
            <a:endParaRPr lang="en-US">
              <a:solidFill>
                <a:prstClr val="black"/>
              </a:solidFill>
              <a:latin typeface="Arial" pitchFamily="34" charset="0"/>
              <a:cs typeface="Arial" pitchFamily="34" charset="0"/>
            </a:endParaRPr>
          </a:p>
          <a:p>
            <a:pPr algn="just"/>
            <a:r>
              <a:rPr lang="en-US" smtClean="0">
                <a:latin typeface="Arial" pitchFamily="34" charset="0"/>
                <a:cs typeface="Arial" pitchFamily="34" charset="0"/>
              </a:rPr>
              <a:t>ROM (Read Only Memory)</a:t>
            </a:r>
          </a:p>
          <a:p>
            <a:pPr marL="711200" lvl="1" indent="-449263" algn="just">
              <a:buClr>
                <a:srgbClr val="D34817"/>
              </a:buClr>
              <a:buFont typeface="Wingdings" pitchFamily="2" charset="2"/>
              <a:buChar char="q"/>
              <a:tabLst>
                <a:tab pos="719138" algn="l"/>
              </a:tabLst>
            </a:pPr>
            <a:r>
              <a:rPr lang="en-US" smtClean="0">
                <a:solidFill>
                  <a:prstClr val="black"/>
                </a:solidFill>
                <a:latin typeface="Arial" pitchFamily="34" charset="0"/>
                <a:cs typeface="Arial" pitchFamily="34" charset="0"/>
              </a:rPr>
              <a:t>PROM (Programmable ROM)</a:t>
            </a:r>
          </a:p>
          <a:p>
            <a:pPr marL="711200" lvl="1" indent="-449263" algn="just">
              <a:buClr>
                <a:srgbClr val="D34817"/>
              </a:buClr>
              <a:buFont typeface="Wingdings" pitchFamily="2" charset="2"/>
              <a:buChar char="q"/>
              <a:tabLst>
                <a:tab pos="719138" algn="l"/>
              </a:tabLst>
            </a:pPr>
            <a:r>
              <a:rPr lang="en-US" smtClean="0">
                <a:solidFill>
                  <a:prstClr val="black"/>
                </a:solidFill>
                <a:latin typeface="Arial" pitchFamily="34" charset="0"/>
                <a:cs typeface="Arial" pitchFamily="34" charset="0"/>
              </a:rPr>
              <a:t>EPROM (Erasable PROM)</a:t>
            </a:r>
          </a:p>
          <a:p>
            <a:pPr marL="711200" lvl="1" indent="-449263" algn="just">
              <a:buClr>
                <a:srgbClr val="D34817"/>
              </a:buClr>
              <a:buFont typeface="Wingdings" pitchFamily="2" charset="2"/>
              <a:buChar char="q"/>
              <a:tabLst>
                <a:tab pos="719138" algn="l"/>
              </a:tabLst>
            </a:pPr>
            <a:r>
              <a:rPr lang="en-US" smtClean="0">
                <a:solidFill>
                  <a:prstClr val="black"/>
                </a:solidFill>
                <a:latin typeface="Arial" pitchFamily="34" charset="0"/>
                <a:cs typeface="Arial" pitchFamily="34" charset="0"/>
              </a:rPr>
              <a:t>EEPROM (Electrically EPROM)</a:t>
            </a:r>
            <a:endParaRPr lang="vi-VN" smtClean="0">
              <a:solidFill>
                <a:prstClr val="black"/>
              </a:solidFill>
              <a:latin typeface="Arial" pitchFamily="34" charset="0"/>
              <a:cs typeface="Arial" pitchFamily="34" charset="0"/>
            </a:endParaRPr>
          </a:p>
          <a:p>
            <a:pPr marL="711200" lvl="1" indent="-449263" algn="just">
              <a:buClr>
                <a:srgbClr val="D34817"/>
              </a:buClr>
              <a:buFont typeface="Wingdings" pitchFamily="2" charset="2"/>
              <a:buChar char="q"/>
              <a:tabLst>
                <a:tab pos="719138" algn="l"/>
              </a:tabLst>
            </a:pPr>
            <a:r>
              <a:rPr lang="vi-VN" smtClean="0">
                <a:solidFill>
                  <a:prstClr val="black"/>
                </a:solidFill>
                <a:latin typeface="Arial" pitchFamily="34" charset="0"/>
                <a:cs typeface="Arial" pitchFamily="34" charset="0"/>
              </a:rPr>
              <a:t>Flash Memory: lập trình lại rất nhanh, mật độ cao, xóa bằng điện và chỉ cần vài giây</a:t>
            </a:r>
            <a:endParaRPr lang="en-US" smtClean="0">
              <a:solidFill>
                <a:prstClr val="black"/>
              </a:solidFill>
              <a:latin typeface="Arial" pitchFamily="34" charset="0"/>
              <a:cs typeface="Arial" pitchFamily="34" charset="0"/>
            </a:endParaRPr>
          </a:p>
        </p:txBody>
      </p:sp>
      <p:pic>
        <p:nvPicPr>
          <p:cNvPr id="4" name="Picture 2" descr="C:\Users\User\Desktop\logoptit.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05800" y="190500"/>
            <a:ext cx="628650" cy="800100"/>
          </a:xfrm>
          <a:prstGeom prst="rect">
            <a:avLst/>
          </a:prstGeom>
          <a:noFill/>
          <a:extLst>
            <a:ext uri="{909E8E84-426E-40DD-AFC4-6F175D3DCCD1}">
              <a14:hiddenFill xmlns:a14="http://schemas.microsoft.com/office/drawing/2010/main">
                <a:solidFill>
                  <a:srgbClr val="FFFFFF"/>
                </a:solidFill>
              </a14:hiddenFill>
            </a:ext>
          </a:extLst>
        </p:spPr>
      </p:pic>
      <p:sp>
        <p:nvSpPr>
          <p:cNvPr id="5" name="Slide Number Placeholder 4"/>
          <p:cNvSpPr>
            <a:spLocks noGrp="1"/>
          </p:cNvSpPr>
          <p:nvPr>
            <p:ph type="sldNum" sz="quarter" idx="12"/>
          </p:nvPr>
        </p:nvSpPr>
        <p:spPr/>
        <p:txBody>
          <a:bodyPr/>
          <a:lstStyle/>
          <a:p>
            <a:fld id="{B6F15528-21DE-4FAA-801E-634DDDAF4B2B}" type="slidenum">
              <a:rPr lang="en-US" smtClean="0"/>
              <a:pPr/>
              <a:t>6</a:t>
            </a:fld>
            <a:endParaRPr lang="en-US" dirty="0"/>
          </a:p>
        </p:txBody>
      </p:sp>
    </p:spTree>
    <p:extLst>
      <p:ext uri="{BB962C8B-B14F-4D97-AF65-F5344CB8AC3E}">
        <p14:creationId xmlns:p14="http://schemas.microsoft.com/office/powerpoint/2010/main" val="420334739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vi-VN" sz="3600" smtClean="0">
                <a:latin typeface="Arial" pitchFamily="34" charset="0"/>
                <a:cs typeface="Arial" pitchFamily="34" charset="0"/>
              </a:rPr>
              <a:t>BỘ NHỚ CHÍNH</a:t>
            </a:r>
            <a:br>
              <a:rPr lang="vi-VN" sz="3600" smtClean="0">
                <a:latin typeface="Arial" pitchFamily="34" charset="0"/>
                <a:cs typeface="Arial" pitchFamily="34" charset="0"/>
              </a:rPr>
            </a:br>
            <a:r>
              <a:rPr lang="vi-VN" sz="3600" smtClean="0">
                <a:latin typeface="Arial" pitchFamily="34" charset="0"/>
                <a:cs typeface="Arial" pitchFamily="34" charset="0"/>
              </a:rPr>
              <a:t>TỔ CHỨC Ô NHỚ</a:t>
            </a:r>
            <a:endParaRPr lang="en-US" sz="3600" dirty="0">
              <a:latin typeface="Arial" pitchFamily="34" charset="0"/>
              <a:cs typeface="Arial" pitchFamily="34" charset="0"/>
            </a:endParaRPr>
          </a:p>
        </p:txBody>
      </p:sp>
      <p:sp>
        <p:nvSpPr>
          <p:cNvPr id="3" name="Content Placeholder 2"/>
          <p:cNvSpPr>
            <a:spLocks noGrp="1"/>
          </p:cNvSpPr>
          <p:nvPr>
            <p:ph sz="quarter" idx="1"/>
          </p:nvPr>
        </p:nvSpPr>
        <p:spPr/>
        <p:txBody>
          <a:bodyPr/>
          <a:lstStyle/>
          <a:p>
            <a:pPr algn="just"/>
            <a:r>
              <a:rPr lang="vi-VN" smtClean="0">
                <a:latin typeface="Arial" pitchFamily="34" charset="0"/>
                <a:cs typeface="Arial" pitchFamily="34" charset="0"/>
              </a:rPr>
              <a:t>Ô nhớ là phần tử cơ bản có các thuộc tính:</a:t>
            </a:r>
          </a:p>
          <a:p>
            <a:pPr marL="711200" lvl="1" indent="-449263" algn="just">
              <a:buClr>
                <a:srgbClr val="D34817"/>
              </a:buClr>
              <a:buFont typeface="Wingdings" pitchFamily="2" charset="2"/>
              <a:buChar char="q"/>
              <a:tabLst>
                <a:tab pos="719138" algn="l"/>
              </a:tabLst>
            </a:pPr>
            <a:r>
              <a:rPr lang="vi-VN" smtClean="0">
                <a:solidFill>
                  <a:prstClr val="black"/>
                </a:solidFill>
                <a:latin typeface="Arial" pitchFamily="34" charset="0"/>
                <a:cs typeface="Arial" pitchFamily="34" charset="0"/>
              </a:rPr>
              <a:t>Hai trạng thái: 0 và 1</a:t>
            </a:r>
          </a:p>
          <a:p>
            <a:pPr marL="711200" lvl="1" indent="-449263" algn="just">
              <a:buClr>
                <a:srgbClr val="D34817"/>
              </a:buClr>
              <a:buFont typeface="Wingdings" pitchFamily="2" charset="2"/>
              <a:buChar char="q"/>
              <a:tabLst>
                <a:tab pos="719138" algn="l"/>
              </a:tabLst>
            </a:pPr>
            <a:r>
              <a:rPr lang="vi-VN" smtClean="0">
                <a:solidFill>
                  <a:prstClr val="black"/>
                </a:solidFill>
                <a:latin typeface="Arial" pitchFamily="34" charset="0"/>
                <a:cs typeface="Arial" pitchFamily="34" charset="0"/>
              </a:rPr>
              <a:t>Có thể cài đặt trạng thái, hoạt động ghi</a:t>
            </a:r>
          </a:p>
          <a:p>
            <a:pPr marL="711200" lvl="1" indent="-449263" algn="just">
              <a:buClr>
                <a:srgbClr val="D34817"/>
              </a:buClr>
              <a:buFont typeface="Wingdings" pitchFamily="2" charset="2"/>
              <a:buChar char="q"/>
              <a:tabLst>
                <a:tab pos="719138" algn="l"/>
              </a:tabLst>
            </a:pPr>
            <a:r>
              <a:rPr lang="vi-VN" smtClean="0">
                <a:solidFill>
                  <a:prstClr val="black"/>
                </a:solidFill>
                <a:latin typeface="Arial" pitchFamily="34" charset="0"/>
                <a:cs typeface="Arial" pitchFamily="34" charset="0"/>
              </a:rPr>
              <a:t>Có thể đọc trạng thái, hoạt động đọc</a:t>
            </a:r>
            <a:endParaRPr lang="en-US">
              <a:solidFill>
                <a:prstClr val="black"/>
              </a:solidFill>
              <a:latin typeface="Arial" pitchFamily="34" charset="0"/>
              <a:cs typeface="Arial" pitchFamily="34" charset="0"/>
            </a:endParaRPr>
          </a:p>
          <a:p>
            <a:pPr marL="0" indent="0" algn="just">
              <a:buNone/>
            </a:pPr>
            <a:endParaRPr lang="en-US" smtClean="0">
              <a:latin typeface="Arial" pitchFamily="34" charset="0"/>
              <a:cs typeface="Arial" pitchFamily="34" charset="0"/>
            </a:endParaRPr>
          </a:p>
        </p:txBody>
      </p:sp>
      <p:pic>
        <p:nvPicPr>
          <p:cNvPr id="4" name="Picture 2" descr="C:\Users\User\Desktop\logoptit.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05800" y="190500"/>
            <a:ext cx="628650" cy="800100"/>
          </a:xfrm>
          <a:prstGeom prst="rect">
            <a:avLst/>
          </a:prstGeom>
          <a:noFill/>
          <a:extLst>
            <a:ext uri="{909E8E84-426E-40DD-AFC4-6F175D3DCCD1}">
              <a14:hiddenFill xmlns:a14="http://schemas.microsoft.com/office/drawing/2010/main">
                <a:solidFill>
                  <a:srgbClr val="FFFFFF"/>
                </a:solidFill>
              </a14:hiddenFill>
            </a:ext>
          </a:extLst>
        </p:spPr>
      </p:pic>
      <p:sp>
        <p:nvSpPr>
          <p:cNvPr id="5" name="Slide Number Placeholder 4"/>
          <p:cNvSpPr>
            <a:spLocks noGrp="1"/>
          </p:cNvSpPr>
          <p:nvPr>
            <p:ph type="sldNum" sz="quarter" idx="12"/>
          </p:nvPr>
        </p:nvSpPr>
        <p:spPr/>
        <p:txBody>
          <a:bodyPr/>
          <a:lstStyle/>
          <a:p>
            <a:fld id="{B6F15528-21DE-4FAA-801E-634DDDAF4B2B}" type="slidenum">
              <a:rPr lang="en-US" smtClean="0"/>
              <a:pPr/>
              <a:t>7</a:t>
            </a:fld>
            <a:endParaRPr lang="en-US" dirty="0"/>
          </a:p>
        </p:txBody>
      </p:sp>
    </p:spTree>
    <p:extLst>
      <p:ext uri="{BB962C8B-B14F-4D97-AF65-F5344CB8AC3E}">
        <p14:creationId xmlns:p14="http://schemas.microsoft.com/office/powerpoint/2010/main" val="294151020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vi-VN" sz="3600" smtClean="0">
                <a:latin typeface="Arial" pitchFamily="34" charset="0"/>
                <a:cs typeface="Arial" pitchFamily="34" charset="0"/>
              </a:rPr>
              <a:t>BỘ NHỚ CHÍNH</a:t>
            </a:r>
            <a:br>
              <a:rPr lang="vi-VN" sz="3600" smtClean="0">
                <a:latin typeface="Arial" pitchFamily="34" charset="0"/>
                <a:cs typeface="Arial" pitchFamily="34" charset="0"/>
              </a:rPr>
            </a:br>
            <a:r>
              <a:rPr lang="vi-VN" sz="3600" smtClean="0">
                <a:latin typeface="Arial" pitchFamily="34" charset="0"/>
                <a:cs typeface="Arial" pitchFamily="34" charset="0"/>
              </a:rPr>
              <a:t>TỔ CHỨC CHIP NHỚ</a:t>
            </a:r>
            <a:endParaRPr lang="en-US" sz="3600" dirty="0">
              <a:latin typeface="Arial" pitchFamily="34" charset="0"/>
              <a:cs typeface="Arial" pitchFamily="34" charset="0"/>
            </a:endParaRPr>
          </a:p>
        </p:txBody>
      </p:sp>
      <p:sp>
        <p:nvSpPr>
          <p:cNvPr id="3" name="Content Placeholder 2"/>
          <p:cNvSpPr>
            <a:spLocks noGrp="1"/>
          </p:cNvSpPr>
          <p:nvPr>
            <p:ph sz="quarter" idx="1"/>
          </p:nvPr>
        </p:nvSpPr>
        <p:spPr/>
        <p:txBody>
          <a:bodyPr/>
          <a:lstStyle/>
          <a:p>
            <a:pPr algn="just"/>
            <a:endParaRPr lang="en-US" smtClean="0">
              <a:latin typeface="Arial" pitchFamily="34" charset="0"/>
              <a:cs typeface="Arial" pitchFamily="34" charset="0"/>
            </a:endParaRPr>
          </a:p>
        </p:txBody>
      </p:sp>
      <p:pic>
        <p:nvPicPr>
          <p:cNvPr id="4" name="Picture 2" descr="C:\Users\User\Desktop\logoptit.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05800" y="190500"/>
            <a:ext cx="628650" cy="800100"/>
          </a:xfrm>
          <a:prstGeom prst="rect">
            <a:avLst/>
          </a:prstGeom>
          <a:noFill/>
          <a:extLst>
            <a:ext uri="{909E8E84-426E-40DD-AFC4-6F175D3DCCD1}">
              <a14:hiddenFill xmlns:a14="http://schemas.microsoft.com/office/drawing/2010/main">
                <a:solidFill>
                  <a:srgbClr val="FFFFFF"/>
                </a:solidFill>
              </a14:hiddenFill>
            </a:ext>
          </a:extLst>
        </p:spPr>
      </p:pic>
      <p:sp>
        <p:nvSpPr>
          <p:cNvPr id="5" name="Slide Number Placeholder 4"/>
          <p:cNvSpPr>
            <a:spLocks noGrp="1"/>
          </p:cNvSpPr>
          <p:nvPr>
            <p:ph type="sldNum" sz="quarter" idx="12"/>
          </p:nvPr>
        </p:nvSpPr>
        <p:spPr/>
        <p:txBody>
          <a:bodyPr/>
          <a:lstStyle/>
          <a:p>
            <a:fld id="{B6F15528-21DE-4FAA-801E-634DDDAF4B2B}" type="slidenum">
              <a:rPr lang="en-US" smtClean="0"/>
              <a:pPr/>
              <a:t>8</a:t>
            </a:fld>
            <a:endParaRPr lang="en-US" dirty="0"/>
          </a:p>
        </p:txBody>
      </p:sp>
      <p:pic>
        <p:nvPicPr>
          <p:cNvPr id="6" name="Picture 2"/>
          <p:cNvPicPr>
            <a:picLocks noChangeAspect="1" noChangeArrowheads="1"/>
          </p:cNvPicPr>
          <p:nvPr/>
        </p:nvPicPr>
        <p:blipFill>
          <a:blip r:embed="rId4" cstate="print"/>
          <a:srcRect/>
          <a:stretch>
            <a:fillRect/>
          </a:stretch>
        </p:blipFill>
        <p:spPr bwMode="auto">
          <a:xfrm>
            <a:off x="1828800" y="1868487"/>
            <a:ext cx="5376567" cy="4532313"/>
          </a:xfrm>
          <a:prstGeom prst="rect">
            <a:avLst/>
          </a:prstGeom>
          <a:noFill/>
          <a:ln w="9525">
            <a:noFill/>
            <a:miter lim="800000"/>
            <a:headEnd/>
            <a:tailEnd/>
          </a:ln>
          <a:effectLst/>
        </p:spPr>
      </p:pic>
    </p:spTree>
    <p:extLst>
      <p:ext uri="{BB962C8B-B14F-4D97-AF65-F5344CB8AC3E}">
        <p14:creationId xmlns:p14="http://schemas.microsoft.com/office/powerpoint/2010/main" val="280198001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vi-VN" sz="3600" smtClean="0">
                <a:latin typeface="Arial" pitchFamily="34" charset="0"/>
                <a:cs typeface="Arial" pitchFamily="34" charset="0"/>
              </a:rPr>
              <a:t>CÁC TÍN HIỆU CỦA CHIP NHỚ</a:t>
            </a:r>
            <a:endParaRPr lang="en-US" sz="3600" dirty="0">
              <a:latin typeface="Arial" pitchFamily="34" charset="0"/>
              <a:cs typeface="Arial" pitchFamily="34" charset="0"/>
            </a:endParaRPr>
          </a:p>
        </p:txBody>
      </p:sp>
      <p:sp>
        <p:nvSpPr>
          <p:cNvPr id="3" name="Content Placeholder 2"/>
          <p:cNvSpPr>
            <a:spLocks noGrp="1"/>
          </p:cNvSpPr>
          <p:nvPr>
            <p:ph sz="quarter" idx="1"/>
          </p:nvPr>
        </p:nvSpPr>
        <p:spPr/>
        <p:txBody>
          <a:bodyPr/>
          <a:lstStyle/>
          <a:p>
            <a:pPr algn="just"/>
            <a:r>
              <a:rPr lang="vi-VN" smtClean="0">
                <a:latin typeface="Arial" pitchFamily="34" charset="0"/>
                <a:cs typeface="Arial" pitchFamily="34" charset="0"/>
              </a:rPr>
              <a:t>Dung </a:t>
            </a:r>
            <a:r>
              <a:rPr lang="vi-VN">
                <a:latin typeface="Arial" pitchFamily="34" charset="0"/>
                <a:cs typeface="Arial" pitchFamily="34" charset="0"/>
              </a:rPr>
              <a:t>lượng chip nhớ = 2</a:t>
            </a:r>
            <a:r>
              <a:rPr lang="vi-VN" baseline="30000">
                <a:latin typeface="Arial" pitchFamily="34" charset="0"/>
                <a:cs typeface="Arial" pitchFamily="34" charset="0"/>
              </a:rPr>
              <a:t>n</a:t>
            </a:r>
            <a:r>
              <a:rPr lang="vi-VN">
                <a:latin typeface="Arial" pitchFamily="34" charset="0"/>
                <a:cs typeface="Arial" pitchFamily="34" charset="0"/>
              </a:rPr>
              <a:t> x m </a:t>
            </a:r>
            <a:r>
              <a:rPr lang="vi-VN" smtClean="0">
                <a:latin typeface="Arial" pitchFamily="34" charset="0"/>
                <a:cs typeface="Arial" pitchFamily="34" charset="0"/>
              </a:rPr>
              <a:t>bit</a:t>
            </a:r>
            <a:endParaRPr lang="vi-VN">
              <a:latin typeface="Arial" pitchFamily="34" charset="0"/>
              <a:cs typeface="Arial" pitchFamily="34" charset="0"/>
            </a:endParaRPr>
          </a:p>
          <a:p>
            <a:pPr algn="just"/>
            <a:r>
              <a:rPr lang="vi-VN" smtClean="0">
                <a:latin typeface="Arial" pitchFamily="34" charset="0"/>
                <a:cs typeface="Arial" pitchFamily="34" charset="0"/>
              </a:rPr>
              <a:t>Cần thiết kế để tăng dung lượng:</a:t>
            </a:r>
          </a:p>
          <a:p>
            <a:pPr marL="711200" lvl="1" indent="-449263" algn="just">
              <a:buClr>
                <a:srgbClr val="D34817"/>
              </a:buClr>
              <a:buFont typeface="Wingdings" pitchFamily="2" charset="2"/>
              <a:buChar char="q"/>
              <a:tabLst>
                <a:tab pos="719138" algn="l"/>
              </a:tabLst>
            </a:pPr>
            <a:r>
              <a:rPr lang="vi-VN" smtClean="0">
                <a:solidFill>
                  <a:prstClr val="black"/>
                </a:solidFill>
                <a:latin typeface="Arial" pitchFamily="34" charset="0"/>
                <a:cs typeface="Arial" pitchFamily="34" charset="0"/>
              </a:rPr>
              <a:t>Thiết kế tăng độ dài từ nhớ</a:t>
            </a:r>
          </a:p>
          <a:p>
            <a:pPr marL="711200" lvl="1" indent="-449263" algn="just">
              <a:buClr>
                <a:srgbClr val="D34817"/>
              </a:buClr>
              <a:buFont typeface="Wingdings" pitchFamily="2" charset="2"/>
              <a:buChar char="q"/>
              <a:tabLst>
                <a:tab pos="719138" algn="l"/>
              </a:tabLst>
            </a:pPr>
            <a:r>
              <a:rPr lang="vi-VN" smtClean="0">
                <a:solidFill>
                  <a:prstClr val="black"/>
                </a:solidFill>
                <a:latin typeface="Arial" pitchFamily="34" charset="0"/>
                <a:cs typeface="Arial" pitchFamily="34" charset="0"/>
              </a:rPr>
              <a:t>Thiết kế tăng số lượng từ nhớ</a:t>
            </a:r>
          </a:p>
          <a:p>
            <a:pPr marL="711200" lvl="1" indent="-449263" algn="just">
              <a:buClr>
                <a:srgbClr val="D34817"/>
              </a:buClr>
              <a:buFont typeface="Wingdings" pitchFamily="2" charset="2"/>
              <a:buChar char="q"/>
              <a:tabLst>
                <a:tab pos="719138" algn="l"/>
              </a:tabLst>
            </a:pPr>
            <a:r>
              <a:rPr lang="vi-VN" smtClean="0">
                <a:solidFill>
                  <a:prstClr val="black"/>
                </a:solidFill>
                <a:latin typeface="Arial" pitchFamily="34" charset="0"/>
                <a:cs typeface="Arial" pitchFamily="34" charset="0"/>
              </a:rPr>
              <a:t>Thiết kế kết hợp</a:t>
            </a:r>
            <a:endParaRPr lang="vi-VN">
              <a:solidFill>
                <a:prstClr val="black"/>
              </a:solidFill>
              <a:latin typeface="Arial" pitchFamily="34" charset="0"/>
              <a:cs typeface="Arial" pitchFamily="34" charset="0"/>
            </a:endParaRPr>
          </a:p>
          <a:p>
            <a:pPr marL="0" indent="0" algn="just">
              <a:buNone/>
            </a:pPr>
            <a:endParaRPr lang="en-US">
              <a:solidFill>
                <a:prstClr val="black"/>
              </a:solidFill>
              <a:latin typeface="Arial" pitchFamily="34" charset="0"/>
              <a:cs typeface="Arial" pitchFamily="34" charset="0"/>
            </a:endParaRPr>
          </a:p>
          <a:p>
            <a:pPr lvl="1" algn="just">
              <a:buClr>
                <a:srgbClr val="D34817"/>
              </a:buClr>
              <a:buFont typeface="Wingdings" pitchFamily="2" charset="2"/>
              <a:buChar char="q"/>
            </a:pPr>
            <a:endParaRPr lang="en-US">
              <a:solidFill>
                <a:prstClr val="black"/>
              </a:solidFill>
              <a:latin typeface="Arial" pitchFamily="34" charset="0"/>
              <a:cs typeface="Arial" pitchFamily="34" charset="0"/>
            </a:endParaRPr>
          </a:p>
          <a:p>
            <a:pPr marL="0" indent="0" algn="just">
              <a:buNone/>
            </a:pPr>
            <a:endParaRPr lang="vi-VN">
              <a:latin typeface="Arial" pitchFamily="34" charset="0"/>
              <a:cs typeface="Arial" pitchFamily="34" charset="0"/>
            </a:endParaRPr>
          </a:p>
        </p:txBody>
      </p:sp>
      <p:pic>
        <p:nvPicPr>
          <p:cNvPr id="4" name="Picture 2" descr="C:\Users\User\Desktop\logoptit.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05800" y="190500"/>
            <a:ext cx="628650" cy="800100"/>
          </a:xfrm>
          <a:prstGeom prst="rect">
            <a:avLst/>
          </a:prstGeom>
          <a:noFill/>
          <a:extLst>
            <a:ext uri="{909E8E84-426E-40DD-AFC4-6F175D3DCCD1}">
              <a14:hiddenFill xmlns:a14="http://schemas.microsoft.com/office/drawing/2010/main">
                <a:solidFill>
                  <a:srgbClr val="FFFFFF"/>
                </a:solidFill>
              </a14:hiddenFill>
            </a:ext>
          </a:extLst>
        </p:spPr>
      </p:pic>
      <p:sp>
        <p:nvSpPr>
          <p:cNvPr id="5" name="Slide Number Placeholder 4"/>
          <p:cNvSpPr>
            <a:spLocks noGrp="1"/>
          </p:cNvSpPr>
          <p:nvPr>
            <p:ph type="sldNum" sz="quarter" idx="12"/>
          </p:nvPr>
        </p:nvSpPr>
        <p:spPr/>
        <p:txBody>
          <a:bodyPr/>
          <a:lstStyle/>
          <a:p>
            <a:fld id="{B6F15528-21DE-4FAA-801E-634DDDAF4B2B}" type="slidenum">
              <a:rPr lang="en-US" smtClean="0"/>
              <a:pPr/>
              <a:t>9</a:t>
            </a:fld>
            <a:endParaRPr lang="en-US" dirty="0"/>
          </a:p>
        </p:txBody>
      </p:sp>
    </p:spTree>
    <p:extLst>
      <p:ext uri="{BB962C8B-B14F-4D97-AF65-F5344CB8AC3E}">
        <p14:creationId xmlns:p14="http://schemas.microsoft.com/office/powerpoint/2010/main" val="321257169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vi-VN" sz="3600" smtClean="0">
                <a:latin typeface="Arial" pitchFamily="34" charset="0"/>
                <a:cs typeface="Arial" pitchFamily="34" charset="0"/>
              </a:rPr>
              <a:t>TĂNG ĐỘ DÀI TỪ NHỚ</a:t>
            </a:r>
            <a:endParaRPr lang="en-US" sz="3600" dirty="0">
              <a:latin typeface="Arial" pitchFamily="34" charset="0"/>
              <a:cs typeface="Arial" pitchFamily="34" charset="0"/>
            </a:endParaRPr>
          </a:p>
        </p:txBody>
      </p:sp>
      <p:sp>
        <p:nvSpPr>
          <p:cNvPr id="3" name="Content Placeholder 2"/>
          <p:cNvSpPr>
            <a:spLocks noGrp="1"/>
          </p:cNvSpPr>
          <p:nvPr>
            <p:ph sz="quarter" idx="1"/>
          </p:nvPr>
        </p:nvSpPr>
        <p:spPr/>
        <p:txBody>
          <a:bodyPr/>
          <a:lstStyle/>
          <a:p>
            <a:pPr algn="just"/>
            <a:r>
              <a:rPr lang="vi-VN" smtClean="0">
                <a:latin typeface="Arial" pitchFamily="34" charset="0"/>
                <a:cs typeface="Arial" pitchFamily="34" charset="0"/>
              </a:rPr>
              <a:t>VD: cho chip nhớ SRAM 4K x 4 bit, thiết kế module nhớ 4K x 8 bit</a:t>
            </a:r>
          </a:p>
          <a:p>
            <a:pPr algn="just"/>
            <a:r>
              <a:rPr lang="vi-VN" smtClean="0">
                <a:latin typeface="Arial" pitchFamily="34" charset="0"/>
                <a:cs typeface="Arial" pitchFamily="34" charset="0"/>
              </a:rPr>
              <a:t>Dung lượng chip nhớ = 2</a:t>
            </a:r>
            <a:r>
              <a:rPr lang="vi-VN" baseline="30000" smtClean="0">
                <a:latin typeface="Arial" pitchFamily="34" charset="0"/>
                <a:cs typeface="Arial" pitchFamily="34" charset="0"/>
              </a:rPr>
              <a:t>12</a:t>
            </a:r>
            <a:r>
              <a:rPr lang="vi-VN" smtClean="0">
                <a:latin typeface="Arial" pitchFamily="34" charset="0"/>
                <a:cs typeface="Arial" pitchFamily="34" charset="0"/>
              </a:rPr>
              <a:t> x 4 bit</a:t>
            </a:r>
          </a:p>
          <a:p>
            <a:pPr algn="just"/>
            <a:r>
              <a:rPr lang="vi-VN" smtClean="0">
                <a:latin typeface="Arial" pitchFamily="34" charset="0"/>
                <a:cs typeface="Arial" pitchFamily="34" charset="0"/>
              </a:rPr>
              <a:t>Chip nhớ có: 12 chân địa chỉ, 4 chân dữ liệu</a:t>
            </a:r>
          </a:p>
          <a:p>
            <a:pPr algn="just"/>
            <a:r>
              <a:rPr lang="vi-VN" smtClean="0">
                <a:latin typeface="Arial" pitchFamily="34" charset="0"/>
                <a:cs typeface="Arial" pitchFamily="34" charset="0"/>
              </a:rPr>
              <a:t>Module nhớ cần có 12 chân địa chỉ, 8 chân dữ liệu</a:t>
            </a:r>
            <a:endParaRPr lang="vi-VN">
              <a:latin typeface="Arial" pitchFamily="34" charset="0"/>
              <a:cs typeface="Arial" pitchFamily="34" charset="0"/>
            </a:endParaRPr>
          </a:p>
        </p:txBody>
      </p:sp>
      <p:pic>
        <p:nvPicPr>
          <p:cNvPr id="4" name="Picture 2" descr="C:\Users\User\Desktop\logoptit.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05800" y="190500"/>
            <a:ext cx="628650" cy="800100"/>
          </a:xfrm>
          <a:prstGeom prst="rect">
            <a:avLst/>
          </a:prstGeom>
          <a:noFill/>
          <a:extLst>
            <a:ext uri="{909E8E84-426E-40DD-AFC4-6F175D3DCCD1}">
              <a14:hiddenFill xmlns:a14="http://schemas.microsoft.com/office/drawing/2010/main">
                <a:solidFill>
                  <a:srgbClr val="FFFFFF"/>
                </a:solidFill>
              </a14:hiddenFill>
            </a:ext>
          </a:extLst>
        </p:spPr>
      </p:pic>
      <p:sp>
        <p:nvSpPr>
          <p:cNvPr id="5" name="Slide Number Placeholder 4"/>
          <p:cNvSpPr>
            <a:spLocks noGrp="1"/>
          </p:cNvSpPr>
          <p:nvPr>
            <p:ph type="sldNum" sz="quarter" idx="12"/>
          </p:nvPr>
        </p:nvSpPr>
        <p:spPr/>
        <p:txBody>
          <a:bodyPr/>
          <a:lstStyle/>
          <a:p>
            <a:fld id="{B6F15528-21DE-4FAA-801E-634DDDAF4B2B}" type="slidenum">
              <a:rPr lang="en-US" smtClean="0"/>
              <a:pPr/>
              <a:t>10</a:t>
            </a:fld>
            <a:endParaRPr lang="en-US" dirty="0"/>
          </a:p>
        </p:txBody>
      </p:sp>
    </p:spTree>
    <p:extLst>
      <p:ext uri="{BB962C8B-B14F-4D97-AF65-F5344CB8AC3E}">
        <p14:creationId xmlns:p14="http://schemas.microsoft.com/office/powerpoint/2010/main" val="78477215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vi-VN" sz="3600" smtClean="0">
                <a:latin typeface="Arial" pitchFamily="34" charset="0"/>
                <a:cs typeface="Arial" pitchFamily="34" charset="0"/>
              </a:rPr>
              <a:t>TĂNG ĐỘ DÀI TỪ NHỚ</a:t>
            </a:r>
            <a:endParaRPr lang="en-US" sz="3600" dirty="0">
              <a:latin typeface="Arial" pitchFamily="34" charset="0"/>
              <a:cs typeface="Arial" pitchFamily="34" charset="0"/>
            </a:endParaRPr>
          </a:p>
        </p:txBody>
      </p:sp>
      <p:sp>
        <p:nvSpPr>
          <p:cNvPr id="3" name="Content Placeholder 2"/>
          <p:cNvSpPr>
            <a:spLocks noGrp="1"/>
          </p:cNvSpPr>
          <p:nvPr>
            <p:ph sz="quarter" idx="1"/>
          </p:nvPr>
        </p:nvSpPr>
        <p:spPr/>
        <p:txBody>
          <a:bodyPr/>
          <a:lstStyle/>
          <a:p>
            <a:pPr algn="just"/>
            <a:endParaRPr lang="vi-VN">
              <a:latin typeface="Arial" pitchFamily="34" charset="0"/>
              <a:cs typeface="Arial" pitchFamily="34" charset="0"/>
            </a:endParaRPr>
          </a:p>
        </p:txBody>
      </p:sp>
      <p:pic>
        <p:nvPicPr>
          <p:cNvPr id="4" name="Picture 2" descr="C:\Users\User\Desktop\logoptit.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05800" y="190500"/>
            <a:ext cx="628650" cy="800100"/>
          </a:xfrm>
          <a:prstGeom prst="rect">
            <a:avLst/>
          </a:prstGeom>
          <a:noFill/>
          <a:extLst>
            <a:ext uri="{909E8E84-426E-40DD-AFC4-6F175D3DCCD1}">
              <a14:hiddenFill xmlns:a14="http://schemas.microsoft.com/office/drawing/2010/main">
                <a:solidFill>
                  <a:srgbClr val="FFFFFF"/>
                </a:solidFill>
              </a14:hiddenFill>
            </a:ext>
          </a:extLst>
        </p:spPr>
      </p:pic>
      <p:sp>
        <p:nvSpPr>
          <p:cNvPr id="5" name="Slide Number Placeholder 4"/>
          <p:cNvSpPr>
            <a:spLocks noGrp="1"/>
          </p:cNvSpPr>
          <p:nvPr>
            <p:ph type="sldNum" sz="quarter" idx="12"/>
          </p:nvPr>
        </p:nvSpPr>
        <p:spPr/>
        <p:txBody>
          <a:bodyPr/>
          <a:lstStyle/>
          <a:p>
            <a:fld id="{B6F15528-21DE-4FAA-801E-634DDDAF4B2B}" type="slidenum">
              <a:rPr lang="en-US" smtClean="0"/>
              <a:pPr/>
              <a:t>11</a:t>
            </a:fld>
            <a:endParaRPr lang="en-US" dirty="0"/>
          </a:p>
        </p:txBody>
      </p:sp>
      <p:pic>
        <p:nvPicPr>
          <p:cNvPr id="6" name="Picture 2"/>
          <p:cNvPicPr>
            <a:picLocks noChangeAspect="1" noChangeArrowheads="1"/>
          </p:cNvPicPr>
          <p:nvPr/>
        </p:nvPicPr>
        <p:blipFill>
          <a:blip r:embed="rId4" cstate="print"/>
          <a:srcRect/>
          <a:stretch>
            <a:fillRect/>
          </a:stretch>
        </p:blipFill>
        <p:spPr bwMode="auto">
          <a:xfrm>
            <a:off x="707090" y="1524000"/>
            <a:ext cx="8055910" cy="4876800"/>
          </a:xfrm>
          <a:prstGeom prst="rect">
            <a:avLst/>
          </a:prstGeom>
          <a:noFill/>
          <a:ln w="9525">
            <a:noFill/>
            <a:miter lim="800000"/>
            <a:headEnd/>
            <a:tailEnd/>
          </a:ln>
          <a:effectLst/>
        </p:spPr>
      </p:pic>
    </p:spTree>
    <p:extLst>
      <p:ext uri="{BB962C8B-B14F-4D97-AF65-F5344CB8AC3E}">
        <p14:creationId xmlns:p14="http://schemas.microsoft.com/office/powerpoint/2010/main" val="381967118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vi-VN" sz="3600" smtClean="0">
                <a:latin typeface="Arial" pitchFamily="34" charset="0"/>
                <a:cs typeface="Arial" pitchFamily="34" charset="0"/>
              </a:rPr>
              <a:t>TĂNG ĐỘ DÀI TỪ NHỚ</a:t>
            </a:r>
            <a:endParaRPr lang="en-US" sz="3600" baseline="30000" dirty="0">
              <a:latin typeface="Arial" pitchFamily="34" charset="0"/>
              <a:cs typeface="Arial" pitchFamily="34" charset="0"/>
            </a:endParaRPr>
          </a:p>
        </p:txBody>
      </p:sp>
      <p:sp>
        <p:nvSpPr>
          <p:cNvPr id="3" name="Content Placeholder 2"/>
          <p:cNvSpPr>
            <a:spLocks noGrp="1"/>
          </p:cNvSpPr>
          <p:nvPr>
            <p:ph sz="quarter" idx="1"/>
          </p:nvPr>
        </p:nvSpPr>
        <p:spPr/>
        <p:txBody>
          <a:bodyPr/>
          <a:lstStyle/>
          <a:p>
            <a:pPr algn="just"/>
            <a:r>
              <a:rPr lang="vi-VN">
                <a:latin typeface="Arial" pitchFamily="34" charset="0"/>
                <a:cs typeface="Arial" pitchFamily="34" charset="0"/>
              </a:rPr>
              <a:t>Cho chip nhớ 2</a:t>
            </a:r>
            <a:r>
              <a:rPr lang="vi-VN" baseline="30000">
                <a:latin typeface="Arial" pitchFamily="34" charset="0"/>
                <a:cs typeface="Arial" pitchFamily="34" charset="0"/>
              </a:rPr>
              <a:t>n</a:t>
            </a:r>
            <a:r>
              <a:rPr lang="vi-VN">
                <a:latin typeface="Arial" pitchFamily="34" charset="0"/>
                <a:cs typeface="Arial" pitchFamily="34" charset="0"/>
              </a:rPr>
              <a:t> x m bit</a:t>
            </a:r>
          </a:p>
          <a:p>
            <a:pPr algn="just"/>
            <a:r>
              <a:rPr lang="vi-VN">
                <a:latin typeface="Arial" pitchFamily="34" charset="0"/>
                <a:cs typeface="Arial" pitchFamily="34" charset="0"/>
              </a:rPr>
              <a:t>Thiết kế </a:t>
            </a:r>
            <a:r>
              <a:rPr lang="vi-VN" smtClean="0">
                <a:latin typeface="Arial" pitchFamily="34" charset="0"/>
                <a:cs typeface="Arial" pitchFamily="34" charset="0"/>
              </a:rPr>
              <a:t>module </a:t>
            </a:r>
            <a:r>
              <a:rPr lang="vi-VN">
                <a:latin typeface="Arial" pitchFamily="34" charset="0"/>
                <a:cs typeface="Arial" pitchFamily="34" charset="0"/>
              </a:rPr>
              <a:t>nhớ 2</a:t>
            </a:r>
            <a:r>
              <a:rPr lang="vi-VN" baseline="30000">
                <a:latin typeface="Arial" pitchFamily="34" charset="0"/>
                <a:cs typeface="Arial" pitchFamily="34" charset="0"/>
              </a:rPr>
              <a:t>n</a:t>
            </a:r>
            <a:r>
              <a:rPr lang="vi-VN">
                <a:latin typeface="Arial" pitchFamily="34" charset="0"/>
                <a:cs typeface="Arial" pitchFamily="34" charset="0"/>
              </a:rPr>
              <a:t> x (k.m) bit</a:t>
            </a:r>
          </a:p>
          <a:p>
            <a:pPr algn="just"/>
            <a:r>
              <a:rPr lang="vi-VN">
                <a:latin typeface="Arial" pitchFamily="34" charset="0"/>
                <a:cs typeface="Arial" pitchFamily="34" charset="0"/>
              </a:rPr>
              <a:t>Dùng k chip nhớ</a:t>
            </a:r>
          </a:p>
        </p:txBody>
      </p:sp>
      <p:pic>
        <p:nvPicPr>
          <p:cNvPr id="4" name="Picture 2" descr="C:\Users\User\Desktop\logoptit.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05800" y="190500"/>
            <a:ext cx="628650" cy="800100"/>
          </a:xfrm>
          <a:prstGeom prst="rect">
            <a:avLst/>
          </a:prstGeom>
          <a:noFill/>
          <a:extLst>
            <a:ext uri="{909E8E84-426E-40DD-AFC4-6F175D3DCCD1}">
              <a14:hiddenFill xmlns:a14="http://schemas.microsoft.com/office/drawing/2010/main">
                <a:solidFill>
                  <a:srgbClr val="FFFFFF"/>
                </a:solidFill>
              </a14:hiddenFill>
            </a:ext>
          </a:extLst>
        </p:spPr>
      </p:pic>
      <p:sp>
        <p:nvSpPr>
          <p:cNvPr id="5" name="Slide Number Placeholder 4"/>
          <p:cNvSpPr>
            <a:spLocks noGrp="1"/>
          </p:cNvSpPr>
          <p:nvPr>
            <p:ph type="sldNum" sz="quarter" idx="12"/>
          </p:nvPr>
        </p:nvSpPr>
        <p:spPr/>
        <p:txBody>
          <a:bodyPr/>
          <a:lstStyle/>
          <a:p>
            <a:fld id="{B6F15528-21DE-4FAA-801E-634DDDAF4B2B}" type="slidenum">
              <a:rPr lang="en-US" smtClean="0"/>
              <a:pPr/>
              <a:t>12</a:t>
            </a:fld>
            <a:endParaRPr lang="en-US" dirty="0"/>
          </a:p>
        </p:txBody>
      </p:sp>
    </p:spTree>
    <p:extLst>
      <p:ext uri="{BB962C8B-B14F-4D97-AF65-F5344CB8AC3E}">
        <p14:creationId xmlns:p14="http://schemas.microsoft.com/office/powerpoint/2010/main" val="120716251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vi-VN" sz="3600" smtClean="0">
                <a:latin typeface="Arial" pitchFamily="34" charset="0"/>
                <a:cs typeface="Arial" pitchFamily="34" charset="0"/>
              </a:rPr>
              <a:t>TĂNG SỐ LƯỢNG TỪ NHỚ</a:t>
            </a:r>
            <a:endParaRPr lang="en-US" sz="3600" dirty="0">
              <a:latin typeface="Arial" pitchFamily="34" charset="0"/>
              <a:cs typeface="Arial" pitchFamily="34" charset="0"/>
            </a:endParaRPr>
          </a:p>
        </p:txBody>
      </p:sp>
      <p:sp>
        <p:nvSpPr>
          <p:cNvPr id="3" name="Content Placeholder 2"/>
          <p:cNvSpPr>
            <a:spLocks noGrp="1"/>
          </p:cNvSpPr>
          <p:nvPr>
            <p:ph sz="quarter" idx="1"/>
          </p:nvPr>
        </p:nvSpPr>
        <p:spPr/>
        <p:txBody>
          <a:bodyPr/>
          <a:lstStyle/>
          <a:p>
            <a:pPr algn="just"/>
            <a:r>
              <a:rPr lang="vi-VN" smtClean="0">
                <a:latin typeface="Arial" pitchFamily="34" charset="0"/>
                <a:cs typeface="Arial" pitchFamily="34" charset="0"/>
              </a:rPr>
              <a:t>VD: cho chip nhớ SRAM 4K x 8 bit, thiết kế module nhớ 8K x 8 bit</a:t>
            </a:r>
          </a:p>
          <a:p>
            <a:pPr algn="just"/>
            <a:r>
              <a:rPr lang="vi-VN" smtClean="0">
                <a:latin typeface="Arial" pitchFamily="34" charset="0"/>
                <a:cs typeface="Arial" pitchFamily="34" charset="0"/>
              </a:rPr>
              <a:t>Dung lượng chip nhớ: 212 x 8 bit</a:t>
            </a:r>
          </a:p>
          <a:p>
            <a:pPr algn="just"/>
            <a:r>
              <a:rPr lang="vi-VN" smtClean="0">
                <a:latin typeface="Arial" pitchFamily="34" charset="0"/>
                <a:cs typeface="Arial" pitchFamily="34" charset="0"/>
              </a:rPr>
              <a:t>Chip nhớ có: 12 chân địa chỉ, 8 chân dữ liệu</a:t>
            </a:r>
          </a:p>
          <a:p>
            <a:pPr algn="just"/>
            <a:r>
              <a:rPr lang="vi-VN" smtClean="0">
                <a:latin typeface="Arial" pitchFamily="34" charset="0"/>
                <a:cs typeface="Arial" pitchFamily="34" charset="0"/>
              </a:rPr>
              <a:t>Dung lượng module nhớ 213 x 8 bit</a:t>
            </a:r>
          </a:p>
          <a:p>
            <a:pPr marL="0" indent="0" algn="just">
              <a:buNone/>
            </a:pPr>
            <a:r>
              <a:rPr lang="vi-VN" smtClean="0">
                <a:latin typeface="Arial" pitchFamily="34" charset="0"/>
                <a:cs typeface="Arial" pitchFamily="34" charset="0"/>
                <a:sym typeface="Wingdings" pitchFamily="2" charset="2"/>
              </a:rPr>
              <a:t>Cần có 13 chân địa chỉ, 8 chân dữ liệu</a:t>
            </a:r>
            <a:endParaRPr lang="vi-VN" smtClean="0">
              <a:latin typeface="Arial" pitchFamily="34" charset="0"/>
              <a:cs typeface="Arial" pitchFamily="34" charset="0"/>
            </a:endParaRPr>
          </a:p>
        </p:txBody>
      </p:sp>
      <p:pic>
        <p:nvPicPr>
          <p:cNvPr id="4" name="Picture 2" descr="C:\Users\User\Desktop\logoptit.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05800" y="190500"/>
            <a:ext cx="628650" cy="800100"/>
          </a:xfrm>
          <a:prstGeom prst="rect">
            <a:avLst/>
          </a:prstGeom>
          <a:noFill/>
          <a:extLst>
            <a:ext uri="{909E8E84-426E-40DD-AFC4-6F175D3DCCD1}">
              <a14:hiddenFill xmlns:a14="http://schemas.microsoft.com/office/drawing/2010/main">
                <a:solidFill>
                  <a:srgbClr val="FFFFFF"/>
                </a:solidFill>
              </a14:hiddenFill>
            </a:ext>
          </a:extLst>
        </p:spPr>
      </p:pic>
      <p:sp>
        <p:nvSpPr>
          <p:cNvPr id="5" name="Slide Number Placeholder 4"/>
          <p:cNvSpPr>
            <a:spLocks noGrp="1"/>
          </p:cNvSpPr>
          <p:nvPr>
            <p:ph type="sldNum" sz="quarter" idx="12"/>
          </p:nvPr>
        </p:nvSpPr>
        <p:spPr/>
        <p:txBody>
          <a:bodyPr/>
          <a:lstStyle/>
          <a:p>
            <a:fld id="{B6F15528-21DE-4FAA-801E-634DDDAF4B2B}" type="slidenum">
              <a:rPr lang="en-US" smtClean="0"/>
              <a:pPr/>
              <a:t>13</a:t>
            </a:fld>
            <a:endParaRPr lang="en-US" dirty="0"/>
          </a:p>
        </p:txBody>
      </p:sp>
    </p:spTree>
    <p:extLst>
      <p:ext uri="{BB962C8B-B14F-4D97-AF65-F5344CB8AC3E}">
        <p14:creationId xmlns:p14="http://schemas.microsoft.com/office/powerpoint/2010/main" val="240290431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vi-VN" sz="3600" smtClean="0">
                <a:latin typeface="Arial" pitchFamily="34" charset="0"/>
                <a:cs typeface="Arial" pitchFamily="34" charset="0"/>
              </a:rPr>
              <a:t>TĂNG SỐ LƯỢNG TỪ NHỚ</a:t>
            </a:r>
            <a:endParaRPr lang="en-US" sz="3600" dirty="0">
              <a:latin typeface="Arial" pitchFamily="34" charset="0"/>
              <a:cs typeface="Arial" pitchFamily="34" charset="0"/>
            </a:endParaRPr>
          </a:p>
        </p:txBody>
      </p:sp>
      <p:sp>
        <p:nvSpPr>
          <p:cNvPr id="3" name="Content Placeholder 2"/>
          <p:cNvSpPr>
            <a:spLocks noGrp="1"/>
          </p:cNvSpPr>
          <p:nvPr>
            <p:ph sz="quarter" idx="1"/>
          </p:nvPr>
        </p:nvSpPr>
        <p:spPr>
          <a:xfrm>
            <a:off x="914400" y="1447800"/>
            <a:ext cx="7772400" cy="5105400"/>
          </a:xfrm>
        </p:spPr>
        <p:txBody>
          <a:bodyPr>
            <a:normAutofit/>
          </a:bodyPr>
          <a:lstStyle/>
          <a:p>
            <a:pPr algn="just"/>
            <a:endParaRPr lang="en-US">
              <a:latin typeface="Arial" pitchFamily="34" charset="0"/>
              <a:cs typeface="Arial" pitchFamily="34" charset="0"/>
            </a:endParaRPr>
          </a:p>
        </p:txBody>
      </p:sp>
      <p:pic>
        <p:nvPicPr>
          <p:cNvPr id="4" name="Picture 2" descr="C:\Users\User\Desktop\logoptit.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05800" y="190500"/>
            <a:ext cx="628650" cy="800100"/>
          </a:xfrm>
          <a:prstGeom prst="rect">
            <a:avLst/>
          </a:prstGeom>
          <a:noFill/>
          <a:extLst>
            <a:ext uri="{909E8E84-426E-40DD-AFC4-6F175D3DCCD1}">
              <a14:hiddenFill xmlns:a14="http://schemas.microsoft.com/office/drawing/2010/main">
                <a:solidFill>
                  <a:srgbClr val="FFFFFF"/>
                </a:solidFill>
              </a14:hiddenFill>
            </a:ext>
          </a:extLst>
        </p:spPr>
      </p:pic>
      <p:sp>
        <p:nvSpPr>
          <p:cNvPr id="5" name="Slide Number Placeholder 4"/>
          <p:cNvSpPr>
            <a:spLocks noGrp="1"/>
          </p:cNvSpPr>
          <p:nvPr>
            <p:ph type="sldNum" sz="quarter" idx="12"/>
          </p:nvPr>
        </p:nvSpPr>
        <p:spPr/>
        <p:txBody>
          <a:bodyPr/>
          <a:lstStyle/>
          <a:p>
            <a:fld id="{B6F15528-21DE-4FAA-801E-634DDDAF4B2B}" type="slidenum">
              <a:rPr lang="en-US" smtClean="0"/>
              <a:pPr/>
              <a:t>14</a:t>
            </a:fld>
            <a:endParaRPr lang="en-US" dirty="0"/>
          </a:p>
        </p:txBody>
      </p:sp>
      <p:pic>
        <p:nvPicPr>
          <p:cNvPr id="6" name="Picture 2"/>
          <p:cNvPicPr>
            <a:picLocks noChangeAspect="1" noChangeArrowheads="1"/>
          </p:cNvPicPr>
          <p:nvPr/>
        </p:nvPicPr>
        <p:blipFill>
          <a:blip r:embed="rId4" cstate="print"/>
          <a:srcRect/>
          <a:stretch>
            <a:fillRect/>
          </a:stretch>
        </p:blipFill>
        <p:spPr bwMode="auto">
          <a:xfrm>
            <a:off x="685800" y="1676400"/>
            <a:ext cx="8001000" cy="4979552"/>
          </a:xfrm>
          <a:prstGeom prst="rect">
            <a:avLst/>
          </a:prstGeom>
          <a:noFill/>
          <a:ln w="9525">
            <a:noFill/>
            <a:miter lim="800000"/>
            <a:headEnd/>
            <a:tailEnd/>
          </a:ln>
          <a:effectLst/>
        </p:spPr>
      </p:pic>
    </p:spTree>
    <p:extLst>
      <p:ext uri="{BB962C8B-B14F-4D97-AF65-F5344CB8AC3E}">
        <p14:creationId xmlns:p14="http://schemas.microsoft.com/office/powerpoint/2010/main" val="8989711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vi-VN" sz="3600" smtClean="0">
                <a:latin typeface="Arial" pitchFamily="34" charset="0"/>
                <a:cs typeface="Arial" pitchFamily="34" charset="0"/>
              </a:rPr>
              <a:t>BỘ NHỚ CACHE</a:t>
            </a:r>
            <a:endParaRPr lang="en-US" sz="3600" dirty="0">
              <a:latin typeface="Arial" pitchFamily="34" charset="0"/>
              <a:cs typeface="Arial" pitchFamily="34" charset="0"/>
            </a:endParaRPr>
          </a:p>
        </p:txBody>
      </p:sp>
      <p:sp>
        <p:nvSpPr>
          <p:cNvPr id="3" name="Content Placeholder 2"/>
          <p:cNvSpPr>
            <a:spLocks noGrp="1"/>
          </p:cNvSpPr>
          <p:nvPr>
            <p:ph sz="quarter" idx="1"/>
          </p:nvPr>
        </p:nvSpPr>
        <p:spPr/>
        <p:txBody>
          <a:bodyPr/>
          <a:lstStyle/>
          <a:p>
            <a:pPr algn="just"/>
            <a:r>
              <a:rPr lang="vi-VN">
                <a:latin typeface="Arial" pitchFamily="34" charset="0"/>
                <a:cs typeface="Arial" pitchFamily="34" charset="0"/>
              </a:rPr>
              <a:t>Cache có tốc độ nhanh hơn bộ nhớ chính</a:t>
            </a:r>
          </a:p>
          <a:p>
            <a:pPr algn="just"/>
            <a:r>
              <a:rPr lang="vi-VN">
                <a:latin typeface="Arial" pitchFamily="34" charset="0"/>
                <a:cs typeface="Arial" pitchFamily="34" charset="0"/>
              </a:rPr>
              <a:t>Cache được đặt giữa CPU và bộ nhớ chính nhằm tăng tốc độ truy nhập bộ nhớ của CPU</a:t>
            </a:r>
          </a:p>
          <a:p>
            <a:pPr algn="just"/>
            <a:r>
              <a:rPr lang="vi-VN">
                <a:latin typeface="Arial" pitchFamily="34" charset="0"/>
                <a:cs typeface="Arial" pitchFamily="34" charset="0"/>
              </a:rPr>
              <a:t>Cache có thể được đặt trên chip của CPU</a:t>
            </a:r>
          </a:p>
        </p:txBody>
      </p:sp>
      <p:pic>
        <p:nvPicPr>
          <p:cNvPr id="4" name="Picture 2" descr="C:\Users\User\Desktop\logoptit.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05800" y="190500"/>
            <a:ext cx="628650" cy="800100"/>
          </a:xfrm>
          <a:prstGeom prst="rect">
            <a:avLst/>
          </a:prstGeom>
          <a:noFill/>
          <a:extLst>
            <a:ext uri="{909E8E84-426E-40DD-AFC4-6F175D3DCCD1}">
              <a14:hiddenFill xmlns:a14="http://schemas.microsoft.com/office/drawing/2010/main">
                <a:solidFill>
                  <a:srgbClr val="FFFFFF"/>
                </a:solidFill>
              </a14:hiddenFill>
            </a:ext>
          </a:extLst>
        </p:spPr>
      </p:pic>
      <p:sp>
        <p:nvSpPr>
          <p:cNvPr id="5" name="Slide Number Placeholder 4"/>
          <p:cNvSpPr>
            <a:spLocks noGrp="1"/>
          </p:cNvSpPr>
          <p:nvPr>
            <p:ph type="sldNum" sz="quarter" idx="12"/>
          </p:nvPr>
        </p:nvSpPr>
        <p:spPr/>
        <p:txBody>
          <a:bodyPr/>
          <a:lstStyle/>
          <a:p>
            <a:fld id="{B6F15528-21DE-4FAA-801E-634DDDAF4B2B}" type="slidenum">
              <a:rPr lang="en-US" smtClean="0"/>
              <a:pPr/>
              <a:t>15</a:t>
            </a:fld>
            <a:endParaRPr lang="en-US" dirty="0"/>
          </a:p>
        </p:txBody>
      </p:sp>
      <p:pic>
        <p:nvPicPr>
          <p:cNvPr id="6" name="Picture 3"/>
          <p:cNvPicPr>
            <a:picLocks noChangeAspect="1" noChangeArrowheads="1"/>
          </p:cNvPicPr>
          <p:nvPr/>
        </p:nvPicPr>
        <p:blipFill>
          <a:blip r:embed="rId4" cstate="print"/>
          <a:srcRect/>
          <a:stretch>
            <a:fillRect/>
          </a:stretch>
        </p:blipFill>
        <p:spPr bwMode="auto">
          <a:xfrm>
            <a:off x="2354757" y="3505200"/>
            <a:ext cx="4350843" cy="2743200"/>
          </a:xfrm>
          <a:prstGeom prst="rect">
            <a:avLst/>
          </a:prstGeom>
          <a:noFill/>
          <a:ln w="9525">
            <a:noFill/>
            <a:miter lim="800000"/>
            <a:headEnd/>
            <a:tailEnd/>
          </a:ln>
          <a:effectLst/>
        </p:spPr>
      </p:pic>
    </p:spTree>
    <p:extLst>
      <p:ext uri="{BB962C8B-B14F-4D97-AF65-F5344CB8AC3E}">
        <p14:creationId xmlns:p14="http://schemas.microsoft.com/office/powerpoint/2010/main" val="307927338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vi-VN" sz="3600" smtClean="0">
                <a:latin typeface="Arial" pitchFamily="34" charset="0"/>
                <a:cs typeface="Arial" pitchFamily="34" charset="0"/>
              </a:rPr>
              <a:t>VÍ DỤ THAO TÁC CỦA CACHE</a:t>
            </a:r>
            <a:endParaRPr lang="en-US" sz="3600" dirty="0">
              <a:latin typeface="Arial" pitchFamily="34" charset="0"/>
              <a:cs typeface="Arial" pitchFamily="34" charset="0"/>
            </a:endParaRPr>
          </a:p>
        </p:txBody>
      </p:sp>
      <p:sp>
        <p:nvSpPr>
          <p:cNvPr id="3" name="Content Placeholder 2"/>
          <p:cNvSpPr>
            <a:spLocks noGrp="1"/>
          </p:cNvSpPr>
          <p:nvPr>
            <p:ph sz="quarter" idx="1"/>
          </p:nvPr>
        </p:nvSpPr>
        <p:spPr/>
        <p:txBody>
          <a:bodyPr/>
          <a:lstStyle/>
          <a:p>
            <a:pPr algn="just"/>
            <a:r>
              <a:rPr lang="vi-VN">
                <a:latin typeface="Arial" pitchFamily="34" charset="0"/>
                <a:cs typeface="Arial" pitchFamily="34" charset="0"/>
              </a:rPr>
              <a:t>CPU yêu cầu nội dung của ngăn nhớ</a:t>
            </a:r>
          </a:p>
          <a:p>
            <a:pPr algn="just"/>
            <a:r>
              <a:rPr lang="vi-VN">
                <a:latin typeface="Arial" pitchFamily="34" charset="0"/>
                <a:cs typeface="Arial" pitchFamily="34" charset="0"/>
              </a:rPr>
              <a:t>CPU kiểm tra trên cache với dữ liệu này</a:t>
            </a:r>
          </a:p>
          <a:p>
            <a:pPr algn="just"/>
            <a:r>
              <a:rPr lang="vi-VN">
                <a:latin typeface="Arial" pitchFamily="34" charset="0"/>
                <a:cs typeface="Arial" pitchFamily="34" charset="0"/>
              </a:rPr>
              <a:t>Nếu có, CPU nhận dữ liệu từ cache (nhanh)</a:t>
            </a:r>
          </a:p>
          <a:p>
            <a:pPr algn="just"/>
            <a:r>
              <a:rPr lang="vi-VN">
                <a:latin typeface="Arial" pitchFamily="34" charset="0"/>
                <a:cs typeface="Arial" pitchFamily="34" charset="0"/>
              </a:rPr>
              <a:t>Nếu không có, đọc block nhớ chứa dữ liệu từ bộ nhớ chính vào cache</a:t>
            </a:r>
          </a:p>
          <a:p>
            <a:pPr algn="just"/>
            <a:r>
              <a:rPr lang="vi-VN">
                <a:latin typeface="Arial" pitchFamily="34" charset="0"/>
                <a:cs typeface="Arial" pitchFamily="34" charset="0"/>
              </a:rPr>
              <a:t>Tiếp đó chuyển dữ liệu từ cache vào CPU</a:t>
            </a:r>
          </a:p>
        </p:txBody>
      </p:sp>
      <p:pic>
        <p:nvPicPr>
          <p:cNvPr id="4" name="Picture 2" descr="C:\Users\User\Desktop\logoptit.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05800" y="190500"/>
            <a:ext cx="628650" cy="800100"/>
          </a:xfrm>
          <a:prstGeom prst="rect">
            <a:avLst/>
          </a:prstGeom>
          <a:noFill/>
          <a:extLst>
            <a:ext uri="{909E8E84-426E-40DD-AFC4-6F175D3DCCD1}">
              <a14:hiddenFill xmlns:a14="http://schemas.microsoft.com/office/drawing/2010/main">
                <a:solidFill>
                  <a:srgbClr val="FFFFFF"/>
                </a:solidFill>
              </a14:hiddenFill>
            </a:ext>
          </a:extLst>
        </p:spPr>
      </p:pic>
      <p:sp>
        <p:nvSpPr>
          <p:cNvPr id="5" name="Slide Number Placeholder 4"/>
          <p:cNvSpPr>
            <a:spLocks noGrp="1"/>
          </p:cNvSpPr>
          <p:nvPr>
            <p:ph type="sldNum" sz="quarter" idx="12"/>
          </p:nvPr>
        </p:nvSpPr>
        <p:spPr/>
        <p:txBody>
          <a:bodyPr/>
          <a:lstStyle/>
          <a:p>
            <a:fld id="{B6F15528-21DE-4FAA-801E-634DDDAF4B2B}" type="slidenum">
              <a:rPr lang="en-US" smtClean="0"/>
              <a:pPr/>
              <a:t>16</a:t>
            </a:fld>
            <a:endParaRPr lang="en-US" dirty="0"/>
          </a:p>
        </p:txBody>
      </p:sp>
    </p:spTree>
    <p:extLst>
      <p:ext uri="{BB962C8B-B14F-4D97-AF65-F5344CB8AC3E}">
        <p14:creationId xmlns:p14="http://schemas.microsoft.com/office/powerpoint/2010/main" val="126806085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vi-VN" sz="3600" smtClean="0">
                <a:latin typeface="Arial" pitchFamily="34" charset="0"/>
                <a:cs typeface="Arial" pitchFamily="34" charset="0"/>
              </a:rPr>
              <a:t>HOẠT ĐỘNG ĐỌC CACHE</a:t>
            </a:r>
            <a:endParaRPr lang="en-US" sz="3600" dirty="0">
              <a:latin typeface="Arial" pitchFamily="34" charset="0"/>
              <a:cs typeface="Arial" pitchFamily="34" charset="0"/>
            </a:endParaRPr>
          </a:p>
        </p:txBody>
      </p:sp>
      <p:sp>
        <p:nvSpPr>
          <p:cNvPr id="3" name="Content Placeholder 2"/>
          <p:cNvSpPr>
            <a:spLocks noGrp="1"/>
          </p:cNvSpPr>
          <p:nvPr>
            <p:ph sz="quarter" idx="1"/>
          </p:nvPr>
        </p:nvSpPr>
        <p:spPr/>
        <p:txBody>
          <a:bodyPr/>
          <a:lstStyle/>
          <a:p>
            <a:pPr algn="just"/>
            <a:endParaRPr lang="vi-VN">
              <a:latin typeface="Arial" pitchFamily="34" charset="0"/>
              <a:cs typeface="Arial" pitchFamily="34" charset="0"/>
            </a:endParaRPr>
          </a:p>
        </p:txBody>
      </p:sp>
      <p:pic>
        <p:nvPicPr>
          <p:cNvPr id="4" name="Picture 2" descr="C:\Users\User\Desktop\logoptit.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05800" y="190500"/>
            <a:ext cx="628650" cy="800100"/>
          </a:xfrm>
          <a:prstGeom prst="rect">
            <a:avLst/>
          </a:prstGeom>
          <a:noFill/>
          <a:extLst>
            <a:ext uri="{909E8E84-426E-40DD-AFC4-6F175D3DCCD1}">
              <a14:hiddenFill xmlns:a14="http://schemas.microsoft.com/office/drawing/2010/main">
                <a:solidFill>
                  <a:srgbClr val="FFFFFF"/>
                </a:solidFill>
              </a14:hiddenFill>
            </a:ext>
          </a:extLst>
        </p:spPr>
      </p:pic>
      <p:sp>
        <p:nvSpPr>
          <p:cNvPr id="5" name="Slide Number Placeholder 4"/>
          <p:cNvSpPr>
            <a:spLocks noGrp="1"/>
          </p:cNvSpPr>
          <p:nvPr>
            <p:ph type="sldNum" sz="quarter" idx="12"/>
          </p:nvPr>
        </p:nvSpPr>
        <p:spPr/>
        <p:txBody>
          <a:bodyPr/>
          <a:lstStyle/>
          <a:p>
            <a:fld id="{B6F15528-21DE-4FAA-801E-634DDDAF4B2B}" type="slidenum">
              <a:rPr lang="en-US" smtClean="0"/>
              <a:pPr/>
              <a:t>17</a:t>
            </a:fld>
            <a:endParaRPr lang="en-US" dirty="0"/>
          </a:p>
        </p:txBody>
      </p:sp>
      <p:sp>
        <p:nvSpPr>
          <p:cNvPr id="6" name="Rectangle 4"/>
          <p:cNvSpPr>
            <a:spLocks noChangeArrowheads="1"/>
          </p:cNvSpPr>
          <p:nvPr/>
        </p:nvSpPr>
        <p:spPr bwMode="auto">
          <a:xfrm>
            <a:off x="6934200" y="1981200"/>
            <a:ext cx="1828800" cy="457200"/>
          </a:xfrm>
          <a:prstGeom prst="rect">
            <a:avLst/>
          </a:prstGeom>
          <a:solidFill>
            <a:srgbClr val="CCFFFF"/>
          </a:solidFill>
          <a:ln w="9525">
            <a:solidFill>
              <a:srgbClr val="000000"/>
            </a:solidFill>
            <a:miter lim="800000"/>
            <a:headEnd/>
            <a:tailEnd/>
          </a:ln>
          <a:effectLst/>
        </p:spPr>
        <p:txBody>
          <a:bodyPr wrap="none" anchor="ctr"/>
          <a:lstStyle/>
          <a:p>
            <a:pPr algn="ctr"/>
            <a:r>
              <a:rPr lang="en-GB">
                <a:solidFill>
                  <a:srgbClr val="FF0000"/>
                </a:solidFill>
                <a:sym typeface="Wingdings" pitchFamily="2" charset="2"/>
              </a:rPr>
              <a:t>cache </a:t>
            </a:r>
            <a:r>
              <a:rPr lang="en-GB" u="sng">
                <a:solidFill>
                  <a:srgbClr val="FF0000"/>
                </a:solidFill>
                <a:sym typeface="Wingdings" pitchFamily="2" charset="2"/>
              </a:rPr>
              <a:t>hit</a:t>
            </a:r>
            <a:r>
              <a:rPr lang="en-GB">
                <a:solidFill>
                  <a:srgbClr val="FF0000"/>
                </a:solidFill>
                <a:sym typeface="Wingdings" pitchFamily="2" charset="2"/>
              </a:rPr>
              <a:t> !</a:t>
            </a:r>
            <a:endParaRPr lang="en-US">
              <a:solidFill>
                <a:srgbClr val="FF0000"/>
              </a:solidFill>
              <a:sym typeface="Wingdings" pitchFamily="2" charset="2"/>
            </a:endParaRPr>
          </a:p>
        </p:txBody>
      </p:sp>
      <p:sp>
        <p:nvSpPr>
          <p:cNvPr id="7" name="Line 5"/>
          <p:cNvSpPr>
            <a:spLocks noChangeShapeType="1"/>
          </p:cNvSpPr>
          <p:nvPr/>
        </p:nvSpPr>
        <p:spPr bwMode="auto">
          <a:xfrm flipH="1">
            <a:off x="5943600" y="2209800"/>
            <a:ext cx="990600" cy="609600"/>
          </a:xfrm>
          <a:prstGeom prst="line">
            <a:avLst/>
          </a:prstGeom>
          <a:noFill/>
          <a:ln w="9525">
            <a:solidFill>
              <a:srgbClr val="000000"/>
            </a:solidFill>
            <a:round/>
            <a:headEnd/>
            <a:tailEnd type="triangle" w="med" len="med"/>
          </a:ln>
          <a:effectLst/>
        </p:spPr>
        <p:txBody>
          <a:bodyPr wrap="none" anchor="ctr"/>
          <a:lstStyle/>
          <a:p>
            <a:endParaRPr lang="en-US"/>
          </a:p>
        </p:txBody>
      </p:sp>
      <p:sp>
        <p:nvSpPr>
          <p:cNvPr id="8" name="Rectangle 8"/>
          <p:cNvSpPr>
            <a:spLocks noChangeArrowheads="1"/>
          </p:cNvSpPr>
          <p:nvPr/>
        </p:nvSpPr>
        <p:spPr bwMode="auto">
          <a:xfrm>
            <a:off x="838200" y="2819400"/>
            <a:ext cx="5943600" cy="533400"/>
          </a:xfrm>
          <a:prstGeom prst="rect">
            <a:avLst/>
          </a:prstGeom>
          <a:solidFill>
            <a:srgbClr val="FFFFCC"/>
          </a:solidFill>
          <a:ln w="9525">
            <a:solidFill>
              <a:srgbClr val="000000"/>
            </a:solidFill>
            <a:miter lim="800000"/>
            <a:headEnd/>
            <a:tailEnd/>
          </a:ln>
          <a:effectLst/>
        </p:spPr>
        <p:txBody>
          <a:bodyPr wrap="none" anchor="ctr"/>
          <a:lstStyle/>
          <a:p>
            <a:r>
              <a:rPr lang="en-GB" dirty="0" err="1" smtClean="0">
                <a:solidFill>
                  <a:srgbClr val="FF0000"/>
                </a:solidFill>
              </a:rPr>
              <a:t>Dữ</a:t>
            </a:r>
            <a:r>
              <a:rPr lang="en-GB" dirty="0" smtClean="0">
                <a:solidFill>
                  <a:srgbClr val="FF0000"/>
                </a:solidFill>
              </a:rPr>
              <a:t> </a:t>
            </a:r>
            <a:r>
              <a:rPr lang="en-GB" dirty="0" err="1" smtClean="0">
                <a:solidFill>
                  <a:srgbClr val="FF0000"/>
                </a:solidFill>
              </a:rPr>
              <a:t>liệu</a:t>
            </a:r>
            <a:r>
              <a:rPr lang="en-GB" dirty="0" smtClean="0">
                <a:solidFill>
                  <a:srgbClr val="FF0000"/>
                </a:solidFill>
              </a:rPr>
              <a:t> </a:t>
            </a:r>
            <a:r>
              <a:rPr lang="en-GB" dirty="0" err="1" smtClean="0">
                <a:solidFill>
                  <a:srgbClr val="FF0000"/>
                </a:solidFill>
              </a:rPr>
              <a:t>có</a:t>
            </a:r>
            <a:r>
              <a:rPr lang="en-GB" dirty="0" smtClean="0">
                <a:solidFill>
                  <a:srgbClr val="FF0000"/>
                </a:solidFill>
              </a:rPr>
              <a:t> </a:t>
            </a:r>
            <a:r>
              <a:rPr lang="en-GB" dirty="0" err="1" smtClean="0">
                <a:solidFill>
                  <a:srgbClr val="FF0000"/>
                </a:solidFill>
              </a:rPr>
              <a:t>mặt</a:t>
            </a:r>
            <a:r>
              <a:rPr lang="en-GB" dirty="0" smtClean="0">
                <a:solidFill>
                  <a:srgbClr val="FF0000"/>
                </a:solidFill>
              </a:rPr>
              <a:t> </a:t>
            </a:r>
            <a:r>
              <a:rPr lang="en-GB" dirty="0" err="1" smtClean="0">
                <a:solidFill>
                  <a:srgbClr val="FF0000"/>
                </a:solidFill>
              </a:rPr>
              <a:t>trong</a:t>
            </a:r>
            <a:r>
              <a:rPr lang="en-GB" dirty="0" smtClean="0">
                <a:solidFill>
                  <a:srgbClr val="FF0000"/>
                </a:solidFill>
              </a:rPr>
              <a:t> cache</a:t>
            </a:r>
            <a:r>
              <a:rPr lang="en-GB" dirty="0" smtClean="0"/>
              <a:t>  </a:t>
            </a:r>
            <a:r>
              <a:rPr lang="en-GB" dirty="0">
                <a:sym typeface="Wingdings" pitchFamily="2" charset="2"/>
              </a:rPr>
              <a:t> </a:t>
            </a:r>
            <a:r>
              <a:rPr lang="en-GB" dirty="0"/>
              <a:t> </a:t>
            </a:r>
            <a:r>
              <a:rPr lang="en-GB" dirty="0" err="1" smtClean="0"/>
              <a:t>Lấy</a:t>
            </a:r>
            <a:r>
              <a:rPr lang="en-GB" dirty="0" smtClean="0"/>
              <a:t> </a:t>
            </a:r>
            <a:r>
              <a:rPr lang="en-GB" dirty="0" err="1" smtClean="0"/>
              <a:t>dữ</a:t>
            </a:r>
            <a:r>
              <a:rPr lang="en-GB" dirty="0" smtClean="0"/>
              <a:t> </a:t>
            </a:r>
            <a:r>
              <a:rPr lang="en-GB" dirty="0" err="1" smtClean="0"/>
              <a:t>liệu</a:t>
            </a:r>
            <a:r>
              <a:rPr lang="en-GB" dirty="0" smtClean="0"/>
              <a:t> </a:t>
            </a:r>
            <a:r>
              <a:rPr lang="en-GB" dirty="0" err="1" smtClean="0"/>
              <a:t>từ</a:t>
            </a:r>
            <a:r>
              <a:rPr lang="en-GB" dirty="0" smtClean="0"/>
              <a:t> </a:t>
            </a:r>
            <a:r>
              <a:rPr lang="en-GB" dirty="0"/>
              <a:t>cache (fast)</a:t>
            </a:r>
            <a:endParaRPr lang="en-US" dirty="0"/>
          </a:p>
        </p:txBody>
      </p:sp>
      <p:sp>
        <p:nvSpPr>
          <p:cNvPr id="9" name="Rectangle 6"/>
          <p:cNvSpPr>
            <a:spLocks noChangeArrowheads="1"/>
          </p:cNvSpPr>
          <p:nvPr/>
        </p:nvSpPr>
        <p:spPr bwMode="auto">
          <a:xfrm>
            <a:off x="6934200" y="3276600"/>
            <a:ext cx="1828800" cy="457200"/>
          </a:xfrm>
          <a:prstGeom prst="rect">
            <a:avLst/>
          </a:prstGeom>
          <a:solidFill>
            <a:srgbClr val="CCFFFF"/>
          </a:solidFill>
          <a:ln w="9525">
            <a:solidFill>
              <a:srgbClr val="000000"/>
            </a:solidFill>
            <a:miter lim="800000"/>
            <a:headEnd/>
            <a:tailEnd/>
          </a:ln>
          <a:effectLst/>
        </p:spPr>
        <p:txBody>
          <a:bodyPr wrap="none" anchor="ctr"/>
          <a:lstStyle/>
          <a:p>
            <a:pPr algn="ctr"/>
            <a:r>
              <a:rPr lang="en-GB">
                <a:solidFill>
                  <a:srgbClr val="FF0000"/>
                </a:solidFill>
                <a:sym typeface="Wingdings" pitchFamily="2" charset="2"/>
              </a:rPr>
              <a:t>cache </a:t>
            </a:r>
            <a:r>
              <a:rPr lang="en-GB" u="sng">
                <a:solidFill>
                  <a:srgbClr val="FF0000"/>
                </a:solidFill>
                <a:sym typeface="Wingdings" pitchFamily="2" charset="2"/>
              </a:rPr>
              <a:t>miss</a:t>
            </a:r>
            <a:r>
              <a:rPr lang="en-GB">
                <a:solidFill>
                  <a:srgbClr val="FF0000"/>
                </a:solidFill>
                <a:sym typeface="Wingdings" pitchFamily="2" charset="2"/>
              </a:rPr>
              <a:t> !</a:t>
            </a:r>
            <a:endParaRPr lang="en-US">
              <a:solidFill>
                <a:srgbClr val="FF0000"/>
              </a:solidFill>
              <a:sym typeface="Wingdings" pitchFamily="2" charset="2"/>
            </a:endParaRPr>
          </a:p>
        </p:txBody>
      </p:sp>
      <p:sp>
        <p:nvSpPr>
          <p:cNvPr id="10" name="Rectangle 9"/>
          <p:cNvSpPr>
            <a:spLocks noChangeArrowheads="1"/>
          </p:cNvSpPr>
          <p:nvPr/>
        </p:nvSpPr>
        <p:spPr bwMode="auto">
          <a:xfrm>
            <a:off x="838200" y="4038600"/>
            <a:ext cx="7239000" cy="990600"/>
          </a:xfrm>
          <a:prstGeom prst="rect">
            <a:avLst/>
          </a:prstGeom>
          <a:solidFill>
            <a:srgbClr val="FFFFCC"/>
          </a:solidFill>
          <a:ln w="9525">
            <a:solidFill>
              <a:srgbClr val="000000"/>
            </a:solidFill>
            <a:miter lim="800000"/>
            <a:headEnd/>
            <a:tailEnd/>
          </a:ln>
          <a:effectLst/>
        </p:spPr>
        <p:txBody>
          <a:bodyPr wrap="none" anchor="ctr"/>
          <a:lstStyle/>
          <a:p>
            <a:pPr eaLnBrk="1" hangingPunct="1">
              <a:spcBef>
                <a:spcPct val="50000"/>
              </a:spcBef>
              <a:buClr>
                <a:srgbClr val="990000"/>
              </a:buClr>
              <a:buFont typeface="Wingdings" pitchFamily="2" charset="2"/>
              <a:buNone/>
            </a:pPr>
            <a:r>
              <a:rPr lang="en-GB" dirty="0" err="1" smtClean="0">
                <a:solidFill>
                  <a:srgbClr val="FF0000"/>
                </a:solidFill>
              </a:rPr>
              <a:t>Dữ</a:t>
            </a:r>
            <a:r>
              <a:rPr lang="en-GB" dirty="0" smtClean="0">
                <a:solidFill>
                  <a:srgbClr val="FF0000"/>
                </a:solidFill>
              </a:rPr>
              <a:t> </a:t>
            </a:r>
            <a:r>
              <a:rPr lang="en-GB" dirty="0" err="1" smtClean="0">
                <a:solidFill>
                  <a:srgbClr val="FF0000"/>
                </a:solidFill>
              </a:rPr>
              <a:t>liệu</a:t>
            </a:r>
            <a:r>
              <a:rPr lang="en-GB" dirty="0" smtClean="0">
                <a:solidFill>
                  <a:srgbClr val="FF0000"/>
                </a:solidFill>
              </a:rPr>
              <a:t> </a:t>
            </a:r>
            <a:r>
              <a:rPr lang="en-GB" dirty="0" err="1" smtClean="0">
                <a:solidFill>
                  <a:srgbClr val="FF0000"/>
                </a:solidFill>
              </a:rPr>
              <a:t>không</a:t>
            </a:r>
            <a:r>
              <a:rPr lang="en-GB" dirty="0" smtClean="0">
                <a:solidFill>
                  <a:srgbClr val="FF0000"/>
                </a:solidFill>
              </a:rPr>
              <a:t> </a:t>
            </a:r>
            <a:r>
              <a:rPr lang="en-GB" dirty="0" err="1" smtClean="0">
                <a:solidFill>
                  <a:srgbClr val="FF0000"/>
                </a:solidFill>
              </a:rPr>
              <a:t>có</a:t>
            </a:r>
            <a:r>
              <a:rPr lang="en-GB" dirty="0" smtClean="0">
                <a:solidFill>
                  <a:srgbClr val="FF0000"/>
                </a:solidFill>
              </a:rPr>
              <a:t> </a:t>
            </a:r>
            <a:r>
              <a:rPr lang="en-GB" dirty="0" err="1" smtClean="0">
                <a:solidFill>
                  <a:srgbClr val="FF0000"/>
                </a:solidFill>
              </a:rPr>
              <a:t>mặt</a:t>
            </a:r>
            <a:r>
              <a:rPr lang="en-GB" dirty="0" smtClean="0">
                <a:solidFill>
                  <a:srgbClr val="FF0000"/>
                </a:solidFill>
              </a:rPr>
              <a:t> </a:t>
            </a:r>
            <a:r>
              <a:rPr lang="en-GB" dirty="0" err="1" smtClean="0">
                <a:solidFill>
                  <a:srgbClr val="FF0000"/>
                </a:solidFill>
              </a:rPr>
              <a:t>trong</a:t>
            </a:r>
            <a:r>
              <a:rPr lang="en-GB" dirty="0" smtClean="0">
                <a:solidFill>
                  <a:srgbClr val="FF0000"/>
                </a:solidFill>
              </a:rPr>
              <a:t> cache</a:t>
            </a:r>
            <a:r>
              <a:rPr lang="en-GB" dirty="0" smtClean="0">
                <a:sym typeface="Wingdings" pitchFamily="2" charset="2"/>
              </a:rPr>
              <a:t> </a:t>
            </a:r>
            <a:r>
              <a:rPr lang="en-GB" dirty="0" smtClean="0"/>
              <a:t> </a:t>
            </a:r>
            <a:r>
              <a:rPr lang="en-GB" dirty="0" err="1" smtClean="0"/>
              <a:t>Đọc</a:t>
            </a:r>
            <a:r>
              <a:rPr lang="en-GB" dirty="0" smtClean="0"/>
              <a:t> </a:t>
            </a:r>
            <a:r>
              <a:rPr lang="en-GB" dirty="0" err="1" smtClean="0"/>
              <a:t>các</a:t>
            </a:r>
            <a:r>
              <a:rPr lang="en-GB" dirty="0" smtClean="0"/>
              <a:t> </a:t>
            </a:r>
            <a:r>
              <a:rPr lang="en-GB" dirty="0" smtClean="0">
                <a:solidFill>
                  <a:srgbClr val="FF0000"/>
                </a:solidFill>
              </a:rPr>
              <a:t>block</a:t>
            </a:r>
            <a:r>
              <a:rPr lang="en-GB" dirty="0" smtClean="0"/>
              <a:t> </a:t>
            </a:r>
            <a:r>
              <a:rPr lang="en-GB" dirty="0" err="1" smtClean="0"/>
              <a:t>từ</a:t>
            </a:r>
            <a:r>
              <a:rPr lang="en-GB" dirty="0" smtClean="0"/>
              <a:t> </a:t>
            </a:r>
            <a:r>
              <a:rPr lang="en-GB" dirty="0" err="1" smtClean="0"/>
              <a:t>bộ</a:t>
            </a:r>
            <a:r>
              <a:rPr lang="en-GB" dirty="0" smtClean="0"/>
              <a:t> </a:t>
            </a:r>
            <a:r>
              <a:rPr lang="en-GB" dirty="0" err="1" smtClean="0"/>
              <a:t>nhớ</a:t>
            </a:r>
            <a:r>
              <a:rPr lang="en-GB" dirty="0" smtClean="0"/>
              <a:t> </a:t>
            </a:r>
            <a:r>
              <a:rPr lang="en-GB" dirty="0" err="1" smtClean="0"/>
              <a:t>chính</a:t>
            </a:r>
            <a:endParaRPr lang="en-GB" dirty="0" smtClean="0"/>
          </a:p>
          <a:p>
            <a:pPr eaLnBrk="1" hangingPunct="1">
              <a:spcBef>
                <a:spcPct val="50000"/>
              </a:spcBef>
              <a:buClr>
                <a:srgbClr val="990000"/>
              </a:buClr>
              <a:buFont typeface="Wingdings" pitchFamily="2" charset="2"/>
              <a:buNone/>
            </a:pPr>
            <a:r>
              <a:rPr lang="en-GB" dirty="0" err="1" smtClean="0"/>
              <a:t>đưa</a:t>
            </a:r>
            <a:r>
              <a:rPr lang="en-GB" dirty="0" smtClean="0"/>
              <a:t> </a:t>
            </a:r>
            <a:r>
              <a:rPr lang="en-GB" dirty="0" err="1" smtClean="0"/>
              <a:t>vào</a:t>
            </a:r>
            <a:r>
              <a:rPr lang="en-GB" dirty="0" smtClean="0"/>
              <a:t> cache, </a:t>
            </a:r>
            <a:r>
              <a:rPr lang="en-GB" dirty="0" err="1" smtClean="0"/>
              <a:t>sau</a:t>
            </a:r>
            <a:r>
              <a:rPr lang="en-GB" dirty="0" smtClean="0"/>
              <a:t> </a:t>
            </a:r>
            <a:r>
              <a:rPr lang="en-GB" dirty="0" err="1" smtClean="0"/>
              <a:t>đó</a:t>
            </a:r>
            <a:r>
              <a:rPr lang="en-GB" dirty="0" smtClean="0"/>
              <a:t> </a:t>
            </a:r>
            <a:r>
              <a:rPr lang="en-GB" dirty="0" err="1" smtClean="0"/>
              <a:t>chuyển</a:t>
            </a:r>
            <a:r>
              <a:rPr lang="en-GB" dirty="0" smtClean="0"/>
              <a:t> </a:t>
            </a:r>
            <a:r>
              <a:rPr lang="en-GB" dirty="0" err="1" smtClean="0"/>
              <a:t>dữ</a:t>
            </a:r>
            <a:r>
              <a:rPr lang="en-GB" dirty="0" smtClean="0"/>
              <a:t> </a:t>
            </a:r>
            <a:r>
              <a:rPr lang="en-GB" dirty="0" err="1" smtClean="0"/>
              <a:t>liệu</a:t>
            </a:r>
            <a:r>
              <a:rPr lang="en-GB" dirty="0" smtClean="0"/>
              <a:t> </a:t>
            </a:r>
            <a:r>
              <a:rPr lang="en-GB" dirty="0" err="1" smtClean="0"/>
              <a:t>từ</a:t>
            </a:r>
            <a:r>
              <a:rPr lang="en-GB" dirty="0" smtClean="0"/>
              <a:t> cache </a:t>
            </a:r>
            <a:r>
              <a:rPr lang="en-GB" dirty="0" err="1" smtClean="0"/>
              <a:t>đến</a:t>
            </a:r>
            <a:r>
              <a:rPr lang="en-GB" dirty="0" smtClean="0"/>
              <a:t> CPU</a:t>
            </a:r>
            <a:endParaRPr lang="en-GB" dirty="0"/>
          </a:p>
        </p:txBody>
      </p:sp>
      <p:sp>
        <p:nvSpPr>
          <p:cNvPr id="11" name="Line 5"/>
          <p:cNvSpPr>
            <a:spLocks noChangeShapeType="1"/>
          </p:cNvSpPr>
          <p:nvPr/>
        </p:nvSpPr>
        <p:spPr bwMode="auto">
          <a:xfrm flipH="1">
            <a:off x="5959929" y="3505200"/>
            <a:ext cx="990600" cy="533400"/>
          </a:xfrm>
          <a:prstGeom prst="line">
            <a:avLst/>
          </a:prstGeom>
          <a:noFill/>
          <a:ln w="9525">
            <a:solidFill>
              <a:srgbClr val="000000"/>
            </a:solidFill>
            <a:round/>
            <a:headEnd/>
            <a:tailEnd type="triangle" w="med" len="med"/>
          </a:ln>
          <a:effectLst/>
        </p:spPr>
        <p:txBody>
          <a:bodyPr wrap="none" anchor="ctr"/>
          <a:lstStyle/>
          <a:p>
            <a:endParaRPr lang="en-US"/>
          </a:p>
        </p:txBody>
      </p:sp>
    </p:spTree>
    <p:extLst>
      <p:ext uri="{BB962C8B-B14F-4D97-AF65-F5344CB8AC3E}">
        <p14:creationId xmlns:p14="http://schemas.microsoft.com/office/powerpoint/2010/main" val="376036768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vi-VN" sz="3600" smtClean="0">
                <a:latin typeface="Arial" pitchFamily="34" charset="0"/>
                <a:cs typeface="Arial" pitchFamily="34" charset="0"/>
              </a:rPr>
              <a:t>CACHE VÀ BỘ NHỚ CHÍNH</a:t>
            </a:r>
            <a:endParaRPr lang="en-US" sz="3600" dirty="0">
              <a:latin typeface="Arial" pitchFamily="34" charset="0"/>
              <a:cs typeface="Arial" pitchFamily="34" charset="0"/>
            </a:endParaRPr>
          </a:p>
        </p:txBody>
      </p:sp>
      <p:sp>
        <p:nvSpPr>
          <p:cNvPr id="3" name="Content Placeholder 2"/>
          <p:cNvSpPr>
            <a:spLocks noGrp="1"/>
          </p:cNvSpPr>
          <p:nvPr>
            <p:ph sz="quarter" idx="1"/>
          </p:nvPr>
        </p:nvSpPr>
        <p:spPr/>
        <p:txBody>
          <a:bodyPr/>
          <a:lstStyle/>
          <a:p>
            <a:pPr algn="just"/>
            <a:endParaRPr lang="vi-VN">
              <a:latin typeface="Arial" pitchFamily="34" charset="0"/>
              <a:cs typeface="Arial" pitchFamily="34" charset="0"/>
            </a:endParaRPr>
          </a:p>
        </p:txBody>
      </p:sp>
      <p:pic>
        <p:nvPicPr>
          <p:cNvPr id="4" name="Picture 2" descr="C:\Users\User\Desktop\logoptit.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05800" y="190500"/>
            <a:ext cx="628650" cy="800100"/>
          </a:xfrm>
          <a:prstGeom prst="rect">
            <a:avLst/>
          </a:prstGeom>
          <a:noFill/>
          <a:extLst>
            <a:ext uri="{909E8E84-426E-40DD-AFC4-6F175D3DCCD1}">
              <a14:hiddenFill xmlns:a14="http://schemas.microsoft.com/office/drawing/2010/main">
                <a:solidFill>
                  <a:srgbClr val="FFFFFF"/>
                </a:solidFill>
              </a14:hiddenFill>
            </a:ext>
          </a:extLst>
        </p:spPr>
      </p:pic>
      <p:sp>
        <p:nvSpPr>
          <p:cNvPr id="5" name="Slide Number Placeholder 4"/>
          <p:cNvSpPr>
            <a:spLocks noGrp="1"/>
          </p:cNvSpPr>
          <p:nvPr>
            <p:ph type="sldNum" sz="quarter" idx="12"/>
          </p:nvPr>
        </p:nvSpPr>
        <p:spPr/>
        <p:txBody>
          <a:bodyPr/>
          <a:lstStyle/>
          <a:p>
            <a:fld id="{B6F15528-21DE-4FAA-801E-634DDDAF4B2B}" type="slidenum">
              <a:rPr lang="en-US" smtClean="0"/>
              <a:pPr/>
              <a:t>18</a:t>
            </a:fld>
            <a:endParaRPr lang="en-US" dirty="0"/>
          </a:p>
        </p:txBody>
      </p:sp>
      <p:pic>
        <p:nvPicPr>
          <p:cNvPr id="12" name="Picture 2"/>
          <p:cNvPicPr>
            <a:picLocks noChangeAspect="1" noChangeArrowheads="1"/>
          </p:cNvPicPr>
          <p:nvPr/>
        </p:nvPicPr>
        <p:blipFill>
          <a:blip r:embed="rId4" cstate="print"/>
          <a:stretch>
            <a:fillRect/>
          </a:stretch>
        </p:blipFill>
        <p:spPr bwMode="auto">
          <a:xfrm>
            <a:off x="1676400" y="1709691"/>
            <a:ext cx="6073775" cy="4233909"/>
          </a:xfrm>
          <a:prstGeom prst="rect">
            <a:avLst/>
          </a:prstGeom>
          <a:noFill/>
          <a:ln w="9525">
            <a:noFill/>
            <a:miter lim="800000"/>
            <a:headEnd/>
            <a:tailEnd/>
          </a:ln>
          <a:effectLst/>
        </p:spPr>
      </p:pic>
    </p:spTree>
    <p:extLst>
      <p:ext uri="{BB962C8B-B14F-4D97-AF65-F5344CB8AC3E}">
        <p14:creationId xmlns:p14="http://schemas.microsoft.com/office/powerpoint/2010/main" val="56825965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vi-VN" sz="3600" smtClean="0">
                <a:latin typeface="Arial" pitchFamily="34" charset="0"/>
                <a:cs typeface="Arial" pitchFamily="34" charset="0"/>
              </a:rPr>
              <a:t>CACHE VÀ BỘ NHỚ CHÍNH</a:t>
            </a:r>
            <a:endParaRPr lang="en-US" sz="3600" dirty="0">
              <a:latin typeface="Arial" pitchFamily="34" charset="0"/>
              <a:cs typeface="Arial" pitchFamily="34" charset="0"/>
            </a:endParaRPr>
          </a:p>
        </p:txBody>
      </p:sp>
      <p:sp>
        <p:nvSpPr>
          <p:cNvPr id="3" name="Content Placeholder 2"/>
          <p:cNvSpPr>
            <a:spLocks noGrp="1"/>
          </p:cNvSpPr>
          <p:nvPr>
            <p:ph sz="quarter" idx="1"/>
          </p:nvPr>
        </p:nvSpPr>
        <p:spPr/>
        <p:txBody>
          <a:bodyPr>
            <a:normAutofit/>
          </a:bodyPr>
          <a:lstStyle/>
          <a:p>
            <a:pPr algn="just"/>
            <a:r>
              <a:rPr lang="vi-VN">
                <a:latin typeface="Arial" pitchFamily="34" charset="0"/>
                <a:cs typeface="Arial" pitchFamily="34" charset="0"/>
              </a:rPr>
              <a:t>Một số Block của bộ nhớ chính được nạp vào các Line của cache.</a:t>
            </a:r>
          </a:p>
          <a:p>
            <a:pPr algn="just"/>
            <a:r>
              <a:rPr lang="vi-VN">
                <a:latin typeface="Arial" pitchFamily="34" charset="0"/>
                <a:cs typeface="Arial" pitchFamily="34" charset="0"/>
              </a:rPr>
              <a:t>Nội dung Tag (thẻ nhớ) cho biết block nào của bộ nhớ chính hiện đang được chứa ở line đó.</a:t>
            </a:r>
          </a:p>
          <a:p>
            <a:pPr algn="just"/>
            <a:r>
              <a:rPr lang="vi-VN">
                <a:latin typeface="Arial" pitchFamily="34" charset="0"/>
                <a:cs typeface="Arial" pitchFamily="34" charset="0"/>
              </a:rPr>
              <a:t>Khi CPU truy nhập (đọc/ghi) một từ nhớ, có 2 khả năng xảy ra</a:t>
            </a:r>
            <a:r>
              <a:rPr lang="vi-VN" smtClean="0">
                <a:latin typeface="Arial" pitchFamily="34" charset="0"/>
                <a:cs typeface="Arial" pitchFamily="34" charset="0"/>
              </a:rPr>
              <a:t>: cache hit hoặc cache miss</a:t>
            </a:r>
            <a:endParaRPr lang="vi-VN">
              <a:latin typeface="Arial" pitchFamily="34" charset="0"/>
              <a:cs typeface="Arial" pitchFamily="34" charset="0"/>
            </a:endParaRPr>
          </a:p>
          <a:p>
            <a:pPr algn="just"/>
            <a:r>
              <a:rPr lang="vi-VN">
                <a:latin typeface="Arial" pitchFamily="34" charset="0"/>
                <a:cs typeface="Arial" pitchFamily="34" charset="0"/>
              </a:rPr>
              <a:t>Vì số line của cache ít hơn số block của bộ nhớ chính, cần có một </a:t>
            </a:r>
            <a:r>
              <a:rPr lang="vi-VN" b="1">
                <a:solidFill>
                  <a:srgbClr val="FF0000"/>
                </a:solidFill>
                <a:latin typeface="Arial" pitchFamily="34" charset="0"/>
                <a:cs typeface="Arial" pitchFamily="34" charset="0"/>
              </a:rPr>
              <a:t>thuật giải ánh xạ </a:t>
            </a:r>
            <a:r>
              <a:rPr lang="vi-VN" b="1" smtClean="0">
                <a:solidFill>
                  <a:srgbClr val="FF0000"/>
                </a:solidFill>
                <a:latin typeface="Arial" pitchFamily="34" charset="0"/>
                <a:cs typeface="Arial" pitchFamily="34" charset="0"/>
              </a:rPr>
              <a:t>thông </a:t>
            </a:r>
            <a:r>
              <a:rPr lang="vi-VN" b="1">
                <a:solidFill>
                  <a:srgbClr val="FF0000"/>
                </a:solidFill>
                <a:latin typeface="Arial" pitchFamily="34" charset="0"/>
                <a:cs typeface="Arial" pitchFamily="34" charset="0"/>
              </a:rPr>
              <a:t>tin  trong bộ nhớ chính vào cache</a:t>
            </a:r>
            <a:r>
              <a:rPr lang="vi-VN">
                <a:latin typeface="Arial" pitchFamily="34" charset="0"/>
                <a:cs typeface="Arial" pitchFamily="34" charset="0"/>
              </a:rPr>
              <a:t>.</a:t>
            </a:r>
          </a:p>
          <a:p>
            <a:pPr algn="just"/>
            <a:endParaRPr lang="vi-VN">
              <a:latin typeface="Arial" pitchFamily="34" charset="0"/>
              <a:cs typeface="Arial" pitchFamily="34" charset="0"/>
            </a:endParaRPr>
          </a:p>
        </p:txBody>
      </p:sp>
      <p:pic>
        <p:nvPicPr>
          <p:cNvPr id="4" name="Picture 2" descr="C:\Users\User\Desktop\logoptit.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05800" y="190500"/>
            <a:ext cx="628650" cy="800100"/>
          </a:xfrm>
          <a:prstGeom prst="rect">
            <a:avLst/>
          </a:prstGeom>
          <a:noFill/>
          <a:extLst>
            <a:ext uri="{909E8E84-426E-40DD-AFC4-6F175D3DCCD1}">
              <a14:hiddenFill xmlns:a14="http://schemas.microsoft.com/office/drawing/2010/main">
                <a:solidFill>
                  <a:srgbClr val="FFFFFF"/>
                </a:solidFill>
              </a14:hiddenFill>
            </a:ext>
          </a:extLst>
        </p:spPr>
      </p:pic>
      <p:sp>
        <p:nvSpPr>
          <p:cNvPr id="5" name="Slide Number Placeholder 4"/>
          <p:cNvSpPr>
            <a:spLocks noGrp="1"/>
          </p:cNvSpPr>
          <p:nvPr>
            <p:ph type="sldNum" sz="quarter" idx="12"/>
          </p:nvPr>
        </p:nvSpPr>
        <p:spPr/>
        <p:txBody>
          <a:bodyPr/>
          <a:lstStyle/>
          <a:p>
            <a:fld id="{B6F15528-21DE-4FAA-801E-634DDDAF4B2B}" type="slidenum">
              <a:rPr lang="en-US" smtClean="0"/>
              <a:pPr/>
              <a:t>19</a:t>
            </a:fld>
            <a:endParaRPr lang="en-US" dirty="0"/>
          </a:p>
        </p:txBody>
      </p:sp>
    </p:spTree>
    <p:extLst>
      <p:ext uri="{BB962C8B-B14F-4D97-AF65-F5344CB8AC3E}">
        <p14:creationId xmlns:p14="http://schemas.microsoft.com/office/powerpoint/2010/main" val="314752682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z="3600" smtClean="0">
                <a:latin typeface="Arial" pitchFamily="34" charset="0"/>
                <a:cs typeface="Arial" pitchFamily="34" charset="0"/>
              </a:rPr>
              <a:t>CÁC PHƯƠNG PHÁP</a:t>
            </a:r>
            <a:br>
              <a:rPr lang="en-US" sz="3600" smtClean="0">
                <a:latin typeface="Arial" pitchFamily="34" charset="0"/>
                <a:cs typeface="Arial" pitchFamily="34" charset="0"/>
              </a:rPr>
            </a:br>
            <a:r>
              <a:rPr lang="en-US" sz="3600" smtClean="0">
                <a:latin typeface="Arial" pitchFamily="34" charset="0"/>
                <a:cs typeface="Arial" pitchFamily="34" charset="0"/>
              </a:rPr>
              <a:t>ÁNH XẠ ĐỊA CHỈ</a:t>
            </a:r>
            <a:endParaRPr lang="en-US" sz="3600" dirty="0">
              <a:latin typeface="Arial" pitchFamily="34" charset="0"/>
              <a:cs typeface="Arial" pitchFamily="34" charset="0"/>
            </a:endParaRPr>
          </a:p>
        </p:txBody>
      </p:sp>
      <p:sp>
        <p:nvSpPr>
          <p:cNvPr id="3" name="Content Placeholder 2"/>
          <p:cNvSpPr>
            <a:spLocks noGrp="1"/>
          </p:cNvSpPr>
          <p:nvPr>
            <p:ph sz="quarter" idx="1"/>
          </p:nvPr>
        </p:nvSpPr>
        <p:spPr/>
        <p:txBody>
          <a:bodyPr/>
          <a:lstStyle/>
          <a:p>
            <a:pPr algn="just"/>
            <a:r>
              <a:rPr lang="en-US" smtClean="0">
                <a:latin typeface="Arial" pitchFamily="34" charset="0"/>
                <a:cs typeface="Arial" pitchFamily="34" charset="0"/>
              </a:rPr>
              <a:t>Ánh xạ trực tiếp</a:t>
            </a:r>
          </a:p>
          <a:p>
            <a:pPr algn="just"/>
            <a:r>
              <a:rPr lang="en-US" smtClean="0">
                <a:latin typeface="Arial" pitchFamily="34" charset="0"/>
                <a:cs typeface="Arial" pitchFamily="34" charset="0"/>
              </a:rPr>
              <a:t>Ánh xạ liên kết toàn phần</a:t>
            </a:r>
          </a:p>
          <a:p>
            <a:pPr algn="just"/>
            <a:r>
              <a:rPr lang="en-US" smtClean="0">
                <a:latin typeface="Arial" pitchFamily="34" charset="0"/>
                <a:cs typeface="Arial" pitchFamily="34" charset="0"/>
              </a:rPr>
              <a:t>Ánh xạ liên kết tập hợp</a:t>
            </a:r>
            <a:endParaRPr lang="vi-VN">
              <a:latin typeface="Arial" pitchFamily="34" charset="0"/>
              <a:cs typeface="Arial" pitchFamily="34" charset="0"/>
            </a:endParaRPr>
          </a:p>
        </p:txBody>
      </p:sp>
      <p:pic>
        <p:nvPicPr>
          <p:cNvPr id="4" name="Picture 2" descr="C:\Users\User\Desktop\logoptit.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05800" y="190500"/>
            <a:ext cx="628650" cy="800100"/>
          </a:xfrm>
          <a:prstGeom prst="rect">
            <a:avLst/>
          </a:prstGeom>
          <a:noFill/>
          <a:extLst>
            <a:ext uri="{909E8E84-426E-40DD-AFC4-6F175D3DCCD1}">
              <a14:hiddenFill xmlns:a14="http://schemas.microsoft.com/office/drawing/2010/main">
                <a:solidFill>
                  <a:srgbClr val="FFFFFF"/>
                </a:solidFill>
              </a14:hiddenFill>
            </a:ext>
          </a:extLst>
        </p:spPr>
      </p:pic>
      <p:sp>
        <p:nvSpPr>
          <p:cNvPr id="5" name="Slide Number Placeholder 4"/>
          <p:cNvSpPr>
            <a:spLocks noGrp="1"/>
          </p:cNvSpPr>
          <p:nvPr>
            <p:ph type="sldNum" sz="quarter" idx="12"/>
          </p:nvPr>
        </p:nvSpPr>
        <p:spPr/>
        <p:txBody>
          <a:bodyPr/>
          <a:lstStyle/>
          <a:p>
            <a:fld id="{B6F15528-21DE-4FAA-801E-634DDDAF4B2B}" type="slidenum">
              <a:rPr lang="en-US" smtClean="0"/>
              <a:pPr/>
              <a:t>20</a:t>
            </a:fld>
            <a:endParaRPr lang="en-US" dirty="0"/>
          </a:p>
        </p:txBody>
      </p:sp>
    </p:spTree>
    <p:extLst>
      <p:ext uri="{BB962C8B-B14F-4D97-AF65-F5344CB8AC3E}">
        <p14:creationId xmlns:p14="http://schemas.microsoft.com/office/powerpoint/2010/main" val="179597463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600" smtClean="0">
                <a:latin typeface="Arial" pitchFamily="34" charset="0"/>
                <a:cs typeface="Arial" pitchFamily="34" charset="0"/>
              </a:rPr>
              <a:t>ÁNH XẠ TRỰC TIẾP</a:t>
            </a:r>
            <a:endParaRPr lang="en-US" sz="3600" dirty="0">
              <a:latin typeface="Arial" pitchFamily="34" charset="0"/>
              <a:cs typeface="Arial" pitchFamily="34" charset="0"/>
            </a:endParaRPr>
          </a:p>
        </p:txBody>
      </p:sp>
      <p:sp>
        <p:nvSpPr>
          <p:cNvPr id="3" name="Content Placeholder 2"/>
          <p:cNvSpPr>
            <a:spLocks noGrp="1"/>
          </p:cNvSpPr>
          <p:nvPr>
            <p:ph sz="quarter" idx="1"/>
          </p:nvPr>
        </p:nvSpPr>
        <p:spPr/>
        <p:txBody>
          <a:bodyPr/>
          <a:lstStyle/>
          <a:p>
            <a:pPr algn="just"/>
            <a:r>
              <a:rPr lang="vi-VN">
                <a:latin typeface="Arial" pitchFamily="34" charset="0"/>
                <a:cs typeface="Arial" pitchFamily="34" charset="0"/>
              </a:rPr>
              <a:t>Mỗi block của bộ nhớ chính chỉ có thể  được nạp  vào 1 line duy nhất của cache</a:t>
            </a:r>
            <a:r>
              <a:rPr lang="vi-VN" smtClean="0">
                <a:latin typeface="Arial" pitchFamily="34" charset="0"/>
                <a:cs typeface="Arial" pitchFamily="34" charset="0"/>
              </a:rPr>
              <a:t>.</a:t>
            </a:r>
            <a:endParaRPr lang="en-US" smtClean="0">
              <a:latin typeface="Arial" pitchFamily="34" charset="0"/>
              <a:cs typeface="Arial" pitchFamily="34" charset="0"/>
            </a:endParaRPr>
          </a:p>
          <a:p>
            <a:pPr algn="just"/>
            <a:r>
              <a:rPr lang="en-US" smtClean="0">
                <a:latin typeface="Arial" pitchFamily="34" charset="0"/>
                <a:cs typeface="Arial" pitchFamily="34" charset="0"/>
              </a:rPr>
              <a:t>Quy ước nạp:</a:t>
            </a:r>
          </a:p>
          <a:p>
            <a:pPr marL="711200" lvl="1" indent="-449263" algn="just">
              <a:buClr>
                <a:srgbClr val="D34817"/>
              </a:buClr>
              <a:buFont typeface="Wingdings" pitchFamily="2" charset="2"/>
              <a:buChar char="q"/>
              <a:tabLst>
                <a:tab pos="719138" algn="l"/>
              </a:tabLst>
            </a:pPr>
            <a:r>
              <a:rPr lang="en-US" smtClean="0">
                <a:solidFill>
                  <a:prstClr val="black"/>
                </a:solidFill>
                <a:latin typeface="Arial" pitchFamily="34" charset="0"/>
                <a:cs typeface="Arial" pitchFamily="34" charset="0"/>
              </a:rPr>
              <a:t>B0 </a:t>
            </a:r>
            <a:r>
              <a:rPr lang="en-US" smtClean="0">
                <a:solidFill>
                  <a:prstClr val="black"/>
                </a:solidFill>
                <a:latin typeface="Arial" pitchFamily="34" charset="0"/>
                <a:cs typeface="Arial" pitchFamily="34" charset="0"/>
                <a:sym typeface="Wingdings" pitchFamily="2" charset="2"/>
              </a:rPr>
              <a:t> L0</a:t>
            </a:r>
          </a:p>
          <a:p>
            <a:pPr marL="711200" lvl="1" indent="-449263" algn="just">
              <a:buClr>
                <a:srgbClr val="D34817"/>
              </a:buClr>
              <a:buFont typeface="Wingdings" pitchFamily="2" charset="2"/>
              <a:buChar char="q"/>
              <a:tabLst>
                <a:tab pos="719138" algn="l"/>
              </a:tabLst>
            </a:pPr>
            <a:r>
              <a:rPr lang="en-US" smtClean="0">
                <a:solidFill>
                  <a:prstClr val="black"/>
                </a:solidFill>
                <a:latin typeface="Arial" pitchFamily="34" charset="0"/>
                <a:cs typeface="Arial" pitchFamily="34" charset="0"/>
                <a:sym typeface="Wingdings" pitchFamily="2" charset="2"/>
              </a:rPr>
              <a:t>B1  L1</a:t>
            </a:r>
          </a:p>
          <a:p>
            <a:pPr marL="711200" lvl="1" indent="-449263" algn="just">
              <a:buClr>
                <a:srgbClr val="D34817"/>
              </a:buClr>
              <a:buFont typeface="Wingdings" pitchFamily="2" charset="2"/>
              <a:buChar char="q"/>
              <a:tabLst>
                <a:tab pos="719138" algn="l"/>
              </a:tabLst>
            </a:pPr>
            <a:r>
              <a:rPr lang="en-US" smtClean="0">
                <a:solidFill>
                  <a:prstClr val="black"/>
                </a:solidFill>
                <a:latin typeface="Arial" pitchFamily="34" charset="0"/>
                <a:cs typeface="Arial" pitchFamily="34" charset="0"/>
                <a:sym typeface="Wingdings" pitchFamily="2" charset="2"/>
              </a:rPr>
              <a:t>…</a:t>
            </a:r>
          </a:p>
          <a:p>
            <a:pPr marL="711200" lvl="1" indent="-449263" algn="just">
              <a:buClr>
                <a:srgbClr val="D34817"/>
              </a:buClr>
              <a:buFont typeface="Wingdings" pitchFamily="2" charset="2"/>
              <a:buChar char="q"/>
              <a:tabLst>
                <a:tab pos="719138" algn="l"/>
              </a:tabLst>
            </a:pPr>
            <a:r>
              <a:rPr lang="en-US" smtClean="0">
                <a:solidFill>
                  <a:prstClr val="black"/>
                </a:solidFill>
                <a:latin typeface="Arial" pitchFamily="34" charset="0"/>
                <a:cs typeface="Arial" pitchFamily="34" charset="0"/>
                <a:sym typeface="Wingdings" pitchFamily="2" charset="2"/>
              </a:rPr>
              <a:t>Bm  L0</a:t>
            </a:r>
          </a:p>
          <a:p>
            <a:pPr marL="711200" lvl="1" indent="-449263" algn="just">
              <a:buClr>
                <a:srgbClr val="D34817"/>
              </a:buClr>
              <a:buFont typeface="Wingdings" pitchFamily="2" charset="2"/>
              <a:buChar char="q"/>
              <a:tabLst>
                <a:tab pos="719138" algn="l"/>
              </a:tabLst>
            </a:pPr>
            <a:r>
              <a:rPr lang="en-US" smtClean="0">
                <a:solidFill>
                  <a:prstClr val="black"/>
                </a:solidFill>
                <a:latin typeface="Arial" pitchFamily="34" charset="0"/>
                <a:cs typeface="Arial" pitchFamily="34" charset="0"/>
                <a:sym typeface="Wingdings" pitchFamily="2" charset="2"/>
              </a:rPr>
              <a:t>Bm+1  L1</a:t>
            </a:r>
          </a:p>
          <a:p>
            <a:pPr marL="711200" lvl="1" indent="-449263" algn="just">
              <a:buClr>
                <a:srgbClr val="D34817"/>
              </a:buClr>
              <a:buFont typeface="Wingdings" pitchFamily="2" charset="2"/>
              <a:buChar char="q"/>
              <a:tabLst>
                <a:tab pos="719138" algn="l"/>
              </a:tabLst>
            </a:pPr>
            <a:r>
              <a:rPr lang="en-US" smtClean="0">
                <a:solidFill>
                  <a:prstClr val="black"/>
                </a:solidFill>
                <a:latin typeface="Arial" pitchFamily="34" charset="0"/>
                <a:cs typeface="Arial" pitchFamily="34" charset="0"/>
                <a:sym typeface="Wingdings" pitchFamily="2" charset="2"/>
              </a:rPr>
              <a:t>…</a:t>
            </a:r>
            <a:endParaRPr lang="vi-VN">
              <a:solidFill>
                <a:prstClr val="black"/>
              </a:solidFill>
              <a:latin typeface="Arial" pitchFamily="34" charset="0"/>
              <a:cs typeface="Arial" pitchFamily="34" charset="0"/>
            </a:endParaRPr>
          </a:p>
          <a:p>
            <a:pPr marL="0" indent="0" algn="just">
              <a:buNone/>
            </a:pPr>
            <a:endParaRPr lang="vi-VN">
              <a:latin typeface="Arial" pitchFamily="34" charset="0"/>
              <a:cs typeface="Arial" pitchFamily="34" charset="0"/>
            </a:endParaRPr>
          </a:p>
        </p:txBody>
      </p:sp>
      <p:pic>
        <p:nvPicPr>
          <p:cNvPr id="4" name="Picture 2" descr="C:\Users\User\Desktop\logoptit.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05800" y="190500"/>
            <a:ext cx="628650" cy="800100"/>
          </a:xfrm>
          <a:prstGeom prst="rect">
            <a:avLst/>
          </a:prstGeom>
          <a:noFill/>
          <a:extLst>
            <a:ext uri="{909E8E84-426E-40DD-AFC4-6F175D3DCCD1}">
              <a14:hiddenFill xmlns:a14="http://schemas.microsoft.com/office/drawing/2010/main">
                <a:solidFill>
                  <a:srgbClr val="FFFFFF"/>
                </a:solidFill>
              </a14:hiddenFill>
            </a:ext>
          </a:extLst>
        </p:spPr>
      </p:pic>
      <p:sp>
        <p:nvSpPr>
          <p:cNvPr id="5" name="Slide Number Placeholder 4"/>
          <p:cNvSpPr>
            <a:spLocks noGrp="1"/>
          </p:cNvSpPr>
          <p:nvPr>
            <p:ph type="sldNum" sz="quarter" idx="12"/>
          </p:nvPr>
        </p:nvSpPr>
        <p:spPr/>
        <p:txBody>
          <a:bodyPr/>
          <a:lstStyle/>
          <a:p>
            <a:fld id="{B6F15528-21DE-4FAA-801E-634DDDAF4B2B}" type="slidenum">
              <a:rPr lang="en-US" smtClean="0"/>
              <a:pPr/>
              <a:t>21</a:t>
            </a:fld>
            <a:endParaRPr lang="en-US" dirty="0"/>
          </a:p>
        </p:txBody>
      </p:sp>
    </p:spTree>
    <p:extLst>
      <p:ext uri="{BB962C8B-B14F-4D97-AF65-F5344CB8AC3E}">
        <p14:creationId xmlns:p14="http://schemas.microsoft.com/office/powerpoint/2010/main" val="391998748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600" smtClean="0">
                <a:latin typeface="Arial" pitchFamily="34" charset="0"/>
                <a:cs typeface="Arial" pitchFamily="34" charset="0"/>
              </a:rPr>
              <a:t>ÁNH XẠ TRỰC TIẾP</a:t>
            </a:r>
            <a:endParaRPr lang="en-US" sz="3600" dirty="0">
              <a:latin typeface="Arial" pitchFamily="34" charset="0"/>
              <a:cs typeface="Arial" pitchFamily="34" charset="0"/>
            </a:endParaRPr>
          </a:p>
        </p:txBody>
      </p:sp>
      <p:sp>
        <p:nvSpPr>
          <p:cNvPr id="3" name="Content Placeholder 2"/>
          <p:cNvSpPr>
            <a:spLocks noGrp="1"/>
          </p:cNvSpPr>
          <p:nvPr>
            <p:ph sz="quarter" idx="1"/>
          </p:nvPr>
        </p:nvSpPr>
        <p:spPr/>
        <p:txBody>
          <a:bodyPr/>
          <a:lstStyle/>
          <a:p>
            <a:pPr marL="0" indent="0" algn="just">
              <a:buNone/>
            </a:pPr>
            <a:endParaRPr lang="vi-VN">
              <a:latin typeface="Arial" pitchFamily="34" charset="0"/>
              <a:cs typeface="Arial" pitchFamily="34" charset="0"/>
            </a:endParaRPr>
          </a:p>
        </p:txBody>
      </p:sp>
      <p:pic>
        <p:nvPicPr>
          <p:cNvPr id="4" name="Picture 2" descr="C:\Users\User\Desktop\logoptit.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05800" y="190500"/>
            <a:ext cx="628650" cy="800100"/>
          </a:xfrm>
          <a:prstGeom prst="rect">
            <a:avLst/>
          </a:prstGeom>
          <a:noFill/>
          <a:extLst>
            <a:ext uri="{909E8E84-426E-40DD-AFC4-6F175D3DCCD1}">
              <a14:hiddenFill xmlns:a14="http://schemas.microsoft.com/office/drawing/2010/main">
                <a:solidFill>
                  <a:srgbClr val="FFFFFF"/>
                </a:solidFill>
              </a14:hiddenFill>
            </a:ext>
          </a:extLst>
        </p:spPr>
      </p:pic>
      <p:sp>
        <p:nvSpPr>
          <p:cNvPr id="5" name="Slide Number Placeholder 4"/>
          <p:cNvSpPr>
            <a:spLocks noGrp="1"/>
          </p:cNvSpPr>
          <p:nvPr>
            <p:ph type="sldNum" sz="quarter" idx="12"/>
          </p:nvPr>
        </p:nvSpPr>
        <p:spPr/>
        <p:txBody>
          <a:bodyPr/>
          <a:lstStyle/>
          <a:p>
            <a:fld id="{B6F15528-21DE-4FAA-801E-634DDDAF4B2B}" type="slidenum">
              <a:rPr lang="en-US" smtClean="0"/>
              <a:pPr/>
              <a:t>22</a:t>
            </a:fld>
            <a:endParaRPr lang="en-US" dirty="0"/>
          </a:p>
        </p:txBody>
      </p:sp>
      <p:pic>
        <p:nvPicPr>
          <p:cNvPr id="6" name="Picture 2"/>
          <p:cNvPicPr>
            <a:picLocks noChangeAspect="1" noChangeArrowheads="1"/>
          </p:cNvPicPr>
          <p:nvPr/>
        </p:nvPicPr>
        <p:blipFill>
          <a:blip r:embed="rId4" cstate="print"/>
          <a:srcRect/>
          <a:stretch>
            <a:fillRect/>
          </a:stretch>
        </p:blipFill>
        <p:spPr bwMode="auto">
          <a:xfrm>
            <a:off x="990600" y="1524000"/>
            <a:ext cx="7629525" cy="4858667"/>
          </a:xfrm>
          <a:prstGeom prst="rect">
            <a:avLst/>
          </a:prstGeom>
          <a:noFill/>
          <a:ln w="9525">
            <a:noFill/>
            <a:miter lim="800000"/>
            <a:headEnd/>
            <a:tailEnd/>
          </a:ln>
          <a:effectLst/>
        </p:spPr>
      </p:pic>
    </p:spTree>
    <p:extLst>
      <p:ext uri="{BB962C8B-B14F-4D97-AF65-F5344CB8AC3E}">
        <p14:creationId xmlns:p14="http://schemas.microsoft.com/office/powerpoint/2010/main" val="382187173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600" smtClean="0">
                <a:latin typeface="Arial" pitchFamily="34" charset="0"/>
                <a:cs typeface="Arial" pitchFamily="34" charset="0"/>
              </a:rPr>
              <a:t>ÁNH XẠ TRỰC TIẾP</a:t>
            </a:r>
            <a:endParaRPr lang="en-US" sz="3600" dirty="0">
              <a:latin typeface="Arial" pitchFamily="34" charset="0"/>
              <a:cs typeface="Arial" pitchFamily="34" charset="0"/>
            </a:endParaRPr>
          </a:p>
        </p:txBody>
      </p:sp>
      <p:sp>
        <p:nvSpPr>
          <p:cNvPr id="3" name="Content Placeholder 2"/>
          <p:cNvSpPr>
            <a:spLocks noGrp="1"/>
          </p:cNvSpPr>
          <p:nvPr>
            <p:ph sz="quarter" idx="1"/>
          </p:nvPr>
        </p:nvSpPr>
        <p:spPr/>
        <p:txBody>
          <a:bodyPr/>
          <a:lstStyle/>
          <a:p>
            <a:pPr algn="just"/>
            <a:r>
              <a:rPr lang="vi-VN">
                <a:latin typeface="Arial" pitchFamily="34" charset="0"/>
                <a:cs typeface="Arial" pitchFamily="34" charset="0"/>
              </a:rPr>
              <a:t>Trường  Byte  (có n1 bit)  để xác  định  byte  nhớ trong Line (Block)</a:t>
            </a:r>
          </a:p>
          <a:p>
            <a:pPr marL="0" indent="0" algn="ctr">
              <a:buNone/>
            </a:pPr>
            <a:r>
              <a:rPr lang="vi-VN" smtClean="0">
                <a:latin typeface="Arial" pitchFamily="34" charset="0"/>
                <a:cs typeface="Arial" pitchFamily="34" charset="0"/>
              </a:rPr>
              <a:t>2</a:t>
            </a:r>
            <a:r>
              <a:rPr lang="vi-VN" baseline="30000" smtClean="0">
                <a:latin typeface="Arial" pitchFamily="34" charset="0"/>
                <a:cs typeface="Arial" pitchFamily="34" charset="0"/>
              </a:rPr>
              <a:t>n1</a:t>
            </a:r>
            <a:r>
              <a:rPr lang="vi-VN" smtClean="0">
                <a:latin typeface="Arial" pitchFamily="34" charset="0"/>
                <a:cs typeface="Arial" pitchFamily="34" charset="0"/>
              </a:rPr>
              <a:t> </a:t>
            </a:r>
            <a:r>
              <a:rPr lang="vi-VN">
                <a:latin typeface="Arial" pitchFamily="34" charset="0"/>
                <a:cs typeface="Arial" pitchFamily="34" charset="0"/>
              </a:rPr>
              <a:t>= kích thước 1 Line</a:t>
            </a:r>
          </a:p>
          <a:p>
            <a:pPr algn="just"/>
            <a:r>
              <a:rPr lang="vi-VN">
                <a:latin typeface="Arial" pitchFamily="34" charset="0"/>
                <a:cs typeface="Arial" pitchFamily="34" charset="0"/>
              </a:rPr>
              <a:t>Trường Line  (có n2 bit)  để xác  định  Line  trong </a:t>
            </a:r>
            <a:r>
              <a:rPr lang="vi-VN" smtClean="0">
                <a:latin typeface="Arial" pitchFamily="34" charset="0"/>
                <a:cs typeface="Arial" pitchFamily="34" charset="0"/>
              </a:rPr>
              <a:t>Cache</a:t>
            </a:r>
            <a:endParaRPr lang="en-US" smtClean="0">
              <a:latin typeface="Arial" pitchFamily="34" charset="0"/>
              <a:cs typeface="Arial" pitchFamily="34" charset="0"/>
            </a:endParaRPr>
          </a:p>
          <a:p>
            <a:pPr marL="0" indent="0" algn="ctr">
              <a:buNone/>
            </a:pPr>
            <a:r>
              <a:rPr lang="vi-VN" smtClean="0">
                <a:latin typeface="Arial" pitchFamily="34" charset="0"/>
                <a:cs typeface="Arial" pitchFamily="34" charset="0"/>
              </a:rPr>
              <a:t>2</a:t>
            </a:r>
            <a:r>
              <a:rPr lang="vi-VN" baseline="30000" smtClean="0">
                <a:latin typeface="Arial" pitchFamily="34" charset="0"/>
                <a:cs typeface="Arial" pitchFamily="34" charset="0"/>
              </a:rPr>
              <a:t>n2</a:t>
            </a:r>
            <a:r>
              <a:rPr lang="vi-VN" smtClean="0">
                <a:latin typeface="Arial" pitchFamily="34" charset="0"/>
                <a:cs typeface="Arial" pitchFamily="34" charset="0"/>
              </a:rPr>
              <a:t> </a:t>
            </a:r>
            <a:r>
              <a:rPr lang="vi-VN">
                <a:latin typeface="Arial" pitchFamily="34" charset="0"/>
                <a:cs typeface="Arial" pitchFamily="34" charset="0"/>
              </a:rPr>
              <a:t>= số Line trong Cache</a:t>
            </a:r>
          </a:p>
          <a:p>
            <a:pPr algn="just"/>
            <a:r>
              <a:rPr lang="vi-VN" smtClean="0">
                <a:latin typeface="Arial" pitchFamily="34" charset="0"/>
                <a:cs typeface="Arial" pitchFamily="34" charset="0"/>
              </a:rPr>
              <a:t>Dung </a:t>
            </a:r>
            <a:r>
              <a:rPr lang="vi-VN">
                <a:latin typeface="Arial" pitchFamily="34" charset="0"/>
                <a:cs typeface="Arial" pitchFamily="34" charset="0"/>
              </a:rPr>
              <a:t>lượng Cache = 2</a:t>
            </a:r>
            <a:r>
              <a:rPr lang="vi-VN" baseline="30000">
                <a:latin typeface="Arial" pitchFamily="34" charset="0"/>
                <a:cs typeface="Arial" pitchFamily="34" charset="0"/>
              </a:rPr>
              <a:t>n1</a:t>
            </a:r>
            <a:r>
              <a:rPr lang="vi-VN">
                <a:latin typeface="Arial" pitchFamily="34" charset="0"/>
                <a:cs typeface="Arial" pitchFamily="34" charset="0"/>
              </a:rPr>
              <a:t> * 2</a:t>
            </a:r>
            <a:r>
              <a:rPr lang="vi-VN" baseline="30000">
                <a:latin typeface="Arial" pitchFamily="34" charset="0"/>
                <a:cs typeface="Arial" pitchFamily="34" charset="0"/>
              </a:rPr>
              <a:t>n2</a:t>
            </a:r>
            <a:r>
              <a:rPr lang="vi-VN">
                <a:latin typeface="Arial" pitchFamily="34" charset="0"/>
                <a:cs typeface="Arial" pitchFamily="34" charset="0"/>
              </a:rPr>
              <a:t> = 2</a:t>
            </a:r>
            <a:r>
              <a:rPr lang="vi-VN" baseline="30000">
                <a:latin typeface="Arial" pitchFamily="34" charset="0"/>
                <a:cs typeface="Arial" pitchFamily="34" charset="0"/>
              </a:rPr>
              <a:t>n1+n2</a:t>
            </a:r>
          </a:p>
          <a:p>
            <a:pPr algn="just"/>
            <a:r>
              <a:rPr lang="vi-VN">
                <a:latin typeface="Arial" pitchFamily="34" charset="0"/>
                <a:cs typeface="Arial" pitchFamily="34" charset="0"/>
              </a:rPr>
              <a:t>Trường Tag (có n3 bit): số bit còn lại n3 = N - (n1 + n2) &gt; 0 vì 2</a:t>
            </a:r>
            <a:r>
              <a:rPr lang="vi-VN" baseline="30000">
                <a:latin typeface="Arial" pitchFamily="34" charset="0"/>
                <a:cs typeface="Arial" pitchFamily="34" charset="0"/>
              </a:rPr>
              <a:t>N</a:t>
            </a:r>
            <a:r>
              <a:rPr lang="vi-VN">
                <a:latin typeface="Arial" pitchFamily="34" charset="0"/>
                <a:cs typeface="Arial" pitchFamily="34" charset="0"/>
              </a:rPr>
              <a:t> &gt;&gt; 2</a:t>
            </a:r>
            <a:r>
              <a:rPr lang="vi-VN" baseline="30000">
                <a:latin typeface="Arial" pitchFamily="34" charset="0"/>
                <a:cs typeface="Arial" pitchFamily="34" charset="0"/>
              </a:rPr>
              <a:t>n1+n2</a:t>
            </a:r>
          </a:p>
        </p:txBody>
      </p:sp>
      <p:pic>
        <p:nvPicPr>
          <p:cNvPr id="4" name="Picture 2" descr="C:\Users\User\Desktop\logoptit.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05800" y="190500"/>
            <a:ext cx="628650" cy="800100"/>
          </a:xfrm>
          <a:prstGeom prst="rect">
            <a:avLst/>
          </a:prstGeom>
          <a:noFill/>
          <a:extLst>
            <a:ext uri="{909E8E84-426E-40DD-AFC4-6F175D3DCCD1}">
              <a14:hiddenFill xmlns:a14="http://schemas.microsoft.com/office/drawing/2010/main">
                <a:solidFill>
                  <a:srgbClr val="FFFFFF"/>
                </a:solidFill>
              </a14:hiddenFill>
            </a:ext>
          </a:extLst>
        </p:spPr>
      </p:pic>
      <p:sp>
        <p:nvSpPr>
          <p:cNvPr id="5" name="Slide Number Placeholder 4"/>
          <p:cNvSpPr>
            <a:spLocks noGrp="1"/>
          </p:cNvSpPr>
          <p:nvPr>
            <p:ph type="sldNum" sz="quarter" idx="12"/>
          </p:nvPr>
        </p:nvSpPr>
        <p:spPr/>
        <p:txBody>
          <a:bodyPr/>
          <a:lstStyle/>
          <a:p>
            <a:fld id="{B6F15528-21DE-4FAA-801E-634DDDAF4B2B}" type="slidenum">
              <a:rPr lang="en-US" smtClean="0"/>
              <a:pPr/>
              <a:t>23</a:t>
            </a:fld>
            <a:endParaRPr lang="en-US" dirty="0"/>
          </a:p>
        </p:txBody>
      </p:sp>
    </p:spTree>
    <p:extLst>
      <p:ext uri="{BB962C8B-B14F-4D97-AF65-F5344CB8AC3E}">
        <p14:creationId xmlns:p14="http://schemas.microsoft.com/office/powerpoint/2010/main" val="330222528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600" smtClean="0">
                <a:latin typeface="Arial" pitchFamily="34" charset="0"/>
                <a:cs typeface="Arial" pitchFamily="34" charset="0"/>
              </a:rPr>
              <a:t>ÁNH XẠ LIÊN KẾT TOÀN PHẦN</a:t>
            </a:r>
            <a:endParaRPr lang="en-US" sz="3600" dirty="0">
              <a:latin typeface="Arial" pitchFamily="34" charset="0"/>
              <a:cs typeface="Arial" pitchFamily="34" charset="0"/>
            </a:endParaRPr>
          </a:p>
        </p:txBody>
      </p:sp>
      <p:sp>
        <p:nvSpPr>
          <p:cNvPr id="3" name="Content Placeholder 2"/>
          <p:cNvSpPr>
            <a:spLocks noGrp="1"/>
          </p:cNvSpPr>
          <p:nvPr>
            <p:ph sz="quarter" idx="1"/>
          </p:nvPr>
        </p:nvSpPr>
        <p:spPr/>
        <p:txBody>
          <a:bodyPr/>
          <a:lstStyle/>
          <a:p>
            <a:pPr algn="just"/>
            <a:r>
              <a:rPr lang="vi-VN">
                <a:latin typeface="Arial" pitchFamily="34" charset="0"/>
                <a:cs typeface="Arial" pitchFamily="34" charset="0"/>
              </a:rPr>
              <a:t>Mỗi block có thể được nạp vào bất kỳ line nào của cache.</a:t>
            </a:r>
          </a:p>
          <a:p>
            <a:pPr algn="just"/>
            <a:r>
              <a:rPr lang="vi-VN">
                <a:latin typeface="Arial" pitchFamily="34" charset="0"/>
                <a:cs typeface="Arial" pitchFamily="34" charset="0"/>
              </a:rPr>
              <a:t>Địa chỉ bộ nhớ do CPU phát ra được chia thành 2 phần: tag và byte.</a:t>
            </a:r>
          </a:p>
          <a:p>
            <a:pPr algn="just"/>
            <a:r>
              <a:rPr lang="vi-VN">
                <a:latin typeface="Arial" pitchFamily="34" charset="0"/>
                <a:cs typeface="Arial" pitchFamily="34" charset="0"/>
              </a:rPr>
              <a:t>Để kiểm tra xem một block có trong cache hay không, phải đồng  thời kiểm tra tất cả tag của các line trong cache.</a:t>
            </a:r>
          </a:p>
          <a:p>
            <a:pPr algn="just"/>
            <a:r>
              <a:rPr lang="vi-VN" smtClean="0">
                <a:latin typeface="Arial" pitchFamily="34" charset="0"/>
                <a:cs typeface="Arial" pitchFamily="34" charset="0"/>
              </a:rPr>
              <a:t>Cần </a:t>
            </a:r>
            <a:r>
              <a:rPr lang="vi-VN">
                <a:latin typeface="Arial" pitchFamily="34" charset="0"/>
                <a:cs typeface="Arial" pitchFamily="34" charset="0"/>
              </a:rPr>
              <a:t>các mạch phức tạp để kiểm tra.</a:t>
            </a:r>
          </a:p>
        </p:txBody>
      </p:sp>
      <p:pic>
        <p:nvPicPr>
          <p:cNvPr id="4" name="Picture 2" descr="C:\Users\User\Desktop\logoptit.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05800" y="190500"/>
            <a:ext cx="628650" cy="800100"/>
          </a:xfrm>
          <a:prstGeom prst="rect">
            <a:avLst/>
          </a:prstGeom>
          <a:noFill/>
          <a:extLst>
            <a:ext uri="{909E8E84-426E-40DD-AFC4-6F175D3DCCD1}">
              <a14:hiddenFill xmlns:a14="http://schemas.microsoft.com/office/drawing/2010/main">
                <a:solidFill>
                  <a:srgbClr val="FFFFFF"/>
                </a:solidFill>
              </a14:hiddenFill>
            </a:ext>
          </a:extLst>
        </p:spPr>
      </p:pic>
      <p:sp>
        <p:nvSpPr>
          <p:cNvPr id="5" name="Slide Number Placeholder 4"/>
          <p:cNvSpPr>
            <a:spLocks noGrp="1"/>
          </p:cNvSpPr>
          <p:nvPr>
            <p:ph type="sldNum" sz="quarter" idx="12"/>
          </p:nvPr>
        </p:nvSpPr>
        <p:spPr/>
        <p:txBody>
          <a:bodyPr/>
          <a:lstStyle/>
          <a:p>
            <a:fld id="{B6F15528-21DE-4FAA-801E-634DDDAF4B2B}" type="slidenum">
              <a:rPr lang="en-US" smtClean="0"/>
              <a:pPr/>
              <a:t>24</a:t>
            </a:fld>
            <a:endParaRPr lang="en-US" dirty="0"/>
          </a:p>
        </p:txBody>
      </p:sp>
    </p:spTree>
    <p:extLst>
      <p:ext uri="{BB962C8B-B14F-4D97-AF65-F5344CB8AC3E}">
        <p14:creationId xmlns:p14="http://schemas.microsoft.com/office/powerpoint/2010/main" val="330188547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600" smtClean="0">
                <a:latin typeface="Arial" pitchFamily="34" charset="0"/>
                <a:cs typeface="Arial" pitchFamily="34" charset="0"/>
              </a:rPr>
              <a:t>ÁNH XẠ LIÊN KẾT TOÀN PHẦN</a:t>
            </a:r>
            <a:endParaRPr lang="en-US" sz="3600" dirty="0">
              <a:latin typeface="Arial" pitchFamily="34" charset="0"/>
              <a:cs typeface="Arial" pitchFamily="34" charset="0"/>
            </a:endParaRPr>
          </a:p>
        </p:txBody>
      </p:sp>
      <p:sp>
        <p:nvSpPr>
          <p:cNvPr id="3" name="Content Placeholder 2"/>
          <p:cNvSpPr>
            <a:spLocks noGrp="1"/>
          </p:cNvSpPr>
          <p:nvPr>
            <p:ph sz="quarter" idx="1"/>
          </p:nvPr>
        </p:nvSpPr>
        <p:spPr/>
        <p:txBody>
          <a:bodyPr/>
          <a:lstStyle/>
          <a:p>
            <a:pPr algn="just"/>
            <a:endParaRPr lang="vi-VN">
              <a:latin typeface="Arial" pitchFamily="34" charset="0"/>
              <a:cs typeface="Arial" pitchFamily="34" charset="0"/>
            </a:endParaRPr>
          </a:p>
        </p:txBody>
      </p:sp>
      <p:pic>
        <p:nvPicPr>
          <p:cNvPr id="4" name="Picture 2" descr="C:\Users\User\Desktop\logoptit.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05800" y="190500"/>
            <a:ext cx="628650" cy="800100"/>
          </a:xfrm>
          <a:prstGeom prst="rect">
            <a:avLst/>
          </a:prstGeom>
          <a:noFill/>
          <a:extLst>
            <a:ext uri="{909E8E84-426E-40DD-AFC4-6F175D3DCCD1}">
              <a14:hiddenFill xmlns:a14="http://schemas.microsoft.com/office/drawing/2010/main">
                <a:solidFill>
                  <a:srgbClr val="FFFFFF"/>
                </a:solidFill>
              </a14:hiddenFill>
            </a:ext>
          </a:extLst>
        </p:spPr>
      </p:pic>
      <p:sp>
        <p:nvSpPr>
          <p:cNvPr id="5" name="Slide Number Placeholder 4"/>
          <p:cNvSpPr>
            <a:spLocks noGrp="1"/>
          </p:cNvSpPr>
          <p:nvPr>
            <p:ph type="sldNum" sz="quarter" idx="12"/>
          </p:nvPr>
        </p:nvSpPr>
        <p:spPr/>
        <p:txBody>
          <a:bodyPr/>
          <a:lstStyle/>
          <a:p>
            <a:fld id="{B6F15528-21DE-4FAA-801E-634DDDAF4B2B}" type="slidenum">
              <a:rPr lang="en-US" smtClean="0"/>
              <a:pPr/>
              <a:t>25</a:t>
            </a:fld>
            <a:endParaRPr lang="en-US" dirty="0"/>
          </a:p>
        </p:txBody>
      </p:sp>
      <p:pic>
        <p:nvPicPr>
          <p:cNvPr id="7" name="Picture 2"/>
          <p:cNvPicPr>
            <a:picLocks noChangeAspect="1" noChangeArrowheads="1"/>
          </p:cNvPicPr>
          <p:nvPr/>
        </p:nvPicPr>
        <p:blipFill>
          <a:blip r:embed="rId4" cstate="print"/>
          <a:srcRect/>
          <a:stretch>
            <a:fillRect/>
          </a:stretch>
        </p:blipFill>
        <p:spPr bwMode="auto">
          <a:xfrm>
            <a:off x="838199" y="1566976"/>
            <a:ext cx="7781925" cy="4910024"/>
          </a:xfrm>
          <a:prstGeom prst="rect">
            <a:avLst/>
          </a:prstGeom>
          <a:noFill/>
          <a:ln w="9525">
            <a:noFill/>
            <a:miter lim="800000"/>
            <a:headEnd/>
            <a:tailEnd/>
          </a:ln>
          <a:effectLst/>
        </p:spPr>
      </p:pic>
    </p:spTree>
    <p:extLst>
      <p:ext uri="{BB962C8B-B14F-4D97-AF65-F5344CB8AC3E}">
        <p14:creationId xmlns:p14="http://schemas.microsoft.com/office/powerpoint/2010/main" val="178947329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600" smtClean="0">
                <a:latin typeface="Arial" pitchFamily="34" charset="0"/>
                <a:cs typeface="Arial" pitchFamily="34" charset="0"/>
              </a:rPr>
              <a:t>ÁNH XẠ LIÊN KẾT TẬP HỢP</a:t>
            </a:r>
            <a:endParaRPr lang="en-US" sz="3600" dirty="0">
              <a:latin typeface="Arial" pitchFamily="34" charset="0"/>
              <a:cs typeface="Arial" pitchFamily="34" charset="0"/>
            </a:endParaRPr>
          </a:p>
        </p:txBody>
      </p:sp>
      <p:sp>
        <p:nvSpPr>
          <p:cNvPr id="3" name="Content Placeholder 2"/>
          <p:cNvSpPr>
            <a:spLocks noGrp="1"/>
          </p:cNvSpPr>
          <p:nvPr>
            <p:ph sz="quarter" idx="1"/>
          </p:nvPr>
        </p:nvSpPr>
        <p:spPr/>
        <p:txBody>
          <a:bodyPr>
            <a:normAutofit/>
          </a:bodyPr>
          <a:lstStyle/>
          <a:p>
            <a:pPr algn="just"/>
            <a:r>
              <a:rPr lang="vi-VN">
                <a:latin typeface="Arial" pitchFamily="34" charset="0"/>
                <a:cs typeface="Arial" pitchFamily="34" charset="0"/>
              </a:rPr>
              <a:t>Là phương pháp dung hòa của 2 phương pháp trên</a:t>
            </a:r>
          </a:p>
          <a:p>
            <a:pPr algn="just"/>
            <a:r>
              <a:rPr lang="vi-VN">
                <a:latin typeface="Arial" pitchFamily="34" charset="0"/>
                <a:cs typeface="Arial" pitchFamily="34" charset="0"/>
              </a:rPr>
              <a:t>Chia cache thành các tập: S0, S1, S2 ...</a:t>
            </a:r>
          </a:p>
          <a:p>
            <a:pPr algn="just"/>
            <a:r>
              <a:rPr lang="vi-VN">
                <a:latin typeface="Arial" pitchFamily="34" charset="0"/>
                <a:cs typeface="Arial" pitchFamily="34" charset="0"/>
              </a:rPr>
              <a:t>Mỗi Set có một số Line (2, 4, 8, 16 Line)</a:t>
            </a:r>
          </a:p>
          <a:p>
            <a:pPr algn="just"/>
            <a:r>
              <a:rPr lang="vi-VN">
                <a:latin typeface="Arial" pitchFamily="34" charset="0"/>
                <a:cs typeface="Arial" pitchFamily="34" charset="0"/>
              </a:rPr>
              <a:t>Ví dụ mỗi Set có 2 line: 2-way Set Associative Mapping</a:t>
            </a:r>
          </a:p>
          <a:p>
            <a:pPr algn="just"/>
            <a:r>
              <a:rPr lang="vi-VN">
                <a:latin typeface="Arial" pitchFamily="34" charset="0"/>
                <a:cs typeface="Arial" pitchFamily="34" charset="0"/>
              </a:rPr>
              <a:t>Mỗi block được nạp vào 1 line nào đó trong Set nhất định:</a:t>
            </a:r>
          </a:p>
          <a:p>
            <a:pPr algn="just"/>
            <a:r>
              <a:rPr lang="vi-VN" smtClean="0">
                <a:latin typeface="Arial" pitchFamily="34" charset="0"/>
                <a:cs typeface="Arial" pitchFamily="34" charset="0"/>
              </a:rPr>
              <a:t>Địa </a:t>
            </a:r>
            <a:r>
              <a:rPr lang="vi-VN">
                <a:latin typeface="Arial" pitchFamily="34" charset="0"/>
                <a:cs typeface="Arial" pitchFamily="34" charset="0"/>
              </a:rPr>
              <a:t>chỉ do CPU phát ra có 3 trường: Tag, Set, Byte</a:t>
            </a:r>
          </a:p>
        </p:txBody>
      </p:sp>
      <p:pic>
        <p:nvPicPr>
          <p:cNvPr id="4" name="Picture 2" descr="C:\Users\User\Desktop\logoptit.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05800" y="190500"/>
            <a:ext cx="628650" cy="800100"/>
          </a:xfrm>
          <a:prstGeom prst="rect">
            <a:avLst/>
          </a:prstGeom>
          <a:noFill/>
          <a:extLst>
            <a:ext uri="{909E8E84-426E-40DD-AFC4-6F175D3DCCD1}">
              <a14:hiddenFill xmlns:a14="http://schemas.microsoft.com/office/drawing/2010/main">
                <a:solidFill>
                  <a:srgbClr val="FFFFFF"/>
                </a:solidFill>
              </a14:hiddenFill>
            </a:ext>
          </a:extLst>
        </p:spPr>
      </p:pic>
      <p:sp>
        <p:nvSpPr>
          <p:cNvPr id="5" name="Slide Number Placeholder 4"/>
          <p:cNvSpPr>
            <a:spLocks noGrp="1"/>
          </p:cNvSpPr>
          <p:nvPr>
            <p:ph type="sldNum" sz="quarter" idx="12"/>
          </p:nvPr>
        </p:nvSpPr>
        <p:spPr/>
        <p:txBody>
          <a:bodyPr/>
          <a:lstStyle/>
          <a:p>
            <a:fld id="{B6F15528-21DE-4FAA-801E-634DDDAF4B2B}" type="slidenum">
              <a:rPr lang="en-US" smtClean="0"/>
              <a:pPr/>
              <a:t>26</a:t>
            </a:fld>
            <a:endParaRPr lang="en-US" dirty="0"/>
          </a:p>
        </p:txBody>
      </p:sp>
    </p:spTree>
    <p:extLst>
      <p:ext uri="{BB962C8B-B14F-4D97-AF65-F5344CB8AC3E}">
        <p14:creationId xmlns:p14="http://schemas.microsoft.com/office/powerpoint/2010/main" val="172921129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600" smtClean="0">
                <a:latin typeface="Arial" pitchFamily="34" charset="0"/>
                <a:cs typeface="Arial" pitchFamily="34" charset="0"/>
              </a:rPr>
              <a:t>ÁNH XẠ LIÊN KẾT TẬP HỢP</a:t>
            </a:r>
            <a:endParaRPr lang="en-US" sz="3600" dirty="0">
              <a:latin typeface="Arial" pitchFamily="34" charset="0"/>
              <a:cs typeface="Arial" pitchFamily="34" charset="0"/>
            </a:endParaRPr>
          </a:p>
        </p:txBody>
      </p:sp>
      <p:sp>
        <p:nvSpPr>
          <p:cNvPr id="3" name="Content Placeholder 2"/>
          <p:cNvSpPr>
            <a:spLocks noGrp="1"/>
          </p:cNvSpPr>
          <p:nvPr>
            <p:ph sz="quarter" idx="1"/>
          </p:nvPr>
        </p:nvSpPr>
        <p:spPr/>
        <p:txBody>
          <a:bodyPr>
            <a:normAutofit/>
          </a:bodyPr>
          <a:lstStyle/>
          <a:p>
            <a:pPr algn="just"/>
            <a:endParaRPr lang="vi-VN">
              <a:latin typeface="Arial" pitchFamily="34" charset="0"/>
              <a:cs typeface="Arial" pitchFamily="34" charset="0"/>
            </a:endParaRPr>
          </a:p>
        </p:txBody>
      </p:sp>
      <p:pic>
        <p:nvPicPr>
          <p:cNvPr id="4" name="Picture 2" descr="C:\Users\User\Desktop\logoptit.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05800" y="190500"/>
            <a:ext cx="628650" cy="800100"/>
          </a:xfrm>
          <a:prstGeom prst="rect">
            <a:avLst/>
          </a:prstGeom>
          <a:noFill/>
          <a:extLst>
            <a:ext uri="{909E8E84-426E-40DD-AFC4-6F175D3DCCD1}">
              <a14:hiddenFill xmlns:a14="http://schemas.microsoft.com/office/drawing/2010/main">
                <a:solidFill>
                  <a:srgbClr val="FFFFFF"/>
                </a:solidFill>
              </a14:hiddenFill>
            </a:ext>
          </a:extLst>
        </p:spPr>
      </p:pic>
      <p:sp>
        <p:nvSpPr>
          <p:cNvPr id="5" name="Slide Number Placeholder 4"/>
          <p:cNvSpPr>
            <a:spLocks noGrp="1"/>
          </p:cNvSpPr>
          <p:nvPr>
            <p:ph type="sldNum" sz="quarter" idx="12"/>
          </p:nvPr>
        </p:nvSpPr>
        <p:spPr/>
        <p:txBody>
          <a:bodyPr/>
          <a:lstStyle/>
          <a:p>
            <a:fld id="{B6F15528-21DE-4FAA-801E-634DDDAF4B2B}" type="slidenum">
              <a:rPr lang="en-US" smtClean="0"/>
              <a:pPr/>
              <a:t>27</a:t>
            </a:fld>
            <a:endParaRPr lang="en-US" dirty="0"/>
          </a:p>
        </p:txBody>
      </p:sp>
      <p:pic>
        <p:nvPicPr>
          <p:cNvPr id="7" name="Picture 2"/>
          <p:cNvPicPr>
            <a:picLocks noChangeAspect="1" noChangeArrowheads="1"/>
          </p:cNvPicPr>
          <p:nvPr/>
        </p:nvPicPr>
        <p:blipFill>
          <a:blip r:embed="rId4" cstate="print"/>
          <a:srcRect/>
          <a:stretch>
            <a:fillRect/>
          </a:stretch>
        </p:blipFill>
        <p:spPr bwMode="auto">
          <a:xfrm>
            <a:off x="637770" y="1447800"/>
            <a:ext cx="8049030" cy="5027301"/>
          </a:xfrm>
          <a:prstGeom prst="rect">
            <a:avLst/>
          </a:prstGeom>
          <a:noFill/>
          <a:ln w="9525">
            <a:noFill/>
            <a:miter lim="800000"/>
            <a:headEnd/>
            <a:tailEnd/>
          </a:ln>
          <a:effectLst/>
        </p:spPr>
      </p:pic>
    </p:spTree>
    <p:extLst>
      <p:ext uri="{BB962C8B-B14F-4D97-AF65-F5344CB8AC3E}">
        <p14:creationId xmlns:p14="http://schemas.microsoft.com/office/powerpoint/2010/main" val="28982896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600" smtClean="0">
                <a:latin typeface="Arial" pitchFamily="34" charset="0"/>
                <a:cs typeface="Arial" pitchFamily="34" charset="0"/>
              </a:rPr>
              <a:t>VÍ DỤ</a:t>
            </a:r>
            <a:endParaRPr lang="en-US" sz="3600" dirty="0">
              <a:latin typeface="Arial" pitchFamily="34" charset="0"/>
              <a:cs typeface="Arial" pitchFamily="34" charset="0"/>
            </a:endParaRPr>
          </a:p>
        </p:txBody>
      </p:sp>
      <p:sp>
        <p:nvSpPr>
          <p:cNvPr id="3" name="Content Placeholder 2"/>
          <p:cNvSpPr>
            <a:spLocks noGrp="1"/>
          </p:cNvSpPr>
          <p:nvPr>
            <p:ph sz="quarter" idx="1"/>
          </p:nvPr>
        </p:nvSpPr>
        <p:spPr/>
        <p:txBody>
          <a:bodyPr>
            <a:normAutofit/>
          </a:bodyPr>
          <a:lstStyle/>
          <a:p>
            <a:pPr algn="just"/>
            <a:r>
              <a:rPr lang="en-US" smtClean="0">
                <a:latin typeface="Arial" pitchFamily="34" charset="0"/>
                <a:cs typeface="Arial" pitchFamily="34" charset="0"/>
              </a:rPr>
              <a:t>Hệ thống có:</a:t>
            </a:r>
          </a:p>
          <a:p>
            <a:pPr marL="711200" lvl="1" indent="-449263" algn="just">
              <a:buClr>
                <a:srgbClr val="D34817"/>
              </a:buClr>
              <a:buFont typeface="Wingdings" pitchFamily="2" charset="2"/>
              <a:buChar char="q"/>
              <a:tabLst>
                <a:tab pos="719138" algn="l"/>
              </a:tabLst>
            </a:pPr>
            <a:r>
              <a:rPr lang="en-US" smtClean="0">
                <a:solidFill>
                  <a:prstClr val="black"/>
                </a:solidFill>
                <a:latin typeface="Arial" pitchFamily="34" charset="0"/>
                <a:cs typeface="Arial" pitchFamily="34" charset="0"/>
              </a:rPr>
              <a:t>Bộ nhớ chính: 256 MB</a:t>
            </a:r>
          </a:p>
          <a:p>
            <a:pPr marL="711200" lvl="1" indent="-449263" algn="just">
              <a:buClr>
                <a:srgbClr val="D34817"/>
              </a:buClr>
              <a:buFont typeface="Wingdings" pitchFamily="2" charset="2"/>
              <a:buChar char="q"/>
              <a:tabLst>
                <a:tab pos="719138" algn="l"/>
              </a:tabLst>
            </a:pPr>
            <a:r>
              <a:rPr lang="en-US" smtClean="0">
                <a:solidFill>
                  <a:prstClr val="black"/>
                </a:solidFill>
                <a:latin typeface="Arial" pitchFamily="34" charset="0"/>
                <a:cs typeface="Arial" pitchFamily="34" charset="0"/>
                <a:sym typeface="Wingdings" pitchFamily="2" charset="2"/>
              </a:rPr>
              <a:t>Cache = 128 KB</a:t>
            </a:r>
          </a:p>
          <a:p>
            <a:pPr marL="711200" lvl="1" indent="-449263" algn="just">
              <a:buClr>
                <a:srgbClr val="D34817"/>
              </a:buClr>
              <a:buFont typeface="Wingdings" pitchFamily="2" charset="2"/>
              <a:buChar char="q"/>
              <a:tabLst>
                <a:tab pos="719138" algn="l"/>
              </a:tabLst>
            </a:pPr>
            <a:r>
              <a:rPr lang="en-US" smtClean="0">
                <a:solidFill>
                  <a:prstClr val="black"/>
                </a:solidFill>
                <a:latin typeface="Arial" pitchFamily="34" charset="0"/>
                <a:cs typeface="Arial" pitchFamily="34" charset="0"/>
                <a:sym typeface="Wingdings" pitchFamily="2" charset="2"/>
              </a:rPr>
              <a:t>Line = 16 byte</a:t>
            </a:r>
            <a:endParaRPr lang="en-US">
              <a:solidFill>
                <a:prstClr val="black"/>
              </a:solidFill>
              <a:latin typeface="Arial" pitchFamily="34" charset="0"/>
              <a:cs typeface="Arial" pitchFamily="34" charset="0"/>
              <a:sym typeface="Wingdings" pitchFamily="2" charset="2"/>
            </a:endParaRPr>
          </a:p>
          <a:p>
            <a:pPr algn="just"/>
            <a:r>
              <a:rPr lang="en-US" smtClean="0">
                <a:latin typeface="Arial" pitchFamily="34" charset="0"/>
                <a:cs typeface="Arial" pitchFamily="34" charset="0"/>
              </a:rPr>
              <a:t>Xác định số bit của trường địa chỉ khi</a:t>
            </a:r>
          </a:p>
          <a:p>
            <a:pPr marL="711200" lvl="1" indent="-449263" algn="just">
              <a:buClr>
                <a:srgbClr val="D34817"/>
              </a:buClr>
              <a:buFont typeface="Wingdings" pitchFamily="2" charset="2"/>
              <a:buChar char="q"/>
              <a:tabLst>
                <a:tab pos="719138" algn="l"/>
              </a:tabLst>
            </a:pPr>
            <a:r>
              <a:rPr lang="en-US" smtClean="0">
                <a:solidFill>
                  <a:prstClr val="black"/>
                </a:solidFill>
                <a:latin typeface="Arial" pitchFamily="34" charset="0"/>
                <a:cs typeface="Arial" pitchFamily="34" charset="0"/>
                <a:sym typeface="Wingdings" pitchFamily="2" charset="2"/>
              </a:rPr>
              <a:t>Ánh xạ trực tiếp</a:t>
            </a:r>
          </a:p>
          <a:p>
            <a:pPr marL="711200" lvl="1" indent="-449263" algn="just">
              <a:buClr>
                <a:srgbClr val="D34817"/>
              </a:buClr>
              <a:buFont typeface="Wingdings" pitchFamily="2" charset="2"/>
              <a:buChar char="q"/>
              <a:tabLst>
                <a:tab pos="719138" algn="l"/>
              </a:tabLst>
            </a:pPr>
            <a:r>
              <a:rPr lang="en-US" smtClean="0">
                <a:solidFill>
                  <a:prstClr val="black"/>
                </a:solidFill>
                <a:latin typeface="Arial" pitchFamily="34" charset="0"/>
                <a:cs typeface="Arial" pitchFamily="34" charset="0"/>
                <a:sym typeface="Wingdings" pitchFamily="2" charset="2"/>
              </a:rPr>
              <a:t>Ánh xạ liên kết tập hợp 4 Line/Set</a:t>
            </a:r>
          </a:p>
          <a:p>
            <a:pPr marL="0" indent="0" algn="just">
              <a:buNone/>
            </a:pPr>
            <a:endParaRPr lang="vi-VN">
              <a:latin typeface="Arial" pitchFamily="34" charset="0"/>
              <a:cs typeface="Arial" pitchFamily="34" charset="0"/>
            </a:endParaRPr>
          </a:p>
        </p:txBody>
      </p:sp>
      <p:pic>
        <p:nvPicPr>
          <p:cNvPr id="4" name="Picture 2" descr="C:\Users\User\Desktop\logoptit.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05800" y="190500"/>
            <a:ext cx="628650" cy="800100"/>
          </a:xfrm>
          <a:prstGeom prst="rect">
            <a:avLst/>
          </a:prstGeom>
          <a:noFill/>
          <a:extLst>
            <a:ext uri="{909E8E84-426E-40DD-AFC4-6F175D3DCCD1}">
              <a14:hiddenFill xmlns:a14="http://schemas.microsoft.com/office/drawing/2010/main">
                <a:solidFill>
                  <a:srgbClr val="FFFFFF"/>
                </a:solidFill>
              </a14:hiddenFill>
            </a:ext>
          </a:extLst>
        </p:spPr>
      </p:pic>
      <p:sp>
        <p:nvSpPr>
          <p:cNvPr id="5" name="Slide Number Placeholder 4"/>
          <p:cNvSpPr>
            <a:spLocks noGrp="1"/>
          </p:cNvSpPr>
          <p:nvPr>
            <p:ph type="sldNum" sz="quarter" idx="12"/>
          </p:nvPr>
        </p:nvSpPr>
        <p:spPr/>
        <p:txBody>
          <a:bodyPr/>
          <a:lstStyle/>
          <a:p>
            <a:fld id="{B6F15528-21DE-4FAA-801E-634DDDAF4B2B}" type="slidenum">
              <a:rPr lang="en-US" smtClean="0"/>
              <a:pPr/>
              <a:t>28</a:t>
            </a:fld>
            <a:endParaRPr lang="en-US" dirty="0"/>
          </a:p>
        </p:txBody>
      </p:sp>
    </p:spTree>
    <p:extLst>
      <p:ext uri="{BB962C8B-B14F-4D97-AF65-F5344CB8AC3E}">
        <p14:creationId xmlns:p14="http://schemas.microsoft.com/office/powerpoint/2010/main" val="207071240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mtClean="0"/>
              <a:t>VÍ DỤ</a:t>
            </a:r>
            <a:endParaRPr lang="en-US" dirty="0"/>
          </a:p>
        </p:txBody>
      </p:sp>
      <p:sp>
        <p:nvSpPr>
          <p:cNvPr id="3" name="Content Placeholder 2"/>
          <p:cNvSpPr>
            <a:spLocks noGrp="1"/>
          </p:cNvSpPr>
          <p:nvPr>
            <p:ph sz="quarter" idx="1"/>
          </p:nvPr>
        </p:nvSpPr>
        <p:spPr>
          <a:xfrm>
            <a:off x="914400" y="1447800"/>
            <a:ext cx="7772400" cy="5029200"/>
          </a:xfrm>
        </p:spPr>
        <p:txBody>
          <a:bodyPr>
            <a:normAutofit/>
          </a:bodyPr>
          <a:lstStyle/>
          <a:p>
            <a:pPr>
              <a:buNone/>
            </a:pPr>
            <a:r>
              <a:rPr lang="vi-VN" sz="2000" dirty="0" smtClean="0">
                <a:latin typeface="Arial" pitchFamily="34" charset="0"/>
                <a:cs typeface="Arial" pitchFamily="34" charset="0"/>
              </a:rPr>
              <a:t>1)2</a:t>
            </a:r>
            <a:r>
              <a:rPr lang="vi-VN" sz="2000" baseline="30000" dirty="0" smtClean="0">
                <a:latin typeface="Arial" pitchFamily="34" charset="0"/>
                <a:cs typeface="Arial" pitchFamily="34" charset="0"/>
              </a:rPr>
              <a:t>N</a:t>
            </a:r>
            <a:r>
              <a:rPr lang="vi-VN" sz="2000" dirty="0" smtClean="0">
                <a:latin typeface="Arial" pitchFamily="34" charset="0"/>
                <a:cs typeface="Arial" pitchFamily="34" charset="0"/>
              </a:rPr>
              <a:t> = 256.2</a:t>
            </a:r>
            <a:r>
              <a:rPr lang="vi-VN" sz="2000" baseline="30000" dirty="0" smtClean="0">
                <a:latin typeface="Arial" pitchFamily="34" charset="0"/>
                <a:cs typeface="Arial" pitchFamily="34" charset="0"/>
              </a:rPr>
              <a:t>20</a:t>
            </a:r>
            <a:r>
              <a:rPr lang="vi-VN" sz="2000" dirty="0" smtClean="0">
                <a:latin typeface="Arial" pitchFamily="34" charset="0"/>
                <a:cs typeface="Arial" pitchFamily="34" charset="0"/>
              </a:rPr>
              <a:t> = 2</a:t>
            </a:r>
            <a:r>
              <a:rPr lang="vi-VN" sz="2000" baseline="30000" dirty="0" smtClean="0">
                <a:latin typeface="Arial" pitchFamily="34" charset="0"/>
                <a:cs typeface="Arial" pitchFamily="34" charset="0"/>
              </a:rPr>
              <a:t>28</a:t>
            </a:r>
            <a:r>
              <a:rPr lang="vi-VN" sz="2000" dirty="0" smtClean="0">
                <a:latin typeface="Arial" pitchFamily="34" charset="0"/>
                <a:cs typeface="Arial" pitchFamily="34" charset="0"/>
              </a:rPr>
              <a:t> </a:t>
            </a:r>
            <a:r>
              <a:rPr lang="en-US" sz="2000" dirty="0" smtClean="0">
                <a:latin typeface="Arial" pitchFamily="34" charset="0"/>
                <a:cs typeface="Arial" pitchFamily="34" charset="0"/>
              </a:rPr>
              <a:t>-&gt;</a:t>
            </a:r>
            <a:r>
              <a:rPr lang="vi-VN" sz="2000" dirty="0" smtClean="0">
                <a:latin typeface="Arial" pitchFamily="34" charset="0"/>
                <a:cs typeface="Arial" pitchFamily="34" charset="0"/>
              </a:rPr>
              <a:t> N = 28 bit</a:t>
            </a:r>
          </a:p>
          <a:p>
            <a:r>
              <a:rPr lang="vi-VN" sz="2000" dirty="0" smtClean="0">
                <a:latin typeface="Arial" pitchFamily="34" charset="0"/>
                <a:cs typeface="Arial" pitchFamily="34" charset="0"/>
              </a:rPr>
              <a:t>Tính cho trường Byte:</a:t>
            </a:r>
          </a:p>
          <a:p>
            <a:r>
              <a:rPr lang="vi-VN" sz="2000" dirty="0" smtClean="0">
                <a:latin typeface="Arial" pitchFamily="34" charset="0"/>
                <a:cs typeface="Arial" pitchFamily="34" charset="0"/>
              </a:rPr>
              <a:t>Kích thước line = 16 = 2</a:t>
            </a:r>
            <a:r>
              <a:rPr lang="vi-VN" sz="2000" baseline="30000" dirty="0" smtClean="0">
                <a:latin typeface="Arial" pitchFamily="34" charset="0"/>
                <a:cs typeface="Arial" pitchFamily="34" charset="0"/>
              </a:rPr>
              <a:t>4</a:t>
            </a:r>
            <a:r>
              <a:rPr lang="vi-VN" sz="2000" dirty="0" smtClean="0">
                <a:latin typeface="Arial" pitchFamily="34" charset="0"/>
                <a:cs typeface="Arial" pitchFamily="34" charset="0"/>
              </a:rPr>
              <a:t> Byte </a:t>
            </a:r>
            <a:r>
              <a:rPr lang="en-US" sz="2000" dirty="0" smtClean="0">
                <a:latin typeface="Arial" pitchFamily="34" charset="0"/>
                <a:cs typeface="Arial" pitchFamily="34" charset="0"/>
              </a:rPr>
              <a:t>-&gt;</a:t>
            </a:r>
            <a:r>
              <a:rPr lang="vi-VN" sz="2000" dirty="0" smtClean="0">
                <a:latin typeface="Arial" pitchFamily="34" charset="0"/>
                <a:cs typeface="Arial" pitchFamily="34" charset="0"/>
              </a:rPr>
              <a:t> </a:t>
            </a:r>
            <a:r>
              <a:rPr lang="vi-VN" sz="2000" dirty="0" smtClean="0">
                <a:solidFill>
                  <a:srgbClr val="FF0000"/>
                </a:solidFill>
                <a:latin typeface="Arial" pitchFamily="34" charset="0"/>
                <a:cs typeface="Arial" pitchFamily="34" charset="0"/>
              </a:rPr>
              <a:t>n1 = 4 bit</a:t>
            </a:r>
          </a:p>
          <a:p>
            <a:r>
              <a:rPr lang="vi-VN" sz="2000" dirty="0" smtClean="0">
                <a:latin typeface="Arial" pitchFamily="34" charset="0"/>
                <a:cs typeface="Arial" pitchFamily="34" charset="0"/>
              </a:rPr>
              <a:t>Tính cho trường Line:</a:t>
            </a:r>
          </a:p>
          <a:p>
            <a:r>
              <a:rPr lang="vi-VN" sz="2000" dirty="0" smtClean="0">
                <a:latin typeface="Arial" pitchFamily="34" charset="0"/>
                <a:cs typeface="Arial" pitchFamily="34" charset="0"/>
              </a:rPr>
              <a:t>Số line trong Cache: 128.2</a:t>
            </a:r>
            <a:r>
              <a:rPr lang="vi-VN" sz="2000" baseline="30000" dirty="0" smtClean="0">
                <a:latin typeface="Arial" pitchFamily="34" charset="0"/>
                <a:cs typeface="Arial" pitchFamily="34" charset="0"/>
              </a:rPr>
              <a:t>10</a:t>
            </a:r>
            <a:r>
              <a:rPr lang="vi-VN" sz="2000" dirty="0" smtClean="0">
                <a:latin typeface="Arial" pitchFamily="34" charset="0"/>
                <a:cs typeface="Arial" pitchFamily="34" charset="0"/>
              </a:rPr>
              <a:t>/16 = 2</a:t>
            </a:r>
            <a:r>
              <a:rPr lang="vi-VN" sz="2000" baseline="30000" dirty="0" smtClean="0">
                <a:latin typeface="Arial" pitchFamily="34" charset="0"/>
                <a:cs typeface="Arial" pitchFamily="34" charset="0"/>
              </a:rPr>
              <a:t>13</a:t>
            </a:r>
            <a:r>
              <a:rPr lang="vi-VN" sz="2000" dirty="0" smtClean="0">
                <a:latin typeface="Arial" pitchFamily="34" charset="0"/>
                <a:cs typeface="Arial" pitchFamily="34" charset="0"/>
              </a:rPr>
              <a:t> </a:t>
            </a:r>
          </a:p>
          <a:p>
            <a:r>
              <a:rPr lang="en-US" sz="2000" dirty="0" smtClean="0">
                <a:latin typeface="Arial" pitchFamily="34" charset="0"/>
                <a:cs typeface="Arial" pitchFamily="34" charset="0"/>
              </a:rPr>
              <a:t>-&gt;</a:t>
            </a:r>
            <a:r>
              <a:rPr lang="vi-VN" sz="2000" dirty="0" smtClean="0">
                <a:latin typeface="Arial" pitchFamily="34" charset="0"/>
                <a:cs typeface="Arial" pitchFamily="34" charset="0"/>
              </a:rPr>
              <a:t> </a:t>
            </a:r>
            <a:r>
              <a:rPr lang="vi-VN" sz="2000" dirty="0" smtClean="0">
                <a:solidFill>
                  <a:srgbClr val="FF0000"/>
                </a:solidFill>
                <a:latin typeface="Arial" pitchFamily="34" charset="0"/>
                <a:cs typeface="Arial" pitchFamily="34" charset="0"/>
              </a:rPr>
              <a:t>n2 = 13 bit</a:t>
            </a:r>
          </a:p>
          <a:p>
            <a:r>
              <a:rPr lang="vi-VN" sz="2000" dirty="0" smtClean="0">
                <a:latin typeface="Arial" pitchFamily="34" charset="0"/>
                <a:cs typeface="Arial" pitchFamily="34" charset="0"/>
              </a:rPr>
              <a:t>Tính cho trường Tag:</a:t>
            </a:r>
          </a:p>
          <a:p>
            <a:r>
              <a:rPr lang="vi-VN" sz="2000" dirty="0" smtClean="0">
                <a:solidFill>
                  <a:srgbClr val="FF0000"/>
                </a:solidFill>
                <a:latin typeface="Arial" pitchFamily="34" charset="0"/>
                <a:cs typeface="Arial" pitchFamily="34" charset="0"/>
              </a:rPr>
              <a:t>n3</a:t>
            </a:r>
            <a:r>
              <a:rPr lang="vi-VN" sz="2000" dirty="0" smtClean="0">
                <a:latin typeface="Arial" pitchFamily="34" charset="0"/>
                <a:cs typeface="Arial" pitchFamily="34" charset="0"/>
              </a:rPr>
              <a:t> = N - (n1 + n2) = 28 - (4 + 13) = </a:t>
            </a:r>
            <a:r>
              <a:rPr lang="vi-VN" sz="2000" dirty="0" smtClean="0">
                <a:solidFill>
                  <a:srgbClr val="FF0000"/>
                </a:solidFill>
                <a:latin typeface="Arial" pitchFamily="34" charset="0"/>
                <a:cs typeface="Arial" pitchFamily="34" charset="0"/>
              </a:rPr>
              <a:t>11 bit</a:t>
            </a:r>
          </a:p>
          <a:p>
            <a:pPr>
              <a:buNone/>
            </a:pPr>
            <a:r>
              <a:rPr lang="vi-VN" sz="2000" smtClean="0">
                <a:latin typeface="Arial" pitchFamily="34" charset="0"/>
                <a:cs typeface="Arial" pitchFamily="34" charset="0"/>
              </a:rPr>
              <a:t>2)Trường </a:t>
            </a:r>
            <a:r>
              <a:rPr lang="vi-VN" sz="2000" dirty="0" smtClean="0">
                <a:latin typeface="Arial" pitchFamily="34" charset="0"/>
                <a:cs typeface="Arial" pitchFamily="34" charset="0"/>
              </a:rPr>
              <a:t>Byte: </a:t>
            </a:r>
            <a:r>
              <a:rPr lang="vi-VN" sz="2000" dirty="0" smtClean="0">
                <a:solidFill>
                  <a:srgbClr val="FF0000"/>
                </a:solidFill>
                <a:latin typeface="Arial" pitchFamily="34" charset="0"/>
                <a:cs typeface="Arial" pitchFamily="34" charset="0"/>
              </a:rPr>
              <a:t>n1 = 4 bit</a:t>
            </a:r>
          </a:p>
          <a:p>
            <a:pPr marL="0" indent="0">
              <a:buNone/>
            </a:pPr>
            <a:r>
              <a:rPr lang="en-US" sz="2000" smtClean="0">
                <a:latin typeface="Arial" pitchFamily="34" charset="0"/>
                <a:cs typeface="Arial" pitchFamily="34" charset="0"/>
              </a:rPr>
              <a:t>   </a:t>
            </a:r>
            <a:r>
              <a:rPr lang="vi-VN" sz="2000" smtClean="0">
                <a:latin typeface="Arial" pitchFamily="34" charset="0"/>
                <a:cs typeface="Arial" pitchFamily="34" charset="0"/>
              </a:rPr>
              <a:t>Trường </a:t>
            </a:r>
            <a:r>
              <a:rPr lang="vi-VN" sz="2000" dirty="0" smtClean="0">
                <a:latin typeface="Arial" pitchFamily="34" charset="0"/>
                <a:cs typeface="Arial" pitchFamily="34" charset="0"/>
              </a:rPr>
              <a:t>Set</a:t>
            </a:r>
            <a:r>
              <a:rPr lang="vi-VN" sz="2000" smtClean="0">
                <a:latin typeface="Arial" pitchFamily="34" charset="0"/>
                <a:cs typeface="Arial" pitchFamily="34" charset="0"/>
              </a:rPr>
              <a:t>: </a:t>
            </a:r>
            <a:endParaRPr lang="en-US" sz="2000" smtClean="0">
              <a:latin typeface="Arial" pitchFamily="34" charset="0"/>
              <a:cs typeface="Arial" pitchFamily="34" charset="0"/>
            </a:endParaRPr>
          </a:p>
          <a:p>
            <a:pPr marL="0" indent="0">
              <a:buNone/>
            </a:pPr>
            <a:r>
              <a:rPr lang="en-US" sz="2000">
                <a:solidFill>
                  <a:srgbClr val="FF0000"/>
                </a:solidFill>
                <a:latin typeface="Arial" pitchFamily="34" charset="0"/>
                <a:cs typeface="Arial" pitchFamily="34" charset="0"/>
              </a:rPr>
              <a:t> </a:t>
            </a:r>
            <a:r>
              <a:rPr lang="en-US" sz="2000" smtClean="0">
                <a:solidFill>
                  <a:srgbClr val="FF0000"/>
                </a:solidFill>
                <a:latin typeface="Arial" pitchFamily="34" charset="0"/>
                <a:cs typeface="Arial" pitchFamily="34" charset="0"/>
              </a:rPr>
              <a:t>  </a:t>
            </a:r>
            <a:r>
              <a:rPr lang="vi-VN" sz="2000" smtClean="0">
                <a:solidFill>
                  <a:srgbClr val="FF0000"/>
                </a:solidFill>
                <a:latin typeface="Arial" pitchFamily="34" charset="0"/>
                <a:cs typeface="Arial" pitchFamily="34" charset="0"/>
              </a:rPr>
              <a:t>Số </a:t>
            </a:r>
            <a:r>
              <a:rPr lang="vi-VN" sz="2000" dirty="0" smtClean="0">
                <a:solidFill>
                  <a:srgbClr val="FF0000"/>
                </a:solidFill>
                <a:latin typeface="Arial" pitchFamily="34" charset="0"/>
                <a:cs typeface="Arial" pitchFamily="34" charset="0"/>
              </a:rPr>
              <a:t>Set</a:t>
            </a:r>
            <a:r>
              <a:rPr lang="vi-VN" sz="2000" dirty="0" smtClean="0">
                <a:latin typeface="Arial" pitchFamily="34" charset="0"/>
                <a:cs typeface="Arial" pitchFamily="34" charset="0"/>
              </a:rPr>
              <a:t> = Số line/4  = 2</a:t>
            </a:r>
            <a:r>
              <a:rPr lang="vi-VN" sz="2000" baseline="30000" dirty="0" smtClean="0">
                <a:latin typeface="Arial" pitchFamily="34" charset="0"/>
                <a:cs typeface="Arial" pitchFamily="34" charset="0"/>
              </a:rPr>
              <a:t>13</a:t>
            </a:r>
            <a:r>
              <a:rPr lang="vi-VN" sz="2000" dirty="0" smtClean="0">
                <a:latin typeface="Arial" pitchFamily="34" charset="0"/>
                <a:cs typeface="Arial" pitchFamily="34" charset="0"/>
              </a:rPr>
              <a:t>/4 = 2</a:t>
            </a:r>
            <a:r>
              <a:rPr lang="vi-VN" sz="2000" baseline="30000" dirty="0" smtClean="0">
                <a:latin typeface="Arial" pitchFamily="34" charset="0"/>
                <a:cs typeface="Arial" pitchFamily="34" charset="0"/>
              </a:rPr>
              <a:t>11</a:t>
            </a:r>
            <a:r>
              <a:rPr lang="vi-VN" sz="2000" dirty="0" smtClean="0">
                <a:latin typeface="Arial" pitchFamily="34" charset="0"/>
                <a:cs typeface="Arial" pitchFamily="34" charset="0"/>
              </a:rPr>
              <a:t> </a:t>
            </a:r>
            <a:r>
              <a:rPr lang="en-US" sz="2000" dirty="0" smtClean="0">
                <a:latin typeface="Arial" pitchFamily="34" charset="0"/>
                <a:cs typeface="Arial" pitchFamily="34" charset="0"/>
              </a:rPr>
              <a:t>-&gt; </a:t>
            </a:r>
            <a:r>
              <a:rPr lang="vi-VN" sz="2000" dirty="0" smtClean="0">
                <a:solidFill>
                  <a:srgbClr val="FF0000"/>
                </a:solidFill>
                <a:latin typeface="Arial" pitchFamily="34" charset="0"/>
                <a:cs typeface="Arial" pitchFamily="34" charset="0"/>
              </a:rPr>
              <a:t>n2 = 11 bit</a:t>
            </a:r>
          </a:p>
          <a:p>
            <a:pPr marL="0" indent="0">
              <a:buNone/>
            </a:pPr>
            <a:r>
              <a:rPr lang="en-US" sz="2000">
                <a:latin typeface="Arial" pitchFamily="34" charset="0"/>
                <a:cs typeface="Arial" pitchFamily="34" charset="0"/>
              </a:rPr>
              <a:t> </a:t>
            </a:r>
            <a:r>
              <a:rPr lang="en-US" sz="2000" smtClean="0">
                <a:latin typeface="Arial" pitchFamily="34" charset="0"/>
                <a:cs typeface="Arial" pitchFamily="34" charset="0"/>
              </a:rPr>
              <a:t>  </a:t>
            </a:r>
            <a:r>
              <a:rPr lang="vi-VN" sz="2000" smtClean="0">
                <a:latin typeface="Arial" pitchFamily="34" charset="0"/>
                <a:cs typeface="Arial" pitchFamily="34" charset="0"/>
              </a:rPr>
              <a:t>Trường </a:t>
            </a:r>
            <a:r>
              <a:rPr lang="vi-VN" sz="2000" dirty="0" smtClean="0">
                <a:latin typeface="Arial" pitchFamily="34" charset="0"/>
                <a:cs typeface="Arial" pitchFamily="34" charset="0"/>
              </a:rPr>
              <a:t>Tag: </a:t>
            </a:r>
            <a:r>
              <a:rPr lang="vi-VN" sz="2000" dirty="0" smtClean="0">
                <a:solidFill>
                  <a:srgbClr val="FF0000"/>
                </a:solidFill>
                <a:latin typeface="Arial" pitchFamily="34" charset="0"/>
                <a:cs typeface="Arial" pitchFamily="34" charset="0"/>
              </a:rPr>
              <a:t>n3</a:t>
            </a:r>
            <a:r>
              <a:rPr lang="vi-VN" sz="2000" dirty="0" smtClean="0">
                <a:latin typeface="Arial" pitchFamily="34" charset="0"/>
                <a:cs typeface="Arial" pitchFamily="34" charset="0"/>
              </a:rPr>
              <a:t> = N - (n1 + n2) = 28 - (4 + 11) = </a:t>
            </a:r>
            <a:r>
              <a:rPr lang="vi-VN" sz="2000" dirty="0" smtClean="0">
                <a:solidFill>
                  <a:srgbClr val="FF0000"/>
                </a:solidFill>
                <a:latin typeface="Arial" pitchFamily="34" charset="0"/>
                <a:cs typeface="Arial" pitchFamily="34" charset="0"/>
              </a:rPr>
              <a:t>13 bit</a:t>
            </a:r>
            <a:endParaRPr lang="en-US" sz="2000"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75182424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z="3600" smtClean="0">
                <a:latin typeface="Arial" pitchFamily="34" charset="0"/>
                <a:cs typeface="Arial" pitchFamily="34" charset="0"/>
              </a:rPr>
              <a:t>GIẢI THUẬT </a:t>
            </a:r>
            <a:br>
              <a:rPr lang="en-US" sz="3600" smtClean="0">
                <a:latin typeface="Arial" pitchFamily="34" charset="0"/>
                <a:cs typeface="Arial" pitchFamily="34" charset="0"/>
              </a:rPr>
            </a:br>
            <a:r>
              <a:rPr lang="en-US" sz="3600" smtClean="0">
                <a:latin typeface="Arial" pitchFamily="34" charset="0"/>
                <a:cs typeface="Arial" pitchFamily="34" charset="0"/>
              </a:rPr>
              <a:t>THAY THẾ BLOCK TRONG CACHE</a:t>
            </a:r>
            <a:endParaRPr lang="en-US" sz="3600" dirty="0">
              <a:latin typeface="Arial" pitchFamily="34" charset="0"/>
              <a:cs typeface="Arial" pitchFamily="34" charset="0"/>
            </a:endParaRPr>
          </a:p>
        </p:txBody>
      </p:sp>
      <p:sp>
        <p:nvSpPr>
          <p:cNvPr id="3" name="Content Placeholder 2"/>
          <p:cNvSpPr>
            <a:spLocks noGrp="1"/>
          </p:cNvSpPr>
          <p:nvPr>
            <p:ph sz="quarter" idx="1"/>
          </p:nvPr>
        </p:nvSpPr>
        <p:spPr/>
        <p:txBody>
          <a:bodyPr>
            <a:normAutofit/>
          </a:bodyPr>
          <a:lstStyle/>
          <a:p>
            <a:pPr algn="just"/>
            <a:r>
              <a:rPr lang="vi-VN">
                <a:latin typeface="Arial" pitchFamily="34" charset="0"/>
                <a:cs typeface="Arial" pitchFamily="34" charset="0"/>
              </a:rPr>
              <a:t>Khi CPU truy nhập một thông tin mà không có trong cache (cache miss) thì nạp block chứa thông tin đó vào trong cache để thay thế block cũ trong cache.</a:t>
            </a:r>
          </a:p>
          <a:p>
            <a:pPr algn="just"/>
            <a:r>
              <a:rPr lang="vi-VN">
                <a:latin typeface="Arial" pitchFamily="34" charset="0"/>
                <a:cs typeface="Arial" pitchFamily="34" charset="0"/>
              </a:rPr>
              <a:t>Ánh xạ trực tiếp </a:t>
            </a:r>
            <a:r>
              <a:rPr lang="en-US" smtClean="0">
                <a:latin typeface="Arial" pitchFamily="34" charset="0"/>
                <a:cs typeface="Arial" pitchFamily="34" charset="0"/>
                <a:sym typeface="Wingdings" pitchFamily="2" charset="2"/>
              </a:rPr>
              <a:t></a:t>
            </a:r>
            <a:r>
              <a:rPr lang="vi-VN" smtClean="0">
                <a:latin typeface="Arial" pitchFamily="34" charset="0"/>
                <a:cs typeface="Arial" pitchFamily="34" charset="0"/>
              </a:rPr>
              <a:t> </a:t>
            </a:r>
            <a:r>
              <a:rPr lang="vi-VN">
                <a:latin typeface="Arial" pitchFamily="34" charset="0"/>
                <a:cs typeface="Arial" pitchFamily="34" charset="0"/>
              </a:rPr>
              <a:t>chỉ có 1 cách nạp </a:t>
            </a:r>
            <a:r>
              <a:rPr lang="en-US" smtClean="0">
                <a:latin typeface="Arial" pitchFamily="34" charset="0"/>
                <a:cs typeface="Arial" pitchFamily="34" charset="0"/>
                <a:sym typeface="Wingdings" pitchFamily="2" charset="2"/>
              </a:rPr>
              <a:t></a:t>
            </a:r>
            <a:r>
              <a:rPr lang="vi-VN" smtClean="0">
                <a:latin typeface="Arial" pitchFamily="34" charset="0"/>
                <a:cs typeface="Arial" pitchFamily="34" charset="0"/>
              </a:rPr>
              <a:t> </a:t>
            </a:r>
            <a:r>
              <a:rPr lang="vi-VN">
                <a:latin typeface="Arial" pitchFamily="34" charset="0"/>
                <a:cs typeface="Arial" pitchFamily="34" charset="0"/>
              </a:rPr>
              <a:t>không cần thuật giải để nạp.</a:t>
            </a:r>
          </a:p>
          <a:p>
            <a:pPr algn="just"/>
            <a:r>
              <a:rPr lang="vi-VN">
                <a:latin typeface="Arial" pitchFamily="34" charset="0"/>
                <a:cs typeface="Arial" pitchFamily="34" charset="0"/>
              </a:rPr>
              <a:t>2 phương pháp ánh xạ liên kết </a:t>
            </a:r>
            <a:r>
              <a:rPr lang="en-US" smtClean="0">
                <a:latin typeface="Arial" pitchFamily="34" charset="0"/>
                <a:cs typeface="Arial" pitchFamily="34" charset="0"/>
                <a:sym typeface="Wingdings" pitchFamily="2" charset="2"/>
              </a:rPr>
              <a:t></a:t>
            </a:r>
            <a:r>
              <a:rPr lang="vi-VN" smtClean="0">
                <a:latin typeface="Arial" pitchFamily="34" charset="0"/>
                <a:cs typeface="Arial" pitchFamily="34" charset="0"/>
              </a:rPr>
              <a:t> </a:t>
            </a:r>
            <a:r>
              <a:rPr lang="vi-VN">
                <a:latin typeface="Arial" pitchFamily="34" charset="0"/>
                <a:cs typeface="Arial" pitchFamily="34" charset="0"/>
              </a:rPr>
              <a:t>cần có thuật giải để lựa chọn thay thế.</a:t>
            </a:r>
          </a:p>
        </p:txBody>
      </p:sp>
      <p:pic>
        <p:nvPicPr>
          <p:cNvPr id="4" name="Picture 2" descr="C:\Users\User\Desktop\logoptit.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05800" y="190500"/>
            <a:ext cx="628650" cy="800100"/>
          </a:xfrm>
          <a:prstGeom prst="rect">
            <a:avLst/>
          </a:prstGeom>
          <a:noFill/>
          <a:extLst>
            <a:ext uri="{909E8E84-426E-40DD-AFC4-6F175D3DCCD1}">
              <a14:hiddenFill xmlns:a14="http://schemas.microsoft.com/office/drawing/2010/main">
                <a:solidFill>
                  <a:srgbClr val="FFFFFF"/>
                </a:solidFill>
              </a14:hiddenFill>
            </a:ext>
          </a:extLst>
        </p:spPr>
      </p:pic>
      <p:sp>
        <p:nvSpPr>
          <p:cNvPr id="5" name="Slide Number Placeholder 4"/>
          <p:cNvSpPr>
            <a:spLocks noGrp="1"/>
          </p:cNvSpPr>
          <p:nvPr>
            <p:ph type="sldNum" sz="quarter" idx="12"/>
          </p:nvPr>
        </p:nvSpPr>
        <p:spPr/>
        <p:txBody>
          <a:bodyPr/>
          <a:lstStyle/>
          <a:p>
            <a:fld id="{B6F15528-21DE-4FAA-801E-634DDDAF4B2B}" type="slidenum">
              <a:rPr lang="en-US" smtClean="0"/>
              <a:pPr/>
              <a:t>30</a:t>
            </a:fld>
            <a:endParaRPr lang="en-US" dirty="0"/>
          </a:p>
        </p:txBody>
      </p:sp>
    </p:spTree>
    <p:extLst>
      <p:ext uri="{BB962C8B-B14F-4D97-AF65-F5344CB8AC3E}">
        <p14:creationId xmlns:p14="http://schemas.microsoft.com/office/powerpoint/2010/main" val="399678054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z="3600" smtClean="0">
                <a:latin typeface="Arial" pitchFamily="34" charset="0"/>
                <a:cs typeface="Arial" pitchFamily="34" charset="0"/>
              </a:rPr>
              <a:t>GIẢI THUẬT </a:t>
            </a:r>
            <a:br>
              <a:rPr lang="en-US" sz="3600" smtClean="0">
                <a:latin typeface="Arial" pitchFamily="34" charset="0"/>
                <a:cs typeface="Arial" pitchFamily="34" charset="0"/>
              </a:rPr>
            </a:br>
            <a:r>
              <a:rPr lang="en-US" sz="3600" smtClean="0">
                <a:latin typeface="Arial" pitchFamily="34" charset="0"/>
                <a:cs typeface="Arial" pitchFamily="34" charset="0"/>
              </a:rPr>
              <a:t>THAY THẾ BLOCK TRONG CACHE</a:t>
            </a:r>
            <a:endParaRPr lang="en-US" sz="3600" dirty="0">
              <a:latin typeface="Arial" pitchFamily="34" charset="0"/>
              <a:cs typeface="Arial" pitchFamily="34" charset="0"/>
            </a:endParaRPr>
          </a:p>
        </p:txBody>
      </p:sp>
      <p:sp>
        <p:nvSpPr>
          <p:cNvPr id="3" name="Content Placeholder 2"/>
          <p:cNvSpPr>
            <a:spLocks noGrp="1"/>
          </p:cNvSpPr>
          <p:nvPr>
            <p:ph sz="quarter" idx="1"/>
          </p:nvPr>
        </p:nvSpPr>
        <p:spPr/>
        <p:txBody>
          <a:bodyPr>
            <a:normAutofit/>
          </a:bodyPr>
          <a:lstStyle/>
          <a:p>
            <a:pPr algn="just"/>
            <a:r>
              <a:rPr lang="vi-VN">
                <a:latin typeface="Arial" pitchFamily="34" charset="0"/>
                <a:cs typeface="Arial" pitchFamily="34" charset="0"/>
              </a:rPr>
              <a:t>Random: thay block một cách ngẫu nhiên</a:t>
            </a:r>
            <a:r>
              <a:rPr lang="vi-VN" smtClean="0">
                <a:latin typeface="Arial" pitchFamily="34" charset="0"/>
                <a:cs typeface="Arial" pitchFamily="34" charset="0"/>
              </a:rPr>
              <a:t>.</a:t>
            </a:r>
            <a:endParaRPr lang="en-US" smtClean="0">
              <a:latin typeface="Arial" pitchFamily="34" charset="0"/>
              <a:cs typeface="Arial" pitchFamily="34" charset="0"/>
            </a:endParaRPr>
          </a:p>
          <a:p>
            <a:pPr algn="just"/>
            <a:r>
              <a:rPr lang="vi-VN">
                <a:latin typeface="Arial" pitchFamily="34" charset="0"/>
                <a:cs typeface="Arial" pitchFamily="34" charset="0"/>
              </a:rPr>
              <a:t>FIFO (First  In, First Out): thay thế block đã tồn tại lâu nhất trong toàn cache đối với ánh xạ liên kết toàn phần, trong set đối với ánh xạ liên kết tập hợp.</a:t>
            </a:r>
          </a:p>
          <a:p>
            <a:pPr algn="just"/>
            <a:r>
              <a:rPr lang="vi-VN">
                <a:latin typeface="Arial" pitchFamily="34" charset="0"/>
                <a:cs typeface="Arial" pitchFamily="34" charset="0"/>
              </a:rPr>
              <a:t>LFU (Least  Frequently  Used):  thay  block  có số lần truy nhập ít nhất.</a:t>
            </a:r>
          </a:p>
          <a:p>
            <a:pPr algn="just"/>
            <a:r>
              <a:rPr lang="vi-VN">
                <a:latin typeface="Arial" pitchFamily="34" charset="0"/>
                <a:cs typeface="Arial" pitchFamily="34" charset="0"/>
              </a:rPr>
              <a:t>LRU (Least  Recently  Used):  thay  block  có khoảng thời  gian  dài  nhất  không  được  truy  </a:t>
            </a:r>
            <a:r>
              <a:rPr lang="vi-VN" smtClean="0">
                <a:latin typeface="Arial" pitchFamily="34" charset="0"/>
                <a:cs typeface="Arial" pitchFamily="34" charset="0"/>
              </a:rPr>
              <a:t>nhập</a:t>
            </a:r>
            <a:r>
              <a:rPr lang="en-US" smtClean="0">
                <a:latin typeface="Arial" pitchFamily="34" charset="0"/>
                <a:cs typeface="Arial" pitchFamily="34" charset="0"/>
              </a:rPr>
              <a:t>.</a:t>
            </a:r>
            <a:endParaRPr lang="vi-VN">
              <a:latin typeface="Arial" pitchFamily="34" charset="0"/>
              <a:cs typeface="Arial" pitchFamily="34" charset="0"/>
            </a:endParaRPr>
          </a:p>
        </p:txBody>
      </p:sp>
      <p:pic>
        <p:nvPicPr>
          <p:cNvPr id="4" name="Picture 2" descr="C:\Users\User\Desktop\logoptit.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05800" y="190500"/>
            <a:ext cx="628650" cy="800100"/>
          </a:xfrm>
          <a:prstGeom prst="rect">
            <a:avLst/>
          </a:prstGeom>
          <a:noFill/>
          <a:extLst>
            <a:ext uri="{909E8E84-426E-40DD-AFC4-6F175D3DCCD1}">
              <a14:hiddenFill xmlns:a14="http://schemas.microsoft.com/office/drawing/2010/main">
                <a:solidFill>
                  <a:srgbClr val="FFFFFF"/>
                </a:solidFill>
              </a14:hiddenFill>
            </a:ext>
          </a:extLst>
        </p:spPr>
      </p:pic>
      <p:sp>
        <p:nvSpPr>
          <p:cNvPr id="5" name="Slide Number Placeholder 4"/>
          <p:cNvSpPr>
            <a:spLocks noGrp="1"/>
          </p:cNvSpPr>
          <p:nvPr>
            <p:ph type="sldNum" sz="quarter" idx="12"/>
          </p:nvPr>
        </p:nvSpPr>
        <p:spPr/>
        <p:txBody>
          <a:bodyPr/>
          <a:lstStyle/>
          <a:p>
            <a:fld id="{B6F15528-21DE-4FAA-801E-634DDDAF4B2B}" type="slidenum">
              <a:rPr lang="en-US" smtClean="0"/>
              <a:pPr/>
              <a:t>31</a:t>
            </a:fld>
            <a:endParaRPr lang="en-US" dirty="0"/>
          </a:p>
        </p:txBody>
      </p:sp>
    </p:spTree>
    <p:extLst>
      <p:ext uri="{BB962C8B-B14F-4D97-AF65-F5344CB8AC3E}">
        <p14:creationId xmlns:p14="http://schemas.microsoft.com/office/powerpoint/2010/main" val="249840259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600" smtClean="0">
                <a:latin typeface="Arial" pitchFamily="34" charset="0"/>
                <a:cs typeface="Arial" pitchFamily="34" charset="0"/>
              </a:rPr>
              <a:t>GHI DỮ LIỆU KHI CACHE HIT</a:t>
            </a:r>
            <a:endParaRPr lang="en-US" sz="3600" dirty="0">
              <a:latin typeface="Arial" pitchFamily="34" charset="0"/>
              <a:cs typeface="Arial" pitchFamily="34" charset="0"/>
            </a:endParaRPr>
          </a:p>
        </p:txBody>
      </p:sp>
      <p:sp>
        <p:nvSpPr>
          <p:cNvPr id="3" name="Content Placeholder 2"/>
          <p:cNvSpPr>
            <a:spLocks noGrp="1"/>
          </p:cNvSpPr>
          <p:nvPr>
            <p:ph sz="quarter" idx="1"/>
          </p:nvPr>
        </p:nvSpPr>
        <p:spPr/>
        <p:txBody>
          <a:bodyPr>
            <a:normAutofit/>
          </a:bodyPr>
          <a:lstStyle/>
          <a:p>
            <a:pPr algn="just"/>
            <a:r>
              <a:rPr lang="en-US" smtClean="0">
                <a:latin typeface="Arial" pitchFamily="34" charset="0"/>
                <a:cs typeface="Arial" pitchFamily="34" charset="0"/>
              </a:rPr>
              <a:t>Ghi xuyên qua (Write throught):</a:t>
            </a:r>
          </a:p>
          <a:p>
            <a:pPr marL="711200" lvl="1" indent="-449263" algn="just">
              <a:buClr>
                <a:srgbClr val="D34817"/>
              </a:buClr>
              <a:buFont typeface="Wingdings" pitchFamily="2" charset="2"/>
              <a:buChar char="q"/>
              <a:tabLst>
                <a:tab pos="719138" algn="l"/>
              </a:tabLst>
            </a:pPr>
            <a:r>
              <a:rPr lang="en-US" smtClean="0">
                <a:solidFill>
                  <a:prstClr val="black"/>
                </a:solidFill>
                <a:latin typeface="Arial" pitchFamily="34" charset="0"/>
                <a:cs typeface="Arial" pitchFamily="34" charset="0"/>
              </a:rPr>
              <a:t>Ghi cả cache và bộ nhớ chính</a:t>
            </a:r>
          </a:p>
          <a:p>
            <a:pPr marL="711200" lvl="1" indent="-449263" algn="just">
              <a:buClr>
                <a:srgbClr val="D34817"/>
              </a:buClr>
              <a:buFont typeface="Wingdings" pitchFamily="2" charset="2"/>
              <a:buChar char="q"/>
              <a:tabLst>
                <a:tab pos="719138" algn="l"/>
              </a:tabLst>
            </a:pPr>
            <a:r>
              <a:rPr lang="en-US" smtClean="0">
                <a:solidFill>
                  <a:prstClr val="black"/>
                </a:solidFill>
                <a:latin typeface="Arial" pitchFamily="34" charset="0"/>
                <a:cs typeface="Arial" pitchFamily="34" charset="0"/>
              </a:rPr>
              <a:t>Tốc độ chậm</a:t>
            </a:r>
            <a:endParaRPr lang="en-US">
              <a:solidFill>
                <a:prstClr val="black"/>
              </a:solidFill>
              <a:latin typeface="Arial" pitchFamily="34" charset="0"/>
              <a:cs typeface="Arial" pitchFamily="34" charset="0"/>
            </a:endParaRPr>
          </a:p>
          <a:p>
            <a:pPr algn="just"/>
            <a:r>
              <a:rPr lang="en-US" smtClean="0">
                <a:latin typeface="Arial" pitchFamily="34" charset="0"/>
                <a:cs typeface="Arial" pitchFamily="34" charset="0"/>
              </a:rPr>
              <a:t>Ghi trả sau (Write back):</a:t>
            </a:r>
          </a:p>
          <a:p>
            <a:pPr marL="711200" lvl="1" indent="-449263" algn="just">
              <a:buClr>
                <a:srgbClr val="D34817"/>
              </a:buClr>
              <a:buFont typeface="Wingdings" pitchFamily="2" charset="2"/>
              <a:buChar char="q"/>
              <a:tabLst>
                <a:tab pos="719138" algn="l"/>
              </a:tabLst>
            </a:pPr>
            <a:r>
              <a:rPr lang="en-US" smtClean="0">
                <a:solidFill>
                  <a:prstClr val="black"/>
                </a:solidFill>
                <a:latin typeface="Arial" pitchFamily="34" charset="0"/>
                <a:cs typeface="Arial" pitchFamily="34" charset="0"/>
              </a:rPr>
              <a:t>Chỉ ghi ra cache</a:t>
            </a:r>
            <a:endParaRPr lang="en-US">
              <a:solidFill>
                <a:prstClr val="black"/>
              </a:solidFill>
              <a:latin typeface="Arial" pitchFamily="34" charset="0"/>
              <a:cs typeface="Arial" pitchFamily="34" charset="0"/>
            </a:endParaRPr>
          </a:p>
          <a:p>
            <a:pPr marL="711200" lvl="1" indent="-449263" algn="just">
              <a:buClr>
                <a:srgbClr val="D34817"/>
              </a:buClr>
              <a:buFont typeface="Wingdings" pitchFamily="2" charset="2"/>
              <a:buChar char="q"/>
              <a:tabLst>
                <a:tab pos="719138" algn="l"/>
              </a:tabLst>
            </a:pPr>
            <a:r>
              <a:rPr lang="en-US">
                <a:solidFill>
                  <a:prstClr val="black"/>
                </a:solidFill>
                <a:latin typeface="Arial" pitchFamily="34" charset="0"/>
                <a:cs typeface="Arial" pitchFamily="34" charset="0"/>
              </a:rPr>
              <a:t>Tốc độ </a:t>
            </a:r>
            <a:r>
              <a:rPr lang="en-US" smtClean="0">
                <a:solidFill>
                  <a:prstClr val="black"/>
                </a:solidFill>
                <a:latin typeface="Arial" pitchFamily="34" charset="0"/>
                <a:cs typeface="Arial" pitchFamily="34" charset="0"/>
              </a:rPr>
              <a:t>nhanh</a:t>
            </a:r>
            <a:endParaRPr lang="en-US">
              <a:solidFill>
                <a:prstClr val="black"/>
              </a:solidFill>
              <a:latin typeface="Arial" pitchFamily="34" charset="0"/>
              <a:cs typeface="Arial" pitchFamily="34" charset="0"/>
            </a:endParaRPr>
          </a:p>
        </p:txBody>
      </p:sp>
      <p:pic>
        <p:nvPicPr>
          <p:cNvPr id="4" name="Picture 2" descr="C:\Users\User\Desktop\logoptit.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05800" y="190500"/>
            <a:ext cx="628650" cy="800100"/>
          </a:xfrm>
          <a:prstGeom prst="rect">
            <a:avLst/>
          </a:prstGeom>
          <a:noFill/>
          <a:extLst>
            <a:ext uri="{909E8E84-426E-40DD-AFC4-6F175D3DCCD1}">
              <a14:hiddenFill xmlns:a14="http://schemas.microsoft.com/office/drawing/2010/main">
                <a:solidFill>
                  <a:srgbClr val="FFFFFF"/>
                </a:solidFill>
              </a14:hiddenFill>
            </a:ext>
          </a:extLst>
        </p:spPr>
      </p:pic>
      <p:sp>
        <p:nvSpPr>
          <p:cNvPr id="5" name="Slide Number Placeholder 4"/>
          <p:cNvSpPr>
            <a:spLocks noGrp="1"/>
          </p:cNvSpPr>
          <p:nvPr>
            <p:ph type="sldNum" sz="quarter" idx="12"/>
          </p:nvPr>
        </p:nvSpPr>
        <p:spPr/>
        <p:txBody>
          <a:bodyPr/>
          <a:lstStyle/>
          <a:p>
            <a:fld id="{B6F15528-21DE-4FAA-801E-634DDDAF4B2B}" type="slidenum">
              <a:rPr lang="en-US" smtClean="0"/>
              <a:pPr/>
              <a:t>32</a:t>
            </a:fld>
            <a:endParaRPr lang="en-US" dirty="0"/>
          </a:p>
        </p:txBody>
      </p:sp>
    </p:spTree>
    <p:extLst>
      <p:ext uri="{BB962C8B-B14F-4D97-AF65-F5344CB8AC3E}">
        <p14:creationId xmlns:p14="http://schemas.microsoft.com/office/powerpoint/2010/main" val="2853938192"/>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3036</TotalTime>
  <Words>1507</Words>
  <Application>Microsoft Office PowerPoint</Application>
  <PresentationFormat>On-screen Show (4:3)</PresentationFormat>
  <Paragraphs>216</Paragraphs>
  <Slides>32</Slides>
  <Notes>30</Notes>
  <HiddenSlides>0</HiddenSlides>
  <MMClips>0</MMClips>
  <ScaleCrop>false</ScaleCrop>
  <HeadingPairs>
    <vt:vector size="4" baseType="variant">
      <vt:variant>
        <vt:lpstr>Theme</vt:lpstr>
      </vt:variant>
      <vt:variant>
        <vt:i4>1</vt:i4>
      </vt:variant>
      <vt:variant>
        <vt:lpstr>Slide Titles</vt:lpstr>
      </vt:variant>
      <vt:variant>
        <vt:i4>32</vt:i4>
      </vt:variant>
    </vt:vector>
  </HeadingPairs>
  <TitlesOfParts>
    <vt:vector size="33" baseType="lpstr">
      <vt:lpstr>Equity</vt:lpstr>
      <vt:lpstr>BỘ NHỚ TRONG  (INTERNAL STORAGE)</vt:lpstr>
      <vt:lpstr>ĐẶC TRƯNG  CỦA HỆ THỐNG NHỚ</vt:lpstr>
      <vt:lpstr>PHÂN CẤP HỆ THỐNG NHỚ</vt:lpstr>
      <vt:lpstr>PHÂN CẤP HỆ THỐNG NHỚ</vt:lpstr>
      <vt:lpstr>BỘ NHỚ CHÍNH ĐẶC TRƯNG</vt:lpstr>
      <vt:lpstr>BỘ NHỚ CHÍNH CÁC LOẠI BỘ NHỚ BÁN DẪN</vt:lpstr>
      <vt:lpstr>BỘ NHỚ CHÍNH TỔ CHỨC Ô NHỚ</vt:lpstr>
      <vt:lpstr>BỘ NHỚ CHÍNH TỔ CHỨC CHIP NHỚ</vt:lpstr>
      <vt:lpstr>CÁC TÍN HIỆU CỦA CHIP NHỚ</vt:lpstr>
      <vt:lpstr>TĂNG ĐỘ DÀI TỪ NHỚ</vt:lpstr>
      <vt:lpstr>TĂNG ĐỘ DÀI TỪ NHỚ</vt:lpstr>
      <vt:lpstr>TĂNG ĐỘ DÀI TỪ NHỚ</vt:lpstr>
      <vt:lpstr>TĂNG SỐ LƯỢNG TỪ NHỚ</vt:lpstr>
      <vt:lpstr>TĂNG SỐ LƯỢNG TỪ NHỚ</vt:lpstr>
      <vt:lpstr>BỘ NHỚ CACHE</vt:lpstr>
      <vt:lpstr>VÍ DỤ THAO TÁC CỦA CACHE</vt:lpstr>
      <vt:lpstr>HOẠT ĐỘNG ĐỌC CACHE</vt:lpstr>
      <vt:lpstr>CACHE VÀ BỘ NHỚ CHÍNH</vt:lpstr>
      <vt:lpstr>CACHE VÀ BỘ NHỚ CHÍNH</vt:lpstr>
      <vt:lpstr>CÁC PHƯƠNG PHÁP ÁNH XẠ ĐỊA CHỈ</vt:lpstr>
      <vt:lpstr>ÁNH XẠ TRỰC TIẾP</vt:lpstr>
      <vt:lpstr>ÁNH XẠ TRỰC TIẾP</vt:lpstr>
      <vt:lpstr>ÁNH XẠ TRỰC TIẾP</vt:lpstr>
      <vt:lpstr>ÁNH XẠ LIÊN KẾT TOÀN PHẦN</vt:lpstr>
      <vt:lpstr>ÁNH XẠ LIÊN KẾT TOÀN PHẦN</vt:lpstr>
      <vt:lpstr>ÁNH XẠ LIÊN KẾT TẬP HỢP</vt:lpstr>
      <vt:lpstr>ÁNH XẠ LIÊN KẾT TẬP HỢP</vt:lpstr>
      <vt:lpstr>VÍ DỤ</vt:lpstr>
      <vt:lpstr>VÍ DỤ</vt:lpstr>
      <vt:lpstr>GIẢI THUẬT  THAY THẾ BLOCK TRONG CACHE</vt:lpstr>
      <vt:lpstr>GIẢI THUẬT  THAY THẾ BLOCK TRONG CACHE</vt:lpstr>
      <vt:lpstr>GHI DỮ LIỆU KHI CACHE HIT</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DởHơiTừBé</dc:creator>
  <cp:lastModifiedBy>User</cp:lastModifiedBy>
  <cp:revision>524</cp:revision>
  <dcterms:created xsi:type="dcterms:W3CDTF">2006-08-16T00:00:00Z</dcterms:created>
  <dcterms:modified xsi:type="dcterms:W3CDTF">2016-07-25T13:04:49Z</dcterms:modified>
</cp:coreProperties>
</file>