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99" r:id="rId3"/>
    <p:sldId id="300" r:id="rId4"/>
    <p:sldId id="372" r:id="rId5"/>
    <p:sldId id="302" r:id="rId6"/>
    <p:sldId id="373" r:id="rId7"/>
    <p:sldId id="374" r:id="rId8"/>
    <p:sldId id="375" r:id="rId9"/>
    <p:sldId id="376" r:id="rId10"/>
    <p:sldId id="377" r:id="rId11"/>
    <p:sldId id="378" r:id="rId12"/>
    <p:sldId id="379" r:id="rId13"/>
    <p:sldId id="380" r:id="rId14"/>
    <p:sldId id="381" r:id="rId15"/>
    <p:sldId id="382" r:id="rId16"/>
    <p:sldId id="383" r:id="rId17"/>
    <p:sldId id="384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4875" autoAdjust="0"/>
  </p:normalViewPr>
  <p:slideViewPr>
    <p:cSldViewPr>
      <p:cViewPr varScale="1">
        <p:scale>
          <a:sx n="58" d="100"/>
          <a:sy n="58" d="100"/>
        </p:scale>
        <p:origin x="-163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FEB167-4AEB-4DE3-885B-B3C8F1B4284C}" type="datetimeFigureOut">
              <a:rPr lang="en-US" smtClean="0"/>
              <a:t>9/15/2016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A0EDA8-7D8C-4A30-AF35-F0F330B7D28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5479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8D1C6-0A33-4C32-8B08-EE6D241A8708}" type="datetime1">
              <a:rPr lang="en-US" smtClean="0"/>
              <a:t>9/15/2016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123F2-15F1-4F84-9F4D-BCEE9008CB03}" type="datetime1">
              <a:rPr lang="en-US" smtClean="0"/>
              <a:t>9/15/2016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D1B79-42E9-465C-A24E-E89DFFBD9FF3}" type="datetime1">
              <a:rPr lang="en-US" smtClean="0"/>
              <a:t>9/15/2016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056F2-73D5-46D3-A4FD-3D204F54B254}" type="datetime1">
              <a:rPr lang="en-US" smtClean="0"/>
              <a:t>9/15/2016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AB79C-D152-4E46-A4C4-8E1D8AFB008F}" type="datetime1">
              <a:rPr lang="en-US" smtClean="0"/>
              <a:t>9/15/2016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92172-80D4-41F7-9FAE-43AD2EA8385D}" type="datetime1">
              <a:rPr lang="en-US" smtClean="0"/>
              <a:t>9/15/2016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E89A4-0301-4060-8D75-5FF89C11C9F6}" type="datetime1">
              <a:rPr lang="en-US" smtClean="0"/>
              <a:t>9/15/2016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35F83-FCEB-4F9C-A3F6-CB28F0619019}" type="datetime1">
              <a:rPr lang="en-US" smtClean="0"/>
              <a:t>9/15/2016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0EF13-1704-43E4-ACD9-065302A33AB9}" type="datetime1">
              <a:rPr lang="en-US" smtClean="0"/>
              <a:t>9/15/2016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3F47D-EDB6-41EB-AFD2-3AF8F14D3CBF}" type="datetime1">
              <a:rPr lang="en-US" smtClean="0"/>
              <a:t>9/15/2016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9CB9F-E848-4940-A9A8-AD19D0693820}" type="datetime1">
              <a:rPr lang="en-US" smtClean="0"/>
              <a:t>9/15/2016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DB4F37F-EFF4-4850-B8BB-B334784C494F}" type="datetime1">
              <a:rPr lang="en-US" smtClean="0"/>
              <a:t>9/15/2016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mtClean="0">
                <a:latin typeface="Arial" pitchFamily="34" charset="0"/>
                <a:cs typeface="Arial" pitchFamily="34" charset="0"/>
              </a:rPr>
              <a:t>BUS SYSTEM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9138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CẤU TRÚC TỔNG QUAN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 dirty="0"/>
          </a:p>
        </p:txBody>
      </p:sp>
      <p:grpSp>
        <p:nvGrpSpPr>
          <p:cNvPr id="6" name="Group 5"/>
          <p:cNvGrpSpPr/>
          <p:nvPr/>
        </p:nvGrpSpPr>
        <p:grpSpPr>
          <a:xfrm>
            <a:off x="442913" y="1752600"/>
            <a:ext cx="8472487" cy="4648200"/>
            <a:chOff x="138113" y="2057400"/>
            <a:chExt cx="8472487" cy="4648200"/>
          </a:xfrm>
        </p:grpSpPr>
        <p:sp>
          <p:nvSpPr>
            <p:cNvPr id="7" name="Oval 5" descr="50%"/>
            <p:cNvSpPr>
              <a:spLocks noChangeArrowheads="1"/>
            </p:cNvSpPr>
            <p:nvPr/>
          </p:nvSpPr>
          <p:spPr bwMode="auto">
            <a:xfrm>
              <a:off x="3886200" y="2057400"/>
              <a:ext cx="4724400" cy="4648200"/>
            </a:xfrm>
            <a:prstGeom prst="ellipse">
              <a:avLst/>
            </a:prstGeom>
            <a:pattFill prst="pct50">
              <a:fgClr>
                <a:schemeClr val="tx1"/>
              </a:fgClr>
              <a:bgClr>
                <a:schemeClr val="bg1"/>
              </a:bgClr>
            </a:patt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8" name="Oval 7"/>
            <p:cNvSpPr>
              <a:spLocks noChangeArrowheads="1"/>
            </p:cNvSpPr>
            <p:nvPr/>
          </p:nvSpPr>
          <p:spPr bwMode="auto">
            <a:xfrm>
              <a:off x="5410200" y="3581400"/>
              <a:ext cx="1524000" cy="152400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9" name="Oval 6"/>
            <p:cNvSpPr>
              <a:spLocks noChangeArrowheads="1"/>
            </p:cNvSpPr>
            <p:nvPr/>
          </p:nvSpPr>
          <p:spPr bwMode="auto">
            <a:xfrm>
              <a:off x="4648200" y="2743200"/>
              <a:ext cx="1371600" cy="137160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10" name="Oval 4"/>
            <p:cNvSpPr>
              <a:spLocks noChangeArrowheads="1"/>
            </p:cNvSpPr>
            <p:nvPr/>
          </p:nvSpPr>
          <p:spPr bwMode="auto">
            <a:xfrm>
              <a:off x="533400" y="3657600"/>
              <a:ext cx="1066800" cy="106680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11" name="Oval 7"/>
            <p:cNvSpPr>
              <a:spLocks noChangeArrowheads="1"/>
            </p:cNvSpPr>
            <p:nvPr/>
          </p:nvSpPr>
          <p:spPr bwMode="auto">
            <a:xfrm>
              <a:off x="6400800" y="2743200"/>
              <a:ext cx="1371600" cy="137160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12" name="Oval 8"/>
            <p:cNvSpPr>
              <a:spLocks noChangeArrowheads="1"/>
            </p:cNvSpPr>
            <p:nvPr/>
          </p:nvSpPr>
          <p:spPr bwMode="auto">
            <a:xfrm>
              <a:off x="5486400" y="4800600"/>
              <a:ext cx="1371600" cy="137160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13" name="Text Box 10"/>
            <p:cNvSpPr txBox="1">
              <a:spLocks noChangeArrowheads="1"/>
            </p:cNvSpPr>
            <p:nvPr/>
          </p:nvSpPr>
          <p:spPr bwMode="auto">
            <a:xfrm>
              <a:off x="519113" y="3946525"/>
              <a:ext cx="1066615" cy="3715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pPr algn="l"/>
              <a:r>
                <a:rPr lang="en-GB" dirty="0" err="1" smtClean="0"/>
                <a:t>Máy</a:t>
              </a:r>
              <a:r>
                <a:rPr lang="en-GB" dirty="0" smtClean="0"/>
                <a:t> </a:t>
              </a:r>
              <a:r>
                <a:rPr lang="en-GB" dirty="0" err="1" smtClean="0"/>
                <a:t>tính</a:t>
              </a:r>
              <a:endParaRPr lang="en-GB" sz="2400" dirty="0">
                <a:latin typeface="Times New Roman" pitchFamily="18" charset="0"/>
              </a:endParaRPr>
            </a:p>
          </p:txBody>
        </p:sp>
        <p:sp>
          <p:nvSpPr>
            <p:cNvPr id="14" name="Text Box 12"/>
            <p:cNvSpPr txBox="1">
              <a:spLocks noChangeArrowheads="1"/>
            </p:cNvSpPr>
            <p:nvPr/>
          </p:nvSpPr>
          <p:spPr bwMode="auto">
            <a:xfrm>
              <a:off x="6629400" y="3048000"/>
              <a:ext cx="1143000" cy="6485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90000" tIns="46800" rIns="90000" bIns="46800">
              <a:spAutoFit/>
            </a:bodyPr>
            <a:lstStyle/>
            <a:p>
              <a:pPr algn="ctr"/>
              <a:r>
                <a:rPr lang="en-GB" dirty="0" err="1" smtClean="0"/>
                <a:t>Bộ</a:t>
              </a:r>
              <a:r>
                <a:rPr lang="en-GB" dirty="0" smtClean="0"/>
                <a:t> </a:t>
              </a:r>
              <a:r>
                <a:rPr lang="en-GB" dirty="0" err="1" smtClean="0"/>
                <a:t>nhớ</a:t>
              </a:r>
              <a:r>
                <a:rPr lang="en-GB" dirty="0" smtClean="0"/>
                <a:t> </a:t>
              </a:r>
              <a:r>
                <a:rPr lang="en-GB" dirty="0" err="1" smtClean="0"/>
                <a:t>chính</a:t>
              </a:r>
              <a:endParaRPr lang="en-GB" dirty="0"/>
            </a:p>
          </p:txBody>
        </p:sp>
        <p:sp>
          <p:nvSpPr>
            <p:cNvPr id="15" name="Text Box 13"/>
            <p:cNvSpPr txBox="1">
              <a:spLocks noChangeArrowheads="1"/>
            </p:cNvSpPr>
            <p:nvPr/>
          </p:nvSpPr>
          <p:spPr bwMode="auto">
            <a:xfrm>
              <a:off x="5791200" y="5133975"/>
              <a:ext cx="797311" cy="6485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pPr algn="l"/>
              <a:r>
                <a:rPr lang="en-GB" dirty="0" err="1" smtClean="0"/>
                <a:t>Nhập</a:t>
              </a:r>
              <a:r>
                <a:rPr lang="en-GB" dirty="0" smtClean="0"/>
                <a:t>/</a:t>
              </a:r>
            </a:p>
            <a:p>
              <a:pPr algn="l"/>
              <a:r>
                <a:rPr lang="en-GB" dirty="0" err="1" smtClean="0"/>
                <a:t>Xuất</a:t>
              </a:r>
              <a:endParaRPr lang="en-GB" dirty="0"/>
            </a:p>
          </p:txBody>
        </p:sp>
        <p:sp>
          <p:nvSpPr>
            <p:cNvPr id="16" name="Text Box 14"/>
            <p:cNvSpPr txBox="1">
              <a:spLocks noChangeArrowheads="1"/>
            </p:cNvSpPr>
            <p:nvPr/>
          </p:nvSpPr>
          <p:spPr bwMode="auto">
            <a:xfrm>
              <a:off x="5410200" y="4067175"/>
              <a:ext cx="1447799" cy="6485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90000" tIns="46800" rIns="90000" bIns="46800">
              <a:spAutoFit/>
            </a:bodyPr>
            <a:lstStyle/>
            <a:p>
              <a:pPr algn="ctr"/>
              <a:r>
                <a:rPr lang="en-GB" dirty="0" err="1" smtClean="0"/>
                <a:t>Liên</a:t>
              </a:r>
              <a:r>
                <a:rPr lang="en-GB" dirty="0" smtClean="0"/>
                <a:t> </a:t>
              </a:r>
              <a:r>
                <a:rPr lang="en-GB" dirty="0" err="1" smtClean="0"/>
                <a:t>kết</a:t>
              </a:r>
              <a:r>
                <a:rPr lang="en-GB" dirty="0" smtClean="0"/>
                <a:t> </a:t>
              </a:r>
              <a:r>
                <a:rPr lang="en-GB" dirty="0" err="1" smtClean="0"/>
                <a:t>hệ</a:t>
              </a:r>
              <a:r>
                <a:rPr lang="en-GB" dirty="0" smtClean="0"/>
                <a:t> </a:t>
              </a:r>
              <a:r>
                <a:rPr lang="en-GB" dirty="0" err="1" smtClean="0"/>
                <a:t>thống</a:t>
              </a:r>
              <a:endParaRPr lang="en-GB" dirty="0"/>
            </a:p>
          </p:txBody>
        </p:sp>
        <p:sp>
          <p:nvSpPr>
            <p:cNvPr id="17" name="Line 15"/>
            <p:cNvSpPr>
              <a:spLocks noChangeShapeType="1"/>
            </p:cNvSpPr>
            <p:nvPr/>
          </p:nvSpPr>
          <p:spPr bwMode="auto">
            <a:xfrm flipV="1">
              <a:off x="1066800" y="2209800"/>
              <a:ext cx="4343400" cy="1447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18" name="Line 16"/>
            <p:cNvSpPr>
              <a:spLocks noChangeShapeType="1"/>
            </p:cNvSpPr>
            <p:nvPr/>
          </p:nvSpPr>
          <p:spPr bwMode="auto">
            <a:xfrm>
              <a:off x="1066800" y="4724400"/>
              <a:ext cx="4191000" cy="1752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19" name="Text Box 19"/>
            <p:cNvSpPr txBox="1">
              <a:spLocks noChangeArrowheads="1"/>
            </p:cNvSpPr>
            <p:nvPr/>
          </p:nvSpPr>
          <p:spPr bwMode="auto">
            <a:xfrm>
              <a:off x="290513" y="2346325"/>
              <a:ext cx="1797585" cy="3715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pPr algn="l"/>
              <a:r>
                <a:rPr lang="en-GB" dirty="0" err="1" smtClean="0"/>
                <a:t>Thiết</a:t>
              </a:r>
              <a:r>
                <a:rPr lang="en-GB" dirty="0" smtClean="0"/>
                <a:t> </a:t>
              </a:r>
              <a:r>
                <a:rPr lang="en-GB" dirty="0" err="1" smtClean="0"/>
                <a:t>bị</a:t>
              </a:r>
              <a:r>
                <a:rPr lang="en-GB" dirty="0" smtClean="0"/>
                <a:t> </a:t>
              </a:r>
              <a:r>
                <a:rPr lang="en-GB" dirty="0" err="1" smtClean="0"/>
                <a:t>ngoại</a:t>
              </a:r>
              <a:r>
                <a:rPr lang="en-GB" dirty="0" smtClean="0"/>
                <a:t> vi</a:t>
              </a:r>
              <a:endParaRPr lang="en-GB" dirty="0"/>
            </a:p>
          </p:txBody>
        </p:sp>
        <p:sp>
          <p:nvSpPr>
            <p:cNvPr id="20" name="Text Box 20"/>
            <p:cNvSpPr txBox="1">
              <a:spLocks noChangeArrowheads="1"/>
            </p:cNvSpPr>
            <p:nvPr/>
          </p:nvSpPr>
          <p:spPr bwMode="auto">
            <a:xfrm>
              <a:off x="138113" y="5622925"/>
              <a:ext cx="2127803" cy="3715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>
              <a:spAutoFit/>
            </a:bodyPr>
            <a:lstStyle/>
            <a:p>
              <a:pPr algn="l"/>
              <a:r>
                <a:rPr lang="en-GB" dirty="0" err="1" smtClean="0"/>
                <a:t>Các</a:t>
              </a:r>
              <a:r>
                <a:rPr lang="en-GB" dirty="0" smtClean="0"/>
                <a:t> </a:t>
              </a:r>
              <a:r>
                <a:rPr lang="en-GB" dirty="0" err="1" smtClean="0"/>
                <a:t>đường</a:t>
              </a:r>
              <a:r>
                <a:rPr lang="en-GB" dirty="0" smtClean="0"/>
                <a:t> </a:t>
              </a:r>
              <a:r>
                <a:rPr lang="en-GB" dirty="0" err="1" smtClean="0"/>
                <a:t>liên</a:t>
              </a:r>
              <a:r>
                <a:rPr lang="en-GB" dirty="0" smtClean="0"/>
                <a:t> </a:t>
              </a:r>
              <a:r>
                <a:rPr lang="en-GB" dirty="0" err="1" smtClean="0"/>
                <a:t>lạc</a:t>
              </a:r>
              <a:endParaRPr lang="en-GB" dirty="0"/>
            </a:p>
          </p:txBody>
        </p:sp>
        <p:sp>
          <p:nvSpPr>
            <p:cNvPr id="21" name="Text Box 11"/>
            <p:cNvSpPr txBox="1">
              <a:spLocks noChangeArrowheads="1"/>
            </p:cNvSpPr>
            <p:nvPr/>
          </p:nvSpPr>
          <p:spPr bwMode="auto">
            <a:xfrm>
              <a:off x="4724400" y="2971800"/>
              <a:ext cx="1219200" cy="9255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90000" tIns="46800" rIns="90000" bIns="46800">
              <a:spAutoFit/>
            </a:bodyPr>
            <a:lstStyle/>
            <a:p>
              <a:pPr algn="ctr"/>
              <a:r>
                <a:rPr lang="en-GB" dirty="0" err="1" smtClean="0"/>
                <a:t>Đơn</a:t>
              </a:r>
              <a:r>
                <a:rPr lang="en-GB" dirty="0" smtClean="0"/>
                <a:t> </a:t>
              </a:r>
              <a:r>
                <a:rPr lang="en-GB" dirty="0" err="1" smtClean="0"/>
                <a:t>vị</a:t>
              </a:r>
              <a:r>
                <a:rPr lang="en-GB" dirty="0" smtClean="0"/>
                <a:t> </a:t>
              </a:r>
              <a:r>
                <a:rPr lang="en-GB" dirty="0" err="1" smtClean="0"/>
                <a:t>xử</a:t>
              </a:r>
              <a:r>
                <a:rPr lang="en-GB" dirty="0" smtClean="0"/>
                <a:t> </a:t>
              </a:r>
              <a:r>
                <a:rPr lang="en-GB" dirty="0" err="1" smtClean="0"/>
                <a:t>lý</a:t>
              </a:r>
              <a:r>
                <a:rPr lang="en-GB" dirty="0" smtClean="0"/>
                <a:t> </a:t>
              </a:r>
              <a:r>
                <a:rPr lang="en-GB" dirty="0" err="1" smtClean="0"/>
                <a:t>trung</a:t>
              </a:r>
              <a:r>
                <a:rPr lang="en-GB" dirty="0" smtClean="0"/>
                <a:t> </a:t>
              </a:r>
              <a:r>
                <a:rPr lang="en-GB" dirty="0" err="1" smtClean="0"/>
                <a:t>tâm</a:t>
              </a:r>
              <a:endParaRPr lang="en-GB" dirty="0"/>
            </a:p>
          </p:txBody>
        </p:sp>
        <p:sp>
          <p:nvSpPr>
            <p:cNvPr id="22" name="Line 21"/>
            <p:cNvSpPr>
              <a:spLocks noChangeShapeType="1"/>
            </p:cNvSpPr>
            <p:nvPr/>
          </p:nvSpPr>
          <p:spPr bwMode="auto">
            <a:xfrm>
              <a:off x="914400" y="2743200"/>
              <a:ext cx="0" cy="914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23" name="Line 22"/>
            <p:cNvSpPr>
              <a:spLocks noChangeShapeType="1"/>
            </p:cNvSpPr>
            <p:nvPr/>
          </p:nvSpPr>
          <p:spPr bwMode="auto">
            <a:xfrm>
              <a:off x="914400" y="4724400"/>
              <a:ext cx="0" cy="914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24" name="Text Box 24"/>
            <p:cNvSpPr txBox="1">
              <a:spLocks noChangeArrowheads="1"/>
            </p:cNvSpPr>
            <p:nvPr/>
          </p:nvSpPr>
          <p:spPr bwMode="auto">
            <a:xfrm>
              <a:off x="5603875" y="2254717"/>
              <a:ext cx="1162796" cy="402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0000" tIns="46800" rIns="90000" bIns="46800" anchor="ctr">
              <a:spAutoFit/>
            </a:bodyPr>
            <a:lstStyle/>
            <a:p>
              <a:r>
                <a:rPr lang="en-US" sz="2000" dirty="0" err="1" smtClean="0"/>
                <a:t>Máy</a:t>
              </a:r>
              <a:r>
                <a:rPr lang="en-US" sz="2000" dirty="0" smtClean="0"/>
                <a:t> </a:t>
              </a:r>
              <a:r>
                <a:rPr lang="en-US" sz="2000" dirty="0" err="1" smtClean="0"/>
                <a:t>tính</a:t>
              </a:r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4236906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CÁC HOẠT ĐỘNG TRUYỀN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THƯỜNG XUYÊN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Memory đến CPU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CPU đến Memory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I/O đến CPU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CPU đến I/O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I/O </a:t>
            </a:r>
            <a:r>
              <a:rPr lang="en-US" smtClean="0">
                <a:latin typeface="Arial" pitchFamily="34" charset="0"/>
                <a:cs typeface="Arial" pitchFamily="34" charset="0"/>
              </a:rPr>
              <a:t>đến </a:t>
            </a:r>
            <a:r>
              <a:rPr lang="vi-VN" smtClean="0">
                <a:latin typeface="Arial" pitchFamily="34" charset="0"/>
                <a:cs typeface="Arial" pitchFamily="34" charset="0"/>
              </a:rPr>
              <a:t>Memory</a:t>
            </a:r>
            <a:endParaRPr lang="en-US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Memory đến I/O</a:t>
            </a: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2113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HỆ THỐNG BUS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Bus: tập hợp các đường kết nối dùng để vận chuyển thông tin giữa các thành phần của máy tính với nhau</a:t>
            </a:r>
            <a:r>
              <a:rPr lang="vi-VN" smtClean="0">
                <a:latin typeface="Arial" pitchFamily="34" charset="0"/>
                <a:cs typeface="Arial" pitchFamily="34" charset="0"/>
              </a:rPr>
              <a:t>.</a:t>
            </a:r>
            <a:endParaRPr lang="en-US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Độ rộng bus: là số đường dây của bus có thể truyền các bit thông tin đồng thời (chỉ dùng cho bus địa chỉ và bus dữ liệu)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Phân loại cấu trúc bus: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Cấu trúc đơn bus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Cấu trúc đa bus</a:t>
            </a:r>
            <a:endParaRPr lang="vi-VN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7656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CẤU TRÚC HỆ THỐNG ĐƠN BUS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029200"/>
          </a:xfrm>
        </p:spPr>
        <p:txBody>
          <a:bodyPr>
            <a:normAutofit/>
          </a:bodyPr>
          <a:lstStyle/>
          <a:p>
            <a:pPr algn="just"/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 cstate="print"/>
          <a:srcRect b="30487"/>
          <a:stretch>
            <a:fillRect/>
          </a:stretch>
        </p:blipFill>
        <p:spPr bwMode="auto">
          <a:xfrm>
            <a:off x="381000" y="2514600"/>
            <a:ext cx="8458200" cy="304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941510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BUS ĐỊA CHỈ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Chức năng: vận chuyển địa chỉ để xác định ngăn nhớ hay cổng </a:t>
            </a:r>
            <a:r>
              <a:rPr lang="en-US" smtClean="0">
                <a:latin typeface="Arial" pitchFamily="34" charset="0"/>
                <a:cs typeface="Arial" pitchFamily="34" charset="0"/>
              </a:rPr>
              <a:t>I/O</a:t>
            </a:r>
            <a:r>
              <a:rPr lang="vi-VN" smtClean="0">
                <a:latin typeface="Arial" pitchFamily="34" charset="0"/>
                <a:cs typeface="Arial" pitchFamily="34" charset="0"/>
              </a:rPr>
              <a:t>.</a:t>
            </a:r>
            <a:endParaRPr lang="en-US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>
                <a:latin typeface="Arial" pitchFamily="34" charset="0"/>
                <a:cs typeface="Arial" pitchFamily="34" charset="0"/>
              </a:rPr>
              <a:t>Độ rộng bus địa </a:t>
            </a:r>
            <a:r>
              <a:rPr lang="en-US" smtClean="0">
                <a:latin typeface="Arial" pitchFamily="34" charset="0"/>
                <a:cs typeface="Arial" pitchFamily="34" charset="0"/>
              </a:rPr>
              <a:t>chỉ: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X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ác </a:t>
            </a: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định dung lượng bộ nhớ cực đại của hệ thống.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Khả năng quản lý không gian bộ 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nhớ</a:t>
            </a:r>
            <a:r>
              <a:rPr lang="en-US">
                <a:latin typeface="Arial" pitchFamily="34" charset="0"/>
                <a:cs typeface="Arial" pitchFamily="34" charset="0"/>
              </a:rPr>
              <a:t>.</a:t>
            </a:r>
            <a:endParaRPr lang="vi-VN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817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BUS DỮ LIỆU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Chức năng: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ận </a:t>
            </a: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chuyển lệnh từ bộ nhớ đến 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CPU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  <a:endParaRPr lang="vi-VN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ận </a:t>
            </a: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chuyển dữ liệu giữa CPU, các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module 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nhớ </a:t>
            </a: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và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module I/O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  <a:endParaRPr lang="vi-VN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algn="just">
              <a:buClr>
                <a:srgbClr val="D34817"/>
              </a:buClr>
            </a:pP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Độ rộng bus dữ liệu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xác định số bit dữ liệu có thể được trao đổi đồng thời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261937" lvl="1" indent="0" algn="just">
              <a:buClr>
                <a:srgbClr val="D34817"/>
              </a:buClr>
              <a:buNone/>
              <a:tabLst>
                <a:tab pos="719138" algn="l"/>
              </a:tabLst>
            </a:pP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1501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BUS ĐIỀU KHIỂN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Chức năng: vận chuyển các tín hiệu điều khiển.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Các loại tín hiệu điều khiển: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Các tín hiệu phát ra từ CPU để điều khiển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module 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nhớ </a:t>
            </a: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và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module I/O.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Các tín hiệu từ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module 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nhớ </a:t>
            </a: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hay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module I/O 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gửi </a:t>
            </a: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đến yêu cầu CPU.</a:t>
            </a:r>
          </a:p>
          <a:p>
            <a:pPr marL="261937" lvl="1" indent="0" algn="just">
              <a:buClr>
                <a:srgbClr val="D34817"/>
              </a:buClr>
              <a:buNone/>
              <a:tabLst>
                <a:tab pos="719138" algn="l"/>
              </a:tabLs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261937" lvl="1" indent="0" algn="just">
              <a:buClr>
                <a:srgbClr val="D34817"/>
              </a:buClr>
              <a:buNone/>
              <a:tabLst>
                <a:tab pos="719138" algn="l"/>
              </a:tabLst>
            </a:pP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7403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MỘT SỐ TÍN HIỆU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ĐIỀU KHIỂN ĐIỂN HÌNH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Các tín hiệu phát ra từ CPU để điều khiển đọc-ghi: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Memory Read (MEMR)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Memory Write (MEMW)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I/O Read (IOR)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I/O Write (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IOW</a:t>
            </a: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)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3700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MỘT SỐ TÍN HIỆU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ĐIỀU KHIỂN ĐIỂN HÌNH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Các tín hiệu điều khiển ngắt: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Interrupt Request (INTR)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Interrupt Acknowledge (INTA)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Non Markable Interrupt (NMI)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Reset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4082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MỘT SỐ TÍN HIỆU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ĐIỀU KHIỂN ĐIỂN HÌNH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Các tín hiệu điều khiển </a:t>
            </a:r>
            <a:r>
              <a:rPr lang="vi-VN" smtClean="0">
                <a:latin typeface="Arial" pitchFamily="34" charset="0"/>
                <a:cs typeface="Arial" pitchFamily="34" charset="0"/>
              </a:rPr>
              <a:t>bus</a:t>
            </a:r>
            <a:r>
              <a:rPr lang="en-US" smtClean="0">
                <a:latin typeface="Arial" pitchFamily="34" charset="0"/>
                <a:cs typeface="Arial" pitchFamily="34" charset="0"/>
              </a:rPr>
              <a:t>:</a:t>
            </a: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Bus Request (BRQ): (HOLD)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Bus Grant (BGT): (Hold  Acknowledge (HLDA)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Lock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Unlock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4996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ĐẶC ĐIỂM CỦA CẤU TRÚC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ĐƠN BUS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Bus hệ thống chỉ phục vụ được một yêu cầu trao đổi dữ liệu tại một thời điểm.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Bus hệ thống phải có tốc độ bằng tốc độ bus của </a:t>
            </a:r>
            <a:r>
              <a:rPr lang="en-US" smtClean="0">
                <a:latin typeface="Arial" pitchFamily="34" charset="0"/>
                <a:cs typeface="Arial" pitchFamily="34" charset="0"/>
              </a:rPr>
              <a:t>module </a:t>
            </a:r>
            <a:r>
              <a:rPr lang="vi-VN" smtClean="0">
                <a:latin typeface="Arial" pitchFamily="34" charset="0"/>
                <a:cs typeface="Arial" pitchFamily="34" charset="0"/>
              </a:rPr>
              <a:t>nhanh </a:t>
            </a:r>
            <a:r>
              <a:rPr lang="vi-VN">
                <a:latin typeface="Arial" pitchFamily="34" charset="0"/>
                <a:cs typeface="Arial" pitchFamily="34" charset="0"/>
              </a:rPr>
              <a:t>nhất trong hệ thống.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Bus hệ thống phụ thuộc vào cấu trúc bus của bộ xử lý </a:t>
            </a:r>
            <a:r>
              <a:rPr lang="en-US" smtClean="0">
                <a:latin typeface="Arial" pitchFamily="34" charset="0"/>
                <a:cs typeface="Arial" pitchFamily="34" charset="0"/>
                <a:sym typeface="Wingdings" pitchFamily="2" charset="2"/>
              </a:rPr>
              <a:t></a:t>
            </a:r>
            <a:r>
              <a:rPr lang="vi-VN" smtClean="0">
                <a:latin typeface="Arial" pitchFamily="34" charset="0"/>
                <a:cs typeface="Arial" pitchFamily="34" charset="0"/>
              </a:rPr>
              <a:t> </a:t>
            </a:r>
            <a:r>
              <a:rPr lang="vi-VN">
                <a:latin typeface="Arial" pitchFamily="34" charset="0"/>
                <a:cs typeface="Arial" pitchFamily="34" charset="0"/>
              </a:rPr>
              <a:t>các </a:t>
            </a:r>
            <a:r>
              <a:rPr lang="en-US" smtClean="0">
                <a:latin typeface="Arial" pitchFamily="34" charset="0"/>
                <a:cs typeface="Arial" pitchFamily="34" charset="0"/>
              </a:rPr>
              <a:t>module </a:t>
            </a:r>
            <a:r>
              <a:rPr lang="vi-VN" smtClean="0">
                <a:latin typeface="Arial" pitchFamily="34" charset="0"/>
                <a:cs typeface="Arial" pitchFamily="34" charset="0"/>
              </a:rPr>
              <a:t>nhớ </a:t>
            </a:r>
            <a:r>
              <a:rPr lang="vi-VN">
                <a:latin typeface="Arial" pitchFamily="34" charset="0"/>
                <a:cs typeface="Arial" pitchFamily="34" charset="0"/>
              </a:rPr>
              <a:t>và các môđun </a:t>
            </a:r>
            <a:r>
              <a:rPr lang="en-US" smtClean="0">
                <a:latin typeface="Arial" pitchFamily="34" charset="0"/>
                <a:cs typeface="Arial" pitchFamily="34" charset="0"/>
              </a:rPr>
              <a:t>I/O</a:t>
            </a:r>
            <a:r>
              <a:rPr lang="vi-VN" smtClean="0">
                <a:latin typeface="Arial" pitchFamily="34" charset="0"/>
                <a:cs typeface="Arial" pitchFamily="34" charset="0"/>
              </a:rPr>
              <a:t> </a:t>
            </a:r>
            <a:r>
              <a:rPr lang="vi-VN">
                <a:latin typeface="Arial" pitchFamily="34" charset="0"/>
                <a:cs typeface="Arial" pitchFamily="34" charset="0"/>
              </a:rPr>
              <a:t>cũng phụ thuộc vào bộ xử lý.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Vì vậy cần phải phân cấp bus </a:t>
            </a:r>
            <a:r>
              <a:rPr lang="en-US" smtClean="0">
                <a:latin typeface="Arial" pitchFamily="34" charset="0"/>
                <a:cs typeface="Arial" pitchFamily="34" charset="0"/>
                <a:sym typeface="Wingdings" pitchFamily="2" charset="2"/>
              </a:rPr>
              <a:t></a:t>
            </a:r>
            <a:r>
              <a:rPr lang="vi-VN" smtClean="0">
                <a:latin typeface="Arial" pitchFamily="34" charset="0"/>
                <a:cs typeface="Arial" pitchFamily="34" charset="0"/>
              </a:rPr>
              <a:t> </a:t>
            </a:r>
            <a:r>
              <a:rPr lang="vi-VN">
                <a:latin typeface="Arial" pitchFamily="34" charset="0"/>
                <a:cs typeface="Arial" pitchFamily="34" charset="0"/>
              </a:rPr>
              <a:t>đa bus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0569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PHÂN CẤP BUS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Phân cấp bus cho các thành phần</a:t>
            </a:r>
            <a:r>
              <a:rPr lang="vi-VN" smtClean="0">
                <a:latin typeface="Arial" pitchFamily="34" charset="0"/>
                <a:cs typeface="Arial" pitchFamily="34" charset="0"/>
              </a:rPr>
              <a:t>:</a:t>
            </a: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Bus của bộ xử lý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Bus của bộ nhớ chính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Các bus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I/O</a:t>
            </a: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algn="just">
              <a:buClr>
                <a:srgbClr val="D34817"/>
              </a:buClr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Phân cấp bus khác nhau về tốc 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  <a:endParaRPr lang="vi-VN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algn="just">
              <a:buClr>
                <a:srgbClr val="D34817"/>
              </a:buClr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Bus bộ nhớ chính và các bus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I/O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không phụ thuộc vào bộ xử lý cụ thể.</a:t>
            </a:r>
          </a:p>
          <a:p>
            <a:pPr marL="261937" lvl="1" indent="0" algn="just">
              <a:buClr>
                <a:srgbClr val="D34817"/>
              </a:buClr>
              <a:buNone/>
              <a:tabLst>
                <a:tab pos="719138" algn="l"/>
              </a:tabLs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9666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PHÂN CẤP BUS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1367325"/>
            <a:ext cx="8609526" cy="49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180691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PHÂN XỬ BUS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Có nhiều hơn một môđun điều khiển bus (CPU, DMA controller) nhưng tại một  thời điểm chỉ duy nhất 1 môđun có thể điều khiển </a:t>
            </a:r>
            <a:r>
              <a:rPr lang="vi-VN" smtClean="0">
                <a:latin typeface="Arial" pitchFamily="34" charset="0"/>
                <a:cs typeface="Arial" pitchFamily="34" charset="0"/>
              </a:rPr>
              <a:t>bus</a:t>
            </a:r>
            <a:r>
              <a:rPr lang="en-US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mtClean="0">
                <a:latin typeface="Arial" pitchFamily="34" charset="0"/>
                <a:cs typeface="Arial" pitchFamily="34" charset="0"/>
                <a:sym typeface="Wingdings" pitchFamily="2" charset="2"/>
              </a:rPr>
              <a:t> cần phân xử bus.</a:t>
            </a:r>
            <a:endParaRPr lang="vi-VN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Sự phân xử bus có thể là tập trung hoặc phân tán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Phân xử tập trung: có một thiết bị phần cứng điều khiển sự truy nhập 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bus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  <a:endParaRPr lang="vi-VN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Phân xử phân tán: mỗi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module 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có </a:t>
            </a: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thể điều khiển bus, nhưng có sự điều khiển logic trên tất cả các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module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  <a:endParaRPr lang="vi-VN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4180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BUS ĐỒNG BỘ 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VÀ BẤT ĐỒNG BỘ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Bus đồng bộ: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Bus có đường tín hiệu 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Clock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  <a:endParaRPr lang="vi-VN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Các sự kiện trên bus được xác định bởi xung nhịp Clock.</a:t>
            </a:r>
          </a:p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Bus không đồng bộ:</a:t>
            </a:r>
            <a:endParaRPr lang="vi-VN">
              <a:latin typeface="Arial" pitchFamily="34" charset="0"/>
              <a:cs typeface="Arial" pitchFamily="34" charset="0"/>
            </a:endParaRP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Không có đường tín hiệu 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Clock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  <a:endParaRPr lang="vi-VN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Kết thúc một sự kiện này trên bus sẽ kích hoạt cho một sự kiện tiếp theo.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1376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CÁC BUS ĐIỂN HÌNH TRONG PC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029200"/>
          </a:xfrm>
        </p:spPr>
        <p:txBody>
          <a:bodyPr/>
          <a:lstStyle/>
          <a:p>
            <a:pPr algn="just"/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Bus của bộ xử lý (Front Side Bus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FSB)</a:t>
            </a:r>
          </a:p>
          <a:p>
            <a:pPr algn="just"/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Bus của bộ nhớ chính (nối ghép với các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module 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RAM)</a:t>
            </a:r>
            <a:endParaRPr lang="en-U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AGP bus (Accelerated Graphic  Port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)</a:t>
            </a:r>
          </a:p>
          <a:p>
            <a:pPr algn="just"/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ISA (Industry Standard Architecture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)</a:t>
            </a:r>
            <a:endParaRPr lang="en-U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PCI bus 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(Peripheral  </a:t>
            </a: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Component  Interconnection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)</a:t>
            </a:r>
            <a:endParaRPr lang="vi-VN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USB (Universal Serial Bus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)</a:t>
            </a:r>
            <a:endParaRPr lang="vi-VN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IDE (Integrated Driver Electronics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)</a:t>
            </a:r>
            <a:endParaRPr lang="vi-VN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vi-VN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038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3293</TotalTime>
  <Words>762</Words>
  <Application>Microsoft Office PowerPoint</Application>
  <PresentationFormat>On-screen Show (4:3)</PresentationFormat>
  <Paragraphs>125</Paragraphs>
  <Slides>17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Equity</vt:lpstr>
      <vt:lpstr>BUS SYSTEM</vt:lpstr>
      <vt:lpstr>CẤU TRÚC TỔNG QUAN</vt:lpstr>
      <vt:lpstr>CÁC HOẠT ĐỘNG TRUYỀN THƯỜNG XUYÊN</vt:lpstr>
      <vt:lpstr>HỆ THỐNG BUS</vt:lpstr>
      <vt:lpstr>CẤU TRÚC HỆ THỐNG ĐƠN BUS</vt:lpstr>
      <vt:lpstr>BUS ĐỊA CHỈ</vt:lpstr>
      <vt:lpstr>BUS DỮ LIỆU</vt:lpstr>
      <vt:lpstr>BUS ĐIỀU KHIỂN</vt:lpstr>
      <vt:lpstr>MỘT SỐ TÍN HIỆU ĐIỀU KHIỂN ĐIỂN HÌNH</vt:lpstr>
      <vt:lpstr>MỘT SỐ TÍN HIỆU ĐIỀU KHIỂN ĐIỂN HÌNH</vt:lpstr>
      <vt:lpstr>MỘT SỐ TÍN HIỆU ĐIỀU KHIỂN ĐIỂN HÌNH</vt:lpstr>
      <vt:lpstr>ĐẶC ĐIỂM CỦA CẤU TRÚC ĐƠN BUS</vt:lpstr>
      <vt:lpstr>PHÂN CẤP BUS</vt:lpstr>
      <vt:lpstr>PHÂN CẤP BUS</vt:lpstr>
      <vt:lpstr>PHÂN XỬ BUS</vt:lpstr>
      <vt:lpstr>BUS ĐỒNG BỘ  VÀ BẤT ĐỒNG BỘ</vt:lpstr>
      <vt:lpstr>CÁC BUS ĐIỂN HÌNH TRONG PC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DởHơiTừBé</dc:creator>
  <cp:lastModifiedBy>User</cp:lastModifiedBy>
  <cp:revision>600</cp:revision>
  <dcterms:created xsi:type="dcterms:W3CDTF">2006-08-16T00:00:00Z</dcterms:created>
  <dcterms:modified xsi:type="dcterms:W3CDTF">2016-09-15T02:45:08Z</dcterms:modified>
</cp:coreProperties>
</file>