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7" r:id="rId2"/>
    <p:sldId id="256" r:id="rId3"/>
    <p:sldId id="259" r:id="rId4"/>
    <p:sldId id="258" r:id="rId5"/>
    <p:sldId id="262" r:id="rId6"/>
    <p:sldId id="263" r:id="rId7"/>
    <p:sldId id="264" r:id="rId8"/>
    <p:sldId id="260" r:id="rId9"/>
    <p:sldId id="261" r:id="rId10"/>
    <p:sldId id="265" r:id="rId11"/>
    <p:sldId id="266" r:id="rId12"/>
    <p:sldId id="268" r:id="rId13"/>
    <p:sldId id="267" r:id="rId14"/>
    <p:sldId id="270" r:id="rId15"/>
    <p:sldId id="272" r:id="rId16"/>
    <p:sldId id="273" r:id="rId17"/>
    <p:sldId id="279" r:id="rId18"/>
    <p:sldId id="274" r:id="rId19"/>
    <p:sldId id="276" r:id="rId20"/>
    <p:sldId id="277" r:id="rId21"/>
    <p:sldId id="275" r:id="rId22"/>
    <p:sldId id="280" r:id="rId23"/>
    <p:sldId id="278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35" autoAdjust="0"/>
    <p:restoredTop sz="91382" autoAdjust="0"/>
  </p:normalViewPr>
  <p:slideViewPr>
    <p:cSldViewPr snapToGrid="0">
      <p:cViewPr varScale="1">
        <p:scale>
          <a:sx n="81" d="100"/>
          <a:sy n="81" d="100"/>
        </p:scale>
        <p:origin x="83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33410B-37AC-489B-9AB5-DD923B383268}" type="datetimeFigureOut">
              <a:rPr lang="en-US" smtClean="0"/>
              <a:t>3/9/2018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A0E672-A6C9-47BA-BC73-2D59775A77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611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A0E672-A6C9-47BA-BC73-2D59775A771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6175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A0E672-A6C9-47BA-BC73-2D59775A771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582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chữ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kiểu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chữ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độ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rộng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nét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chữ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đậm</a:t>
            </a:r>
            <a:r>
              <a:rPr lang="en-US" baseline="0" dirty="0" smtClean="0"/>
              <a:t>/ </a:t>
            </a:r>
            <a:r>
              <a:rPr lang="en-US" baseline="0" dirty="0" err="1" smtClean="0"/>
              <a:t>mảnh</a:t>
            </a:r>
            <a:r>
              <a:rPr lang="en-US" baseline="0" dirty="0" smtClean="0"/>
              <a:t>), </a:t>
            </a:r>
            <a:r>
              <a:rPr lang="en-US" baseline="0" dirty="0" err="1" smtClean="0"/>
              <a:t>loại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chữ</a:t>
            </a:r>
            <a:r>
              <a:rPr lang="en-US" baseline="0" dirty="0" smtClean="0"/>
              <a:t> (B, I, U) , </a:t>
            </a:r>
            <a:r>
              <a:rPr lang="en-US" baseline="0" dirty="0" err="1" smtClean="0"/>
              <a:t>kích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thước</a:t>
            </a:r>
            <a:r>
              <a:rPr lang="en-US" baseline="0" dirty="0" smtClean="0"/>
              <a:t> 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A0E672-A6C9-47BA-BC73-2D59775A771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8154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A0E672-A6C9-47BA-BC73-2D59775A771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289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2DBA3-70AC-47BC-9BE0-33360DE7AA89}" type="datetime1">
              <a:rPr lang="en-US" smtClean="0"/>
              <a:t>3/9/2018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74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9C319-92B1-4353-BFC5-A83D51FEB0B9}" type="datetime1">
              <a:rPr lang="en-US" smtClean="0"/>
              <a:t>3/9/2018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61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BBC2-D303-4F87-93BC-2A6069DC66CC}" type="datetime1">
              <a:rPr lang="en-US" smtClean="0"/>
              <a:t>3/9/2018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03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0676F-6FFF-4B2B-8F31-6A4EDFA55EF9}" type="datetime1">
              <a:rPr lang="en-US" smtClean="0"/>
              <a:t>3/9/2018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21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A1FC1-23CC-46CF-B9AD-FADFA598174D}" type="datetime1">
              <a:rPr lang="en-US" smtClean="0"/>
              <a:t>3/9/2018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90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627-2A20-45DB-AF64-1CE31CE043B5}" type="datetime1">
              <a:rPr lang="en-US" smtClean="0"/>
              <a:t>3/9/2018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32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50A65-1F02-4BF0-B753-76DBC150F71C}" type="datetime1">
              <a:rPr lang="en-US" smtClean="0"/>
              <a:t>3/9/2018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50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AD2F0-B02D-4AD4-B27F-862DA83A273A}" type="datetime1">
              <a:rPr lang="en-US" smtClean="0"/>
              <a:t>3/9/2018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17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54910-90E7-401C-A5FC-B9D264C91C46}" type="datetime1">
              <a:rPr lang="en-US" smtClean="0"/>
              <a:t>3/9/2018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93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CAD96-8DD4-486E-949E-DFAC8253F609}" type="datetime1">
              <a:rPr lang="en-US" smtClean="0"/>
              <a:t>3/9/2018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85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BC26D-BCA6-41FF-970B-4E179FFCC74B}" type="datetime1">
              <a:rPr lang="en-US" smtClean="0"/>
              <a:t>3/9/2018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1170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333D9-BE26-4A3E-95F5-E760A93C5A95}" type="datetime1">
              <a:rPr lang="en-US" smtClean="0"/>
              <a:t>3/9/2018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19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BFDF-A352-4ABE-9E61-EDDC593E32F5}" type="datetime1">
              <a:rPr lang="en-US" smtClean="0"/>
              <a:t>3/9/2018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2552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E0A6-B89A-4C5F-9B7E-8279554077C6}" type="datetime1">
              <a:rPr lang="en-US" smtClean="0"/>
              <a:t>3/9/2018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12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0BDA5-C493-4A87-B190-DA41DD157D7F}" type="datetime1">
              <a:rPr lang="en-US" smtClean="0"/>
              <a:t>3/9/2018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7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25047-1CDE-477D-9527-68BB375E98FD}" type="datetime1">
              <a:rPr lang="en-US" smtClean="0"/>
              <a:t>3/9/2018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04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3AF99-5BB0-4E6B-A543-582BF6E78C38}" type="datetime1">
              <a:rPr lang="en-US" smtClean="0"/>
              <a:t>3/9/2018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C269A7B-8FC7-43C8-B438-3BC24074BC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326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7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6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92452" y="1132764"/>
            <a:ext cx="7766936" cy="1313018"/>
          </a:xfrm>
        </p:spPr>
        <p:txBody>
          <a:bodyPr/>
          <a:lstStyle/>
          <a:p>
            <a:pPr algn="ctr"/>
            <a:r>
              <a:rPr lang="en-US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GIẢNG MÔN</a:t>
            </a:r>
            <a:br>
              <a:rPr lang="en-US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KỸ THUẬT ĐỒ HỌA</a:t>
            </a:r>
            <a:endParaRPr lang="en-US" sz="4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452" y="2522830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tin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807318" y="5417887"/>
            <a:ext cx="7766936" cy="109689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soạn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Ths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endParaRPr 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77586" y="3519399"/>
            <a:ext cx="8596668" cy="72454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2 -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5237556"/>
              </p:ext>
            </p:extLst>
          </p:nvPr>
        </p:nvGraphicFramePr>
        <p:xfrm>
          <a:off x="1588301" y="88845"/>
          <a:ext cx="10287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4" r:id="rId4" imgW="914400" imgH="914400" progId="Photoshop.Image.7">
                  <p:embed/>
                </p:oleObj>
              </mc:Choice>
              <mc:Fallback>
                <p:oleObj r:id="rId4" imgW="914400" imgH="914400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301" y="88845"/>
                        <a:ext cx="1028700" cy="102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2617001" y="376979"/>
            <a:ext cx="5774658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00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HỌC VIỆN CÔNG NGHỆ BƯU CHÍNH VIỄN THÔNG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40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24" y="759577"/>
            <a:ext cx="11237163" cy="6098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58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914401"/>
            <a:ext cx="8596668" cy="5126962"/>
          </a:xfrm>
        </p:spPr>
        <p:txBody>
          <a:bodyPr/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phức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417" y="3495764"/>
            <a:ext cx="3755914" cy="208351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975668" y="4214354"/>
            <a:ext cx="42983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dirty="0" smtClean="0"/>
              <a:t> </a:t>
            </a:r>
            <a:r>
              <a:rPr lang="vi-VN" dirty="0"/>
              <a:t>Quá trình chuyển đổi một đoạn </a:t>
            </a:r>
            <a:r>
              <a:rPr lang="vi-VN" dirty="0" smtClean="0"/>
              <a:t>thẳng</a:t>
            </a:r>
            <a:endParaRPr lang="en-US" dirty="0" smtClean="0"/>
          </a:p>
          <a:p>
            <a:r>
              <a:rPr lang="vi-VN" dirty="0" smtClean="0"/>
              <a:t> </a:t>
            </a:r>
            <a:r>
              <a:rPr lang="vi-VN" dirty="0"/>
              <a:t>về dãy các pixel tương ứng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29147" y="6259726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3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03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09684" y="1583140"/>
            <a:ext cx="327546" cy="35484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10830" y="2115403"/>
            <a:ext cx="92525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674744" y="1720876"/>
            <a:ext cx="2436440" cy="0"/>
          </a:xfrm>
          <a:prstGeom prst="line">
            <a:avLst/>
          </a:prstGeom>
          <a:ln w="920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71307" y="1496218"/>
            <a:ext cx="173637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032128" y="886448"/>
            <a:ext cx="1814732" cy="1789956"/>
          </a:xfrm>
          <a:prstGeom prst="ellipse">
            <a:avLst/>
          </a:prstGeom>
          <a:noFill/>
          <a:ln w="6985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1935587" y="2045357"/>
            <a:ext cx="172996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939703" y="1038174"/>
            <a:ext cx="2555701" cy="1392701"/>
          </a:xfrm>
          <a:prstGeom prst="ellipse">
            <a:avLst/>
          </a:prstGeom>
          <a:noFill/>
          <a:ln w="666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8661952" y="1496218"/>
            <a:ext cx="111120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Ellipse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532247" y="3169092"/>
            <a:ext cx="2530233" cy="1960775"/>
            <a:chOff x="3331718" y="3302565"/>
            <a:chExt cx="2530233" cy="1960775"/>
          </a:xfrm>
        </p:grpSpPr>
        <p:cxnSp>
          <p:nvCxnSpPr>
            <p:cNvPr id="25" name="Straight Connector 24"/>
            <p:cNvCxnSpPr/>
            <p:nvPr/>
          </p:nvCxnSpPr>
          <p:spPr>
            <a:xfrm flipV="1">
              <a:off x="3331718" y="3302565"/>
              <a:ext cx="858129" cy="1055078"/>
            </a:xfrm>
            <a:prstGeom prst="line">
              <a:avLst/>
            </a:prstGeom>
            <a:ln w="412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grpSp>
          <p:nvGrpSpPr>
            <p:cNvPr id="50" name="Group 49"/>
            <p:cNvGrpSpPr/>
            <p:nvPr/>
          </p:nvGrpSpPr>
          <p:grpSpPr>
            <a:xfrm>
              <a:off x="4189847" y="3302565"/>
              <a:ext cx="1672104" cy="1960775"/>
              <a:chOff x="4123785" y="3341075"/>
              <a:chExt cx="1672104" cy="1960775"/>
            </a:xfrm>
          </p:grpSpPr>
          <p:cxnSp>
            <p:nvCxnSpPr>
              <p:cNvPr id="28" name="Straight Connector 27"/>
              <p:cNvCxnSpPr/>
              <p:nvPr/>
            </p:nvCxnSpPr>
            <p:spPr>
              <a:xfrm>
                <a:off x="4123785" y="3341075"/>
                <a:ext cx="1672104" cy="527539"/>
              </a:xfrm>
              <a:prstGeom prst="line">
                <a:avLst/>
              </a:prstGeom>
              <a:ln w="412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 flipH="1">
                <a:off x="5125793" y="3840479"/>
                <a:ext cx="670096" cy="1433236"/>
              </a:xfrm>
              <a:prstGeom prst="line">
                <a:avLst/>
              </a:prstGeom>
              <a:ln w="412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 flipH="1" flipV="1">
                <a:off x="4248443" y="4290646"/>
                <a:ext cx="877350" cy="1011204"/>
              </a:xfrm>
              <a:prstGeom prst="line">
                <a:avLst/>
              </a:prstGeom>
              <a:ln w="412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38" name="TextBox 37"/>
          <p:cNvSpPr txBox="1"/>
          <p:nvPr/>
        </p:nvSpPr>
        <p:spPr>
          <a:xfrm>
            <a:off x="481726" y="5412514"/>
            <a:ext cx="241123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gấp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704956" y="3169092"/>
            <a:ext cx="2574218" cy="1960775"/>
            <a:chOff x="3704956" y="3169092"/>
            <a:chExt cx="2574218" cy="1960775"/>
          </a:xfrm>
        </p:grpSpPr>
        <p:grpSp>
          <p:nvGrpSpPr>
            <p:cNvPr id="2" name="Group 1"/>
            <p:cNvGrpSpPr/>
            <p:nvPr/>
          </p:nvGrpSpPr>
          <p:grpSpPr>
            <a:xfrm>
              <a:off x="3704956" y="3169092"/>
              <a:ext cx="2574218" cy="1932640"/>
              <a:chOff x="3704956" y="3169092"/>
              <a:chExt cx="2574218" cy="1932640"/>
            </a:xfrm>
          </p:grpSpPr>
          <p:cxnSp>
            <p:nvCxnSpPr>
              <p:cNvPr id="39" name="Straight Connector 38"/>
              <p:cNvCxnSpPr/>
              <p:nvPr/>
            </p:nvCxnSpPr>
            <p:spPr>
              <a:xfrm flipV="1">
                <a:off x="3704956" y="3169092"/>
                <a:ext cx="902114" cy="1093764"/>
              </a:xfrm>
              <a:prstGeom prst="line">
                <a:avLst/>
              </a:prstGeom>
              <a:ln w="412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/>
              <p:cNvCxnSpPr/>
              <p:nvPr/>
            </p:nvCxnSpPr>
            <p:spPr>
              <a:xfrm>
                <a:off x="4607070" y="3169092"/>
                <a:ext cx="1672104" cy="532815"/>
              </a:xfrm>
              <a:prstGeom prst="line">
                <a:avLst/>
              </a:prstGeom>
              <a:ln w="412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/>
              <p:cNvCxnSpPr/>
              <p:nvPr/>
            </p:nvCxnSpPr>
            <p:spPr>
              <a:xfrm flipH="1">
                <a:off x="5609078" y="3668496"/>
                <a:ext cx="670096" cy="1433236"/>
              </a:xfrm>
              <a:prstGeom prst="line">
                <a:avLst/>
              </a:prstGeom>
              <a:ln w="412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42" name="Straight Connector 41"/>
            <p:cNvCxnSpPr/>
            <p:nvPr/>
          </p:nvCxnSpPr>
          <p:spPr>
            <a:xfrm flipH="1" flipV="1">
              <a:off x="3704956" y="4262856"/>
              <a:ext cx="1904122" cy="867011"/>
            </a:xfrm>
            <a:prstGeom prst="line">
              <a:avLst/>
            </a:prstGeom>
            <a:ln w="412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8" name="TextBox 47"/>
          <p:cNvSpPr txBox="1"/>
          <p:nvPr/>
        </p:nvSpPr>
        <p:spPr>
          <a:xfrm>
            <a:off x="4398490" y="5356620"/>
            <a:ext cx="121058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Flowchart: Manual Input 55"/>
          <p:cNvSpPr/>
          <p:nvPr/>
        </p:nvSpPr>
        <p:spPr>
          <a:xfrm>
            <a:off x="7458542" y="3375667"/>
            <a:ext cx="1965585" cy="1697006"/>
          </a:xfrm>
          <a:prstGeom prst="flowChartManualInput">
            <a:avLst/>
          </a:prstGeom>
          <a:pattFill prst="solidDmnd">
            <a:fgClr>
              <a:schemeClr val="accent4"/>
            </a:fgClr>
            <a:bgClr>
              <a:schemeClr val="bg1"/>
            </a:bgClr>
          </a:patt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extBox 56"/>
          <p:cNvSpPr txBox="1"/>
          <p:nvPr/>
        </p:nvSpPr>
        <p:spPr>
          <a:xfrm>
            <a:off x="7683625" y="5356619"/>
            <a:ext cx="121219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Tô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006316" y="6232431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4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36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3" grpId="0"/>
      <p:bldP spid="15" grpId="0" animBg="1"/>
      <p:bldP spid="16" grpId="0"/>
      <p:bldP spid="17" grpId="0" animBg="1"/>
      <p:bldP spid="18" grpId="0"/>
      <p:bldP spid="38" grpId="0"/>
      <p:bldP spid="48" grpId="0"/>
      <p:bldP spid="56" grpId="0" animBg="1"/>
      <p:bldP spid="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023582"/>
            <a:ext cx="8596668" cy="491319"/>
          </a:xfrm>
        </p:spPr>
        <p:txBody>
          <a:bodyPr>
            <a:no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45556" y="1642045"/>
            <a:ext cx="311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5466" y="4518353"/>
            <a:ext cx="37080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x,y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120711" y="1458952"/>
            <a:ext cx="311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y</a:t>
            </a:r>
          </a:p>
        </p:txBody>
      </p:sp>
      <p:grpSp>
        <p:nvGrpSpPr>
          <p:cNvPr id="100" name="Group 99"/>
          <p:cNvGrpSpPr/>
          <p:nvPr/>
        </p:nvGrpSpPr>
        <p:grpSpPr>
          <a:xfrm>
            <a:off x="295422" y="1890710"/>
            <a:ext cx="2869809" cy="2560320"/>
            <a:chOff x="295422" y="1890710"/>
            <a:chExt cx="2869809" cy="2560320"/>
          </a:xfrm>
        </p:grpSpPr>
        <p:cxnSp>
          <p:nvCxnSpPr>
            <p:cNvPr id="8" name="Straight Arrow Connector 7"/>
            <p:cNvCxnSpPr/>
            <p:nvPr/>
          </p:nvCxnSpPr>
          <p:spPr>
            <a:xfrm flipV="1">
              <a:off x="1308295" y="1890710"/>
              <a:ext cx="1890" cy="2560320"/>
            </a:xfrm>
            <a:prstGeom prst="straightConnector1">
              <a:avLst/>
            </a:prstGeom>
            <a:ln w="47625"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grpSp>
          <p:nvGrpSpPr>
            <p:cNvPr id="99" name="Group 98"/>
            <p:cNvGrpSpPr/>
            <p:nvPr/>
          </p:nvGrpSpPr>
          <p:grpSpPr>
            <a:xfrm>
              <a:off x="295422" y="2813538"/>
              <a:ext cx="2869809" cy="1357570"/>
              <a:chOff x="295422" y="2813538"/>
              <a:chExt cx="2869809" cy="1357570"/>
            </a:xfrm>
          </p:grpSpPr>
          <p:cxnSp>
            <p:nvCxnSpPr>
              <p:cNvPr id="13" name="Straight Arrow Connector 12"/>
              <p:cNvCxnSpPr/>
              <p:nvPr/>
            </p:nvCxnSpPr>
            <p:spPr>
              <a:xfrm flipV="1">
                <a:off x="295422" y="3699803"/>
                <a:ext cx="2869809" cy="14068"/>
              </a:xfrm>
              <a:prstGeom prst="straightConnector1">
                <a:avLst/>
              </a:prstGeom>
              <a:ln w="47625"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6" name="TextBox 15"/>
              <p:cNvSpPr txBox="1"/>
              <p:nvPr/>
            </p:nvSpPr>
            <p:spPr>
              <a:xfrm>
                <a:off x="1308295" y="3678665"/>
                <a:ext cx="409086" cy="492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600" dirty="0"/>
                  <a:t>O</a:t>
                </a: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2852325" y="3724831"/>
                <a:ext cx="31290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x</a:t>
                </a:r>
                <a:endParaRPr lang="en-US" sz="2000" dirty="0"/>
              </a:p>
            </p:txBody>
          </p:sp>
          <p:cxnSp>
            <p:nvCxnSpPr>
              <p:cNvPr id="34" name="Straight Connector 33"/>
              <p:cNvCxnSpPr/>
              <p:nvPr/>
            </p:nvCxnSpPr>
            <p:spPr>
              <a:xfrm>
                <a:off x="1308295" y="2813538"/>
                <a:ext cx="801859" cy="0"/>
              </a:xfrm>
              <a:prstGeom prst="line">
                <a:avLst/>
              </a:prstGeom>
              <a:ln w="22225">
                <a:prstDash val="dash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>
              <a:xfrm>
                <a:off x="2110154" y="2827606"/>
                <a:ext cx="0" cy="907078"/>
              </a:xfrm>
              <a:prstGeom prst="line">
                <a:avLst/>
              </a:prstGeom>
              <a:ln w="22225">
                <a:prstDash val="dash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37" name="TextBox 36"/>
          <p:cNvSpPr txBox="1"/>
          <p:nvPr/>
        </p:nvSpPr>
        <p:spPr>
          <a:xfrm>
            <a:off x="2088143" y="2416927"/>
            <a:ext cx="11352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P(x1,y1)</a:t>
            </a:r>
            <a:endParaRPr lang="en-US" sz="2000" dirty="0"/>
          </a:p>
        </p:txBody>
      </p:sp>
      <p:grpSp>
        <p:nvGrpSpPr>
          <p:cNvPr id="101" name="Group 100"/>
          <p:cNvGrpSpPr/>
          <p:nvPr/>
        </p:nvGrpSpPr>
        <p:grpSpPr>
          <a:xfrm>
            <a:off x="3133059" y="1642045"/>
            <a:ext cx="3339879" cy="2478896"/>
            <a:chOff x="3133059" y="1642045"/>
            <a:chExt cx="3339879" cy="2478896"/>
          </a:xfrm>
        </p:grpSpPr>
        <p:cxnSp>
          <p:nvCxnSpPr>
            <p:cNvPr id="21" name="Straight Arrow Connector 20"/>
            <p:cNvCxnSpPr/>
            <p:nvPr/>
          </p:nvCxnSpPr>
          <p:spPr>
            <a:xfrm flipH="1" flipV="1">
              <a:off x="4023360" y="1642045"/>
              <a:ext cx="14068" cy="2036620"/>
            </a:xfrm>
            <a:prstGeom prst="straightConnector1">
              <a:avLst/>
            </a:prstGeom>
            <a:ln w="47625"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4037428" y="3713871"/>
              <a:ext cx="2349304" cy="0"/>
            </a:xfrm>
            <a:prstGeom prst="straightConnector1">
              <a:avLst/>
            </a:prstGeom>
            <a:ln w="47625"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3711625" y="3559016"/>
              <a:ext cx="409086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600" dirty="0"/>
                <a:t>O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160032" y="3278555"/>
              <a:ext cx="3129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x</a:t>
              </a:r>
              <a:endParaRPr lang="en-US" sz="2000" dirty="0"/>
            </a:p>
          </p:txBody>
        </p:sp>
        <p:cxnSp>
          <p:nvCxnSpPr>
            <p:cNvPr id="38" name="Straight Connector 37"/>
            <p:cNvCxnSpPr/>
            <p:nvPr/>
          </p:nvCxnSpPr>
          <p:spPr>
            <a:xfrm>
              <a:off x="4037428" y="2813538"/>
              <a:ext cx="801859" cy="0"/>
            </a:xfrm>
            <a:prstGeom prst="line">
              <a:avLst/>
            </a:prstGeom>
            <a:ln w="22225"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4839287" y="2859036"/>
              <a:ext cx="0" cy="907078"/>
            </a:xfrm>
            <a:prstGeom prst="line">
              <a:avLst/>
            </a:prstGeom>
            <a:ln w="22225"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4558169" y="2458926"/>
              <a:ext cx="113524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P(x1,y1)</a:t>
              </a:r>
              <a:endParaRPr lang="en-US" sz="2000" dirty="0"/>
            </a:p>
          </p:txBody>
        </p:sp>
        <p:cxnSp>
          <p:nvCxnSpPr>
            <p:cNvPr id="43" name="Straight Connector 42"/>
            <p:cNvCxnSpPr/>
            <p:nvPr/>
          </p:nvCxnSpPr>
          <p:spPr>
            <a:xfrm>
              <a:off x="4023360" y="2152357"/>
              <a:ext cx="1772529" cy="0"/>
            </a:xfrm>
            <a:prstGeom prst="line">
              <a:avLst/>
            </a:prstGeom>
            <a:ln w="2540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5795889" y="2152357"/>
              <a:ext cx="0" cy="1582327"/>
            </a:xfrm>
            <a:prstGeom prst="line">
              <a:avLst/>
            </a:prstGeom>
            <a:ln w="2540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50" name="TextBox 49"/>
            <p:cNvSpPr txBox="1"/>
            <p:nvPr/>
          </p:nvSpPr>
          <p:spPr>
            <a:xfrm>
              <a:off x="3133059" y="1886282"/>
              <a:ext cx="9043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/>
                <a:t> </a:t>
              </a:r>
              <a:r>
                <a:rPr lang="en-US" sz="2000" dirty="0" err="1" smtClean="0"/>
                <a:t>Ymax</a:t>
              </a:r>
              <a:endParaRPr lang="en-US" sz="2000" dirty="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5431747" y="3720831"/>
              <a:ext cx="80342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err="1"/>
                <a:t>X</a:t>
              </a:r>
              <a:r>
                <a:rPr lang="en-US" sz="2000" dirty="0" err="1" smtClean="0"/>
                <a:t>max</a:t>
              </a:r>
              <a:endParaRPr lang="en-US" sz="2000" dirty="0"/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3839965" y="4489624"/>
            <a:ext cx="23952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4" name="Straight Arrow Connector 53"/>
          <p:cNvCxnSpPr/>
          <p:nvPr/>
        </p:nvCxnSpPr>
        <p:spPr>
          <a:xfrm flipV="1">
            <a:off x="6639951" y="2042155"/>
            <a:ext cx="1041009" cy="616826"/>
          </a:xfrm>
          <a:prstGeom prst="straightConnector1">
            <a:avLst/>
          </a:prstGeom>
          <a:ln w="222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6644362" y="2638166"/>
            <a:ext cx="1031644" cy="819629"/>
          </a:xfrm>
          <a:prstGeom prst="straightConnector1">
            <a:avLst/>
          </a:prstGeom>
          <a:ln w="222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8159740" y="796829"/>
            <a:ext cx="0" cy="1380196"/>
          </a:xfrm>
          <a:prstGeom prst="straightConnector1">
            <a:avLst/>
          </a:prstGeom>
          <a:ln w="47625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03" name="Group 102"/>
          <p:cNvGrpSpPr/>
          <p:nvPr/>
        </p:nvGrpSpPr>
        <p:grpSpPr>
          <a:xfrm>
            <a:off x="7680960" y="682312"/>
            <a:ext cx="4259499" cy="2144031"/>
            <a:chOff x="7680960" y="682312"/>
            <a:chExt cx="4259499" cy="2144031"/>
          </a:xfrm>
        </p:grpSpPr>
        <p:grpSp>
          <p:nvGrpSpPr>
            <p:cNvPr id="102" name="Group 101"/>
            <p:cNvGrpSpPr/>
            <p:nvPr/>
          </p:nvGrpSpPr>
          <p:grpSpPr>
            <a:xfrm>
              <a:off x="7807814" y="682312"/>
              <a:ext cx="2192606" cy="1894823"/>
              <a:chOff x="7807814" y="682312"/>
              <a:chExt cx="2192606" cy="1894823"/>
            </a:xfrm>
          </p:grpSpPr>
          <p:cxnSp>
            <p:nvCxnSpPr>
              <p:cNvPr id="60" name="Straight Arrow Connector 59"/>
              <p:cNvCxnSpPr/>
              <p:nvPr/>
            </p:nvCxnSpPr>
            <p:spPr>
              <a:xfrm flipV="1">
                <a:off x="8159740" y="2177025"/>
                <a:ext cx="1758461" cy="9004"/>
              </a:xfrm>
              <a:prstGeom prst="straightConnector1">
                <a:avLst/>
              </a:prstGeom>
              <a:ln w="47625"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61" name="TextBox 60"/>
              <p:cNvSpPr txBox="1"/>
              <p:nvPr/>
            </p:nvSpPr>
            <p:spPr>
              <a:xfrm>
                <a:off x="7833937" y="2057375"/>
                <a:ext cx="40908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/>
                  <a:t>O</a:t>
                </a:r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9687514" y="2177025"/>
                <a:ext cx="31290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x</a:t>
                </a:r>
                <a:endParaRPr lang="en-US" sz="2000" dirty="0"/>
              </a:p>
            </p:txBody>
          </p:sp>
          <p:sp>
            <p:nvSpPr>
              <p:cNvPr id="94" name="TextBox 93"/>
              <p:cNvSpPr txBox="1"/>
              <p:nvPr/>
            </p:nvSpPr>
            <p:spPr>
              <a:xfrm>
                <a:off x="7807814" y="682312"/>
                <a:ext cx="31130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/>
                  <a:t>y</a:t>
                </a:r>
              </a:p>
            </p:txBody>
          </p:sp>
        </p:grpSp>
        <p:sp>
          <p:nvSpPr>
            <p:cNvPr id="97" name="Rectangle 96"/>
            <p:cNvSpPr/>
            <p:nvPr/>
          </p:nvSpPr>
          <p:spPr>
            <a:xfrm>
              <a:off x="7680960" y="2457011"/>
              <a:ext cx="425949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b="1" dirty="0"/>
                <a:t>Hệ tọa độ theo quy ước bàn tay phải </a:t>
              </a:r>
              <a:endParaRPr lang="en-US" b="1" dirty="0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7714217" y="3129698"/>
            <a:ext cx="4259499" cy="3070231"/>
            <a:chOff x="7714217" y="3129698"/>
            <a:chExt cx="4259499" cy="3070231"/>
          </a:xfrm>
        </p:grpSpPr>
        <p:cxnSp>
          <p:nvCxnSpPr>
            <p:cNvPr id="78" name="Straight Arrow Connector 77"/>
            <p:cNvCxnSpPr/>
            <p:nvPr/>
          </p:nvCxnSpPr>
          <p:spPr>
            <a:xfrm flipH="1">
              <a:off x="8142361" y="3340302"/>
              <a:ext cx="4555" cy="1639716"/>
            </a:xfrm>
            <a:prstGeom prst="straightConnector1">
              <a:avLst/>
            </a:prstGeom>
            <a:ln w="47625"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grpSp>
          <p:nvGrpSpPr>
            <p:cNvPr id="104" name="Group 103"/>
            <p:cNvGrpSpPr/>
            <p:nvPr/>
          </p:nvGrpSpPr>
          <p:grpSpPr>
            <a:xfrm>
              <a:off x="7714217" y="3129698"/>
              <a:ext cx="4259499" cy="3070231"/>
              <a:chOff x="7680959" y="3112520"/>
              <a:chExt cx="4259499" cy="3070231"/>
            </a:xfrm>
          </p:grpSpPr>
          <p:cxnSp>
            <p:nvCxnSpPr>
              <p:cNvPr id="79" name="Straight Arrow Connector 78"/>
              <p:cNvCxnSpPr/>
              <p:nvPr/>
            </p:nvCxnSpPr>
            <p:spPr>
              <a:xfrm flipV="1">
                <a:off x="8142361" y="3298934"/>
                <a:ext cx="1859768" cy="30853"/>
              </a:xfrm>
              <a:prstGeom prst="straightConnector1">
                <a:avLst/>
              </a:prstGeom>
              <a:ln w="47625"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0" name="TextBox 79"/>
              <p:cNvSpPr txBox="1"/>
              <p:nvPr/>
            </p:nvSpPr>
            <p:spPr>
              <a:xfrm>
                <a:off x="7784571" y="3112520"/>
                <a:ext cx="35779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/>
                  <a:t>O</a:t>
                </a:r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9811784" y="3306727"/>
                <a:ext cx="31290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x</a:t>
                </a:r>
                <a:endParaRPr lang="en-US" sz="2000" dirty="0"/>
              </a:p>
            </p:txBody>
          </p:sp>
          <p:sp>
            <p:nvSpPr>
              <p:cNvPr id="95" name="TextBox 94"/>
              <p:cNvSpPr txBox="1"/>
              <p:nvPr/>
            </p:nvSpPr>
            <p:spPr>
              <a:xfrm>
                <a:off x="8256659" y="4576342"/>
                <a:ext cx="31130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/>
                  <a:t>y</a:t>
                </a:r>
              </a:p>
            </p:txBody>
          </p:sp>
          <p:sp>
            <p:nvSpPr>
              <p:cNvPr id="98" name="Rectangle 97"/>
              <p:cNvSpPr/>
              <p:nvPr/>
            </p:nvSpPr>
            <p:spPr>
              <a:xfrm>
                <a:off x="7680959" y="5197866"/>
                <a:ext cx="4259499" cy="9848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vi-VN" b="1" dirty="0"/>
                  <a:t>Hệ tọa độ theo quy ước bàn tay </a:t>
                </a:r>
                <a:r>
                  <a:rPr lang="en-US" b="1" dirty="0" err="1" smtClean="0"/>
                  <a:t>trái</a:t>
                </a:r>
                <a:r>
                  <a:rPr lang="en-US" dirty="0" smtClean="0"/>
                  <a:t> </a:t>
                </a:r>
              </a:p>
              <a:p>
                <a:pPr marL="285750" indent="-285750">
                  <a:buFont typeface="Wingdings" panose="05000000000000000000" pitchFamily="2" charset="2"/>
                  <a:buChar char="v"/>
                </a:pPr>
                <a:r>
                  <a:rPr lang="en-US" sz="20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Thông</a:t>
                </a:r>
                <a:r>
                  <a:rPr lang="en-US" sz="20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thường</a:t>
                </a:r>
                <a:r>
                  <a:rPr lang="en-US" sz="20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0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thiết</a:t>
                </a:r>
                <a:r>
                  <a:rPr lang="en-US" sz="20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bị</a:t>
                </a:r>
                <a:r>
                  <a:rPr lang="en-US" sz="20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sử</a:t>
                </a:r>
                <a:r>
                  <a:rPr lang="en-US" sz="20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dụng</a:t>
                </a:r>
                <a:r>
                  <a:rPr lang="en-US" sz="20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hệ</a:t>
                </a:r>
                <a:r>
                  <a:rPr lang="en-US" sz="20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tọa</a:t>
                </a:r>
                <a:r>
                  <a:rPr lang="en-US" sz="20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đô</a:t>
                </a:r>
                <a:r>
                  <a:rPr lang="en-US" sz="20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này</a:t>
                </a:r>
                <a:endParaRPr 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047260" y="6252392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5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47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8" grpId="0"/>
      <p:bldP spid="37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914401"/>
            <a:ext cx="1503158" cy="618977"/>
          </a:xfrm>
        </p:spPr>
        <p:txBody>
          <a:bodyPr>
            <a:norm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265140" y="1666496"/>
            <a:ext cx="327546" cy="35484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1878813" y="1294856"/>
            <a:ext cx="873865" cy="437148"/>
          </a:xfrm>
          <a:prstGeom prst="straightConnector1">
            <a:avLst/>
          </a:prstGeom>
          <a:ln w="222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2752678" y="1047621"/>
            <a:ext cx="2433711" cy="62107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Tọa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P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x,y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Straight Arrow Connector 9"/>
          <p:cNvCxnSpPr>
            <a:endCxn id="13" idx="1"/>
          </p:cNvCxnSpPr>
          <p:nvPr/>
        </p:nvCxnSpPr>
        <p:spPr>
          <a:xfrm>
            <a:off x="1878813" y="1732004"/>
            <a:ext cx="873865" cy="535279"/>
          </a:xfrm>
          <a:prstGeom prst="straightConnector1">
            <a:avLst/>
          </a:prstGeom>
          <a:ln w="222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752678" y="1956744"/>
            <a:ext cx="2433711" cy="62107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Màu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sắc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677333" y="2992399"/>
            <a:ext cx="2389423" cy="61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856399" y="4871771"/>
            <a:ext cx="1324093" cy="9868"/>
          </a:xfrm>
          <a:prstGeom prst="line">
            <a:avLst/>
          </a:prstGeom>
          <a:ln w="920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52990" y="4336492"/>
            <a:ext cx="1048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A(x1,y1)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1829841" y="4347665"/>
            <a:ext cx="10422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B(x2,y2)</a:t>
            </a:r>
            <a:endParaRPr lang="en-US" dirty="0"/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2996888" y="3548883"/>
            <a:ext cx="1420367" cy="1335185"/>
          </a:xfrm>
          <a:prstGeom prst="straightConnector1">
            <a:avLst/>
          </a:prstGeom>
          <a:ln w="222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4417255" y="3238344"/>
            <a:ext cx="4853354" cy="62107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Xác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bởi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A (x1,y1), B(x2,y2)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417255" y="4176554"/>
            <a:ext cx="2433711" cy="62107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Màu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sắc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417255" y="5118528"/>
            <a:ext cx="2433711" cy="62107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Nét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vẽ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Straight Arrow Connector 26"/>
          <p:cNvCxnSpPr>
            <a:endCxn id="25" idx="1"/>
          </p:cNvCxnSpPr>
          <p:nvPr/>
        </p:nvCxnSpPr>
        <p:spPr>
          <a:xfrm flipV="1">
            <a:off x="3028616" y="4487093"/>
            <a:ext cx="1388639" cy="394546"/>
          </a:xfrm>
          <a:prstGeom prst="straightConnector1">
            <a:avLst/>
          </a:prstGeom>
          <a:ln w="222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endCxn id="26" idx="1"/>
          </p:cNvCxnSpPr>
          <p:nvPr/>
        </p:nvCxnSpPr>
        <p:spPr>
          <a:xfrm>
            <a:off x="3028616" y="4881640"/>
            <a:ext cx="1388639" cy="547427"/>
          </a:xfrm>
          <a:prstGeom prst="straightConnector1">
            <a:avLst/>
          </a:prstGeom>
          <a:ln w="222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8053753" y="5116416"/>
            <a:ext cx="2433711" cy="62107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rộng</a:t>
            </a:r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(width)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8053753" y="5973064"/>
            <a:ext cx="2433711" cy="62107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Kiểu</a:t>
            </a:r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nét</a:t>
            </a:r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vẽ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5" name="Straight Arrow Connector 34"/>
          <p:cNvCxnSpPr>
            <a:endCxn id="33" idx="1"/>
          </p:cNvCxnSpPr>
          <p:nvPr/>
        </p:nvCxnSpPr>
        <p:spPr>
          <a:xfrm>
            <a:off x="6850966" y="5426955"/>
            <a:ext cx="1202787" cy="0"/>
          </a:xfrm>
          <a:prstGeom prst="straightConnector1">
            <a:avLst/>
          </a:prstGeom>
          <a:ln w="222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endCxn id="34" idx="1"/>
          </p:cNvCxnSpPr>
          <p:nvPr/>
        </p:nvCxnSpPr>
        <p:spPr>
          <a:xfrm>
            <a:off x="6850966" y="5481215"/>
            <a:ext cx="1202787" cy="802388"/>
          </a:xfrm>
          <a:prstGeom prst="straightConnector1">
            <a:avLst/>
          </a:prstGeom>
          <a:ln w="222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49668" y="5361760"/>
            <a:ext cx="30941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đường</a:t>
            </a:r>
            <a:r>
              <a:rPr lang="en-US" dirty="0" smtClean="0"/>
              <a:t> </a:t>
            </a:r>
            <a:r>
              <a:rPr lang="en-US" dirty="0" err="1" smtClean="0"/>
              <a:t>thẳng</a:t>
            </a:r>
            <a:r>
              <a:rPr lang="en-US" dirty="0" smtClean="0"/>
              <a:t>: </a:t>
            </a:r>
            <a:r>
              <a:rPr lang="en-US" sz="2400" b="1" dirty="0" smtClean="0"/>
              <a:t>y=</a:t>
            </a:r>
            <a:r>
              <a:rPr lang="en-US" sz="2400" b="1" dirty="0" err="1"/>
              <a:t>m</a:t>
            </a:r>
            <a:r>
              <a:rPr lang="en-US" sz="2400" b="1" dirty="0" err="1" smtClean="0"/>
              <a:t>x+b</a:t>
            </a:r>
            <a:endParaRPr lang="en-US" sz="24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7260" y="6283603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6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92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3" grpId="0" animBg="1"/>
      <p:bldP spid="16" grpId="0"/>
      <p:bldP spid="19" grpId="0"/>
      <p:bldP spid="21" grpId="0"/>
      <p:bldP spid="24" grpId="0" animBg="1"/>
      <p:bldP spid="25" grpId="0" animBg="1"/>
      <p:bldP spid="26" grpId="0" animBg="1"/>
      <p:bldP spid="33" grpId="0" animBg="1"/>
      <p:bldP spid="34" grpId="0" animBg="1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914401"/>
            <a:ext cx="1840783" cy="422030"/>
          </a:xfrm>
        </p:spPr>
        <p:txBody>
          <a:bodyPr>
            <a:no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77333" y="1491255"/>
            <a:ext cx="2574218" cy="1960775"/>
            <a:chOff x="3704956" y="3169092"/>
            <a:chExt cx="2574218" cy="1960775"/>
          </a:xfrm>
        </p:grpSpPr>
        <p:grpSp>
          <p:nvGrpSpPr>
            <p:cNvPr id="11" name="Group 10"/>
            <p:cNvGrpSpPr/>
            <p:nvPr/>
          </p:nvGrpSpPr>
          <p:grpSpPr>
            <a:xfrm>
              <a:off x="3704956" y="3169092"/>
              <a:ext cx="2574218" cy="1932640"/>
              <a:chOff x="3704956" y="3169092"/>
              <a:chExt cx="2574218" cy="1932640"/>
            </a:xfrm>
          </p:grpSpPr>
          <p:cxnSp>
            <p:nvCxnSpPr>
              <p:cNvPr id="13" name="Straight Connector 12"/>
              <p:cNvCxnSpPr/>
              <p:nvPr/>
            </p:nvCxnSpPr>
            <p:spPr>
              <a:xfrm flipV="1">
                <a:off x="3704956" y="3169092"/>
                <a:ext cx="902114" cy="1093764"/>
              </a:xfrm>
              <a:prstGeom prst="line">
                <a:avLst/>
              </a:prstGeom>
              <a:ln w="412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4607070" y="3169092"/>
                <a:ext cx="1672104" cy="532815"/>
              </a:xfrm>
              <a:prstGeom prst="line">
                <a:avLst/>
              </a:prstGeom>
              <a:ln w="412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 flipH="1">
                <a:off x="5609078" y="3668496"/>
                <a:ext cx="670096" cy="1433236"/>
              </a:xfrm>
              <a:prstGeom prst="line">
                <a:avLst/>
              </a:prstGeom>
              <a:ln w="412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12" name="Straight Connector 11"/>
            <p:cNvCxnSpPr/>
            <p:nvPr/>
          </p:nvCxnSpPr>
          <p:spPr>
            <a:xfrm flipH="1" flipV="1">
              <a:off x="3704956" y="4262856"/>
              <a:ext cx="1904122" cy="867011"/>
            </a:xfrm>
            <a:prstGeom prst="line">
              <a:avLst/>
            </a:prstGeom>
            <a:ln w="412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4485577" y="1471346"/>
            <a:ext cx="65555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827459" y="4012979"/>
            <a:ext cx="2424092" cy="4220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Flowchart: Manual Input 19"/>
          <p:cNvSpPr/>
          <p:nvPr/>
        </p:nvSpPr>
        <p:spPr>
          <a:xfrm>
            <a:off x="827459" y="4619675"/>
            <a:ext cx="1965585" cy="1697006"/>
          </a:xfrm>
          <a:prstGeom prst="flowChartManualInput">
            <a:avLst/>
          </a:prstGeom>
          <a:pattFill prst="solidDmnd">
            <a:fgClr>
              <a:schemeClr val="accent4"/>
            </a:fgClr>
            <a:bgClr>
              <a:schemeClr val="bg1"/>
            </a:bgClr>
          </a:patt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4459458" y="4435009"/>
            <a:ext cx="209384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tô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tô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1121" y="6189335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7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81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  <p:bldP spid="20" grpId="0" animBg="1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887105"/>
            <a:ext cx="8596668" cy="5154258"/>
          </a:xfrm>
        </p:spPr>
        <p:txBody>
          <a:bodyPr/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&lt;&gt;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rời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rạc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Rời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rạc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hóa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nguyên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hóa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để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đối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tượng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được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hiển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thị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thực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nhất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.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phức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ưu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mấu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chốt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6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38078" y="6232431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8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02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8303" y="1002284"/>
            <a:ext cx="4065561" cy="71397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Put Pixel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8173477"/>
              </p:ext>
            </p:extLst>
          </p:nvPr>
        </p:nvGraphicFramePr>
        <p:xfrm>
          <a:off x="875013" y="1716258"/>
          <a:ext cx="2655979" cy="175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7" r:id="rId3" imgW="0" imgH="0" progId="">
                  <p:embed/>
                </p:oleObj>
              </mc:Choice>
              <mc:Fallback>
                <p:oleObj r:id="rId3" imgW="0" imgH="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5013" y="1716258"/>
                        <a:ext cx="2655979" cy="175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6020974" y="1002284"/>
            <a:ext cx="4234374" cy="713974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DDA</a:t>
            </a:r>
          </a:p>
          <a:p>
            <a:pPr algn="ctr"/>
            <a:r>
              <a:rPr lang="en-US" sz="2000" dirty="0"/>
              <a:t>Digital Differential </a:t>
            </a:r>
            <a:r>
              <a:rPr lang="en-US" sz="2000" dirty="0" err="1"/>
              <a:t>Analizer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0101412"/>
              </p:ext>
            </p:extLst>
          </p:nvPr>
        </p:nvGraphicFramePr>
        <p:xfrm>
          <a:off x="6648751" y="1716258"/>
          <a:ext cx="2554330" cy="1916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8" r:id="rId5" imgW="0" imgH="0" progId="">
                  <p:embed/>
                </p:oleObj>
              </mc:Choice>
              <mc:Fallback>
                <p:oleObj r:id="rId5" imgW="0" imgH="0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8751" y="1716258"/>
                        <a:ext cx="2554330" cy="1916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478302" y="3688451"/>
            <a:ext cx="3910817" cy="67253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Bresenham</a:t>
            </a:r>
            <a:endPara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70507" y="3688451"/>
            <a:ext cx="4284841" cy="67253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Midpoint</a:t>
            </a:r>
            <a:endPara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303817"/>
              </p:ext>
            </p:extLst>
          </p:nvPr>
        </p:nvGraphicFramePr>
        <p:xfrm>
          <a:off x="633046" y="4360985"/>
          <a:ext cx="2897945" cy="24970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9" r:id="rId7" imgW="0" imgH="0" progId="">
                  <p:embed/>
                </p:oleObj>
              </mc:Choice>
              <mc:Fallback>
                <p:oleObj r:id="rId7" imgW="0" imgH="0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3046" y="4360985"/>
                        <a:ext cx="2897945" cy="24970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9014469"/>
              </p:ext>
            </p:extLst>
          </p:nvPr>
        </p:nvGraphicFramePr>
        <p:xfrm>
          <a:off x="5486403" y="4417064"/>
          <a:ext cx="3910818" cy="24409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0" r:id="rId9" imgW="0" imgH="0" progId="">
                  <p:embed/>
                </p:oleObj>
              </mc:Choice>
              <mc:Fallback>
                <p:oleObj r:id="rId9" imgW="0" imgH="0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3" y="4417064"/>
                        <a:ext cx="3910818" cy="244093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10963" y="6300670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9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4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96948" y="898045"/>
                <a:ext cx="11995051" cy="5959955"/>
              </a:xfrm>
              <a:solidFill>
                <a:schemeClr val="bg1"/>
              </a:solidFill>
            </p:spPr>
            <p:txBody>
              <a:bodyPr>
                <a:noAutofit/>
              </a:bodyPr>
              <a:lstStyle/>
              <a:p>
                <a:r>
                  <a:rPr lang="en-US" sz="25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Thuật </a:t>
                </a:r>
                <a:r>
                  <a:rPr lang="en-US" sz="25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toán</a:t>
                </a:r>
                <a:r>
                  <a:rPr lang="en-US" sz="25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DDA  </a:t>
                </a:r>
              </a:p>
              <a:p>
                <a:pPr>
                  <a:buFont typeface="Wingdings" panose="05000000000000000000" pitchFamily="2" charset="2"/>
                  <a:buChar char="v"/>
                </a:pP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giới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bởi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diểm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A (x1, y1) , B(x2, y2) </a:t>
                </a:r>
              </a:p>
              <a:p>
                <a:pPr marL="0" indent="0">
                  <a:buNone/>
                </a:pP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x1 &lt; x2</a:t>
                </a:r>
              </a:p>
              <a:p>
                <a:pPr>
                  <a:buFont typeface="Wingdings" panose="05000000000000000000" pitchFamily="2" charset="2"/>
                  <a:buChar char="v"/>
                </a:pP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Dựa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vào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y=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mx+b</a:t>
                </a:r>
                <a:endParaRPr lang="en-US" sz="25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Font typeface="Wingdings" panose="05000000000000000000" pitchFamily="2" charset="2"/>
                  <a:buChar char="v"/>
                </a:pP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sinh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: </a:t>
                </a:r>
              </a:p>
              <a:p>
                <a:pPr marL="0" indent="0">
                  <a:buNone/>
                </a:pPr>
                <a:r>
                  <a:rPr lang="en-US" sz="25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5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5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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Thuật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toán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thực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hiện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nhanh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hơn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hẳn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cách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tính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y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từ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y=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mx+b</a:t>
                </a:r>
                <a:endParaRPr lang="en-US" sz="25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endParaRPr>
              </a:p>
              <a:p>
                <a:pPr marL="0" indent="0">
                  <a:buNone/>
                </a:pPr>
                <a:r>
                  <a:rPr lang="en-US" sz="25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  </a:t>
                </a:r>
                <a:r>
                  <a:rPr lang="en-US" sz="25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Phép</a:t>
                </a:r>
                <a:r>
                  <a:rPr lang="en-US" sz="25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làm</a:t>
                </a:r>
                <a:r>
                  <a:rPr lang="en-US" sz="25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tròn</a:t>
                </a:r>
                <a:r>
                  <a:rPr lang="en-US" sz="25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+ </a:t>
                </a:r>
                <a:r>
                  <a:rPr lang="en-US" sz="2500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C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ộng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dồn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m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vào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y  =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điểm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vẽ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bị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lệch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hướng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so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với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đường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thẳng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thực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Phép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 +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phép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làm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tròn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chế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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khắc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phục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bằng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cách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chọn</a:t>
                </a: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: </a:t>
                </a:r>
              </a:p>
              <a:p>
                <a:pPr marL="0" indent="0">
                  <a:buNone/>
                </a:pPr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	 m=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5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fPr>
                      <m:num>
                        <m:r>
                          <a:rPr lang="en-US" sz="25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𝐷𝑦</m:t>
                        </m:r>
                      </m:num>
                      <m:den>
                        <m:r>
                          <a:rPr lang="en-US" sz="25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𝐷𝑥</m:t>
                        </m:r>
                      </m:den>
                    </m:f>
                  </m:oMath>
                </a14:m>
                <a:r>
                  <a:rPr lang="en-US" sz="25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với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Dy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,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Dx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là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các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số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nguyên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96948" y="898045"/>
                <a:ext cx="11995051" cy="5959955"/>
              </a:xfrm>
              <a:blipFill rotWithShape="0">
                <a:blip r:embed="rId3"/>
                <a:stretch>
                  <a:fillRect l="-813" t="-8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26994" y="3219214"/>
            <a:ext cx="2908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x= x1+1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x&lt; x2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y= Round (m +y1 )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0452096"/>
              </p:ext>
            </p:extLst>
          </p:nvPr>
        </p:nvGraphicFramePr>
        <p:xfrm>
          <a:off x="8356209" y="898045"/>
          <a:ext cx="3835789" cy="3981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1" r:id="rId4" imgW="0" imgH="0" progId="">
                  <p:embed/>
                </p:oleObj>
              </mc:Choice>
              <mc:Fallback>
                <p:oleObj r:id="rId4" imgW="0" imgH="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56209" y="898045"/>
                        <a:ext cx="3835789" cy="39811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42794" y="6287021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10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38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872197"/>
            <a:ext cx="3472635" cy="407963"/>
          </a:xfrm>
        </p:spPr>
        <p:txBody>
          <a:bodyPr>
            <a:normAutofit fontScale="92500" lnSpcReduction="20000"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Bresenham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774407" y="1674056"/>
            <a:ext cx="0" cy="23493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2424057" y="1674056"/>
            <a:ext cx="9188" cy="23493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122562" y="1685778"/>
            <a:ext cx="4880" cy="233758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368980" y="3742006"/>
            <a:ext cx="222269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368980" y="3022209"/>
            <a:ext cx="222269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368980" y="2318825"/>
            <a:ext cx="222269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1680555" y="3615397"/>
            <a:ext cx="150124" cy="23915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118972" y="4205011"/>
            <a:ext cx="6655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x</a:t>
            </a:r>
            <a:r>
              <a:rPr lang="en-US" dirty="0" smtClean="0"/>
              <a:t>1+1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81970" y="3557340"/>
            <a:ext cx="420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1</a:t>
            </a:r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1235626" y="2556749"/>
            <a:ext cx="2356049" cy="146661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07465" y="2757268"/>
            <a:ext cx="6639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1+1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570450" y="4216735"/>
            <a:ext cx="421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x1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2371444" y="2652877"/>
            <a:ext cx="3353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P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08595" y="3742827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S</a:t>
            </a:r>
          </a:p>
        </p:txBody>
      </p:sp>
      <p:sp>
        <p:nvSpPr>
          <p:cNvPr id="28" name="Oval 27"/>
          <p:cNvSpPr/>
          <p:nvPr/>
        </p:nvSpPr>
        <p:spPr>
          <a:xfrm>
            <a:off x="2335238" y="2926081"/>
            <a:ext cx="143697" cy="18317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2333260" y="3643234"/>
            <a:ext cx="143697" cy="18317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992124" y="3290910"/>
            <a:ext cx="2599551" cy="0"/>
          </a:xfrm>
          <a:prstGeom prst="line">
            <a:avLst/>
          </a:prstGeom>
          <a:ln w="22225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3591675" y="3017670"/>
            <a:ext cx="0" cy="272384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3591675" y="3290054"/>
            <a:ext cx="0" cy="444769"/>
          </a:xfrm>
          <a:prstGeom prst="straightConnector1">
            <a:avLst/>
          </a:prstGeom>
          <a:ln>
            <a:solidFill>
              <a:schemeClr val="accent5"/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3674093" y="2926081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d2</a:t>
            </a:r>
            <a:endParaRPr 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3659522" y="3327772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d1</a:t>
            </a:r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685913" y="3054475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758604" y="4741372"/>
            <a:ext cx="30524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d1 &lt; d2: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d1 &gt;= d2  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238788" y="1280160"/>
            <a:ext cx="7953212" cy="507831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x:  x = x+1 , x &lt; x2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P=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Dx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(d1-d2)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2Dy-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y2-y1,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x2-x1)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&lt;   0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	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i+1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 P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+2Dy 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y = y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&gt;= 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	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i+1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 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+ 2Dy-2Dx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y= y +1</a:t>
            </a:r>
          </a:p>
          <a:p>
            <a:pPr>
              <a:lnSpc>
                <a:spcPct val="150000"/>
              </a:lnSpc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Nhanh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hơn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thuật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toán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DDA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vì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chỉ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tương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tác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+,-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trên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số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nguyên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nhưng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cho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kết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quả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tương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tự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DDA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74555" y="6358473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11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08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4" grpId="0"/>
      <p:bldP spid="26" grpId="0"/>
      <p:bldP spid="27" grpId="0"/>
      <p:bldP spid="28" grpId="0" animBg="1"/>
      <p:bldP spid="29" grpId="0" animBg="1"/>
      <p:bldP spid="47" grpId="0"/>
      <p:bldP spid="49" grpId="0"/>
      <p:bldP spid="5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872197"/>
            <a:ext cx="3472635" cy="407963"/>
          </a:xfrm>
        </p:spPr>
        <p:txBody>
          <a:bodyPr>
            <a:normAutofit fontScale="92500" lnSpcReduction="20000"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MidPoint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383687" y="1511351"/>
            <a:ext cx="0" cy="23493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2199768" y="1467805"/>
            <a:ext cx="9188" cy="23493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048529" y="1473666"/>
            <a:ext cx="4880" cy="233758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196694" y="3568070"/>
            <a:ext cx="222269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196694" y="2616272"/>
            <a:ext cx="222269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196694" y="1735470"/>
            <a:ext cx="222269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1321382" y="3413193"/>
            <a:ext cx="150124" cy="23915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851350" y="3958758"/>
            <a:ext cx="6655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x</a:t>
            </a:r>
            <a:r>
              <a:rPr lang="en-US" dirty="0" smtClean="0"/>
              <a:t>1+1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08669" y="3374741"/>
            <a:ext cx="420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1</a:t>
            </a:r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1238115" y="1895586"/>
            <a:ext cx="2104589" cy="178996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94388" y="2381947"/>
            <a:ext cx="6639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1+1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185489" y="3930862"/>
            <a:ext cx="421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x1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2199158" y="2055874"/>
            <a:ext cx="3353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P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208731" y="3554581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S</a:t>
            </a:r>
          </a:p>
        </p:txBody>
      </p:sp>
      <p:sp>
        <p:nvSpPr>
          <p:cNvPr id="28" name="Oval 27"/>
          <p:cNvSpPr/>
          <p:nvPr/>
        </p:nvSpPr>
        <p:spPr>
          <a:xfrm>
            <a:off x="2117989" y="2480303"/>
            <a:ext cx="143697" cy="18317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2119416" y="3455105"/>
            <a:ext cx="143697" cy="18317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819838" y="2842570"/>
            <a:ext cx="2599551" cy="0"/>
          </a:xfrm>
          <a:prstGeom prst="line">
            <a:avLst/>
          </a:prstGeom>
          <a:ln w="22225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556907" y="2642457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256997" y="4441843"/>
            <a:ext cx="364394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Midpoint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Midpoint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459182" y="1005343"/>
            <a:ext cx="7371747" cy="563231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f(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x,y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Ax+By+C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x:  x = x+1 , x &lt; x2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2f(x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+1, 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+1/2) </a:t>
            </a: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2Dy-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y2-y1,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x2-x1)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&lt;   0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	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i+1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 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+2Dy 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y = y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&gt;= 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	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i+1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 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+ 2Dy-2Dx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y= y +1</a:t>
            </a:r>
          </a:p>
          <a:p>
            <a:pPr>
              <a:lnSpc>
                <a:spcPct val="150000"/>
              </a:lnSpc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Thuật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toán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này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cho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kết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quả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tương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tự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thuật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toán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Bresenham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2120630" y="3052134"/>
            <a:ext cx="129748" cy="12487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250377" y="2975685"/>
            <a:ext cx="1169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Midpoint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39334" y="2560920"/>
            <a:ext cx="383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47590" y="6272529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12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28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6" grpId="0"/>
      <p:bldP spid="27" grpId="0"/>
      <p:bldP spid="28" grpId="0" animBg="1"/>
      <p:bldP spid="50" grpId="0"/>
      <p:bldP spid="30" grpId="0" animBg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5" y="1111349"/>
            <a:ext cx="5667194" cy="534572"/>
          </a:xfrm>
        </p:spPr>
        <p:txBody>
          <a:bodyPr>
            <a:no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9" y="2210750"/>
            <a:ext cx="4560467" cy="3627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641146" y="1786678"/>
            <a:ext cx="5514534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500" b="1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5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en-US" sz="25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1/4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	     </a:t>
            </a:r>
          </a:p>
          <a:p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x,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41146" y="3493297"/>
            <a:ext cx="551453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500" b="1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5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en-US" sz="25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1/8 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	     </a:t>
            </a:r>
          </a:p>
          <a:p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x,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</a:p>
          <a:p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x=y 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14010" y="6141374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13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13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872197"/>
            <a:ext cx="3472635" cy="407963"/>
          </a:xfrm>
        </p:spPr>
        <p:txBody>
          <a:bodyPr>
            <a:normAutofit fontScale="92500" lnSpcReduction="20000"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Bresenham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771872" y="1674056"/>
            <a:ext cx="0" cy="23493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2424057" y="1674056"/>
            <a:ext cx="9188" cy="23493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122562" y="1685778"/>
            <a:ext cx="4880" cy="233758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368980" y="3742006"/>
            <a:ext cx="222269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368980" y="3022209"/>
            <a:ext cx="222269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368980" y="2318825"/>
            <a:ext cx="222269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1696810" y="2180991"/>
            <a:ext cx="150124" cy="23915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118972" y="4205011"/>
            <a:ext cx="6655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x</a:t>
            </a:r>
            <a:r>
              <a:rPr lang="en-US" dirty="0" smtClean="0"/>
              <a:t>1+1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1028817" y="2069796"/>
            <a:ext cx="420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707465" y="2757268"/>
            <a:ext cx="6270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1-1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570450" y="4216735"/>
            <a:ext cx="421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x1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2371444" y="1847659"/>
            <a:ext cx="3353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P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35016" y="2965781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S</a:t>
            </a:r>
          </a:p>
        </p:txBody>
      </p:sp>
      <p:sp>
        <p:nvSpPr>
          <p:cNvPr id="28" name="Oval 27"/>
          <p:cNvSpPr/>
          <p:nvPr/>
        </p:nvSpPr>
        <p:spPr>
          <a:xfrm>
            <a:off x="2362534" y="2202751"/>
            <a:ext cx="143697" cy="18317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2360556" y="2919894"/>
            <a:ext cx="143697" cy="18317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992124" y="2581226"/>
            <a:ext cx="2599551" cy="0"/>
          </a:xfrm>
          <a:prstGeom prst="line">
            <a:avLst/>
          </a:prstGeom>
          <a:ln w="22225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3591675" y="2307986"/>
            <a:ext cx="0" cy="272384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3591675" y="2580370"/>
            <a:ext cx="0" cy="444769"/>
          </a:xfrm>
          <a:prstGeom prst="straightConnector1">
            <a:avLst/>
          </a:prstGeom>
          <a:ln>
            <a:solidFill>
              <a:schemeClr val="accent5"/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3674093" y="2216397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d1</a:t>
            </a:r>
            <a:endParaRPr 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3659522" y="2618088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d2</a:t>
            </a:r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685913" y="2344791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758604" y="4741372"/>
            <a:ext cx="29931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d1 &lt;= d2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d1  &gt;   d2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4238788" y="1280160"/>
                <a:ext cx="7732818" cy="529747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v"/>
                </a:pP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sinh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tròn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bán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kính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R: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f(x): x</a:t>
                </a:r>
                <a:r>
                  <a:rPr lang="en-US" sz="2400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y</a:t>
                </a:r>
                <a:r>
                  <a:rPr lang="en-US" sz="2400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R</a:t>
                </a:r>
                <a:r>
                  <a:rPr lang="en-US" sz="2400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</a:p>
              <a:p>
                <a:pPr marL="342900" indent="-342900">
                  <a:buFont typeface="Wingdings" panose="05000000000000000000" pitchFamily="2" charset="2"/>
                  <a:buChar char="§"/>
                </a:pP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x: + x = x+1  </a:t>
                </a:r>
              </a:p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+ x &lt; = R 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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nếu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đường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tròn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được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chia 4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phần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endParaRPr>
              </a:p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              + x&lt;=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𝑅</m:t>
                        </m:r>
                        <m:rad>
                          <m:radPr>
                            <m:degHide m:val="on"/>
                            <m:ctrlPr>
                              <a:rPr lang="en-US" sz="24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Wingdings" panose="05000000000000000000" pitchFamily="2" charset="2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Wingdings" panose="05000000000000000000" pitchFamily="2" charset="2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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nếu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đường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tròn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được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chia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làm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8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phần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y: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dựa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vào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</a:t>
                </a:r>
                <a:r>
                  <a:rPr lang="en-US" sz="24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d1- d2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Po = 3-2R, x=0, y=R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&lt;   0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 	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P</a:t>
                </a:r>
                <a:r>
                  <a:rPr lang="en-US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i+1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 P</a:t>
                </a:r>
                <a:r>
                  <a:rPr lang="pt-BR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pt-BR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+ 4x </a:t>
                </a:r>
                <a:r>
                  <a:rPr lang="pt-BR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+6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          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,   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y = y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+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Nếu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P</a:t>
                </a:r>
                <a:r>
                  <a:rPr lang="en-US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i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&gt;= 0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	       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P</a:t>
                </a:r>
                <a:r>
                  <a:rPr lang="en-US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i+1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 </a:t>
                </a:r>
                <a:r>
                  <a:rPr lang="it-IT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P</a:t>
                </a:r>
                <a:r>
                  <a:rPr lang="it-IT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i</a:t>
                </a:r>
                <a:r>
                  <a:rPr lang="it-IT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it-IT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:r>
                  <a:rPr lang="it-IT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4(x </a:t>
                </a:r>
                <a:r>
                  <a:rPr lang="it-IT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it-IT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y) </a:t>
                </a:r>
                <a:r>
                  <a:rPr lang="it-IT"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:r>
                  <a:rPr lang="it-IT" sz="2400" b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 </a:t>
                </a:r>
                <a:r>
                  <a:rPr lang="it-IT" sz="2400" smtClean="0"/>
                  <a:t>,</a:t>
                </a:r>
                <a:r>
                  <a:rPr lang="en-US" sz="240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y= y -1</a:t>
                </a:r>
              </a:p>
              <a:p>
                <a:pPr>
                  <a:lnSpc>
                    <a:spcPct val="150000"/>
                  </a:lnSpc>
                </a:pP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endParaRP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8788" y="1280160"/>
                <a:ext cx="7732818" cy="5297476"/>
              </a:xfrm>
              <a:prstGeom prst="rect">
                <a:avLst/>
              </a:prstGeom>
              <a:blipFill rotWithShape="0">
                <a:blip r:embed="rId2"/>
                <a:stretch>
                  <a:fillRect l="-1182" r="-2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Arc 1"/>
          <p:cNvSpPr/>
          <p:nvPr/>
        </p:nvSpPr>
        <p:spPr>
          <a:xfrm>
            <a:off x="180711" y="2288799"/>
            <a:ext cx="2879534" cy="3127988"/>
          </a:xfrm>
          <a:prstGeom prst="arc">
            <a:avLst>
              <a:gd name="adj1" fmla="val 16018592"/>
              <a:gd name="adj2" fmla="val 16056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176700" y="6212511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14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57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6" grpId="0"/>
      <p:bldP spid="27" grpId="0"/>
      <p:bldP spid="28" grpId="0" animBg="1"/>
      <p:bldP spid="29" grpId="0" animBg="1"/>
      <p:bldP spid="47" grpId="0"/>
      <p:bldP spid="49" grpId="0"/>
      <p:bldP spid="50" grpId="0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872197"/>
            <a:ext cx="3472635" cy="407963"/>
          </a:xfrm>
        </p:spPr>
        <p:txBody>
          <a:bodyPr>
            <a:normAutofit fontScale="92500" lnSpcReduction="20000"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MidPoint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383687" y="1511351"/>
            <a:ext cx="0" cy="23493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2199768" y="1467805"/>
            <a:ext cx="9188" cy="23493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048529" y="1473666"/>
            <a:ext cx="4880" cy="233758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196694" y="3568070"/>
            <a:ext cx="222269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196694" y="2616272"/>
            <a:ext cx="222269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196694" y="1735470"/>
            <a:ext cx="222269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1294977" y="1608717"/>
            <a:ext cx="138045" cy="21536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851350" y="3958758"/>
            <a:ext cx="6655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x</a:t>
            </a:r>
            <a:r>
              <a:rPr lang="en-US" dirty="0" smtClean="0"/>
              <a:t>1+1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826370" y="1422673"/>
            <a:ext cx="420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94388" y="2381947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1 -1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185489" y="3930862"/>
            <a:ext cx="421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x1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2225830" y="1332668"/>
            <a:ext cx="3353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P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192848" y="2638491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S</a:t>
            </a:r>
          </a:p>
        </p:txBody>
      </p:sp>
      <p:sp>
        <p:nvSpPr>
          <p:cNvPr id="28" name="Oval 27"/>
          <p:cNvSpPr/>
          <p:nvPr/>
        </p:nvSpPr>
        <p:spPr>
          <a:xfrm>
            <a:off x="2117989" y="1606845"/>
            <a:ext cx="143697" cy="18317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2118515" y="2513983"/>
            <a:ext cx="143697" cy="18317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956584" y="1981495"/>
            <a:ext cx="2599551" cy="0"/>
          </a:xfrm>
          <a:prstGeom prst="line">
            <a:avLst/>
          </a:prstGeom>
          <a:ln w="22225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693653" y="1767734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256997" y="4441843"/>
            <a:ext cx="364394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Midpoint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Midpoint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</p:txBody>
      </p:sp>
      <p:sp>
        <p:nvSpPr>
          <p:cNvPr id="30" name="Oval 29"/>
          <p:cNvSpPr/>
          <p:nvPr/>
        </p:nvSpPr>
        <p:spPr>
          <a:xfrm>
            <a:off x="2133660" y="2083072"/>
            <a:ext cx="129748" cy="12487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48635" y="1979650"/>
            <a:ext cx="1217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Midpoint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169011" y="1660793"/>
            <a:ext cx="383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Arc 30"/>
          <p:cNvSpPr/>
          <p:nvPr/>
        </p:nvSpPr>
        <p:spPr>
          <a:xfrm>
            <a:off x="14389" y="1728292"/>
            <a:ext cx="2879534" cy="3127988"/>
          </a:xfrm>
          <a:prstGeom prst="arc">
            <a:avLst>
              <a:gd name="adj1" fmla="val 16018592"/>
              <a:gd name="adj2" fmla="val 16056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/>
              <p:cNvSpPr txBox="1"/>
              <p:nvPr/>
            </p:nvSpPr>
            <p:spPr>
              <a:xfrm>
                <a:off x="4238788" y="1280160"/>
                <a:ext cx="7784890" cy="529747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v"/>
                </a:pP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sinh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tròn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bán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kính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R: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f(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x,y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r>
                  <a:rPr lang="en-US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y</a:t>
                </a:r>
                <a:r>
                  <a:rPr lang="en-US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R</a:t>
                </a:r>
                <a:r>
                  <a:rPr lang="en-US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Wingdings" panose="05000000000000000000" pitchFamily="2" charset="2"/>
                  <a:buChar char="§"/>
                </a:pP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x: + x = x+1  </a:t>
                </a:r>
              </a:p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+ x &lt; = R 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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nếu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đường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tròn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được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chia 4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phần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endParaRPr>
              </a:p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              + x&lt;=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𝑅</m:t>
                        </m:r>
                        <m:rad>
                          <m:radPr>
                            <m:degHide m:val="on"/>
                            <m:ctrlPr>
                              <a:rPr lang="en-US" sz="24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Wingdings" panose="05000000000000000000" pitchFamily="2" charset="2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Wingdings" panose="05000000000000000000" pitchFamily="2" charset="2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Wingdings" panose="05000000000000000000" pitchFamily="2" charset="2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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nếu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đường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tròn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được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chia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làm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8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phần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y: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dựa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vào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giá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trị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P= f(x+1,y-1/2)</a:t>
                </a: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Po = 5/4 - R, x=0, y=R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&lt;   0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 	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P</a:t>
                </a:r>
                <a:r>
                  <a:rPr lang="en-US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i+1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 P</a:t>
                </a:r>
                <a:r>
                  <a:rPr lang="en-US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i</a:t>
                </a:r>
                <a:r>
                  <a:rPr lang="pt-BR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t-BR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:r>
                  <a:rPr lang="pt-BR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2x </a:t>
                </a:r>
                <a:r>
                  <a:rPr lang="pt-BR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+3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   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,   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y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y</a:t>
                </a:r>
                <a:endPara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+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Nếu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P</a:t>
                </a:r>
                <a:r>
                  <a:rPr lang="en-US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i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&gt;= 0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	       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P</a:t>
                </a:r>
                <a:r>
                  <a:rPr lang="en-US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i+1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= </a:t>
                </a:r>
                <a:r>
                  <a:rPr lang="it-IT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P</a:t>
                </a:r>
                <a:r>
                  <a:rPr lang="it-IT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i</a:t>
                </a:r>
                <a:r>
                  <a:rPr lang="it-IT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it-IT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</a:t>
                </a:r>
                <a:r>
                  <a:rPr lang="it-IT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2x-2y+ </a:t>
                </a:r>
                <a:r>
                  <a:rPr lang="it-IT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 </a:t>
                </a:r>
                <a:r>
                  <a:rPr lang="it-IT" sz="2400" dirty="0" smtClean="0"/>
                  <a:t>,</a:t>
                </a:r>
                <a:r>
                  <a:rPr lang="en-US" sz="240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 </a:t>
                </a:r>
                <a:r>
                  <a:rPr lang="en-US" sz="2400" b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y =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y -1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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Thuật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toán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cho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kết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quả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tương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tự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thuật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toán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Bresenham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endParaRPr>
              </a:p>
            </p:txBody>
          </p:sp>
        </mc:Choice>
        <mc:Fallback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8788" y="1280160"/>
                <a:ext cx="7784890" cy="5297476"/>
              </a:xfrm>
              <a:prstGeom prst="rect">
                <a:avLst/>
              </a:prstGeom>
              <a:blipFill rotWithShape="0">
                <a:blip r:embed="rId2"/>
                <a:stretch>
                  <a:fillRect l="-1175" r="-861" b="-4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70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6" grpId="0"/>
      <p:bldP spid="27" grpId="0"/>
      <p:bldP spid="28" grpId="0" animBg="1"/>
      <p:bldP spid="29" grpId="0" animBg="1"/>
      <p:bldP spid="50" grpId="0"/>
      <p:bldP spid="5" grpId="0"/>
      <p:bldP spid="31" grpId="0" animBg="1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Ellipse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50125" y="1542197"/>
            <a:ext cx="3821373" cy="2511188"/>
          </a:xfrm>
          <a:prstGeom prst="ellipse">
            <a:avLst/>
          </a:prstGeom>
          <a:ln w="539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060811" y="950259"/>
            <a:ext cx="0" cy="3603812"/>
          </a:xfrm>
          <a:prstGeom prst="straightConnector1">
            <a:avLst/>
          </a:prstGeom>
          <a:ln w="508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0" y="2752165"/>
            <a:ext cx="4575463" cy="45626"/>
          </a:xfrm>
          <a:prstGeom prst="straightConnector1">
            <a:avLst/>
          </a:prstGeom>
          <a:ln w="508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078057" y="712232"/>
            <a:ext cx="35137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21623" y="2735039"/>
            <a:ext cx="35137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33705" y="2779059"/>
            <a:ext cx="44435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3245224" y="1542197"/>
            <a:ext cx="860611" cy="105756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2060811" y="2119878"/>
            <a:ext cx="1614718" cy="659181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952473" y="2741676"/>
            <a:ext cx="35137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93048" y="1742820"/>
            <a:ext cx="37061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04425" y="1804662"/>
            <a:ext cx="53572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(I)</a:t>
            </a:r>
            <a:endParaRPr lang="en-US" sz="26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912440" y="2247493"/>
            <a:ext cx="66556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(II)</a:t>
            </a:r>
            <a:endParaRPr lang="en-US" sz="26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623126" y="738971"/>
            <a:ext cx="7568874" cy="45243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/>
              <a:t>F(x, y) = b</a:t>
            </a:r>
            <a:r>
              <a:rPr lang="fr-FR" sz="2400" baseline="30000" dirty="0"/>
              <a:t>2</a:t>
            </a:r>
            <a:r>
              <a:rPr lang="fr-FR" sz="2400" dirty="0"/>
              <a:t>x</a:t>
            </a:r>
            <a:r>
              <a:rPr lang="fr-FR" sz="2400" baseline="30000" dirty="0"/>
              <a:t>2</a:t>
            </a:r>
            <a:r>
              <a:rPr lang="fr-FR" sz="2400" dirty="0"/>
              <a:t> + a</a:t>
            </a:r>
            <a:r>
              <a:rPr lang="fr-FR" sz="2400" baseline="30000" dirty="0"/>
              <a:t>2 </a:t>
            </a:r>
            <a:r>
              <a:rPr lang="fr-FR" sz="2400" dirty="0"/>
              <a:t>y</a:t>
            </a:r>
            <a:r>
              <a:rPr lang="fr-FR" sz="2400" baseline="30000" dirty="0"/>
              <a:t>2 </a:t>
            </a:r>
            <a:r>
              <a:rPr lang="fr-FR" sz="2400" dirty="0"/>
              <a:t>− a</a:t>
            </a:r>
            <a:r>
              <a:rPr lang="fr-FR" sz="2400" baseline="30000" dirty="0"/>
              <a:t>2</a:t>
            </a:r>
            <a:r>
              <a:rPr lang="fr-FR" sz="2400" dirty="0"/>
              <a:t>b</a:t>
            </a:r>
            <a:r>
              <a:rPr lang="fr-FR" sz="2400" baseline="30000" dirty="0"/>
              <a:t>2</a:t>
            </a:r>
            <a:r>
              <a:rPr lang="fr-FR" sz="2400" dirty="0"/>
              <a:t> </a:t>
            </a:r>
            <a:endParaRPr lang="fr-FR" sz="2400" dirty="0" smtClean="0"/>
          </a:p>
          <a:p>
            <a:pPr>
              <a:lnSpc>
                <a:spcPct val="150000"/>
              </a:lnSpc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x = x+1   (0&lt;= x &lt;= b)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P=f(x+1,y-1/2)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a</a:t>
            </a:r>
            <a:r>
              <a:rPr lang="en-US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+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/4 (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x=0,y=b)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&lt;   0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i+1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(2x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+3)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   </a:t>
            </a:r>
            <a:r>
              <a:rPr lang="en-US" sz="24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y = y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&gt;= 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	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i+1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(2x+3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+ a</a:t>
            </a:r>
            <a:r>
              <a:rPr lang="en-US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2y+2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it-IT" sz="2400" dirty="0" smtClean="0"/>
              <a:t>,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 </a:t>
            </a:r>
            <a:r>
              <a:rPr lang="en-US" sz="24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y= y -1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578103" y="1172865"/>
            <a:ext cx="2137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dirty="0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tuyến</a:t>
            </a:r>
            <a:r>
              <a:rPr lang="en-US" dirty="0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-1 rad</a:t>
            </a:r>
            <a:endParaRPr lang="en-US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8490" y="5404513"/>
            <a:ext cx="4146520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(I): x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y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thay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đổi</a:t>
            </a:r>
            <a:endParaRPr lang="en-US" sz="23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Trên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(II): y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thay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đổi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 x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thay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đổi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670418" y="1755050"/>
            <a:ext cx="122982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C(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b,y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3683236" y="2108328"/>
            <a:ext cx="0" cy="666650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01851" y="6368909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16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56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Ellipse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50125" y="1542197"/>
            <a:ext cx="3821373" cy="2511188"/>
          </a:xfrm>
          <a:prstGeom prst="ellipse">
            <a:avLst/>
          </a:prstGeom>
          <a:ln w="539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060811" y="950259"/>
            <a:ext cx="0" cy="3603812"/>
          </a:xfrm>
          <a:prstGeom prst="straightConnector1">
            <a:avLst/>
          </a:prstGeom>
          <a:ln w="508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0" y="2752165"/>
            <a:ext cx="4575463" cy="45626"/>
          </a:xfrm>
          <a:prstGeom prst="straightConnector1">
            <a:avLst/>
          </a:prstGeom>
          <a:ln w="508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078057" y="712232"/>
            <a:ext cx="35137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21623" y="2735039"/>
            <a:ext cx="35137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33705" y="2779059"/>
            <a:ext cx="44435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3245224" y="1542197"/>
            <a:ext cx="860611" cy="105756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2060811" y="2119878"/>
            <a:ext cx="1614718" cy="659181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952473" y="2741676"/>
            <a:ext cx="35137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93048" y="1742820"/>
            <a:ext cx="37061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04425" y="1804662"/>
            <a:ext cx="53572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(I)</a:t>
            </a:r>
            <a:endParaRPr lang="en-US" sz="26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973148" y="2249233"/>
            <a:ext cx="66556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(II)</a:t>
            </a:r>
            <a:endParaRPr lang="en-US" sz="26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623126" y="738971"/>
            <a:ext cx="7568874" cy="507831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/>
              <a:t>F(x, y) = b</a:t>
            </a:r>
            <a:r>
              <a:rPr lang="fr-FR" sz="2400" baseline="30000" dirty="0"/>
              <a:t>2</a:t>
            </a:r>
            <a:r>
              <a:rPr lang="fr-FR" sz="2400" dirty="0"/>
              <a:t>x</a:t>
            </a:r>
            <a:r>
              <a:rPr lang="fr-FR" sz="2400" baseline="30000" dirty="0"/>
              <a:t>2</a:t>
            </a:r>
            <a:r>
              <a:rPr lang="fr-FR" sz="2400" dirty="0"/>
              <a:t> + a</a:t>
            </a:r>
            <a:r>
              <a:rPr lang="fr-FR" sz="2400" baseline="30000" dirty="0"/>
              <a:t>2 </a:t>
            </a:r>
            <a:r>
              <a:rPr lang="fr-FR" sz="2400" dirty="0"/>
              <a:t>y</a:t>
            </a:r>
            <a:r>
              <a:rPr lang="fr-FR" sz="2400" baseline="30000" dirty="0"/>
              <a:t>2 </a:t>
            </a:r>
            <a:r>
              <a:rPr lang="fr-FR" sz="2400" dirty="0"/>
              <a:t>− a</a:t>
            </a:r>
            <a:r>
              <a:rPr lang="fr-FR" sz="2400" baseline="30000" dirty="0"/>
              <a:t>2</a:t>
            </a:r>
            <a:r>
              <a:rPr lang="fr-FR" sz="2400" dirty="0"/>
              <a:t>b</a:t>
            </a:r>
            <a:r>
              <a:rPr lang="fr-FR" sz="2400" baseline="30000" dirty="0"/>
              <a:t>2</a:t>
            </a:r>
            <a:r>
              <a:rPr lang="fr-FR" sz="2400" dirty="0"/>
              <a:t> </a:t>
            </a:r>
            <a:endParaRPr lang="fr-FR" sz="2400" dirty="0" smtClean="0"/>
          </a:p>
          <a:p>
            <a:pPr>
              <a:lnSpc>
                <a:spcPct val="150000"/>
              </a:lnSpc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y-1  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&gt;= y &gt;=0)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Q= f(x+1/2, y-1) </a:t>
            </a: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b</a:t>
            </a:r>
            <a:r>
              <a:rPr lang="en-US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+1/2)</a:t>
            </a:r>
            <a:r>
              <a:rPr lang="en-US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(y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-1)</a:t>
            </a:r>
            <a:r>
              <a:rPr lang="en-US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-a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Nếu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Q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&lt;0  Q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i+1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</a:t>
            </a:r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Q</a:t>
            </a:r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</a:t>
            </a:r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+b</a:t>
            </a:r>
            <a:r>
              <a:rPr lang="pt-BR" sz="2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(2x </a:t>
            </a:r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+2) +</a:t>
            </a:r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t-BR" sz="2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(-2y </a:t>
            </a:r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+3</a:t>
            </a:r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   </a:t>
            </a:r>
            <a:r>
              <a:rPr lang="pt-BR" sz="24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x=x+1</a:t>
            </a:r>
            <a:endParaRPr lang="en-US" sz="24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Nếu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Q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&gt;=0 Q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i+1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</a:t>
            </a:r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Q</a:t>
            </a:r>
            <a:r>
              <a:rPr lang="pt-BR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</a:t>
            </a:r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a</a:t>
            </a:r>
            <a:r>
              <a:rPr lang="pt-BR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(3 - </a:t>
            </a:r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2y)  , </a:t>
            </a:r>
            <a:r>
              <a:rPr lang="pt-BR" sz="2400" b="1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x= x</a:t>
            </a:r>
            <a:endParaRPr lang="en-US" sz="2400" b="1" dirty="0" smtClean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578103" y="1172865"/>
            <a:ext cx="2137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dirty="0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tuyến</a:t>
            </a:r>
            <a:r>
              <a:rPr lang="en-US" dirty="0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-1 rad</a:t>
            </a:r>
            <a:endParaRPr lang="en-US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8490" y="5404513"/>
            <a:ext cx="4146520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(I): x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y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thay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đổi</a:t>
            </a:r>
            <a:endParaRPr lang="en-US" sz="23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Trên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(II): y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thay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đổi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 x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thay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đổi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70418" y="1755050"/>
            <a:ext cx="122982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C(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b,y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3683236" y="2108328"/>
            <a:ext cx="0" cy="666650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06317" y="6182623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17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73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364" y="955344"/>
            <a:ext cx="10126639" cy="5677467"/>
          </a:xfrm>
        </p:spPr>
        <p:txBody>
          <a:bodyPr>
            <a:normAutofit/>
          </a:bodyPr>
          <a:lstStyle/>
          <a:p>
            <a:pPr marL="0" indent="0">
              <a:buClr>
                <a:srgbClr val="FF0000"/>
              </a:buClr>
              <a:buNone/>
            </a:pP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text: </a:t>
            </a:r>
          </a:p>
          <a:p>
            <a:pPr>
              <a:buClr>
                <a:srgbClr val="FF0000"/>
              </a:buClr>
              <a:buFontTx/>
              <a:buChar char="-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ROM</a:t>
            </a:r>
          </a:p>
          <a:p>
            <a:pPr>
              <a:buClr>
                <a:srgbClr val="FF0000"/>
              </a:buClr>
              <a:buFontTx/>
              <a:buChar char="-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bitmap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FontTx/>
              <a:buChar char="-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cứng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cuốn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xuống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Clr>
                <a:srgbClr val="FF0000"/>
              </a:buClr>
              <a:buNone/>
            </a:pP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Vẽ ký tự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784" y="3294803"/>
            <a:ext cx="10082640" cy="353377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69A7B-8FC7-43C8-B438-3BC24074BCF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86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433" y="759576"/>
            <a:ext cx="8664229" cy="5868535"/>
          </a:xfrm>
        </p:spPr>
        <p:txBody>
          <a:bodyPr>
            <a:normAutofit lnSpcReduction="10000"/>
          </a:bodyPr>
          <a:lstStyle/>
          <a:p>
            <a:pPr marL="0" indent="0">
              <a:buClr>
                <a:srgbClr val="FF0000"/>
              </a:buClr>
              <a:buNone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Bitmap: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font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bitmap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nhật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copypixel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fr-FR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</a:p>
          <a:p>
            <a:pPr lvl="0"/>
            <a:r>
              <a:rPr lang="fr-FR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 định dạng ảnh bitmap: .bmp, .gif, .jpeg, .jpg, .png, .tif, .psp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Vecto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Phức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0"/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nhẹ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fr-FR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0"/>
            <a:r>
              <a:rPr lang="fr-FR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số định dạng ảnh vecto: .pdf, .eps, .ai, .cdr, .svg, .dwg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5821" y="928557"/>
            <a:ext cx="2826757" cy="18410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2862" y="3587011"/>
            <a:ext cx="3179716" cy="225188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24111" y="6262986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19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2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883393" y="4449177"/>
            <a:ext cx="1924335" cy="818866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VẼ ĐA GIÁC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628868" y="3630311"/>
            <a:ext cx="2549857" cy="81886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 CÁC ĐIỂM THUỘC ĐA GIÁC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628868" y="5161135"/>
            <a:ext cx="2549857" cy="81886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 CÁC CẠNH THUỘC ĐA GIÁC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>
            <a:stCxn id="6" idx="3"/>
          </p:cNvCxnSpPr>
          <p:nvPr/>
        </p:nvCxnSpPr>
        <p:spPr>
          <a:xfrm flipV="1">
            <a:off x="3807728" y="4039744"/>
            <a:ext cx="821140" cy="81886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3"/>
            <a:endCxn id="8" idx="1"/>
          </p:cNvCxnSpPr>
          <p:nvPr/>
        </p:nvCxnSpPr>
        <p:spPr>
          <a:xfrm>
            <a:off x="3807728" y="4858610"/>
            <a:ext cx="821140" cy="71195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31" y="1443895"/>
            <a:ext cx="8284191" cy="1488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68103" y="6196106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20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04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743" y="973234"/>
            <a:ext cx="9353770" cy="5782408"/>
          </a:xfrm>
        </p:spPr>
        <p:txBody>
          <a:bodyPr/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Tô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quét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tô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bản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đường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tròn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ellipse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,…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0" indent="0">
              <a:buClr>
                <a:srgbClr val="FF0000"/>
              </a:buClr>
              <a:buNone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0" indent="0">
              <a:buClr>
                <a:srgbClr val="FF0000"/>
              </a:buClr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0" indent="0">
              <a:buClr>
                <a:srgbClr val="FF0000"/>
              </a:buClr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theo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đường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biên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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tô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tượng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phức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tạp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hơn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Tô</a:t>
            </a:r>
            <a:r>
              <a:rPr lang="en-US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màu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gular Pentagon 4"/>
          <p:cNvSpPr/>
          <p:nvPr/>
        </p:nvSpPr>
        <p:spPr>
          <a:xfrm>
            <a:off x="1542198" y="1437486"/>
            <a:ext cx="2674961" cy="2138228"/>
          </a:xfrm>
          <a:prstGeom prst="pentagon">
            <a:avLst/>
          </a:prstGeom>
          <a:solidFill>
            <a:schemeClr val="accent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gular Pentagon 5"/>
          <p:cNvSpPr/>
          <p:nvPr/>
        </p:nvSpPr>
        <p:spPr>
          <a:xfrm>
            <a:off x="1405720" y="4608236"/>
            <a:ext cx="2674961" cy="2006221"/>
          </a:xfrm>
          <a:prstGeom prst="pentagon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76688" y="6249332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21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36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658614" y="6167971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22</a:t>
            </a:fld>
            <a:endParaRPr lang="en-US" sz="2500">
              <a:solidFill>
                <a:schemeClr val="tx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</a:t>
            </a:r>
            <a:r>
              <a:rPr lang="en-US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Bài tập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9828" y="1280160"/>
            <a:ext cx="2447778" cy="1448972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350132" y="1237957"/>
            <a:ext cx="1631852" cy="1533378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Isosceles Triangle 7"/>
          <p:cNvSpPr/>
          <p:nvPr/>
        </p:nvSpPr>
        <p:spPr>
          <a:xfrm>
            <a:off x="5364763" y="1100796"/>
            <a:ext cx="2287763" cy="1596683"/>
          </a:xfrm>
          <a:prstGeom prst="triangl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3573193" y="4417256"/>
            <a:ext cx="2096086" cy="14070"/>
          </a:xfrm>
          <a:prstGeom prst="straightConnector1">
            <a:avLst/>
          </a:prstGeom>
          <a:ln w="104775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62708" y="4417256"/>
            <a:ext cx="2082018" cy="0"/>
          </a:xfrm>
          <a:prstGeom prst="line">
            <a:avLst/>
          </a:prstGeom>
          <a:ln w="82550" cmpd="sng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508645" y="4431326"/>
            <a:ext cx="2082018" cy="0"/>
          </a:xfrm>
          <a:prstGeom prst="line">
            <a:avLst/>
          </a:prstGeom>
          <a:ln w="82550" cmpd="sng">
            <a:prstDash val="sys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62708" y="5779480"/>
            <a:ext cx="2082018" cy="0"/>
          </a:xfrm>
          <a:prstGeom prst="line">
            <a:avLst/>
          </a:prstGeom>
          <a:ln w="82550" cmpd="sng">
            <a:prstDash val="dashDot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390314" y="5774794"/>
            <a:ext cx="2278965" cy="4686"/>
          </a:xfrm>
          <a:prstGeom prst="line">
            <a:avLst/>
          </a:prstGeom>
          <a:ln w="82550" cmpd="sng">
            <a:prstDash val="lg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08645" y="5774794"/>
            <a:ext cx="2082018" cy="0"/>
          </a:xfrm>
          <a:prstGeom prst="line">
            <a:avLst/>
          </a:prstGeom>
          <a:ln w="82550" cmpd="sng">
            <a:prstDash val="lgDashDotDot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Flowchart: Magnetic Disk 19"/>
          <p:cNvSpPr/>
          <p:nvPr/>
        </p:nvSpPr>
        <p:spPr>
          <a:xfrm>
            <a:off x="8035305" y="984662"/>
            <a:ext cx="1688776" cy="1807699"/>
          </a:xfrm>
          <a:prstGeom prst="flowChartMagneticDisk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94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928049"/>
            <a:ext cx="8596668" cy="5113314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</a:p>
          <a:p>
            <a:pPr marL="400050" lvl="1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ường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Ellippse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Tô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705213" y="6255675"/>
            <a:ext cx="683339" cy="365125"/>
          </a:xfrm>
        </p:spPr>
        <p:txBody>
          <a:bodyPr/>
          <a:lstStyle/>
          <a:p>
            <a:fld id="{2C269A7B-8FC7-43C8-B438-3BC24074BCF0}" type="slidenum">
              <a:rPr lang="en-US" sz="2500" smtClean="0">
                <a:solidFill>
                  <a:schemeClr val="tx1"/>
                </a:solidFill>
              </a:rPr>
              <a:t>23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12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2065</TotalTime>
  <Words>1511</Words>
  <Application>Microsoft Office PowerPoint</Application>
  <PresentationFormat>Widescreen</PresentationFormat>
  <Paragraphs>301</Paragraphs>
  <Slides>23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Arial</vt:lpstr>
      <vt:lpstr>Calibri</vt:lpstr>
      <vt:lpstr>Cambria Math</vt:lpstr>
      <vt:lpstr>Times New Roman</vt:lpstr>
      <vt:lpstr>Trebuchet MS</vt:lpstr>
      <vt:lpstr>Wingdings</vt:lpstr>
      <vt:lpstr>Wingdings 3</vt:lpstr>
      <vt:lpstr>Facet</vt:lpstr>
      <vt:lpstr>Photoshop.Image.7</vt:lpstr>
      <vt:lpstr>BÀI GIẢNG MÔN KỸ THUẬT ĐỒ HỌA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GIẢNG MÔN KỸ THUẬT ĐỒ HỌA</dc:title>
  <dc:creator>thao</dc:creator>
  <cp:lastModifiedBy>Dell</cp:lastModifiedBy>
  <cp:revision>132</cp:revision>
  <dcterms:created xsi:type="dcterms:W3CDTF">2016-07-30T13:30:10Z</dcterms:created>
  <dcterms:modified xsi:type="dcterms:W3CDTF">2018-03-08T23:01:37Z</dcterms:modified>
</cp:coreProperties>
</file>