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7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3" r:id="rId24"/>
    <p:sldId id="280" r:id="rId25"/>
    <p:sldId id="281" r:id="rId26"/>
    <p:sldId id="284" r:id="rId27"/>
    <p:sldId id="27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6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698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31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4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41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35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08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33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10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708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4373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54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1645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803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918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256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DB130-B5CB-4375-A13C-1F452429A4EB}" type="datetimeFigureOut">
              <a:rPr lang="en-US" smtClean="0"/>
              <a:t>3/29/2019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92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2452" y="1419945"/>
            <a:ext cx="7766936" cy="104990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MÔN</a:t>
            </a:r>
            <a:b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ĐỒ HỌA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452" y="2529550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07318" y="5417887"/>
            <a:ext cx="7766936" cy="10968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soạn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77586" y="4070440"/>
            <a:ext cx="8596668" cy="72454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3 -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6986418"/>
              </p:ext>
            </p:extLst>
          </p:nvPr>
        </p:nvGraphicFramePr>
        <p:xfrm>
          <a:off x="1588301" y="6957"/>
          <a:ext cx="1028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8" r:id="rId3" imgW="914400" imgH="914400" progId="Photoshop.Image.7">
                  <p:embed/>
                </p:oleObj>
              </mc:Choice>
              <mc:Fallback>
                <p:oleObj r:id="rId3" imgW="914400" imgH="91440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301" y="6957"/>
                        <a:ext cx="10287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17001" y="295091"/>
            <a:ext cx="5774658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0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HỌC VIỆN CÔNG NGHỆ BƯU CHÍNH VIỄN THÔNG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5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6729" y="1460310"/>
            <a:ext cx="37695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PHÉP BIẾN ĐỔI HÌNH HỌC CƠ SỞ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5125793" y="951143"/>
            <a:ext cx="520505" cy="5091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990457" y="762800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(Translation)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ie 11"/>
          <p:cNvSpPr/>
          <p:nvPr/>
        </p:nvSpPr>
        <p:spPr>
          <a:xfrm>
            <a:off x="5125793" y="1770803"/>
            <a:ext cx="712299" cy="520504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90457" y="1571291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(Rotation)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25793" y="2672862"/>
            <a:ext cx="712299" cy="506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7976397" y="2430981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(Scaling)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5055454" y="3404382"/>
            <a:ext cx="782638" cy="6049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Left Arrow 17"/>
          <p:cNvSpPr/>
          <p:nvPr/>
        </p:nvSpPr>
        <p:spPr>
          <a:xfrm>
            <a:off x="6443004" y="3390313"/>
            <a:ext cx="801858" cy="61897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7976397" y="3284303"/>
            <a:ext cx="20257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(reflection)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161649" y="3284303"/>
            <a:ext cx="0" cy="830997"/>
          </a:xfrm>
          <a:prstGeom prst="line">
            <a:avLst/>
          </a:prstGeom>
          <a:ln>
            <a:prstDash val="dash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6" idx="3"/>
          </p:cNvCxnSpPr>
          <p:nvPr/>
        </p:nvCxnSpPr>
        <p:spPr>
          <a:xfrm flipV="1">
            <a:off x="4206240" y="1269242"/>
            <a:ext cx="502238" cy="6065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3"/>
          </p:cNvCxnSpPr>
          <p:nvPr/>
        </p:nvCxnSpPr>
        <p:spPr>
          <a:xfrm>
            <a:off x="4206240" y="1875809"/>
            <a:ext cx="417315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</p:cNvCxnSpPr>
          <p:nvPr/>
        </p:nvCxnSpPr>
        <p:spPr>
          <a:xfrm>
            <a:off x="4206240" y="1875809"/>
            <a:ext cx="417315" cy="10038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</p:cNvCxnSpPr>
          <p:nvPr/>
        </p:nvCxnSpPr>
        <p:spPr>
          <a:xfrm>
            <a:off x="4206240" y="1875809"/>
            <a:ext cx="417315" cy="17681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6729" y="5092891"/>
            <a:ext cx="3916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 ĐIỂM BIẾN ĐỔI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55454" y="4694830"/>
            <a:ext cx="6504200" cy="47767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(Object transformation 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055453" y="5571198"/>
            <a:ext cx="6504201" cy="47767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(Coordinate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Arrow Connector 4"/>
          <p:cNvCxnSpPr>
            <a:stCxn id="20" idx="3"/>
            <a:endCxn id="2" idx="1"/>
          </p:cNvCxnSpPr>
          <p:nvPr/>
        </p:nvCxnSpPr>
        <p:spPr>
          <a:xfrm flipV="1">
            <a:off x="4353636" y="4933666"/>
            <a:ext cx="701818" cy="3900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20" idx="3"/>
            <a:endCxn id="22" idx="1"/>
          </p:cNvCxnSpPr>
          <p:nvPr/>
        </p:nvCxnSpPr>
        <p:spPr>
          <a:xfrm>
            <a:off x="4353636" y="5323724"/>
            <a:ext cx="701817" cy="4863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03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0.00139 L 0.16054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 animBg="1"/>
      <p:bldP spid="13" grpId="0"/>
      <p:bldP spid="14" grpId="0" animBg="1"/>
      <p:bldP spid="15" grpId="0"/>
      <p:bldP spid="17" grpId="0" animBg="1"/>
      <p:bldP spid="18" grpId="0" animBg="1"/>
      <p:bldP spid="19" grpId="0"/>
      <p:bldP spid="19" grpId="1"/>
      <p:bldP spid="20" grpId="0"/>
      <p:bldP spid="2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Affine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679" y="1190051"/>
            <a:ext cx="10281634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vi-V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 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đổi Affine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phép biến đổi tuyến tính tọa độ điểm đặc trưng của đối tượng thành tập tương ứng các điểm mới để tạo ra các hiệu ứng cho toàn đối tượng.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3133" y="2594476"/>
            <a:ext cx="10281634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113" y="3260237"/>
            <a:ext cx="9903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00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489" y="1078172"/>
            <a:ext cx="2479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1160060" y="1678675"/>
            <a:ext cx="13647" cy="17196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187355" y="3398293"/>
            <a:ext cx="23610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47197" y="3213627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54389" y="1559675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398377" y="33982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1405719" y="2975212"/>
            <a:ext cx="202757" cy="23841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6" idx="4"/>
          </p:cNvCxnSpPr>
          <p:nvPr/>
        </p:nvCxnSpPr>
        <p:spPr>
          <a:xfrm flipH="1">
            <a:off x="1507097" y="3213627"/>
            <a:ext cx="1" cy="184666"/>
          </a:xfrm>
          <a:prstGeom prst="line">
            <a:avLst/>
          </a:prstGeom>
          <a:ln>
            <a:prstDash val="sys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6" idx="2"/>
          </p:cNvCxnSpPr>
          <p:nvPr/>
        </p:nvCxnSpPr>
        <p:spPr>
          <a:xfrm flipH="1" flipV="1">
            <a:off x="1152869" y="3094419"/>
            <a:ext cx="252850" cy="1"/>
          </a:xfrm>
          <a:prstGeom prst="line">
            <a:avLst/>
          </a:prstGeom>
          <a:ln>
            <a:prstDash val="sys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323351" y="3444645"/>
            <a:ext cx="421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x1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767047" y="2909753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y1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676885" y="2514811"/>
            <a:ext cx="1" cy="929834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1136666" y="2395603"/>
            <a:ext cx="1438841" cy="1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426553" y="3458559"/>
            <a:ext cx="421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x2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39752" y="2169152"/>
            <a:ext cx="420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y2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251570" y="2590491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P1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13463" y="1901987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29555" y="2984343"/>
            <a:ext cx="431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Sx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1534306" y="3290872"/>
            <a:ext cx="1103202" cy="3602"/>
          </a:xfrm>
          <a:prstGeom prst="straightConnector1">
            <a:avLst/>
          </a:prstGeom>
          <a:ln>
            <a:solidFill>
              <a:schemeClr val="accent5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1003629" y="2419484"/>
            <a:ext cx="13648" cy="609477"/>
          </a:xfrm>
          <a:prstGeom prst="straightConnector1">
            <a:avLst/>
          </a:prstGeom>
          <a:ln>
            <a:solidFill>
              <a:schemeClr val="accent4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04132" y="2514811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Sy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698459" y="1282676"/>
            <a:ext cx="828303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46673" y="2190381"/>
            <a:ext cx="7609776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P2(x2, y2)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y1)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Sx,Sy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x2 = x1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y2 = y1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68489" y="4110010"/>
            <a:ext cx="2933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iến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flipH="1" flipV="1">
            <a:off x="1102495" y="4739325"/>
            <a:ext cx="13647" cy="17196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129790" y="6458943"/>
            <a:ext cx="23610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9632" y="6274277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473864" y="64589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17492" y="4571675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323351" y="5743977"/>
            <a:ext cx="285125" cy="3090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018604" y="5290036"/>
            <a:ext cx="1113806" cy="7469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1465913" y="533295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P1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27466" y="4850540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46673" y="4019543"/>
            <a:ext cx="8207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146997" y="4886680"/>
            <a:ext cx="19143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x2 = x1.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y2 = y1.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95058" y="6091877"/>
            <a:ext cx="6944530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67323" y="4632047"/>
            <a:ext cx="2464136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&lt;1: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267323" y="5066898"/>
            <a:ext cx="2611612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&gt;1: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phóng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267323" y="5475652"/>
            <a:ext cx="3693640" cy="4462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Left Brace 51"/>
          <p:cNvSpPr/>
          <p:nvPr/>
        </p:nvSpPr>
        <p:spPr>
          <a:xfrm>
            <a:off x="6796078" y="4811903"/>
            <a:ext cx="409012" cy="1047983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4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59259E-6 L 0.09075 -0.09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-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3" grpId="0"/>
      <p:bldP spid="43" grpId="0"/>
      <p:bldP spid="46" grpId="0"/>
      <p:bldP spid="35" grpId="0"/>
      <p:bldP spid="2" grpId="0"/>
      <p:bldP spid="3" grpId="0"/>
      <p:bldP spid="6" grpId="0" animBg="1"/>
      <p:bldP spid="7" grpId="0" animBg="1"/>
      <p:bldP spid="36" grpId="0"/>
      <p:bldP spid="38" grpId="0"/>
      <p:bldP spid="8" grpId="0" animBg="1"/>
      <p:bldP spid="10" grpId="0"/>
      <p:bldP spid="13" grpId="0" animBg="1"/>
      <p:bldP spid="20" grpId="0"/>
      <p:bldP spid="42" grpId="0"/>
      <p:bldP spid="47" grpId="0" animBg="1"/>
      <p:bldP spid="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8489" y="934481"/>
            <a:ext cx="1903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gular Pentagon 5"/>
          <p:cNvSpPr/>
          <p:nvPr/>
        </p:nvSpPr>
        <p:spPr>
          <a:xfrm>
            <a:off x="1672227" y="1938600"/>
            <a:ext cx="744583" cy="101890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1227909" y="1502229"/>
            <a:ext cx="13062" cy="17242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227909" y="3226526"/>
            <a:ext cx="189411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14558" y="3041861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971982" y="322652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27367" y="1386384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</a:t>
            </a:r>
            <a:endParaRPr lang="en-US" dirty="0"/>
          </a:p>
        </p:txBody>
      </p:sp>
      <p:sp>
        <p:nvSpPr>
          <p:cNvPr id="15" name="Regular Pentagon 14"/>
          <p:cNvSpPr/>
          <p:nvPr/>
        </p:nvSpPr>
        <p:spPr>
          <a:xfrm rot="19717669">
            <a:off x="210791" y="1903626"/>
            <a:ext cx="744583" cy="101890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>
            <a:stCxn id="15" idx="4"/>
            <a:endCxn id="12" idx="3"/>
          </p:cNvCxnSpPr>
          <p:nvPr/>
        </p:nvCxnSpPr>
        <p:spPr>
          <a:xfrm>
            <a:off x="1044749" y="2728264"/>
            <a:ext cx="209967" cy="498263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2" idx="3"/>
          </p:cNvCxnSpPr>
          <p:nvPr/>
        </p:nvCxnSpPr>
        <p:spPr>
          <a:xfrm flipV="1">
            <a:off x="1254716" y="2827606"/>
            <a:ext cx="1601026" cy="398921"/>
          </a:xfrm>
          <a:prstGeom prst="line">
            <a:avLst/>
          </a:prstGeom>
          <a:ln>
            <a:prstDash val="dash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5" name="Arc 64"/>
          <p:cNvSpPr/>
          <p:nvPr/>
        </p:nvSpPr>
        <p:spPr>
          <a:xfrm>
            <a:off x="751798" y="2805134"/>
            <a:ext cx="1308295" cy="850873"/>
          </a:xfrm>
          <a:prstGeom prst="arc">
            <a:avLst>
              <a:gd name="adj1" fmla="val 13541105"/>
              <a:gd name="adj2" fmla="val 20433605"/>
            </a:avLst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1340315" y="245937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endParaRPr lang="en-US" sz="20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4284531" y="951620"/>
            <a:ext cx="289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: O (0,0)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284531" y="1672926"/>
            <a:ext cx="17187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356795" y="1411606"/>
            <a:ext cx="370005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349879" y="1894819"/>
            <a:ext cx="352372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269556" y="2887269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P1</a:t>
            </a:r>
            <a:endParaRPr lang="en-US" sz="20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635802" y="2810357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P2</a:t>
            </a:r>
            <a:endParaRPr lang="en-US" sz="20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3827835" y="2468686"/>
            <a:ext cx="7451079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y1) quay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O(0,0)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P2(x2, y2)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007211" y="2958866"/>
            <a:ext cx="34515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x2 = x1.cos∂ - y1.sin∂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y2 = x1.sin∂ + y1.cos∂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4402" y="4054927"/>
            <a:ext cx="2351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03378" y="4846419"/>
            <a:ext cx="3332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P(x2,y2)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P(x1,y1)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4624638" y="4235669"/>
            <a:ext cx="1725241" cy="5618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4624638" y="4980994"/>
            <a:ext cx="1725241" cy="5618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4624637" y="5752371"/>
            <a:ext cx="1732158" cy="56184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181478" y="4285759"/>
            <a:ext cx="254428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x2 = -x1, y2 = y1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7143006" y="5037266"/>
            <a:ext cx="258275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x2 = x1, y2 = - y1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7143006" y="5808643"/>
            <a:ext cx="258275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- x1, y2 = - y1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77" idx="3"/>
          </p:cNvCxnSpPr>
          <p:nvPr/>
        </p:nvCxnSpPr>
        <p:spPr>
          <a:xfrm flipV="1">
            <a:off x="3935733" y="4516592"/>
            <a:ext cx="688904" cy="7453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stCxn id="77" idx="3"/>
            <a:endCxn id="80" idx="1"/>
          </p:cNvCxnSpPr>
          <p:nvPr/>
        </p:nvCxnSpPr>
        <p:spPr>
          <a:xfrm flipV="1">
            <a:off x="3935733" y="5261917"/>
            <a:ext cx="688905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77" idx="3"/>
          </p:cNvCxnSpPr>
          <p:nvPr/>
        </p:nvCxnSpPr>
        <p:spPr>
          <a:xfrm>
            <a:off x="3935733" y="5261918"/>
            <a:ext cx="688904" cy="7871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>
            <a:stCxn id="79" idx="3"/>
            <a:endCxn id="83" idx="1"/>
          </p:cNvCxnSpPr>
          <p:nvPr/>
        </p:nvCxnSpPr>
        <p:spPr>
          <a:xfrm>
            <a:off x="6349879" y="4516592"/>
            <a:ext cx="83159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stCxn id="80" idx="3"/>
            <a:endCxn id="84" idx="1"/>
          </p:cNvCxnSpPr>
          <p:nvPr/>
        </p:nvCxnSpPr>
        <p:spPr>
          <a:xfrm>
            <a:off x="6349879" y="5261917"/>
            <a:ext cx="793127" cy="61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>
            <a:stCxn id="81" idx="3"/>
            <a:endCxn id="85" idx="1"/>
          </p:cNvCxnSpPr>
          <p:nvPr/>
        </p:nvCxnSpPr>
        <p:spPr>
          <a:xfrm>
            <a:off x="6356795" y="6033294"/>
            <a:ext cx="786211" cy="61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164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65" grpId="0" animBg="1"/>
      <p:bldP spid="66" grpId="0"/>
      <p:bldP spid="67" grpId="0"/>
      <p:bldP spid="68" grpId="0"/>
      <p:bldP spid="69" grpId="0" animBg="1"/>
      <p:bldP spid="70" grpId="0" animBg="1"/>
      <p:bldP spid="71" grpId="0"/>
      <p:bldP spid="74" grpId="0" animBg="1"/>
      <p:bldP spid="75" grpId="0"/>
      <p:bldP spid="76" grpId="0"/>
      <p:bldP spid="77" grpId="0"/>
      <p:bldP spid="79" grpId="0" animBg="1"/>
      <p:bldP spid="80" grpId="0" animBg="1"/>
      <p:bldP spid="81" grpId="0" animBg="1"/>
      <p:bldP spid="83" grpId="0" animBg="1"/>
      <p:bldP spid="8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760" y="1391434"/>
            <a:ext cx="1601753" cy="48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654" y="2214587"/>
            <a:ext cx="824979" cy="33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949" y="1874658"/>
            <a:ext cx="2059014" cy="10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44879" y="853162"/>
            <a:ext cx="91040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3571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957025" y="1297849"/>
            <a:ext cx="45301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571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6881" y="2096663"/>
            <a:ext cx="468891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00199" y="3670502"/>
            <a:ext cx="2717441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x,y,z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3375089" y="4026284"/>
            <a:ext cx="1006939" cy="257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343143" y="3222143"/>
            <a:ext cx="4702378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z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h.x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h.y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h.z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43143" y="4496686"/>
            <a:ext cx="4174344" cy="49244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 ≠ 0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Left Brace 15"/>
          <p:cNvSpPr/>
          <p:nvPr/>
        </p:nvSpPr>
        <p:spPr>
          <a:xfrm>
            <a:off x="4696926" y="3389078"/>
            <a:ext cx="490561" cy="1460318"/>
          </a:xfrm>
          <a:prstGeom prst="leftBrac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500199" y="5324882"/>
            <a:ext cx="2717441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P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 =1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3365421" y="5548619"/>
            <a:ext cx="1006939" cy="257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343143" y="5246521"/>
            <a:ext cx="4174344" cy="86177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(x, y, 1)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16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9" grpId="0" animBg="1"/>
      <p:bldP spid="20" grpId="0" animBg="1"/>
      <p:bldP spid="16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792" y="873864"/>
            <a:ext cx="10070383" cy="2996419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Mục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chuỗi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h=1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(x , y) = P(x , y, 1)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P1 (x1, y1)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400" b="1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x1 = x+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(x1  y1  1 ) = (x  y  1)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Ma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Double Bracket 4"/>
          <p:cNvSpPr/>
          <p:nvPr/>
        </p:nvSpPr>
        <p:spPr>
          <a:xfrm>
            <a:off x="6260123" y="2630657"/>
            <a:ext cx="1659989" cy="1097281"/>
          </a:xfrm>
          <a:prstGeom prst="bracketPair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400798" y="2559666"/>
            <a:ext cx="1350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1    0     0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0801" y="2948464"/>
            <a:ext cx="1350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0    1     0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00797" y="3338201"/>
            <a:ext cx="1350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try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4792" y="4135981"/>
            <a:ext cx="2908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endParaRPr lang="en-US" sz="24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79782" y="2775109"/>
            <a:ext cx="1722331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(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try)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8060787" y="3021331"/>
            <a:ext cx="33459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48722" y="3263784"/>
            <a:ext cx="148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y+try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7359" y="4863344"/>
            <a:ext cx="1452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x1 = x.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y1 = y.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88456" y="5094176"/>
            <a:ext cx="3377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(x1  y1  1 ) = (x   y   1)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Double Bracket 15"/>
          <p:cNvSpPr/>
          <p:nvPr/>
        </p:nvSpPr>
        <p:spPr>
          <a:xfrm>
            <a:off x="6114758" y="4861675"/>
            <a:ext cx="1636537" cy="1412516"/>
          </a:xfrm>
          <a:prstGeom prst="bracketPair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56962" y="4863343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961" y="5278842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56960" y="5740507"/>
            <a:ext cx="152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0     1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95377" y="5191181"/>
            <a:ext cx="1675459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7976382" y="5437403"/>
            <a:ext cx="33459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133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 animBg="1"/>
      <p:bldP spid="14" grpId="0"/>
      <p:bldP spid="15" grpId="0"/>
      <p:bldP spid="16" grpId="0" animBg="1"/>
      <p:bldP spid="17" grpId="0"/>
      <p:bldP spid="18" grpId="0"/>
      <p:bldP spid="19" grpId="0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Ma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9709" y="1252105"/>
            <a:ext cx="19111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</a:t>
            </a:r>
            <a:endParaRPr lang="en-US" sz="2400" b="1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09" y="2107824"/>
            <a:ext cx="32776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x1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x.cos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  -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y.sin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y1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x.sin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  +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y.cos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∂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63513" y="2292489"/>
            <a:ext cx="3377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(x1  y1  1 ) = (x   y   1)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Double Bracket 7"/>
          <p:cNvSpPr/>
          <p:nvPr/>
        </p:nvSpPr>
        <p:spPr>
          <a:xfrm>
            <a:off x="6790008" y="1750446"/>
            <a:ext cx="2086707" cy="1718948"/>
          </a:xfrm>
          <a:prstGeom prst="bracketPair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90010" y="1876992"/>
            <a:ext cx="20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sin∂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90008" y="2408997"/>
            <a:ext cx="20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90008" y="2956996"/>
            <a:ext cx="2086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0        0       1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424127" y="2338657"/>
            <a:ext cx="134043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 (O, ∂)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9005132" y="2584879"/>
            <a:ext cx="33459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115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99" y="2825171"/>
            <a:ext cx="3438659" cy="718839"/>
          </a:xfrm>
        </p:spPr>
        <p:txBody>
          <a:bodyPr>
            <a:normAutofit fontScale="92500"/>
          </a:bodyPr>
          <a:lstStyle/>
          <a:p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53057" y="1179467"/>
            <a:ext cx="3296993" cy="6310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TỌA ĐỘ THÊM </a:t>
            </a:r>
          </a:p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 Oz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3057" y="2488935"/>
            <a:ext cx="3296993" cy="9184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 MẶT ĐỐI TƯỢNG SẼ CÓ CÁC MẶT PHẲNG – MẶT  CONG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53057" y="3883212"/>
            <a:ext cx="3296993" cy="9184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 TẢ CÁC THÔNG TIN BÊN TRONG ĐỐI TƯỢNG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2687976"/>
              </p:ext>
            </p:extLst>
          </p:nvPr>
        </p:nvGraphicFramePr>
        <p:xfrm>
          <a:off x="8200958" y="1179467"/>
          <a:ext cx="3673363" cy="3622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00958" y="1179467"/>
                        <a:ext cx="3673363" cy="362220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66671" y="5277489"/>
            <a:ext cx="8767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phép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họa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3D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2D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nhiều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3" idx="3"/>
            <a:endCxn id="2" idx="1"/>
          </p:cNvCxnSpPr>
          <p:nvPr/>
        </p:nvCxnSpPr>
        <p:spPr>
          <a:xfrm flipV="1">
            <a:off x="3683358" y="1495000"/>
            <a:ext cx="669699" cy="16895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3" idx="3"/>
            <a:endCxn id="5" idx="1"/>
          </p:cNvCxnSpPr>
          <p:nvPr/>
        </p:nvCxnSpPr>
        <p:spPr>
          <a:xfrm flipV="1">
            <a:off x="3683358" y="2948167"/>
            <a:ext cx="669699" cy="2364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3" idx="3"/>
            <a:endCxn id="6" idx="1"/>
          </p:cNvCxnSpPr>
          <p:nvPr/>
        </p:nvCxnSpPr>
        <p:spPr>
          <a:xfrm>
            <a:off x="3683358" y="3184591"/>
            <a:ext cx="669699" cy="11578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0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259" y="1613876"/>
            <a:ext cx="249459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62549" y="1267097"/>
            <a:ext cx="709040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2549" y="2090930"/>
            <a:ext cx="7090403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err="1"/>
              <a:t>P</a:t>
            </a:r>
            <a:r>
              <a:rPr lang="en-US" dirty="0" err="1" smtClean="0"/>
              <a:t>hép</a:t>
            </a:r>
            <a:r>
              <a:rPr lang="en-US" dirty="0" smtClean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smtClean="0"/>
              <a:t>3D </a:t>
            </a:r>
            <a:r>
              <a:rPr lang="en-US" dirty="0" err="1" smtClean="0"/>
              <a:t>xuống</a:t>
            </a:r>
            <a:r>
              <a:rPr lang="en-US" dirty="0" smtClean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2D</a:t>
            </a:r>
          </a:p>
        </p:txBody>
      </p:sp>
      <p:cxnSp>
        <p:nvCxnSpPr>
          <p:cNvPr id="9" name="Straight Arrow Connector 8"/>
          <p:cNvCxnSpPr>
            <a:endCxn id="7" idx="1"/>
          </p:cNvCxnSpPr>
          <p:nvPr/>
        </p:nvCxnSpPr>
        <p:spPr>
          <a:xfrm>
            <a:off x="3056709" y="1946366"/>
            <a:ext cx="1005840" cy="5600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082835" y="1484867"/>
            <a:ext cx="979714" cy="4484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70259" y="4287407"/>
            <a:ext cx="259500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62549" y="4287407"/>
            <a:ext cx="709040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Solid Modeling: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62548" y="5184805"/>
            <a:ext cx="7180707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Boundary Representation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B-reps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Straight Arrow Connector 2"/>
          <p:cNvCxnSpPr>
            <a:endCxn id="11" idx="1"/>
          </p:cNvCxnSpPr>
          <p:nvPr/>
        </p:nvCxnSpPr>
        <p:spPr>
          <a:xfrm flipV="1">
            <a:off x="2965269" y="4518240"/>
            <a:ext cx="1097280" cy="3924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13" idx="1"/>
          </p:cNvCxnSpPr>
          <p:nvPr/>
        </p:nvCxnSpPr>
        <p:spPr>
          <a:xfrm>
            <a:off x="2965269" y="4910655"/>
            <a:ext cx="1097279" cy="6896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1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761" y="1107583"/>
            <a:ext cx="5583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761" y="1686421"/>
            <a:ext cx="11702242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(OBS)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(World space)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0761" y="2686107"/>
            <a:ext cx="938910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trivial rejection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760" y="3842865"/>
            <a:ext cx="754725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(illumination)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sắc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0760" y="4999623"/>
            <a:ext cx="1079173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(world space)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(eyes space)</a:t>
            </a:r>
          </a:p>
        </p:txBody>
      </p:sp>
    </p:spTree>
    <p:extLst>
      <p:ext uri="{BB962C8B-B14F-4D97-AF65-F5344CB8AC3E}">
        <p14:creationId xmlns:p14="http://schemas.microsoft.com/office/powerpoint/2010/main" val="305597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761" y="1107583"/>
            <a:ext cx="5583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238" y="1686421"/>
            <a:ext cx="7766870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loại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8238" y="2634591"/>
            <a:ext cx="9517349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(Screen pace)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8237" y="3727516"/>
            <a:ext cx="9716121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pixel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hiển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hình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05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WIREFRAME MODEL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759577"/>
            <a:ext cx="68050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đỉnh và cạnh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487676"/>
              </p:ext>
            </p:extLst>
          </p:nvPr>
        </p:nvGraphicFramePr>
        <p:xfrm>
          <a:off x="1" y="1221237"/>
          <a:ext cx="5603964" cy="5551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3651"/>
                <a:gridCol w="463630"/>
                <a:gridCol w="360128"/>
                <a:gridCol w="670633"/>
                <a:gridCol w="829428"/>
                <a:gridCol w="254500"/>
                <a:gridCol w="561460"/>
                <a:gridCol w="832974"/>
                <a:gridCol w="887560"/>
              </a:tblGrid>
              <a:tr h="514993">
                <a:tc gridSpan="5">
                  <a:txBody>
                    <a:bodyPr/>
                    <a:lstStyle/>
                    <a:p>
                      <a:pPr marL="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Vertex</a:t>
                      </a:r>
                      <a:r>
                        <a:rPr lang="en-US" sz="1300" b="1" baseline="0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List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Edge List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Vertex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21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Edge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Vertex1</a:t>
                      </a:r>
                      <a:endParaRPr lang="en-US" sz="13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Vertex2</a:t>
                      </a:r>
                      <a:endParaRPr lang="en-US" sz="13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525158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back side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84090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83229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front side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339032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  <a:tr h="257496"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29845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35687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en-US" sz="13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3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652" marR="46652" marT="0" marB="0"/>
                </a:tc>
              </a:tr>
            </a:tbl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3898923"/>
              </p:ext>
            </p:extLst>
          </p:nvPr>
        </p:nvGraphicFramePr>
        <p:xfrm>
          <a:off x="6074229" y="1328085"/>
          <a:ext cx="5643153" cy="5111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9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4229" y="1328085"/>
                        <a:ext cx="5643153" cy="51119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700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515" y="2638697"/>
            <a:ext cx="3082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Descartes 3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89" y="913596"/>
            <a:ext cx="3447054" cy="19471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4780" y="3592804"/>
            <a:ext cx="2513876" cy="20710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33258" y="2890948"/>
            <a:ext cx="46474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3259" y="5663811"/>
            <a:ext cx="4819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23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825" y="893493"/>
            <a:ext cx="9495792" cy="478108"/>
          </a:xfrm>
        </p:spPr>
        <p:txBody>
          <a:bodyPr>
            <a:normAutofit lnSpcReduction="10000"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y1, z1)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(x, y, z)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363825" y="4099463"/>
            <a:ext cx="927462" cy="82296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04507" y="3591339"/>
            <a:ext cx="1027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 (</a:t>
            </a:r>
            <a:r>
              <a:rPr lang="en-US" dirty="0" err="1" smtClean="0"/>
              <a:t>x,y,z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44848" y="1616590"/>
            <a:ext cx="24833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1" y="2095606"/>
            <a:ext cx="825328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x,y,z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try,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Oz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50450" y="2835965"/>
            <a:ext cx="2460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P1(x1, y1, z1)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Left Brace 11"/>
          <p:cNvSpPr/>
          <p:nvPr/>
        </p:nvSpPr>
        <p:spPr>
          <a:xfrm>
            <a:off x="5818160" y="2617087"/>
            <a:ext cx="357808" cy="115891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175968" y="2528962"/>
            <a:ext cx="161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= x+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75968" y="2962318"/>
            <a:ext cx="161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 = y+ try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75968" y="3423983"/>
            <a:ext cx="1511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z1 = z+ </a:t>
            </a:r>
            <a:r>
              <a:rPr lang="en-US" dirty="0" err="1"/>
              <a:t>trz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821055" y="4040747"/>
            <a:ext cx="892225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P(x,y,z,1)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y1, z1,1)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85146" y="5157363"/>
            <a:ext cx="340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(x1,y1, z1,1) = (x, y, z, 1)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Double Bracket 17"/>
          <p:cNvSpPr/>
          <p:nvPr/>
        </p:nvSpPr>
        <p:spPr>
          <a:xfrm>
            <a:off x="5226987" y="4510096"/>
            <a:ext cx="3625465" cy="1914348"/>
          </a:xfrm>
          <a:prstGeom prst="bracketPair">
            <a:avLst/>
          </a:prstGeom>
          <a:solidFill>
            <a:schemeClr val="bg1"/>
          </a:solidFill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98548" y="4572249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	0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03859" y="5096067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0575" y="5582277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	0	1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82436" y="6006128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try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trz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369403" y="5157363"/>
            <a:ext cx="2370308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(</a:t>
            </a:r>
            <a:r>
              <a:rPr lang="en-US" sz="26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try,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trz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8950408" y="5403585"/>
            <a:ext cx="46046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07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116 L 0.12045 -0.207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6" y="-1041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0.00116 L 0.1332 -0.2247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54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/>
      <p:bldP spid="12" grpId="0" animBg="1"/>
      <p:bldP spid="13" grpId="0"/>
      <p:bldP spid="14" grpId="0"/>
      <p:bldP spid="15" grpId="0"/>
      <p:bldP spid="17" grpId="0"/>
      <p:bldP spid="18" grpId="0" animBg="1"/>
      <p:bldP spid="20" grpId="0"/>
      <p:bldP spid="21" grpId="0"/>
      <p:bldP spid="22" grpId="0"/>
      <p:bldP spid="23" grpId="0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7614" y="759577"/>
            <a:ext cx="18886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430" y="2039044"/>
            <a:ext cx="1027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 (</a:t>
            </a:r>
            <a:r>
              <a:rPr lang="en-US" dirty="0" err="1" smtClean="0"/>
              <a:t>x,y,z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52664" y="1820528"/>
            <a:ext cx="1547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P1 (x1,y1,z1)</a:t>
            </a:r>
            <a:endParaRPr lang="en-US" dirty="0"/>
          </a:p>
        </p:txBody>
      </p:sp>
      <p:sp>
        <p:nvSpPr>
          <p:cNvPr id="13" name="Cube 12"/>
          <p:cNvSpPr/>
          <p:nvPr/>
        </p:nvSpPr>
        <p:spPr>
          <a:xfrm>
            <a:off x="118430" y="2450848"/>
            <a:ext cx="755374" cy="70236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ube 15"/>
          <p:cNvSpPr/>
          <p:nvPr/>
        </p:nvSpPr>
        <p:spPr>
          <a:xfrm>
            <a:off x="1381943" y="2259594"/>
            <a:ext cx="1245704" cy="893619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3278171" y="1209911"/>
            <a:ext cx="2159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P1(x1, y1, z1)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Left Brace 17"/>
          <p:cNvSpPr/>
          <p:nvPr/>
        </p:nvSpPr>
        <p:spPr>
          <a:xfrm>
            <a:off x="5645881" y="991033"/>
            <a:ext cx="357808" cy="115891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6003689" y="902908"/>
            <a:ext cx="1375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x.Sx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03689" y="1336264"/>
            <a:ext cx="1355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y1 =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y.Sy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03689" y="1797929"/>
            <a:ext cx="1322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z1 = </a:t>
            </a:r>
            <a:r>
              <a:rPr lang="en-US" dirty="0" err="1" smtClean="0"/>
              <a:t>z.Sz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75590" y="3512713"/>
            <a:ext cx="892225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P(x,y,z,1)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 y1, z1,1)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681" y="4629329"/>
            <a:ext cx="340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(x1,y1, z1,1) = (x, y, z, 1)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Double Bracket 21"/>
          <p:cNvSpPr/>
          <p:nvPr/>
        </p:nvSpPr>
        <p:spPr>
          <a:xfrm>
            <a:off x="3681522" y="4046457"/>
            <a:ext cx="3625465" cy="1914348"/>
          </a:xfrm>
          <a:prstGeom prst="bracketPair">
            <a:avLst/>
          </a:prstGeom>
          <a:solidFill>
            <a:schemeClr val="bg1"/>
          </a:solidFill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953083" y="4044215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0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58394" y="4568033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0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55110" y="5054243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	0	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0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36971" y="5478094"/>
            <a:ext cx="3108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	0	0	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823938" y="4629329"/>
            <a:ext cx="2370308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7404943" y="4875551"/>
            <a:ext cx="46046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88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9" grpId="0"/>
      <p:bldP spid="20" grpId="0"/>
      <p:bldP spid="21" grpId="0"/>
      <p:bldP spid="15" grpId="0"/>
      <p:bldP spid="22" grpId="0" animBg="1"/>
      <p:bldP spid="23" grpId="0"/>
      <p:bldP spid="24" grpId="0"/>
      <p:bldP spid="25" grpId="0"/>
      <p:bldP spid="26" grpId="0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25362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4431" y="2261287"/>
            <a:ext cx="2858245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r>
              <a:rPr lang="en-US" dirty="0"/>
              <a:t> qua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723449" y="2256785"/>
            <a:ext cx="2923505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r>
              <a:rPr lang="en-US" dirty="0"/>
              <a:t> qua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phẳng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495502" y="2256785"/>
            <a:ext cx="2485623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xứng</a:t>
            </a:r>
            <a:r>
              <a:rPr lang="en-US" dirty="0"/>
              <a:t> qua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tọa</a:t>
            </a:r>
            <a:r>
              <a:rPr lang="en-US" dirty="0"/>
              <a:t> </a:t>
            </a:r>
            <a:r>
              <a:rPr lang="en-US" dirty="0" err="1"/>
              <a:t>độ</a:t>
            </a:r>
            <a:endParaRPr lang="en-US" dirty="0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44431" y="352191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0196557"/>
              </p:ext>
            </p:extLst>
          </p:nvPr>
        </p:nvGraphicFramePr>
        <p:xfrm>
          <a:off x="0" y="3521918"/>
          <a:ext cx="3234587" cy="200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8" name="Equation" r:id="rId3" imgW="1511280" imgH="914400" progId="Equation.3">
                  <p:embed/>
                </p:oleObj>
              </mc:Choice>
              <mc:Fallback>
                <p:oleObj name="Equation" r:id="rId3" imgW="1511280" imgH="914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521918"/>
                        <a:ext cx="3234587" cy="20018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723449" y="786298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3479018" y="306471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6656535"/>
              </p:ext>
            </p:extLst>
          </p:nvPr>
        </p:nvGraphicFramePr>
        <p:xfrm>
          <a:off x="3479018" y="3521918"/>
          <a:ext cx="3192238" cy="1977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9" name="Equation" r:id="rId5" imgW="1435100" imgH="914400" progId="Equation.3">
                  <p:embed/>
                </p:oleObj>
              </mc:Choice>
              <mc:Fallback>
                <p:oleObj name="Equation" r:id="rId5" imgW="1435100" imgH="914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9018" y="3521918"/>
                        <a:ext cx="3192238" cy="19776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479018" y="43410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7076660" y="3059708"/>
            <a:ext cx="2429880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4549149"/>
              </p:ext>
            </p:extLst>
          </p:nvPr>
        </p:nvGraphicFramePr>
        <p:xfrm>
          <a:off x="7116417" y="3516908"/>
          <a:ext cx="2904466" cy="1982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50" name="Equation" r:id="rId7" imgW="1625600" imgH="914400" progId="Equation.3">
                  <p:embed/>
                </p:oleObj>
              </mc:Choice>
              <mc:Fallback>
                <p:oleObj name="Equation" r:id="rId7" imgW="1625600" imgH="914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6417" y="3516908"/>
                        <a:ext cx="2904466" cy="19826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9"/>
          <p:cNvSpPr>
            <a:spLocks noChangeArrowheads="1"/>
          </p:cNvSpPr>
          <p:nvPr/>
        </p:nvSpPr>
        <p:spPr bwMode="auto">
          <a:xfrm>
            <a:off x="7076660" y="4336058"/>
            <a:ext cx="242988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2001" y="5725929"/>
            <a:ext cx="303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45985" y="5663310"/>
            <a:ext cx="303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Oxy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22977" y="5704738"/>
            <a:ext cx="3030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xứng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34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268855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920324"/>
              </p:ext>
            </p:extLst>
          </p:nvPr>
        </p:nvGraphicFramePr>
        <p:xfrm>
          <a:off x="404008" y="2060894"/>
          <a:ext cx="4747541" cy="2240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5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08" y="2060894"/>
                        <a:ext cx="4747541" cy="22406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5151549" y="1255292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Biến dạng theo bất kì trục tọa độ nào cũng bị ảnh hưởng bởi tọa độ ứng với hai trục còn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796" y="2610169"/>
            <a:ext cx="4005328" cy="2206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27459" y="4922479"/>
            <a:ext cx="8113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hxy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hxz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51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404" y="1157575"/>
            <a:ext cx="65582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Ox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0892358"/>
              </p:ext>
            </p:extLst>
          </p:nvPr>
        </p:nvGraphicFramePr>
        <p:xfrm>
          <a:off x="455523" y="1650018"/>
          <a:ext cx="4863451" cy="3656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523" y="1650018"/>
                        <a:ext cx="4863451" cy="36560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125794" y="1773129"/>
            <a:ext cx="5576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83850" y="2720178"/>
            <a:ext cx="55765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6701" y="3831107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R(x,∂)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uble Bracket 9"/>
          <p:cNvSpPr/>
          <p:nvPr/>
        </p:nvSpPr>
        <p:spPr>
          <a:xfrm>
            <a:off x="6942649" y="3297895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96351" y="3386845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4407" y="3797496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sin∂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4407" y="4297097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37219" y="4802908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7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404" y="1157575"/>
            <a:ext cx="63081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5794" y="1773129"/>
            <a:ext cx="5576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83850" y="2720178"/>
            <a:ext cx="55765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6701" y="3831107"/>
            <a:ext cx="1208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R(y,∂)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uble Bracket 9"/>
          <p:cNvSpPr/>
          <p:nvPr/>
        </p:nvSpPr>
        <p:spPr>
          <a:xfrm>
            <a:off x="6942649" y="3297895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96351" y="3386845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04407" y="3793642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4407" y="4292772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37219" y="4802908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0        0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60222"/>
              </p:ext>
            </p:extLst>
          </p:nvPr>
        </p:nvGraphicFramePr>
        <p:xfrm>
          <a:off x="232229" y="1650018"/>
          <a:ext cx="4888194" cy="43734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2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229" y="1650018"/>
                        <a:ext cx="4888194" cy="43734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484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404" y="1157575"/>
            <a:ext cx="63081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Oz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25794" y="1773129"/>
            <a:ext cx="557655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83850" y="2720178"/>
            <a:ext cx="557655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16701" y="3831107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R(z,∂)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ouble Bracket 9"/>
          <p:cNvSpPr/>
          <p:nvPr/>
        </p:nvSpPr>
        <p:spPr>
          <a:xfrm>
            <a:off x="6942649" y="3297895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996351" y="3386845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42649" y="4341241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0        1    0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42649" y="3864043"/>
            <a:ext cx="2728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0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92620" y="4851897"/>
            <a:ext cx="2580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0        0        0    1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6843849"/>
              </p:ext>
            </p:extLst>
          </p:nvPr>
        </p:nvGraphicFramePr>
        <p:xfrm>
          <a:off x="217714" y="1765941"/>
          <a:ext cx="4690347" cy="4039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714" y="1765941"/>
                        <a:ext cx="4690347" cy="40397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855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10742043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một góc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262" y="1962150"/>
            <a:ext cx="4943475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5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971" y="1812650"/>
            <a:ext cx="8596668" cy="466911"/>
          </a:xfrm>
        </p:spPr>
        <p:txBody>
          <a:bodyPr>
            <a:normAutofit fontScale="92500"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P1P2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P1(x1,y1, z1)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10742043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một góc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12245" y="3188780"/>
            <a:ext cx="2194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T(-x1,-y1,-z1)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Double Bracket 7"/>
          <p:cNvSpPr/>
          <p:nvPr/>
        </p:nvSpPr>
        <p:spPr>
          <a:xfrm>
            <a:off x="7783135" y="2650460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836837" y="2739410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44893" y="3150061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1        0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44893" y="3649662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      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77705" y="4155473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-x1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-y1   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-z1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775" y="2454963"/>
            <a:ext cx="521970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33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99771"/>
            <a:ext cx="9780752" cy="4241591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 Quay P1P2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P1P2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Oxz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989168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759" y="2419350"/>
            <a:ext cx="4773241" cy="42742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0" y="3231032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T(∂1)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Double Bracket 8"/>
          <p:cNvSpPr/>
          <p:nvPr/>
        </p:nvSpPr>
        <p:spPr>
          <a:xfrm>
            <a:off x="7140948" y="2697820"/>
            <a:ext cx="324130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194650" y="2786770"/>
            <a:ext cx="2911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0           0         0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02706" y="3197421"/>
            <a:ext cx="3027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cos∂1   sin∂1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02706" y="3697022"/>
            <a:ext cx="2903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-sin∂1   cos∂1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35518" y="4202833"/>
            <a:ext cx="287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0           0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51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99771"/>
            <a:ext cx="9947736" cy="4241591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3: Quay 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989168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225" y="2752725"/>
            <a:ext cx="5276850" cy="42957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31026" y="3383432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T(∂2)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Double Bracket 7"/>
          <p:cNvSpPr/>
          <p:nvPr/>
        </p:nvSpPr>
        <p:spPr>
          <a:xfrm>
            <a:off x="7256973" y="2850220"/>
            <a:ext cx="3096701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310676" y="2939170"/>
            <a:ext cx="28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sin∂2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18732" y="3345967"/>
            <a:ext cx="2806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1       0       0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8732" y="3845097"/>
            <a:ext cx="2806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0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cos∂2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51544" y="4355233"/>
            <a:ext cx="2878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0        0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33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029" y="1828346"/>
            <a:ext cx="10428816" cy="4241591"/>
          </a:xfrm>
        </p:spPr>
        <p:txBody>
          <a:bodyPr>
            <a:normAutofit lnSpcReduction="10000"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4: Quay P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Ox</a:t>
            </a:r>
          </a:p>
          <a:p>
            <a:pPr marL="0" indent="0">
              <a:buNone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P1P2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= P3 (x3,y3,z3,1) . T(-x1 –y1 –z1).T(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).T(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∂2).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(∂).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(-∂2).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T(x1 y1 z1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404" y="1157575"/>
            <a:ext cx="9891682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en-US" sz="26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∂</a:t>
            </a:r>
            <a:endParaRPr lang="en-US" sz="26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6251" y="2361558"/>
            <a:ext cx="979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(∂) =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Double Bracket 6"/>
          <p:cNvSpPr/>
          <p:nvPr/>
        </p:nvSpPr>
        <p:spPr>
          <a:xfrm>
            <a:off x="7152199" y="1828346"/>
            <a:ext cx="2680322" cy="2130448"/>
          </a:xfrm>
          <a:prstGeom prst="bracketPair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205901" y="1917296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13957" y="2327947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sin∂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13957" y="2827548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-sin∂ 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∂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6769" y="3333359"/>
            <a:ext cx="26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0        0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98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756" y="914401"/>
            <a:ext cx="8596668" cy="3103807"/>
          </a:xfrm>
        </p:spPr>
        <p:txBody>
          <a:bodyPr>
            <a:noAutofit/>
          </a:bodyPr>
          <a:lstStyle/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2D, 3D</a:t>
            </a: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00061" y="0"/>
            <a:ext cx="8596668" cy="8614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3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 – </a:t>
            </a:r>
            <a:r>
              <a:rPr lang="en-US" sz="3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endParaRPr lang="en-US" sz="3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263586"/>
              </p:ext>
            </p:extLst>
          </p:nvPr>
        </p:nvGraphicFramePr>
        <p:xfrm>
          <a:off x="265210" y="1299335"/>
          <a:ext cx="8931519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8858"/>
                <a:gridCol w="5102661"/>
              </a:tblGrid>
              <a:tr h="56810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đổi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2D  </a:t>
                      </a:r>
                      <a:r>
                        <a:rPr lang="en-US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đổi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3D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211978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tịnh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quay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xứng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dạng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phóng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Wireframe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tịnh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quay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đối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xứng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Phép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biến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dạng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phóng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04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5389</TotalTime>
  <Words>2224</Words>
  <Application>Microsoft Office PowerPoint</Application>
  <PresentationFormat>Widescreen</PresentationFormat>
  <Paragraphs>451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Times New Roman</vt:lpstr>
      <vt:lpstr>Trebuchet MS</vt:lpstr>
      <vt:lpstr>Wingdings</vt:lpstr>
      <vt:lpstr>Wingdings 3</vt:lpstr>
      <vt:lpstr>Facet</vt:lpstr>
      <vt:lpstr>Photoshop.Image.7</vt:lpstr>
      <vt:lpstr>Equation</vt:lpstr>
      <vt:lpstr>BÀI GIẢNG MÔN KỸ THUẬT ĐỒ HỌA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CHƯƠNG 3 – Kết luận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GIẢNG MÔN KỸ THUẬT ĐỒ HỌA</dc:title>
  <dc:creator>thao</dc:creator>
  <cp:lastModifiedBy>Dell</cp:lastModifiedBy>
  <cp:revision>138</cp:revision>
  <dcterms:created xsi:type="dcterms:W3CDTF">2016-08-07T09:51:44Z</dcterms:created>
  <dcterms:modified xsi:type="dcterms:W3CDTF">2019-03-29T14:28:35Z</dcterms:modified>
</cp:coreProperties>
</file>