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3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2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896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698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317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442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941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935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108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33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108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708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943735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4548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416457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8038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1918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256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0DB130-B5CB-4375-A13C-1F452429A4EB}" type="datetimeFigureOut">
              <a:rPr lang="en-US" smtClean="0"/>
              <a:t>25/03/2017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9BB07D4-4711-4D43-9767-0F91F5C1E3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921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2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oleObject" Target="../embeddings/oleObject12.bin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12" Type="http://schemas.openxmlformats.org/officeDocument/2006/relationships/image" Target="../media/image10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8.wmf"/><Relationship Id="rId11" Type="http://schemas.openxmlformats.org/officeDocument/2006/relationships/oleObject" Target="../embeddings/oleObject11.bin"/><Relationship Id="rId5" Type="http://schemas.openxmlformats.org/officeDocument/2006/relationships/oleObject" Target="../embeddings/oleObject8.bin"/><Relationship Id="rId10" Type="http://schemas.openxmlformats.org/officeDocument/2006/relationships/image" Target="../media/image6.wmf"/><Relationship Id="rId4" Type="http://schemas.openxmlformats.org/officeDocument/2006/relationships/image" Target="../media/image7.wmf"/><Relationship Id="rId9" Type="http://schemas.openxmlformats.org/officeDocument/2006/relationships/oleObject" Target="../embeddings/oleObject10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92452" y="1419945"/>
            <a:ext cx="7766936" cy="1049902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 GIẢNG MÔN</a:t>
            </a:r>
            <a:b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KỸ THUẬT ĐỒ HỌA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452" y="2529550"/>
            <a:ext cx="7766936" cy="1096899"/>
          </a:xfrm>
        </p:spPr>
        <p:txBody>
          <a:bodyPr>
            <a:noAutofit/>
          </a:bodyPr>
          <a:lstStyle/>
          <a:p>
            <a:pPr algn="ctr"/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Chuyên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tin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807318" y="5417887"/>
            <a:ext cx="7766936" cy="109689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soạn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Ths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Thảo</a:t>
            </a:r>
            <a:endParaRPr 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977586" y="4070440"/>
            <a:ext cx="8596668" cy="72454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4 -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họa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6986418"/>
              </p:ext>
            </p:extLst>
          </p:nvPr>
        </p:nvGraphicFramePr>
        <p:xfrm>
          <a:off x="1588301" y="6957"/>
          <a:ext cx="10287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87" r:id="rId3" imgW="914400" imgH="914400" progId="Photoshop.Image.7">
                  <p:embed/>
                </p:oleObj>
              </mc:Choice>
              <mc:Fallback>
                <p:oleObj r:id="rId3" imgW="914400" imgH="914400" progId="Photoshop.Image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301" y="6957"/>
                        <a:ext cx="1028700" cy="1028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2617001" y="295091"/>
            <a:ext cx="5774658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  <a:spcBef>
                <a:spcPts val="1800"/>
              </a:spcBef>
              <a:spcAft>
                <a:spcPts val="1000"/>
              </a:spcAft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HỌC VIỆN CÔNG NGHỆ BƯU CHÍNH VIỄN THÔNG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8898723"/>
              </p:ext>
            </p:extLst>
          </p:nvPr>
        </p:nvGraphicFramePr>
        <p:xfrm>
          <a:off x="4394200" y="2362200"/>
          <a:ext cx="914400" cy="198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88" name="Equation" r:id="rId5" imgW="914400" imgH="198720" progId="Equation.DSMT4">
                  <p:embed/>
                </p:oleObj>
              </mc:Choice>
              <mc:Fallback>
                <p:oleObj name="Equation" r:id="rId5" imgW="914400" imgH="198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1984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71539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4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6729" y="1460310"/>
            <a:ext cx="6711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CHUYỂN ĐỔI HỆ TỌA ĐỘ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36729" y="2161043"/>
            <a:ext cx="39169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 THUẬT XÉN TỈA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038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6216" y="870072"/>
            <a:ext cx="10169298" cy="402376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sang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5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4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978794" y="1700012"/>
            <a:ext cx="38637" cy="248562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515155" y="3876541"/>
            <a:ext cx="285911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934080" y="3876541"/>
            <a:ext cx="8803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xworld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978794" y="1453029"/>
            <a:ext cx="8787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yworld</a:t>
            </a:r>
            <a:endParaRPr lang="en-US" dirty="0"/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1472511" y="1941489"/>
            <a:ext cx="571608" cy="1236373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1481070" y="3193961"/>
            <a:ext cx="1017431" cy="502276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2521955" y="3227447"/>
            <a:ext cx="7777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xview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059117" y="1733233"/>
            <a:ext cx="7761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yview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5" name="Oval 24"/>
          <p:cNvSpPr/>
          <p:nvPr/>
        </p:nvSpPr>
        <p:spPr>
          <a:xfrm flipH="1">
            <a:off x="1125376" y="2838184"/>
            <a:ext cx="221536" cy="1378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1172926" y="2480119"/>
            <a:ext cx="372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</a:p>
        </p:txBody>
      </p:sp>
      <p:sp>
        <p:nvSpPr>
          <p:cNvPr id="44" name="Oval 43"/>
          <p:cNvSpPr/>
          <p:nvPr/>
        </p:nvSpPr>
        <p:spPr>
          <a:xfrm flipH="1">
            <a:off x="4758736" y="2720732"/>
            <a:ext cx="221536" cy="1378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3332430" y="1339388"/>
            <a:ext cx="4115379" cy="2906485"/>
            <a:chOff x="3332430" y="1339388"/>
            <a:chExt cx="4115379" cy="2906485"/>
          </a:xfrm>
        </p:grpSpPr>
        <p:sp>
          <p:nvSpPr>
            <p:cNvPr id="27" name="Right Arrow 26"/>
            <p:cNvSpPr/>
            <p:nvPr/>
          </p:nvSpPr>
          <p:spPr>
            <a:xfrm>
              <a:off x="3332430" y="2526960"/>
              <a:ext cx="858129" cy="35806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7" name="Straight Arrow Connector 36"/>
            <p:cNvCxnSpPr/>
            <p:nvPr/>
          </p:nvCxnSpPr>
          <p:spPr>
            <a:xfrm flipV="1">
              <a:off x="4653405" y="1615740"/>
              <a:ext cx="38637" cy="2485622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Arrow Connector 37"/>
            <p:cNvCxnSpPr/>
            <p:nvPr/>
          </p:nvCxnSpPr>
          <p:spPr>
            <a:xfrm>
              <a:off x="4148515" y="3759089"/>
              <a:ext cx="285911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6567440" y="3759089"/>
              <a:ext cx="88036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err="1" smtClean="0"/>
                <a:t>xworld</a:t>
              </a:r>
              <a:endParaRPr lang="en-US" dirty="0"/>
            </a:p>
          </p:txBody>
        </p:sp>
        <p:cxnSp>
          <p:nvCxnSpPr>
            <p:cNvPr id="40" name="Straight Arrow Connector 39"/>
            <p:cNvCxnSpPr/>
            <p:nvPr/>
          </p:nvCxnSpPr>
          <p:spPr>
            <a:xfrm flipV="1">
              <a:off x="4629793" y="2491125"/>
              <a:ext cx="571608" cy="1236373"/>
            </a:xfrm>
            <a:prstGeom prst="straightConnector1">
              <a:avLst/>
            </a:prstGeom>
            <a:ln>
              <a:prstDash val="dash"/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Arrow Connector 40"/>
            <p:cNvCxnSpPr/>
            <p:nvPr/>
          </p:nvCxnSpPr>
          <p:spPr>
            <a:xfrm>
              <a:off x="4638352" y="3743597"/>
              <a:ext cx="1017431" cy="502276"/>
            </a:xfrm>
            <a:prstGeom prst="straightConnector1">
              <a:avLst/>
            </a:prstGeom>
            <a:ln>
              <a:prstDash val="dash"/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42" name="TextBox 41"/>
            <p:cNvSpPr txBox="1"/>
            <p:nvPr/>
          </p:nvSpPr>
          <p:spPr>
            <a:xfrm>
              <a:off x="5679237" y="3777083"/>
              <a:ext cx="77777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err="1" smtClean="0">
                  <a:solidFill>
                    <a:srgbClr val="FF0000"/>
                  </a:solidFill>
                </a:rPr>
                <a:t>xview</a:t>
              </a:r>
              <a:endParaRPr lang="en-US" dirty="0">
                <a:solidFill>
                  <a:srgbClr val="FF0000"/>
                </a:solidFill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216399" y="2282869"/>
              <a:ext cx="7761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err="1" smtClean="0">
                  <a:solidFill>
                    <a:srgbClr val="FF0000"/>
                  </a:solidFill>
                </a:rPr>
                <a:t>yview</a:t>
              </a:r>
              <a:endParaRPr lang="en-US" dirty="0">
                <a:solidFill>
                  <a:srgbClr val="FF0000"/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4806286" y="2362667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4631349" y="1339388"/>
              <a:ext cx="87876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err="1" smtClean="0"/>
                <a:t>yworld</a:t>
              </a:r>
              <a:endParaRPr lang="en-US" dirty="0"/>
            </a:p>
          </p:txBody>
        </p:sp>
      </p:grpSp>
      <p:cxnSp>
        <p:nvCxnSpPr>
          <p:cNvPr id="50" name="Straight Arrow Connector 49"/>
          <p:cNvCxnSpPr/>
          <p:nvPr/>
        </p:nvCxnSpPr>
        <p:spPr>
          <a:xfrm flipV="1">
            <a:off x="8098104" y="2460907"/>
            <a:ext cx="571608" cy="1236373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4" name="Oval 53"/>
          <p:cNvSpPr/>
          <p:nvPr/>
        </p:nvSpPr>
        <p:spPr>
          <a:xfrm flipH="1">
            <a:off x="8227047" y="2690514"/>
            <a:ext cx="221536" cy="1378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/>
          <p:cNvGrpSpPr/>
          <p:nvPr/>
        </p:nvGrpSpPr>
        <p:grpSpPr>
          <a:xfrm>
            <a:off x="6677318" y="1393533"/>
            <a:ext cx="4297628" cy="3074220"/>
            <a:chOff x="6677318" y="1393533"/>
            <a:chExt cx="4297628" cy="3074220"/>
          </a:xfrm>
        </p:grpSpPr>
        <p:sp>
          <p:nvSpPr>
            <p:cNvPr id="47" name="Right Arrow 46"/>
            <p:cNvSpPr/>
            <p:nvPr/>
          </p:nvSpPr>
          <p:spPr>
            <a:xfrm>
              <a:off x="6677318" y="2401358"/>
              <a:ext cx="858129" cy="35806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8" name="Straight Arrow Connector 47"/>
            <p:cNvCxnSpPr/>
            <p:nvPr/>
          </p:nvCxnSpPr>
          <p:spPr>
            <a:xfrm flipV="1">
              <a:off x="8121716" y="1585522"/>
              <a:ext cx="38637" cy="2485622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9" name="Straight Arrow Connector 48"/>
            <p:cNvCxnSpPr/>
            <p:nvPr/>
          </p:nvCxnSpPr>
          <p:spPr>
            <a:xfrm>
              <a:off x="7616826" y="3728871"/>
              <a:ext cx="285911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51" name="Straight Arrow Connector 50"/>
            <p:cNvCxnSpPr/>
            <p:nvPr/>
          </p:nvCxnSpPr>
          <p:spPr>
            <a:xfrm>
              <a:off x="8106663" y="3713379"/>
              <a:ext cx="1017431" cy="502276"/>
            </a:xfrm>
            <a:prstGeom prst="straightConnector1">
              <a:avLst/>
            </a:prstGeom>
            <a:ln>
              <a:prstDash val="dash"/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52" name="TextBox 51"/>
            <p:cNvSpPr txBox="1"/>
            <p:nvPr/>
          </p:nvSpPr>
          <p:spPr>
            <a:xfrm>
              <a:off x="9019801" y="4098421"/>
              <a:ext cx="77777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err="1" smtClean="0">
                  <a:solidFill>
                    <a:srgbClr val="FF0000"/>
                  </a:solidFill>
                </a:rPr>
                <a:t>xview</a:t>
              </a:r>
              <a:endParaRPr lang="en-US" dirty="0">
                <a:solidFill>
                  <a:srgbClr val="FF0000"/>
                </a:solidFill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8684710" y="2252651"/>
              <a:ext cx="7761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err="1" smtClean="0">
                  <a:solidFill>
                    <a:srgbClr val="FF0000"/>
                  </a:solidFill>
                </a:rPr>
                <a:t>yview</a:t>
              </a:r>
              <a:endParaRPr lang="en-US" dirty="0">
                <a:solidFill>
                  <a:srgbClr val="FF0000"/>
                </a:solidFill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8274597" y="2332449"/>
              <a:ext cx="3722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8141034" y="1393533"/>
              <a:ext cx="87876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err="1" smtClean="0"/>
                <a:t>yworld</a:t>
              </a:r>
              <a:endParaRPr lang="en-US" dirty="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10094577" y="3727498"/>
              <a:ext cx="88036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err="1" smtClean="0"/>
                <a:t>xworld</a:t>
              </a:r>
              <a:endParaRPr lang="en-US" dirty="0"/>
            </a:p>
          </p:txBody>
        </p:sp>
        <p:cxnSp>
          <p:nvCxnSpPr>
            <p:cNvPr id="59" name="Curved Connector 58"/>
            <p:cNvCxnSpPr/>
            <p:nvPr/>
          </p:nvCxnSpPr>
          <p:spPr>
            <a:xfrm rot="5400000" flipH="1" flipV="1">
              <a:off x="8516675" y="3799166"/>
              <a:ext cx="216779" cy="89295"/>
            </a:xfrm>
            <a:prstGeom prst="curvedConnector3">
              <a:avLst>
                <a:gd name="adj1" fmla="val 11064"/>
              </a:avLst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63" name="TextBox 62"/>
            <p:cNvSpPr txBox="1"/>
            <p:nvPr/>
          </p:nvSpPr>
          <p:spPr>
            <a:xfrm>
              <a:off x="8736039" y="3639370"/>
              <a:ext cx="32092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</a:t>
              </a:r>
              <a:endPara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4148515" y="4500863"/>
            <a:ext cx="3468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Tịnh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gốc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gốc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7731410" y="4467753"/>
            <a:ext cx="4132336" cy="19389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xview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yview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1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trùng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17453" y="6060190"/>
            <a:ext cx="49712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 Ma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trận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biến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đổi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M = M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.M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R 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193134" y="6110124"/>
            <a:ext cx="567061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ma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tịnh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ma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72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1085" y="1035173"/>
            <a:ext cx="9329416" cy="3880773"/>
          </a:xfrm>
        </p:spPr>
        <p:txBody>
          <a:bodyPr>
            <a:norm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4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4463152"/>
              </p:ext>
            </p:extLst>
          </p:nvPr>
        </p:nvGraphicFramePr>
        <p:xfrm>
          <a:off x="2194559" y="2212764"/>
          <a:ext cx="4797083" cy="38785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1" r:id="rId3" imgW="0" imgH="0" progId="">
                  <p:embed/>
                </p:oleObj>
              </mc:Choice>
              <mc:Fallback>
                <p:oleObj r:id="rId3" imgW="0" imgH="0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4559" y="2212764"/>
                        <a:ext cx="4797083" cy="387854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8106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4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xén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(Clipping)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99896" y="2982351"/>
            <a:ext cx="2799471" cy="1842867"/>
          </a:xfrm>
          <a:prstGeom prst="rect">
            <a:avLst/>
          </a:prstGeom>
          <a:ln w="508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Clip window</a:t>
            </a:r>
            <a:endParaRPr lang="en-US" b="1" dirty="0"/>
          </a:p>
        </p:txBody>
      </p:sp>
      <p:sp>
        <p:nvSpPr>
          <p:cNvPr id="9" name="Rectangle 8"/>
          <p:cNvSpPr/>
          <p:nvPr/>
        </p:nvSpPr>
        <p:spPr>
          <a:xfrm>
            <a:off x="417805" y="955655"/>
            <a:ext cx="94159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Xén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hao </a:t>
            </a:r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tác loại bỏ các phần hình ảnh nằm ngoài một vùng </a:t>
            </a:r>
            <a:r>
              <a:rPr lang="vi-VN" sz="2400">
                <a:latin typeface="Times New Roman" panose="02020603050405020304" pitchFamily="18" charset="0"/>
                <a:cs typeface="Times New Roman" panose="02020603050405020304" pitchFamily="18" charset="0"/>
              </a:rPr>
              <a:t>cho </a:t>
            </a:r>
            <a:r>
              <a:rPr lang="vi-VN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trước. </a:t>
            </a:r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Vùng được dùng để xén hình gọi là cửa sổ xén (clip window).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7805" y="4825218"/>
            <a:ext cx="21641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Xmin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Ymin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)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95983" y="2352062"/>
            <a:ext cx="21898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Xmax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Ymax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4836613" y="3885253"/>
            <a:ext cx="858129" cy="3376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842084" y="2813727"/>
            <a:ext cx="6160661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x,y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window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thỏa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Left Brace 13"/>
          <p:cNvSpPr/>
          <p:nvPr/>
        </p:nvSpPr>
        <p:spPr>
          <a:xfrm>
            <a:off x="6231988" y="3446585"/>
            <a:ext cx="492369" cy="1237957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6963508" y="3508997"/>
            <a:ext cx="27142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Xmin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&lt;=x &lt;=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Xmax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74922" y="4222877"/>
            <a:ext cx="27027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 err="1"/>
              <a:t>Ymin</a:t>
            </a:r>
            <a:r>
              <a:rPr lang="en-US" dirty="0"/>
              <a:t> &lt;=y &lt;= </a:t>
            </a:r>
            <a:r>
              <a:rPr lang="en-US" dirty="0" err="1"/>
              <a:t>Ymax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754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4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Xén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13172" y="2982274"/>
            <a:ext cx="2799471" cy="1842867"/>
          </a:xfrm>
          <a:prstGeom prst="rect">
            <a:avLst/>
          </a:prstGeom>
          <a:ln w="508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window</a:t>
            </a:r>
            <a:endParaRPr lang="en-US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73284" y="4768949"/>
            <a:ext cx="21641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Xmin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Ymin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)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59557" y="2378756"/>
            <a:ext cx="21898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Xmax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Ymax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H="1">
            <a:off x="521758" y="2526625"/>
            <a:ext cx="2291149" cy="183685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557869" y="2115136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8246" y="3903707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32472" y="947595"/>
            <a:ext cx="95866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cửa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sổ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cửa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sổ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04212" y="1966610"/>
            <a:ext cx="569741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P, Q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window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PQ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nằm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trong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window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2. </a:t>
            </a:r>
            <a:r>
              <a:rPr lang="en-US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sz="24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 </a:t>
            </a:r>
            <a:r>
              <a:rPr lang="en-US" sz="24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thuộc</a:t>
            </a:r>
            <a:r>
              <a:rPr lang="en-US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window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PQ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cắt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window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à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640999" y="4270752"/>
            <a:ext cx="59879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3.P, Q </a:t>
            </a:r>
            <a:r>
              <a:rPr lang="en-US" sz="2400" b="1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window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à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đường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thẳng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nằm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ngoài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window</a:t>
            </a:r>
          </a:p>
          <a:p>
            <a:pPr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Hoặc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đường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thẳng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cắt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window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787352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4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Xén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25082" y="1053237"/>
            <a:ext cx="10100603" cy="110799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571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571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fr-FR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kumimoji="0" lang="fr-FR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hạn</a:t>
            </a:r>
            <a:r>
              <a:rPr kumimoji="0" lang="fr-FR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kumimoji="0" lang="fr-FR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kumimoji="0" lang="fr-FR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kumimoji="0" lang="fr-FR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A(x1, y1), </a:t>
            </a:r>
            <a:r>
              <a:rPr lang="fr-FR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fr-FR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(x2, y2)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cửa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sổ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ta</a:t>
            </a:r>
            <a:r>
              <a:rPr kumimoji="0" lang="fr-FR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kumimoji="0" lang="fr-FR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kumimoji="0" lang="fr-FR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kumimoji="0" lang="fr-FR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kumimoji="0" lang="fr-FR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kumimoji="0" lang="fr-FR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kumimoji="0" lang="fr-FR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kumimoji="0" lang="fr-FR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fr-FR" sz="2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kumimoji="0" lang="fr-FR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3571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0166" y="2161233"/>
            <a:ext cx="67024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X= x1 + t(x2-x1) = x1 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tDx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  x2- x1    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Y= y1+ t(y2 –y1) = y2 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tDy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y2- y1 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921809" y="2391082"/>
            <a:ext cx="126989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0&lt;=t&lt;=1</a:t>
            </a:r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25082" y="5556738"/>
            <a:ext cx="1030921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[0,1]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cửa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sổ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2067950" y="3214781"/>
            <a:ext cx="3854548" cy="2166425"/>
          </a:xfrm>
          <a:prstGeom prst="line">
            <a:avLst/>
          </a:prstGeom>
          <a:ln w="603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440743" y="4273339"/>
            <a:ext cx="1048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A(x1,y1)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3801404" y="3517746"/>
            <a:ext cx="10422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B(x2,y2)</a:t>
            </a:r>
            <a:endParaRPr lang="en-US" dirty="0"/>
          </a:p>
        </p:txBody>
      </p:sp>
      <p:sp>
        <p:nvSpPr>
          <p:cNvPr id="13" name="Oval 12"/>
          <p:cNvSpPr/>
          <p:nvPr/>
        </p:nvSpPr>
        <p:spPr>
          <a:xfrm>
            <a:off x="4445391" y="3924963"/>
            <a:ext cx="106149" cy="1846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3384157" y="4675991"/>
            <a:ext cx="7909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t=0</a:t>
            </a:r>
            <a:endParaRPr lang="en-US" b="1" dirty="0"/>
          </a:p>
        </p:txBody>
      </p:sp>
      <p:sp>
        <p:nvSpPr>
          <p:cNvPr id="15" name="Oval 14"/>
          <p:cNvSpPr/>
          <p:nvPr/>
        </p:nvSpPr>
        <p:spPr>
          <a:xfrm>
            <a:off x="3278008" y="4588225"/>
            <a:ext cx="106149" cy="1846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4514490" y="3985551"/>
            <a:ext cx="545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t</a:t>
            </a:r>
            <a:r>
              <a:rPr lang="en-US" b="1" dirty="0" smtClean="0"/>
              <a:t>=1</a:t>
            </a:r>
            <a:endParaRPr lang="en-US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2286166" y="5191496"/>
            <a:ext cx="6789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t &lt; 0</a:t>
            </a:r>
            <a:endParaRPr lang="en-US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5682367" y="3333080"/>
            <a:ext cx="6621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t &gt;1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089768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4 – Cohen-Sutherland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79858" y="2555692"/>
            <a:ext cx="2215166" cy="1455313"/>
          </a:xfrm>
          <a:prstGeom prst="rect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0000</a:t>
            </a:r>
          </a:p>
          <a:p>
            <a:pPr algn="ctr"/>
            <a:r>
              <a:rPr lang="en-US" dirty="0" smtClean="0"/>
              <a:t>Window 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1679858" y="1624451"/>
            <a:ext cx="0" cy="3530991"/>
          </a:xfrm>
          <a:prstGeom prst="line">
            <a:avLst/>
          </a:prstGeom>
          <a:ln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923787" y="1517852"/>
            <a:ext cx="0" cy="3530991"/>
          </a:xfrm>
          <a:prstGeom prst="line">
            <a:avLst/>
          </a:prstGeom>
          <a:ln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638273" y="2555692"/>
            <a:ext cx="4434082" cy="0"/>
          </a:xfrm>
          <a:prstGeom prst="line">
            <a:avLst/>
          </a:prstGeom>
          <a:ln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638273" y="4011005"/>
            <a:ext cx="4298335" cy="0"/>
          </a:xfrm>
          <a:prstGeom prst="line">
            <a:avLst/>
          </a:prstGeom>
          <a:ln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2144" y="1358707"/>
            <a:ext cx="3886200" cy="2439262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0" y="3098681"/>
            <a:ext cx="7200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LEFT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906112" y="3139816"/>
            <a:ext cx="8435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RIGHT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458522" y="1333186"/>
            <a:ext cx="766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TOP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179548" y="5096985"/>
            <a:ext cx="10862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BOTTOM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00736" y="3117602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0001</a:t>
            </a:r>
            <a:endParaRPr lang="en-US" sz="2000" dirty="0"/>
          </a:p>
        </p:txBody>
      </p:sp>
      <p:sp>
        <p:nvSpPr>
          <p:cNvPr id="29" name="TextBox 28"/>
          <p:cNvSpPr txBox="1"/>
          <p:nvPr/>
        </p:nvSpPr>
        <p:spPr>
          <a:xfrm>
            <a:off x="4136433" y="3116511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0010</a:t>
            </a:r>
            <a:endParaRPr lang="en-US" sz="2000" dirty="0"/>
          </a:p>
        </p:txBody>
      </p:sp>
      <p:sp>
        <p:nvSpPr>
          <p:cNvPr id="30" name="TextBox 29"/>
          <p:cNvSpPr txBox="1"/>
          <p:nvPr/>
        </p:nvSpPr>
        <p:spPr>
          <a:xfrm>
            <a:off x="2392132" y="1772866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0100</a:t>
            </a:r>
            <a:endParaRPr lang="en-US" sz="2000" dirty="0"/>
          </a:p>
        </p:txBody>
      </p:sp>
      <p:sp>
        <p:nvSpPr>
          <p:cNvPr id="31" name="TextBox 30"/>
          <p:cNvSpPr txBox="1"/>
          <p:nvPr/>
        </p:nvSpPr>
        <p:spPr>
          <a:xfrm>
            <a:off x="2380000" y="4547131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1000</a:t>
            </a:r>
            <a:endParaRPr lang="en-US" sz="2000" dirty="0"/>
          </a:p>
        </p:txBody>
      </p:sp>
      <p:sp>
        <p:nvSpPr>
          <p:cNvPr id="32" name="TextBox 31"/>
          <p:cNvSpPr txBox="1"/>
          <p:nvPr/>
        </p:nvSpPr>
        <p:spPr>
          <a:xfrm>
            <a:off x="788825" y="4535077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1001</a:t>
            </a:r>
            <a:endParaRPr lang="en-US" sz="2000" dirty="0"/>
          </a:p>
        </p:txBody>
      </p:sp>
      <p:sp>
        <p:nvSpPr>
          <p:cNvPr id="33" name="TextBox 32"/>
          <p:cNvSpPr txBox="1"/>
          <p:nvPr/>
        </p:nvSpPr>
        <p:spPr>
          <a:xfrm>
            <a:off x="743938" y="1772866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0101</a:t>
            </a:r>
            <a:endParaRPr lang="en-US" sz="2000" dirty="0"/>
          </a:p>
        </p:txBody>
      </p:sp>
      <p:sp>
        <p:nvSpPr>
          <p:cNvPr id="35" name="TextBox 34"/>
          <p:cNvSpPr txBox="1"/>
          <p:nvPr/>
        </p:nvSpPr>
        <p:spPr>
          <a:xfrm>
            <a:off x="4109233" y="1764169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0110</a:t>
            </a:r>
            <a:endParaRPr lang="en-US" sz="2000" dirty="0"/>
          </a:p>
        </p:txBody>
      </p:sp>
      <p:sp>
        <p:nvSpPr>
          <p:cNvPr id="36" name="TextBox 35"/>
          <p:cNvSpPr txBox="1"/>
          <p:nvPr/>
        </p:nvSpPr>
        <p:spPr>
          <a:xfrm>
            <a:off x="4157945" y="4513748"/>
            <a:ext cx="723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1</a:t>
            </a:r>
            <a:r>
              <a:rPr lang="en-US" sz="2000" dirty="0" smtClean="0"/>
              <a:t>010</a:t>
            </a:r>
            <a:endParaRPr lang="en-US" sz="2000" dirty="0"/>
          </a:p>
        </p:txBody>
      </p:sp>
      <p:sp>
        <p:nvSpPr>
          <p:cNvPr id="37" name="TextBox 36"/>
          <p:cNvSpPr txBox="1"/>
          <p:nvPr/>
        </p:nvSpPr>
        <p:spPr>
          <a:xfrm>
            <a:off x="429088" y="815549"/>
            <a:ext cx="6008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vùng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vùng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cửa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sổ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 flipH="1">
            <a:off x="5460640" y="4012760"/>
            <a:ext cx="5795494" cy="19389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vùng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abcd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P(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x,y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so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cửa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sổ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x &lt;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Xmin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d = 1</a:t>
            </a:r>
          </a:p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 x &gt;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Xmax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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 = 1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 y &gt;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Ymax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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 = 1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 y &lt;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Ymin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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a = 1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3378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4 – Cohen-Sutherland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93219" y="1786520"/>
            <a:ext cx="2140824" cy="1744394"/>
          </a:xfrm>
          <a:prstGeom prst="rect">
            <a:avLst/>
          </a:prstGeom>
          <a:ln w="412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>
            <a:endCxn id="5" idx="1"/>
          </p:cNvCxnSpPr>
          <p:nvPr/>
        </p:nvCxnSpPr>
        <p:spPr>
          <a:xfrm flipV="1">
            <a:off x="520505" y="2658717"/>
            <a:ext cx="672714" cy="67525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1193219" y="1793590"/>
            <a:ext cx="902867" cy="87219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2076948" y="1125410"/>
            <a:ext cx="691852" cy="67525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22128" y="3346248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2768800" y="1049606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009293" y="925931"/>
            <a:ext cx="36798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Mã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vùng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A, B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C1, C2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006757" y="1418938"/>
            <a:ext cx="7430880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C1 = C2 = 0000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 AB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nằm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hoàn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toàn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trong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cửa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sổ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đoạn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thẳng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không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xén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mất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006757" y="2238178"/>
            <a:ext cx="7721986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C1 and C2 &lt;&gt;  0000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 AB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nằm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hoàn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toàn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ngoài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cửa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sổ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đoạn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thẳng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xén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hoàn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toàn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006757" y="3069175"/>
            <a:ext cx="7721986" cy="30469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C1 and C2 =  0000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 AB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cắt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cửa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sổ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hoặc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không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cắt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Tìm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giao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A’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AB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biên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cửa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sổ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à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A’B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đoạn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sau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khi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xén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Tìm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’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giao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A’B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biên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cửa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sổ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A’B’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đoạn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sau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xén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149406" y="2590331"/>
            <a:ext cx="3801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A’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1757548" y="1379286"/>
            <a:ext cx="399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</a:t>
            </a:r>
            <a:r>
              <a:rPr lang="en-US" dirty="0" smtClean="0"/>
              <a:t>’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5970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4 – Cohen-Sutherland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1831" y="95303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9930867"/>
              </p:ext>
            </p:extLst>
          </p:nvPr>
        </p:nvGraphicFramePr>
        <p:xfrm>
          <a:off x="463640" y="953035"/>
          <a:ext cx="9414456" cy="57053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9" name="Slide" r:id="rId3" imgW="4572042" imgH="3428869" progId="PowerPoint.Slide.8">
                  <p:embed/>
                </p:oleObj>
              </mc:Choice>
              <mc:Fallback>
                <p:oleObj name="Slide" r:id="rId3" imgW="4572042" imgH="3428869" progId="PowerPoint.Slide.8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640" y="953035"/>
                        <a:ext cx="9414456" cy="570534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8123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4 – Liang-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Barsky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1998" y="786165"/>
            <a:ext cx="90621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AB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A(x1, y1) , B (x2, y2) ( x1&lt;x2)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</a:t>
            </a:r>
          </a:p>
        </p:txBody>
      </p:sp>
      <p:sp>
        <p:nvSpPr>
          <p:cNvPr id="6" name="Left Brace 5"/>
          <p:cNvSpPr/>
          <p:nvPr/>
        </p:nvSpPr>
        <p:spPr>
          <a:xfrm>
            <a:off x="637927" y="2618164"/>
            <a:ext cx="281353" cy="801859"/>
          </a:xfrm>
          <a:prstGeom prst="lef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911148" y="2344771"/>
            <a:ext cx="3733714" cy="11339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Xmin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&lt;= x1+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tDx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&lt;=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Xmax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Ymin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&lt;= y1+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tDy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&lt;=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Ymax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31911" y="2911754"/>
            <a:ext cx="1269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0&lt;=t&lt;=1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ight Arrow 9"/>
          <p:cNvSpPr/>
          <p:nvPr/>
        </p:nvSpPr>
        <p:spPr>
          <a:xfrm>
            <a:off x="246567" y="4525820"/>
            <a:ext cx="532037" cy="2532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Left Brace 10"/>
          <p:cNvSpPr/>
          <p:nvPr/>
        </p:nvSpPr>
        <p:spPr>
          <a:xfrm>
            <a:off x="840810" y="3794551"/>
            <a:ext cx="140677" cy="1772530"/>
          </a:xfrm>
          <a:prstGeom prst="lef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1021200" y="3400076"/>
            <a:ext cx="273324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tDx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&lt;=  x1 –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Xmin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tDx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&lt;=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Xmax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x1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tDy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y1 –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Ymin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tDy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&lt;=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Ymax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472909" y="3454627"/>
            <a:ext cx="3837717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P1 = -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, Q1= x1-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Xmin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P2= 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, Q2 =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Xmax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x1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P3 = -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, Q3 = y1 -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Ymin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P4= 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, Q4 =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Ymax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y1   </a:t>
            </a:r>
            <a:endParaRPr lang="en-US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5802177" y="3525669"/>
            <a:ext cx="7136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778603" y="6218670"/>
            <a:ext cx="804393" cy="2672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Left Brace 16"/>
          <p:cNvSpPr/>
          <p:nvPr/>
        </p:nvSpPr>
        <p:spPr>
          <a:xfrm>
            <a:off x="2008475" y="5881762"/>
            <a:ext cx="323557" cy="941103"/>
          </a:xfrm>
          <a:prstGeom prst="lef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2414419" y="5774496"/>
            <a:ext cx="16193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&lt;=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414419" y="6324177"/>
            <a:ext cx="1269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0&lt;=t&lt;=1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356739" y="6139511"/>
            <a:ext cx="1933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     {1,2,3,4}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3454672"/>
              </p:ext>
            </p:extLst>
          </p:nvPr>
        </p:nvGraphicFramePr>
        <p:xfrm>
          <a:off x="4306589" y="3032673"/>
          <a:ext cx="914400" cy="198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33" name="Equation" r:id="rId3" imgW="914400" imgH="198720" progId="Equation.DSMT4">
                  <p:embed/>
                </p:oleObj>
              </mc:Choice>
              <mc:Fallback>
                <p:oleObj name="Equation" r:id="rId3" imgW="914400" imgH="198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06589" y="3032673"/>
                        <a:ext cx="914400" cy="1984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1857444"/>
              </p:ext>
            </p:extLst>
          </p:nvPr>
        </p:nvGraphicFramePr>
        <p:xfrm>
          <a:off x="4661280" y="6236161"/>
          <a:ext cx="389407" cy="32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34" name="Equation" r:id="rId5" imgW="126720" imgH="126720" progId="Equation.DSMT4">
                  <p:embed/>
                </p:oleObj>
              </mc:Choice>
              <mc:Fallback>
                <p:oleObj name="Equation" r:id="rId5" imgW="126720" imgH="126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61280" y="6236161"/>
                        <a:ext cx="389407" cy="329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021200" y="1167394"/>
            <a:ext cx="67024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X= x1 + t(x2-x1) = x1 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tDx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Dx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  x2- x1    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Y= y1+ t(y2 –y1)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y1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tDy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y2- y1 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938952" y="1413647"/>
            <a:ext cx="1269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0&lt;=t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&lt;=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361998" y="1978194"/>
            <a:ext cx="925766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cửa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sổ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thỏa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vi-V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5203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4 – Liang-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Barsky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06277" y="1783503"/>
            <a:ext cx="2140824" cy="1744394"/>
          </a:xfrm>
          <a:prstGeom prst="rect">
            <a:avLst/>
          </a:prstGeom>
          <a:ln w="412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>
            <a:endCxn id="6" idx="1"/>
          </p:cNvCxnSpPr>
          <p:nvPr/>
        </p:nvCxnSpPr>
        <p:spPr>
          <a:xfrm flipV="1">
            <a:off x="533563" y="2655700"/>
            <a:ext cx="672714" cy="67525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1211414" y="1765926"/>
            <a:ext cx="902867" cy="87219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2076948" y="1125410"/>
            <a:ext cx="691852" cy="67525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24111" y="3253915"/>
            <a:ext cx="1048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A(x1,y1)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531511" y="1339815"/>
            <a:ext cx="1111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B(x2, y2)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272427" y="2453457"/>
            <a:ext cx="3801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A’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994561" y="1758337"/>
            <a:ext cx="399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</a:t>
            </a:r>
            <a:r>
              <a:rPr lang="en-US" dirty="0" smtClean="0"/>
              <a:t>’</a:t>
            </a:r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627773" y="3059148"/>
            <a:ext cx="106149" cy="1846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2408410" y="1325730"/>
            <a:ext cx="106149" cy="1846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14228" y="2689816"/>
            <a:ext cx="5196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</a:t>
            </a:r>
            <a:r>
              <a:rPr lang="en-US" dirty="0" smtClean="0"/>
              <a:t>=0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2038138" y="1011704"/>
            <a:ext cx="5196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t=1</a:t>
            </a:r>
            <a:endParaRPr lang="en-US" dirty="0"/>
          </a:p>
        </p:txBody>
      </p:sp>
      <p:sp>
        <p:nvSpPr>
          <p:cNvPr id="21" name="Left Brace 20"/>
          <p:cNvSpPr/>
          <p:nvPr/>
        </p:nvSpPr>
        <p:spPr>
          <a:xfrm>
            <a:off x="4389119" y="912134"/>
            <a:ext cx="323557" cy="941103"/>
          </a:xfrm>
          <a:prstGeom prst="lef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4795063" y="804868"/>
            <a:ext cx="16193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&lt;=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795063" y="1354549"/>
            <a:ext cx="1269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0&lt;=t&lt;=1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737383" y="1169883"/>
            <a:ext cx="1933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     {1,2,3,4}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793340" y="1990166"/>
            <a:ext cx="8398659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k 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=0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&lt;0 </a:t>
            </a:r>
          </a:p>
          <a:p>
            <a:pPr marL="342900" indent="-342900">
              <a:buFont typeface="Wingdings" panose="05000000000000000000" pitchFamily="2" charset="2"/>
              <a:buChar char="à"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Bất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phương trình vô nghiệm </a:t>
            </a:r>
            <a:endParaRPr lang="en-US" sz="240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342900" indent="-342900">
              <a:buFont typeface="Wingdings" panose="05000000000000000000" pitchFamily="2" charset="2"/>
              <a:buChar char="à"/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đoạn thẳng // biên cửa sổ và nằm ngoài cửa sổ</a:t>
            </a:r>
          </a:p>
          <a:p>
            <a:pPr marL="342900" indent="-342900">
              <a:buFont typeface="Wingdings" panose="05000000000000000000" pitchFamily="2" charset="2"/>
              <a:buChar char="à"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đoạn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thẳng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xén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hết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7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3266663"/>
              </p:ext>
            </p:extLst>
          </p:nvPr>
        </p:nvGraphicFramePr>
        <p:xfrm>
          <a:off x="4809735" y="2088570"/>
          <a:ext cx="316058" cy="2822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40" name="Equation" r:id="rId3" imgW="126720" imgH="152280" progId="Equation.DSMT4">
                  <p:embed/>
                </p:oleObj>
              </mc:Choice>
              <mc:Fallback>
                <p:oleObj name="Equation" r:id="rId3" imgW="126720" imgH="152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09735" y="2088570"/>
                        <a:ext cx="316058" cy="2822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94448" y="3825892"/>
            <a:ext cx="8398661" cy="19389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k 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0 v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&gt;= 0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Đoạn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thẳng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sau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khi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xén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ứng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giá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trị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t     [t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1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,t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]</a:t>
            </a: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[t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1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]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nghiệm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bất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phương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trình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0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8273114"/>
              </p:ext>
            </p:extLst>
          </p:nvPr>
        </p:nvGraphicFramePr>
        <p:xfrm>
          <a:off x="1237927" y="3858078"/>
          <a:ext cx="270722" cy="3595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41" name="Equation" r:id="rId5" imgW="152280" imgH="164880" progId="Equation.DSMT4">
                  <p:embed/>
                </p:oleObj>
              </mc:Choice>
              <mc:Fallback>
                <p:oleObj name="Equation" r:id="rId5" imgW="152280" imgH="164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237927" y="3858078"/>
                        <a:ext cx="270722" cy="3595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9619393"/>
              </p:ext>
            </p:extLst>
          </p:nvPr>
        </p:nvGraphicFramePr>
        <p:xfrm>
          <a:off x="2238725" y="3887137"/>
          <a:ext cx="292786" cy="3572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42" name="Equation" r:id="rId7" imgW="139680" imgH="139680" progId="Equation.DSMT4">
                  <p:embed/>
                </p:oleObj>
              </mc:Choice>
              <mc:Fallback>
                <p:oleObj name="Equation" r:id="rId7" imgW="139680" imgH="139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238725" y="3887137"/>
                        <a:ext cx="292786" cy="3572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6901760"/>
              </p:ext>
            </p:extLst>
          </p:nvPr>
        </p:nvGraphicFramePr>
        <p:xfrm>
          <a:off x="7086838" y="1248815"/>
          <a:ext cx="389407" cy="32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43" name="Equation" r:id="rId9" imgW="126720" imgH="126720" progId="Equation.DSMT4">
                  <p:embed/>
                </p:oleObj>
              </mc:Choice>
              <mc:Fallback>
                <p:oleObj name="Equation" r:id="rId9" imgW="126720" imgH="126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086838" y="1248815"/>
                        <a:ext cx="389407" cy="329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0337743"/>
              </p:ext>
            </p:extLst>
          </p:nvPr>
        </p:nvGraphicFramePr>
        <p:xfrm>
          <a:off x="7060913" y="4279594"/>
          <a:ext cx="359927" cy="3042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44" name="Equation" r:id="rId11" imgW="126720" imgH="126720" progId="Equation.DSMT4">
                  <p:embed/>
                </p:oleObj>
              </mc:Choice>
              <mc:Fallback>
                <p:oleObj name="Equation" r:id="rId11" imgW="126720" imgH="126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060913" y="4279594"/>
                        <a:ext cx="359927" cy="30427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346" name="Picture 10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5132" y="4670456"/>
            <a:ext cx="5435492" cy="2039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704062" y="2363781"/>
            <a:ext cx="397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t1</a:t>
            </a:r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1800658" y="1385020"/>
            <a:ext cx="397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t2</a:t>
            </a:r>
            <a:endParaRPr lang="en-US" dirty="0"/>
          </a:p>
        </p:txBody>
      </p:sp>
      <p:sp>
        <p:nvSpPr>
          <p:cNvPr id="37" name="Oval 36"/>
          <p:cNvSpPr/>
          <p:nvPr/>
        </p:nvSpPr>
        <p:spPr>
          <a:xfrm>
            <a:off x="1175397" y="2548447"/>
            <a:ext cx="106149" cy="1846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6759566" y="5927376"/>
            <a:ext cx="1933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     {1,2,3,4}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8" name="Object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4475797"/>
              </p:ext>
            </p:extLst>
          </p:nvPr>
        </p:nvGraphicFramePr>
        <p:xfrm>
          <a:off x="7098595" y="6037707"/>
          <a:ext cx="389407" cy="2944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45" name="Equation" r:id="rId13" imgW="126720" imgH="126720" progId="Equation.DSMT4">
                  <p:embed/>
                </p:oleObj>
              </mc:Choice>
              <mc:Fallback>
                <p:oleObj name="Equation" r:id="rId13" imgW="126720" imgH="126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098595" y="6037707"/>
                        <a:ext cx="389407" cy="29442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26674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4 – Liang-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Barsky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06277" y="1783503"/>
            <a:ext cx="2140824" cy="1744394"/>
          </a:xfrm>
          <a:prstGeom prst="rect">
            <a:avLst/>
          </a:prstGeom>
          <a:ln w="412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Straight Connector 4"/>
          <p:cNvCxnSpPr>
            <a:endCxn id="3" idx="1"/>
          </p:cNvCxnSpPr>
          <p:nvPr/>
        </p:nvCxnSpPr>
        <p:spPr>
          <a:xfrm flipV="1">
            <a:off x="533563" y="2655700"/>
            <a:ext cx="672714" cy="67525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1211414" y="1765926"/>
            <a:ext cx="902867" cy="87219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2076948" y="1125410"/>
            <a:ext cx="691852" cy="67525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24111" y="3253915"/>
            <a:ext cx="1048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A(x1,y1)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2531511" y="1339815"/>
            <a:ext cx="1111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B(x2, y2)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272427" y="2453457"/>
            <a:ext cx="3801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A’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994561" y="1758337"/>
            <a:ext cx="399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</a:t>
            </a:r>
            <a:r>
              <a:rPr lang="en-US" dirty="0" smtClean="0"/>
              <a:t>’</a:t>
            </a:r>
            <a:endParaRPr lang="en-US" dirty="0"/>
          </a:p>
        </p:txBody>
      </p:sp>
      <p:sp>
        <p:nvSpPr>
          <p:cNvPr id="12" name="Oval 11"/>
          <p:cNvSpPr/>
          <p:nvPr/>
        </p:nvSpPr>
        <p:spPr>
          <a:xfrm>
            <a:off x="627773" y="3059148"/>
            <a:ext cx="106149" cy="1846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2408410" y="1325730"/>
            <a:ext cx="106149" cy="1846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14228" y="2689816"/>
            <a:ext cx="5196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</a:t>
            </a:r>
            <a:r>
              <a:rPr lang="en-US" dirty="0" smtClean="0"/>
              <a:t>=0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038138" y="1011704"/>
            <a:ext cx="5196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t=1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704062" y="2363781"/>
            <a:ext cx="397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t1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1800658" y="1385020"/>
            <a:ext cx="397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t2</a:t>
            </a:r>
            <a:endParaRPr lang="en-US" dirty="0"/>
          </a:p>
        </p:txBody>
      </p:sp>
      <p:sp>
        <p:nvSpPr>
          <p:cNvPr id="18" name="Oval 17"/>
          <p:cNvSpPr/>
          <p:nvPr/>
        </p:nvSpPr>
        <p:spPr>
          <a:xfrm>
            <a:off x="1175397" y="2548447"/>
            <a:ext cx="106149" cy="1846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4019815" y="2086782"/>
            <a:ext cx="658019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giữ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xén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</a:t>
            </a:r>
          </a:p>
          <a:p>
            <a:pPr>
              <a:lnSpc>
                <a:spcPct val="150000"/>
              </a:lnSpc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(x1+t1.Dx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y1+t1.Dy)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B’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(x1+t2.Dx , y1+ t2.Dy)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67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4 – Liang-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Barsky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012868" y="773566"/>
            <a:ext cx="956603" cy="534651"/>
          </a:xfrm>
          <a:prstGeom prst="roundRect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B</a:t>
            </a:r>
            <a:r>
              <a:rPr lang="en-US" dirty="0" smtClean="0"/>
              <a:t>egin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68805" y="1702189"/>
            <a:ext cx="3024555" cy="1842869"/>
          </a:xfrm>
          <a:prstGeom prst="rect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t1=0, t2=1 , k=1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A’(x1,y1), B’(x2,y2)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P1= x1-x2 ,  q1= x1-xmin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P2= x2-x1,   q2= xmax-x1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P3= y1-y2,   q3= y1- </a:t>
            </a:r>
            <a:r>
              <a:rPr lang="en-US" dirty="0" err="1">
                <a:solidFill>
                  <a:schemeClr val="tx1"/>
                </a:solidFill>
              </a:rPr>
              <a:t>y</a:t>
            </a:r>
            <a:r>
              <a:rPr lang="en-US" dirty="0" err="1" smtClean="0">
                <a:solidFill>
                  <a:schemeClr val="tx1"/>
                </a:solidFill>
              </a:rPr>
              <a:t>min</a:t>
            </a:r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P4= y2-y1,   q4= ymax-y1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Diamond 6"/>
          <p:cNvSpPr/>
          <p:nvPr/>
        </p:nvSpPr>
        <p:spPr>
          <a:xfrm>
            <a:off x="6748209" y="3694138"/>
            <a:ext cx="1885071" cy="1125416"/>
          </a:xfrm>
          <a:prstGeom prst="diamond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pk</a:t>
            </a:r>
            <a:r>
              <a:rPr lang="en-US" dirty="0" smtClean="0">
                <a:solidFill>
                  <a:schemeClr val="tx1"/>
                </a:solidFill>
              </a:rPr>
              <a:t>&lt;0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185131" y="6029077"/>
            <a:ext cx="956603" cy="534651"/>
          </a:xfrm>
          <a:prstGeom prst="roundRect">
            <a:avLst/>
          </a:prstGeom>
          <a:ln w="317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End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3193359" y="3696948"/>
            <a:ext cx="3024555" cy="785446"/>
          </a:xfrm>
          <a:prstGeom prst="rect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A’ (x1+t1.Dx, y1 + t1.Dy)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B’ (x1+t2.Dx, y1 + t2.Dy)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2" name="Straight Arrow Connector 11"/>
          <p:cNvCxnSpPr>
            <a:stCxn id="5" idx="2"/>
          </p:cNvCxnSpPr>
          <p:nvPr/>
        </p:nvCxnSpPr>
        <p:spPr>
          <a:xfrm flipH="1">
            <a:off x="1491166" y="1308217"/>
            <a:ext cx="4" cy="393972"/>
          </a:xfrm>
          <a:prstGeom prst="straightConnector1">
            <a:avLst/>
          </a:prstGeom>
          <a:ln w="349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Diamond 18"/>
          <p:cNvSpPr/>
          <p:nvPr/>
        </p:nvSpPr>
        <p:spPr>
          <a:xfrm>
            <a:off x="5953388" y="2042381"/>
            <a:ext cx="3470740" cy="1125416"/>
          </a:xfrm>
          <a:prstGeom prst="diamond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Pk</a:t>
            </a:r>
            <a:r>
              <a:rPr lang="en-US" dirty="0" smtClean="0">
                <a:solidFill>
                  <a:schemeClr val="tx1"/>
                </a:solidFill>
              </a:rPr>
              <a:t>=0 and </a:t>
            </a:r>
            <a:r>
              <a:rPr lang="en-US" dirty="0" err="1" smtClean="0">
                <a:solidFill>
                  <a:schemeClr val="tx1"/>
                </a:solidFill>
              </a:rPr>
              <a:t>qk</a:t>
            </a:r>
            <a:r>
              <a:rPr lang="en-US" dirty="0" smtClean="0">
                <a:solidFill>
                  <a:schemeClr val="tx1"/>
                </a:solidFill>
              </a:rPr>
              <a:t> &lt;0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2" name="Diamond 21"/>
          <p:cNvSpPr/>
          <p:nvPr/>
        </p:nvSpPr>
        <p:spPr>
          <a:xfrm>
            <a:off x="3726990" y="2060915"/>
            <a:ext cx="1885071" cy="1125416"/>
          </a:xfrm>
          <a:prstGeom prst="diamond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k&lt;5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26" name="Straight Arrow Connector 25"/>
          <p:cNvCxnSpPr>
            <a:stCxn id="6" idx="3"/>
            <a:endCxn id="22" idx="1"/>
          </p:cNvCxnSpPr>
          <p:nvPr/>
        </p:nvCxnSpPr>
        <p:spPr>
          <a:xfrm flipV="1">
            <a:off x="3193360" y="2623623"/>
            <a:ext cx="533630" cy="1"/>
          </a:xfrm>
          <a:prstGeom prst="straightConnector1">
            <a:avLst/>
          </a:prstGeom>
          <a:ln w="349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>
            <a:off x="4669517" y="3211864"/>
            <a:ext cx="1" cy="523792"/>
          </a:xfrm>
          <a:prstGeom prst="straightConnector1">
            <a:avLst/>
          </a:prstGeom>
          <a:ln w="349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/>
          <p:cNvSpPr/>
          <p:nvPr/>
        </p:nvSpPr>
        <p:spPr>
          <a:xfrm>
            <a:off x="9874293" y="3960609"/>
            <a:ext cx="2140172" cy="574858"/>
          </a:xfrm>
          <a:prstGeom prst="rect">
            <a:avLst/>
          </a:prstGeom>
          <a:solidFill>
            <a:schemeClr val="bg1"/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</a:t>
            </a:r>
            <a:r>
              <a:rPr lang="en-US" dirty="0" smtClean="0">
                <a:solidFill>
                  <a:schemeClr val="tx1"/>
                </a:solidFill>
              </a:rPr>
              <a:t>1 </a:t>
            </a:r>
            <a:r>
              <a:rPr lang="en-US" smtClean="0">
                <a:solidFill>
                  <a:schemeClr val="tx1"/>
                </a:solidFill>
              </a:rPr>
              <a:t>= </a:t>
            </a:r>
          </a:p>
          <a:p>
            <a:pPr algn="ctr"/>
            <a:r>
              <a:rPr lang="en-US" smtClean="0">
                <a:solidFill>
                  <a:schemeClr val="tx1"/>
                </a:solidFill>
              </a:rPr>
              <a:t>max(qk/pk, t1)</a:t>
            </a:r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722179" y="5526813"/>
            <a:ext cx="2140172" cy="574858"/>
          </a:xfrm>
          <a:prstGeom prst="rect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t</a:t>
            </a:r>
            <a:r>
              <a:rPr lang="en-US" dirty="0">
                <a:solidFill>
                  <a:schemeClr val="tx1"/>
                </a:solidFill>
              </a:rPr>
              <a:t>2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smtClean="0">
                <a:solidFill>
                  <a:schemeClr val="tx1"/>
                </a:solidFill>
              </a:rPr>
              <a:t>= </a:t>
            </a:r>
          </a:p>
          <a:p>
            <a:pPr algn="ctr"/>
            <a:r>
              <a:rPr lang="en-US" smtClean="0">
                <a:solidFill>
                  <a:schemeClr val="tx1"/>
                </a:solidFill>
              </a:rPr>
              <a:t>min( qk/pk , t2)</a:t>
            </a:r>
            <a:endParaRPr lang="en-US" dirty="0" smtClean="0">
              <a:solidFill>
                <a:schemeClr val="tx1"/>
              </a:solidFill>
            </a:endParaRPr>
          </a:p>
        </p:txBody>
      </p:sp>
      <p:cxnSp>
        <p:nvCxnSpPr>
          <p:cNvPr id="46" name="Straight Arrow Connector 45"/>
          <p:cNvCxnSpPr>
            <a:stCxn id="22" idx="3"/>
            <a:endCxn id="19" idx="1"/>
          </p:cNvCxnSpPr>
          <p:nvPr/>
        </p:nvCxnSpPr>
        <p:spPr>
          <a:xfrm flipV="1">
            <a:off x="5612061" y="2605089"/>
            <a:ext cx="341327" cy="18534"/>
          </a:xfrm>
          <a:prstGeom prst="straightConnector1">
            <a:avLst/>
          </a:prstGeom>
          <a:ln w="349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stCxn id="19" idx="2"/>
            <a:endCxn id="7" idx="0"/>
          </p:cNvCxnSpPr>
          <p:nvPr/>
        </p:nvCxnSpPr>
        <p:spPr>
          <a:xfrm>
            <a:off x="7688758" y="3167797"/>
            <a:ext cx="1987" cy="526341"/>
          </a:xfrm>
          <a:prstGeom prst="straightConnector1">
            <a:avLst/>
          </a:prstGeom>
          <a:ln w="349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>
            <a:stCxn id="7" idx="3"/>
            <a:endCxn id="39" idx="1"/>
          </p:cNvCxnSpPr>
          <p:nvPr/>
        </p:nvCxnSpPr>
        <p:spPr>
          <a:xfrm flipV="1">
            <a:off x="8633280" y="4248038"/>
            <a:ext cx="1241013" cy="8808"/>
          </a:xfrm>
          <a:prstGeom prst="straightConnector1">
            <a:avLst/>
          </a:prstGeom>
          <a:ln w="349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7" idx="2"/>
          </p:cNvCxnSpPr>
          <p:nvPr/>
        </p:nvCxnSpPr>
        <p:spPr>
          <a:xfrm flipH="1">
            <a:off x="7690744" y="4819554"/>
            <a:ext cx="1" cy="707259"/>
          </a:xfrm>
          <a:prstGeom prst="straightConnector1">
            <a:avLst/>
          </a:prstGeom>
          <a:ln w="349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Elbow Connector 56"/>
          <p:cNvCxnSpPr>
            <a:endCxn id="8" idx="3"/>
          </p:cNvCxnSpPr>
          <p:nvPr/>
        </p:nvCxnSpPr>
        <p:spPr>
          <a:xfrm rot="10800000" flipV="1">
            <a:off x="5141735" y="2605089"/>
            <a:ext cx="4282393" cy="3691314"/>
          </a:xfrm>
          <a:prstGeom prst="bentConnector3">
            <a:avLst>
              <a:gd name="adj1" fmla="val -2232"/>
            </a:avLst>
          </a:prstGeom>
          <a:ln w="349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/>
          <p:nvPr/>
        </p:nvCxnSpPr>
        <p:spPr>
          <a:xfrm>
            <a:off x="4677500" y="5526813"/>
            <a:ext cx="1" cy="502264"/>
          </a:xfrm>
          <a:prstGeom prst="straightConnector1">
            <a:avLst/>
          </a:prstGeom>
          <a:ln w="349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Elbow Connector 61"/>
          <p:cNvCxnSpPr>
            <a:stCxn id="39" idx="0"/>
            <a:endCxn id="22" idx="0"/>
          </p:cNvCxnSpPr>
          <p:nvPr/>
        </p:nvCxnSpPr>
        <p:spPr>
          <a:xfrm rot="16200000" flipV="1">
            <a:off x="6857106" y="-126665"/>
            <a:ext cx="1899694" cy="6274853"/>
          </a:xfrm>
          <a:prstGeom prst="bentConnector3">
            <a:avLst>
              <a:gd name="adj1" fmla="val 153503"/>
            </a:avLst>
          </a:prstGeom>
          <a:ln w="349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Elbow Connector 63"/>
          <p:cNvCxnSpPr>
            <a:stCxn id="40" idx="3"/>
          </p:cNvCxnSpPr>
          <p:nvPr/>
        </p:nvCxnSpPr>
        <p:spPr>
          <a:xfrm flipH="1" flipV="1">
            <a:off x="4691570" y="1303751"/>
            <a:ext cx="4170781" cy="4510491"/>
          </a:xfrm>
          <a:prstGeom prst="bentConnector4">
            <a:avLst>
              <a:gd name="adj1" fmla="val -77999"/>
              <a:gd name="adj2" fmla="val 100281"/>
            </a:avLst>
          </a:prstGeom>
          <a:ln w="349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Rectangle 85"/>
          <p:cNvSpPr/>
          <p:nvPr/>
        </p:nvSpPr>
        <p:spPr>
          <a:xfrm>
            <a:off x="3157248" y="5026704"/>
            <a:ext cx="3024555" cy="471238"/>
          </a:xfrm>
          <a:prstGeom prst="rect">
            <a:avLst/>
          </a:prstGeom>
          <a:noFill/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Drawline</a:t>
            </a:r>
            <a:r>
              <a:rPr lang="en-US" dirty="0" smtClean="0">
                <a:solidFill>
                  <a:schemeClr val="tx1"/>
                </a:solidFill>
              </a:rPr>
              <a:t> (A’, B’)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89" name="Straight Arrow Connector 88"/>
          <p:cNvCxnSpPr/>
          <p:nvPr/>
        </p:nvCxnSpPr>
        <p:spPr>
          <a:xfrm flipH="1">
            <a:off x="4669516" y="4499241"/>
            <a:ext cx="1" cy="523792"/>
          </a:xfrm>
          <a:prstGeom prst="straightConnector1">
            <a:avLst/>
          </a:prstGeom>
          <a:ln w="349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TextBox 93"/>
          <p:cNvSpPr txBox="1"/>
          <p:nvPr/>
        </p:nvSpPr>
        <p:spPr>
          <a:xfrm>
            <a:off x="5513787" y="2180434"/>
            <a:ext cx="511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Yes</a:t>
            </a:r>
            <a:endParaRPr lang="en-US" dirty="0"/>
          </a:p>
        </p:txBody>
      </p:sp>
      <p:sp>
        <p:nvSpPr>
          <p:cNvPr id="95" name="TextBox 94"/>
          <p:cNvSpPr txBox="1"/>
          <p:nvPr/>
        </p:nvSpPr>
        <p:spPr>
          <a:xfrm>
            <a:off x="4705636" y="3224853"/>
            <a:ext cx="455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No</a:t>
            </a:r>
            <a:endParaRPr lang="en-US" dirty="0"/>
          </a:p>
        </p:txBody>
      </p:sp>
      <p:sp>
        <p:nvSpPr>
          <p:cNvPr id="96" name="TextBox 95"/>
          <p:cNvSpPr txBox="1"/>
          <p:nvPr/>
        </p:nvSpPr>
        <p:spPr>
          <a:xfrm>
            <a:off x="7633478" y="3247558"/>
            <a:ext cx="455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No</a:t>
            </a:r>
            <a:endParaRPr lang="en-US" dirty="0"/>
          </a:p>
        </p:txBody>
      </p:sp>
      <p:sp>
        <p:nvSpPr>
          <p:cNvPr id="97" name="TextBox 96"/>
          <p:cNvSpPr txBox="1"/>
          <p:nvPr/>
        </p:nvSpPr>
        <p:spPr>
          <a:xfrm>
            <a:off x="9132745" y="2197030"/>
            <a:ext cx="511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Yes</a:t>
            </a:r>
            <a:endParaRPr lang="en-US" dirty="0"/>
          </a:p>
        </p:txBody>
      </p:sp>
      <p:sp>
        <p:nvSpPr>
          <p:cNvPr id="98" name="TextBox 97"/>
          <p:cNvSpPr txBox="1"/>
          <p:nvPr/>
        </p:nvSpPr>
        <p:spPr>
          <a:xfrm>
            <a:off x="8621258" y="3854997"/>
            <a:ext cx="511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Yes</a:t>
            </a:r>
            <a:endParaRPr lang="en-US" dirty="0"/>
          </a:p>
        </p:txBody>
      </p:sp>
      <p:sp>
        <p:nvSpPr>
          <p:cNvPr id="100" name="TextBox 99"/>
          <p:cNvSpPr txBox="1"/>
          <p:nvPr/>
        </p:nvSpPr>
        <p:spPr>
          <a:xfrm>
            <a:off x="7678494" y="4890157"/>
            <a:ext cx="455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424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4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Xén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31850" y="1378635"/>
            <a:ext cx="2377441" cy="2138288"/>
          </a:xfrm>
          <a:prstGeom prst="rect">
            <a:avLst/>
          </a:prstGeom>
          <a:noFill/>
          <a:ln w="41275"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495522" y="1392704"/>
            <a:ext cx="7490152" cy="19389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xén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lượt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cửa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sổ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left, top, right, bottom.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(V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V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i+1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lồi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xén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lượt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xảy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631850" y="3909020"/>
            <a:ext cx="2377441" cy="2138288"/>
          </a:xfrm>
          <a:prstGeom prst="rect">
            <a:avLst/>
          </a:prstGeom>
          <a:noFill/>
          <a:ln w="41275"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4495522" y="4167932"/>
            <a:ext cx="672010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Vi+1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Lưu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cặp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cạnh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(I, Vi+1)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I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giao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điểm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biên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990324" y="1769527"/>
            <a:ext cx="2073362" cy="451991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063686" y="1788344"/>
            <a:ext cx="228906" cy="1213433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1364567" y="3001777"/>
            <a:ext cx="1928025" cy="41806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990324" y="2240335"/>
            <a:ext cx="374242" cy="1159891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1003873" y="4187883"/>
            <a:ext cx="2073362" cy="451991"/>
          </a:xfrm>
          <a:prstGeom prst="line">
            <a:avLst/>
          </a:prstGeom>
          <a:ln w="44450" cmpd="sng"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3077235" y="4206700"/>
            <a:ext cx="228906" cy="1213433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1378116" y="5420133"/>
            <a:ext cx="1928025" cy="41806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1003873" y="4658691"/>
            <a:ext cx="374242" cy="1159891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513150" y="4273305"/>
            <a:ext cx="4739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055604" y="3895119"/>
            <a:ext cx="7184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i+1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50002" y="4073747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154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8" grpId="0"/>
      <p:bldP spid="2" grpId="0"/>
      <p:bldP spid="30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4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Xén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18700" y="1081414"/>
            <a:ext cx="2377441" cy="2138288"/>
          </a:xfrm>
          <a:prstGeom prst="rect">
            <a:avLst/>
          </a:prstGeom>
          <a:noFill/>
          <a:ln w="41275"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166333" y="1320472"/>
            <a:ext cx="34812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,V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i+1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Lưu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cặp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cạnh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(V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i+1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490723" y="1360277"/>
            <a:ext cx="2073362" cy="451991"/>
          </a:xfrm>
          <a:prstGeom prst="line">
            <a:avLst/>
          </a:prstGeom>
          <a:ln w="44450" cmpd="sng">
            <a:solidFill>
              <a:schemeClr val="accent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564085" y="1379094"/>
            <a:ext cx="228906" cy="1213433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864966" y="2592527"/>
            <a:ext cx="1928025" cy="41806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90723" y="1831085"/>
            <a:ext cx="374242" cy="1159891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441819" y="1038440"/>
            <a:ext cx="4739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42779" y="2552154"/>
            <a:ext cx="7184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i+1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36852" y="1246141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118700" y="3805757"/>
            <a:ext cx="2377441" cy="2138288"/>
          </a:xfrm>
          <a:prstGeom prst="rect">
            <a:avLst/>
          </a:prstGeom>
          <a:noFill/>
          <a:ln w="41275"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166333" y="4044815"/>
            <a:ext cx="663675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,V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i+1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Lưu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cặp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cạnh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(V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, K)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K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giao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biên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 flipV="1">
            <a:off x="490723" y="4084620"/>
            <a:ext cx="2073362" cy="451991"/>
          </a:xfrm>
          <a:prstGeom prst="line">
            <a:avLst/>
          </a:prstGeom>
          <a:ln w="44450" cmpd="sng">
            <a:solidFill>
              <a:schemeClr val="accent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564085" y="4103437"/>
            <a:ext cx="228906" cy="1213433"/>
          </a:xfrm>
          <a:prstGeom prst="line">
            <a:avLst/>
          </a:prstGeom>
          <a:ln w="44450">
            <a:solidFill>
              <a:schemeClr val="accent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864966" y="5316870"/>
            <a:ext cx="1928025" cy="41806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490723" y="4555428"/>
            <a:ext cx="374242" cy="1159891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765024" y="5064235"/>
            <a:ext cx="4739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26305" y="5713212"/>
            <a:ext cx="7184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i+1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36852" y="3970484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213415" y="5122666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</a:p>
        </p:txBody>
      </p:sp>
    </p:spTree>
    <p:extLst>
      <p:ext uri="{BB962C8B-B14F-4D97-AF65-F5344CB8AC3E}">
        <p14:creationId xmlns:p14="http://schemas.microsoft.com/office/powerpoint/2010/main" val="3505615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11" grpId="0"/>
      <p:bldP spid="12" grpId="0"/>
      <p:bldP spid="13" grpId="0"/>
      <p:bldP spid="23" grpId="0" animBg="1"/>
      <p:bldP spid="24" grpId="0"/>
      <p:bldP spid="29" grpId="0"/>
      <p:bldP spid="30" grpId="0"/>
      <p:bldP spid="31" grpId="0"/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48666" y="1329843"/>
            <a:ext cx="2377441" cy="2138288"/>
          </a:xfrm>
          <a:prstGeom prst="rect">
            <a:avLst/>
          </a:prstGeom>
          <a:noFill/>
          <a:ln w="41275"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096299" y="1568901"/>
            <a:ext cx="353334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,V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i+1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à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Không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lưu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cặp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cạnh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này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420689" y="1608706"/>
            <a:ext cx="2073362" cy="451991"/>
          </a:xfrm>
          <a:prstGeom prst="line">
            <a:avLst/>
          </a:prstGeom>
          <a:ln w="44450" cmpd="sng">
            <a:solidFill>
              <a:schemeClr val="accent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494051" y="1627523"/>
            <a:ext cx="228906" cy="1213433"/>
          </a:xfrm>
          <a:prstGeom prst="line">
            <a:avLst/>
          </a:prstGeom>
          <a:ln w="44450">
            <a:solidFill>
              <a:schemeClr val="accent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794932" y="2840956"/>
            <a:ext cx="1928025" cy="418060"/>
          </a:xfrm>
          <a:prstGeom prst="line">
            <a:avLst/>
          </a:prstGeom>
          <a:ln w="44450">
            <a:solidFill>
              <a:schemeClr val="accent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20689" y="2079514"/>
            <a:ext cx="374242" cy="1159891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45516" y="3169668"/>
            <a:ext cx="4739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-64008" y="1603868"/>
            <a:ext cx="7184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i+1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66818" y="1494570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43381" y="2646752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827459" y="191069"/>
            <a:ext cx="8596668" cy="5685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4 –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Xén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048666" y="4054186"/>
            <a:ext cx="2377441" cy="2138288"/>
          </a:xfrm>
          <a:prstGeom prst="rect">
            <a:avLst/>
          </a:prstGeom>
          <a:noFill/>
          <a:ln w="41275">
            <a:prstDash val="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4096299" y="3845083"/>
            <a:ext cx="311816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Bổ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sung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KI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Vẽ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lại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giác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Tô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màu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1048666" y="4333050"/>
            <a:ext cx="1445385" cy="250697"/>
          </a:xfrm>
          <a:prstGeom prst="line">
            <a:avLst/>
          </a:prstGeom>
          <a:ln w="44450" cmpd="sng">
            <a:solidFill>
              <a:schemeClr val="accent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494051" y="4351866"/>
            <a:ext cx="228906" cy="1213433"/>
          </a:xfrm>
          <a:prstGeom prst="line">
            <a:avLst/>
          </a:prstGeom>
          <a:ln w="44450">
            <a:solidFill>
              <a:schemeClr val="accent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1048666" y="5565299"/>
            <a:ext cx="1674292" cy="297680"/>
          </a:xfrm>
          <a:prstGeom prst="line">
            <a:avLst/>
          </a:prstGeom>
          <a:ln w="44450">
            <a:solidFill>
              <a:schemeClr val="accent2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766818" y="4218913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54458" y="5618288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</a:p>
        </p:txBody>
      </p:sp>
      <p:cxnSp>
        <p:nvCxnSpPr>
          <p:cNvPr id="27" name="Straight Connector 26"/>
          <p:cNvCxnSpPr/>
          <p:nvPr/>
        </p:nvCxnSpPr>
        <p:spPr>
          <a:xfrm>
            <a:off x="1048666" y="4614764"/>
            <a:ext cx="0" cy="1248215"/>
          </a:xfrm>
          <a:prstGeom prst="line">
            <a:avLst/>
          </a:prstGeom>
          <a:ln w="444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820315" y="5113974"/>
            <a:ext cx="8400056" cy="120032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à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Thuật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toán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này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chỉ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áp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dụng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cho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lồi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Đối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với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lõm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ần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chia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nhỏ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thành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nhiều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lồi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và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thực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xén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trên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từng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đa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giác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lồi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này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9321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0" grpId="0"/>
      <p:bldP spid="11" grpId="0"/>
      <p:bldP spid="12" grpId="0"/>
      <p:bldP spid="13" grpId="0"/>
      <p:bldP spid="15" grpId="0" animBg="1"/>
      <p:bldP spid="16" grpId="0"/>
      <p:bldP spid="22" grpId="0"/>
      <p:bldP spid="23" grpId="0"/>
      <p:bldP spid="29" grpId="0" animBg="1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5365</TotalTime>
  <Words>1306</Words>
  <Application>Microsoft Office PowerPoint</Application>
  <PresentationFormat>Widescreen</PresentationFormat>
  <Paragraphs>218</Paragraphs>
  <Slides>17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17</vt:i4>
      </vt:variant>
    </vt:vector>
  </HeadingPairs>
  <TitlesOfParts>
    <vt:vector size="27" baseType="lpstr">
      <vt:lpstr>Arial</vt:lpstr>
      <vt:lpstr>Calibri</vt:lpstr>
      <vt:lpstr>Times New Roman</vt:lpstr>
      <vt:lpstr>Trebuchet MS</vt:lpstr>
      <vt:lpstr>Wingdings</vt:lpstr>
      <vt:lpstr>Wingdings 3</vt:lpstr>
      <vt:lpstr>Facet</vt:lpstr>
      <vt:lpstr>Photoshop.Image.7</vt:lpstr>
      <vt:lpstr>Equation</vt:lpstr>
      <vt:lpstr>Slide</vt:lpstr>
      <vt:lpstr>BÀI GIẢNG MÔN KỸ THUẬT ĐỒ HỌA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GIẢNG MÔN KỸ THUẬT ĐỒ HỌA</dc:title>
  <dc:creator>thao</dc:creator>
  <cp:lastModifiedBy>thao</cp:lastModifiedBy>
  <cp:revision>214</cp:revision>
  <dcterms:created xsi:type="dcterms:W3CDTF">2016-08-07T09:51:44Z</dcterms:created>
  <dcterms:modified xsi:type="dcterms:W3CDTF">2017-03-25T03:01:49Z</dcterms:modified>
</cp:coreProperties>
</file>